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E8A2-A619-894D-BEB5-411B4A3E44E6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16A65-FEBE-0E41-AC29-CAC74C00FC56}">
      <dgm:prSet phldrT="[Text]"/>
      <dgm:spPr/>
      <dgm:t>
        <a:bodyPr/>
        <a:lstStyle/>
        <a:p>
          <a:r>
            <a:rPr lang="en-US" dirty="0" err="1" smtClean="0"/>
            <a:t>PVSio</a:t>
          </a:r>
          <a:endParaRPr lang="en-US" dirty="0"/>
        </a:p>
      </dgm:t>
    </dgm:pt>
    <dgm:pt modelId="{3512BF15-5E06-8444-86D2-CAA6FCE3F281}" type="parTrans" cxnId="{09178AC7-0243-1B4A-9235-320BBCE35B1C}">
      <dgm:prSet/>
      <dgm:spPr/>
      <dgm:t>
        <a:bodyPr/>
        <a:lstStyle/>
        <a:p>
          <a:endParaRPr lang="en-US"/>
        </a:p>
      </dgm:t>
    </dgm:pt>
    <dgm:pt modelId="{5D9C38DC-B773-5941-8FB0-39983EA944A5}" type="sibTrans" cxnId="{09178AC7-0243-1B4A-9235-320BBCE35B1C}">
      <dgm:prSet/>
      <dgm:spPr/>
      <dgm:t>
        <a:bodyPr/>
        <a:lstStyle/>
        <a:p>
          <a:endParaRPr lang="en-US"/>
        </a:p>
      </dgm:t>
    </dgm:pt>
    <dgm:pt modelId="{BB908C25-F76E-CE4A-85F8-24F3BA0E5E57}">
      <dgm:prSet phldrT="[Text]"/>
      <dgm:spPr/>
      <dgm:t>
        <a:bodyPr/>
        <a:lstStyle/>
        <a:p>
          <a:r>
            <a:rPr lang="en-US" dirty="0" smtClean="0"/>
            <a:t>PVS Functional Specification</a:t>
          </a:r>
          <a:endParaRPr lang="en-US" dirty="0"/>
        </a:p>
      </dgm:t>
    </dgm:pt>
    <dgm:pt modelId="{9266AC48-DF4E-BC4E-8118-F4557B4F389C}" type="parTrans" cxnId="{58588E6D-3459-4741-A250-F5D0E74450BE}">
      <dgm:prSet/>
      <dgm:spPr/>
      <dgm:t>
        <a:bodyPr/>
        <a:lstStyle/>
        <a:p>
          <a:endParaRPr lang="en-US"/>
        </a:p>
      </dgm:t>
    </dgm:pt>
    <dgm:pt modelId="{58D4F825-7F5D-FA4E-A6B2-1ABF036AC0DC}" type="sibTrans" cxnId="{58588E6D-3459-4741-A250-F5D0E74450BE}">
      <dgm:prSet/>
      <dgm:spPr/>
      <dgm:t>
        <a:bodyPr/>
        <a:lstStyle/>
        <a:p>
          <a:endParaRPr lang="en-US"/>
        </a:p>
      </dgm:t>
    </dgm:pt>
    <dgm:pt modelId="{F6A5F85F-B1D7-4546-9E70-2D4381EF803C}">
      <dgm:prSet phldrT="[Text]"/>
      <dgm:spPr/>
      <dgm:t>
        <a:bodyPr/>
        <a:lstStyle/>
        <a:p>
          <a:r>
            <a:rPr lang="en-US" dirty="0" smtClean="0"/>
            <a:t>Test File </a:t>
          </a:r>
        </a:p>
        <a:p>
          <a:r>
            <a:rPr lang="en-US" dirty="0" smtClean="0"/>
            <a:t>(C, Java, </a:t>
          </a:r>
          <a:r>
            <a:rPr lang="en-US" dirty="0" err="1" smtClean="0"/>
            <a:t>Matlab</a:t>
          </a:r>
          <a:r>
            <a:rPr lang="en-US" dirty="0" smtClean="0"/>
            <a:t>, …)</a:t>
          </a:r>
          <a:endParaRPr lang="en-US" dirty="0"/>
        </a:p>
      </dgm:t>
    </dgm:pt>
    <dgm:pt modelId="{9656E2E2-4BD7-F74F-A7B7-253FCFC34126}" type="parTrans" cxnId="{1CB05ACE-A75D-0746-A41C-F0DE2BC78105}">
      <dgm:prSet/>
      <dgm:spPr/>
      <dgm:t>
        <a:bodyPr/>
        <a:lstStyle/>
        <a:p>
          <a:endParaRPr lang="en-US"/>
        </a:p>
      </dgm:t>
    </dgm:pt>
    <dgm:pt modelId="{6005A88D-CD6F-0E4C-8AC6-E9E355862898}" type="sibTrans" cxnId="{1CB05ACE-A75D-0746-A41C-F0DE2BC78105}">
      <dgm:prSet/>
      <dgm:spPr/>
      <dgm:t>
        <a:bodyPr/>
        <a:lstStyle/>
        <a:p>
          <a:endParaRPr lang="en-US"/>
        </a:p>
      </dgm:t>
    </dgm:pt>
    <dgm:pt modelId="{BEF5D231-B826-8E4D-BA23-23633A682D5F}">
      <dgm:prSet phldrT="[Text]"/>
      <dgm:spPr/>
      <dgm:t>
        <a:bodyPr/>
        <a:lstStyle/>
        <a:p>
          <a:r>
            <a:rPr lang="en-US" dirty="0" err="1" smtClean="0"/>
            <a:t>PVSioChecker</a:t>
          </a:r>
          <a:endParaRPr lang="en-US" dirty="0" smtClean="0"/>
        </a:p>
        <a:p>
          <a:r>
            <a:rPr lang="en-US" dirty="0" smtClean="0"/>
            <a:t>Specification</a:t>
          </a:r>
          <a:endParaRPr lang="en-US" dirty="0"/>
        </a:p>
      </dgm:t>
    </dgm:pt>
    <dgm:pt modelId="{07265CE8-231E-9642-899E-547677C2A80E}" type="parTrans" cxnId="{08809D55-C58F-9249-9405-6F9105F9264D}">
      <dgm:prSet/>
      <dgm:spPr/>
      <dgm:t>
        <a:bodyPr/>
        <a:lstStyle/>
        <a:p>
          <a:endParaRPr lang="en-US"/>
        </a:p>
      </dgm:t>
    </dgm:pt>
    <dgm:pt modelId="{1187BA2A-CB5E-324D-9FE2-4BC03E871A76}" type="sibTrans" cxnId="{08809D55-C58F-9249-9405-6F9105F9264D}">
      <dgm:prSet/>
      <dgm:spPr/>
      <dgm:t>
        <a:bodyPr/>
        <a:lstStyle/>
        <a:p>
          <a:endParaRPr lang="en-US"/>
        </a:p>
      </dgm:t>
    </dgm:pt>
    <dgm:pt modelId="{56FD4F07-A157-5449-8ABA-EECC0B000434}">
      <dgm:prSet phldrT="[Text]"/>
      <dgm:spPr/>
      <dgm:t>
        <a:bodyPr/>
        <a:lstStyle/>
        <a:p>
          <a:r>
            <a:rPr lang="en-US" dirty="0" smtClean="0"/>
            <a:t>Validated Output</a:t>
          </a:r>
          <a:endParaRPr lang="en-US" dirty="0"/>
        </a:p>
      </dgm:t>
    </dgm:pt>
    <dgm:pt modelId="{11FFD9A8-EEF7-5E46-B29E-20D053B462C3}" type="parTrans" cxnId="{AB799A68-6FD0-FD48-8D46-984678F3718D}">
      <dgm:prSet/>
      <dgm:spPr/>
      <dgm:t>
        <a:bodyPr/>
        <a:lstStyle/>
        <a:p>
          <a:endParaRPr lang="en-US"/>
        </a:p>
      </dgm:t>
    </dgm:pt>
    <dgm:pt modelId="{BA7B33EC-8143-7D43-A067-A4BAD3C88B14}" type="sibTrans" cxnId="{AB799A68-6FD0-FD48-8D46-984678F3718D}">
      <dgm:prSet/>
      <dgm:spPr/>
      <dgm:t>
        <a:bodyPr/>
        <a:lstStyle/>
        <a:p>
          <a:endParaRPr lang="en-US"/>
        </a:p>
      </dgm:t>
    </dgm:pt>
    <dgm:pt modelId="{39C7106A-0D4E-7247-9EED-B6EAED233EE2}" type="pres">
      <dgm:prSet presAssocID="{904BE8A2-A619-894D-BEB5-411B4A3E44E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C4C7B2-78EC-D745-951B-79318C144351}" type="pres">
      <dgm:prSet presAssocID="{8C016A65-FEBE-0E41-AC29-CAC74C00FC56}" presName="centerShape" presStyleLbl="node0" presStyleIdx="0" presStyleCnt="1" custScaleX="80515" custScaleY="63360"/>
      <dgm:spPr/>
      <dgm:t>
        <a:bodyPr/>
        <a:lstStyle/>
        <a:p>
          <a:endParaRPr lang="en-US"/>
        </a:p>
      </dgm:t>
    </dgm:pt>
    <dgm:pt modelId="{E024E3D2-F48E-7441-A5D7-7C97CF089482}" type="pres">
      <dgm:prSet presAssocID="{9266AC48-DF4E-BC4E-8118-F4557B4F389C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E97F027A-FCDF-C149-A926-7048CEB17042}" type="pres">
      <dgm:prSet presAssocID="{BB908C25-F76E-CE4A-85F8-24F3BA0E5E57}" presName="node" presStyleLbl="node1" presStyleIdx="0" presStyleCnt="4" custRadScaleRad="94816" custRadScaleInc="93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54994-092E-DF40-A7B8-CD18C2857613}" type="pres">
      <dgm:prSet presAssocID="{9656E2E2-4BD7-F74F-A7B7-253FCFC34126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120BC2AC-2B74-C741-9098-7135F9482998}" type="pres">
      <dgm:prSet presAssocID="{F6A5F85F-B1D7-4546-9E70-2D4381EF803C}" presName="node" presStyleLbl="node1" presStyleIdx="1" presStyleCnt="4" custScaleX="104560" custScaleY="91076" custRadScaleRad="94613" custRadScaleInc="-135003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D2C481A8-D878-624F-A1E6-CAFCF304AC52}" type="pres">
      <dgm:prSet presAssocID="{07265CE8-231E-9642-899E-547677C2A80E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320AB16-2182-D943-8A6B-19639BDF5443}" type="pres">
      <dgm:prSet presAssocID="{BEF5D231-B826-8E4D-BA23-23633A682D5F}" presName="node" presStyleLbl="node1" presStyleIdx="2" presStyleCnt="4" custRadScaleRad="88117" custRadScaleInc="5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3FC7E-D904-4E40-B1B3-25C45A3E7019}" type="pres">
      <dgm:prSet presAssocID="{11FFD9A8-EEF7-5E46-B29E-20D053B462C3}" presName="parTrans" presStyleLbl="bgSibTrans2D1" presStyleIdx="3" presStyleCnt="4" custScaleX="52870" custScaleY="109916" custLinFactNeighborX="-29400" custLinFactNeighborY="8291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C96B3FC-5B63-AC42-A389-57E2E8E95CAB}" type="pres">
      <dgm:prSet presAssocID="{56FD4F07-A157-5449-8ABA-EECC0B000434}" presName="node" presStyleLbl="node1" presStyleIdx="3" presStyleCnt="4" custScaleX="75128" custScaleY="95383" custRadScaleRad="90115" custRadScaleInc="26971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</dgm:ptLst>
  <dgm:cxnLst>
    <dgm:cxn modelId="{1253ABF0-2129-104E-9313-C6B1E573B5B0}" type="presOf" srcId="{56FD4F07-A157-5449-8ABA-EECC0B000434}" destId="{1C96B3FC-5B63-AC42-A389-57E2E8E95CAB}" srcOrd="0" destOrd="0" presId="urn:microsoft.com/office/officeart/2005/8/layout/radial4"/>
    <dgm:cxn modelId="{08809D55-C58F-9249-9405-6F9105F9264D}" srcId="{8C016A65-FEBE-0E41-AC29-CAC74C00FC56}" destId="{BEF5D231-B826-8E4D-BA23-23633A682D5F}" srcOrd="2" destOrd="0" parTransId="{07265CE8-231E-9642-899E-547677C2A80E}" sibTransId="{1187BA2A-CB5E-324D-9FE2-4BC03E871A76}"/>
    <dgm:cxn modelId="{D75237AF-5802-A945-A8E1-E502B8A08C8D}" type="presOf" srcId="{BEF5D231-B826-8E4D-BA23-23633A682D5F}" destId="{6320AB16-2182-D943-8A6B-19639BDF5443}" srcOrd="0" destOrd="0" presId="urn:microsoft.com/office/officeart/2005/8/layout/radial4"/>
    <dgm:cxn modelId="{D22EABD3-5E57-8B46-90BA-32D04E57625E}" type="presOf" srcId="{BB908C25-F76E-CE4A-85F8-24F3BA0E5E57}" destId="{E97F027A-FCDF-C149-A926-7048CEB17042}" srcOrd="0" destOrd="0" presId="urn:microsoft.com/office/officeart/2005/8/layout/radial4"/>
    <dgm:cxn modelId="{2ABC7CE6-0FBF-EE41-B52E-9E64F429A076}" type="presOf" srcId="{8C016A65-FEBE-0E41-AC29-CAC74C00FC56}" destId="{97C4C7B2-78EC-D745-951B-79318C144351}" srcOrd="0" destOrd="0" presId="urn:microsoft.com/office/officeart/2005/8/layout/radial4"/>
    <dgm:cxn modelId="{A3C9114E-BD94-734E-875F-C76B42E88FCC}" type="presOf" srcId="{F6A5F85F-B1D7-4546-9E70-2D4381EF803C}" destId="{120BC2AC-2B74-C741-9098-7135F9482998}" srcOrd="0" destOrd="0" presId="urn:microsoft.com/office/officeart/2005/8/layout/radial4"/>
    <dgm:cxn modelId="{F5BBCFBB-4DD5-8D40-A0C7-849BB8E43DE8}" type="presOf" srcId="{904BE8A2-A619-894D-BEB5-411B4A3E44E6}" destId="{39C7106A-0D4E-7247-9EED-B6EAED233EE2}" srcOrd="0" destOrd="0" presId="urn:microsoft.com/office/officeart/2005/8/layout/radial4"/>
    <dgm:cxn modelId="{09178AC7-0243-1B4A-9235-320BBCE35B1C}" srcId="{904BE8A2-A619-894D-BEB5-411B4A3E44E6}" destId="{8C016A65-FEBE-0E41-AC29-CAC74C00FC56}" srcOrd="0" destOrd="0" parTransId="{3512BF15-5E06-8444-86D2-CAA6FCE3F281}" sibTransId="{5D9C38DC-B773-5941-8FB0-39983EA944A5}"/>
    <dgm:cxn modelId="{AB799A68-6FD0-FD48-8D46-984678F3718D}" srcId="{8C016A65-FEBE-0E41-AC29-CAC74C00FC56}" destId="{56FD4F07-A157-5449-8ABA-EECC0B000434}" srcOrd="3" destOrd="0" parTransId="{11FFD9A8-EEF7-5E46-B29E-20D053B462C3}" sibTransId="{BA7B33EC-8143-7D43-A067-A4BAD3C88B14}"/>
    <dgm:cxn modelId="{58588E6D-3459-4741-A250-F5D0E74450BE}" srcId="{8C016A65-FEBE-0E41-AC29-CAC74C00FC56}" destId="{BB908C25-F76E-CE4A-85F8-24F3BA0E5E57}" srcOrd="0" destOrd="0" parTransId="{9266AC48-DF4E-BC4E-8118-F4557B4F389C}" sibTransId="{58D4F825-7F5D-FA4E-A6B2-1ABF036AC0DC}"/>
    <dgm:cxn modelId="{1CB05ACE-A75D-0746-A41C-F0DE2BC78105}" srcId="{8C016A65-FEBE-0E41-AC29-CAC74C00FC56}" destId="{F6A5F85F-B1D7-4546-9E70-2D4381EF803C}" srcOrd="1" destOrd="0" parTransId="{9656E2E2-4BD7-F74F-A7B7-253FCFC34126}" sibTransId="{6005A88D-CD6F-0E4C-8AC6-E9E355862898}"/>
    <dgm:cxn modelId="{E6E1AECC-6A81-2443-BD56-F5213F375744}" type="presOf" srcId="{9266AC48-DF4E-BC4E-8118-F4557B4F389C}" destId="{E024E3D2-F48E-7441-A5D7-7C97CF089482}" srcOrd="0" destOrd="0" presId="urn:microsoft.com/office/officeart/2005/8/layout/radial4"/>
    <dgm:cxn modelId="{1E1848C3-2910-0340-B10A-050FECF1525A}" type="presOf" srcId="{07265CE8-231E-9642-899E-547677C2A80E}" destId="{D2C481A8-D878-624F-A1E6-CAFCF304AC52}" srcOrd="0" destOrd="0" presId="urn:microsoft.com/office/officeart/2005/8/layout/radial4"/>
    <dgm:cxn modelId="{8576C476-B545-D04C-871A-ED6E0ACE6A0A}" type="presOf" srcId="{9656E2E2-4BD7-F74F-A7B7-253FCFC34126}" destId="{FA454994-092E-DF40-A7B8-CD18C2857613}" srcOrd="0" destOrd="0" presId="urn:microsoft.com/office/officeart/2005/8/layout/radial4"/>
    <dgm:cxn modelId="{DF50A879-50A7-7C41-A12D-DEE572F70344}" type="presOf" srcId="{11FFD9A8-EEF7-5E46-B29E-20D053B462C3}" destId="{19D3FC7E-D904-4E40-B1B3-25C45A3E7019}" srcOrd="0" destOrd="0" presId="urn:microsoft.com/office/officeart/2005/8/layout/radial4"/>
    <dgm:cxn modelId="{376A0AAC-ED23-8941-A9CF-D314825ACB43}" type="presParOf" srcId="{39C7106A-0D4E-7247-9EED-B6EAED233EE2}" destId="{97C4C7B2-78EC-D745-951B-79318C144351}" srcOrd="0" destOrd="0" presId="urn:microsoft.com/office/officeart/2005/8/layout/radial4"/>
    <dgm:cxn modelId="{46D407A9-FCB2-1E45-A705-CD292501C968}" type="presParOf" srcId="{39C7106A-0D4E-7247-9EED-B6EAED233EE2}" destId="{E024E3D2-F48E-7441-A5D7-7C97CF089482}" srcOrd="1" destOrd="0" presId="urn:microsoft.com/office/officeart/2005/8/layout/radial4"/>
    <dgm:cxn modelId="{6C4D1AC6-96A3-3C4F-9231-EEA2FD9C6A25}" type="presParOf" srcId="{39C7106A-0D4E-7247-9EED-B6EAED233EE2}" destId="{E97F027A-FCDF-C149-A926-7048CEB17042}" srcOrd="2" destOrd="0" presId="urn:microsoft.com/office/officeart/2005/8/layout/radial4"/>
    <dgm:cxn modelId="{9D5F151B-1044-BF4E-9D7D-AC395B049D8E}" type="presParOf" srcId="{39C7106A-0D4E-7247-9EED-B6EAED233EE2}" destId="{FA454994-092E-DF40-A7B8-CD18C2857613}" srcOrd="3" destOrd="0" presId="urn:microsoft.com/office/officeart/2005/8/layout/radial4"/>
    <dgm:cxn modelId="{EA3B5E67-33F3-2C4A-ACA4-3CA1BE3AE82E}" type="presParOf" srcId="{39C7106A-0D4E-7247-9EED-B6EAED233EE2}" destId="{120BC2AC-2B74-C741-9098-7135F9482998}" srcOrd="4" destOrd="0" presId="urn:microsoft.com/office/officeart/2005/8/layout/radial4"/>
    <dgm:cxn modelId="{BF208319-A1C3-A44D-AC57-815BB6E39358}" type="presParOf" srcId="{39C7106A-0D4E-7247-9EED-B6EAED233EE2}" destId="{D2C481A8-D878-624F-A1E6-CAFCF304AC52}" srcOrd="5" destOrd="0" presId="urn:microsoft.com/office/officeart/2005/8/layout/radial4"/>
    <dgm:cxn modelId="{1DA940E4-72D4-2649-8E67-7437A4305072}" type="presParOf" srcId="{39C7106A-0D4E-7247-9EED-B6EAED233EE2}" destId="{6320AB16-2182-D943-8A6B-19639BDF5443}" srcOrd="6" destOrd="0" presId="urn:microsoft.com/office/officeart/2005/8/layout/radial4"/>
    <dgm:cxn modelId="{F3E7EA81-EBC7-5340-9D4C-E75FAD9FEE8D}" type="presParOf" srcId="{39C7106A-0D4E-7247-9EED-B6EAED233EE2}" destId="{19D3FC7E-D904-4E40-B1B3-25C45A3E7019}" srcOrd="7" destOrd="0" presId="urn:microsoft.com/office/officeart/2005/8/layout/radial4"/>
    <dgm:cxn modelId="{03A8A4FF-598D-F948-8771-722D5D171083}" type="presParOf" srcId="{39C7106A-0D4E-7247-9EED-B6EAED233EE2}" destId="{1C96B3FC-5B63-AC42-A389-57E2E8E95CA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4C7B2-78EC-D745-951B-79318C144351}">
      <dsp:nvSpPr>
        <dsp:cNvPr id="0" name=""/>
        <dsp:cNvSpPr/>
      </dsp:nvSpPr>
      <dsp:spPr>
        <a:xfrm>
          <a:off x="2819932" y="2705867"/>
          <a:ext cx="1505268" cy="11845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PVSio</a:t>
          </a:r>
          <a:endParaRPr lang="en-US" sz="3500" kern="1200" dirty="0"/>
        </a:p>
      </dsp:txBody>
      <dsp:txXfrm>
        <a:off x="3040373" y="2879340"/>
        <a:ext cx="1064386" cy="837601"/>
      </dsp:txXfrm>
    </dsp:sp>
    <dsp:sp modelId="{E024E3D2-F48E-7441-A5D7-7C97CF089482}">
      <dsp:nvSpPr>
        <dsp:cNvPr id="0" name=""/>
        <dsp:cNvSpPr/>
      </dsp:nvSpPr>
      <dsp:spPr>
        <a:xfrm rot="14226255">
          <a:off x="1791358" y="1663686"/>
          <a:ext cx="1792650" cy="5328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7F027A-FCDF-C149-A926-7048CEB17042}">
      <dsp:nvSpPr>
        <dsp:cNvPr id="0" name=""/>
        <dsp:cNvSpPr/>
      </dsp:nvSpPr>
      <dsp:spPr>
        <a:xfrm>
          <a:off x="1312841" y="467059"/>
          <a:ext cx="1776072" cy="14208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PVS Functional Specification</a:t>
          </a:r>
          <a:endParaRPr lang="en-US" sz="2200" kern="1200" dirty="0"/>
        </a:p>
      </dsp:txBody>
      <dsp:txXfrm>
        <a:off x="1354457" y="508675"/>
        <a:ext cx="1692840" cy="1337626"/>
      </dsp:txXfrm>
    </dsp:sp>
    <dsp:sp modelId="{FA454994-092E-DF40-A7B8-CD18C2857613}">
      <dsp:nvSpPr>
        <dsp:cNvPr id="0" name=""/>
        <dsp:cNvSpPr/>
      </dsp:nvSpPr>
      <dsp:spPr>
        <a:xfrm rot="11054919">
          <a:off x="1056994" y="2906939"/>
          <a:ext cx="1671547" cy="5328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0BC2AC-2B74-C741-9098-7135F9482998}">
      <dsp:nvSpPr>
        <dsp:cNvPr id="0" name=""/>
        <dsp:cNvSpPr/>
      </dsp:nvSpPr>
      <dsp:spPr>
        <a:xfrm>
          <a:off x="130760" y="2464401"/>
          <a:ext cx="1857061" cy="1294060"/>
        </a:xfrm>
        <a:prstGeom prst="snip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 File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(C, Java, </a:t>
          </a:r>
          <a:r>
            <a:rPr lang="en-US" sz="2200" kern="1200" dirty="0" err="1" smtClean="0"/>
            <a:t>Matlab</a:t>
          </a:r>
          <a:r>
            <a:rPr lang="en-US" sz="2200" kern="1200" dirty="0" smtClean="0"/>
            <a:t>, …)</a:t>
          </a:r>
          <a:endParaRPr lang="en-US" sz="2200" kern="1200" dirty="0"/>
        </a:p>
      </dsp:txBody>
      <dsp:txXfrm>
        <a:off x="130760" y="2572241"/>
        <a:ext cx="1749221" cy="1186220"/>
      </dsp:txXfrm>
    </dsp:sp>
    <dsp:sp modelId="{D2C481A8-D878-624F-A1E6-CAFCF304AC52}">
      <dsp:nvSpPr>
        <dsp:cNvPr id="0" name=""/>
        <dsp:cNvSpPr/>
      </dsp:nvSpPr>
      <dsp:spPr>
        <a:xfrm rot="17842020">
          <a:off x="3458672" y="1672997"/>
          <a:ext cx="1634402" cy="5328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0AB16-2182-D943-8A6B-19639BDF5443}">
      <dsp:nvSpPr>
        <dsp:cNvPr id="0" name=""/>
        <dsp:cNvSpPr/>
      </dsp:nvSpPr>
      <dsp:spPr>
        <a:xfrm>
          <a:off x="3763495" y="503238"/>
          <a:ext cx="1776072" cy="14208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PVSioChecker</a:t>
          </a:r>
          <a:endParaRPr lang="en-US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Specification</a:t>
          </a:r>
          <a:endParaRPr lang="en-US" sz="2200" kern="1200" dirty="0"/>
        </a:p>
      </dsp:txBody>
      <dsp:txXfrm>
        <a:off x="3805111" y="544854"/>
        <a:ext cx="1692840" cy="1337626"/>
      </dsp:txXfrm>
    </dsp:sp>
    <dsp:sp modelId="{19D3FC7E-D904-4E40-B1B3-25C45A3E7019}">
      <dsp:nvSpPr>
        <dsp:cNvPr id="0" name=""/>
        <dsp:cNvSpPr/>
      </dsp:nvSpPr>
      <dsp:spPr>
        <a:xfrm rot="21428217">
          <a:off x="4322368" y="2968494"/>
          <a:ext cx="823541" cy="585656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6B3FC-5B63-AC42-A389-57E2E8E95CAB}">
      <dsp:nvSpPr>
        <dsp:cNvPr id="0" name=""/>
        <dsp:cNvSpPr/>
      </dsp:nvSpPr>
      <dsp:spPr>
        <a:xfrm>
          <a:off x="5302794" y="2500615"/>
          <a:ext cx="1334328" cy="1355257"/>
        </a:xfrm>
        <a:prstGeom prst="snip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Validated Output</a:t>
          </a:r>
          <a:endParaRPr lang="en-US" sz="2200" kern="1200" dirty="0"/>
        </a:p>
      </dsp:txBody>
      <dsp:txXfrm>
        <a:off x="5302794" y="2611811"/>
        <a:ext cx="1223132" cy="124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6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1BE9E-1F16-1448-B474-80509EC392D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DE46-2A91-F449-B673-9E5F3D3D2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PVSioChecker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Validation in PVS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a limited number of records: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461" y="2361123"/>
            <a:ext cx="7894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pvsio</a:t>
            </a:r>
            <a:r>
              <a:rPr lang="en-US" sz="2000" dirty="0" smtClean="0">
                <a:latin typeface="Courier"/>
                <a:cs typeface="Courier"/>
              </a:rPr>
              <a:t> @</a:t>
            </a:r>
            <a:r>
              <a:rPr lang="en-US" sz="2000" dirty="0" err="1" smtClean="0">
                <a:latin typeface="Courier"/>
                <a:cs typeface="Courier"/>
              </a:rPr>
              <a:t>prime_check</a:t>
            </a:r>
            <a:r>
              <a:rPr lang="en-US" sz="2000" dirty="0" smtClean="0">
                <a:latin typeface="Courier"/>
                <a:cs typeface="Courier"/>
              </a:rPr>
              <a:t>: \”</a:t>
            </a:r>
            <a:r>
              <a:rPr lang="en-US" sz="2000" dirty="0" err="1" smtClean="0">
                <a:latin typeface="Courier"/>
                <a:cs typeface="Courier"/>
              </a:rPr>
              <a:t>primes.txt</a:t>
            </a:r>
            <a:r>
              <a:rPr lang="en-US" sz="2000" dirty="0" smtClean="0">
                <a:latin typeface="Courier"/>
                <a:cs typeface="Courier"/>
              </a:rPr>
              <a:t>\”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Reading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primes.txt</a:t>
            </a:r>
            <a:r>
              <a:rPr lang="en-US" sz="2000" dirty="0">
                <a:latin typeface="Courier"/>
                <a:cs typeface="Courier"/>
              </a:rPr>
              <a:t>. Writing: primes-10.out</a:t>
            </a:r>
          </a:p>
          <a:p>
            <a:r>
              <a:rPr lang="en-US" sz="2000" dirty="0">
                <a:latin typeface="Courier"/>
                <a:cs typeface="Courier"/>
              </a:rPr>
              <a:t>[100%] Estimated Time of Completion: 0h:0m:0.000s</a:t>
            </a:r>
          </a:p>
          <a:p>
            <a:r>
              <a:rPr lang="en-US" sz="2000" dirty="0">
                <a:latin typeface="Courier"/>
                <a:cs typeface="Courier"/>
              </a:rPr>
              <a:t>Real time: 0.079 sec. Run time: 0.080 sec</a:t>
            </a:r>
          </a:p>
          <a:p>
            <a:r>
              <a:rPr lang="en-US" sz="2000" dirty="0">
                <a:latin typeface="Courier"/>
                <a:cs typeface="Courier"/>
              </a:rPr>
              <a:t>Lines: 30.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Records: 10</a:t>
            </a:r>
            <a:r>
              <a:rPr lang="en-US" sz="2000" dirty="0">
                <a:latin typeface="Courier"/>
                <a:cs typeface="Courier"/>
              </a:rPr>
              <a:t>. Fails: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574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421330"/>
          </a:xfrm>
        </p:spPr>
        <p:txBody>
          <a:bodyPr/>
          <a:lstStyle/>
          <a:p>
            <a:r>
              <a:rPr lang="en-US" dirty="0" smtClean="0"/>
              <a:t>Checking integers and real numbers:</a:t>
            </a:r>
          </a:p>
          <a:p>
            <a:pPr lvl="1" indent="-342900"/>
            <a:r>
              <a:rPr lang="en-US" sz="2000" dirty="0" err="1">
                <a:latin typeface="Courier"/>
                <a:cs typeface="Courier"/>
              </a:rPr>
              <a:t>c</a:t>
            </a:r>
            <a:r>
              <a:rPr lang="en-US" sz="2000" dirty="0" err="1" smtClean="0">
                <a:latin typeface="Courier"/>
                <a:cs typeface="Courier"/>
              </a:rPr>
              <a:t>heck_int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fout</a:t>
            </a:r>
            <a:r>
              <a:rPr lang="en-US" sz="2000" dirty="0" err="1" smtClean="0">
                <a:latin typeface="Courier"/>
                <a:cs typeface="Courier"/>
              </a:rPr>
              <a:t>,str,</a:t>
            </a:r>
            <a:r>
              <a:rPr lang="en-US" sz="2000" dirty="0" err="1">
                <a:latin typeface="Courier"/>
                <a:cs typeface="Courier"/>
              </a:rPr>
              <a:t>pvs,io</a:t>
            </a:r>
            <a:r>
              <a:rPr lang="en-US" sz="2000" dirty="0" smtClean="0">
                <a:latin typeface="Courier"/>
                <a:cs typeface="Courier"/>
              </a:rPr>
              <a:t>): </a:t>
            </a:r>
            <a:r>
              <a:rPr lang="en-US" sz="2000" dirty="0" err="1" smtClean="0">
                <a:latin typeface="Courier"/>
                <a:cs typeface="Courier"/>
              </a:rPr>
              <a:t>str</a:t>
            </a:r>
            <a:r>
              <a:rPr lang="en-US" sz="2000" dirty="0" smtClean="0">
                <a:cs typeface="Courier"/>
              </a:rPr>
              <a:t> is an error message, </a:t>
            </a:r>
            <a:r>
              <a:rPr lang="en-US" sz="2000" dirty="0" err="1" smtClean="0">
                <a:latin typeface="Courier"/>
                <a:cs typeface="Courier"/>
              </a:rPr>
              <a:t>pvs</a:t>
            </a:r>
            <a:r>
              <a:rPr lang="en-US" sz="2000" dirty="0" smtClean="0">
                <a:cs typeface="Courier"/>
              </a:rPr>
              <a:t> and </a:t>
            </a:r>
            <a:r>
              <a:rPr lang="en-US" sz="2000" dirty="0" err="1" smtClean="0">
                <a:latin typeface="Courier"/>
                <a:cs typeface="Courier"/>
              </a:rPr>
              <a:t>io</a:t>
            </a:r>
            <a:r>
              <a:rPr lang="en-US" sz="2000" dirty="0" smtClean="0">
                <a:cs typeface="Courier"/>
              </a:rPr>
              <a:t> are integers.</a:t>
            </a:r>
          </a:p>
          <a:p>
            <a:pPr lvl="1" indent="-342900"/>
            <a:r>
              <a:rPr lang="en-US" sz="2000" dirty="0" err="1">
                <a:latin typeface="Courier"/>
                <a:cs typeface="Courier"/>
              </a:rPr>
              <a:t>c</a:t>
            </a:r>
            <a:r>
              <a:rPr lang="en-US" sz="2000" dirty="0" err="1" smtClean="0">
                <a:latin typeface="Courier"/>
                <a:cs typeface="Courier"/>
              </a:rPr>
              <a:t>heck_real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fout,str,pvs,io</a:t>
            </a:r>
            <a:r>
              <a:rPr lang="en-US" sz="2000" dirty="0" smtClean="0">
                <a:latin typeface="Courier"/>
                <a:cs typeface="Courier"/>
              </a:rPr>
              <a:t>): 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cs typeface="Courier"/>
              </a:rPr>
              <a:t> is an error message, </a:t>
            </a:r>
            <a:r>
              <a:rPr lang="en-US" sz="2000" dirty="0" err="1">
                <a:latin typeface="Courier"/>
                <a:cs typeface="Courier"/>
              </a:rPr>
              <a:t>pvs</a:t>
            </a:r>
            <a:r>
              <a:rPr lang="en-US" sz="2000" dirty="0">
                <a:cs typeface="Courier"/>
              </a:rPr>
              <a:t> and </a:t>
            </a:r>
            <a:r>
              <a:rPr lang="en-US" sz="2000" dirty="0" err="1">
                <a:latin typeface="Courier"/>
                <a:cs typeface="Courier"/>
              </a:rPr>
              <a:t>io</a:t>
            </a:r>
            <a:r>
              <a:rPr lang="en-US" sz="2000" dirty="0">
                <a:cs typeface="Courier"/>
              </a:rPr>
              <a:t> are </a:t>
            </a:r>
            <a:r>
              <a:rPr lang="en-US" sz="2000" dirty="0" smtClean="0">
                <a:cs typeface="Courier"/>
              </a:rPr>
              <a:t>real numbers. Numbers are checked with respect to a default precision.</a:t>
            </a:r>
          </a:p>
          <a:p>
            <a:pPr lvl="1" indent="-342900"/>
            <a:r>
              <a:rPr lang="en-US" sz="2000" dirty="0" err="1" smtClean="0">
                <a:latin typeface="Courier"/>
                <a:cs typeface="Courier"/>
              </a:rPr>
              <a:t>check_real_prec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fout</a:t>
            </a:r>
            <a:r>
              <a:rPr lang="en-US" sz="2000" dirty="0" err="1" smtClean="0">
                <a:latin typeface="Courier"/>
                <a:cs typeface="Courier"/>
              </a:rPr>
              <a:t>,str,</a:t>
            </a:r>
            <a:r>
              <a:rPr lang="en-US" sz="2000" dirty="0" err="1">
                <a:latin typeface="Courier"/>
                <a:cs typeface="Courier"/>
              </a:rPr>
              <a:t>pvs,</a:t>
            </a:r>
            <a:r>
              <a:rPr lang="en-US" sz="2000" dirty="0" err="1" smtClean="0">
                <a:latin typeface="Courier"/>
                <a:cs typeface="Courier"/>
              </a:rPr>
              <a:t>io,prec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cs typeface="Courier"/>
              </a:rPr>
              <a:t> is an error </a:t>
            </a:r>
            <a:r>
              <a:rPr lang="en-US" sz="2000" dirty="0" smtClean="0">
                <a:cs typeface="Courier"/>
              </a:rPr>
              <a:t>message, </a:t>
            </a:r>
            <a:r>
              <a:rPr lang="en-US" sz="2000" dirty="0" err="1" smtClean="0">
                <a:latin typeface="Courier"/>
                <a:cs typeface="Courier"/>
              </a:rPr>
              <a:t>pvs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dirty="0">
                <a:cs typeface="Courier"/>
              </a:rPr>
              <a:t>and </a:t>
            </a:r>
            <a:r>
              <a:rPr lang="en-US" sz="2000" dirty="0" err="1">
                <a:latin typeface="Courier"/>
                <a:cs typeface="Courier"/>
              </a:rPr>
              <a:t>io</a:t>
            </a:r>
            <a:r>
              <a:rPr lang="en-US" sz="2000" dirty="0">
                <a:cs typeface="Courier"/>
              </a:rPr>
              <a:t> are real numbers</a:t>
            </a:r>
            <a:r>
              <a:rPr lang="en-US" sz="2000" dirty="0" smtClean="0">
                <a:cs typeface="Courier"/>
              </a:rPr>
              <a:t>. Numbers are checked against precision </a:t>
            </a:r>
            <a:r>
              <a:rPr lang="en-US" sz="2000" dirty="0" err="1" smtClean="0">
                <a:latin typeface="Courier"/>
                <a:cs typeface="Courier"/>
              </a:rPr>
              <a:t>prec</a:t>
            </a:r>
            <a:r>
              <a:rPr lang="en-US" sz="2000" dirty="0" smtClean="0">
                <a:cs typeface="Courier"/>
              </a:rPr>
              <a:t>, which is a non-negative real number.</a:t>
            </a:r>
          </a:p>
          <a:p>
            <a:pPr lvl="1" indent="-342900"/>
            <a:endParaRPr lang="en-US" sz="2000" dirty="0">
              <a:cs typeface="Courier"/>
            </a:endParaRPr>
          </a:p>
          <a:p>
            <a:pPr lvl="1" indent="-342900"/>
            <a:endParaRPr lang="en-US" sz="2000" dirty="0"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244" y="4622388"/>
            <a:ext cx="880381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PVSio</a:t>
            </a:r>
            <a:r>
              <a:rPr lang="en-US" sz="1400" dirty="0">
                <a:latin typeface="Courier"/>
                <a:cs typeface="Courier"/>
              </a:rPr>
              <a:t>&gt; </a:t>
            </a:r>
            <a:r>
              <a:rPr lang="en-US" sz="1400" dirty="0" err="1">
                <a:latin typeface="Courier"/>
                <a:cs typeface="Courier"/>
              </a:rPr>
              <a:t>check_real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stdout</a:t>
            </a:r>
            <a:r>
              <a:rPr lang="en-US" sz="1400" dirty="0">
                <a:latin typeface="Courier"/>
                <a:cs typeface="Courier"/>
              </a:rPr>
              <a:t>,"",</a:t>
            </a:r>
            <a:r>
              <a:rPr lang="en-US" sz="1400" dirty="0" err="1">
                <a:latin typeface="Courier"/>
                <a:cs typeface="Courier"/>
              </a:rPr>
              <a:t>sq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sqrt</a:t>
            </a:r>
            <a:r>
              <a:rPr lang="en-US" sz="1400" dirty="0">
                <a:latin typeface="Courier"/>
                <a:cs typeface="Courier"/>
              </a:rPr>
              <a:t>(2)),2);</a:t>
            </a:r>
          </a:p>
          <a:p>
            <a:r>
              <a:rPr lang="en-US" sz="1400" dirty="0">
                <a:latin typeface="Courier"/>
                <a:cs typeface="Courier"/>
              </a:rPr>
              <a:t>==&gt;</a:t>
            </a:r>
          </a:p>
          <a:p>
            <a:r>
              <a:rPr lang="en-US" sz="1400" dirty="0">
                <a:latin typeface="Courier"/>
                <a:cs typeface="Courier"/>
              </a:rPr>
              <a:t>TRUE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PVSio</a:t>
            </a:r>
            <a:r>
              <a:rPr lang="en-US" sz="1400" dirty="0">
                <a:latin typeface="Courier"/>
                <a:cs typeface="Courier"/>
              </a:rPr>
              <a:t>&gt; </a:t>
            </a:r>
            <a:r>
              <a:rPr lang="en-US" sz="1400" dirty="0" err="1">
                <a:latin typeface="Courier"/>
                <a:cs typeface="Courier"/>
              </a:rPr>
              <a:t>check_real_prec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stdout</a:t>
            </a:r>
            <a:r>
              <a:rPr lang="en-US" sz="1400" dirty="0">
                <a:latin typeface="Courier"/>
                <a:cs typeface="Courier"/>
              </a:rPr>
              <a:t>,": Numbers are not equal",</a:t>
            </a:r>
            <a:r>
              <a:rPr lang="en-US" sz="1400" dirty="0" err="1">
                <a:latin typeface="Courier"/>
                <a:cs typeface="Courier"/>
              </a:rPr>
              <a:t>sq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sqrt</a:t>
            </a:r>
            <a:r>
              <a:rPr lang="en-US" sz="1400" dirty="0">
                <a:latin typeface="Courier"/>
                <a:cs typeface="Courier"/>
              </a:rPr>
              <a:t>(2)),2,0);</a:t>
            </a:r>
          </a:p>
          <a:p>
            <a:r>
              <a:rPr lang="en-US" sz="1400" dirty="0">
                <a:latin typeface="Courier"/>
                <a:cs typeface="Courier"/>
              </a:rPr>
              <a:t>*** ERROR: Numbers are not equal. Line: 122. Record: 56. PVS: </a:t>
            </a:r>
            <a:r>
              <a:rPr lang="en-US" sz="1400" dirty="0" smtClean="0">
                <a:latin typeface="Courier"/>
                <a:cs typeface="Courier"/>
              </a:rPr>
              <a:t>1.999 </a:t>
            </a:r>
            <a:r>
              <a:rPr lang="en-US" sz="1400" dirty="0">
                <a:latin typeface="Courier"/>
                <a:cs typeface="Courier"/>
              </a:rPr>
              <a:t>vs. </a:t>
            </a:r>
            <a:r>
              <a:rPr lang="en-US" sz="1400" dirty="0" smtClean="0">
                <a:latin typeface="Courier"/>
                <a:cs typeface="Courier"/>
              </a:rPr>
              <a:t>Input: 2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==&gt;</a:t>
            </a:r>
          </a:p>
          <a:p>
            <a:r>
              <a:rPr lang="en-US" sz="1400" dirty="0">
                <a:latin typeface="Courier"/>
                <a:cs typeface="Courier"/>
              </a:rPr>
              <a:t>FALSE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7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0535848"/>
              </p:ext>
            </p:extLst>
          </p:nvPr>
        </p:nvGraphicFramePr>
        <p:xfrm>
          <a:off x="1523999" y="1397000"/>
          <a:ext cx="692426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5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PVS Functional Specification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1650" y="1978488"/>
            <a:ext cx="70346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% Naive </a:t>
            </a:r>
            <a:r>
              <a:rPr lang="en-US" sz="2000" dirty="0" err="1" smtClean="0">
                <a:latin typeface="Courier"/>
                <a:cs typeface="Courier"/>
              </a:rPr>
              <a:t>primality</a:t>
            </a:r>
            <a:r>
              <a:rPr lang="en-US" sz="2000" dirty="0" smtClean="0">
                <a:latin typeface="Courier"/>
                <a:cs typeface="Courier"/>
              </a:rPr>
              <a:t> test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is_prime</a:t>
            </a:r>
            <a:r>
              <a:rPr lang="en-US" sz="2000" dirty="0" smtClean="0">
                <a:latin typeface="Courier"/>
                <a:cs typeface="Courier"/>
              </a:rPr>
              <a:t>?(</a:t>
            </a:r>
            <a:r>
              <a:rPr lang="en-US" sz="2000" dirty="0" err="1" smtClean="0">
                <a:latin typeface="Courier"/>
                <a:cs typeface="Courier"/>
              </a:rPr>
              <a:t>n:nat</a:t>
            </a:r>
            <a:r>
              <a:rPr lang="en-US" sz="2000" dirty="0" smtClean="0">
                <a:latin typeface="Courier"/>
                <a:cs typeface="Courier"/>
              </a:rPr>
              <a:t>) : </a:t>
            </a:r>
            <a:r>
              <a:rPr lang="en-US" sz="2000" dirty="0" err="1" smtClean="0">
                <a:latin typeface="Courier"/>
                <a:cs typeface="Courier"/>
              </a:rPr>
              <a:t>bool</a:t>
            </a:r>
            <a:r>
              <a:rPr lang="en-US" sz="2000" dirty="0" smtClean="0">
                <a:latin typeface="Courier"/>
                <a:cs typeface="Courier"/>
              </a:rPr>
              <a:t> =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n &gt; 1 AND (n = 2 OR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FORALL (</a:t>
            </a:r>
            <a:r>
              <a:rPr lang="en-US" sz="2000" dirty="0" err="1" smtClean="0">
                <a:latin typeface="Courier"/>
                <a:cs typeface="Courier"/>
              </a:rPr>
              <a:t>j:subrange</a:t>
            </a:r>
            <a:r>
              <a:rPr lang="en-US" sz="2000" dirty="0" smtClean="0">
                <a:latin typeface="Courier"/>
                <a:cs typeface="Courier"/>
              </a:rPr>
              <a:t>(2,n-1)): mod(</a:t>
            </a:r>
            <a:r>
              <a:rPr lang="en-US" sz="2000" dirty="0" err="1" smtClean="0">
                <a:latin typeface="Courier"/>
                <a:cs typeface="Courier"/>
              </a:rPr>
              <a:t>n,j</a:t>
            </a:r>
            <a:r>
              <a:rPr lang="en-US" sz="2000" dirty="0" smtClean="0">
                <a:latin typeface="Courier"/>
                <a:cs typeface="Courier"/>
              </a:rPr>
              <a:t>) /= 0)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53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File: </a:t>
            </a:r>
            <a:r>
              <a:rPr lang="en-US" dirty="0" err="1" smtClean="0">
                <a:latin typeface="Courier"/>
                <a:cs typeface="Courier"/>
              </a:rPr>
              <a:t>primes.txt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305342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1</a:t>
            </a:r>
          </a:p>
          <a:p>
            <a:r>
              <a:rPr lang="en-US" sz="2000" dirty="0" smtClean="0">
                <a:latin typeface="Courier"/>
                <a:cs typeface="Courier"/>
              </a:rPr>
              <a:t>TRUE</a:t>
            </a:r>
          </a:p>
          <a:p>
            <a:r>
              <a:rPr lang="en-US" sz="2000" dirty="0" smtClean="0">
                <a:latin typeface="Courier"/>
                <a:cs typeface="Courier"/>
              </a:rPr>
              <a:t>5</a:t>
            </a:r>
          </a:p>
          <a:p>
            <a:r>
              <a:rPr lang="en-US" sz="2000" dirty="0" smtClean="0">
                <a:latin typeface="Courier"/>
                <a:cs typeface="Courier"/>
              </a:rPr>
              <a:t>TRUE</a:t>
            </a:r>
          </a:p>
          <a:p>
            <a:r>
              <a:rPr lang="en-US" sz="2000" dirty="0" smtClean="0">
                <a:latin typeface="Courier"/>
                <a:cs typeface="Courier"/>
              </a:rPr>
              <a:t>9</a:t>
            </a:r>
          </a:p>
          <a:p>
            <a:r>
              <a:rPr lang="en-US" sz="2000" dirty="0" smtClean="0">
                <a:latin typeface="Courier"/>
                <a:cs typeface="Courier"/>
              </a:rPr>
              <a:t>FALSE</a:t>
            </a:r>
          </a:p>
          <a:p>
            <a:r>
              <a:rPr lang="en-US" sz="2000" dirty="0" smtClean="0">
                <a:latin typeface="Courier"/>
                <a:cs typeface="Courier"/>
              </a:rPr>
              <a:t>10</a:t>
            </a:r>
          </a:p>
          <a:p>
            <a:r>
              <a:rPr lang="en-US" sz="2000" dirty="0" smtClean="0">
                <a:latin typeface="Courier"/>
                <a:cs typeface="Courier"/>
              </a:rPr>
              <a:t>FALSE</a:t>
            </a:r>
          </a:p>
          <a:p>
            <a:r>
              <a:rPr lang="en-US" sz="2000" dirty="0" smtClean="0">
                <a:latin typeface="Courier"/>
                <a:cs typeface="Courier"/>
              </a:rPr>
              <a:t>9</a:t>
            </a:r>
          </a:p>
          <a:p>
            <a:r>
              <a:rPr lang="en-US" sz="2000" dirty="0" smtClean="0">
                <a:latin typeface="Courier"/>
                <a:cs typeface="Courier"/>
              </a:rPr>
              <a:t>FALSE</a:t>
            </a:r>
          </a:p>
          <a:p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r>
              <a:rPr lang="en-US" sz="2000" dirty="0" smtClean="0">
                <a:latin typeface="Courier"/>
                <a:cs typeface="Courier"/>
              </a:rPr>
              <a:t>TRUE</a:t>
            </a:r>
          </a:p>
          <a:p>
            <a:r>
              <a:rPr lang="en-US" sz="2000" dirty="0" smtClean="0">
                <a:latin typeface="Courier"/>
                <a:cs typeface="Courier"/>
              </a:rPr>
              <a:t>17</a:t>
            </a:r>
          </a:p>
          <a:p>
            <a:r>
              <a:rPr lang="en-US" sz="2000" dirty="0" smtClean="0">
                <a:latin typeface="Courier"/>
                <a:cs typeface="Courier"/>
              </a:rPr>
              <a:t>FALSE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279913" y="1417638"/>
            <a:ext cx="332144" cy="485913"/>
          </a:xfrm>
          <a:prstGeom prst="rightBrace">
            <a:avLst>
              <a:gd name="adj1" fmla="val 8333"/>
              <a:gd name="adj2" fmla="val 454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11449" y="1959943"/>
            <a:ext cx="10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2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279913" y="2086318"/>
            <a:ext cx="332144" cy="485913"/>
          </a:xfrm>
          <a:prstGeom prst="rightBrace">
            <a:avLst>
              <a:gd name="adj1" fmla="val 8333"/>
              <a:gd name="adj2" fmla="val 454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7166" y="4470681"/>
            <a:ext cx="10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1449" y="1418468"/>
            <a:ext cx="10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1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279913" y="4453560"/>
            <a:ext cx="332144" cy="485913"/>
          </a:xfrm>
          <a:prstGeom prst="rightBrace">
            <a:avLst>
              <a:gd name="adj1" fmla="val 8333"/>
              <a:gd name="adj2" fmla="val 454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0433" y="1703313"/>
            <a:ext cx="67806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10     % Input</a:t>
            </a:r>
          </a:p>
          <a:p>
            <a:r>
              <a:rPr lang="en-US" sz="2000" dirty="0" smtClean="0">
                <a:latin typeface="Courier"/>
                <a:cs typeface="Courier"/>
              </a:rPr>
              <a:t>FALSE  % Computed output by C, Java, </a:t>
            </a:r>
            <a:r>
              <a:rPr lang="en-US" sz="2000" dirty="0" err="1" smtClean="0">
                <a:latin typeface="Courier"/>
                <a:cs typeface="Courier"/>
              </a:rPr>
              <a:t>etc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893391"/>
            <a:ext cx="8229600" cy="3246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record </a:t>
            </a:r>
            <a:r>
              <a:rPr lang="en-US" dirty="0" smtClean="0"/>
              <a:t>may have any number of lines, inputs and </a:t>
            </a:r>
            <a:r>
              <a:rPr lang="en-US" dirty="0" smtClean="0"/>
              <a:t>outputs, but all records in a file should have the same structure, i.e., number of lines, number of input/outputs, etc.</a:t>
            </a:r>
            <a:endParaRPr lang="en-US" dirty="0" smtClean="0"/>
          </a:p>
          <a:p>
            <a:r>
              <a:rPr lang="en-US" dirty="0" smtClean="0"/>
              <a:t>Inputs are provided one per line in PVS </a:t>
            </a:r>
            <a:r>
              <a:rPr lang="en-US" dirty="0" smtClean="0"/>
              <a:t>syntax.</a:t>
            </a:r>
            <a:endParaRPr lang="en-US" dirty="0" smtClean="0"/>
          </a:p>
          <a:p>
            <a:r>
              <a:rPr lang="en-US" dirty="0" smtClean="0"/>
              <a:t>Outputs are provided one per line in PVS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Empty lines and PVS comments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PVSioChecker</a:t>
            </a:r>
            <a:r>
              <a:rPr lang="en-US" dirty="0" smtClean="0"/>
              <a:t> Specification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6782" y="1449839"/>
            <a:ext cx="646043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prime_check</a:t>
            </a:r>
            <a:r>
              <a:rPr lang="en-US" dirty="0" smtClean="0">
                <a:latin typeface="Courier"/>
                <a:cs typeface="Courier"/>
              </a:rPr>
              <a:t> : THEORY</a:t>
            </a:r>
          </a:p>
          <a:p>
            <a:r>
              <a:rPr lang="en-US" dirty="0" smtClean="0">
                <a:latin typeface="Courier"/>
                <a:cs typeface="Courier"/>
              </a:rPr>
              <a:t>BEGIN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IMPORTING </a:t>
            </a:r>
            <a:r>
              <a:rPr lang="en-US" dirty="0" err="1" smtClean="0">
                <a:latin typeface="Courier"/>
                <a:cs typeface="Courier"/>
              </a:rPr>
              <a:t>PVSioChecker@pvsio_checker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latin typeface="Courier"/>
                <a:cs typeface="Courier"/>
              </a:rPr>
              <a:t>is_prime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check?(</a:t>
            </a:r>
            <a:r>
              <a:rPr lang="en-US" dirty="0" err="1" smtClean="0">
                <a:latin typeface="Courier"/>
                <a:cs typeface="Courier"/>
              </a:rPr>
              <a:t>fin:IStream,fout:OStream</a:t>
            </a:r>
            <a:r>
              <a:rPr lang="en-US" dirty="0" smtClean="0">
                <a:latin typeface="Courier"/>
                <a:cs typeface="Courier"/>
              </a:rPr>
              <a:t>) : </a:t>
            </a:r>
            <a:r>
              <a:rPr lang="en-US" dirty="0" err="1" smtClean="0">
                <a:latin typeface="Courier"/>
                <a:cs typeface="Courier"/>
              </a:rPr>
              <a:t>bool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LET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n   = str2pvs[</a:t>
            </a:r>
            <a:r>
              <a:rPr lang="en-US" dirty="0" err="1" smtClean="0">
                <a:latin typeface="Courier"/>
                <a:cs typeface="Courier"/>
              </a:rPr>
              <a:t>nat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readln_checker</a:t>
            </a:r>
            <a:r>
              <a:rPr lang="en-US" dirty="0" smtClean="0">
                <a:latin typeface="Courier"/>
                <a:cs typeface="Courier"/>
              </a:rPr>
              <a:t>(fin)),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io</a:t>
            </a:r>
            <a:r>
              <a:rPr lang="en-US" dirty="0" smtClean="0">
                <a:latin typeface="Courier"/>
                <a:cs typeface="Courier"/>
              </a:rPr>
              <a:t>  = str2pvs[</a:t>
            </a:r>
            <a:r>
              <a:rPr lang="en-US" dirty="0" err="1" smtClean="0">
                <a:latin typeface="Courier"/>
                <a:cs typeface="Courier"/>
              </a:rPr>
              <a:t>bool</a:t>
            </a:r>
            <a:r>
              <a:rPr lang="en-US" dirty="0" smtClean="0">
                <a:latin typeface="Courier"/>
                <a:cs typeface="Courier"/>
              </a:rPr>
              <a:t>](</a:t>
            </a:r>
            <a:r>
              <a:rPr lang="en-US" dirty="0" err="1" smtClean="0">
                <a:latin typeface="Courier"/>
                <a:cs typeface="Courier"/>
              </a:rPr>
              <a:t>readln_checker</a:t>
            </a:r>
            <a:r>
              <a:rPr lang="en-US" dirty="0" smtClean="0">
                <a:latin typeface="Courier"/>
                <a:cs typeface="Courier"/>
              </a:rPr>
              <a:t>(fin)), 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pvs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err="1" smtClean="0">
                <a:latin typeface="Courier"/>
                <a:cs typeface="Courier"/>
              </a:rPr>
              <a:t>is_prime</a:t>
            </a:r>
            <a:r>
              <a:rPr lang="en-US" dirty="0" smtClean="0">
                <a:latin typeface="Courier"/>
                <a:cs typeface="Courier"/>
              </a:rPr>
              <a:t>?(n) IN</a:t>
            </a:r>
          </a:p>
          <a:p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check_bool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fout</a:t>
            </a:r>
            <a:r>
              <a:rPr lang="en-US" dirty="0" smtClean="0">
                <a:latin typeface="Courier"/>
                <a:cs typeface="Courier"/>
              </a:rPr>
              <a:t>,"",</a:t>
            </a:r>
            <a:r>
              <a:rPr lang="en-US" dirty="0" err="1" smtClean="0">
                <a:latin typeface="Courier"/>
                <a:cs typeface="Courier"/>
              </a:rPr>
              <a:t>pvs,io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main(</a:t>
            </a:r>
            <a:r>
              <a:rPr lang="en-US" dirty="0" err="1" smtClean="0">
                <a:latin typeface="Courier"/>
                <a:cs typeface="Courier"/>
              </a:rPr>
              <a:t>file:string,records:nat</a:t>
            </a:r>
            <a:r>
              <a:rPr lang="en-US" dirty="0" smtClean="0">
                <a:latin typeface="Courier"/>
                <a:cs typeface="Courier"/>
              </a:rPr>
              <a:t>): void =</a:t>
            </a:r>
          </a:p>
          <a:p>
            <a:r>
              <a:rPr lang="en-US" dirty="0" smtClean="0">
                <a:latin typeface="Courier"/>
                <a:cs typeface="Courier"/>
              </a:rPr>
              <a:t>  checker(</a:t>
            </a:r>
            <a:r>
              <a:rPr lang="en-US" dirty="0" err="1" smtClean="0">
                <a:latin typeface="Courier"/>
                <a:cs typeface="Courier"/>
              </a:rPr>
              <a:t>file,check?,records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END </a:t>
            </a:r>
            <a:r>
              <a:rPr lang="en-US" dirty="0" err="1" smtClean="0">
                <a:latin typeface="Courier"/>
                <a:cs typeface="Courier"/>
              </a:rPr>
              <a:t>prime_check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764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PVSio</a:t>
            </a:r>
            <a:r>
              <a:rPr lang="en-US" dirty="0" smtClean="0"/>
              <a:t> from PVS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urier"/>
                <a:cs typeface="Courier"/>
              </a:rPr>
              <a:t>M-x </a:t>
            </a:r>
            <a:r>
              <a:rPr lang="en-US" dirty="0" err="1" smtClean="0">
                <a:latin typeface="Courier"/>
                <a:cs typeface="Courier"/>
              </a:rPr>
              <a:t>pvsio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9310" y="3634209"/>
            <a:ext cx="71289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PVSio</a:t>
            </a:r>
            <a:r>
              <a:rPr lang="en-US" dirty="0">
                <a:latin typeface="Courier"/>
                <a:cs typeface="Courier"/>
              </a:rPr>
              <a:t>&gt; main("primes.txt",0);</a:t>
            </a:r>
          </a:p>
          <a:p>
            <a:r>
              <a:rPr lang="en-US" dirty="0">
                <a:latin typeface="Courier"/>
                <a:cs typeface="Courier"/>
              </a:rPr>
              <a:t>Reading: </a:t>
            </a:r>
            <a:r>
              <a:rPr lang="en-US" dirty="0" err="1">
                <a:latin typeface="Courier"/>
                <a:cs typeface="Courier"/>
              </a:rPr>
              <a:t>primes.txt</a:t>
            </a:r>
            <a:r>
              <a:rPr lang="en-US" dirty="0">
                <a:latin typeface="Courier"/>
                <a:cs typeface="Courier"/>
              </a:rPr>
              <a:t>. Writing: </a:t>
            </a:r>
            <a:r>
              <a:rPr lang="en-US" dirty="0" err="1">
                <a:latin typeface="Courier"/>
                <a:cs typeface="Courier"/>
              </a:rPr>
              <a:t>primes.out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[51%] Estimated Time of Completion: 0h:0m:0.073s</a:t>
            </a:r>
          </a:p>
          <a:p>
            <a:r>
              <a:rPr lang="en-US" dirty="0">
                <a:latin typeface="Courier"/>
                <a:cs typeface="Courier"/>
              </a:rPr>
              <a:t>[61%] Estimated Time of Completion: 0h:0m:0.087s</a:t>
            </a:r>
          </a:p>
          <a:p>
            <a:r>
              <a:rPr lang="en-US" dirty="0">
                <a:latin typeface="Courier"/>
                <a:cs typeface="Courier"/>
              </a:rPr>
              <a:t>[72%] Estimated Time of Completion: 0h:0m:0.075s</a:t>
            </a:r>
          </a:p>
          <a:p>
            <a:r>
              <a:rPr lang="en-US" dirty="0">
                <a:latin typeface="Courier"/>
                <a:cs typeface="Courier"/>
              </a:rPr>
              <a:t>[83%] Estimated Time of Completion: 0h:0m:0.051s</a:t>
            </a:r>
          </a:p>
          <a:p>
            <a:r>
              <a:rPr lang="en-US" dirty="0">
                <a:latin typeface="Courier"/>
                <a:cs typeface="Courier"/>
              </a:rPr>
              <a:t>[93%] Estimated Time of Completion: 0h:0m:0.021s</a:t>
            </a:r>
          </a:p>
          <a:p>
            <a:r>
              <a:rPr lang="en-US" dirty="0">
                <a:latin typeface="Courier"/>
                <a:cs typeface="Courier"/>
              </a:rPr>
              <a:t>Real time: 0.344 sec. Run time: 0.350 sec</a:t>
            </a:r>
          </a:p>
          <a:p>
            <a:r>
              <a:rPr lang="en-US" dirty="0">
                <a:latin typeface="Courier"/>
                <a:cs typeface="Courier"/>
              </a:rPr>
              <a:t>Lines: 122. Records: 56. Fails: 16</a:t>
            </a:r>
          </a:p>
        </p:txBody>
      </p:sp>
      <p:sp>
        <p:nvSpPr>
          <p:cNvPr id="8" name="Rectangle 7"/>
          <p:cNvSpPr/>
          <p:nvPr/>
        </p:nvSpPr>
        <p:spPr>
          <a:xfrm>
            <a:off x="969310" y="1962738"/>
            <a:ext cx="77174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&lt;</a:t>
            </a:r>
            <a:r>
              <a:rPr lang="en-US" sz="2000" dirty="0" err="1" smtClean="0">
                <a:latin typeface="Courier"/>
                <a:cs typeface="Courier"/>
              </a:rPr>
              <a:t>PVSio</a:t>
            </a:r>
            <a:r>
              <a:rPr lang="en-US" sz="2000" dirty="0" smtClean="0">
                <a:latin typeface="Courier"/>
                <a:cs typeface="Courier"/>
              </a:rPr>
              <a:t>&gt; main(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&lt;filename&gt;”,&lt;n&gt;)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cs typeface="Courier"/>
              </a:rPr>
              <a:t>where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&lt;filename&gt;</a:t>
            </a:r>
            <a:r>
              <a:rPr lang="en-US" sz="2000" dirty="0" smtClean="0">
                <a:cs typeface="Courier"/>
              </a:rPr>
              <a:t> is a the name of the file to be checked (or empty string for standard input),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&lt;n&gt;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is the number of records to be checker (or 0 for all records).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56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PVSio</a:t>
            </a:r>
            <a:r>
              <a:rPr lang="en-US" dirty="0" smtClean="0"/>
              <a:t> from Command 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417" y="1415189"/>
            <a:ext cx="70196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pvsio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@</a:t>
            </a:r>
            <a:r>
              <a:rPr lang="en-US" sz="2000" dirty="0" smtClean="0">
                <a:latin typeface="Courier"/>
                <a:cs typeface="Courier"/>
              </a:rPr>
              <a:t>&lt;theory&gt;</a:t>
            </a:r>
            <a:r>
              <a:rPr lang="en-US" sz="2000" dirty="0" smtClean="0">
                <a:latin typeface="Courier"/>
                <a:cs typeface="Courier"/>
              </a:rPr>
              <a:t>: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r>
              <a:rPr lang="en-US" sz="2000" dirty="0" smtClean="0">
                <a:latin typeface="Courier"/>
                <a:cs typeface="Courier"/>
              </a:rPr>
              <a:t>&lt;file&gt;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smtClean="0">
                <a:latin typeface="Courier"/>
                <a:cs typeface="Courier"/>
              </a:rPr>
              <a:t>&lt;n&gt;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Where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&lt;theory&gt;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is the name of the theory where the function main is defined,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latin typeface="Courier"/>
                <a:cs typeface="Courier"/>
              </a:rPr>
              <a:t>&lt;file&gt;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and </a:t>
            </a:r>
            <a:r>
              <a:rPr lang="en-US" sz="2000" dirty="0" smtClean="0">
                <a:latin typeface="Courier"/>
                <a:cs typeface="Courier"/>
              </a:rPr>
              <a:t>&lt;n&gt;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as before. Double quotes need to be escaped.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416" y="3926322"/>
            <a:ext cx="7461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Reading: </a:t>
            </a:r>
            <a:r>
              <a:rPr lang="en-US" dirty="0" err="1" smtClean="0">
                <a:latin typeface="Courier"/>
                <a:cs typeface="Courier"/>
              </a:rPr>
              <a:t>primes.txt</a:t>
            </a:r>
            <a:r>
              <a:rPr lang="en-US" dirty="0" smtClean="0">
                <a:latin typeface="Courier"/>
                <a:cs typeface="Courier"/>
              </a:rPr>
              <a:t>. Writing: </a:t>
            </a:r>
            <a:r>
              <a:rPr lang="en-US" dirty="0" err="1" smtClean="0">
                <a:latin typeface="Courier"/>
                <a:cs typeface="Courier"/>
              </a:rPr>
              <a:t>primes.out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[17%] Estimated Time of Completion: 0h:0m:0.150s</a:t>
            </a:r>
          </a:p>
          <a:p>
            <a:r>
              <a:rPr lang="en-US" dirty="0" smtClean="0">
                <a:latin typeface="Courier"/>
                <a:cs typeface="Courier"/>
              </a:rPr>
              <a:t>[35%] Estimated Time of Completion: 0h:0m:0.133s</a:t>
            </a:r>
          </a:p>
          <a:p>
            <a:r>
              <a:rPr lang="en-US" dirty="0" smtClean="0">
                <a:latin typeface="Courier"/>
                <a:cs typeface="Courier"/>
              </a:rPr>
              <a:t>[53%] Estimated Time of Completion: 0h:0m:0.086s</a:t>
            </a:r>
          </a:p>
          <a:p>
            <a:r>
              <a:rPr lang="en-US" dirty="0" smtClean="0">
                <a:latin typeface="Courier"/>
                <a:cs typeface="Courier"/>
              </a:rPr>
              <a:t>[71%] Estimated Time of Completion: 0h:0m:0.050s</a:t>
            </a:r>
          </a:p>
          <a:p>
            <a:r>
              <a:rPr lang="en-US" dirty="0" smtClean="0">
                <a:latin typeface="Courier"/>
                <a:cs typeface="Courier"/>
              </a:rPr>
              <a:t>[89%] Estimated Time of Completion: 0h:0m:0.018s</a:t>
            </a:r>
          </a:p>
          <a:p>
            <a:r>
              <a:rPr lang="en-US" dirty="0" smtClean="0">
                <a:latin typeface="Courier"/>
                <a:cs typeface="Courier"/>
              </a:rPr>
              <a:t>Real time: 0.167 sec. Run time: 0.170 sec</a:t>
            </a:r>
          </a:p>
          <a:p>
            <a:r>
              <a:rPr lang="en-US" dirty="0" smtClean="0">
                <a:latin typeface="Courier"/>
                <a:cs typeface="Courier"/>
              </a:rPr>
              <a:t>Lines: 112. Records: 56. Fails: 16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0416" y="3526212"/>
            <a:ext cx="7019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err="1" smtClean="0">
                <a:latin typeface="Courier"/>
                <a:cs typeface="Courier"/>
              </a:rPr>
              <a:t>pvsio</a:t>
            </a:r>
            <a:r>
              <a:rPr lang="en-US" sz="2000" dirty="0" smtClean="0">
                <a:latin typeface="Courier"/>
                <a:cs typeface="Courier"/>
              </a:rPr>
              <a:t> @</a:t>
            </a:r>
            <a:r>
              <a:rPr lang="en-US" sz="2000" dirty="0" err="1" smtClean="0">
                <a:latin typeface="Courier"/>
                <a:cs typeface="Courier"/>
              </a:rPr>
              <a:t>prime_check</a:t>
            </a:r>
            <a:r>
              <a:rPr lang="en-US" sz="2000" dirty="0" smtClean="0">
                <a:latin typeface="Courier"/>
                <a:cs typeface="Courier"/>
              </a:rPr>
              <a:t>: \”</a:t>
            </a:r>
            <a:r>
              <a:rPr lang="en-US" sz="2000" dirty="0" err="1" smtClean="0">
                <a:latin typeface="Courier"/>
                <a:cs typeface="Courier"/>
              </a:rPr>
              <a:t>primes.txt</a:t>
            </a:r>
            <a:r>
              <a:rPr lang="en-US" sz="2000" dirty="0" smtClean="0">
                <a:latin typeface="Courier"/>
                <a:cs typeface="Courier"/>
              </a:rPr>
              <a:t>\” </a:t>
            </a:r>
            <a:r>
              <a:rPr lang="en-US" sz="2000" dirty="0" smtClean="0">
                <a:latin typeface="Courier"/>
                <a:cs typeface="Courier"/>
              </a:rPr>
              <a:t>0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910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Validated Output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25688"/>
            <a:ext cx="84990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Date: Tuesday June 24 2014, 10:10:54 (GMT-5)</a:t>
            </a:r>
          </a:p>
          <a:p>
            <a:r>
              <a:rPr lang="en-US" dirty="0" smtClean="0">
                <a:latin typeface="Courier"/>
                <a:cs typeface="Courier"/>
              </a:rPr>
              <a:t>Input file: </a:t>
            </a:r>
            <a:r>
              <a:rPr lang="en-US" dirty="0" err="1" smtClean="0">
                <a:latin typeface="Courier"/>
                <a:cs typeface="Courier"/>
              </a:rPr>
              <a:t>primes.txt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*** ERROR. Line: 2. Record: 1. PVS: FALSE vs. </a:t>
            </a:r>
            <a:r>
              <a:rPr lang="en-US" dirty="0" smtClean="0">
                <a:latin typeface="Courier"/>
                <a:cs typeface="Courier"/>
              </a:rPr>
              <a:t>Input: </a:t>
            </a:r>
            <a:r>
              <a:rPr lang="en-US" dirty="0" smtClean="0">
                <a:latin typeface="Courier"/>
                <a:cs typeface="Courier"/>
              </a:rPr>
              <a:t>TRUE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14. Record: 7. PVS: TRUE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16. Record: 8. PVS: FALSE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TRUE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28. Record: 14. PVS: TRUE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30. Record: 15. PVS: FALSE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TRUE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42. Record: 21. PVS: TRUE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86. Record: 43. PVS: FALSE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TRUE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98. Record: 49. PVS: TRUE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100. Record: 50. PVS: FALSE </a:t>
            </a:r>
            <a:r>
              <a:rPr lang="en-US" dirty="0" smtClean="0">
                <a:latin typeface="Courier"/>
                <a:cs typeface="Courier"/>
              </a:rPr>
              <a:t>vs. Input: </a:t>
            </a:r>
            <a:r>
              <a:rPr lang="en-US" dirty="0" smtClean="0">
                <a:latin typeface="Courier"/>
                <a:cs typeface="Courier"/>
              </a:rPr>
              <a:t>TRUE</a:t>
            </a:r>
          </a:p>
          <a:p>
            <a:r>
              <a:rPr lang="en-US" dirty="0" smtClean="0">
                <a:latin typeface="Courier"/>
                <a:cs typeface="Courier"/>
              </a:rPr>
              <a:t>*** ERROR. Line: 112. Record: 56. PVS: TRUE vs. </a:t>
            </a:r>
            <a:r>
              <a:rPr lang="en-US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FALSE</a:t>
            </a:r>
          </a:p>
          <a:p>
            <a:r>
              <a:rPr lang="en-US" dirty="0" smtClean="0">
                <a:latin typeface="Courier"/>
                <a:cs typeface="Courier"/>
              </a:rPr>
              <a:t>Real time: 0.167 sec. Run time: 0.170 sec</a:t>
            </a:r>
          </a:p>
          <a:p>
            <a:r>
              <a:rPr lang="en-US" dirty="0" smtClean="0">
                <a:latin typeface="Courier"/>
                <a:cs typeface="Courier"/>
              </a:rPr>
              <a:t>Lines: 112. Records: 56. Fails: 16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818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1124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PVSioChecker</vt:lpstr>
      <vt:lpstr>High Level View</vt:lpstr>
      <vt:lpstr>PVS Functional Specification </vt:lpstr>
      <vt:lpstr>Test File: primes.txt</vt:lpstr>
      <vt:lpstr>Records</vt:lpstr>
      <vt:lpstr>PVSioChecker Specification</vt:lpstr>
      <vt:lpstr>PVSio from PVS (M-x pvsio)</vt:lpstr>
      <vt:lpstr>PVSio from Command Line</vt:lpstr>
      <vt:lpstr>Validated Output </vt:lpstr>
      <vt:lpstr>Additional Features</vt:lpstr>
      <vt:lpstr>Additional Features</vt:lpstr>
    </vt:vector>
  </TitlesOfParts>
  <Company>LM ES&amp;S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PVSioChecker</dc:title>
  <dc:creator>ODIN</dc:creator>
  <cp:lastModifiedBy>ODIN</cp:lastModifiedBy>
  <cp:revision>31</cp:revision>
  <dcterms:created xsi:type="dcterms:W3CDTF">2014-06-24T13:25:35Z</dcterms:created>
  <dcterms:modified xsi:type="dcterms:W3CDTF">2014-06-24T18:44:18Z</dcterms:modified>
</cp:coreProperties>
</file>