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98" r:id="rId4"/>
    <p:sldId id="287" r:id="rId5"/>
    <p:sldId id="288" r:id="rId6"/>
    <p:sldId id="285" r:id="rId7"/>
    <p:sldId id="271" r:id="rId8"/>
    <p:sldId id="272" r:id="rId9"/>
    <p:sldId id="264" r:id="rId10"/>
    <p:sldId id="289" r:id="rId11"/>
    <p:sldId id="266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90" r:id="rId25"/>
    <p:sldId id="291" r:id="rId26"/>
    <p:sldId id="296" r:id="rId27"/>
    <p:sldId id="297" r:id="rId28"/>
    <p:sldId id="293" r:id="rId29"/>
    <p:sldId id="294" r:id="rId30"/>
    <p:sldId id="295" r:id="rId31"/>
    <p:sldId id="317" r:id="rId32"/>
    <p:sldId id="269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073-AFBE-4CA3-9A86-C70813D9AD3D}" type="datetimeFigureOut">
              <a:rPr lang="fr-FR" smtClean="0"/>
              <a:pPr/>
              <a:t>18/06/2015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ECC6-FA6C-4379-BC7D-CB78612254F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073-AFBE-4CA3-9A86-C70813D9AD3D}" type="datetimeFigureOut">
              <a:rPr lang="fr-FR" smtClean="0"/>
              <a:pPr/>
              <a:t>18/06/2015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ECC6-FA6C-4379-BC7D-CB78612254F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073-AFBE-4CA3-9A86-C70813D9AD3D}" type="datetimeFigureOut">
              <a:rPr lang="fr-FR" smtClean="0"/>
              <a:pPr/>
              <a:t>18/06/2015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ECC6-FA6C-4379-BC7D-CB78612254F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073-AFBE-4CA3-9A86-C70813D9AD3D}" type="datetimeFigureOut">
              <a:rPr lang="fr-FR" smtClean="0"/>
              <a:pPr/>
              <a:t>18/06/2015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ECC6-FA6C-4379-BC7D-CB78612254F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073-AFBE-4CA3-9A86-C70813D9AD3D}" type="datetimeFigureOut">
              <a:rPr lang="fr-FR" smtClean="0"/>
              <a:pPr/>
              <a:t>18/06/2015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A36ECC6-FA6C-4379-BC7D-CB78612254F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073-AFBE-4CA3-9A86-C70813D9AD3D}" type="datetimeFigureOut">
              <a:rPr lang="fr-FR" smtClean="0"/>
              <a:pPr/>
              <a:t>18/06/2015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ECC6-FA6C-4379-BC7D-CB78612254F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073-AFBE-4CA3-9A86-C70813D9AD3D}" type="datetimeFigureOut">
              <a:rPr lang="fr-FR" smtClean="0"/>
              <a:pPr/>
              <a:t>18/06/2015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ECC6-FA6C-4379-BC7D-CB78612254F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073-AFBE-4CA3-9A86-C70813D9AD3D}" type="datetimeFigureOut">
              <a:rPr lang="fr-FR" smtClean="0"/>
              <a:pPr/>
              <a:t>18/06/2015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ECC6-FA6C-4379-BC7D-CB78612254F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073-AFBE-4CA3-9A86-C70813D9AD3D}" type="datetimeFigureOut">
              <a:rPr lang="fr-FR" smtClean="0"/>
              <a:pPr/>
              <a:t>18/06/2015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ECC6-FA6C-4379-BC7D-CB78612254F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073-AFBE-4CA3-9A86-C70813D9AD3D}" type="datetimeFigureOut">
              <a:rPr lang="fr-FR" smtClean="0"/>
              <a:pPr/>
              <a:t>18/06/2015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ECC6-FA6C-4379-BC7D-CB78612254F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F073-AFBE-4CA3-9A86-C70813D9AD3D}" type="datetimeFigureOut">
              <a:rPr lang="fr-FR" smtClean="0"/>
              <a:pPr/>
              <a:t>18/06/2015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ECC6-FA6C-4379-BC7D-CB78612254F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47EF073-AFBE-4CA3-9A86-C70813D9AD3D}" type="datetimeFigureOut">
              <a:rPr lang="fr-FR" smtClean="0"/>
              <a:pPr/>
              <a:t>18/06/2015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A36ECC6-FA6C-4379-BC7D-CB78612254F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17" Type="http://schemas.openxmlformats.org/officeDocument/2006/relationships/image" Target="../media/image34.emf"/><Relationship Id="rId2" Type="http://schemas.openxmlformats.org/officeDocument/2006/relationships/image" Target="../media/image19.emf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3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image" Target="../media/image3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17" Type="http://schemas.openxmlformats.org/officeDocument/2006/relationships/image" Target="../media/image34.emf"/><Relationship Id="rId2" Type="http://schemas.openxmlformats.org/officeDocument/2006/relationships/image" Target="../media/image19.emf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3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image" Target="../media/image3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8596" y="357166"/>
            <a:ext cx="8229600" cy="1828800"/>
          </a:xfrm>
        </p:spPr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PROJET HONEY-BEE POUR PARTICULIER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LUDWIG Alexandre</a:t>
            </a:r>
          </a:p>
          <a:p>
            <a:r>
              <a:rPr lang="fr-FR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BILLOT Alexandre</a:t>
            </a:r>
          </a:p>
          <a:p>
            <a:r>
              <a:rPr lang="fr-FR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LATTRECHE Maxime</a:t>
            </a:r>
          </a:p>
          <a:p>
            <a:r>
              <a:rPr lang="fr-FR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STIR2 2014/2015</a:t>
            </a:r>
            <a:endParaRPr lang="fr-FR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Image 4" descr="C:\Users\iris\Desktop\BILLOT\bumble_bee_larg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64" y="4859130"/>
            <a:ext cx="2375535" cy="19951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14:flash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Matériel: XBEE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29316501"/>
              </p:ext>
            </p:extLst>
          </p:nvPr>
        </p:nvGraphicFramePr>
        <p:xfrm>
          <a:off x="457200" y="1600200"/>
          <a:ext cx="8229600" cy="3302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{D113A9D2-9D6B-4929-AA2D-F23B5EE8CBE7}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Nom du protocole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ysClr val="windowText" lastClr="000000"/>
                          </a:solidFill>
                        </a:rPr>
                        <a:t>Xbee</a:t>
                      </a:r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fr-FR" dirty="0" err="1" smtClean="0">
                          <a:solidFill>
                            <a:sysClr val="windowText" lastClr="000000"/>
                          </a:solidFill>
                        </a:rPr>
                        <a:t>Zigbee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Bluetooth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Wifi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Norme IEEE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802.15.4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802.15.1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802.11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Besoins mémoire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4-32 ko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250 ko +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 Mo +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Autonomie avec piles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Années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Mois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Heures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Vitesse de transfert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250 kb/s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 Mb/s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r>
                        <a:rPr lang="fr-FR" baseline="0" dirty="0" smtClean="0">
                          <a:solidFill>
                            <a:sysClr val="windowText" lastClr="000000"/>
                          </a:solidFill>
                        </a:rPr>
                        <a:t> à </a:t>
                      </a:r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1000 Mb/s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Portée approximative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100 m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10 m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ysClr val="windowText" lastClr="000000"/>
                          </a:solidFill>
                        </a:rPr>
                        <a:t>300 m</a:t>
                      </a:r>
                      <a:endParaRPr lang="fr-F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Matériel : Calculateur FEZ PANDA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4" name="Espace réservé du contenu 3" descr="http://www.lextronic.fr/imagelib/84/FEZTOUCH.jpg"/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76872"/>
            <a:ext cx="4679280" cy="330966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 descr="C:\Users\alexandre\Pictures\microframwor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4162425"/>
            <a:ext cx="2857500" cy="2695575"/>
          </a:xfrm>
          <a:prstGeom prst="rect">
            <a:avLst/>
          </a:prstGeom>
          <a:noFill/>
        </p:spPr>
      </p:pic>
      <p:pic>
        <p:nvPicPr>
          <p:cNvPr id="1028" name="Picture 4" descr="C:\Users\alexandre\Pictures\vs pn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5143512"/>
            <a:ext cx="3590925" cy="1400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87834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Premier test unitaire </a:t>
            </a:r>
            <a:r>
              <a:rPr lang="fr-FR" dirty="0">
                <a:solidFill>
                  <a:srgbClr val="FFC000"/>
                </a:solidFill>
              </a:rPr>
              <a:t>: </a:t>
            </a:r>
            <a:r>
              <a:rPr lang="fr-FR" dirty="0" smtClean="0">
                <a:solidFill>
                  <a:srgbClr val="FFC000"/>
                </a:solidFill>
              </a:rPr>
              <a:t>Communication entre les deux modules </a:t>
            </a:r>
            <a:r>
              <a:rPr lang="fr-FR" dirty="0" err="1" smtClean="0">
                <a:solidFill>
                  <a:srgbClr val="FFC000"/>
                </a:solidFill>
              </a:rPr>
              <a:t>Xbee</a:t>
            </a:r>
            <a:endParaRPr lang="fr-FR" dirty="0"/>
          </a:p>
        </p:txBody>
      </p:sp>
      <p:pic>
        <p:nvPicPr>
          <p:cNvPr id="4" name="Espace réservé du contenu 3" descr="C:\Users\Admin\Pictures\Accueil emetteur graphique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852936"/>
            <a:ext cx="4635624" cy="249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C:\Users\Admin\Pictures\Accueil recepteur consol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852936"/>
            <a:ext cx="4499992" cy="252220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/>
          <p:cNvSpPr txBox="1"/>
          <p:nvPr/>
        </p:nvSpPr>
        <p:spPr>
          <a:xfrm>
            <a:off x="714348" y="4500570"/>
            <a:ext cx="285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>Emetteur</a:t>
            </a:r>
            <a:endParaRPr lang="fr-FR" sz="40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000628" y="4500570"/>
            <a:ext cx="3214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Récepteur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xmlns="" val="705162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Classe </a:t>
            </a:r>
            <a:r>
              <a:rPr lang="fr-FR" dirty="0" err="1" smtClean="0">
                <a:solidFill>
                  <a:srgbClr val="FFC000"/>
                </a:solidFill>
              </a:rPr>
              <a:t>C_Serie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2060848"/>
            <a:ext cx="7272808" cy="360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220751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Méthodes de l’émetteur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8" name="Espace réservé du contenu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988840"/>
            <a:ext cx="8100392" cy="1224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3212976"/>
            <a:ext cx="8100392" cy="36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890167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Méthode du récepteur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32857"/>
            <a:ext cx="9144000" cy="201622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9080"/>
            <a:ext cx="914400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66092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Deuxième </a:t>
            </a:r>
            <a:r>
              <a:rPr lang="fr-FR" dirty="0">
                <a:solidFill>
                  <a:srgbClr val="FFC000"/>
                </a:solidFill>
              </a:rPr>
              <a:t>test unitaire : </a:t>
            </a:r>
            <a:r>
              <a:rPr lang="fr-FR" dirty="0" smtClean="0">
                <a:solidFill>
                  <a:srgbClr val="FFC000"/>
                </a:solidFill>
              </a:rPr>
              <a:t>Module </a:t>
            </a:r>
            <a:r>
              <a:rPr lang="fr-FR" dirty="0" err="1" smtClean="0">
                <a:solidFill>
                  <a:srgbClr val="FFC000"/>
                </a:solidFill>
              </a:rPr>
              <a:t>emetteur</a:t>
            </a:r>
            <a:r>
              <a:rPr lang="fr-FR" dirty="0" smtClean="0">
                <a:solidFill>
                  <a:srgbClr val="FFC000"/>
                </a:solidFill>
              </a:rPr>
              <a:t> sur calculateur PANDA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28800"/>
            <a:ext cx="9144000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44552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solidFill>
                  <a:srgbClr val="FFC000"/>
                </a:solidFill>
              </a:rPr>
              <a:t>Reception</a:t>
            </a:r>
            <a:r>
              <a:rPr lang="fr-FR" dirty="0" smtClean="0">
                <a:solidFill>
                  <a:srgbClr val="FFC000"/>
                </a:solidFill>
              </a:rPr>
              <a:t> des données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/>
          <a:srcRect r="89169"/>
          <a:stretch/>
        </p:blipFill>
        <p:spPr>
          <a:xfrm>
            <a:off x="3923928" y="2276872"/>
            <a:ext cx="870014" cy="335758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7324934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Troisième </a:t>
            </a:r>
            <a:r>
              <a:rPr lang="fr-FR" dirty="0">
                <a:solidFill>
                  <a:srgbClr val="FFC000"/>
                </a:solidFill>
              </a:rPr>
              <a:t>test unitaire : </a:t>
            </a:r>
            <a:r>
              <a:rPr lang="fr-FR" dirty="0" smtClean="0">
                <a:solidFill>
                  <a:srgbClr val="FFC000"/>
                </a:solidFill>
              </a:rPr>
              <a:t>Interface graphique PC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652" y="1916832"/>
            <a:ext cx="6264696" cy="2334634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Espace réservé du contenu 3" descr="J:\Informatique\Projet HoneyBee particulier 2015\Revue projet n°2\Capture connecté recepteur graphique.JP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9652" y="4395482"/>
            <a:ext cx="6264696" cy="2088232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0457051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C000"/>
                </a:solidFill>
              </a:rPr>
              <a:t>Troisième test unitaire : Interface graphique PC</a:t>
            </a:r>
            <a:endParaRPr lang="fr-FR" dirty="0"/>
          </a:p>
        </p:txBody>
      </p:sp>
      <p:pic>
        <p:nvPicPr>
          <p:cNvPr id="6" name="Espace réservé du contenu 5" descr="J:\Informatique\Projet HoneyBee particulier 2015\Revue projet n°2\Capture appliqué recepteur graphique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120680" cy="2232248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 descr="J:\Informatique\Projet HoneyBee particulier 2015\Revue projet n°2\Capture lecture recepteur graphiqu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728" y="4143380"/>
            <a:ext cx="6129064" cy="2062263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5613876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Présentation du système et expression du besoin</a:t>
            </a:r>
            <a:endParaRPr lang="fr-FR" dirty="0"/>
          </a:p>
        </p:txBody>
      </p:sp>
      <p:cxnSp>
        <p:nvCxnSpPr>
          <p:cNvPr id="14" name="Connecteur en angle 13"/>
          <p:cNvCxnSpPr/>
          <p:nvPr/>
        </p:nvCxnSpPr>
        <p:spPr>
          <a:xfrm flipV="1">
            <a:off x="2714612" y="2686040"/>
            <a:ext cx="4186261" cy="12430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572000" y="228599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Poids, température</a:t>
            </a:r>
            <a:endParaRPr lang="fr-FR" dirty="0"/>
          </a:p>
        </p:txBody>
      </p:sp>
      <p:cxnSp>
        <p:nvCxnSpPr>
          <p:cNvPr id="20" name="Connecteur en angle 19"/>
          <p:cNvCxnSpPr/>
          <p:nvPr/>
        </p:nvCxnSpPr>
        <p:spPr>
          <a:xfrm rot="10800000" flipH="1" flipV="1">
            <a:off x="2757470" y="5072073"/>
            <a:ext cx="4243423" cy="885829"/>
          </a:xfrm>
          <a:prstGeom prst="bentConnector3">
            <a:avLst>
              <a:gd name="adj1" fmla="val 5265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4357686" y="6072206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Poids, température (12h &amp; 21h)</a:t>
            </a: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786050" y="4429132"/>
            <a:ext cx="42148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4714876" y="4000504"/>
            <a:ext cx="207170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fr-FR" dirty="0" smtClean="0"/>
              <a:t>Alertes</a:t>
            </a:r>
            <a:endParaRPr lang="fr-FR" dirty="0"/>
          </a:p>
        </p:txBody>
      </p:sp>
      <p:pic>
        <p:nvPicPr>
          <p:cNvPr id="34" name="Picture 4" descr="C:\Users\alexandre\Pictures\Beekeep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3225" y="2928934"/>
            <a:ext cx="1020775" cy="2622544"/>
          </a:xfrm>
          <a:prstGeom prst="rect">
            <a:avLst/>
          </a:prstGeom>
          <a:noFill/>
        </p:spPr>
      </p:pic>
      <p:pic>
        <p:nvPicPr>
          <p:cNvPr id="35" name="Picture 3" descr="C:\Users\alexandre\Downloads\1434490811_desktop_compu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6858016" y="2071678"/>
            <a:ext cx="1071570" cy="1071570"/>
          </a:xfrm>
          <a:prstGeom prst="rect">
            <a:avLst/>
          </a:prstGeom>
          <a:noFill/>
        </p:spPr>
      </p:pic>
      <p:pic>
        <p:nvPicPr>
          <p:cNvPr id="36" name="Picture 5" descr="C:\Users\alexandre\Pictures\smartphone 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58016" y="5286388"/>
            <a:ext cx="1097523" cy="1285884"/>
          </a:xfrm>
          <a:prstGeom prst="rect">
            <a:avLst/>
          </a:prstGeom>
          <a:noFill/>
        </p:spPr>
      </p:pic>
      <p:pic>
        <p:nvPicPr>
          <p:cNvPr id="4106" name="Picture 10" descr="C:\Users\alexandre\Pictures\email-12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72330" y="4000504"/>
            <a:ext cx="857256" cy="857256"/>
          </a:xfrm>
          <a:prstGeom prst="rect">
            <a:avLst/>
          </a:prstGeom>
          <a:noFill/>
        </p:spPr>
      </p:pic>
      <p:pic>
        <p:nvPicPr>
          <p:cNvPr id="4107" name="Picture 11" descr="C:\Users\alexandre\Pictures\ruche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3143248"/>
            <a:ext cx="2200894" cy="26130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C000"/>
                </a:solidFill>
              </a:rPr>
              <a:t>Troisième test unitaire : Interface graphique PC</a:t>
            </a:r>
            <a:endParaRPr lang="fr-FR" dirty="0"/>
          </a:p>
        </p:txBody>
      </p:sp>
      <p:pic>
        <p:nvPicPr>
          <p:cNvPr id="5" name="Espace réservé du contenu 4" descr="J:\Informatique\Projet HoneyBee particulier 2015\Revue projet n°2\Capture souspoids recepteur graphique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45582"/>
            <a:ext cx="2304256" cy="2026427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 descr="J:\Informatique\Projet HoneyBee particulier 2015\Revue projet n°2\Capture surpoids recepteur graphique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31" t="16762" r="3421"/>
          <a:stretch/>
        </p:blipFill>
        <p:spPr bwMode="auto">
          <a:xfrm>
            <a:off x="6445188" y="2545583"/>
            <a:ext cx="2447292" cy="2026426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 descr="J:\Informatique\Projet HoneyBee particulier 2015\Revue projet n°2\Capture batterie recepteur graphique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75" t="18274" r="2283" b="6521"/>
          <a:stretch/>
        </p:blipFill>
        <p:spPr bwMode="auto">
          <a:xfrm>
            <a:off x="2771800" y="2545582"/>
            <a:ext cx="3312368" cy="2026426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7491777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Bouton lecture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1944192"/>
            <a:ext cx="8820504" cy="3627948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819522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Code du </a:t>
            </a:r>
            <a:r>
              <a:rPr lang="fr-FR" dirty="0" err="1">
                <a:solidFill>
                  <a:srgbClr val="FFC000"/>
                </a:solidFill>
              </a:rPr>
              <a:t>T</a:t>
            </a:r>
            <a:r>
              <a:rPr lang="fr-FR" dirty="0" err="1" smtClean="0">
                <a:solidFill>
                  <a:srgbClr val="FFC000"/>
                </a:solidFill>
              </a:rPr>
              <a:t>imer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rcRect r="24219"/>
          <a:stretch>
            <a:fillRect/>
          </a:stretch>
        </p:blipFill>
        <p:spPr>
          <a:xfrm>
            <a:off x="142844" y="1000108"/>
            <a:ext cx="8786906" cy="532422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5881181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Application Finale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FF00"/>
                </a:solidFill>
              </a:rPr>
              <a:t>Gestion d’heure et de date.</a:t>
            </a:r>
          </a:p>
          <a:p>
            <a:endParaRPr lang="fr-FR" dirty="0">
              <a:solidFill>
                <a:srgbClr val="FFFF00"/>
              </a:solidFill>
            </a:endParaRPr>
          </a:p>
          <a:p>
            <a:r>
              <a:rPr lang="fr-FR" dirty="0" smtClean="0">
                <a:solidFill>
                  <a:srgbClr val="FFFF00"/>
                </a:solidFill>
              </a:rPr>
              <a:t>Envoie de mails d’alerte.</a:t>
            </a:r>
          </a:p>
          <a:p>
            <a:endParaRPr lang="fr-FR" dirty="0" smtClean="0">
              <a:solidFill>
                <a:srgbClr val="FFFF00"/>
              </a:solidFill>
            </a:endParaRPr>
          </a:p>
          <a:p>
            <a:r>
              <a:rPr lang="fr-FR" dirty="0" smtClean="0">
                <a:solidFill>
                  <a:srgbClr val="FFFF00"/>
                </a:solidFill>
              </a:rPr>
              <a:t>Envoie des données vers le </a:t>
            </a:r>
            <a:r>
              <a:rPr lang="fr-FR" dirty="0" err="1" smtClean="0">
                <a:solidFill>
                  <a:srgbClr val="FFFF00"/>
                </a:solidFill>
              </a:rPr>
              <a:t>smartphone</a:t>
            </a:r>
            <a:r>
              <a:rPr lang="fr-FR" dirty="0" smtClean="0">
                <a:solidFill>
                  <a:srgbClr val="FFFF00"/>
                </a:solidFill>
              </a:rPr>
              <a:t> deux fois par jour.</a:t>
            </a:r>
          </a:p>
          <a:p>
            <a:endParaRPr lang="fr-FR" dirty="0" smtClean="0">
              <a:solidFill>
                <a:srgbClr val="FFFF00"/>
              </a:solidFill>
            </a:endParaRPr>
          </a:p>
          <a:p>
            <a:r>
              <a:rPr lang="fr-FR" dirty="0" smtClean="0">
                <a:solidFill>
                  <a:srgbClr val="FFFF00"/>
                </a:solidFill>
              </a:rPr>
              <a:t>Réglages enregistrés.</a:t>
            </a:r>
          </a:p>
          <a:p>
            <a:endParaRPr lang="fr-FR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fr-F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6371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Application Finale</a:t>
            </a:r>
            <a:endParaRPr lang="fr-FR" dirty="0"/>
          </a:p>
        </p:txBody>
      </p:sp>
      <p:pic>
        <p:nvPicPr>
          <p:cNvPr id="5" name="Image 4" descr="C:\Users\Alex\Pictures\Capturehonney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448" y="3786166"/>
            <a:ext cx="5357882" cy="2857544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C:\Users\iris\Pictures\Capture hbh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6757" y="1124744"/>
            <a:ext cx="5385573" cy="2661422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Enregistrement de l’</a:t>
            </a:r>
            <a:r>
              <a:rPr lang="fr-FR" dirty="0" err="1" smtClean="0">
                <a:solidFill>
                  <a:srgbClr val="FFC000"/>
                </a:solidFill>
              </a:rPr>
              <a:t>ip</a:t>
            </a:r>
            <a:r>
              <a:rPr lang="fr-FR" dirty="0" smtClean="0">
                <a:solidFill>
                  <a:srgbClr val="FFC000"/>
                </a:solidFill>
              </a:rPr>
              <a:t> et du mail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42984"/>
            <a:ext cx="9144000" cy="5715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>
                <a:solidFill>
                  <a:srgbClr val="FFC000"/>
                </a:solidFill>
              </a:rPr>
              <a:t>Regex</a:t>
            </a:r>
            <a:r>
              <a:rPr lang="fr-FR" dirty="0" smtClean="0">
                <a:solidFill>
                  <a:srgbClr val="FFC000"/>
                </a:solidFill>
              </a:rPr>
              <a:t> (ou expressions régulières)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00240"/>
            <a:ext cx="9144000" cy="1357322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643314"/>
            <a:ext cx="9144000" cy="1428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Vérifications de l’octet de l’IP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550966"/>
            <a:ext cx="7143800" cy="48069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Classe </a:t>
            </a:r>
            <a:r>
              <a:rPr lang="fr-FR" dirty="0" err="1" smtClean="0">
                <a:solidFill>
                  <a:srgbClr val="FFC000"/>
                </a:solidFill>
              </a:rPr>
              <a:t>C_mail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12" y="2130418"/>
            <a:ext cx="8629768" cy="2941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Méthode « Envoi »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28736"/>
            <a:ext cx="9001156" cy="51435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Pourquoi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FF00"/>
                </a:solidFill>
              </a:rPr>
              <a:t>Eviter un essaimage non contrôlé </a:t>
            </a:r>
          </a:p>
          <a:p>
            <a:endParaRPr lang="fr-FR" dirty="0" smtClean="0">
              <a:solidFill>
                <a:srgbClr val="FFFF00"/>
              </a:solidFill>
            </a:endParaRPr>
          </a:p>
          <a:p>
            <a:r>
              <a:rPr lang="fr-FR" dirty="0" smtClean="0">
                <a:solidFill>
                  <a:srgbClr val="FFFF00"/>
                </a:solidFill>
              </a:rPr>
              <a:t>Anticiper la miellée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Exemple d’envoi de mail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28802"/>
            <a:ext cx="9144000" cy="4032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Envoi de données au Smartphone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00306"/>
            <a:ext cx="8346158" cy="3065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Autofit/>
          </a:bodyPr>
          <a:lstStyle/>
          <a:p>
            <a:r>
              <a:rPr lang="fr-FR" sz="6000" dirty="0" smtClean="0">
                <a:solidFill>
                  <a:srgbClr val="FFC000"/>
                </a:solidFill>
              </a:rPr>
              <a:t>Merci de votre attention </a:t>
            </a:r>
            <a:endParaRPr lang="fr-FR" sz="6000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332656"/>
            <a:ext cx="5328592" cy="2736304"/>
          </a:xfrm>
        </p:spPr>
        <p:txBody>
          <a:bodyPr/>
          <a:lstStyle/>
          <a:p>
            <a:pPr marL="13716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703023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Classe </a:t>
            </a:r>
            <a:r>
              <a:rPr lang="fr-FR" dirty="0" err="1" smtClean="0">
                <a:solidFill>
                  <a:srgbClr val="FFC000"/>
                </a:solidFill>
              </a:rPr>
              <a:t>C_Xbee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438565" cy="37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5392722"/>
            <a:ext cx="7396831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67643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Classe </a:t>
            </a:r>
            <a:r>
              <a:rPr lang="fr-FR" dirty="0" err="1" smtClean="0">
                <a:solidFill>
                  <a:srgbClr val="FFC000"/>
                </a:solidFill>
              </a:rPr>
              <a:t>C_Mail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676" y="1628800"/>
            <a:ext cx="760095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90713" y="3212976"/>
            <a:ext cx="536257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58448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Form1:Form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76872"/>
            <a:ext cx="8892480" cy="2509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0693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Form1 (Main)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799"/>
            <a:ext cx="86487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65474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Form1 </a:t>
            </a:r>
            <a:r>
              <a:rPr lang="fr-FR" dirty="0" err="1" smtClean="0">
                <a:solidFill>
                  <a:srgbClr val="FFC000"/>
                </a:solidFill>
              </a:rPr>
              <a:t>Load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613" y="2852936"/>
            <a:ext cx="90773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60980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FFC000"/>
                </a:solidFill>
              </a:rPr>
              <a:t>Timer</a:t>
            </a:r>
            <a:r>
              <a:rPr lang="fr-FR" dirty="0" smtClean="0">
                <a:solidFill>
                  <a:srgbClr val="FFC000"/>
                </a:solidFill>
              </a:rPr>
              <a:t> 1 (1)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775" y="1268760"/>
            <a:ext cx="817245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33454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FFC000"/>
                </a:solidFill>
              </a:rPr>
              <a:t>Timer</a:t>
            </a:r>
            <a:r>
              <a:rPr lang="fr-FR" dirty="0" smtClean="0">
                <a:solidFill>
                  <a:srgbClr val="FFC000"/>
                </a:solidFill>
              </a:rPr>
              <a:t> 1 (2)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18" y="1343025"/>
            <a:ext cx="9191625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1257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Diagramme des cas d’utilisation</a:t>
            </a:r>
            <a:endParaRPr lang="fr-F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5384" t="13699" r="7863" b="10702"/>
          <a:stretch>
            <a:fillRect/>
          </a:stretch>
        </p:blipFill>
        <p:spPr bwMode="auto">
          <a:xfrm>
            <a:off x="2571736" y="1071546"/>
            <a:ext cx="2814616" cy="1849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 l="5530" t="13856" r="5530" b="7599"/>
          <a:stretch>
            <a:fillRect/>
          </a:stretch>
        </p:blipFill>
        <p:spPr bwMode="auto">
          <a:xfrm>
            <a:off x="4574952" y="3329608"/>
            <a:ext cx="3165400" cy="2110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 l="8357" t="16950" r="8356" b="13203"/>
          <a:stretch>
            <a:fillRect/>
          </a:stretch>
        </p:blipFill>
        <p:spPr bwMode="auto">
          <a:xfrm>
            <a:off x="1643042" y="3056700"/>
            <a:ext cx="2208878" cy="144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/>
          <a:srcRect l="11031" t="20710" r="11031" b="16291"/>
          <a:stretch>
            <a:fillRect/>
          </a:stretch>
        </p:blipFill>
        <p:spPr bwMode="auto">
          <a:xfrm>
            <a:off x="1214414" y="5071004"/>
            <a:ext cx="2116678" cy="137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Image 7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706" t="32270" r="55656" b="46099"/>
          <a:stretch/>
        </p:blipFill>
        <p:spPr bwMode="auto">
          <a:xfrm rot="1670102">
            <a:off x="964127" y="3689393"/>
            <a:ext cx="614379" cy="4286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9" name="Image 8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706" t="32270" r="55656" b="46099"/>
          <a:stretch/>
        </p:blipFill>
        <p:spPr bwMode="auto">
          <a:xfrm rot="20884917">
            <a:off x="706173" y="2568698"/>
            <a:ext cx="2084786" cy="11339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" name="Image 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706" t="32270" r="55656" b="46099"/>
          <a:stretch/>
        </p:blipFill>
        <p:spPr bwMode="auto">
          <a:xfrm rot="4098495">
            <a:off x="837994" y="4426697"/>
            <a:ext cx="1185118" cy="5183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Image 10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706" t="32270" r="55656" b="46099"/>
          <a:stretch/>
        </p:blipFill>
        <p:spPr bwMode="auto">
          <a:xfrm rot="20110413">
            <a:off x="7225279" y="3195350"/>
            <a:ext cx="864508" cy="3462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2" name="Image 11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7867" t="47623" r="37500" b="32270"/>
          <a:stretch/>
        </p:blipFill>
        <p:spPr bwMode="auto">
          <a:xfrm rot="21120526">
            <a:off x="4619705" y="2766777"/>
            <a:ext cx="802211" cy="7423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3" name="Image 12"/>
          <p:cNvPicPr/>
          <p:nvPr/>
        </p:nvPicPr>
        <p:blipFill>
          <a:blip r:embed="rId8" cstate="print"/>
          <a:srcRect l="38677" t="43617" r="47769" b="51241"/>
          <a:stretch>
            <a:fillRect/>
          </a:stretch>
        </p:blipFill>
        <p:spPr bwMode="auto">
          <a:xfrm rot="181498">
            <a:off x="3767684" y="3724257"/>
            <a:ext cx="1033902" cy="48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 13"/>
          <p:cNvPicPr/>
          <p:nvPr/>
        </p:nvPicPr>
        <p:blipFill>
          <a:blip r:embed="rId9" cstate="print"/>
          <a:srcRect l="33223" t="54256" r="46777" b="31028"/>
          <a:stretch>
            <a:fillRect/>
          </a:stretch>
        </p:blipFill>
        <p:spPr bwMode="auto">
          <a:xfrm rot="322753">
            <a:off x="3251604" y="4527881"/>
            <a:ext cx="1401676" cy="1067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0" cstate="print"/>
          <a:srcRect l="12534" t="22025" r="12534" b="9611"/>
          <a:stretch>
            <a:fillRect/>
          </a:stretch>
        </p:blipFill>
        <p:spPr bwMode="auto">
          <a:xfrm>
            <a:off x="285720" y="3429000"/>
            <a:ext cx="1008112" cy="1411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1" cstate="print"/>
          <a:srcRect l="11883" t="20135" r="18236" b="10689"/>
          <a:stretch>
            <a:fillRect/>
          </a:stretch>
        </p:blipFill>
        <p:spPr bwMode="auto">
          <a:xfrm>
            <a:off x="7786710" y="2285992"/>
            <a:ext cx="1214414" cy="153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FFC000"/>
                </a:solidFill>
              </a:rPr>
              <a:t>Timer</a:t>
            </a:r>
            <a:r>
              <a:rPr lang="fr-FR" dirty="0" smtClean="0">
                <a:solidFill>
                  <a:srgbClr val="FFC000"/>
                </a:solidFill>
              </a:rPr>
              <a:t> 1 (3)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89" y="1340768"/>
            <a:ext cx="9144989" cy="55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57097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Bouton « Enregistrer les modifications » (1)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9417" y="1557721"/>
            <a:ext cx="8067675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99234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C000"/>
                </a:solidFill>
              </a:rPr>
              <a:t>Bouton « Enregistrer les modifications » </a:t>
            </a:r>
            <a:r>
              <a:rPr lang="fr-FR" dirty="0" smtClean="0">
                <a:solidFill>
                  <a:srgbClr val="FFC000"/>
                </a:solidFill>
              </a:rPr>
              <a:t>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388" y="1412775"/>
            <a:ext cx="9039225" cy="5424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0084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C000"/>
                </a:solidFill>
              </a:rPr>
              <a:t>Bouton « Enregistrer les modifications » </a:t>
            </a:r>
            <a:r>
              <a:rPr lang="fr-FR" dirty="0" smtClean="0">
                <a:solidFill>
                  <a:srgbClr val="FFC000"/>
                </a:solidFill>
              </a:rPr>
              <a:t>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" y="2571750"/>
            <a:ext cx="81534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7055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Méthode </a:t>
            </a:r>
            <a:r>
              <a:rPr lang="fr-FR" dirty="0" err="1" smtClean="0">
                <a:solidFill>
                  <a:srgbClr val="FFC000"/>
                </a:solidFill>
              </a:rPr>
              <a:t>VerifMail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915352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37465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Méthode </a:t>
            </a:r>
            <a:r>
              <a:rPr lang="fr-FR" dirty="0" err="1" smtClean="0">
                <a:solidFill>
                  <a:srgbClr val="FFC000"/>
                </a:solidFill>
              </a:rPr>
              <a:t>IsNumeric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74381"/>
            <a:ext cx="783779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7172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FFC000"/>
                </a:solidFill>
              </a:rPr>
              <a:t>Timer</a:t>
            </a:r>
            <a:r>
              <a:rPr lang="fr-FR" dirty="0" smtClean="0">
                <a:solidFill>
                  <a:srgbClr val="FFC000"/>
                </a:solidFill>
              </a:rPr>
              <a:t> 2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40968"/>
            <a:ext cx="3884160" cy="675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90274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Méthode </a:t>
            </a:r>
            <a:r>
              <a:rPr lang="fr-FR" dirty="0" err="1" smtClean="0">
                <a:solidFill>
                  <a:srgbClr val="FFC000"/>
                </a:solidFill>
              </a:rPr>
              <a:t>VerifTrame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05150"/>
            <a:ext cx="8400811" cy="827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01962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Méthode </a:t>
            </a:r>
            <a:r>
              <a:rPr lang="fr-FR" dirty="0" err="1" smtClean="0">
                <a:solidFill>
                  <a:srgbClr val="FFC000"/>
                </a:solidFill>
              </a:rPr>
              <a:t>VerifIP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7325" y="2060848"/>
            <a:ext cx="622935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04001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Bouton Test Mail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263" y="2238375"/>
            <a:ext cx="875347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0173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Diagramme d’activités</a:t>
            </a:r>
            <a:br>
              <a:rPr lang="fr-FR" dirty="0" smtClean="0">
                <a:solidFill>
                  <a:srgbClr val="FFC000"/>
                </a:solidFill>
              </a:rPr>
            </a:br>
            <a:r>
              <a:rPr lang="fr-FR" dirty="0" smtClean="0">
                <a:solidFill>
                  <a:srgbClr val="FFC000"/>
                </a:solidFill>
              </a:rPr>
              <a:t>RUCHE</a:t>
            </a:r>
            <a:endParaRPr lang="fr-FR" dirty="0"/>
          </a:p>
        </p:txBody>
      </p:sp>
      <p:pic>
        <p:nvPicPr>
          <p:cNvPr id="1366" name="Picture 34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428736"/>
            <a:ext cx="5561537" cy="5257800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Bouton Test Smartphone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4875" y="2481263"/>
            <a:ext cx="73342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79131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Diagramme de déploiement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45" t="5549" r="2845" b="4002"/>
          <a:stretch>
            <a:fillRect/>
          </a:stretch>
        </p:blipFill>
        <p:spPr bwMode="auto">
          <a:xfrm>
            <a:off x="6109" y="1052736"/>
            <a:ext cx="4608470" cy="410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l="4978" t="7554" r="4978" b="5623"/>
          <a:stretch>
            <a:fillRect/>
          </a:stretch>
        </p:blipFill>
        <p:spPr bwMode="auto">
          <a:xfrm>
            <a:off x="5577485" y="1496382"/>
            <a:ext cx="3564591" cy="322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 l="7208" t="11876" r="7208" b="8728"/>
          <a:stretch>
            <a:fillRect/>
          </a:stretch>
        </p:blipFill>
        <p:spPr bwMode="auto">
          <a:xfrm>
            <a:off x="4614579" y="5009406"/>
            <a:ext cx="1872208" cy="17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print"/>
          <a:srcRect l="8194" t="7378" r="8194" b="3682"/>
          <a:stretch>
            <a:fillRect/>
          </a:stretch>
        </p:blipFill>
        <p:spPr bwMode="auto">
          <a:xfrm>
            <a:off x="123552" y="1375940"/>
            <a:ext cx="1800200" cy="363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6" cstate="print"/>
          <a:srcRect l="8462" t="9382" r="8462" b="6920"/>
          <a:stretch>
            <a:fillRect/>
          </a:stretch>
        </p:blipFill>
        <p:spPr bwMode="auto">
          <a:xfrm>
            <a:off x="2795028" y="1350630"/>
            <a:ext cx="156094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7" cstate="print"/>
          <a:srcRect l="12200" t="19538" r="12201" b="9903"/>
          <a:stretch>
            <a:fillRect/>
          </a:stretch>
        </p:blipFill>
        <p:spPr bwMode="auto">
          <a:xfrm>
            <a:off x="3096494" y="4023970"/>
            <a:ext cx="1133056" cy="113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8" cstate="print"/>
          <a:srcRect l="8001" t="18485" r="12667" b="12788"/>
          <a:stretch>
            <a:fillRect/>
          </a:stretch>
        </p:blipFill>
        <p:spPr bwMode="auto">
          <a:xfrm>
            <a:off x="200662" y="1899970"/>
            <a:ext cx="1361480" cy="88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9" cstate="print"/>
          <a:srcRect l="8001" t="18998" r="12667" b="13393"/>
          <a:stretch>
            <a:fillRect/>
          </a:stretch>
        </p:blipFill>
        <p:spPr bwMode="auto">
          <a:xfrm>
            <a:off x="239153" y="2710588"/>
            <a:ext cx="1332843" cy="862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10" cstate="print"/>
          <a:srcRect l="8914" t="22166" r="8914" b="11616"/>
          <a:stretch>
            <a:fillRect/>
          </a:stretch>
        </p:blipFill>
        <p:spPr bwMode="auto">
          <a:xfrm>
            <a:off x="228292" y="3627620"/>
            <a:ext cx="1586400" cy="95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11" cstate="print"/>
          <a:srcRect l="12201" t="21543" r="12200" b="16398"/>
          <a:stretch>
            <a:fillRect/>
          </a:stretch>
        </p:blipFill>
        <p:spPr bwMode="auto">
          <a:xfrm>
            <a:off x="2984488" y="1888696"/>
            <a:ext cx="115212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12" cstate="print"/>
          <a:srcRect l="8001" t="19248" r="8001" b="13689"/>
          <a:stretch>
            <a:fillRect/>
          </a:stretch>
        </p:blipFill>
        <p:spPr bwMode="auto">
          <a:xfrm>
            <a:off x="2910812" y="2710588"/>
            <a:ext cx="129614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4"/>
          <p:cNvPicPr>
            <a:picLocks noChangeAspect="1" noChangeArrowheads="1"/>
          </p:cNvPicPr>
          <p:nvPr/>
        </p:nvPicPr>
        <p:blipFill>
          <a:blip r:embed="rId13" cstate="print"/>
          <a:srcRect l="12993" t="20329" r="12994" b="10944"/>
          <a:stretch>
            <a:fillRect/>
          </a:stretch>
        </p:blipFill>
        <p:spPr bwMode="auto">
          <a:xfrm>
            <a:off x="5785404" y="2079920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17"/>
          <p:cNvPicPr>
            <a:picLocks noChangeAspect="1" noChangeArrowheads="1"/>
          </p:cNvPicPr>
          <p:nvPr/>
        </p:nvPicPr>
        <p:blipFill>
          <a:blip r:embed="rId14" cstate="print"/>
          <a:srcRect l="10728" t="16296" r="10728" b="11933"/>
          <a:stretch>
            <a:fillRect/>
          </a:stretch>
        </p:blipFill>
        <p:spPr bwMode="auto">
          <a:xfrm>
            <a:off x="5724128" y="3460472"/>
            <a:ext cx="115212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18"/>
          <p:cNvPicPr>
            <a:picLocks noChangeAspect="1" noChangeArrowheads="1"/>
          </p:cNvPicPr>
          <p:nvPr/>
        </p:nvPicPr>
        <p:blipFill>
          <a:blip r:embed="rId15" cstate="print"/>
          <a:srcRect l="10897" t="21753" r="10897" b="16647"/>
          <a:stretch>
            <a:fillRect/>
          </a:stretch>
        </p:blipFill>
        <p:spPr bwMode="auto">
          <a:xfrm>
            <a:off x="4816535" y="5823844"/>
            <a:ext cx="1468296" cy="89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Connecteur droit 23"/>
          <p:cNvCxnSpPr/>
          <p:nvPr/>
        </p:nvCxnSpPr>
        <p:spPr>
          <a:xfrm flipV="1">
            <a:off x="1923752" y="2974888"/>
            <a:ext cx="871276" cy="689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1503064" y="3527476"/>
            <a:ext cx="1951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       Liaison électronique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   (I2C)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6" name="Connecteur droit 25"/>
          <p:cNvCxnSpPr/>
          <p:nvPr/>
        </p:nvCxnSpPr>
        <p:spPr>
          <a:xfrm flipH="1">
            <a:off x="3717509" y="3622986"/>
            <a:ext cx="229" cy="4009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723640" y="37327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RS232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8" name="Connecteur droit 27"/>
          <p:cNvCxnSpPr>
            <a:stCxn id="14" idx="3"/>
            <a:endCxn id="20" idx="1"/>
          </p:cNvCxnSpPr>
          <p:nvPr/>
        </p:nvCxnSpPr>
        <p:spPr>
          <a:xfrm flipV="1">
            <a:off x="4229550" y="2583976"/>
            <a:ext cx="1555854" cy="2006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4494480" y="1912857"/>
            <a:ext cx="142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Liaison haute fréquence</a:t>
            </a:r>
            <a:endParaRPr lang="fr-FR" dirty="0"/>
          </a:p>
        </p:txBody>
      </p:sp>
      <p:cxnSp>
        <p:nvCxnSpPr>
          <p:cNvPr id="30" name="Connecteur droit 29"/>
          <p:cNvCxnSpPr>
            <a:stCxn id="20" idx="3"/>
          </p:cNvCxnSpPr>
          <p:nvPr/>
        </p:nvCxnSpPr>
        <p:spPr>
          <a:xfrm>
            <a:off x="6793516" y="2583976"/>
            <a:ext cx="752240" cy="502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endCxn id="22" idx="3"/>
          </p:cNvCxnSpPr>
          <p:nvPr/>
        </p:nvCxnSpPr>
        <p:spPr>
          <a:xfrm flipH="1">
            <a:off x="6876256" y="3541780"/>
            <a:ext cx="1152128" cy="45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7508341" y="384710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Ethernet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>
            <a:off x="5509041" y="4440815"/>
            <a:ext cx="1080120" cy="623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486787" y="4743638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Liaison sans fil (WIFI)</a:t>
            </a:r>
            <a:endParaRPr lang="fr-FR" dirty="0"/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6314" y="5626944"/>
            <a:ext cx="1333500" cy="85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17"/>
          <a:srcRect l="6189" t="15395" r="16449" b="10710"/>
          <a:stretch/>
        </p:blipFill>
        <p:spPr>
          <a:xfrm>
            <a:off x="7239936" y="1942219"/>
            <a:ext cx="1800200" cy="172819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723655" y="2253855"/>
            <a:ext cx="78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USB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232862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32" grpId="0"/>
      <p:bldP spid="34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Mes tâches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45" t="5549" r="2845" b="4002"/>
          <a:stretch>
            <a:fillRect/>
          </a:stretch>
        </p:blipFill>
        <p:spPr bwMode="auto">
          <a:xfrm>
            <a:off x="6109" y="1052736"/>
            <a:ext cx="4608470" cy="410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 l="4978" t="7554" r="4978" b="5623"/>
          <a:stretch>
            <a:fillRect/>
          </a:stretch>
        </p:blipFill>
        <p:spPr bwMode="auto">
          <a:xfrm>
            <a:off x="5577485" y="1496382"/>
            <a:ext cx="3564591" cy="322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 l="7208" t="11876" r="7208" b="8728"/>
          <a:stretch>
            <a:fillRect/>
          </a:stretch>
        </p:blipFill>
        <p:spPr bwMode="auto">
          <a:xfrm>
            <a:off x="4614579" y="5009406"/>
            <a:ext cx="1872208" cy="17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/>
          <a:srcRect l="8194" t="7378" r="8194" b="3682"/>
          <a:stretch>
            <a:fillRect/>
          </a:stretch>
        </p:blipFill>
        <p:spPr bwMode="auto">
          <a:xfrm>
            <a:off x="123552" y="1375940"/>
            <a:ext cx="1800200" cy="363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 cstate="print"/>
          <a:srcRect l="8462" t="9382" r="8462" b="6920"/>
          <a:stretch>
            <a:fillRect/>
          </a:stretch>
        </p:blipFill>
        <p:spPr bwMode="auto">
          <a:xfrm>
            <a:off x="2795028" y="1350630"/>
            <a:ext cx="156094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7" cstate="print"/>
          <a:srcRect l="12200" t="19538" r="12201" b="9903"/>
          <a:stretch>
            <a:fillRect/>
          </a:stretch>
        </p:blipFill>
        <p:spPr bwMode="auto">
          <a:xfrm>
            <a:off x="3096494" y="4023970"/>
            <a:ext cx="1133056" cy="113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8" cstate="print">
            <a:grayscl/>
          </a:blip>
          <a:srcRect l="8001" t="18485" r="12667" b="12788"/>
          <a:stretch>
            <a:fillRect/>
          </a:stretch>
        </p:blipFill>
        <p:spPr bwMode="auto">
          <a:xfrm>
            <a:off x="200662" y="1899970"/>
            <a:ext cx="1361480" cy="88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9" cstate="print">
            <a:grayscl/>
          </a:blip>
          <a:srcRect l="8001" t="18998" r="12667" b="13393"/>
          <a:stretch>
            <a:fillRect/>
          </a:stretch>
        </p:blipFill>
        <p:spPr bwMode="auto">
          <a:xfrm>
            <a:off x="239153" y="2710588"/>
            <a:ext cx="1332843" cy="862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10" cstate="print">
            <a:grayscl/>
          </a:blip>
          <a:srcRect l="8914" t="22166" r="8914" b="11616"/>
          <a:stretch>
            <a:fillRect/>
          </a:stretch>
        </p:blipFill>
        <p:spPr bwMode="auto">
          <a:xfrm>
            <a:off x="228292" y="3627620"/>
            <a:ext cx="1586400" cy="95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11" cstate="print">
            <a:grayscl/>
          </a:blip>
          <a:srcRect l="12201" t="21543" r="12200" b="16398"/>
          <a:stretch>
            <a:fillRect/>
          </a:stretch>
        </p:blipFill>
        <p:spPr bwMode="auto">
          <a:xfrm>
            <a:off x="2984488" y="1888696"/>
            <a:ext cx="115212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12" cstate="print"/>
          <a:srcRect l="8001" t="19248" r="8001" b="13689"/>
          <a:stretch>
            <a:fillRect/>
          </a:stretch>
        </p:blipFill>
        <p:spPr bwMode="auto">
          <a:xfrm>
            <a:off x="2910812" y="2710588"/>
            <a:ext cx="129614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4"/>
          <p:cNvPicPr>
            <a:picLocks noChangeAspect="1" noChangeArrowheads="1"/>
          </p:cNvPicPr>
          <p:nvPr/>
        </p:nvPicPr>
        <p:blipFill>
          <a:blip r:embed="rId13" cstate="print"/>
          <a:srcRect l="12993" t="20329" r="12994" b="10944"/>
          <a:stretch>
            <a:fillRect/>
          </a:stretch>
        </p:blipFill>
        <p:spPr bwMode="auto">
          <a:xfrm>
            <a:off x="5785404" y="2079920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7"/>
          <p:cNvPicPr>
            <a:picLocks noChangeAspect="1" noChangeArrowheads="1"/>
          </p:cNvPicPr>
          <p:nvPr/>
        </p:nvPicPr>
        <p:blipFill>
          <a:blip r:embed="rId14" cstate="print">
            <a:grayscl/>
          </a:blip>
          <a:srcRect l="10728" t="16296" r="10728" b="11933"/>
          <a:stretch>
            <a:fillRect/>
          </a:stretch>
        </p:blipFill>
        <p:spPr bwMode="auto">
          <a:xfrm>
            <a:off x="5724128" y="3460472"/>
            <a:ext cx="115212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8"/>
          <p:cNvPicPr>
            <a:picLocks noChangeAspect="1" noChangeArrowheads="1"/>
          </p:cNvPicPr>
          <p:nvPr/>
        </p:nvPicPr>
        <p:blipFill>
          <a:blip r:embed="rId15" cstate="print">
            <a:grayscl/>
          </a:blip>
          <a:srcRect l="10897" t="21753" r="10897" b="16647"/>
          <a:stretch>
            <a:fillRect/>
          </a:stretch>
        </p:blipFill>
        <p:spPr bwMode="auto">
          <a:xfrm>
            <a:off x="4816535" y="5823844"/>
            <a:ext cx="1468296" cy="89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Connecteur droit 20"/>
          <p:cNvCxnSpPr/>
          <p:nvPr/>
        </p:nvCxnSpPr>
        <p:spPr>
          <a:xfrm flipV="1">
            <a:off x="1923752" y="2974888"/>
            <a:ext cx="871276" cy="689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503064" y="3527476"/>
            <a:ext cx="1951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       Liaison électronique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   (I2C)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 flipH="1">
            <a:off x="3717509" y="3622986"/>
            <a:ext cx="229" cy="4009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3723640" y="37327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RS232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5" name="Connecteur droit 24"/>
          <p:cNvCxnSpPr>
            <a:stCxn id="12" idx="3"/>
            <a:endCxn id="18" idx="1"/>
          </p:cNvCxnSpPr>
          <p:nvPr/>
        </p:nvCxnSpPr>
        <p:spPr>
          <a:xfrm flipV="1">
            <a:off x="4229550" y="2583976"/>
            <a:ext cx="1555854" cy="2006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4494480" y="1912857"/>
            <a:ext cx="142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Liaison haute fréquence</a:t>
            </a:r>
            <a:endParaRPr lang="fr-FR" dirty="0"/>
          </a:p>
        </p:txBody>
      </p:sp>
      <p:cxnSp>
        <p:nvCxnSpPr>
          <p:cNvPr id="27" name="Connecteur droit 26"/>
          <p:cNvCxnSpPr>
            <a:stCxn id="18" idx="3"/>
          </p:cNvCxnSpPr>
          <p:nvPr/>
        </p:nvCxnSpPr>
        <p:spPr>
          <a:xfrm>
            <a:off x="6793516" y="2583976"/>
            <a:ext cx="752240" cy="502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endCxn id="19" idx="3"/>
          </p:cNvCxnSpPr>
          <p:nvPr/>
        </p:nvCxnSpPr>
        <p:spPr>
          <a:xfrm flipH="1">
            <a:off x="6876256" y="3541780"/>
            <a:ext cx="1152128" cy="45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7508341" y="384710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Ethernet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0" name="Connecteur droit 29"/>
          <p:cNvCxnSpPr/>
          <p:nvPr/>
        </p:nvCxnSpPr>
        <p:spPr>
          <a:xfrm flipH="1">
            <a:off x="5509041" y="4440815"/>
            <a:ext cx="1080120" cy="623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6486787" y="4743638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Liaison sans fil (WIFI)</a:t>
            </a:r>
            <a:endParaRPr lang="fr-FR" dirty="0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6314" y="5626944"/>
            <a:ext cx="1333500" cy="85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Image 32"/>
          <p:cNvPicPr>
            <a:picLocks noChangeAspect="1"/>
          </p:cNvPicPr>
          <p:nvPr/>
        </p:nvPicPr>
        <p:blipFill rotWithShape="1">
          <a:blip r:embed="rId17"/>
          <a:srcRect l="6189" t="15395" r="16449" b="10710"/>
          <a:stretch/>
        </p:blipFill>
        <p:spPr>
          <a:xfrm>
            <a:off x="7239936" y="1942219"/>
            <a:ext cx="1800200" cy="1728192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6723655" y="2253855"/>
            <a:ext cx="78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USB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4004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Travail personnel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>
                <a:solidFill>
                  <a:srgbClr val="FFFF00"/>
                </a:solidFill>
              </a:rPr>
              <a:t>C</a:t>
            </a:r>
            <a:r>
              <a:rPr lang="fr-FR" dirty="0" smtClean="0">
                <a:solidFill>
                  <a:srgbClr val="FFFF00"/>
                </a:solidFill>
              </a:rPr>
              <a:t>ommunication </a:t>
            </a:r>
            <a:r>
              <a:rPr lang="fr-FR" dirty="0">
                <a:solidFill>
                  <a:srgbClr val="FFFF00"/>
                </a:solidFill>
              </a:rPr>
              <a:t>entre les deux modules sans fil.</a:t>
            </a:r>
          </a:p>
          <a:p>
            <a:pPr lvl="0"/>
            <a:r>
              <a:rPr lang="fr-FR" dirty="0">
                <a:solidFill>
                  <a:srgbClr val="FFFF00"/>
                </a:solidFill>
              </a:rPr>
              <a:t>I</a:t>
            </a:r>
            <a:r>
              <a:rPr lang="fr-FR" dirty="0" smtClean="0">
                <a:solidFill>
                  <a:srgbClr val="FFFF00"/>
                </a:solidFill>
              </a:rPr>
              <a:t>nterface </a:t>
            </a:r>
            <a:r>
              <a:rPr lang="fr-FR" dirty="0">
                <a:solidFill>
                  <a:srgbClr val="FFFF00"/>
                </a:solidFill>
              </a:rPr>
              <a:t>graphique pour le </a:t>
            </a:r>
            <a:r>
              <a:rPr lang="fr-FR" dirty="0" smtClean="0">
                <a:solidFill>
                  <a:srgbClr val="FFFF00"/>
                </a:solidFill>
              </a:rPr>
              <a:t>PC </a:t>
            </a:r>
            <a:r>
              <a:rPr lang="fr-FR" dirty="0">
                <a:solidFill>
                  <a:srgbClr val="FFFF00"/>
                </a:solidFill>
              </a:rPr>
              <a:t>de l’apiculteur</a:t>
            </a:r>
            <a:r>
              <a:rPr lang="fr-FR" dirty="0" smtClean="0">
                <a:solidFill>
                  <a:srgbClr val="FFFF00"/>
                </a:solidFill>
              </a:rPr>
              <a:t>.</a:t>
            </a:r>
          </a:p>
          <a:p>
            <a:r>
              <a:rPr lang="fr-FR" dirty="0">
                <a:solidFill>
                  <a:srgbClr val="FFFF00"/>
                </a:solidFill>
              </a:rPr>
              <a:t>E</a:t>
            </a:r>
            <a:r>
              <a:rPr lang="fr-FR" dirty="0" smtClean="0">
                <a:solidFill>
                  <a:srgbClr val="FFFF00"/>
                </a:solidFill>
              </a:rPr>
              <a:t>nvoi des données du PC vers le </a:t>
            </a:r>
            <a:r>
              <a:rPr lang="fr-FR" dirty="0" err="1" smtClean="0">
                <a:solidFill>
                  <a:srgbClr val="FFFF00"/>
                </a:solidFill>
              </a:rPr>
              <a:t>smartphone</a:t>
            </a:r>
            <a:r>
              <a:rPr lang="fr-FR" dirty="0" smtClean="0">
                <a:solidFill>
                  <a:srgbClr val="FFFF00"/>
                </a:solidFill>
              </a:rPr>
              <a:t>.</a:t>
            </a:r>
          </a:p>
          <a:p>
            <a:r>
              <a:rPr lang="fr-FR" dirty="0" smtClean="0">
                <a:solidFill>
                  <a:srgbClr val="FFFF00"/>
                </a:solidFill>
              </a:rPr>
              <a:t>Envoi de mails d’alerte.</a:t>
            </a:r>
          </a:p>
          <a:p>
            <a:pPr lvl="0"/>
            <a:endParaRPr lang="fr-FR" dirty="0">
              <a:solidFill>
                <a:srgbClr val="FFFF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375056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Matériel: XBEE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147" name="Picture 3" descr="C:\Users\alexandre\Pictures\xbee png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51" y="1928802"/>
            <a:ext cx="2529430" cy="30718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114455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1834</TotalTime>
  <Words>348</Words>
  <Application>Microsoft Office PowerPoint</Application>
  <PresentationFormat>Affichage à l'écran (4:3)</PresentationFormat>
  <Paragraphs>111</Paragraphs>
  <Slides>50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1" baseType="lpstr">
      <vt:lpstr>Apex</vt:lpstr>
      <vt:lpstr>PROJET HONEY-BEE POUR PARTICULIER</vt:lpstr>
      <vt:lpstr>Présentation du système et expression du besoin</vt:lpstr>
      <vt:lpstr>Pourquoi ?</vt:lpstr>
      <vt:lpstr>Diagramme des cas d’utilisation</vt:lpstr>
      <vt:lpstr>Diagramme d’activités RUCHE</vt:lpstr>
      <vt:lpstr>Diagramme de déploiement</vt:lpstr>
      <vt:lpstr>Mes tâches</vt:lpstr>
      <vt:lpstr>Travail personnel</vt:lpstr>
      <vt:lpstr>Matériel: XBEE</vt:lpstr>
      <vt:lpstr>Matériel: XBEE</vt:lpstr>
      <vt:lpstr>Matériel : Calculateur FEZ PANDA</vt:lpstr>
      <vt:lpstr>Premier test unitaire : Communication entre les deux modules Xbee</vt:lpstr>
      <vt:lpstr>Classe C_Serie</vt:lpstr>
      <vt:lpstr>Méthodes de l’émetteur</vt:lpstr>
      <vt:lpstr>Méthode du récepteur</vt:lpstr>
      <vt:lpstr>Deuxième test unitaire : Module emetteur sur calculateur PANDA</vt:lpstr>
      <vt:lpstr>Reception des données</vt:lpstr>
      <vt:lpstr>Troisième test unitaire : Interface graphique PC</vt:lpstr>
      <vt:lpstr>Troisième test unitaire : Interface graphique PC</vt:lpstr>
      <vt:lpstr>Troisième test unitaire : Interface graphique PC</vt:lpstr>
      <vt:lpstr>Bouton lecture</vt:lpstr>
      <vt:lpstr>Code du Timer</vt:lpstr>
      <vt:lpstr>Application Finale</vt:lpstr>
      <vt:lpstr>Application Finale</vt:lpstr>
      <vt:lpstr>Enregistrement de l’ip et du mail</vt:lpstr>
      <vt:lpstr>Regex (ou expressions régulières)</vt:lpstr>
      <vt:lpstr>Vérifications de l’octet de l’IP</vt:lpstr>
      <vt:lpstr>Classe C_mail</vt:lpstr>
      <vt:lpstr>Méthode « Envoi »</vt:lpstr>
      <vt:lpstr>Exemple d’envoi de mail</vt:lpstr>
      <vt:lpstr>Envoi de données au Smartphone</vt:lpstr>
      <vt:lpstr>Merci de votre attention </vt:lpstr>
      <vt:lpstr>Classe C_Xbee</vt:lpstr>
      <vt:lpstr>Classe C_Mail</vt:lpstr>
      <vt:lpstr>Form1:Form</vt:lpstr>
      <vt:lpstr>Form1 (Main)</vt:lpstr>
      <vt:lpstr>Form1 Load</vt:lpstr>
      <vt:lpstr>Timer 1 (1)</vt:lpstr>
      <vt:lpstr>Timer 1 (2)</vt:lpstr>
      <vt:lpstr>Timer 1 (3)</vt:lpstr>
      <vt:lpstr>Bouton « Enregistrer les modifications » (1)</vt:lpstr>
      <vt:lpstr>Bouton « Enregistrer les modifications » (2)</vt:lpstr>
      <vt:lpstr>Bouton « Enregistrer les modifications » (3)</vt:lpstr>
      <vt:lpstr>Méthode VerifMail</vt:lpstr>
      <vt:lpstr>Méthode IsNumeric</vt:lpstr>
      <vt:lpstr>Timer 2</vt:lpstr>
      <vt:lpstr>Méthode VerifTrame</vt:lpstr>
      <vt:lpstr>Méthode VerifIP</vt:lpstr>
      <vt:lpstr>Bouton Test Mail</vt:lpstr>
      <vt:lpstr>Bouton Test Smartphone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HONNEY-BEE POUR PARTICULIER</dc:title>
  <dc:creator>Alex</dc:creator>
  <cp:lastModifiedBy>alexandre ludwig</cp:lastModifiedBy>
  <cp:revision>136</cp:revision>
  <dcterms:created xsi:type="dcterms:W3CDTF">2015-01-19T13:10:59Z</dcterms:created>
  <dcterms:modified xsi:type="dcterms:W3CDTF">2015-06-17T22:57:18Z</dcterms:modified>
</cp:coreProperties>
</file>