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wcarpentry.github.io/r-novice-inflammation/02-func-R/" TargetMode="External" /><Relationship Id="rId3" Type="http://schemas.openxmlformats.org/officeDocument/2006/relationships/hyperlink" Target="http://projecttemplate.net/index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tyle.tidyverse.org/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bloggers.com/what-is-reproducible-research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here/index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checkpoint/vignettes/checkpoint.html" TargetMode="External" /><Relationship Id="rId3" Type="http://schemas.openxmlformats.org/officeDocument/2006/relationships/hyperlink" Target="https://rstudio.github.io/packrat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-scm.com/book/en/v2/Getting-Started-Git-Basics" TargetMode="External" /><Relationship Id="rId2" Type="http://schemas.openxmlformats.org/officeDocument/2006/relationships/image" Target="../media/image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book/en/v2/Getting-Started-Installing-Git" TargetMode="External" /><Relationship Id="rId3" Type="http://schemas.openxmlformats.org/officeDocument/2006/relationships/hyperlink" Target="https://github.com/join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urnals.plos.org/ploscompbiol/article?id=10.1371/journal.pcbi.1000424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-scm.com/book/en/v2/Distributed-Git-Distributed-Workflows" TargetMode="External" /><Relationship Id="rId2" Type="http://schemas.openxmlformats.org/officeDocument/2006/relationships/image" Target="../media/image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ppygitwithr.com" TargetMode="External" /><Relationship Id="rId3" Type="http://schemas.openxmlformats.org/officeDocument/2006/relationships/hyperlink" Target="https://git-scm.com/book/en/v2" TargetMode="Externa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cmathias/Manuscript_Sieber-Ruckstuhl_Burla_2019" TargetMode="Externa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urnals.plos.org/ploscompbiol/article?id=10.1371/journal.pcbi.1005510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Priniciples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Patrick</a:t>
            </a:r>
            <a:r>
              <a:rPr/>
              <a:t> </a:t>
            </a:r>
            <a:r>
              <a:rPr/>
              <a:t>Mathias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new project using RStudio functionality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projects can be easily closed and re-opened, preserving your work at a given time</a:t>
            </a:r>
          </a:p>
          <a:p>
            <a:pPr lvl="1"/>
            <a:r>
              <a:rPr/>
              <a:t>RStudio projects can also help with directory organization</a:t>
            </a:r>
          </a:p>
          <a:p>
            <a:pPr lvl="2"/>
            <a:r>
              <a:rPr/>
              <a:t>Working dir = project dir (unless otherwise explicitly specified)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programming languages (as opposed to Excel) can help separate analysis from data</a:t>
            </a:r>
          </a:p>
          <a:p>
            <a:pPr lvl="2"/>
            <a:r>
              <a:rPr/>
              <a:t>Cannot trace what happened to data if overwritten during analysis</a:t>
            </a:r>
          </a:p>
          <a:p>
            <a:pPr lvl="1"/>
            <a:r>
              <a:rPr/>
              <a:t>Raw data in </a:t>
            </a:r>
            <a:r>
              <a:rPr b="1"/>
              <a:t>data</a:t>
            </a:r>
            <a:r>
              <a:rPr/>
              <a:t> directory</a:t>
            </a:r>
          </a:p>
          <a:p>
            <a:pPr lvl="1"/>
            <a:r>
              <a:rPr/>
              <a:t>Results from analysis in </a:t>
            </a:r>
            <a:r>
              <a:rPr b="1"/>
              <a:t>results</a:t>
            </a:r>
            <a:r>
              <a:rPr/>
              <a:t> or </a:t>
            </a:r>
            <a:r>
              <a:rPr b="1"/>
              <a:t>output</a:t>
            </a:r>
            <a:r>
              <a:rPr/>
              <a:t> directory</a:t>
            </a:r>
          </a:p>
          <a:p>
            <a:pPr lvl="1"/>
            <a:r>
              <a:rPr/>
              <a:t>May want to separate out source code (</a:t>
            </a:r>
            <a:r>
              <a:rPr b="1"/>
              <a:t>src</a:t>
            </a:r>
            <a:r>
              <a:rPr/>
              <a:t> directory), figures, and documents (eg. manuscripts) as well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Exericse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minimal project structure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convert code into a function that will build project structure for you </a:t>
            </a:r>
            <a:r>
              <a:rPr>
                <a:hlinkClick r:id="rId2"/>
              </a:rPr>
              <a:t>Refresher on writing functions</a:t>
            </a:r>
          </a:p>
          <a:p>
            <a:pPr lvl="1"/>
            <a:r>
              <a:rPr/>
              <a:t>Alternately, use an existing package to create your project structure: eg. </a:t>
            </a:r>
            <a:r>
              <a:rPr>
                <a:hlinkClick r:id="rId3"/>
              </a:rPr>
              <a:t>Project Template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 the following names:</a:t>
            </a:r>
          </a:p>
          <a:p>
            <a:pPr lvl="2"/>
            <a:r>
              <a:rPr/>
              <a:t>results.csv</a:t>
            </a:r>
          </a:p>
          <a:p>
            <a:pPr lvl="2"/>
            <a:r>
              <a:rPr/>
              <a:t>morphine_precision_results.csv</a:t>
            </a:r>
          </a:p>
          <a:p>
            <a:pPr lvl="1"/>
            <a:r>
              <a:rPr/>
              <a:t>Avoid sequential numerical names: what happens to figure2.jpg and figure3.jpg if you need to insert a figure between them in the manuscript?</a:t>
            </a:r>
          </a:p>
          <a:p>
            <a:pPr lvl="1"/>
            <a:r>
              <a:rPr b="1"/>
              <a:t>Pro tip: avoid white space and camel case (upper and lower case) in names</a:t>
            </a:r>
          </a:p>
          <a:p>
            <a:pPr lvl="2"/>
            <a:r>
              <a:rPr/>
              <a:t>More efficient to type all lower case</a:t>
            </a:r>
          </a:p>
          <a:p>
            <a:pPr lvl="2"/>
            <a:r>
              <a:rPr/>
              <a:t>Ambiguity about whether you used white space or not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convention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Consistent style makes it easier for others (and yourself to read code)</a:t>
            </a:r>
          </a:p>
          <a:p>
            <a:pPr lvl="1"/>
            <a:r>
              <a:rPr/>
              <a:t>Tidyverse style guide: </a:t>
            </a:r>
            <a:r>
              <a:rPr>
                <a:hlinkClick r:id="rId2"/>
              </a:rPr>
              <a:t>http://style.tidyverse.org/</a:t>
            </a:r>
          </a:p>
          <a:p>
            <a:pPr lvl="1"/>
            <a:r>
              <a:rPr/>
              <a:t>styler and lintr packages can style a code chunk or document for you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convention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Highlights:</a:t>
            </a:r>
          </a:p>
          <a:p>
            <a:pPr lvl="1">
              <a:buNone/>
            </a:pPr>
            <a:r>
              <a:rPr/>
              <a:t>-Use underscores to separate words in a name (see above comments for file names)</a:t>
            </a:r>
          </a:p>
          <a:p>
            <a:pPr lvl="2"/>
            <a:r>
              <a:rPr/>
              <a:t>Put a space before and after operators (such as </a:t>
            </a:r>
            <a:r>
              <a:rPr sz="1800">
                <a:latin typeface="Courier"/>
              </a:rPr>
              <a:t>==</a:t>
            </a:r>
            <a:r>
              <a:rPr/>
              <a:t>, </a:t>
            </a:r>
            <a:r>
              <a:rPr sz="1800">
                <a:latin typeface="Courier"/>
              </a:rPr>
              <a:t>+</a:t>
            </a:r>
            <a:r>
              <a:rPr/>
              <a:t>, </a:t>
            </a:r>
            <a:r>
              <a:rPr sz="1800">
                <a:latin typeface="Courier"/>
              </a:rPr>
              <a:t>&lt;-</a:t>
            </a:r>
            <a:r>
              <a:rPr/>
              <a:t>), but there are a few exceptions such as </a:t>
            </a:r>
            <a:r>
              <a:rPr sz="1800">
                <a:latin typeface="Courier"/>
              </a:rPr>
              <a:t>^</a:t>
            </a:r>
            <a:r>
              <a:rPr/>
              <a:t> or </a:t>
            </a:r>
            <a:r>
              <a:rPr sz="1800">
                <a:latin typeface="Courier"/>
              </a:rPr>
              <a:t>:</a:t>
            </a:r>
          </a:p>
          <a:p>
            <a:pPr lvl="2"/>
            <a:r>
              <a:rPr/>
              <a:t>Use </a:t>
            </a:r>
            <a:r>
              <a:rPr sz="1800">
                <a:latin typeface="Courier"/>
              </a:rPr>
              <a:t>&lt;-</a:t>
            </a:r>
            <a:r>
              <a:rPr/>
              <a:t> rather than </a:t>
            </a:r>
            <a:r>
              <a:rPr sz="1800">
                <a:latin typeface="Courier"/>
              </a:rPr>
              <a:t>=</a:t>
            </a:r>
            <a:r>
              <a:rPr/>
              <a:t> for assignment</a:t>
            </a:r>
          </a:p>
          <a:p>
            <a:pPr lvl="2"/>
            <a:r>
              <a:rPr/>
              <a:t>Try to limit code to 80 characters per line</a:t>
            </a:r>
          </a:p>
          <a:p>
            <a:pPr lvl="2"/>
            <a:r>
              <a:rPr/>
              <a:t>If a function call is too long, separate arguments to use one line each for function, arguements, and closing parenthesis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Style</a:t>
            </a:r>
            <a:r>
              <a:rPr/>
              <a:t> </a:t>
            </a:r>
            <a:r>
              <a:rPr/>
              <a:t>convention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Good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do_something_very_complicated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something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"that"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requires =</a:t>
            </a:r>
            <a:r>
              <a:rPr sz="1800">
                <a:latin typeface="Courier"/>
              </a:rPr>
              <a:t> many,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arguments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"some of which may be long"</a:t>
            </a:r>
            <a:br/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Bad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do_something_very_complicated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"that"</a:t>
            </a:r>
            <a:r>
              <a:rPr sz="1800">
                <a:latin typeface="Courier"/>
              </a:rPr>
              <a:t>, requires, many, arguments,</a:t>
            </a:r>
            <a:br/>
            <a:r>
              <a:rPr sz="1800">
                <a:latin typeface="Courier"/>
              </a:rPr>
              <a:t>  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"some of which may be long"</a:t>
            </a:r>
            <a:br/>
            <a:r>
              <a:rPr sz="1800">
                <a:latin typeface="Courier"/>
              </a:rPr>
              <a:t>                              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Representing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operations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one way to represent a hop, scoop, and a bop, without pipes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field_mice)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another way to represent the same sequence with less code but in a less readable way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forest), 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field_mice), 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Reproducible research = any research result can be reproduced by anybody</a:t>
            </a:r>
          </a:p>
          <a:p>
            <a:pPr lvl="0" marL="0" indent="0">
              <a:buNone/>
            </a:pPr>
            <a:r>
              <a:rPr/>
              <a:t>Reproducibility can be achieved when the following criteria are met </a:t>
            </a:r>
            <a:r>
              <a:rPr>
                <a:hlinkClick r:id="rId2"/>
              </a:rPr>
              <a:t>(Marecelino 2016)</a:t>
            </a:r>
            <a:r>
              <a:rPr/>
              <a:t>:</a:t>
            </a:r>
          </a:p>
          <a:p>
            <a:pPr lvl="1"/>
            <a:r>
              <a:rPr/>
              <a:t>All methods are fully reported</a:t>
            </a:r>
          </a:p>
          <a:p>
            <a:pPr lvl="1"/>
            <a:r>
              <a:rPr/>
              <a:t>All data and files used for the analysis are available</a:t>
            </a:r>
          </a:p>
          <a:p>
            <a:pPr lvl="1"/>
            <a:r>
              <a:rPr/>
              <a:t>The process of analyzing raw data is well reported and preserved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foo_foo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field_mouse)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Scenario:</a:t>
            </a:r>
          </a:p>
          <a:p>
            <a:pPr lvl="1"/>
            <a:r>
              <a:rPr/>
              <a:t>you have an analysis to share with a colleague</a:t>
            </a:r>
          </a:p>
          <a:p>
            <a:pPr lvl="1"/>
            <a:r>
              <a:rPr/>
              <a:t>want to share entire project folder</a:t>
            </a:r>
          </a:p>
          <a:p>
            <a:pPr lvl="1"/>
            <a:r>
              <a:rPr/>
              <a:t>directory calls specific files</a:t>
            </a:r>
          </a:p>
          <a:p>
            <a:pPr lvl="1"/>
            <a:r>
              <a:rPr/>
              <a:t>you use </a:t>
            </a:r>
            <a:r>
              <a:rPr sz="1800">
                <a:latin typeface="Courier"/>
              </a:rPr>
              <a:t>setwd()</a:t>
            </a:r>
            <a:r>
              <a:rPr/>
              <a:t> to put yourself in the right place to call scripts</a:t>
            </a:r>
          </a:p>
          <a:p>
            <a:pPr lvl="0" marL="0" indent="0">
              <a:buNone/>
            </a:pPr>
            <a:r>
              <a:rPr/>
              <a:t>Problem:</a:t>
            </a:r>
          </a:p>
          <a:p>
            <a:pPr lvl="0" marL="0" indent="0">
              <a:buNone/>
            </a:pPr>
            <a:r>
              <a:rPr/>
              <a:t>Your working directory name is almost never the same as someone else’s!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in </a:t>
            </a:r>
            <a:r>
              <a:rPr>
                <a:hlinkClick r:id="rId2"/>
              </a:rPr>
              <a:t>here package</a:t>
            </a:r>
            <a:r>
              <a:rPr/>
              <a:t> anchors you in one directory</a:t>
            </a:r>
          </a:p>
          <a:p>
            <a:pPr lvl="1"/>
            <a:r>
              <a:rPr/>
              <a:t>Call </a:t>
            </a:r>
            <a:r>
              <a:rPr sz="1800">
                <a:latin typeface="Courier"/>
              </a:rPr>
              <a:t>library(here)</a:t>
            </a:r>
            <a:r>
              <a:rPr/>
              <a:t> in script</a:t>
            </a:r>
          </a:p>
          <a:p>
            <a:pPr lvl="1"/>
            <a:r>
              <a:rPr/>
              <a:t>Follows algorithm to find the right place:</a:t>
            </a:r>
          </a:p>
          <a:p>
            <a:pPr lvl="2"/>
            <a:r>
              <a:rPr/>
              <a:t>Looks for .Rproj and uses that directory as reference</a:t>
            </a:r>
          </a:p>
          <a:p>
            <a:pPr lvl="2"/>
            <a:r>
              <a:rPr/>
              <a:t>Looks for empty “.here” file (can create this using </a:t>
            </a:r>
            <a:r>
              <a:rPr sz="1800">
                <a:latin typeface="Courier"/>
              </a:rPr>
              <a:t>set_here()</a:t>
            </a:r>
            <a:r>
              <a:rPr/>
              <a:t>)</a:t>
            </a:r>
          </a:p>
          <a:p>
            <a:pPr lvl="2"/>
            <a:r>
              <a:rPr/>
              <a:t>Looks for other relevant files such as “.git”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Scenario:</a:t>
            </a:r>
          </a:p>
          <a:p>
            <a:pPr lvl="1"/>
            <a:r>
              <a:rPr/>
              <a:t>in September 2019 you want to run an analysis you wrote in September 2018</a:t>
            </a:r>
          </a:p>
          <a:p>
            <a:pPr lvl="1"/>
            <a:r>
              <a:rPr/>
              <a:t>you are using cutting edge packages that may have changed in 1 year</a:t>
            </a:r>
          </a:p>
          <a:p>
            <a:pPr lvl="1"/>
            <a:r>
              <a:rPr/>
              <a:t>some changes impact expected input and output data structure</a:t>
            </a:r>
          </a:p>
          <a:p>
            <a:pPr lvl="0" marL="0" indent="0">
              <a:buNone/>
            </a:pPr>
            <a:r>
              <a:rPr/>
              <a:t>Problem: Your script may fail to run or (much worse) your script runs but produces incorrect output!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checkpoint package</a:t>
            </a:r>
            <a:r>
              <a:rPr/>
              <a:t> couples package install to a date</a:t>
            </a:r>
          </a:p>
          <a:p>
            <a:pPr lvl="2"/>
            <a:r>
              <a:rPr/>
              <a:t>Based on Microsoft server that is taking daily snapshots of CRAN</a:t>
            </a:r>
          </a:p>
          <a:p>
            <a:pPr lvl="2"/>
            <a:r>
              <a:rPr/>
              <a:t>Add </a:t>
            </a:r>
            <a:r>
              <a:rPr sz="1800">
                <a:latin typeface="Courier"/>
              </a:rPr>
              <a:t>library(checkpoint)</a:t>
            </a:r>
            <a:r>
              <a:rPr/>
              <a:t> and </a:t>
            </a:r>
            <a:r>
              <a:rPr sz="1800">
                <a:latin typeface="Courier"/>
              </a:rPr>
              <a:t>checkpoint("2018-09-09")</a:t>
            </a:r>
            <a:r>
              <a:rPr/>
              <a:t> to begining of script</a:t>
            </a:r>
          </a:p>
          <a:p>
            <a:pPr lvl="1"/>
            <a:r>
              <a:rPr>
                <a:hlinkClick r:id="rId3"/>
              </a:rPr>
              <a:t>packrat package</a:t>
            </a:r>
            <a:r>
              <a:rPr/>
              <a:t> allows explicit specification of package versions</a:t>
            </a:r>
          </a:p>
          <a:p>
            <a:pPr lvl="2"/>
            <a:r>
              <a:rPr/>
              <a:t>More complex to manage but arguably the “ideal” way to manage packages</a:t>
            </a:r>
          </a:p>
          <a:p>
            <a:pPr lvl="2"/>
            <a:r>
              <a:rPr/>
              <a:t>RStudio integration with Packages window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control?</a:t>
            </a:r>
          </a:p>
        </p:txBody>
      </p:sp>
      <p:pic>
        <p:nvPicPr>
          <p:cNvPr descr="../assets/phd_comic_final_vers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phdcomics.com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works by taking snapshots of a set of files over time</a:t>
            </a:r>
          </a:p>
          <a:p>
            <a:pPr lvl="1"/>
            <a:r>
              <a:rPr/>
              <a:t>Most operations are performed on your local machine</a:t>
            </a:r>
          </a:p>
          <a:p>
            <a:pPr lvl="1"/>
            <a:r>
              <a:rPr/>
              <a:t>Every change is captured</a:t>
            </a:r>
          </a:p>
          <a:p>
            <a:pPr lvl="1"/>
            <a:r>
              <a:rPr/>
              <a:t>Git generally adds data and does not remove it (which means it is hard to lose data)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../assets/git_basic_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7100" y="1600200"/>
            <a:ext cx="727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>
                <a:hlinkClick r:id="rId3"/>
              </a:rPr>
              <a:t>https://git-scm.com/book/en/v2/Getting-Started-Git-Basics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have not set up Git per the pre-course instructions (</a:t>
            </a:r>
            <a:r>
              <a:rPr>
                <a:hlinkClick r:id="rId2"/>
              </a:rPr>
              <a:t>https://git-scm.com/book/en/v2/Getting-Started-Installing-Git</a:t>
            </a:r>
            <a:r>
              <a:rPr/>
              <a:t>) and signed up for an account on Github.com (</a:t>
            </a:r>
            <a:r>
              <a:rPr>
                <a:hlinkClick r:id="rId3"/>
              </a:rPr>
              <a:t>https://github.com/join</a:t>
            </a:r>
            <a:r>
              <a:rPr/>
              <a:t>), you will need to do so before you can complete the next exercise.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Walk through a local Git workflow to commit a file in your sample-project-structure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reproducibility?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Someone else may need to run your analysis</a:t>
            </a:r>
          </a:p>
          <a:p>
            <a:pPr lvl="1"/>
            <a:r>
              <a:rPr/>
              <a:t>You will want to run the same exact analysis or a very similar analysis in the future</a:t>
            </a:r>
          </a:p>
          <a:p>
            <a:pPr lvl="1"/>
            <a:r>
              <a:rPr/>
              <a:t>You may want to improve on that analysis</a:t>
            </a:r>
          </a:p>
          <a:p>
            <a:pPr lvl="0" marL="0" indent="0">
              <a:buNone/>
            </a:pPr>
            <a:r>
              <a:rPr b="1"/>
              <a:t>“Everything you do, you will probably have to do over again.”</a:t>
            </a:r>
            <a:r>
              <a:rPr/>
              <a:t> </a:t>
            </a:r>
            <a:r>
              <a:rPr>
                <a:hlinkClick r:id="rId2"/>
              </a:rPr>
              <a:t>(Noble 2009)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Local Git workflow addresses versioning issues</a:t>
            </a:r>
          </a:p>
          <a:p>
            <a:pPr lvl="2"/>
            <a:r>
              <a:rPr/>
              <a:t>You decide when to stage and commit a version</a:t>
            </a:r>
          </a:p>
          <a:p>
            <a:pPr lvl="2"/>
            <a:r>
              <a:rPr/>
              <a:t>Commit messages can help trace your work</a:t>
            </a:r>
          </a:p>
          <a:p>
            <a:pPr lvl="1"/>
            <a:r>
              <a:rPr/>
              <a:t>Provides ability to roll back to a previous version (not covered but quick access through History button)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Distributed</a:t>
            </a:r>
            <a:r>
              <a:rPr/>
              <a:t> </a:t>
            </a:r>
            <a:r>
              <a:rPr/>
              <a:t>workflows: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management</a:t>
            </a:r>
          </a:p>
        </p:txBody>
      </p:sp>
      <p:pic>
        <p:nvPicPr>
          <p:cNvPr descr="../assets/integration-mana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Integration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workflow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Git.</a:t>
            </a:r>
            <a:r>
              <a:rPr/>
              <a:t> </a:t>
            </a:r>
            <a:r>
              <a:rPr/>
              <a:t>Credit:</a:t>
            </a:r>
            <a:r>
              <a:rPr/>
              <a:t> </a:t>
            </a:r>
            <a:r>
              <a:rPr>
                <a:hlinkClick r:id="rId3"/>
              </a:rPr>
              <a:t>https://git-scm.com/book/en/v2/Distributed-Git-Distributed-Workflows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Fork course repository and open as new project in RStudio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Push your changes to your remote repository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Exericise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Github (or other hosted Git solution) allows a remote repository to be synced and worked on at multiple locations/computers</a:t>
            </a:r>
          </a:p>
          <a:p>
            <a:pPr lvl="1"/>
            <a:r>
              <a:rPr/>
              <a:t>More importantly, a remote repository provides a mechanism for collaboration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 a pull request and have your edits come back into the base repository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branches and couple to features/issues</a:t>
            </a:r>
          </a:p>
          <a:p>
            <a:pPr lvl="1"/>
            <a:r>
              <a:rPr/>
              <a:t>Set up ssh to transfer data</a:t>
            </a:r>
          </a:p>
          <a:p>
            <a:pPr lvl="1"/>
            <a:r>
              <a:rPr/>
              <a:t>Consider what should and shouldn’t go into version control</a:t>
            </a:r>
          </a:p>
          <a:p>
            <a:pPr lvl="1"/>
            <a:r>
              <a:rPr>
                <a:hlinkClick r:id="rId2"/>
              </a:rPr>
              <a:t>Happy Git and GitHub for the useR</a:t>
            </a:r>
            <a:r>
              <a:rPr/>
              <a:t> online book - Git in RStudio</a:t>
            </a:r>
          </a:p>
          <a:p>
            <a:pPr lvl="1"/>
            <a:r>
              <a:rPr>
                <a:hlinkClick r:id="rId3"/>
              </a:rPr>
              <a:t>Pro Git</a:t>
            </a:r>
            <a:r>
              <a:rPr/>
              <a:t> - general Git info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Bringing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Packrat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 Burla, Data Science 201 alumnus from MSACL EU 2018, created the following reproducible analysis: </a:t>
            </a:r>
            <a:r>
              <a:rPr>
                <a:hlinkClick r:id="rId2"/>
              </a:rPr>
              <a:t>https://github.com/pcmathias/Manuscript_Sieber-Ruckstuhl_Burla_2019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Reproducible research is the principle that any research result can be reproduced by anybody</a:t>
            </a:r>
          </a:p>
          <a:p>
            <a:pPr lvl="1"/>
            <a:r>
              <a:rPr/>
              <a:t>Practices in reproducible research also offer benefits for to the code author in producing clearer, easier to understand code and being able to easily repeat past work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Important practices in reproducible research include:</a:t>
            </a:r>
          </a:p>
          <a:p>
            <a:pPr lvl="2"/>
            <a:r>
              <a:rPr/>
              <a:t>Developing a standardized but easy-to-use project structure</a:t>
            </a:r>
          </a:p>
          <a:p>
            <a:pPr lvl="2"/>
            <a:r>
              <a:rPr/>
              <a:t>Adopting a style convention for coding</a:t>
            </a:r>
          </a:p>
          <a:p>
            <a:pPr lvl="2"/>
            <a:r>
              <a:rPr/>
              <a:t>Enforcing reproducibility when working with projects and packages</a:t>
            </a:r>
          </a:p>
          <a:p>
            <a:pPr lvl="2"/>
            <a:r>
              <a:rPr/>
              <a:t>Using a version control system to track work and collaborate with others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Reproducbility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Develop a standardized but easy-to-use project structure</a:t>
            </a:r>
          </a:p>
          <a:p>
            <a:pPr lvl="1"/>
            <a:r>
              <a:rPr/>
              <a:t>Adopt a style convention for coding</a:t>
            </a:r>
          </a:p>
          <a:p>
            <a:pPr lvl="1"/>
            <a:r>
              <a:rPr/>
              <a:t>Enforce reproducibility when working with projects and packages</a:t>
            </a:r>
          </a:p>
          <a:p>
            <a:pPr lvl="1"/>
            <a:r>
              <a:rPr/>
              <a:t>Use a version control system</a:t>
            </a:r>
          </a:p>
          <a:p>
            <a:pPr lvl="0" marL="0" indent="0">
              <a:buNone/>
            </a:pPr>
            <a:r>
              <a:rPr/>
              <a:t>Great resource: “Good enough practices in scientific computing” </a:t>
            </a:r>
            <a:r>
              <a:rPr>
                <a:hlinkClick r:id="rId2"/>
              </a:rPr>
              <a:t>(Wilson 2017)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Put each project in its own directory, which is named after the project</a:t>
            </a:r>
          </a:p>
          <a:p>
            <a:pPr lvl="1"/>
            <a:r>
              <a:rPr/>
              <a:t>Put text documents associated with the project in the doc directory</a:t>
            </a:r>
          </a:p>
          <a:p>
            <a:pPr lvl="1"/>
            <a:r>
              <a:rPr b="1"/>
              <a:t>Put raw data and metadata in a data directory and files generated during cleanup and analysis in a results directory</a:t>
            </a:r>
          </a:p>
          <a:p>
            <a:pPr lvl="1"/>
            <a:r>
              <a:rPr/>
              <a:t>Put project source code in the src directory</a:t>
            </a:r>
          </a:p>
          <a:p>
            <a:pPr lvl="1"/>
            <a:r>
              <a:rPr/>
              <a:t>Put compiled programs in the bin directory</a:t>
            </a:r>
          </a:p>
          <a:p>
            <a:pPr lvl="1"/>
            <a:r>
              <a:rPr b="1"/>
              <a:t>Name all files to reflect their content or function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Navigate your directory structure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fs</a:t>
            </a:r>
            <a:r>
              <a:rPr/>
              <a:t> </a:t>
            </a:r>
            <a:r>
              <a:rPr/>
              <a:t>package:</a:t>
            </a:r>
            <a:r>
              <a:rPr/>
              <a:t> </a:t>
            </a:r>
            <a:r>
              <a:rPr sz="1800">
                <a:latin typeface="Courier"/>
              </a:rPr>
              <a:t>dir_ls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(fs)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dir_ls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/Users/patrickmathias/src/MSACL-intermediate-R-course/data/2017-01-06_b.csv
## /Users/patrickmathias/src/MSACL-intermediate-R-course/data/2017-01-06_p.csv
## /Users/patrickmathias/src/MSACL-intermediate-R-course/data/2017-01-06_s.csv
## /Users/patrickmathias/src/MSACL-intermediate-R-course/data/2017-02-06_b.csv
## /Users/patrickmathias/src/MSACL-intermediate-R-course/data/2017-02-06_p.csv
## /Users/patrickmathias/src/MSACL-intermediate-R-course/data/2017-02-06_s.csv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dir_ls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glob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"*_s.csv"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/Users/patrickmathias/src/MSACL-intermediate-R-course/data/2017-01-06_s.csv
## /Users/patrickmathias/src/MSACL-intermediate-R-course/data/2017-02-06_s.csv
## /Users/patrickmathias/src/MSACL-intermediate-R-course/data/2017-03-09_s.csv
## /Users/patrickmathias/src/MSACL-intermediate-R-course/data/2017-04-08_s.csv
## /Users/patrickmathias/src/MSACL-intermediate-R-course/data/2017-05-09_s.csv
## /Users/patrickmathias/src/MSACL-intermediate-R-course/data/2017-06-08_s.csv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sz="1800">
                <a:latin typeface="Courier"/>
              </a:rPr>
              <a:t>dir_create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Optional exercise: create a projects directory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dir_create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"Projects"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setwd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"/Projects"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Priniciples of Reproducible Research</dc:title>
  <dc:creator>Patrick Mathias</dc:creator>
  <cp:keywords/>
  <dcterms:created xsi:type="dcterms:W3CDTF">2019-09-22T08:17:26Z</dcterms:created>
  <dcterms:modified xsi:type="dcterms:W3CDTF">2019-09-22T08:17:26Z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