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41" autoAdjust="0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irke/jani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xl/vignettes/tidyxl.html" TargetMode="External"/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Reading files: beyond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Patrick Mathias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(readxl)</a:t>
            </a:r>
            <a:br/>
            <a:r>
              <a:rPr sz="1800">
                <a:latin typeface="Courier"/>
              </a:rPr>
              <a:t>readxl_load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read_excel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"data/orders_data_set.xlsx"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glimpse</a:t>
            </a:r>
            <a:r>
              <a:rPr sz="1800">
                <a:latin typeface="Courier"/>
              </a:rPr>
              <a:t>(readxl_load)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31273" y="1600200"/>
            <a:ext cx="9975273" cy="4525963"/>
          </a:xfrm>
        </p:spPr>
        <p:txBody>
          <a:bodyPr>
            <a:normAutofit fontScale="775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## Observations: 45,002
## Variables: 15
## $ `Order ID`   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19766, 88444, 40477, 97641, 99868, 31178…
## $ `Patient ID` 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511388, 511388, 508061, 508061, 505646, …
## $ Description 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"PROTHROMBIN TIME", "BASIC METABOLIC PAN…
## $ `Proc Code` 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"PRO", "BMP", "TSH", "T4FR", "COMP", "GL…
## $ ORDER_CLASS_C_DESCR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"Normal", "Normal", "Normal", "Normal", …
## $ LAB_STATUS_C  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NA, NA, 3, 3, 3, 3, 3, 3, 3, 3, 3, 3, 3,…
## $ LAB_STATUS_C_DESCR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NA, NA, "Final result", "Final result", …
## $ ORDER_STATUS_C   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4, 4, 5, 5, 5, 5, 5, 5, 5, 5, 5, 5, 5, 5…
## $ ORDER_STATUS_C_DESCR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"Canceled", "Canceled", "Completed", "Co…
## $ REASON_FOR_CANC_C       &lt;</a:t>
            </a:r>
            <a:r>
              <a:rPr sz="1800" dirty="0" err="1">
                <a:latin typeface="Courier"/>
              </a:rPr>
              <a:t>dbl</a:t>
            </a:r>
            <a:r>
              <a:rPr sz="1800" dirty="0">
                <a:latin typeface="Courier"/>
              </a:rPr>
              <a:t>&gt; 11, 11, NA, NA, NA, NA, NA, NA, NA, NA, …
## $ REASON_FOR_CANC_C_DESCR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"Auto-canceled. Patient no show and/or s…
## $ `Order Time`            &lt;</a:t>
            </a:r>
            <a:r>
              <a:rPr sz="1800" dirty="0" err="1">
                <a:latin typeface="Courier"/>
              </a:rPr>
              <a:t>dttm</a:t>
            </a:r>
            <a:r>
              <a:rPr sz="1800" dirty="0">
                <a:latin typeface="Courier"/>
              </a:rPr>
              <a:t>&gt; 2017-08-13 11:59:00, 2017-08-13 11:59:0…
## $ `Result Time`           &lt;</a:t>
            </a:r>
            <a:r>
              <a:rPr sz="1800" dirty="0" err="1">
                <a:latin typeface="Courier"/>
              </a:rPr>
              <a:t>dttm</a:t>
            </a:r>
            <a:r>
              <a:rPr sz="1800" dirty="0">
                <a:latin typeface="Courier"/>
              </a:rPr>
              <a:t>&gt; NA, NA, 2017-09-20 11:59:00, 2017-09-20…
## $ `Review Time`           &lt;</a:t>
            </a:r>
            <a:r>
              <a:rPr sz="1800" dirty="0" err="1">
                <a:latin typeface="Courier"/>
              </a:rPr>
              <a:t>dttm</a:t>
            </a:r>
            <a:r>
              <a:rPr sz="1800" dirty="0">
                <a:latin typeface="Courier"/>
              </a:rPr>
              <a:t>&gt; NA, NA, 2017-09-21 20:34:00, 2017-09-21…
## $ Department              &lt;</a:t>
            </a:r>
            <a:r>
              <a:rPr sz="1800" dirty="0" err="1">
                <a:latin typeface="Courier"/>
              </a:rPr>
              <a:t>chr</a:t>
            </a:r>
            <a:r>
              <a:rPr sz="1800" dirty="0">
                <a:latin typeface="Courier"/>
              </a:rPr>
              <a:t>&gt; "INTERNAL MEDICINE CLINIC", "INTERNAL ME…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Importing dirty data with janitor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janitor package</a:t>
            </a:r>
          </a:p>
          <a:p>
            <a:pPr lvl="1"/>
            <a:r>
              <a:rPr sz="1800">
                <a:latin typeface="Courier"/>
              </a:rPr>
              <a:t>clean_names()</a:t>
            </a:r>
            <a:r>
              <a:t> will reformat column names to conform to the tidyverse style guide: spaces are replaced with underscores &amp; uppercase letters are converted to lowercase</a:t>
            </a:r>
          </a:p>
          <a:p>
            <a:pPr lvl="1"/>
            <a:r>
              <a:t>empty rows and columns are removed with </a:t>
            </a:r>
            <a:r>
              <a:rPr sz="1800">
                <a:latin typeface="Courier"/>
              </a:rPr>
              <a:t>remove_empty_rows()</a:t>
            </a:r>
            <a:r>
              <a:t> or </a:t>
            </a:r>
            <a:r>
              <a:rPr sz="1800">
                <a:latin typeface="Courier"/>
              </a:rPr>
              <a:t>remove_empty_columns()</a:t>
            </a:r>
          </a:p>
          <a:p>
            <a:pPr lvl="1"/>
            <a:r>
              <a:rPr sz="1800">
                <a:latin typeface="Courier"/>
              </a:rPr>
              <a:t>tabyl(variable)</a:t>
            </a:r>
            <a:r>
              <a:t> will tabulate into a data frame based on 1-3 variables supplied to 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install.packages("janitor", dependencies = TRUE) # uncomment to install if needed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(janitor)</a:t>
            </a:r>
            <a:br/>
            <a:r>
              <a:rPr sz="1800">
                <a:latin typeface="Courier"/>
              </a:rPr>
              <a:t>readxl_load_cleaned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readxl_load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(readxl_load_cleaned)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0655" y="1600200"/>
            <a:ext cx="10854047" cy="5257800"/>
          </a:xfrm>
        </p:spPr>
        <p:txBody>
          <a:bodyPr>
            <a:normAutofit/>
          </a:bodyPr>
          <a:lstStyle/>
          <a:p>
            <a:pPr marL="1270000" lvl="0" indent="0">
              <a:buNone/>
            </a:pPr>
            <a:r>
              <a:rPr sz="1400" dirty="0">
                <a:latin typeface="Courier"/>
              </a:rPr>
              <a:t>## # A </a:t>
            </a:r>
            <a:r>
              <a:rPr sz="1400" dirty="0" err="1">
                <a:latin typeface="Courier"/>
              </a:rPr>
              <a:t>tibble</a:t>
            </a:r>
            <a:r>
              <a:rPr sz="1400" dirty="0">
                <a:latin typeface="Courier"/>
              </a:rPr>
              <a:t>: 6 x 15
##   </a:t>
            </a:r>
            <a:r>
              <a:rPr sz="1400" dirty="0" err="1">
                <a:latin typeface="Courier"/>
              </a:rPr>
              <a:t>order_id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patient_id</a:t>
            </a:r>
            <a:r>
              <a:rPr sz="1400" dirty="0">
                <a:latin typeface="Courier"/>
              </a:rPr>
              <a:t> description </a:t>
            </a:r>
            <a:r>
              <a:rPr sz="1400" dirty="0" err="1">
                <a:latin typeface="Courier"/>
              </a:rPr>
              <a:t>proc_code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order_class_c_d</a:t>
            </a:r>
            <a:r>
              <a:rPr sz="1400" dirty="0">
                <a:latin typeface="Courier"/>
              </a:rPr>
              <a:t>… </a:t>
            </a:r>
            <a:r>
              <a:rPr sz="1400" dirty="0" err="1">
                <a:latin typeface="Courier"/>
              </a:rPr>
              <a:t>lab_status_c</a:t>
            </a:r>
            <a:r>
              <a:rPr sz="1400" dirty="0">
                <a:latin typeface="Courier"/>
              </a:rPr>
              <a:t>
##      &lt;</a:t>
            </a:r>
            <a:r>
              <a:rPr sz="1400" dirty="0" err="1">
                <a:latin typeface="Courier"/>
              </a:rPr>
              <a:t>dbl</a:t>
            </a:r>
            <a:r>
              <a:rPr sz="1400" dirty="0">
                <a:latin typeface="Courier"/>
              </a:rPr>
              <a:t>&gt;      &lt;</a:t>
            </a:r>
            <a:r>
              <a:rPr sz="1400" dirty="0" err="1">
                <a:latin typeface="Courier"/>
              </a:rPr>
              <a:t>dbl</a:t>
            </a:r>
            <a:r>
              <a:rPr sz="1400" dirty="0">
                <a:latin typeface="Courier"/>
              </a:rPr>
              <a:t>&gt;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      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    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                   &lt;</a:t>
            </a:r>
            <a:r>
              <a:rPr sz="1400" dirty="0" err="1">
                <a:latin typeface="Courier"/>
              </a:rPr>
              <a:t>dbl</a:t>
            </a:r>
            <a:r>
              <a:rPr sz="1400" dirty="0">
                <a:latin typeface="Courier"/>
              </a:rPr>
              <a:t>&gt;
## 1    19766     511388 PROTHROMBI… PRO       Normal                     NA
## 2    88444     511388 BASIC META… BMP       Normal                     NA
## 3    40477     508061 THYROID ST… TSH       Normal                      3
## 4    97641     508061 T4, FREE    T4FR      Normal                      3
## 5    99868     505646 COMPREHENS… COMP      Normal                      3
## 6    31178     505646 GLUCOSE SE… GLUF      Normal                      3
## # … with 9 more variables: </a:t>
            </a:r>
            <a:r>
              <a:rPr sz="1400" dirty="0" err="1">
                <a:latin typeface="Courier"/>
              </a:rPr>
              <a:t>lab_status_c_descr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&gt;, </a:t>
            </a:r>
            <a:r>
              <a:rPr sz="1400" dirty="0" err="1">
                <a:latin typeface="Courier"/>
              </a:rPr>
              <a:t>order_status_c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dbl</a:t>
            </a:r>
            <a:r>
              <a:rPr sz="1400" dirty="0">
                <a:latin typeface="Courier"/>
              </a:rPr>
              <a:t>&gt;,
## #   </a:t>
            </a:r>
            <a:r>
              <a:rPr sz="1400" dirty="0" err="1">
                <a:latin typeface="Courier"/>
              </a:rPr>
              <a:t>order_status_c_descr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&gt;, </a:t>
            </a:r>
            <a:r>
              <a:rPr sz="1400" dirty="0" err="1">
                <a:latin typeface="Courier"/>
              </a:rPr>
              <a:t>reason_for_canc_c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dbl</a:t>
            </a:r>
            <a:r>
              <a:rPr sz="1400" dirty="0">
                <a:latin typeface="Courier"/>
              </a:rPr>
              <a:t>&gt;,
## #   </a:t>
            </a:r>
            <a:r>
              <a:rPr sz="1400" dirty="0" err="1">
                <a:latin typeface="Courier"/>
              </a:rPr>
              <a:t>reason_for_canc_c_descr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&gt;, </a:t>
            </a:r>
            <a:r>
              <a:rPr sz="1400" dirty="0" err="1">
                <a:latin typeface="Courier"/>
              </a:rPr>
              <a:t>order_time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dttm</a:t>
            </a:r>
            <a:r>
              <a:rPr sz="1400" dirty="0">
                <a:latin typeface="Courier"/>
              </a:rPr>
              <a:t>&gt;, </a:t>
            </a:r>
            <a:r>
              <a:rPr sz="1400" dirty="0" err="1">
                <a:latin typeface="Courier"/>
              </a:rPr>
              <a:t>result_time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dttm</a:t>
            </a:r>
            <a:r>
              <a:rPr sz="1400" dirty="0">
                <a:latin typeface="Courier"/>
              </a:rPr>
              <a:t>&gt;,
## #   </a:t>
            </a:r>
            <a:r>
              <a:rPr sz="1400" dirty="0" err="1">
                <a:latin typeface="Courier"/>
              </a:rPr>
              <a:t>review_time</a:t>
            </a:r>
            <a:r>
              <a:rPr sz="1400" dirty="0">
                <a:latin typeface="Courier"/>
              </a:rPr>
              <a:t> &lt;</a:t>
            </a:r>
            <a:r>
              <a:rPr sz="1400" dirty="0" err="1">
                <a:latin typeface="Courier"/>
              </a:rPr>
              <a:t>dttm</a:t>
            </a:r>
            <a:r>
              <a:rPr sz="1400" dirty="0">
                <a:latin typeface="Courier"/>
              </a:rPr>
              <a:t>&gt;, department &lt;</a:t>
            </a:r>
            <a:r>
              <a:rPr sz="1400" dirty="0" err="1">
                <a:latin typeface="Courier"/>
              </a:rPr>
              <a:t>chr</a:t>
            </a:r>
            <a:r>
              <a:rPr sz="1400"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Tabluation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readxl_load_cleaned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tabyl</a:t>
            </a:r>
            <a:r>
              <a:rPr sz="1800">
                <a:latin typeface="Courier"/>
              </a:rPr>
              <a:t>(order_class_c_descr)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Tabluation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##  order_class_c_descr     n      percent
##       Clinic Collect  6427 0.1428158749
##             External   401 0.0089107151
##           Historical     5 0.0001111062
##               Normal 36326 0.8072085685
##              On Site  1843 0.0409537354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iteration when reading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Scenario:</a:t>
            </a:r>
          </a:p>
          <a:p>
            <a:pPr lvl="1"/>
            <a:r>
              <a:t>you have 12 months of data in 12 different files</a:t>
            </a:r>
          </a:p>
          <a:p>
            <a:pPr lvl="1"/>
            <a:r>
              <a:t>you want to create a single data frame that includes the data</a:t>
            </a:r>
          </a:p>
          <a:p>
            <a:pPr lvl="1"/>
            <a:r>
              <a:t>files are named systematically and have the same structure &amp; column names</a:t>
            </a:r>
          </a:p>
          <a:p>
            <a:pPr marL="0" lvl="0" indent="0">
              <a:buNone/>
            </a:pPr>
            <a:r>
              <a:t>Perfect scenario to iterate through a list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Purrr package and map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purrr package</a:t>
            </a:r>
            <a:r>
              <a:t> has a variety of </a:t>
            </a:r>
            <a:r>
              <a:rPr sz="1800">
                <a:latin typeface="Courier"/>
              </a:rPr>
              <a:t>map()</a:t>
            </a:r>
            <a:r>
              <a:t> functions</a:t>
            </a:r>
          </a:p>
          <a:p>
            <a:pPr lvl="1"/>
            <a:r>
              <a:rPr sz="1800">
                <a:latin typeface="Courier"/>
              </a:rPr>
              <a:t>map()</a:t>
            </a:r>
            <a:r>
              <a:t> functions</a:t>
            </a:r>
          </a:p>
          <a:p>
            <a:pPr lvl="2"/>
            <a:r>
              <a:t>take a vector as an input</a:t>
            </a:r>
          </a:p>
          <a:p>
            <a:pPr lvl="2"/>
            <a:r>
              <a:t>apply a function to elements of the vector</a:t>
            </a:r>
          </a:p>
          <a:p>
            <a:pPr lvl="2"/>
            <a:r>
              <a:t>return a vector of identical length to the input vector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map()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600200"/>
            <a:ext cx="8526483" cy="4525963"/>
          </a:xfrm>
        </p:spPr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tibble</a:t>
            </a:r>
            <a:r>
              <a:rPr sz="1800" dirty="0">
                <a:latin typeface="Courier"/>
              </a:rPr>
              <a:t>(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rnorm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rnorm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rnorm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),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 =</a:t>
            </a:r>
            <a:r>
              <a:rPr sz="1800" dirty="0"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rnorm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df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map_dbl</a:t>
            </a:r>
            <a:r>
              <a:rPr sz="1800" dirty="0">
                <a:latin typeface="Courier"/>
              </a:rPr>
              <a:t>(mean)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   a           b           c           d 
##  0.20465199 -0.18646134  0.12382209  0.09274323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reading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Problems with </a:t>
            </a:r>
            <a:r>
              <a:rPr sz="1800">
                <a:latin typeface="Courier"/>
              </a:rPr>
              <a:t>read.csv()</a:t>
            </a:r>
            <a:r>
              <a:t> and similar base functions:</a:t>
            </a:r>
          </a:p>
          <a:p>
            <a:pPr lvl="1"/>
            <a:r>
              <a:t>Parsing strings: </a:t>
            </a:r>
            <a:r>
              <a:rPr sz="1800">
                <a:latin typeface="Courier"/>
              </a:rPr>
              <a:t>stringsAsFactors = TRUE</a:t>
            </a:r>
          </a:p>
          <a:p>
            <a:pPr lvl="2"/>
            <a:r>
              <a:t>Big problem: converting factor back to numeric</a:t>
            </a:r>
          </a:p>
          <a:p>
            <a:pPr lvl="1"/>
            <a:r>
              <a:t>Consider explicitly defining data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Prerequisites to use map() to 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underlying file structure must be the same: for spreadsheet-like data, columns must be in the same positions in each with consistent data types</a:t>
            </a:r>
          </a:p>
          <a:p>
            <a:pPr lvl="1"/>
            <a:r>
              <a:t>the files must have the same file extension</a:t>
            </a:r>
          </a:p>
          <a:p>
            <a:pPr lvl="1"/>
            <a:r>
              <a:t>if there are multiple different file types (with different data structures) mixed in one directory, the files must organized and named in a way to associate like data sets with like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class data into one large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all_samples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dir_ls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"data"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glob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"*_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s.csv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map_dfr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read_csv</a:t>
            </a:r>
            <a:r>
              <a:rPr sz="1800" dirty="0">
                <a:latin typeface="Courier"/>
              </a:rPr>
              <a:t>)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%&gt;%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clean_names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summary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all_samples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class data into one large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8758" y="1600200"/>
            <a:ext cx="8995558" cy="4525963"/>
          </a:xfrm>
        </p:spPr>
        <p:txBody>
          <a:bodyPr>
            <a:normAutofit fontScale="70000" lnSpcReduction="20000"/>
          </a:bodyPr>
          <a:lstStyle/>
          <a:p>
            <a:pPr marL="1270000" lvl="0" indent="0">
              <a:buNone/>
            </a:pPr>
            <a:r>
              <a:rPr sz="1800" dirty="0">
                <a:latin typeface="Courier"/>
              </a:rPr>
              <a:t>##   </a:t>
            </a:r>
            <a:r>
              <a:rPr sz="1800" dirty="0" err="1">
                <a:latin typeface="Courier"/>
              </a:rPr>
              <a:t>batch_name</a:t>
            </a:r>
            <a:r>
              <a:rPr sz="1800" dirty="0">
                <a:latin typeface="Courier"/>
              </a:rPr>
              <a:t>        </a:t>
            </a:r>
            <a:r>
              <a:rPr sz="1800" dirty="0" err="1">
                <a:latin typeface="Courier"/>
              </a:rPr>
              <a:t>sample_name</a:t>
            </a:r>
            <a:r>
              <a:rPr sz="1800" dirty="0">
                <a:latin typeface="Courier"/>
              </a:rPr>
              <a:t>        </a:t>
            </a:r>
            <a:r>
              <a:rPr sz="1800" dirty="0" err="1">
                <a:latin typeface="Courier"/>
              </a:rPr>
              <a:t>compound_name</a:t>
            </a:r>
            <a:r>
              <a:rPr sz="1800" dirty="0">
                <a:latin typeface="Courier"/>
              </a:rPr>
              <a:t>        </a:t>
            </a:r>
            <a:r>
              <a:rPr sz="1800" dirty="0" err="1">
                <a:latin typeface="Courier"/>
              </a:rPr>
              <a:t>ion_ratio</a:t>
            </a:r>
            <a:r>
              <a:rPr sz="1800" dirty="0">
                <a:latin typeface="Courier"/>
              </a:rPr>
              <a:t>     
##  Length:2244840     Length:2244840     Length:2244840     Min.   :0.0000  
##  Class :character   Class :character   Class :character   1st Qu.:0.0000  
##  Mode  :character   Mode  :character   Mode  :character   Median :0.8165  
##                                                           Mean   :0.6564  
##                                                           3rd Qu.:1.2452  
##                                                           Max.   :2.4332  
##     response      concentration    </a:t>
            </a:r>
            <a:r>
              <a:rPr sz="1800" dirty="0" err="1">
                <a:latin typeface="Courier"/>
              </a:rPr>
              <a:t>sample_type</a:t>
            </a:r>
            <a:r>
              <a:rPr sz="1800" dirty="0">
                <a:latin typeface="Courier"/>
              </a:rPr>
              <a:t>       
##  Min.   :0.0000   Min.   :  0.00   Length:2244840    
##  1st Qu.:0.0000   1st Qu.:  0.00   Class :character  
##  Median :0.2982   Median : 42.55   Mode  :character  
##  Mean   :0.9658   Mean   :134.46                     
##  3rd Qu.:1.8593   3rd Qu.:261.81                     
##  Max.   :9.2258   Max.   :860.59                     
##  </a:t>
            </a:r>
            <a:r>
              <a:rPr sz="1800" dirty="0" err="1">
                <a:latin typeface="Courier"/>
              </a:rPr>
              <a:t>expected_concentration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used_for_curve</a:t>
            </a: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sample_passed</a:t>
            </a:r>
            <a:r>
              <a:rPr sz="1800" dirty="0">
                <a:latin typeface="Courier"/>
              </a:rPr>
              <a:t>  
##  Min.   :  0.00         Mode :logical   Mode :logical  
##  1st Qu.:  0.00         FALSE:1956363   FALSE:57190    
##  Median :  0.00         TRUE :288477    TRUE :2187650  
##  Mean   : 35.77                                        
##  3rd Qu.:  0.00                                        
##  Max.   :500.00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Don’t automate a broken process!</a:t>
            </a:r>
          </a:p>
          <a:p>
            <a:pPr marL="0" lvl="0" indent="0">
              <a:buNone/>
            </a:pPr>
            <a:r>
              <a:t>Always thoroughly vet your iteration code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base R functions for reading files </a:t>
            </a:r>
            <a:r>
              <a:rPr sz="1800">
                <a:latin typeface="Courier"/>
              </a:rPr>
              <a:t>read.delim()</a:t>
            </a:r>
            <a:r>
              <a:t>, </a:t>
            </a:r>
            <a:r>
              <a:rPr sz="1800">
                <a:latin typeface="Courier"/>
              </a:rPr>
              <a:t>read.csv()</a:t>
            </a:r>
            <a:r>
              <a:t>, etc. are useful tools but it is important to recognize how they handle strings (and the dangers in automatic conversion to factors)</a:t>
            </a:r>
          </a:p>
          <a:p>
            <a:pPr lvl="1"/>
            <a:r>
              <a:t>readr functions such as </a:t>
            </a:r>
            <a:r>
              <a:rPr sz="1800">
                <a:latin typeface="Courier"/>
              </a:rPr>
              <a:t>read_delim()</a:t>
            </a:r>
            <a:r>
              <a:t> or </a:t>
            </a:r>
            <a:r>
              <a:rPr sz="1800">
                <a:latin typeface="Courier"/>
              </a:rPr>
              <a:t>read_csv()</a:t>
            </a:r>
            <a:r>
              <a:t> are faster than base R functions and do not automatically convert strings to factors</a:t>
            </a:r>
          </a:p>
          <a:p>
            <a:pPr lvl="1"/>
            <a:r>
              <a:t>The readxl function </a:t>
            </a:r>
            <a:r>
              <a:rPr sz="1800">
                <a:latin typeface="Courier"/>
              </a:rPr>
              <a:t>read_excel()</a:t>
            </a:r>
            <a:r>
              <a:t> reads Excel files and offers functionality in specifying worksheets or subsets of the spreadsheet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janitor package can help with cleaning up irregularly structured input files</a:t>
            </a:r>
          </a:p>
          <a:p>
            <a:pPr lvl="1"/>
            <a:r>
              <a:t>The purrr package has useful tools for iterating that can be very powerful when coupled with file reading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1: Refresher on reading in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Refresher on reading in files using </a:t>
            </a:r>
            <a:r>
              <a:rPr sz="1800">
                <a:latin typeface="Courier"/>
              </a:rPr>
              <a:t>read.table</a:t>
            </a:r>
            <a:r>
              <a:t>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issues with base reading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they are slow for reading large files (slow compared to?)</a:t>
            </a:r>
          </a:p>
          <a:p>
            <a:pPr lvl="1"/>
            <a:r>
              <a:t>the automatic conversion of strings to factors by default can be annoying to turn off</a:t>
            </a:r>
          </a:p>
          <a:p>
            <a:pPr lvl="1"/>
            <a:r>
              <a:t>output with row names by default can be annoying to turn 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Improvements with the </a:t>
            </a:r>
            <a:r>
              <a:rPr i="1"/>
              <a:t>readr</a:t>
            </a:r>
            <a:r>
              <a:t>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Faster (~10x)</a:t>
            </a:r>
          </a:p>
          <a:p>
            <a:pPr lvl="1"/>
            <a:r>
              <a:t>Strings are preserved by default</a:t>
            </a:r>
          </a:p>
          <a:p>
            <a:pPr lvl="1"/>
            <a:r>
              <a:t>Writing does not default to include row numbers/names</a:t>
            </a:r>
          </a:p>
          <a:p>
            <a:pPr lvl="1"/>
            <a:r>
              <a:t>Similar function names to base: </a:t>
            </a:r>
            <a:r>
              <a:rPr sz="1800">
                <a:latin typeface="Courier"/>
              </a:rPr>
              <a:t>read_csv()</a:t>
            </a:r>
          </a:p>
          <a:p>
            <a:pPr lvl="1"/>
            <a:r>
              <a:t>Writing files to csv: </a:t>
            </a:r>
            <a:r>
              <a:rPr sz="1800">
                <a:latin typeface="Courier"/>
              </a:rPr>
              <a:t>write_excel_csv()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Syntax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purely a dummy example, not executable!</a:t>
            </a:r>
            <a:br/>
            <a:r>
              <a:rPr sz="1800">
                <a:latin typeface="Courier"/>
              </a:rPr>
              <a:t>imaginary_data_frame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"imaginary_file.csv"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col_types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cols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col_integer</a:t>
            </a:r>
            <a:r>
              <a:rPr sz="1800">
                <a:latin typeface="Courier"/>
              </a:rPr>
              <a:t>(),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col_character</a:t>
            </a:r>
            <a:r>
              <a:rPr sz="1800">
                <a:latin typeface="Courier"/>
              </a:rPr>
              <a:t>(),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902000"/>
                </a:solidFill>
                <a:latin typeface="Courier"/>
              </a:rPr>
              <a:t>z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col_datetime</a:t>
            </a:r>
            <a:r>
              <a:rPr sz="1800">
                <a:latin typeface="Courier"/>
              </a:rPr>
              <a:t>()</a:t>
            </a:r>
            <a:br/>
            <a:r>
              <a:rPr sz="1800">
                <a:latin typeface="Courier"/>
              </a:rPr>
              <a:t>  )</a:t>
            </a:r>
            <a:br/>
            <a:r>
              <a:rPr sz="180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Use readr to read in files and explicitly define column types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Writing files</a:t>
            </a:r>
          </a:p>
          <a:p>
            <a:pPr lvl="1"/>
            <a:r>
              <a:t>readr has writing funtions as well</a:t>
            </a:r>
          </a:p>
          <a:p>
            <a:pPr lvl="1"/>
            <a:r>
              <a:rPr sz="1800">
                <a:latin typeface="Courier"/>
              </a:rPr>
              <a:t>write_excel_csv</a:t>
            </a:r>
            <a:r>
              <a:t> writes csvs that play nice with Excel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Excel files (gracefully)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readxl package</a:t>
            </a:r>
          </a:p>
          <a:p>
            <a:pPr lvl="1"/>
            <a:r>
              <a:t>no external dependencies like xlsx package</a:t>
            </a:r>
          </a:p>
          <a:p>
            <a:pPr lvl="1"/>
            <a:r>
              <a:t>Syntax: </a:t>
            </a:r>
            <a:r>
              <a:rPr sz="1800">
                <a:latin typeface="Courier"/>
              </a:rPr>
              <a:t>read_excel("file_name.xlsx")</a:t>
            </a:r>
          </a:p>
          <a:p>
            <a:pPr lvl="1"/>
            <a:r>
              <a:t>Can pull in specific worksheets or subsets of data:</a:t>
            </a:r>
          </a:p>
          <a:p>
            <a:pPr lvl="2"/>
            <a:r>
              <a:rPr sz="1800">
                <a:latin typeface="Courier"/>
              </a:rPr>
              <a:t>sheet = "worksheet_name"</a:t>
            </a:r>
            <a:r>
              <a:t> argument</a:t>
            </a:r>
          </a:p>
          <a:p>
            <a:pPr lvl="2"/>
            <a:r>
              <a:rPr sz="1800">
                <a:latin typeface="Courier"/>
              </a:rPr>
              <a:t>read_excel("file_name.xlsx", range = "B1:D6")</a:t>
            </a:r>
          </a:p>
          <a:p>
            <a:pPr lvl="2"/>
            <a:r>
              <a:rPr sz="1800">
                <a:latin typeface="Courier"/>
              </a:rPr>
              <a:t>read_excel("file_name.xlsx, range = cell_cols("A:F")</a:t>
            </a:r>
          </a:p>
          <a:p>
            <a:pPr lvl="1"/>
            <a:r>
              <a:rPr>
                <a:hlinkClick r:id="rId3"/>
              </a:rPr>
              <a:t>tidyxl package</a:t>
            </a:r>
            <a:r>
              <a:t> for more complex Excel operations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Read an Excel file or subset using readxl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Macintosh PowerPoint</Application>
  <PresentationFormat>On-screen Show (4:3)</PresentationFormat>
  <Paragraphs>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Reading files: beyond the basics</vt:lpstr>
      <vt:lpstr>Base reading functions</vt:lpstr>
      <vt:lpstr>Exercise 1: Refresher on reading in files</vt:lpstr>
      <vt:lpstr>General issues with base reading functions</vt:lpstr>
      <vt:lpstr>Improvements with the readr package</vt:lpstr>
      <vt:lpstr>Syntax and arguments</vt:lpstr>
      <vt:lpstr>Exercise 2</vt:lpstr>
      <vt:lpstr>Dealing with Excel files (gracefully)</vt:lpstr>
      <vt:lpstr>Exercise 3</vt:lpstr>
      <vt:lpstr>Exercise 3</vt:lpstr>
      <vt:lpstr>Exercise 3</vt:lpstr>
      <vt:lpstr>Importing dirty data with janitor</vt:lpstr>
      <vt:lpstr>Clean names example</vt:lpstr>
      <vt:lpstr>Clean names example</vt:lpstr>
      <vt:lpstr>Tabluation example</vt:lpstr>
      <vt:lpstr>Tabluation example</vt:lpstr>
      <vt:lpstr>Why use iteration when reading files?</vt:lpstr>
      <vt:lpstr>Purrr package and map functions</vt:lpstr>
      <vt:lpstr>map() example</vt:lpstr>
      <vt:lpstr>Prerequisites to use map() to read files</vt:lpstr>
      <vt:lpstr>Reading class data into one large data frame</vt:lpstr>
      <vt:lpstr>Reading class data into one large data frame</vt:lpstr>
      <vt:lpstr>Word of warning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files: beyond the basics</dc:title>
  <dc:creator>Patrick Mathias</dc:creator>
  <cp:keywords/>
  <cp:lastModifiedBy>Patrick C Mathias</cp:lastModifiedBy>
  <cp:revision>1</cp:revision>
  <dcterms:created xsi:type="dcterms:W3CDTF">2019-03-30T19:29:55Z</dcterms:created>
  <dcterms:modified xsi:type="dcterms:W3CDTF">2019-03-30T19:35:07Z</dcterms:modified>
</cp:coreProperties>
</file>