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741" autoAdjust="0"/>
  </p:normalViewPr>
  <p:slideViewPr>
    <p:cSldViewPr snapToGrid="0" snapToObjects="1">
      <p:cViewPr varScale="1">
        <p:scale>
          <a:sx n="107" d="100"/>
          <a:sy n="107" d="100"/>
        </p:scale>
        <p:origin x="17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3/30/19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ibble.tidyverse.org/articles/tibble.html"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plyr.tidyvers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Data manipulation in the tidyverse</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Patrick Mathias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p:txBody>
          <a:bodyPr/>
          <a:lstStyle/>
          <a:p>
            <a:pPr marL="1270000" lvl="0" indent="0">
              <a:buNone/>
            </a:pPr>
            <a:r>
              <a:rPr sz="1800">
                <a:latin typeface="Courier"/>
              </a:rPr>
              <a:t>samples_jan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"data/2017-01-06_s.csv"</a:t>
            </a:r>
            <a:r>
              <a:rPr sz="1800">
                <a:latin typeface="Courier"/>
              </a:rPr>
              <a:t>,</a:t>
            </a:r>
            <a:br/>
            <a:r>
              <a:rPr sz="1800">
                <a:latin typeface="Courier"/>
              </a:rPr>
              <a:t>  </a:t>
            </a:r>
            <a:r>
              <a:rPr sz="1800">
                <a:solidFill>
                  <a:srgbClr val="902000"/>
                </a:solidFill>
                <a:latin typeface="Courier"/>
              </a:rPr>
              <a:t>col_types =</a:t>
            </a:r>
            <a:r>
              <a:rPr sz="1800">
                <a:latin typeface="Courier"/>
              </a:rPr>
              <a:t> </a:t>
            </a:r>
            <a:r>
              <a:rPr sz="1800" b="1">
                <a:solidFill>
                  <a:srgbClr val="007020"/>
                </a:solidFill>
                <a:latin typeface="Courier"/>
              </a:rPr>
              <a:t>cols</a:t>
            </a:r>
            <a:r>
              <a:rPr sz="1800">
                <a:latin typeface="Courier"/>
              </a:rPr>
              <a:t>(</a:t>
            </a:r>
            <a:br/>
            <a:r>
              <a:rPr sz="1800">
                <a:latin typeface="Courier"/>
              </a:rPr>
              <a:t>    </a:t>
            </a:r>
            <a:r>
              <a:rPr sz="1800">
                <a:solidFill>
                  <a:srgbClr val="902000"/>
                </a:solidFill>
                <a:latin typeface="Courier"/>
              </a:rPr>
              <a:t>compoundName =</a:t>
            </a:r>
            <a:r>
              <a:rPr sz="1800">
                <a:latin typeface="Courier"/>
              </a:rPr>
              <a:t> </a:t>
            </a:r>
            <a:r>
              <a:rPr sz="1800" b="1">
                <a:solidFill>
                  <a:srgbClr val="007020"/>
                </a:solidFill>
                <a:latin typeface="Courier"/>
              </a:rPr>
              <a:t>col_factor</a:t>
            </a:r>
            <a:r>
              <a:rPr sz="1800">
                <a:latin typeface="Courier"/>
              </a:rPr>
              <a:t>(</a:t>
            </a:r>
            <a:r>
              <a:rPr sz="1800">
                <a:solidFill>
                  <a:srgbClr val="007020"/>
                </a:solidFill>
                <a:latin typeface="Courier"/>
              </a:rPr>
              <a:t>NULL</a:t>
            </a:r>
            <a:r>
              <a:rPr sz="1800">
                <a:latin typeface="Courier"/>
              </a:rPr>
              <a:t>),</a:t>
            </a:r>
            <a:br/>
            <a:r>
              <a:rPr sz="1800">
                <a:latin typeface="Courier"/>
              </a:rPr>
              <a:t>    </a:t>
            </a:r>
            <a:r>
              <a:rPr sz="1800">
                <a:solidFill>
                  <a:srgbClr val="902000"/>
                </a:solidFill>
                <a:latin typeface="Courier"/>
              </a:rPr>
              <a:t>sampleType =</a:t>
            </a:r>
            <a:r>
              <a:rPr sz="1800">
                <a:latin typeface="Courier"/>
              </a:rPr>
              <a:t> </a:t>
            </a:r>
            <a:r>
              <a:rPr sz="1800" b="1">
                <a:solidFill>
                  <a:srgbClr val="007020"/>
                </a:solidFill>
                <a:latin typeface="Courier"/>
              </a:rPr>
              <a:t>col_factor</a:t>
            </a:r>
            <a:r>
              <a:rPr sz="1800">
                <a:latin typeface="Courier"/>
              </a:rPr>
              <a:t>(</a:t>
            </a:r>
            <a:r>
              <a:rPr sz="1800">
                <a:solidFill>
                  <a:srgbClr val="007020"/>
                </a:solidFill>
                <a:latin typeface="Courier"/>
              </a:rPr>
              <a:t>NULL</a:t>
            </a:r>
            <a:r>
              <a:rPr sz="1800">
                <a:latin typeface="Courier"/>
              </a:rPr>
              <a:t>)</a:t>
            </a:r>
            <a:br/>
            <a:r>
              <a:rPr sz="1800">
                <a:latin typeface="Courier"/>
              </a:rPr>
              <a:t>    )</a:t>
            </a:r>
            <a:br/>
            <a:r>
              <a:rPr sz="1800">
                <a:latin typeface="Courier"/>
              </a:rPr>
              <a:t>  )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clean_names</a:t>
            </a:r>
            <a:r>
              <a:rPr sz="1800">
                <a:latin typeface="Courier"/>
              </a:rPr>
              <a:t>()</a:t>
            </a:r>
            <a:br/>
            <a:r>
              <a:rPr sz="1800" b="1">
                <a:solidFill>
                  <a:srgbClr val="007020"/>
                </a:solidFill>
                <a:latin typeface="Courier"/>
              </a:rPr>
              <a:t>str</a:t>
            </a:r>
            <a:r>
              <a:rPr sz="1800">
                <a:latin typeface="Courier"/>
              </a:rPr>
              <a:t>(samples_jan)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a:xfrm>
            <a:off x="-926275" y="1600200"/>
            <a:ext cx="10070275" cy="5257800"/>
          </a:xfrm>
        </p:spPr>
        <p:txBody>
          <a:bodyPr>
            <a:normAutofit fontScale="62500" lnSpcReduction="20000"/>
          </a:bodyPr>
          <a:lstStyle/>
          <a:p>
            <a:pPr marL="1270000" lvl="0" indent="0">
              <a:buNone/>
            </a:pPr>
            <a:r>
              <a:rPr sz="1800" dirty="0">
                <a:latin typeface="Courier"/>
              </a:rPr>
              <a:t>## Classes '</a:t>
            </a:r>
            <a:r>
              <a:rPr sz="1800" dirty="0" err="1">
                <a:latin typeface="Courier"/>
              </a:rPr>
              <a:t>spec_tbl_df</a:t>
            </a:r>
            <a:r>
              <a:rPr sz="1800" dirty="0">
                <a:latin typeface="Courier"/>
              </a:rPr>
              <a:t>', '</a:t>
            </a:r>
            <a:r>
              <a:rPr sz="1800" dirty="0" err="1">
                <a:latin typeface="Courier"/>
              </a:rPr>
              <a:t>tbl_df</a:t>
            </a:r>
            <a:r>
              <a:rPr sz="1800" dirty="0">
                <a:latin typeface="Courier"/>
              </a:rPr>
              <a:t>', '</a:t>
            </a:r>
            <a:r>
              <a:rPr sz="1800" dirty="0" err="1">
                <a:latin typeface="Courier"/>
              </a:rPr>
              <a:t>tbl</a:t>
            </a:r>
            <a:r>
              <a:rPr sz="1800" dirty="0">
                <a:latin typeface="Courier"/>
              </a:rPr>
              <a:t>' and '</a:t>
            </a:r>
            <a:r>
              <a:rPr sz="1800" dirty="0" err="1">
                <a:latin typeface="Courier"/>
              </a:rPr>
              <a:t>data.frame</a:t>
            </a:r>
            <a:r>
              <a:rPr sz="1800" dirty="0">
                <a:latin typeface="Courier"/>
              </a:rPr>
              <a:t>': 187200 obs. of  10 variables:
##  $ </a:t>
            </a:r>
            <a:r>
              <a:rPr sz="1800" dirty="0" err="1">
                <a:latin typeface="Courier"/>
              </a:rPr>
              <a:t>batch_name</a:t>
            </a:r>
            <a:r>
              <a:rPr sz="1800" dirty="0">
                <a:latin typeface="Courier"/>
              </a:rPr>
              <a:t>            : </a:t>
            </a:r>
            <a:r>
              <a:rPr sz="1800" dirty="0" err="1">
                <a:latin typeface="Courier"/>
              </a:rPr>
              <a:t>chr</a:t>
            </a:r>
            <a:r>
              <a:rPr sz="1800" dirty="0">
                <a:latin typeface="Courier"/>
              </a:rPr>
              <a:t>  "b802253" "b802253" "b802253" "b802253" ...
##  $ </a:t>
            </a:r>
            <a:r>
              <a:rPr sz="1800" dirty="0" err="1">
                <a:latin typeface="Courier"/>
              </a:rPr>
              <a:t>sample_name</a:t>
            </a:r>
            <a:r>
              <a:rPr sz="1800" dirty="0">
                <a:latin typeface="Courier"/>
              </a:rPr>
              <a:t>           : </a:t>
            </a:r>
            <a:r>
              <a:rPr sz="1800" dirty="0" err="1">
                <a:latin typeface="Courier"/>
              </a:rPr>
              <a:t>chr</a:t>
            </a:r>
            <a:r>
              <a:rPr sz="1800" dirty="0">
                <a:latin typeface="Courier"/>
              </a:rPr>
              <a:t>  "s253001" "s253001" "s253001" "s253001" ...
##  $ </a:t>
            </a:r>
            <a:r>
              <a:rPr sz="1800" dirty="0" err="1">
                <a:latin typeface="Courier"/>
              </a:rPr>
              <a:t>compound_name</a:t>
            </a:r>
            <a:r>
              <a:rPr sz="1800" dirty="0">
                <a:latin typeface="Courier"/>
              </a:rPr>
              <a:t>         : Factor w/ 6 levels "</a:t>
            </a:r>
            <a:r>
              <a:rPr sz="1800" dirty="0" err="1">
                <a:latin typeface="Courier"/>
              </a:rPr>
              <a:t>morphine","hydromorphone</a:t>
            </a:r>
            <a:r>
              <a:rPr sz="1800" dirty="0">
                <a:latin typeface="Courier"/>
              </a:rPr>
              <a:t>",..: 1 2 3 4 5 6 1 2 3 4 ...
##  $ </a:t>
            </a:r>
            <a:r>
              <a:rPr sz="1800" dirty="0" err="1">
                <a:latin typeface="Courier"/>
              </a:rPr>
              <a:t>ion_ratio</a:t>
            </a:r>
            <a:r>
              <a:rPr sz="1800" dirty="0">
                <a:latin typeface="Courier"/>
              </a:rPr>
              <a:t>             : </a:t>
            </a:r>
            <a:r>
              <a:rPr sz="1800" dirty="0" err="1">
                <a:latin typeface="Courier"/>
              </a:rPr>
              <a:t>num</a:t>
            </a:r>
            <a:r>
              <a:rPr sz="1800" dirty="0">
                <a:latin typeface="Courier"/>
              </a:rPr>
              <a:t>  0 0 0 0 0 0 0 0 0 0 ...
##  $ response              : </a:t>
            </a:r>
            <a:r>
              <a:rPr sz="1800" dirty="0" err="1">
                <a:latin typeface="Courier"/>
              </a:rPr>
              <a:t>num</a:t>
            </a:r>
            <a:r>
              <a:rPr sz="1800" dirty="0">
                <a:latin typeface="Courier"/>
              </a:rPr>
              <a:t>  0 0 0 0 0 0 0 0 0 0 ...
##  $ concentration         : </a:t>
            </a:r>
            <a:r>
              <a:rPr sz="1800" dirty="0" err="1">
                <a:latin typeface="Courier"/>
              </a:rPr>
              <a:t>num</a:t>
            </a:r>
            <a:r>
              <a:rPr sz="1800" dirty="0">
                <a:latin typeface="Courier"/>
              </a:rPr>
              <a:t>  0 0 0 0 0 0 0 0 0 0 ...
##  $ </a:t>
            </a:r>
            <a:r>
              <a:rPr sz="1800" dirty="0" err="1">
                <a:latin typeface="Courier"/>
              </a:rPr>
              <a:t>sample_type</a:t>
            </a:r>
            <a:r>
              <a:rPr sz="1800" dirty="0">
                <a:latin typeface="Courier"/>
              </a:rPr>
              <a:t>           : Factor w/ 4 levels "</a:t>
            </a:r>
            <a:r>
              <a:rPr sz="1800" dirty="0" err="1">
                <a:latin typeface="Courier"/>
              </a:rPr>
              <a:t>blank","standard</a:t>
            </a:r>
            <a:r>
              <a:rPr sz="1800" dirty="0">
                <a:latin typeface="Courier"/>
              </a:rPr>
              <a:t>",..: 1 1 1 1 1 1 2 2 2 2 ...
##  $ </a:t>
            </a:r>
            <a:r>
              <a:rPr sz="1800" dirty="0" err="1">
                <a:latin typeface="Courier"/>
              </a:rPr>
              <a:t>expected_concentration</a:t>
            </a:r>
            <a:r>
              <a:rPr sz="1800" dirty="0">
                <a:latin typeface="Courier"/>
              </a:rPr>
              <a:t>: </a:t>
            </a:r>
            <a:r>
              <a:rPr sz="1800" dirty="0" err="1">
                <a:latin typeface="Courier"/>
              </a:rPr>
              <a:t>num</a:t>
            </a:r>
            <a:r>
              <a:rPr sz="1800" dirty="0">
                <a:latin typeface="Courier"/>
              </a:rPr>
              <a:t>  0 0 0 0 0 0 0 0 0 0 ...
##  $ </a:t>
            </a:r>
            <a:r>
              <a:rPr sz="1800" dirty="0" err="1">
                <a:latin typeface="Courier"/>
              </a:rPr>
              <a:t>used_for_curve</a:t>
            </a:r>
            <a:r>
              <a:rPr sz="1800" dirty="0">
                <a:latin typeface="Courier"/>
              </a:rPr>
              <a:t>        : </a:t>
            </a:r>
            <a:r>
              <a:rPr sz="1800" dirty="0" err="1">
                <a:latin typeface="Courier"/>
              </a:rPr>
              <a:t>logi</a:t>
            </a:r>
            <a:r>
              <a:rPr sz="1800" dirty="0">
                <a:latin typeface="Courier"/>
              </a:rPr>
              <a:t>  FALSE FALSE FALSE FALSE FALSE FALSE ...
##  $ </a:t>
            </a:r>
            <a:r>
              <a:rPr sz="1800" dirty="0" err="1">
                <a:latin typeface="Courier"/>
              </a:rPr>
              <a:t>sample_passed</a:t>
            </a:r>
            <a:r>
              <a:rPr sz="1800" dirty="0">
                <a:latin typeface="Courier"/>
              </a:rPr>
              <a:t>         : </a:t>
            </a:r>
            <a:r>
              <a:rPr sz="1800" dirty="0" err="1">
                <a:latin typeface="Courier"/>
              </a:rPr>
              <a:t>logi</a:t>
            </a:r>
            <a:r>
              <a:rPr sz="1800" dirty="0">
                <a:latin typeface="Courier"/>
              </a:rPr>
              <a:t>  FALSE TRUE TRUE TRUE TRUE TRUE ...
##  - </a:t>
            </a:r>
            <a:r>
              <a:rPr sz="1800" dirty="0" err="1">
                <a:latin typeface="Courier"/>
              </a:rPr>
              <a:t>attr</a:t>
            </a:r>
            <a:r>
              <a:rPr sz="1800" dirty="0">
                <a:latin typeface="Courier"/>
              </a:rPr>
              <a:t>(*, "spec")=
##   .. cols(
##   ..   </a:t>
            </a:r>
            <a:r>
              <a:rPr sz="1800" dirty="0" err="1">
                <a:latin typeface="Courier"/>
              </a:rPr>
              <a:t>batchName</a:t>
            </a:r>
            <a:r>
              <a:rPr sz="1800" dirty="0">
                <a:latin typeface="Courier"/>
              </a:rPr>
              <a:t> = </a:t>
            </a:r>
            <a:r>
              <a:rPr sz="1800" dirty="0" err="1">
                <a:latin typeface="Courier"/>
              </a:rPr>
              <a:t>col_character</a:t>
            </a:r>
            <a:r>
              <a:rPr sz="1800" dirty="0">
                <a:latin typeface="Courier"/>
              </a:rPr>
              <a:t>(),
##   ..   </a:t>
            </a:r>
            <a:r>
              <a:rPr sz="1800" dirty="0" err="1">
                <a:latin typeface="Courier"/>
              </a:rPr>
              <a:t>sampleName</a:t>
            </a:r>
            <a:r>
              <a:rPr sz="1800" dirty="0">
                <a:latin typeface="Courier"/>
              </a:rPr>
              <a:t> = </a:t>
            </a:r>
            <a:r>
              <a:rPr sz="1800" dirty="0" err="1">
                <a:latin typeface="Courier"/>
              </a:rPr>
              <a:t>col_character</a:t>
            </a:r>
            <a:r>
              <a:rPr sz="1800" dirty="0">
                <a:latin typeface="Courier"/>
              </a:rPr>
              <a:t>(),
##   ..   </a:t>
            </a:r>
            <a:r>
              <a:rPr sz="1800" dirty="0" err="1">
                <a:latin typeface="Courier"/>
              </a:rPr>
              <a:t>compoundName</a:t>
            </a:r>
            <a:r>
              <a:rPr sz="1800" dirty="0">
                <a:latin typeface="Courier"/>
              </a:rPr>
              <a:t> = </a:t>
            </a:r>
            <a:r>
              <a:rPr sz="1800" dirty="0" err="1">
                <a:latin typeface="Courier"/>
              </a:rPr>
              <a:t>col_factor</a:t>
            </a:r>
            <a:r>
              <a:rPr sz="1800" dirty="0">
                <a:latin typeface="Courier"/>
              </a:rPr>
              <a:t>(levels = NULL, ordered = FALSE, </a:t>
            </a:r>
            <a:r>
              <a:rPr sz="1800" dirty="0" err="1">
                <a:latin typeface="Courier"/>
              </a:rPr>
              <a:t>include_na</a:t>
            </a:r>
            <a:r>
              <a:rPr sz="1800" dirty="0">
                <a:latin typeface="Courier"/>
              </a:rPr>
              <a:t> = FALSE),
##   ..   </a:t>
            </a:r>
            <a:r>
              <a:rPr sz="1800" dirty="0" err="1">
                <a:latin typeface="Courier"/>
              </a:rPr>
              <a:t>ionRatio</a:t>
            </a:r>
            <a:r>
              <a:rPr sz="1800" dirty="0">
                <a:latin typeface="Courier"/>
              </a:rPr>
              <a:t> = </a:t>
            </a:r>
            <a:r>
              <a:rPr sz="1800" dirty="0" err="1">
                <a:latin typeface="Courier"/>
              </a:rPr>
              <a:t>col_double</a:t>
            </a:r>
            <a:r>
              <a:rPr sz="1800" dirty="0">
                <a:latin typeface="Courier"/>
              </a:rPr>
              <a:t>(),
##   ..   response = </a:t>
            </a:r>
            <a:r>
              <a:rPr sz="1800" dirty="0" err="1">
                <a:latin typeface="Courier"/>
              </a:rPr>
              <a:t>col_double</a:t>
            </a:r>
            <a:r>
              <a:rPr sz="1800" dirty="0">
                <a:latin typeface="Courier"/>
              </a:rPr>
              <a:t>(),
##   ..   concentration = </a:t>
            </a:r>
            <a:r>
              <a:rPr sz="1800" dirty="0" err="1">
                <a:latin typeface="Courier"/>
              </a:rPr>
              <a:t>col_double</a:t>
            </a:r>
            <a:r>
              <a:rPr sz="1800" dirty="0">
                <a:latin typeface="Courier"/>
              </a:rPr>
              <a:t>(),
##   ..   </a:t>
            </a:r>
            <a:r>
              <a:rPr sz="1800" dirty="0" err="1">
                <a:latin typeface="Courier"/>
              </a:rPr>
              <a:t>sampleType</a:t>
            </a:r>
            <a:r>
              <a:rPr sz="1800" dirty="0">
                <a:latin typeface="Courier"/>
              </a:rPr>
              <a:t> = </a:t>
            </a:r>
            <a:r>
              <a:rPr sz="1800" dirty="0" err="1">
                <a:latin typeface="Courier"/>
              </a:rPr>
              <a:t>col_factor</a:t>
            </a:r>
            <a:r>
              <a:rPr sz="1800" dirty="0">
                <a:latin typeface="Courier"/>
              </a:rPr>
              <a:t>(levels = NULL, ordered = FALSE, </a:t>
            </a:r>
            <a:r>
              <a:rPr sz="1800" dirty="0" err="1">
                <a:latin typeface="Courier"/>
              </a:rPr>
              <a:t>include_na</a:t>
            </a:r>
            <a:r>
              <a:rPr sz="1800" dirty="0">
                <a:latin typeface="Courier"/>
              </a:rPr>
              <a:t> = FALSE),
##   ..   </a:t>
            </a:r>
            <a:r>
              <a:rPr sz="1800" dirty="0" err="1">
                <a:latin typeface="Courier"/>
              </a:rPr>
              <a:t>expectedConcentration</a:t>
            </a:r>
            <a:r>
              <a:rPr sz="1800" dirty="0">
                <a:latin typeface="Courier"/>
              </a:rPr>
              <a:t> = </a:t>
            </a:r>
            <a:r>
              <a:rPr sz="1800" dirty="0" err="1">
                <a:latin typeface="Courier"/>
              </a:rPr>
              <a:t>col_double</a:t>
            </a:r>
            <a:r>
              <a:rPr sz="1800" dirty="0">
                <a:latin typeface="Courier"/>
              </a:rPr>
              <a:t>(),
##   ..   </a:t>
            </a:r>
            <a:r>
              <a:rPr sz="1800" dirty="0" err="1">
                <a:latin typeface="Courier"/>
              </a:rPr>
              <a:t>usedForCurve</a:t>
            </a:r>
            <a:r>
              <a:rPr sz="1800" dirty="0">
                <a:latin typeface="Courier"/>
              </a:rPr>
              <a:t> = </a:t>
            </a:r>
            <a:r>
              <a:rPr sz="1800" dirty="0" err="1">
                <a:latin typeface="Courier"/>
              </a:rPr>
              <a:t>col_logical</a:t>
            </a:r>
            <a:r>
              <a:rPr sz="1800" dirty="0">
                <a:latin typeface="Courier"/>
              </a:rPr>
              <a:t>(),
##   ..   </a:t>
            </a:r>
            <a:r>
              <a:rPr sz="1800" dirty="0" err="1">
                <a:latin typeface="Courier"/>
              </a:rPr>
              <a:t>samplePassed</a:t>
            </a:r>
            <a:r>
              <a:rPr sz="1800" dirty="0">
                <a:latin typeface="Courier"/>
              </a:rPr>
              <a:t> = </a:t>
            </a:r>
            <a:r>
              <a:rPr sz="1800" dirty="0" err="1">
                <a:latin typeface="Courier"/>
              </a:rPr>
              <a:t>col_logical</a:t>
            </a:r>
            <a:r>
              <a:rPr sz="1800" dirty="0">
                <a:latin typeface="Courier"/>
              </a:rPr>
              <a:t>()
##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688769" y="1600200"/>
            <a:ext cx="11079678" cy="5346865"/>
          </a:xfrm>
        </p:spPr>
        <p:txBody>
          <a:bodyPr/>
          <a:lstStyle/>
          <a:p>
            <a:pPr marL="1270000" lvl="0" indent="0">
              <a:buNone/>
            </a:pPr>
            <a:r>
              <a:rPr sz="1800" dirty="0" err="1">
                <a:latin typeface="Courier"/>
              </a:rPr>
              <a:t>samples_jan_subset</a:t>
            </a:r>
            <a:r>
              <a:rPr sz="1800" dirty="0">
                <a:latin typeface="Courier"/>
              </a:rPr>
              <a:t> &lt;-</a:t>
            </a:r>
            <a:r>
              <a:rPr sz="1800" dirty="0">
                <a:solidFill>
                  <a:srgbClr val="4070A0"/>
                </a:solidFill>
                <a:latin typeface="Courier"/>
              </a:rPr>
              <a:t> </a:t>
            </a: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select</a:t>
            </a:r>
            <a:r>
              <a:rPr sz="1800" dirty="0">
                <a:latin typeface="Courier"/>
              </a:rPr>
              <a:t>(</a:t>
            </a:r>
            <a:r>
              <a:rPr sz="1800" dirty="0" err="1">
                <a:latin typeface="Courier"/>
              </a:rPr>
              <a:t>batch_name</a:t>
            </a:r>
            <a:r>
              <a:rPr sz="1800" dirty="0" err="1">
                <a:solidFill>
                  <a:srgbClr val="666666"/>
                </a:solidFill>
                <a:latin typeface="Courier"/>
              </a:rPr>
              <a:t>:</a:t>
            </a:r>
            <a:r>
              <a:rPr sz="1800" dirty="0" err="1">
                <a:latin typeface="Courier"/>
              </a:rPr>
              <a:t>expected_concentration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samples_jan_subset</a:t>
            </a:r>
            <a:r>
              <a:rPr sz="1800" dirty="0">
                <a:latin typeface="Courier"/>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724395" y="1417638"/>
            <a:ext cx="9877301" cy="5492295"/>
          </a:xfrm>
        </p:spPr>
        <p:txBody>
          <a:bodyPr>
            <a:normAutofit fontScale="92500" lnSpcReduction="10000"/>
          </a:bodyPr>
          <a:lstStyle/>
          <a:p>
            <a:pPr marL="1270000" lvl="0" indent="0">
              <a:buNone/>
            </a:pPr>
            <a:r>
              <a:rPr sz="1800" dirty="0">
                <a:latin typeface="Courier"/>
              </a:rPr>
              <a:t>## select: dropped 2 variables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8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s253001     morphine              0        0             0
## 2 b802253    s253001     hydromorphone         0        0             0
## 3 b802253    s253001     oxymorphone           0        0             0
## 4 b802253    s253001     codeine               0        0             0
## 5 b802253    s253001     hydrocodone           0        0             0
## 6 b802253    s253001     oxycodone             0        0             0
## # … with 2 more variables: </a:t>
            </a:r>
            <a:r>
              <a:rPr sz="1800" dirty="0" err="1">
                <a:latin typeface="Courier"/>
              </a:rPr>
              <a:t>sample_type</a:t>
            </a:r>
            <a:r>
              <a:rPr sz="1800" dirty="0">
                <a:latin typeface="Courier"/>
              </a:rPr>
              <a:t> &lt;</a:t>
            </a:r>
            <a:r>
              <a:rPr sz="1800" dirty="0" err="1">
                <a:latin typeface="Courier"/>
              </a:rPr>
              <a:t>fct</a:t>
            </a:r>
            <a:r>
              <a:rPr sz="1800" dirty="0">
                <a:latin typeface="Courier"/>
              </a:rPr>
              <a:t>&gt;, </a:t>
            </a:r>
            <a:r>
              <a:rPr sz="1800" dirty="0" err="1">
                <a:latin typeface="Courier"/>
              </a:rPr>
              <a:t>expected_concentration</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1" y="1600200"/>
            <a:ext cx="9310255" cy="5257800"/>
          </a:xfrm>
        </p:spPr>
        <p:txBody>
          <a:bodyPr/>
          <a:lstStyle/>
          <a:p>
            <a:pPr marL="1270000" lvl="0" indent="0">
              <a:buNone/>
            </a:pPr>
            <a:r>
              <a:rPr sz="1800" dirty="0" err="1">
                <a:latin typeface="Courier"/>
              </a:rPr>
              <a:t>samples_jan_subset</a:t>
            </a:r>
            <a:r>
              <a:rPr sz="1800" dirty="0">
                <a:latin typeface="Courier"/>
              </a:rPr>
              <a:t> &lt;-</a:t>
            </a:r>
            <a:r>
              <a:rPr sz="1800" dirty="0">
                <a:solidFill>
                  <a:srgbClr val="4070A0"/>
                </a:solidFill>
                <a:latin typeface="Courier"/>
              </a:rPr>
              <a:t> </a:t>
            </a: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select</a:t>
            </a:r>
            <a:r>
              <a:rPr sz="1800" dirty="0">
                <a:latin typeface="Courier"/>
              </a:rPr>
              <a:t>(</a:t>
            </a:r>
            <a:r>
              <a:rPr sz="1800" dirty="0" err="1">
                <a:latin typeface="Courier"/>
              </a:rPr>
              <a:t>batch_name</a:t>
            </a:r>
            <a:r>
              <a:rPr sz="1800" dirty="0" err="1">
                <a:solidFill>
                  <a:srgbClr val="666666"/>
                </a:solidFill>
                <a:latin typeface="Courier"/>
              </a:rPr>
              <a:t>:</a:t>
            </a:r>
            <a:r>
              <a:rPr sz="1800" dirty="0" err="1">
                <a:latin typeface="Courier"/>
              </a:rPr>
              <a:t>compound_name</a:t>
            </a:r>
            <a:r>
              <a:rPr sz="1800" dirty="0">
                <a:latin typeface="Courier"/>
              </a:rPr>
              <a:t>, concentration)</a:t>
            </a:r>
            <a:br>
              <a:rPr dirty="0"/>
            </a:br>
            <a:r>
              <a:rPr sz="1800" b="1" dirty="0">
                <a:solidFill>
                  <a:srgbClr val="007020"/>
                </a:solidFill>
                <a:latin typeface="Courier"/>
              </a:rPr>
              <a:t>head</a:t>
            </a:r>
            <a:r>
              <a:rPr sz="1800" dirty="0">
                <a:latin typeface="Courier"/>
              </a:rPr>
              <a:t>(</a:t>
            </a:r>
            <a:r>
              <a:rPr sz="1800" dirty="0" err="1">
                <a:latin typeface="Courier"/>
              </a:rPr>
              <a:t>samples_jan_subset</a:t>
            </a:r>
            <a:r>
              <a:rPr sz="1800" dirty="0">
                <a:latin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534390" y="1600201"/>
            <a:ext cx="9678390" cy="5257800"/>
          </a:xfrm>
        </p:spPr>
        <p:txBody>
          <a:bodyPr>
            <a:normAutofit/>
          </a:bodyPr>
          <a:lstStyle/>
          <a:p>
            <a:pPr marL="1270000" lvl="0" indent="0">
              <a:buNone/>
            </a:pPr>
            <a:r>
              <a:rPr sz="1800" dirty="0">
                <a:latin typeface="Courier"/>
              </a:rPr>
              <a:t>## select: dropped 6 variables (</a:t>
            </a:r>
            <a:r>
              <a:rPr sz="1800" dirty="0" err="1">
                <a:latin typeface="Courier"/>
              </a:rPr>
              <a:t>ion_ratio</a:t>
            </a:r>
            <a:r>
              <a:rPr sz="1800" dirty="0">
                <a:latin typeface="Courier"/>
              </a:rPr>
              <a:t>, response, </a:t>
            </a:r>
            <a:r>
              <a:rPr sz="1800" dirty="0" err="1">
                <a:latin typeface="Courier"/>
              </a:rPr>
              <a:t>sample_type</a:t>
            </a:r>
            <a:r>
              <a:rPr sz="1800" dirty="0">
                <a:latin typeface="Courier"/>
              </a:rPr>
              <a:t>, </a:t>
            </a:r>
            <a:r>
              <a:rPr sz="1800" dirty="0" err="1">
                <a:latin typeface="Courier"/>
              </a:rPr>
              <a:t>expected_concentration</a:t>
            </a:r>
            <a:r>
              <a:rPr sz="1800" dirty="0">
                <a:latin typeface="Courier"/>
              </a:rPr>
              <a:t>, </a:t>
            </a:r>
            <a:r>
              <a:rPr sz="1800" dirty="0" err="1">
                <a:latin typeface="Courier"/>
              </a:rPr>
              <a:t>used_for_curve</a:t>
            </a:r>
            <a:r>
              <a:rPr sz="1800" dirty="0">
                <a:latin typeface="Courier"/>
              </a:rPr>
              <a:t>, …)</a:t>
            </a:r>
          </a:p>
          <a:p>
            <a:pPr marL="1270000" lvl="0" indent="0">
              <a:buNone/>
            </a:pPr>
            <a:r>
              <a:rPr sz="1800" dirty="0">
                <a:latin typeface="Courier"/>
              </a:rPr>
              <a:t>## # A </a:t>
            </a:r>
            <a:r>
              <a:rPr sz="1800" dirty="0" err="1">
                <a:latin typeface="Courier"/>
              </a:rPr>
              <a:t>tibble</a:t>
            </a:r>
            <a:r>
              <a:rPr sz="1800" dirty="0">
                <a:latin typeface="Courier"/>
              </a:rPr>
              <a:t>: 6 x 4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 1 b802253    s253001     morphine                  0
## 2 b802253    s253001     hydromorphone             0
## 3 b802253    s253001     oxymorphone               0
## 4 b802253    s253001     codeine                   0
## 5 b802253    s253001     hydrocodone               0
## 6 b802253    s253001     oxycodone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filter() allows you to pick rows (cases) based on values</a:t>
            </a:r>
          </a:p>
        </p:txBody>
      </p:sp>
      <p:pic>
        <p:nvPicPr>
          <p:cNvPr id="3" name="Picture 1" descr="../assets/filter.png"/>
          <p:cNvPicPr>
            <a:picLocks noGrp="1" noChangeAspect="1"/>
          </p:cNvPicPr>
          <p:nvPr/>
        </p:nvPicPr>
        <p:blipFill>
          <a:blip r:embed="rId2"/>
          <a:stretch>
            <a:fillRect/>
          </a:stretch>
        </p:blipFill>
        <p:spPr bwMode="auto">
          <a:xfrm>
            <a:off x="457200" y="2273300"/>
            <a:ext cx="8229600" cy="2654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sz="1800">
                <a:latin typeface="Courier"/>
              </a:rPr>
              <a:t>filter()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a:t>
            </a:r>
          </a:p>
        </p:txBody>
      </p:sp>
      <p:sp>
        <p:nvSpPr>
          <p:cNvPr id="3" name="Content Placeholder 2"/>
          <p:cNvSpPr>
            <a:spLocks noGrp="1"/>
          </p:cNvSpPr>
          <p:nvPr>
            <p:ph idx="1"/>
          </p:nvPr>
        </p:nvSpPr>
        <p:spPr>
          <a:xfrm>
            <a:off x="-225631" y="1600200"/>
            <a:ext cx="8912431" cy="5257800"/>
          </a:xfrm>
        </p:spPr>
        <p:txBody>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compound_name</a:t>
            </a:r>
            <a:r>
              <a:rPr sz="1800" dirty="0">
                <a:latin typeface="Courier"/>
              </a:rPr>
              <a:t> </a:t>
            </a:r>
            <a:r>
              <a:rPr sz="1800" dirty="0">
                <a:solidFill>
                  <a:srgbClr val="666666"/>
                </a:solidFill>
                <a:latin typeface="Courier"/>
              </a:rPr>
              <a:t>==</a:t>
            </a:r>
            <a:r>
              <a:rPr sz="1800" dirty="0">
                <a:solidFill>
                  <a:srgbClr val="4070A0"/>
                </a:solidFill>
                <a:latin typeface="Courier"/>
              </a:rPr>
              <a:t> "morphine"</a:t>
            </a:r>
            <a:r>
              <a:rPr sz="1800" dirty="0">
                <a:latin typeface="Courier"/>
              </a:rPr>
              <a:t>) </a:t>
            </a:r>
            <a:r>
              <a:rPr sz="1800" dirty="0">
                <a:solidFill>
                  <a:srgbClr val="666666"/>
                </a:solidFill>
                <a:latin typeface="Courier"/>
              </a:rPr>
              <a:t>%&gt;%</a:t>
            </a:r>
            <a:r>
              <a:rPr sz="1800" dirty="0">
                <a:solidFill>
                  <a:srgbClr val="4070A0"/>
                </a:solidFill>
                <a:latin typeface="Courier"/>
              </a:rPr>
              <a:t> </a:t>
            </a:r>
            <a:r>
              <a:rPr sz="1800" i="1" dirty="0">
                <a:solidFill>
                  <a:srgbClr val="60A0B0"/>
                </a:solidFill>
                <a:latin typeface="Courier"/>
              </a:rPr>
              <a:t># note the two equal signs (one equal for assignment)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a:t>
            </a:r>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marL="1270000" lvl="0" indent="0">
              <a:buNone/>
            </a:pPr>
            <a:r>
              <a:rPr sz="1800" dirty="0">
                <a:latin typeface="Courier"/>
              </a:rPr>
              <a:t>## filter: removed 156000 out of 187200 rows (83%)</a:t>
            </a:r>
          </a:p>
          <a:p>
            <a:pPr marL="1270000" lvl="0" indent="0">
              <a:buNone/>
            </a:pPr>
            <a:r>
              <a:rPr sz="1800" dirty="0">
                <a:latin typeface="Courier"/>
              </a:rPr>
              <a:t>## # A </a:t>
            </a:r>
            <a:r>
              <a:rPr sz="1800" dirty="0" err="1">
                <a:latin typeface="Courier"/>
              </a:rPr>
              <a:t>tibble</a:t>
            </a:r>
            <a:r>
              <a:rPr sz="1800" dirty="0">
                <a:latin typeface="Courier"/>
              </a:rPr>
              <a:t>: 6 x 10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s253001     morphine          0        0               0  
## 2 b802253    s253002     morphine          0        0               0  
## 3 b802253    s253003     morphine          0.735    0.147          19.0
## 4 b802253    s253004     morphine          0.817    0.427          55.1
## 5 b802253    s253005     morphine          0.885    0.769          99.2
## 6 b802253    s253006     morphine          0.714    1.48          191. 
## # … with 4 more variables: </a:t>
            </a:r>
            <a:r>
              <a:rPr sz="1800" dirty="0" err="1">
                <a:latin typeface="Courier"/>
              </a:rPr>
              <a:t>sample_type</a:t>
            </a:r>
            <a:r>
              <a:rPr sz="1800" dirty="0">
                <a:latin typeface="Courier"/>
              </a:rPr>
              <a:t> &lt;</a:t>
            </a:r>
            <a:r>
              <a:rPr sz="1800" dirty="0" err="1">
                <a:latin typeface="Courier"/>
              </a:rPr>
              <a:t>fct</a:t>
            </a:r>
            <a:r>
              <a:rPr sz="1800" dirty="0">
                <a:latin typeface="Courier"/>
              </a:rPr>
              <a:t>&gt;,
## #   </a:t>
            </a:r>
            <a:r>
              <a:rPr sz="1800" dirty="0" err="1">
                <a:latin typeface="Courier"/>
              </a:rPr>
              <a:t>expected_concentration</a:t>
            </a:r>
            <a:r>
              <a:rPr sz="1800" dirty="0">
                <a:latin typeface="Courier"/>
              </a:rPr>
              <a:t> &lt;</a:t>
            </a:r>
            <a:r>
              <a:rPr sz="1800" dirty="0" err="1">
                <a:latin typeface="Courier"/>
              </a:rPr>
              <a:t>dbl</a:t>
            </a:r>
            <a:r>
              <a:rPr sz="1800" dirty="0">
                <a:latin typeface="Courier"/>
              </a:rPr>
              <a:t>&gt;, </a:t>
            </a:r>
            <a:r>
              <a:rPr sz="1800" dirty="0" err="1">
                <a:latin typeface="Courier"/>
              </a:rPr>
              <a:t>used_for_curve</a:t>
            </a:r>
            <a:r>
              <a:rPr sz="1800" dirty="0">
                <a:latin typeface="Courier"/>
              </a:rPr>
              <a:t> &lt;</a:t>
            </a:r>
            <a:r>
              <a:rPr sz="1800" dirty="0" err="1">
                <a:latin typeface="Courier"/>
              </a:rPr>
              <a:t>lgl</a:t>
            </a:r>
            <a:r>
              <a:rPr sz="1800" dirty="0">
                <a:latin typeface="Courier"/>
              </a:rPr>
              <a:t>&gt;,
## #   </a:t>
            </a:r>
            <a:r>
              <a:rPr sz="1800" dirty="0" err="1">
                <a:latin typeface="Courier"/>
              </a:rPr>
              <a:t>sample_passed</a:t>
            </a:r>
            <a:r>
              <a:rPr sz="1800" dirty="0">
                <a:latin typeface="Courier"/>
              </a:rPr>
              <a:t> &lt;</a:t>
            </a:r>
            <a:r>
              <a:rPr sz="1800" dirty="0" err="1">
                <a:latin typeface="Courier"/>
              </a:rPr>
              <a:t>lgl</a:t>
            </a:r>
            <a:r>
              <a:rPr sz="1800" dirty="0">
                <a:latin typeface="Courier"/>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with more than one condition</a:t>
            </a: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"unknown"</a:t>
            </a:r>
            <a:r>
              <a:rPr sz="1800" dirty="0">
                <a:latin typeface="Courier"/>
              </a:rPr>
              <a:t>, concentration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p>
          <a:p>
            <a:pPr marL="1270000" lvl="0" indent="0">
              <a:buNone/>
            </a:pPr>
            <a:r>
              <a:rPr sz="1800" dirty="0">
                <a:latin typeface="Courier"/>
              </a:rPr>
              <a:t>## filter: removed 115298 out of 187200 rows (62%)</a:t>
            </a:r>
          </a:p>
          <a:p>
            <a:pPr marL="1270000" lvl="0" indent="0">
              <a:buNone/>
            </a:pPr>
            <a:r>
              <a:rPr sz="1800" dirty="0">
                <a:latin typeface="Courier"/>
              </a:rPr>
              <a:t>## # A </a:t>
            </a:r>
            <a:r>
              <a:rPr sz="1800" dirty="0" err="1">
                <a:latin typeface="Courier"/>
              </a:rPr>
              <a:t>tibble</a:t>
            </a:r>
            <a:r>
              <a:rPr sz="1800" dirty="0">
                <a:latin typeface="Courier"/>
              </a:rPr>
              <a:t>: 6 x 10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s253010     codeine           0.881     2.48          303.
## 2 b802253    s253011     codeine           0.790     1.94          237.
## 3 b802253    s253011     oxycodone         0.813     4.13          458.
## 4 b802253    s253012     morphine          0.775     2.83          365.
## 5 b802253    s253012     hydromorphone     0.851     1.45          189.
## 6 b802253    s253012     codeine           0.774     3.23          394.
## # … with 4 more variables: </a:t>
            </a:r>
            <a:r>
              <a:rPr sz="1800" dirty="0" err="1">
                <a:latin typeface="Courier"/>
              </a:rPr>
              <a:t>sample_type</a:t>
            </a:r>
            <a:r>
              <a:rPr sz="1800" dirty="0">
                <a:latin typeface="Courier"/>
              </a:rPr>
              <a:t> &lt;</a:t>
            </a:r>
            <a:r>
              <a:rPr sz="1800" dirty="0" err="1">
                <a:latin typeface="Courier"/>
              </a:rPr>
              <a:t>fct</a:t>
            </a:r>
            <a:r>
              <a:rPr sz="1800" dirty="0">
                <a:latin typeface="Courier"/>
              </a:rPr>
              <a:t>&gt;,
## #   </a:t>
            </a:r>
            <a:r>
              <a:rPr sz="1800" dirty="0" err="1">
                <a:latin typeface="Courier"/>
              </a:rPr>
              <a:t>expected_concentration</a:t>
            </a:r>
            <a:r>
              <a:rPr sz="1800" dirty="0">
                <a:latin typeface="Courier"/>
              </a:rPr>
              <a:t> &lt;</a:t>
            </a:r>
            <a:r>
              <a:rPr sz="1800" dirty="0" err="1">
                <a:latin typeface="Courier"/>
              </a:rPr>
              <a:t>dbl</a:t>
            </a:r>
            <a:r>
              <a:rPr sz="1800" dirty="0">
                <a:latin typeface="Courier"/>
              </a:rPr>
              <a:t>&gt;, </a:t>
            </a:r>
            <a:r>
              <a:rPr sz="1800" dirty="0" err="1">
                <a:latin typeface="Courier"/>
              </a:rPr>
              <a:t>used_for_curve</a:t>
            </a:r>
            <a:r>
              <a:rPr sz="1800" dirty="0">
                <a:latin typeface="Courier"/>
              </a:rPr>
              <a:t> &lt;</a:t>
            </a:r>
            <a:r>
              <a:rPr sz="1800" dirty="0" err="1">
                <a:latin typeface="Courier"/>
              </a:rPr>
              <a:t>lgl</a:t>
            </a:r>
            <a:r>
              <a:rPr sz="1800" dirty="0">
                <a:latin typeface="Courier"/>
              </a:rPr>
              <a:t>&gt;,
## #   </a:t>
            </a:r>
            <a:r>
              <a:rPr sz="1800" dirty="0" err="1">
                <a:latin typeface="Courier"/>
              </a:rPr>
              <a:t>sample_passed</a:t>
            </a:r>
            <a:r>
              <a:rPr sz="1800" dirty="0">
                <a:latin typeface="Courier"/>
              </a:rPr>
              <a:t> &lt;</a:t>
            </a:r>
            <a:r>
              <a:rPr sz="1800" dirty="0" err="1">
                <a:latin typeface="Courier"/>
              </a:rPr>
              <a:t>lgl</a:t>
            </a:r>
            <a:r>
              <a:rPr sz="1800" dirty="0">
                <a:latin typeface="Courier"/>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the tidyverse?</a:t>
            </a:r>
          </a:p>
        </p:txBody>
      </p:sp>
      <p:sp>
        <p:nvSpPr>
          <p:cNvPr id="3" name="Content Placeholder 2"/>
          <p:cNvSpPr>
            <a:spLocks noGrp="1"/>
          </p:cNvSpPr>
          <p:nvPr>
            <p:ph idx="1"/>
          </p:nvPr>
        </p:nvSpPr>
        <p:spPr/>
        <p:txBody>
          <a:bodyPr/>
          <a:lstStyle/>
          <a:p>
            <a:pPr lvl="1"/>
            <a:r>
              <a:t>According to the </a:t>
            </a:r>
            <a:r>
              <a:rPr>
                <a:hlinkClick r:id="rId2"/>
              </a:rPr>
              <a:t>tidyverse website</a:t>
            </a:r>
            <a:r>
              <a:t>, "the tidyverse is an </a:t>
            </a:r>
            <a:r>
              <a:rPr i="1"/>
              <a:t>opinionated</a:t>
            </a:r>
            <a:r>
              <a:t> collection of R packages designed for data science</a:t>
            </a:r>
          </a:p>
          <a:p>
            <a:pPr lvl="1"/>
            <a:r>
              <a:t>Consistent interface for functions</a:t>
            </a:r>
          </a:p>
          <a:p>
            <a:pPr lvl="1"/>
            <a:r>
              <a:t>Special version of data frame - </a:t>
            </a:r>
            <a:r>
              <a:rPr>
                <a:hlinkClick r:id="rId3"/>
              </a:rPr>
              <a:t>tibble</a:t>
            </a:r>
          </a:p>
          <a:p>
            <a:pPr lvl="2"/>
            <a:r>
              <a:t>Better printed output</a:t>
            </a:r>
          </a:p>
          <a:p>
            <a:pPr lvl="2"/>
            <a:r>
              <a:t>More predictable behavior (does not change data types unexpectedly)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with OR condition</a:t>
            </a: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"unknown"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concentration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p>
          <a:p>
            <a:pPr marL="1270000" lvl="0" indent="0">
              <a:buNone/>
            </a:pPr>
            <a:r>
              <a:rPr sz="1800" dirty="0">
                <a:latin typeface="Courier"/>
              </a:rPr>
              <a:t>## filter: removed 10800 out of 187200 rows (6%)</a:t>
            </a:r>
          </a:p>
          <a:p>
            <a:pPr marL="1270000" lvl="0" indent="0">
              <a:buNone/>
            </a:pPr>
            <a:r>
              <a:rPr sz="1800" dirty="0">
                <a:latin typeface="Courier"/>
              </a:rPr>
              <a:t>## # A </a:t>
            </a:r>
            <a:r>
              <a:rPr sz="1800" dirty="0" err="1">
                <a:latin typeface="Courier"/>
              </a:rPr>
              <a:t>tibble</a:t>
            </a:r>
            <a:r>
              <a:rPr sz="1800" dirty="0">
                <a:latin typeface="Courier"/>
              </a:rPr>
              <a:t>: 6 x 10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s253003     morphine          0.735    0.147          19.0
## 2 b802253    s253003     hydromorphone     0.811    0.136          17.7
## 3 b802253    s253003     oxymorphone       0.716    0.146          18.3
## 4 b802253    s253003     codeine           0.811    0.179          21.8
## 5 b802253    s253003     hydrocodone       0.767    0.146          22.2
## 6 b802253    s253003     oxycodone         0.841    0.188          20.8
## # … with 4 more variables: </a:t>
            </a:r>
            <a:r>
              <a:rPr sz="1800" dirty="0" err="1">
                <a:latin typeface="Courier"/>
              </a:rPr>
              <a:t>sample_type</a:t>
            </a:r>
            <a:r>
              <a:rPr sz="1800" dirty="0">
                <a:latin typeface="Courier"/>
              </a:rPr>
              <a:t> &lt;</a:t>
            </a:r>
            <a:r>
              <a:rPr sz="1800" dirty="0" err="1">
                <a:latin typeface="Courier"/>
              </a:rPr>
              <a:t>fct</a:t>
            </a:r>
            <a:r>
              <a:rPr sz="1800" dirty="0">
                <a:latin typeface="Courier"/>
              </a:rPr>
              <a:t>&gt;,
## #   </a:t>
            </a:r>
            <a:r>
              <a:rPr sz="1800" dirty="0" err="1">
                <a:latin typeface="Courier"/>
              </a:rPr>
              <a:t>expected_concentration</a:t>
            </a:r>
            <a:r>
              <a:rPr sz="1800" dirty="0">
                <a:latin typeface="Courier"/>
              </a:rPr>
              <a:t> &lt;</a:t>
            </a:r>
            <a:r>
              <a:rPr sz="1800" dirty="0" err="1">
                <a:latin typeface="Courier"/>
              </a:rPr>
              <a:t>dbl</a:t>
            </a:r>
            <a:r>
              <a:rPr sz="1800" dirty="0">
                <a:latin typeface="Courier"/>
              </a:rPr>
              <a:t>&gt;, </a:t>
            </a:r>
            <a:r>
              <a:rPr sz="1800" dirty="0" err="1">
                <a:latin typeface="Courier"/>
              </a:rPr>
              <a:t>used_for_curve</a:t>
            </a:r>
            <a:r>
              <a:rPr sz="1800" dirty="0">
                <a:latin typeface="Courier"/>
              </a:rPr>
              <a:t> &lt;</a:t>
            </a:r>
            <a:r>
              <a:rPr sz="1800" dirty="0" err="1">
                <a:latin typeface="Courier"/>
              </a:rPr>
              <a:t>lgl</a:t>
            </a:r>
            <a:r>
              <a:rPr sz="1800" dirty="0">
                <a:latin typeface="Courier"/>
              </a:rPr>
              <a:t>&gt;,
## #   </a:t>
            </a:r>
            <a:r>
              <a:rPr sz="1800" dirty="0" err="1">
                <a:latin typeface="Courier"/>
              </a:rPr>
              <a:t>sample_passed</a:t>
            </a:r>
            <a:r>
              <a:rPr sz="1800" dirty="0">
                <a:latin typeface="Courier"/>
              </a:rPr>
              <a:t> &lt;</a:t>
            </a:r>
            <a:r>
              <a:rPr sz="1800" dirty="0" err="1">
                <a:latin typeface="Courier"/>
              </a:rPr>
              <a:t>lgl</a:t>
            </a:r>
            <a:r>
              <a:rPr sz="1800" dirty="0">
                <a:latin typeface="Courier"/>
              </a:rPr>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a:t>
            </a:r>
          </a:p>
        </p:txBody>
      </p:sp>
      <p:sp>
        <p:nvSpPr>
          <p:cNvPr id="3" name="Content Placeholder 2"/>
          <p:cNvSpPr>
            <a:spLocks noGrp="1"/>
          </p:cNvSpPr>
          <p:nvPr>
            <p:ph idx="1"/>
          </p:nvPr>
        </p:nvSpPr>
        <p:spPr/>
        <p:txBody>
          <a:bodyPr/>
          <a:lstStyle/>
          <a:p>
            <a:pPr marL="0" lvl="0" indent="0">
              <a:buNone/>
            </a:pPr>
            <a:r>
              <a:t>Carve the January data set in both directions. Extract sample information (batch, sample, compound) and ion ratio data for only oxycodone measurements in unknown sample types with a concentration &gt; 0. Provide a summary of the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 Comments</a:t>
            </a:r>
          </a:p>
        </p:txBody>
      </p:sp>
      <p:sp>
        <p:nvSpPr>
          <p:cNvPr id="3" name="Content Placeholder 2"/>
          <p:cNvSpPr>
            <a:spLocks noGrp="1"/>
          </p:cNvSpPr>
          <p:nvPr>
            <p:ph idx="1"/>
          </p:nvPr>
        </p:nvSpPr>
        <p:spPr/>
        <p:txBody>
          <a:bodyPr/>
          <a:lstStyle/>
          <a:p>
            <a:pPr lvl="1"/>
            <a:r>
              <a:t>Order of operations may be very important</a:t>
            </a:r>
          </a:p>
          <a:p>
            <a:pPr lvl="1"/>
            <a:r>
              <a:t>tidylog package can be helpful to clarify how each operation impacted data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Expanding your data set</a:t>
            </a:r>
          </a:p>
        </p:txBody>
      </p:sp>
      <p:sp>
        <p:nvSpPr>
          <p:cNvPr id="3" name="Content Placeholder 2"/>
          <p:cNvSpPr>
            <a:spLocks noGrp="1"/>
          </p:cNvSpPr>
          <p:nvPr>
            <p:ph idx="1"/>
          </p:nvPr>
        </p:nvSpPr>
        <p:spPr/>
        <p:txBody>
          <a:bodyPr/>
          <a:lstStyle/>
          <a:p>
            <a:pPr lvl="1"/>
            <a:r>
              <a:rPr sz="1800">
                <a:latin typeface="Courier"/>
              </a:rPr>
              <a:t>mutate()</a:t>
            </a:r>
            <a:r>
              <a:t> function provides a quick and clean way to add additional variables</a:t>
            </a:r>
          </a:p>
          <a:p>
            <a:pPr lvl="1"/>
            <a:r>
              <a:t>argument(s): name of the new column = value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a:xfrm>
            <a:off x="-83127" y="1600200"/>
            <a:ext cx="8769927" cy="4525963"/>
          </a:xfrm>
        </p:spPr>
        <p:txBody>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"standard"</a:t>
            </a:r>
            <a:r>
              <a:rPr sz="1800" dirty="0">
                <a:latin typeface="Courier"/>
              </a:rPr>
              <a:t>,</a:t>
            </a:r>
            <a:r>
              <a:rPr lang="en-US" sz="1800" dirty="0">
                <a:latin typeface="Courier"/>
              </a:rPr>
              <a:t> </a:t>
            </a:r>
            <a:r>
              <a:rPr sz="1800" dirty="0" err="1">
                <a:latin typeface="Courier"/>
              </a:rPr>
              <a:t>expected_concentration</a:t>
            </a:r>
            <a:r>
              <a:rPr sz="1800" dirty="0">
                <a:latin typeface="Courier"/>
              </a:rPr>
              <a:t>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mutate</a:t>
            </a:r>
            <a:r>
              <a:rPr sz="1800" dirty="0">
                <a:latin typeface="Courier"/>
              </a:rPr>
              <a:t>(</a:t>
            </a:r>
            <a:r>
              <a:rPr sz="1800" dirty="0" err="1">
                <a:solidFill>
                  <a:srgbClr val="902000"/>
                </a:solidFill>
                <a:latin typeface="Courier"/>
              </a:rPr>
              <a:t>conc_ratio</a:t>
            </a:r>
            <a:r>
              <a:rPr sz="1800" dirty="0">
                <a:solidFill>
                  <a:srgbClr val="902000"/>
                </a:solidFill>
                <a:latin typeface="Courier"/>
              </a:rPr>
              <a:t> =</a:t>
            </a:r>
            <a:r>
              <a:rPr sz="1800" dirty="0">
                <a:latin typeface="Courier"/>
              </a:rPr>
              <a:t> concentration</a:t>
            </a:r>
            <a:r>
              <a:rPr sz="1800" dirty="0">
                <a:solidFill>
                  <a:srgbClr val="666666"/>
                </a:solidFill>
                <a:latin typeface="Courier"/>
              </a:rPr>
              <a:t>/</a:t>
            </a:r>
            <a:r>
              <a:rPr sz="1800" dirty="0" err="1">
                <a:latin typeface="Courier"/>
              </a:rPr>
              <a:t>expected_concentration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select</a:t>
            </a:r>
            <a:r>
              <a:rPr sz="1800" dirty="0">
                <a:latin typeface="Courier"/>
              </a:rPr>
              <a:t>(</a:t>
            </a:r>
            <a:r>
              <a:rPr sz="1800" dirty="0" err="1">
                <a:latin typeface="Courier"/>
              </a:rPr>
              <a:t>batch_name</a:t>
            </a:r>
            <a:r>
              <a:rPr sz="1800" dirty="0" err="1">
                <a:solidFill>
                  <a:srgbClr val="666666"/>
                </a:solidFill>
                <a:latin typeface="Courier"/>
              </a:rPr>
              <a:t>:</a:t>
            </a:r>
            <a:r>
              <a:rPr sz="1800" dirty="0" err="1">
                <a:latin typeface="Courier"/>
              </a:rPr>
              <a:t>compound_name</a:t>
            </a:r>
            <a:r>
              <a:rPr sz="1800" dirty="0">
                <a:latin typeface="Courier"/>
              </a:rPr>
              <a:t>, concentration, </a:t>
            </a:r>
            <a:r>
              <a:rPr sz="1800" dirty="0" err="1">
                <a:latin typeface="Courier"/>
              </a:rPr>
              <a:t>expected_concentration</a:t>
            </a:r>
            <a:r>
              <a:rPr sz="1800" dirty="0">
                <a:latin typeface="Courier"/>
              </a:rPr>
              <a:t>, </a:t>
            </a:r>
            <a:r>
              <a:rPr sz="1800" dirty="0" err="1">
                <a:latin typeface="Courier"/>
              </a:rPr>
              <a:t>conc_ratio</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r>
              <a:rPr sz="1800" dirty="0">
                <a:solidFill>
                  <a:srgbClr val="40A070"/>
                </a:solidFill>
                <a:latin typeface="Courier"/>
              </a:rPr>
              <a:t>20</a:t>
            </a:r>
            <a:r>
              <a:rPr sz="1800" dirty="0">
                <a:latin typeface="Courier"/>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a:xfrm>
            <a:off x="-558140" y="1600200"/>
            <a:ext cx="9702140" cy="5477494"/>
          </a:xfrm>
        </p:spPr>
        <p:txBody>
          <a:bodyPr>
            <a:normAutofit fontScale="62500" lnSpcReduction="20000"/>
          </a:bodyPr>
          <a:lstStyle/>
          <a:p>
            <a:pPr marL="1270000" lvl="0" indent="0">
              <a:buNone/>
            </a:pPr>
            <a:r>
              <a:rPr sz="1800" dirty="0">
                <a:latin typeface="Courier"/>
              </a:rPr>
              <a:t>## filter: removed 165600 out of 187200 rows (88%)</a:t>
            </a:r>
          </a:p>
          <a:p>
            <a:pPr marL="1270000" lvl="0" indent="0">
              <a:buNone/>
            </a:pPr>
            <a:r>
              <a:rPr sz="1800" dirty="0">
                <a:latin typeface="Courier"/>
              </a:rPr>
              <a:t>## mutate: new variable '</a:t>
            </a:r>
            <a:r>
              <a:rPr sz="1800" dirty="0" err="1">
                <a:latin typeface="Courier"/>
              </a:rPr>
              <a:t>conc_ratio</a:t>
            </a:r>
            <a:r>
              <a:rPr sz="1800" dirty="0">
                <a:latin typeface="Courier"/>
              </a:rPr>
              <a:t>' with 21593 unique values and 0% NA</a:t>
            </a:r>
          </a:p>
          <a:p>
            <a:pPr marL="1270000" lvl="0" indent="0">
              <a:buNone/>
            </a:pPr>
            <a:r>
              <a:rPr sz="1800" dirty="0">
                <a:latin typeface="Courier"/>
              </a:rPr>
              <a:t>## select: dropped 5 variables (</a:t>
            </a:r>
            <a:r>
              <a:rPr sz="1800" dirty="0" err="1">
                <a:latin typeface="Courier"/>
              </a:rPr>
              <a:t>ion_ratio</a:t>
            </a:r>
            <a:r>
              <a:rPr sz="1800" dirty="0">
                <a:latin typeface="Courier"/>
              </a:rPr>
              <a:t>, response, </a:t>
            </a:r>
            <a:r>
              <a:rPr sz="1800" dirty="0" err="1">
                <a:latin typeface="Courier"/>
              </a:rPr>
              <a:t>sample_type</a:t>
            </a:r>
            <a:r>
              <a:rPr sz="1800" dirty="0">
                <a:latin typeface="Courier"/>
              </a:rPr>
              <a:t>,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20 x 6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concentration </a:t>
            </a:r>
            <a:r>
              <a:rPr sz="1800" dirty="0" err="1">
                <a:latin typeface="Courier"/>
              </a:rPr>
              <a:t>expected_concen</a:t>
            </a:r>
            <a:r>
              <a:rPr sz="1800" dirty="0">
                <a:latin typeface="Courier"/>
              </a:rPr>
              <a:t>…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s253003     morphine               19.0               20
##  2 b802253    s253003     hydromorphone          17.7               20
##  3 b802253    s253003     oxymorphone            18.3               20
##  4 b802253    s253003     codeine                21.8               20
##  5 b802253    s253003     hydrocodone            22.2               20
##  6 b802253    s253003     oxycodone              20.8               20
##  7 b802253    s253004     morphine               55.1               50
##  8 b802253    s253004     hydromorphone          66.5               50
##  9 b802253    s253004     oxymorphone            64.1               50
## 10 b802253    s253004     codeine                37.3               50
## 11 b802253    s253004     hydrocodone            55.0               50
## 12 b802253    s253004     oxycodone              43.1               50
## 13 b802253    s253005     morphine               99.2              100
## 14 b802253    s253005     hydromorphone          99.1              100
## 15 b802253    s253005     oxymorphone            98.7              100
## 16 b802253    s253005     codeine                90.7              100
## 17 b802253    s253005     hydrocodone            97.0              100
## 18 b802253    s253005     oxycodone             125.               100
## 19 b802253    s253006     morphine              191.               200
## 20 b802253    s253006     hydromorphone         203.               200
## # … with 1 more variable: </a:t>
            </a:r>
            <a:r>
              <a:rPr sz="1800" dirty="0" err="1">
                <a:latin typeface="Courier"/>
              </a:rPr>
              <a:t>conc_ratio</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case_when() logic</a:t>
            </a:r>
          </a:p>
        </p:txBody>
      </p:sp>
      <p:sp>
        <p:nvSpPr>
          <p:cNvPr id="3" name="Content Placeholder 2"/>
          <p:cNvSpPr>
            <a:spLocks noGrp="1"/>
          </p:cNvSpPr>
          <p:nvPr>
            <p:ph idx="1"/>
          </p:nvPr>
        </p:nvSpPr>
        <p:spPr/>
        <p:txBody>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"standard"</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mutate</a:t>
            </a:r>
            <a:r>
              <a:rPr sz="1800" dirty="0">
                <a:latin typeface="Courier"/>
              </a:rPr>
              <a:t>(</a:t>
            </a:r>
            <a:br>
              <a:rPr dirty="0"/>
            </a:br>
            <a:r>
              <a:rPr sz="1800" dirty="0">
                <a:latin typeface="Courier"/>
              </a:rPr>
              <a:t>    </a:t>
            </a:r>
            <a:r>
              <a:rPr sz="1800" dirty="0" err="1">
                <a:solidFill>
                  <a:srgbClr val="902000"/>
                </a:solidFill>
                <a:latin typeface="Courier"/>
              </a:rPr>
              <a:t>conc_ratio</a:t>
            </a:r>
            <a:r>
              <a:rPr sz="1800" dirty="0">
                <a:solidFill>
                  <a:srgbClr val="902000"/>
                </a:solidFill>
                <a:latin typeface="Courier"/>
              </a:rPr>
              <a:t> =</a:t>
            </a:r>
            <a:r>
              <a:rPr sz="1800" dirty="0">
                <a:latin typeface="Courier"/>
              </a:rPr>
              <a:t> </a:t>
            </a:r>
            <a:r>
              <a:rPr sz="1800" b="1" dirty="0" err="1">
                <a:solidFill>
                  <a:srgbClr val="007020"/>
                </a:solidFill>
                <a:latin typeface="Courier"/>
              </a:rPr>
              <a:t>case_when</a:t>
            </a:r>
            <a:r>
              <a:rPr sz="1800" dirty="0">
                <a:latin typeface="Courier"/>
              </a:rPr>
              <a:t>(</a:t>
            </a:r>
            <a:br>
              <a:rPr dirty="0"/>
            </a:br>
            <a:r>
              <a:rPr sz="1800" dirty="0">
                <a:latin typeface="Courier"/>
              </a:rPr>
              <a:t>      </a:t>
            </a:r>
            <a:r>
              <a:rPr sz="1800" dirty="0" err="1">
                <a:latin typeface="Courier"/>
              </a:rPr>
              <a:t>expected_concentration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(concentration </a:t>
            </a:r>
            <a:r>
              <a:rPr sz="1800" dirty="0">
                <a:solidFill>
                  <a:srgbClr val="666666"/>
                </a:solidFill>
                <a:latin typeface="Courier"/>
              </a:rPr>
              <a:t>+</a:t>
            </a:r>
            <a:r>
              <a:rPr sz="1800" dirty="0">
                <a:solidFill>
                  <a:srgbClr val="4070A0"/>
                </a:solidFill>
                <a:latin typeface="Courier"/>
              </a:rPr>
              <a:t> </a:t>
            </a:r>
            <a:r>
              <a:rPr sz="1800" dirty="0">
                <a:solidFill>
                  <a:srgbClr val="40A070"/>
                </a:solidFill>
                <a:latin typeface="Courier"/>
              </a:rPr>
              <a:t>0.001</a:t>
            </a:r>
            <a:r>
              <a:rPr sz="1800" dirty="0">
                <a:latin typeface="Courier"/>
              </a:rPr>
              <a:t>)</a:t>
            </a:r>
            <a:r>
              <a:rPr sz="1800" dirty="0">
                <a:solidFill>
                  <a:srgbClr val="666666"/>
                </a:solidFill>
                <a:latin typeface="Courier"/>
              </a:rPr>
              <a:t>/</a:t>
            </a:r>
            <a:r>
              <a:rPr sz="1800" dirty="0">
                <a:latin typeface="Courier"/>
              </a:rPr>
              <a:t>(</a:t>
            </a:r>
            <a:r>
              <a:rPr sz="1800" dirty="0" err="1">
                <a:latin typeface="Courier"/>
              </a:rPr>
              <a:t>expected_concentration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solidFill>
                  <a:srgbClr val="40A070"/>
                </a:solidFill>
                <a:latin typeface="Courier"/>
              </a:rPr>
              <a:t>0.001</a:t>
            </a:r>
            <a:r>
              <a:rPr sz="1800" dirty="0">
                <a:latin typeface="Courier"/>
              </a:rPr>
              <a:t>),</a:t>
            </a:r>
            <a:br>
              <a:rPr dirty="0"/>
            </a:br>
            <a:r>
              <a:rPr sz="1800" dirty="0">
                <a:latin typeface="Courier"/>
              </a:rPr>
              <a:t>      </a:t>
            </a:r>
            <a:r>
              <a:rPr sz="1800" dirty="0">
                <a:solidFill>
                  <a:srgbClr val="007020"/>
                </a:solidFill>
                <a:latin typeface="Courier"/>
              </a:rPr>
              <a:t>TRUE</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concentration</a:t>
            </a:r>
            <a:r>
              <a:rPr sz="1800" dirty="0">
                <a:solidFill>
                  <a:srgbClr val="666666"/>
                </a:solidFill>
                <a:latin typeface="Courier"/>
              </a:rPr>
              <a:t>/</a:t>
            </a:r>
            <a:r>
              <a:rPr sz="1800" dirty="0" err="1">
                <a:latin typeface="Courier"/>
              </a:rPr>
              <a:t>expected_concentration</a:t>
            </a:r>
            <a:br>
              <a:rPr dirty="0"/>
            </a:br>
            <a:r>
              <a:rPr sz="1800" dirty="0">
                <a:latin typeface="Courier"/>
              </a:rPr>
              <a:t>    )</a:t>
            </a:r>
            <a:br>
              <a:rPr dirty="0"/>
            </a:br>
            <a:r>
              <a:rPr sz="1800" dirty="0">
                <a:latin typeface="Courier"/>
              </a:rPr>
              <a:t>  )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select</a:t>
            </a:r>
            <a:r>
              <a:rPr sz="1800" dirty="0">
                <a:latin typeface="Courier"/>
              </a:rPr>
              <a:t>(</a:t>
            </a:r>
            <a:r>
              <a:rPr sz="1800" dirty="0" err="1">
                <a:latin typeface="Courier"/>
              </a:rPr>
              <a:t>batch_name</a:t>
            </a:r>
            <a:r>
              <a:rPr sz="1800" dirty="0" err="1">
                <a:solidFill>
                  <a:srgbClr val="666666"/>
                </a:solidFill>
                <a:latin typeface="Courier"/>
              </a:rPr>
              <a:t>:</a:t>
            </a:r>
            <a:r>
              <a:rPr sz="1800" dirty="0" err="1">
                <a:latin typeface="Courier"/>
              </a:rPr>
              <a:t>compound_name</a:t>
            </a:r>
            <a:r>
              <a:rPr sz="1800" dirty="0">
                <a:latin typeface="Courier"/>
              </a:rPr>
              <a:t>, concentration, </a:t>
            </a:r>
            <a:r>
              <a:rPr sz="1800" dirty="0" err="1">
                <a:latin typeface="Courier"/>
              </a:rPr>
              <a:t>expected_concentration</a:t>
            </a:r>
            <a:r>
              <a:rPr sz="1800" dirty="0">
                <a:latin typeface="Courier"/>
              </a:rPr>
              <a:t>, </a:t>
            </a:r>
            <a:r>
              <a:rPr sz="1800" dirty="0" err="1">
                <a:latin typeface="Courier"/>
              </a:rPr>
              <a:t>conc_ratio</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r>
              <a:rPr sz="1800" dirty="0">
                <a:solidFill>
                  <a:srgbClr val="40A070"/>
                </a:solidFill>
                <a:latin typeface="Courier"/>
              </a:rPr>
              <a:t>20</a:t>
            </a:r>
            <a:r>
              <a:rPr sz="1800" dirty="0">
                <a:latin typeface="Courier"/>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case_when() logic</a:t>
            </a:r>
          </a:p>
        </p:txBody>
      </p:sp>
      <p:sp>
        <p:nvSpPr>
          <p:cNvPr id="3" name="Content Placeholder 2"/>
          <p:cNvSpPr>
            <a:spLocks noGrp="1"/>
          </p:cNvSpPr>
          <p:nvPr>
            <p:ph idx="1"/>
          </p:nvPr>
        </p:nvSpPr>
        <p:spPr>
          <a:xfrm>
            <a:off x="-546265" y="1600199"/>
            <a:ext cx="9690265" cy="5346865"/>
          </a:xfrm>
        </p:spPr>
        <p:txBody>
          <a:bodyPr>
            <a:normAutofit fontScale="62500" lnSpcReduction="20000"/>
          </a:bodyPr>
          <a:lstStyle/>
          <a:p>
            <a:pPr marL="1270000" lvl="0" indent="0">
              <a:buNone/>
            </a:pPr>
            <a:r>
              <a:rPr sz="1800" dirty="0">
                <a:latin typeface="Courier"/>
              </a:rPr>
              <a:t>## filter: removed 162000 out of 187200 rows (87%)</a:t>
            </a:r>
          </a:p>
          <a:p>
            <a:pPr marL="1270000" lvl="0" indent="0">
              <a:buNone/>
            </a:pPr>
            <a:r>
              <a:rPr sz="1800" dirty="0">
                <a:latin typeface="Courier"/>
              </a:rPr>
              <a:t>## mutate: new variable '</a:t>
            </a:r>
            <a:r>
              <a:rPr sz="1800" dirty="0" err="1">
                <a:latin typeface="Courier"/>
              </a:rPr>
              <a:t>conc_ratio</a:t>
            </a:r>
            <a:r>
              <a:rPr sz="1800" dirty="0">
                <a:latin typeface="Courier"/>
              </a:rPr>
              <a:t>' with 21593 unique values and 0% NA</a:t>
            </a:r>
          </a:p>
          <a:p>
            <a:pPr marL="1270000" lvl="0" indent="0">
              <a:buNone/>
            </a:pPr>
            <a:r>
              <a:rPr sz="1800" dirty="0">
                <a:latin typeface="Courier"/>
              </a:rPr>
              <a:t>## select: dropped 5 variables (</a:t>
            </a:r>
            <a:r>
              <a:rPr sz="1800" dirty="0" err="1">
                <a:latin typeface="Courier"/>
              </a:rPr>
              <a:t>ion_ratio</a:t>
            </a:r>
            <a:r>
              <a:rPr sz="1800" dirty="0">
                <a:latin typeface="Courier"/>
              </a:rPr>
              <a:t>, response, </a:t>
            </a:r>
            <a:r>
              <a:rPr sz="1800" dirty="0" err="1">
                <a:latin typeface="Courier"/>
              </a:rPr>
              <a:t>sample_type</a:t>
            </a:r>
            <a:r>
              <a:rPr sz="1800" dirty="0">
                <a:latin typeface="Courier"/>
              </a:rPr>
              <a:t>,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20 x 6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concentration </a:t>
            </a:r>
            <a:r>
              <a:rPr sz="1800" dirty="0" err="1">
                <a:latin typeface="Courier"/>
              </a:rPr>
              <a:t>expected_concen</a:t>
            </a:r>
            <a:r>
              <a:rPr sz="1800" dirty="0">
                <a:latin typeface="Courier"/>
              </a:rPr>
              <a:t>…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s253002     morphine                0                  0
##  2 b802253    s253002     hydromorphone           0                  0
##  3 b802253    s253002     oxymorphone             0                  0
##  4 b802253    s253002     codeine                 0                  0
##  5 b802253    s253002     hydrocodone             0                  0
##  6 b802253    s253002     oxycodone               0                  0
##  7 b802253    s253003     morphine               19.0               20
##  8 b802253    s253003     hydromorphone          17.7               20
##  9 b802253    s253003     oxymorphone            18.3               20
## 10 b802253    s253003     codeine                21.8               20
## 11 b802253    s253003     hydrocodone            22.2               20
## 12 b802253    s253003     oxycodone              20.8               20
## 13 b802253    s253004     morphine               55.1               50
## 14 b802253    s253004     hydromorphone          66.5               50
## 15 b802253    s253004     oxymorphone            64.1               50
## 16 b802253    s253004     codeine                37.3               50
## 17 b802253    s253004     hydrocodone            55.0               50
## 18 b802253    s253004     oxycodone              43.1               50
## 19 b802253    s253005     morphine               99.2              100
## 20 b802253    s253005     hydromorphone          99.1              100
## # … with 1 more variable: </a:t>
            </a:r>
            <a:r>
              <a:rPr sz="1800" dirty="0" err="1">
                <a:latin typeface="Courier"/>
              </a:rPr>
              <a:t>conc_ratio</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p:txBody>
          <a:bodyPr/>
          <a:lstStyle/>
          <a:p>
            <a:pPr marL="1270000" lvl="0" indent="0">
              <a:buNone/>
            </a:pPr>
            <a:r>
              <a:rPr sz="1800">
                <a:latin typeface="Courier"/>
              </a:rPr>
              <a:t>batch_jan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"data/2017-01-06_b.csv"</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clean_names</a:t>
            </a:r>
            <a:r>
              <a:rPr sz="1800">
                <a:latin typeface="Courier"/>
              </a:rPr>
              <a:t>()</a:t>
            </a:r>
            <a:br/>
            <a:r>
              <a:rPr sz="1800">
                <a:latin typeface="Courier"/>
              </a:rPr>
              <a:t>batch_jan_timestamps &lt;-</a:t>
            </a:r>
            <a:r>
              <a:rPr sz="1800">
                <a:solidFill>
                  <a:srgbClr val="4070A0"/>
                </a:solidFill>
                <a:latin typeface="Courier"/>
              </a:rPr>
              <a:t> </a:t>
            </a:r>
            <a:r>
              <a:rPr sz="1800">
                <a:latin typeface="Courier"/>
              </a:rPr>
              <a:t>batch_jan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br/>
            <a:r>
              <a:rPr sz="1800">
                <a:latin typeface="Courier"/>
              </a:rPr>
              <a:t>    </a:t>
            </a:r>
            <a:r>
              <a:rPr sz="1800">
                <a:solidFill>
                  <a:srgbClr val="902000"/>
                </a:solidFill>
                <a:latin typeface="Courier"/>
              </a:rPr>
              <a:t>collect_datetime =</a:t>
            </a:r>
            <a:r>
              <a:rPr sz="1800">
                <a:latin typeface="Courier"/>
              </a:rPr>
              <a:t> </a:t>
            </a:r>
            <a:r>
              <a:rPr sz="1800" b="1">
                <a:solidFill>
                  <a:srgbClr val="007020"/>
                </a:solidFill>
                <a:latin typeface="Courier"/>
              </a:rPr>
              <a:t>ymd_hms</a:t>
            </a:r>
            <a:r>
              <a:rPr sz="1800">
                <a:latin typeface="Courier"/>
              </a:rPr>
              <a:t>(batch_collected_timestamp),</a:t>
            </a:r>
            <a:br/>
            <a:r>
              <a:rPr sz="1800">
                <a:latin typeface="Courier"/>
              </a:rPr>
              <a:t>    </a:t>
            </a:r>
            <a:r>
              <a:rPr sz="1800">
                <a:solidFill>
                  <a:srgbClr val="902000"/>
                </a:solidFill>
                <a:latin typeface="Courier"/>
              </a:rPr>
              <a:t>collect_month =</a:t>
            </a:r>
            <a:r>
              <a:rPr sz="1800">
                <a:latin typeface="Courier"/>
              </a:rPr>
              <a:t> </a:t>
            </a:r>
            <a:r>
              <a:rPr sz="1800" b="1">
                <a:solidFill>
                  <a:srgbClr val="007020"/>
                </a:solidFill>
                <a:latin typeface="Courier"/>
              </a:rPr>
              <a:t>month</a:t>
            </a:r>
            <a:r>
              <a:rPr sz="1800">
                <a:latin typeface="Courier"/>
              </a:rPr>
              <a:t>(batch_collected_timestamp),</a:t>
            </a:r>
            <a:br/>
            <a:r>
              <a:rPr sz="1800">
                <a:latin typeface="Courier"/>
              </a:rPr>
              <a:t>    </a:t>
            </a:r>
            <a:r>
              <a:rPr sz="1800">
                <a:solidFill>
                  <a:srgbClr val="902000"/>
                </a:solidFill>
                <a:latin typeface="Courier"/>
              </a:rPr>
              <a:t>collect_day_of_week =</a:t>
            </a:r>
            <a:r>
              <a:rPr sz="1800">
                <a:latin typeface="Courier"/>
              </a:rPr>
              <a:t> </a:t>
            </a:r>
            <a:r>
              <a:rPr sz="1800" b="1">
                <a:solidFill>
                  <a:srgbClr val="007020"/>
                </a:solidFill>
                <a:latin typeface="Courier"/>
              </a:rPr>
              <a:t>wday</a:t>
            </a:r>
            <a:r>
              <a:rPr sz="1800">
                <a:latin typeface="Courier"/>
              </a:rPr>
              <a:t>(batch_collected_timestamp),</a:t>
            </a:r>
            <a:br/>
            <a:r>
              <a:rPr sz="1800">
                <a:latin typeface="Courier"/>
              </a:rPr>
              <a:t>    </a:t>
            </a:r>
            <a:r>
              <a:rPr sz="1800">
                <a:solidFill>
                  <a:srgbClr val="902000"/>
                </a:solidFill>
                <a:latin typeface="Courier"/>
              </a:rPr>
              <a:t>collect_week =</a:t>
            </a:r>
            <a:r>
              <a:rPr sz="1800">
                <a:latin typeface="Courier"/>
              </a:rPr>
              <a:t> </a:t>
            </a:r>
            <a:r>
              <a:rPr sz="1800" b="1">
                <a:solidFill>
                  <a:srgbClr val="007020"/>
                </a:solidFill>
                <a:latin typeface="Courier"/>
              </a:rPr>
              <a:t>week</a:t>
            </a:r>
            <a:r>
              <a:rPr sz="1800">
                <a:latin typeface="Courier"/>
              </a:rPr>
              <a:t>(batch_collected_timestamp)</a:t>
            </a:r>
            <a:br/>
            <a:r>
              <a:rPr sz="1800">
                <a:latin typeface="Courier"/>
              </a:rPr>
              <a:t>  )</a:t>
            </a:r>
            <a:br/>
            <a:r>
              <a:rPr sz="1800" b="1">
                <a:solidFill>
                  <a:srgbClr val="007020"/>
                </a:solidFill>
                <a:latin typeface="Courier"/>
              </a:rPr>
              <a:t>glimpse</a:t>
            </a:r>
            <a:r>
              <a:rPr sz="1800">
                <a:latin typeface="Courier"/>
              </a:rPr>
              <a:t>(batch_jan_timestamps)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p:txBody>
          <a:bodyPr/>
          <a:lstStyle/>
          <a:p>
            <a:pPr marL="1270000" lvl="0" indent="0">
              <a:buNone/>
            </a:pPr>
            <a:r>
              <a:rPr sz="1800">
                <a:latin typeface="Courier"/>
              </a:rPr>
              <a:t>batch_jan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"data/2017-01-06_b.csv"</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clean_names</a:t>
            </a:r>
            <a:r>
              <a:rPr sz="1800">
                <a:latin typeface="Courier"/>
              </a:rPr>
              <a:t>()</a:t>
            </a:r>
            <a:br/>
            <a:r>
              <a:rPr sz="1800">
                <a:latin typeface="Courier"/>
              </a:rPr>
              <a:t>batch_jan_timestamps &lt;-</a:t>
            </a:r>
            <a:r>
              <a:rPr sz="1800">
                <a:solidFill>
                  <a:srgbClr val="4070A0"/>
                </a:solidFill>
                <a:latin typeface="Courier"/>
              </a:rPr>
              <a:t> </a:t>
            </a:r>
            <a:r>
              <a:rPr sz="1800">
                <a:latin typeface="Courier"/>
              </a:rPr>
              <a:t>batch_jan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br/>
            <a:r>
              <a:rPr sz="1800">
                <a:latin typeface="Courier"/>
              </a:rPr>
              <a:t>    </a:t>
            </a:r>
            <a:r>
              <a:rPr sz="1800">
                <a:solidFill>
                  <a:srgbClr val="902000"/>
                </a:solidFill>
                <a:latin typeface="Courier"/>
              </a:rPr>
              <a:t>collect_datetime =</a:t>
            </a:r>
            <a:r>
              <a:rPr sz="1800">
                <a:latin typeface="Courier"/>
              </a:rPr>
              <a:t> </a:t>
            </a:r>
            <a:r>
              <a:rPr sz="1800" b="1">
                <a:solidFill>
                  <a:srgbClr val="007020"/>
                </a:solidFill>
                <a:latin typeface="Courier"/>
              </a:rPr>
              <a:t>ymd_hms</a:t>
            </a:r>
            <a:r>
              <a:rPr sz="1800">
                <a:latin typeface="Courier"/>
              </a:rPr>
              <a:t>(batch_collected_timestamp),</a:t>
            </a:r>
            <a:br/>
            <a:r>
              <a:rPr sz="1800">
                <a:latin typeface="Courier"/>
              </a:rPr>
              <a:t>    </a:t>
            </a:r>
            <a:r>
              <a:rPr sz="1800">
                <a:solidFill>
                  <a:srgbClr val="902000"/>
                </a:solidFill>
                <a:latin typeface="Courier"/>
              </a:rPr>
              <a:t>collect_month =</a:t>
            </a:r>
            <a:r>
              <a:rPr sz="1800">
                <a:latin typeface="Courier"/>
              </a:rPr>
              <a:t> </a:t>
            </a:r>
            <a:r>
              <a:rPr sz="1800" b="1">
                <a:solidFill>
                  <a:srgbClr val="007020"/>
                </a:solidFill>
                <a:latin typeface="Courier"/>
              </a:rPr>
              <a:t>month</a:t>
            </a:r>
            <a:r>
              <a:rPr sz="1800">
                <a:latin typeface="Courier"/>
              </a:rPr>
              <a:t>(batch_collected_timestamp),</a:t>
            </a:r>
            <a:br/>
            <a:r>
              <a:rPr sz="1800">
                <a:latin typeface="Courier"/>
              </a:rPr>
              <a:t>    </a:t>
            </a:r>
            <a:r>
              <a:rPr sz="1800">
                <a:solidFill>
                  <a:srgbClr val="902000"/>
                </a:solidFill>
                <a:latin typeface="Courier"/>
              </a:rPr>
              <a:t>collect_day_of_week =</a:t>
            </a:r>
            <a:r>
              <a:rPr sz="1800">
                <a:latin typeface="Courier"/>
              </a:rPr>
              <a:t> </a:t>
            </a:r>
            <a:r>
              <a:rPr sz="1800" b="1">
                <a:solidFill>
                  <a:srgbClr val="007020"/>
                </a:solidFill>
                <a:latin typeface="Courier"/>
              </a:rPr>
              <a:t>wday</a:t>
            </a:r>
            <a:r>
              <a:rPr sz="1800">
                <a:latin typeface="Courier"/>
              </a:rPr>
              <a:t>(batch_collected_timestamp),</a:t>
            </a:r>
            <a:br/>
            <a:r>
              <a:rPr sz="1800">
                <a:latin typeface="Courier"/>
              </a:rPr>
              <a:t>    </a:t>
            </a:r>
            <a:r>
              <a:rPr sz="1800">
                <a:solidFill>
                  <a:srgbClr val="902000"/>
                </a:solidFill>
                <a:latin typeface="Courier"/>
              </a:rPr>
              <a:t>collect_week =</a:t>
            </a:r>
            <a:r>
              <a:rPr sz="1800">
                <a:latin typeface="Courier"/>
              </a:rPr>
              <a:t> </a:t>
            </a:r>
            <a:r>
              <a:rPr sz="1800" b="1">
                <a:solidFill>
                  <a:srgbClr val="007020"/>
                </a:solidFill>
                <a:latin typeface="Courier"/>
              </a:rPr>
              <a:t>week</a:t>
            </a:r>
            <a:r>
              <a:rPr sz="1800">
                <a:latin typeface="Courier"/>
              </a:rPr>
              <a:t>(batch_collected_timestamp)</a:t>
            </a:r>
            <a:br/>
            <a:r>
              <a:rPr sz="1800">
                <a:latin typeface="Courier"/>
              </a:rPr>
              <a:t>  )</a:t>
            </a:r>
            <a:br/>
            <a:r>
              <a:rPr sz="1800" b="1">
                <a:solidFill>
                  <a:srgbClr val="007020"/>
                </a:solidFill>
                <a:latin typeface="Courier"/>
              </a:rPr>
              <a:t>glimpse</a:t>
            </a:r>
            <a:r>
              <a:rPr sz="1800">
                <a:latin typeface="Courier"/>
              </a:rPr>
              <a:t>(batch_jan_timestamps)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concept: tidy data</a:t>
            </a:r>
          </a:p>
        </p:txBody>
      </p:sp>
      <p:sp>
        <p:nvSpPr>
          <p:cNvPr id="3" name="Content Placeholder 2"/>
          <p:cNvSpPr>
            <a:spLocks noGrp="1"/>
          </p:cNvSpPr>
          <p:nvPr>
            <p:ph idx="1"/>
          </p:nvPr>
        </p:nvSpPr>
        <p:spPr/>
        <p:txBody>
          <a:bodyPr/>
          <a:lstStyle/>
          <a:p>
            <a:pPr lvl="1">
              <a:buAutoNum type="arabicPeriod"/>
            </a:pPr>
            <a:r>
              <a:t>Each variable must have its own column.</a:t>
            </a:r>
          </a:p>
          <a:p>
            <a:pPr lvl="1">
              <a:buAutoNum type="arabicPeriod"/>
            </a:pPr>
            <a:r>
              <a:t>Each observation must have its own row.</a:t>
            </a:r>
          </a:p>
          <a:p>
            <a:pPr lvl="1">
              <a:buAutoNum type="arabicPeriod"/>
            </a:pPr>
            <a:r>
              <a:t>Each value must have its own cell.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a:xfrm>
            <a:off x="-320635" y="1600201"/>
            <a:ext cx="9690265" cy="5257800"/>
          </a:xfrm>
        </p:spPr>
        <p:txBody>
          <a:bodyPr>
            <a:normAutofit fontScale="47500" lnSpcReduction="20000"/>
          </a:bodyPr>
          <a:lstStyle/>
          <a:p>
            <a:pPr marL="1270000" lvl="0" indent="0">
              <a:buNone/>
            </a:pPr>
            <a:r>
              <a:rPr sz="1800" dirty="0">
                <a:latin typeface="Courier"/>
              </a:rPr>
              <a:t>## Parsed with column specification:
## cols(
##   </a:t>
            </a:r>
            <a:r>
              <a:rPr sz="1800" dirty="0" err="1">
                <a:latin typeface="Courier"/>
              </a:rPr>
              <a:t>batchName</a:t>
            </a:r>
            <a:r>
              <a:rPr sz="1800" dirty="0">
                <a:latin typeface="Courier"/>
              </a:rPr>
              <a:t> = </a:t>
            </a:r>
            <a:r>
              <a:rPr sz="1800" dirty="0" err="1">
                <a:latin typeface="Courier"/>
              </a:rPr>
              <a:t>col_character</a:t>
            </a:r>
            <a:r>
              <a:rPr sz="1800" dirty="0">
                <a:latin typeface="Courier"/>
              </a:rPr>
              <a:t>(),
##   </a:t>
            </a:r>
            <a:r>
              <a:rPr sz="1800" dirty="0" err="1">
                <a:latin typeface="Courier"/>
              </a:rPr>
              <a:t>instrumentName</a:t>
            </a:r>
            <a:r>
              <a:rPr sz="1800" dirty="0">
                <a:latin typeface="Courier"/>
              </a:rPr>
              <a:t> = </a:t>
            </a:r>
            <a:r>
              <a:rPr sz="1800" dirty="0" err="1">
                <a:latin typeface="Courier"/>
              </a:rPr>
              <a:t>col_character</a:t>
            </a:r>
            <a:r>
              <a:rPr sz="1800" dirty="0">
                <a:latin typeface="Courier"/>
              </a:rPr>
              <a:t>(),
##   </a:t>
            </a:r>
            <a:r>
              <a:rPr sz="1800" dirty="0" err="1">
                <a:latin typeface="Courier"/>
              </a:rPr>
              <a:t>compoundName</a:t>
            </a:r>
            <a:r>
              <a:rPr sz="1800" dirty="0">
                <a:latin typeface="Courier"/>
              </a:rPr>
              <a:t> = </a:t>
            </a:r>
            <a:r>
              <a:rPr sz="1800" dirty="0" err="1">
                <a:latin typeface="Courier"/>
              </a:rPr>
              <a:t>col_character</a:t>
            </a:r>
            <a:r>
              <a:rPr sz="1800" dirty="0">
                <a:latin typeface="Courier"/>
              </a:rPr>
              <a:t>(),
##   </a:t>
            </a:r>
            <a:r>
              <a:rPr sz="1800" dirty="0" err="1">
                <a:latin typeface="Courier"/>
              </a:rPr>
              <a:t>calibrationSlope</a:t>
            </a:r>
            <a:r>
              <a:rPr sz="1800" dirty="0">
                <a:latin typeface="Courier"/>
              </a:rPr>
              <a:t> = </a:t>
            </a:r>
            <a:r>
              <a:rPr sz="1800" dirty="0" err="1">
                <a:latin typeface="Courier"/>
              </a:rPr>
              <a:t>col_double</a:t>
            </a:r>
            <a:r>
              <a:rPr sz="1800" dirty="0">
                <a:latin typeface="Courier"/>
              </a:rPr>
              <a:t>(),
##   </a:t>
            </a:r>
            <a:r>
              <a:rPr sz="1800" dirty="0" err="1">
                <a:latin typeface="Courier"/>
              </a:rPr>
              <a:t>calibrationIntercept</a:t>
            </a:r>
            <a:r>
              <a:rPr sz="1800" dirty="0">
                <a:latin typeface="Courier"/>
              </a:rPr>
              <a:t> = </a:t>
            </a:r>
            <a:r>
              <a:rPr sz="1800" dirty="0" err="1">
                <a:latin typeface="Courier"/>
              </a:rPr>
              <a:t>col_double</a:t>
            </a:r>
            <a:r>
              <a:rPr sz="1800" dirty="0">
                <a:latin typeface="Courier"/>
              </a:rPr>
              <a:t>(),
##   calibrationR2 = </a:t>
            </a:r>
            <a:r>
              <a:rPr sz="1800" dirty="0" err="1">
                <a:latin typeface="Courier"/>
              </a:rPr>
              <a:t>col_double</a:t>
            </a:r>
            <a:r>
              <a:rPr sz="1800" dirty="0">
                <a:latin typeface="Courier"/>
              </a:rPr>
              <a:t>(),
##   </a:t>
            </a:r>
            <a:r>
              <a:rPr sz="1800" dirty="0" err="1">
                <a:latin typeface="Courier"/>
              </a:rPr>
              <a:t>batchPassed</a:t>
            </a:r>
            <a:r>
              <a:rPr sz="1800" dirty="0">
                <a:latin typeface="Courier"/>
              </a:rPr>
              <a:t> = </a:t>
            </a:r>
            <a:r>
              <a:rPr sz="1800" dirty="0" err="1">
                <a:latin typeface="Courier"/>
              </a:rPr>
              <a:t>col_logical</a:t>
            </a:r>
            <a:r>
              <a:rPr sz="1800" dirty="0">
                <a:latin typeface="Courier"/>
              </a:rPr>
              <a:t>(),
##   </a:t>
            </a:r>
            <a:r>
              <a:rPr sz="1800" dirty="0" err="1">
                <a:latin typeface="Courier"/>
              </a:rPr>
              <a:t>reviewerName</a:t>
            </a:r>
            <a:r>
              <a:rPr sz="1800" dirty="0">
                <a:latin typeface="Courier"/>
              </a:rPr>
              <a:t> = </a:t>
            </a:r>
            <a:r>
              <a:rPr sz="1800" dirty="0" err="1">
                <a:latin typeface="Courier"/>
              </a:rPr>
              <a:t>col_character</a:t>
            </a:r>
            <a:r>
              <a:rPr sz="1800" dirty="0">
                <a:latin typeface="Courier"/>
              </a:rPr>
              <a:t>(),
##   </a:t>
            </a:r>
            <a:r>
              <a:rPr sz="1800" dirty="0" err="1">
                <a:latin typeface="Courier"/>
              </a:rPr>
              <a:t>batchCollectedTimestamp</a:t>
            </a:r>
            <a:r>
              <a:rPr sz="1800" dirty="0">
                <a:latin typeface="Courier"/>
              </a:rPr>
              <a:t> = </a:t>
            </a:r>
            <a:r>
              <a:rPr sz="1800" dirty="0" err="1">
                <a:latin typeface="Courier"/>
              </a:rPr>
              <a:t>col_datetime</a:t>
            </a:r>
            <a:r>
              <a:rPr sz="1800" dirty="0">
                <a:latin typeface="Courier"/>
              </a:rPr>
              <a:t>(format = ""),
##   </a:t>
            </a:r>
            <a:r>
              <a:rPr sz="1800" dirty="0" err="1">
                <a:latin typeface="Courier"/>
              </a:rPr>
              <a:t>reviewStartTimestamp</a:t>
            </a:r>
            <a:r>
              <a:rPr sz="1800" dirty="0">
                <a:latin typeface="Courier"/>
              </a:rPr>
              <a:t> = </a:t>
            </a:r>
            <a:r>
              <a:rPr sz="1800" dirty="0" err="1">
                <a:latin typeface="Courier"/>
              </a:rPr>
              <a:t>col_datetime</a:t>
            </a:r>
            <a:r>
              <a:rPr sz="1800" dirty="0">
                <a:latin typeface="Courier"/>
              </a:rPr>
              <a:t>(format = ""),
##   </a:t>
            </a:r>
            <a:r>
              <a:rPr sz="1800" dirty="0" err="1">
                <a:latin typeface="Courier"/>
              </a:rPr>
              <a:t>reviewCompleteTimestamp</a:t>
            </a:r>
            <a:r>
              <a:rPr sz="1800" dirty="0">
                <a:latin typeface="Courier"/>
              </a:rPr>
              <a:t> = </a:t>
            </a:r>
            <a:r>
              <a:rPr sz="1800" dirty="0" err="1">
                <a:latin typeface="Courier"/>
              </a:rPr>
              <a:t>col_datetime</a:t>
            </a:r>
            <a:r>
              <a:rPr sz="1800" dirty="0">
                <a:latin typeface="Courier"/>
              </a:rPr>
              <a:t>(format = "")
## )</a:t>
            </a:r>
          </a:p>
          <a:p>
            <a:pPr marL="1270000" lvl="0" indent="0">
              <a:buNone/>
            </a:pPr>
            <a:r>
              <a:rPr sz="1800" dirty="0">
                <a:latin typeface="Courier"/>
              </a:rPr>
              <a:t>## mutate: new variable '</a:t>
            </a:r>
            <a:r>
              <a:rPr sz="1800" dirty="0" err="1">
                <a:latin typeface="Courier"/>
              </a:rPr>
              <a:t>collect_datetime</a:t>
            </a:r>
            <a:r>
              <a:rPr sz="1800" dirty="0">
                <a:latin typeface="Courier"/>
              </a:rPr>
              <a:t>' with 587 unique values and 0% NA</a:t>
            </a:r>
          </a:p>
          <a:p>
            <a:pPr marL="1270000" lvl="0" indent="0">
              <a:buNone/>
            </a:pPr>
            <a:r>
              <a:rPr sz="1800" dirty="0">
                <a:latin typeface="Courier"/>
              </a:rPr>
              <a:t>## mutate: new variable '</a:t>
            </a:r>
            <a:r>
              <a:rPr sz="1800" dirty="0" err="1">
                <a:latin typeface="Courier"/>
              </a:rPr>
              <a:t>collect_month</a:t>
            </a:r>
            <a:r>
              <a:rPr sz="1800" dirty="0">
                <a:latin typeface="Courier"/>
              </a:rPr>
              <a:t>' with 2 unique values and 0% NA</a:t>
            </a:r>
          </a:p>
          <a:p>
            <a:pPr marL="1270000" lvl="0" indent="0">
              <a:buNone/>
            </a:pPr>
            <a:r>
              <a:rPr sz="1800" dirty="0">
                <a:latin typeface="Courier"/>
              </a:rPr>
              <a:t>## mutate: new variable '</a:t>
            </a:r>
            <a:r>
              <a:rPr sz="1800" dirty="0" err="1">
                <a:latin typeface="Courier"/>
              </a:rPr>
              <a:t>collect_day_of_week</a:t>
            </a:r>
            <a:r>
              <a:rPr sz="1800" dirty="0">
                <a:latin typeface="Courier"/>
              </a:rPr>
              <a:t>' with 7 unique values and 0% NA</a:t>
            </a:r>
          </a:p>
          <a:p>
            <a:pPr marL="1270000" lvl="0" indent="0">
              <a:buNone/>
            </a:pPr>
            <a:r>
              <a:rPr sz="1800" dirty="0">
                <a:latin typeface="Courier"/>
              </a:rPr>
              <a:t>## mutate: new variable '</a:t>
            </a:r>
            <a:r>
              <a:rPr sz="1800" dirty="0" err="1">
                <a:latin typeface="Courier"/>
              </a:rPr>
              <a:t>collect_week</a:t>
            </a:r>
            <a:r>
              <a:rPr sz="1800" dirty="0">
                <a:latin typeface="Courier"/>
              </a:rPr>
              <a:t>' with 6 unique values and 0% NA</a:t>
            </a:r>
          </a:p>
          <a:p>
            <a:pPr marL="1270000" lvl="0" indent="0">
              <a:buNone/>
            </a:pPr>
            <a:r>
              <a:rPr sz="1800" dirty="0">
                <a:latin typeface="Courier"/>
              </a:rPr>
              <a:t>## Observations: 3,600
## Variables: 15
## $ </a:t>
            </a:r>
            <a:r>
              <a:rPr sz="1800" dirty="0" err="1">
                <a:latin typeface="Courier"/>
              </a:rPr>
              <a:t>batch_name</a:t>
            </a:r>
            <a:r>
              <a:rPr sz="1800" dirty="0">
                <a:latin typeface="Courier"/>
              </a:rPr>
              <a:t>                &lt;</a:t>
            </a:r>
            <a:r>
              <a:rPr sz="1800" dirty="0" err="1">
                <a:latin typeface="Courier"/>
              </a:rPr>
              <a:t>chr</a:t>
            </a:r>
            <a:r>
              <a:rPr sz="1800" dirty="0">
                <a:latin typeface="Courier"/>
              </a:rPr>
              <a:t>&gt; "b802253", "b802253", "b802253", "b802…
## $ </a:t>
            </a:r>
            <a:r>
              <a:rPr sz="1800" dirty="0" err="1">
                <a:latin typeface="Courier"/>
              </a:rPr>
              <a:t>instrument_name</a:t>
            </a:r>
            <a:r>
              <a:rPr sz="1800" dirty="0">
                <a:latin typeface="Courier"/>
              </a:rPr>
              <a:t>           &lt;</a:t>
            </a:r>
            <a:r>
              <a:rPr sz="1800" dirty="0" err="1">
                <a:latin typeface="Courier"/>
              </a:rPr>
              <a:t>chr</a:t>
            </a:r>
            <a:r>
              <a:rPr sz="1800" dirty="0">
                <a:latin typeface="Courier"/>
              </a:rPr>
              <a:t>&gt; "doc", "doc", "doc", "doc", "doc", "do…
## $ </a:t>
            </a:r>
            <a:r>
              <a:rPr sz="1800" dirty="0" err="1">
                <a:latin typeface="Courier"/>
              </a:rPr>
              <a:t>compound_name</a:t>
            </a:r>
            <a:r>
              <a:rPr sz="1800" dirty="0">
                <a:latin typeface="Courier"/>
              </a:rPr>
              <a:t>             &lt;</a:t>
            </a:r>
            <a:r>
              <a:rPr sz="1800" dirty="0" err="1">
                <a:latin typeface="Courier"/>
              </a:rPr>
              <a:t>chr</a:t>
            </a:r>
            <a:r>
              <a:rPr sz="1800" dirty="0">
                <a:latin typeface="Courier"/>
              </a:rPr>
              <a:t>&gt; "morphine", "hydromorphone", "</a:t>
            </a:r>
            <a:r>
              <a:rPr sz="1800" dirty="0" err="1">
                <a:latin typeface="Courier"/>
              </a:rPr>
              <a:t>oxymorph</a:t>
            </a:r>
            <a:r>
              <a:rPr sz="1800" dirty="0">
                <a:latin typeface="Courier"/>
              </a:rPr>
              <a:t>…
## $ </a:t>
            </a:r>
            <a:r>
              <a:rPr sz="1800" dirty="0" err="1">
                <a:latin typeface="Courier"/>
              </a:rPr>
              <a:t>calibration_slope</a:t>
            </a:r>
            <a:r>
              <a:rPr sz="1800" dirty="0">
                <a:latin typeface="Courier"/>
              </a:rPr>
              <a:t>         &lt;</a:t>
            </a:r>
            <a:r>
              <a:rPr sz="1800" dirty="0" err="1">
                <a:latin typeface="Courier"/>
              </a:rPr>
              <a:t>dbl</a:t>
            </a:r>
            <a:r>
              <a:rPr sz="1800" dirty="0">
                <a:latin typeface="Courier"/>
              </a:rPr>
              <a:t>&gt; 0.007750183, 0.007678291, 0.007975051,…
## $ </a:t>
            </a:r>
            <a:r>
              <a:rPr sz="1800" dirty="0" err="1">
                <a:latin typeface="Courier"/>
              </a:rPr>
              <a:t>calibration_intercept</a:t>
            </a:r>
            <a:r>
              <a:rPr sz="1800" dirty="0">
                <a:latin typeface="Courier"/>
              </a:rPr>
              <a:t>     &lt;</a:t>
            </a:r>
            <a:r>
              <a:rPr sz="1800" dirty="0" err="1">
                <a:latin typeface="Courier"/>
              </a:rPr>
              <a:t>dbl</a:t>
            </a:r>
            <a:r>
              <a:rPr sz="1800" dirty="0">
                <a:latin typeface="Courier"/>
              </a:rPr>
              <a:t>&gt; -5.76e-06, -4.38e-05, 5.15e-06, -5.02e…
## $ calibration_r2            &lt;</a:t>
            </a:r>
            <a:r>
              <a:rPr sz="1800" dirty="0" err="1">
                <a:latin typeface="Courier"/>
              </a:rPr>
              <a:t>dbl</a:t>
            </a:r>
            <a:r>
              <a:rPr sz="1800" dirty="0">
                <a:latin typeface="Courier"/>
              </a:rPr>
              <a:t>&gt; 0.9965239, 0.9805162, 0.9838828, 0.980…
## $ </a:t>
            </a:r>
            <a:r>
              <a:rPr sz="1800" dirty="0" err="1">
                <a:latin typeface="Courier"/>
              </a:rPr>
              <a:t>batch_passed</a:t>
            </a:r>
            <a:r>
              <a:rPr sz="1800" dirty="0">
                <a:latin typeface="Courier"/>
              </a:rPr>
              <a:t>              &lt;</a:t>
            </a:r>
            <a:r>
              <a:rPr sz="1800" dirty="0" err="1">
                <a:latin typeface="Courier"/>
              </a:rPr>
              <a:t>lgl</a:t>
            </a:r>
            <a:r>
              <a:rPr sz="1800" dirty="0">
                <a:latin typeface="Courier"/>
              </a:rPr>
              <a:t>&gt; TRUE, TRUE, TRUE, TRUE, TRUE, TRUE, TR…
## $ </a:t>
            </a:r>
            <a:r>
              <a:rPr sz="1800" dirty="0" err="1">
                <a:latin typeface="Courier"/>
              </a:rPr>
              <a:t>reviewer_name</a:t>
            </a:r>
            <a:r>
              <a:rPr sz="1800" dirty="0">
                <a:latin typeface="Courier"/>
              </a:rPr>
              <a:t>             &lt;</a:t>
            </a:r>
            <a:r>
              <a:rPr sz="1800" dirty="0" err="1">
                <a:latin typeface="Courier"/>
              </a:rPr>
              <a:t>chr</a:t>
            </a:r>
            <a:r>
              <a:rPr sz="1800" dirty="0">
                <a:latin typeface="Courier"/>
              </a:rPr>
              <a:t>&gt; "Xavier", "Xavier", "Xavier", "Xavier"…
## $ </a:t>
            </a:r>
            <a:r>
              <a:rPr sz="1800" dirty="0" err="1">
                <a:latin typeface="Courier"/>
              </a:rPr>
              <a:t>batch_collected_timestamp</a:t>
            </a:r>
            <a:r>
              <a:rPr sz="1800" dirty="0">
                <a:latin typeface="Courier"/>
              </a:rPr>
              <a:t> &lt;</a:t>
            </a:r>
            <a:r>
              <a:rPr sz="1800" dirty="0" err="1">
                <a:latin typeface="Courier"/>
              </a:rPr>
              <a:t>dttm</a:t>
            </a:r>
            <a:r>
              <a:rPr sz="1800" dirty="0">
                <a:latin typeface="Courier"/>
              </a:rPr>
              <a:t>&gt; 2017-01-06 21:40:00, 2017-01-06 21:40…
## $ </a:t>
            </a:r>
            <a:r>
              <a:rPr sz="1800" dirty="0" err="1">
                <a:latin typeface="Courier"/>
              </a:rPr>
              <a:t>review_start_timestamp</a:t>
            </a:r>
            <a:r>
              <a:rPr sz="1800" dirty="0">
                <a:latin typeface="Courier"/>
              </a:rPr>
              <a:t>    &lt;</a:t>
            </a:r>
            <a:r>
              <a:rPr sz="1800" dirty="0" err="1">
                <a:latin typeface="Courier"/>
              </a:rPr>
              <a:t>dttm</a:t>
            </a:r>
            <a:r>
              <a:rPr sz="1800" dirty="0">
                <a:latin typeface="Courier"/>
              </a:rPr>
              <a:t>&gt; 2017-01-07 13:43:00, 2017-01-07 13:43…
## $ </a:t>
            </a:r>
            <a:r>
              <a:rPr sz="1800" dirty="0" err="1">
                <a:latin typeface="Courier"/>
              </a:rPr>
              <a:t>review_complete_timestamp</a:t>
            </a:r>
            <a:r>
              <a:rPr sz="1800" dirty="0">
                <a:latin typeface="Courier"/>
              </a:rPr>
              <a:t> &lt;</a:t>
            </a:r>
            <a:r>
              <a:rPr sz="1800" dirty="0" err="1">
                <a:latin typeface="Courier"/>
              </a:rPr>
              <a:t>dttm</a:t>
            </a:r>
            <a:r>
              <a:rPr sz="1800" dirty="0">
                <a:latin typeface="Courier"/>
              </a:rPr>
              <a:t>&gt; 2017-01-07 14:09:00, 2017-01-07 14:09…
## $ </a:t>
            </a:r>
            <a:r>
              <a:rPr sz="1800" dirty="0" err="1">
                <a:latin typeface="Courier"/>
              </a:rPr>
              <a:t>collect_datetime</a:t>
            </a:r>
            <a:r>
              <a:rPr sz="1800" dirty="0">
                <a:latin typeface="Courier"/>
              </a:rPr>
              <a:t>          &lt;</a:t>
            </a:r>
            <a:r>
              <a:rPr sz="1800" dirty="0" err="1">
                <a:latin typeface="Courier"/>
              </a:rPr>
              <a:t>dttm</a:t>
            </a:r>
            <a:r>
              <a:rPr sz="1800" dirty="0">
                <a:latin typeface="Courier"/>
              </a:rPr>
              <a:t>&gt; 2017-01-06 21:40:00, 2017-01-06 21:40…
## $ </a:t>
            </a:r>
            <a:r>
              <a:rPr sz="1800" dirty="0" err="1">
                <a:latin typeface="Courier"/>
              </a:rPr>
              <a:t>collect_month</a:t>
            </a:r>
            <a:r>
              <a:rPr sz="1800" dirty="0">
                <a:latin typeface="Courier"/>
              </a:rPr>
              <a:t>             &lt;</a:t>
            </a:r>
            <a:r>
              <a:rPr sz="1800" dirty="0" err="1">
                <a:latin typeface="Courier"/>
              </a:rPr>
              <a:t>dbl</a:t>
            </a:r>
            <a:r>
              <a:rPr sz="1800" dirty="0">
                <a:latin typeface="Courier"/>
              </a:rPr>
              <a:t>&gt; 1, 1, 1, 1, 1, 1, 1, 1, 1, 1, 1, 1, 1,…
## $ </a:t>
            </a:r>
            <a:r>
              <a:rPr sz="1800" dirty="0" err="1">
                <a:latin typeface="Courier"/>
              </a:rPr>
              <a:t>collect_day_of_week</a:t>
            </a:r>
            <a:r>
              <a:rPr sz="1800" dirty="0">
                <a:latin typeface="Courier"/>
              </a:rPr>
              <a:t>       &lt;</a:t>
            </a:r>
            <a:r>
              <a:rPr sz="1800" dirty="0" err="1">
                <a:latin typeface="Courier"/>
              </a:rPr>
              <a:t>dbl</a:t>
            </a:r>
            <a:r>
              <a:rPr sz="1800" dirty="0">
                <a:latin typeface="Courier"/>
              </a:rPr>
              <a:t>&gt; 6, 6, 6, 6, 6, 6, 6, 6, 6, 6, 6, 6, 6,…
## $ </a:t>
            </a:r>
            <a:r>
              <a:rPr sz="1800" dirty="0" err="1">
                <a:latin typeface="Courier"/>
              </a:rPr>
              <a:t>collect_week</a:t>
            </a:r>
            <a:r>
              <a:rPr sz="1800" dirty="0">
                <a:latin typeface="Courier"/>
              </a:rPr>
              <a:t>              &lt;</a:t>
            </a:r>
            <a:r>
              <a:rPr sz="1800" dirty="0" err="1">
                <a:latin typeface="Courier"/>
              </a:rPr>
              <a:t>dbl</a:t>
            </a:r>
            <a:r>
              <a:rPr sz="1800" dirty="0">
                <a:latin typeface="Courier"/>
              </a:rPr>
              <a:t>&gt; 1, 1, 1, 1, 1, 1, 1, 1, 1, 1, 1, 1,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2</a:t>
            </a:r>
          </a:p>
        </p:txBody>
      </p:sp>
      <p:sp>
        <p:nvSpPr>
          <p:cNvPr id="3" name="Content Placeholder 2"/>
          <p:cNvSpPr>
            <a:spLocks noGrp="1"/>
          </p:cNvSpPr>
          <p:nvPr>
            <p:ph idx="1"/>
          </p:nvPr>
        </p:nvSpPr>
        <p:spPr/>
        <p:txBody>
          <a:bodyPr/>
          <a:lstStyle/>
          <a:p>
            <a:pPr marL="0" lvl="0" indent="0">
              <a:buNone/>
            </a:pPr>
            <a:r>
              <a:t>How long an average does it take to review each batch?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2 Comments</a:t>
            </a:r>
          </a:p>
        </p:txBody>
      </p:sp>
      <p:sp>
        <p:nvSpPr>
          <p:cNvPr id="3" name="Content Placeholder 2"/>
          <p:cNvSpPr>
            <a:spLocks noGrp="1"/>
          </p:cNvSpPr>
          <p:nvPr>
            <p:ph idx="1"/>
          </p:nvPr>
        </p:nvSpPr>
        <p:spPr/>
        <p:txBody>
          <a:bodyPr/>
          <a:lstStyle/>
          <a:p>
            <a:pPr marL="0" lvl="0" indent="0">
              <a:buNone/>
            </a:pPr>
            <a:r>
              <a:t>Probably want to coerce difftime function output to a number, for downstream analyses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Collapse (summarize) your data set</a:t>
            </a:r>
          </a:p>
        </p:txBody>
      </p:sp>
      <p:sp>
        <p:nvSpPr>
          <p:cNvPr id="3" name="Content Placeholder 2"/>
          <p:cNvSpPr>
            <a:spLocks noGrp="1"/>
          </p:cNvSpPr>
          <p:nvPr>
            <p:ph idx="1"/>
          </p:nvPr>
        </p:nvSpPr>
        <p:spPr/>
        <p:txBody>
          <a:bodyPr/>
          <a:lstStyle/>
          <a:p>
            <a:pPr lvl="1"/>
            <a:r>
              <a:t>Group data by a variable using the </a:t>
            </a:r>
            <a:r>
              <a:rPr sz="1800">
                <a:latin typeface="Courier"/>
              </a:rPr>
              <a:t>group_by()</a:t>
            </a:r>
            <a:r>
              <a:t> function</a:t>
            </a:r>
          </a:p>
          <a:p>
            <a:pPr lvl="1"/>
            <a:r>
              <a:t>Couples with its summary function </a:t>
            </a:r>
            <a:r>
              <a:rPr sz="1800">
                <a:latin typeface="Courier"/>
              </a:rPr>
              <a:t>summarize()</a:t>
            </a:r>
          </a:p>
          <a:p>
            <a:pPr lvl="1"/>
            <a:r>
              <a:t>Allows summary calculations on specific groups within data set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a:t>
            </a:r>
          </a:p>
        </p:txBody>
      </p:sp>
      <p:sp>
        <p:nvSpPr>
          <p:cNvPr id="3" name="Content Placeholder 2"/>
          <p:cNvSpPr>
            <a:spLocks noGrp="1"/>
          </p:cNvSpPr>
          <p:nvPr>
            <p:ph idx="1"/>
          </p:nvPr>
        </p:nvSpPr>
        <p:spPr>
          <a:xfrm>
            <a:off x="-166255" y="1600200"/>
            <a:ext cx="8853055" cy="4983162"/>
          </a:xfrm>
        </p:spPr>
        <p:txBody>
          <a:bodyPr>
            <a:normAutofit fontScale="925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"unknown"</a:t>
            </a:r>
            <a:r>
              <a:rPr sz="1800" dirty="0">
                <a:latin typeface="Courier"/>
              </a:rPr>
              <a:t>, concentration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err="1">
                <a:solidFill>
                  <a:srgbClr val="007020"/>
                </a:solidFill>
                <a:latin typeface="Courier"/>
              </a:rPr>
              <a:t>group_by</a:t>
            </a:r>
            <a:r>
              <a:rPr sz="1800" dirty="0">
                <a:latin typeface="Courier"/>
              </a:rPr>
              <a:t>(</a:t>
            </a:r>
            <a:r>
              <a:rPr sz="1800" dirty="0" err="1">
                <a:latin typeface="Courier"/>
              </a:rPr>
              <a:t>compound_name</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summarize</a:t>
            </a:r>
            <a:r>
              <a:rPr sz="1800" dirty="0">
                <a:latin typeface="Courier"/>
              </a:rPr>
              <a:t>(</a:t>
            </a:r>
            <a:r>
              <a:rPr sz="1800" dirty="0" err="1">
                <a:solidFill>
                  <a:srgbClr val="902000"/>
                </a:solidFill>
                <a:latin typeface="Courier"/>
              </a:rPr>
              <a:t>median_ir</a:t>
            </a:r>
            <a:r>
              <a:rPr sz="1800" dirty="0">
                <a:solidFill>
                  <a:srgbClr val="902000"/>
                </a:solidFill>
                <a:latin typeface="Courier"/>
              </a:rPr>
              <a:t> =</a:t>
            </a:r>
            <a:r>
              <a:rPr sz="1800" dirty="0">
                <a:latin typeface="Courier"/>
              </a:rPr>
              <a:t> </a:t>
            </a:r>
            <a:r>
              <a:rPr sz="1800" b="1" dirty="0">
                <a:solidFill>
                  <a:srgbClr val="007020"/>
                </a:solidFill>
                <a:latin typeface="Courier"/>
              </a:rPr>
              <a:t>median</a:t>
            </a:r>
            <a:r>
              <a:rPr sz="1800" dirty="0">
                <a:latin typeface="Courier"/>
              </a:rPr>
              <a:t>(</a:t>
            </a:r>
            <a:r>
              <a:rPr sz="1800" dirty="0" err="1">
                <a:latin typeface="Courier"/>
              </a:rPr>
              <a:t>ion_ratio</a:t>
            </a:r>
            <a:r>
              <a:rPr sz="1800" dirty="0">
                <a:latin typeface="Courier"/>
              </a:rPr>
              <a:t>),</a:t>
            </a:r>
            <a:br>
              <a:rPr dirty="0"/>
            </a:br>
            <a:r>
              <a:rPr sz="1800" dirty="0">
                <a:latin typeface="Courier"/>
              </a:rPr>
              <a:t>            </a:t>
            </a:r>
            <a:r>
              <a:rPr sz="1800" dirty="0" err="1">
                <a:solidFill>
                  <a:srgbClr val="902000"/>
                </a:solidFill>
                <a:latin typeface="Courier"/>
              </a:rPr>
              <a:t>mean_ir</a:t>
            </a:r>
            <a:r>
              <a:rPr sz="1800" dirty="0">
                <a:solidFill>
                  <a:srgbClr val="902000"/>
                </a:solidFill>
                <a:latin typeface="Courier"/>
              </a:rPr>
              <a:t> =</a:t>
            </a:r>
            <a:r>
              <a:rPr sz="1800" dirty="0">
                <a:latin typeface="Courier"/>
              </a:rPr>
              <a:t> </a:t>
            </a:r>
            <a:r>
              <a:rPr sz="1800" b="1" dirty="0">
                <a:solidFill>
                  <a:srgbClr val="007020"/>
                </a:solidFill>
                <a:latin typeface="Courier"/>
              </a:rPr>
              <a:t>mean</a:t>
            </a:r>
            <a:r>
              <a:rPr sz="1800" dirty="0">
                <a:latin typeface="Courier"/>
              </a:rPr>
              <a:t>(</a:t>
            </a:r>
            <a:r>
              <a:rPr sz="1800" dirty="0" err="1">
                <a:latin typeface="Courier"/>
              </a:rPr>
              <a:t>ion_ratio</a:t>
            </a:r>
            <a:r>
              <a:rPr sz="1800" dirty="0">
                <a:latin typeface="Courier"/>
              </a:rPr>
              <a:t>),</a:t>
            </a:r>
            <a:br>
              <a:rPr dirty="0"/>
            </a:br>
            <a:r>
              <a:rPr sz="1800" dirty="0">
                <a:latin typeface="Courier"/>
              </a:rPr>
              <a:t>            </a:t>
            </a:r>
            <a:r>
              <a:rPr sz="1800" dirty="0" err="1">
                <a:solidFill>
                  <a:srgbClr val="902000"/>
                </a:solidFill>
                <a:latin typeface="Courier"/>
              </a:rPr>
              <a:t>std_dev_ir</a:t>
            </a:r>
            <a:r>
              <a:rPr sz="1800" dirty="0">
                <a:solidFill>
                  <a:srgbClr val="902000"/>
                </a:solidFill>
                <a:latin typeface="Courier"/>
              </a:rPr>
              <a:t> =</a:t>
            </a:r>
            <a:r>
              <a:rPr sz="1800" dirty="0">
                <a:latin typeface="Courier"/>
              </a:rPr>
              <a:t> </a:t>
            </a:r>
            <a:r>
              <a:rPr sz="1800" b="1" dirty="0" err="1">
                <a:solidFill>
                  <a:srgbClr val="007020"/>
                </a:solidFill>
                <a:latin typeface="Courier"/>
              </a:rPr>
              <a:t>sd</a:t>
            </a:r>
            <a:r>
              <a:rPr sz="1800" dirty="0">
                <a:latin typeface="Courier"/>
              </a:rPr>
              <a:t>(</a:t>
            </a:r>
            <a:r>
              <a:rPr sz="1800" dirty="0" err="1">
                <a:latin typeface="Courier"/>
              </a:rPr>
              <a:t>ion_ratio</a:t>
            </a:r>
            <a:r>
              <a:rPr sz="1800" dirty="0">
                <a:latin typeface="Courier"/>
              </a:rPr>
              <a:t>))</a:t>
            </a:r>
            <a:endParaRPr lang="en-US" sz="1800" dirty="0">
              <a:latin typeface="Courier"/>
            </a:endParaRPr>
          </a:p>
          <a:p>
            <a:pPr marL="1270000" lvl="0" indent="0">
              <a:buNone/>
            </a:pPr>
            <a:endParaRPr sz="1800" dirty="0">
              <a:latin typeface="Courier"/>
            </a:endParaRPr>
          </a:p>
          <a:p>
            <a:pPr marL="1270000" lvl="0" indent="0">
              <a:buNone/>
            </a:pPr>
            <a:r>
              <a:rPr sz="1800" dirty="0">
                <a:latin typeface="Courier"/>
              </a:rPr>
              <a:t>## filter: removed 115298 out of 187200 rows (62%)</a:t>
            </a:r>
          </a:p>
          <a:p>
            <a:pPr marL="1270000" lvl="0" indent="0">
              <a:buNone/>
            </a:pPr>
            <a:r>
              <a:rPr sz="1800" dirty="0">
                <a:latin typeface="Courier"/>
              </a:rPr>
              <a:t>## </a:t>
            </a:r>
            <a:r>
              <a:rPr sz="1800" dirty="0" err="1">
                <a:latin typeface="Courier"/>
              </a:rPr>
              <a:t>group_by</a:t>
            </a:r>
            <a:r>
              <a:rPr sz="1800" dirty="0">
                <a:latin typeface="Courier"/>
              </a:rPr>
              <a:t>: one grouping variable (</a:t>
            </a:r>
            <a:r>
              <a:rPr sz="1800" dirty="0" err="1">
                <a:latin typeface="Courier"/>
              </a:rPr>
              <a:t>compound_name</a:t>
            </a:r>
            <a:r>
              <a:rPr sz="1800" dirty="0">
                <a:latin typeface="Courier"/>
              </a:rPr>
              <a:t>)</a:t>
            </a:r>
          </a:p>
          <a:p>
            <a:pPr marL="1270000" lvl="0" indent="0">
              <a:buNone/>
            </a:pPr>
            <a:r>
              <a:rPr sz="1800" dirty="0">
                <a:latin typeface="Courier"/>
              </a:rPr>
              <a:t>## summarize: now 6 rows and 4 columns, ungrouped</a:t>
            </a:r>
          </a:p>
          <a:p>
            <a:pPr marL="1270000" lvl="0" indent="0">
              <a:buNone/>
            </a:pPr>
            <a:r>
              <a:rPr sz="1800" dirty="0">
                <a:latin typeface="Courier"/>
              </a:rPr>
              <a:t>## # A </a:t>
            </a:r>
            <a:r>
              <a:rPr sz="1800" dirty="0" err="1">
                <a:latin typeface="Courier"/>
              </a:rPr>
              <a:t>tibble</a:t>
            </a:r>
            <a:r>
              <a:rPr sz="1800" dirty="0">
                <a:latin typeface="Courier"/>
              </a:rPr>
              <a:t>: 6 x 4
##   </a:t>
            </a:r>
            <a:r>
              <a:rPr sz="1800" dirty="0" err="1">
                <a:latin typeface="Courier"/>
              </a:rPr>
              <a:t>compound_name</a:t>
            </a:r>
            <a:r>
              <a:rPr sz="1800" dirty="0">
                <a:latin typeface="Courier"/>
              </a:rPr>
              <a:t> </a:t>
            </a:r>
            <a:r>
              <a:rPr sz="1800" dirty="0" err="1">
                <a:latin typeface="Courier"/>
              </a:rPr>
              <a:t>median_ir</a:t>
            </a:r>
            <a:r>
              <a:rPr sz="1800" dirty="0">
                <a:latin typeface="Courier"/>
              </a:rPr>
              <a:t> </a:t>
            </a:r>
            <a:r>
              <a:rPr sz="1800" dirty="0" err="1">
                <a:latin typeface="Courier"/>
              </a:rPr>
              <a:t>mean_ir</a:t>
            </a:r>
            <a:r>
              <a:rPr sz="1800" dirty="0">
                <a:latin typeface="Courier"/>
              </a:rPr>
              <a:t> </a:t>
            </a:r>
            <a:r>
              <a:rPr sz="1800" dirty="0" err="1">
                <a:latin typeface="Courier"/>
              </a:rPr>
              <a:t>std_dev_ir</a:t>
            </a:r>
            <a:r>
              <a:rPr sz="1800" dirty="0">
                <a:latin typeface="Courier"/>
              </a:rPr>
              <a:t>
##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morphine           1.24    1.20      0.168
## 2 hydromorphone      1.24    1.20      0.165
## 3 oxymorphone        1.24    1.20      0.165
## 4 codeine            1.24    1.20      0.166
## 5 hydrocodone        1.24    1.20      0.166
## 6 oxycodone          1.24    1.20      0.166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 by 2 variables</a:t>
            </a:r>
          </a:p>
        </p:txBody>
      </p:sp>
      <p:sp>
        <p:nvSpPr>
          <p:cNvPr id="3" name="Content Placeholder 2"/>
          <p:cNvSpPr>
            <a:spLocks noGrp="1"/>
          </p:cNvSpPr>
          <p:nvPr>
            <p:ph idx="1"/>
          </p:nvPr>
        </p:nvSpPr>
        <p:spPr>
          <a:xfrm>
            <a:off x="-546265" y="1600200"/>
            <a:ext cx="9233065" cy="5257800"/>
          </a:xfrm>
        </p:spPr>
        <p:txBody>
          <a:bodyPr>
            <a:normAutofit fontScale="850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"unknown"</a:t>
            </a:r>
            <a:r>
              <a:rPr sz="1800" dirty="0">
                <a:latin typeface="Courier"/>
              </a:rPr>
              <a:t>, concentration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err="1">
                <a:solidFill>
                  <a:srgbClr val="007020"/>
                </a:solidFill>
                <a:latin typeface="Courier"/>
              </a:rPr>
              <a:t>group_by</a:t>
            </a:r>
            <a:r>
              <a:rPr sz="1800" dirty="0">
                <a:latin typeface="Courier"/>
              </a:rPr>
              <a:t>(</a:t>
            </a:r>
            <a:r>
              <a:rPr sz="1800" dirty="0" err="1">
                <a:latin typeface="Courier"/>
              </a:rPr>
              <a:t>batch_name</a:t>
            </a:r>
            <a:r>
              <a:rPr sz="1800" dirty="0">
                <a:latin typeface="Courier"/>
              </a:rPr>
              <a:t>, </a:t>
            </a:r>
            <a:r>
              <a:rPr sz="1800" dirty="0" err="1">
                <a:latin typeface="Courier"/>
              </a:rPr>
              <a:t>compound_name</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summarize</a:t>
            </a:r>
            <a:r>
              <a:rPr sz="1800" dirty="0">
                <a:latin typeface="Courier"/>
              </a:rPr>
              <a:t>(</a:t>
            </a:r>
            <a:r>
              <a:rPr sz="1800" dirty="0" err="1">
                <a:solidFill>
                  <a:srgbClr val="902000"/>
                </a:solidFill>
                <a:latin typeface="Courier"/>
              </a:rPr>
              <a:t>median_ir</a:t>
            </a:r>
            <a:r>
              <a:rPr sz="1800" dirty="0">
                <a:solidFill>
                  <a:srgbClr val="902000"/>
                </a:solidFill>
                <a:latin typeface="Courier"/>
              </a:rPr>
              <a:t> =</a:t>
            </a:r>
            <a:r>
              <a:rPr sz="1800" dirty="0">
                <a:latin typeface="Courier"/>
              </a:rPr>
              <a:t> </a:t>
            </a:r>
            <a:r>
              <a:rPr sz="1800" b="1" dirty="0">
                <a:solidFill>
                  <a:srgbClr val="007020"/>
                </a:solidFill>
                <a:latin typeface="Courier"/>
              </a:rPr>
              <a:t>median</a:t>
            </a:r>
            <a:r>
              <a:rPr sz="1800" dirty="0">
                <a:latin typeface="Courier"/>
              </a:rPr>
              <a:t>(</a:t>
            </a:r>
            <a:r>
              <a:rPr sz="1800" dirty="0" err="1">
                <a:latin typeface="Courier"/>
              </a:rPr>
              <a:t>ion_ratio</a:t>
            </a:r>
            <a:r>
              <a:rPr sz="1800" dirty="0">
                <a:latin typeface="Courier"/>
              </a:rPr>
              <a:t>),</a:t>
            </a:r>
            <a:br>
              <a:rPr dirty="0"/>
            </a:br>
            <a:r>
              <a:rPr sz="1800" dirty="0">
                <a:latin typeface="Courier"/>
              </a:rPr>
              <a:t>            </a:t>
            </a:r>
            <a:r>
              <a:rPr sz="1800" dirty="0" err="1">
                <a:solidFill>
                  <a:srgbClr val="902000"/>
                </a:solidFill>
                <a:latin typeface="Courier"/>
              </a:rPr>
              <a:t>mean_ir</a:t>
            </a:r>
            <a:r>
              <a:rPr sz="1800" dirty="0">
                <a:solidFill>
                  <a:srgbClr val="902000"/>
                </a:solidFill>
                <a:latin typeface="Courier"/>
              </a:rPr>
              <a:t> =</a:t>
            </a:r>
            <a:r>
              <a:rPr sz="1800" dirty="0">
                <a:latin typeface="Courier"/>
              </a:rPr>
              <a:t> </a:t>
            </a:r>
            <a:r>
              <a:rPr sz="1800" b="1" dirty="0">
                <a:solidFill>
                  <a:srgbClr val="007020"/>
                </a:solidFill>
                <a:latin typeface="Courier"/>
              </a:rPr>
              <a:t>mean</a:t>
            </a:r>
            <a:r>
              <a:rPr sz="1800" dirty="0">
                <a:latin typeface="Courier"/>
              </a:rPr>
              <a:t>(</a:t>
            </a:r>
            <a:r>
              <a:rPr sz="1800" dirty="0" err="1">
                <a:latin typeface="Courier"/>
              </a:rPr>
              <a:t>ion_ratio</a:t>
            </a:r>
            <a:r>
              <a:rPr sz="1800" dirty="0">
                <a:latin typeface="Courier"/>
              </a:rPr>
              <a:t>),</a:t>
            </a:r>
            <a:br>
              <a:rPr dirty="0"/>
            </a:br>
            <a:r>
              <a:rPr sz="1800" dirty="0">
                <a:latin typeface="Courier"/>
              </a:rPr>
              <a:t>            </a:t>
            </a:r>
            <a:r>
              <a:rPr sz="1800" dirty="0" err="1">
                <a:solidFill>
                  <a:srgbClr val="902000"/>
                </a:solidFill>
                <a:latin typeface="Courier"/>
              </a:rPr>
              <a:t>std_dev_ir</a:t>
            </a:r>
            <a:r>
              <a:rPr sz="1800" dirty="0">
                <a:solidFill>
                  <a:srgbClr val="902000"/>
                </a:solidFill>
                <a:latin typeface="Courier"/>
              </a:rPr>
              <a:t> =</a:t>
            </a:r>
            <a:r>
              <a:rPr sz="1800" dirty="0">
                <a:latin typeface="Courier"/>
              </a:rPr>
              <a:t> </a:t>
            </a:r>
            <a:r>
              <a:rPr sz="1800" b="1" dirty="0" err="1">
                <a:solidFill>
                  <a:srgbClr val="007020"/>
                </a:solidFill>
                <a:latin typeface="Courier"/>
              </a:rPr>
              <a:t>sd</a:t>
            </a:r>
            <a:r>
              <a:rPr sz="1800" dirty="0">
                <a:latin typeface="Courier"/>
              </a:rPr>
              <a:t>(</a:t>
            </a:r>
            <a:r>
              <a:rPr sz="1800" dirty="0" err="1">
                <a:latin typeface="Courier"/>
              </a:rPr>
              <a:t>ion_ratio</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endParaRPr lang="en-US" sz="1800" dirty="0">
              <a:latin typeface="Courier"/>
            </a:endParaRPr>
          </a:p>
          <a:p>
            <a:pPr marL="1270000" lvl="0" indent="0">
              <a:buNone/>
            </a:pPr>
            <a:endParaRPr sz="1800" dirty="0">
              <a:latin typeface="Courier"/>
            </a:endParaRPr>
          </a:p>
          <a:p>
            <a:pPr marL="1270000" lvl="0" indent="0">
              <a:buNone/>
            </a:pPr>
            <a:r>
              <a:rPr sz="1800" dirty="0">
                <a:latin typeface="Courier"/>
              </a:rPr>
              <a:t>## filter: removed 115298 out of 187200 rows (62%)</a:t>
            </a:r>
          </a:p>
          <a:p>
            <a:pPr marL="1270000" lvl="0" indent="0">
              <a:buNone/>
            </a:pPr>
            <a:r>
              <a:rPr sz="1800" dirty="0">
                <a:latin typeface="Courier"/>
              </a:rPr>
              <a:t>## </a:t>
            </a:r>
            <a:r>
              <a:rPr sz="1800" dirty="0" err="1">
                <a:latin typeface="Courier"/>
              </a:rPr>
              <a:t>group_by</a:t>
            </a:r>
            <a:r>
              <a:rPr sz="1800" dirty="0">
                <a:latin typeface="Courier"/>
              </a:rPr>
              <a:t>: 2 grouping variables (</a:t>
            </a:r>
            <a:r>
              <a:rPr sz="1800" dirty="0" err="1">
                <a:latin typeface="Courier"/>
              </a:rPr>
              <a:t>batch_name</a:t>
            </a:r>
            <a:r>
              <a:rPr sz="1800" dirty="0">
                <a:latin typeface="Courier"/>
              </a:rPr>
              <a:t>, </a:t>
            </a:r>
            <a:r>
              <a:rPr sz="1800" dirty="0" err="1">
                <a:latin typeface="Courier"/>
              </a:rPr>
              <a:t>compound_name</a:t>
            </a:r>
            <a:r>
              <a:rPr sz="1800" dirty="0">
                <a:latin typeface="Courier"/>
              </a:rPr>
              <a:t>)</a:t>
            </a:r>
          </a:p>
          <a:p>
            <a:pPr marL="1270000" lvl="0" indent="0">
              <a:buNone/>
            </a:pPr>
            <a:r>
              <a:rPr sz="1800" dirty="0">
                <a:latin typeface="Courier"/>
              </a:rPr>
              <a:t>## summarize: now 3600 rows and 5 columns, one group variable remaining (</a:t>
            </a:r>
            <a:r>
              <a:rPr sz="1800" dirty="0" err="1">
                <a:latin typeface="Courier"/>
              </a:rPr>
              <a:t>batch_name</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5
## # Groups:   </a:t>
            </a:r>
            <a:r>
              <a:rPr sz="1800" dirty="0" err="1">
                <a:latin typeface="Courier"/>
              </a:rPr>
              <a:t>batch_name</a:t>
            </a:r>
            <a:r>
              <a:rPr sz="1800" dirty="0">
                <a:latin typeface="Courier"/>
              </a:rPr>
              <a:t> [1]
##   </a:t>
            </a:r>
            <a:r>
              <a:rPr sz="1800" dirty="0" err="1">
                <a:latin typeface="Courier"/>
              </a:rPr>
              <a:t>batch_name</a:t>
            </a:r>
            <a:r>
              <a:rPr sz="1800" dirty="0">
                <a:latin typeface="Courier"/>
              </a:rPr>
              <a:t> </a:t>
            </a:r>
            <a:r>
              <a:rPr sz="1800" dirty="0" err="1">
                <a:latin typeface="Courier"/>
              </a:rPr>
              <a:t>compound_name</a:t>
            </a:r>
            <a:r>
              <a:rPr sz="1800" dirty="0">
                <a:latin typeface="Courier"/>
              </a:rPr>
              <a:t> </a:t>
            </a:r>
            <a:r>
              <a:rPr sz="1800" dirty="0" err="1">
                <a:latin typeface="Courier"/>
              </a:rPr>
              <a:t>median_ir</a:t>
            </a:r>
            <a:r>
              <a:rPr sz="1800" dirty="0">
                <a:latin typeface="Courier"/>
              </a:rPr>
              <a:t> </a:t>
            </a:r>
            <a:r>
              <a:rPr sz="1800" dirty="0" err="1">
                <a:latin typeface="Courier"/>
              </a:rPr>
              <a:t>mean_ir</a:t>
            </a:r>
            <a:r>
              <a:rPr sz="1800" dirty="0">
                <a:latin typeface="Courier"/>
              </a:rPr>
              <a:t> </a:t>
            </a:r>
            <a:r>
              <a:rPr sz="1800" dirty="0" err="1">
                <a:latin typeface="Courier"/>
              </a:rPr>
              <a:t>std_dev_ir</a:t>
            </a:r>
            <a:r>
              <a:rPr sz="1800" dirty="0">
                <a:latin typeface="Courier"/>
              </a:rPr>
              <a:t>
##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b100302    morphine           1.23    1.26     0.0698
## 2 b100302    hydromorphone      1.23    1.25     0.0634
## 3 b100302    oxymorphone        1.23    1.21     0.0743
## 4 b100302    codeine            1.23    1.25     0.0830
## 5 b100302    hydrocodone        1.29    1.27     0.0898
## 6 b100302    oxycodone          1.26    1.27     0.0760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 by 3 variables</a:t>
            </a:r>
          </a:p>
        </p:txBody>
      </p:sp>
      <p:sp>
        <p:nvSpPr>
          <p:cNvPr id="3" name="Content Placeholder 2"/>
          <p:cNvSpPr>
            <a:spLocks noGrp="1"/>
          </p:cNvSpPr>
          <p:nvPr>
            <p:ph idx="1"/>
          </p:nvPr>
        </p:nvSpPr>
        <p:spPr>
          <a:xfrm>
            <a:off x="-593765" y="1600200"/>
            <a:ext cx="9280566" cy="6273140"/>
          </a:xfrm>
        </p:spPr>
        <p:txBody>
          <a:bodyPr>
            <a:normAutofit fontScale="70000" lnSpcReduction="20000"/>
          </a:bodyPr>
          <a:lstStyle/>
          <a:p>
            <a:pPr marL="1270000" lvl="0" indent="0">
              <a:buNone/>
            </a:pPr>
            <a:r>
              <a:rPr sz="1800" dirty="0" err="1">
                <a:latin typeface="Courier"/>
              </a:rPr>
              <a:t>batch_jan_timestamps</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err="1">
                <a:solidFill>
                  <a:srgbClr val="007020"/>
                </a:solidFill>
                <a:latin typeface="Courier"/>
              </a:rPr>
              <a:t>group_by</a:t>
            </a:r>
            <a:r>
              <a:rPr sz="1800" dirty="0">
                <a:latin typeface="Courier"/>
              </a:rPr>
              <a:t>(</a:t>
            </a:r>
            <a:r>
              <a:rPr sz="1800" dirty="0" err="1">
                <a:latin typeface="Courier"/>
              </a:rPr>
              <a:t>instrument_name</a:t>
            </a:r>
            <a:r>
              <a:rPr sz="1800" dirty="0">
                <a:latin typeface="Courier"/>
              </a:rPr>
              <a:t>, </a:t>
            </a:r>
            <a:r>
              <a:rPr sz="1800" dirty="0" err="1">
                <a:latin typeface="Courier"/>
              </a:rPr>
              <a:t>compound_name</a:t>
            </a:r>
            <a:r>
              <a:rPr sz="1800" dirty="0">
                <a:latin typeface="Courier"/>
              </a:rPr>
              <a:t>, </a:t>
            </a:r>
            <a:r>
              <a:rPr sz="1800" dirty="0" err="1">
                <a:latin typeface="Courier"/>
              </a:rPr>
              <a:t>collect_week</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summarize</a:t>
            </a:r>
            <a:r>
              <a:rPr sz="1800" dirty="0">
                <a:latin typeface="Courier"/>
              </a:rPr>
              <a:t>(</a:t>
            </a:r>
            <a:r>
              <a:rPr sz="1800" dirty="0" err="1">
                <a:solidFill>
                  <a:srgbClr val="902000"/>
                </a:solidFill>
                <a:latin typeface="Courier"/>
              </a:rPr>
              <a:t>median_cor</a:t>
            </a:r>
            <a:r>
              <a:rPr sz="1800" dirty="0">
                <a:solidFill>
                  <a:srgbClr val="902000"/>
                </a:solidFill>
                <a:latin typeface="Courier"/>
              </a:rPr>
              <a:t> =</a:t>
            </a:r>
            <a:r>
              <a:rPr sz="1800" dirty="0">
                <a:latin typeface="Courier"/>
              </a:rPr>
              <a:t> </a:t>
            </a:r>
            <a:r>
              <a:rPr sz="1800" b="1" dirty="0">
                <a:solidFill>
                  <a:srgbClr val="007020"/>
                </a:solidFill>
                <a:latin typeface="Courier"/>
              </a:rPr>
              <a:t>median</a:t>
            </a:r>
            <a:r>
              <a:rPr sz="1800" dirty="0">
                <a:latin typeface="Courier"/>
              </a:rPr>
              <a:t>(calibration_r2),</a:t>
            </a:r>
            <a:br>
              <a:rPr dirty="0"/>
            </a:br>
            <a:r>
              <a:rPr sz="1800" dirty="0">
                <a:latin typeface="Courier"/>
              </a:rPr>
              <a:t>            </a:t>
            </a:r>
            <a:r>
              <a:rPr sz="1800" dirty="0" err="1">
                <a:solidFill>
                  <a:srgbClr val="902000"/>
                </a:solidFill>
                <a:latin typeface="Courier"/>
              </a:rPr>
              <a:t>mean_cor</a:t>
            </a:r>
            <a:r>
              <a:rPr sz="1800" dirty="0">
                <a:solidFill>
                  <a:srgbClr val="902000"/>
                </a:solidFill>
                <a:latin typeface="Courier"/>
              </a:rPr>
              <a:t> =</a:t>
            </a:r>
            <a:r>
              <a:rPr sz="1800" dirty="0">
                <a:latin typeface="Courier"/>
              </a:rPr>
              <a:t> </a:t>
            </a:r>
            <a:r>
              <a:rPr sz="1800" b="1" dirty="0">
                <a:solidFill>
                  <a:srgbClr val="007020"/>
                </a:solidFill>
                <a:latin typeface="Courier"/>
              </a:rPr>
              <a:t>mean</a:t>
            </a:r>
            <a:r>
              <a:rPr sz="1800" dirty="0">
                <a:latin typeface="Courier"/>
              </a:rPr>
              <a:t>(calibration_r2),</a:t>
            </a:r>
            <a:br>
              <a:rPr dirty="0"/>
            </a:br>
            <a:r>
              <a:rPr sz="1800" dirty="0">
                <a:latin typeface="Courier"/>
              </a:rPr>
              <a:t>            </a:t>
            </a:r>
            <a:r>
              <a:rPr sz="1800" dirty="0" err="1">
                <a:solidFill>
                  <a:srgbClr val="902000"/>
                </a:solidFill>
                <a:latin typeface="Courier"/>
              </a:rPr>
              <a:t>min_cor</a:t>
            </a:r>
            <a:r>
              <a:rPr sz="1800" dirty="0">
                <a:solidFill>
                  <a:srgbClr val="902000"/>
                </a:solidFill>
                <a:latin typeface="Courier"/>
              </a:rPr>
              <a:t> =</a:t>
            </a:r>
            <a:r>
              <a:rPr sz="1800" dirty="0">
                <a:latin typeface="Courier"/>
              </a:rPr>
              <a:t> </a:t>
            </a:r>
            <a:r>
              <a:rPr sz="1800" b="1" dirty="0">
                <a:solidFill>
                  <a:srgbClr val="007020"/>
                </a:solidFill>
                <a:latin typeface="Courier"/>
              </a:rPr>
              <a:t>min</a:t>
            </a:r>
            <a:r>
              <a:rPr sz="1800" dirty="0">
                <a:latin typeface="Courier"/>
              </a:rPr>
              <a:t>(calibration_r2),</a:t>
            </a:r>
            <a:br>
              <a:rPr dirty="0"/>
            </a:br>
            <a:r>
              <a:rPr sz="1800" dirty="0">
                <a:latin typeface="Courier"/>
              </a:rPr>
              <a:t>            </a:t>
            </a:r>
            <a:r>
              <a:rPr sz="1800" dirty="0" err="1">
                <a:solidFill>
                  <a:srgbClr val="902000"/>
                </a:solidFill>
                <a:latin typeface="Courier"/>
              </a:rPr>
              <a:t>max_cor</a:t>
            </a:r>
            <a:r>
              <a:rPr sz="1800" dirty="0">
                <a:solidFill>
                  <a:srgbClr val="902000"/>
                </a:solidFill>
                <a:latin typeface="Courier"/>
              </a:rPr>
              <a:t> =</a:t>
            </a:r>
            <a:r>
              <a:rPr sz="1800" dirty="0">
                <a:latin typeface="Courier"/>
              </a:rPr>
              <a:t> </a:t>
            </a:r>
            <a:r>
              <a:rPr sz="1800" b="1" dirty="0">
                <a:solidFill>
                  <a:srgbClr val="007020"/>
                </a:solidFill>
                <a:latin typeface="Courier"/>
              </a:rPr>
              <a:t>max</a:t>
            </a:r>
            <a:r>
              <a:rPr sz="1800" dirty="0">
                <a:latin typeface="Courier"/>
              </a:rPr>
              <a:t>(calibration_r2))</a:t>
            </a:r>
            <a:endParaRPr lang="en-US" sz="1800" dirty="0">
              <a:latin typeface="Courier"/>
            </a:endParaRPr>
          </a:p>
          <a:p>
            <a:pPr marL="1270000" lvl="0" indent="0">
              <a:buNone/>
            </a:pPr>
            <a:endParaRPr sz="1800" dirty="0">
              <a:latin typeface="Courier"/>
            </a:endParaRPr>
          </a:p>
          <a:p>
            <a:pPr marL="1270000" lvl="0" indent="0">
              <a:buNone/>
            </a:pPr>
            <a:r>
              <a:rPr sz="1800" dirty="0">
                <a:latin typeface="Courier"/>
              </a:rPr>
              <a:t>## </a:t>
            </a:r>
            <a:r>
              <a:rPr sz="1800" dirty="0" err="1">
                <a:latin typeface="Courier"/>
              </a:rPr>
              <a:t>group_by</a:t>
            </a:r>
            <a:r>
              <a:rPr sz="1800" dirty="0">
                <a:latin typeface="Courier"/>
              </a:rPr>
              <a:t>: 3 grouping variables (</a:t>
            </a:r>
            <a:r>
              <a:rPr sz="1800" dirty="0" err="1">
                <a:latin typeface="Courier"/>
              </a:rPr>
              <a:t>instrument_name</a:t>
            </a:r>
            <a:r>
              <a:rPr sz="1800" dirty="0">
                <a:latin typeface="Courier"/>
              </a:rPr>
              <a:t>, </a:t>
            </a:r>
            <a:r>
              <a:rPr sz="1800" dirty="0" err="1">
                <a:latin typeface="Courier"/>
              </a:rPr>
              <a:t>compound_name</a:t>
            </a:r>
            <a:r>
              <a:rPr sz="1800" dirty="0">
                <a:latin typeface="Courier"/>
              </a:rPr>
              <a:t>, </a:t>
            </a:r>
            <a:r>
              <a:rPr sz="1800" dirty="0" err="1">
                <a:latin typeface="Courier"/>
              </a:rPr>
              <a:t>collect_week</a:t>
            </a:r>
            <a:r>
              <a:rPr sz="1800" dirty="0">
                <a:latin typeface="Courier"/>
              </a:rPr>
              <a:t>)</a:t>
            </a:r>
          </a:p>
          <a:p>
            <a:pPr marL="1270000" lvl="0" indent="0">
              <a:buNone/>
            </a:pPr>
            <a:r>
              <a:rPr sz="1800" dirty="0">
                <a:latin typeface="Courier"/>
              </a:rPr>
              <a:t>## summarize: now 234 rows and 7 columns, 2 group variables remaining (</a:t>
            </a:r>
            <a:r>
              <a:rPr sz="1800" dirty="0" err="1">
                <a:latin typeface="Courier"/>
              </a:rPr>
              <a:t>instrument_name</a:t>
            </a:r>
            <a:r>
              <a:rPr sz="1800" dirty="0">
                <a:latin typeface="Courier"/>
              </a:rPr>
              <a:t>, </a:t>
            </a:r>
            <a:r>
              <a:rPr sz="1800" dirty="0" err="1">
                <a:latin typeface="Courier"/>
              </a:rPr>
              <a:t>compound_name</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234 x 7
## # Groups:   </a:t>
            </a:r>
            <a:r>
              <a:rPr sz="1800" dirty="0" err="1">
                <a:latin typeface="Courier"/>
              </a:rPr>
              <a:t>instrument_name</a:t>
            </a:r>
            <a:r>
              <a:rPr sz="1800" dirty="0">
                <a:latin typeface="Courier"/>
              </a:rPr>
              <a:t>, </a:t>
            </a:r>
            <a:r>
              <a:rPr sz="1800" dirty="0" err="1">
                <a:latin typeface="Courier"/>
              </a:rPr>
              <a:t>compound_name</a:t>
            </a:r>
            <a:r>
              <a:rPr sz="1800" dirty="0">
                <a:latin typeface="Courier"/>
              </a:rPr>
              <a:t> [?]
##    </a:t>
            </a:r>
            <a:r>
              <a:rPr sz="1800" dirty="0" err="1">
                <a:latin typeface="Courier"/>
              </a:rPr>
              <a:t>instrument_name</a:t>
            </a:r>
            <a:r>
              <a:rPr sz="1800" dirty="0">
                <a:latin typeface="Courier"/>
              </a:rPr>
              <a:t> </a:t>
            </a:r>
            <a:r>
              <a:rPr sz="1800" dirty="0" err="1">
                <a:latin typeface="Courier"/>
              </a:rPr>
              <a:t>compound_name</a:t>
            </a:r>
            <a:r>
              <a:rPr sz="1800" dirty="0">
                <a:latin typeface="Courier"/>
              </a:rPr>
              <a:t> </a:t>
            </a:r>
            <a:r>
              <a:rPr sz="1800" dirty="0" err="1">
                <a:latin typeface="Courier"/>
              </a:rPr>
              <a:t>collect_week</a:t>
            </a:r>
            <a:r>
              <a:rPr sz="1800" dirty="0">
                <a:latin typeface="Courier"/>
              </a:rPr>
              <a:t> </a:t>
            </a:r>
            <a:r>
              <a:rPr sz="1800" dirty="0" err="1">
                <a:latin typeface="Courier"/>
              </a:rPr>
              <a:t>median_cor</a:t>
            </a:r>
            <a:r>
              <a:rPr sz="1800" dirty="0">
                <a:latin typeface="Courier"/>
              </a:rPr>
              <a:t> </a:t>
            </a:r>
            <a:r>
              <a:rPr sz="1800" dirty="0" err="1">
                <a:latin typeface="Courier"/>
              </a:rPr>
              <a:t>mean_cor</a:t>
            </a:r>
            <a:r>
              <a:rPr sz="1800" dirty="0">
                <a:latin typeface="Courier"/>
              </a:rPr>
              <a:t> </a:t>
            </a:r>
            <a:r>
              <a:rPr sz="1800" dirty="0" err="1">
                <a:latin typeface="Courier"/>
              </a:rPr>
              <a:t>min_cor</a:t>
            </a:r>
            <a:r>
              <a:rPr sz="1800" dirty="0">
                <a:latin typeface="Courier"/>
              </a:rPr>
              <a:t>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bashful         codeine                  1      0.989    0.990   0.981
##  2 bashful         codeine                  2      0.991    0.990   0.981
##  3 bashful         codeine                  3      0.990    0.989   0.980
##  4 bashful         codeine                  4      0.992    0.991   0.983
##  5 bashful         codeine                  5      0.991    0.992   0.981
##  6 bashful         hydrocodone              1      0.989    0.990   0.985
##  7 bashful         hydrocodone              2      0.994    0.993   0.981
##  8 bashful         hydrocodone              3      0.990    0.989   0.982
##  9 bashful         hydrocodone              4      0.990    0.990   0.981
## 10 bashful         hydrocodone              5      0.987    0.988   0.980
## # … with 224 more rows, and 1 more variable: </a:t>
            </a:r>
            <a:r>
              <a:rPr sz="1800" dirty="0" err="1">
                <a:latin typeface="Courier"/>
              </a:rPr>
              <a:t>max_cor</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3</a:t>
            </a:r>
          </a:p>
        </p:txBody>
      </p:sp>
      <p:sp>
        <p:nvSpPr>
          <p:cNvPr id="3" name="Content Placeholder 2"/>
          <p:cNvSpPr>
            <a:spLocks noGrp="1"/>
          </p:cNvSpPr>
          <p:nvPr>
            <p:ph idx="1"/>
          </p:nvPr>
        </p:nvSpPr>
        <p:spPr/>
        <p:txBody>
          <a:bodyPr/>
          <a:lstStyle/>
          <a:p>
            <a:pPr marL="0" lvl="0" indent="0">
              <a:buNone/>
            </a:pPr>
            <a:r>
              <a:t>From the January sample dataset, for samples with unknown sample type, what is the minimum, median, mean, and maximum concentration for each compound by batch? What is the mean of the within-batch means by compound?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p:txBody>
          <a:bodyPr/>
          <a:lstStyle/>
          <a:p>
            <a:pPr marL="0" lvl="0" indent="0">
              <a:buNone/>
            </a:pPr>
            <a:r>
              <a:rPr dirty="0"/>
              <a:t>Consider non-tidy data:</a:t>
            </a:r>
            <a:endParaRPr lang="en-US" dirty="0"/>
          </a:p>
          <a:p>
            <a:pPr marL="0" lvl="0" indent="0">
              <a:buNone/>
            </a:pPr>
            <a:endParaRPr dirty="0"/>
          </a:p>
          <a:p>
            <a:pPr marL="1270000" lvl="0" indent="0">
              <a:buNone/>
            </a:pPr>
            <a:r>
              <a:rPr sz="1800" dirty="0" err="1">
                <a:latin typeface="Courier"/>
              </a:rPr>
              <a:t>samples_jan_messy</a:t>
            </a:r>
            <a:r>
              <a:rPr sz="1800" dirty="0">
                <a:latin typeface="Courier"/>
              </a:rPr>
              <a:t> &lt;-</a:t>
            </a:r>
            <a:r>
              <a:rPr sz="1800" dirty="0">
                <a:solidFill>
                  <a:srgbClr val="4070A0"/>
                </a:solidFill>
                <a:latin typeface="Courier"/>
              </a:rPr>
              <a:t> </a:t>
            </a:r>
            <a:r>
              <a:rPr sz="1800" b="1" dirty="0" err="1">
                <a:solidFill>
                  <a:srgbClr val="007020"/>
                </a:solidFill>
                <a:latin typeface="Courier"/>
              </a:rPr>
              <a:t>read_csv</a:t>
            </a:r>
            <a:r>
              <a:rPr sz="1800" dirty="0">
                <a:latin typeface="Courier"/>
              </a:rPr>
              <a:t>(</a:t>
            </a:r>
            <a:r>
              <a:rPr sz="1800" dirty="0">
                <a:solidFill>
                  <a:srgbClr val="4070A0"/>
                </a:solidFill>
                <a:latin typeface="Courier"/>
              </a:rPr>
              <a:t>"data/messy/2017-01-06-sample-messy.csv"</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samples_jan_messy</a:t>
            </a:r>
            <a:r>
              <a:rPr sz="1800" dirty="0">
                <a:latin typeface="Courier"/>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a:xfrm>
            <a:off x="-1" y="1600200"/>
            <a:ext cx="9060873" cy="5257800"/>
          </a:xfrm>
        </p:spPr>
        <p:txBody>
          <a:bodyPr>
            <a:normAutofit fontScale="70000" lnSpcReduction="20000"/>
          </a:bodyPr>
          <a:lstStyle/>
          <a:p>
            <a:pPr marL="1270000" lvl="0" indent="0">
              <a:buNone/>
            </a:pPr>
            <a:r>
              <a:rPr sz="1800" dirty="0">
                <a:latin typeface="Courier"/>
              </a:rPr>
              <a:t>## Parsed with column specification:
## cols(
##   </a:t>
            </a:r>
            <a:r>
              <a:rPr sz="1800" dirty="0" err="1">
                <a:latin typeface="Courier"/>
              </a:rPr>
              <a:t>batch_name</a:t>
            </a:r>
            <a:r>
              <a:rPr sz="1800" dirty="0">
                <a:latin typeface="Courier"/>
              </a:rPr>
              <a:t> = </a:t>
            </a:r>
            <a:r>
              <a:rPr sz="1800" dirty="0" err="1">
                <a:latin typeface="Courier"/>
              </a:rPr>
              <a:t>col_character</a:t>
            </a:r>
            <a:r>
              <a:rPr sz="1800" dirty="0">
                <a:latin typeface="Courier"/>
              </a:rPr>
              <a:t>(),
##   </a:t>
            </a:r>
            <a:r>
              <a:rPr sz="1800" dirty="0" err="1">
                <a:latin typeface="Courier"/>
              </a:rPr>
              <a:t>sample_name</a:t>
            </a:r>
            <a:r>
              <a:rPr sz="1800" dirty="0">
                <a:latin typeface="Courier"/>
              </a:rPr>
              <a:t> = </a:t>
            </a:r>
            <a:r>
              <a:rPr sz="1800" dirty="0" err="1">
                <a:latin typeface="Courier"/>
              </a:rPr>
              <a:t>col_character</a:t>
            </a:r>
            <a:r>
              <a:rPr sz="1800" dirty="0">
                <a:latin typeface="Courier"/>
              </a:rPr>
              <a:t>(),
##   </a:t>
            </a:r>
            <a:r>
              <a:rPr sz="1800" dirty="0" err="1">
                <a:latin typeface="Courier"/>
              </a:rPr>
              <a:t>sample_type</a:t>
            </a:r>
            <a:r>
              <a:rPr sz="1800" dirty="0">
                <a:latin typeface="Courier"/>
              </a:rPr>
              <a:t> = </a:t>
            </a:r>
            <a:r>
              <a:rPr sz="1800" dirty="0" err="1">
                <a:latin typeface="Courier"/>
              </a:rPr>
              <a:t>col_character</a:t>
            </a:r>
            <a:r>
              <a:rPr sz="1800" dirty="0">
                <a:latin typeface="Courier"/>
              </a:rPr>
              <a:t>(),
##   morphine = </a:t>
            </a:r>
            <a:r>
              <a:rPr sz="1800" dirty="0" err="1">
                <a:latin typeface="Courier"/>
              </a:rPr>
              <a:t>col_double</a:t>
            </a:r>
            <a:r>
              <a:rPr sz="1800" dirty="0">
                <a:latin typeface="Courier"/>
              </a:rPr>
              <a:t>(),
##   hydromorphone = </a:t>
            </a:r>
            <a:r>
              <a:rPr sz="1800" dirty="0" err="1">
                <a:latin typeface="Courier"/>
              </a:rPr>
              <a:t>col_double</a:t>
            </a:r>
            <a:r>
              <a:rPr sz="1800" dirty="0">
                <a:latin typeface="Courier"/>
              </a:rPr>
              <a:t>(),
##   oxymorphone = </a:t>
            </a:r>
            <a:r>
              <a:rPr sz="1800" dirty="0" err="1">
                <a:latin typeface="Courier"/>
              </a:rPr>
              <a:t>col_double</a:t>
            </a:r>
            <a:r>
              <a:rPr sz="1800" dirty="0">
                <a:latin typeface="Courier"/>
              </a:rPr>
              <a:t>(),
##   codeine = </a:t>
            </a:r>
            <a:r>
              <a:rPr sz="1800" dirty="0" err="1">
                <a:latin typeface="Courier"/>
              </a:rPr>
              <a:t>col_double</a:t>
            </a:r>
            <a:r>
              <a:rPr sz="1800" dirty="0">
                <a:latin typeface="Courier"/>
              </a:rPr>
              <a:t>(),
##   hydrocodone = </a:t>
            </a:r>
            <a:r>
              <a:rPr sz="1800" dirty="0" err="1">
                <a:latin typeface="Courier"/>
              </a:rPr>
              <a:t>col_double</a:t>
            </a:r>
            <a:r>
              <a:rPr sz="1800" dirty="0">
                <a:latin typeface="Courier"/>
              </a:rPr>
              <a:t>(),
##   oxycodone = </a:t>
            </a:r>
            <a:r>
              <a:rPr sz="1800" dirty="0" err="1">
                <a:latin typeface="Courier"/>
              </a:rPr>
              <a:t>col_double</a:t>
            </a:r>
            <a:r>
              <a:rPr sz="1800" dirty="0">
                <a:latin typeface="Courier"/>
              </a:rPr>
              <a:t>()
## )</a:t>
            </a:r>
          </a:p>
          <a:p>
            <a:pPr marL="1270000" lvl="0" indent="0">
              <a:buNone/>
            </a:pPr>
            <a:r>
              <a:rPr sz="1800" dirty="0">
                <a:latin typeface="Courier"/>
              </a:rPr>
              <a:t>## # A </a:t>
            </a:r>
            <a:r>
              <a:rPr sz="1800" dirty="0" err="1">
                <a:latin typeface="Courier"/>
              </a:rPr>
              <a:t>tibble</a:t>
            </a:r>
            <a:r>
              <a:rPr sz="1800" dirty="0">
                <a:latin typeface="Courier"/>
              </a:rPr>
              <a:t>: 6 x 9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morphine hydromorphone oxymorphone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b100302    s302001     blank            0             0           0  
## 2 b100302    s302002     standard         0             0           0  
## 3 b100302    s302003     standard        18.4          21.6        21.6
## 4 b100302    s302004     standard        49.4          38.8        46.4
## 5 b100302    s302005     standard        86.5          97.1       106. 
## 6 b100302    s302006     standard       188.          189.        201. 
## # … with 3 more variables: codeine &lt;</a:t>
            </a:r>
            <a:r>
              <a:rPr sz="1800" dirty="0" err="1">
                <a:latin typeface="Courier"/>
              </a:rPr>
              <a:t>dbl</a:t>
            </a:r>
            <a:r>
              <a:rPr sz="1800" dirty="0">
                <a:latin typeface="Courier"/>
              </a:rPr>
              <a:t>&gt;, hydrocodone &lt;</a:t>
            </a:r>
            <a:r>
              <a:rPr sz="1800" dirty="0" err="1">
                <a:latin typeface="Courier"/>
              </a:rPr>
              <a:t>dbl</a:t>
            </a:r>
            <a:r>
              <a:rPr sz="1800" dirty="0">
                <a:latin typeface="Courier"/>
              </a:rPr>
              <a:t>&gt;,
## #   oxycodone &lt;</a:t>
            </a:r>
            <a:r>
              <a:rPr sz="1800" dirty="0" err="1">
                <a:latin typeface="Courier"/>
              </a:rPr>
              <a:t>dbl</a:t>
            </a:r>
            <a:r>
              <a:rPr sz="1800" dirty="0">
                <a:latin typeface="Courier"/>
              </a:rPr>
              <a: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Consider different formats for 1 data set</a:t>
            </a:r>
          </a:p>
        </p:txBody>
      </p:sp>
      <p:sp>
        <p:nvSpPr>
          <p:cNvPr id="3" name="Content Placeholder 2"/>
          <p:cNvSpPr>
            <a:spLocks noGrp="1"/>
          </p:cNvSpPr>
          <p:nvPr>
            <p:ph idx="1"/>
          </p:nvPr>
        </p:nvSpPr>
        <p:spPr/>
        <p:txBody>
          <a:bodyPr/>
          <a:lstStyle/>
          <a:p>
            <a:pPr marL="0" lvl="0" indent="0">
              <a:buNone/>
            </a:pPr>
            <a:r>
              <a:t>4 variables:</a:t>
            </a:r>
          </a:p>
          <a:p>
            <a:pPr lvl="1"/>
            <a:r>
              <a:t>country</a:t>
            </a:r>
          </a:p>
          <a:p>
            <a:pPr lvl="1"/>
            <a:r>
              <a:t>year</a:t>
            </a:r>
          </a:p>
          <a:p>
            <a:pPr lvl="1"/>
            <a:r>
              <a:t>population</a:t>
            </a:r>
          </a:p>
          <a:p>
            <a:pPr lvl="1"/>
            <a:r>
              <a:t>cases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Gathering data with gather()</a:t>
            </a:r>
          </a:p>
        </p:txBody>
      </p:sp>
      <p:sp>
        <p:nvSpPr>
          <p:cNvPr id="3" name="Content Placeholder 2"/>
          <p:cNvSpPr>
            <a:spLocks noGrp="1"/>
          </p:cNvSpPr>
          <p:nvPr>
            <p:ph idx="1"/>
          </p:nvPr>
        </p:nvSpPr>
        <p:spPr/>
        <p:txBody>
          <a:bodyPr/>
          <a:lstStyle/>
          <a:p>
            <a:pPr lvl="1"/>
            <a:r>
              <a:t>key argument to name the variable you are gathering</a:t>
            </a:r>
          </a:p>
          <a:p>
            <a:pPr lvl="1"/>
            <a:r>
              <a:t>value argument to name the new column with the values you extract from the old column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ets/data_gather.png"/>
          <p:cNvPicPr>
            <a:picLocks noGrp="1" noChangeAspect="1"/>
          </p:cNvPicPr>
          <p:nvPr/>
        </p:nvPicPr>
        <p:blipFill>
          <a:blip r:embed="rId2"/>
          <a:stretch>
            <a:fillRect/>
          </a:stretch>
        </p:blipFill>
        <p:spPr bwMode="auto">
          <a:xfrm>
            <a:off x="457200" y="1866900"/>
            <a:ext cx="8229600" cy="3479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Gather operation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gather()</a:t>
            </a:r>
          </a:p>
        </p:txBody>
      </p:sp>
      <p:sp>
        <p:nvSpPr>
          <p:cNvPr id="3" name="Content Placeholder 2"/>
          <p:cNvSpPr>
            <a:spLocks noGrp="1"/>
          </p:cNvSpPr>
          <p:nvPr>
            <p:ph idx="1"/>
          </p:nvPr>
        </p:nvSpPr>
        <p:spPr>
          <a:xfrm>
            <a:off x="-195943" y="1417638"/>
            <a:ext cx="9535886" cy="5596247"/>
          </a:xfrm>
        </p:spPr>
        <p:txBody>
          <a:bodyPr>
            <a:normAutofit fontScale="92500" lnSpcReduction="20000"/>
          </a:bodyPr>
          <a:lstStyle/>
          <a:p>
            <a:pPr marL="1270000" lvl="0" indent="0">
              <a:buNone/>
            </a:pPr>
            <a:r>
              <a:rPr sz="1800" dirty="0" err="1">
                <a:latin typeface="Courier"/>
              </a:rPr>
              <a:t>samples_jan_tidy</a:t>
            </a:r>
            <a:r>
              <a:rPr sz="1800" dirty="0">
                <a:latin typeface="Courier"/>
              </a:rPr>
              <a:t> &lt;-</a:t>
            </a:r>
            <a:r>
              <a:rPr sz="1800" dirty="0">
                <a:solidFill>
                  <a:srgbClr val="4070A0"/>
                </a:solidFill>
                <a:latin typeface="Courier"/>
              </a:rPr>
              <a:t> </a:t>
            </a:r>
            <a:r>
              <a:rPr sz="1800" dirty="0" err="1">
                <a:latin typeface="Courier"/>
              </a:rPr>
              <a:t>samples_jan_messy</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gather</a:t>
            </a:r>
            <a:r>
              <a:rPr sz="1800" dirty="0">
                <a:latin typeface="Courier"/>
              </a:rPr>
              <a:t>(</a:t>
            </a:r>
            <a:r>
              <a:rPr sz="1800" dirty="0">
                <a:solidFill>
                  <a:srgbClr val="4070A0"/>
                </a:solidFill>
                <a:latin typeface="Courier"/>
              </a:rPr>
              <a:t>"morphine"</a:t>
            </a:r>
            <a:r>
              <a:rPr sz="1800" dirty="0">
                <a:latin typeface="Courier"/>
              </a:rPr>
              <a:t>, </a:t>
            </a:r>
            <a:r>
              <a:rPr sz="1800" dirty="0">
                <a:solidFill>
                  <a:srgbClr val="4070A0"/>
                </a:solidFill>
                <a:latin typeface="Courier"/>
              </a:rPr>
              <a:t>"hydromorphone"</a:t>
            </a:r>
            <a:r>
              <a:rPr sz="1800" dirty="0">
                <a:latin typeface="Courier"/>
              </a:rPr>
              <a:t>, </a:t>
            </a:r>
            <a:r>
              <a:rPr sz="1800" dirty="0">
                <a:solidFill>
                  <a:srgbClr val="4070A0"/>
                </a:solidFill>
                <a:latin typeface="Courier"/>
              </a:rPr>
              <a:t>"oxymorphone"</a:t>
            </a:r>
            <a:r>
              <a:rPr sz="1800" dirty="0">
                <a:latin typeface="Courier"/>
              </a:rPr>
              <a:t>, </a:t>
            </a:r>
            <a:r>
              <a:rPr sz="1800" dirty="0">
                <a:solidFill>
                  <a:srgbClr val="4070A0"/>
                </a:solidFill>
                <a:latin typeface="Courier"/>
              </a:rPr>
              <a:t>"codeine"</a:t>
            </a:r>
            <a:r>
              <a:rPr sz="1800" dirty="0">
                <a:latin typeface="Courier"/>
              </a:rPr>
              <a:t>, </a:t>
            </a:r>
            <a:r>
              <a:rPr sz="1800" dirty="0">
                <a:solidFill>
                  <a:srgbClr val="4070A0"/>
                </a:solidFill>
                <a:latin typeface="Courier"/>
              </a:rPr>
              <a:t>"hydrocodone"</a:t>
            </a:r>
            <a:r>
              <a:rPr sz="1800" dirty="0">
                <a:latin typeface="Courier"/>
              </a:rPr>
              <a:t>, </a:t>
            </a:r>
            <a:r>
              <a:rPr sz="1800" dirty="0">
                <a:solidFill>
                  <a:srgbClr val="4070A0"/>
                </a:solidFill>
                <a:latin typeface="Courier"/>
              </a:rPr>
              <a:t>"oxycodone"</a:t>
            </a:r>
            <a:r>
              <a:rPr sz="1800" dirty="0">
                <a:latin typeface="Courier"/>
              </a:rPr>
              <a:t>,</a:t>
            </a:r>
            <a:br>
              <a:rPr dirty="0"/>
            </a:br>
            <a:r>
              <a:rPr sz="1800" dirty="0">
                <a:latin typeface="Courier"/>
              </a:rPr>
              <a:t>         </a:t>
            </a:r>
            <a:r>
              <a:rPr sz="1800" dirty="0">
                <a:solidFill>
                  <a:srgbClr val="902000"/>
                </a:solidFill>
                <a:latin typeface="Courier"/>
              </a:rPr>
              <a:t>key =</a:t>
            </a:r>
            <a:r>
              <a:rPr sz="1800" dirty="0">
                <a:latin typeface="Courier"/>
              </a:rPr>
              <a:t> </a:t>
            </a:r>
            <a:r>
              <a:rPr sz="1800" dirty="0">
                <a:solidFill>
                  <a:srgbClr val="4070A0"/>
                </a:solidFill>
                <a:latin typeface="Courier"/>
              </a:rPr>
              <a:t>"</a:t>
            </a:r>
            <a:r>
              <a:rPr sz="1800" dirty="0" err="1">
                <a:solidFill>
                  <a:srgbClr val="4070A0"/>
                </a:solidFill>
                <a:latin typeface="Courier"/>
              </a:rPr>
              <a:t>compound_name</a:t>
            </a:r>
            <a:r>
              <a:rPr sz="1800" dirty="0">
                <a:solidFill>
                  <a:srgbClr val="4070A0"/>
                </a:solidFill>
                <a:latin typeface="Courier"/>
              </a:rPr>
              <a:t>"</a:t>
            </a:r>
            <a:r>
              <a:rPr sz="1800" dirty="0">
                <a:latin typeface="Courier"/>
              </a:rPr>
              <a:t>, </a:t>
            </a:r>
            <a:r>
              <a:rPr sz="1800" dirty="0">
                <a:solidFill>
                  <a:srgbClr val="902000"/>
                </a:solidFill>
                <a:latin typeface="Courier"/>
              </a:rPr>
              <a:t>value =</a:t>
            </a:r>
            <a:r>
              <a:rPr sz="1800" dirty="0">
                <a:latin typeface="Courier"/>
              </a:rPr>
              <a:t> </a:t>
            </a:r>
            <a:r>
              <a:rPr sz="1800" dirty="0">
                <a:solidFill>
                  <a:srgbClr val="4070A0"/>
                </a:solidFill>
                <a:latin typeface="Courier"/>
              </a:rPr>
              <a:t>"concentration"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samples_jan_tidy</a:t>
            </a:r>
            <a:r>
              <a:rPr sz="1800" dirty="0">
                <a:latin typeface="Courier"/>
              </a:rPr>
              <a:t>)</a:t>
            </a:r>
            <a:endParaRPr lang="en-US" sz="1800" dirty="0">
              <a:latin typeface="Courier"/>
            </a:endParaRPr>
          </a:p>
          <a:p>
            <a:pPr marL="1270000" lvl="0" indent="0">
              <a:buNone/>
            </a:pPr>
            <a:endParaRPr sz="1800" dirty="0">
              <a:latin typeface="Courier"/>
            </a:endParaRPr>
          </a:p>
          <a:p>
            <a:pPr marL="1270000" lvl="0" indent="0">
              <a:buNone/>
            </a:pPr>
            <a:r>
              <a:rPr sz="1800" dirty="0">
                <a:latin typeface="Courier"/>
              </a:rPr>
              <a:t>## # A </a:t>
            </a:r>
            <a:r>
              <a:rPr sz="1800" dirty="0" err="1">
                <a:latin typeface="Courier"/>
              </a:rPr>
              <a:t>tibble</a:t>
            </a:r>
            <a:r>
              <a:rPr sz="1800" dirty="0">
                <a:latin typeface="Courier"/>
              </a:rPr>
              <a:t>: 6 x 5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a:t>
            </a:r>
            <a:r>
              <a:rPr sz="1800" dirty="0" err="1">
                <a:latin typeface="Courier"/>
              </a:rPr>
              <a:t>compound_name</a:t>
            </a:r>
            <a:r>
              <a:rPr sz="1800" dirty="0">
                <a:latin typeface="Courier"/>
              </a:rPr>
              <a:t>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 1 b100302    s302001     blank       morphine                0  
## 2 b100302    s302002     standard    morphine                0  
## 3 b100302    s302003     standard    morphine               18.4
## 4 b100302    s302004     standard    morphine               49.4
## 5 b100302    s302005     standard    morphine               86.5
## 6 b100302    s302006     standard    morphine              188.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Making data untidy</a:t>
            </a:r>
          </a:p>
        </p:txBody>
      </p:sp>
      <p:sp>
        <p:nvSpPr>
          <p:cNvPr id="3" name="Content Placeholder 2"/>
          <p:cNvSpPr>
            <a:spLocks noGrp="1"/>
          </p:cNvSpPr>
          <p:nvPr>
            <p:ph idx="1"/>
          </p:nvPr>
        </p:nvSpPr>
        <p:spPr/>
        <p:txBody>
          <a:bodyPr/>
          <a:lstStyle/>
          <a:p>
            <a:pPr lvl="1"/>
            <a:r>
              <a:t>Inverse operation of </a:t>
            </a:r>
            <a:r>
              <a:rPr sz="1800">
                <a:latin typeface="Courier"/>
              </a:rPr>
              <a:t>gather()</a:t>
            </a:r>
            <a:r>
              <a:t> is </a:t>
            </a:r>
            <a:r>
              <a:rPr sz="1800">
                <a:latin typeface="Courier"/>
              </a:rPr>
              <a:t>spread()</a:t>
            </a:r>
          </a:p>
          <a:p>
            <a:pPr lvl="1"/>
            <a:r>
              <a:t>Specify the key, which is the variable than needs to be used to generate multiple new columns</a:t>
            </a:r>
          </a:p>
          <a:p>
            <a:pPr lvl="1"/>
            <a:r>
              <a:t>Specify the value, which takes the variable that will need to populate those new columns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spread()</a:t>
            </a:r>
          </a:p>
        </p:txBody>
      </p:sp>
      <p:sp>
        <p:nvSpPr>
          <p:cNvPr id="3" name="Content Placeholder 2"/>
          <p:cNvSpPr>
            <a:spLocks noGrp="1"/>
          </p:cNvSpPr>
          <p:nvPr>
            <p:ph idx="1"/>
          </p:nvPr>
        </p:nvSpPr>
        <p:spPr>
          <a:xfrm>
            <a:off x="-771897" y="1600200"/>
            <a:ext cx="10010899" cy="5501244"/>
          </a:xfrm>
        </p:spPr>
        <p:txBody>
          <a:bodyPr>
            <a:normAutofit fontScale="92500" lnSpcReduction="20000"/>
          </a:bodyPr>
          <a:lstStyle/>
          <a:p>
            <a:pPr marL="1270000" lvl="0" indent="0">
              <a:buNone/>
            </a:pPr>
            <a:r>
              <a:rPr sz="1800" dirty="0" err="1">
                <a:latin typeface="Courier"/>
              </a:rPr>
              <a:t>samples_jan_remessy</a:t>
            </a:r>
            <a:r>
              <a:rPr sz="1800" dirty="0">
                <a:latin typeface="Courier"/>
              </a:rPr>
              <a:t> &lt;-</a:t>
            </a:r>
            <a:r>
              <a:rPr sz="1800" dirty="0">
                <a:solidFill>
                  <a:srgbClr val="4070A0"/>
                </a:solidFill>
                <a:latin typeface="Courier"/>
              </a:rPr>
              <a:t> </a:t>
            </a:r>
            <a:r>
              <a:rPr sz="1800" dirty="0" err="1">
                <a:latin typeface="Courier"/>
              </a:rPr>
              <a:t>samples_jan_tidy</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spread</a:t>
            </a:r>
            <a:r>
              <a:rPr sz="1800" dirty="0">
                <a:latin typeface="Courier"/>
              </a:rPr>
              <a:t>(</a:t>
            </a:r>
            <a:r>
              <a:rPr sz="1800" dirty="0">
                <a:solidFill>
                  <a:srgbClr val="902000"/>
                </a:solidFill>
                <a:latin typeface="Courier"/>
              </a:rPr>
              <a:t>key =</a:t>
            </a:r>
            <a:r>
              <a:rPr sz="1800" dirty="0">
                <a:latin typeface="Courier"/>
              </a:rPr>
              <a:t> </a:t>
            </a:r>
            <a:r>
              <a:rPr sz="1800" dirty="0">
                <a:solidFill>
                  <a:srgbClr val="4070A0"/>
                </a:solidFill>
                <a:latin typeface="Courier"/>
              </a:rPr>
              <a:t>"</a:t>
            </a:r>
            <a:r>
              <a:rPr sz="1800" dirty="0" err="1">
                <a:solidFill>
                  <a:srgbClr val="4070A0"/>
                </a:solidFill>
                <a:latin typeface="Courier"/>
              </a:rPr>
              <a:t>compound_name</a:t>
            </a:r>
            <a:r>
              <a:rPr sz="1800" dirty="0">
                <a:solidFill>
                  <a:srgbClr val="4070A0"/>
                </a:solidFill>
                <a:latin typeface="Courier"/>
              </a:rPr>
              <a:t>"</a:t>
            </a:r>
            <a:r>
              <a:rPr sz="1800" dirty="0">
                <a:latin typeface="Courier"/>
              </a:rPr>
              <a:t>, </a:t>
            </a:r>
            <a:r>
              <a:rPr sz="1800" dirty="0">
                <a:solidFill>
                  <a:srgbClr val="902000"/>
                </a:solidFill>
                <a:latin typeface="Courier"/>
              </a:rPr>
              <a:t>value =</a:t>
            </a:r>
            <a:r>
              <a:rPr sz="1800" dirty="0">
                <a:latin typeface="Courier"/>
              </a:rPr>
              <a:t> </a:t>
            </a:r>
            <a:r>
              <a:rPr sz="1800" dirty="0">
                <a:solidFill>
                  <a:srgbClr val="4070A0"/>
                </a:solidFill>
                <a:latin typeface="Courier"/>
              </a:rPr>
              <a:t>"concentration"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samples_jan_remessy</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9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codeine hydrocodone hydromorphone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b100302    s302001     blank           0           0             0  
## 2 b100302    s302002     standard        0           0             0  
## 3 b100302    s302003     standard       16.9        19.9          21.6
## 4 b100302    s302004     standard       49.4        56.0          38.8
## 5 b100302    s302005     standard      119.        114.           97.1
## 6 b100302    s302006     standard      197.        191.          189. 
## # … with 3 more variables: morphine &lt;</a:t>
            </a:r>
            <a:r>
              <a:rPr sz="1800" dirty="0" err="1">
                <a:latin typeface="Courier"/>
              </a:rPr>
              <a:t>dbl</a:t>
            </a:r>
            <a:r>
              <a:rPr sz="1800" dirty="0">
                <a:latin typeface="Courier"/>
              </a:rPr>
              <a:t>&gt;, oxycodone &lt;</a:t>
            </a:r>
            <a:r>
              <a:rPr sz="1800" dirty="0" err="1">
                <a:latin typeface="Courier"/>
              </a:rPr>
              <a:t>dbl</a:t>
            </a:r>
            <a:r>
              <a:rPr sz="1800" dirty="0">
                <a:latin typeface="Courier"/>
              </a:rPr>
              <a:t>&gt;,
## #   oxymorphone &lt;</a:t>
            </a:r>
            <a:r>
              <a:rPr sz="1800" dirty="0" err="1">
                <a:latin typeface="Courier"/>
              </a:rPr>
              <a:t>dbl</a:t>
            </a:r>
            <a:r>
              <a:rPr sz="1800" dirty="0">
                <a:latin typeface="Courier"/>
              </a:rPr>
              <a: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4</a:t>
            </a:r>
          </a:p>
        </p:txBody>
      </p:sp>
      <p:sp>
        <p:nvSpPr>
          <p:cNvPr id="3" name="Content Placeholder 2"/>
          <p:cNvSpPr>
            <a:spLocks noGrp="1"/>
          </p:cNvSpPr>
          <p:nvPr>
            <p:ph idx="1"/>
          </p:nvPr>
        </p:nvSpPr>
        <p:spPr/>
        <p:txBody>
          <a:bodyPr/>
          <a:lstStyle/>
          <a:p>
            <a:pPr marL="0" lvl="0" indent="0">
              <a:buNone/>
            </a:pPr>
            <a:r>
              <a:t>Tidy a messy data set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The dplyr package offers a number of useful functions for manipulating data sets</a:t>
            </a:r>
          </a:p>
          <a:p>
            <a:pPr lvl="2"/>
            <a:r>
              <a:rPr sz="1800">
                <a:latin typeface="Courier"/>
              </a:rPr>
              <a:t>select()</a:t>
            </a:r>
            <a:r>
              <a:t> subsets columns by name and </a:t>
            </a:r>
            <a:r>
              <a:rPr sz="1800">
                <a:latin typeface="Courier"/>
              </a:rPr>
              <a:t>filter()</a:t>
            </a:r>
            <a:r>
              <a:t> subset rows by condition</a:t>
            </a:r>
          </a:p>
          <a:p>
            <a:pPr lvl="2"/>
            <a:r>
              <a:rPr sz="1800">
                <a:latin typeface="Courier"/>
              </a:rPr>
              <a:t>mutate()</a:t>
            </a:r>
            <a:r>
              <a:t> adds additional columns, typically with calculations or logic based on other columns</a:t>
            </a:r>
          </a:p>
          <a:p>
            <a:pPr lvl="2"/>
            <a:r>
              <a:rPr sz="1800">
                <a:latin typeface="Courier"/>
              </a:rPr>
              <a:t>group_by()</a:t>
            </a:r>
            <a:r>
              <a:t> and </a:t>
            </a:r>
            <a:r>
              <a:rPr sz="1800">
                <a:latin typeface="Courier"/>
              </a:rPr>
              <a:t>summarize()</a:t>
            </a:r>
            <a:r>
              <a:t> allow grouping by one or more variables and performing calculations within the group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Manipulating dates and times with the lubridate package can make grouping by time periods easier</a:t>
            </a:r>
          </a:p>
          <a:p>
            <a:pPr lvl="1"/>
            <a:r>
              <a:t>The tidyr package provides functions to tidy and untidy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1</a:t>
            </a:r>
          </a:p>
        </p:txBody>
      </p:sp>
      <p:sp>
        <p:nvSpPr>
          <p:cNvPr id="3" name="Content Placeholder 2"/>
          <p:cNvSpPr>
            <a:spLocks noGrp="1"/>
          </p:cNvSpPr>
          <p:nvPr>
            <p:ph idx="1"/>
          </p:nvPr>
        </p:nvSpPr>
        <p:spPr/>
        <p:txBody>
          <a:bodyPr/>
          <a:lstStyle/>
          <a:p>
            <a:pPr marL="1270000" lvl="0" indent="0">
              <a:buNone/>
            </a:pPr>
            <a:r>
              <a:rPr sz="1800">
                <a:latin typeface="Courier"/>
              </a:rPr>
              <a:t>## # A tibble: 12 x 4
##    country      year type            count
##    &lt;chr&gt;       &lt;int&gt; &lt;chr&gt;           &lt;int&gt;
##  1 Afghanistan  1999 cases             745
##  2 Afghanistan  1999 population   19987071
##  3 Afghanistan  2000 cases            2666
##  4 Afghanistan  2000 population   20595360
##  5 Brazil       1999 cases           37737
##  6 Brazil       1999 population  172006362
##  7 Brazil       2000 cases           80488
##  8 Brazil       2000 population  174504898
##  9 China        1999 cases          212258
## 10 China        1999 population 1272915272
## 11 China        2000 cases          213766
## 12 China        2000 population 1280428583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2</a:t>
            </a:r>
          </a:p>
        </p:txBody>
      </p:sp>
      <p:sp>
        <p:nvSpPr>
          <p:cNvPr id="3" name="Content Placeholder 2"/>
          <p:cNvSpPr>
            <a:spLocks noGrp="1"/>
          </p:cNvSpPr>
          <p:nvPr>
            <p:ph idx="1"/>
          </p:nvPr>
        </p:nvSpPr>
        <p:spPr/>
        <p:txBody>
          <a:bodyPr/>
          <a:lstStyle/>
          <a:p>
            <a:pPr marL="1270000" lvl="0" indent="0">
              <a:buNone/>
            </a:pPr>
            <a:r>
              <a:rPr sz="1800">
                <a:latin typeface="Courier"/>
              </a:rPr>
              <a:t>## # A tibble: 6 x 3
##   country      year rate             
## * &lt;chr&gt;       &lt;int&gt; &lt;chr&gt;            
## 1 Afghanistan  1999 745/19987071     
## 2 Afghanistan  2000 2666/20595360    
## 3 Brazil       1999 37737/172006362  
## 4 Brazil       2000 80488/174504898  
## 5 China        1999 212258/1272915272
## 6 China        2000 213766/1280428583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3 - tidy</a:t>
            </a:r>
          </a:p>
        </p:txBody>
      </p:sp>
      <p:sp>
        <p:nvSpPr>
          <p:cNvPr id="3" name="Content Placeholder 2"/>
          <p:cNvSpPr>
            <a:spLocks noGrp="1"/>
          </p:cNvSpPr>
          <p:nvPr>
            <p:ph idx="1"/>
          </p:nvPr>
        </p:nvSpPr>
        <p:spPr/>
        <p:txBody>
          <a:bodyPr/>
          <a:lstStyle/>
          <a:p>
            <a:pPr marL="1270000" lvl="0" indent="0">
              <a:buNone/>
            </a:pPr>
            <a:r>
              <a:rPr sz="1800">
                <a:latin typeface="Courier"/>
              </a:rPr>
              <a:t>## # A tibble: 6 x 4
##   country      year  cases population
##   &lt;chr&gt;       &lt;int&gt;  &lt;int&gt;      &lt;int&gt;
## 1 Afghanistan  1999    745   19987071
## 2 Afghanistan  2000   2666   20595360
## 3 Brazil       1999  37737  172006362
## 4 Brazil       2000  80488  174504898
## 5 China        1999 212258 1272915272
## 6 China        2000 213766 1280428583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Manipulating data with dplyr</a:t>
            </a:r>
          </a:p>
        </p:txBody>
      </p:sp>
      <p:sp>
        <p:nvSpPr>
          <p:cNvPr id="3" name="Content Placeholder 2"/>
          <p:cNvSpPr>
            <a:spLocks noGrp="1"/>
          </p:cNvSpPr>
          <p:nvPr>
            <p:ph idx="1"/>
          </p:nvPr>
        </p:nvSpPr>
        <p:spPr/>
        <p:txBody>
          <a:bodyPr/>
          <a:lstStyle/>
          <a:p>
            <a:pPr marL="0" lvl="0" indent="0">
              <a:buNone/>
            </a:pPr>
            <a:r>
              <a:rPr>
                <a:hlinkClick r:id="rId2"/>
              </a:rPr>
              <a:t>dplyr package</a:t>
            </a:r>
            <a:r>
              <a:t> provides functions to manipulate data frames (tibbles) Conceptually broad categories of manipulation:</a:t>
            </a:r>
          </a:p>
          <a:p>
            <a:pPr lvl="1"/>
            <a:r>
              <a:t>carve</a:t>
            </a:r>
          </a:p>
          <a:p>
            <a:pPr lvl="1"/>
            <a:r>
              <a:t>expand</a:t>
            </a:r>
          </a:p>
          <a:p>
            <a:pPr lvl="1"/>
            <a:r>
              <a:t>collapse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select() allows you to select specific columns by name</a:t>
            </a:r>
          </a:p>
        </p:txBody>
      </p:sp>
      <p:pic>
        <p:nvPicPr>
          <p:cNvPr id="3" name="Picture 1" descr="../assets/select.png"/>
          <p:cNvPicPr>
            <a:picLocks noGrp="1" noChangeAspect="1"/>
          </p:cNvPicPr>
          <p:nvPr/>
        </p:nvPicPr>
        <p:blipFill>
          <a:blip r:embed="rId2"/>
          <a:stretch>
            <a:fillRect/>
          </a:stretch>
        </p:blipFill>
        <p:spPr bwMode="auto">
          <a:xfrm>
            <a:off x="457200" y="2197100"/>
            <a:ext cx="8229600" cy="28194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sz="1800">
                <a:latin typeface="Courier"/>
              </a:rPr>
              <a:t>select()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Macintosh PowerPoint</Application>
  <PresentationFormat>On-screen Show (4:3)</PresentationFormat>
  <Paragraphs>155</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Courier</vt:lpstr>
      <vt:lpstr>Office Theme</vt:lpstr>
      <vt:lpstr>Data manipulation in the tidyverse</vt:lpstr>
      <vt:lpstr>What is the tidyverse?</vt:lpstr>
      <vt:lpstr>Key concept: tidy data</vt:lpstr>
      <vt:lpstr>Consider different formats for 1 data set</vt:lpstr>
      <vt:lpstr>Representation 1</vt:lpstr>
      <vt:lpstr>Representation 2</vt:lpstr>
      <vt:lpstr>Representation 3 - tidy</vt:lpstr>
      <vt:lpstr>Manipulating data with dplyr</vt:lpstr>
      <vt:lpstr>select() allows you to select specific columns by name</vt:lpstr>
      <vt:lpstr>Refresher on sample data</vt:lpstr>
      <vt:lpstr>Refresher on sample data</vt:lpstr>
      <vt:lpstr>Example: select()</vt:lpstr>
      <vt:lpstr>Example: select()</vt:lpstr>
      <vt:lpstr>Example: select()</vt:lpstr>
      <vt:lpstr>Example: select()</vt:lpstr>
      <vt:lpstr>filter() allows you to pick rows (cases) based on values</vt:lpstr>
      <vt:lpstr>Example: filter()</vt:lpstr>
      <vt:lpstr>Example: filter()</vt:lpstr>
      <vt:lpstr>Example: filter() with more than one condition</vt:lpstr>
      <vt:lpstr>Example: filter() with OR condition</vt:lpstr>
      <vt:lpstr>Exercise 1</vt:lpstr>
      <vt:lpstr>Exercise 1 Comments</vt:lpstr>
      <vt:lpstr>Expanding your data set</vt:lpstr>
      <vt:lpstr>Example: mutate()</vt:lpstr>
      <vt:lpstr>Example: mutate()</vt:lpstr>
      <vt:lpstr>Example: mutate() with case_when() logic</vt:lpstr>
      <vt:lpstr>Example: mutate() with case_when() logic</vt:lpstr>
      <vt:lpstr>Example: mutate() with lubridate functions</vt:lpstr>
      <vt:lpstr>Example: mutate() with lubridate functions</vt:lpstr>
      <vt:lpstr>Example: mutate() with lubridate functions</vt:lpstr>
      <vt:lpstr>Exercise 2</vt:lpstr>
      <vt:lpstr>Exercise 2 Comments</vt:lpstr>
      <vt:lpstr>Collapse (summarize) your data set</vt:lpstr>
      <vt:lpstr>Example: grouping and summarizing</vt:lpstr>
      <vt:lpstr>Example: grouping and summarizing by 2 variables</vt:lpstr>
      <vt:lpstr>Example: grouping and summarizing by 3 variables</vt:lpstr>
      <vt:lpstr>Exercise 3</vt:lpstr>
      <vt:lpstr>Shaping and tidying data with tidyr</vt:lpstr>
      <vt:lpstr>Shaping and tidying data with tidyr</vt:lpstr>
      <vt:lpstr>Gathering data with gather()</vt:lpstr>
      <vt:lpstr>PowerPoint Presentation</vt:lpstr>
      <vt:lpstr>Example: gather()</vt:lpstr>
      <vt:lpstr>Making data untidy</vt:lpstr>
      <vt:lpstr>Example: spread()</vt:lpstr>
      <vt:lpstr>Exercise 4</vt:lpstr>
      <vt:lpstr>Summary</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in the tidyverse</dc:title>
  <dc:creator>Patrick Mathias</dc:creator>
  <cp:keywords/>
  <cp:lastModifiedBy>Patrick C Mathias</cp:lastModifiedBy>
  <cp:revision>1</cp:revision>
  <dcterms:created xsi:type="dcterms:W3CDTF">2019-03-30T20:58:16Z</dcterms:created>
  <dcterms:modified xsi:type="dcterms:W3CDTF">2019-03-30T21:02:39Z</dcterms:modified>
</cp:coreProperties>
</file>