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121" d="100"/>
          <a:sy n="121" d="100"/>
        </p:scale>
        <p:origin x="1896"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tibble.tidyverse.org/articles/tibble.html" TargetMode="External"/><Relationship Id="rId2" Type="http://schemas.openxmlformats.org/officeDocument/2006/relationships/hyperlink" Target="https://www.tidyverse.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dplyr.tidyverse.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t>Data manipulation in the tidyverse</a:t>
            </a:r>
          </a:p>
        </p:txBody>
      </p:sp>
      <p:sp>
        <p:nvSpPr>
          <p:cNvPr id="3" name="Subtitle 2"/>
          <p:cNvSpPr>
            <a:spLocks noGrp="1"/>
          </p:cNvSpPr>
          <p:nvPr>
            <p:ph type="subTitle" idx="1"/>
          </p:nvPr>
        </p:nvSpPr>
        <p:spPr>
          <a:xfrm>
            <a:off x="1371600" y="3886200"/>
            <a:ext cx="6400800" cy="1752600"/>
          </a:xfrm>
        </p:spPr>
        <p:txBody>
          <a:bodyPr/>
          <a:lstStyle/>
          <a:p>
            <a:pPr marL="0" lvl="0" indent="0">
              <a:buNone/>
            </a:pPr>
            <a:b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Refresher on sample data</a:t>
            </a:r>
          </a:p>
        </p:txBody>
      </p:sp>
      <p:sp>
        <p:nvSpPr>
          <p:cNvPr id="3" name="Content Placeholder 2"/>
          <p:cNvSpPr>
            <a:spLocks noGrp="1"/>
          </p:cNvSpPr>
          <p:nvPr>
            <p:ph idx="1"/>
          </p:nvPr>
        </p:nvSpPr>
        <p:spPr/>
        <p:txBody>
          <a:bodyPr/>
          <a:lstStyle/>
          <a:p>
            <a:pPr marL="1270000" lvl="0" indent="0">
              <a:buNone/>
            </a:pPr>
            <a:r>
              <a:rPr sz="1800">
                <a:latin typeface="Courier"/>
              </a:rPr>
              <a:t>samples_jan &lt;-</a:t>
            </a:r>
            <a:r>
              <a:rPr sz="1800">
                <a:solidFill>
                  <a:srgbClr val="4070A0"/>
                </a:solidFill>
                <a:latin typeface="Courier"/>
              </a:rPr>
              <a:t> </a:t>
            </a:r>
            <a:r>
              <a:rPr sz="1800" b="1">
                <a:solidFill>
                  <a:srgbClr val="007020"/>
                </a:solidFill>
                <a:latin typeface="Courier"/>
              </a:rPr>
              <a:t>read_csv</a:t>
            </a:r>
            <a:r>
              <a:rPr sz="1800">
                <a:latin typeface="Courier"/>
              </a:rPr>
              <a:t>(</a:t>
            </a:r>
            <a:r>
              <a:rPr sz="1800">
                <a:solidFill>
                  <a:srgbClr val="4070A0"/>
                </a:solidFill>
                <a:latin typeface="Courier"/>
              </a:rPr>
              <a:t>"data/2017-01-06_s.csv"</a:t>
            </a:r>
            <a:r>
              <a:rPr sz="1800">
                <a:latin typeface="Courier"/>
              </a:rPr>
              <a:t>,</a:t>
            </a:r>
            <a:br/>
            <a:r>
              <a:rPr sz="1800">
                <a:latin typeface="Courier"/>
              </a:rPr>
              <a:t>  </a:t>
            </a:r>
            <a:r>
              <a:rPr sz="1800">
                <a:solidFill>
                  <a:srgbClr val="902000"/>
                </a:solidFill>
                <a:latin typeface="Courier"/>
              </a:rPr>
              <a:t>col_types =</a:t>
            </a:r>
            <a:r>
              <a:rPr sz="1800">
                <a:latin typeface="Courier"/>
              </a:rPr>
              <a:t> </a:t>
            </a:r>
            <a:r>
              <a:rPr sz="1800" b="1">
                <a:solidFill>
                  <a:srgbClr val="007020"/>
                </a:solidFill>
                <a:latin typeface="Courier"/>
              </a:rPr>
              <a:t>cols</a:t>
            </a:r>
            <a:r>
              <a:rPr sz="1800">
                <a:latin typeface="Courier"/>
              </a:rPr>
              <a:t>(</a:t>
            </a:r>
            <a:br/>
            <a:r>
              <a:rPr sz="1800">
                <a:latin typeface="Courier"/>
              </a:rPr>
              <a:t>    </a:t>
            </a:r>
            <a:r>
              <a:rPr sz="1800">
                <a:solidFill>
                  <a:srgbClr val="902000"/>
                </a:solidFill>
                <a:latin typeface="Courier"/>
              </a:rPr>
              <a:t>compoundName =</a:t>
            </a:r>
            <a:r>
              <a:rPr sz="1800">
                <a:latin typeface="Courier"/>
              </a:rPr>
              <a:t> </a:t>
            </a:r>
            <a:r>
              <a:rPr sz="1800" b="1">
                <a:solidFill>
                  <a:srgbClr val="007020"/>
                </a:solidFill>
                <a:latin typeface="Courier"/>
              </a:rPr>
              <a:t>col_factor</a:t>
            </a:r>
            <a:r>
              <a:rPr sz="1800">
                <a:latin typeface="Courier"/>
              </a:rPr>
              <a:t>(</a:t>
            </a:r>
            <a:r>
              <a:rPr sz="1800">
                <a:solidFill>
                  <a:srgbClr val="007020"/>
                </a:solidFill>
                <a:latin typeface="Courier"/>
              </a:rPr>
              <a:t>NULL</a:t>
            </a:r>
            <a:r>
              <a:rPr sz="1800">
                <a:latin typeface="Courier"/>
              </a:rPr>
              <a:t>),</a:t>
            </a:r>
            <a:br/>
            <a:r>
              <a:rPr sz="1800">
                <a:latin typeface="Courier"/>
              </a:rPr>
              <a:t>    </a:t>
            </a:r>
            <a:r>
              <a:rPr sz="1800">
                <a:solidFill>
                  <a:srgbClr val="902000"/>
                </a:solidFill>
                <a:latin typeface="Courier"/>
              </a:rPr>
              <a:t>sampleType =</a:t>
            </a:r>
            <a:r>
              <a:rPr sz="1800">
                <a:latin typeface="Courier"/>
              </a:rPr>
              <a:t> </a:t>
            </a:r>
            <a:r>
              <a:rPr sz="1800" b="1">
                <a:solidFill>
                  <a:srgbClr val="007020"/>
                </a:solidFill>
                <a:latin typeface="Courier"/>
              </a:rPr>
              <a:t>col_factor</a:t>
            </a:r>
            <a:r>
              <a:rPr sz="1800">
                <a:latin typeface="Courier"/>
              </a:rPr>
              <a:t>(</a:t>
            </a:r>
            <a:r>
              <a:rPr sz="1800">
                <a:solidFill>
                  <a:srgbClr val="007020"/>
                </a:solidFill>
                <a:latin typeface="Courier"/>
              </a:rPr>
              <a:t>NULL</a:t>
            </a:r>
            <a:r>
              <a:rPr sz="1800">
                <a:latin typeface="Courier"/>
              </a:rPr>
              <a:t>)</a:t>
            </a:r>
            <a:br/>
            <a:r>
              <a:rPr sz="1800">
                <a:latin typeface="Courier"/>
              </a:rPr>
              <a:t>    )</a:t>
            </a:r>
            <a:br/>
            <a:r>
              <a:rPr sz="1800">
                <a:latin typeface="Courier"/>
              </a:rPr>
              <a:t>  ) </a:t>
            </a:r>
            <a:r>
              <a:rPr sz="1800">
                <a:solidFill>
                  <a:srgbClr val="666666"/>
                </a:solidFill>
                <a:latin typeface="Courier"/>
              </a:rPr>
              <a:t>%&gt;%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clean_names</a:t>
            </a:r>
            <a:r>
              <a:rPr sz="1800">
                <a:latin typeface="Courier"/>
              </a:rPr>
              <a:t>()</a:t>
            </a:r>
            <a:br/>
            <a:r>
              <a:rPr sz="1800" b="1">
                <a:solidFill>
                  <a:srgbClr val="007020"/>
                </a:solidFill>
                <a:latin typeface="Courier"/>
              </a:rPr>
              <a:t>str</a:t>
            </a:r>
            <a:r>
              <a:rPr sz="1800">
                <a:latin typeface="Courier"/>
              </a:rPr>
              <a:t>(samples_jan)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Refresher on sample data</a:t>
            </a:r>
          </a:p>
        </p:txBody>
      </p:sp>
      <p:sp>
        <p:nvSpPr>
          <p:cNvPr id="3" name="Content Placeholder 2"/>
          <p:cNvSpPr>
            <a:spLocks noGrp="1"/>
          </p:cNvSpPr>
          <p:nvPr>
            <p:ph idx="1"/>
          </p:nvPr>
        </p:nvSpPr>
        <p:spPr>
          <a:xfrm>
            <a:off x="-399393" y="1600200"/>
            <a:ext cx="9086193" cy="5767552"/>
          </a:xfrm>
        </p:spPr>
        <p:txBody>
          <a:bodyPr>
            <a:normAutofit fontScale="62500" lnSpcReduction="20000"/>
          </a:bodyPr>
          <a:lstStyle/>
          <a:p>
            <a:pPr marL="1270000" lvl="0" indent="0">
              <a:buNone/>
            </a:pPr>
            <a:r>
              <a:rPr sz="1800" dirty="0">
                <a:latin typeface="Courier"/>
              </a:rPr>
              <a:t>## Classes '</a:t>
            </a:r>
            <a:r>
              <a:rPr sz="1800" dirty="0" err="1">
                <a:latin typeface="Courier"/>
              </a:rPr>
              <a:t>spec_tbl_df</a:t>
            </a:r>
            <a:r>
              <a:rPr sz="1800" dirty="0">
                <a:latin typeface="Courier"/>
              </a:rPr>
              <a:t>', '</a:t>
            </a:r>
            <a:r>
              <a:rPr sz="1800" dirty="0" err="1">
                <a:latin typeface="Courier"/>
              </a:rPr>
              <a:t>tbl_df</a:t>
            </a:r>
            <a:r>
              <a:rPr sz="1800" dirty="0">
                <a:latin typeface="Courier"/>
              </a:rPr>
              <a:t>', '</a:t>
            </a:r>
            <a:r>
              <a:rPr sz="1800" dirty="0" err="1">
                <a:latin typeface="Courier"/>
              </a:rPr>
              <a:t>tbl</a:t>
            </a:r>
            <a:r>
              <a:rPr sz="1800" dirty="0">
                <a:latin typeface="Courier"/>
              </a:rPr>
              <a:t>' and '</a:t>
            </a:r>
            <a:r>
              <a:rPr sz="1800" dirty="0" err="1">
                <a:latin typeface="Courier"/>
              </a:rPr>
              <a:t>data.frame</a:t>
            </a:r>
            <a:r>
              <a:rPr sz="1800" dirty="0">
                <a:latin typeface="Courier"/>
              </a:rPr>
              <a:t>': 187200 obs. of  10 variables:
##  $ </a:t>
            </a:r>
            <a:r>
              <a:rPr sz="1800" dirty="0" err="1">
                <a:latin typeface="Courier"/>
              </a:rPr>
              <a:t>batch_name</a:t>
            </a:r>
            <a:r>
              <a:rPr sz="1800" dirty="0">
                <a:latin typeface="Courier"/>
              </a:rPr>
              <a:t>            : </a:t>
            </a:r>
            <a:r>
              <a:rPr sz="1800" dirty="0" err="1">
                <a:latin typeface="Courier"/>
              </a:rPr>
              <a:t>chr</a:t>
            </a:r>
            <a:r>
              <a:rPr sz="1800" dirty="0">
                <a:latin typeface="Courier"/>
              </a:rPr>
              <a:t>  "b802253" "b802253" "b802253" "b802253" ...
##  $ </a:t>
            </a:r>
            <a:r>
              <a:rPr sz="1800" dirty="0" err="1">
                <a:latin typeface="Courier"/>
              </a:rPr>
              <a:t>sample_name</a:t>
            </a:r>
            <a:r>
              <a:rPr sz="1800" dirty="0">
                <a:latin typeface="Courier"/>
              </a:rPr>
              <a:t>           : </a:t>
            </a:r>
            <a:r>
              <a:rPr sz="1800" dirty="0" err="1">
                <a:latin typeface="Courier"/>
              </a:rPr>
              <a:t>chr</a:t>
            </a:r>
            <a:r>
              <a:rPr sz="1800" dirty="0">
                <a:latin typeface="Courier"/>
              </a:rPr>
              <a:t>  "s253001" "s253001" "s253001" "s253001" ...
##  $ </a:t>
            </a:r>
            <a:r>
              <a:rPr sz="1800" dirty="0" err="1">
                <a:latin typeface="Courier"/>
              </a:rPr>
              <a:t>compound_name</a:t>
            </a:r>
            <a:r>
              <a:rPr sz="1800" dirty="0">
                <a:latin typeface="Courier"/>
              </a:rPr>
              <a:t>         : Factor w/ 6 levels "</a:t>
            </a:r>
            <a:r>
              <a:rPr sz="1800" dirty="0" err="1">
                <a:latin typeface="Courier"/>
              </a:rPr>
              <a:t>morphine","hydromorphone</a:t>
            </a:r>
            <a:r>
              <a:rPr sz="1800" dirty="0">
                <a:latin typeface="Courier"/>
              </a:rPr>
              <a:t>",..: 1 2 3 4 5 6 1 2 3 4 ...
##  $ </a:t>
            </a:r>
            <a:r>
              <a:rPr sz="1800" dirty="0" err="1">
                <a:latin typeface="Courier"/>
              </a:rPr>
              <a:t>ion_ratio</a:t>
            </a:r>
            <a:r>
              <a:rPr sz="1800" dirty="0">
                <a:latin typeface="Courier"/>
              </a:rPr>
              <a:t>             : num  0 0 0 0 0 0 0 0 0 0 ...
##  $ response              : num  0 0 0 0 0 0 0 0 0 0 ...
##  $ concentration         : num  0 0 0 0 0 0 0 0 0 0 ...
##  $ </a:t>
            </a:r>
            <a:r>
              <a:rPr sz="1800" dirty="0" err="1">
                <a:latin typeface="Courier"/>
              </a:rPr>
              <a:t>sample_type</a:t>
            </a:r>
            <a:r>
              <a:rPr sz="1800" dirty="0">
                <a:latin typeface="Courier"/>
              </a:rPr>
              <a:t>           : Factor w/ 4 levels "</a:t>
            </a:r>
            <a:r>
              <a:rPr sz="1800" dirty="0" err="1">
                <a:latin typeface="Courier"/>
              </a:rPr>
              <a:t>blank","standard</a:t>
            </a:r>
            <a:r>
              <a:rPr sz="1800" dirty="0">
                <a:latin typeface="Courier"/>
              </a:rPr>
              <a:t>",..: 1 1 1 1 1 1 2 2 2 2 ...
##  $ </a:t>
            </a:r>
            <a:r>
              <a:rPr sz="1800" dirty="0" err="1">
                <a:latin typeface="Courier"/>
              </a:rPr>
              <a:t>expected_concentration</a:t>
            </a:r>
            <a:r>
              <a:rPr sz="1800" dirty="0">
                <a:latin typeface="Courier"/>
              </a:rPr>
              <a:t>: num  0 0 0 0 0 0 0 0 0 0 ...
##  $ </a:t>
            </a:r>
            <a:r>
              <a:rPr sz="1800" dirty="0" err="1">
                <a:latin typeface="Courier"/>
              </a:rPr>
              <a:t>used_for_curve</a:t>
            </a:r>
            <a:r>
              <a:rPr sz="1800" dirty="0">
                <a:latin typeface="Courier"/>
              </a:rPr>
              <a:t>        : </a:t>
            </a:r>
            <a:r>
              <a:rPr sz="1800" dirty="0" err="1">
                <a:latin typeface="Courier"/>
              </a:rPr>
              <a:t>logi</a:t>
            </a:r>
            <a:r>
              <a:rPr sz="1800" dirty="0">
                <a:latin typeface="Courier"/>
              </a:rPr>
              <a:t>  FALSE FALSE FALSE FALSE FALSE FALSE ...
##  $ </a:t>
            </a:r>
            <a:r>
              <a:rPr sz="1800" dirty="0" err="1">
                <a:latin typeface="Courier"/>
              </a:rPr>
              <a:t>sample_passed</a:t>
            </a:r>
            <a:r>
              <a:rPr sz="1800" dirty="0">
                <a:latin typeface="Courier"/>
              </a:rPr>
              <a:t>         : </a:t>
            </a:r>
            <a:r>
              <a:rPr sz="1800" dirty="0" err="1">
                <a:latin typeface="Courier"/>
              </a:rPr>
              <a:t>logi</a:t>
            </a:r>
            <a:r>
              <a:rPr sz="1800" dirty="0">
                <a:latin typeface="Courier"/>
              </a:rPr>
              <a:t>  FALSE TRUE TRUE TRUE TRUE TRUE ...
##  - </a:t>
            </a:r>
            <a:r>
              <a:rPr sz="1800" dirty="0" err="1">
                <a:latin typeface="Courier"/>
              </a:rPr>
              <a:t>attr</a:t>
            </a:r>
            <a:r>
              <a:rPr sz="1800" dirty="0">
                <a:latin typeface="Courier"/>
              </a:rPr>
              <a:t>(*, "spec")=
##   .. cols(
##   ..   </a:t>
            </a:r>
            <a:r>
              <a:rPr sz="1800" dirty="0" err="1">
                <a:latin typeface="Courier"/>
              </a:rPr>
              <a:t>batchName</a:t>
            </a:r>
            <a:r>
              <a:rPr sz="1800" dirty="0">
                <a:latin typeface="Courier"/>
              </a:rPr>
              <a:t> = </a:t>
            </a:r>
            <a:r>
              <a:rPr sz="1800" dirty="0" err="1">
                <a:latin typeface="Courier"/>
              </a:rPr>
              <a:t>col_character</a:t>
            </a:r>
            <a:r>
              <a:rPr sz="1800" dirty="0">
                <a:latin typeface="Courier"/>
              </a:rPr>
              <a:t>(),
##   ..   </a:t>
            </a:r>
            <a:r>
              <a:rPr sz="1800" dirty="0" err="1">
                <a:latin typeface="Courier"/>
              </a:rPr>
              <a:t>sampleName</a:t>
            </a:r>
            <a:r>
              <a:rPr sz="1800" dirty="0">
                <a:latin typeface="Courier"/>
              </a:rPr>
              <a:t> = </a:t>
            </a:r>
            <a:r>
              <a:rPr sz="1800" dirty="0" err="1">
                <a:latin typeface="Courier"/>
              </a:rPr>
              <a:t>col_character</a:t>
            </a:r>
            <a:r>
              <a:rPr sz="1800" dirty="0">
                <a:latin typeface="Courier"/>
              </a:rPr>
              <a:t>(),
##   ..   </a:t>
            </a:r>
            <a:r>
              <a:rPr sz="1800" dirty="0" err="1">
                <a:latin typeface="Courier"/>
              </a:rPr>
              <a:t>compoundName</a:t>
            </a:r>
            <a:r>
              <a:rPr sz="1800" dirty="0">
                <a:latin typeface="Courier"/>
              </a:rPr>
              <a:t> = </a:t>
            </a:r>
            <a:r>
              <a:rPr sz="1800" dirty="0" err="1">
                <a:latin typeface="Courier"/>
              </a:rPr>
              <a:t>col_factor</a:t>
            </a:r>
            <a:r>
              <a:rPr sz="1800" dirty="0">
                <a:latin typeface="Courier"/>
              </a:rPr>
              <a:t>(levels = NULL, ordered = FALSE, </a:t>
            </a:r>
            <a:r>
              <a:rPr sz="1800" dirty="0" err="1">
                <a:latin typeface="Courier"/>
              </a:rPr>
              <a:t>include_na</a:t>
            </a:r>
            <a:r>
              <a:rPr sz="1800" dirty="0">
                <a:latin typeface="Courier"/>
              </a:rPr>
              <a:t> = FALSE),
##   ..   </a:t>
            </a:r>
            <a:r>
              <a:rPr sz="1800" dirty="0" err="1">
                <a:latin typeface="Courier"/>
              </a:rPr>
              <a:t>ionRatio</a:t>
            </a:r>
            <a:r>
              <a:rPr sz="1800" dirty="0">
                <a:latin typeface="Courier"/>
              </a:rPr>
              <a:t> = </a:t>
            </a:r>
            <a:r>
              <a:rPr sz="1800" dirty="0" err="1">
                <a:latin typeface="Courier"/>
              </a:rPr>
              <a:t>col_double</a:t>
            </a:r>
            <a:r>
              <a:rPr sz="1800" dirty="0">
                <a:latin typeface="Courier"/>
              </a:rPr>
              <a:t>(),
##   ..   response = </a:t>
            </a:r>
            <a:r>
              <a:rPr sz="1800" dirty="0" err="1">
                <a:latin typeface="Courier"/>
              </a:rPr>
              <a:t>col_double</a:t>
            </a:r>
            <a:r>
              <a:rPr sz="1800" dirty="0">
                <a:latin typeface="Courier"/>
              </a:rPr>
              <a:t>(),
##   ..   concentration = </a:t>
            </a:r>
            <a:r>
              <a:rPr sz="1800" dirty="0" err="1">
                <a:latin typeface="Courier"/>
              </a:rPr>
              <a:t>col_double</a:t>
            </a:r>
            <a:r>
              <a:rPr sz="1800" dirty="0">
                <a:latin typeface="Courier"/>
              </a:rPr>
              <a:t>(),
##   ..   </a:t>
            </a:r>
            <a:r>
              <a:rPr sz="1800" dirty="0" err="1">
                <a:latin typeface="Courier"/>
              </a:rPr>
              <a:t>sampleType</a:t>
            </a:r>
            <a:r>
              <a:rPr sz="1800" dirty="0">
                <a:latin typeface="Courier"/>
              </a:rPr>
              <a:t> = </a:t>
            </a:r>
            <a:r>
              <a:rPr sz="1800" dirty="0" err="1">
                <a:latin typeface="Courier"/>
              </a:rPr>
              <a:t>col_factor</a:t>
            </a:r>
            <a:r>
              <a:rPr sz="1800" dirty="0">
                <a:latin typeface="Courier"/>
              </a:rPr>
              <a:t>(levels = NULL, ordered = FALSE, </a:t>
            </a:r>
            <a:r>
              <a:rPr sz="1800" dirty="0" err="1">
                <a:latin typeface="Courier"/>
              </a:rPr>
              <a:t>include_na</a:t>
            </a:r>
            <a:r>
              <a:rPr sz="1800" dirty="0">
                <a:latin typeface="Courier"/>
              </a:rPr>
              <a:t> = FALSE),
##   ..   </a:t>
            </a:r>
            <a:r>
              <a:rPr sz="1800" dirty="0" err="1">
                <a:latin typeface="Courier"/>
              </a:rPr>
              <a:t>expectedConcentration</a:t>
            </a:r>
            <a:r>
              <a:rPr sz="1800" dirty="0">
                <a:latin typeface="Courier"/>
              </a:rPr>
              <a:t> = </a:t>
            </a:r>
            <a:r>
              <a:rPr sz="1800" dirty="0" err="1">
                <a:latin typeface="Courier"/>
              </a:rPr>
              <a:t>col_double</a:t>
            </a:r>
            <a:r>
              <a:rPr sz="1800" dirty="0">
                <a:latin typeface="Courier"/>
              </a:rPr>
              <a:t>(),
##   ..   </a:t>
            </a:r>
            <a:r>
              <a:rPr sz="1800" dirty="0" err="1">
                <a:latin typeface="Courier"/>
              </a:rPr>
              <a:t>usedForCurve</a:t>
            </a:r>
            <a:r>
              <a:rPr sz="1800" dirty="0">
                <a:latin typeface="Courier"/>
              </a:rPr>
              <a:t> = </a:t>
            </a:r>
            <a:r>
              <a:rPr sz="1800" dirty="0" err="1">
                <a:latin typeface="Courier"/>
              </a:rPr>
              <a:t>col_logical</a:t>
            </a:r>
            <a:r>
              <a:rPr sz="1800" dirty="0">
                <a:latin typeface="Courier"/>
              </a:rPr>
              <a:t>(),
##   ..   </a:t>
            </a:r>
            <a:r>
              <a:rPr sz="1800" dirty="0" err="1">
                <a:latin typeface="Courier"/>
              </a:rPr>
              <a:t>samplePassed</a:t>
            </a:r>
            <a:r>
              <a:rPr sz="1800" dirty="0">
                <a:latin typeface="Courier"/>
              </a:rPr>
              <a:t> = </a:t>
            </a:r>
            <a:r>
              <a:rPr sz="1800" dirty="0" err="1">
                <a:latin typeface="Courier"/>
              </a:rPr>
              <a:t>col_logical</a:t>
            </a:r>
            <a:r>
              <a:rPr sz="1800" dirty="0">
                <a:latin typeface="Courier"/>
              </a:rPr>
              <a:t>()
##   ..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select()</a:t>
            </a:r>
          </a:p>
        </p:txBody>
      </p:sp>
      <p:sp>
        <p:nvSpPr>
          <p:cNvPr id="3" name="Content Placeholder 2"/>
          <p:cNvSpPr>
            <a:spLocks noGrp="1"/>
          </p:cNvSpPr>
          <p:nvPr>
            <p:ph idx="1"/>
          </p:nvPr>
        </p:nvSpPr>
        <p:spPr>
          <a:xfrm>
            <a:off x="-73572" y="1600200"/>
            <a:ext cx="8760372" cy="5257800"/>
          </a:xfrm>
        </p:spPr>
        <p:txBody>
          <a:bodyPr>
            <a:normAutofit fontScale="85000" lnSpcReduction="20000"/>
          </a:bodyPr>
          <a:lstStyle/>
          <a:p>
            <a:pPr marL="1270000" lvl="0" indent="0">
              <a:buNone/>
            </a:pPr>
            <a:r>
              <a:rPr sz="1800" dirty="0" err="1">
                <a:latin typeface="Courier"/>
              </a:rPr>
              <a:t>samples_jan_subset</a:t>
            </a:r>
            <a:r>
              <a:rPr sz="1800" dirty="0">
                <a:latin typeface="Courier"/>
              </a:rPr>
              <a:t> &lt;-</a:t>
            </a:r>
            <a:r>
              <a:rPr sz="1800" dirty="0">
                <a:solidFill>
                  <a:srgbClr val="4070A0"/>
                </a:solidFill>
                <a:latin typeface="Courier"/>
              </a:rPr>
              <a:t> </a:t>
            </a:r>
            <a:r>
              <a:rPr sz="1800" dirty="0" err="1">
                <a:latin typeface="Courier"/>
              </a:rPr>
              <a:t>samples_jan</a:t>
            </a:r>
            <a:r>
              <a:rPr sz="1800" dirty="0">
                <a:latin typeface="Courier"/>
              </a:rPr>
              <a:t> </a:t>
            </a:r>
            <a:r>
              <a:rPr sz="1800" dirty="0">
                <a:solidFill>
                  <a:srgbClr val="666666"/>
                </a:solidFill>
                <a:latin typeface="Courier"/>
              </a:rPr>
              <a:t>%&gt;%</a:t>
            </a:r>
            <a:br>
              <a:rPr dirty="0"/>
            </a:br>
            <a:r>
              <a:rPr sz="1800" dirty="0">
                <a:solidFill>
                  <a:srgbClr val="4070A0"/>
                </a:solidFill>
                <a:latin typeface="Courier"/>
              </a:rPr>
              <a:t>  </a:t>
            </a:r>
            <a:r>
              <a:rPr sz="1800" b="1" dirty="0">
                <a:solidFill>
                  <a:srgbClr val="007020"/>
                </a:solidFill>
                <a:latin typeface="Courier"/>
              </a:rPr>
              <a:t>select</a:t>
            </a:r>
            <a:r>
              <a:rPr sz="1800" dirty="0">
                <a:latin typeface="Courier"/>
              </a:rPr>
              <a:t>(</a:t>
            </a:r>
            <a:r>
              <a:rPr sz="1800" dirty="0" err="1">
                <a:latin typeface="Courier"/>
              </a:rPr>
              <a:t>batch_name</a:t>
            </a:r>
            <a:r>
              <a:rPr sz="1800" dirty="0" err="1">
                <a:solidFill>
                  <a:srgbClr val="666666"/>
                </a:solidFill>
                <a:latin typeface="Courier"/>
              </a:rPr>
              <a:t>:</a:t>
            </a:r>
            <a:r>
              <a:rPr sz="1800" dirty="0" err="1">
                <a:latin typeface="Courier"/>
              </a:rPr>
              <a:t>expected_concentration</a:t>
            </a:r>
            <a:r>
              <a:rPr sz="1800" dirty="0">
                <a:latin typeface="Courier"/>
              </a:rPr>
              <a:t>)</a:t>
            </a:r>
            <a:br>
              <a:rPr dirty="0"/>
            </a:br>
            <a:r>
              <a:rPr sz="1800" b="1" dirty="0">
                <a:solidFill>
                  <a:srgbClr val="007020"/>
                </a:solidFill>
                <a:latin typeface="Courier"/>
              </a:rPr>
              <a:t>head</a:t>
            </a:r>
            <a:r>
              <a:rPr sz="1800" dirty="0">
                <a:latin typeface="Courier"/>
              </a:rPr>
              <a:t>(</a:t>
            </a:r>
            <a:r>
              <a:rPr sz="1800" dirty="0" err="1">
                <a:latin typeface="Courier"/>
              </a:rPr>
              <a:t>samples_jan_subset</a:t>
            </a:r>
            <a:r>
              <a:rPr sz="1800" dirty="0">
                <a:latin typeface="Courier"/>
              </a:rPr>
              <a:t>)</a:t>
            </a:r>
          </a:p>
          <a:p>
            <a:pPr marL="1270000" lvl="0" indent="0">
              <a:buNone/>
            </a:pPr>
            <a:r>
              <a:rPr sz="1800" dirty="0">
                <a:latin typeface="Courier"/>
              </a:rPr>
              <a:t>## select: dropped 2 variables (</a:t>
            </a:r>
            <a:r>
              <a:rPr sz="1800" dirty="0" err="1">
                <a:latin typeface="Courier"/>
              </a:rPr>
              <a:t>used_for_curve</a:t>
            </a:r>
            <a:r>
              <a:rPr sz="1800" dirty="0">
                <a:latin typeface="Courier"/>
              </a:rPr>
              <a:t>, </a:t>
            </a:r>
            <a:r>
              <a:rPr sz="1800" dirty="0" err="1">
                <a:latin typeface="Courier"/>
              </a:rPr>
              <a:t>sample_passed</a:t>
            </a:r>
            <a:r>
              <a:rPr sz="1800" dirty="0">
                <a:latin typeface="Courier"/>
              </a:rPr>
              <a:t>)</a:t>
            </a:r>
          </a:p>
          <a:p>
            <a:pPr marL="1270000" lvl="0" indent="0">
              <a:buNone/>
            </a:pPr>
            <a:r>
              <a:rPr sz="1800" dirty="0">
                <a:latin typeface="Courier"/>
              </a:rPr>
              <a:t>## # A </a:t>
            </a:r>
            <a:r>
              <a:rPr sz="1800" dirty="0" err="1">
                <a:latin typeface="Courier"/>
              </a:rPr>
              <a:t>tibble</a:t>
            </a:r>
            <a:r>
              <a:rPr sz="1800" dirty="0">
                <a:latin typeface="Courier"/>
              </a:rPr>
              <a:t>: 6 x 8
##   </a:t>
            </a:r>
            <a:r>
              <a:rPr sz="1800" dirty="0" err="1">
                <a:latin typeface="Courier"/>
              </a:rPr>
              <a:t>batch_name</a:t>
            </a:r>
            <a:r>
              <a:rPr sz="1800" dirty="0">
                <a:latin typeface="Courier"/>
              </a:rPr>
              <a:t> </a:t>
            </a:r>
            <a:r>
              <a:rPr sz="1800" dirty="0" err="1">
                <a:latin typeface="Courier"/>
              </a:rPr>
              <a:t>sample_name</a:t>
            </a:r>
            <a:r>
              <a:rPr sz="1800" dirty="0">
                <a:latin typeface="Courier"/>
              </a:rPr>
              <a:t> </a:t>
            </a:r>
            <a:r>
              <a:rPr sz="1800" dirty="0" err="1">
                <a:latin typeface="Courier"/>
              </a:rPr>
              <a:t>compound_name</a:t>
            </a:r>
            <a:r>
              <a:rPr sz="1800" dirty="0">
                <a:latin typeface="Courier"/>
              </a:rPr>
              <a:t> </a:t>
            </a:r>
            <a:r>
              <a:rPr sz="1800" dirty="0" err="1">
                <a:latin typeface="Courier"/>
              </a:rPr>
              <a:t>ion_ratio</a:t>
            </a:r>
            <a:r>
              <a:rPr sz="1800" dirty="0">
                <a:latin typeface="Courier"/>
              </a:rPr>
              <a:t> response concentration
##   &lt;</a:t>
            </a:r>
            <a:r>
              <a:rPr sz="1800" dirty="0" err="1">
                <a:latin typeface="Courier"/>
              </a:rPr>
              <a:t>chr</a:t>
            </a:r>
            <a:r>
              <a:rPr sz="1800" dirty="0">
                <a:latin typeface="Courier"/>
              </a:rPr>
              <a:t>&gt;      &lt;</a:t>
            </a:r>
            <a:r>
              <a:rPr sz="1800" dirty="0" err="1">
                <a:latin typeface="Courier"/>
              </a:rPr>
              <a:t>chr</a:t>
            </a:r>
            <a:r>
              <a:rPr sz="1800" dirty="0">
                <a:latin typeface="Courier"/>
              </a:rPr>
              <a:t>&gt;       &lt;</a:t>
            </a:r>
            <a:r>
              <a:rPr sz="1800" dirty="0" err="1">
                <a:latin typeface="Courier"/>
              </a:rPr>
              <a:t>fct</a:t>
            </a:r>
            <a:r>
              <a:rPr sz="1800" dirty="0">
                <a:latin typeface="Courier"/>
              </a:rPr>
              <a:t>&gt;             &lt;</a:t>
            </a:r>
            <a:r>
              <a:rPr sz="1800" dirty="0" err="1">
                <a:latin typeface="Courier"/>
              </a:rPr>
              <a:t>dbl</a:t>
            </a:r>
            <a:r>
              <a:rPr sz="1800" dirty="0">
                <a:latin typeface="Courier"/>
              </a:rPr>
              <a:t>&gt;    &lt;</a:t>
            </a:r>
            <a:r>
              <a:rPr sz="1800" dirty="0" err="1">
                <a:latin typeface="Courier"/>
              </a:rPr>
              <a:t>dbl</a:t>
            </a:r>
            <a:r>
              <a:rPr sz="1800" dirty="0">
                <a:latin typeface="Courier"/>
              </a:rPr>
              <a:t>&gt;         &lt;</a:t>
            </a:r>
            <a:r>
              <a:rPr sz="1800" dirty="0" err="1">
                <a:latin typeface="Courier"/>
              </a:rPr>
              <a:t>dbl</a:t>
            </a:r>
            <a:r>
              <a:rPr sz="1800" dirty="0">
                <a:latin typeface="Courier"/>
              </a:rPr>
              <a:t>&gt;
## 1 b802253    s253001     morphine              0        0             0
## 2 b802253    s253001     hydromorphone         0        0             0
## 3 b802253    s253001     oxymorphone           0        0             0
## 4 b802253    s253001     codeine               0        0             0
## 5 b802253    s253001     hydrocodone           0        0             0
## 6 b802253    s253001     oxycodone             0        0             0
## # … with 2 more variables: </a:t>
            </a:r>
            <a:r>
              <a:rPr sz="1800" dirty="0" err="1">
                <a:latin typeface="Courier"/>
              </a:rPr>
              <a:t>sample_type</a:t>
            </a:r>
            <a:r>
              <a:rPr sz="1800" dirty="0">
                <a:latin typeface="Courier"/>
              </a:rPr>
              <a:t> &lt;</a:t>
            </a:r>
            <a:r>
              <a:rPr sz="1800" dirty="0" err="1">
                <a:latin typeface="Courier"/>
              </a:rPr>
              <a:t>fct</a:t>
            </a:r>
            <a:r>
              <a:rPr sz="1800" dirty="0">
                <a:latin typeface="Courier"/>
              </a:rPr>
              <a:t>&gt;, </a:t>
            </a:r>
            <a:r>
              <a:rPr sz="1800" dirty="0" err="1">
                <a:latin typeface="Courier"/>
              </a:rPr>
              <a:t>expected_concentration</a:t>
            </a:r>
            <a:r>
              <a:rPr sz="1800" dirty="0">
                <a:latin typeface="Courier"/>
              </a:rPr>
              <a:t> &lt;</a:t>
            </a:r>
            <a:r>
              <a:rPr sz="1800" dirty="0" err="1">
                <a:latin typeface="Courier"/>
              </a:rPr>
              <a:t>dbl</a:t>
            </a:r>
            <a:r>
              <a:rPr sz="1800" dirty="0">
                <a:latin typeface="Courier"/>
              </a:rPr>
              <a:t>&gt;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select()</a:t>
            </a:r>
          </a:p>
        </p:txBody>
      </p:sp>
      <p:sp>
        <p:nvSpPr>
          <p:cNvPr id="3" name="Content Placeholder 2"/>
          <p:cNvSpPr>
            <a:spLocks noGrp="1"/>
          </p:cNvSpPr>
          <p:nvPr>
            <p:ph idx="1"/>
          </p:nvPr>
        </p:nvSpPr>
        <p:spPr/>
        <p:txBody>
          <a:bodyPr/>
          <a:lstStyle/>
          <a:p>
            <a:pPr marL="1270000" lvl="0" indent="0">
              <a:buNone/>
            </a:pPr>
            <a:r>
              <a:rPr sz="1800">
                <a:latin typeface="Courier"/>
              </a:rPr>
              <a:t>samples_jan_subset &lt;-</a:t>
            </a:r>
            <a:r>
              <a:rPr sz="1800">
                <a:solidFill>
                  <a:srgbClr val="4070A0"/>
                </a:solidFill>
                <a:latin typeface="Courier"/>
              </a:rPr>
              <a:t> </a:t>
            </a:r>
            <a:r>
              <a:rPr sz="1800">
                <a:latin typeface="Courier"/>
              </a:rPr>
              <a:t>samples_jan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select</a:t>
            </a:r>
            <a:r>
              <a:rPr sz="1800">
                <a:latin typeface="Courier"/>
              </a:rPr>
              <a:t>(batch_name</a:t>
            </a:r>
            <a:r>
              <a:rPr sz="1800">
                <a:solidFill>
                  <a:srgbClr val="666666"/>
                </a:solidFill>
                <a:latin typeface="Courier"/>
              </a:rPr>
              <a:t>:</a:t>
            </a:r>
            <a:r>
              <a:rPr sz="1800">
                <a:latin typeface="Courier"/>
              </a:rPr>
              <a:t>compound_name, concentration)</a:t>
            </a:r>
            <a:br/>
            <a:r>
              <a:rPr sz="1800" b="1">
                <a:solidFill>
                  <a:srgbClr val="007020"/>
                </a:solidFill>
                <a:latin typeface="Courier"/>
              </a:rPr>
              <a:t>head</a:t>
            </a:r>
            <a:r>
              <a:rPr sz="1800">
                <a:latin typeface="Courier"/>
              </a:rPr>
              <a:t>(samples_jan_subset)</a:t>
            </a:r>
          </a:p>
          <a:p>
            <a:pPr marL="1270000" lvl="0" indent="0">
              <a:buNone/>
            </a:pPr>
            <a:r>
              <a:rPr sz="1800">
                <a:latin typeface="Courier"/>
              </a:rPr>
              <a:t>## select: dropped 6 variables (ion_ratio, response, sample_type, expected_concentration, used_for_curve, …)</a:t>
            </a:r>
          </a:p>
          <a:p>
            <a:pPr marL="1270000" lvl="0" indent="0">
              <a:buNone/>
            </a:pPr>
            <a:r>
              <a:rPr sz="1800">
                <a:latin typeface="Courier"/>
              </a:rPr>
              <a:t>## # A tibble: 6 x 4
##   batch_name sample_name compound_name concentration
##   &lt;chr&gt;      &lt;chr&gt;       &lt;fct&gt;                 &lt;dbl&gt;
## 1 b802253    s253001     morphine                  0
## 2 b802253    s253001     hydromorphone             0
## 3 b802253    s253001     oxymorphone               0
## 4 b802253    s253001     codeine                   0
## 5 b802253    s253001     hydrocodone               0
## 6 b802253    s253001     oxycodone                 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select() combined with starts_with()</a:t>
            </a:r>
          </a:p>
        </p:txBody>
      </p:sp>
      <p:sp>
        <p:nvSpPr>
          <p:cNvPr id="3" name="Content Placeholder 2"/>
          <p:cNvSpPr>
            <a:spLocks noGrp="1"/>
          </p:cNvSpPr>
          <p:nvPr>
            <p:ph idx="1"/>
          </p:nvPr>
        </p:nvSpPr>
        <p:spPr/>
        <p:txBody>
          <a:bodyPr/>
          <a:lstStyle/>
          <a:p>
            <a:pPr marL="1270000" lvl="0" indent="0">
              <a:buNone/>
            </a:pPr>
            <a:r>
              <a:rPr sz="1800">
                <a:latin typeface="Courier"/>
              </a:rPr>
              <a:t>samples_jan_vars &lt;-</a:t>
            </a:r>
            <a:r>
              <a:rPr sz="1800">
                <a:solidFill>
                  <a:srgbClr val="4070A0"/>
                </a:solidFill>
                <a:latin typeface="Courier"/>
              </a:rPr>
              <a:t> </a:t>
            </a:r>
            <a:r>
              <a:rPr sz="1800">
                <a:latin typeface="Courier"/>
              </a:rPr>
              <a:t>samples_jan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select</a:t>
            </a:r>
            <a:r>
              <a:rPr sz="1800">
                <a:latin typeface="Courier"/>
              </a:rPr>
              <a:t>(</a:t>
            </a:r>
            <a:r>
              <a:rPr sz="1800" b="1">
                <a:solidFill>
                  <a:srgbClr val="007020"/>
                </a:solidFill>
                <a:latin typeface="Courier"/>
              </a:rPr>
              <a:t>starts_with</a:t>
            </a:r>
            <a:r>
              <a:rPr sz="1800">
                <a:latin typeface="Courier"/>
              </a:rPr>
              <a:t>(</a:t>
            </a:r>
            <a:r>
              <a:rPr sz="1800">
                <a:solidFill>
                  <a:srgbClr val="4070A0"/>
                </a:solidFill>
                <a:latin typeface="Courier"/>
              </a:rPr>
              <a:t>"sample"</a:t>
            </a:r>
            <a:r>
              <a:rPr sz="1800">
                <a:latin typeface="Courier"/>
              </a:rPr>
              <a:t>))</a:t>
            </a:r>
          </a:p>
          <a:p>
            <a:pPr marL="1270000" lvl="0" indent="0">
              <a:buNone/>
            </a:pPr>
            <a:r>
              <a:rPr sz="1800">
                <a:latin typeface="Courier"/>
              </a:rPr>
              <a:t>## select: dropped 7 variables (batch_name, compound_name, ion_ratio, response, concentration, …)</a:t>
            </a:r>
          </a:p>
          <a:p>
            <a:pPr marL="1270000" lvl="0" indent="0">
              <a:buNone/>
            </a:pPr>
            <a:r>
              <a:rPr sz="1800" b="1">
                <a:solidFill>
                  <a:srgbClr val="007020"/>
                </a:solidFill>
                <a:latin typeface="Courier"/>
              </a:rPr>
              <a:t>glimpse</a:t>
            </a:r>
            <a:r>
              <a:rPr sz="1800">
                <a:latin typeface="Courier"/>
              </a:rPr>
              <a:t>(samples_jan_vars)</a:t>
            </a:r>
          </a:p>
          <a:p>
            <a:pPr marL="1270000" lvl="0" indent="0">
              <a:buNone/>
            </a:pPr>
            <a:r>
              <a:rPr sz="1800">
                <a:latin typeface="Courier"/>
              </a:rPr>
              <a:t>## Observations: 187,200
## Variables: 3
## $ sample_name   &lt;chr&gt; "s253001", "s253001", "s253001", "s253001", "s2530…
## $ sample_type   &lt;fct&gt; blank, blank, blank, blank, blank, blank, standard…
## $ sample_passed &lt;lgl&gt; FALSE, TRUE, TRUE, TRUE, TRUE, TRUE, TRUE, TRUE, 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filter() allows you to pick rows (cases) based on values</a:t>
            </a:r>
          </a:p>
        </p:txBody>
      </p:sp>
      <p:pic>
        <p:nvPicPr>
          <p:cNvPr id="3" name="Picture 1" descr="../assets/filter.png"/>
          <p:cNvPicPr>
            <a:picLocks noGrp="1" noChangeAspect="1"/>
          </p:cNvPicPr>
          <p:nvPr/>
        </p:nvPicPr>
        <p:blipFill>
          <a:blip r:embed="rId2"/>
          <a:stretch>
            <a:fillRect/>
          </a:stretch>
        </p:blipFill>
        <p:spPr bwMode="auto">
          <a:xfrm>
            <a:off x="457200" y="2273300"/>
            <a:ext cx="8229600" cy="26543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Syntax for </a:t>
            </a:r>
            <a:r>
              <a:rPr sz="1800">
                <a:latin typeface="Courier"/>
              </a:rPr>
              <a:t>filter()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filter()</a:t>
            </a:r>
          </a:p>
        </p:txBody>
      </p:sp>
      <p:sp>
        <p:nvSpPr>
          <p:cNvPr id="3" name="Content Placeholder 2"/>
          <p:cNvSpPr>
            <a:spLocks noGrp="1"/>
          </p:cNvSpPr>
          <p:nvPr>
            <p:ph idx="1"/>
          </p:nvPr>
        </p:nvSpPr>
        <p:spPr>
          <a:xfrm>
            <a:off x="-220717" y="1600200"/>
            <a:ext cx="8907517" cy="5578366"/>
          </a:xfrm>
        </p:spPr>
        <p:txBody>
          <a:bodyPr>
            <a:normAutofit fontScale="85000" lnSpcReduction="20000"/>
          </a:bodyPr>
          <a:lstStyle/>
          <a:p>
            <a:pPr marL="1270000" lvl="0" indent="0">
              <a:buNone/>
            </a:pPr>
            <a:r>
              <a:rPr sz="1800" dirty="0" err="1">
                <a:latin typeface="Courier"/>
              </a:rPr>
              <a:t>samples_jan</a:t>
            </a:r>
            <a:r>
              <a:rPr sz="1800" dirty="0">
                <a:latin typeface="Courier"/>
              </a:rPr>
              <a:t> </a:t>
            </a:r>
            <a:r>
              <a:rPr sz="1800" dirty="0">
                <a:solidFill>
                  <a:srgbClr val="666666"/>
                </a:solidFill>
                <a:latin typeface="Courier"/>
              </a:rPr>
              <a:t>%&gt;%</a:t>
            </a:r>
            <a:br>
              <a:rPr dirty="0"/>
            </a:br>
            <a:r>
              <a:rPr sz="1800" dirty="0">
                <a:solidFill>
                  <a:srgbClr val="4070A0"/>
                </a:solidFill>
                <a:latin typeface="Courier"/>
              </a:rPr>
              <a:t>  </a:t>
            </a:r>
            <a:r>
              <a:rPr sz="1800" b="1" dirty="0">
                <a:solidFill>
                  <a:srgbClr val="007020"/>
                </a:solidFill>
                <a:latin typeface="Courier"/>
              </a:rPr>
              <a:t>filter</a:t>
            </a:r>
            <a:r>
              <a:rPr sz="1800" dirty="0">
                <a:latin typeface="Courier"/>
              </a:rPr>
              <a:t>(</a:t>
            </a:r>
            <a:r>
              <a:rPr sz="1800" dirty="0" err="1">
                <a:latin typeface="Courier"/>
              </a:rPr>
              <a:t>compound_name</a:t>
            </a:r>
            <a:r>
              <a:rPr sz="1800" dirty="0">
                <a:latin typeface="Courier"/>
              </a:rPr>
              <a:t> </a:t>
            </a:r>
            <a:r>
              <a:rPr sz="1800" dirty="0">
                <a:solidFill>
                  <a:srgbClr val="666666"/>
                </a:solidFill>
                <a:latin typeface="Courier"/>
              </a:rPr>
              <a:t>==</a:t>
            </a:r>
            <a:r>
              <a:rPr sz="1800" dirty="0">
                <a:solidFill>
                  <a:srgbClr val="4070A0"/>
                </a:solidFill>
                <a:latin typeface="Courier"/>
              </a:rPr>
              <a:t> "morphine"</a:t>
            </a:r>
            <a:r>
              <a:rPr sz="1800" dirty="0">
                <a:latin typeface="Courier"/>
              </a:rPr>
              <a:t>) </a:t>
            </a:r>
            <a:r>
              <a:rPr sz="1800" dirty="0">
                <a:solidFill>
                  <a:srgbClr val="666666"/>
                </a:solidFill>
                <a:latin typeface="Courier"/>
              </a:rPr>
              <a:t>%&gt;%</a:t>
            </a:r>
            <a:r>
              <a:rPr sz="1800" dirty="0">
                <a:solidFill>
                  <a:srgbClr val="4070A0"/>
                </a:solidFill>
                <a:latin typeface="Courier"/>
              </a:rPr>
              <a:t> </a:t>
            </a:r>
            <a:r>
              <a:rPr sz="1800" i="1" dirty="0">
                <a:solidFill>
                  <a:srgbClr val="60A0B0"/>
                </a:solidFill>
                <a:latin typeface="Courier"/>
              </a:rPr>
              <a:t># note the two equal signs (one equal for assignment)</a:t>
            </a:r>
            <a:br>
              <a:rPr dirty="0"/>
            </a:br>
            <a:r>
              <a:rPr sz="1800" dirty="0">
                <a:solidFill>
                  <a:srgbClr val="4070A0"/>
                </a:solidFill>
                <a:latin typeface="Courier"/>
              </a:rPr>
              <a:t>  </a:t>
            </a:r>
            <a:r>
              <a:rPr sz="1800" b="1" dirty="0">
                <a:solidFill>
                  <a:srgbClr val="007020"/>
                </a:solidFill>
                <a:latin typeface="Courier"/>
              </a:rPr>
              <a:t>head</a:t>
            </a:r>
            <a:r>
              <a:rPr sz="1800" dirty="0">
                <a:latin typeface="Courier"/>
              </a:rPr>
              <a:t>()</a:t>
            </a:r>
          </a:p>
          <a:p>
            <a:pPr marL="1270000" lvl="0" indent="0">
              <a:buNone/>
            </a:pPr>
            <a:r>
              <a:rPr sz="1800" dirty="0">
                <a:latin typeface="Courier"/>
              </a:rPr>
              <a:t>## filter: removed 156,000 rows (83%), 31,200 rows remaining</a:t>
            </a:r>
          </a:p>
          <a:p>
            <a:pPr marL="1270000" lvl="0" indent="0">
              <a:buNone/>
            </a:pPr>
            <a:r>
              <a:rPr sz="1800" dirty="0">
                <a:latin typeface="Courier"/>
              </a:rPr>
              <a:t>## # A </a:t>
            </a:r>
            <a:r>
              <a:rPr sz="1800" dirty="0" err="1">
                <a:latin typeface="Courier"/>
              </a:rPr>
              <a:t>tibble</a:t>
            </a:r>
            <a:r>
              <a:rPr sz="1800" dirty="0">
                <a:latin typeface="Courier"/>
              </a:rPr>
              <a:t>: 6 x 10
##   </a:t>
            </a:r>
            <a:r>
              <a:rPr sz="1800" dirty="0" err="1">
                <a:latin typeface="Courier"/>
              </a:rPr>
              <a:t>batch_name</a:t>
            </a:r>
            <a:r>
              <a:rPr sz="1800" dirty="0">
                <a:latin typeface="Courier"/>
              </a:rPr>
              <a:t> </a:t>
            </a:r>
            <a:r>
              <a:rPr sz="1800" dirty="0" err="1">
                <a:latin typeface="Courier"/>
              </a:rPr>
              <a:t>sample_name</a:t>
            </a:r>
            <a:r>
              <a:rPr sz="1800" dirty="0">
                <a:latin typeface="Courier"/>
              </a:rPr>
              <a:t> </a:t>
            </a:r>
            <a:r>
              <a:rPr sz="1800" dirty="0" err="1">
                <a:latin typeface="Courier"/>
              </a:rPr>
              <a:t>compound_name</a:t>
            </a:r>
            <a:r>
              <a:rPr sz="1800" dirty="0">
                <a:latin typeface="Courier"/>
              </a:rPr>
              <a:t> </a:t>
            </a:r>
            <a:r>
              <a:rPr sz="1800" dirty="0" err="1">
                <a:latin typeface="Courier"/>
              </a:rPr>
              <a:t>ion_ratio</a:t>
            </a:r>
            <a:r>
              <a:rPr sz="1800" dirty="0">
                <a:latin typeface="Courier"/>
              </a:rPr>
              <a:t> response concentration
##   &lt;</a:t>
            </a:r>
            <a:r>
              <a:rPr sz="1800" dirty="0" err="1">
                <a:latin typeface="Courier"/>
              </a:rPr>
              <a:t>chr</a:t>
            </a:r>
            <a:r>
              <a:rPr sz="1800" dirty="0">
                <a:latin typeface="Courier"/>
              </a:rPr>
              <a:t>&gt;      &lt;</a:t>
            </a:r>
            <a:r>
              <a:rPr sz="1800" dirty="0" err="1">
                <a:latin typeface="Courier"/>
              </a:rPr>
              <a:t>chr</a:t>
            </a:r>
            <a:r>
              <a:rPr sz="1800" dirty="0">
                <a:latin typeface="Courier"/>
              </a:rPr>
              <a:t>&gt;       &lt;</a:t>
            </a:r>
            <a:r>
              <a:rPr sz="1800" dirty="0" err="1">
                <a:latin typeface="Courier"/>
              </a:rPr>
              <a:t>fct</a:t>
            </a:r>
            <a:r>
              <a:rPr sz="1800" dirty="0">
                <a:latin typeface="Courier"/>
              </a:rPr>
              <a:t>&gt;             &lt;</a:t>
            </a:r>
            <a:r>
              <a:rPr sz="1800" dirty="0" err="1">
                <a:latin typeface="Courier"/>
              </a:rPr>
              <a:t>dbl</a:t>
            </a:r>
            <a:r>
              <a:rPr sz="1800" dirty="0">
                <a:latin typeface="Courier"/>
              </a:rPr>
              <a:t>&gt;    &lt;</a:t>
            </a:r>
            <a:r>
              <a:rPr sz="1800" dirty="0" err="1">
                <a:latin typeface="Courier"/>
              </a:rPr>
              <a:t>dbl</a:t>
            </a:r>
            <a:r>
              <a:rPr sz="1800" dirty="0">
                <a:latin typeface="Courier"/>
              </a:rPr>
              <a:t>&gt;         &lt;</a:t>
            </a:r>
            <a:r>
              <a:rPr sz="1800" dirty="0" err="1">
                <a:latin typeface="Courier"/>
              </a:rPr>
              <a:t>dbl</a:t>
            </a:r>
            <a:r>
              <a:rPr sz="1800" dirty="0">
                <a:latin typeface="Courier"/>
              </a:rPr>
              <a:t>&gt;
## 1 b802253    s253001     morphine          0        0               0  
## 2 b802253    s253002     morphine          0        0               0  
## 3 b802253    s253003     morphine          0.735    0.147          19.0
## 4 b802253    s253004     morphine          0.817    0.427          55.1
## 5 b802253    s253005     morphine          0.885    0.769          99.2
## 6 b802253    s253006     morphine          0.714    1.48          191. 
## # … with 4 more variables: </a:t>
            </a:r>
            <a:r>
              <a:rPr sz="1800" dirty="0" err="1">
                <a:latin typeface="Courier"/>
              </a:rPr>
              <a:t>sample_type</a:t>
            </a:r>
            <a:r>
              <a:rPr sz="1800" dirty="0">
                <a:latin typeface="Courier"/>
              </a:rPr>
              <a:t> &lt;</a:t>
            </a:r>
            <a:r>
              <a:rPr sz="1800" dirty="0" err="1">
                <a:latin typeface="Courier"/>
              </a:rPr>
              <a:t>fct</a:t>
            </a:r>
            <a:r>
              <a:rPr sz="1800" dirty="0">
                <a:latin typeface="Courier"/>
              </a:rPr>
              <a:t>&gt;,
## #   </a:t>
            </a:r>
            <a:r>
              <a:rPr sz="1800" dirty="0" err="1">
                <a:latin typeface="Courier"/>
              </a:rPr>
              <a:t>expected_concentration</a:t>
            </a:r>
            <a:r>
              <a:rPr sz="1800" dirty="0">
                <a:latin typeface="Courier"/>
              </a:rPr>
              <a:t> &lt;</a:t>
            </a:r>
            <a:r>
              <a:rPr sz="1800" dirty="0" err="1">
                <a:latin typeface="Courier"/>
              </a:rPr>
              <a:t>dbl</a:t>
            </a:r>
            <a:r>
              <a:rPr sz="1800" dirty="0">
                <a:latin typeface="Courier"/>
              </a:rPr>
              <a:t>&gt;, </a:t>
            </a:r>
            <a:r>
              <a:rPr sz="1800" dirty="0" err="1">
                <a:latin typeface="Courier"/>
              </a:rPr>
              <a:t>used_for_curve</a:t>
            </a:r>
            <a:r>
              <a:rPr sz="1800" dirty="0">
                <a:latin typeface="Courier"/>
              </a:rPr>
              <a:t> &lt;</a:t>
            </a:r>
            <a:r>
              <a:rPr sz="1800" dirty="0" err="1">
                <a:latin typeface="Courier"/>
              </a:rPr>
              <a:t>lgl</a:t>
            </a:r>
            <a:r>
              <a:rPr sz="1800" dirty="0">
                <a:latin typeface="Courier"/>
              </a:rPr>
              <a:t>&gt;,
## #   </a:t>
            </a:r>
            <a:r>
              <a:rPr sz="1800" dirty="0" err="1">
                <a:latin typeface="Courier"/>
              </a:rPr>
              <a:t>sample_passed</a:t>
            </a:r>
            <a:r>
              <a:rPr sz="1800" dirty="0">
                <a:latin typeface="Courier"/>
              </a:rPr>
              <a:t> &lt;</a:t>
            </a:r>
            <a:r>
              <a:rPr sz="1800" dirty="0" err="1">
                <a:latin typeface="Courier"/>
              </a:rPr>
              <a:t>lgl</a:t>
            </a:r>
            <a:r>
              <a:rPr sz="1800" dirty="0">
                <a:latin typeface="Courier"/>
              </a:rPr>
              <a:t>&gt;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filter() with more than one condition</a:t>
            </a:r>
          </a:p>
        </p:txBody>
      </p:sp>
      <p:sp>
        <p:nvSpPr>
          <p:cNvPr id="3" name="Content Placeholder 2"/>
          <p:cNvSpPr>
            <a:spLocks noGrp="1"/>
          </p:cNvSpPr>
          <p:nvPr>
            <p:ph idx="1"/>
          </p:nvPr>
        </p:nvSpPr>
        <p:spPr>
          <a:xfrm>
            <a:off x="-84083" y="1600200"/>
            <a:ext cx="8770883" cy="5515303"/>
          </a:xfrm>
        </p:spPr>
        <p:txBody>
          <a:bodyPr>
            <a:normAutofit fontScale="85000" lnSpcReduction="20000"/>
          </a:bodyPr>
          <a:lstStyle/>
          <a:p>
            <a:pPr marL="1270000" lvl="0" indent="0">
              <a:buNone/>
            </a:pPr>
            <a:r>
              <a:rPr sz="1800">
                <a:latin typeface="Courier"/>
              </a:rPr>
              <a:t>samples_jan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filter</a:t>
            </a:r>
            <a:r>
              <a:rPr sz="1800">
                <a:latin typeface="Courier"/>
              </a:rPr>
              <a:t>(sample_type </a:t>
            </a:r>
            <a:r>
              <a:rPr sz="1800">
                <a:solidFill>
                  <a:srgbClr val="666666"/>
                </a:solidFill>
                <a:latin typeface="Courier"/>
              </a:rPr>
              <a:t>==</a:t>
            </a:r>
            <a:r>
              <a:rPr sz="1800">
                <a:solidFill>
                  <a:srgbClr val="4070A0"/>
                </a:solidFill>
                <a:latin typeface="Courier"/>
              </a:rPr>
              <a:t> "unknown"</a:t>
            </a:r>
            <a:r>
              <a:rPr sz="1800">
                <a:latin typeface="Courier"/>
              </a:rPr>
              <a:t>, concentration </a:t>
            </a:r>
            <a:r>
              <a:rPr sz="1800">
                <a:solidFill>
                  <a:srgbClr val="666666"/>
                </a:solidFill>
                <a:latin typeface="Courier"/>
              </a:rPr>
              <a:t>&gt;</a:t>
            </a:r>
            <a:r>
              <a:rPr sz="1800">
                <a:solidFill>
                  <a:srgbClr val="4070A0"/>
                </a:solidFill>
                <a:latin typeface="Courier"/>
              </a:rPr>
              <a:t> </a:t>
            </a:r>
            <a:r>
              <a:rPr sz="1800">
                <a:solidFill>
                  <a:srgbClr val="40A070"/>
                </a:solidFill>
                <a:latin typeface="Courier"/>
              </a:rPr>
              <a:t>0</a:t>
            </a:r>
            <a:r>
              <a:rPr sz="1800">
                <a:latin typeface="Courier"/>
              </a:rPr>
              <a:t>)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head</a:t>
            </a:r>
            <a:r>
              <a:rPr sz="1800">
                <a:latin typeface="Courier"/>
              </a:rPr>
              <a:t>()</a:t>
            </a:r>
          </a:p>
          <a:p>
            <a:pPr marL="1270000" lvl="0" indent="0">
              <a:buNone/>
            </a:pPr>
            <a:r>
              <a:rPr sz="1800">
                <a:latin typeface="Courier"/>
              </a:rPr>
              <a:t>## filter: removed 115,298 rows (62%), 71,902 rows remaining</a:t>
            </a:r>
          </a:p>
          <a:p>
            <a:pPr marL="1270000" lvl="0" indent="0">
              <a:buNone/>
            </a:pPr>
            <a:r>
              <a:rPr sz="1800">
                <a:latin typeface="Courier"/>
              </a:rPr>
              <a:t>## # A tibble: 6 x 10
##   batch_name sample_name compound_name ion_ratio response concentration
##   &lt;chr&gt;      &lt;chr&gt;       &lt;fct&gt;             &lt;dbl&gt;    &lt;dbl&gt;         &lt;dbl&gt;
## 1 b802253    s253010     codeine           0.881     2.48          303.
## 2 b802253    s253011     codeine           0.790     1.94          237.
## 3 b802253    s253011     oxycodone         0.813     4.13          458.
## 4 b802253    s253012     morphine          0.775     2.83          365.
## 5 b802253    s253012     hydromorphone     0.851     1.45          189.
## 6 b802253    s253012     codeine           0.774     3.23          394.
## # … with 4 more variables: sample_type &lt;fct&gt;,
## #   expected_concentration &lt;dbl&gt;, used_for_curve &lt;lgl&gt;,
## #   sample_passed &lt;lgl&gt;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filter() with OR condition</a:t>
            </a:r>
          </a:p>
        </p:txBody>
      </p:sp>
      <p:sp>
        <p:nvSpPr>
          <p:cNvPr id="3" name="Content Placeholder 2"/>
          <p:cNvSpPr>
            <a:spLocks noGrp="1"/>
          </p:cNvSpPr>
          <p:nvPr>
            <p:ph idx="1"/>
          </p:nvPr>
        </p:nvSpPr>
        <p:spPr>
          <a:xfrm>
            <a:off x="-147145" y="1600200"/>
            <a:ext cx="8833945" cy="5257800"/>
          </a:xfrm>
        </p:spPr>
        <p:txBody>
          <a:bodyPr>
            <a:normAutofit fontScale="85000" lnSpcReduction="20000"/>
          </a:bodyPr>
          <a:lstStyle/>
          <a:p>
            <a:pPr marL="1270000" lvl="0" indent="0">
              <a:buNone/>
            </a:pPr>
            <a:r>
              <a:rPr sz="1800" dirty="0" err="1">
                <a:latin typeface="Courier"/>
              </a:rPr>
              <a:t>samples_jan</a:t>
            </a:r>
            <a:r>
              <a:rPr sz="1800" dirty="0">
                <a:latin typeface="Courier"/>
              </a:rPr>
              <a:t> </a:t>
            </a:r>
            <a:r>
              <a:rPr sz="1800" dirty="0">
                <a:solidFill>
                  <a:srgbClr val="666666"/>
                </a:solidFill>
                <a:latin typeface="Courier"/>
              </a:rPr>
              <a:t>%&gt;%</a:t>
            </a:r>
            <a:br>
              <a:rPr dirty="0"/>
            </a:br>
            <a:r>
              <a:rPr sz="1800" dirty="0">
                <a:solidFill>
                  <a:srgbClr val="4070A0"/>
                </a:solidFill>
                <a:latin typeface="Courier"/>
              </a:rPr>
              <a:t>  </a:t>
            </a:r>
            <a:r>
              <a:rPr sz="1800" b="1" dirty="0">
                <a:solidFill>
                  <a:srgbClr val="007020"/>
                </a:solidFill>
                <a:latin typeface="Courier"/>
              </a:rPr>
              <a:t>filter</a:t>
            </a:r>
            <a:r>
              <a:rPr sz="1800" dirty="0">
                <a:latin typeface="Courier"/>
              </a:rPr>
              <a:t>(</a:t>
            </a:r>
            <a:r>
              <a:rPr sz="1800" dirty="0" err="1">
                <a:latin typeface="Courier"/>
              </a:rPr>
              <a:t>sample_type</a:t>
            </a:r>
            <a:r>
              <a:rPr sz="1800" dirty="0">
                <a:latin typeface="Courier"/>
              </a:rPr>
              <a:t> </a:t>
            </a:r>
            <a:r>
              <a:rPr sz="1800" dirty="0">
                <a:solidFill>
                  <a:srgbClr val="666666"/>
                </a:solidFill>
                <a:latin typeface="Courier"/>
              </a:rPr>
              <a:t>==</a:t>
            </a:r>
            <a:r>
              <a:rPr sz="1800" dirty="0">
                <a:solidFill>
                  <a:srgbClr val="4070A0"/>
                </a:solidFill>
                <a:latin typeface="Courier"/>
              </a:rPr>
              <a:t> "unknown"</a:t>
            </a:r>
            <a:r>
              <a:rPr sz="1800" dirty="0">
                <a:latin typeface="Courier"/>
              </a:rPr>
              <a:t> </a:t>
            </a:r>
            <a:r>
              <a:rPr sz="1800" dirty="0">
                <a:solidFill>
                  <a:srgbClr val="666666"/>
                </a:solidFill>
                <a:latin typeface="Courier"/>
              </a:rPr>
              <a:t>|</a:t>
            </a:r>
            <a:r>
              <a:rPr sz="1800" dirty="0">
                <a:solidFill>
                  <a:srgbClr val="4070A0"/>
                </a:solidFill>
                <a:latin typeface="Courier"/>
              </a:rPr>
              <a:t> </a:t>
            </a:r>
            <a:r>
              <a:rPr sz="1800" dirty="0">
                <a:latin typeface="Courier"/>
              </a:rPr>
              <a:t>concentration </a:t>
            </a:r>
            <a:r>
              <a:rPr sz="1800" dirty="0">
                <a:solidFill>
                  <a:srgbClr val="666666"/>
                </a:solidFill>
                <a:latin typeface="Courier"/>
              </a:rPr>
              <a:t>&gt;</a:t>
            </a:r>
            <a:r>
              <a:rPr sz="1800" dirty="0">
                <a:solidFill>
                  <a:srgbClr val="4070A0"/>
                </a:solidFill>
                <a:latin typeface="Courier"/>
              </a:rPr>
              <a:t> </a:t>
            </a:r>
            <a:r>
              <a:rPr sz="1800" dirty="0">
                <a:solidFill>
                  <a:srgbClr val="40A070"/>
                </a:solidFill>
                <a:latin typeface="Courier"/>
              </a:rPr>
              <a:t>0</a:t>
            </a:r>
            <a:r>
              <a:rPr sz="1800" dirty="0">
                <a:latin typeface="Courier"/>
              </a:rPr>
              <a:t>) </a:t>
            </a:r>
            <a:r>
              <a:rPr sz="1800" dirty="0">
                <a:solidFill>
                  <a:srgbClr val="666666"/>
                </a:solidFill>
                <a:latin typeface="Courier"/>
              </a:rPr>
              <a:t>%&gt;%</a:t>
            </a:r>
            <a:br>
              <a:rPr dirty="0"/>
            </a:br>
            <a:r>
              <a:rPr sz="1800" dirty="0">
                <a:solidFill>
                  <a:srgbClr val="4070A0"/>
                </a:solidFill>
                <a:latin typeface="Courier"/>
              </a:rPr>
              <a:t>  </a:t>
            </a:r>
            <a:r>
              <a:rPr sz="1800" b="1" dirty="0">
                <a:solidFill>
                  <a:srgbClr val="007020"/>
                </a:solidFill>
                <a:latin typeface="Courier"/>
              </a:rPr>
              <a:t>head</a:t>
            </a:r>
            <a:r>
              <a:rPr sz="1800" dirty="0">
                <a:latin typeface="Courier"/>
              </a:rPr>
              <a:t>()</a:t>
            </a:r>
          </a:p>
          <a:p>
            <a:pPr marL="1270000" lvl="0" indent="0">
              <a:buNone/>
            </a:pPr>
            <a:r>
              <a:rPr sz="1800" dirty="0">
                <a:latin typeface="Courier"/>
              </a:rPr>
              <a:t>## filter: removed 10,800 rows (6%), 176,400 rows remaining</a:t>
            </a:r>
          </a:p>
          <a:p>
            <a:pPr marL="1270000" lvl="0" indent="0">
              <a:buNone/>
            </a:pPr>
            <a:r>
              <a:rPr sz="1800" dirty="0">
                <a:latin typeface="Courier"/>
              </a:rPr>
              <a:t>## # A </a:t>
            </a:r>
            <a:r>
              <a:rPr sz="1800" dirty="0" err="1">
                <a:latin typeface="Courier"/>
              </a:rPr>
              <a:t>tibble</a:t>
            </a:r>
            <a:r>
              <a:rPr sz="1800" dirty="0">
                <a:latin typeface="Courier"/>
              </a:rPr>
              <a:t>: 6 x 10
##   </a:t>
            </a:r>
            <a:r>
              <a:rPr sz="1800" dirty="0" err="1">
                <a:latin typeface="Courier"/>
              </a:rPr>
              <a:t>batch_name</a:t>
            </a:r>
            <a:r>
              <a:rPr sz="1800" dirty="0">
                <a:latin typeface="Courier"/>
              </a:rPr>
              <a:t> </a:t>
            </a:r>
            <a:r>
              <a:rPr sz="1800" dirty="0" err="1">
                <a:latin typeface="Courier"/>
              </a:rPr>
              <a:t>sample_name</a:t>
            </a:r>
            <a:r>
              <a:rPr sz="1800" dirty="0">
                <a:latin typeface="Courier"/>
              </a:rPr>
              <a:t> </a:t>
            </a:r>
            <a:r>
              <a:rPr sz="1800" dirty="0" err="1">
                <a:latin typeface="Courier"/>
              </a:rPr>
              <a:t>compound_name</a:t>
            </a:r>
            <a:r>
              <a:rPr sz="1800" dirty="0">
                <a:latin typeface="Courier"/>
              </a:rPr>
              <a:t> </a:t>
            </a:r>
            <a:r>
              <a:rPr sz="1800" dirty="0" err="1">
                <a:latin typeface="Courier"/>
              </a:rPr>
              <a:t>ion_ratio</a:t>
            </a:r>
            <a:r>
              <a:rPr sz="1800" dirty="0">
                <a:latin typeface="Courier"/>
              </a:rPr>
              <a:t> response concentration
##   &lt;</a:t>
            </a:r>
            <a:r>
              <a:rPr sz="1800" dirty="0" err="1">
                <a:latin typeface="Courier"/>
              </a:rPr>
              <a:t>chr</a:t>
            </a:r>
            <a:r>
              <a:rPr sz="1800" dirty="0">
                <a:latin typeface="Courier"/>
              </a:rPr>
              <a:t>&gt;      &lt;</a:t>
            </a:r>
            <a:r>
              <a:rPr sz="1800" dirty="0" err="1">
                <a:latin typeface="Courier"/>
              </a:rPr>
              <a:t>chr</a:t>
            </a:r>
            <a:r>
              <a:rPr sz="1800" dirty="0">
                <a:latin typeface="Courier"/>
              </a:rPr>
              <a:t>&gt;       &lt;</a:t>
            </a:r>
            <a:r>
              <a:rPr sz="1800" dirty="0" err="1">
                <a:latin typeface="Courier"/>
              </a:rPr>
              <a:t>fct</a:t>
            </a:r>
            <a:r>
              <a:rPr sz="1800" dirty="0">
                <a:latin typeface="Courier"/>
              </a:rPr>
              <a:t>&gt;             &lt;</a:t>
            </a:r>
            <a:r>
              <a:rPr sz="1800" dirty="0" err="1">
                <a:latin typeface="Courier"/>
              </a:rPr>
              <a:t>dbl</a:t>
            </a:r>
            <a:r>
              <a:rPr sz="1800" dirty="0">
                <a:latin typeface="Courier"/>
              </a:rPr>
              <a:t>&gt;    &lt;</a:t>
            </a:r>
            <a:r>
              <a:rPr sz="1800" dirty="0" err="1">
                <a:latin typeface="Courier"/>
              </a:rPr>
              <a:t>dbl</a:t>
            </a:r>
            <a:r>
              <a:rPr sz="1800" dirty="0">
                <a:latin typeface="Courier"/>
              </a:rPr>
              <a:t>&gt;         &lt;</a:t>
            </a:r>
            <a:r>
              <a:rPr sz="1800" dirty="0" err="1">
                <a:latin typeface="Courier"/>
              </a:rPr>
              <a:t>dbl</a:t>
            </a:r>
            <a:r>
              <a:rPr sz="1800" dirty="0">
                <a:latin typeface="Courier"/>
              </a:rPr>
              <a:t>&gt;
## 1 b802253    s253003     morphine          0.735    0.147          19.0
## 2 b802253    s253003     hydromorphone     0.811    0.136          17.7
## 3 b802253    s253003     oxymorphone       0.716    0.146          18.3
## 4 b802253    s253003     codeine           0.811    0.179          21.8
## 5 b802253    s253003     hydrocodone       0.767    0.146          22.2
## 6 b802253    s253003     oxycodone         0.841    0.188          20.8
## # … with 4 more variables: </a:t>
            </a:r>
            <a:r>
              <a:rPr sz="1800" dirty="0" err="1">
                <a:latin typeface="Courier"/>
              </a:rPr>
              <a:t>sample_type</a:t>
            </a:r>
            <a:r>
              <a:rPr sz="1800" dirty="0">
                <a:latin typeface="Courier"/>
              </a:rPr>
              <a:t> &lt;</a:t>
            </a:r>
            <a:r>
              <a:rPr sz="1800" dirty="0" err="1">
                <a:latin typeface="Courier"/>
              </a:rPr>
              <a:t>fct</a:t>
            </a:r>
            <a:r>
              <a:rPr sz="1800" dirty="0">
                <a:latin typeface="Courier"/>
              </a:rPr>
              <a:t>&gt;,
## #   </a:t>
            </a:r>
            <a:r>
              <a:rPr sz="1800" dirty="0" err="1">
                <a:latin typeface="Courier"/>
              </a:rPr>
              <a:t>expected_concentration</a:t>
            </a:r>
            <a:r>
              <a:rPr sz="1800" dirty="0">
                <a:latin typeface="Courier"/>
              </a:rPr>
              <a:t> &lt;</a:t>
            </a:r>
            <a:r>
              <a:rPr sz="1800" dirty="0" err="1">
                <a:latin typeface="Courier"/>
              </a:rPr>
              <a:t>dbl</a:t>
            </a:r>
            <a:r>
              <a:rPr sz="1800" dirty="0">
                <a:latin typeface="Courier"/>
              </a:rPr>
              <a:t>&gt;, </a:t>
            </a:r>
            <a:r>
              <a:rPr sz="1800" dirty="0" err="1">
                <a:latin typeface="Courier"/>
              </a:rPr>
              <a:t>used_for_curve</a:t>
            </a:r>
            <a:r>
              <a:rPr sz="1800" dirty="0">
                <a:latin typeface="Courier"/>
              </a:rPr>
              <a:t> &lt;</a:t>
            </a:r>
            <a:r>
              <a:rPr sz="1800" dirty="0" err="1">
                <a:latin typeface="Courier"/>
              </a:rPr>
              <a:t>lgl</a:t>
            </a:r>
            <a:r>
              <a:rPr sz="1800" dirty="0">
                <a:latin typeface="Courier"/>
              </a:rPr>
              <a:t>&gt;,
## #   </a:t>
            </a:r>
            <a:r>
              <a:rPr sz="1800" dirty="0" err="1">
                <a:latin typeface="Courier"/>
              </a:rPr>
              <a:t>sample_passed</a:t>
            </a:r>
            <a:r>
              <a:rPr sz="1800" dirty="0">
                <a:latin typeface="Courier"/>
              </a:rPr>
              <a:t> &lt;</a:t>
            </a:r>
            <a:r>
              <a:rPr sz="1800" dirty="0" err="1">
                <a:latin typeface="Courier"/>
              </a:rPr>
              <a:t>lgl</a:t>
            </a:r>
            <a:r>
              <a:rPr sz="1800" dirty="0">
                <a:latin typeface="Courier"/>
              </a:rPr>
              <a:t>&gt;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Exercise 1</a:t>
            </a:r>
          </a:p>
        </p:txBody>
      </p:sp>
      <p:sp>
        <p:nvSpPr>
          <p:cNvPr id="3" name="Content Placeholder 2"/>
          <p:cNvSpPr>
            <a:spLocks noGrp="1"/>
          </p:cNvSpPr>
          <p:nvPr>
            <p:ph idx="1"/>
          </p:nvPr>
        </p:nvSpPr>
        <p:spPr/>
        <p:txBody>
          <a:bodyPr/>
          <a:lstStyle/>
          <a:p>
            <a:pPr marL="0" lvl="0" indent="0">
              <a:buNone/>
            </a:pPr>
            <a:r>
              <a:t>Carve the January data set in both directions. Extract sample information (batch, sample, compound) and ion ratio data for only oxycodone measurements in unknown sample types with a concentration &gt; 0. Provide a summary of the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is the tidyverse?</a:t>
            </a:r>
          </a:p>
        </p:txBody>
      </p:sp>
      <p:sp>
        <p:nvSpPr>
          <p:cNvPr id="3" name="Content Placeholder 2"/>
          <p:cNvSpPr>
            <a:spLocks noGrp="1"/>
          </p:cNvSpPr>
          <p:nvPr>
            <p:ph idx="1"/>
          </p:nvPr>
        </p:nvSpPr>
        <p:spPr/>
        <p:txBody>
          <a:bodyPr/>
          <a:lstStyle/>
          <a:p>
            <a:pPr lvl="1"/>
            <a:r>
              <a:t>According to the </a:t>
            </a:r>
            <a:r>
              <a:rPr>
                <a:hlinkClick r:id="rId2"/>
              </a:rPr>
              <a:t>tidyverse website</a:t>
            </a:r>
            <a:r>
              <a:t>, "the tidyverse is an </a:t>
            </a:r>
            <a:r>
              <a:rPr i="1"/>
              <a:t>opinionated</a:t>
            </a:r>
            <a:r>
              <a:t> collection of R packages designed for data science</a:t>
            </a:r>
          </a:p>
          <a:p>
            <a:pPr lvl="1"/>
            <a:r>
              <a:t>Consistent interface for functions</a:t>
            </a:r>
          </a:p>
          <a:p>
            <a:pPr lvl="1"/>
            <a:r>
              <a:t>Special version of data frame - </a:t>
            </a:r>
            <a:r>
              <a:rPr>
                <a:hlinkClick r:id="rId3"/>
              </a:rPr>
              <a:t>tibble</a:t>
            </a:r>
          </a:p>
          <a:p>
            <a:pPr lvl="2"/>
            <a:r>
              <a:t>Better printed output</a:t>
            </a:r>
          </a:p>
          <a:p>
            <a:pPr lvl="2"/>
            <a:r>
              <a:t>More predictable behavior (does not change data types unexpectedly)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Exercise 1 Comments</a:t>
            </a:r>
          </a:p>
        </p:txBody>
      </p:sp>
      <p:sp>
        <p:nvSpPr>
          <p:cNvPr id="3" name="Content Placeholder 2"/>
          <p:cNvSpPr>
            <a:spLocks noGrp="1"/>
          </p:cNvSpPr>
          <p:nvPr>
            <p:ph idx="1"/>
          </p:nvPr>
        </p:nvSpPr>
        <p:spPr/>
        <p:txBody>
          <a:bodyPr/>
          <a:lstStyle/>
          <a:p>
            <a:pPr lvl="1"/>
            <a:r>
              <a:t>Order of operations may be very important</a:t>
            </a:r>
          </a:p>
          <a:p>
            <a:pPr lvl="1"/>
            <a:r>
              <a:t>tidylog package can be helpful to clarify how each operation impacted data set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Expanding your data set</a:t>
            </a:r>
          </a:p>
        </p:txBody>
      </p:sp>
      <p:sp>
        <p:nvSpPr>
          <p:cNvPr id="3" name="Content Placeholder 2"/>
          <p:cNvSpPr>
            <a:spLocks noGrp="1"/>
          </p:cNvSpPr>
          <p:nvPr>
            <p:ph idx="1"/>
          </p:nvPr>
        </p:nvSpPr>
        <p:spPr/>
        <p:txBody>
          <a:bodyPr/>
          <a:lstStyle/>
          <a:p>
            <a:pPr lvl="1"/>
            <a:r>
              <a:rPr sz="1800">
                <a:latin typeface="Courier"/>
              </a:rPr>
              <a:t>mutate()</a:t>
            </a:r>
            <a:r>
              <a:t> function provides a quick and clean way to add additional variables</a:t>
            </a:r>
          </a:p>
          <a:p>
            <a:pPr lvl="1"/>
            <a:r>
              <a:t>argument(s): name of the new column = value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mutate()</a:t>
            </a:r>
          </a:p>
        </p:txBody>
      </p:sp>
      <p:sp>
        <p:nvSpPr>
          <p:cNvPr id="3" name="Content Placeholder 2"/>
          <p:cNvSpPr>
            <a:spLocks noGrp="1"/>
          </p:cNvSpPr>
          <p:nvPr>
            <p:ph idx="1"/>
          </p:nvPr>
        </p:nvSpPr>
        <p:spPr/>
        <p:txBody>
          <a:bodyPr/>
          <a:lstStyle/>
          <a:p>
            <a:pPr marL="1270000" lvl="0" indent="0">
              <a:buNone/>
            </a:pPr>
            <a:r>
              <a:rPr sz="1800">
                <a:latin typeface="Courier"/>
              </a:rPr>
              <a:t>samples_jan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filter</a:t>
            </a:r>
            <a:r>
              <a:rPr sz="1800">
                <a:latin typeface="Courier"/>
              </a:rPr>
              <a:t>(sample_type </a:t>
            </a:r>
            <a:r>
              <a:rPr sz="1800">
                <a:solidFill>
                  <a:srgbClr val="666666"/>
                </a:solidFill>
                <a:latin typeface="Courier"/>
              </a:rPr>
              <a:t>==</a:t>
            </a:r>
            <a:r>
              <a:rPr sz="1800">
                <a:solidFill>
                  <a:srgbClr val="4070A0"/>
                </a:solidFill>
                <a:latin typeface="Courier"/>
              </a:rPr>
              <a:t> "standard"</a:t>
            </a:r>
            <a:r>
              <a:rPr sz="1800">
                <a:latin typeface="Courier"/>
              </a:rPr>
              <a:t>, expected_concentration </a:t>
            </a:r>
            <a:r>
              <a:rPr sz="1800">
                <a:solidFill>
                  <a:srgbClr val="666666"/>
                </a:solidFill>
                <a:latin typeface="Courier"/>
              </a:rPr>
              <a:t>&gt;</a:t>
            </a:r>
            <a:r>
              <a:rPr sz="1800">
                <a:solidFill>
                  <a:srgbClr val="4070A0"/>
                </a:solidFill>
                <a:latin typeface="Courier"/>
              </a:rPr>
              <a:t> </a:t>
            </a:r>
            <a:r>
              <a:rPr sz="1800">
                <a:solidFill>
                  <a:srgbClr val="40A070"/>
                </a:solidFill>
                <a:latin typeface="Courier"/>
              </a:rPr>
              <a:t>0</a:t>
            </a:r>
            <a:r>
              <a:rPr sz="1800">
                <a:latin typeface="Courier"/>
              </a:rPr>
              <a:t>)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mutate</a:t>
            </a:r>
            <a:r>
              <a:rPr sz="1800">
                <a:latin typeface="Courier"/>
              </a:rPr>
              <a:t>(</a:t>
            </a:r>
            <a:r>
              <a:rPr sz="1800">
                <a:solidFill>
                  <a:srgbClr val="902000"/>
                </a:solidFill>
                <a:latin typeface="Courier"/>
              </a:rPr>
              <a:t>conc_ratio =</a:t>
            </a:r>
            <a:r>
              <a:rPr sz="1800">
                <a:latin typeface="Courier"/>
              </a:rPr>
              <a:t> concentration</a:t>
            </a:r>
            <a:r>
              <a:rPr sz="1800">
                <a:solidFill>
                  <a:srgbClr val="666666"/>
                </a:solidFill>
                <a:latin typeface="Courier"/>
              </a:rPr>
              <a:t>/</a:t>
            </a:r>
            <a:r>
              <a:rPr sz="1800">
                <a:latin typeface="Courier"/>
              </a:rPr>
              <a:t>expected_concentration)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select</a:t>
            </a:r>
            <a:r>
              <a:rPr sz="1800">
                <a:latin typeface="Courier"/>
              </a:rPr>
              <a:t>(batch_name</a:t>
            </a:r>
            <a:r>
              <a:rPr sz="1800">
                <a:solidFill>
                  <a:srgbClr val="666666"/>
                </a:solidFill>
                <a:latin typeface="Courier"/>
              </a:rPr>
              <a:t>:</a:t>
            </a:r>
            <a:r>
              <a:rPr sz="1800">
                <a:latin typeface="Courier"/>
              </a:rPr>
              <a:t>compound_name, concentration, expected_concentration, conc_ratio)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head</a:t>
            </a:r>
            <a:r>
              <a:rPr sz="1800">
                <a:latin typeface="Courier"/>
              </a:rPr>
              <a:t>(</a:t>
            </a:r>
            <a:r>
              <a:rPr sz="1800">
                <a:solidFill>
                  <a:srgbClr val="40A070"/>
                </a:solidFill>
                <a:latin typeface="Courier"/>
              </a:rPr>
              <a:t>20</a:t>
            </a:r>
            <a:r>
              <a:rPr sz="1800">
                <a:latin typeface="Courier"/>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mutate()</a:t>
            </a:r>
          </a:p>
        </p:txBody>
      </p:sp>
      <p:sp>
        <p:nvSpPr>
          <p:cNvPr id="3" name="Content Placeholder 2"/>
          <p:cNvSpPr>
            <a:spLocks noGrp="1"/>
          </p:cNvSpPr>
          <p:nvPr>
            <p:ph idx="1"/>
          </p:nvPr>
        </p:nvSpPr>
        <p:spPr>
          <a:xfrm>
            <a:off x="-157655" y="1600200"/>
            <a:ext cx="8844455" cy="5441731"/>
          </a:xfrm>
        </p:spPr>
        <p:txBody>
          <a:bodyPr>
            <a:normAutofit fontScale="62500" lnSpcReduction="20000"/>
          </a:bodyPr>
          <a:lstStyle/>
          <a:p>
            <a:pPr marL="1270000" lvl="0" indent="0">
              <a:buNone/>
            </a:pPr>
            <a:r>
              <a:rPr sz="1800" dirty="0">
                <a:latin typeface="Courier"/>
              </a:rPr>
              <a:t>## filter: removed 165,600 rows (88%), 21,600 rows remaining</a:t>
            </a:r>
          </a:p>
          <a:p>
            <a:pPr marL="1270000" lvl="0" indent="0">
              <a:buNone/>
            </a:pPr>
            <a:r>
              <a:rPr sz="1800" dirty="0">
                <a:latin typeface="Courier"/>
              </a:rPr>
              <a:t>## mutate: new variable '</a:t>
            </a:r>
            <a:r>
              <a:rPr sz="1800" dirty="0" err="1">
                <a:latin typeface="Courier"/>
              </a:rPr>
              <a:t>conc_ratio</a:t>
            </a:r>
            <a:r>
              <a:rPr sz="1800" dirty="0">
                <a:latin typeface="Courier"/>
              </a:rPr>
              <a:t>' with 21,593 unique values and 0% NA</a:t>
            </a:r>
          </a:p>
          <a:p>
            <a:pPr marL="1270000" lvl="0" indent="0">
              <a:buNone/>
            </a:pPr>
            <a:r>
              <a:rPr sz="1800" dirty="0">
                <a:latin typeface="Courier"/>
              </a:rPr>
              <a:t>## select: dropped 5 variables (</a:t>
            </a:r>
            <a:r>
              <a:rPr sz="1800" dirty="0" err="1">
                <a:latin typeface="Courier"/>
              </a:rPr>
              <a:t>ion_ratio</a:t>
            </a:r>
            <a:r>
              <a:rPr sz="1800" dirty="0">
                <a:latin typeface="Courier"/>
              </a:rPr>
              <a:t>, response, </a:t>
            </a:r>
            <a:r>
              <a:rPr sz="1800" dirty="0" err="1">
                <a:latin typeface="Courier"/>
              </a:rPr>
              <a:t>sample_type</a:t>
            </a:r>
            <a:r>
              <a:rPr sz="1800" dirty="0">
                <a:latin typeface="Courier"/>
              </a:rPr>
              <a:t>, </a:t>
            </a:r>
            <a:r>
              <a:rPr sz="1800" dirty="0" err="1">
                <a:latin typeface="Courier"/>
              </a:rPr>
              <a:t>used_for_curve</a:t>
            </a:r>
            <a:r>
              <a:rPr sz="1800" dirty="0">
                <a:latin typeface="Courier"/>
              </a:rPr>
              <a:t>, </a:t>
            </a:r>
            <a:r>
              <a:rPr sz="1800" dirty="0" err="1">
                <a:latin typeface="Courier"/>
              </a:rPr>
              <a:t>sample_passed</a:t>
            </a:r>
            <a:r>
              <a:rPr sz="1800" dirty="0">
                <a:latin typeface="Courier"/>
              </a:rPr>
              <a:t>)</a:t>
            </a:r>
          </a:p>
          <a:p>
            <a:pPr marL="1270000" lvl="0" indent="0">
              <a:buNone/>
            </a:pPr>
            <a:r>
              <a:rPr sz="1800" dirty="0">
                <a:latin typeface="Courier"/>
              </a:rPr>
              <a:t>## # A </a:t>
            </a:r>
            <a:r>
              <a:rPr sz="1800" dirty="0" err="1">
                <a:latin typeface="Courier"/>
              </a:rPr>
              <a:t>tibble</a:t>
            </a:r>
            <a:r>
              <a:rPr sz="1800" dirty="0">
                <a:latin typeface="Courier"/>
              </a:rPr>
              <a:t>: 20 x 6
##    </a:t>
            </a:r>
            <a:r>
              <a:rPr sz="1800" dirty="0" err="1">
                <a:latin typeface="Courier"/>
              </a:rPr>
              <a:t>batch_name</a:t>
            </a:r>
            <a:r>
              <a:rPr sz="1800" dirty="0">
                <a:latin typeface="Courier"/>
              </a:rPr>
              <a:t> </a:t>
            </a:r>
            <a:r>
              <a:rPr sz="1800" dirty="0" err="1">
                <a:latin typeface="Courier"/>
              </a:rPr>
              <a:t>sample_name</a:t>
            </a:r>
            <a:r>
              <a:rPr sz="1800" dirty="0">
                <a:latin typeface="Courier"/>
              </a:rPr>
              <a:t> </a:t>
            </a:r>
            <a:r>
              <a:rPr sz="1800" dirty="0" err="1">
                <a:latin typeface="Courier"/>
              </a:rPr>
              <a:t>compound_name</a:t>
            </a:r>
            <a:r>
              <a:rPr sz="1800" dirty="0">
                <a:latin typeface="Courier"/>
              </a:rPr>
              <a:t> concentration </a:t>
            </a:r>
            <a:r>
              <a:rPr sz="1800" dirty="0" err="1">
                <a:latin typeface="Courier"/>
              </a:rPr>
              <a:t>expected_concen</a:t>
            </a:r>
            <a:r>
              <a:rPr sz="1800" dirty="0">
                <a:latin typeface="Courier"/>
              </a:rPr>
              <a:t>…
##    &lt;</a:t>
            </a:r>
            <a:r>
              <a:rPr sz="1800" dirty="0" err="1">
                <a:latin typeface="Courier"/>
              </a:rPr>
              <a:t>chr</a:t>
            </a:r>
            <a:r>
              <a:rPr sz="1800" dirty="0">
                <a:latin typeface="Courier"/>
              </a:rPr>
              <a:t>&gt;      &lt;</a:t>
            </a:r>
            <a:r>
              <a:rPr sz="1800" dirty="0" err="1">
                <a:latin typeface="Courier"/>
              </a:rPr>
              <a:t>chr</a:t>
            </a:r>
            <a:r>
              <a:rPr sz="1800" dirty="0">
                <a:latin typeface="Courier"/>
              </a:rPr>
              <a:t>&gt;       &lt;</a:t>
            </a:r>
            <a:r>
              <a:rPr sz="1800" dirty="0" err="1">
                <a:latin typeface="Courier"/>
              </a:rPr>
              <a:t>fct</a:t>
            </a:r>
            <a:r>
              <a:rPr sz="1800" dirty="0">
                <a:latin typeface="Courier"/>
              </a:rPr>
              <a:t>&gt;                 &lt;</a:t>
            </a:r>
            <a:r>
              <a:rPr sz="1800" dirty="0" err="1">
                <a:latin typeface="Courier"/>
              </a:rPr>
              <a:t>dbl</a:t>
            </a:r>
            <a:r>
              <a:rPr sz="1800" dirty="0">
                <a:latin typeface="Courier"/>
              </a:rPr>
              <a:t>&gt;            &lt;</a:t>
            </a:r>
            <a:r>
              <a:rPr sz="1800" dirty="0" err="1">
                <a:latin typeface="Courier"/>
              </a:rPr>
              <a:t>dbl</a:t>
            </a:r>
            <a:r>
              <a:rPr sz="1800" dirty="0">
                <a:latin typeface="Courier"/>
              </a:rPr>
              <a:t>&gt;
##  1 b802253    s253003     morphine               19.0               20
##  2 b802253    s253003     hydromorphone          17.7               20
##  3 b802253    s253003     oxymorphone            18.3               20
##  4 b802253    s253003     codeine                21.8               20
##  5 b802253    s253003     hydrocodone            22.2               20
##  6 b802253    s253003     oxycodone              20.8               20
##  7 b802253    s253004     morphine               55.1               50
##  8 b802253    s253004     hydromorphone          66.5               50
##  9 b802253    s253004     oxymorphone            64.1               50
## 10 b802253    s253004     codeine                37.3               50
## 11 b802253    s253004     hydrocodone            55.0               50
## 12 b802253    s253004     oxycodone              43.1               50
## 13 b802253    s253005     morphine               99.2              100
## 14 b802253    s253005     hydromorphone          99.1              100
## 15 b802253    s253005     oxymorphone            98.7              100
## 16 b802253    s253005     codeine                90.7              100
## 17 b802253    s253005     hydrocodone            97.0              100
## 18 b802253    s253005     oxycodone             125.               100
## 19 b802253    s253006     morphine              191.               200
## 20 b802253    s253006     hydromorphone         203.               200
## # … with 1 more variable: </a:t>
            </a:r>
            <a:r>
              <a:rPr sz="1800" dirty="0" err="1">
                <a:latin typeface="Courier"/>
              </a:rPr>
              <a:t>conc_ratio</a:t>
            </a:r>
            <a:r>
              <a:rPr sz="1800" dirty="0">
                <a:latin typeface="Courier"/>
              </a:rPr>
              <a:t> &lt;</a:t>
            </a:r>
            <a:r>
              <a:rPr sz="1800" dirty="0" err="1">
                <a:latin typeface="Courier"/>
              </a:rPr>
              <a:t>dbl</a:t>
            </a:r>
            <a:r>
              <a:rPr sz="1800" dirty="0">
                <a:latin typeface="Courier"/>
              </a:rPr>
              <a:t>&gt;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mutate() with case_when() logic</a:t>
            </a:r>
          </a:p>
        </p:txBody>
      </p:sp>
      <p:sp>
        <p:nvSpPr>
          <p:cNvPr id="3" name="Content Placeholder 2"/>
          <p:cNvSpPr>
            <a:spLocks noGrp="1"/>
          </p:cNvSpPr>
          <p:nvPr>
            <p:ph idx="1"/>
          </p:nvPr>
        </p:nvSpPr>
        <p:spPr/>
        <p:txBody>
          <a:bodyPr/>
          <a:lstStyle/>
          <a:p>
            <a:pPr marL="1270000" lvl="0" indent="0">
              <a:buNone/>
            </a:pPr>
            <a:r>
              <a:rPr sz="1800">
                <a:latin typeface="Courier"/>
              </a:rPr>
              <a:t>samples_jan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filter</a:t>
            </a:r>
            <a:r>
              <a:rPr sz="1800">
                <a:latin typeface="Courier"/>
              </a:rPr>
              <a:t>(sample_type </a:t>
            </a:r>
            <a:r>
              <a:rPr sz="1800">
                <a:solidFill>
                  <a:srgbClr val="666666"/>
                </a:solidFill>
                <a:latin typeface="Courier"/>
              </a:rPr>
              <a:t>==</a:t>
            </a:r>
            <a:r>
              <a:rPr sz="1800">
                <a:solidFill>
                  <a:srgbClr val="4070A0"/>
                </a:solidFill>
                <a:latin typeface="Courier"/>
              </a:rPr>
              <a:t> "standard"</a:t>
            </a:r>
            <a:r>
              <a:rPr sz="1800">
                <a:latin typeface="Courier"/>
              </a:rPr>
              <a:t>)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mutate</a:t>
            </a:r>
            <a:r>
              <a:rPr sz="1800">
                <a:latin typeface="Courier"/>
              </a:rPr>
              <a:t>(</a:t>
            </a:r>
            <a:br/>
            <a:r>
              <a:rPr sz="1800">
                <a:latin typeface="Courier"/>
              </a:rPr>
              <a:t>    </a:t>
            </a:r>
            <a:r>
              <a:rPr sz="1800">
                <a:solidFill>
                  <a:srgbClr val="902000"/>
                </a:solidFill>
                <a:latin typeface="Courier"/>
              </a:rPr>
              <a:t>conc_ratio =</a:t>
            </a:r>
            <a:r>
              <a:rPr sz="1800">
                <a:latin typeface="Courier"/>
              </a:rPr>
              <a:t> </a:t>
            </a:r>
            <a:r>
              <a:rPr sz="1800" b="1">
                <a:solidFill>
                  <a:srgbClr val="007020"/>
                </a:solidFill>
                <a:latin typeface="Courier"/>
              </a:rPr>
              <a:t>case_when</a:t>
            </a:r>
            <a:r>
              <a:rPr sz="1800">
                <a:latin typeface="Courier"/>
              </a:rPr>
              <a:t>(</a:t>
            </a:r>
            <a:br/>
            <a:r>
              <a:rPr sz="1800">
                <a:latin typeface="Courier"/>
              </a:rPr>
              <a:t>      expected_concentration </a:t>
            </a:r>
            <a:r>
              <a:rPr sz="1800">
                <a:solidFill>
                  <a:srgbClr val="666666"/>
                </a:solidFill>
                <a:latin typeface="Courier"/>
              </a:rPr>
              <a:t>==</a:t>
            </a:r>
            <a:r>
              <a:rPr sz="1800">
                <a:solidFill>
                  <a:srgbClr val="4070A0"/>
                </a:solidFill>
                <a:latin typeface="Courier"/>
              </a:rPr>
              <a:t> </a:t>
            </a:r>
            <a:r>
              <a:rPr sz="1800">
                <a:solidFill>
                  <a:srgbClr val="40A070"/>
                </a:solidFill>
                <a:latin typeface="Courier"/>
              </a:rPr>
              <a:t>0</a:t>
            </a:r>
            <a:r>
              <a:rPr sz="1800">
                <a:latin typeface="Courier"/>
              </a:rPr>
              <a:t> </a:t>
            </a:r>
            <a:r>
              <a:rPr sz="1800">
                <a:solidFill>
                  <a:srgbClr val="666666"/>
                </a:solidFill>
                <a:latin typeface="Courier"/>
              </a:rPr>
              <a:t>~</a:t>
            </a:r>
            <a:r>
              <a:rPr sz="1800">
                <a:solidFill>
                  <a:srgbClr val="4070A0"/>
                </a:solidFill>
                <a:latin typeface="Courier"/>
              </a:rPr>
              <a:t> </a:t>
            </a:r>
            <a:r>
              <a:rPr sz="1800">
                <a:latin typeface="Courier"/>
              </a:rPr>
              <a:t>(concentration </a:t>
            </a:r>
            <a:r>
              <a:rPr sz="1800">
                <a:solidFill>
                  <a:srgbClr val="666666"/>
                </a:solidFill>
                <a:latin typeface="Courier"/>
              </a:rPr>
              <a:t>+</a:t>
            </a:r>
            <a:r>
              <a:rPr sz="1800">
                <a:solidFill>
                  <a:srgbClr val="4070A0"/>
                </a:solidFill>
                <a:latin typeface="Courier"/>
              </a:rPr>
              <a:t> </a:t>
            </a:r>
            <a:r>
              <a:rPr sz="1800">
                <a:solidFill>
                  <a:srgbClr val="40A070"/>
                </a:solidFill>
                <a:latin typeface="Courier"/>
              </a:rPr>
              <a:t>0.001</a:t>
            </a:r>
            <a:r>
              <a:rPr sz="1800">
                <a:latin typeface="Courier"/>
              </a:rPr>
              <a:t>)</a:t>
            </a:r>
            <a:r>
              <a:rPr sz="1800">
                <a:solidFill>
                  <a:srgbClr val="666666"/>
                </a:solidFill>
                <a:latin typeface="Courier"/>
              </a:rPr>
              <a:t>/</a:t>
            </a:r>
            <a:r>
              <a:rPr sz="1800">
                <a:latin typeface="Courier"/>
              </a:rPr>
              <a:t>(expected_concentration </a:t>
            </a:r>
            <a:r>
              <a:rPr sz="1800">
                <a:solidFill>
                  <a:srgbClr val="666666"/>
                </a:solidFill>
                <a:latin typeface="Courier"/>
              </a:rPr>
              <a:t>+</a:t>
            </a:r>
            <a:r>
              <a:rPr sz="1800">
                <a:solidFill>
                  <a:srgbClr val="4070A0"/>
                </a:solidFill>
                <a:latin typeface="Courier"/>
              </a:rPr>
              <a:t> </a:t>
            </a:r>
            <a:r>
              <a:rPr sz="1800">
                <a:solidFill>
                  <a:srgbClr val="40A070"/>
                </a:solidFill>
                <a:latin typeface="Courier"/>
              </a:rPr>
              <a:t>0.001</a:t>
            </a:r>
            <a:r>
              <a:rPr sz="1800">
                <a:latin typeface="Courier"/>
              </a:rPr>
              <a:t>),</a:t>
            </a:r>
            <a:br/>
            <a:r>
              <a:rPr sz="1800">
                <a:latin typeface="Courier"/>
              </a:rPr>
              <a:t>      </a:t>
            </a:r>
            <a:r>
              <a:rPr sz="1800">
                <a:solidFill>
                  <a:srgbClr val="007020"/>
                </a:solidFill>
                <a:latin typeface="Courier"/>
              </a:rPr>
              <a:t>TRUE</a:t>
            </a:r>
            <a:r>
              <a:rPr sz="1800">
                <a:latin typeface="Courier"/>
              </a:rPr>
              <a:t> </a:t>
            </a:r>
            <a:r>
              <a:rPr sz="1800">
                <a:solidFill>
                  <a:srgbClr val="666666"/>
                </a:solidFill>
                <a:latin typeface="Courier"/>
              </a:rPr>
              <a:t>~</a:t>
            </a:r>
            <a:r>
              <a:rPr sz="1800">
                <a:solidFill>
                  <a:srgbClr val="4070A0"/>
                </a:solidFill>
                <a:latin typeface="Courier"/>
              </a:rPr>
              <a:t> </a:t>
            </a:r>
            <a:r>
              <a:rPr sz="1800">
                <a:latin typeface="Courier"/>
              </a:rPr>
              <a:t>concentration</a:t>
            </a:r>
            <a:r>
              <a:rPr sz="1800">
                <a:solidFill>
                  <a:srgbClr val="666666"/>
                </a:solidFill>
                <a:latin typeface="Courier"/>
              </a:rPr>
              <a:t>/</a:t>
            </a:r>
            <a:r>
              <a:rPr sz="1800">
                <a:latin typeface="Courier"/>
              </a:rPr>
              <a:t>expected_concentration</a:t>
            </a:r>
            <a:br/>
            <a:r>
              <a:rPr sz="1800">
                <a:latin typeface="Courier"/>
              </a:rPr>
              <a:t>    )</a:t>
            </a:r>
            <a:br/>
            <a:r>
              <a:rPr sz="1800">
                <a:latin typeface="Courier"/>
              </a:rPr>
              <a:t>  )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select</a:t>
            </a:r>
            <a:r>
              <a:rPr sz="1800">
                <a:latin typeface="Courier"/>
              </a:rPr>
              <a:t>(batch_name</a:t>
            </a:r>
            <a:r>
              <a:rPr sz="1800">
                <a:solidFill>
                  <a:srgbClr val="666666"/>
                </a:solidFill>
                <a:latin typeface="Courier"/>
              </a:rPr>
              <a:t>:</a:t>
            </a:r>
            <a:r>
              <a:rPr sz="1800">
                <a:latin typeface="Courier"/>
              </a:rPr>
              <a:t>compound_name, concentration, expected_concentration, conc_ratio)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head</a:t>
            </a:r>
            <a:r>
              <a:rPr sz="1800">
                <a:latin typeface="Courier"/>
              </a:rPr>
              <a:t>(</a:t>
            </a:r>
            <a:r>
              <a:rPr sz="1800">
                <a:solidFill>
                  <a:srgbClr val="40A070"/>
                </a:solidFill>
                <a:latin typeface="Courier"/>
              </a:rPr>
              <a:t>20</a:t>
            </a:r>
            <a:r>
              <a:rPr sz="1800">
                <a:latin typeface="Courier"/>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mutate() with case_when() logic</a:t>
            </a:r>
          </a:p>
        </p:txBody>
      </p:sp>
      <p:sp>
        <p:nvSpPr>
          <p:cNvPr id="3" name="Content Placeholder 2"/>
          <p:cNvSpPr>
            <a:spLocks noGrp="1"/>
          </p:cNvSpPr>
          <p:nvPr>
            <p:ph idx="1"/>
          </p:nvPr>
        </p:nvSpPr>
        <p:spPr>
          <a:xfrm>
            <a:off x="0" y="1600200"/>
            <a:ext cx="8686800" cy="5257800"/>
          </a:xfrm>
        </p:spPr>
        <p:txBody>
          <a:bodyPr>
            <a:normAutofit fontScale="62500" lnSpcReduction="20000"/>
          </a:bodyPr>
          <a:lstStyle/>
          <a:p>
            <a:pPr marL="1270000" lvl="0" indent="0">
              <a:buNone/>
            </a:pPr>
            <a:r>
              <a:rPr sz="1800" dirty="0">
                <a:latin typeface="Courier"/>
              </a:rPr>
              <a:t>## filter: removed 162,000 rows (87%), 25,200 rows remaining</a:t>
            </a:r>
          </a:p>
          <a:p>
            <a:pPr marL="1270000" lvl="0" indent="0">
              <a:buNone/>
            </a:pPr>
            <a:r>
              <a:rPr sz="1800" dirty="0">
                <a:latin typeface="Courier"/>
              </a:rPr>
              <a:t>## mutate: new variable '</a:t>
            </a:r>
            <a:r>
              <a:rPr sz="1800" dirty="0" err="1">
                <a:latin typeface="Courier"/>
              </a:rPr>
              <a:t>conc_ratio</a:t>
            </a:r>
            <a:r>
              <a:rPr sz="1800" dirty="0">
                <a:latin typeface="Courier"/>
              </a:rPr>
              <a:t>' with 21,593 unique values and 0% NA</a:t>
            </a:r>
          </a:p>
          <a:p>
            <a:pPr marL="1270000" lvl="0" indent="0">
              <a:buNone/>
            </a:pPr>
            <a:r>
              <a:rPr sz="1800" dirty="0">
                <a:latin typeface="Courier"/>
              </a:rPr>
              <a:t>## select: dropped 5 variables (</a:t>
            </a:r>
            <a:r>
              <a:rPr sz="1800" dirty="0" err="1">
                <a:latin typeface="Courier"/>
              </a:rPr>
              <a:t>ion_ratio</a:t>
            </a:r>
            <a:r>
              <a:rPr sz="1800" dirty="0">
                <a:latin typeface="Courier"/>
              </a:rPr>
              <a:t>, response, </a:t>
            </a:r>
            <a:r>
              <a:rPr sz="1800" dirty="0" err="1">
                <a:latin typeface="Courier"/>
              </a:rPr>
              <a:t>sample_type</a:t>
            </a:r>
            <a:r>
              <a:rPr sz="1800" dirty="0">
                <a:latin typeface="Courier"/>
              </a:rPr>
              <a:t>, </a:t>
            </a:r>
            <a:r>
              <a:rPr sz="1800" dirty="0" err="1">
                <a:latin typeface="Courier"/>
              </a:rPr>
              <a:t>used_for_curve</a:t>
            </a:r>
            <a:r>
              <a:rPr sz="1800" dirty="0">
                <a:latin typeface="Courier"/>
              </a:rPr>
              <a:t>, </a:t>
            </a:r>
            <a:r>
              <a:rPr sz="1800" dirty="0" err="1">
                <a:latin typeface="Courier"/>
              </a:rPr>
              <a:t>sample_passed</a:t>
            </a:r>
            <a:r>
              <a:rPr sz="1800" dirty="0">
                <a:latin typeface="Courier"/>
              </a:rPr>
              <a:t>)</a:t>
            </a:r>
          </a:p>
          <a:p>
            <a:pPr marL="1270000" lvl="0" indent="0">
              <a:buNone/>
            </a:pPr>
            <a:r>
              <a:rPr sz="1800" dirty="0">
                <a:latin typeface="Courier"/>
              </a:rPr>
              <a:t>## # A </a:t>
            </a:r>
            <a:r>
              <a:rPr sz="1800" dirty="0" err="1">
                <a:latin typeface="Courier"/>
              </a:rPr>
              <a:t>tibble</a:t>
            </a:r>
            <a:r>
              <a:rPr sz="1800" dirty="0">
                <a:latin typeface="Courier"/>
              </a:rPr>
              <a:t>: 20 x 6
##    </a:t>
            </a:r>
            <a:r>
              <a:rPr sz="1800" dirty="0" err="1">
                <a:latin typeface="Courier"/>
              </a:rPr>
              <a:t>batch_name</a:t>
            </a:r>
            <a:r>
              <a:rPr sz="1800" dirty="0">
                <a:latin typeface="Courier"/>
              </a:rPr>
              <a:t> </a:t>
            </a:r>
            <a:r>
              <a:rPr sz="1800" dirty="0" err="1">
                <a:latin typeface="Courier"/>
              </a:rPr>
              <a:t>sample_name</a:t>
            </a:r>
            <a:r>
              <a:rPr sz="1800" dirty="0">
                <a:latin typeface="Courier"/>
              </a:rPr>
              <a:t> </a:t>
            </a:r>
            <a:r>
              <a:rPr sz="1800" dirty="0" err="1">
                <a:latin typeface="Courier"/>
              </a:rPr>
              <a:t>compound_name</a:t>
            </a:r>
            <a:r>
              <a:rPr sz="1800" dirty="0">
                <a:latin typeface="Courier"/>
              </a:rPr>
              <a:t> concentration </a:t>
            </a:r>
            <a:r>
              <a:rPr sz="1800" dirty="0" err="1">
                <a:latin typeface="Courier"/>
              </a:rPr>
              <a:t>expected_concen</a:t>
            </a:r>
            <a:r>
              <a:rPr sz="1800" dirty="0">
                <a:latin typeface="Courier"/>
              </a:rPr>
              <a:t>…
##    &lt;</a:t>
            </a:r>
            <a:r>
              <a:rPr sz="1800" dirty="0" err="1">
                <a:latin typeface="Courier"/>
              </a:rPr>
              <a:t>chr</a:t>
            </a:r>
            <a:r>
              <a:rPr sz="1800" dirty="0">
                <a:latin typeface="Courier"/>
              </a:rPr>
              <a:t>&gt;      &lt;</a:t>
            </a:r>
            <a:r>
              <a:rPr sz="1800" dirty="0" err="1">
                <a:latin typeface="Courier"/>
              </a:rPr>
              <a:t>chr</a:t>
            </a:r>
            <a:r>
              <a:rPr sz="1800" dirty="0">
                <a:latin typeface="Courier"/>
              </a:rPr>
              <a:t>&gt;       &lt;</a:t>
            </a:r>
            <a:r>
              <a:rPr sz="1800" dirty="0" err="1">
                <a:latin typeface="Courier"/>
              </a:rPr>
              <a:t>fct</a:t>
            </a:r>
            <a:r>
              <a:rPr sz="1800" dirty="0">
                <a:latin typeface="Courier"/>
              </a:rPr>
              <a:t>&gt;                 &lt;</a:t>
            </a:r>
            <a:r>
              <a:rPr sz="1800" dirty="0" err="1">
                <a:latin typeface="Courier"/>
              </a:rPr>
              <a:t>dbl</a:t>
            </a:r>
            <a:r>
              <a:rPr sz="1800" dirty="0">
                <a:latin typeface="Courier"/>
              </a:rPr>
              <a:t>&gt;            &lt;</a:t>
            </a:r>
            <a:r>
              <a:rPr sz="1800" dirty="0" err="1">
                <a:latin typeface="Courier"/>
              </a:rPr>
              <a:t>dbl</a:t>
            </a:r>
            <a:r>
              <a:rPr sz="1800" dirty="0">
                <a:latin typeface="Courier"/>
              </a:rPr>
              <a:t>&gt;
##  1 b802253    s253002     morphine                0                  0
##  2 b802253    s253002     hydromorphone           0                  0
##  3 b802253    s253002     oxymorphone             0                  0
##  4 b802253    s253002     codeine                 0                  0
##  5 b802253    s253002     hydrocodone             0                  0
##  6 b802253    s253002     oxycodone               0                  0
##  7 b802253    s253003     morphine               19.0               20
##  8 b802253    s253003     hydromorphone          17.7               20
##  9 b802253    s253003     oxymorphone            18.3               20
## 10 b802253    s253003     codeine                21.8               20
## 11 b802253    s253003     hydrocodone            22.2               20
## 12 b802253    s253003     oxycodone              20.8               20
## 13 b802253    s253004     morphine               55.1               50
## 14 b802253    s253004     hydromorphone          66.5               50
## 15 b802253    s253004     oxymorphone            64.1               50
## 16 b802253    s253004     codeine                37.3               50
## 17 b802253    s253004     hydrocodone            55.0               50
## 18 b802253    s253004     oxycodone              43.1               50
## 19 b802253    s253005     morphine               99.2              100
## 20 b802253    s253005     hydromorphone          99.1              100
## # … with 1 more variable: </a:t>
            </a:r>
            <a:r>
              <a:rPr sz="1800" dirty="0" err="1">
                <a:latin typeface="Courier"/>
              </a:rPr>
              <a:t>conc_ratio</a:t>
            </a:r>
            <a:r>
              <a:rPr sz="1800" dirty="0">
                <a:latin typeface="Courier"/>
              </a:rPr>
              <a:t> &lt;</a:t>
            </a:r>
            <a:r>
              <a:rPr sz="1800" dirty="0" err="1">
                <a:latin typeface="Courier"/>
              </a:rPr>
              <a:t>dbl</a:t>
            </a:r>
            <a:r>
              <a:rPr sz="1800" dirty="0">
                <a:latin typeface="Courier"/>
              </a:rPr>
              <a:t>&gt;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mutate() with lubridate functions</a:t>
            </a:r>
          </a:p>
        </p:txBody>
      </p:sp>
      <p:sp>
        <p:nvSpPr>
          <p:cNvPr id="3" name="Content Placeholder 2"/>
          <p:cNvSpPr>
            <a:spLocks noGrp="1"/>
          </p:cNvSpPr>
          <p:nvPr>
            <p:ph idx="1"/>
          </p:nvPr>
        </p:nvSpPr>
        <p:spPr/>
        <p:txBody>
          <a:bodyPr/>
          <a:lstStyle/>
          <a:p>
            <a:pPr marL="1270000" lvl="0" indent="0">
              <a:buNone/>
            </a:pPr>
            <a:r>
              <a:rPr sz="1800">
                <a:latin typeface="Courier"/>
              </a:rPr>
              <a:t>batch_jan &lt;-</a:t>
            </a:r>
            <a:r>
              <a:rPr sz="1800">
                <a:solidFill>
                  <a:srgbClr val="4070A0"/>
                </a:solidFill>
                <a:latin typeface="Courier"/>
              </a:rPr>
              <a:t> </a:t>
            </a:r>
            <a:r>
              <a:rPr sz="1800" b="1">
                <a:solidFill>
                  <a:srgbClr val="007020"/>
                </a:solidFill>
                <a:latin typeface="Courier"/>
              </a:rPr>
              <a:t>read_csv</a:t>
            </a:r>
            <a:r>
              <a:rPr sz="1800">
                <a:latin typeface="Courier"/>
              </a:rPr>
              <a:t>(</a:t>
            </a:r>
            <a:r>
              <a:rPr sz="1800">
                <a:solidFill>
                  <a:srgbClr val="4070A0"/>
                </a:solidFill>
                <a:latin typeface="Courier"/>
              </a:rPr>
              <a:t>"data/2017-01-06_b.csv"</a:t>
            </a:r>
            <a:r>
              <a:rPr sz="1800">
                <a:latin typeface="Courier"/>
              </a:rPr>
              <a:t>)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clean_names</a:t>
            </a:r>
            <a:r>
              <a:rPr sz="1800">
                <a:latin typeface="Courier"/>
              </a:rPr>
              <a:t>()</a:t>
            </a:r>
            <a:br/>
            <a:r>
              <a:rPr sz="1800">
                <a:latin typeface="Courier"/>
              </a:rPr>
              <a:t>batch_jan_timestamps &lt;-</a:t>
            </a:r>
            <a:r>
              <a:rPr sz="1800">
                <a:solidFill>
                  <a:srgbClr val="4070A0"/>
                </a:solidFill>
                <a:latin typeface="Courier"/>
              </a:rPr>
              <a:t> </a:t>
            </a:r>
            <a:r>
              <a:rPr sz="1800">
                <a:latin typeface="Courier"/>
              </a:rPr>
              <a:t>batch_jan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mutate</a:t>
            </a:r>
            <a:r>
              <a:rPr sz="1800">
                <a:latin typeface="Courier"/>
              </a:rPr>
              <a:t>(</a:t>
            </a:r>
            <a:br/>
            <a:r>
              <a:rPr sz="1800">
                <a:latin typeface="Courier"/>
              </a:rPr>
              <a:t>    </a:t>
            </a:r>
            <a:r>
              <a:rPr sz="1800">
                <a:solidFill>
                  <a:srgbClr val="902000"/>
                </a:solidFill>
                <a:latin typeface="Courier"/>
              </a:rPr>
              <a:t>collect_datetime =</a:t>
            </a:r>
            <a:r>
              <a:rPr sz="1800">
                <a:latin typeface="Courier"/>
              </a:rPr>
              <a:t> </a:t>
            </a:r>
            <a:r>
              <a:rPr sz="1800" b="1">
                <a:solidFill>
                  <a:srgbClr val="007020"/>
                </a:solidFill>
                <a:latin typeface="Courier"/>
              </a:rPr>
              <a:t>ymd_hms</a:t>
            </a:r>
            <a:r>
              <a:rPr sz="1800">
                <a:latin typeface="Courier"/>
              </a:rPr>
              <a:t>(batch_collected_timestamp),</a:t>
            </a:r>
            <a:br/>
            <a:r>
              <a:rPr sz="1800">
                <a:latin typeface="Courier"/>
              </a:rPr>
              <a:t>    </a:t>
            </a:r>
            <a:r>
              <a:rPr sz="1800">
                <a:solidFill>
                  <a:srgbClr val="902000"/>
                </a:solidFill>
                <a:latin typeface="Courier"/>
              </a:rPr>
              <a:t>collect_month =</a:t>
            </a:r>
            <a:r>
              <a:rPr sz="1800">
                <a:latin typeface="Courier"/>
              </a:rPr>
              <a:t> </a:t>
            </a:r>
            <a:r>
              <a:rPr sz="1800" b="1">
                <a:solidFill>
                  <a:srgbClr val="007020"/>
                </a:solidFill>
                <a:latin typeface="Courier"/>
              </a:rPr>
              <a:t>month</a:t>
            </a:r>
            <a:r>
              <a:rPr sz="1800">
                <a:latin typeface="Courier"/>
              </a:rPr>
              <a:t>(batch_collected_timestamp),</a:t>
            </a:r>
            <a:br/>
            <a:r>
              <a:rPr sz="1800">
                <a:latin typeface="Courier"/>
              </a:rPr>
              <a:t>    </a:t>
            </a:r>
            <a:r>
              <a:rPr sz="1800">
                <a:solidFill>
                  <a:srgbClr val="902000"/>
                </a:solidFill>
                <a:latin typeface="Courier"/>
              </a:rPr>
              <a:t>collect_day_of_week =</a:t>
            </a:r>
            <a:r>
              <a:rPr sz="1800">
                <a:latin typeface="Courier"/>
              </a:rPr>
              <a:t> </a:t>
            </a:r>
            <a:r>
              <a:rPr sz="1800" b="1">
                <a:solidFill>
                  <a:srgbClr val="007020"/>
                </a:solidFill>
                <a:latin typeface="Courier"/>
              </a:rPr>
              <a:t>wday</a:t>
            </a:r>
            <a:r>
              <a:rPr sz="1800">
                <a:latin typeface="Courier"/>
              </a:rPr>
              <a:t>(batch_collected_timestamp),</a:t>
            </a:r>
            <a:br/>
            <a:r>
              <a:rPr sz="1800">
                <a:latin typeface="Courier"/>
              </a:rPr>
              <a:t>    </a:t>
            </a:r>
            <a:r>
              <a:rPr sz="1800">
                <a:solidFill>
                  <a:srgbClr val="902000"/>
                </a:solidFill>
                <a:latin typeface="Courier"/>
              </a:rPr>
              <a:t>collect_week =</a:t>
            </a:r>
            <a:r>
              <a:rPr sz="1800">
                <a:latin typeface="Courier"/>
              </a:rPr>
              <a:t> </a:t>
            </a:r>
            <a:r>
              <a:rPr sz="1800" b="1">
                <a:solidFill>
                  <a:srgbClr val="007020"/>
                </a:solidFill>
                <a:latin typeface="Courier"/>
              </a:rPr>
              <a:t>week</a:t>
            </a:r>
            <a:r>
              <a:rPr sz="1800">
                <a:latin typeface="Courier"/>
              </a:rPr>
              <a:t>(batch_collected_timestamp)</a:t>
            </a:r>
            <a:br/>
            <a:r>
              <a:rPr sz="1800">
                <a:latin typeface="Courier"/>
              </a:rPr>
              <a:t>  )</a:t>
            </a:r>
            <a:br/>
            <a:r>
              <a:rPr sz="1800" b="1">
                <a:solidFill>
                  <a:srgbClr val="007020"/>
                </a:solidFill>
                <a:latin typeface="Courier"/>
              </a:rPr>
              <a:t>glimpse</a:t>
            </a:r>
            <a:r>
              <a:rPr sz="1800">
                <a:latin typeface="Courier"/>
              </a:rPr>
              <a:t>(batch_jan_timestamps)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mutate() with lubridate functions</a:t>
            </a:r>
          </a:p>
        </p:txBody>
      </p:sp>
      <p:sp>
        <p:nvSpPr>
          <p:cNvPr id="3" name="Content Placeholder 2"/>
          <p:cNvSpPr>
            <a:spLocks noGrp="1"/>
          </p:cNvSpPr>
          <p:nvPr>
            <p:ph idx="1"/>
          </p:nvPr>
        </p:nvSpPr>
        <p:spPr/>
        <p:txBody>
          <a:bodyPr/>
          <a:lstStyle/>
          <a:p>
            <a:pPr marL="1270000" lvl="0" indent="0">
              <a:buNone/>
            </a:pPr>
            <a:r>
              <a:rPr sz="1800">
                <a:latin typeface="Courier"/>
              </a:rPr>
              <a:t>batch_jan &lt;-</a:t>
            </a:r>
            <a:r>
              <a:rPr sz="1800">
                <a:solidFill>
                  <a:srgbClr val="4070A0"/>
                </a:solidFill>
                <a:latin typeface="Courier"/>
              </a:rPr>
              <a:t> </a:t>
            </a:r>
            <a:r>
              <a:rPr sz="1800" b="1">
                <a:solidFill>
                  <a:srgbClr val="007020"/>
                </a:solidFill>
                <a:latin typeface="Courier"/>
              </a:rPr>
              <a:t>read_csv</a:t>
            </a:r>
            <a:r>
              <a:rPr sz="1800">
                <a:latin typeface="Courier"/>
              </a:rPr>
              <a:t>(</a:t>
            </a:r>
            <a:r>
              <a:rPr sz="1800">
                <a:solidFill>
                  <a:srgbClr val="4070A0"/>
                </a:solidFill>
                <a:latin typeface="Courier"/>
              </a:rPr>
              <a:t>"data/2017-01-06_b.csv"</a:t>
            </a:r>
            <a:r>
              <a:rPr sz="1800">
                <a:latin typeface="Courier"/>
              </a:rPr>
              <a:t>)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clean_names</a:t>
            </a:r>
            <a:r>
              <a:rPr sz="1800">
                <a:latin typeface="Courier"/>
              </a:rPr>
              <a:t>()</a:t>
            </a:r>
            <a:br/>
            <a:r>
              <a:rPr sz="1800">
                <a:latin typeface="Courier"/>
              </a:rPr>
              <a:t>batch_jan_timestamps &lt;-</a:t>
            </a:r>
            <a:r>
              <a:rPr sz="1800">
                <a:solidFill>
                  <a:srgbClr val="4070A0"/>
                </a:solidFill>
                <a:latin typeface="Courier"/>
              </a:rPr>
              <a:t> </a:t>
            </a:r>
            <a:r>
              <a:rPr sz="1800">
                <a:latin typeface="Courier"/>
              </a:rPr>
              <a:t>batch_jan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mutate</a:t>
            </a:r>
            <a:r>
              <a:rPr sz="1800">
                <a:latin typeface="Courier"/>
              </a:rPr>
              <a:t>(</a:t>
            </a:r>
            <a:br/>
            <a:r>
              <a:rPr sz="1800">
                <a:latin typeface="Courier"/>
              </a:rPr>
              <a:t>    </a:t>
            </a:r>
            <a:r>
              <a:rPr sz="1800">
                <a:solidFill>
                  <a:srgbClr val="902000"/>
                </a:solidFill>
                <a:latin typeface="Courier"/>
              </a:rPr>
              <a:t>collect_datetime =</a:t>
            </a:r>
            <a:r>
              <a:rPr sz="1800">
                <a:latin typeface="Courier"/>
              </a:rPr>
              <a:t> </a:t>
            </a:r>
            <a:r>
              <a:rPr sz="1800" b="1">
                <a:solidFill>
                  <a:srgbClr val="007020"/>
                </a:solidFill>
                <a:latin typeface="Courier"/>
              </a:rPr>
              <a:t>ymd_hms</a:t>
            </a:r>
            <a:r>
              <a:rPr sz="1800">
                <a:latin typeface="Courier"/>
              </a:rPr>
              <a:t>(batch_collected_timestamp),</a:t>
            </a:r>
            <a:br/>
            <a:r>
              <a:rPr sz="1800">
                <a:latin typeface="Courier"/>
              </a:rPr>
              <a:t>    </a:t>
            </a:r>
            <a:r>
              <a:rPr sz="1800">
                <a:solidFill>
                  <a:srgbClr val="902000"/>
                </a:solidFill>
                <a:latin typeface="Courier"/>
              </a:rPr>
              <a:t>collect_month =</a:t>
            </a:r>
            <a:r>
              <a:rPr sz="1800">
                <a:latin typeface="Courier"/>
              </a:rPr>
              <a:t> </a:t>
            </a:r>
            <a:r>
              <a:rPr sz="1800" b="1">
                <a:solidFill>
                  <a:srgbClr val="007020"/>
                </a:solidFill>
                <a:latin typeface="Courier"/>
              </a:rPr>
              <a:t>month</a:t>
            </a:r>
            <a:r>
              <a:rPr sz="1800">
                <a:latin typeface="Courier"/>
              </a:rPr>
              <a:t>(batch_collected_timestamp),</a:t>
            </a:r>
            <a:br/>
            <a:r>
              <a:rPr sz="1800">
                <a:latin typeface="Courier"/>
              </a:rPr>
              <a:t>    </a:t>
            </a:r>
            <a:r>
              <a:rPr sz="1800">
                <a:solidFill>
                  <a:srgbClr val="902000"/>
                </a:solidFill>
                <a:latin typeface="Courier"/>
              </a:rPr>
              <a:t>collect_day_of_week =</a:t>
            </a:r>
            <a:r>
              <a:rPr sz="1800">
                <a:latin typeface="Courier"/>
              </a:rPr>
              <a:t> </a:t>
            </a:r>
            <a:r>
              <a:rPr sz="1800" b="1">
                <a:solidFill>
                  <a:srgbClr val="007020"/>
                </a:solidFill>
                <a:latin typeface="Courier"/>
              </a:rPr>
              <a:t>wday</a:t>
            </a:r>
            <a:r>
              <a:rPr sz="1800">
                <a:latin typeface="Courier"/>
              </a:rPr>
              <a:t>(batch_collected_timestamp),</a:t>
            </a:r>
            <a:br/>
            <a:r>
              <a:rPr sz="1800">
                <a:latin typeface="Courier"/>
              </a:rPr>
              <a:t>    </a:t>
            </a:r>
            <a:r>
              <a:rPr sz="1800">
                <a:solidFill>
                  <a:srgbClr val="902000"/>
                </a:solidFill>
                <a:latin typeface="Courier"/>
              </a:rPr>
              <a:t>collect_week =</a:t>
            </a:r>
            <a:r>
              <a:rPr sz="1800">
                <a:latin typeface="Courier"/>
              </a:rPr>
              <a:t> </a:t>
            </a:r>
            <a:r>
              <a:rPr sz="1800" b="1">
                <a:solidFill>
                  <a:srgbClr val="007020"/>
                </a:solidFill>
                <a:latin typeface="Courier"/>
              </a:rPr>
              <a:t>week</a:t>
            </a:r>
            <a:r>
              <a:rPr sz="1800">
                <a:latin typeface="Courier"/>
              </a:rPr>
              <a:t>(batch_collected_timestamp)</a:t>
            </a:r>
            <a:br/>
            <a:r>
              <a:rPr sz="1800">
                <a:latin typeface="Courier"/>
              </a:rPr>
              <a:t>  )</a:t>
            </a:r>
            <a:br/>
            <a:r>
              <a:rPr sz="1800" b="1">
                <a:solidFill>
                  <a:srgbClr val="007020"/>
                </a:solidFill>
                <a:latin typeface="Courier"/>
              </a:rPr>
              <a:t>glimpse</a:t>
            </a:r>
            <a:r>
              <a:rPr sz="1800">
                <a:latin typeface="Courier"/>
              </a:rPr>
              <a:t>(batch_jan_timestamps)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mutate() with lubridate functions</a:t>
            </a:r>
          </a:p>
        </p:txBody>
      </p:sp>
      <p:sp>
        <p:nvSpPr>
          <p:cNvPr id="3" name="Content Placeholder 2"/>
          <p:cNvSpPr>
            <a:spLocks noGrp="1"/>
          </p:cNvSpPr>
          <p:nvPr>
            <p:ph idx="1"/>
          </p:nvPr>
        </p:nvSpPr>
        <p:spPr>
          <a:xfrm>
            <a:off x="210206" y="1417638"/>
            <a:ext cx="9522373" cy="5431221"/>
          </a:xfrm>
        </p:spPr>
        <p:txBody>
          <a:bodyPr>
            <a:normAutofit fontScale="55000" lnSpcReduction="20000"/>
          </a:bodyPr>
          <a:lstStyle/>
          <a:p>
            <a:pPr marL="1270000" lvl="0" indent="0">
              <a:buNone/>
            </a:pPr>
            <a:r>
              <a:rPr sz="1800" dirty="0">
                <a:latin typeface="Courier"/>
              </a:rPr>
              <a:t>## Parsed with column specification:
## cols(
##   </a:t>
            </a:r>
            <a:r>
              <a:rPr sz="1800" dirty="0" err="1">
                <a:latin typeface="Courier"/>
              </a:rPr>
              <a:t>batchName</a:t>
            </a:r>
            <a:r>
              <a:rPr sz="1800" dirty="0">
                <a:latin typeface="Courier"/>
              </a:rPr>
              <a:t> = </a:t>
            </a:r>
            <a:r>
              <a:rPr sz="1800" dirty="0" err="1">
                <a:latin typeface="Courier"/>
              </a:rPr>
              <a:t>col_character</a:t>
            </a:r>
            <a:r>
              <a:rPr sz="1800" dirty="0">
                <a:latin typeface="Courier"/>
              </a:rPr>
              <a:t>(),
##   </a:t>
            </a:r>
            <a:r>
              <a:rPr sz="1800" dirty="0" err="1">
                <a:latin typeface="Courier"/>
              </a:rPr>
              <a:t>instrumentName</a:t>
            </a:r>
            <a:r>
              <a:rPr sz="1800" dirty="0">
                <a:latin typeface="Courier"/>
              </a:rPr>
              <a:t> = </a:t>
            </a:r>
            <a:r>
              <a:rPr sz="1800" dirty="0" err="1">
                <a:latin typeface="Courier"/>
              </a:rPr>
              <a:t>col_character</a:t>
            </a:r>
            <a:r>
              <a:rPr sz="1800" dirty="0">
                <a:latin typeface="Courier"/>
              </a:rPr>
              <a:t>(),
##   </a:t>
            </a:r>
            <a:r>
              <a:rPr sz="1800" dirty="0" err="1">
                <a:latin typeface="Courier"/>
              </a:rPr>
              <a:t>compoundName</a:t>
            </a:r>
            <a:r>
              <a:rPr sz="1800" dirty="0">
                <a:latin typeface="Courier"/>
              </a:rPr>
              <a:t> = </a:t>
            </a:r>
            <a:r>
              <a:rPr sz="1800" dirty="0" err="1">
                <a:latin typeface="Courier"/>
              </a:rPr>
              <a:t>col_character</a:t>
            </a:r>
            <a:r>
              <a:rPr sz="1800" dirty="0">
                <a:latin typeface="Courier"/>
              </a:rPr>
              <a:t>(),
##   </a:t>
            </a:r>
            <a:r>
              <a:rPr sz="1800" dirty="0" err="1">
                <a:latin typeface="Courier"/>
              </a:rPr>
              <a:t>calibrationSlope</a:t>
            </a:r>
            <a:r>
              <a:rPr sz="1800" dirty="0">
                <a:latin typeface="Courier"/>
              </a:rPr>
              <a:t> = </a:t>
            </a:r>
            <a:r>
              <a:rPr sz="1800" dirty="0" err="1">
                <a:latin typeface="Courier"/>
              </a:rPr>
              <a:t>col_double</a:t>
            </a:r>
            <a:r>
              <a:rPr sz="1800" dirty="0">
                <a:latin typeface="Courier"/>
              </a:rPr>
              <a:t>(),
##   </a:t>
            </a:r>
            <a:r>
              <a:rPr sz="1800" dirty="0" err="1">
                <a:latin typeface="Courier"/>
              </a:rPr>
              <a:t>calibrationIntercept</a:t>
            </a:r>
            <a:r>
              <a:rPr sz="1800" dirty="0">
                <a:latin typeface="Courier"/>
              </a:rPr>
              <a:t> = </a:t>
            </a:r>
            <a:r>
              <a:rPr sz="1800" dirty="0" err="1">
                <a:latin typeface="Courier"/>
              </a:rPr>
              <a:t>col_double</a:t>
            </a:r>
            <a:r>
              <a:rPr sz="1800" dirty="0">
                <a:latin typeface="Courier"/>
              </a:rPr>
              <a:t>(),
##   calibrationR2 = </a:t>
            </a:r>
            <a:r>
              <a:rPr sz="1800" dirty="0" err="1">
                <a:latin typeface="Courier"/>
              </a:rPr>
              <a:t>col_double</a:t>
            </a:r>
            <a:r>
              <a:rPr sz="1800" dirty="0">
                <a:latin typeface="Courier"/>
              </a:rPr>
              <a:t>(),
##   </a:t>
            </a:r>
            <a:r>
              <a:rPr sz="1800" dirty="0" err="1">
                <a:latin typeface="Courier"/>
              </a:rPr>
              <a:t>batchPassed</a:t>
            </a:r>
            <a:r>
              <a:rPr sz="1800" dirty="0">
                <a:latin typeface="Courier"/>
              </a:rPr>
              <a:t> = </a:t>
            </a:r>
            <a:r>
              <a:rPr sz="1800" dirty="0" err="1">
                <a:latin typeface="Courier"/>
              </a:rPr>
              <a:t>col_logical</a:t>
            </a:r>
            <a:r>
              <a:rPr sz="1800" dirty="0">
                <a:latin typeface="Courier"/>
              </a:rPr>
              <a:t>(),
##   </a:t>
            </a:r>
            <a:r>
              <a:rPr sz="1800" dirty="0" err="1">
                <a:latin typeface="Courier"/>
              </a:rPr>
              <a:t>reviewerName</a:t>
            </a:r>
            <a:r>
              <a:rPr sz="1800" dirty="0">
                <a:latin typeface="Courier"/>
              </a:rPr>
              <a:t> = </a:t>
            </a:r>
            <a:r>
              <a:rPr sz="1800" dirty="0" err="1">
                <a:latin typeface="Courier"/>
              </a:rPr>
              <a:t>col_character</a:t>
            </a:r>
            <a:r>
              <a:rPr sz="1800" dirty="0">
                <a:latin typeface="Courier"/>
              </a:rPr>
              <a:t>(),
##   </a:t>
            </a:r>
            <a:r>
              <a:rPr sz="1800" dirty="0" err="1">
                <a:latin typeface="Courier"/>
              </a:rPr>
              <a:t>batchCollectedTimestamp</a:t>
            </a:r>
            <a:r>
              <a:rPr sz="1800" dirty="0">
                <a:latin typeface="Courier"/>
              </a:rPr>
              <a:t> = </a:t>
            </a:r>
            <a:r>
              <a:rPr sz="1800" dirty="0" err="1">
                <a:latin typeface="Courier"/>
              </a:rPr>
              <a:t>col_datetime</a:t>
            </a:r>
            <a:r>
              <a:rPr sz="1800" dirty="0">
                <a:latin typeface="Courier"/>
              </a:rPr>
              <a:t>(format = ""),
##   </a:t>
            </a:r>
            <a:r>
              <a:rPr sz="1800" dirty="0" err="1">
                <a:latin typeface="Courier"/>
              </a:rPr>
              <a:t>reviewStartTimestamp</a:t>
            </a:r>
            <a:r>
              <a:rPr sz="1800" dirty="0">
                <a:latin typeface="Courier"/>
              </a:rPr>
              <a:t> = </a:t>
            </a:r>
            <a:r>
              <a:rPr sz="1800" dirty="0" err="1">
                <a:latin typeface="Courier"/>
              </a:rPr>
              <a:t>col_datetime</a:t>
            </a:r>
            <a:r>
              <a:rPr sz="1800" dirty="0">
                <a:latin typeface="Courier"/>
              </a:rPr>
              <a:t>(format = ""),
##   </a:t>
            </a:r>
            <a:r>
              <a:rPr sz="1800" dirty="0" err="1">
                <a:latin typeface="Courier"/>
              </a:rPr>
              <a:t>reviewCompleteTimestamp</a:t>
            </a:r>
            <a:r>
              <a:rPr sz="1800" dirty="0">
                <a:latin typeface="Courier"/>
              </a:rPr>
              <a:t> = </a:t>
            </a:r>
            <a:r>
              <a:rPr sz="1800" dirty="0" err="1">
                <a:latin typeface="Courier"/>
              </a:rPr>
              <a:t>col_datetime</a:t>
            </a:r>
            <a:r>
              <a:rPr sz="1800" dirty="0">
                <a:latin typeface="Courier"/>
              </a:rPr>
              <a:t>(format = "")
## )</a:t>
            </a:r>
          </a:p>
          <a:p>
            <a:pPr marL="1270000" lvl="0" indent="0">
              <a:buNone/>
            </a:pPr>
            <a:r>
              <a:rPr sz="1800" dirty="0">
                <a:latin typeface="Courier"/>
              </a:rPr>
              <a:t>## mutate: new variable '</a:t>
            </a:r>
            <a:r>
              <a:rPr sz="1800" dirty="0" err="1">
                <a:latin typeface="Courier"/>
              </a:rPr>
              <a:t>collect_datetime</a:t>
            </a:r>
            <a:r>
              <a:rPr sz="1800" dirty="0">
                <a:latin typeface="Courier"/>
              </a:rPr>
              <a:t>' with 587 unique values and 0% NA</a:t>
            </a:r>
          </a:p>
          <a:p>
            <a:pPr marL="1270000" lvl="0" indent="0">
              <a:buNone/>
            </a:pPr>
            <a:r>
              <a:rPr sz="1800" dirty="0">
                <a:latin typeface="Courier"/>
              </a:rPr>
              <a:t>##         new variable '</a:t>
            </a:r>
            <a:r>
              <a:rPr sz="1800" dirty="0" err="1">
                <a:latin typeface="Courier"/>
              </a:rPr>
              <a:t>collect_month</a:t>
            </a:r>
            <a:r>
              <a:rPr sz="1800" dirty="0">
                <a:latin typeface="Courier"/>
              </a:rPr>
              <a:t>' with 2 unique values and 0% NA</a:t>
            </a:r>
          </a:p>
          <a:p>
            <a:pPr marL="1270000" lvl="0" indent="0">
              <a:buNone/>
            </a:pPr>
            <a:r>
              <a:rPr sz="1800" dirty="0">
                <a:latin typeface="Courier"/>
              </a:rPr>
              <a:t>##         new variable '</a:t>
            </a:r>
            <a:r>
              <a:rPr sz="1800" dirty="0" err="1">
                <a:latin typeface="Courier"/>
              </a:rPr>
              <a:t>collect_day_of_week</a:t>
            </a:r>
            <a:r>
              <a:rPr sz="1800" dirty="0">
                <a:latin typeface="Courier"/>
              </a:rPr>
              <a:t>' with 7 unique values and 0% NA</a:t>
            </a:r>
          </a:p>
          <a:p>
            <a:pPr marL="1270000" lvl="0" indent="0">
              <a:buNone/>
            </a:pPr>
            <a:r>
              <a:rPr sz="1800" dirty="0">
                <a:latin typeface="Courier"/>
              </a:rPr>
              <a:t>##         new variable '</a:t>
            </a:r>
            <a:r>
              <a:rPr sz="1800" dirty="0" err="1">
                <a:latin typeface="Courier"/>
              </a:rPr>
              <a:t>collect_week</a:t>
            </a:r>
            <a:r>
              <a:rPr sz="1800" dirty="0">
                <a:latin typeface="Courier"/>
              </a:rPr>
              <a:t>' with 6 unique values and 0% NA</a:t>
            </a:r>
          </a:p>
          <a:p>
            <a:pPr marL="1270000" lvl="0" indent="0">
              <a:buNone/>
            </a:pPr>
            <a:r>
              <a:rPr sz="1800" dirty="0">
                <a:latin typeface="Courier"/>
              </a:rPr>
              <a:t>## Observations: 3,600
## Variables: 15
## $ </a:t>
            </a:r>
            <a:r>
              <a:rPr sz="1800" dirty="0" err="1">
                <a:latin typeface="Courier"/>
              </a:rPr>
              <a:t>batch_name</a:t>
            </a:r>
            <a:r>
              <a:rPr sz="1800" dirty="0">
                <a:latin typeface="Courier"/>
              </a:rPr>
              <a:t>                &lt;</a:t>
            </a:r>
            <a:r>
              <a:rPr sz="1800" dirty="0" err="1">
                <a:latin typeface="Courier"/>
              </a:rPr>
              <a:t>chr</a:t>
            </a:r>
            <a:r>
              <a:rPr sz="1800" dirty="0">
                <a:latin typeface="Courier"/>
              </a:rPr>
              <a:t>&gt; "b802253", "b802253", "b802253", "b802…
## $ </a:t>
            </a:r>
            <a:r>
              <a:rPr sz="1800" dirty="0" err="1">
                <a:latin typeface="Courier"/>
              </a:rPr>
              <a:t>instrument_name</a:t>
            </a:r>
            <a:r>
              <a:rPr sz="1800" dirty="0">
                <a:latin typeface="Courier"/>
              </a:rPr>
              <a:t>           &lt;</a:t>
            </a:r>
            <a:r>
              <a:rPr sz="1800" dirty="0" err="1">
                <a:latin typeface="Courier"/>
              </a:rPr>
              <a:t>chr</a:t>
            </a:r>
            <a:r>
              <a:rPr sz="1800" dirty="0">
                <a:latin typeface="Courier"/>
              </a:rPr>
              <a:t>&gt; "doc", "doc", "doc", "doc", "doc", "do…
## $ </a:t>
            </a:r>
            <a:r>
              <a:rPr sz="1800" dirty="0" err="1">
                <a:latin typeface="Courier"/>
              </a:rPr>
              <a:t>compound_name</a:t>
            </a:r>
            <a:r>
              <a:rPr sz="1800" dirty="0">
                <a:latin typeface="Courier"/>
              </a:rPr>
              <a:t>             &lt;</a:t>
            </a:r>
            <a:r>
              <a:rPr sz="1800" dirty="0" err="1">
                <a:latin typeface="Courier"/>
              </a:rPr>
              <a:t>chr</a:t>
            </a:r>
            <a:r>
              <a:rPr sz="1800" dirty="0">
                <a:latin typeface="Courier"/>
              </a:rPr>
              <a:t>&gt; "morphine", "hydromorphone", "</a:t>
            </a:r>
            <a:r>
              <a:rPr sz="1800" dirty="0" err="1">
                <a:latin typeface="Courier"/>
              </a:rPr>
              <a:t>oxymorph</a:t>
            </a:r>
            <a:r>
              <a:rPr sz="1800" dirty="0">
                <a:latin typeface="Courier"/>
              </a:rPr>
              <a:t>…
## $ </a:t>
            </a:r>
            <a:r>
              <a:rPr sz="1800" dirty="0" err="1">
                <a:latin typeface="Courier"/>
              </a:rPr>
              <a:t>calibration_slope</a:t>
            </a:r>
            <a:r>
              <a:rPr sz="1800" dirty="0">
                <a:latin typeface="Courier"/>
              </a:rPr>
              <a:t>         &lt;</a:t>
            </a:r>
            <a:r>
              <a:rPr sz="1800" dirty="0" err="1">
                <a:latin typeface="Courier"/>
              </a:rPr>
              <a:t>dbl</a:t>
            </a:r>
            <a:r>
              <a:rPr sz="1800" dirty="0">
                <a:latin typeface="Courier"/>
              </a:rPr>
              <a:t>&gt; 0.007750183, 0.007678291, 0.007975051,…
## $ </a:t>
            </a:r>
            <a:r>
              <a:rPr sz="1800" dirty="0" err="1">
                <a:latin typeface="Courier"/>
              </a:rPr>
              <a:t>calibration_intercept</a:t>
            </a:r>
            <a:r>
              <a:rPr sz="1800" dirty="0">
                <a:latin typeface="Courier"/>
              </a:rPr>
              <a:t>     &lt;</a:t>
            </a:r>
            <a:r>
              <a:rPr sz="1800" dirty="0" err="1">
                <a:latin typeface="Courier"/>
              </a:rPr>
              <a:t>dbl</a:t>
            </a:r>
            <a:r>
              <a:rPr sz="1800" dirty="0">
                <a:latin typeface="Courier"/>
              </a:rPr>
              <a:t>&gt; -5.76e-06, -4.38e-05, 5.15e-06, -5.02e…
## $ calibration_r2            &lt;</a:t>
            </a:r>
            <a:r>
              <a:rPr sz="1800" dirty="0" err="1">
                <a:latin typeface="Courier"/>
              </a:rPr>
              <a:t>dbl</a:t>
            </a:r>
            <a:r>
              <a:rPr sz="1800" dirty="0">
                <a:latin typeface="Courier"/>
              </a:rPr>
              <a:t>&gt; 0.9965239, 0.9805162, 0.9838828, 0.980…
## $ </a:t>
            </a:r>
            <a:r>
              <a:rPr sz="1800" dirty="0" err="1">
                <a:latin typeface="Courier"/>
              </a:rPr>
              <a:t>batch_passed</a:t>
            </a:r>
            <a:r>
              <a:rPr sz="1800" dirty="0">
                <a:latin typeface="Courier"/>
              </a:rPr>
              <a:t>              &lt;</a:t>
            </a:r>
            <a:r>
              <a:rPr sz="1800" dirty="0" err="1">
                <a:latin typeface="Courier"/>
              </a:rPr>
              <a:t>lgl</a:t>
            </a:r>
            <a:r>
              <a:rPr sz="1800" dirty="0">
                <a:latin typeface="Courier"/>
              </a:rPr>
              <a:t>&gt; TRUE, TRUE, TRUE, TRUE, TRUE, TRUE, TR…
## $ </a:t>
            </a:r>
            <a:r>
              <a:rPr sz="1800" dirty="0" err="1">
                <a:latin typeface="Courier"/>
              </a:rPr>
              <a:t>reviewer_name</a:t>
            </a:r>
            <a:r>
              <a:rPr sz="1800" dirty="0">
                <a:latin typeface="Courier"/>
              </a:rPr>
              <a:t>             &lt;</a:t>
            </a:r>
            <a:r>
              <a:rPr sz="1800" dirty="0" err="1">
                <a:latin typeface="Courier"/>
              </a:rPr>
              <a:t>chr</a:t>
            </a:r>
            <a:r>
              <a:rPr sz="1800" dirty="0">
                <a:latin typeface="Courier"/>
              </a:rPr>
              <a:t>&gt; "Xavier", "Xavier", "Xavier", "Xavier"…
## $ </a:t>
            </a:r>
            <a:r>
              <a:rPr sz="1800" dirty="0" err="1">
                <a:latin typeface="Courier"/>
              </a:rPr>
              <a:t>batch_collected_timestamp</a:t>
            </a:r>
            <a:r>
              <a:rPr sz="1800" dirty="0">
                <a:latin typeface="Courier"/>
              </a:rPr>
              <a:t> &lt;</a:t>
            </a:r>
            <a:r>
              <a:rPr sz="1800" dirty="0" err="1">
                <a:latin typeface="Courier"/>
              </a:rPr>
              <a:t>dttm</a:t>
            </a:r>
            <a:r>
              <a:rPr sz="1800" dirty="0">
                <a:latin typeface="Courier"/>
              </a:rPr>
              <a:t>&gt; 2017-01-06 21:40:00, 2017-01-06 21:40…
## $ </a:t>
            </a:r>
            <a:r>
              <a:rPr sz="1800" dirty="0" err="1">
                <a:latin typeface="Courier"/>
              </a:rPr>
              <a:t>review_start_timestamp</a:t>
            </a:r>
            <a:r>
              <a:rPr sz="1800" dirty="0">
                <a:latin typeface="Courier"/>
              </a:rPr>
              <a:t>    &lt;</a:t>
            </a:r>
            <a:r>
              <a:rPr sz="1800" dirty="0" err="1">
                <a:latin typeface="Courier"/>
              </a:rPr>
              <a:t>dttm</a:t>
            </a:r>
            <a:r>
              <a:rPr sz="1800" dirty="0">
                <a:latin typeface="Courier"/>
              </a:rPr>
              <a:t>&gt; 2017-01-07 13:43:00, 2017-01-07 13:43…
## $ </a:t>
            </a:r>
            <a:r>
              <a:rPr sz="1800" dirty="0" err="1">
                <a:latin typeface="Courier"/>
              </a:rPr>
              <a:t>review_complete_timestamp</a:t>
            </a:r>
            <a:r>
              <a:rPr sz="1800" dirty="0">
                <a:latin typeface="Courier"/>
              </a:rPr>
              <a:t> &lt;</a:t>
            </a:r>
            <a:r>
              <a:rPr sz="1800" dirty="0" err="1">
                <a:latin typeface="Courier"/>
              </a:rPr>
              <a:t>dttm</a:t>
            </a:r>
            <a:r>
              <a:rPr sz="1800" dirty="0">
                <a:latin typeface="Courier"/>
              </a:rPr>
              <a:t>&gt; 2017-01-07 14:09:00, 2017-01-07 14:09…
## $ </a:t>
            </a:r>
            <a:r>
              <a:rPr sz="1800" dirty="0" err="1">
                <a:latin typeface="Courier"/>
              </a:rPr>
              <a:t>collect_datetime</a:t>
            </a:r>
            <a:r>
              <a:rPr sz="1800" dirty="0">
                <a:latin typeface="Courier"/>
              </a:rPr>
              <a:t>          &lt;</a:t>
            </a:r>
            <a:r>
              <a:rPr sz="1800" dirty="0" err="1">
                <a:latin typeface="Courier"/>
              </a:rPr>
              <a:t>dttm</a:t>
            </a:r>
            <a:r>
              <a:rPr sz="1800" dirty="0">
                <a:latin typeface="Courier"/>
              </a:rPr>
              <a:t>&gt; 2017-01-06 21:40:00, 2017-01-06 21:40…
## $ </a:t>
            </a:r>
            <a:r>
              <a:rPr sz="1800" dirty="0" err="1">
                <a:latin typeface="Courier"/>
              </a:rPr>
              <a:t>collect_month</a:t>
            </a:r>
            <a:r>
              <a:rPr sz="1800" dirty="0">
                <a:latin typeface="Courier"/>
              </a:rPr>
              <a:t>             &lt;</a:t>
            </a:r>
            <a:r>
              <a:rPr sz="1800" dirty="0" err="1">
                <a:latin typeface="Courier"/>
              </a:rPr>
              <a:t>dbl</a:t>
            </a:r>
            <a:r>
              <a:rPr sz="1800" dirty="0">
                <a:latin typeface="Courier"/>
              </a:rPr>
              <a:t>&gt; 1, 1, 1, 1, 1, 1, 1, 1, 1, 1, 1, 1, 1,…
## $ </a:t>
            </a:r>
            <a:r>
              <a:rPr sz="1800" dirty="0" err="1">
                <a:latin typeface="Courier"/>
              </a:rPr>
              <a:t>collect_day_of_week</a:t>
            </a:r>
            <a:r>
              <a:rPr sz="1800" dirty="0">
                <a:latin typeface="Courier"/>
              </a:rPr>
              <a:t>       &lt;</a:t>
            </a:r>
            <a:r>
              <a:rPr sz="1800" dirty="0" err="1">
                <a:latin typeface="Courier"/>
              </a:rPr>
              <a:t>dbl</a:t>
            </a:r>
            <a:r>
              <a:rPr sz="1800" dirty="0">
                <a:latin typeface="Courier"/>
              </a:rPr>
              <a:t>&gt; 6, 6, 6, 6, 6, 6, 6, 6, 6, 6, 6, 6, 6,…
## $ </a:t>
            </a:r>
            <a:r>
              <a:rPr sz="1800" dirty="0" err="1">
                <a:latin typeface="Courier"/>
              </a:rPr>
              <a:t>collect_week</a:t>
            </a:r>
            <a:r>
              <a:rPr sz="1800" dirty="0">
                <a:latin typeface="Courier"/>
              </a:rPr>
              <a:t>              &lt;</a:t>
            </a:r>
            <a:r>
              <a:rPr sz="1800" dirty="0" err="1">
                <a:latin typeface="Courier"/>
              </a:rPr>
              <a:t>dbl</a:t>
            </a:r>
            <a:r>
              <a:rPr sz="1800" dirty="0">
                <a:latin typeface="Courier"/>
              </a:rPr>
              <a:t>&gt; 1, 1, 1, 1, 1, 1, 1, 1, 1, 1, 1, 1, 1,…</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Scoped variants of mutate()</a:t>
            </a:r>
          </a:p>
        </p:txBody>
      </p:sp>
      <p:sp>
        <p:nvSpPr>
          <p:cNvPr id="3" name="Content Placeholder 2"/>
          <p:cNvSpPr>
            <a:spLocks noGrp="1"/>
          </p:cNvSpPr>
          <p:nvPr>
            <p:ph idx="1"/>
          </p:nvPr>
        </p:nvSpPr>
        <p:spPr/>
        <p:txBody>
          <a:bodyPr/>
          <a:lstStyle/>
          <a:p>
            <a:pPr lvl="1"/>
            <a:r>
              <a:t>mutate_all() to apply to all variables</a:t>
            </a:r>
          </a:p>
          <a:p>
            <a:pPr lvl="1"/>
            <a:r>
              <a:t>mutate_at() to apply to a list of columns</a:t>
            </a:r>
          </a:p>
          <a:p>
            <a:pPr lvl="1"/>
            <a:r>
              <a:t>mutate_if() to apply to select variables with some condition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Key concept: tidy data</a:t>
            </a:r>
          </a:p>
        </p:txBody>
      </p:sp>
      <p:sp>
        <p:nvSpPr>
          <p:cNvPr id="3" name="Content Placeholder 2"/>
          <p:cNvSpPr>
            <a:spLocks noGrp="1"/>
          </p:cNvSpPr>
          <p:nvPr>
            <p:ph idx="1"/>
          </p:nvPr>
        </p:nvSpPr>
        <p:spPr/>
        <p:txBody>
          <a:bodyPr/>
          <a:lstStyle/>
          <a:p>
            <a:pPr lvl="1">
              <a:buAutoNum type="arabicPeriod"/>
            </a:pPr>
            <a:r>
              <a:t>Each variable must have its own column.</a:t>
            </a:r>
          </a:p>
          <a:p>
            <a:pPr lvl="1">
              <a:buAutoNum type="arabicPeriod"/>
            </a:pPr>
            <a:r>
              <a:t>Each observation must have its own row.</a:t>
            </a:r>
          </a:p>
          <a:p>
            <a:pPr lvl="1">
              <a:buAutoNum type="arabicPeriod"/>
            </a:pPr>
            <a:r>
              <a:t>Each value must have its own cell.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mutate_if to convert characters to factors</a:t>
            </a:r>
          </a:p>
        </p:txBody>
      </p:sp>
      <p:sp>
        <p:nvSpPr>
          <p:cNvPr id="3" name="Content Placeholder 2"/>
          <p:cNvSpPr>
            <a:spLocks noGrp="1"/>
          </p:cNvSpPr>
          <p:nvPr>
            <p:ph idx="1"/>
          </p:nvPr>
        </p:nvSpPr>
        <p:spPr/>
        <p:txBody>
          <a:bodyPr/>
          <a:lstStyle/>
          <a:p>
            <a:pPr marL="1270000" lvl="0" indent="0">
              <a:buNone/>
            </a:pPr>
            <a:r>
              <a:rPr sz="1800">
                <a:latin typeface="Courier"/>
              </a:rPr>
              <a:t>batch_jan_factors&lt;-</a:t>
            </a:r>
            <a:r>
              <a:rPr sz="1800">
                <a:solidFill>
                  <a:srgbClr val="4070A0"/>
                </a:solidFill>
                <a:latin typeface="Courier"/>
              </a:rPr>
              <a:t> </a:t>
            </a:r>
            <a:r>
              <a:rPr sz="1800">
                <a:latin typeface="Courier"/>
              </a:rPr>
              <a:t>batch_jan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mutate_if</a:t>
            </a:r>
            <a:r>
              <a:rPr sz="1800">
                <a:latin typeface="Courier"/>
              </a:rPr>
              <a:t>(is.character, as.factor)</a:t>
            </a:r>
            <a:br/>
            <a:r>
              <a:rPr sz="1800" b="1">
                <a:solidFill>
                  <a:srgbClr val="007020"/>
                </a:solidFill>
                <a:latin typeface="Courier"/>
              </a:rPr>
              <a:t>summary</a:t>
            </a:r>
            <a:r>
              <a:rPr sz="1800">
                <a:latin typeface="Courier"/>
              </a:rPr>
              <a:t>(batch_jan_factors)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mutate_if to convert characters to factors</a:t>
            </a:r>
          </a:p>
        </p:txBody>
      </p:sp>
      <p:sp>
        <p:nvSpPr>
          <p:cNvPr id="3" name="Content Placeholder 2"/>
          <p:cNvSpPr>
            <a:spLocks noGrp="1"/>
          </p:cNvSpPr>
          <p:nvPr>
            <p:ph idx="1"/>
          </p:nvPr>
        </p:nvSpPr>
        <p:spPr/>
        <p:txBody>
          <a:bodyPr/>
          <a:lstStyle/>
          <a:p>
            <a:pPr marL="1270000" lvl="0" indent="0">
              <a:buNone/>
            </a:pPr>
            <a:r>
              <a:rPr sz="1800">
                <a:latin typeface="Courier"/>
              </a:rPr>
              <a:t>## mutate_if: converted 'batch_name' from character to factor (0 new NA)</a:t>
            </a:r>
          </a:p>
          <a:p>
            <a:pPr marL="1270000" lvl="0" indent="0">
              <a:buNone/>
            </a:pPr>
            <a:r>
              <a:rPr sz="1800">
                <a:latin typeface="Courier"/>
              </a:rPr>
              <a:t>##            converted 'instrument_name' from character to factor (0 new NA)</a:t>
            </a:r>
          </a:p>
          <a:p>
            <a:pPr marL="1270000" lvl="0" indent="0">
              <a:buNone/>
            </a:pPr>
            <a:r>
              <a:rPr sz="1800">
                <a:latin typeface="Courier"/>
              </a:rPr>
              <a:t>##            converted 'compound_name' from character to factor (0 new NA)</a:t>
            </a:r>
          </a:p>
          <a:p>
            <a:pPr marL="1270000" lvl="0" indent="0">
              <a:buNone/>
            </a:pPr>
            <a:r>
              <a:rPr sz="1800">
                <a:latin typeface="Courier"/>
              </a:rPr>
              <a:t>##            converted 'reviewer_name' from character to factor (0 new NA)</a:t>
            </a:r>
          </a:p>
          <a:p>
            <a:pPr marL="1270000" lvl="0" indent="0">
              <a:buNone/>
            </a:pPr>
            <a:r>
              <a:rPr sz="1800">
                <a:latin typeface="Courier"/>
              </a:rPr>
              <a:t>##    batch_name   instrument_name       compound_name calibration_slope 
##  b100302:   6   bashful:522     codeine      :600   Min.   :0.003172  
##  b101197:   6   doc    :426     hydrocodone  :600   1st Qu.:0.006794  
##  b101972:   6   dopey  :564     hydromorphone:600   Median :0.007060  
##  b102100:   6   grumpy :540     morphine     :600   Mean   :0.007107  
##  b102508:   6   happy  :552     oxycodone    :600   3rd Qu.:0.007351  
##  b103050:   6   sleepy :516     oxymorphone  :600   Max.   :0.009626  
##  (Other):3564   sneezy :480                                           
##  calibration_intercept calibration_r2   batch_passed   reviewer_name
##  Min.   :-9.510e-05    Min.   :0.9800   Mode:logical   Alice  :648  
##  1st Qu.:-2.160e-05    1st Qu.:0.9860   TRUE:3600      Brad   :654  
##  Median : 6.965e-08    Median :0.9902                  Charles:576  
##  Mean   : 7.202e-08    Mean   :0.9899                  Xavier :576  
##  3rd Qu.: 2.180e-05    3rd Qu.:0.9938                  Yolanda:558  
##  Max.   : 1.082e-04    Max.   :1.0000                  Zachary:588  
##                                                                     
##  batch_collected_timestamp     review_start_timestamp       
##  Min.   :2017-01-06 20:08:00   Min.   :2017-01-07 09:08:00  
##  1st Qu.:2017-01-13 22:55:15   1st Qu.:2017-01-14 12:05:45  
##  Median :2017-01-21 11:00:30   Median :2017-01-21 23:18:30  
##  Mean   :2017-01-21 10:58:03   Mean   :2017-01-21 23:24:24  
##  3rd Qu.:2017-01-28 23:24:30   3rd Qu.:2017-01-29 11:17:15  
##  Max.   :2017-02-05 01:54:00   Max.   :2017-02-05 13:49:00  
##                                                             
##  review_complete_timestamp    
##  Min.   :2017-01-07 09:35:00  
##  1st Qu.:2017-01-14 12:24:15  
##  Median :2017-01-21 23:41:30  
##  Mean   :2017-01-21 23:54:28  
##  3rd Qu.:2017-01-29 11:55:00  
##  Max.   :2017-02-05 14:15:00  
##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Exercise 2</a:t>
            </a:r>
          </a:p>
        </p:txBody>
      </p:sp>
      <p:sp>
        <p:nvSpPr>
          <p:cNvPr id="3" name="Content Placeholder 2"/>
          <p:cNvSpPr>
            <a:spLocks noGrp="1"/>
          </p:cNvSpPr>
          <p:nvPr>
            <p:ph idx="1"/>
          </p:nvPr>
        </p:nvSpPr>
        <p:spPr/>
        <p:txBody>
          <a:bodyPr/>
          <a:lstStyle/>
          <a:p>
            <a:pPr marL="0" lvl="0" indent="0">
              <a:buNone/>
            </a:pPr>
            <a:r>
              <a:t>How long an average does it take to review each batch?</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Exercise 2 Comments</a:t>
            </a:r>
          </a:p>
        </p:txBody>
      </p:sp>
      <p:sp>
        <p:nvSpPr>
          <p:cNvPr id="3" name="Content Placeholder 2"/>
          <p:cNvSpPr>
            <a:spLocks noGrp="1"/>
          </p:cNvSpPr>
          <p:nvPr>
            <p:ph idx="1"/>
          </p:nvPr>
        </p:nvSpPr>
        <p:spPr/>
        <p:txBody>
          <a:bodyPr/>
          <a:lstStyle/>
          <a:p>
            <a:pPr marL="0" lvl="0" indent="0">
              <a:buNone/>
            </a:pPr>
            <a:r>
              <a:t>Probably want to coerce difftime function output to a number, for downstream analyses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Collapse (summarize) your data set</a:t>
            </a:r>
          </a:p>
        </p:txBody>
      </p:sp>
      <p:sp>
        <p:nvSpPr>
          <p:cNvPr id="3" name="Content Placeholder 2"/>
          <p:cNvSpPr>
            <a:spLocks noGrp="1"/>
          </p:cNvSpPr>
          <p:nvPr>
            <p:ph idx="1"/>
          </p:nvPr>
        </p:nvSpPr>
        <p:spPr/>
        <p:txBody>
          <a:bodyPr/>
          <a:lstStyle/>
          <a:p>
            <a:pPr lvl="1"/>
            <a:r>
              <a:t>Group data by a variable using the </a:t>
            </a:r>
            <a:r>
              <a:rPr sz="1800">
                <a:latin typeface="Courier"/>
              </a:rPr>
              <a:t>group_by()</a:t>
            </a:r>
            <a:r>
              <a:t> function</a:t>
            </a:r>
          </a:p>
          <a:p>
            <a:pPr lvl="1"/>
            <a:r>
              <a:t>Couples with its summary function </a:t>
            </a:r>
            <a:r>
              <a:rPr sz="1800">
                <a:latin typeface="Courier"/>
              </a:rPr>
              <a:t>summarize()</a:t>
            </a:r>
          </a:p>
          <a:p>
            <a:pPr lvl="1"/>
            <a:r>
              <a:t>Allows summary calculations on specific groups within data set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grouping and summarizing</a:t>
            </a:r>
          </a:p>
        </p:txBody>
      </p:sp>
      <p:sp>
        <p:nvSpPr>
          <p:cNvPr id="3" name="Content Placeholder 2"/>
          <p:cNvSpPr>
            <a:spLocks noGrp="1"/>
          </p:cNvSpPr>
          <p:nvPr>
            <p:ph idx="1"/>
          </p:nvPr>
        </p:nvSpPr>
        <p:spPr/>
        <p:txBody>
          <a:bodyPr/>
          <a:lstStyle/>
          <a:p>
            <a:pPr marL="1270000" lvl="0" indent="0">
              <a:buNone/>
            </a:pPr>
            <a:r>
              <a:rPr sz="1800">
                <a:latin typeface="Courier"/>
              </a:rPr>
              <a:t>samples_jan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filter</a:t>
            </a:r>
            <a:r>
              <a:rPr sz="1800">
                <a:latin typeface="Courier"/>
              </a:rPr>
              <a:t>(sample_type </a:t>
            </a:r>
            <a:r>
              <a:rPr sz="1800">
                <a:solidFill>
                  <a:srgbClr val="666666"/>
                </a:solidFill>
                <a:latin typeface="Courier"/>
              </a:rPr>
              <a:t>==</a:t>
            </a:r>
            <a:r>
              <a:rPr sz="1800">
                <a:solidFill>
                  <a:srgbClr val="4070A0"/>
                </a:solidFill>
                <a:latin typeface="Courier"/>
              </a:rPr>
              <a:t> "unknown"</a:t>
            </a:r>
            <a:r>
              <a:rPr sz="1800">
                <a:latin typeface="Courier"/>
              </a:rPr>
              <a:t>, concentration </a:t>
            </a:r>
            <a:r>
              <a:rPr sz="1800">
                <a:solidFill>
                  <a:srgbClr val="666666"/>
                </a:solidFill>
                <a:latin typeface="Courier"/>
              </a:rPr>
              <a:t>&gt;</a:t>
            </a:r>
            <a:r>
              <a:rPr sz="1800">
                <a:solidFill>
                  <a:srgbClr val="4070A0"/>
                </a:solidFill>
                <a:latin typeface="Courier"/>
              </a:rPr>
              <a:t> </a:t>
            </a:r>
            <a:r>
              <a:rPr sz="1800">
                <a:solidFill>
                  <a:srgbClr val="40A070"/>
                </a:solidFill>
                <a:latin typeface="Courier"/>
              </a:rPr>
              <a:t>0</a:t>
            </a:r>
            <a:r>
              <a:rPr sz="1800">
                <a:latin typeface="Courier"/>
              </a:rPr>
              <a:t>)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group_by</a:t>
            </a:r>
            <a:r>
              <a:rPr sz="1800">
                <a:latin typeface="Courier"/>
              </a:rPr>
              <a:t>(compound_name)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summarize</a:t>
            </a:r>
            <a:r>
              <a:rPr sz="1800">
                <a:latin typeface="Courier"/>
              </a:rPr>
              <a:t>(</a:t>
            </a:r>
            <a:r>
              <a:rPr sz="1800">
                <a:solidFill>
                  <a:srgbClr val="902000"/>
                </a:solidFill>
                <a:latin typeface="Courier"/>
              </a:rPr>
              <a:t>median_ir =</a:t>
            </a:r>
            <a:r>
              <a:rPr sz="1800">
                <a:latin typeface="Courier"/>
              </a:rPr>
              <a:t> </a:t>
            </a:r>
            <a:r>
              <a:rPr sz="1800" b="1">
                <a:solidFill>
                  <a:srgbClr val="007020"/>
                </a:solidFill>
                <a:latin typeface="Courier"/>
              </a:rPr>
              <a:t>median</a:t>
            </a:r>
            <a:r>
              <a:rPr sz="1800">
                <a:latin typeface="Courier"/>
              </a:rPr>
              <a:t>(ion_ratio),</a:t>
            </a:r>
            <a:br/>
            <a:r>
              <a:rPr sz="1800">
                <a:latin typeface="Courier"/>
              </a:rPr>
              <a:t>            </a:t>
            </a:r>
            <a:r>
              <a:rPr sz="1800">
                <a:solidFill>
                  <a:srgbClr val="902000"/>
                </a:solidFill>
                <a:latin typeface="Courier"/>
              </a:rPr>
              <a:t>mean_ir =</a:t>
            </a:r>
            <a:r>
              <a:rPr sz="1800">
                <a:latin typeface="Courier"/>
              </a:rPr>
              <a:t> </a:t>
            </a:r>
            <a:r>
              <a:rPr sz="1800" b="1">
                <a:solidFill>
                  <a:srgbClr val="007020"/>
                </a:solidFill>
                <a:latin typeface="Courier"/>
              </a:rPr>
              <a:t>mean</a:t>
            </a:r>
            <a:r>
              <a:rPr sz="1800">
                <a:latin typeface="Courier"/>
              </a:rPr>
              <a:t>(ion_ratio),</a:t>
            </a:r>
            <a:br/>
            <a:r>
              <a:rPr sz="1800">
                <a:latin typeface="Courier"/>
              </a:rPr>
              <a:t>            </a:t>
            </a:r>
            <a:r>
              <a:rPr sz="1800">
                <a:solidFill>
                  <a:srgbClr val="902000"/>
                </a:solidFill>
                <a:latin typeface="Courier"/>
              </a:rPr>
              <a:t>std_dev_ir =</a:t>
            </a:r>
            <a:r>
              <a:rPr sz="1800">
                <a:latin typeface="Courier"/>
              </a:rPr>
              <a:t> </a:t>
            </a:r>
            <a:r>
              <a:rPr sz="1800" b="1">
                <a:solidFill>
                  <a:srgbClr val="007020"/>
                </a:solidFill>
                <a:latin typeface="Courier"/>
              </a:rPr>
              <a:t>sd</a:t>
            </a:r>
            <a:r>
              <a:rPr sz="1800">
                <a:latin typeface="Courier"/>
              </a:rPr>
              <a:t>(ion_ratio))</a:t>
            </a:r>
          </a:p>
          <a:p>
            <a:pPr marL="1270000" lvl="0" indent="0">
              <a:buNone/>
            </a:pPr>
            <a:r>
              <a:rPr sz="1800">
                <a:latin typeface="Courier"/>
              </a:rPr>
              <a:t>## filter: removed 115,298 rows (62%), 71,902 rows remaining</a:t>
            </a:r>
          </a:p>
          <a:p>
            <a:pPr marL="1270000" lvl="0" indent="0">
              <a:buNone/>
            </a:pPr>
            <a:r>
              <a:rPr sz="1800">
                <a:latin typeface="Courier"/>
              </a:rPr>
              <a:t>## group_by: one grouping variable (compound_name)</a:t>
            </a:r>
          </a:p>
          <a:p>
            <a:pPr marL="1270000" lvl="0" indent="0">
              <a:buNone/>
            </a:pPr>
            <a:r>
              <a:rPr sz="1800">
                <a:latin typeface="Courier"/>
              </a:rPr>
              <a:t>## summarize: now 6 rows and 4 columns, ungrouped</a:t>
            </a:r>
          </a:p>
          <a:p>
            <a:pPr marL="1270000" lvl="0" indent="0">
              <a:buNone/>
            </a:pPr>
            <a:r>
              <a:rPr sz="1800">
                <a:latin typeface="Courier"/>
              </a:rPr>
              <a:t>## # A tibble: 6 x 4
##   compound_name median_ir mean_ir std_dev_ir
##   &lt;fct&gt;             &lt;dbl&gt;   &lt;dbl&gt;      &lt;dbl&gt;
## 1 morphine           1.24    1.20      0.168
## 2 hydromorphone      1.24    1.20      0.165
## 3 oxymorphone        1.24    1.20      0.165
## 4 codeine            1.24    1.20      0.166
## 5 hydrocodone        1.24    1.20      0.166
## 6 oxycodone          1.24    1.20      0.166</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grouping and summarizing by 2 variables</a:t>
            </a:r>
          </a:p>
        </p:txBody>
      </p:sp>
      <p:sp>
        <p:nvSpPr>
          <p:cNvPr id="3" name="Content Placeholder 2"/>
          <p:cNvSpPr>
            <a:spLocks noGrp="1"/>
          </p:cNvSpPr>
          <p:nvPr>
            <p:ph idx="1"/>
          </p:nvPr>
        </p:nvSpPr>
        <p:spPr/>
        <p:txBody>
          <a:bodyPr/>
          <a:lstStyle/>
          <a:p>
            <a:pPr marL="1270000" lvl="0" indent="0">
              <a:buNone/>
            </a:pPr>
            <a:r>
              <a:rPr sz="1800">
                <a:latin typeface="Courier"/>
              </a:rPr>
              <a:t>samples_jan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filter</a:t>
            </a:r>
            <a:r>
              <a:rPr sz="1800">
                <a:latin typeface="Courier"/>
              </a:rPr>
              <a:t>(sample_type </a:t>
            </a:r>
            <a:r>
              <a:rPr sz="1800">
                <a:solidFill>
                  <a:srgbClr val="666666"/>
                </a:solidFill>
                <a:latin typeface="Courier"/>
              </a:rPr>
              <a:t>==</a:t>
            </a:r>
            <a:r>
              <a:rPr sz="1800">
                <a:solidFill>
                  <a:srgbClr val="4070A0"/>
                </a:solidFill>
                <a:latin typeface="Courier"/>
              </a:rPr>
              <a:t> "unknown"</a:t>
            </a:r>
            <a:r>
              <a:rPr sz="1800">
                <a:latin typeface="Courier"/>
              </a:rPr>
              <a:t>, concentration </a:t>
            </a:r>
            <a:r>
              <a:rPr sz="1800">
                <a:solidFill>
                  <a:srgbClr val="666666"/>
                </a:solidFill>
                <a:latin typeface="Courier"/>
              </a:rPr>
              <a:t>&gt;</a:t>
            </a:r>
            <a:r>
              <a:rPr sz="1800">
                <a:solidFill>
                  <a:srgbClr val="4070A0"/>
                </a:solidFill>
                <a:latin typeface="Courier"/>
              </a:rPr>
              <a:t> </a:t>
            </a:r>
            <a:r>
              <a:rPr sz="1800">
                <a:solidFill>
                  <a:srgbClr val="40A070"/>
                </a:solidFill>
                <a:latin typeface="Courier"/>
              </a:rPr>
              <a:t>0</a:t>
            </a:r>
            <a:r>
              <a:rPr sz="1800">
                <a:latin typeface="Courier"/>
              </a:rPr>
              <a:t>)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group_by</a:t>
            </a:r>
            <a:r>
              <a:rPr sz="1800">
                <a:latin typeface="Courier"/>
              </a:rPr>
              <a:t>(batch_name, compound_name)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summarize</a:t>
            </a:r>
            <a:r>
              <a:rPr sz="1800">
                <a:latin typeface="Courier"/>
              </a:rPr>
              <a:t>(</a:t>
            </a:r>
            <a:r>
              <a:rPr sz="1800">
                <a:solidFill>
                  <a:srgbClr val="902000"/>
                </a:solidFill>
                <a:latin typeface="Courier"/>
              </a:rPr>
              <a:t>median_ir =</a:t>
            </a:r>
            <a:r>
              <a:rPr sz="1800">
                <a:latin typeface="Courier"/>
              </a:rPr>
              <a:t> </a:t>
            </a:r>
            <a:r>
              <a:rPr sz="1800" b="1">
                <a:solidFill>
                  <a:srgbClr val="007020"/>
                </a:solidFill>
                <a:latin typeface="Courier"/>
              </a:rPr>
              <a:t>median</a:t>
            </a:r>
            <a:r>
              <a:rPr sz="1800">
                <a:latin typeface="Courier"/>
              </a:rPr>
              <a:t>(ion_ratio),</a:t>
            </a:r>
            <a:br/>
            <a:r>
              <a:rPr sz="1800">
                <a:latin typeface="Courier"/>
              </a:rPr>
              <a:t>            </a:t>
            </a:r>
            <a:r>
              <a:rPr sz="1800">
                <a:solidFill>
                  <a:srgbClr val="902000"/>
                </a:solidFill>
                <a:latin typeface="Courier"/>
              </a:rPr>
              <a:t>mean_ir =</a:t>
            </a:r>
            <a:r>
              <a:rPr sz="1800">
                <a:latin typeface="Courier"/>
              </a:rPr>
              <a:t> </a:t>
            </a:r>
            <a:r>
              <a:rPr sz="1800" b="1">
                <a:solidFill>
                  <a:srgbClr val="007020"/>
                </a:solidFill>
                <a:latin typeface="Courier"/>
              </a:rPr>
              <a:t>mean</a:t>
            </a:r>
            <a:r>
              <a:rPr sz="1800">
                <a:latin typeface="Courier"/>
              </a:rPr>
              <a:t>(ion_ratio),</a:t>
            </a:r>
            <a:br/>
            <a:r>
              <a:rPr sz="1800">
                <a:latin typeface="Courier"/>
              </a:rPr>
              <a:t>            </a:t>
            </a:r>
            <a:r>
              <a:rPr sz="1800">
                <a:solidFill>
                  <a:srgbClr val="902000"/>
                </a:solidFill>
                <a:latin typeface="Courier"/>
              </a:rPr>
              <a:t>std_dev_ir =</a:t>
            </a:r>
            <a:r>
              <a:rPr sz="1800">
                <a:latin typeface="Courier"/>
              </a:rPr>
              <a:t> </a:t>
            </a:r>
            <a:r>
              <a:rPr sz="1800" b="1">
                <a:solidFill>
                  <a:srgbClr val="007020"/>
                </a:solidFill>
                <a:latin typeface="Courier"/>
              </a:rPr>
              <a:t>sd</a:t>
            </a:r>
            <a:r>
              <a:rPr sz="1800">
                <a:latin typeface="Courier"/>
              </a:rPr>
              <a:t>(ion_ratio))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head</a:t>
            </a:r>
            <a:r>
              <a:rPr sz="1800">
                <a:latin typeface="Courier"/>
              </a:rPr>
              <a:t>()</a:t>
            </a:r>
          </a:p>
          <a:p>
            <a:pPr marL="1270000" lvl="0" indent="0">
              <a:buNone/>
            </a:pPr>
            <a:r>
              <a:rPr sz="1800">
                <a:latin typeface="Courier"/>
              </a:rPr>
              <a:t>## filter: removed 115,298 rows (62%), 71,902 rows remaining</a:t>
            </a:r>
          </a:p>
          <a:p>
            <a:pPr marL="1270000" lvl="0" indent="0">
              <a:buNone/>
            </a:pPr>
            <a:r>
              <a:rPr sz="1800">
                <a:latin typeface="Courier"/>
              </a:rPr>
              <a:t>## group_by: 2 grouping variables (batch_name, compound_name)</a:t>
            </a:r>
          </a:p>
          <a:p>
            <a:pPr marL="1270000" lvl="0" indent="0">
              <a:buNone/>
            </a:pPr>
            <a:r>
              <a:rPr sz="1800">
                <a:latin typeface="Courier"/>
              </a:rPr>
              <a:t>## summarize: now 3,600 rows and 5 columns, one group variable remaining (batch_name)</a:t>
            </a:r>
          </a:p>
          <a:p>
            <a:pPr marL="1270000" lvl="0" indent="0">
              <a:buNone/>
            </a:pPr>
            <a:r>
              <a:rPr sz="1800">
                <a:latin typeface="Courier"/>
              </a:rPr>
              <a:t>## # A tibble: 6 x 5
## # Groups:   batch_name [1]
##   batch_name compound_name median_ir mean_ir std_dev_ir
##   &lt;chr&gt;      &lt;fct&gt;             &lt;dbl&gt;   &lt;dbl&gt;      &lt;dbl&gt;
## 1 b100302    morphine           1.23    1.26     0.0698
## 2 b100302    hydromorphone      1.23    1.25     0.0634
## 3 b100302    oxymorphone        1.23    1.21     0.0743
## 4 b100302    codeine            1.23    1.25     0.0830
## 5 b100302    hydrocodone        1.29    1.27     0.0898
## 6 b100302    oxycodone          1.26    1.27     0.0760</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grouping and summarizing by 3 variables</a:t>
            </a:r>
          </a:p>
        </p:txBody>
      </p:sp>
      <p:sp>
        <p:nvSpPr>
          <p:cNvPr id="3" name="Content Placeholder 2"/>
          <p:cNvSpPr>
            <a:spLocks noGrp="1"/>
          </p:cNvSpPr>
          <p:nvPr>
            <p:ph idx="1"/>
          </p:nvPr>
        </p:nvSpPr>
        <p:spPr/>
        <p:txBody>
          <a:bodyPr/>
          <a:lstStyle/>
          <a:p>
            <a:pPr marL="1270000" lvl="0" indent="0">
              <a:buNone/>
            </a:pPr>
            <a:r>
              <a:rPr sz="1800">
                <a:latin typeface="Courier"/>
              </a:rPr>
              <a:t>batch_jan_timestamps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group_by</a:t>
            </a:r>
            <a:r>
              <a:rPr sz="1800">
                <a:latin typeface="Courier"/>
              </a:rPr>
              <a:t>(instrument_name, compound_name, collect_week) </a:t>
            </a:r>
            <a:r>
              <a:rPr sz="1800">
                <a:solidFill>
                  <a:srgbClr val="666666"/>
                </a:solidFill>
                <a:latin typeface="Courier"/>
              </a:rPr>
              <a:t>%&gt;%</a:t>
            </a:r>
            <a:br/>
            <a:r>
              <a:rPr sz="1800">
                <a:solidFill>
                  <a:srgbClr val="4070A0"/>
                </a:solidFill>
                <a:latin typeface="Courier"/>
              </a:rPr>
              <a:t>  </a:t>
            </a:r>
            <a:r>
              <a:rPr sz="1800" b="1">
                <a:solidFill>
                  <a:srgbClr val="007020"/>
                </a:solidFill>
                <a:latin typeface="Courier"/>
              </a:rPr>
              <a:t>summarize</a:t>
            </a:r>
            <a:r>
              <a:rPr sz="1800">
                <a:latin typeface="Courier"/>
              </a:rPr>
              <a:t>(</a:t>
            </a:r>
            <a:r>
              <a:rPr sz="1800">
                <a:solidFill>
                  <a:srgbClr val="902000"/>
                </a:solidFill>
                <a:latin typeface="Courier"/>
              </a:rPr>
              <a:t>median_cor =</a:t>
            </a:r>
            <a:r>
              <a:rPr sz="1800">
                <a:latin typeface="Courier"/>
              </a:rPr>
              <a:t> </a:t>
            </a:r>
            <a:r>
              <a:rPr sz="1800" b="1">
                <a:solidFill>
                  <a:srgbClr val="007020"/>
                </a:solidFill>
                <a:latin typeface="Courier"/>
              </a:rPr>
              <a:t>median</a:t>
            </a:r>
            <a:r>
              <a:rPr sz="1800">
                <a:latin typeface="Courier"/>
              </a:rPr>
              <a:t>(calibration_r2),</a:t>
            </a:r>
            <a:br/>
            <a:r>
              <a:rPr sz="1800">
                <a:latin typeface="Courier"/>
              </a:rPr>
              <a:t>            </a:t>
            </a:r>
            <a:r>
              <a:rPr sz="1800">
                <a:solidFill>
                  <a:srgbClr val="902000"/>
                </a:solidFill>
                <a:latin typeface="Courier"/>
              </a:rPr>
              <a:t>mean_cor =</a:t>
            </a:r>
            <a:r>
              <a:rPr sz="1800">
                <a:latin typeface="Courier"/>
              </a:rPr>
              <a:t> </a:t>
            </a:r>
            <a:r>
              <a:rPr sz="1800" b="1">
                <a:solidFill>
                  <a:srgbClr val="007020"/>
                </a:solidFill>
                <a:latin typeface="Courier"/>
              </a:rPr>
              <a:t>mean</a:t>
            </a:r>
            <a:r>
              <a:rPr sz="1800">
                <a:latin typeface="Courier"/>
              </a:rPr>
              <a:t>(calibration_r2),</a:t>
            </a:r>
            <a:br/>
            <a:r>
              <a:rPr sz="1800">
                <a:latin typeface="Courier"/>
              </a:rPr>
              <a:t>            </a:t>
            </a:r>
            <a:r>
              <a:rPr sz="1800">
                <a:solidFill>
                  <a:srgbClr val="902000"/>
                </a:solidFill>
                <a:latin typeface="Courier"/>
              </a:rPr>
              <a:t>min_cor =</a:t>
            </a:r>
            <a:r>
              <a:rPr sz="1800">
                <a:latin typeface="Courier"/>
              </a:rPr>
              <a:t> </a:t>
            </a:r>
            <a:r>
              <a:rPr sz="1800" b="1">
                <a:solidFill>
                  <a:srgbClr val="007020"/>
                </a:solidFill>
                <a:latin typeface="Courier"/>
              </a:rPr>
              <a:t>min</a:t>
            </a:r>
            <a:r>
              <a:rPr sz="1800">
                <a:latin typeface="Courier"/>
              </a:rPr>
              <a:t>(calibration_r2),</a:t>
            </a:r>
            <a:br/>
            <a:r>
              <a:rPr sz="1800">
                <a:latin typeface="Courier"/>
              </a:rPr>
              <a:t>            </a:t>
            </a:r>
            <a:r>
              <a:rPr sz="1800">
                <a:solidFill>
                  <a:srgbClr val="902000"/>
                </a:solidFill>
                <a:latin typeface="Courier"/>
              </a:rPr>
              <a:t>max_cor =</a:t>
            </a:r>
            <a:r>
              <a:rPr sz="1800">
                <a:latin typeface="Courier"/>
              </a:rPr>
              <a:t> </a:t>
            </a:r>
            <a:r>
              <a:rPr sz="1800" b="1">
                <a:solidFill>
                  <a:srgbClr val="007020"/>
                </a:solidFill>
                <a:latin typeface="Courier"/>
              </a:rPr>
              <a:t>max</a:t>
            </a:r>
            <a:r>
              <a:rPr sz="1800">
                <a:latin typeface="Courier"/>
              </a:rPr>
              <a:t>(calibration_r2))</a:t>
            </a:r>
          </a:p>
          <a:p>
            <a:pPr marL="1270000" lvl="0" indent="0">
              <a:buNone/>
            </a:pPr>
            <a:r>
              <a:rPr sz="1800">
                <a:latin typeface="Courier"/>
              </a:rPr>
              <a:t>## group_by: 3 grouping variables (instrument_name, compound_name, collect_week)</a:t>
            </a:r>
          </a:p>
          <a:p>
            <a:pPr marL="1270000" lvl="0" indent="0">
              <a:buNone/>
            </a:pPr>
            <a:r>
              <a:rPr sz="1800">
                <a:latin typeface="Courier"/>
              </a:rPr>
              <a:t>## summarize: now 234 rows and 7 columns, 2 group variables remaining (instrument_name, compound_name)</a:t>
            </a:r>
          </a:p>
          <a:p>
            <a:pPr marL="1270000" lvl="0" indent="0">
              <a:buNone/>
            </a:pPr>
            <a:r>
              <a:rPr sz="1800">
                <a:latin typeface="Courier"/>
              </a:rPr>
              <a:t>## # A tibble: 234 x 7
## # Groups:   instrument_name, compound_name [42]
##    instrument_name compound_name collect_week median_cor mean_cor min_cor
##    &lt;chr&gt;           &lt;chr&gt;                &lt;dbl&gt;      &lt;dbl&gt;    &lt;dbl&gt;   &lt;dbl&gt;
##  1 bashful         codeine                  1      0.989    0.990   0.981
##  2 bashful         codeine                  2      0.991    0.990   0.981
##  3 bashful         codeine                  3      0.990    0.989   0.980
##  4 bashful         codeine                  4      0.992    0.991   0.983
##  5 bashful         codeine                  5      0.991    0.992   0.981
##  6 bashful         hydrocodone              1      0.989    0.990   0.985
##  7 bashful         hydrocodone              2      0.994    0.993   0.981
##  8 bashful         hydrocodone              3      0.990    0.989   0.982
##  9 bashful         hydrocodone              4      0.990    0.990   0.981
## 10 bashful         hydrocodone              5      0.987    0.988   0.980
## # … with 224 more rows, and 1 more variable: max_cor &lt;dbl&gt;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Exercise 3</a:t>
            </a:r>
          </a:p>
        </p:txBody>
      </p:sp>
      <p:sp>
        <p:nvSpPr>
          <p:cNvPr id="3" name="Content Placeholder 2"/>
          <p:cNvSpPr>
            <a:spLocks noGrp="1"/>
          </p:cNvSpPr>
          <p:nvPr>
            <p:ph idx="1"/>
          </p:nvPr>
        </p:nvSpPr>
        <p:spPr/>
        <p:txBody>
          <a:bodyPr/>
          <a:lstStyle/>
          <a:p>
            <a:pPr marL="0" lvl="0" indent="0">
              <a:buNone/>
            </a:pPr>
            <a:r>
              <a:t>From the January sample dataset, for samples with unknown sample type, what is the minimum, median, mean, and maximum concentration for each compound by batch? What is the mean of the within-batch means by compound?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Shaping and tidying data with tidyr</a:t>
            </a:r>
          </a:p>
        </p:txBody>
      </p:sp>
      <p:sp>
        <p:nvSpPr>
          <p:cNvPr id="3" name="Content Placeholder 2"/>
          <p:cNvSpPr>
            <a:spLocks noGrp="1"/>
          </p:cNvSpPr>
          <p:nvPr>
            <p:ph idx="1"/>
          </p:nvPr>
        </p:nvSpPr>
        <p:spPr/>
        <p:txBody>
          <a:bodyPr/>
          <a:lstStyle/>
          <a:p>
            <a:pPr marL="0" lvl="0" indent="0">
              <a:buNone/>
            </a:pPr>
            <a:r>
              <a:t>Consider non-tidy data:</a:t>
            </a:r>
          </a:p>
          <a:p>
            <a:pPr marL="1270000" lvl="0" indent="0">
              <a:buNone/>
            </a:pPr>
            <a:r>
              <a:rPr sz="1800">
                <a:latin typeface="Courier"/>
              </a:rPr>
              <a:t>samples_jan_messy &lt;-</a:t>
            </a:r>
            <a:r>
              <a:rPr sz="1800">
                <a:solidFill>
                  <a:srgbClr val="4070A0"/>
                </a:solidFill>
                <a:latin typeface="Courier"/>
              </a:rPr>
              <a:t> </a:t>
            </a:r>
            <a:r>
              <a:rPr sz="1800" b="1">
                <a:solidFill>
                  <a:srgbClr val="007020"/>
                </a:solidFill>
                <a:latin typeface="Courier"/>
              </a:rPr>
              <a:t>read_csv</a:t>
            </a:r>
            <a:r>
              <a:rPr sz="1800">
                <a:latin typeface="Courier"/>
              </a:rPr>
              <a:t>(</a:t>
            </a:r>
            <a:r>
              <a:rPr sz="1800">
                <a:solidFill>
                  <a:srgbClr val="4070A0"/>
                </a:solidFill>
                <a:latin typeface="Courier"/>
              </a:rPr>
              <a:t>"data/messy/2017-01-06-sample-messy.csv"</a:t>
            </a:r>
            <a:r>
              <a:rPr sz="1800">
                <a:latin typeface="Courier"/>
              </a:rPr>
              <a:t>)</a:t>
            </a:r>
            <a:br/>
            <a:r>
              <a:rPr sz="1800" b="1">
                <a:solidFill>
                  <a:srgbClr val="007020"/>
                </a:solidFill>
                <a:latin typeface="Courier"/>
              </a:rPr>
              <a:t>head</a:t>
            </a:r>
            <a:r>
              <a:rPr sz="1800">
                <a:latin typeface="Courier"/>
              </a:rPr>
              <a:t>(samples_jan_messy)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Consider different formats for 1 data set</a:t>
            </a:r>
          </a:p>
        </p:txBody>
      </p:sp>
      <p:sp>
        <p:nvSpPr>
          <p:cNvPr id="3" name="Content Placeholder 2"/>
          <p:cNvSpPr>
            <a:spLocks noGrp="1"/>
          </p:cNvSpPr>
          <p:nvPr>
            <p:ph idx="1"/>
          </p:nvPr>
        </p:nvSpPr>
        <p:spPr/>
        <p:txBody>
          <a:bodyPr/>
          <a:lstStyle/>
          <a:p>
            <a:pPr marL="0" lvl="0" indent="0">
              <a:buNone/>
            </a:pPr>
            <a:r>
              <a:t>4 variables:</a:t>
            </a:r>
          </a:p>
          <a:p>
            <a:pPr lvl="1"/>
            <a:r>
              <a:t>country</a:t>
            </a:r>
          </a:p>
          <a:p>
            <a:pPr lvl="1"/>
            <a:r>
              <a:t>year</a:t>
            </a:r>
          </a:p>
          <a:p>
            <a:pPr lvl="1"/>
            <a:r>
              <a:t>population</a:t>
            </a:r>
          </a:p>
          <a:p>
            <a:pPr lvl="1"/>
            <a:r>
              <a:t>cases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Shaping and tidying data with tidyr</a:t>
            </a:r>
          </a:p>
        </p:txBody>
      </p:sp>
      <p:sp>
        <p:nvSpPr>
          <p:cNvPr id="3" name="Content Placeholder 2"/>
          <p:cNvSpPr>
            <a:spLocks noGrp="1"/>
          </p:cNvSpPr>
          <p:nvPr>
            <p:ph idx="1"/>
          </p:nvPr>
        </p:nvSpPr>
        <p:spPr>
          <a:xfrm>
            <a:off x="-231228" y="1600200"/>
            <a:ext cx="9207062" cy="4525963"/>
          </a:xfrm>
        </p:spPr>
        <p:txBody>
          <a:bodyPr>
            <a:normAutofit fontScale="62500" lnSpcReduction="20000"/>
          </a:bodyPr>
          <a:lstStyle/>
          <a:p>
            <a:pPr marL="1270000" lvl="0" indent="0">
              <a:buNone/>
            </a:pPr>
            <a:r>
              <a:rPr sz="1800" dirty="0">
                <a:latin typeface="Courier"/>
              </a:rPr>
              <a:t>## Parsed with column specification:
## cols(
##   </a:t>
            </a:r>
            <a:r>
              <a:rPr sz="1800" dirty="0" err="1">
                <a:latin typeface="Courier"/>
              </a:rPr>
              <a:t>batch_name</a:t>
            </a:r>
            <a:r>
              <a:rPr sz="1800" dirty="0">
                <a:latin typeface="Courier"/>
              </a:rPr>
              <a:t> = </a:t>
            </a:r>
            <a:r>
              <a:rPr sz="1800" dirty="0" err="1">
                <a:latin typeface="Courier"/>
              </a:rPr>
              <a:t>col_character</a:t>
            </a:r>
            <a:r>
              <a:rPr sz="1800" dirty="0">
                <a:latin typeface="Courier"/>
              </a:rPr>
              <a:t>(),
##   </a:t>
            </a:r>
            <a:r>
              <a:rPr sz="1800" dirty="0" err="1">
                <a:latin typeface="Courier"/>
              </a:rPr>
              <a:t>sample_name</a:t>
            </a:r>
            <a:r>
              <a:rPr sz="1800" dirty="0">
                <a:latin typeface="Courier"/>
              </a:rPr>
              <a:t> = </a:t>
            </a:r>
            <a:r>
              <a:rPr sz="1800" dirty="0" err="1">
                <a:latin typeface="Courier"/>
              </a:rPr>
              <a:t>col_character</a:t>
            </a:r>
            <a:r>
              <a:rPr sz="1800" dirty="0">
                <a:latin typeface="Courier"/>
              </a:rPr>
              <a:t>(),
##   </a:t>
            </a:r>
            <a:r>
              <a:rPr sz="1800" dirty="0" err="1">
                <a:latin typeface="Courier"/>
              </a:rPr>
              <a:t>sample_type</a:t>
            </a:r>
            <a:r>
              <a:rPr sz="1800" dirty="0">
                <a:latin typeface="Courier"/>
              </a:rPr>
              <a:t> = </a:t>
            </a:r>
            <a:r>
              <a:rPr sz="1800" dirty="0" err="1">
                <a:latin typeface="Courier"/>
              </a:rPr>
              <a:t>col_character</a:t>
            </a:r>
            <a:r>
              <a:rPr sz="1800" dirty="0">
                <a:latin typeface="Courier"/>
              </a:rPr>
              <a:t>(),
##   morphine = </a:t>
            </a:r>
            <a:r>
              <a:rPr sz="1800" dirty="0" err="1">
                <a:latin typeface="Courier"/>
              </a:rPr>
              <a:t>col_double</a:t>
            </a:r>
            <a:r>
              <a:rPr sz="1800" dirty="0">
                <a:latin typeface="Courier"/>
              </a:rPr>
              <a:t>(),
##   hydromorphone = </a:t>
            </a:r>
            <a:r>
              <a:rPr sz="1800" dirty="0" err="1">
                <a:latin typeface="Courier"/>
              </a:rPr>
              <a:t>col_double</a:t>
            </a:r>
            <a:r>
              <a:rPr sz="1800" dirty="0">
                <a:latin typeface="Courier"/>
              </a:rPr>
              <a:t>(),
##   oxymorphone = </a:t>
            </a:r>
            <a:r>
              <a:rPr sz="1800" dirty="0" err="1">
                <a:latin typeface="Courier"/>
              </a:rPr>
              <a:t>col_double</a:t>
            </a:r>
            <a:r>
              <a:rPr sz="1800" dirty="0">
                <a:latin typeface="Courier"/>
              </a:rPr>
              <a:t>(),
##   codeine = </a:t>
            </a:r>
            <a:r>
              <a:rPr sz="1800" dirty="0" err="1">
                <a:latin typeface="Courier"/>
              </a:rPr>
              <a:t>col_double</a:t>
            </a:r>
            <a:r>
              <a:rPr sz="1800" dirty="0">
                <a:latin typeface="Courier"/>
              </a:rPr>
              <a:t>(),
##   hydrocodone = </a:t>
            </a:r>
            <a:r>
              <a:rPr sz="1800" dirty="0" err="1">
                <a:latin typeface="Courier"/>
              </a:rPr>
              <a:t>col_double</a:t>
            </a:r>
            <a:r>
              <a:rPr sz="1800" dirty="0">
                <a:latin typeface="Courier"/>
              </a:rPr>
              <a:t>(),
##   oxycodone = </a:t>
            </a:r>
            <a:r>
              <a:rPr sz="1800" dirty="0" err="1">
                <a:latin typeface="Courier"/>
              </a:rPr>
              <a:t>col_double</a:t>
            </a:r>
            <a:r>
              <a:rPr sz="1800" dirty="0">
                <a:latin typeface="Courier"/>
              </a:rPr>
              <a:t>()
## )</a:t>
            </a:r>
          </a:p>
          <a:p>
            <a:pPr marL="1270000" lvl="0" indent="0">
              <a:buNone/>
            </a:pPr>
            <a:r>
              <a:rPr sz="1800" dirty="0">
                <a:latin typeface="Courier"/>
              </a:rPr>
              <a:t>## # A </a:t>
            </a:r>
            <a:r>
              <a:rPr sz="1800" dirty="0" err="1">
                <a:latin typeface="Courier"/>
              </a:rPr>
              <a:t>tibble</a:t>
            </a:r>
            <a:r>
              <a:rPr sz="1800" dirty="0">
                <a:latin typeface="Courier"/>
              </a:rPr>
              <a:t>: 6 x 9
##   </a:t>
            </a:r>
            <a:r>
              <a:rPr sz="1800" dirty="0" err="1">
                <a:latin typeface="Courier"/>
              </a:rPr>
              <a:t>batch_name</a:t>
            </a:r>
            <a:r>
              <a:rPr sz="1800" dirty="0">
                <a:latin typeface="Courier"/>
              </a:rPr>
              <a:t> </a:t>
            </a:r>
            <a:r>
              <a:rPr sz="1800" dirty="0" err="1">
                <a:latin typeface="Courier"/>
              </a:rPr>
              <a:t>sample_name</a:t>
            </a:r>
            <a:r>
              <a:rPr sz="1800" dirty="0">
                <a:latin typeface="Courier"/>
              </a:rPr>
              <a:t> </a:t>
            </a:r>
            <a:r>
              <a:rPr sz="1800" dirty="0" err="1">
                <a:latin typeface="Courier"/>
              </a:rPr>
              <a:t>sample_type</a:t>
            </a:r>
            <a:r>
              <a:rPr sz="1800" dirty="0">
                <a:latin typeface="Courier"/>
              </a:rPr>
              <a:t> morphine hydromorphone oxymorphone
##   &lt;</a:t>
            </a:r>
            <a:r>
              <a:rPr sz="1800" dirty="0" err="1">
                <a:latin typeface="Courier"/>
              </a:rPr>
              <a:t>chr</a:t>
            </a:r>
            <a:r>
              <a:rPr sz="1800" dirty="0">
                <a:latin typeface="Courier"/>
              </a:rPr>
              <a:t>&gt;      &lt;</a:t>
            </a:r>
            <a:r>
              <a:rPr sz="1800" dirty="0" err="1">
                <a:latin typeface="Courier"/>
              </a:rPr>
              <a:t>chr</a:t>
            </a:r>
            <a:r>
              <a:rPr sz="1800" dirty="0">
                <a:latin typeface="Courier"/>
              </a:rPr>
              <a:t>&gt;       &lt;</a:t>
            </a:r>
            <a:r>
              <a:rPr sz="1800" dirty="0" err="1">
                <a:latin typeface="Courier"/>
              </a:rPr>
              <a:t>chr</a:t>
            </a:r>
            <a:r>
              <a:rPr sz="1800" dirty="0">
                <a:latin typeface="Courier"/>
              </a:rPr>
              <a:t>&gt;          &lt;</a:t>
            </a:r>
            <a:r>
              <a:rPr sz="1800" dirty="0" err="1">
                <a:latin typeface="Courier"/>
              </a:rPr>
              <a:t>dbl</a:t>
            </a:r>
            <a:r>
              <a:rPr sz="1800" dirty="0">
                <a:latin typeface="Courier"/>
              </a:rPr>
              <a:t>&gt;         &lt;</a:t>
            </a:r>
            <a:r>
              <a:rPr sz="1800" dirty="0" err="1">
                <a:latin typeface="Courier"/>
              </a:rPr>
              <a:t>dbl</a:t>
            </a:r>
            <a:r>
              <a:rPr sz="1800" dirty="0">
                <a:latin typeface="Courier"/>
              </a:rPr>
              <a:t>&gt;       &lt;</a:t>
            </a:r>
            <a:r>
              <a:rPr sz="1800" dirty="0" err="1">
                <a:latin typeface="Courier"/>
              </a:rPr>
              <a:t>dbl</a:t>
            </a:r>
            <a:r>
              <a:rPr sz="1800" dirty="0">
                <a:latin typeface="Courier"/>
              </a:rPr>
              <a:t>&gt;
## 1 b100302    s302001     blank            0             0           0  
## 2 b100302    s302002     standard         0             0           0  
## 3 b100302    s302003     standard        18.4          21.6        21.6
## 4 b100302    s302004     standard        49.4          38.8        46.4
## 5 b100302    s302005     standard        86.5          97.1       106. 
## 6 b100302    s302006     standard       188.          189.        201. 
## # … with 3 more variables: codeine &lt;</a:t>
            </a:r>
            <a:r>
              <a:rPr sz="1800" dirty="0" err="1">
                <a:latin typeface="Courier"/>
              </a:rPr>
              <a:t>dbl</a:t>
            </a:r>
            <a:r>
              <a:rPr sz="1800" dirty="0">
                <a:latin typeface="Courier"/>
              </a:rPr>
              <a:t>&gt;, hydrocodone &lt;</a:t>
            </a:r>
            <a:r>
              <a:rPr sz="1800" dirty="0" err="1">
                <a:latin typeface="Courier"/>
              </a:rPr>
              <a:t>dbl</a:t>
            </a:r>
            <a:r>
              <a:rPr sz="1800" dirty="0">
                <a:latin typeface="Courier"/>
              </a:rPr>
              <a:t>&gt;,
## #   oxycodone &lt;</a:t>
            </a:r>
            <a:r>
              <a:rPr sz="1800" dirty="0" err="1">
                <a:latin typeface="Courier"/>
              </a:rPr>
              <a:t>dbl</a:t>
            </a:r>
            <a:r>
              <a:rPr sz="1800" dirty="0">
                <a:latin typeface="Courier"/>
              </a:rPr>
              <a:t>&gt;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Gathering data with </a:t>
            </a:r>
            <a:r>
              <a:rPr sz="1800">
                <a:latin typeface="Courier"/>
              </a:rPr>
              <a:t>pivot_longer()</a:t>
            </a:r>
          </a:p>
        </p:txBody>
      </p:sp>
      <p:sp>
        <p:nvSpPr>
          <p:cNvPr id="3" name="Content Placeholder 2"/>
          <p:cNvSpPr>
            <a:spLocks noGrp="1"/>
          </p:cNvSpPr>
          <p:nvPr>
            <p:ph idx="1"/>
          </p:nvPr>
        </p:nvSpPr>
        <p:spPr/>
        <p:txBody>
          <a:bodyPr/>
          <a:lstStyle/>
          <a:p>
            <a:pPr lvl="1"/>
            <a:r>
              <a:rPr sz="1800">
                <a:latin typeface="Courier"/>
              </a:rPr>
              <a:t>pivot_longer()</a:t>
            </a:r>
            <a:r>
              <a:t> is new (and now recommended) approach</a:t>
            </a:r>
          </a:p>
          <a:p>
            <a:pPr lvl="1"/>
            <a:r>
              <a:t>use similar syntax, definition of arguments</a:t>
            </a:r>
          </a:p>
          <a:p>
            <a:pPr lvl="2"/>
            <a:r>
              <a:t>specify the variable(s) you are gathering</a:t>
            </a:r>
          </a:p>
          <a:p>
            <a:pPr lvl="2"/>
            <a:r>
              <a:t>specify the column names for the new columns that will contain the names and values you extract from the old column(s)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ssets/data_gather.png"/>
          <p:cNvPicPr>
            <a:picLocks noGrp="1" noChangeAspect="1"/>
          </p:cNvPicPr>
          <p:nvPr/>
        </p:nvPicPr>
        <p:blipFill>
          <a:blip r:embed="rId2"/>
          <a:stretch>
            <a:fillRect/>
          </a:stretch>
        </p:blipFill>
        <p:spPr bwMode="auto">
          <a:xfrm>
            <a:off x="457200" y="1866900"/>
            <a:ext cx="8229600" cy="3479800"/>
          </a:xfrm>
          <a:prstGeom prst="rect">
            <a:avLst/>
          </a:prstGeom>
          <a:noFill/>
          <a:ln w="9525">
            <a:noFill/>
            <a:headEnd/>
            <a:tailEnd/>
          </a:ln>
        </p:spPr>
      </p:pic>
      <p:sp>
        <p:nvSpPr>
          <p:cNvPr id="3" name="TextBox 3"/>
          <p:cNvSpPr txBox="1"/>
          <p:nvPr/>
        </p:nvSpPr>
        <p:spPr>
          <a:xfrm>
            <a:off x="457200" y="5613400"/>
            <a:ext cx="8229600" cy="508000"/>
          </a:xfrm>
          <a:prstGeom prst="rect">
            <a:avLst/>
          </a:prstGeom>
          <a:noFill/>
        </p:spPr>
        <p:txBody>
          <a:bodyPr/>
          <a:lstStyle/>
          <a:p>
            <a:pPr marL="0" lvl="0" indent="0" algn="ctr">
              <a:buNone/>
            </a:pPr>
            <a:r>
              <a:t>Pivot longer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a:t>
            </a:r>
            <a:r>
              <a:rPr sz="1800">
                <a:latin typeface="Courier"/>
              </a:rPr>
              <a:t>pivot_longer()</a:t>
            </a:r>
          </a:p>
        </p:txBody>
      </p:sp>
      <p:sp>
        <p:nvSpPr>
          <p:cNvPr id="3" name="Content Placeholder 2"/>
          <p:cNvSpPr>
            <a:spLocks noGrp="1"/>
          </p:cNvSpPr>
          <p:nvPr>
            <p:ph idx="1"/>
          </p:nvPr>
        </p:nvSpPr>
        <p:spPr>
          <a:xfrm>
            <a:off x="0" y="1600200"/>
            <a:ext cx="8686800" cy="4525963"/>
          </a:xfrm>
        </p:spPr>
        <p:txBody>
          <a:bodyPr>
            <a:normAutofit fontScale="77500" lnSpcReduction="20000"/>
          </a:bodyPr>
          <a:lstStyle/>
          <a:p>
            <a:pPr marL="1270000" lvl="0" indent="0">
              <a:buNone/>
            </a:pPr>
            <a:r>
              <a:rPr sz="1800" dirty="0" err="1">
                <a:latin typeface="Courier"/>
              </a:rPr>
              <a:t>samples_jan_tidy_longer</a:t>
            </a:r>
            <a:r>
              <a:rPr sz="1800" dirty="0">
                <a:latin typeface="Courier"/>
              </a:rPr>
              <a:t> &lt;-</a:t>
            </a:r>
            <a:r>
              <a:rPr sz="1800" dirty="0" err="1">
                <a:latin typeface="Courier"/>
              </a:rPr>
              <a:t>samples_jan_messy</a:t>
            </a:r>
            <a:r>
              <a:rPr sz="1800" dirty="0">
                <a:latin typeface="Courier"/>
              </a:rPr>
              <a:t> </a:t>
            </a:r>
            <a:r>
              <a:rPr sz="1800" dirty="0">
                <a:solidFill>
                  <a:srgbClr val="666666"/>
                </a:solidFill>
                <a:latin typeface="Courier"/>
              </a:rPr>
              <a:t>%&gt;%</a:t>
            </a:r>
            <a:r>
              <a:rPr sz="1800" dirty="0">
                <a:solidFill>
                  <a:srgbClr val="4070A0"/>
                </a:solidFill>
                <a:latin typeface="Courier"/>
              </a:rPr>
              <a:t> </a:t>
            </a:r>
            <a:br>
              <a:rPr dirty="0"/>
            </a:br>
            <a:r>
              <a:rPr sz="1800" dirty="0">
                <a:solidFill>
                  <a:srgbClr val="4070A0"/>
                </a:solidFill>
                <a:latin typeface="Courier"/>
              </a:rPr>
              <a:t>  </a:t>
            </a:r>
            <a:r>
              <a:rPr sz="1800" b="1" dirty="0" err="1">
                <a:solidFill>
                  <a:srgbClr val="007020"/>
                </a:solidFill>
                <a:latin typeface="Courier"/>
              </a:rPr>
              <a:t>pivot_longer</a:t>
            </a:r>
            <a:r>
              <a:rPr sz="1800" dirty="0">
                <a:latin typeface="Courier"/>
              </a:rPr>
              <a:t>(</a:t>
            </a:r>
            <a:r>
              <a:rPr sz="1800" dirty="0">
                <a:solidFill>
                  <a:srgbClr val="902000"/>
                </a:solidFill>
                <a:latin typeface="Courier"/>
              </a:rPr>
              <a:t>cols =</a:t>
            </a:r>
            <a:r>
              <a:rPr sz="1800" dirty="0">
                <a:latin typeface="Courier"/>
              </a:rPr>
              <a:t> </a:t>
            </a:r>
            <a:r>
              <a:rPr sz="1800" b="1" dirty="0">
                <a:solidFill>
                  <a:srgbClr val="007020"/>
                </a:solidFill>
                <a:latin typeface="Courier"/>
              </a:rPr>
              <a:t>c</a:t>
            </a:r>
            <a:r>
              <a:rPr sz="1800" dirty="0">
                <a:latin typeface="Courier"/>
              </a:rPr>
              <a:t>(</a:t>
            </a:r>
            <a:r>
              <a:rPr sz="1800" dirty="0">
                <a:solidFill>
                  <a:srgbClr val="666666"/>
                </a:solidFill>
                <a:latin typeface="Courier"/>
              </a:rPr>
              <a:t>-</a:t>
            </a:r>
            <a:r>
              <a:rPr sz="1800" dirty="0" err="1">
                <a:latin typeface="Courier"/>
              </a:rPr>
              <a:t>batch_name</a:t>
            </a:r>
            <a:r>
              <a:rPr sz="1800" dirty="0">
                <a:latin typeface="Courier"/>
              </a:rPr>
              <a:t>, </a:t>
            </a:r>
            <a:r>
              <a:rPr sz="1800" dirty="0">
                <a:solidFill>
                  <a:srgbClr val="666666"/>
                </a:solidFill>
                <a:latin typeface="Courier"/>
              </a:rPr>
              <a:t>-</a:t>
            </a:r>
            <a:r>
              <a:rPr sz="1800" dirty="0" err="1">
                <a:latin typeface="Courier"/>
              </a:rPr>
              <a:t>sample_name</a:t>
            </a:r>
            <a:r>
              <a:rPr sz="1800" dirty="0">
                <a:latin typeface="Courier"/>
              </a:rPr>
              <a:t>, </a:t>
            </a:r>
            <a:r>
              <a:rPr sz="1800" dirty="0">
                <a:solidFill>
                  <a:srgbClr val="666666"/>
                </a:solidFill>
                <a:latin typeface="Courier"/>
              </a:rPr>
              <a:t>-</a:t>
            </a:r>
            <a:r>
              <a:rPr sz="1800" dirty="0" err="1">
                <a:latin typeface="Courier"/>
              </a:rPr>
              <a:t>sample_type</a:t>
            </a:r>
            <a:r>
              <a:rPr sz="1800" dirty="0">
                <a:latin typeface="Courier"/>
              </a:rPr>
              <a:t>), </a:t>
            </a:r>
            <a:r>
              <a:rPr sz="1800" dirty="0" err="1">
                <a:solidFill>
                  <a:srgbClr val="902000"/>
                </a:solidFill>
                <a:latin typeface="Courier"/>
              </a:rPr>
              <a:t>names_to</a:t>
            </a:r>
            <a:r>
              <a:rPr sz="1800" dirty="0">
                <a:solidFill>
                  <a:srgbClr val="902000"/>
                </a:solidFill>
                <a:latin typeface="Courier"/>
              </a:rPr>
              <a:t> =</a:t>
            </a:r>
            <a:r>
              <a:rPr sz="1800" dirty="0">
                <a:latin typeface="Courier"/>
              </a:rPr>
              <a:t> </a:t>
            </a:r>
            <a:r>
              <a:rPr sz="1800" dirty="0">
                <a:solidFill>
                  <a:srgbClr val="4070A0"/>
                </a:solidFill>
                <a:latin typeface="Courier"/>
              </a:rPr>
              <a:t>"</a:t>
            </a:r>
            <a:r>
              <a:rPr sz="1800" dirty="0" err="1">
                <a:solidFill>
                  <a:srgbClr val="4070A0"/>
                </a:solidFill>
                <a:latin typeface="Courier"/>
              </a:rPr>
              <a:t>compound_name</a:t>
            </a:r>
            <a:r>
              <a:rPr sz="1800" dirty="0">
                <a:solidFill>
                  <a:srgbClr val="4070A0"/>
                </a:solidFill>
                <a:latin typeface="Courier"/>
              </a:rPr>
              <a:t>"</a:t>
            </a:r>
            <a:r>
              <a:rPr sz="1800" dirty="0">
                <a:latin typeface="Courier"/>
              </a:rPr>
              <a:t>, </a:t>
            </a:r>
            <a:r>
              <a:rPr sz="1800" dirty="0" err="1">
                <a:solidFill>
                  <a:srgbClr val="902000"/>
                </a:solidFill>
                <a:latin typeface="Courier"/>
              </a:rPr>
              <a:t>values_to</a:t>
            </a:r>
            <a:r>
              <a:rPr sz="1800" dirty="0">
                <a:solidFill>
                  <a:srgbClr val="902000"/>
                </a:solidFill>
                <a:latin typeface="Courier"/>
              </a:rPr>
              <a:t> =</a:t>
            </a:r>
            <a:r>
              <a:rPr sz="1800" dirty="0">
                <a:latin typeface="Courier"/>
              </a:rPr>
              <a:t> </a:t>
            </a:r>
            <a:r>
              <a:rPr sz="1800" dirty="0">
                <a:solidFill>
                  <a:srgbClr val="4070A0"/>
                </a:solidFill>
                <a:latin typeface="Courier"/>
              </a:rPr>
              <a:t>"concentration"</a:t>
            </a:r>
            <a:r>
              <a:rPr sz="1800" dirty="0">
                <a:latin typeface="Courier"/>
              </a:rPr>
              <a:t>)</a:t>
            </a:r>
            <a:br>
              <a:rPr dirty="0"/>
            </a:br>
            <a:r>
              <a:rPr sz="1800" b="1" dirty="0">
                <a:solidFill>
                  <a:srgbClr val="007020"/>
                </a:solidFill>
                <a:latin typeface="Courier"/>
              </a:rPr>
              <a:t>head</a:t>
            </a:r>
            <a:r>
              <a:rPr sz="1800" dirty="0">
                <a:latin typeface="Courier"/>
              </a:rPr>
              <a:t>(</a:t>
            </a:r>
            <a:r>
              <a:rPr sz="1800" dirty="0" err="1">
                <a:latin typeface="Courier"/>
              </a:rPr>
              <a:t>samples_jan_tidy_longer</a:t>
            </a:r>
            <a:r>
              <a:rPr sz="1800" dirty="0">
                <a:latin typeface="Courier"/>
              </a:rPr>
              <a:t>)</a:t>
            </a:r>
          </a:p>
          <a:p>
            <a:pPr marL="1270000" lvl="0" indent="0">
              <a:buNone/>
            </a:pPr>
            <a:r>
              <a:rPr sz="1800" dirty="0">
                <a:latin typeface="Courier"/>
              </a:rPr>
              <a:t>## # A </a:t>
            </a:r>
            <a:r>
              <a:rPr sz="1800" dirty="0" err="1">
                <a:latin typeface="Courier"/>
              </a:rPr>
              <a:t>tibble</a:t>
            </a:r>
            <a:r>
              <a:rPr sz="1800" dirty="0">
                <a:latin typeface="Courier"/>
              </a:rPr>
              <a:t>: 6 x 5
##   </a:t>
            </a:r>
            <a:r>
              <a:rPr sz="1800" dirty="0" err="1">
                <a:latin typeface="Courier"/>
              </a:rPr>
              <a:t>batch_name</a:t>
            </a:r>
            <a:r>
              <a:rPr sz="1800" dirty="0">
                <a:latin typeface="Courier"/>
              </a:rPr>
              <a:t> </a:t>
            </a:r>
            <a:r>
              <a:rPr sz="1800" dirty="0" err="1">
                <a:latin typeface="Courier"/>
              </a:rPr>
              <a:t>sample_name</a:t>
            </a:r>
            <a:r>
              <a:rPr sz="1800" dirty="0">
                <a:latin typeface="Courier"/>
              </a:rPr>
              <a:t> </a:t>
            </a:r>
            <a:r>
              <a:rPr sz="1800" dirty="0" err="1">
                <a:latin typeface="Courier"/>
              </a:rPr>
              <a:t>sample_type</a:t>
            </a:r>
            <a:r>
              <a:rPr sz="1800" dirty="0">
                <a:latin typeface="Courier"/>
              </a:rPr>
              <a:t> </a:t>
            </a:r>
            <a:r>
              <a:rPr sz="1800" dirty="0" err="1">
                <a:latin typeface="Courier"/>
              </a:rPr>
              <a:t>compound_name</a:t>
            </a:r>
            <a:r>
              <a:rPr sz="1800" dirty="0">
                <a:latin typeface="Courier"/>
              </a:rPr>
              <a:t> concentration
##   &lt;</a:t>
            </a:r>
            <a:r>
              <a:rPr sz="1800" dirty="0" err="1">
                <a:latin typeface="Courier"/>
              </a:rPr>
              <a:t>chr</a:t>
            </a:r>
            <a:r>
              <a:rPr sz="1800" dirty="0">
                <a:latin typeface="Courier"/>
              </a:rPr>
              <a:t>&gt;      &lt;</a:t>
            </a:r>
            <a:r>
              <a:rPr sz="1800" dirty="0" err="1">
                <a:latin typeface="Courier"/>
              </a:rPr>
              <a:t>chr</a:t>
            </a:r>
            <a:r>
              <a:rPr sz="1800" dirty="0">
                <a:latin typeface="Courier"/>
              </a:rPr>
              <a:t>&gt;       &lt;</a:t>
            </a:r>
            <a:r>
              <a:rPr sz="1800" dirty="0" err="1">
                <a:latin typeface="Courier"/>
              </a:rPr>
              <a:t>chr</a:t>
            </a:r>
            <a:r>
              <a:rPr sz="1800" dirty="0">
                <a:latin typeface="Courier"/>
              </a:rPr>
              <a:t>&gt;       &lt;</a:t>
            </a:r>
            <a:r>
              <a:rPr sz="1800" dirty="0" err="1">
                <a:latin typeface="Courier"/>
              </a:rPr>
              <a:t>chr</a:t>
            </a:r>
            <a:r>
              <a:rPr sz="1800" dirty="0">
                <a:latin typeface="Courier"/>
              </a:rPr>
              <a:t>&gt;                 &lt;</a:t>
            </a:r>
            <a:r>
              <a:rPr sz="1800" dirty="0" err="1">
                <a:latin typeface="Courier"/>
              </a:rPr>
              <a:t>dbl</a:t>
            </a:r>
            <a:r>
              <a:rPr sz="1800" dirty="0">
                <a:latin typeface="Courier"/>
              </a:rPr>
              <a:t>&gt;
## 1 b100302    s302001     blank       morphine                  0
## 2 b100302    s302001     blank       hydromorphone             0
## 3 b100302    s302001     blank       oxymorphone               0
## 4 b100302    s302001     blank       codeine                   0
## 5 b100302    s302001     blank       hydrocodone               0
## 6 b100302    s302001     blank       oxycodone                 0</a:t>
            </a:r>
          </a:p>
          <a:p>
            <a:pPr marL="0" lvl="0" indent="0">
              <a:buNone/>
            </a:pPr>
            <a:endParaRPr lang="en-US" i="1" dirty="0"/>
          </a:p>
          <a:p>
            <a:pPr marL="0" lvl="0" indent="0">
              <a:buNone/>
            </a:pPr>
            <a:r>
              <a:rPr i="1" dirty="0"/>
              <a:t>Note: </a:t>
            </a:r>
            <a:r>
              <a:rPr i="1" dirty="0" err="1"/>
              <a:t>names_to</a:t>
            </a:r>
            <a:r>
              <a:rPr i="1" dirty="0"/>
              <a:t> and </a:t>
            </a:r>
            <a:r>
              <a:rPr i="1" dirty="0" err="1"/>
              <a:t>values_to</a:t>
            </a:r>
            <a:r>
              <a:rPr i="1" dirty="0"/>
              <a:t> arguments + cols argument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Making data untidy</a:t>
            </a:r>
          </a:p>
        </p:txBody>
      </p:sp>
      <p:sp>
        <p:nvSpPr>
          <p:cNvPr id="3" name="Content Placeholder 2"/>
          <p:cNvSpPr>
            <a:spLocks noGrp="1"/>
          </p:cNvSpPr>
          <p:nvPr>
            <p:ph idx="1"/>
          </p:nvPr>
        </p:nvSpPr>
        <p:spPr/>
        <p:txBody>
          <a:bodyPr/>
          <a:lstStyle/>
          <a:p>
            <a:pPr lvl="1"/>
            <a:r>
              <a:t>Inverse operation of </a:t>
            </a:r>
            <a:r>
              <a:rPr sz="1800">
                <a:latin typeface="Courier"/>
              </a:rPr>
              <a:t>pivot_longer()</a:t>
            </a:r>
            <a:r>
              <a:t> is </a:t>
            </a:r>
            <a:r>
              <a:rPr sz="1800">
                <a:latin typeface="Courier"/>
              </a:rPr>
              <a:t>pivot_wider()</a:t>
            </a:r>
          </a:p>
          <a:p>
            <a:pPr lvl="1"/>
            <a:r>
              <a:t>Similar syntax:</a:t>
            </a:r>
          </a:p>
          <a:p>
            <a:pPr lvl="2"/>
            <a:r>
              <a:t>Specify where new columns names come from</a:t>
            </a:r>
          </a:p>
          <a:p>
            <a:pPr lvl="2"/>
            <a:r>
              <a:t>Specify where new column values come from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a:t>
            </a:r>
            <a:r>
              <a:rPr sz="1800">
                <a:latin typeface="Courier"/>
              </a:rPr>
              <a:t>pivot_wider()</a:t>
            </a:r>
          </a:p>
        </p:txBody>
      </p:sp>
      <p:sp>
        <p:nvSpPr>
          <p:cNvPr id="3" name="Content Placeholder 2"/>
          <p:cNvSpPr>
            <a:spLocks noGrp="1"/>
          </p:cNvSpPr>
          <p:nvPr>
            <p:ph idx="1"/>
          </p:nvPr>
        </p:nvSpPr>
        <p:spPr>
          <a:xfrm>
            <a:off x="-73572" y="1600200"/>
            <a:ext cx="8760372" cy="4525963"/>
          </a:xfrm>
        </p:spPr>
        <p:txBody>
          <a:bodyPr>
            <a:normAutofit fontScale="70000" lnSpcReduction="20000"/>
          </a:bodyPr>
          <a:lstStyle/>
          <a:p>
            <a:pPr marL="1270000" lvl="0" indent="0">
              <a:buNone/>
            </a:pPr>
            <a:r>
              <a:rPr sz="1800" dirty="0" err="1">
                <a:latin typeface="Courier"/>
              </a:rPr>
              <a:t>samples_jan_remessy_wider</a:t>
            </a:r>
            <a:r>
              <a:rPr sz="1800" dirty="0">
                <a:latin typeface="Courier"/>
              </a:rPr>
              <a:t> &lt;-</a:t>
            </a:r>
            <a:r>
              <a:rPr sz="1800" dirty="0">
                <a:solidFill>
                  <a:srgbClr val="4070A0"/>
                </a:solidFill>
                <a:latin typeface="Courier"/>
              </a:rPr>
              <a:t> </a:t>
            </a:r>
            <a:r>
              <a:rPr sz="1800" dirty="0" err="1">
                <a:latin typeface="Courier"/>
              </a:rPr>
              <a:t>samples_jan_tidy_longer</a:t>
            </a:r>
            <a:r>
              <a:rPr sz="1800" dirty="0">
                <a:latin typeface="Courier"/>
              </a:rPr>
              <a:t> </a:t>
            </a:r>
            <a:r>
              <a:rPr sz="1800" dirty="0">
                <a:solidFill>
                  <a:srgbClr val="666666"/>
                </a:solidFill>
                <a:latin typeface="Courier"/>
              </a:rPr>
              <a:t>%&gt;%</a:t>
            </a:r>
            <a:br>
              <a:rPr dirty="0"/>
            </a:br>
            <a:r>
              <a:rPr sz="1800" dirty="0">
                <a:solidFill>
                  <a:srgbClr val="4070A0"/>
                </a:solidFill>
                <a:latin typeface="Courier"/>
              </a:rPr>
              <a:t>  </a:t>
            </a:r>
            <a:r>
              <a:rPr sz="1800" b="1" dirty="0" err="1">
                <a:solidFill>
                  <a:srgbClr val="007020"/>
                </a:solidFill>
                <a:latin typeface="Courier"/>
              </a:rPr>
              <a:t>pivot_wider</a:t>
            </a:r>
            <a:r>
              <a:rPr sz="1800" dirty="0">
                <a:latin typeface="Courier"/>
              </a:rPr>
              <a:t>(</a:t>
            </a:r>
            <a:r>
              <a:rPr sz="1800" dirty="0" err="1">
                <a:solidFill>
                  <a:srgbClr val="902000"/>
                </a:solidFill>
                <a:latin typeface="Courier"/>
              </a:rPr>
              <a:t>names_from</a:t>
            </a:r>
            <a:r>
              <a:rPr sz="1800" dirty="0">
                <a:solidFill>
                  <a:srgbClr val="902000"/>
                </a:solidFill>
                <a:latin typeface="Courier"/>
              </a:rPr>
              <a:t> =</a:t>
            </a:r>
            <a:r>
              <a:rPr sz="1800" dirty="0">
                <a:latin typeface="Courier"/>
              </a:rPr>
              <a:t> </a:t>
            </a:r>
            <a:r>
              <a:rPr sz="1800" dirty="0">
                <a:solidFill>
                  <a:srgbClr val="4070A0"/>
                </a:solidFill>
                <a:latin typeface="Courier"/>
              </a:rPr>
              <a:t>"</a:t>
            </a:r>
            <a:r>
              <a:rPr sz="1800" dirty="0" err="1">
                <a:solidFill>
                  <a:srgbClr val="4070A0"/>
                </a:solidFill>
                <a:latin typeface="Courier"/>
              </a:rPr>
              <a:t>compound_name</a:t>
            </a:r>
            <a:r>
              <a:rPr sz="1800" dirty="0">
                <a:solidFill>
                  <a:srgbClr val="4070A0"/>
                </a:solidFill>
                <a:latin typeface="Courier"/>
              </a:rPr>
              <a:t>"</a:t>
            </a:r>
            <a:r>
              <a:rPr sz="1800" dirty="0">
                <a:latin typeface="Courier"/>
              </a:rPr>
              <a:t>, </a:t>
            </a:r>
            <a:r>
              <a:rPr sz="1800" dirty="0" err="1">
                <a:solidFill>
                  <a:srgbClr val="902000"/>
                </a:solidFill>
                <a:latin typeface="Courier"/>
              </a:rPr>
              <a:t>values_from</a:t>
            </a:r>
            <a:r>
              <a:rPr sz="1800" dirty="0">
                <a:solidFill>
                  <a:srgbClr val="902000"/>
                </a:solidFill>
                <a:latin typeface="Courier"/>
              </a:rPr>
              <a:t> =</a:t>
            </a:r>
            <a:r>
              <a:rPr sz="1800" dirty="0">
                <a:latin typeface="Courier"/>
              </a:rPr>
              <a:t> </a:t>
            </a:r>
            <a:r>
              <a:rPr sz="1800" dirty="0">
                <a:solidFill>
                  <a:srgbClr val="4070A0"/>
                </a:solidFill>
                <a:latin typeface="Courier"/>
              </a:rPr>
              <a:t>"concentration"</a:t>
            </a:r>
            <a:r>
              <a:rPr sz="1800" dirty="0">
                <a:latin typeface="Courier"/>
              </a:rPr>
              <a:t>)</a:t>
            </a:r>
            <a:br>
              <a:rPr dirty="0"/>
            </a:br>
            <a:r>
              <a:rPr sz="1800" b="1" dirty="0">
                <a:solidFill>
                  <a:srgbClr val="007020"/>
                </a:solidFill>
                <a:latin typeface="Courier"/>
              </a:rPr>
              <a:t>head</a:t>
            </a:r>
            <a:r>
              <a:rPr sz="1800" dirty="0">
                <a:latin typeface="Courier"/>
              </a:rPr>
              <a:t>(</a:t>
            </a:r>
            <a:r>
              <a:rPr sz="1800" dirty="0" err="1">
                <a:latin typeface="Courier"/>
              </a:rPr>
              <a:t>samples_jan_remessy_wider</a:t>
            </a:r>
            <a:r>
              <a:rPr sz="1800" dirty="0">
                <a:latin typeface="Courier"/>
              </a:rPr>
              <a:t>)</a:t>
            </a:r>
          </a:p>
          <a:p>
            <a:pPr marL="1270000" lvl="0" indent="0">
              <a:buNone/>
            </a:pPr>
            <a:r>
              <a:rPr sz="1800" dirty="0">
                <a:latin typeface="Courier"/>
              </a:rPr>
              <a:t>## # A </a:t>
            </a:r>
            <a:r>
              <a:rPr sz="1800" dirty="0" err="1">
                <a:latin typeface="Courier"/>
              </a:rPr>
              <a:t>tibble</a:t>
            </a:r>
            <a:r>
              <a:rPr sz="1800" dirty="0">
                <a:latin typeface="Courier"/>
              </a:rPr>
              <a:t>: 6 x 9
##   </a:t>
            </a:r>
            <a:r>
              <a:rPr sz="1800" dirty="0" err="1">
                <a:latin typeface="Courier"/>
              </a:rPr>
              <a:t>batch_name</a:t>
            </a:r>
            <a:r>
              <a:rPr sz="1800" dirty="0">
                <a:latin typeface="Courier"/>
              </a:rPr>
              <a:t> </a:t>
            </a:r>
            <a:r>
              <a:rPr sz="1800" dirty="0" err="1">
                <a:latin typeface="Courier"/>
              </a:rPr>
              <a:t>sample_name</a:t>
            </a:r>
            <a:r>
              <a:rPr sz="1800" dirty="0">
                <a:latin typeface="Courier"/>
              </a:rPr>
              <a:t> </a:t>
            </a:r>
            <a:r>
              <a:rPr sz="1800" dirty="0" err="1">
                <a:latin typeface="Courier"/>
              </a:rPr>
              <a:t>sample_type</a:t>
            </a:r>
            <a:r>
              <a:rPr sz="1800" dirty="0">
                <a:latin typeface="Courier"/>
              </a:rPr>
              <a:t> morphine hydromorphone oxymorphone
##   &lt;</a:t>
            </a:r>
            <a:r>
              <a:rPr sz="1800" dirty="0" err="1">
                <a:latin typeface="Courier"/>
              </a:rPr>
              <a:t>chr</a:t>
            </a:r>
            <a:r>
              <a:rPr sz="1800" dirty="0">
                <a:latin typeface="Courier"/>
              </a:rPr>
              <a:t>&gt;      &lt;</a:t>
            </a:r>
            <a:r>
              <a:rPr sz="1800" dirty="0" err="1">
                <a:latin typeface="Courier"/>
              </a:rPr>
              <a:t>chr</a:t>
            </a:r>
            <a:r>
              <a:rPr sz="1800" dirty="0">
                <a:latin typeface="Courier"/>
              </a:rPr>
              <a:t>&gt;       &lt;</a:t>
            </a:r>
            <a:r>
              <a:rPr sz="1800" dirty="0" err="1">
                <a:latin typeface="Courier"/>
              </a:rPr>
              <a:t>chr</a:t>
            </a:r>
            <a:r>
              <a:rPr sz="1800" dirty="0">
                <a:latin typeface="Courier"/>
              </a:rPr>
              <a:t>&gt;          &lt;</a:t>
            </a:r>
            <a:r>
              <a:rPr sz="1800" dirty="0" err="1">
                <a:latin typeface="Courier"/>
              </a:rPr>
              <a:t>dbl</a:t>
            </a:r>
            <a:r>
              <a:rPr sz="1800" dirty="0">
                <a:latin typeface="Courier"/>
              </a:rPr>
              <a:t>&gt;         &lt;</a:t>
            </a:r>
            <a:r>
              <a:rPr sz="1800" dirty="0" err="1">
                <a:latin typeface="Courier"/>
              </a:rPr>
              <a:t>dbl</a:t>
            </a:r>
            <a:r>
              <a:rPr sz="1800" dirty="0">
                <a:latin typeface="Courier"/>
              </a:rPr>
              <a:t>&gt;       &lt;</a:t>
            </a:r>
            <a:r>
              <a:rPr sz="1800" dirty="0" err="1">
                <a:latin typeface="Courier"/>
              </a:rPr>
              <a:t>dbl</a:t>
            </a:r>
            <a:r>
              <a:rPr sz="1800" dirty="0">
                <a:latin typeface="Courier"/>
              </a:rPr>
              <a:t>&gt;
## 1 b100302    s302001     blank            0             0           0  
## 2 b100302    s302002     standard         0             0           0  
## 3 b100302    s302003     standard        18.4          21.6        21.6
## 4 b100302    s302004     standard        49.4          38.8        46.4
## 5 b100302    s302005     standard        86.5          97.1       106. 
## 6 b100302    s302006     standard       188.          189.        201. 
## # … with 3 more variables: codeine &lt;</a:t>
            </a:r>
            <a:r>
              <a:rPr sz="1800" dirty="0" err="1">
                <a:latin typeface="Courier"/>
              </a:rPr>
              <a:t>dbl</a:t>
            </a:r>
            <a:r>
              <a:rPr sz="1800" dirty="0">
                <a:latin typeface="Courier"/>
              </a:rPr>
              <a:t>&gt;, hydrocodone &lt;</a:t>
            </a:r>
            <a:r>
              <a:rPr sz="1800" dirty="0" err="1">
                <a:latin typeface="Courier"/>
              </a:rPr>
              <a:t>dbl</a:t>
            </a:r>
            <a:r>
              <a:rPr sz="1800" dirty="0">
                <a:latin typeface="Courier"/>
              </a:rPr>
              <a:t>&gt;,
## #   oxycodone &lt;</a:t>
            </a:r>
            <a:r>
              <a:rPr sz="1800" dirty="0" err="1">
                <a:latin typeface="Courier"/>
              </a:rPr>
              <a:t>dbl</a:t>
            </a:r>
            <a:r>
              <a:rPr sz="1800" dirty="0">
                <a:latin typeface="Courier"/>
              </a:rPr>
              <a:t>&gt;</a:t>
            </a:r>
          </a:p>
          <a:p>
            <a:pPr marL="0" lvl="0" indent="0">
              <a:buNone/>
            </a:pPr>
            <a:endParaRPr lang="en-US" i="1" dirty="0"/>
          </a:p>
          <a:p>
            <a:pPr marL="0" lvl="0" indent="0">
              <a:buNone/>
            </a:pPr>
            <a:r>
              <a:rPr i="1" dirty="0"/>
              <a:t>Note: </a:t>
            </a:r>
            <a:r>
              <a:rPr i="1" dirty="0" err="1"/>
              <a:t>names_from</a:t>
            </a:r>
            <a:r>
              <a:rPr i="1" dirty="0"/>
              <a:t> and </a:t>
            </a:r>
            <a:r>
              <a:rPr i="1" dirty="0" err="1"/>
              <a:t>values_from</a:t>
            </a:r>
            <a:r>
              <a:rPr i="1" dirty="0"/>
              <a:t> arguments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Exercise 4</a:t>
            </a:r>
          </a:p>
        </p:txBody>
      </p:sp>
      <p:sp>
        <p:nvSpPr>
          <p:cNvPr id="3" name="Content Placeholder 2"/>
          <p:cNvSpPr>
            <a:spLocks noGrp="1"/>
          </p:cNvSpPr>
          <p:nvPr>
            <p:ph idx="1"/>
          </p:nvPr>
        </p:nvSpPr>
        <p:spPr>
          <a:xfrm>
            <a:off x="315310" y="1600200"/>
            <a:ext cx="8371490" cy="4525963"/>
          </a:xfrm>
        </p:spPr>
        <p:txBody>
          <a:bodyPr>
            <a:normAutofit fontScale="85000" lnSpcReduction="20000"/>
          </a:bodyPr>
          <a:lstStyle/>
          <a:p>
            <a:pPr marL="0" lvl="0" indent="0">
              <a:buNone/>
            </a:pPr>
            <a:r>
              <a:rPr dirty="0"/>
              <a:t>The “2017-01-06-batch-messy.csv” file in the messy subdirectory of the data </a:t>
            </a:r>
            <a:r>
              <a:rPr dirty="0" err="1"/>
              <a:t>dir</a:t>
            </a:r>
            <a:r>
              <a:rPr dirty="0"/>
              <a:t> is related to the “2017-01-06.xlsx” batch file you have worked with before. Unfortunately, it is not set up to have a single observation per row. There are two problems that need to be solved:</a:t>
            </a:r>
          </a:p>
          <a:p>
            <a:pPr lvl="1">
              <a:buAutoNum type="arabicPeriod"/>
            </a:pPr>
            <a:r>
              <a:rPr dirty="0"/>
              <a:t>Each parameter in a batch is represented with a distinct column per compound, but all compounds appear on the same row. Each compound represents a distinct observation, so these should appear on their own rows.</a:t>
            </a:r>
          </a:p>
          <a:p>
            <a:pPr lvl="1">
              <a:buAutoNum type="arabicPeriod"/>
            </a:pPr>
            <a:r>
              <a:rPr dirty="0"/>
              <a:t>There are 3 parameters per </a:t>
            </a:r>
            <a:r>
              <a:rPr dirty="0" err="1"/>
              <a:t>obsevation</a:t>
            </a:r>
            <a:r>
              <a:rPr dirty="0"/>
              <a:t> (compound) - calibration slope, intercept, and R^2. However these appear on different lines. All 3 </a:t>
            </a:r>
            <a:r>
              <a:rPr dirty="0" err="1"/>
              <a:t>paramters</a:t>
            </a:r>
            <a:r>
              <a:rPr dirty="0"/>
              <a:t> need to appear on the same row.</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a:t>
            </a:r>
          </a:p>
        </p:txBody>
      </p:sp>
      <p:sp>
        <p:nvSpPr>
          <p:cNvPr id="3" name="Content Placeholder 2"/>
          <p:cNvSpPr>
            <a:spLocks noGrp="1"/>
          </p:cNvSpPr>
          <p:nvPr>
            <p:ph idx="1"/>
          </p:nvPr>
        </p:nvSpPr>
        <p:spPr/>
        <p:txBody>
          <a:bodyPr/>
          <a:lstStyle/>
          <a:p>
            <a:pPr lvl="1"/>
            <a:r>
              <a:t>The dplyr package offers a number of useful functions for manipulating data sets</a:t>
            </a:r>
          </a:p>
          <a:p>
            <a:pPr lvl="2"/>
            <a:r>
              <a:rPr sz="1800">
                <a:latin typeface="Courier"/>
              </a:rPr>
              <a:t>select()</a:t>
            </a:r>
            <a:r>
              <a:t> subsets columns by name and </a:t>
            </a:r>
            <a:r>
              <a:rPr sz="1800">
                <a:latin typeface="Courier"/>
              </a:rPr>
              <a:t>filter()</a:t>
            </a:r>
            <a:r>
              <a:t> subset rows by condition</a:t>
            </a:r>
          </a:p>
          <a:p>
            <a:pPr lvl="2"/>
            <a:r>
              <a:rPr sz="1800">
                <a:latin typeface="Courier"/>
              </a:rPr>
              <a:t>mutate()</a:t>
            </a:r>
            <a:r>
              <a:t> adds additional columns, typically with calculations or logic based on other columns</a:t>
            </a:r>
          </a:p>
          <a:p>
            <a:pPr lvl="2"/>
            <a:r>
              <a:rPr sz="1800">
                <a:latin typeface="Courier"/>
              </a:rPr>
              <a:t>group_by()</a:t>
            </a:r>
            <a:r>
              <a:t> and </a:t>
            </a:r>
            <a:r>
              <a:rPr sz="1800">
                <a:latin typeface="Courier"/>
              </a:rPr>
              <a:t>summarize()</a:t>
            </a:r>
            <a:r>
              <a:t> allow grouping by one or more variables and performing calculations within the group</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a:t>
            </a:r>
          </a:p>
        </p:txBody>
      </p:sp>
      <p:sp>
        <p:nvSpPr>
          <p:cNvPr id="3" name="Content Placeholder 2"/>
          <p:cNvSpPr>
            <a:spLocks noGrp="1"/>
          </p:cNvSpPr>
          <p:nvPr>
            <p:ph idx="1"/>
          </p:nvPr>
        </p:nvSpPr>
        <p:spPr/>
        <p:txBody>
          <a:bodyPr/>
          <a:lstStyle/>
          <a:p>
            <a:pPr lvl="1"/>
            <a:r>
              <a:t>Manipulating dates and times with the lubridate package can make grouping by time periods easier</a:t>
            </a:r>
          </a:p>
          <a:p>
            <a:pPr lvl="1"/>
            <a:r>
              <a:t>The tidyr package provides functions to tidy and untidy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Representation 1</a:t>
            </a:r>
          </a:p>
        </p:txBody>
      </p:sp>
      <p:sp>
        <p:nvSpPr>
          <p:cNvPr id="3" name="Content Placeholder 2"/>
          <p:cNvSpPr>
            <a:spLocks noGrp="1"/>
          </p:cNvSpPr>
          <p:nvPr>
            <p:ph idx="1"/>
          </p:nvPr>
        </p:nvSpPr>
        <p:spPr/>
        <p:txBody>
          <a:bodyPr/>
          <a:lstStyle/>
          <a:p>
            <a:pPr marL="1270000" lvl="0" indent="0">
              <a:buNone/>
            </a:pPr>
            <a:r>
              <a:rPr sz="1800">
                <a:latin typeface="Courier"/>
              </a:rPr>
              <a:t>## # A tibble: 12 x 4
##    country      year type            count
##    &lt;chr&gt;       &lt;int&gt; &lt;chr&gt;           &lt;int&gt;
##  1 Afghanistan  1999 cases             745
##  2 Afghanistan  1999 population   19987071
##  3 Afghanistan  2000 cases            2666
##  4 Afghanistan  2000 population   20595360
##  5 Brazil       1999 cases           37737
##  6 Brazil       1999 population  172006362
##  7 Brazil       2000 cases           80488
##  8 Brazil       2000 population  174504898
##  9 China        1999 cases          212258
## 10 China        1999 population 1272915272
## 11 China        2000 cases          213766
## 12 China        2000 population 1280428583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Representation 2</a:t>
            </a:r>
          </a:p>
        </p:txBody>
      </p:sp>
      <p:sp>
        <p:nvSpPr>
          <p:cNvPr id="3" name="Content Placeholder 2"/>
          <p:cNvSpPr>
            <a:spLocks noGrp="1"/>
          </p:cNvSpPr>
          <p:nvPr>
            <p:ph idx="1"/>
          </p:nvPr>
        </p:nvSpPr>
        <p:spPr/>
        <p:txBody>
          <a:bodyPr/>
          <a:lstStyle/>
          <a:p>
            <a:pPr marL="1270000" lvl="0" indent="0">
              <a:buNone/>
            </a:pPr>
            <a:r>
              <a:rPr sz="1800">
                <a:latin typeface="Courier"/>
              </a:rPr>
              <a:t>## # A tibble: 6 x 3
##   country      year rate             
## * &lt;chr&gt;       &lt;int&gt; &lt;chr&gt;            
## 1 Afghanistan  1999 745/19987071     
## 2 Afghanistan  2000 2666/20595360    
## 3 Brazil       1999 37737/172006362  
## 4 Brazil       2000 80488/174504898  
## 5 China        1999 212258/1272915272
## 6 China        2000 213766/1280428583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Representation 3 - tidy</a:t>
            </a:r>
          </a:p>
        </p:txBody>
      </p:sp>
      <p:sp>
        <p:nvSpPr>
          <p:cNvPr id="3" name="Content Placeholder 2"/>
          <p:cNvSpPr>
            <a:spLocks noGrp="1"/>
          </p:cNvSpPr>
          <p:nvPr>
            <p:ph idx="1"/>
          </p:nvPr>
        </p:nvSpPr>
        <p:spPr/>
        <p:txBody>
          <a:bodyPr/>
          <a:lstStyle/>
          <a:p>
            <a:pPr marL="1270000" lvl="0" indent="0">
              <a:buNone/>
            </a:pPr>
            <a:r>
              <a:rPr sz="1800">
                <a:latin typeface="Courier"/>
              </a:rPr>
              <a:t>## # A tibble: 6 x 4
##   country      year  cases population
##   &lt;chr&gt;       &lt;int&gt;  &lt;int&gt;      &lt;int&gt;
## 1 Afghanistan  1999    745   19987071
## 2 Afghanistan  2000   2666   20595360
## 3 Brazil       1999  37737  172006362
## 4 Brazil       2000  80488  174504898
## 5 China        1999 212258 1272915272
## 6 China        2000 213766 1280428583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Manipulating data with dplyr</a:t>
            </a:r>
          </a:p>
        </p:txBody>
      </p:sp>
      <p:sp>
        <p:nvSpPr>
          <p:cNvPr id="3" name="Content Placeholder 2"/>
          <p:cNvSpPr>
            <a:spLocks noGrp="1"/>
          </p:cNvSpPr>
          <p:nvPr>
            <p:ph idx="1"/>
          </p:nvPr>
        </p:nvSpPr>
        <p:spPr/>
        <p:txBody>
          <a:bodyPr/>
          <a:lstStyle/>
          <a:p>
            <a:pPr marL="0" lvl="0" indent="0">
              <a:buNone/>
            </a:pPr>
            <a:r>
              <a:rPr>
                <a:hlinkClick r:id="rId2"/>
              </a:rPr>
              <a:t>dplyr package</a:t>
            </a:r>
            <a:r>
              <a:t> provides functions to manipulate data frames (tibbles)</a:t>
            </a:r>
          </a:p>
          <a:p>
            <a:pPr marL="0" lvl="0" indent="0">
              <a:buNone/>
            </a:pPr>
            <a:r>
              <a:t>Conceptually broad categories of manipulation:</a:t>
            </a:r>
          </a:p>
          <a:p>
            <a:pPr lvl="1"/>
            <a:r>
              <a:t>carve: extract variables or cases</a:t>
            </a:r>
          </a:p>
          <a:p>
            <a:pPr lvl="1"/>
            <a:r>
              <a:t>expand: create new columns</a:t>
            </a:r>
          </a:p>
          <a:p>
            <a:pPr lvl="1"/>
            <a:r>
              <a:t>collapse: summarize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select() allows you to select specific columns by name</a:t>
            </a:r>
          </a:p>
        </p:txBody>
      </p:sp>
      <p:pic>
        <p:nvPicPr>
          <p:cNvPr id="3" name="Picture 1" descr="../assets/select.png"/>
          <p:cNvPicPr>
            <a:picLocks noGrp="1" noChangeAspect="1"/>
          </p:cNvPicPr>
          <p:nvPr/>
        </p:nvPicPr>
        <p:blipFill>
          <a:blip r:embed="rId2"/>
          <a:stretch>
            <a:fillRect/>
          </a:stretch>
        </p:blipFill>
        <p:spPr bwMode="auto">
          <a:xfrm>
            <a:off x="457200" y="2197100"/>
            <a:ext cx="8229600" cy="28194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Syntax for </a:t>
            </a:r>
            <a:r>
              <a:rPr sz="1800">
                <a:latin typeface="Courier"/>
              </a:rPr>
              <a:t>select()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TotalTime>
  <Words>1331</Words>
  <Application>Microsoft Macintosh PowerPoint</Application>
  <PresentationFormat>On-screen Show (4:3)</PresentationFormat>
  <Paragraphs>174</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Courier</vt:lpstr>
      <vt:lpstr>Office Theme</vt:lpstr>
      <vt:lpstr>Data manipulation in the tidyverse</vt:lpstr>
      <vt:lpstr>What is the tidyverse?</vt:lpstr>
      <vt:lpstr>Key concept: tidy data</vt:lpstr>
      <vt:lpstr>Consider different formats for 1 data set</vt:lpstr>
      <vt:lpstr>Representation 1</vt:lpstr>
      <vt:lpstr>Representation 2</vt:lpstr>
      <vt:lpstr>Representation 3 - tidy</vt:lpstr>
      <vt:lpstr>Manipulating data with dplyr</vt:lpstr>
      <vt:lpstr>select() allows you to select specific columns by name</vt:lpstr>
      <vt:lpstr>Refresher on sample data</vt:lpstr>
      <vt:lpstr>Refresher on sample data</vt:lpstr>
      <vt:lpstr>Example: select()</vt:lpstr>
      <vt:lpstr>Example: select()</vt:lpstr>
      <vt:lpstr>select() combined with starts_with()</vt:lpstr>
      <vt:lpstr>filter() allows you to pick rows (cases) based on values</vt:lpstr>
      <vt:lpstr>Example: filter()</vt:lpstr>
      <vt:lpstr>Example: filter() with more than one condition</vt:lpstr>
      <vt:lpstr>Example: filter() with OR condition</vt:lpstr>
      <vt:lpstr>Exercise 1</vt:lpstr>
      <vt:lpstr>Exercise 1 Comments</vt:lpstr>
      <vt:lpstr>Expanding your data set</vt:lpstr>
      <vt:lpstr>Example: mutate()</vt:lpstr>
      <vt:lpstr>Example: mutate()</vt:lpstr>
      <vt:lpstr>Example: mutate() with case_when() logic</vt:lpstr>
      <vt:lpstr>Example: mutate() with case_when() logic</vt:lpstr>
      <vt:lpstr>Example: mutate() with lubridate functions</vt:lpstr>
      <vt:lpstr>Example: mutate() with lubridate functions</vt:lpstr>
      <vt:lpstr>Example: mutate() with lubridate functions</vt:lpstr>
      <vt:lpstr>Scoped variants of mutate()</vt:lpstr>
      <vt:lpstr>mutate_if to convert characters to factors</vt:lpstr>
      <vt:lpstr>mutate_if to convert characters to factors</vt:lpstr>
      <vt:lpstr>Exercise 2</vt:lpstr>
      <vt:lpstr>Exercise 2 Comments</vt:lpstr>
      <vt:lpstr>Collapse (summarize) your data set</vt:lpstr>
      <vt:lpstr>Example: grouping and summarizing</vt:lpstr>
      <vt:lpstr>Example: grouping and summarizing by 2 variables</vt:lpstr>
      <vt:lpstr>Example: grouping and summarizing by 3 variables</vt:lpstr>
      <vt:lpstr>Exercise 3</vt:lpstr>
      <vt:lpstr>Shaping and tidying data with tidyr</vt:lpstr>
      <vt:lpstr>Shaping and tidying data with tidyr</vt:lpstr>
      <vt:lpstr>Gathering data with pivot_longer()</vt:lpstr>
      <vt:lpstr>PowerPoint Presentation</vt:lpstr>
      <vt:lpstr>Example: pivot_longer()</vt:lpstr>
      <vt:lpstr>Making data untidy</vt:lpstr>
      <vt:lpstr>Example: pivot_wider()</vt:lpstr>
      <vt:lpstr>Exercise 4</vt:lpstr>
      <vt:lpstr>Summary</vt:lpstr>
      <vt:lpstr>Summary</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manipulation in the tidyverse</dc:title>
  <dc:creator/>
  <cp:keywords/>
  <cp:lastModifiedBy>Patrick C Mathias</cp:lastModifiedBy>
  <cp:revision>2</cp:revision>
  <dcterms:created xsi:type="dcterms:W3CDTF">2019-09-20T17:21:05Z</dcterms:created>
  <dcterms:modified xsi:type="dcterms:W3CDTF">2019-09-20T17:29:57Z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