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77" r:id="rId3"/>
    <p:sldId id="257" r:id="rId4"/>
    <p:sldId id="267" r:id="rId5"/>
    <p:sldId id="261" r:id="rId6"/>
    <p:sldId id="263" r:id="rId7"/>
    <p:sldId id="264" r:id="rId8"/>
    <p:sldId id="262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92"/>
    <a:srgbClr val="FECA72"/>
    <a:srgbClr val="FBBE61"/>
    <a:srgbClr val="F2A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1" autoAdjust="0"/>
  </p:normalViewPr>
  <p:slideViewPr>
    <p:cSldViewPr snapToGrid="0" snapToObjects="1" showGuides="1">
      <p:cViewPr>
        <p:scale>
          <a:sx n="108" d="100"/>
          <a:sy n="108" d="100"/>
        </p:scale>
        <p:origin x="-968" y="-88"/>
      </p:cViewPr>
      <p:guideLst>
        <p:guide orient="horz" pos="282"/>
        <p:guide pos="2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44A6-DA4E-D44F-9A8D-2A0F803A47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689F-88D5-8543-95A7-86E9E9B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1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44A6-DA4E-D44F-9A8D-2A0F803A47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689F-88D5-8543-95A7-86E9E9B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44A6-DA4E-D44F-9A8D-2A0F803A47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689F-88D5-8543-95A7-86E9E9B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44A6-DA4E-D44F-9A8D-2A0F803A47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689F-88D5-8543-95A7-86E9E9B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5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44A6-DA4E-D44F-9A8D-2A0F803A47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689F-88D5-8543-95A7-86E9E9B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44A6-DA4E-D44F-9A8D-2A0F803A47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689F-88D5-8543-95A7-86E9E9B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2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44A6-DA4E-D44F-9A8D-2A0F803A47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689F-88D5-8543-95A7-86E9E9B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44A6-DA4E-D44F-9A8D-2A0F803A47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689F-88D5-8543-95A7-86E9E9B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4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44A6-DA4E-D44F-9A8D-2A0F803A47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689F-88D5-8543-95A7-86E9E9B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2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44A6-DA4E-D44F-9A8D-2A0F803A47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689F-88D5-8543-95A7-86E9E9B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5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44A6-DA4E-D44F-9A8D-2A0F803A47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689F-88D5-8543-95A7-86E9E9B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9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A44A6-DA4E-D44F-9A8D-2A0F803A47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689F-88D5-8543-95A7-86E9E9B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3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836" y="2363746"/>
            <a:ext cx="83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Lesson </a:t>
            </a:r>
            <a:r>
              <a:rPr lang="en-US" sz="2800" b="1" dirty="0"/>
              <a:t>5: Blending data from multiple files and </a:t>
            </a:r>
            <a:r>
              <a:rPr lang="en-US" sz="2800" b="1" dirty="0" smtClean="0"/>
              <a:t>sources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4444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9-03-18 at 11.19.44 AM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319" y="2752591"/>
            <a:ext cx="3340385" cy="1834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12703" y="810729"/>
            <a:ext cx="146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intersect</a:t>
            </a:r>
            <a:r>
              <a:rPr lang="en-US" dirty="0" smtClean="0"/>
              <a:t>(A,B)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82528" y="2761966"/>
            <a:ext cx="12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setdiff</a:t>
            </a:r>
            <a:r>
              <a:rPr lang="en-US" dirty="0" smtClean="0"/>
              <a:t>(A,B)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1658" y="573317"/>
            <a:ext cx="117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</a:t>
            </a:r>
            <a:r>
              <a:rPr lang="en-US" dirty="0" smtClean="0"/>
              <a:t>(A,B)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76952" y="141732"/>
            <a:ext cx="463206" cy="4770536"/>
            <a:chOff x="4219472" y="80077"/>
            <a:chExt cx="463206" cy="4770536"/>
          </a:xfrm>
        </p:grpSpPr>
        <p:sp>
          <p:nvSpPr>
            <p:cNvPr id="2" name="TextBox 1"/>
            <p:cNvSpPr txBox="1"/>
            <p:nvPr/>
          </p:nvSpPr>
          <p:spPr>
            <a:xfrm>
              <a:off x="4219472" y="449409"/>
              <a:ext cx="463206" cy="4401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1</a:t>
              </a:r>
            </a:p>
            <a:p>
              <a:pPr algn="ctr"/>
              <a:r>
                <a:rPr lang="de-DE" sz="1400" dirty="0" smtClean="0"/>
                <a:t>2 </a:t>
              </a:r>
            </a:p>
            <a:p>
              <a:pPr algn="ctr"/>
              <a:r>
                <a:rPr lang="de-DE" sz="1400" dirty="0" smtClean="0"/>
                <a:t>3 </a:t>
              </a:r>
            </a:p>
            <a:p>
              <a:pPr algn="ctr"/>
              <a:r>
                <a:rPr lang="de-DE" sz="1400" dirty="0" smtClean="0"/>
                <a:t>4</a:t>
              </a:r>
            </a:p>
            <a:p>
              <a:pPr algn="ctr"/>
              <a:r>
                <a:rPr lang="de-DE" sz="1400" dirty="0" smtClean="0"/>
                <a:t>5</a:t>
              </a:r>
            </a:p>
            <a:p>
              <a:pPr algn="ctr"/>
              <a:r>
                <a:rPr lang="de-DE" sz="1400" dirty="0" smtClean="0"/>
                <a:t>6 </a:t>
              </a:r>
            </a:p>
            <a:p>
              <a:pPr algn="ctr"/>
              <a:r>
                <a:rPr lang="de-DE" sz="1400" dirty="0" smtClean="0"/>
                <a:t>7 </a:t>
              </a:r>
            </a:p>
            <a:p>
              <a:pPr algn="ctr"/>
              <a:r>
                <a:rPr lang="de-DE" sz="1400" dirty="0" smtClean="0"/>
                <a:t>8 </a:t>
              </a:r>
            </a:p>
            <a:p>
              <a:pPr algn="ctr"/>
              <a:r>
                <a:rPr lang="de-DE" sz="1400" dirty="0" smtClean="0"/>
                <a:t>9</a:t>
              </a:r>
            </a:p>
            <a:p>
              <a:pPr algn="ctr"/>
              <a:r>
                <a:rPr lang="de-DE" sz="1400" dirty="0" smtClean="0"/>
                <a:t>10 </a:t>
              </a:r>
            </a:p>
            <a:p>
              <a:pPr algn="ctr"/>
              <a:r>
                <a:rPr lang="de-DE" sz="1400" dirty="0" smtClean="0"/>
                <a:t>1 </a:t>
              </a:r>
            </a:p>
            <a:p>
              <a:pPr algn="ctr"/>
              <a:r>
                <a:rPr lang="de-DE" sz="1400" dirty="0" smtClean="0"/>
                <a:t>2 </a:t>
              </a:r>
            </a:p>
            <a:p>
              <a:pPr algn="ctr"/>
              <a:r>
                <a:rPr lang="de-DE" sz="1400" dirty="0" smtClean="0"/>
                <a:t>3</a:t>
              </a:r>
            </a:p>
            <a:p>
              <a:pPr algn="ctr"/>
              <a:r>
                <a:rPr lang="de-DE" sz="1400" dirty="0" smtClean="0"/>
                <a:t>4</a:t>
              </a:r>
            </a:p>
            <a:p>
              <a:pPr algn="ctr"/>
              <a:r>
                <a:rPr lang="de-DE" sz="1400" dirty="0" smtClean="0"/>
                <a:t>5</a:t>
              </a:r>
            </a:p>
            <a:p>
              <a:pPr algn="ctr"/>
              <a:r>
                <a:rPr lang="de-DE" sz="1400" dirty="0" smtClean="0"/>
                <a:t>6</a:t>
              </a:r>
            </a:p>
            <a:p>
              <a:pPr algn="ctr"/>
              <a:r>
                <a:rPr lang="de-DE" sz="1400" dirty="0" smtClean="0"/>
                <a:t>7</a:t>
              </a:r>
            </a:p>
            <a:p>
              <a:pPr algn="ctr"/>
              <a:r>
                <a:rPr lang="de-DE" sz="1400" dirty="0" smtClean="0"/>
                <a:t>8</a:t>
              </a:r>
            </a:p>
            <a:p>
              <a:pPr algn="ctr"/>
              <a:r>
                <a:rPr lang="de-DE" sz="1400" dirty="0" smtClean="0"/>
                <a:t>9</a:t>
              </a:r>
            </a:p>
            <a:p>
              <a:pPr algn="ctr"/>
              <a:r>
                <a:rPr lang="de-DE" sz="1400" dirty="0" smtClean="0"/>
                <a:t>10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9472" y="80077"/>
              <a:ext cx="463206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A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09728" y="141732"/>
            <a:ext cx="463207" cy="2616101"/>
            <a:chOff x="4801568" y="80077"/>
            <a:chExt cx="463207" cy="2616101"/>
          </a:xfrm>
        </p:grpSpPr>
        <p:sp>
          <p:nvSpPr>
            <p:cNvPr id="5" name="TextBox 4"/>
            <p:cNvSpPr txBox="1"/>
            <p:nvPr/>
          </p:nvSpPr>
          <p:spPr>
            <a:xfrm>
              <a:off x="4801569" y="449409"/>
              <a:ext cx="463206" cy="2246769"/>
            </a:xfrm>
            <a:prstGeom prst="rect">
              <a:avLst/>
            </a:prstGeom>
            <a:solidFill>
              <a:srgbClr val="FFDE9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2</a:t>
              </a:r>
            </a:p>
            <a:p>
              <a:pPr algn="ctr"/>
              <a:r>
                <a:rPr lang="de-DE" sz="1400" dirty="0" smtClean="0"/>
                <a:t>4</a:t>
              </a:r>
            </a:p>
            <a:p>
              <a:pPr algn="ctr"/>
              <a:r>
                <a:rPr lang="de-DE" sz="1400" dirty="0" smtClean="0"/>
                <a:t>6</a:t>
              </a:r>
            </a:p>
            <a:p>
              <a:pPr algn="ctr"/>
              <a:r>
                <a:rPr lang="de-DE" sz="1400" dirty="0" smtClean="0"/>
                <a:t>8</a:t>
              </a:r>
            </a:p>
            <a:p>
              <a:pPr algn="ctr"/>
              <a:r>
                <a:rPr lang="de-DE" sz="1400" dirty="0" smtClean="0"/>
                <a:t>10</a:t>
              </a:r>
            </a:p>
            <a:p>
              <a:pPr algn="ctr"/>
              <a:r>
                <a:rPr lang="de-DE" sz="1400" dirty="0" smtClean="0"/>
                <a:t>12</a:t>
              </a:r>
            </a:p>
            <a:p>
              <a:pPr algn="ctr"/>
              <a:r>
                <a:rPr lang="de-DE" sz="1400" dirty="0" smtClean="0"/>
                <a:t>14</a:t>
              </a:r>
            </a:p>
            <a:p>
              <a:pPr algn="ctr"/>
              <a:r>
                <a:rPr lang="de-DE" sz="1400" dirty="0" smtClean="0"/>
                <a:t>16</a:t>
              </a:r>
            </a:p>
            <a:p>
              <a:pPr algn="ctr"/>
              <a:r>
                <a:rPr lang="de-DE" sz="1400" dirty="0" smtClean="0"/>
                <a:t>18</a:t>
              </a:r>
            </a:p>
            <a:p>
              <a:pPr algn="ctr"/>
              <a:r>
                <a:rPr lang="de-DE" sz="1400" dirty="0" smtClean="0"/>
                <a:t>20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1568" y="80077"/>
              <a:ext cx="463206" cy="369332"/>
            </a:xfrm>
            <a:prstGeom prst="rect">
              <a:avLst/>
            </a:prstGeom>
            <a:solidFill>
              <a:srgbClr val="F2A74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B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53522" y="1002818"/>
            <a:ext cx="463206" cy="3391658"/>
            <a:chOff x="5920314" y="557231"/>
            <a:chExt cx="463206" cy="3391658"/>
          </a:xfrm>
        </p:grpSpPr>
        <p:sp>
          <p:nvSpPr>
            <p:cNvPr id="14" name="TextBox 13"/>
            <p:cNvSpPr txBox="1"/>
            <p:nvPr/>
          </p:nvSpPr>
          <p:spPr>
            <a:xfrm>
              <a:off x="5920314" y="557231"/>
              <a:ext cx="463206" cy="22467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1</a:t>
              </a:r>
            </a:p>
            <a:p>
              <a:pPr algn="ctr"/>
              <a:r>
                <a:rPr lang="de-DE" sz="1400" dirty="0" smtClean="0"/>
                <a:t>2 </a:t>
              </a:r>
            </a:p>
            <a:p>
              <a:pPr algn="ctr"/>
              <a:r>
                <a:rPr lang="de-DE" sz="1400" dirty="0" smtClean="0"/>
                <a:t>3 </a:t>
              </a:r>
            </a:p>
            <a:p>
              <a:pPr algn="ctr"/>
              <a:r>
                <a:rPr lang="de-DE" sz="1400" dirty="0" smtClean="0"/>
                <a:t>4</a:t>
              </a:r>
            </a:p>
            <a:p>
              <a:pPr algn="ctr"/>
              <a:r>
                <a:rPr lang="de-DE" sz="1400" dirty="0" smtClean="0"/>
                <a:t>5</a:t>
              </a:r>
            </a:p>
            <a:p>
              <a:pPr algn="ctr"/>
              <a:r>
                <a:rPr lang="de-DE" sz="1400" dirty="0" smtClean="0"/>
                <a:t>6 </a:t>
              </a:r>
            </a:p>
            <a:p>
              <a:pPr algn="ctr"/>
              <a:r>
                <a:rPr lang="de-DE" sz="1400" dirty="0" smtClean="0"/>
                <a:t>7 </a:t>
              </a:r>
            </a:p>
            <a:p>
              <a:pPr algn="ctr"/>
              <a:r>
                <a:rPr lang="de-DE" sz="1400" dirty="0" smtClean="0"/>
                <a:t>8 </a:t>
              </a:r>
            </a:p>
            <a:p>
              <a:pPr algn="ctr"/>
              <a:r>
                <a:rPr lang="de-DE" sz="1400" dirty="0" smtClean="0"/>
                <a:t>9</a:t>
              </a:r>
            </a:p>
            <a:p>
              <a:pPr algn="ctr"/>
              <a:r>
                <a:rPr lang="de-DE" sz="1400" dirty="0" smtClean="0"/>
                <a:t>10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20314" y="2779338"/>
              <a:ext cx="463206" cy="1169551"/>
            </a:xfrm>
            <a:prstGeom prst="rect">
              <a:avLst/>
            </a:prstGeom>
            <a:solidFill>
              <a:srgbClr val="FFDE9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12</a:t>
              </a:r>
            </a:p>
            <a:p>
              <a:pPr algn="ctr"/>
              <a:r>
                <a:rPr lang="de-DE" sz="1400" dirty="0" smtClean="0"/>
                <a:t>14</a:t>
              </a:r>
            </a:p>
            <a:p>
              <a:pPr algn="ctr"/>
              <a:r>
                <a:rPr lang="de-DE" sz="1400" dirty="0" smtClean="0"/>
                <a:t>16</a:t>
              </a:r>
            </a:p>
            <a:p>
              <a:pPr algn="ctr"/>
              <a:r>
                <a:rPr lang="de-DE" sz="1400" dirty="0" smtClean="0"/>
                <a:t>18</a:t>
              </a:r>
            </a:p>
            <a:p>
              <a:pPr algn="ctr"/>
              <a:r>
                <a:rPr lang="de-DE" sz="1400" dirty="0" smtClean="0"/>
                <a:t>20</a:t>
              </a:r>
              <a:endParaRPr lang="en-US" sz="1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767409" y="3131298"/>
            <a:ext cx="463206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1 </a:t>
            </a:r>
          </a:p>
          <a:p>
            <a:pPr algn="ctr"/>
            <a:r>
              <a:rPr lang="de-DE" sz="1400" dirty="0" smtClean="0"/>
              <a:t>3 </a:t>
            </a:r>
          </a:p>
          <a:p>
            <a:pPr algn="ctr"/>
            <a:r>
              <a:rPr lang="de-DE" sz="1400" dirty="0" smtClean="0"/>
              <a:t>5 </a:t>
            </a:r>
          </a:p>
          <a:p>
            <a:pPr algn="ctr"/>
            <a:r>
              <a:rPr lang="de-DE" sz="1400" dirty="0" smtClean="0"/>
              <a:t>7</a:t>
            </a:r>
          </a:p>
          <a:p>
            <a:pPr algn="ctr"/>
            <a:r>
              <a:rPr lang="de-DE" sz="1400" dirty="0" smtClean="0"/>
              <a:t>9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93560" y="1224776"/>
            <a:ext cx="463206" cy="1169551"/>
          </a:xfrm>
          <a:prstGeom prst="rect">
            <a:avLst/>
          </a:prstGeom>
          <a:pattFill prst="dkDnDiag">
            <a:fgClr>
              <a:srgbClr val="F2A740"/>
            </a:fgClr>
            <a:bgClr>
              <a:schemeClr val="bg1">
                <a:lumMod val="85000"/>
              </a:schemeClr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2</a:t>
            </a:r>
          </a:p>
          <a:p>
            <a:pPr algn="ctr"/>
            <a:r>
              <a:rPr lang="de-DE" sz="1400" dirty="0"/>
              <a:t>4</a:t>
            </a:r>
            <a:endParaRPr lang="de-DE" sz="1400" dirty="0" smtClean="0"/>
          </a:p>
          <a:p>
            <a:pPr algn="ctr"/>
            <a:r>
              <a:rPr lang="de-DE" sz="1400" dirty="0" smtClean="0"/>
              <a:t>6 </a:t>
            </a:r>
          </a:p>
          <a:p>
            <a:pPr algn="ctr"/>
            <a:r>
              <a:rPr lang="de-DE" sz="1400" dirty="0" smtClean="0"/>
              <a:t>8</a:t>
            </a:r>
          </a:p>
          <a:p>
            <a:pPr algn="ctr"/>
            <a:r>
              <a:rPr lang="de-DE" sz="1400" dirty="0" smtClean="0"/>
              <a:t>10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19229" y="2765658"/>
            <a:ext cx="12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setdiff</a:t>
            </a:r>
            <a:r>
              <a:rPr lang="en-US" dirty="0" smtClean="0"/>
              <a:t>(B,A)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144088" y="3131298"/>
            <a:ext cx="463206" cy="1169551"/>
          </a:xfrm>
          <a:prstGeom prst="rect">
            <a:avLst/>
          </a:prstGeom>
          <a:solidFill>
            <a:srgbClr val="FFDE9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12</a:t>
            </a:r>
          </a:p>
          <a:p>
            <a:pPr algn="ctr"/>
            <a:r>
              <a:rPr lang="de-DE" sz="1400" dirty="0" smtClean="0"/>
              <a:t>14</a:t>
            </a:r>
          </a:p>
          <a:p>
            <a:pPr algn="ctr"/>
            <a:r>
              <a:rPr lang="de-DE" sz="1400" dirty="0" smtClean="0"/>
              <a:t>16</a:t>
            </a:r>
          </a:p>
          <a:p>
            <a:pPr algn="ctr"/>
            <a:r>
              <a:rPr lang="de-DE" sz="1400" dirty="0" smtClean="0"/>
              <a:t>18</a:t>
            </a:r>
          </a:p>
          <a:p>
            <a:pPr algn="ctr"/>
            <a:r>
              <a:rPr lang="de-DE" sz="1400" dirty="0" smtClean="0"/>
              <a:t>20</a:t>
            </a:r>
            <a:endParaRPr lang="en-US" sz="1400" dirty="0"/>
          </a:p>
        </p:txBody>
      </p:sp>
      <p:pic>
        <p:nvPicPr>
          <p:cNvPr id="25" name="Picture 24" descr="Screen Shot 2019-03-18 at 10.21.24 PM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722"/>
          <a:stretch/>
        </p:blipFill>
        <p:spPr>
          <a:xfrm>
            <a:off x="24660" y="0"/>
            <a:ext cx="3094750" cy="235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71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1966" y="184963"/>
            <a:ext cx="3615146" cy="2388654"/>
            <a:chOff x="448759" y="123308"/>
            <a:chExt cx="3615146" cy="2388654"/>
          </a:xfrm>
        </p:grpSpPr>
        <p:pic>
          <p:nvPicPr>
            <p:cNvPr id="3" name="Picture 2" descr="Screen Shot 2019-03-18 at 9.41.09 PM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8759" y="450040"/>
              <a:ext cx="3615146" cy="206192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48759" y="123308"/>
              <a:ext cx="3615146" cy="3308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x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90188" y="184963"/>
            <a:ext cx="5005852" cy="2500419"/>
            <a:chOff x="448758" y="2231881"/>
            <a:chExt cx="5005852" cy="2500419"/>
          </a:xfrm>
        </p:grpSpPr>
        <p:pic>
          <p:nvPicPr>
            <p:cNvPr id="2" name="Picture 1" descr="Screen Shot 2019-03-18 at 9.40.38 PM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8759" y="2562694"/>
              <a:ext cx="5005851" cy="216960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48758" y="2231881"/>
              <a:ext cx="5005851" cy="327648"/>
            </a:xfrm>
            <a:prstGeom prst="rect">
              <a:avLst/>
            </a:prstGeom>
            <a:solidFill>
              <a:srgbClr val="F2A74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</a:rPr>
                <a:t>y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75445" y="2849047"/>
            <a:ext cx="5593110" cy="369332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inner_join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, by = c(“</a:t>
            </a:r>
            <a:r>
              <a:rPr lang="en-US" dirty="0" err="1" smtClean="0"/>
              <a:t>batch_name</a:t>
            </a:r>
            <a:r>
              <a:rPr lang="en-US" dirty="0" smtClean="0"/>
              <a:t>”, “</a:t>
            </a:r>
            <a:r>
              <a:rPr lang="en-US" dirty="0" err="1" smtClean="0"/>
              <a:t>compound_name</a:t>
            </a:r>
            <a:r>
              <a:rPr lang="en-US" dirty="0" smtClean="0"/>
              <a:t>”)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4673" y="3307616"/>
            <a:ext cx="7934654" cy="1588054"/>
            <a:chOff x="241967" y="3369271"/>
            <a:chExt cx="7934654" cy="1588054"/>
          </a:xfrm>
        </p:grpSpPr>
        <p:pic>
          <p:nvPicPr>
            <p:cNvPr id="10" name="Picture 9" descr="Screen Shot 2019-03-18 at 9.46.15 PM.png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1967" y="3664401"/>
              <a:ext cx="7934654" cy="129292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31352" y="3369271"/>
              <a:ext cx="3583559" cy="3308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x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14912" y="3369271"/>
              <a:ext cx="4098020" cy="327648"/>
            </a:xfrm>
            <a:prstGeom prst="rect">
              <a:avLst/>
            </a:prstGeom>
            <a:solidFill>
              <a:srgbClr val="F2A74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</a:rPr>
                <a:t>y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456013" y="511695"/>
            <a:ext cx="582246" cy="2061922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784522" y="511695"/>
            <a:ext cx="854029" cy="2061922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199843" y="511694"/>
            <a:ext cx="540465" cy="2173687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535892" y="511695"/>
            <a:ext cx="763279" cy="2173686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3-18 at 10.10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3822" y="469012"/>
            <a:ext cx="4271147" cy="411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8663" y="522618"/>
            <a:ext cx="575545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Some people, when confronted with a problem, think "I know, I'll use regular expressions." Now they have two problems.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9047" y="1714560"/>
            <a:ext cx="177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 Jamie </a:t>
            </a:r>
            <a:r>
              <a:rPr lang="en-US" dirty="0" err="1"/>
              <a:t>Zawinski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34412" y="3181344"/>
            <a:ext cx="4037245" cy="369332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mutate(</a:t>
            </a:r>
            <a:r>
              <a:rPr lang="en-US" dirty="0" err="1"/>
              <a:t>analyte</a:t>
            </a:r>
            <a:r>
              <a:rPr lang="en-US" dirty="0"/>
              <a:t> = sub("-.*$", "", </a:t>
            </a:r>
            <a:r>
              <a:rPr lang="en-US" dirty="0" err="1"/>
              <a:t>analyte</a:t>
            </a:r>
            <a:r>
              <a:rPr lang="en-US" dirty="0"/>
              <a:t>))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4264039" y="3436936"/>
            <a:ext cx="321195" cy="499351"/>
          </a:xfrm>
          <a:prstGeom prst="rightBrace">
            <a:avLst/>
          </a:prstGeom>
          <a:ln>
            <a:solidFill>
              <a:srgbClr val="F2A7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94818" y="3784935"/>
            <a:ext cx="88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2A740"/>
                </a:solidFill>
              </a:rPr>
              <a:t>pattern</a:t>
            </a:r>
            <a:endParaRPr lang="en-US" dirty="0">
              <a:solidFill>
                <a:srgbClr val="F2A74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16200000" flipV="1">
            <a:off x="4765464" y="2981056"/>
            <a:ext cx="283582" cy="295943"/>
          </a:xfrm>
          <a:prstGeom prst="rightBrace">
            <a:avLst/>
          </a:prstGeom>
          <a:ln>
            <a:solidFill>
              <a:srgbClr val="F2A7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24638" y="261790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2A740"/>
                </a:solidFill>
              </a:rPr>
              <a:t>replacement</a:t>
            </a:r>
            <a:endParaRPr lang="en-US" dirty="0">
              <a:solidFill>
                <a:srgbClr val="F2A74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1880" y="4240584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compound: morphine</a:t>
            </a:r>
          </a:p>
          <a:p>
            <a:r>
              <a:rPr lang="en-US" dirty="0" smtClean="0"/>
              <a:t>internal standard: morphine-13C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4120" y="4116644"/>
            <a:ext cx="4467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-.*$ = from </a:t>
            </a:r>
            <a:r>
              <a:rPr lang="mr-IN" sz="1400" dirty="0" smtClean="0"/>
              <a:t>–</a:t>
            </a:r>
            <a:r>
              <a:rPr lang="en-US" sz="1400" dirty="0" smtClean="0"/>
              <a:t> to end of string, match on 0+ of any character</a:t>
            </a:r>
            <a:endParaRPr lang="en-US" sz="1400" dirty="0"/>
          </a:p>
        </p:txBody>
      </p:sp>
      <p:sp>
        <p:nvSpPr>
          <p:cNvPr id="14" name="Right Brace 13"/>
          <p:cNvSpPr/>
          <p:nvPr/>
        </p:nvSpPr>
        <p:spPr>
          <a:xfrm rot="5400000">
            <a:off x="5304197" y="3436936"/>
            <a:ext cx="321195" cy="499351"/>
          </a:xfrm>
          <a:prstGeom prst="rightBrace">
            <a:avLst/>
          </a:prstGeom>
          <a:ln>
            <a:solidFill>
              <a:srgbClr val="F2A7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60996" y="3784935"/>
            <a:ext cx="123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2A740"/>
                </a:solidFill>
              </a:rPr>
              <a:t>look where</a:t>
            </a:r>
            <a:endParaRPr lang="en-US" dirty="0">
              <a:solidFill>
                <a:srgbClr val="F2A7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0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9-03-18 at 10.46.42 PM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79" y="2666563"/>
            <a:ext cx="8273216" cy="2238457"/>
          </a:xfrm>
          <a:prstGeom prst="rect">
            <a:avLst/>
          </a:prstGeom>
        </p:spPr>
      </p:pic>
      <p:pic>
        <p:nvPicPr>
          <p:cNvPr id="5" name="Picture 4" descr="Screen Shot 2019-03-18 at 10.51.31 PM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287" y="0"/>
            <a:ext cx="5881258" cy="254390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59933" y="332933"/>
            <a:ext cx="582246" cy="221096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2493" y="332933"/>
            <a:ext cx="854029" cy="221096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9010" y="2947070"/>
            <a:ext cx="502419" cy="195795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85509" y="2947069"/>
            <a:ext cx="696845" cy="1957951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87495" y="332933"/>
            <a:ext cx="696845" cy="1957951"/>
          </a:xfrm>
          <a:prstGeom prst="roundRect">
            <a:avLst/>
          </a:pr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5509" y="0"/>
            <a:ext cx="98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76528" y="-7307"/>
            <a:ext cx="98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version2</a:t>
            </a:r>
            <a:endParaRPr lang="en-US" dirty="0"/>
          </a:p>
        </p:txBody>
      </p:sp>
      <p:pic>
        <p:nvPicPr>
          <p:cNvPr id="13" name="Picture 12" descr="Screen Shot 2019-03-18 at 10.10.32 PM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2097" y="641204"/>
            <a:ext cx="2981903" cy="6714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6222" y="2220735"/>
            <a:ext cx="6179433" cy="923330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version 1: </a:t>
            </a:r>
            <a:r>
              <a:rPr lang="en-US" dirty="0" err="1" smtClean="0"/>
              <a:t>noMatch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anti_join</a:t>
            </a:r>
            <a:r>
              <a:rPr lang="en-US" dirty="0"/>
              <a:t>(</a:t>
            </a:r>
            <a:r>
              <a:rPr lang="en-US" dirty="0" err="1"/>
              <a:t>select_peaks</a:t>
            </a:r>
            <a:r>
              <a:rPr lang="en-US" dirty="0"/>
              <a:t>, </a:t>
            </a:r>
            <a:r>
              <a:rPr lang="en-US" dirty="0" err="1" smtClean="0"/>
              <a:t>select_batches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version 2: </a:t>
            </a:r>
            <a:r>
              <a:rPr lang="en-US" dirty="0" err="1" smtClean="0"/>
              <a:t>noMatch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anti_join</a:t>
            </a:r>
            <a:r>
              <a:rPr lang="en-US" dirty="0"/>
              <a:t>(</a:t>
            </a:r>
            <a:r>
              <a:rPr lang="en-US" dirty="0" err="1"/>
              <a:t>select_peaks</a:t>
            </a:r>
            <a:r>
              <a:rPr lang="en-US" dirty="0"/>
              <a:t>, </a:t>
            </a:r>
            <a:r>
              <a:rPr lang="en-US" dirty="0" err="1"/>
              <a:t>select_batches</a:t>
            </a:r>
            <a:r>
              <a:rPr lang="en-US" dirty="0"/>
              <a:t>, </a:t>
            </a:r>
          </a:p>
          <a:p>
            <a:r>
              <a:rPr lang="en-US" dirty="0"/>
              <a:t>                     by=c("batch_name","</a:t>
            </a:r>
            <a:r>
              <a:rPr lang="en-US" dirty="0" err="1"/>
              <a:t>analyte</a:t>
            </a:r>
            <a:r>
              <a:rPr lang="en-US" dirty="0"/>
              <a:t>"="</a:t>
            </a:r>
            <a:r>
              <a:rPr lang="en-US" dirty="0" err="1"/>
              <a:t>compound_name</a:t>
            </a:r>
            <a:r>
              <a:rPr lang="en-US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394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9-03-18 at 10.59.30 PM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615" y="3768803"/>
            <a:ext cx="5772133" cy="751750"/>
          </a:xfrm>
          <a:prstGeom prst="rect">
            <a:avLst/>
          </a:prstGeom>
        </p:spPr>
      </p:pic>
      <p:pic>
        <p:nvPicPr>
          <p:cNvPr id="3" name="Picture 2" descr="Screen Shot 2019-03-18 at 10.57.08 PM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615" y="707878"/>
            <a:ext cx="5772133" cy="24858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64567" y="89093"/>
            <a:ext cx="6179433" cy="923330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version 1: </a:t>
            </a:r>
            <a:r>
              <a:rPr lang="en-US" dirty="0" err="1" smtClean="0"/>
              <a:t>noMatch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anti_join</a:t>
            </a:r>
            <a:r>
              <a:rPr lang="en-US" dirty="0"/>
              <a:t>(</a:t>
            </a:r>
            <a:r>
              <a:rPr lang="en-US" dirty="0" err="1"/>
              <a:t>select_peaks</a:t>
            </a:r>
            <a:r>
              <a:rPr lang="en-US" dirty="0"/>
              <a:t>, </a:t>
            </a:r>
            <a:r>
              <a:rPr lang="en-US" dirty="0" err="1" smtClean="0"/>
              <a:t>select_batches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version 2: </a:t>
            </a:r>
            <a:r>
              <a:rPr lang="en-US" dirty="0" err="1" smtClean="0"/>
              <a:t>noMatch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anti_join</a:t>
            </a:r>
            <a:r>
              <a:rPr lang="en-US" dirty="0"/>
              <a:t>(</a:t>
            </a:r>
            <a:r>
              <a:rPr lang="en-US" dirty="0" err="1"/>
              <a:t>select_peaks</a:t>
            </a:r>
            <a:r>
              <a:rPr lang="en-US" dirty="0"/>
              <a:t>, </a:t>
            </a:r>
            <a:r>
              <a:rPr lang="en-US" dirty="0" err="1"/>
              <a:t>select_batches</a:t>
            </a:r>
            <a:r>
              <a:rPr lang="en-US" dirty="0"/>
              <a:t>, </a:t>
            </a:r>
          </a:p>
          <a:p>
            <a:r>
              <a:rPr lang="en-US" dirty="0"/>
              <a:t>                     by=c("batch_name","</a:t>
            </a:r>
            <a:r>
              <a:rPr lang="en-US" dirty="0" err="1"/>
              <a:t>analyte</a:t>
            </a:r>
            <a:r>
              <a:rPr lang="en-US" dirty="0"/>
              <a:t>"="</a:t>
            </a:r>
            <a:r>
              <a:rPr lang="en-US" dirty="0" err="1"/>
              <a:t>compound_name</a:t>
            </a:r>
            <a:r>
              <a:rPr lang="en-US" dirty="0"/>
              <a:t>"))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3758" y="641906"/>
            <a:ext cx="9875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version1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3758" y="3744141"/>
            <a:ext cx="104927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version2: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2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3-18 at 10.10.32 PM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6490" y="332933"/>
            <a:ext cx="2806723" cy="518594"/>
          </a:xfrm>
          <a:prstGeom prst="rect">
            <a:avLst/>
          </a:prstGeom>
        </p:spPr>
      </p:pic>
      <p:pic>
        <p:nvPicPr>
          <p:cNvPr id="3" name="Picture 2" descr="Screen Shot 2019-03-18 at 10.46.42 PM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79" y="2666563"/>
            <a:ext cx="8273216" cy="2238457"/>
          </a:xfrm>
          <a:prstGeom prst="rect">
            <a:avLst/>
          </a:prstGeom>
        </p:spPr>
      </p:pic>
      <p:pic>
        <p:nvPicPr>
          <p:cNvPr id="4" name="Picture 3" descr="Screen Shot 2019-03-18 at 10.51.31 PM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287" y="0"/>
            <a:ext cx="5881258" cy="254390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59933" y="332933"/>
            <a:ext cx="582246" cy="221096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9010" y="2947070"/>
            <a:ext cx="502419" cy="195795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85509" y="2947069"/>
            <a:ext cx="696845" cy="1957951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87495" y="332933"/>
            <a:ext cx="696845" cy="2210968"/>
          </a:xfrm>
          <a:prstGeom prst="roundRect">
            <a:avLst/>
          </a:pr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16300" y="2543901"/>
            <a:ext cx="5519074" cy="646331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semi_join</a:t>
            </a:r>
            <a:r>
              <a:rPr lang="en-US" dirty="0"/>
              <a:t>(</a:t>
            </a:r>
            <a:r>
              <a:rPr lang="en-US" dirty="0" err="1"/>
              <a:t>select_peaks</a:t>
            </a:r>
            <a:r>
              <a:rPr lang="en-US" dirty="0"/>
              <a:t>, </a:t>
            </a:r>
            <a:r>
              <a:rPr lang="en-US" dirty="0" err="1"/>
              <a:t>select_batches</a:t>
            </a:r>
            <a:r>
              <a:rPr lang="en-US" dirty="0"/>
              <a:t>, </a:t>
            </a:r>
            <a:r>
              <a:rPr lang="en-US" dirty="0" smtClean="0"/>
              <a:t>                    	by</a:t>
            </a:r>
            <a:r>
              <a:rPr lang="en-US" dirty="0"/>
              <a:t>=c("batch_name","</a:t>
            </a:r>
            <a:r>
              <a:rPr lang="en-US" dirty="0" err="1"/>
              <a:t>analyte</a:t>
            </a:r>
            <a:r>
              <a:rPr lang="en-US" dirty="0"/>
              <a:t>"="</a:t>
            </a:r>
            <a:r>
              <a:rPr lang="en-US" dirty="0" err="1"/>
              <a:t>compound_name</a:t>
            </a:r>
            <a:r>
              <a:rPr lang="en-US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017747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3-18 at 11.09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9" y="542630"/>
            <a:ext cx="7430174" cy="27834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0893" y="3629015"/>
            <a:ext cx="5519074" cy="646331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semi_join</a:t>
            </a:r>
            <a:r>
              <a:rPr lang="en-US" dirty="0"/>
              <a:t>(</a:t>
            </a:r>
            <a:r>
              <a:rPr lang="en-US" dirty="0" err="1"/>
              <a:t>select_peaks</a:t>
            </a:r>
            <a:r>
              <a:rPr lang="en-US" dirty="0"/>
              <a:t>, </a:t>
            </a:r>
            <a:r>
              <a:rPr lang="en-US" dirty="0" err="1"/>
              <a:t>select_batches</a:t>
            </a:r>
            <a:r>
              <a:rPr lang="en-US" dirty="0"/>
              <a:t>, </a:t>
            </a:r>
            <a:r>
              <a:rPr lang="en-US" dirty="0" smtClean="0"/>
              <a:t>                    	by</a:t>
            </a:r>
            <a:r>
              <a:rPr lang="en-US" dirty="0"/>
              <a:t>=c("batch_name","</a:t>
            </a:r>
            <a:r>
              <a:rPr lang="en-US" dirty="0" err="1"/>
              <a:t>analyte</a:t>
            </a:r>
            <a:r>
              <a:rPr lang="en-US" dirty="0"/>
              <a:t>"="</a:t>
            </a:r>
            <a:r>
              <a:rPr lang="en-US" dirty="0" err="1"/>
              <a:t>compound_name</a:t>
            </a:r>
            <a:r>
              <a:rPr lang="en-US" dirty="0"/>
              <a:t>"))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2277" y="554890"/>
            <a:ext cx="357561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justMatch</a:t>
            </a:r>
            <a:r>
              <a:rPr lang="en-US" dirty="0" smtClean="0"/>
              <a:t> is same as </a:t>
            </a:r>
            <a:r>
              <a:rPr lang="en-US" dirty="0" err="1" smtClean="0"/>
              <a:t>select_peaks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8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442572" y="4389779"/>
            <a:ext cx="5905917" cy="649776"/>
          </a:xfrm>
          <a:prstGeom prst="rect">
            <a:avLst/>
          </a:prstGeom>
          <a:solidFill>
            <a:srgbClr val="DCE6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07295" y="2130950"/>
            <a:ext cx="5905917" cy="1138311"/>
          </a:xfrm>
          <a:prstGeom prst="rect">
            <a:avLst/>
          </a:prstGeom>
          <a:solidFill>
            <a:srgbClr val="DCE6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0600" y="109979"/>
            <a:ext cx="1661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Exercise 2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61715" y="641308"/>
            <a:ext cx="6781325" cy="440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Our </a:t>
            </a:r>
            <a:r>
              <a:rPr lang="en-US" dirty="0" err="1" smtClean="0"/>
              <a:t>noMatch</a:t>
            </a:r>
            <a:r>
              <a:rPr lang="en-US" dirty="0" smtClean="0"/>
              <a:t> experiment showed that we need the modified </a:t>
            </a:r>
            <a:r>
              <a:rPr lang="en-US" dirty="0" err="1" smtClean="0"/>
              <a:t>analyte</a:t>
            </a:r>
            <a:r>
              <a:rPr lang="en-US" dirty="0" smtClean="0"/>
              <a:t> column so we don’t omit the internal standard rows</a:t>
            </a:r>
          </a:p>
          <a:p>
            <a:endParaRPr lang="en-US" dirty="0" smtClean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Using our regex skills with sub, modify entries in </a:t>
            </a:r>
            <a:r>
              <a:rPr lang="en-US" dirty="0" err="1" smtClean="0"/>
              <a:t>analyte</a:t>
            </a:r>
            <a:r>
              <a:rPr lang="en-US" dirty="0" smtClean="0"/>
              <a:t> column of </a:t>
            </a:r>
            <a:r>
              <a:rPr lang="en-US" dirty="0" err="1" smtClean="0"/>
              <a:t>select_peaks</a:t>
            </a:r>
            <a:r>
              <a:rPr lang="en-US" dirty="0" smtClean="0"/>
              <a:t> to match available entries in </a:t>
            </a:r>
            <a:r>
              <a:rPr lang="en-US" dirty="0" err="1" smtClean="0"/>
              <a:t>select_batches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select_peaks$analyte</a:t>
            </a:r>
            <a:r>
              <a:rPr lang="en-US" dirty="0"/>
              <a:t> &lt;- sub("-.*$", "", </a:t>
            </a:r>
            <a:r>
              <a:rPr lang="en-US" dirty="0" err="1"/>
              <a:t>select_peaks$analyte</a:t>
            </a:r>
            <a:r>
              <a:rPr lang="en-US" dirty="0" smtClean="0"/>
              <a:t>)   </a:t>
            </a:r>
          </a:p>
          <a:p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u="sng" dirty="0" smtClean="0"/>
              <a:t>OR</a:t>
            </a:r>
          </a:p>
          <a:p>
            <a:r>
              <a:rPr lang="en-US" dirty="0"/>
              <a:t>	</a:t>
            </a:r>
            <a:r>
              <a:rPr lang="en-US" dirty="0" err="1"/>
              <a:t>select_peaks</a:t>
            </a:r>
            <a:r>
              <a:rPr lang="en-US" dirty="0"/>
              <a:t> &lt;- </a:t>
            </a:r>
            <a:r>
              <a:rPr lang="en-US" dirty="0" err="1"/>
              <a:t>select_peaks</a:t>
            </a:r>
            <a:r>
              <a:rPr lang="en-US" dirty="0"/>
              <a:t> %&gt;%</a:t>
            </a:r>
          </a:p>
          <a:p>
            <a:r>
              <a:rPr lang="en-US" dirty="0"/>
              <a:t>  </a:t>
            </a:r>
            <a:r>
              <a:rPr lang="en-US" dirty="0" smtClean="0"/>
              <a:t>		mutate</a:t>
            </a:r>
            <a:r>
              <a:rPr lang="en-US" dirty="0"/>
              <a:t>(</a:t>
            </a:r>
            <a:r>
              <a:rPr lang="en-US" dirty="0" err="1"/>
              <a:t>analyte</a:t>
            </a:r>
            <a:r>
              <a:rPr lang="en-US" dirty="0"/>
              <a:t> = sub("-.*$", "", </a:t>
            </a:r>
            <a:r>
              <a:rPr lang="en-US" dirty="0" err="1"/>
              <a:t>analyte</a:t>
            </a:r>
            <a:r>
              <a:rPr lang="en-US" dirty="0"/>
              <a:t>)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Call the left join and specify to use the </a:t>
            </a:r>
            <a:r>
              <a:rPr lang="en-US" dirty="0" err="1" smtClean="0"/>
              <a:t>analyte</a:t>
            </a:r>
            <a:r>
              <a:rPr lang="en-US" dirty="0" smtClean="0"/>
              <a:t> column of </a:t>
            </a:r>
            <a:r>
              <a:rPr lang="en-US" dirty="0" err="1" smtClean="0"/>
              <a:t>select_peaks</a:t>
            </a:r>
            <a:r>
              <a:rPr lang="en-US" dirty="0" smtClean="0"/>
              <a:t> for comparison with </a:t>
            </a:r>
            <a:r>
              <a:rPr lang="en-US" dirty="0" err="1" smtClean="0"/>
              <a:t>compound_name</a:t>
            </a:r>
            <a:r>
              <a:rPr lang="en-US" dirty="0" smtClean="0"/>
              <a:t> of </a:t>
            </a:r>
            <a:r>
              <a:rPr lang="en-US" dirty="0" err="1" smtClean="0"/>
              <a:t>select_batches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/>
              <a:t>left_join</a:t>
            </a:r>
            <a:r>
              <a:rPr lang="en-US" dirty="0"/>
              <a:t>(</a:t>
            </a:r>
            <a:r>
              <a:rPr lang="en-US" dirty="0" err="1"/>
              <a:t>select_batches</a:t>
            </a:r>
            <a:r>
              <a:rPr lang="en-US" dirty="0"/>
              <a:t>, </a:t>
            </a:r>
            <a:r>
              <a:rPr lang="en-US" dirty="0" err="1"/>
              <a:t>select_peaks</a:t>
            </a:r>
            <a:r>
              <a:rPr lang="en-US" dirty="0"/>
              <a:t>, </a:t>
            </a:r>
          </a:p>
          <a:p>
            <a:r>
              <a:rPr lang="en-US" dirty="0"/>
              <a:t>                          by=c("batch_name","</a:t>
            </a:r>
            <a:r>
              <a:rPr lang="en-US" dirty="0" err="1"/>
              <a:t>compound_name</a:t>
            </a:r>
            <a:r>
              <a:rPr lang="en-US" dirty="0"/>
              <a:t>" = "</a:t>
            </a:r>
            <a:r>
              <a:rPr lang="en-US" dirty="0" err="1"/>
              <a:t>analyte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21165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3-18 at 11.5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784" y="0"/>
            <a:ext cx="3681216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250" y="693836"/>
            <a:ext cx="455068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When would you need to blend data?</a:t>
            </a:r>
          </a:p>
          <a:p>
            <a:endParaRPr lang="en-US" sz="2000" dirty="0" smtClean="0"/>
          </a:p>
          <a:p>
            <a:r>
              <a:rPr lang="en-US" sz="2000" dirty="0" smtClean="0"/>
              <a:t>When you want to analyze: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Multiples of the same type of files from different dates, batches, assays, etc. (same cols, add rows)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Different data files that need to be combined </a:t>
            </a:r>
            <a:r>
              <a:rPr lang="mr-IN" sz="2000" dirty="0" smtClean="0"/>
              <a:t>–</a:t>
            </a:r>
            <a:r>
              <a:rPr lang="en-US" sz="2000" dirty="0" smtClean="0"/>
              <a:t> EHR extracts with lab data (same rows, add cols)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Files of different structure and dimension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 smtClean="0"/>
              <a:t>lab data from different sources or tables (diff rows, diff cols)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557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9-03-18 at 11.19.44 AM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8707"/>
            <a:ext cx="3186115" cy="28767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0600" y="109979"/>
            <a:ext cx="1661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Exercise 1</a:t>
            </a:r>
            <a:endParaRPr lang="en-US" sz="2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47386"/>
              </p:ext>
            </p:extLst>
          </p:nvPr>
        </p:nvGraphicFramePr>
        <p:xfrm>
          <a:off x="3773606" y="1015919"/>
          <a:ext cx="221862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947"/>
                <a:gridCol w="316947"/>
                <a:gridCol w="316947"/>
                <a:gridCol w="316947"/>
                <a:gridCol w="316947"/>
                <a:gridCol w="325653"/>
                <a:gridCol w="3082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11763"/>
              </p:ext>
            </p:extLst>
          </p:nvPr>
        </p:nvGraphicFramePr>
        <p:xfrm>
          <a:off x="3773603" y="1474391"/>
          <a:ext cx="319267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731"/>
                <a:gridCol w="310731"/>
                <a:gridCol w="327214"/>
                <a:gridCol w="320571"/>
                <a:gridCol w="308242"/>
                <a:gridCol w="345231"/>
                <a:gridCol w="295913"/>
                <a:gridCol w="295912"/>
                <a:gridCol w="345231"/>
                <a:gridCol w="3329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H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J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73313" y="156145"/>
            <a:ext cx="476355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bind_rows</a:t>
            </a:r>
            <a:r>
              <a:rPr lang="en-US" dirty="0" smtClean="0"/>
              <a:t>(</a:t>
            </a:r>
            <a:r>
              <a:rPr lang="en-US" dirty="0" err="1" smtClean="0"/>
              <a:t>january_peaks</a:t>
            </a:r>
            <a:r>
              <a:rPr lang="en-US" dirty="0" smtClean="0"/>
              <a:t>,   </a:t>
            </a:r>
            <a:r>
              <a:rPr lang="en-US" dirty="0" err="1" smtClean="0"/>
              <a:t>february_samples</a:t>
            </a:r>
            <a:r>
              <a:rPr lang="en-US" dirty="0" smtClean="0"/>
              <a:t>)</a:t>
            </a:r>
          </a:p>
          <a:p>
            <a:r>
              <a:rPr lang="en-US" dirty="0" err="1"/>
              <a:t>bind_rows</a:t>
            </a:r>
            <a:r>
              <a:rPr lang="en-US" dirty="0"/>
              <a:t>(</a:t>
            </a:r>
            <a:r>
              <a:rPr lang="en-US" dirty="0" err="1"/>
              <a:t>january_batches</a:t>
            </a:r>
            <a:r>
              <a:rPr lang="en-US" dirty="0"/>
              <a:t>,   </a:t>
            </a:r>
            <a:r>
              <a:rPr lang="en-US" dirty="0" err="1"/>
              <a:t>february_samples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60687"/>
              </p:ext>
            </p:extLst>
          </p:nvPr>
        </p:nvGraphicFramePr>
        <p:xfrm>
          <a:off x="3735904" y="2191773"/>
          <a:ext cx="225633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649"/>
                <a:gridCol w="316947"/>
                <a:gridCol w="316947"/>
                <a:gridCol w="316947"/>
                <a:gridCol w="316947"/>
                <a:gridCol w="325653"/>
                <a:gridCol w="3082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051516"/>
              </p:ext>
            </p:extLst>
          </p:nvPr>
        </p:nvGraphicFramePr>
        <p:xfrm>
          <a:off x="5997385" y="2191773"/>
          <a:ext cx="224400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571"/>
                <a:gridCol w="308242"/>
                <a:gridCol w="345231"/>
                <a:gridCol w="295913"/>
                <a:gridCol w="295912"/>
                <a:gridCol w="345231"/>
                <a:gridCol w="3329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H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J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95070"/>
              </p:ext>
            </p:extLst>
          </p:nvPr>
        </p:nvGraphicFramePr>
        <p:xfrm>
          <a:off x="3761276" y="2574478"/>
          <a:ext cx="446777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127"/>
                <a:gridCol w="319127"/>
                <a:gridCol w="319127"/>
                <a:gridCol w="319127"/>
                <a:gridCol w="319127"/>
                <a:gridCol w="319127"/>
                <a:gridCol w="319127"/>
                <a:gridCol w="319127"/>
                <a:gridCol w="319127"/>
                <a:gridCol w="319127"/>
                <a:gridCol w="319127"/>
                <a:gridCol w="319127"/>
                <a:gridCol w="319127"/>
                <a:gridCol w="3191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773606" y="42163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Binds the rows where columns line up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Where not, values = NA</a:t>
            </a:r>
          </a:p>
        </p:txBody>
      </p:sp>
    </p:spTree>
    <p:extLst>
      <p:ext uri="{BB962C8B-B14F-4D97-AF65-F5344CB8AC3E}">
        <p14:creationId xmlns:p14="http://schemas.microsoft.com/office/powerpoint/2010/main" val="225055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9-03-18 at 11.19.44 AM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844"/>
            <a:ext cx="3195761" cy="28854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0600" y="109979"/>
            <a:ext cx="1661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Exercise 1</a:t>
            </a:r>
            <a:endParaRPr lang="en-US" sz="2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05426"/>
              </p:ext>
            </p:extLst>
          </p:nvPr>
        </p:nvGraphicFramePr>
        <p:xfrm>
          <a:off x="4862960" y="967061"/>
          <a:ext cx="221862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947"/>
                <a:gridCol w="316947"/>
                <a:gridCol w="316947"/>
                <a:gridCol w="316947"/>
                <a:gridCol w="316947"/>
                <a:gridCol w="325653"/>
                <a:gridCol w="3082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27915"/>
              </p:ext>
            </p:extLst>
          </p:nvPr>
        </p:nvGraphicFramePr>
        <p:xfrm>
          <a:off x="4862957" y="1425533"/>
          <a:ext cx="2218633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731"/>
                <a:gridCol w="310731"/>
                <a:gridCol w="327214"/>
                <a:gridCol w="320571"/>
                <a:gridCol w="308242"/>
                <a:gridCol w="345231"/>
                <a:gridCol w="2959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2A74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62343" y="365772"/>
            <a:ext cx="4795002" cy="369332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bind_rows</a:t>
            </a:r>
            <a:r>
              <a:rPr lang="en-US" dirty="0"/>
              <a:t>(</a:t>
            </a:r>
            <a:r>
              <a:rPr lang="en-US" dirty="0" err="1"/>
              <a:t>january_samples</a:t>
            </a:r>
            <a:r>
              <a:rPr lang="en-US" dirty="0"/>
              <a:t>,   </a:t>
            </a:r>
            <a:r>
              <a:rPr lang="en-US" dirty="0" err="1"/>
              <a:t>february_samples</a:t>
            </a:r>
            <a:r>
              <a:rPr lang="en-US" dirty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15326"/>
              </p:ext>
            </p:extLst>
          </p:nvPr>
        </p:nvGraphicFramePr>
        <p:xfrm>
          <a:off x="4825258" y="2142915"/>
          <a:ext cx="225633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649"/>
                <a:gridCol w="316947"/>
                <a:gridCol w="316947"/>
                <a:gridCol w="316947"/>
                <a:gridCol w="316947"/>
                <a:gridCol w="325653"/>
                <a:gridCol w="3082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26262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83964"/>
              </p:ext>
            </p:extLst>
          </p:nvPr>
        </p:nvGraphicFramePr>
        <p:xfrm>
          <a:off x="4850630" y="2525620"/>
          <a:ext cx="2233889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127"/>
                <a:gridCol w="319127"/>
                <a:gridCol w="319127"/>
                <a:gridCol w="319127"/>
                <a:gridCol w="319127"/>
                <a:gridCol w="319127"/>
                <a:gridCol w="3191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9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09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3-18 at 11.46.32 AM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63" y="180578"/>
            <a:ext cx="3825678" cy="2432422"/>
          </a:xfrm>
          <a:prstGeom prst="rect">
            <a:avLst/>
          </a:prstGeom>
        </p:spPr>
      </p:pic>
      <p:pic>
        <p:nvPicPr>
          <p:cNvPr id="6" name="Picture 5" descr="Screen Shot 2019-03-18 at 12.01.40 PM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9984" y="1379419"/>
            <a:ext cx="1925112" cy="1210168"/>
          </a:xfrm>
          <a:prstGeom prst="rect">
            <a:avLst/>
          </a:prstGeom>
        </p:spPr>
      </p:pic>
      <p:pic>
        <p:nvPicPr>
          <p:cNvPr id="7" name="Picture 6" descr="Screen Shot 2019-03-18 at 12.02.33 PM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8011" y="2957150"/>
            <a:ext cx="4787417" cy="1444290"/>
          </a:xfrm>
          <a:prstGeom prst="rect">
            <a:avLst/>
          </a:prstGeom>
        </p:spPr>
      </p:pic>
      <p:pic>
        <p:nvPicPr>
          <p:cNvPr id="5" name="Picture 4" descr="Screen Shot 2019-03-18 at 12.01.19 PM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8552" y="1379418"/>
            <a:ext cx="2430339" cy="12335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4549" y="19240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8964" y="732909"/>
            <a:ext cx="4787417" cy="369332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bind_cols</a:t>
            </a:r>
            <a:r>
              <a:rPr lang="en-US" dirty="0" smtClean="0"/>
              <a:t>(</a:t>
            </a:r>
            <a:r>
              <a:rPr lang="en-US" dirty="0" err="1" smtClean="0"/>
              <a:t>incomplete_data,additional_columns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60306" y="1338890"/>
            <a:ext cx="2418585" cy="403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incomplete_data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77424" y="1336947"/>
            <a:ext cx="1934078" cy="405695"/>
          </a:xfrm>
          <a:prstGeom prst="rect">
            <a:avLst/>
          </a:prstGeom>
          <a:solidFill>
            <a:srgbClr val="F2A74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</a:rPr>
              <a:t>additional_columns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71399" y="2957150"/>
            <a:ext cx="2418585" cy="403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incomplete_data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61549" y="2955207"/>
            <a:ext cx="1934078" cy="405695"/>
          </a:xfrm>
          <a:prstGeom prst="rect">
            <a:avLst/>
          </a:prstGeom>
          <a:solidFill>
            <a:srgbClr val="F2A74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</a:rPr>
              <a:t>additional_columns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280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25275" y="1233083"/>
            <a:ext cx="4203494" cy="1800630"/>
            <a:chOff x="165911" y="2530535"/>
            <a:chExt cx="2886500" cy="1236476"/>
          </a:xfrm>
        </p:grpSpPr>
        <p:pic>
          <p:nvPicPr>
            <p:cNvPr id="8" name="Picture 7" descr="Screen Shot 2019-03-18 at 11.46.32 AM.png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5911" y="2530535"/>
              <a:ext cx="2886500" cy="123647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053431" y="3062066"/>
              <a:ext cx="998980" cy="704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Screen Shot 2019-03-18 at 11.46.32 AM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1530" y="281752"/>
            <a:ext cx="4155526" cy="465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83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657" y="1006443"/>
            <a:ext cx="2561922" cy="2662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7941" y="1006443"/>
            <a:ext cx="2577136" cy="2466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2902" y="1006443"/>
            <a:ext cx="2577136" cy="2027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6657" y="185259"/>
            <a:ext cx="592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Visualizing relational data structure and keys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32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3-18 at 12.16.20 PM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2881"/>
          <a:stretch/>
        </p:blipFill>
        <p:spPr>
          <a:xfrm>
            <a:off x="2293911" y="2721910"/>
            <a:ext cx="6850090" cy="2421590"/>
          </a:xfrm>
          <a:prstGeom prst="rect">
            <a:avLst/>
          </a:prstGeom>
        </p:spPr>
      </p:pic>
      <p:pic>
        <p:nvPicPr>
          <p:cNvPr id="3" name="Picture 2" descr="Screen Shot 2019-03-18 at 12.17.10 PM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9369"/>
            <a:ext cx="9144000" cy="25125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01563" y="3218348"/>
            <a:ext cx="6542438" cy="160301"/>
          </a:xfrm>
          <a:prstGeom prst="rect">
            <a:avLst/>
          </a:prstGeom>
          <a:noFill/>
          <a:ln>
            <a:solidFill>
              <a:srgbClr val="F2A7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642518" y="909221"/>
            <a:ext cx="2378834" cy="2300772"/>
          </a:xfrm>
          <a:prstGeom prst="straightConnector1">
            <a:avLst/>
          </a:prstGeom>
          <a:ln>
            <a:solidFill>
              <a:srgbClr val="F2A74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636885" y="2027657"/>
            <a:ext cx="1384467" cy="1179511"/>
          </a:xfrm>
          <a:prstGeom prst="straightConnector1">
            <a:avLst/>
          </a:prstGeom>
          <a:ln>
            <a:solidFill>
              <a:srgbClr val="F2A74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8923" y="801504"/>
            <a:ext cx="1245298" cy="209625"/>
          </a:xfrm>
          <a:prstGeom prst="rect">
            <a:avLst/>
          </a:prstGeom>
          <a:noFill/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45298" y="1011129"/>
            <a:ext cx="1356265" cy="218768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8923" y="1924422"/>
            <a:ext cx="1245298" cy="209625"/>
          </a:xfrm>
          <a:prstGeom prst="rect">
            <a:avLst/>
          </a:prstGeom>
          <a:noFill/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5298" y="2134047"/>
            <a:ext cx="1356265" cy="108430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78257" y="123052"/>
            <a:ext cx="5177319" cy="369332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left_join</a:t>
            </a:r>
            <a:r>
              <a:rPr lang="en-US" dirty="0"/>
              <a:t>(</a:t>
            </a:r>
            <a:r>
              <a:rPr lang="en-US" dirty="0" err="1"/>
              <a:t>select_samples</a:t>
            </a:r>
            <a:r>
              <a:rPr lang="en-US" dirty="0"/>
              <a:t>, </a:t>
            </a:r>
            <a:r>
              <a:rPr lang="en-US" dirty="0" err="1"/>
              <a:t>select_batches</a:t>
            </a:r>
            <a:r>
              <a:rPr lang="en-US" dirty="0"/>
              <a:t>, by= "</a:t>
            </a:r>
            <a:r>
              <a:rPr lang="en-US" dirty="0" err="1"/>
              <a:t>keyB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72398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62768" y="2298045"/>
            <a:ext cx="5661774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Get </a:t>
            </a:r>
            <a:r>
              <a:rPr lang="en-US" sz="1600" dirty="0" err="1" smtClean="0"/>
              <a:t>batch_name.x</a:t>
            </a:r>
            <a:r>
              <a:rPr lang="en-US" sz="1600" dirty="0" smtClean="0"/>
              <a:t> and </a:t>
            </a:r>
            <a:r>
              <a:rPr lang="en-US" sz="1600" dirty="0" err="1" smtClean="0"/>
              <a:t>batch_name.y</a:t>
            </a:r>
            <a:r>
              <a:rPr lang="en-US" sz="1600" dirty="0" smtClean="0"/>
              <a:t> (and </a:t>
            </a:r>
            <a:r>
              <a:rPr lang="en-US" sz="1600" dirty="0" err="1" smtClean="0"/>
              <a:t>compound_name.x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dirty="0" err="1" smtClean="0"/>
              <a:t>compound_name.y</a:t>
            </a:r>
            <a:r>
              <a:rPr lang="en-US" sz="1600" dirty="0" smtClean="0"/>
              <a:t>) because these are duplicate columns. (We did not remove these columns when creating primary key.) </a:t>
            </a:r>
          </a:p>
          <a:p>
            <a:endParaRPr lang="en-US" sz="1600" dirty="0" smtClean="0"/>
          </a:p>
          <a:p>
            <a:r>
              <a:rPr lang="en-US" sz="1600" dirty="0" smtClean="0"/>
              <a:t>If undesired, how to prevent this?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remove = TRUE (default) when creating primary key (but will lose these columns) </a:t>
            </a:r>
            <a:r>
              <a:rPr lang="en-US" sz="1600" u="sng" dirty="0" smtClean="0"/>
              <a:t>OR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instead of creating primary key, specify which columns to join by in call (by = c(“</a:t>
            </a:r>
            <a:r>
              <a:rPr lang="en-US" sz="1600" dirty="0" err="1" smtClean="0"/>
              <a:t>batch_name</a:t>
            </a:r>
            <a:r>
              <a:rPr lang="en-US" sz="1600" dirty="0" smtClean="0"/>
              <a:t>”, “</a:t>
            </a:r>
            <a:r>
              <a:rPr lang="en-US" sz="1600" dirty="0" err="1" smtClean="0"/>
              <a:t>compound_name</a:t>
            </a:r>
            <a:r>
              <a:rPr lang="en-US" sz="1600" dirty="0" smtClean="0"/>
              <a:t>”) </a:t>
            </a:r>
            <a:r>
              <a:rPr lang="en-US" sz="1600" u="sng" dirty="0" smtClean="0"/>
              <a:t>OR</a:t>
            </a:r>
            <a:r>
              <a:rPr lang="en-US" sz="1600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create primary key and use remove = FALSE, but join by = c(“</a:t>
            </a:r>
            <a:r>
              <a:rPr lang="en-US" sz="1600" dirty="0" err="1" smtClean="0"/>
              <a:t>keyB</a:t>
            </a:r>
            <a:r>
              <a:rPr lang="en-US" sz="1600" dirty="0" smtClean="0"/>
              <a:t>”, “</a:t>
            </a:r>
            <a:r>
              <a:rPr lang="en-US" sz="1600" dirty="0" err="1"/>
              <a:t>batch_name</a:t>
            </a:r>
            <a:r>
              <a:rPr lang="en-US" sz="1600" dirty="0"/>
              <a:t>”, “</a:t>
            </a:r>
            <a:r>
              <a:rPr lang="en-US" sz="1600" dirty="0" err="1"/>
              <a:t>compound_name</a:t>
            </a:r>
            <a:r>
              <a:rPr lang="en-US" sz="1600" dirty="0"/>
              <a:t>”)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315696"/>
            <a:ext cx="9144000" cy="1849810"/>
            <a:chOff x="0" y="458112"/>
            <a:chExt cx="9144000" cy="1849810"/>
          </a:xfrm>
        </p:grpSpPr>
        <p:pic>
          <p:nvPicPr>
            <p:cNvPr id="3" name="Picture 2" descr="Screen Shot 2019-03-18 at 1.02.21 PM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619462"/>
              <a:ext cx="9144000" cy="1688460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6580167" y="892197"/>
              <a:ext cx="540465" cy="1390347"/>
            </a:xfrm>
            <a:prstGeom prst="roundRect">
              <a:avLst/>
            </a:prstGeom>
            <a:noFill/>
            <a:ln>
              <a:solidFill>
                <a:srgbClr val="F2A74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65911" y="892197"/>
              <a:ext cx="540465" cy="139034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5911" y="458112"/>
              <a:ext cx="6468252" cy="403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bg1"/>
                  </a:solidFill>
                </a:rPr>
                <a:t>select_samples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34163" y="458870"/>
              <a:ext cx="2509836" cy="405695"/>
            </a:xfrm>
            <a:prstGeom prst="rect">
              <a:avLst/>
            </a:prstGeom>
            <a:solidFill>
              <a:srgbClr val="F2A74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rgbClr val="FFFFFF"/>
                  </a:solidFill>
                </a:rPr>
                <a:t>select_batches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5910" y="2397589"/>
            <a:ext cx="3196857" cy="1369422"/>
            <a:chOff x="165911" y="2530535"/>
            <a:chExt cx="2886500" cy="1236476"/>
          </a:xfrm>
        </p:grpSpPr>
        <p:pic>
          <p:nvPicPr>
            <p:cNvPr id="14" name="Picture 13" descr="Screen Shot 2019-03-18 at 11.46.32 AM.png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5911" y="2530535"/>
              <a:ext cx="2886500" cy="1236476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053431" y="3062066"/>
              <a:ext cx="998980" cy="704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Screen Shot 2019-03-18 at 11.46.32 AM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81" y="3728025"/>
            <a:ext cx="3315286" cy="7609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8330" y="4464538"/>
            <a:ext cx="2309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left_join</a:t>
            </a:r>
            <a:r>
              <a:rPr lang="en-US" sz="1400" dirty="0" smtClean="0"/>
              <a:t>(</a:t>
            </a:r>
            <a:r>
              <a:rPr lang="en-US" sz="1400" dirty="0" err="1" smtClean="0"/>
              <a:t>x,y</a:t>
            </a:r>
            <a:r>
              <a:rPr lang="en-US" sz="1400" dirty="0" smtClean="0"/>
              <a:t>, by = c(“A”, “B”))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801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758</Words>
  <Application>Microsoft Macintosh PowerPoint</Application>
  <PresentationFormat>On-screen Show (16:9)</PresentationFormat>
  <Paragraphs>272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Haymond</dc:creator>
  <cp:lastModifiedBy>Shannon Haymond</cp:lastModifiedBy>
  <cp:revision>70</cp:revision>
  <dcterms:created xsi:type="dcterms:W3CDTF">2019-03-18T16:07:44Z</dcterms:created>
  <dcterms:modified xsi:type="dcterms:W3CDTF">2019-03-19T05:22:56Z</dcterms:modified>
</cp:coreProperties>
</file>