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XkiW90czCEOVFVFgyN1w5/Fle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1C643-F978-4222-A9EE-2EFF58E4363B}">
  <a:tblStyle styleId="{9811C643-F978-4222-A9EE-2EFF58E436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9" name="Google Shape;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9" name="Google Shape;1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edda5fe25_5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9" name="Google Shape;139;gdedda5fe25_5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edda5fe25_5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7" name="Google Shape;147;gdedda5fe25_5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edda5fe25_5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64" name="Google Shape;164;gdedda5fe25_5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edda5fe25_5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73" name="Google Shape;173;gdedda5fe25_5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ed3403bb8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14" name="Google Shape;214;gded3403bb8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49" name="Google Shape;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d3403bb8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22" name="Google Shape;222;gded3403bb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ed3403bb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36" name="Google Shape;236;gded3403bb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ed3403bb8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44" name="Google Shape;244;gded3403bb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51" name="Google Shape;25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ed3403bb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58" name="Google Shape;258;gded3403bb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ed3403bb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66" name="Google Shape;266;gded3403bb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73" name="Google Shape;2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5" name="Google Shape;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61" name="Google Shape;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71" name="Google Shape;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4" name="Google Shape;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8" name="Google Shape;1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edda5fe25_3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0" name="Google Shape;120;gdedda5fe25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538287"/>
            <a:ext cx="9144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43132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651933" y="-87315"/>
            <a:ext cx="1070186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651933" y="1346201"/>
            <a:ext cx="10701867"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2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651933" y="-87315"/>
            <a:ext cx="10701867"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651933" y="1346201"/>
            <a:ext cx="10701867"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651933" y="-87315"/>
            <a:ext cx="10701867"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21"/>
          <p:cNvSpPr txBox="1">
            <a:spLocks noGrp="1"/>
          </p:cNvSpPr>
          <p:nvPr>
            <p:ph type="body" idx="1"/>
          </p:nvPr>
        </p:nvSpPr>
        <p:spPr>
          <a:xfrm>
            <a:off x="651933" y="1346201"/>
            <a:ext cx="10701867"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 name="Google Shape;30;p2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p:nvPr/>
        </p:nvSpPr>
        <p:spPr>
          <a:xfrm>
            <a:off x="2597782" y="1624614"/>
            <a:ext cx="6996436" cy="70558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3600"/>
              <a:buFont typeface="Calibri"/>
              <a:buNone/>
            </a:pPr>
            <a:r>
              <a:rPr lang="en-US" sz="3000" b="1" i="0" u="none" strike="noStrike" cap="none">
                <a:solidFill>
                  <a:srgbClr val="3F3F3F"/>
                </a:solidFill>
                <a:latin typeface="Arial"/>
                <a:ea typeface="Arial"/>
                <a:cs typeface="Arial"/>
                <a:sym typeface="Arial"/>
              </a:rPr>
              <a:t>Mẫu thiết kế phần mềm</a:t>
            </a:r>
            <a:endParaRPr sz="3000" b="1" i="0" u="none" strike="noStrike" cap="none">
              <a:solidFill>
                <a:srgbClr val="3F3F3F"/>
              </a:solidFill>
              <a:latin typeface="Arial"/>
              <a:ea typeface="Arial"/>
              <a:cs typeface="Arial"/>
              <a:sym typeface="Arial"/>
            </a:endParaRPr>
          </a:p>
        </p:txBody>
      </p:sp>
      <p:sp>
        <p:nvSpPr>
          <p:cNvPr id="42" name="Google Shape;42;p1"/>
          <p:cNvSpPr txBox="1"/>
          <p:nvPr/>
        </p:nvSpPr>
        <p:spPr>
          <a:xfrm>
            <a:off x="2597782" y="2421198"/>
            <a:ext cx="6996300" cy="56340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1100"/>
              <a:buFont typeface="Arial"/>
              <a:buNone/>
            </a:pPr>
            <a:r>
              <a:rPr lang="en-US" sz="3400" b="0" i="0" u="none" strike="noStrike" cap="none">
                <a:solidFill>
                  <a:srgbClr val="0000FF"/>
                </a:solidFill>
                <a:latin typeface="Arial"/>
                <a:ea typeface="Arial"/>
                <a:cs typeface="Arial"/>
                <a:sym typeface="Arial"/>
              </a:rPr>
              <a:t>Mini-project for design pattern</a:t>
            </a:r>
            <a:endParaRPr sz="3400" b="0" i="0" u="none" strike="noStrike" cap="none">
              <a:solidFill>
                <a:srgbClr val="0000FF"/>
              </a:solidFill>
              <a:latin typeface="Arial"/>
              <a:ea typeface="Arial"/>
              <a:cs typeface="Arial"/>
              <a:sym typeface="Arial"/>
            </a:endParaRPr>
          </a:p>
        </p:txBody>
      </p:sp>
      <p:sp>
        <p:nvSpPr>
          <p:cNvPr id="43" name="Google Shape;43;p1"/>
          <p:cNvSpPr txBox="1"/>
          <p:nvPr/>
        </p:nvSpPr>
        <p:spPr>
          <a:xfrm>
            <a:off x="4731024" y="3328404"/>
            <a:ext cx="55455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Giảng viên hướng dẫn:  GV.Nguyễn Thị Thu Trang</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GV.Bùi Thị Mai Anh</a:t>
            </a:r>
            <a:endParaRPr sz="1800">
              <a:solidFill>
                <a:schemeClr val="dk1"/>
              </a:solidFill>
              <a:latin typeface="Arial"/>
              <a:ea typeface="Arial"/>
              <a:cs typeface="Arial"/>
              <a:sym typeface="Arial"/>
            </a:endParaRPr>
          </a:p>
        </p:txBody>
      </p:sp>
      <p:sp>
        <p:nvSpPr>
          <p:cNvPr id="44" name="Google Shape;44;p1"/>
          <p:cNvSpPr txBox="1"/>
          <p:nvPr/>
        </p:nvSpPr>
        <p:spPr>
          <a:xfrm>
            <a:off x="4040111" y="4375323"/>
            <a:ext cx="129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Nhóm 12</a:t>
            </a:r>
            <a:endParaRPr sz="1800">
              <a:solidFill>
                <a:schemeClr val="lt1"/>
              </a:solidFill>
              <a:latin typeface="Arial"/>
              <a:ea typeface="Arial"/>
              <a:cs typeface="Arial"/>
              <a:sym typeface="Arial"/>
            </a:endParaRPr>
          </a:p>
        </p:txBody>
      </p:sp>
      <p:sp>
        <p:nvSpPr>
          <p:cNvPr id="45" name="Google Shape;45;p1"/>
          <p:cNvSpPr txBox="1"/>
          <p:nvPr/>
        </p:nvSpPr>
        <p:spPr>
          <a:xfrm>
            <a:off x="6735587" y="4784575"/>
            <a:ext cx="121058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20170115</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20173400</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20173381</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20173388</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20173380</a:t>
            </a:r>
            <a:endParaRPr/>
          </a:p>
        </p:txBody>
      </p:sp>
      <p:sp>
        <p:nvSpPr>
          <p:cNvPr id="46" name="Google Shape;46;p1"/>
          <p:cNvSpPr txBox="1"/>
          <p:nvPr/>
        </p:nvSpPr>
        <p:spPr>
          <a:xfrm>
            <a:off x="4040110" y="4784575"/>
            <a:ext cx="26598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Lê Anh Thành</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Hoàng Minh Tiến	</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Ngô Huy Thao	</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Đặng Đình Thọ</a:t>
            </a:r>
            <a:endParaRPr/>
          </a:p>
          <a:p>
            <a:pPr marL="0" marR="0" lvl="0" indent="0" algn="l" rtl="0">
              <a:spcBef>
                <a:spcPts val="0"/>
              </a:spcBef>
              <a:spcAft>
                <a:spcPts val="0"/>
              </a:spcAft>
              <a:buNone/>
            </a:pPr>
            <a:r>
              <a:rPr lang="en-US" sz="1800">
                <a:solidFill>
                  <a:schemeClr val="lt1"/>
                </a:solidFill>
              </a:rPr>
              <a:t>Phạm </a:t>
            </a:r>
            <a:r>
              <a:rPr lang="en-US" sz="1800">
                <a:solidFill>
                  <a:schemeClr val="lt1"/>
                </a:solidFill>
                <a:latin typeface="Arial"/>
                <a:ea typeface="Arial"/>
                <a:cs typeface="Arial"/>
                <a:sym typeface="Arial"/>
              </a:rPr>
              <a:t>Văn Th</a:t>
            </a:r>
            <a:r>
              <a:rPr lang="en-US" sz="1800">
                <a:solidFill>
                  <a:schemeClr val="lt1"/>
                </a:solidFill>
              </a:rPr>
              <a:t>ành</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32" name="Google Shape;132;p9"/>
          <p:cNvSpPr txBox="1"/>
          <p:nvPr/>
        </p:nvSpPr>
        <p:spPr>
          <a:xfrm>
            <a:off x="746618" y="1031846"/>
            <a:ext cx="987384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3.5. </a:t>
            </a:r>
            <a:r>
              <a:rPr lang="en-US" sz="2200" b="1" i="1" u="none" strike="noStrike">
                <a:solidFill>
                  <a:srgbClr val="2E75B5"/>
                </a:solidFill>
                <a:latin typeface="Arial"/>
                <a:ea typeface="Arial"/>
                <a:cs typeface="Arial"/>
                <a:sym typeface="Arial"/>
              </a:rPr>
              <a:t>Vấn đề lặp một số phương thức trong các lớp giao diện và giải pháp</a:t>
            </a:r>
            <a:endParaRPr sz="2200" b="1">
              <a:solidFill>
                <a:srgbClr val="2E75B5"/>
              </a:solidFill>
              <a:latin typeface="Arial"/>
              <a:ea typeface="Arial"/>
              <a:cs typeface="Arial"/>
              <a:sym typeface="Arial"/>
            </a:endParaRPr>
          </a:p>
        </p:txBody>
      </p:sp>
      <p:sp>
        <p:nvSpPr>
          <p:cNvPr id="133" name="Google Shape;133;p9"/>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3.5.1. Tóm tắt vấn đề</a:t>
            </a:r>
            <a:endParaRPr/>
          </a:p>
        </p:txBody>
      </p:sp>
      <p:sp>
        <p:nvSpPr>
          <p:cNvPr id="134" name="Google Shape;134;p9"/>
          <p:cNvSpPr txBox="1"/>
          <p:nvPr/>
        </p:nvSpPr>
        <p:spPr>
          <a:xfrm>
            <a:off x="1356400" y="2028250"/>
            <a:ext cx="82017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Một số lớp giao diện có cùng cách thức khởi tạo</a:t>
            </a:r>
            <a:endParaRPr sz="1800"/>
          </a:p>
          <a:p>
            <a:pPr marL="457200" lvl="0" indent="-342900" algn="l" rtl="0">
              <a:spcBef>
                <a:spcPts val="0"/>
              </a:spcBef>
              <a:spcAft>
                <a:spcPts val="0"/>
              </a:spcAft>
              <a:buSzPts val="1800"/>
              <a:buChar char="-"/>
            </a:pPr>
            <a:r>
              <a:rPr lang="en-US" sz="1800"/>
              <a:t>Có thể có đôi chút khác biệt ở từng lớp</a:t>
            </a:r>
            <a:endParaRPr sz="1800"/>
          </a:p>
          <a:p>
            <a:pPr marL="457200" lvl="0" indent="-342900" algn="l" rtl="0">
              <a:spcBef>
                <a:spcPts val="0"/>
              </a:spcBef>
              <a:spcAft>
                <a:spcPts val="0"/>
              </a:spcAft>
              <a:buSzPts val="1800"/>
              <a:buChar char="-"/>
            </a:pPr>
            <a:r>
              <a:rPr lang="en-US" sz="1800"/>
              <a:t>Thiết kế hiện tại chưa tận dụng được quy trình đó</a:t>
            </a:r>
            <a:endParaRPr sz="1800"/>
          </a:p>
          <a:p>
            <a:pPr marL="457200" lvl="0" indent="-342900" algn="l" rtl="0">
              <a:spcBef>
                <a:spcPts val="0"/>
              </a:spcBef>
              <a:spcAft>
                <a:spcPts val="0"/>
              </a:spcAft>
              <a:buSzPts val="1800"/>
              <a:buChar char="-"/>
            </a:pPr>
            <a:r>
              <a:rPr lang="en-US" sz="1800"/>
              <a:t>Khi tạo lớp mới lại trải qua cách thức đó, chưa tái sử dụng được cấu trúc</a:t>
            </a:r>
            <a:endParaRPr sz="1800"/>
          </a:p>
        </p:txBody>
      </p:sp>
      <p:pic>
        <p:nvPicPr>
          <p:cNvPr id="135" name="Google Shape;135;p9"/>
          <p:cNvPicPr preferRelativeResize="0"/>
          <p:nvPr/>
        </p:nvPicPr>
        <p:blipFill rotWithShape="1">
          <a:blip r:embed="rId3">
            <a:alphaModFix/>
          </a:blip>
          <a:srcRect l="15439" t="22904" r="51026" b="45163"/>
          <a:stretch/>
        </p:blipFill>
        <p:spPr>
          <a:xfrm>
            <a:off x="507050" y="3600125"/>
            <a:ext cx="5242400" cy="2828156"/>
          </a:xfrm>
          <a:prstGeom prst="rect">
            <a:avLst/>
          </a:prstGeom>
          <a:noFill/>
          <a:ln>
            <a:noFill/>
          </a:ln>
        </p:spPr>
      </p:pic>
      <p:pic>
        <p:nvPicPr>
          <p:cNvPr id="136" name="Google Shape;136;p9"/>
          <p:cNvPicPr preferRelativeResize="0"/>
          <p:nvPr/>
        </p:nvPicPr>
        <p:blipFill rotWithShape="1">
          <a:blip r:embed="rId4">
            <a:alphaModFix/>
          </a:blip>
          <a:srcRect l="15762" t="42351" r="49821" b="25877"/>
          <a:stretch/>
        </p:blipFill>
        <p:spPr>
          <a:xfrm>
            <a:off x="5850875" y="3600125"/>
            <a:ext cx="5242400" cy="27220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4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4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dedda5fe25_5_16"/>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42" name="Google Shape;142;gdedda5fe25_5_16"/>
          <p:cNvSpPr txBox="1"/>
          <p:nvPr/>
        </p:nvSpPr>
        <p:spPr>
          <a:xfrm>
            <a:off x="746618" y="1031846"/>
            <a:ext cx="9873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3.5. </a:t>
            </a:r>
            <a:r>
              <a:rPr lang="en-US" sz="2200" b="1" i="1" u="none" strike="noStrike">
                <a:solidFill>
                  <a:srgbClr val="2E75B5"/>
                </a:solidFill>
                <a:latin typeface="Arial"/>
                <a:ea typeface="Arial"/>
                <a:cs typeface="Arial"/>
                <a:sym typeface="Arial"/>
              </a:rPr>
              <a:t>Vấn đề lặp một số phương thức trong các lớp giao diện và giải pháp</a:t>
            </a:r>
            <a:endParaRPr sz="2200" b="1">
              <a:solidFill>
                <a:srgbClr val="2E75B5"/>
              </a:solidFill>
              <a:latin typeface="Arial"/>
              <a:ea typeface="Arial"/>
              <a:cs typeface="Arial"/>
              <a:sym typeface="Arial"/>
            </a:endParaRPr>
          </a:p>
        </p:txBody>
      </p:sp>
      <p:sp>
        <p:nvSpPr>
          <p:cNvPr id="143" name="Google Shape;143;gdedda5fe25_5_16"/>
          <p:cNvSpPr txBox="1"/>
          <p:nvPr/>
        </p:nvSpPr>
        <p:spPr>
          <a:xfrm>
            <a:off x="1241575" y="1529850"/>
            <a:ext cx="52614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solidFill>
                  <a:schemeClr val="dk1"/>
                </a:solidFill>
              </a:rPr>
              <a:t>3.5.2. Giải pháp: - Sử dụng Template Method</a:t>
            </a:r>
            <a:endParaRPr sz="1800" b="1">
              <a:solidFill>
                <a:schemeClr val="dk1"/>
              </a:solidFill>
            </a:endParaRPr>
          </a:p>
        </p:txBody>
      </p:sp>
      <p:pic>
        <p:nvPicPr>
          <p:cNvPr id="144" name="Google Shape;144;gdedda5fe25_5_16"/>
          <p:cNvPicPr preferRelativeResize="0"/>
          <p:nvPr/>
        </p:nvPicPr>
        <p:blipFill>
          <a:blip r:embed="rId3">
            <a:alphaModFix/>
          </a:blip>
          <a:stretch>
            <a:fillRect/>
          </a:stretch>
        </p:blipFill>
        <p:spPr>
          <a:xfrm>
            <a:off x="770513" y="1966345"/>
            <a:ext cx="10650980" cy="46540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dedda5fe25_5_8"/>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50" name="Google Shape;150;gdedda5fe25_5_8"/>
          <p:cNvSpPr txBox="1"/>
          <p:nvPr/>
        </p:nvSpPr>
        <p:spPr>
          <a:xfrm>
            <a:off x="746618" y="1031846"/>
            <a:ext cx="9873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3.5. </a:t>
            </a:r>
            <a:r>
              <a:rPr lang="en-US" sz="2200" b="1" i="1" u="none" strike="noStrike">
                <a:solidFill>
                  <a:srgbClr val="2E75B5"/>
                </a:solidFill>
                <a:latin typeface="Arial"/>
                <a:ea typeface="Arial"/>
                <a:cs typeface="Arial"/>
                <a:sym typeface="Arial"/>
              </a:rPr>
              <a:t>Vấn đề lặp một số phương thức trong các lớp giao diện và giải pháp</a:t>
            </a:r>
            <a:endParaRPr sz="2200" b="1">
              <a:solidFill>
                <a:srgbClr val="2E75B5"/>
              </a:solidFill>
              <a:latin typeface="Arial"/>
              <a:ea typeface="Arial"/>
              <a:cs typeface="Arial"/>
              <a:sym typeface="Arial"/>
            </a:endParaRPr>
          </a:p>
        </p:txBody>
      </p:sp>
      <p:sp>
        <p:nvSpPr>
          <p:cNvPr id="151" name="Google Shape;151;gdedda5fe25_5_8"/>
          <p:cNvSpPr txBox="1"/>
          <p:nvPr/>
        </p:nvSpPr>
        <p:spPr>
          <a:xfrm>
            <a:off x="1241570" y="1529845"/>
            <a:ext cx="46728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solidFill>
                  <a:schemeClr val="dk1"/>
                </a:solidFill>
              </a:rPr>
              <a:t>3.5.3. Ưu nhược điểm</a:t>
            </a:r>
            <a:endParaRPr sz="1800" b="1">
              <a:solidFill>
                <a:schemeClr val="dk1"/>
              </a:solidFill>
            </a:endParaRPr>
          </a:p>
        </p:txBody>
      </p:sp>
      <p:sp>
        <p:nvSpPr>
          <p:cNvPr id="152" name="Google Shape;152;gdedda5fe25_5_8"/>
          <p:cNvSpPr txBox="1"/>
          <p:nvPr/>
        </p:nvSpPr>
        <p:spPr>
          <a:xfrm>
            <a:off x="1331025" y="2066275"/>
            <a:ext cx="73017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Tận dụng được thứ tự thực hiện</a:t>
            </a:r>
            <a:endParaRPr sz="1800"/>
          </a:p>
          <a:p>
            <a:pPr marL="457200" lvl="0" indent="-342900" algn="l" rtl="0">
              <a:spcBef>
                <a:spcPts val="0"/>
              </a:spcBef>
              <a:spcAft>
                <a:spcPts val="0"/>
              </a:spcAft>
              <a:buSzPts val="1800"/>
              <a:buChar char="-"/>
            </a:pPr>
            <a:r>
              <a:rPr lang="en-US" sz="1800"/>
              <a:t>Giảm độ lặp trong mã nguồn</a:t>
            </a:r>
            <a:endParaRPr sz="1800"/>
          </a:p>
          <a:p>
            <a:pPr marL="457200" lvl="0" indent="-342900" algn="l" rtl="0">
              <a:spcBef>
                <a:spcPts val="0"/>
              </a:spcBef>
              <a:spcAft>
                <a:spcPts val="0"/>
              </a:spcAft>
              <a:buSzPts val="1800"/>
              <a:buChar char="-"/>
            </a:pPr>
            <a:r>
              <a:rPr lang="en-US" sz="1800"/>
              <a:t>Linh hoạt trong thiết kế và mở rộng</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58" name="Google Shape;158;p10"/>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3.6. </a:t>
            </a:r>
            <a:r>
              <a:rPr lang="en-US" sz="2200" b="1" i="1" u="none" strike="noStrike">
                <a:solidFill>
                  <a:srgbClr val="2E75B5"/>
                </a:solidFill>
                <a:latin typeface="Arial"/>
                <a:ea typeface="Arial"/>
                <a:cs typeface="Arial"/>
                <a:sym typeface="Arial"/>
              </a:rPr>
              <a:t>Vấn đề mối liên hệ giữa lớp MediaHandler và lớp CartScreenHandler và giải pháp</a:t>
            </a:r>
            <a:endParaRPr sz="2200" b="1">
              <a:solidFill>
                <a:srgbClr val="2E75B5"/>
              </a:solidFill>
              <a:latin typeface="Arial"/>
              <a:ea typeface="Arial"/>
              <a:cs typeface="Arial"/>
              <a:sym typeface="Arial"/>
            </a:endParaRPr>
          </a:p>
        </p:txBody>
      </p:sp>
      <p:sp>
        <p:nvSpPr>
          <p:cNvPr id="159" name="Google Shape;159;p10"/>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3.6.1. Tóm tắt vấn đề</a:t>
            </a:r>
            <a:endParaRPr/>
          </a:p>
        </p:txBody>
      </p:sp>
      <p:sp>
        <p:nvSpPr>
          <p:cNvPr id="160" name="Google Shape;160;p10"/>
          <p:cNvSpPr txBox="1"/>
          <p:nvPr/>
        </p:nvSpPr>
        <p:spPr>
          <a:xfrm>
            <a:off x="1241575" y="1966300"/>
            <a:ext cx="101925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Khi có thay đổi về số lượng hay xóa sản phẩm, xử lý cập nhật lại nằm ở MediaHandler</a:t>
            </a:r>
            <a:endParaRPr sz="1800"/>
          </a:p>
          <a:p>
            <a:pPr marL="457200" lvl="0" indent="-342900" algn="l" rtl="0">
              <a:spcBef>
                <a:spcPts val="0"/>
              </a:spcBef>
              <a:spcAft>
                <a:spcPts val="0"/>
              </a:spcAft>
              <a:buSzPts val="1800"/>
              <a:buChar char="-"/>
            </a:pPr>
            <a:r>
              <a:rPr lang="en-US" sz="1800"/>
              <a:t>Không hợp lý, mức độ coupling giữa hai module cao</a:t>
            </a:r>
            <a:endParaRPr sz="1800"/>
          </a:p>
        </p:txBody>
      </p:sp>
      <p:pic>
        <p:nvPicPr>
          <p:cNvPr id="161" name="Google Shape;161;p10"/>
          <p:cNvPicPr preferRelativeResize="0"/>
          <p:nvPr/>
        </p:nvPicPr>
        <p:blipFill rotWithShape="1">
          <a:blip r:embed="rId3">
            <a:alphaModFix/>
          </a:blip>
          <a:srcRect l="17411" t="19624" r="15774" b="24925"/>
          <a:stretch/>
        </p:blipFill>
        <p:spPr>
          <a:xfrm>
            <a:off x="1241575" y="1966300"/>
            <a:ext cx="9582124" cy="44733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dedda5fe25_5_29"/>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67" name="Google Shape;167;gdedda5fe25_5_29"/>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3.6. </a:t>
            </a:r>
            <a:r>
              <a:rPr lang="en-US" sz="2200" b="1" i="1" u="none" strike="noStrike">
                <a:solidFill>
                  <a:srgbClr val="2E75B5"/>
                </a:solidFill>
                <a:latin typeface="Arial"/>
                <a:ea typeface="Arial"/>
                <a:cs typeface="Arial"/>
                <a:sym typeface="Arial"/>
              </a:rPr>
              <a:t>Vấn đề mối liên hệ giữa lớp MediaHandler và lớp CartScreenHandler và giải pháp</a:t>
            </a:r>
            <a:endParaRPr sz="2200" b="1">
              <a:solidFill>
                <a:srgbClr val="2E75B5"/>
              </a:solidFill>
              <a:latin typeface="Arial"/>
              <a:ea typeface="Arial"/>
              <a:cs typeface="Arial"/>
              <a:sym typeface="Arial"/>
            </a:endParaRPr>
          </a:p>
        </p:txBody>
      </p:sp>
      <p:sp>
        <p:nvSpPr>
          <p:cNvPr id="168" name="Google Shape;168;gdedda5fe25_5_29"/>
          <p:cNvSpPr txBox="1"/>
          <p:nvPr/>
        </p:nvSpPr>
        <p:spPr>
          <a:xfrm>
            <a:off x="1241576" y="1529850"/>
            <a:ext cx="54135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solidFill>
                  <a:schemeClr val="dk1"/>
                </a:solidFill>
              </a:rPr>
              <a:t>3.6.2. Giải pháp - Sử dụng Observer Pattern</a:t>
            </a:r>
            <a:endParaRPr sz="1800" b="1">
              <a:solidFill>
                <a:schemeClr val="dk1"/>
              </a:solidFill>
            </a:endParaRPr>
          </a:p>
        </p:txBody>
      </p:sp>
      <p:pic>
        <p:nvPicPr>
          <p:cNvPr id="169" name="Google Shape;169;gdedda5fe25_5_29"/>
          <p:cNvPicPr preferRelativeResize="0"/>
          <p:nvPr/>
        </p:nvPicPr>
        <p:blipFill rotWithShape="1">
          <a:blip r:embed="rId3">
            <a:alphaModFix/>
          </a:blip>
          <a:srcRect b="41830"/>
          <a:stretch/>
        </p:blipFill>
        <p:spPr>
          <a:xfrm>
            <a:off x="2788100" y="2106988"/>
            <a:ext cx="7037351" cy="4418976"/>
          </a:xfrm>
          <a:prstGeom prst="rect">
            <a:avLst/>
          </a:prstGeom>
          <a:noFill/>
          <a:ln>
            <a:noFill/>
          </a:ln>
        </p:spPr>
      </p:pic>
      <p:pic>
        <p:nvPicPr>
          <p:cNvPr id="170" name="Google Shape;170;gdedda5fe25_5_29"/>
          <p:cNvPicPr preferRelativeResize="0"/>
          <p:nvPr/>
        </p:nvPicPr>
        <p:blipFill rotWithShape="1">
          <a:blip r:embed="rId3">
            <a:alphaModFix/>
          </a:blip>
          <a:srcRect t="42412"/>
          <a:stretch/>
        </p:blipFill>
        <p:spPr>
          <a:xfrm>
            <a:off x="2707550" y="2155252"/>
            <a:ext cx="6953124" cy="432244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4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400"/>
                                        <p:tgtEl>
                                          <p:spTgt spid="169"/>
                                        </p:tgtEl>
                                      </p:cBhvr>
                                    </p:animEffect>
                                    <p:set>
                                      <p:cBhvr>
                                        <p:cTn id="12" dur="1" fill="hold">
                                          <p:stCondLst>
                                            <p:cond delay="400"/>
                                          </p:stCondLst>
                                        </p:cTn>
                                        <p:tgtEl>
                                          <p:spTgt spid="16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4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400"/>
                                        <p:tgtEl>
                                          <p:spTgt spid="170"/>
                                        </p:tgtEl>
                                      </p:cBhvr>
                                    </p:animEffect>
                                    <p:set>
                                      <p:cBhvr>
                                        <p:cTn id="22" dur="1" fill="hold">
                                          <p:stCondLst>
                                            <p:cond delay="400"/>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dedda5fe25_5_37"/>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76" name="Google Shape;176;gdedda5fe25_5_37"/>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3.6. </a:t>
            </a:r>
            <a:r>
              <a:rPr lang="en-US" sz="2200" b="1" i="1" u="none" strike="noStrike">
                <a:solidFill>
                  <a:srgbClr val="2E75B5"/>
                </a:solidFill>
                <a:latin typeface="Arial"/>
                <a:ea typeface="Arial"/>
                <a:cs typeface="Arial"/>
                <a:sym typeface="Arial"/>
              </a:rPr>
              <a:t>Vấn đề mối liên hệ giữa lớp MediaHandler và lớp CartScreenHandler và giải pháp</a:t>
            </a:r>
            <a:endParaRPr sz="2200" b="1">
              <a:solidFill>
                <a:srgbClr val="2E75B5"/>
              </a:solidFill>
              <a:latin typeface="Arial"/>
              <a:ea typeface="Arial"/>
              <a:cs typeface="Arial"/>
              <a:sym typeface="Arial"/>
            </a:endParaRPr>
          </a:p>
        </p:txBody>
      </p:sp>
      <p:sp>
        <p:nvSpPr>
          <p:cNvPr id="177" name="Google Shape;177;gdedda5fe25_5_37"/>
          <p:cNvSpPr txBox="1"/>
          <p:nvPr/>
        </p:nvSpPr>
        <p:spPr>
          <a:xfrm>
            <a:off x="1241570" y="1529845"/>
            <a:ext cx="46728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b="1">
                <a:solidFill>
                  <a:schemeClr val="dk1"/>
                </a:solidFill>
              </a:rPr>
              <a:t>3.6.3. Ưu nhược điểm</a:t>
            </a:r>
            <a:endParaRPr sz="1800" b="1">
              <a:solidFill>
                <a:schemeClr val="dk1"/>
              </a:solidFill>
            </a:endParaRPr>
          </a:p>
        </p:txBody>
      </p:sp>
      <p:sp>
        <p:nvSpPr>
          <p:cNvPr id="178" name="Google Shape;178;gdedda5fe25_5_37"/>
          <p:cNvSpPr txBox="1"/>
          <p:nvPr/>
        </p:nvSpPr>
        <p:spPr>
          <a:xfrm>
            <a:off x="1241575" y="2028225"/>
            <a:ext cx="94194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Giảm mức độ coupling giữa hai module.</a:t>
            </a:r>
            <a:endParaRPr sz="1800"/>
          </a:p>
          <a:p>
            <a:pPr marL="457200" lvl="0" indent="-342900" algn="l" rtl="0">
              <a:spcBef>
                <a:spcPts val="0"/>
              </a:spcBef>
              <a:spcAft>
                <a:spcPts val="0"/>
              </a:spcAft>
              <a:buSzPts val="1800"/>
              <a:buChar char="-"/>
            </a:pPr>
            <a:r>
              <a:rPr lang="en-US" sz="1800"/>
              <a:t>Tăng linh hoạt trong xử lý. Xử lý tại đúng nơi phụ trách.</a:t>
            </a:r>
            <a:endParaRPr sz="1800"/>
          </a:p>
          <a:p>
            <a:pPr marL="457200" lvl="0" indent="-342900" algn="l" rtl="0">
              <a:spcBef>
                <a:spcPts val="0"/>
              </a:spcBef>
              <a:spcAft>
                <a:spcPts val="0"/>
              </a:spcAft>
              <a:buSzPts val="1800"/>
              <a:buChar char="-"/>
            </a:pPr>
            <a:r>
              <a:rPr lang="en-US" sz="1800"/>
              <a:t>Trong tương lai nếu có yêu cầu liên quan đến thay đổi số lượng sản phẩm trong MediaHandler có thể tận dụng cơ chế Observer - Observable.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84" name="Google Shape;184;p12"/>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3.8. </a:t>
            </a:r>
            <a:r>
              <a:rPr lang="en-US" sz="2200" b="1" i="1" u="none" strike="noStrike">
                <a:solidFill>
                  <a:srgbClr val="2E75B5"/>
                </a:solidFill>
                <a:latin typeface="Arial"/>
                <a:ea typeface="Arial"/>
                <a:cs typeface="Arial"/>
                <a:sym typeface="Arial"/>
              </a:rPr>
              <a:t>Vấn đề thay đổi thư viện sử dụng và giải pháp</a:t>
            </a:r>
            <a:endParaRPr sz="2200" b="1">
              <a:solidFill>
                <a:srgbClr val="2E75B5"/>
              </a:solidFill>
              <a:latin typeface="Arial"/>
              <a:ea typeface="Arial"/>
              <a:cs typeface="Arial"/>
              <a:sym typeface="Arial"/>
            </a:endParaRPr>
          </a:p>
        </p:txBody>
      </p:sp>
      <p:sp>
        <p:nvSpPr>
          <p:cNvPr id="185" name="Google Shape;185;p12"/>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3.8.1. Tóm tắt vấn đề</a:t>
            </a:r>
            <a:endParaRPr/>
          </a:p>
        </p:txBody>
      </p:sp>
      <p:sp>
        <p:nvSpPr>
          <p:cNvPr id="186" name="Google Shape;186;p12"/>
          <p:cNvSpPr txBox="1"/>
          <p:nvPr/>
        </p:nvSpPr>
        <p:spPr>
          <a:xfrm>
            <a:off x="1241575" y="2518400"/>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3.8.2. Giải pháp</a:t>
            </a:r>
            <a:endParaRPr/>
          </a:p>
        </p:txBody>
      </p:sp>
      <p:sp>
        <p:nvSpPr>
          <p:cNvPr id="187" name="Google Shape;187;p12"/>
          <p:cNvSpPr txBox="1"/>
          <p:nvPr/>
        </p:nvSpPr>
        <p:spPr>
          <a:xfrm>
            <a:off x="1241575" y="4428724"/>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3.8.3. Ưu nhược điểm</a:t>
            </a:r>
            <a:endParaRPr/>
          </a:p>
        </p:txBody>
      </p:sp>
      <p:sp>
        <p:nvSpPr>
          <p:cNvPr id="188" name="Google Shape;188;p12"/>
          <p:cNvSpPr txBox="1"/>
          <p:nvPr/>
        </p:nvSpPr>
        <p:spPr>
          <a:xfrm>
            <a:off x="1442750" y="1899177"/>
            <a:ext cx="97869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Trong tương lai hệ thống có thể thay đổi thư viện tính khoảng cách vận chuyển , không </a:t>
            </a:r>
            <a:r>
              <a:rPr lang="en-US">
                <a:solidFill>
                  <a:schemeClr val="dk1"/>
                </a:solidFill>
                <a:latin typeface="Times New Roman"/>
                <a:ea typeface="Times New Roman"/>
                <a:cs typeface="Times New Roman"/>
                <a:sym typeface="Times New Roman"/>
              </a:rPr>
              <a:t>tương thích giao tiếp giữa client với thư viện.</a:t>
            </a:r>
            <a:endParaRPr>
              <a:latin typeface="Calibri"/>
              <a:ea typeface="Calibri"/>
              <a:cs typeface="Calibri"/>
              <a:sym typeface="Calibri"/>
            </a:endParaRPr>
          </a:p>
        </p:txBody>
      </p:sp>
      <p:sp>
        <p:nvSpPr>
          <p:cNvPr id="189" name="Google Shape;189;p12"/>
          <p:cNvSpPr txBox="1"/>
          <p:nvPr/>
        </p:nvSpPr>
        <p:spPr>
          <a:xfrm>
            <a:off x="1442750" y="2951225"/>
            <a:ext cx="4996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solidFill>
                  <a:schemeClr val="dk1"/>
                </a:solidFill>
                <a:latin typeface="Times New Roman"/>
                <a:ea typeface="Times New Roman"/>
                <a:cs typeface="Times New Roman"/>
                <a:sym typeface="Times New Roman"/>
              </a:rPr>
              <a:t>Sử dụng Adapter Pattern, khởi tạo lớp interface  DistanceCalculateInterface để đại diện cho cách tính khoảng cách</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Các lớp AlternativeCalculatorAdapter sẽ kế thừa, bao gồm lớp tính phí vận chuyển và phương giúp chuyển dữ liệu phù hợp API tính khoảng cách</a:t>
            </a:r>
            <a:endParaRPr>
              <a:solidFill>
                <a:schemeClr val="dk1"/>
              </a:solidFill>
              <a:latin typeface="Times New Roman"/>
              <a:ea typeface="Times New Roman"/>
              <a:cs typeface="Times New Roman"/>
              <a:sym typeface="Times New Roman"/>
            </a:endParaRPr>
          </a:p>
        </p:txBody>
      </p:sp>
      <p:pic>
        <p:nvPicPr>
          <p:cNvPr id="190" name="Google Shape;190;p12"/>
          <p:cNvPicPr preferRelativeResize="0"/>
          <p:nvPr/>
        </p:nvPicPr>
        <p:blipFill>
          <a:blip r:embed="rId3">
            <a:alphaModFix/>
          </a:blip>
          <a:stretch>
            <a:fillRect/>
          </a:stretch>
        </p:blipFill>
        <p:spPr>
          <a:xfrm>
            <a:off x="6828650" y="2743200"/>
            <a:ext cx="4914500" cy="2867025"/>
          </a:xfrm>
          <a:prstGeom prst="rect">
            <a:avLst/>
          </a:prstGeom>
          <a:noFill/>
          <a:ln>
            <a:noFill/>
          </a:ln>
        </p:spPr>
      </p:pic>
      <p:sp>
        <p:nvSpPr>
          <p:cNvPr id="191" name="Google Shape;191;p12"/>
          <p:cNvSpPr txBox="1"/>
          <p:nvPr/>
        </p:nvSpPr>
        <p:spPr>
          <a:xfrm>
            <a:off x="1638300" y="4762500"/>
            <a:ext cx="5190300" cy="138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US">
                <a:latin typeface="Times New Roman"/>
                <a:ea typeface="Times New Roman"/>
                <a:cs typeface="Times New Roman"/>
                <a:sym typeface="Times New Roman"/>
              </a:rPr>
              <a:t>Ưu điểm: </a:t>
            </a:r>
            <a:r>
              <a:rPr lang="en-US">
                <a:solidFill>
                  <a:schemeClr val="dk1"/>
                </a:solidFill>
                <a:latin typeface="Times New Roman"/>
                <a:ea typeface="Times New Roman"/>
                <a:cs typeface="Times New Roman"/>
                <a:sym typeface="Times New Roman"/>
              </a:rPr>
              <a:t>Client đang giao tiếp với thư viện cũ có thể giao tiếp với thư viện mới mà không cần phải sửa lại phần mã nguồn, không vi phạm OCP.</a:t>
            </a:r>
            <a:endParaRPr>
              <a:solidFill>
                <a:schemeClr val="dk1"/>
              </a:solidFill>
              <a:latin typeface="Times New Roman"/>
              <a:ea typeface="Times New Roman"/>
              <a:cs typeface="Times New Roman"/>
              <a:sym typeface="Times New Roman"/>
            </a:endParaRPr>
          </a:p>
          <a:p>
            <a:pPr marL="457200" lvl="0" indent="-317500" algn="just" rtl="0">
              <a:lnSpc>
                <a:spcPct val="120000"/>
              </a:lnSpc>
              <a:spcBef>
                <a:spcPts val="600"/>
              </a:spcBef>
              <a:spcAft>
                <a:spcPts val="0"/>
              </a:spcAft>
              <a:buSzPts val="1400"/>
              <a:buFont typeface="Times New Roman"/>
              <a:buChar char="-"/>
            </a:pPr>
            <a:r>
              <a:rPr lang="en-US">
                <a:solidFill>
                  <a:schemeClr val="dk1"/>
                </a:solidFill>
                <a:latin typeface="Times New Roman"/>
                <a:ea typeface="Times New Roman"/>
                <a:cs typeface="Times New Roman"/>
                <a:sym typeface="Times New Roman"/>
              </a:rPr>
              <a:t>Nhược điểm là nếu thay đổi quá nhiều thì số adapter sẽ tăng lên, khó quản lý hơn.</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97" name="Google Shape;197;p14"/>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3.10. </a:t>
            </a:r>
            <a:r>
              <a:rPr lang="en-US" sz="2200" b="1" i="1" u="none" strike="noStrike">
                <a:solidFill>
                  <a:srgbClr val="2E75B5"/>
                </a:solidFill>
                <a:latin typeface="Arial"/>
                <a:ea typeface="Arial"/>
                <a:cs typeface="Arial"/>
                <a:sym typeface="Arial"/>
              </a:rPr>
              <a:t>Vấn đề thay đổi công thức tính phí vận chuyển và giải pháp</a:t>
            </a:r>
            <a:endParaRPr sz="2200" b="1">
              <a:solidFill>
                <a:srgbClr val="2E75B5"/>
              </a:solidFill>
              <a:latin typeface="Arial"/>
              <a:ea typeface="Arial"/>
              <a:cs typeface="Arial"/>
              <a:sym typeface="Arial"/>
            </a:endParaRPr>
          </a:p>
        </p:txBody>
      </p:sp>
      <p:sp>
        <p:nvSpPr>
          <p:cNvPr id="198" name="Google Shape;198;p14"/>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3.10.1. Tóm tắt vấn đề</a:t>
            </a:r>
            <a:endParaRPr/>
          </a:p>
        </p:txBody>
      </p:sp>
      <p:sp>
        <p:nvSpPr>
          <p:cNvPr id="199" name="Google Shape;199;p14"/>
          <p:cNvSpPr txBox="1"/>
          <p:nvPr/>
        </p:nvSpPr>
        <p:spPr>
          <a:xfrm>
            <a:off x="1241575" y="2558710"/>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3.10.2. Giải pháp</a:t>
            </a:r>
            <a:endParaRPr/>
          </a:p>
        </p:txBody>
      </p:sp>
      <p:sp>
        <p:nvSpPr>
          <p:cNvPr id="200" name="Google Shape;200;p14"/>
          <p:cNvSpPr txBox="1"/>
          <p:nvPr/>
        </p:nvSpPr>
        <p:spPr>
          <a:xfrm>
            <a:off x="1241575" y="4138513"/>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3.10.3. Ưu nhược điểm</a:t>
            </a:r>
            <a:endParaRPr/>
          </a:p>
        </p:txBody>
      </p:sp>
      <p:sp>
        <p:nvSpPr>
          <p:cNvPr id="201" name="Google Shape;201;p14"/>
          <p:cNvSpPr txBox="1"/>
          <p:nvPr/>
        </p:nvSpPr>
        <p:spPr>
          <a:xfrm>
            <a:off x="1276350" y="1943100"/>
            <a:ext cx="97842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Trong tương lai công thức tính phí vận chuyển có thể thay đổi để phù hợp với tùy loại hàng hóa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Cần thiết kế để dễ dàng bảo trì</a:t>
            </a:r>
            <a:endParaRPr>
              <a:latin typeface="Calibri"/>
              <a:ea typeface="Calibri"/>
              <a:cs typeface="Calibri"/>
              <a:sym typeface="Calibri"/>
            </a:endParaRPr>
          </a:p>
        </p:txBody>
      </p:sp>
      <p:pic>
        <p:nvPicPr>
          <p:cNvPr id="202" name="Google Shape;202;p14"/>
          <p:cNvPicPr preferRelativeResize="0"/>
          <p:nvPr/>
        </p:nvPicPr>
        <p:blipFill>
          <a:blip r:embed="rId3">
            <a:alphaModFix/>
          </a:blip>
          <a:stretch>
            <a:fillRect/>
          </a:stretch>
        </p:blipFill>
        <p:spPr>
          <a:xfrm>
            <a:off x="7219950" y="2711100"/>
            <a:ext cx="4333225" cy="3137250"/>
          </a:xfrm>
          <a:prstGeom prst="rect">
            <a:avLst/>
          </a:prstGeom>
          <a:noFill/>
          <a:ln>
            <a:noFill/>
          </a:ln>
        </p:spPr>
      </p:pic>
      <p:sp>
        <p:nvSpPr>
          <p:cNvPr id="203" name="Google Shape;203;p14"/>
          <p:cNvSpPr txBox="1"/>
          <p:nvPr/>
        </p:nvSpPr>
        <p:spPr>
          <a:xfrm>
            <a:off x="1241575" y="3009900"/>
            <a:ext cx="5749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Sử dụng Strategy Pattern, khởi tạo interface CalculateMethod  để đại diện cho phương thức tính phí</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Các lớp tính phí khác nhau sẽ kế thừa và thay đổi cách tính phí trong phương thức calculateShippingFee()</a:t>
            </a:r>
            <a:endParaRPr>
              <a:latin typeface="Calibri"/>
              <a:ea typeface="Calibri"/>
              <a:cs typeface="Calibri"/>
              <a:sym typeface="Calibri"/>
            </a:endParaRPr>
          </a:p>
        </p:txBody>
      </p:sp>
      <p:sp>
        <p:nvSpPr>
          <p:cNvPr id="204" name="Google Shape;204;p14"/>
          <p:cNvSpPr txBox="1"/>
          <p:nvPr/>
        </p:nvSpPr>
        <p:spPr>
          <a:xfrm>
            <a:off x="1276350" y="4657500"/>
            <a:ext cx="5749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Ưu điểm: </a:t>
            </a:r>
            <a:endParaRPr>
              <a:latin typeface="Calibri"/>
              <a:ea typeface="Calibri"/>
              <a:cs typeface="Calibri"/>
              <a:sym typeface="Calibri"/>
            </a:endParaRPr>
          </a:p>
          <a:p>
            <a:pPr marL="914400" lvl="0" indent="-317500" algn="l" rtl="0">
              <a:spcBef>
                <a:spcPts val="0"/>
              </a:spcBef>
              <a:spcAft>
                <a:spcPts val="0"/>
              </a:spcAft>
              <a:buSzPts val="1400"/>
              <a:buFont typeface="Calibri"/>
              <a:buChar char="+"/>
            </a:pPr>
            <a:r>
              <a:rPr lang="en-US">
                <a:latin typeface="Calibri"/>
                <a:ea typeface="Calibri"/>
                <a:cs typeface="Calibri"/>
                <a:sym typeface="Calibri"/>
              </a:rPr>
              <a:t>có thể dễ dàng thay đổi cách tính phí mà không làm thay đổi ứng dụng</a:t>
            </a:r>
            <a:endParaRPr>
              <a:latin typeface="Calibri"/>
              <a:ea typeface="Calibri"/>
              <a:cs typeface="Calibri"/>
              <a:sym typeface="Calibri"/>
            </a:endParaRPr>
          </a:p>
          <a:p>
            <a:pPr marL="914400" lvl="0" indent="-317500" algn="l" rtl="0">
              <a:spcBef>
                <a:spcPts val="0"/>
              </a:spcBef>
              <a:spcAft>
                <a:spcPts val="0"/>
              </a:spcAft>
              <a:buSzPts val="1400"/>
              <a:buFont typeface="Calibri"/>
              <a:buChar char="+"/>
            </a:pPr>
            <a:r>
              <a:rPr lang="en-US">
                <a:latin typeface="Calibri"/>
                <a:ea typeface="Calibri"/>
                <a:cs typeface="Calibri"/>
                <a:sym typeface="Calibri"/>
              </a:rPr>
              <a:t>Loại bỏ sự cần thiết của các câu lệnh có điều kiện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10" name="Google Shape;210;p11"/>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3.7. </a:t>
            </a:r>
            <a:r>
              <a:rPr lang="en-US" sz="2200" b="1" i="1" u="none" strike="noStrike">
                <a:solidFill>
                  <a:srgbClr val="2E75B5"/>
                </a:solidFill>
                <a:latin typeface="Arial"/>
                <a:ea typeface="Arial"/>
                <a:cs typeface="Arial"/>
                <a:sym typeface="Arial"/>
              </a:rPr>
              <a:t>Vấn đề thay đổi yêu cầu khi load giao diện và giải pháp</a:t>
            </a:r>
            <a:endParaRPr sz="2200" b="1">
              <a:solidFill>
                <a:srgbClr val="2E75B5"/>
              </a:solidFill>
              <a:latin typeface="Arial"/>
              <a:ea typeface="Arial"/>
              <a:cs typeface="Arial"/>
              <a:sym typeface="Arial"/>
            </a:endParaRPr>
          </a:p>
        </p:txBody>
      </p:sp>
      <p:sp>
        <p:nvSpPr>
          <p:cNvPr id="211" name="Google Shape;211;p11"/>
          <p:cNvSpPr txBox="1"/>
          <p:nvPr/>
        </p:nvSpPr>
        <p:spPr>
          <a:xfrm>
            <a:off x="1241575" y="1529850"/>
            <a:ext cx="7812600" cy="30507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3.7.1. Tóm tắt vấn đề</a:t>
            </a:r>
            <a:endParaRPr sz="1800" b="1">
              <a:solidFill>
                <a:schemeClr val="dk1"/>
              </a:solidFill>
              <a:latin typeface="Arial"/>
              <a:ea typeface="Arial"/>
              <a:cs typeface="Arial"/>
              <a:sym typeface="Arial"/>
            </a:endParaRPr>
          </a:p>
          <a:p>
            <a:pPr marL="457200" marR="0" lvl="0" indent="-342900" algn="l" rtl="0">
              <a:spcBef>
                <a:spcPts val="0"/>
              </a:spcBef>
              <a:spcAft>
                <a:spcPts val="0"/>
              </a:spcAft>
              <a:buClr>
                <a:schemeClr val="dk1"/>
              </a:buClr>
              <a:buSzPts val="1800"/>
              <a:buChar char="❖"/>
            </a:pPr>
            <a:r>
              <a:rPr lang="en-US" sz="1800" b="1">
                <a:solidFill>
                  <a:schemeClr val="dk1"/>
                </a:solidFill>
              </a:rPr>
              <a:t>  </a:t>
            </a:r>
            <a:r>
              <a:rPr lang="en-US" sz="1800">
                <a:solidFill>
                  <a:schemeClr val="dk1"/>
                </a:solidFill>
              </a:rPr>
              <a:t>Các lớp Screen đều có thể yêu cầu các loại thông báo khác nhau bao gồm : OnScreenNotification, PopupNotification ứng với các trường hợp cần phải đưa thông báo cho người dùng: khi xử lý thành công,thất bại hay đang load dữ liệu</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914400" lvl="0" indent="-342900" algn="l" rtl="0">
              <a:lnSpc>
                <a:spcPct val="120000"/>
              </a:lnSpc>
              <a:spcBef>
                <a:spcPts val="60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C</a:t>
            </a:r>
            <a:r>
              <a:rPr lang="en-US" sz="1800">
                <a:solidFill>
                  <a:schemeClr val="dk1"/>
                </a:solidFill>
              </a:rPr>
              <a:t>ần thiết kế sao cho khi mở rộng các yêu cầu trên(loại thông báo, kiểu thông báo) có thể tái sử dụng được mã nguồn mà không cần phải sửa đổi mã nguồn</a:t>
            </a:r>
            <a:r>
              <a:rPr lang="en-US" sz="1200">
                <a:solidFill>
                  <a:schemeClr val="dk1"/>
                </a:solidFill>
              </a:rPr>
              <a:t>.</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ded3403bb8_0_3"/>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17" name="Google Shape;217;gded3403bb8_0_3"/>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3.7. </a:t>
            </a:r>
            <a:r>
              <a:rPr lang="en-US" sz="2200" b="1" i="1" u="none" strike="noStrike">
                <a:solidFill>
                  <a:srgbClr val="2E75B5"/>
                </a:solidFill>
                <a:latin typeface="Arial"/>
                <a:ea typeface="Arial"/>
                <a:cs typeface="Arial"/>
                <a:sym typeface="Arial"/>
              </a:rPr>
              <a:t>Vấn đề thay đổi yêu cầu khi load giao diện và giải pháp</a:t>
            </a:r>
            <a:endParaRPr sz="2200" b="1">
              <a:solidFill>
                <a:srgbClr val="2E75B5"/>
              </a:solidFill>
              <a:latin typeface="Arial"/>
              <a:ea typeface="Arial"/>
              <a:cs typeface="Arial"/>
              <a:sym typeface="Arial"/>
            </a:endParaRPr>
          </a:p>
        </p:txBody>
      </p:sp>
      <p:sp>
        <p:nvSpPr>
          <p:cNvPr id="218" name="Google Shape;218;gded3403bb8_0_3"/>
          <p:cNvSpPr txBox="1"/>
          <p:nvPr/>
        </p:nvSpPr>
        <p:spPr>
          <a:xfrm>
            <a:off x="1241575" y="1529850"/>
            <a:ext cx="4488300" cy="51873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3.7.</a:t>
            </a:r>
            <a:r>
              <a:rPr lang="en-US" sz="1800" b="1">
                <a:solidFill>
                  <a:schemeClr val="dk1"/>
                </a:solidFill>
              </a:rPr>
              <a:t>2</a:t>
            </a:r>
            <a:r>
              <a:rPr lang="en-US" sz="1800" b="1">
                <a:solidFill>
                  <a:schemeClr val="dk1"/>
                </a:solidFill>
                <a:latin typeface="Arial"/>
                <a:ea typeface="Arial"/>
                <a:cs typeface="Arial"/>
                <a:sym typeface="Arial"/>
              </a:rPr>
              <a:t>. </a:t>
            </a:r>
            <a:r>
              <a:rPr lang="en-US" sz="1800" b="1">
                <a:solidFill>
                  <a:schemeClr val="dk1"/>
                </a:solidFill>
              </a:rPr>
              <a:t>Giải quyết vấn đề</a:t>
            </a:r>
            <a:endParaRPr sz="1800" b="1">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Notification đóng vai trò là strategy pattern, các loại thông báo khác nhau đóng vai trò là Strategies sẽ implement Notification và thực hiện các loại thông báo khác nhau(thông báo thành công, thất bại,...).</a:t>
            </a:r>
            <a:endParaRPr>
              <a:solidFill>
                <a:schemeClr val="dk1"/>
              </a:solidFill>
            </a:endParaRPr>
          </a:p>
          <a:p>
            <a:pPr marL="457200" lvl="0" indent="0" algn="l" rtl="0">
              <a:lnSpc>
                <a:spcPct val="120000"/>
              </a:lnSpc>
              <a:spcBef>
                <a:spcPts val="600"/>
              </a:spcBef>
              <a:spcAft>
                <a:spcPts val="0"/>
              </a:spcAft>
              <a:buNone/>
            </a:pPr>
            <a:endParaRPr>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Các lớp triển khai của Notification sẽ có các chiến lược thực hiện khác nhau. Để đảm bảo tính tái sử dụng trên các lớp Screen, lớp BaseScreenHandler sẽ có 1 tham chiếu tới Interface Notification.</a:t>
            </a:r>
            <a:endParaRPr>
              <a:solidFill>
                <a:schemeClr val="dk1"/>
              </a:solidFill>
            </a:endParaRPr>
          </a:p>
          <a:p>
            <a:pPr marL="457200" lvl="0" indent="0" algn="l" rtl="0">
              <a:lnSpc>
                <a:spcPct val="120000"/>
              </a:lnSpc>
              <a:spcBef>
                <a:spcPts val="600"/>
              </a:spcBef>
              <a:spcAft>
                <a:spcPts val="0"/>
              </a:spcAft>
              <a:buNone/>
            </a:pPr>
            <a:endParaRPr>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Các lớp màn hình con khi kế thừa lớp cha, khi cần đưa ra thông báo sẽ chỉ việc tham chiếu tới loại thông báo tương ứng.</a:t>
            </a:r>
            <a:endParaRPr b="1">
              <a:solidFill>
                <a:schemeClr val="dk1"/>
              </a:solidFill>
            </a:endParaRPr>
          </a:p>
          <a:p>
            <a:pPr marL="0" marR="0" lvl="0" indent="0" algn="l" rtl="0">
              <a:lnSpc>
                <a:spcPct val="200000"/>
              </a:lnSpc>
              <a:spcBef>
                <a:spcPts val="0"/>
              </a:spcBef>
              <a:spcAft>
                <a:spcPts val="0"/>
              </a:spcAft>
              <a:buNone/>
            </a:pPr>
            <a:endParaRPr sz="1800" b="1">
              <a:solidFill>
                <a:schemeClr val="dk1"/>
              </a:solidFill>
            </a:endParaRPr>
          </a:p>
        </p:txBody>
      </p:sp>
      <p:pic>
        <p:nvPicPr>
          <p:cNvPr id="219" name="Google Shape;219;gded3403bb8_0_3"/>
          <p:cNvPicPr preferRelativeResize="0"/>
          <p:nvPr/>
        </p:nvPicPr>
        <p:blipFill>
          <a:blip r:embed="rId3">
            <a:alphaModFix/>
          </a:blip>
          <a:stretch>
            <a:fillRect/>
          </a:stretch>
        </p:blipFill>
        <p:spPr>
          <a:xfrm>
            <a:off x="6045425" y="1924950"/>
            <a:ext cx="6026800" cy="451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								Nội dung trình bày</a:t>
            </a:r>
            <a:endParaRPr sz="3240">
              <a:latin typeface="Arial"/>
              <a:ea typeface="Arial"/>
              <a:cs typeface="Arial"/>
              <a:sym typeface="Arial"/>
            </a:endParaRPr>
          </a:p>
        </p:txBody>
      </p:sp>
      <p:sp>
        <p:nvSpPr>
          <p:cNvPr id="52" name="Google Shape;52;p2"/>
          <p:cNvSpPr txBox="1">
            <a:spLocks noGrp="1"/>
          </p:cNvSpPr>
          <p:nvPr>
            <p:ph type="body" idx="1"/>
          </p:nvPr>
        </p:nvSpPr>
        <p:spPr>
          <a:xfrm>
            <a:off x="839216" y="1354476"/>
            <a:ext cx="9175200" cy="4902300"/>
          </a:xfrm>
          <a:prstGeom prst="rect">
            <a:avLst/>
          </a:prstGeom>
          <a:noFill/>
          <a:ln>
            <a:noFill/>
          </a:ln>
        </p:spPr>
        <p:txBody>
          <a:bodyPr spcFirstLastPara="1" wrap="square" lIns="91425" tIns="45700" rIns="91425" bIns="45700" anchor="t" anchorCtr="0">
            <a:normAutofit/>
          </a:bodyPr>
          <a:lstStyle/>
          <a:p>
            <a:pPr marL="742950" lvl="0" indent="-285750" algn="l" rtl="0">
              <a:lnSpc>
                <a:spcPct val="90000"/>
              </a:lnSpc>
              <a:spcBef>
                <a:spcPts val="750"/>
              </a:spcBef>
              <a:spcAft>
                <a:spcPts val="0"/>
              </a:spcAft>
              <a:buSzPts val="1800"/>
              <a:buFont typeface="Noto Sans Symbols"/>
              <a:buChar char="⮚"/>
            </a:pPr>
            <a:r>
              <a:rPr lang="en-US" sz="1800" b="1">
                <a:latin typeface="Arial"/>
                <a:ea typeface="Arial"/>
                <a:cs typeface="Arial"/>
                <a:sym typeface="Arial"/>
              </a:rPr>
              <a:t>1. Phân công công việc</a:t>
            </a:r>
            <a:endParaRPr/>
          </a:p>
          <a:p>
            <a:pPr marL="742950" lvl="0" indent="-285750" algn="l" rtl="0">
              <a:lnSpc>
                <a:spcPct val="90000"/>
              </a:lnSpc>
              <a:spcBef>
                <a:spcPts val="750"/>
              </a:spcBef>
              <a:spcAft>
                <a:spcPts val="0"/>
              </a:spcAft>
              <a:buSzPts val="1800"/>
              <a:buFont typeface="Noto Sans Symbols"/>
              <a:buChar char="⮚"/>
            </a:pPr>
            <a:r>
              <a:rPr lang="en-US" sz="1800" b="1">
                <a:latin typeface="Arial"/>
                <a:ea typeface="Arial"/>
                <a:cs typeface="Arial"/>
                <a:sym typeface="Arial"/>
              </a:rPr>
              <a:t>2. Use Case hệ thống</a:t>
            </a:r>
            <a:endParaRPr/>
          </a:p>
          <a:p>
            <a:pPr marL="742950" lvl="0" indent="-285750" algn="l" rtl="0">
              <a:lnSpc>
                <a:spcPct val="90000"/>
              </a:lnSpc>
              <a:spcBef>
                <a:spcPts val="750"/>
              </a:spcBef>
              <a:spcAft>
                <a:spcPts val="0"/>
              </a:spcAft>
              <a:buSzPts val="1800"/>
              <a:buFont typeface="Noto Sans Symbols"/>
              <a:buChar char="⮚"/>
            </a:pPr>
            <a:r>
              <a:rPr lang="en-US" sz="1800" b="1">
                <a:latin typeface="Arial"/>
                <a:ea typeface="Arial"/>
                <a:cs typeface="Arial"/>
                <a:sym typeface="Arial"/>
              </a:rPr>
              <a:t>3. Giải quyết vấn đề</a:t>
            </a:r>
            <a:endParaRPr/>
          </a:p>
          <a:p>
            <a:pPr marL="742950" lvl="0" indent="-285750" algn="l" rtl="0">
              <a:lnSpc>
                <a:spcPct val="90000"/>
              </a:lnSpc>
              <a:spcBef>
                <a:spcPts val="750"/>
              </a:spcBef>
              <a:spcAft>
                <a:spcPts val="0"/>
              </a:spcAft>
              <a:buSzPts val="1800"/>
              <a:buFont typeface="Noto Sans Symbols"/>
              <a:buChar char="⮚"/>
            </a:pPr>
            <a:r>
              <a:rPr lang="en-US" sz="1800" b="1">
                <a:latin typeface="Arial"/>
                <a:ea typeface="Arial"/>
                <a:cs typeface="Arial"/>
                <a:sym typeface="Arial"/>
              </a:rPr>
              <a:t>4. Tổng kết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ded3403bb8_0_11"/>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25" name="Google Shape;225;gded3403bb8_0_11"/>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3.7. </a:t>
            </a:r>
            <a:r>
              <a:rPr lang="en-US" sz="2200" b="1" i="1" u="none" strike="noStrike">
                <a:solidFill>
                  <a:srgbClr val="2E75B5"/>
                </a:solidFill>
                <a:latin typeface="Arial"/>
                <a:ea typeface="Arial"/>
                <a:cs typeface="Arial"/>
                <a:sym typeface="Arial"/>
              </a:rPr>
              <a:t>Vấn đề thay đổi yêu cầu khi load giao diện và giải pháp</a:t>
            </a:r>
            <a:endParaRPr sz="2200" b="1">
              <a:solidFill>
                <a:srgbClr val="2E75B5"/>
              </a:solidFill>
              <a:latin typeface="Arial"/>
              <a:ea typeface="Arial"/>
              <a:cs typeface="Arial"/>
              <a:sym typeface="Arial"/>
            </a:endParaRPr>
          </a:p>
        </p:txBody>
      </p:sp>
      <p:sp>
        <p:nvSpPr>
          <p:cNvPr id="226" name="Google Shape;226;gded3403bb8_0_11"/>
          <p:cNvSpPr txBox="1"/>
          <p:nvPr/>
        </p:nvSpPr>
        <p:spPr>
          <a:xfrm>
            <a:off x="1241575" y="1529850"/>
            <a:ext cx="7902300" cy="31491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3.7.</a:t>
            </a:r>
            <a:r>
              <a:rPr lang="en-US" sz="1800" b="1">
                <a:solidFill>
                  <a:schemeClr val="dk1"/>
                </a:solidFill>
              </a:rPr>
              <a:t>3</a:t>
            </a:r>
            <a:r>
              <a:rPr lang="en-US" sz="1800" b="1">
                <a:solidFill>
                  <a:schemeClr val="dk1"/>
                </a:solidFill>
                <a:latin typeface="Arial"/>
                <a:ea typeface="Arial"/>
                <a:cs typeface="Arial"/>
                <a:sym typeface="Arial"/>
              </a:rPr>
              <a:t>. </a:t>
            </a:r>
            <a:r>
              <a:rPr lang="en-US" sz="1800" b="1">
                <a:solidFill>
                  <a:schemeClr val="dk1"/>
                </a:solidFill>
              </a:rPr>
              <a:t>Ưu nhược điểm</a:t>
            </a:r>
            <a:endParaRPr sz="1800" b="1">
              <a:solidFill>
                <a:schemeClr val="dk1"/>
              </a:solidFill>
            </a:endParaRPr>
          </a:p>
          <a:p>
            <a:pPr marL="457200" lvl="0" indent="-342900" algn="just" rtl="0">
              <a:lnSpc>
                <a:spcPct val="120000"/>
              </a:lnSpc>
              <a:spcBef>
                <a:spcPts val="600"/>
              </a:spcBef>
              <a:spcAft>
                <a:spcPts val="0"/>
              </a:spcAft>
              <a:buClr>
                <a:schemeClr val="dk1"/>
              </a:buClr>
              <a:buSzPts val="1800"/>
              <a:buChar char="❖"/>
            </a:pPr>
            <a:r>
              <a:rPr lang="en-US" sz="1800">
                <a:solidFill>
                  <a:schemeClr val="dk1"/>
                </a:solidFill>
              </a:rPr>
              <a:t>Ưu điểm của phương pháp này là ta không cần phải quan tâm tới các Strategies cụ thể, mà chỉ cần giao tiếp với Strategy Interface</a:t>
            </a:r>
            <a:endParaRPr sz="1800">
              <a:solidFill>
                <a:schemeClr val="dk1"/>
              </a:solidFill>
            </a:endParaRPr>
          </a:p>
          <a:p>
            <a:pPr marL="457200" lvl="0" indent="0" algn="just" rtl="0">
              <a:lnSpc>
                <a:spcPct val="120000"/>
              </a:lnSpc>
              <a:spcBef>
                <a:spcPts val="600"/>
              </a:spcBef>
              <a:spcAft>
                <a:spcPts val="0"/>
              </a:spcAft>
              <a:buNone/>
            </a:pPr>
            <a:endParaRPr sz="1800">
              <a:solidFill>
                <a:schemeClr val="dk1"/>
              </a:solidFill>
            </a:endParaRPr>
          </a:p>
          <a:p>
            <a:pPr marL="457200" lvl="0" indent="-342900" algn="just" rtl="0">
              <a:lnSpc>
                <a:spcPct val="120000"/>
              </a:lnSpc>
              <a:spcBef>
                <a:spcPts val="600"/>
              </a:spcBef>
              <a:spcAft>
                <a:spcPts val="0"/>
              </a:spcAft>
              <a:buClr>
                <a:schemeClr val="dk1"/>
              </a:buClr>
              <a:buSzPts val="1800"/>
              <a:buChar char="❖"/>
            </a:pPr>
            <a:r>
              <a:rPr lang="en-US" sz="1800">
                <a:solidFill>
                  <a:schemeClr val="dk1"/>
                </a:solidFill>
              </a:rPr>
              <a:t>Khi có nhiều thay đổi của Strategies trong tương lai, lớp ngữ cảnh(các lớp Screen) cũng sẽ không cần phải thay đổi cấu trúc, đảm bảo tính tái sử dụng và tính linh hoạt khi có thể kết hợp sử dụng nhiều Strategies khác nhau chỉ với 1 tham chiếu duy nhất.</a:t>
            </a:r>
            <a:endParaRPr sz="1800"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32" name="Google Shape;232;p13"/>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3.9. </a:t>
            </a:r>
            <a:r>
              <a:rPr lang="en-US" sz="2200" b="1" i="1" u="none" strike="noStrike">
                <a:solidFill>
                  <a:srgbClr val="2E75B5"/>
                </a:solidFill>
                <a:latin typeface="Arial"/>
                <a:ea typeface="Arial"/>
                <a:cs typeface="Arial"/>
                <a:sym typeface="Arial"/>
              </a:rPr>
              <a:t>Vấn đề thay đổi phương thức thanh toán và giải pháp</a:t>
            </a:r>
            <a:endParaRPr sz="2200" b="1">
              <a:solidFill>
                <a:srgbClr val="2E75B5"/>
              </a:solidFill>
              <a:latin typeface="Arial"/>
              <a:ea typeface="Arial"/>
              <a:cs typeface="Arial"/>
              <a:sym typeface="Arial"/>
            </a:endParaRPr>
          </a:p>
        </p:txBody>
      </p:sp>
      <p:sp>
        <p:nvSpPr>
          <p:cNvPr id="233" name="Google Shape;233;p13"/>
          <p:cNvSpPr txBox="1"/>
          <p:nvPr/>
        </p:nvSpPr>
        <p:spPr>
          <a:xfrm>
            <a:off x="1241575" y="1529850"/>
            <a:ext cx="7453200" cy="39681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3.9.1. Tóm tắt vấn đề</a:t>
            </a:r>
            <a:endParaRPr sz="1800" b="1">
              <a:solidFill>
                <a:schemeClr val="dk1"/>
              </a:solidFill>
              <a:latin typeface="Arial"/>
              <a:ea typeface="Arial"/>
              <a:cs typeface="Arial"/>
              <a:sym typeface="Arial"/>
            </a:endParaRPr>
          </a:p>
          <a:p>
            <a:pPr marL="457200" lvl="0" indent="-342900" algn="just" rtl="0">
              <a:lnSpc>
                <a:spcPct val="120000"/>
              </a:lnSpc>
              <a:spcBef>
                <a:spcPts val="600"/>
              </a:spcBef>
              <a:spcAft>
                <a:spcPts val="0"/>
              </a:spcAft>
              <a:buClr>
                <a:schemeClr val="dk1"/>
              </a:buClr>
              <a:buSzPts val="1800"/>
              <a:buChar char="❖"/>
            </a:pPr>
            <a:r>
              <a:rPr lang="en-US" sz="1800">
                <a:solidFill>
                  <a:schemeClr val="dk1"/>
                </a:solidFill>
              </a:rPr>
              <a:t>Với yêu cầu trong tương lai, thay vì dùng CreditCard để thanh toán, khách hàng có thể lựa chọn sử dụng thẻ nội địa (DomesticCard) để thanh toán với các thông tin khai báo có đôi chút khác biệt với CreditCard. </a:t>
            </a:r>
            <a:endParaRPr sz="1800">
              <a:solidFill>
                <a:schemeClr val="dk1"/>
              </a:solidFill>
            </a:endParaRPr>
          </a:p>
          <a:p>
            <a:pPr marL="457200" lvl="0" indent="0" algn="just" rtl="0">
              <a:lnSpc>
                <a:spcPct val="120000"/>
              </a:lnSpc>
              <a:spcBef>
                <a:spcPts val="600"/>
              </a:spcBef>
              <a:spcAft>
                <a:spcPts val="0"/>
              </a:spcAft>
              <a:buNone/>
            </a:pPr>
            <a:endParaRPr sz="1800">
              <a:solidFill>
                <a:schemeClr val="dk1"/>
              </a:solidFill>
            </a:endParaRPr>
          </a:p>
          <a:p>
            <a:pPr marL="457200" lvl="0" indent="-342900" algn="just" rtl="0">
              <a:lnSpc>
                <a:spcPct val="120000"/>
              </a:lnSpc>
              <a:spcBef>
                <a:spcPts val="600"/>
              </a:spcBef>
              <a:spcAft>
                <a:spcPts val="0"/>
              </a:spcAft>
              <a:buClr>
                <a:schemeClr val="dk1"/>
              </a:buClr>
              <a:buSzPts val="1800"/>
              <a:buChar char="❖"/>
            </a:pPr>
            <a:r>
              <a:rPr lang="en-US" sz="1800">
                <a:solidFill>
                  <a:schemeClr val="dk1"/>
                </a:solidFill>
              </a:rPr>
              <a:t>Hệ thống thẻ mới vẫn sử dụng API cũ để giao tiếp và thanh toán.</a:t>
            </a:r>
            <a:endParaRPr sz="1800">
              <a:solidFill>
                <a:schemeClr val="dk1"/>
              </a:solidFill>
            </a:endParaRPr>
          </a:p>
          <a:p>
            <a:pPr marL="457200" lvl="0" indent="0" algn="just" rtl="0">
              <a:lnSpc>
                <a:spcPct val="120000"/>
              </a:lnSpc>
              <a:spcBef>
                <a:spcPts val="600"/>
              </a:spcBef>
              <a:spcAft>
                <a:spcPts val="0"/>
              </a:spcAft>
              <a:buNone/>
            </a:pPr>
            <a:endParaRPr sz="1800">
              <a:solidFill>
                <a:schemeClr val="dk1"/>
              </a:solidFill>
            </a:endParaRPr>
          </a:p>
          <a:p>
            <a:pPr marL="914400" lvl="0" indent="-342900" algn="just" rtl="0">
              <a:lnSpc>
                <a:spcPct val="120000"/>
              </a:lnSpc>
              <a:spcBef>
                <a:spcPts val="600"/>
              </a:spcBef>
              <a:spcAft>
                <a:spcPts val="0"/>
              </a:spcAft>
              <a:buClr>
                <a:schemeClr val="dk1"/>
              </a:buClr>
              <a:buSzPts val="1800"/>
              <a:buChar char="➢"/>
            </a:pPr>
            <a:r>
              <a:rPr lang="en-US" sz="1800">
                <a:solidFill>
                  <a:schemeClr val="dk1"/>
                </a:solidFill>
              </a:rPr>
              <a:t>Cần thiết kế mã nguồn sao cho việc thay đổi này không làm vi phạm các nguyên lý thiết kế.</a:t>
            </a:r>
            <a:endParaRPr sz="1800"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ded3403bb8_0_18"/>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39" name="Google Shape;239;gded3403bb8_0_18"/>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3.9. </a:t>
            </a:r>
            <a:r>
              <a:rPr lang="en-US" sz="2200" b="1" i="1" u="none" strike="noStrike">
                <a:solidFill>
                  <a:srgbClr val="2E75B5"/>
                </a:solidFill>
                <a:latin typeface="Arial"/>
                <a:ea typeface="Arial"/>
                <a:cs typeface="Arial"/>
                <a:sym typeface="Arial"/>
              </a:rPr>
              <a:t>Vấn đề thay đổi phương thức thanh toán và giải pháp</a:t>
            </a:r>
            <a:endParaRPr sz="2200" b="1">
              <a:solidFill>
                <a:srgbClr val="2E75B5"/>
              </a:solidFill>
              <a:latin typeface="Arial"/>
              <a:ea typeface="Arial"/>
              <a:cs typeface="Arial"/>
              <a:sym typeface="Arial"/>
            </a:endParaRPr>
          </a:p>
        </p:txBody>
      </p:sp>
      <p:sp>
        <p:nvSpPr>
          <p:cNvPr id="240" name="Google Shape;240;gded3403bb8_0_18"/>
          <p:cNvSpPr txBox="1"/>
          <p:nvPr/>
        </p:nvSpPr>
        <p:spPr>
          <a:xfrm>
            <a:off x="1241575" y="1529850"/>
            <a:ext cx="5199900" cy="43500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3.9.</a:t>
            </a:r>
            <a:r>
              <a:rPr lang="en-US" sz="1800" b="1">
                <a:solidFill>
                  <a:schemeClr val="dk1"/>
                </a:solidFill>
              </a:rPr>
              <a:t>2</a:t>
            </a:r>
            <a:r>
              <a:rPr lang="en-US" sz="1800" b="1">
                <a:solidFill>
                  <a:schemeClr val="dk1"/>
                </a:solidFill>
                <a:latin typeface="Arial"/>
                <a:ea typeface="Arial"/>
                <a:cs typeface="Arial"/>
                <a:sym typeface="Arial"/>
              </a:rPr>
              <a:t>. </a:t>
            </a:r>
            <a:r>
              <a:rPr lang="en-US" sz="1800" b="1">
                <a:solidFill>
                  <a:schemeClr val="dk1"/>
                </a:solidFill>
              </a:rPr>
              <a:t>Giải pháp</a:t>
            </a:r>
            <a:endParaRPr sz="1800" b="1">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Để loại bỏ sự phụ thuộc vào 1 phương thức thanh toán duy nhất hiện có(CreditCard) vi phạm nguyên tắc OCP và DIP ta cần 1 lớp cha tổng quát hóa là PaymentMethod sẽ bao gồm các lớp con là các phương thức thanh toán như CreditCard, DomesticCard.</a:t>
            </a:r>
            <a:endParaRPr>
              <a:solidFill>
                <a:schemeClr val="dk1"/>
              </a:solidFill>
            </a:endParaRPr>
          </a:p>
          <a:p>
            <a:pPr marL="0" lvl="0" indent="0" algn="l" rtl="0">
              <a:lnSpc>
                <a:spcPct val="120000"/>
              </a:lnSpc>
              <a:spcBef>
                <a:spcPts val="600"/>
              </a:spcBef>
              <a:spcAft>
                <a:spcPts val="0"/>
              </a:spcAft>
              <a:buNone/>
            </a:pPr>
            <a:endParaRPr>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Việc khởi tạo Payment Process tràn lan có thể dẫn tới các hệ quả như tốn kém tài nguyên hoặc đòi hỏi nhiều công đoạn, nghiệp vụ. </a:t>
            </a:r>
            <a:endParaRPr>
              <a:solidFill>
                <a:schemeClr val="dk1"/>
              </a:solidFill>
            </a:endParaRPr>
          </a:p>
          <a:p>
            <a:pPr marL="457200" lvl="0" indent="0" algn="l" rtl="0">
              <a:lnSpc>
                <a:spcPct val="120000"/>
              </a:lnSpc>
              <a:spcBef>
                <a:spcPts val="600"/>
              </a:spcBef>
              <a:spcAft>
                <a:spcPts val="0"/>
              </a:spcAft>
              <a:buNone/>
            </a:pPr>
            <a:endParaRPr>
              <a:solidFill>
                <a:schemeClr val="dk1"/>
              </a:solidFill>
            </a:endParaRPr>
          </a:p>
          <a:p>
            <a:pPr marL="914400" lvl="0" indent="-317500" algn="l" rtl="0">
              <a:lnSpc>
                <a:spcPct val="120000"/>
              </a:lnSpc>
              <a:spcBef>
                <a:spcPts val="600"/>
              </a:spcBef>
              <a:spcAft>
                <a:spcPts val="0"/>
              </a:spcAft>
              <a:buClr>
                <a:schemeClr val="dk1"/>
              </a:buClr>
              <a:buSzPts val="1400"/>
              <a:buChar char="➢"/>
            </a:pPr>
            <a:r>
              <a:rPr lang="en-US">
                <a:solidFill>
                  <a:schemeClr val="dk1"/>
                </a:solidFill>
              </a:rPr>
              <a:t>Dẫn tới việc phải sử dụng Factory Pattern để đóng gói quá trình khởi tạo này, tận dụng những đối tượng có sẵn mà không phải khởi tạo lại. </a:t>
            </a:r>
            <a:endParaRPr>
              <a:solidFill>
                <a:schemeClr val="dk1"/>
              </a:solidFill>
            </a:endParaRPr>
          </a:p>
        </p:txBody>
      </p:sp>
      <p:pic>
        <p:nvPicPr>
          <p:cNvPr id="241" name="Google Shape;241;gded3403bb8_0_18"/>
          <p:cNvPicPr preferRelativeResize="0"/>
          <p:nvPr/>
        </p:nvPicPr>
        <p:blipFill rotWithShape="1">
          <a:blip r:embed="rId3">
            <a:alphaModFix/>
          </a:blip>
          <a:srcRect l="7615" t="8064" r="7487" b="12482"/>
          <a:stretch/>
        </p:blipFill>
        <p:spPr>
          <a:xfrm>
            <a:off x="6371725" y="1462650"/>
            <a:ext cx="5754374" cy="5055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ded3403bb8_0_28"/>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47" name="Google Shape;247;gded3403bb8_0_28"/>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3.9. </a:t>
            </a:r>
            <a:r>
              <a:rPr lang="en-US" sz="2200" b="1" i="1" u="none" strike="noStrike">
                <a:solidFill>
                  <a:srgbClr val="2E75B5"/>
                </a:solidFill>
                <a:latin typeface="Arial"/>
                <a:ea typeface="Arial"/>
                <a:cs typeface="Arial"/>
                <a:sym typeface="Arial"/>
              </a:rPr>
              <a:t>Vấn đề thay đổi phương thức thanh toán và giải pháp</a:t>
            </a:r>
            <a:endParaRPr sz="2200" b="1">
              <a:solidFill>
                <a:srgbClr val="2E75B5"/>
              </a:solidFill>
              <a:latin typeface="Arial"/>
              <a:ea typeface="Arial"/>
              <a:cs typeface="Arial"/>
              <a:sym typeface="Arial"/>
            </a:endParaRPr>
          </a:p>
        </p:txBody>
      </p:sp>
      <p:sp>
        <p:nvSpPr>
          <p:cNvPr id="248" name="Google Shape;248;gded3403bb8_0_28"/>
          <p:cNvSpPr txBox="1"/>
          <p:nvPr/>
        </p:nvSpPr>
        <p:spPr>
          <a:xfrm>
            <a:off x="1241575" y="1529850"/>
            <a:ext cx="6944100" cy="3814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3.9.</a:t>
            </a:r>
            <a:r>
              <a:rPr lang="en-US" sz="1800" b="1">
                <a:solidFill>
                  <a:schemeClr val="dk1"/>
                </a:solidFill>
              </a:rPr>
              <a:t>3</a:t>
            </a:r>
            <a:r>
              <a:rPr lang="en-US" sz="1800" b="1">
                <a:solidFill>
                  <a:schemeClr val="dk1"/>
                </a:solidFill>
                <a:latin typeface="Arial"/>
                <a:ea typeface="Arial"/>
                <a:cs typeface="Arial"/>
                <a:sym typeface="Arial"/>
              </a:rPr>
              <a:t>. </a:t>
            </a:r>
            <a:r>
              <a:rPr lang="en-US" sz="1800" b="1">
                <a:solidFill>
                  <a:schemeClr val="dk1"/>
                </a:solidFill>
              </a:rPr>
              <a:t>Ưu nhược điểm</a:t>
            </a:r>
            <a:endParaRPr sz="1800" b="1">
              <a:solidFill>
                <a:schemeClr val="dk1"/>
              </a:solidFill>
            </a:endParaRPr>
          </a:p>
          <a:p>
            <a:pPr marL="457200" lvl="0" indent="-342900" algn="l" rtl="0">
              <a:lnSpc>
                <a:spcPct val="120000"/>
              </a:lnSpc>
              <a:spcBef>
                <a:spcPts val="600"/>
              </a:spcBef>
              <a:spcAft>
                <a:spcPts val="0"/>
              </a:spcAft>
              <a:buClr>
                <a:schemeClr val="dk1"/>
              </a:buClr>
              <a:buSzPts val="1800"/>
              <a:buChar char="❖"/>
            </a:pPr>
            <a:r>
              <a:rPr lang="en-US" sz="1800">
                <a:solidFill>
                  <a:schemeClr val="dk1"/>
                </a:solidFill>
              </a:rPr>
              <a:t>Ưu điểm của phương thức này sẽ loại bỏ sự phụ thuộc vào các lớp cố định, khiến cho chi phí thay đổi lớn, bên cạnh đó việc đóng gói quá trình khởi tạo sẽ tiết kiệm được nhiều tài nguyên, đơn giản hóa quá trình khởi tạo.</a:t>
            </a:r>
            <a:endParaRPr sz="1800">
              <a:solidFill>
                <a:schemeClr val="dk1"/>
              </a:solidFill>
            </a:endParaRPr>
          </a:p>
          <a:p>
            <a:pPr marL="457200" lvl="0" indent="0" algn="l" rtl="0">
              <a:lnSpc>
                <a:spcPct val="120000"/>
              </a:lnSpc>
              <a:spcBef>
                <a:spcPts val="600"/>
              </a:spcBef>
              <a:spcAft>
                <a:spcPts val="0"/>
              </a:spcAft>
              <a:buNone/>
            </a:pPr>
            <a:endParaRPr sz="1800">
              <a:solidFill>
                <a:schemeClr val="dk1"/>
              </a:solidFill>
            </a:endParaRPr>
          </a:p>
          <a:p>
            <a:pPr marL="457200" lvl="0" indent="-342900" algn="l" rtl="0">
              <a:lnSpc>
                <a:spcPct val="120000"/>
              </a:lnSpc>
              <a:spcBef>
                <a:spcPts val="600"/>
              </a:spcBef>
              <a:spcAft>
                <a:spcPts val="0"/>
              </a:spcAft>
              <a:buClr>
                <a:schemeClr val="dk1"/>
              </a:buClr>
              <a:buSzPts val="1800"/>
              <a:buChar char="❖"/>
            </a:pPr>
            <a:r>
              <a:rPr lang="en-US" sz="1800">
                <a:solidFill>
                  <a:schemeClr val="dk1"/>
                </a:solidFill>
              </a:rPr>
              <a:t>Nhược điểm: Nhưng bên cạnh đó, mỗi khi có thêm 1 đối tượng thanh toán mới, sẽ phát sinh thêm 1 lớp khởi tạo tương ứng, khi có quá nhiều lớp được thêm vào sẽ khiến cho mã nguồn lớn và khó kiểm soát hơn.</a:t>
            </a:r>
            <a:endParaRPr sz="1800"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54" name="Google Shape;254;p15"/>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3.11. </a:t>
            </a:r>
            <a:r>
              <a:rPr lang="en-US" sz="2200" b="1" i="1" u="none" strike="noStrike">
                <a:solidFill>
                  <a:srgbClr val="2E75B5"/>
                </a:solidFill>
                <a:latin typeface="Arial"/>
                <a:ea typeface="Arial"/>
                <a:cs typeface="Arial"/>
                <a:sym typeface="Arial"/>
              </a:rPr>
              <a:t>Vấn đề cập nhật chức năng hủy đơn hàng và giải pháp</a:t>
            </a:r>
            <a:endParaRPr sz="2200" b="1">
              <a:solidFill>
                <a:srgbClr val="2E75B5"/>
              </a:solidFill>
              <a:latin typeface="Arial"/>
              <a:ea typeface="Arial"/>
              <a:cs typeface="Arial"/>
              <a:sym typeface="Arial"/>
            </a:endParaRPr>
          </a:p>
        </p:txBody>
      </p:sp>
      <p:sp>
        <p:nvSpPr>
          <p:cNvPr id="255" name="Google Shape;255;p15"/>
          <p:cNvSpPr txBox="1"/>
          <p:nvPr/>
        </p:nvSpPr>
        <p:spPr>
          <a:xfrm>
            <a:off x="1241575" y="1529850"/>
            <a:ext cx="7572900" cy="414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3.11.1. Tóm tắt vấn đề</a:t>
            </a: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endParaRPr>
          </a:p>
          <a:p>
            <a:pPr marL="457200" lvl="0" indent="-342900" algn="just" rtl="0">
              <a:lnSpc>
                <a:spcPct val="120000"/>
              </a:lnSpc>
              <a:spcBef>
                <a:spcPts val="600"/>
              </a:spcBef>
              <a:spcAft>
                <a:spcPts val="0"/>
              </a:spcAft>
              <a:buClr>
                <a:schemeClr val="dk1"/>
              </a:buClr>
              <a:buSzPts val="1800"/>
              <a:buChar char="❖"/>
            </a:pPr>
            <a:r>
              <a:rPr lang="en-US" sz="1800">
                <a:solidFill>
                  <a:schemeClr val="dk1"/>
                </a:solidFill>
              </a:rPr>
              <a:t>Trong tương lai, sẽ có thể có thay đổi về chức năng liên quan đến đơn hàng. Nếu như hiện tại sau khi đặt hàng thì khách hàng có thì hủy đơn hàng và được hoàn lại tiền thì trong yêu cầu mới, sau khi quản trị viên đã phê duyệt đơn hàng, thì khách hàng không thể hủy đơn hàng được nữa.</a:t>
            </a:r>
            <a:endParaRPr sz="1800">
              <a:solidFill>
                <a:schemeClr val="dk1"/>
              </a:solidFill>
            </a:endParaRPr>
          </a:p>
          <a:p>
            <a:pPr marL="457200" lvl="0" indent="0" algn="just" rtl="0">
              <a:lnSpc>
                <a:spcPct val="120000"/>
              </a:lnSpc>
              <a:spcBef>
                <a:spcPts val="600"/>
              </a:spcBef>
              <a:spcAft>
                <a:spcPts val="0"/>
              </a:spcAft>
              <a:buNone/>
            </a:pPr>
            <a:endParaRPr sz="1800">
              <a:solidFill>
                <a:schemeClr val="dk1"/>
              </a:solidFill>
            </a:endParaRPr>
          </a:p>
          <a:p>
            <a:pPr marL="914400" lvl="0" indent="-342900" algn="just" rtl="0">
              <a:lnSpc>
                <a:spcPct val="120000"/>
              </a:lnSpc>
              <a:spcBef>
                <a:spcPts val="600"/>
              </a:spcBef>
              <a:spcAft>
                <a:spcPts val="0"/>
              </a:spcAft>
              <a:buClr>
                <a:schemeClr val="dk1"/>
              </a:buClr>
              <a:buSzPts val="1800"/>
              <a:buChar char="➢"/>
            </a:pPr>
            <a:r>
              <a:rPr lang="en-US" sz="1800">
                <a:solidFill>
                  <a:schemeClr val="dk1"/>
                </a:solidFill>
              </a:rPr>
              <a:t> Với mã nguồn hiện tại, để thay đổi mã nguồn thì sẽ vi phạm đến các nguyên lý thiết kế, cần thiết kế và tái cấu trúc lại mã nguồn để thuận tiện hơn trong quá trình thay đổi trong tương lai.</a:t>
            </a:r>
            <a:endParaRPr sz="1800"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ed3403bb8_0_35"/>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61" name="Google Shape;261;gded3403bb8_0_35"/>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3.11. </a:t>
            </a:r>
            <a:r>
              <a:rPr lang="en-US" sz="2200" b="1" i="1" u="none" strike="noStrike">
                <a:solidFill>
                  <a:srgbClr val="2E75B5"/>
                </a:solidFill>
                <a:latin typeface="Arial"/>
                <a:ea typeface="Arial"/>
                <a:cs typeface="Arial"/>
                <a:sym typeface="Arial"/>
              </a:rPr>
              <a:t>Vấn đề cập nhật chức năng hủy đơn hàng và giải pháp</a:t>
            </a:r>
            <a:endParaRPr sz="2200" b="1">
              <a:solidFill>
                <a:srgbClr val="2E75B5"/>
              </a:solidFill>
              <a:latin typeface="Arial"/>
              <a:ea typeface="Arial"/>
              <a:cs typeface="Arial"/>
              <a:sym typeface="Arial"/>
            </a:endParaRPr>
          </a:p>
        </p:txBody>
      </p:sp>
      <p:sp>
        <p:nvSpPr>
          <p:cNvPr id="262" name="Google Shape;262;gded3403bb8_0_35"/>
          <p:cNvSpPr txBox="1"/>
          <p:nvPr/>
        </p:nvSpPr>
        <p:spPr>
          <a:xfrm>
            <a:off x="1241575" y="1529850"/>
            <a:ext cx="4668000" cy="40665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3.11.</a:t>
            </a:r>
            <a:r>
              <a:rPr lang="en-US" sz="1800" b="1">
                <a:solidFill>
                  <a:schemeClr val="dk1"/>
                </a:solidFill>
              </a:rPr>
              <a:t>2</a:t>
            </a:r>
            <a:r>
              <a:rPr lang="en-US" sz="1800" b="1">
                <a:solidFill>
                  <a:schemeClr val="dk1"/>
                </a:solidFill>
                <a:latin typeface="Arial"/>
                <a:ea typeface="Arial"/>
                <a:cs typeface="Arial"/>
                <a:sym typeface="Arial"/>
              </a:rPr>
              <a:t>. </a:t>
            </a:r>
            <a:r>
              <a:rPr lang="en-US" sz="1800" b="1">
                <a:solidFill>
                  <a:schemeClr val="dk1"/>
                </a:solidFill>
              </a:rPr>
              <a:t>Giải pháp</a:t>
            </a:r>
            <a:endParaRPr sz="1800" b="1">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Abstract class State đóng vai trò biểu diễn trạng thái của lớp ngữ cảnh(Order). </a:t>
            </a:r>
            <a:endParaRPr>
              <a:solidFill>
                <a:schemeClr val="dk1"/>
              </a:solidFill>
            </a:endParaRPr>
          </a:p>
          <a:p>
            <a:pPr marL="457200" lvl="0" indent="0" algn="l" rtl="0">
              <a:lnSpc>
                <a:spcPct val="120000"/>
              </a:lnSpc>
              <a:spcBef>
                <a:spcPts val="600"/>
              </a:spcBef>
              <a:spcAft>
                <a:spcPts val="0"/>
              </a:spcAft>
              <a:buNone/>
            </a:pPr>
            <a:endParaRPr>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Quá trình giao hàng là một quá trình chuyển đổi trạng thái bắt đầu từ: DefaultState -&gt; WaitingState</a:t>
            </a:r>
            <a:endParaRPr>
              <a:solidFill>
                <a:schemeClr val="dk1"/>
              </a:solidFill>
            </a:endParaRPr>
          </a:p>
          <a:p>
            <a:pPr marL="457200" lvl="0" indent="0" algn="l" rtl="0">
              <a:lnSpc>
                <a:spcPct val="120000"/>
              </a:lnSpc>
              <a:spcBef>
                <a:spcPts val="600"/>
              </a:spcBef>
              <a:spcAft>
                <a:spcPts val="0"/>
              </a:spcAft>
              <a:buNone/>
            </a:pPr>
            <a:r>
              <a:rPr lang="en-US">
                <a:solidFill>
                  <a:schemeClr val="dk1"/>
                </a:solidFill>
              </a:rPr>
              <a:t>-&gt; ApprovedState | CanceledState </a:t>
            </a:r>
            <a:endParaRPr>
              <a:solidFill>
                <a:schemeClr val="dk1"/>
              </a:solidFill>
            </a:endParaRPr>
          </a:p>
          <a:p>
            <a:pPr marL="457200" lvl="0" indent="0" algn="l" rtl="0">
              <a:lnSpc>
                <a:spcPct val="120000"/>
              </a:lnSpc>
              <a:spcBef>
                <a:spcPts val="600"/>
              </a:spcBef>
              <a:spcAft>
                <a:spcPts val="0"/>
              </a:spcAft>
              <a:buNone/>
            </a:pPr>
            <a:endParaRPr>
              <a:solidFill>
                <a:schemeClr val="dk1"/>
              </a:solidFill>
            </a:endParaRPr>
          </a:p>
          <a:p>
            <a:pPr marL="457200" lvl="0" indent="-317500" algn="l" rtl="0">
              <a:lnSpc>
                <a:spcPct val="120000"/>
              </a:lnSpc>
              <a:spcBef>
                <a:spcPts val="600"/>
              </a:spcBef>
              <a:spcAft>
                <a:spcPts val="0"/>
              </a:spcAft>
              <a:buClr>
                <a:schemeClr val="dk1"/>
              </a:buClr>
              <a:buSzPts val="1400"/>
              <a:buChar char="❖"/>
            </a:pPr>
            <a:r>
              <a:rPr lang="en-US">
                <a:solidFill>
                  <a:schemeClr val="dk1"/>
                </a:solidFill>
              </a:rPr>
              <a:t>Lớp ngữ cảnh Order sẽ chứa 1 tham chiếu tới trạng thái hiện tại của Order</a:t>
            </a:r>
            <a:endParaRPr>
              <a:solidFill>
                <a:schemeClr val="dk1"/>
              </a:solidFill>
            </a:endParaRPr>
          </a:p>
          <a:p>
            <a:pPr marL="0" marR="0" lvl="0" indent="0" algn="l" rtl="0">
              <a:spcBef>
                <a:spcPts val="0"/>
              </a:spcBef>
              <a:spcAft>
                <a:spcPts val="0"/>
              </a:spcAft>
              <a:buNone/>
            </a:pPr>
            <a:endParaRPr sz="1800" b="1">
              <a:solidFill>
                <a:schemeClr val="dk1"/>
              </a:solidFill>
            </a:endParaRPr>
          </a:p>
          <a:p>
            <a:pPr marL="0" lvl="0" indent="0" algn="just" rtl="0">
              <a:lnSpc>
                <a:spcPct val="120000"/>
              </a:lnSpc>
              <a:spcBef>
                <a:spcPts val="600"/>
              </a:spcBef>
              <a:spcAft>
                <a:spcPts val="0"/>
              </a:spcAft>
              <a:buNone/>
            </a:pPr>
            <a:endParaRPr sz="1800" b="1">
              <a:solidFill>
                <a:schemeClr val="dk1"/>
              </a:solidFill>
            </a:endParaRPr>
          </a:p>
        </p:txBody>
      </p:sp>
      <p:pic>
        <p:nvPicPr>
          <p:cNvPr id="263" name="Google Shape;263;gded3403bb8_0_35"/>
          <p:cNvPicPr preferRelativeResize="0"/>
          <p:nvPr/>
        </p:nvPicPr>
        <p:blipFill>
          <a:blip r:embed="rId3">
            <a:alphaModFix/>
          </a:blip>
          <a:stretch>
            <a:fillRect/>
          </a:stretch>
        </p:blipFill>
        <p:spPr>
          <a:xfrm>
            <a:off x="5949600" y="1629675"/>
            <a:ext cx="6099324" cy="50685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ded3403bb8_0_43"/>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269" name="Google Shape;269;gded3403bb8_0_43"/>
          <p:cNvSpPr txBox="1"/>
          <p:nvPr/>
        </p:nvSpPr>
        <p:spPr>
          <a:xfrm>
            <a:off x="746618" y="1031846"/>
            <a:ext cx="11559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3.11. </a:t>
            </a:r>
            <a:r>
              <a:rPr lang="en-US" sz="2200" b="1" i="1" u="none" strike="noStrike">
                <a:solidFill>
                  <a:srgbClr val="2E75B5"/>
                </a:solidFill>
                <a:latin typeface="Arial"/>
                <a:ea typeface="Arial"/>
                <a:cs typeface="Arial"/>
                <a:sym typeface="Arial"/>
              </a:rPr>
              <a:t>Vấn đề cập nhật chức năng hủy đơn hàng và giải pháp</a:t>
            </a:r>
            <a:endParaRPr sz="2200" b="1">
              <a:solidFill>
                <a:srgbClr val="2E75B5"/>
              </a:solidFill>
              <a:latin typeface="Arial"/>
              <a:ea typeface="Arial"/>
              <a:cs typeface="Arial"/>
              <a:sym typeface="Arial"/>
            </a:endParaRPr>
          </a:p>
        </p:txBody>
      </p:sp>
      <p:sp>
        <p:nvSpPr>
          <p:cNvPr id="270" name="Google Shape;270;gded3403bb8_0_43"/>
          <p:cNvSpPr txBox="1"/>
          <p:nvPr/>
        </p:nvSpPr>
        <p:spPr>
          <a:xfrm>
            <a:off x="1241575" y="1529850"/>
            <a:ext cx="7563000" cy="41682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a:solidFill>
                  <a:schemeClr val="dk1"/>
                </a:solidFill>
                <a:latin typeface="Arial"/>
                <a:ea typeface="Arial"/>
                <a:cs typeface="Arial"/>
                <a:sym typeface="Arial"/>
              </a:rPr>
              <a:t>3.11.</a:t>
            </a:r>
            <a:r>
              <a:rPr lang="en-US" sz="1800" b="1">
                <a:solidFill>
                  <a:schemeClr val="dk1"/>
                </a:solidFill>
              </a:rPr>
              <a:t>3</a:t>
            </a:r>
            <a:r>
              <a:rPr lang="en-US" sz="1800" b="1">
                <a:solidFill>
                  <a:schemeClr val="dk1"/>
                </a:solidFill>
                <a:latin typeface="Arial"/>
                <a:ea typeface="Arial"/>
                <a:cs typeface="Arial"/>
                <a:sym typeface="Arial"/>
              </a:rPr>
              <a:t>. </a:t>
            </a:r>
            <a:r>
              <a:rPr lang="en-US" sz="1800" b="1">
                <a:solidFill>
                  <a:schemeClr val="dk1"/>
                </a:solidFill>
              </a:rPr>
              <a:t>Ưu nhược điểm</a:t>
            </a:r>
            <a:endParaRPr sz="1800" b="1">
              <a:solidFill>
                <a:schemeClr val="dk1"/>
              </a:solidFill>
            </a:endParaRPr>
          </a:p>
          <a:p>
            <a:pPr marL="914400" lvl="0" indent="-342900" algn="l" rtl="0">
              <a:lnSpc>
                <a:spcPct val="120000"/>
              </a:lnSpc>
              <a:spcBef>
                <a:spcPts val="600"/>
              </a:spcBef>
              <a:spcAft>
                <a:spcPts val="0"/>
              </a:spcAft>
              <a:buClr>
                <a:schemeClr val="dk1"/>
              </a:buClr>
              <a:buSzPts val="1800"/>
              <a:buChar char="❖"/>
            </a:pPr>
            <a:r>
              <a:rPr lang="en-US" sz="1800">
                <a:solidFill>
                  <a:schemeClr val="dk1"/>
                </a:solidFill>
              </a:rPr>
              <a:t>Ưu điểm của việc sử dụng State Pattern là ta có thể quan sát được trạng thái của lớp ngữ cảnh, từ đó đưa ra quyết định tương ứng và có thể chuyển đổi trạng thái một cách linh hoạt kể cả khi có thêm các trạng thái,tăng tính tái sử dụng code khi các hành động có liên quan đến điều kiện.</a:t>
            </a:r>
            <a:endParaRPr sz="1800">
              <a:solidFill>
                <a:schemeClr val="dk1"/>
              </a:solidFill>
            </a:endParaRPr>
          </a:p>
          <a:p>
            <a:pPr marL="914400" lvl="0" indent="0" algn="l" rtl="0">
              <a:lnSpc>
                <a:spcPct val="120000"/>
              </a:lnSpc>
              <a:spcBef>
                <a:spcPts val="600"/>
              </a:spcBef>
              <a:spcAft>
                <a:spcPts val="0"/>
              </a:spcAft>
              <a:buNone/>
            </a:pPr>
            <a:endParaRPr sz="1800">
              <a:solidFill>
                <a:schemeClr val="dk1"/>
              </a:solidFill>
            </a:endParaRPr>
          </a:p>
          <a:p>
            <a:pPr marL="914400" lvl="0" indent="-342900" algn="l" rtl="0">
              <a:lnSpc>
                <a:spcPct val="120000"/>
              </a:lnSpc>
              <a:spcBef>
                <a:spcPts val="600"/>
              </a:spcBef>
              <a:spcAft>
                <a:spcPts val="0"/>
              </a:spcAft>
              <a:buClr>
                <a:schemeClr val="dk1"/>
              </a:buClr>
              <a:buSzPts val="1800"/>
              <a:buChar char="❖"/>
            </a:pPr>
            <a:r>
              <a:rPr lang="en-US" sz="1800">
                <a:solidFill>
                  <a:schemeClr val="dk1"/>
                </a:solidFill>
              </a:rPr>
              <a:t>Trong State Pattern ta có thể biết được sự chuyển đổi giữa các trạng thái, điều mà Strategy Pattern không có.</a:t>
            </a:r>
            <a:endParaRPr sz="1800">
              <a:solidFill>
                <a:schemeClr val="dk1"/>
              </a:solidFill>
            </a:endParaRPr>
          </a:p>
          <a:p>
            <a:pPr marL="0" marR="0" lvl="0" indent="0" algn="l" rtl="0">
              <a:spcBef>
                <a:spcPts val="0"/>
              </a:spcBef>
              <a:spcAft>
                <a:spcPts val="0"/>
              </a:spcAft>
              <a:buNone/>
            </a:pPr>
            <a:endParaRPr sz="1800" b="1">
              <a:solidFill>
                <a:schemeClr val="dk1"/>
              </a:solidFill>
            </a:endParaRPr>
          </a:p>
          <a:p>
            <a:pPr marL="0" lvl="0" indent="0" algn="just" rtl="0">
              <a:lnSpc>
                <a:spcPct val="120000"/>
              </a:lnSpc>
              <a:spcBef>
                <a:spcPts val="600"/>
              </a:spcBef>
              <a:spcAft>
                <a:spcPts val="0"/>
              </a:spcAft>
              <a:buNone/>
            </a:pPr>
            <a:endParaRPr sz="1800"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6"/>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4.Tổng kết</a:t>
            </a:r>
            <a:endParaRPr sz="3240">
              <a:latin typeface="Arial"/>
              <a:ea typeface="Arial"/>
              <a:cs typeface="Arial"/>
              <a:sym typeface="Arial"/>
            </a:endParaRPr>
          </a:p>
        </p:txBody>
      </p:sp>
      <p:sp>
        <p:nvSpPr>
          <p:cNvPr id="276" name="Google Shape;276;p16"/>
          <p:cNvSpPr txBox="1"/>
          <p:nvPr/>
        </p:nvSpPr>
        <p:spPr>
          <a:xfrm>
            <a:off x="746618" y="1031846"/>
            <a:ext cx="1156003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4.1. </a:t>
            </a:r>
            <a:r>
              <a:rPr lang="en-US" sz="2200" b="1" i="1">
                <a:solidFill>
                  <a:srgbClr val="2E75B5"/>
                </a:solidFill>
              </a:rPr>
              <a:t>Kết quả tổng quan</a:t>
            </a:r>
            <a:endParaRPr sz="2200" b="1">
              <a:solidFill>
                <a:srgbClr val="2E75B5"/>
              </a:solidFill>
              <a:latin typeface="Arial"/>
              <a:ea typeface="Arial"/>
              <a:cs typeface="Arial"/>
              <a:sym typeface="Arial"/>
            </a:endParaRPr>
          </a:p>
        </p:txBody>
      </p:sp>
      <p:sp>
        <p:nvSpPr>
          <p:cNvPr id="277" name="Google Shape;277;p16"/>
          <p:cNvSpPr txBox="1"/>
          <p:nvPr/>
        </p:nvSpPr>
        <p:spPr>
          <a:xfrm>
            <a:off x="746618" y="3917551"/>
            <a:ext cx="615332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1">
                <a:solidFill>
                  <a:srgbClr val="2E75B5"/>
                </a:solidFill>
                <a:latin typeface="Arial"/>
                <a:ea typeface="Arial"/>
                <a:cs typeface="Arial"/>
                <a:sym typeface="Arial"/>
              </a:rPr>
              <a:t>4.2. Các vấn đề tồn đọng</a:t>
            </a:r>
            <a:endParaRPr sz="2200">
              <a:solidFill>
                <a:srgbClr val="2E75B5"/>
              </a:solidFill>
              <a:latin typeface="Arial"/>
              <a:ea typeface="Arial"/>
              <a:cs typeface="Arial"/>
              <a:sym typeface="Arial"/>
            </a:endParaRPr>
          </a:p>
        </p:txBody>
      </p:sp>
      <p:sp>
        <p:nvSpPr>
          <p:cNvPr id="278" name="Google Shape;278;p16"/>
          <p:cNvSpPr txBox="1"/>
          <p:nvPr/>
        </p:nvSpPr>
        <p:spPr>
          <a:xfrm>
            <a:off x="922225" y="1462725"/>
            <a:ext cx="103458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Hoàn thành được đa số yêu cầu</a:t>
            </a:r>
            <a:endParaRPr sz="1800"/>
          </a:p>
          <a:p>
            <a:pPr marL="457200" lvl="0" indent="-342900" algn="l" rtl="0">
              <a:spcBef>
                <a:spcPts val="0"/>
              </a:spcBef>
              <a:spcAft>
                <a:spcPts val="0"/>
              </a:spcAft>
              <a:buSzPts val="1800"/>
              <a:buChar char="-"/>
            </a:pPr>
            <a:r>
              <a:rPr lang="en-US" sz="1800"/>
              <a:t>Thiết kế mới giảm được mức độ coupling, tăng độ cohesion và giảm mức vi phạm SOLID</a:t>
            </a:r>
            <a:endParaRPr sz="1800"/>
          </a:p>
          <a:p>
            <a:pPr marL="457200" lvl="0" indent="-342900" algn="l" rtl="0">
              <a:spcBef>
                <a:spcPts val="0"/>
              </a:spcBef>
              <a:spcAft>
                <a:spcPts val="0"/>
              </a:spcAft>
              <a:buSzPts val="1800"/>
              <a:buChar char="-"/>
            </a:pPr>
            <a:r>
              <a:rPr lang="en-US" sz="1800"/>
              <a:t>Ứng dụng được các mẫu thiết kế trong quá trình tái thiết kế, tái cấu trúc mã nguồn</a:t>
            </a:r>
            <a:endParaRPr sz="1800"/>
          </a:p>
        </p:txBody>
      </p:sp>
      <p:sp>
        <p:nvSpPr>
          <p:cNvPr id="279" name="Google Shape;279;p16"/>
          <p:cNvSpPr txBox="1"/>
          <p:nvPr/>
        </p:nvSpPr>
        <p:spPr>
          <a:xfrm>
            <a:off x="922225" y="4348450"/>
            <a:ext cx="96582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US" sz="1800"/>
              <a:t>Vấn đề về thêm mặt hàng Media mới</a:t>
            </a:r>
            <a:endParaRPr sz="1800"/>
          </a:p>
          <a:p>
            <a:pPr marL="457200" lvl="0" indent="-342900" algn="l" rtl="0">
              <a:spcBef>
                <a:spcPts val="0"/>
              </a:spcBef>
              <a:spcAft>
                <a:spcPts val="0"/>
              </a:spcAft>
              <a:buSzPts val="1800"/>
              <a:buChar char="-"/>
            </a:pPr>
            <a:r>
              <a:rPr lang="en-US" sz="1800"/>
              <a:t>Vấn đề về thêm màn hình xem chi tiết sản phẩm</a:t>
            </a:r>
            <a:endParaRPr sz="1800"/>
          </a:p>
          <a:p>
            <a:pPr marL="457200" lvl="0" indent="-342900" algn="l" rtl="0">
              <a:spcBef>
                <a:spcPts val="0"/>
              </a:spcBef>
              <a:spcAft>
                <a:spcPts val="0"/>
              </a:spcAft>
              <a:buSzPts val="1800"/>
              <a:buChar char="-"/>
            </a:pPr>
            <a:r>
              <a:rPr lang="en-US" sz="1800"/>
              <a:t>Vấn đề về yêu cầu thay đổi phương thức thanh toán</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285" name="Google Shape;285;p17"/>
          <p:cNvSpPr txBox="1"/>
          <p:nvPr/>
        </p:nvSpPr>
        <p:spPr>
          <a:xfrm>
            <a:off x="4664279" y="2613392"/>
            <a:ext cx="4228051"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rgbClr val="A5A5A5"/>
                </a:solidFill>
                <a:latin typeface="Calibri"/>
                <a:ea typeface="Calibri"/>
                <a:cs typeface="Calibri"/>
                <a:sym typeface="Calibri"/>
              </a:rPr>
              <a:t>THANK YOU </a:t>
            </a:r>
            <a:endParaRPr/>
          </a:p>
          <a:p>
            <a:pPr marL="0" marR="0" lvl="0" indent="0" algn="ctr" rtl="0">
              <a:spcBef>
                <a:spcPts val="0"/>
              </a:spcBef>
              <a:spcAft>
                <a:spcPts val="0"/>
              </a:spcAft>
              <a:buNone/>
            </a:pPr>
            <a:r>
              <a:rPr lang="en-US" sz="5000">
                <a:solidFill>
                  <a:srgbClr val="A5A5A5"/>
                </a:solidFill>
                <a:latin typeface="Calibri"/>
                <a:ea typeface="Calibri"/>
                <a:cs typeface="Calibri"/>
                <a:sym typeface="Calibri"/>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1.Phân công công việc</a:t>
            </a:r>
            <a:endParaRPr sz="3240">
              <a:latin typeface="Arial"/>
              <a:ea typeface="Arial"/>
              <a:cs typeface="Arial"/>
              <a:sym typeface="Arial"/>
            </a:endParaRPr>
          </a:p>
        </p:txBody>
      </p:sp>
      <p:graphicFrame>
        <p:nvGraphicFramePr>
          <p:cNvPr id="58" name="Google Shape;58;p3"/>
          <p:cNvGraphicFramePr/>
          <p:nvPr>
            <p:extLst>
              <p:ext uri="{D42A27DB-BD31-4B8C-83A1-F6EECF244321}">
                <p14:modId xmlns:p14="http://schemas.microsoft.com/office/powerpoint/2010/main" val="3814147752"/>
              </p:ext>
            </p:extLst>
          </p:nvPr>
        </p:nvGraphicFramePr>
        <p:xfrm>
          <a:off x="884050" y="1432475"/>
          <a:ext cx="10287000" cy="4754520"/>
        </p:xfrm>
        <a:graphic>
          <a:graphicData uri="http://schemas.openxmlformats.org/drawingml/2006/table">
            <a:tbl>
              <a:tblPr>
                <a:noFill/>
                <a:tableStyleId>{9811C643-F978-4222-A9EE-2EFF58E4363B}</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Vấn đề và giải pháp</a:t>
                      </a:r>
                      <a:endParaRPr b="1"/>
                    </a:p>
                  </a:txBody>
                  <a:tcPr marL="91425" marR="91425" marT="91425" marB="91425"/>
                </a:tc>
                <a:tc>
                  <a:txBody>
                    <a:bodyPr/>
                    <a:lstStyle/>
                    <a:p>
                      <a:pPr marL="0" lvl="0" indent="0" algn="ctr" rtl="0">
                        <a:spcBef>
                          <a:spcPts val="0"/>
                        </a:spcBef>
                        <a:spcAft>
                          <a:spcPts val="0"/>
                        </a:spcAft>
                        <a:buNone/>
                      </a:pPr>
                      <a:r>
                        <a:rPr lang="en-US" b="1"/>
                        <a:t>Người thực hiện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1. Clear Name</a:t>
                      </a:r>
                      <a:endParaRPr/>
                    </a:p>
                  </a:txBody>
                  <a:tcPr marL="91425" marR="91425" marT="91425" marB="91425"/>
                </a:tc>
                <a:tc>
                  <a:txBody>
                    <a:bodyPr/>
                    <a:lstStyle/>
                    <a:p>
                      <a:pPr marL="0" lvl="0" indent="0" algn="ctr" rtl="0">
                        <a:spcBef>
                          <a:spcPts val="0"/>
                        </a:spcBef>
                        <a:spcAft>
                          <a:spcPts val="0"/>
                        </a:spcAft>
                        <a:buNone/>
                      </a:pPr>
                      <a:r>
                        <a:rPr lang="en-US"/>
                        <a:t>Ngô Huy Thao</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2. Clean Function, Clean Code, Clean Class</a:t>
                      </a:r>
                      <a:endParaRPr/>
                    </a:p>
                  </a:txBody>
                  <a:tcPr marL="91425" marR="91425" marT="91425" marB="91425"/>
                </a:tc>
                <a:tc>
                  <a:txBody>
                    <a:bodyPr/>
                    <a:lstStyle/>
                    <a:p>
                      <a:pPr marL="0" lvl="0" indent="0" algn="ctr" rtl="0">
                        <a:spcBef>
                          <a:spcPts val="0"/>
                        </a:spcBef>
                        <a:spcAft>
                          <a:spcPts val="0"/>
                        </a:spcAft>
                        <a:buNone/>
                      </a:pPr>
                      <a:r>
                        <a:rPr lang="en-US"/>
                        <a:t>Đặng Đình Thọ</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3. Vi phạm SRP</a:t>
                      </a:r>
                      <a:endParaRPr/>
                    </a:p>
                  </a:txBody>
                  <a:tcPr marL="91425" marR="91425" marT="91425" marB="91425"/>
                </a:tc>
                <a:tc>
                  <a:txBody>
                    <a:bodyPr/>
                    <a:lstStyle/>
                    <a:p>
                      <a:pPr marL="0" lvl="0" indent="0" algn="ctr" rtl="0">
                        <a:spcBef>
                          <a:spcPts val="0"/>
                        </a:spcBef>
                        <a:spcAft>
                          <a:spcPts val="0"/>
                        </a:spcAft>
                        <a:buNone/>
                      </a:pPr>
                      <a:r>
                        <a:rPr lang="en-US"/>
                        <a:t>Ngô Huy Thao</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4. Các lớp chỉ sử dụng một thực thể</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Đặng Đình Thọ</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a:t>5. Vấn đề lặp một số phương thức trong lớp giao diện</a:t>
                      </a:r>
                      <a:endParaRPr/>
                    </a:p>
                  </a:txBody>
                  <a:tcPr marL="91425" marR="91425" marT="91425" marB="91425"/>
                </a:tc>
                <a:tc>
                  <a:txBody>
                    <a:bodyPr/>
                    <a:lstStyle/>
                    <a:p>
                      <a:pPr marL="0" lvl="0" indent="0" algn="ctr" rtl="0">
                        <a:spcBef>
                          <a:spcPts val="0"/>
                        </a:spcBef>
                        <a:spcAft>
                          <a:spcPts val="0"/>
                        </a:spcAft>
                        <a:buNone/>
                      </a:pPr>
                      <a:r>
                        <a:rPr lang="en-US"/>
                        <a:t>Lê Anh Thành</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a:t>6. Mối liên hệ giữa lớp MediaHandler và CartScreenHandler</a:t>
                      </a:r>
                      <a:endParaRPr/>
                    </a:p>
                  </a:txBody>
                  <a:tcPr marL="91425" marR="91425" marT="91425" marB="91425"/>
                </a:tc>
                <a:tc>
                  <a:txBody>
                    <a:bodyPr/>
                    <a:lstStyle/>
                    <a:p>
                      <a:pPr marL="0" lvl="0" indent="0" algn="ctr" rtl="0">
                        <a:spcBef>
                          <a:spcPts val="0"/>
                        </a:spcBef>
                        <a:spcAft>
                          <a:spcPts val="0"/>
                        </a:spcAft>
                        <a:buNone/>
                      </a:pPr>
                      <a:r>
                        <a:rPr lang="en-US"/>
                        <a:t>Lê Anh Thành</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a:t>7. Vấn đề thay đổi yêu cầu khi load giao diện</a:t>
                      </a:r>
                      <a:endParaRPr/>
                    </a:p>
                  </a:txBody>
                  <a:tcPr marL="91425" marR="91425" marT="91425" marB="91425"/>
                </a:tc>
                <a:tc>
                  <a:txBody>
                    <a:bodyPr/>
                    <a:lstStyle/>
                    <a:p>
                      <a:pPr marL="0" lvl="0" indent="0" algn="ctr" rtl="0">
                        <a:spcBef>
                          <a:spcPts val="0"/>
                        </a:spcBef>
                        <a:spcAft>
                          <a:spcPts val="0"/>
                        </a:spcAft>
                        <a:buNone/>
                      </a:pPr>
                      <a:r>
                        <a:rPr lang="en-US"/>
                        <a:t>Hoàng Minh Tiến</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a:t>8. Vấn đề thay đổi thư viện sử dụng</a:t>
                      </a:r>
                      <a:endParaRPr/>
                    </a:p>
                  </a:txBody>
                  <a:tcPr marL="91425" marR="91425" marT="91425" marB="91425"/>
                </a:tc>
                <a:tc>
                  <a:txBody>
                    <a:bodyPr/>
                    <a:lstStyle/>
                    <a:p>
                      <a:pPr marL="0" lvl="0" indent="0" algn="ctr" rtl="0">
                        <a:spcBef>
                          <a:spcPts val="0"/>
                        </a:spcBef>
                        <a:spcAft>
                          <a:spcPts val="0"/>
                        </a:spcAft>
                        <a:buNone/>
                      </a:pPr>
                      <a:r>
                        <a:rPr lang="en-US"/>
                        <a:t>Phạm Văn Thành</a:t>
                      </a:r>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US"/>
                        <a:t>9. Vấn đề thay đổi phương thức thanh toán</a:t>
                      </a:r>
                      <a:endParaRPr/>
                    </a:p>
                  </a:txBody>
                  <a:tcPr marL="91425" marR="91425" marT="91425" marB="91425"/>
                </a:tc>
                <a:tc>
                  <a:txBody>
                    <a:bodyPr/>
                    <a:lstStyle/>
                    <a:p>
                      <a:pPr marL="0" lvl="0" indent="0" algn="ctr" rtl="0">
                        <a:spcBef>
                          <a:spcPts val="0"/>
                        </a:spcBef>
                        <a:spcAft>
                          <a:spcPts val="0"/>
                        </a:spcAft>
                        <a:buNone/>
                      </a:pPr>
                      <a:r>
                        <a:rPr lang="en-US"/>
                        <a:t>Hoàng Minh Tiến</a:t>
                      </a:r>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US"/>
                        <a:t>10. Vấn đề thay đổi công thức tính phí vận chuyển</a:t>
                      </a:r>
                      <a:endParaRPr/>
                    </a:p>
                  </a:txBody>
                  <a:tcPr marL="91425" marR="91425" marT="91425" marB="91425"/>
                </a:tc>
                <a:tc>
                  <a:txBody>
                    <a:bodyPr/>
                    <a:lstStyle/>
                    <a:p>
                      <a:pPr marL="0" lvl="0" indent="0" algn="ctr" rtl="0">
                        <a:spcBef>
                          <a:spcPts val="0"/>
                        </a:spcBef>
                        <a:spcAft>
                          <a:spcPts val="0"/>
                        </a:spcAft>
                        <a:buNone/>
                      </a:pPr>
                      <a:r>
                        <a:rPr lang="en-US">
                          <a:solidFill>
                            <a:schemeClr val="dk1"/>
                          </a:solidFill>
                        </a:rPr>
                        <a:t>Phạm Văn Thành</a:t>
                      </a:r>
                      <a:endParaRPr/>
                    </a:p>
                  </a:txBody>
                  <a:tcPr marL="91425" marR="91425" marT="91425" marB="91425"/>
                </a:tc>
                <a:extLst>
                  <a:ext uri="{0D108BD9-81ED-4DB2-BD59-A6C34878D82A}">
                    <a16:rowId xmlns:a16="http://schemas.microsoft.com/office/drawing/2014/main" val="10010"/>
                  </a:ext>
                </a:extLst>
              </a:tr>
              <a:tr h="381000">
                <a:tc>
                  <a:txBody>
                    <a:bodyPr/>
                    <a:lstStyle/>
                    <a:p>
                      <a:pPr marL="0" lvl="0" indent="0" algn="l" rtl="0">
                        <a:spcBef>
                          <a:spcPts val="0"/>
                        </a:spcBef>
                        <a:spcAft>
                          <a:spcPts val="0"/>
                        </a:spcAft>
                        <a:buNone/>
                      </a:pPr>
                      <a:r>
                        <a:rPr lang="en-US"/>
                        <a:t>11. Vấn đề cập nhật chức năng hủy đơn hàng</a:t>
                      </a:r>
                      <a:endParaRPr/>
                    </a:p>
                  </a:txBody>
                  <a:tcPr marL="91425" marR="91425" marT="91425" marB="91425"/>
                </a:tc>
                <a:tc>
                  <a:txBody>
                    <a:bodyPr/>
                    <a:lstStyle/>
                    <a:p>
                      <a:pPr marL="0" lvl="0" indent="0" algn="ctr" rtl="0">
                        <a:spcBef>
                          <a:spcPts val="0"/>
                        </a:spcBef>
                        <a:spcAft>
                          <a:spcPts val="0"/>
                        </a:spcAft>
                        <a:buNone/>
                      </a:pPr>
                      <a:r>
                        <a:rPr lang="en-US"/>
                        <a:t>Hoàng Minh Tiến</a:t>
                      </a:r>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2.Use Case Hệ thống</a:t>
            </a:r>
            <a:endParaRPr/>
          </a:p>
        </p:txBody>
      </p:sp>
      <p:sp>
        <p:nvSpPr>
          <p:cNvPr id="64" name="Google Shape;64;p4"/>
          <p:cNvSpPr txBox="1">
            <a:spLocks noGrp="1"/>
          </p:cNvSpPr>
          <p:nvPr>
            <p:ph type="sldNum" idx="12"/>
          </p:nvPr>
        </p:nvSpPr>
        <p:spPr>
          <a:xfrm>
            <a:off x="7981950" y="6356352"/>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pic>
        <p:nvPicPr>
          <p:cNvPr id="65" name="Google Shape;65;p4" descr="Diagram&#10;&#10;Description automatically generated"/>
          <p:cNvPicPr preferRelativeResize="0"/>
          <p:nvPr/>
        </p:nvPicPr>
        <p:blipFill rotWithShape="1">
          <a:blip r:embed="rId3">
            <a:alphaModFix/>
          </a:blip>
          <a:srcRect/>
          <a:stretch/>
        </p:blipFill>
        <p:spPr>
          <a:xfrm>
            <a:off x="6532295" y="1238249"/>
            <a:ext cx="5543550" cy="4902199"/>
          </a:xfrm>
          <a:prstGeom prst="rect">
            <a:avLst/>
          </a:prstGeom>
          <a:noFill/>
          <a:ln>
            <a:noFill/>
          </a:ln>
        </p:spPr>
      </p:pic>
      <p:pic>
        <p:nvPicPr>
          <p:cNvPr id="66" name="Google Shape;66;p4" descr="Diagram&#10;&#10;Description automatically generated"/>
          <p:cNvPicPr preferRelativeResize="0"/>
          <p:nvPr/>
        </p:nvPicPr>
        <p:blipFill rotWithShape="1">
          <a:blip r:embed="rId4">
            <a:alphaModFix/>
          </a:blip>
          <a:srcRect/>
          <a:stretch/>
        </p:blipFill>
        <p:spPr>
          <a:xfrm>
            <a:off x="271799" y="1238249"/>
            <a:ext cx="5543551" cy="4902199"/>
          </a:xfrm>
          <a:prstGeom prst="rect">
            <a:avLst/>
          </a:prstGeom>
          <a:noFill/>
          <a:ln>
            <a:noFill/>
          </a:ln>
        </p:spPr>
      </p:pic>
      <p:sp>
        <p:nvSpPr>
          <p:cNvPr id="67" name="Google Shape;67;p4"/>
          <p:cNvSpPr txBox="1"/>
          <p:nvPr/>
        </p:nvSpPr>
        <p:spPr>
          <a:xfrm>
            <a:off x="2152650" y="6248400"/>
            <a:ext cx="250689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AIMS</a:t>
            </a:r>
            <a:endParaRPr/>
          </a:p>
        </p:txBody>
      </p:sp>
      <p:sp>
        <p:nvSpPr>
          <p:cNvPr id="68" name="Google Shape;68;p4"/>
          <p:cNvSpPr txBox="1"/>
          <p:nvPr/>
        </p:nvSpPr>
        <p:spPr>
          <a:xfrm>
            <a:off x="8494532" y="6248400"/>
            <a:ext cx="1619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AIMS Giả Lập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74" name="Google Shape;74;p5"/>
          <p:cNvSpPr txBox="1"/>
          <p:nvPr/>
        </p:nvSpPr>
        <p:spPr>
          <a:xfrm>
            <a:off x="746619" y="1031846"/>
            <a:ext cx="505017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3.1. Vấn đề Clear Name và giải pháp</a:t>
            </a:r>
            <a:endParaRPr/>
          </a:p>
        </p:txBody>
      </p:sp>
      <p:sp>
        <p:nvSpPr>
          <p:cNvPr id="75" name="Google Shape;75;p5"/>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3.1.1. Tóm tắt vấn đề</a:t>
            </a:r>
            <a:endParaRPr/>
          </a:p>
        </p:txBody>
      </p:sp>
      <p:sp>
        <p:nvSpPr>
          <p:cNvPr id="76" name="Google Shape;76;p5"/>
          <p:cNvSpPr txBox="1"/>
          <p:nvPr/>
        </p:nvSpPr>
        <p:spPr>
          <a:xfrm>
            <a:off x="1241570" y="3059668"/>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3.1.2. Giải pháp</a:t>
            </a:r>
            <a:endParaRPr/>
          </a:p>
        </p:txBody>
      </p:sp>
      <p:sp>
        <p:nvSpPr>
          <p:cNvPr id="77" name="Google Shape;77;p5"/>
          <p:cNvSpPr txBox="1"/>
          <p:nvPr/>
        </p:nvSpPr>
        <p:spPr>
          <a:xfrm>
            <a:off x="1241570" y="4735188"/>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3.1.3. Ưu nhược điểm</a:t>
            </a:r>
            <a:endParaRPr/>
          </a:p>
        </p:txBody>
      </p:sp>
      <p:sp>
        <p:nvSpPr>
          <p:cNvPr id="78" name="Google Shape;78;p5"/>
          <p:cNvSpPr txBox="1"/>
          <p:nvPr/>
        </p:nvSpPr>
        <p:spPr>
          <a:xfrm>
            <a:off x="1393975" y="1899200"/>
            <a:ext cx="62520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rPr>
              <a:t>Trong các class có các tên hàm, tên biến được đặt tên không rõ ràng, rành mạch, dễ dẫn tới hiểu nhầm. Một số hằng số không được đặt tên.</a:t>
            </a:r>
            <a:r>
              <a:rPr lang="en-US" sz="1800" b="1">
                <a:solidFill>
                  <a:schemeClr val="dk1"/>
                </a:solidFill>
              </a:rPr>
              <a:t> </a:t>
            </a:r>
            <a:endParaRPr sz="1800" b="1">
              <a:solidFill>
                <a:schemeClr val="dk1"/>
              </a:solidFill>
            </a:endParaRPr>
          </a:p>
          <a:p>
            <a:pPr marL="0" marR="0" lvl="0" indent="0" algn="l" rtl="0">
              <a:spcBef>
                <a:spcPts val="0"/>
              </a:spcBef>
              <a:spcAft>
                <a:spcPts val="0"/>
              </a:spcAft>
              <a:buNone/>
            </a:pPr>
            <a:r>
              <a:rPr lang="en-US">
                <a:solidFill>
                  <a:schemeClr val="dk1"/>
                </a:solidFill>
              </a:rPr>
              <a:t>Ví dụ như ở file BookDAO.java (package dao), có những tên biến được đặt theo cách viết tắt như stm, res,...</a:t>
            </a:r>
            <a:endParaRPr>
              <a:solidFill>
                <a:schemeClr val="dk1"/>
              </a:solidFill>
            </a:endParaRPr>
          </a:p>
        </p:txBody>
      </p:sp>
      <p:sp>
        <p:nvSpPr>
          <p:cNvPr id="79" name="Google Shape;79;p5"/>
          <p:cNvSpPr txBox="1"/>
          <p:nvPr/>
        </p:nvSpPr>
        <p:spPr>
          <a:xfrm>
            <a:off x="1393975" y="3451125"/>
            <a:ext cx="10058400" cy="116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rPr>
              <a:t>Đối với những hằng số chưa được định nghĩa, cần tạo các biến constant có tên mang ý nghĩa đối với vai trò của hằng số đó và sử dụng các biến này thay cho các hằng số.</a:t>
            </a:r>
            <a:endParaRPr>
              <a:solidFill>
                <a:schemeClr val="dk1"/>
              </a:solidFill>
            </a:endParaRPr>
          </a:p>
          <a:p>
            <a:pPr marL="0" marR="0" lvl="0" indent="0" algn="l" rtl="0">
              <a:spcBef>
                <a:spcPts val="0"/>
              </a:spcBef>
              <a:spcAft>
                <a:spcPts val="0"/>
              </a:spcAft>
              <a:buNone/>
            </a:pPr>
            <a:r>
              <a:rPr lang="en-US">
                <a:solidFill>
                  <a:schemeClr val="dk1"/>
                </a:solidFill>
              </a:rPr>
              <a:t>Đối với các tên hàm, tên biến đặt tên không rõ ràng, cần sửa lại tên theo đúng quy chuẩn, mang ý nghĩa đúng với vai trò của biến, hàm.</a:t>
            </a:r>
            <a:endParaRPr>
              <a:solidFill>
                <a:schemeClr val="dk1"/>
              </a:solidFill>
            </a:endParaRPr>
          </a:p>
          <a:p>
            <a:pPr marL="0" marR="0" lvl="0" indent="0" algn="l" rtl="0">
              <a:spcBef>
                <a:spcPts val="0"/>
              </a:spcBef>
              <a:spcAft>
                <a:spcPts val="0"/>
              </a:spcAft>
              <a:buNone/>
            </a:pPr>
            <a:r>
              <a:rPr lang="en-US">
                <a:solidFill>
                  <a:schemeClr val="dk1"/>
                </a:solidFill>
              </a:rPr>
              <a:t>Ví dụ như trong file BookDAO.java, đặt lại tên các biến: stm -&gt; bookStatement, res-&gt; bookResultSet,...</a:t>
            </a:r>
            <a:endParaRPr>
              <a:solidFill>
                <a:schemeClr val="dk1"/>
              </a:solidFill>
            </a:endParaRPr>
          </a:p>
        </p:txBody>
      </p:sp>
      <p:sp>
        <p:nvSpPr>
          <p:cNvPr id="80" name="Google Shape;80;p5"/>
          <p:cNvSpPr txBox="1"/>
          <p:nvPr/>
        </p:nvSpPr>
        <p:spPr>
          <a:xfrm>
            <a:off x="1393975" y="5260102"/>
            <a:ext cx="10058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rPr>
              <a:t>Khiến code dễ đọc, dễ hiểu, dễ nắm bắt được ý nghĩa, dễ bảo trì hơn. Code trở nên linh hoạt, dễ tái sử dụng hơn trong tương lai.</a:t>
            </a:r>
            <a:endParaRPr/>
          </a:p>
        </p:txBody>
      </p:sp>
      <p:pic>
        <p:nvPicPr>
          <p:cNvPr id="81" name="Google Shape;81;p5"/>
          <p:cNvPicPr preferRelativeResize="0"/>
          <p:nvPr/>
        </p:nvPicPr>
        <p:blipFill>
          <a:blip r:embed="rId3">
            <a:alphaModFix/>
          </a:blip>
          <a:stretch>
            <a:fillRect/>
          </a:stretch>
        </p:blipFill>
        <p:spPr>
          <a:xfrm>
            <a:off x="7847300" y="1295050"/>
            <a:ext cx="3370326" cy="204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87" name="Google Shape;87;p7"/>
          <p:cNvSpPr txBox="1"/>
          <p:nvPr/>
        </p:nvSpPr>
        <p:spPr>
          <a:xfrm>
            <a:off x="746618" y="1031846"/>
            <a:ext cx="8590329"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3.3. </a:t>
            </a:r>
            <a:r>
              <a:rPr lang="en-US" sz="2200" b="1" i="1" u="none" strike="noStrike">
                <a:solidFill>
                  <a:srgbClr val="2E75B5"/>
                </a:solidFill>
                <a:latin typeface="Arial"/>
                <a:ea typeface="Arial"/>
                <a:cs typeface="Arial"/>
                <a:sym typeface="Arial"/>
              </a:rPr>
              <a:t>Vấn đề vi phạm SRP và giải pháp</a:t>
            </a:r>
            <a:endParaRPr sz="2200" b="1">
              <a:solidFill>
                <a:srgbClr val="2E75B5"/>
              </a:solidFill>
              <a:latin typeface="Arial"/>
              <a:ea typeface="Arial"/>
              <a:cs typeface="Arial"/>
              <a:sym typeface="Arial"/>
            </a:endParaRPr>
          </a:p>
        </p:txBody>
      </p:sp>
      <p:sp>
        <p:nvSpPr>
          <p:cNvPr id="88" name="Google Shape;88;p7"/>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3.3.1. Tóm tắt vấn đề</a:t>
            </a:r>
            <a:endParaRPr/>
          </a:p>
        </p:txBody>
      </p:sp>
      <p:sp>
        <p:nvSpPr>
          <p:cNvPr id="89" name="Google Shape;89;p7"/>
          <p:cNvSpPr txBox="1"/>
          <p:nvPr/>
        </p:nvSpPr>
        <p:spPr>
          <a:xfrm>
            <a:off x="1241570" y="3059668"/>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3.3.2. Giải pháp</a:t>
            </a:r>
            <a:endParaRPr/>
          </a:p>
        </p:txBody>
      </p:sp>
      <p:sp>
        <p:nvSpPr>
          <p:cNvPr id="90" name="Google Shape;90;p7"/>
          <p:cNvSpPr txBox="1"/>
          <p:nvPr/>
        </p:nvSpPr>
        <p:spPr>
          <a:xfrm>
            <a:off x="1241508" y="4858563"/>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3.3.3. Ưu nhược điểm</a:t>
            </a:r>
            <a:endParaRPr/>
          </a:p>
        </p:txBody>
      </p:sp>
      <p:sp>
        <p:nvSpPr>
          <p:cNvPr id="91" name="Google Shape;91;p7"/>
          <p:cNvSpPr txBox="1"/>
          <p:nvPr/>
        </p:nvSpPr>
        <p:spPr>
          <a:xfrm>
            <a:off x="1241575" y="2083272"/>
            <a:ext cx="100584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rPr>
              <a:t>Trong một số lớp, có một số chức năng không liên quan hoặc nằm ngoài phạm vi nhiệm vụ của lớp đó.</a:t>
            </a:r>
            <a:endParaRPr>
              <a:solidFill>
                <a:schemeClr val="dk1"/>
              </a:solidFill>
            </a:endParaRPr>
          </a:p>
          <a:p>
            <a:pPr marL="0" marR="0" lvl="0" indent="0" algn="l" rtl="0">
              <a:spcBef>
                <a:spcPts val="0"/>
              </a:spcBef>
              <a:spcAft>
                <a:spcPts val="0"/>
              </a:spcAft>
              <a:buNone/>
            </a:pPr>
            <a:r>
              <a:rPr lang="en-US">
                <a:solidFill>
                  <a:schemeClr val="dk1"/>
                </a:solidFill>
              </a:rPr>
              <a:t>Ví dụ như trong class AuthenticationController, ngoài chức năng là điều hướng authentication, còn có phương thức md5() với nhiệm vụ mã hóa md5.</a:t>
            </a:r>
            <a:endParaRPr>
              <a:solidFill>
                <a:schemeClr val="dk1"/>
              </a:solidFill>
            </a:endParaRPr>
          </a:p>
        </p:txBody>
      </p:sp>
      <p:sp>
        <p:nvSpPr>
          <p:cNvPr id="92" name="Google Shape;92;p7"/>
          <p:cNvSpPr txBox="1"/>
          <p:nvPr/>
        </p:nvSpPr>
        <p:spPr>
          <a:xfrm>
            <a:off x="1241575" y="3451088"/>
            <a:ext cx="100584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rPr>
              <a:t>Cần xác định rõ trách nhiệm của một lớp, mỗi lớp chỉ nên chịu trách nhiệm về một tính năng duy nhất. Nếu xuất hiện phương thức thực hiện chức năng riêng biệt, thì cần tách phương thức đó ra một lớp khác mà nó nên thuộc về.</a:t>
            </a:r>
            <a:endParaRPr>
              <a:solidFill>
                <a:schemeClr val="dk1"/>
              </a:solidFill>
            </a:endParaRPr>
          </a:p>
          <a:p>
            <a:pPr marL="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r>
              <a:rPr lang="en-US">
                <a:solidFill>
                  <a:schemeClr val="dk1"/>
                </a:solidFill>
              </a:rPr>
              <a:t>Như trong class AuthenticationController, cần phải tách phương thức md5() ra khỏi class AuthenticationController. Do không có class phù hợp nên ta sẽ tạo mới một class có tên là Encryption, đặt trong thư mục Utils và thêm phương thức md5() vào, đổi tên thành encryptMd5().</a:t>
            </a:r>
            <a:endParaRPr>
              <a:solidFill>
                <a:schemeClr val="dk1"/>
              </a:solidFill>
            </a:endParaRPr>
          </a:p>
        </p:txBody>
      </p:sp>
      <p:sp>
        <p:nvSpPr>
          <p:cNvPr id="93" name="Google Shape;93;p7"/>
          <p:cNvSpPr txBox="1"/>
          <p:nvPr/>
        </p:nvSpPr>
        <p:spPr>
          <a:xfrm>
            <a:off x="1241575" y="5305927"/>
            <a:ext cx="10058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rPr>
              <a:t>Việc tách bạch nhiệm vụ giữa các lớp khiến code trở nên rành mạch, dễ nắm bắt, dễ đọc, dễ bảo trì. Trong các trường hợp trong tương lai, có thể đáp ứng được nhiều yêu cầu khi chương trình được mở rộng.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99" name="Google Shape;99;p6"/>
          <p:cNvSpPr txBox="1"/>
          <p:nvPr/>
        </p:nvSpPr>
        <p:spPr>
          <a:xfrm>
            <a:off x="746618" y="1031846"/>
            <a:ext cx="8590329"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3.2. Vấn đề </a:t>
            </a:r>
            <a:r>
              <a:rPr lang="en-US" sz="2200" b="1" i="1" u="none" strike="noStrike">
                <a:solidFill>
                  <a:srgbClr val="2E75B5"/>
                </a:solidFill>
                <a:latin typeface="Arial"/>
                <a:ea typeface="Arial"/>
                <a:cs typeface="Arial"/>
                <a:sym typeface="Arial"/>
              </a:rPr>
              <a:t>Clean Function/Method + Clean Class và giải pháp</a:t>
            </a:r>
            <a:endParaRPr sz="2200" b="1">
              <a:solidFill>
                <a:srgbClr val="2E75B5"/>
              </a:solidFill>
              <a:latin typeface="Arial"/>
              <a:ea typeface="Arial"/>
              <a:cs typeface="Arial"/>
              <a:sym typeface="Arial"/>
            </a:endParaRPr>
          </a:p>
        </p:txBody>
      </p:sp>
      <p:sp>
        <p:nvSpPr>
          <p:cNvPr id="100" name="Google Shape;100;p6"/>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3.2.1. Tóm tắt vấn đề</a:t>
            </a:r>
            <a:endParaRPr/>
          </a:p>
        </p:txBody>
      </p:sp>
      <p:sp>
        <p:nvSpPr>
          <p:cNvPr id="101" name="Google Shape;101;p6"/>
          <p:cNvSpPr txBox="1"/>
          <p:nvPr/>
        </p:nvSpPr>
        <p:spPr>
          <a:xfrm>
            <a:off x="1241570" y="2961005"/>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3.2.2. Giải pháp</a:t>
            </a:r>
            <a:endParaRPr/>
          </a:p>
        </p:txBody>
      </p:sp>
      <p:sp>
        <p:nvSpPr>
          <p:cNvPr id="102" name="Google Shape;102;p6"/>
          <p:cNvSpPr txBox="1"/>
          <p:nvPr/>
        </p:nvSpPr>
        <p:spPr>
          <a:xfrm>
            <a:off x="1241570" y="4601038"/>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3.2.3. Ưu nhược điểm</a:t>
            </a:r>
            <a:endParaRPr/>
          </a:p>
        </p:txBody>
      </p:sp>
      <p:sp>
        <p:nvSpPr>
          <p:cNvPr id="103" name="Google Shape;103;p6"/>
          <p:cNvSpPr txBox="1"/>
          <p:nvPr/>
        </p:nvSpPr>
        <p:spPr>
          <a:xfrm>
            <a:off x="1494300" y="2058400"/>
            <a:ext cx="9658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Trong một số module có một số Function/Method đảm nhiệm nhiều nhiệm vụ mà ta hoàn toàn có thể tách ra thành các Function/Method nhỏ hơn, hoặc các Function/Method sử dụng các biến local không cần thiết, hoặc các rẽ nhánh không xảy ra.</a:t>
            </a:r>
            <a:endParaRPr/>
          </a:p>
        </p:txBody>
      </p:sp>
      <p:sp>
        <p:nvSpPr>
          <p:cNvPr id="104" name="Google Shape;104;p6"/>
          <p:cNvSpPr txBox="1"/>
          <p:nvPr/>
        </p:nvSpPr>
        <p:spPr>
          <a:xfrm>
            <a:off x="1622950" y="3330300"/>
            <a:ext cx="9529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Tùy vào từng trường hợp cụ thể ta có các phương pháp giải quyết như tách Function thành các function nhỏ hơn đảm nhiệm các công việc cụ thể, loại bỏ các biến local không cần thiết và các rẽ nhánh không xảy ra.</a:t>
            </a:r>
            <a:endParaRPr/>
          </a:p>
          <a:p>
            <a:pPr marL="0" lvl="0" indent="0" algn="l" rtl="0">
              <a:spcBef>
                <a:spcPts val="0"/>
              </a:spcBef>
              <a:spcAft>
                <a:spcPts val="0"/>
              </a:spcAft>
              <a:buNone/>
            </a:pPr>
            <a:endParaRPr/>
          </a:p>
          <a:p>
            <a:pPr marL="0" lvl="0" indent="0" algn="l" rtl="0">
              <a:spcBef>
                <a:spcPts val="0"/>
              </a:spcBef>
              <a:spcAft>
                <a:spcPts val="0"/>
              </a:spcAft>
              <a:buNone/>
            </a:pPr>
            <a:r>
              <a:rPr lang="en-US"/>
              <a:t>Các class cũng tương tự, với các class có các phương thức ko liên quan thì ta tách nó ra class riêng, nếu có phương thức trùng lớp cha thì loại bỏ phương thức ở lớp con.</a:t>
            </a:r>
            <a:endParaRPr/>
          </a:p>
        </p:txBody>
      </p:sp>
      <p:sp>
        <p:nvSpPr>
          <p:cNvPr id="105" name="Google Shape;105;p6"/>
          <p:cNvSpPr txBox="1"/>
          <p:nvPr/>
        </p:nvSpPr>
        <p:spPr>
          <a:xfrm>
            <a:off x="1622950" y="5175675"/>
            <a:ext cx="855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Ưu điểm: Clean Function/Method + Clean Class giúp code trở nên logic hơn, loại bỏ các thành phần dư               thừa không cần thiết, giúp code dễ đọc, dẽ hiểu.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385486" y="138822"/>
            <a:ext cx="8026400" cy="550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11" name="Google Shape;111;p8"/>
          <p:cNvSpPr txBox="1"/>
          <p:nvPr/>
        </p:nvSpPr>
        <p:spPr>
          <a:xfrm>
            <a:off x="746618" y="1031846"/>
            <a:ext cx="8590329"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3.4. </a:t>
            </a:r>
            <a:r>
              <a:rPr lang="en-US" sz="2200" b="1" i="1" u="none" strike="noStrike">
                <a:solidFill>
                  <a:srgbClr val="2E75B5"/>
                </a:solidFill>
                <a:latin typeface="Arial"/>
                <a:ea typeface="Arial"/>
                <a:cs typeface="Arial"/>
                <a:sym typeface="Arial"/>
              </a:rPr>
              <a:t>Vấn đề các lớp chỉ sử dụng một thực thể và giải pháp</a:t>
            </a:r>
            <a:endParaRPr sz="2200" b="1">
              <a:solidFill>
                <a:srgbClr val="2E75B5"/>
              </a:solidFill>
              <a:latin typeface="Arial"/>
              <a:ea typeface="Arial"/>
              <a:cs typeface="Arial"/>
              <a:sym typeface="Arial"/>
            </a:endParaRPr>
          </a:p>
        </p:txBody>
      </p:sp>
      <p:sp>
        <p:nvSpPr>
          <p:cNvPr id="112" name="Google Shape;112;p8"/>
          <p:cNvSpPr txBox="1"/>
          <p:nvPr/>
        </p:nvSpPr>
        <p:spPr>
          <a:xfrm>
            <a:off x="1241570" y="1529845"/>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3.4.1. Tóm tắt vấn đề</a:t>
            </a:r>
            <a:endParaRPr/>
          </a:p>
        </p:txBody>
      </p:sp>
      <p:sp>
        <p:nvSpPr>
          <p:cNvPr id="113" name="Google Shape;113;p8"/>
          <p:cNvSpPr txBox="1"/>
          <p:nvPr/>
        </p:nvSpPr>
        <p:spPr>
          <a:xfrm>
            <a:off x="1241570" y="3059668"/>
            <a:ext cx="46726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3.4.2. Giải pháp</a:t>
            </a:r>
            <a:endParaRPr/>
          </a:p>
        </p:txBody>
      </p:sp>
      <p:sp>
        <p:nvSpPr>
          <p:cNvPr id="114" name="Google Shape;114;p8"/>
          <p:cNvSpPr txBox="1"/>
          <p:nvPr/>
        </p:nvSpPr>
        <p:spPr>
          <a:xfrm>
            <a:off x="1543775" y="2012975"/>
            <a:ext cx="10084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t> Một số lớp chỉ có một thực thể duy nhất trong chương trình nhưng phương thức khởi tạo có thể tạo ra các thực thể khác nhau khi khởi tạo, việc này làm mất tính logic cũng như gây nhập nhằng khi sử dụng thực thể của class.</a:t>
            </a:r>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15" name="Google Shape;115;p8"/>
          <p:cNvSpPr txBox="1"/>
          <p:nvPr/>
        </p:nvSpPr>
        <p:spPr>
          <a:xfrm>
            <a:off x="1543775" y="3552700"/>
            <a:ext cx="9945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Áp dụng Singleton cho các class chỉ có một thực thể duy nhất,  hàm khởi tạo chỉ tạo ra một thực thể static, các reference sẽ chỉ trỏ đến thực thể duy nhất này</a:t>
            </a:r>
            <a:endParaRPr/>
          </a:p>
        </p:txBody>
      </p:sp>
      <p:pic>
        <p:nvPicPr>
          <p:cNvPr id="116" name="Google Shape;116;p8"/>
          <p:cNvPicPr preferRelativeResize="0"/>
          <p:nvPr/>
        </p:nvPicPr>
        <p:blipFill>
          <a:blip r:embed="rId3">
            <a:alphaModFix/>
          </a:blip>
          <a:stretch>
            <a:fillRect/>
          </a:stretch>
        </p:blipFill>
        <p:spPr>
          <a:xfrm>
            <a:off x="1824825" y="4383395"/>
            <a:ext cx="3607187" cy="1582830"/>
          </a:xfrm>
          <a:prstGeom prst="rect">
            <a:avLst/>
          </a:prstGeom>
          <a:noFill/>
          <a:ln>
            <a:noFill/>
          </a:ln>
        </p:spPr>
      </p:pic>
      <p:pic>
        <p:nvPicPr>
          <p:cNvPr id="117" name="Google Shape;117;p8"/>
          <p:cNvPicPr preferRelativeResize="0"/>
          <p:nvPr/>
        </p:nvPicPr>
        <p:blipFill>
          <a:blip r:embed="rId4">
            <a:alphaModFix/>
          </a:blip>
          <a:stretch>
            <a:fillRect/>
          </a:stretch>
        </p:blipFill>
        <p:spPr>
          <a:xfrm>
            <a:off x="6719763" y="4089125"/>
            <a:ext cx="3601521" cy="238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edda5fe25_3_9"/>
          <p:cNvSpPr txBox="1">
            <a:spLocks noGrp="1"/>
          </p:cNvSpPr>
          <p:nvPr>
            <p:ph type="title"/>
          </p:nvPr>
        </p:nvSpPr>
        <p:spPr>
          <a:xfrm>
            <a:off x="385486" y="138822"/>
            <a:ext cx="8026500" cy="550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Arial"/>
              <a:buNone/>
            </a:pPr>
            <a:r>
              <a:rPr lang="en-US" sz="3240">
                <a:latin typeface="Arial"/>
                <a:ea typeface="Arial"/>
                <a:cs typeface="Arial"/>
                <a:sym typeface="Arial"/>
              </a:rPr>
              <a:t>3.Giải quyết vấn đề</a:t>
            </a:r>
            <a:endParaRPr sz="3240">
              <a:latin typeface="Arial"/>
              <a:ea typeface="Arial"/>
              <a:cs typeface="Arial"/>
              <a:sym typeface="Arial"/>
            </a:endParaRPr>
          </a:p>
        </p:txBody>
      </p:sp>
      <p:sp>
        <p:nvSpPr>
          <p:cNvPr id="123" name="Google Shape;123;gdedda5fe25_3_9"/>
          <p:cNvSpPr txBox="1"/>
          <p:nvPr/>
        </p:nvSpPr>
        <p:spPr>
          <a:xfrm>
            <a:off x="746618" y="1031846"/>
            <a:ext cx="85902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2E75B5"/>
                </a:solidFill>
                <a:latin typeface="Arial"/>
                <a:ea typeface="Arial"/>
                <a:cs typeface="Arial"/>
                <a:sym typeface="Arial"/>
              </a:rPr>
              <a:t>3.4. </a:t>
            </a:r>
            <a:r>
              <a:rPr lang="en-US" sz="2200" b="1" i="1" u="none" strike="noStrike">
                <a:solidFill>
                  <a:srgbClr val="2E75B5"/>
                </a:solidFill>
                <a:latin typeface="Arial"/>
                <a:ea typeface="Arial"/>
                <a:cs typeface="Arial"/>
                <a:sym typeface="Arial"/>
              </a:rPr>
              <a:t>Vấn đề các lớp chỉ sử dụng một thực thể và giải pháp</a:t>
            </a:r>
            <a:endParaRPr sz="2200" b="1">
              <a:solidFill>
                <a:srgbClr val="2E75B5"/>
              </a:solidFill>
              <a:latin typeface="Arial"/>
              <a:ea typeface="Arial"/>
              <a:cs typeface="Arial"/>
              <a:sym typeface="Arial"/>
            </a:endParaRPr>
          </a:p>
        </p:txBody>
      </p:sp>
      <p:sp>
        <p:nvSpPr>
          <p:cNvPr id="124" name="Google Shape;124;gdedda5fe25_3_9"/>
          <p:cNvSpPr txBox="1"/>
          <p:nvPr/>
        </p:nvSpPr>
        <p:spPr>
          <a:xfrm>
            <a:off x="1033770" y="2055813"/>
            <a:ext cx="4672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3.4.3. Ưu nhược điểm</a:t>
            </a:r>
            <a:endParaRPr/>
          </a:p>
        </p:txBody>
      </p:sp>
      <p:sp>
        <p:nvSpPr>
          <p:cNvPr id="125" name="Google Shape;125;gdedda5fe25_3_9"/>
          <p:cNvSpPr txBox="1"/>
          <p:nvPr/>
        </p:nvSpPr>
        <p:spPr>
          <a:xfrm>
            <a:off x="1929750" y="3018300"/>
            <a:ext cx="5700300" cy="66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6" name="Google Shape;126;gdedda5fe25_3_9"/>
          <p:cNvSpPr txBox="1"/>
          <p:nvPr/>
        </p:nvSpPr>
        <p:spPr>
          <a:xfrm>
            <a:off x="1647525" y="2503725"/>
            <a:ext cx="844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Việc tạo một thực thể duy nhất giúp việc sử dụng các phương thức và thuộc tính của class (thực thể) trở nên thống nhất hơn, với kết nối database thì còn giúp cải thiện hiệu quả truy xuất.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2894</Words>
  <Application>Microsoft Office PowerPoint</Application>
  <PresentationFormat>Widescreen</PresentationFormat>
  <Paragraphs>219</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Noto Sans Symbols</vt:lpstr>
      <vt:lpstr>Arial</vt:lpstr>
      <vt:lpstr>Calibri</vt:lpstr>
      <vt:lpstr>Times New Roman</vt:lpstr>
      <vt:lpstr>Office Theme</vt:lpstr>
      <vt:lpstr>Office Theme</vt:lpstr>
      <vt:lpstr>PowerPoint Presentation</vt:lpstr>
      <vt:lpstr>        Nội dung trình bày</vt:lpstr>
      <vt:lpstr>1.Phân công công việc</vt:lpstr>
      <vt:lpstr>2.Use Case Hệ thống</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3.Giải quyết vấn đề</vt:lpstr>
      <vt:lpstr>4.Tổng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Tien Hoang</dc:creator>
  <cp:lastModifiedBy>Le Anh Thanh 20170115</cp:lastModifiedBy>
  <cp:revision>2</cp:revision>
  <dcterms:created xsi:type="dcterms:W3CDTF">2021-06-06T04:10:34Z</dcterms:created>
  <dcterms:modified xsi:type="dcterms:W3CDTF">2021-06-07T15:20:10Z</dcterms:modified>
</cp:coreProperties>
</file>