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602700" cy="32404050"/>
  <p:notesSz cx="6735763" cy="9869488"/>
  <p:defaultTextStyle>
    <a:defPPr>
      <a:defRPr lang="zh-TW"/>
    </a:defPPr>
    <a:lvl1pPr algn="l" defTabSz="3084513" rtl="0" eaLnBrk="0" fontAlgn="base" hangingPunct="0">
      <a:spcBef>
        <a:spcPct val="0"/>
      </a:spcBef>
      <a:spcAft>
        <a:spcPct val="0"/>
      </a:spcAft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1541463" indent="-1203325" algn="l" defTabSz="3084513" rtl="0" eaLnBrk="0" fontAlgn="base" hangingPunct="0">
      <a:spcBef>
        <a:spcPct val="0"/>
      </a:spcBef>
      <a:spcAft>
        <a:spcPct val="0"/>
      </a:spcAft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3084513" indent="-2408238" algn="l" defTabSz="3084513" rtl="0" eaLnBrk="0" fontAlgn="base" hangingPunct="0">
      <a:spcBef>
        <a:spcPct val="0"/>
      </a:spcBef>
      <a:spcAft>
        <a:spcPct val="0"/>
      </a:spcAft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4627563" indent="-3614738" algn="l" defTabSz="3084513" rtl="0" eaLnBrk="0" fontAlgn="base" hangingPunct="0">
      <a:spcBef>
        <a:spcPct val="0"/>
      </a:spcBef>
      <a:spcAft>
        <a:spcPct val="0"/>
      </a:spcAft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6170613" indent="-4819650" algn="l" defTabSz="3084513" rtl="0" eaLnBrk="0" fontAlgn="base" hangingPunct="0">
      <a:spcBef>
        <a:spcPct val="0"/>
      </a:spcBef>
      <a:spcAft>
        <a:spcPct val="0"/>
      </a:spcAft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7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FF9966"/>
    <a:srgbClr val="FFCC99"/>
    <a:srgbClr val="FAC09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5" d="100"/>
          <a:sy n="25" d="100"/>
        </p:scale>
        <p:origin x="2898" y="36"/>
      </p:cViewPr>
      <p:guideLst>
        <p:guide orient="horz" pos="10207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1A120BD-18E8-45BA-87AA-0D3C9B766D97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175125" eaLnBrk="1" hangingPunct="1">
              <a:defRPr kumimoji="0" sz="1200" smtClean="0"/>
            </a:lvl1pPr>
          </a:lstStyle>
          <a:p>
            <a:pPr>
              <a:defRPr/>
            </a:pPr>
            <a:fld id="{F81C0375-C84A-41CA-A3A2-4F59DB5EE8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2B49631-ED07-4FF3-A213-98239C7FD26C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33600" y="739775"/>
            <a:ext cx="246856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4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175125" eaLnBrk="1" hangingPunct="1">
              <a:defRPr kumimoji="0" sz="1200" smtClean="0"/>
            </a:lvl1pPr>
          </a:lstStyle>
          <a:p>
            <a:pPr>
              <a:defRPr/>
            </a:pPr>
            <a:fld id="{DCA1F514-328C-4451-92B1-9E20279A3F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5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468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1282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5096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9125" algn="l" defTabSz="67565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6950" algn="l" defTabSz="67565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64776" algn="l" defTabSz="67565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02601" algn="l" defTabSz="67565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175125">
              <a:spcBef>
                <a:spcPct val="30000"/>
              </a:spcBef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175125">
              <a:spcBef>
                <a:spcPct val="30000"/>
              </a:spcBef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175125">
              <a:spcBef>
                <a:spcPct val="30000"/>
              </a:spcBef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175125">
              <a:spcBef>
                <a:spcPct val="30000"/>
              </a:spcBef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175125">
              <a:spcBef>
                <a:spcPct val="30000"/>
              </a:spcBef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175125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175125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175125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175125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36FB908-5098-4F8B-A601-B590A5F49F5F}" type="slidenum">
              <a:rPr lang="zh-TW" altLang="en-US" sz="1200"/>
              <a:pPr>
                <a:spcBef>
                  <a:spcPct val="0"/>
                </a:spcBef>
              </a:pPr>
              <a:t>1</a:t>
            </a:fld>
            <a:endParaRPr lang="zh-TW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204" y="10066265"/>
            <a:ext cx="18362295" cy="6945867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5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8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4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7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0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B8DD5-79DF-4A06-9CA6-D38D10BE33FA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C9CAE-BCE9-4D0C-8073-CD0B9708CC6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729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088" y="1298575"/>
            <a:ext cx="19440525" cy="5399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81088" y="7561263"/>
            <a:ext cx="19440525" cy="21383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5CD2B-03FE-4485-9AB3-35865AFC9831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0F689-7BD1-432F-9BAC-E57E50F22B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9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661957" y="1297670"/>
            <a:ext cx="4860608" cy="27648454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80135" y="1297670"/>
            <a:ext cx="14221778" cy="276484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8674E-7B37-4FA6-9BC7-021B7265747B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B99C0-394B-4563-94B6-DFA29386A08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68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088" y="1298575"/>
            <a:ext cx="19440525" cy="5399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1088" y="7561263"/>
            <a:ext cx="19440525" cy="21383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4DCB9-ACF3-4D6E-9A37-0FE91FAFC507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54BC7-7B98-4B78-8821-DB31D4B22B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07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6466" y="20822603"/>
            <a:ext cx="18362295" cy="6435805"/>
          </a:xfrm>
          <a:prstGeom prst="rect">
            <a:avLst/>
          </a:prstGeo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06466" y="13734223"/>
            <a:ext cx="18362295" cy="70883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94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588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8832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177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472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766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0608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355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9B8A7-27E5-489E-834E-66D8AE15532C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B8866-2E8E-4767-91C8-B40D0693709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514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088" y="1298575"/>
            <a:ext cx="19440525" cy="5399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80136" y="7560951"/>
            <a:ext cx="9541193" cy="21385175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981373" y="7560951"/>
            <a:ext cx="9541193" cy="21385175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99AD8-117C-4DEC-9F15-532AFD1AC996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6FFB9-F300-4555-840E-245D0F5EAD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64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088" y="1298575"/>
            <a:ext cx="19440525" cy="5399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0137" y="7253408"/>
            <a:ext cx="9544944" cy="30228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100" b="1"/>
            </a:lvl1pPr>
            <a:lvl2pPr marL="1542944" indent="0">
              <a:buNone/>
              <a:defRPr sz="6800" b="1"/>
            </a:lvl2pPr>
            <a:lvl3pPr marL="3085889" indent="0">
              <a:buNone/>
              <a:defRPr sz="6100" b="1"/>
            </a:lvl3pPr>
            <a:lvl4pPr marL="4628832" indent="0">
              <a:buNone/>
              <a:defRPr sz="5400" b="1"/>
            </a:lvl4pPr>
            <a:lvl5pPr marL="6171776" indent="0">
              <a:buNone/>
              <a:defRPr sz="5400" b="1"/>
            </a:lvl5pPr>
            <a:lvl6pPr marL="7714720" indent="0">
              <a:buNone/>
              <a:defRPr sz="5400" b="1"/>
            </a:lvl6pPr>
            <a:lvl7pPr marL="9257665" indent="0">
              <a:buNone/>
              <a:defRPr sz="5400" b="1"/>
            </a:lvl7pPr>
            <a:lvl8pPr marL="10800608" indent="0">
              <a:buNone/>
              <a:defRPr sz="5400" b="1"/>
            </a:lvl8pPr>
            <a:lvl9pPr marL="12343553" indent="0">
              <a:buNone/>
              <a:defRPr sz="5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0137" y="10276284"/>
            <a:ext cx="9544944" cy="18669835"/>
          </a:xfrm>
          <a:prstGeom prst="rect">
            <a:avLst/>
          </a:prstGeo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973875" y="7253408"/>
            <a:ext cx="9548693" cy="30228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100" b="1"/>
            </a:lvl1pPr>
            <a:lvl2pPr marL="1542944" indent="0">
              <a:buNone/>
              <a:defRPr sz="6800" b="1"/>
            </a:lvl2pPr>
            <a:lvl3pPr marL="3085889" indent="0">
              <a:buNone/>
              <a:defRPr sz="6100" b="1"/>
            </a:lvl3pPr>
            <a:lvl4pPr marL="4628832" indent="0">
              <a:buNone/>
              <a:defRPr sz="5400" b="1"/>
            </a:lvl4pPr>
            <a:lvl5pPr marL="6171776" indent="0">
              <a:buNone/>
              <a:defRPr sz="5400" b="1"/>
            </a:lvl5pPr>
            <a:lvl6pPr marL="7714720" indent="0">
              <a:buNone/>
              <a:defRPr sz="5400" b="1"/>
            </a:lvl6pPr>
            <a:lvl7pPr marL="9257665" indent="0">
              <a:buNone/>
              <a:defRPr sz="5400" b="1"/>
            </a:lvl7pPr>
            <a:lvl8pPr marL="10800608" indent="0">
              <a:buNone/>
              <a:defRPr sz="5400" b="1"/>
            </a:lvl8pPr>
            <a:lvl9pPr marL="12343553" indent="0">
              <a:buNone/>
              <a:defRPr sz="5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973875" y="10276284"/>
            <a:ext cx="9548693" cy="18669835"/>
          </a:xfrm>
          <a:prstGeom prst="rect">
            <a:avLst/>
          </a:prstGeo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8ED56-4B46-4BE2-B3CF-0D22AB206C82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286D-DEA2-4A49-B885-AF39E4FCA49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15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088" y="1298575"/>
            <a:ext cx="19440525" cy="5399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3B6CC-7CBD-4CED-859E-0274A8F74763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32E32-612D-487C-8305-D358500A0BA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6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9E554-C510-463B-B177-A93C44724D70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F6D2E-1B9A-4529-B59B-ACF3F88009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14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137" y="1290164"/>
            <a:ext cx="7107140" cy="5490686"/>
          </a:xfrm>
          <a:prstGeom prst="rect">
            <a:avLst/>
          </a:prstGeo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6057" y="1290166"/>
            <a:ext cx="12076511" cy="27655960"/>
          </a:xfrm>
          <a:prstGeom prst="rect">
            <a:avLst/>
          </a:prstGeom>
        </p:spPr>
        <p:txBody>
          <a:bodyPr/>
          <a:lstStyle>
            <a:lvl1pPr>
              <a:defRPr sz="109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40" cy="221652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00"/>
            </a:lvl1pPr>
            <a:lvl2pPr marL="1542944" indent="0">
              <a:buNone/>
              <a:defRPr sz="4100"/>
            </a:lvl2pPr>
            <a:lvl3pPr marL="3085889" indent="0">
              <a:buNone/>
              <a:defRPr sz="3300"/>
            </a:lvl3pPr>
            <a:lvl4pPr marL="4628832" indent="0">
              <a:buNone/>
              <a:defRPr sz="3000"/>
            </a:lvl4pPr>
            <a:lvl5pPr marL="6171776" indent="0">
              <a:buNone/>
              <a:defRPr sz="3000"/>
            </a:lvl5pPr>
            <a:lvl6pPr marL="7714720" indent="0">
              <a:buNone/>
              <a:defRPr sz="3000"/>
            </a:lvl6pPr>
            <a:lvl7pPr marL="9257665" indent="0">
              <a:buNone/>
              <a:defRPr sz="3000"/>
            </a:lvl7pPr>
            <a:lvl8pPr marL="10800608" indent="0">
              <a:buNone/>
              <a:defRPr sz="3000"/>
            </a:lvl8pPr>
            <a:lvl9pPr marL="12343553" indent="0">
              <a:buNone/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CD02C-4232-40DB-B35D-B0719FDF662E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F66AD-7AC3-4255-A722-A80925936C3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3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34280" y="22682838"/>
            <a:ext cx="12961620" cy="2677838"/>
          </a:xfrm>
          <a:prstGeom prst="rect">
            <a:avLst/>
          </a:prstGeo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34280" y="2895361"/>
            <a:ext cx="12961620" cy="1944243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900"/>
            </a:lvl1pPr>
            <a:lvl2pPr marL="1542944" indent="0">
              <a:buNone/>
              <a:defRPr sz="9500"/>
            </a:lvl2pPr>
            <a:lvl3pPr marL="3085889" indent="0">
              <a:buNone/>
              <a:defRPr sz="8100"/>
            </a:lvl3pPr>
            <a:lvl4pPr marL="4628832" indent="0">
              <a:buNone/>
              <a:defRPr sz="6800"/>
            </a:lvl4pPr>
            <a:lvl5pPr marL="6171776" indent="0">
              <a:buNone/>
              <a:defRPr sz="6800"/>
            </a:lvl5pPr>
            <a:lvl6pPr marL="7714720" indent="0">
              <a:buNone/>
              <a:defRPr sz="6800"/>
            </a:lvl6pPr>
            <a:lvl7pPr marL="9257665" indent="0">
              <a:buNone/>
              <a:defRPr sz="6800"/>
            </a:lvl7pPr>
            <a:lvl8pPr marL="10800608" indent="0">
              <a:buNone/>
              <a:defRPr sz="6800"/>
            </a:lvl8pPr>
            <a:lvl9pPr marL="12343553" indent="0">
              <a:buNone/>
              <a:defRPr sz="68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234280" y="25360676"/>
            <a:ext cx="12961620" cy="38029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00"/>
            </a:lvl1pPr>
            <a:lvl2pPr marL="1542944" indent="0">
              <a:buNone/>
              <a:defRPr sz="4100"/>
            </a:lvl2pPr>
            <a:lvl3pPr marL="3085889" indent="0">
              <a:buNone/>
              <a:defRPr sz="3300"/>
            </a:lvl3pPr>
            <a:lvl4pPr marL="4628832" indent="0">
              <a:buNone/>
              <a:defRPr sz="3000"/>
            </a:lvl4pPr>
            <a:lvl5pPr marL="6171776" indent="0">
              <a:buNone/>
              <a:defRPr sz="3000"/>
            </a:lvl5pPr>
            <a:lvl6pPr marL="7714720" indent="0">
              <a:buNone/>
              <a:defRPr sz="3000"/>
            </a:lvl6pPr>
            <a:lvl7pPr marL="9257665" indent="0">
              <a:buNone/>
              <a:defRPr sz="3000"/>
            </a:lvl7pPr>
            <a:lvl8pPr marL="10800608" indent="0">
              <a:buNone/>
              <a:defRPr sz="3000"/>
            </a:lvl8pPr>
            <a:lvl9pPr marL="12343553" indent="0">
              <a:buNone/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D1996-4E2E-4225-8647-0540BA56227E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41ACD-C527-4CF6-8F51-ADAA866787F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1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 userDrawn="1"/>
        </p:nvSpPr>
        <p:spPr>
          <a:xfrm>
            <a:off x="-21082" y="26787201"/>
            <a:ext cx="39100494" cy="561684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-17497794" y="-1"/>
            <a:ext cx="39100494" cy="691299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81088" y="30033913"/>
            <a:ext cx="5038725" cy="1725612"/>
          </a:xfrm>
          <a:prstGeom prst="rect">
            <a:avLst/>
          </a:prstGeom>
        </p:spPr>
        <p:txBody>
          <a:bodyPr vert="horz" lIns="308588" tIns="154294" rIns="308588" bIns="154294" rtlCol="0" anchor="ctr"/>
          <a:lstStyle>
            <a:lvl1pPr algn="l" defTabSz="3085889" eaLnBrk="1" fontAlgn="auto" hangingPunct="1">
              <a:spcBef>
                <a:spcPts val="0"/>
              </a:spcBef>
              <a:spcAft>
                <a:spcPts val="0"/>
              </a:spcAft>
              <a:defRPr kumimoji="0" sz="4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7C2067-63FD-4BDE-B552-EC701474BA6E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80288" y="30033913"/>
            <a:ext cx="6842125" cy="1725612"/>
          </a:xfrm>
          <a:prstGeom prst="rect">
            <a:avLst/>
          </a:prstGeom>
        </p:spPr>
        <p:txBody>
          <a:bodyPr vert="horz" lIns="308588" tIns="154294" rIns="308588" bIns="154294" rtlCol="0" anchor="ctr"/>
          <a:lstStyle>
            <a:lvl1pPr algn="ctr" defTabSz="3085889" eaLnBrk="1" fontAlgn="auto" hangingPunct="1">
              <a:spcBef>
                <a:spcPts val="0"/>
              </a:spcBef>
              <a:spcAft>
                <a:spcPts val="0"/>
              </a:spcAft>
              <a:defRPr kumimoji="0" sz="4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482888" y="30033913"/>
            <a:ext cx="5038725" cy="1725612"/>
          </a:xfrm>
          <a:prstGeom prst="rect">
            <a:avLst/>
          </a:prstGeom>
        </p:spPr>
        <p:txBody>
          <a:bodyPr vert="horz" wrap="square" lIns="308588" tIns="154294" rIns="308588" bIns="15429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17C181F-9C10-4B43-9F89-9F2C4553AA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1" name="圖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268" y="135177"/>
            <a:ext cx="7411313" cy="296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7921030" y="392032"/>
            <a:ext cx="136816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3084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屆</a:t>
            </a:r>
            <a:endParaRPr lang="en-US" altLang="zh-TW" sz="7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3084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無線、隨意、及感測網路研討會</a:t>
            </a:r>
            <a:endParaRPr lang="en-US" altLang="zh-TW" sz="7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3084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暨科技部專題計畫成果發表會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921030" y="3960665"/>
            <a:ext cx="13681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TW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14th </a:t>
            </a:r>
            <a:r>
              <a:rPr lang="en-US" altLang="zh-TW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Workshop on Wireless, Ad-Hoc and Sensor </a:t>
            </a:r>
            <a:r>
              <a:rPr lang="en-US" altLang="zh-TW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Networks</a:t>
            </a:r>
            <a:endParaRPr lang="zh-TW" alt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084513" rtl="0" eaLnBrk="0" fontAlgn="base" hangingPunct="0">
        <a:spcBef>
          <a:spcPct val="0"/>
        </a:spcBef>
        <a:spcAft>
          <a:spcPct val="0"/>
        </a:spcAft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084513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defTabSz="3084513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defTabSz="3084513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defTabSz="3084513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5pPr>
      <a:lvl6pPr marL="337825" algn="ctr" defTabSz="3085000" rtl="0" fontAlgn="base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6pPr>
      <a:lvl7pPr marL="675650" algn="ctr" defTabSz="3085000" rtl="0" fontAlgn="base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013475" algn="ctr" defTabSz="3085000" rtl="0" fontAlgn="base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351300" algn="ctr" defTabSz="3085000" rtl="0" fontAlgn="base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1155700" indent="-1155700" algn="l" defTabSz="30845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6663" indent="-963613" algn="l" defTabSz="30845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6038" indent="-769938" algn="l" defTabSz="30845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399088" indent="-769938" algn="l" defTabSz="30845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2138" indent="-769938" algn="l" defTabSz="30845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193" indent="-771472" algn="l" defTabSz="3085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137" indent="-771472" algn="l" defTabSz="3085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081" indent="-771472" algn="l" defTabSz="3085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024" indent="-771472" algn="l" defTabSz="3085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44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5889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8832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776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4720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7665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608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3553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f@csie.ch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mailto:def@ee.ntust.edu.t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14471"/>
              </p:ext>
            </p:extLst>
          </p:nvPr>
        </p:nvGraphicFramePr>
        <p:xfrm>
          <a:off x="5616773" y="6670675"/>
          <a:ext cx="10599440" cy="200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3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王</a:t>
                      </a:r>
                      <a:r>
                        <a:rPr lang="en-US" altLang="zh-TW" sz="4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XX</a:t>
                      </a:r>
                      <a:endParaRPr lang="zh-TW" altLang="en-US" sz="4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陳</a:t>
                      </a:r>
                      <a:r>
                        <a:rPr lang="en-US" altLang="zh-TW" sz="4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XX</a:t>
                      </a:r>
                      <a:endParaRPr lang="zh-TW" altLang="en-US" sz="4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6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3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itchFamily="65" charset="-120"/>
                          <a:cs typeface="Times New Roman" panose="02020603050405020304" pitchFamily="18" charset="0"/>
                        </a:rPr>
                        <a:t>國立臺</a:t>
                      </a:r>
                      <a:r>
                        <a:rPr kumimoji="0" lang="zh-TW" altLang="en-US" sz="3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北</a:t>
                      </a:r>
                      <a:r>
                        <a:rPr lang="zh-TW" altLang="en-US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科技大學資工系</a:t>
                      </a:r>
                      <a:endParaRPr lang="zh-TW" altLang="en-US" sz="34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3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itchFamily="65" charset="-120"/>
                          <a:cs typeface="Times New Roman" panose="02020603050405020304" pitchFamily="18" charset="0"/>
                        </a:rPr>
                        <a:t>國立臺</a:t>
                      </a:r>
                      <a:r>
                        <a:rPr kumimoji="0" lang="zh-TW" altLang="en-US" sz="3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北</a:t>
                      </a:r>
                      <a:r>
                        <a:rPr lang="zh-TW" altLang="en-US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科技大學資工系</a:t>
                      </a:r>
                      <a:endParaRPr lang="zh-TW" altLang="en-US" sz="34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094">
                <a:tc>
                  <a:txBody>
                    <a:bodyPr/>
                    <a:lstStyle/>
                    <a:p>
                      <a:pPr marL="0" marR="0" indent="0" algn="ctr" defTabSz="3085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3"/>
                        </a:rPr>
                        <a:t>def1@</a:t>
                      </a:r>
                      <a:r>
                        <a:rPr lang="en-US" altLang="zh-CN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4"/>
                        </a:rPr>
                        <a:t>ntut.edu.tw</a:t>
                      </a:r>
                      <a:r>
                        <a:rPr lang="en-US" altLang="zh-CN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</a:t>
                      </a:r>
                      <a:endParaRPr lang="zh-TW" altLang="en-US" sz="34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4"/>
                        </a:rPr>
                        <a:t>def2@ntut.edu.tw</a:t>
                      </a:r>
                      <a:endParaRPr lang="zh-TW" altLang="en-US" sz="34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圓角矩形 30"/>
          <p:cNvSpPr/>
          <p:nvPr/>
        </p:nvSpPr>
        <p:spPr>
          <a:xfrm>
            <a:off x="720725" y="12888913"/>
            <a:ext cx="9628188" cy="14546262"/>
          </a:xfrm>
          <a:prstGeom prst="roundRect">
            <a:avLst>
              <a:gd name="adj" fmla="val 460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577" tIns="47789" rIns="95577" bIns="47789" anchor="ctr"/>
          <a:lstStyle/>
          <a:p>
            <a:pPr algn="ctr" defTabSz="30858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20724" y="9783763"/>
            <a:ext cx="20377151" cy="2601912"/>
          </a:xfrm>
          <a:prstGeom prst="roundRect">
            <a:avLst>
              <a:gd name="adj" fmla="val 460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577" tIns="47789" rIns="95577" bIns="47789" anchor="ctr"/>
          <a:lstStyle/>
          <a:p>
            <a:pPr algn="ctr" defTabSz="30858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7" name="Text Placeholder 231"/>
          <p:cNvSpPr txBox="1">
            <a:spLocks/>
          </p:cNvSpPr>
          <p:nvPr/>
        </p:nvSpPr>
        <p:spPr bwMode="auto">
          <a:xfrm>
            <a:off x="720723" y="9783764"/>
            <a:ext cx="20377151" cy="260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8591" tIns="154296" rIns="308591" bIns="154296"/>
          <a:lstStyle>
            <a:lvl1pPr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zh-CN" altLang="en-US" sz="28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摘要</a:t>
            </a:r>
            <a:endParaRPr kumimoji="0" lang="en-US" altLang="zh-CN" sz="28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本研討會之海報發表採一篇論文一面看板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此次研討會之海報版面尺寸</a:t>
            </a:r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【A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】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 cm(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寬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× 90 cm(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請作者依統一格式製作。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此乃參考範本。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08" name="Text Placeholder 231"/>
          <p:cNvSpPr txBox="1">
            <a:spLocks/>
          </p:cNvSpPr>
          <p:nvPr/>
        </p:nvSpPr>
        <p:spPr bwMode="auto">
          <a:xfrm>
            <a:off x="720724" y="12888913"/>
            <a:ext cx="9583412" cy="14546261"/>
          </a:xfrm>
          <a:prstGeom prst="rect">
            <a:avLst/>
          </a:prstGeom>
          <a:noFill/>
          <a:ln>
            <a:noFill/>
          </a:ln>
        </p:spPr>
        <p:txBody>
          <a:bodyPr lIns="308591" tIns="154296" rIns="308591" bIns="154296"/>
          <a:lstStyle>
            <a:lvl1pPr defTabSz="5256213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5256213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5256213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5256213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5256213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52562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52562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52562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52562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zh-CN" altLang="en-US" sz="28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海報格式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字體大小</a:t>
            </a:r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標題以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66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級字，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作者姓名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級字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，服務單位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級字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科技部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計畫編號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字體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級字體為原則。可視需求調正。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內文之字體為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級字，中、英文請分別以標楷體 與 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 New Roman 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書寫，存檔格式一律為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PDF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章節及小節標題排列</a:t>
            </a:r>
          </a:p>
          <a:p>
            <a:pPr algn="just" eaLnBrk="1" hangingPunct="1"/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論文題目、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作者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 </a:t>
            </a:r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、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服務單位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、科技部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各章節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標題請置於中央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居中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，各章節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標題請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需加上底線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，小節標題請自文稿之左緣開始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齊左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各章節內容請向上對齊。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圖表</a:t>
            </a:r>
            <a:endParaRPr kumimoji="0"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圖、表等可以列在文中，請儘量靠近文中第一次提及的地方。各圖與表請備說明內容，圖的說明應置於圖的下方，而表的說明則應置於表的上方並向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左對齊，如表一。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表一 這是一個範例表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109" name="tab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94" y="21739373"/>
            <a:ext cx="7597777" cy="559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圓角矩形 7"/>
          <p:cNvSpPr/>
          <p:nvPr/>
        </p:nvSpPr>
        <p:spPr>
          <a:xfrm>
            <a:off x="11161713" y="12888913"/>
            <a:ext cx="9936162" cy="14546262"/>
          </a:xfrm>
          <a:prstGeom prst="roundRect">
            <a:avLst>
              <a:gd name="adj" fmla="val 460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577" tIns="47789" rIns="95577" bIns="47789" anchor="ctr"/>
          <a:lstStyle/>
          <a:p>
            <a:pPr algn="ctr" defTabSz="30858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11" name="Group 43"/>
          <p:cNvGrpSpPr>
            <a:grpSpLocks/>
          </p:cNvGrpSpPr>
          <p:nvPr/>
        </p:nvGrpSpPr>
        <p:grpSpPr bwMode="auto">
          <a:xfrm>
            <a:off x="11674475" y="18208625"/>
            <a:ext cx="8720138" cy="7426325"/>
            <a:chOff x="771" y="10430"/>
            <a:chExt cx="5035" cy="3161"/>
          </a:xfrm>
        </p:grpSpPr>
        <p:grpSp>
          <p:nvGrpSpPr>
            <p:cNvPr id="4117" name="Group 44"/>
            <p:cNvGrpSpPr>
              <a:grpSpLocks/>
            </p:cNvGrpSpPr>
            <p:nvPr/>
          </p:nvGrpSpPr>
          <p:grpSpPr bwMode="auto">
            <a:xfrm>
              <a:off x="771" y="10430"/>
              <a:ext cx="5035" cy="2629"/>
              <a:chOff x="771" y="10430"/>
              <a:chExt cx="5035" cy="2629"/>
            </a:xfrm>
          </p:grpSpPr>
          <p:grpSp>
            <p:nvGrpSpPr>
              <p:cNvPr id="4119" name="Group 45"/>
              <p:cNvGrpSpPr>
                <a:grpSpLocks/>
              </p:cNvGrpSpPr>
              <p:nvPr/>
            </p:nvGrpSpPr>
            <p:grpSpPr bwMode="auto">
              <a:xfrm>
                <a:off x="771" y="10430"/>
                <a:ext cx="5035" cy="2629"/>
                <a:chOff x="1800" y="7200"/>
                <a:chExt cx="8640" cy="4680"/>
              </a:xfrm>
            </p:grpSpPr>
            <p:sp>
              <p:nvSpPr>
                <p:cNvPr id="412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00" y="7200"/>
                  <a:ext cx="2160" cy="12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424" tIns="45710" rIns="91424" bIns="45710"/>
                <a:lstStyle>
                  <a:lvl1pPr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800" b="1" u="sng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需求面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工作負荷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角色衝突</a:t>
                  </a:r>
                </a:p>
              </p:txBody>
            </p:sp>
            <p:sp>
              <p:nvSpPr>
                <p:cNvPr id="412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800" y="9000"/>
                  <a:ext cx="2160" cy="12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424" tIns="45710" rIns="91424" bIns="45710"/>
                <a:lstStyle>
                  <a:lvl1pPr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800" b="1" u="sng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資源面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工作自主性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社會支持</a:t>
                  </a:r>
                </a:p>
              </p:txBody>
            </p:sp>
            <p:sp>
              <p:nvSpPr>
                <p:cNvPr id="412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220" y="7920"/>
                  <a:ext cx="2160" cy="16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424" tIns="45710" rIns="91424" bIns="45710"/>
                <a:lstStyle>
                  <a:lvl1pPr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800" b="1" u="sng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職業倦怠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情緒耗竭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去人性化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成就感低落</a:t>
                  </a:r>
                </a:p>
              </p:txBody>
            </p:sp>
            <p:sp>
              <p:nvSpPr>
                <p:cNvPr id="412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8280" y="7920"/>
                  <a:ext cx="2160" cy="16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424" tIns="45710" rIns="91424" bIns="45710"/>
                <a:lstStyle>
                  <a:lvl1pPr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800" b="1" u="sng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倦怠結果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組織承諾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離職意向</a:t>
                  </a:r>
                </a:p>
              </p:txBody>
            </p:sp>
            <p:sp>
              <p:nvSpPr>
                <p:cNvPr id="4128" name="Line 50"/>
                <p:cNvSpPr>
                  <a:spLocks noChangeShapeType="1"/>
                </p:cNvSpPr>
                <p:nvPr/>
              </p:nvSpPr>
              <p:spPr bwMode="auto">
                <a:xfrm>
                  <a:off x="3960" y="7740"/>
                  <a:ext cx="126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29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960" y="8820"/>
                  <a:ext cx="126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0" name="Line 52"/>
                <p:cNvSpPr>
                  <a:spLocks noChangeShapeType="1"/>
                </p:cNvSpPr>
                <p:nvPr/>
              </p:nvSpPr>
              <p:spPr bwMode="auto">
                <a:xfrm>
                  <a:off x="7380" y="8640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220" y="10260"/>
                  <a:ext cx="2160" cy="16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424" tIns="45710" rIns="91424" bIns="45710"/>
                <a:lstStyle>
                  <a:lvl1pPr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800" b="1" u="sng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控制變項</a:t>
                  </a:r>
                </a:p>
                <a:p>
                  <a:pPr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性別、年齡、教育程度、婚姻狀況、工作職位</a:t>
                  </a:r>
                </a:p>
              </p:txBody>
            </p:sp>
            <p:sp>
              <p:nvSpPr>
                <p:cNvPr id="413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6300" y="954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4120" name="Text Box 55"/>
              <p:cNvSpPr txBox="1">
                <a:spLocks noChangeArrowheads="1"/>
              </p:cNvSpPr>
              <p:nvPr/>
            </p:nvSpPr>
            <p:spPr bwMode="auto">
              <a:xfrm>
                <a:off x="2132" y="10614"/>
                <a:ext cx="454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4" tIns="45710" rIns="91424" bIns="45710"/>
              <a:lstStyle>
                <a:lvl1pPr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1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TW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1" name="Text Box 56"/>
              <p:cNvSpPr txBox="1">
                <a:spLocks noChangeArrowheads="1"/>
              </p:cNvSpPr>
              <p:nvPr/>
            </p:nvSpPr>
            <p:spPr bwMode="auto">
              <a:xfrm>
                <a:off x="3039" y="10569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4" tIns="45710" rIns="91424" bIns="45710"/>
              <a:lstStyle>
                <a:lvl1pPr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18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altLang="zh-TW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2" name="Text Box 57"/>
              <p:cNvSpPr txBox="1">
                <a:spLocks noChangeArrowheads="1"/>
              </p:cNvSpPr>
              <p:nvPr/>
            </p:nvSpPr>
            <p:spPr bwMode="auto">
              <a:xfrm>
                <a:off x="4082" y="10977"/>
                <a:ext cx="408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4" tIns="45710" rIns="91424" bIns="45710"/>
              <a:lstStyle>
                <a:lvl1pPr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1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3" name="Text Box 58"/>
              <p:cNvSpPr txBox="1">
                <a:spLocks noChangeArrowheads="1"/>
              </p:cNvSpPr>
              <p:nvPr/>
            </p:nvSpPr>
            <p:spPr bwMode="auto">
              <a:xfrm>
                <a:off x="2223" y="11521"/>
                <a:ext cx="408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4" tIns="45710" rIns="91424" bIns="45710"/>
              <a:lstStyle>
                <a:lvl1pPr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1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TW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18" name="Text Box 59"/>
            <p:cNvSpPr txBox="1">
              <a:spLocks noChangeArrowheads="1"/>
            </p:cNvSpPr>
            <p:nvPr/>
          </p:nvSpPr>
          <p:spPr bwMode="auto">
            <a:xfrm>
              <a:off x="2975" y="13224"/>
              <a:ext cx="185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4" tIns="45710" rIns="91424" bIns="45710">
              <a:spAutoFit/>
            </a:bodyPr>
            <a:lstStyle>
              <a:lvl1pPr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3084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3084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3084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3084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1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圖</a:t>
              </a:r>
              <a:r>
                <a:rPr lang="zh-CN" altLang="en-US" sz="21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一</a:t>
              </a:r>
              <a:r>
                <a:rPr lang="zh-TW" altLang="en-US" sz="21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：研究架構圖</a:t>
              </a:r>
            </a:p>
            <a:p>
              <a:pPr eaLnBrk="1" hangingPunct="1"/>
              <a:endParaRPr lang="zh-TW" altLang="en-US" sz="29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112" name="Text Placeholder 231"/>
          <p:cNvSpPr txBox="1">
            <a:spLocks/>
          </p:cNvSpPr>
          <p:nvPr/>
        </p:nvSpPr>
        <p:spPr bwMode="auto">
          <a:xfrm>
            <a:off x="11161712" y="12888913"/>
            <a:ext cx="9936161" cy="145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8591" tIns="154296" rIns="308591" bIns="154296"/>
          <a:lstStyle>
            <a:lvl1pPr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zh-CN" altLang="en-US" sz="28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</a:t>
            </a:r>
            <a:endParaRPr kumimoji="0" lang="en-US" altLang="zh-TW" sz="28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背景方格可依內容大小和自行調整。</a:t>
            </a:r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科技部計畫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編號若沒有的話可自行刪除。</a:t>
            </a:r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海報請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自行列印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攜帶前往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研討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會張貼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，主辦單位提供張貼欄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以下乃圖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說明範例，圖的說明應置於圖的下方。圖和說明都請置於中央。</a:t>
            </a:r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720722" y="28248519"/>
            <a:ext cx="20477166" cy="3651250"/>
          </a:xfrm>
          <a:prstGeom prst="roundRect">
            <a:avLst>
              <a:gd name="adj" fmla="val 4607"/>
            </a:avLst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577" tIns="47789" rIns="95577" bIns="47789" anchor="ctr"/>
          <a:lstStyle/>
          <a:p>
            <a:pPr algn="ctr" defTabSz="30858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231"/>
          <p:cNvSpPr txBox="1">
            <a:spLocks/>
          </p:cNvSpPr>
          <p:nvPr/>
        </p:nvSpPr>
        <p:spPr>
          <a:xfrm>
            <a:off x="720722" y="28236115"/>
            <a:ext cx="20477165" cy="3663654"/>
          </a:xfrm>
          <a:prstGeom prst="rect">
            <a:avLst/>
          </a:prstGeom>
        </p:spPr>
        <p:txBody>
          <a:bodyPr lIns="308591" tIns="154296" rIns="308591" bIns="154296"/>
          <a:lstStyle>
            <a:defPPr>
              <a:defRPr lang="zh-TW"/>
            </a:defPPr>
            <a:lvl1pPr marL="0" algn="l" defTabSz="2952323" rtl="0" eaLnBrk="1" latinLnBrk="0" hangingPunct="1"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162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52323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8485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04647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80808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56970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333131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809293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結論及其他</a:t>
            </a:r>
            <a:r>
              <a:rPr kumimoji="0" lang="zh-TW" alt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事項</a:t>
            </a:r>
            <a:endParaRPr kumimoji="0" lang="en-US" altLang="zh-TW" sz="2800" u="sng" dirty="0" smtClean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548966" indent="-548966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請盡早至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會場張貼海報，並派員於展示時段說明。</a:t>
            </a:r>
          </a:p>
          <a:p>
            <a:pPr marL="548966" indent="-548966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感謝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投稿參加本屆會議相關活動。</a:t>
            </a:r>
          </a:p>
          <a:p>
            <a:pPr marL="548966" indent="-548966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感謝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活動協辦單位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：國立高雄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應用科技大學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電子系、國立臺北科技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大學電機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系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、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科技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部工程司工程科技推展中心 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、</a:t>
            </a:r>
            <a:r>
              <a:rPr kumimoji="0"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Taiwan </a:t>
            </a:r>
            <a:r>
              <a:rPr kumimoji="0"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ACM SIGMOBILE Chapter 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2800" dirty="0" smtClean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548966" indent="-548966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請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盡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早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安排住宿訂房相關事宜。</a:t>
            </a:r>
            <a:endParaRPr kumimoji="0" lang="en-US" sz="2800" dirty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15" name="文字方塊 8"/>
          <p:cNvSpPr txBox="1">
            <a:spLocks noChangeArrowheads="1"/>
          </p:cNvSpPr>
          <p:nvPr/>
        </p:nvSpPr>
        <p:spPr bwMode="auto">
          <a:xfrm>
            <a:off x="7434263" y="5387975"/>
            <a:ext cx="69088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65" tIns="33783" rIns="67565" bIns="33783">
            <a:spAutoFit/>
          </a:bodyPr>
          <a:lstStyle>
            <a:lvl1pPr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zh-TW" altLang="en-US" sz="6600">
                <a:latin typeface="標楷體" panose="03000509000000000000" pitchFamily="65" charset="-120"/>
                <a:ea typeface="標楷體" panose="03000509000000000000" pitchFamily="65" charset="-120"/>
              </a:rPr>
              <a:t>如何製作成果海報</a:t>
            </a:r>
            <a:endParaRPr kumimoji="0" lang="en-US" altLang="zh-TW" sz="66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16" name="文字方塊 10"/>
          <p:cNvSpPr txBox="1">
            <a:spLocks noChangeArrowheads="1"/>
          </p:cNvSpPr>
          <p:nvPr/>
        </p:nvSpPr>
        <p:spPr bwMode="auto">
          <a:xfrm>
            <a:off x="6800850" y="8772525"/>
            <a:ext cx="79962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65" tIns="33783" rIns="67565" bIns="33783">
            <a:spAutoFit/>
          </a:bodyPr>
          <a:lstStyle>
            <a:lvl1pPr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zh-TW" altLang="en-US" sz="3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科技部計畫編號 </a:t>
            </a:r>
            <a:r>
              <a:rPr kumimoji="0" lang="en-US" altLang="zh-TW" sz="3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MOST105-1111-E222-001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</TotalTime>
  <Words>477</Words>
  <Application>Microsoft Office PowerPoint</Application>
  <PresentationFormat>自訂</PresentationFormat>
  <Paragraphs>60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Calibri</vt:lpstr>
      <vt:lpstr>新細明體</vt:lpstr>
      <vt:lpstr>Arial</vt:lpstr>
      <vt:lpstr>Algerian</vt:lpstr>
      <vt:lpstr>Gungsuh</vt:lpstr>
      <vt:lpstr>Times New Roman</vt:lpstr>
      <vt:lpstr>標楷體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freddy</cp:lastModifiedBy>
  <cp:revision>70</cp:revision>
  <cp:lastPrinted>2016-07-20T07:26:09Z</cp:lastPrinted>
  <dcterms:created xsi:type="dcterms:W3CDTF">2014-07-04T05:47:23Z</dcterms:created>
  <dcterms:modified xsi:type="dcterms:W3CDTF">2018-08-07T12:23:33Z</dcterms:modified>
</cp:coreProperties>
</file>