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6"/>
  </p:notesMasterIdLst>
  <p:sldIdLst>
    <p:sldId id="256" r:id="rId2"/>
    <p:sldId id="1271" r:id="rId3"/>
    <p:sldId id="918" r:id="rId4"/>
    <p:sldId id="1041" r:id="rId5"/>
    <p:sldId id="1086" r:id="rId6"/>
    <p:sldId id="1095" r:id="rId7"/>
    <p:sldId id="1039" r:id="rId8"/>
    <p:sldId id="1040" r:id="rId9"/>
    <p:sldId id="935" r:id="rId10"/>
    <p:sldId id="1038" r:id="rId11"/>
    <p:sldId id="1124" r:id="rId12"/>
    <p:sldId id="1302" r:id="rId13"/>
    <p:sldId id="1300" r:id="rId14"/>
    <p:sldId id="1301" r:id="rId15"/>
    <p:sldId id="1299" r:id="rId16"/>
    <p:sldId id="1092" r:id="rId17"/>
    <p:sldId id="1270" r:id="rId18"/>
    <p:sldId id="1049" r:id="rId19"/>
    <p:sldId id="1094" r:id="rId20"/>
    <p:sldId id="1050" r:id="rId21"/>
    <p:sldId id="1093" r:id="rId22"/>
    <p:sldId id="937" r:id="rId23"/>
    <p:sldId id="1051" r:id="rId24"/>
    <p:sldId id="1052" r:id="rId25"/>
    <p:sldId id="1053" r:id="rId26"/>
    <p:sldId id="1054" r:id="rId27"/>
    <p:sldId id="1153" r:id="rId28"/>
    <p:sldId id="1139" r:id="rId29"/>
    <p:sldId id="1056" r:id="rId30"/>
    <p:sldId id="1057" r:id="rId31"/>
    <p:sldId id="1058" r:id="rId32"/>
    <p:sldId id="1059" r:id="rId33"/>
    <p:sldId id="1060" r:id="rId34"/>
    <p:sldId id="1155" r:id="rId35"/>
    <p:sldId id="1268" r:id="rId36"/>
    <p:sldId id="1087" r:id="rId37"/>
    <p:sldId id="1269" r:id="rId38"/>
    <p:sldId id="1088" r:id="rId39"/>
    <p:sldId id="1267" r:id="rId40"/>
    <p:sldId id="1287" r:id="rId41"/>
    <p:sldId id="1290" r:id="rId42"/>
    <p:sldId id="1289" r:id="rId43"/>
    <p:sldId id="1150" r:id="rId44"/>
    <p:sldId id="1303" r:id="rId45"/>
    <p:sldId id="1266" r:id="rId46"/>
    <p:sldId id="1292" r:id="rId47"/>
    <p:sldId id="1293" r:id="rId48"/>
    <p:sldId id="1294" r:id="rId49"/>
    <p:sldId id="1295" r:id="rId50"/>
    <p:sldId id="1151" r:id="rId51"/>
    <p:sldId id="1291" r:id="rId52"/>
    <p:sldId id="1288" r:id="rId53"/>
    <p:sldId id="1154" r:id="rId54"/>
    <p:sldId id="1061" r:id="rId55"/>
    <p:sldId id="1272" r:id="rId56"/>
    <p:sldId id="1281" r:id="rId57"/>
    <p:sldId id="1282" r:id="rId58"/>
    <p:sldId id="1283" r:id="rId59"/>
    <p:sldId id="1284" r:id="rId60"/>
    <p:sldId id="1298" r:id="rId61"/>
    <p:sldId id="1066" r:id="rId62"/>
    <p:sldId id="1067" r:id="rId63"/>
    <p:sldId id="1273" r:id="rId64"/>
    <p:sldId id="1277" r:id="rId65"/>
    <p:sldId id="1278" r:id="rId66"/>
    <p:sldId id="1279" r:id="rId67"/>
    <p:sldId id="1280" r:id="rId68"/>
    <p:sldId id="1274" r:id="rId69"/>
    <p:sldId id="1297" r:id="rId70"/>
    <p:sldId id="1296" r:id="rId71"/>
    <p:sldId id="1275" r:id="rId72"/>
    <p:sldId id="1276" r:id="rId73"/>
    <p:sldId id="1285" r:id="rId74"/>
    <p:sldId id="447" r:id="rId7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1271"/>
            <p14:sldId id="918"/>
            <p14:sldId id="1041"/>
            <p14:sldId id="1086"/>
            <p14:sldId id="1095"/>
            <p14:sldId id="1039"/>
            <p14:sldId id="1040"/>
            <p14:sldId id="935"/>
            <p14:sldId id="1038"/>
            <p14:sldId id="1124"/>
            <p14:sldId id="1302"/>
            <p14:sldId id="1300"/>
            <p14:sldId id="1301"/>
            <p14:sldId id="1299"/>
            <p14:sldId id="1092"/>
            <p14:sldId id="1270"/>
            <p14:sldId id="1049"/>
            <p14:sldId id="1094"/>
            <p14:sldId id="1050"/>
            <p14:sldId id="1093"/>
            <p14:sldId id="937"/>
            <p14:sldId id="1051"/>
            <p14:sldId id="1052"/>
            <p14:sldId id="1053"/>
            <p14:sldId id="1054"/>
            <p14:sldId id="1153"/>
            <p14:sldId id="1139"/>
            <p14:sldId id="1056"/>
            <p14:sldId id="1057"/>
            <p14:sldId id="1058"/>
            <p14:sldId id="1059"/>
            <p14:sldId id="1060"/>
            <p14:sldId id="1155"/>
            <p14:sldId id="1268"/>
            <p14:sldId id="1087"/>
            <p14:sldId id="1269"/>
            <p14:sldId id="1088"/>
            <p14:sldId id="1267"/>
            <p14:sldId id="1287"/>
            <p14:sldId id="1290"/>
            <p14:sldId id="1289"/>
            <p14:sldId id="1150"/>
            <p14:sldId id="1303"/>
            <p14:sldId id="1266"/>
            <p14:sldId id="1292"/>
            <p14:sldId id="1293"/>
            <p14:sldId id="1294"/>
            <p14:sldId id="1295"/>
            <p14:sldId id="1151"/>
            <p14:sldId id="1291"/>
            <p14:sldId id="1288"/>
            <p14:sldId id="1154"/>
            <p14:sldId id="1061"/>
            <p14:sldId id="1272"/>
            <p14:sldId id="1281"/>
            <p14:sldId id="1282"/>
            <p14:sldId id="1283"/>
            <p14:sldId id="1284"/>
            <p14:sldId id="1298"/>
            <p14:sldId id="1066"/>
            <p14:sldId id="1067"/>
            <p14:sldId id="1273"/>
            <p14:sldId id="1277"/>
            <p14:sldId id="1278"/>
            <p14:sldId id="1279"/>
            <p14:sldId id="1280"/>
            <p14:sldId id="1274"/>
            <p14:sldId id="1297"/>
            <p14:sldId id="1296"/>
            <p14:sldId id="1275"/>
            <p14:sldId id="1276"/>
            <p14:sldId id="1285"/>
            <p14:sldId id="44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99" d="100"/>
          <a:sy n="99" d="100"/>
        </p:scale>
        <p:origin x="1282" y="7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ax="24570" units="in"/>
          <inkml:channel name="Y" type="integer" max="18428" units="in"/>
          <inkml:channel name="F" type="integer" max="255" units="dev"/>
        </inkml:traceFormat>
        <inkml:channelProperties>
          <inkml:channelProperty channel="X" name="resolution" value="2978.18188" units="1/in"/>
          <inkml:channelProperty channel="Y" name="resolution" value="2978.02197" units="1/in"/>
          <inkml:channelProperty channel="F" name="resolution" value="INF" units="1/dev"/>
        </inkml:channelProperties>
      </inkml:inkSource>
      <inkml:timestamp xml:id="ts0" timeString="2007-11-29T11:33:15.61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52 3 60,'-3'-2'38,"-2"2"-5,-8 0-10,-12 9-56,22 8-1,0-1-2,3 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11/21/2019</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EM_clustering"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8</a:t>
            </a:fld>
            <a:endParaRPr lang="en-US" altLang="zh-CN"/>
          </a:p>
        </p:txBody>
      </p:sp>
    </p:spTree>
    <p:extLst>
      <p:ext uri="{BB962C8B-B14F-4D97-AF65-F5344CB8AC3E}">
        <p14:creationId xmlns:p14="http://schemas.microsoft.com/office/powerpoint/2010/main" val="161060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间接因果关系（图</a:t>
            </a:r>
            <a:r>
              <a:rPr lang="en-US" altLang="zh-CN" dirty="0"/>
              <a:t>11.2a</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间接果因关系（图</a:t>
            </a:r>
            <a:r>
              <a:rPr lang="en-US" altLang="zh-CN" dirty="0"/>
              <a:t>11.2b</a:t>
            </a:r>
            <a:r>
              <a:rPr lang="zh-CN" altLang="en-US" dirty="0"/>
              <a:t>） 在已知</a:t>
            </a:r>
            <a:r>
              <a:rPr lang="en-US" altLang="zh-CN" dirty="0"/>
              <a:t>x 2 </a:t>
            </a:r>
            <a:r>
              <a:rPr lang="zh-CN" altLang="en-US" dirty="0"/>
              <a:t>时，</a:t>
            </a:r>
            <a:r>
              <a:rPr lang="en-US" altLang="zh-CN" dirty="0"/>
              <a:t>x 1 </a:t>
            </a:r>
            <a:r>
              <a:rPr lang="zh-CN" altLang="en-US" dirty="0"/>
              <a:t>和</a:t>
            </a:r>
            <a:r>
              <a:rPr lang="en-US" altLang="zh-CN" dirty="0"/>
              <a:t>x 3 </a:t>
            </a:r>
            <a:r>
              <a:rPr lang="zh-CN" altLang="en-US" dirty="0"/>
              <a:t>为条件独立；</a:t>
            </a:r>
          </a:p>
          <a:p>
            <a:r>
              <a:rPr lang="zh-CN" altLang="en-US" dirty="0"/>
              <a:t>共因关系（图</a:t>
            </a:r>
            <a:r>
              <a:rPr lang="en-US" altLang="zh-CN" dirty="0"/>
              <a:t>11.2c</a:t>
            </a:r>
            <a:r>
              <a:rPr lang="zh-CN" altLang="en-US" dirty="0"/>
              <a:t>） </a:t>
            </a:r>
            <a:r>
              <a:rPr lang="en-US" altLang="zh-CN" dirty="0"/>
              <a:t>x 1 </a:t>
            </a:r>
            <a:r>
              <a:rPr lang="zh-CN" altLang="en-US" dirty="0"/>
              <a:t>和 </a:t>
            </a:r>
            <a:r>
              <a:rPr lang="en-US" altLang="zh-CN" dirty="0"/>
              <a:t>x 3 </a:t>
            </a:r>
            <a:r>
              <a:rPr lang="zh-CN" altLang="en-US" dirty="0"/>
              <a:t>是不独立的，在已知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条件独立；</a:t>
            </a:r>
          </a:p>
          <a:p>
            <a:r>
              <a:rPr lang="zh-CN" altLang="en-US" dirty="0"/>
              <a:t>共果关系（图</a:t>
            </a:r>
            <a:r>
              <a:rPr lang="en-US" altLang="zh-CN" dirty="0"/>
              <a:t>11.2d</a:t>
            </a:r>
            <a:r>
              <a:rPr lang="zh-CN" altLang="en-US" dirty="0"/>
              <a:t>） </a:t>
            </a:r>
            <a:r>
              <a:rPr lang="en-US" altLang="zh-CN" dirty="0"/>
              <a:t>x 1 </a:t>
            </a:r>
            <a:r>
              <a:rPr lang="zh-CN" altLang="en-US" dirty="0"/>
              <a:t>和 </a:t>
            </a:r>
            <a:r>
              <a:rPr lang="en-US" altLang="zh-CN" dirty="0"/>
              <a:t>x 3 </a:t>
            </a:r>
            <a:r>
              <a:rPr lang="zh-CN" altLang="en-US" dirty="0"/>
              <a:t>是独立的，在已知</a:t>
            </a:r>
            <a:r>
              <a:rPr lang="en-US" altLang="zh-CN" dirty="0"/>
              <a:t>x 2 </a:t>
            </a:r>
            <a:r>
              <a:rPr lang="zh-CN" altLang="en-US" dirty="0"/>
              <a:t>时，</a:t>
            </a:r>
            <a:r>
              <a:rPr lang="en-US" altLang="zh-CN" dirty="0"/>
              <a:t>x 1 </a:t>
            </a:r>
            <a:r>
              <a:rPr lang="zh-CN" altLang="en-US" dirty="0"/>
              <a:t>和 </a:t>
            </a:r>
            <a:r>
              <a:rPr lang="en-US" altLang="zh-CN" dirty="0"/>
              <a:t>x 3 </a:t>
            </a:r>
            <a:r>
              <a:rPr lang="zh-CN" altLang="en-US" dirty="0"/>
              <a:t>不独立</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10</a:t>
            </a:fld>
            <a:endParaRPr lang="en-US" altLang="zh-CN"/>
          </a:p>
        </p:txBody>
      </p:sp>
    </p:spTree>
    <p:extLst>
      <p:ext uri="{BB962C8B-B14F-4D97-AF65-F5344CB8AC3E}">
        <p14:creationId xmlns:p14="http://schemas.microsoft.com/office/powerpoint/2010/main" val="28863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The name stems from the fact that, in a moral graph, two nodes that have a common child are required to be married by sharing an edge.[1]</a:t>
            </a: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7CA8A-A8E2-487B-A0E5-80BC963FA0C9}" type="slidenum">
              <a:rPr lang="en-GB" altLang="zh-CN" smtClean="0">
                <a:latin typeface="Calibri" panose="020F0502020204030204" pitchFamily="34" charset="0"/>
              </a:rPr>
              <a:pPr/>
              <a:t>31</a:t>
            </a:fld>
            <a:endParaRPr lang="en-GB" altLang="zh-CN">
              <a:latin typeface="Calibri" panose="020F0502020204030204" pitchFamily="34" charset="0"/>
            </a:endParaRPr>
          </a:p>
        </p:txBody>
      </p:sp>
    </p:spTree>
    <p:extLst>
      <p:ext uri="{BB962C8B-B14F-4D97-AF65-F5344CB8AC3E}">
        <p14:creationId xmlns:p14="http://schemas.microsoft.com/office/powerpoint/2010/main" val="15094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收敛性证明 假设在第</a:t>
            </a:r>
            <a:r>
              <a:rPr lang="en-US" altLang="zh-CN" dirty="0"/>
              <a:t>t</a:t>
            </a:r>
            <a:r>
              <a:rPr lang="zh-CN" altLang="en-US" dirty="0"/>
              <a:t>步时参数为</a:t>
            </a:r>
            <a:r>
              <a:rPr lang="el-GR" altLang="zh-CN" dirty="0"/>
              <a:t>θ </a:t>
            </a:r>
            <a:r>
              <a:rPr lang="en-US" altLang="zh-CN" dirty="0"/>
              <a:t>t </a:t>
            </a:r>
            <a:r>
              <a:rPr lang="zh-CN" altLang="en-US" dirty="0"/>
              <a:t>，在</a:t>
            </a:r>
            <a:r>
              <a:rPr lang="en-US" altLang="zh-CN" dirty="0"/>
              <a:t>E</a:t>
            </a:r>
            <a:r>
              <a:rPr lang="zh-CN" altLang="en-US" dirty="0"/>
              <a:t>步时找到一个变分分布</a:t>
            </a:r>
            <a:r>
              <a:rPr lang="en-US" altLang="zh-CN" dirty="0"/>
              <a:t>q t+1 (z)</a:t>
            </a:r>
            <a:r>
              <a:rPr lang="zh-CN" altLang="en-US" dirty="0"/>
              <a:t>使得</a:t>
            </a:r>
          </a:p>
          <a:p>
            <a:r>
              <a:rPr lang="en-US" altLang="zh-CN" dirty="0" err="1"/>
              <a:t>logp</a:t>
            </a:r>
            <a:r>
              <a:rPr lang="en-US" altLang="zh-CN" dirty="0"/>
              <a:t>(x|</a:t>
            </a:r>
            <a:r>
              <a:rPr lang="el-GR" altLang="zh-CN" dirty="0"/>
              <a:t>θ </a:t>
            </a:r>
            <a:r>
              <a:rPr lang="en-US" altLang="zh-CN" dirty="0"/>
              <a:t>t ) = ELBO(</a:t>
            </a:r>
            <a:r>
              <a:rPr lang="en-US" altLang="zh-CN" dirty="0" err="1"/>
              <a:t>q,x</a:t>
            </a:r>
            <a:r>
              <a:rPr lang="en-US" altLang="zh-CN" dirty="0"/>
              <a:t>|</a:t>
            </a:r>
            <a:r>
              <a:rPr lang="el-GR" altLang="zh-CN" dirty="0"/>
              <a:t>θ </a:t>
            </a:r>
            <a:r>
              <a:rPr lang="en-US" altLang="zh-CN" dirty="0"/>
              <a:t>t )</a:t>
            </a:r>
            <a:r>
              <a:rPr lang="zh-CN" altLang="en-US" dirty="0"/>
              <a:t>。在</a:t>
            </a:r>
            <a:r>
              <a:rPr lang="en-US" altLang="zh-CN" dirty="0"/>
              <a:t>M</a:t>
            </a:r>
            <a:r>
              <a:rPr lang="zh-CN" altLang="en-US" dirty="0"/>
              <a:t>步时固定</a:t>
            </a:r>
            <a:r>
              <a:rPr lang="en-US" altLang="zh-CN" dirty="0"/>
              <a:t>q t+1 (z)</a:t>
            </a:r>
            <a:r>
              <a:rPr lang="zh-CN" altLang="en-US" dirty="0"/>
              <a:t>找到一组参数</a:t>
            </a:r>
            <a:r>
              <a:rPr lang="el-GR" altLang="zh-CN" dirty="0"/>
              <a:t>θ </a:t>
            </a:r>
            <a:r>
              <a:rPr lang="en-US" altLang="zh-CN" dirty="0"/>
              <a:t>t+1 </a:t>
            </a:r>
            <a:r>
              <a:rPr lang="zh-CN" altLang="en-US" dirty="0"/>
              <a:t>，使得</a:t>
            </a:r>
          </a:p>
          <a:p>
            <a:r>
              <a:rPr lang="en-US" altLang="zh-CN" dirty="0"/>
              <a:t>ELBO(q t+1 ,x|</a:t>
            </a:r>
            <a:r>
              <a:rPr lang="el-GR" altLang="zh-CN" dirty="0"/>
              <a:t>θ </a:t>
            </a:r>
            <a:r>
              <a:rPr lang="en-US" altLang="zh-CN" dirty="0"/>
              <a:t>t+1 ) ≥ ELBO(q t+1 ,x|</a:t>
            </a:r>
            <a:r>
              <a:rPr lang="el-GR" altLang="zh-CN" dirty="0"/>
              <a:t>θ </a:t>
            </a:r>
            <a:r>
              <a:rPr lang="en-US" altLang="zh-CN" dirty="0"/>
              <a:t>t )</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45</a:t>
            </a:fld>
            <a:endParaRPr lang="en-US" altLang="zh-CN"/>
          </a:p>
        </p:txBody>
      </p:sp>
    </p:spTree>
    <p:extLst>
      <p:ext uri="{BB962C8B-B14F-4D97-AF65-F5344CB8AC3E}">
        <p14:creationId xmlns:p14="http://schemas.microsoft.com/office/powerpoint/2010/main" val="39478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-means clustering vs. </a:t>
            </a:r>
            <a:r>
              <a:rPr lang="en-US" altLang="zh-CN" sz="1200" b="0" i="0" u="none" strike="noStrike" kern="1200" dirty="0">
                <a:solidFill>
                  <a:schemeClr val="tx1"/>
                </a:solidFill>
                <a:effectLst/>
                <a:latin typeface="+mn-lt"/>
                <a:ea typeface="+mn-ea"/>
                <a:cs typeface="+mn-cs"/>
                <a:hlinkClick r:id="rId3"/>
              </a:rPr>
              <a:t>EM clustering</a:t>
            </a:r>
            <a:r>
              <a:rPr lang="en-US" altLang="zh-CN" sz="1200" b="0" i="0" kern="1200" dirty="0">
                <a:solidFill>
                  <a:schemeClr val="tx1"/>
                </a:solidFill>
                <a:effectLst/>
                <a:latin typeface="+mn-lt"/>
                <a:ea typeface="+mn-ea"/>
                <a:cs typeface="+mn-cs"/>
              </a:rPr>
              <a:t> on an artificial dataset ("mouse"). The tendency of </a:t>
            </a:r>
            <a:r>
              <a:rPr lang="en-US" altLang="zh-CN" sz="1200" b="0" i="1" kern="1200" dirty="0">
                <a:solidFill>
                  <a:schemeClr val="tx1"/>
                </a:solidFill>
                <a:effectLst/>
                <a:latin typeface="+mn-lt"/>
                <a:ea typeface="+mn-ea"/>
                <a:cs typeface="+mn-cs"/>
              </a:rPr>
              <a:t>k</a:t>
            </a:r>
            <a:r>
              <a:rPr lang="en-US" altLang="zh-CN" sz="1200" b="0" i="0" kern="1200" dirty="0">
                <a:solidFill>
                  <a:schemeClr val="tx1"/>
                </a:solidFill>
                <a:effectLst/>
                <a:latin typeface="+mn-lt"/>
                <a:ea typeface="+mn-ea"/>
                <a:cs typeface="+mn-cs"/>
              </a:rPr>
              <a:t>-means to produce equal-sized clusters leads to bad results here, while EM benefits from the Gaussian distributions with different radius present in the data set.</a:t>
            </a:r>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52</a:t>
            </a:fld>
            <a:endParaRPr lang="en-US" altLang="zh-CN"/>
          </a:p>
        </p:txBody>
      </p:sp>
    </p:spTree>
    <p:extLst>
      <p:ext uri="{BB962C8B-B14F-4D97-AF65-F5344CB8AC3E}">
        <p14:creationId xmlns:p14="http://schemas.microsoft.com/office/powerpoint/2010/main" val="3840698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6"/>
            <a:ext cx="72136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6"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563006" y="726666"/>
            <a:ext cx="6853796"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946402" y="4800600"/>
            <a:ext cx="6737351"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999067" y="2438403"/>
            <a:ext cx="97536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999067" y="2438403"/>
            <a:ext cx="3048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418167" y="2676527"/>
            <a:ext cx="9144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6176264" y="1216152"/>
            <a:ext cx="5388864"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lang="en-US" dirty="0"/>
              <a:t>Click to edit Master title style</a:t>
            </a:r>
          </a:p>
        </p:txBody>
      </p:sp>
      <p:sp>
        <p:nvSpPr>
          <p:cNvPr id="9" name="Content Placeholder 8"/>
          <p:cNvSpPr>
            <a:spLocks noGrp="1"/>
          </p:cNvSpPr>
          <p:nvPr>
            <p:ph sz="quarter" idx="1"/>
          </p:nvPr>
        </p:nvSpPr>
        <p:spPr>
          <a:xfrm>
            <a:off x="609600" y="1219200"/>
            <a:ext cx="62992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7112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4876800" y="3048003"/>
            <a:ext cx="3048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0"/>
            <a:ext cx="109728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609600" y="1219200"/>
            <a:ext cx="109728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609600" y="1143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609600" y="6353175"/>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4064000" y="6362437"/>
            <a:ext cx="39624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10972800" y="6362437"/>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6.xml"/><Relationship Id="rId5" Type="http://schemas.openxmlformats.org/officeDocument/2006/relationships/image" Target="../media/image14.tmp"/><Relationship Id="rId4"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6.xml"/><Relationship Id="rId6" Type="http://schemas.openxmlformats.org/officeDocument/2006/relationships/image" Target="../media/image39.tmp"/><Relationship Id="rId5" Type="http://schemas.openxmlformats.org/officeDocument/2006/relationships/image" Target="../media/image38.tmp"/><Relationship Id="rId4" Type="http://schemas.openxmlformats.org/officeDocument/2006/relationships/image" Target="../media/image37.tmp"/></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4.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47.png"/><Relationship Id="rId4" Type="http://schemas.openxmlformats.org/officeDocument/2006/relationships/image" Target="../media/image46.jpe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image" Target="../media/image52.jpeg"/><Relationship Id="rId13" Type="http://schemas.openxmlformats.org/officeDocument/2006/relationships/image" Target="../media/image57.png"/><Relationship Id="rId3" Type="http://schemas.openxmlformats.org/officeDocument/2006/relationships/tags" Target="../tags/tag10.xml"/><Relationship Id="rId7" Type="http://schemas.openxmlformats.org/officeDocument/2006/relationships/image" Target="../media/image51.jpeg"/><Relationship Id="rId12" Type="http://schemas.openxmlformats.org/officeDocument/2006/relationships/image" Target="../media/image5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4.xml"/><Relationship Id="rId11" Type="http://schemas.openxmlformats.org/officeDocument/2006/relationships/image" Target="../media/image55.png"/><Relationship Id="rId5" Type="http://schemas.openxmlformats.org/officeDocument/2006/relationships/tags" Target="../tags/tag12.xml"/><Relationship Id="rId15" Type="http://schemas.openxmlformats.org/officeDocument/2006/relationships/image" Target="../media/image57.emf"/><Relationship Id="rId10" Type="http://schemas.openxmlformats.org/officeDocument/2006/relationships/image" Target="../media/image54.png"/><Relationship Id="rId4" Type="http://schemas.openxmlformats.org/officeDocument/2006/relationships/tags" Target="../tags/tag11.xml"/><Relationship Id="rId9" Type="http://schemas.openxmlformats.org/officeDocument/2006/relationships/image" Target="../media/image53.png"/><Relationship Id="rId14" Type="http://schemas.openxmlformats.org/officeDocument/2006/relationships/customXml" Target="../ink/ink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59.tmp"/><Relationship Id="rId1" Type="http://schemas.openxmlformats.org/officeDocument/2006/relationships/slideLayout" Target="../slideLayouts/slideLayout3.xml"/><Relationship Id="rId4" Type="http://schemas.openxmlformats.org/officeDocument/2006/relationships/image" Target="../media/image61.tmp"/></Relationships>
</file>

<file path=ppt/slides/_rels/slide38.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6.gi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image" Target="../media/image62.tmp"/><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1.tmp"/><Relationship Id="rId4" Type="http://schemas.openxmlformats.org/officeDocument/2006/relationships/image" Target="../media/image70.tmp"/></Relationships>
</file>

<file path=ppt/slides/_rels/slide46.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image" Target="../media/image72.tmp"/><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6.xml"/><Relationship Id="rId4" Type="http://schemas.openxmlformats.org/officeDocument/2006/relationships/image" Target="../media/image74.tmp"/></Relationships>
</file>

<file path=ppt/slides/_rels/slide4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6.xml"/><Relationship Id="rId4" Type="http://schemas.openxmlformats.org/officeDocument/2006/relationships/image" Target="../media/image75.tmp"/></Relationships>
</file>

<file path=ppt/slides/_rels/slide4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6.xml"/><Relationship Id="rId5" Type="http://schemas.openxmlformats.org/officeDocument/2006/relationships/image" Target="../media/image77.tmp"/><Relationship Id="rId4" Type="http://schemas.openxmlformats.org/officeDocument/2006/relationships/image" Target="../media/image76.tmp"/></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image" Target="../media/image79.gi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9.tmp"/><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6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97.gif"/><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100.tmp"/><Relationship Id="rId2" Type="http://schemas.openxmlformats.org/officeDocument/2006/relationships/image" Target="../media/image99.tmp"/><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概率图模型</a:t>
            </a:r>
            <a:endParaRPr lang="en-US" altLang="zh-CN" dirty="0"/>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条件独立性</a:t>
            </a:r>
          </a:p>
        </p:txBody>
      </p:sp>
      <p:sp>
        <p:nvSpPr>
          <p:cNvPr id="3" name="内容占位符 2"/>
          <p:cNvSpPr>
            <a:spLocks noGrp="1"/>
          </p:cNvSpPr>
          <p:nvPr>
            <p:ph sz="quarter" idx="1"/>
          </p:nvPr>
        </p:nvSpPr>
        <p:spPr/>
        <p:txBody>
          <a:bodyPr/>
          <a:lstStyle/>
          <a:p>
            <a:r>
              <a:rPr lang="zh-CN" altLang="en-US" sz="2400" dirty="0"/>
              <a:t>在贝叶斯网络中，如果两个节点是直接连接的，它们肯定是非条件独立的，是直接因果关系。</a:t>
            </a:r>
            <a:endParaRPr lang="en-US" altLang="zh-CN" sz="2400" dirty="0"/>
          </a:p>
          <a:p>
            <a:r>
              <a:rPr lang="zh-CN" altLang="en-US" sz="2400" dirty="0"/>
              <a:t>父节点是“因”，子节点是“果”。</a:t>
            </a:r>
          </a:p>
          <a:p>
            <a:r>
              <a:rPr lang="zh-CN" altLang="en-US" sz="2400" dirty="0"/>
              <a:t>如果两个节点不是直接连接的，但是它们之间有一条经过其他节点的路径连接互连接，它们之间的条件独立性就比较复杂。</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3468537"/>
            <a:ext cx="4963218" cy="2715004"/>
          </a:xfrm>
          <a:prstGeom prst="rect">
            <a:avLst/>
          </a:prstGeom>
        </p:spPr>
      </p:pic>
    </p:spTree>
    <p:extLst>
      <p:ext uri="{BB962C8B-B14F-4D97-AF65-F5344CB8AC3E}">
        <p14:creationId xmlns:p14="http://schemas.microsoft.com/office/powerpoint/2010/main" val="415347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常见的有向图模型</a:t>
            </a:r>
          </a:p>
        </p:txBody>
      </p:sp>
      <p:sp>
        <p:nvSpPr>
          <p:cNvPr id="3" name="内容占位符 2"/>
          <p:cNvSpPr>
            <a:spLocks noGrp="1"/>
          </p:cNvSpPr>
          <p:nvPr>
            <p:ph sz="quarter" idx="1"/>
          </p:nvPr>
        </p:nvSpPr>
        <p:spPr/>
        <p:txBody>
          <a:bodyPr/>
          <a:lstStyle/>
          <a:p>
            <a:r>
              <a:rPr lang="zh-CN" altLang="en-US" sz="2800" dirty="0"/>
              <a:t>朴素贝叶斯分类器</a:t>
            </a:r>
          </a:p>
          <a:p>
            <a:pPr lvl="1"/>
            <a:r>
              <a:rPr lang="zh-CN" altLang="en-US" sz="2400" dirty="0"/>
              <a:t>给定一个有</a:t>
            </a:r>
            <a:r>
              <a:rPr lang="en-US" altLang="zh-CN" sz="2400" dirty="0"/>
              <a:t>d</a:t>
            </a:r>
            <a:r>
              <a:rPr lang="zh-CN" altLang="en-US" sz="2400" dirty="0"/>
              <a:t>维特征的样本</a:t>
            </a:r>
            <a:r>
              <a:rPr lang="en-US" altLang="zh-CN" sz="2400" dirty="0"/>
              <a:t>x</a:t>
            </a:r>
            <a:r>
              <a:rPr lang="zh-CN" altLang="en-US" sz="2400" dirty="0"/>
              <a:t>和类别</a:t>
            </a:r>
            <a:r>
              <a:rPr lang="en-US" altLang="zh-CN" sz="2400" dirty="0"/>
              <a:t>y</a:t>
            </a:r>
            <a:r>
              <a:rPr lang="zh-CN" altLang="en-US" sz="2400" dirty="0"/>
              <a:t>，类别的后验概率为</a:t>
            </a:r>
          </a:p>
          <a:p>
            <a:pPr marL="0" indent="0">
              <a:buNone/>
            </a:pPr>
            <a:endParaRPr lang="en-US" altLang="zh-CN" sz="2800" dirty="0"/>
          </a:p>
          <a:p>
            <a:pPr marL="0" indent="0">
              <a:buNone/>
            </a:pPr>
            <a:endParaRPr lang="en-US" altLang="zh-CN" sz="2800" dirty="0"/>
          </a:p>
          <a:p>
            <a:pPr marL="0" indent="0">
              <a:buNone/>
            </a:pPr>
            <a:endParaRPr lang="en-US" altLang="zh-CN" sz="2800" dirty="0"/>
          </a:p>
          <a:p>
            <a:r>
              <a:rPr lang="en-US" altLang="zh-CN" sz="2800" dirty="0"/>
              <a:t>Sigmoid</a:t>
            </a:r>
            <a:r>
              <a:rPr lang="zh-CN" altLang="en-US" sz="2800" dirty="0"/>
              <a:t>信念网络</a:t>
            </a:r>
            <a:endParaRPr lang="en-US" altLang="zh-CN" sz="2800" dirty="0"/>
          </a:p>
          <a:p>
            <a:pPr lvl="1"/>
            <a:r>
              <a:rPr lang="en-US" altLang="zh-CN" sz="2400" dirty="0"/>
              <a:t>Sigmoid</a:t>
            </a:r>
            <a:r>
              <a:rPr lang="zh-CN" altLang="en-US" sz="2400" dirty="0"/>
              <a:t>信念网络网络中的变量为二值变量，取值为</a:t>
            </a:r>
            <a:r>
              <a:rPr lang="en-US" altLang="zh-CN" sz="2400" dirty="0"/>
              <a:t> {0,1}</a:t>
            </a:r>
            <a:r>
              <a:rPr lang="zh-CN" altLang="en-US" sz="2400" dirty="0"/>
              <a:t>。</a:t>
            </a:r>
          </a:p>
          <a:p>
            <a:pPr lvl="1"/>
            <a:endParaRPr lang="en-US" altLang="zh-CN" sz="24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677566"/>
            <a:ext cx="3048000" cy="1666351"/>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2791446"/>
            <a:ext cx="2574495" cy="896634"/>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2587" y="5273385"/>
            <a:ext cx="3761626" cy="730830"/>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8492" y="4737539"/>
            <a:ext cx="3505200" cy="1071691"/>
          </a:xfrm>
          <a:prstGeom prst="rect">
            <a:avLst/>
          </a:prstGeom>
        </p:spPr>
      </p:pic>
    </p:spTree>
    <p:extLst>
      <p:ext uri="{BB962C8B-B14F-4D97-AF65-F5344CB8AC3E}">
        <p14:creationId xmlns:p14="http://schemas.microsoft.com/office/powerpoint/2010/main" val="201457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0A9E0-901D-473A-BE21-FDDDD7071335}"/>
              </a:ext>
            </a:extLst>
          </p:cNvPr>
          <p:cNvSpPr>
            <a:spLocks noGrp="1"/>
          </p:cNvSpPr>
          <p:nvPr>
            <p:ph type="title"/>
          </p:nvPr>
        </p:nvSpPr>
        <p:spPr/>
        <p:txBody>
          <a:bodyPr/>
          <a:lstStyle/>
          <a:p>
            <a:r>
              <a:rPr lang="zh-CN" altLang="en-US" dirty="0"/>
              <a:t>隐马尔可夫模型（</a:t>
            </a:r>
            <a:r>
              <a:rPr lang="en-US" altLang="zh-CN" dirty="0"/>
              <a:t>Hidden Markov Model</a:t>
            </a:r>
            <a:r>
              <a:rPr lang="zh-CN" altLang="en-US" dirty="0"/>
              <a:t>，</a:t>
            </a:r>
            <a:r>
              <a:rPr lang="en-US" altLang="zh-CN" dirty="0"/>
              <a:t>HMM</a:t>
            </a:r>
            <a:r>
              <a:rPr lang="zh-CN" altLang="en-US" dirty="0"/>
              <a:t>）</a:t>
            </a:r>
          </a:p>
        </p:txBody>
      </p:sp>
      <p:sp>
        <p:nvSpPr>
          <p:cNvPr id="3" name="内容占位符 2">
            <a:extLst>
              <a:ext uri="{FF2B5EF4-FFF2-40B4-BE49-F238E27FC236}">
                <a16:creationId xmlns:a16="http://schemas.microsoft.com/office/drawing/2014/main" id="{F2CC02C5-C55E-445F-9BF6-BA68F6374FB9}"/>
              </a:ext>
            </a:extLst>
          </p:cNvPr>
          <p:cNvSpPr>
            <a:spLocks noGrp="1"/>
          </p:cNvSpPr>
          <p:nvPr>
            <p:ph sz="quarter" idx="1"/>
          </p:nvPr>
        </p:nvSpPr>
        <p:spPr/>
        <p:txBody>
          <a:bodyPr/>
          <a:lstStyle/>
          <a:p>
            <a:r>
              <a:rPr lang="zh-CN" altLang="en-US"/>
              <a:t>表示一</a:t>
            </a:r>
            <a:r>
              <a:rPr lang="zh-CN" altLang="en-US" dirty="0"/>
              <a:t>种含有隐变量</a:t>
            </a:r>
            <a:r>
              <a:rPr lang="zh-CN" altLang="en-US"/>
              <a:t>的马尔可夫过程</a:t>
            </a:r>
            <a:endParaRPr lang="en-US" altLang="zh-CN" dirty="0"/>
          </a:p>
          <a:p>
            <a:endParaRPr lang="en-US" altLang="zh-CN" dirty="0"/>
          </a:p>
          <a:p>
            <a:endParaRPr lang="en-US" altLang="zh-CN" dirty="0"/>
          </a:p>
          <a:p>
            <a:endParaRPr lang="en-US" altLang="zh-CN" dirty="0"/>
          </a:p>
          <a:p>
            <a:endParaRPr lang="en-US" altLang="zh-CN" dirty="0"/>
          </a:p>
          <a:p>
            <a:r>
              <a:rPr lang="zh-CN" altLang="en-US" dirty="0"/>
              <a:t>隐马尔可夫模型的联合概率可以分解为</a:t>
            </a:r>
          </a:p>
        </p:txBody>
      </p:sp>
      <p:pic>
        <p:nvPicPr>
          <p:cNvPr id="5" name="图片 4">
            <a:extLst>
              <a:ext uri="{FF2B5EF4-FFF2-40B4-BE49-F238E27FC236}">
                <a16:creationId xmlns:a16="http://schemas.microsoft.com/office/drawing/2014/main" id="{E265AA57-A869-4F1A-BD80-BC3F39CD5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191255"/>
            <a:ext cx="3401875" cy="1496825"/>
          </a:xfrm>
          <a:prstGeom prst="rect">
            <a:avLst/>
          </a:prstGeom>
        </p:spPr>
      </p:pic>
      <p:pic>
        <p:nvPicPr>
          <p:cNvPr id="7" name="图片 6">
            <a:extLst>
              <a:ext uri="{FF2B5EF4-FFF2-40B4-BE49-F238E27FC236}">
                <a16:creationId xmlns:a16="http://schemas.microsoft.com/office/drawing/2014/main" id="{542BE995-17F9-4B03-AD6C-FE86249C9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800600"/>
            <a:ext cx="3499503" cy="685800"/>
          </a:xfrm>
          <a:prstGeom prst="rect">
            <a:avLst/>
          </a:prstGeom>
        </p:spPr>
      </p:pic>
      <p:sp>
        <p:nvSpPr>
          <p:cNvPr id="8" name="矩形 7">
            <a:extLst>
              <a:ext uri="{FF2B5EF4-FFF2-40B4-BE49-F238E27FC236}">
                <a16:creationId xmlns:a16="http://schemas.microsoft.com/office/drawing/2014/main" id="{4C39A5B4-53C7-4C0E-98A9-EEF00E1451BC}"/>
              </a:ext>
            </a:extLst>
          </p:cNvPr>
          <p:cNvSpPr/>
          <p:nvPr/>
        </p:nvSpPr>
        <p:spPr>
          <a:xfrm>
            <a:off x="6886477" y="5601973"/>
            <a:ext cx="1107996" cy="369332"/>
          </a:xfrm>
          <a:prstGeom prst="rect">
            <a:avLst/>
          </a:prstGeom>
        </p:spPr>
        <p:txBody>
          <a:bodyPr wrap="none">
            <a:spAutoFit/>
          </a:bodyPr>
          <a:lstStyle/>
          <a:p>
            <a:r>
              <a:rPr lang="zh-CN" altLang="en-US" dirty="0">
                <a:solidFill>
                  <a:srgbClr val="FF0000"/>
                </a:solidFill>
              </a:rPr>
              <a:t>输出概率</a:t>
            </a:r>
          </a:p>
        </p:txBody>
      </p:sp>
      <p:sp>
        <p:nvSpPr>
          <p:cNvPr id="9" name="矩形 8">
            <a:extLst>
              <a:ext uri="{FF2B5EF4-FFF2-40B4-BE49-F238E27FC236}">
                <a16:creationId xmlns:a16="http://schemas.microsoft.com/office/drawing/2014/main" id="{34B3CD1F-D1FB-4853-9269-4465AD43E34E}"/>
              </a:ext>
            </a:extLst>
          </p:cNvPr>
          <p:cNvSpPr/>
          <p:nvPr/>
        </p:nvSpPr>
        <p:spPr>
          <a:xfrm>
            <a:off x="5739537" y="5602962"/>
            <a:ext cx="1107996" cy="369332"/>
          </a:xfrm>
          <a:prstGeom prst="rect">
            <a:avLst/>
          </a:prstGeom>
        </p:spPr>
        <p:txBody>
          <a:bodyPr wrap="none">
            <a:spAutoFit/>
          </a:bodyPr>
          <a:lstStyle/>
          <a:p>
            <a:r>
              <a:rPr lang="zh-CN" altLang="en-US" dirty="0">
                <a:solidFill>
                  <a:srgbClr val="FF0000"/>
                </a:solidFill>
              </a:rPr>
              <a:t>转移概率</a:t>
            </a:r>
          </a:p>
        </p:txBody>
      </p:sp>
    </p:spTree>
    <p:extLst>
      <p:ext uri="{BB962C8B-B14F-4D97-AF65-F5344CB8AC3E}">
        <p14:creationId xmlns:p14="http://schemas.microsoft.com/office/powerpoint/2010/main" val="81938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77A09-B658-4C83-A6DF-A33ADA98275F}"/>
              </a:ext>
            </a:extLst>
          </p:cNvPr>
          <p:cNvSpPr>
            <a:spLocks noGrp="1"/>
          </p:cNvSpPr>
          <p:nvPr>
            <p:ph type="title"/>
          </p:nvPr>
        </p:nvSpPr>
        <p:spPr/>
        <p:txBody>
          <a:bodyPr/>
          <a:lstStyle/>
          <a:p>
            <a:r>
              <a:rPr lang="zh-CN" altLang="en-US" dirty="0"/>
              <a:t>高斯混合模型</a:t>
            </a:r>
          </a:p>
        </p:txBody>
      </p:sp>
      <p:sp>
        <p:nvSpPr>
          <p:cNvPr id="3" name="内容占位符 2">
            <a:extLst>
              <a:ext uri="{FF2B5EF4-FFF2-40B4-BE49-F238E27FC236}">
                <a16:creationId xmlns:a16="http://schemas.microsoft.com/office/drawing/2014/main" id="{85D7A6D0-95D4-44E1-8B7D-48221ED5E672}"/>
              </a:ext>
            </a:extLst>
          </p:cNvPr>
          <p:cNvSpPr>
            <a:spLocks noGrp="1"/>
          </p:cNvSpPr>
          <p:nvPr>
            <p:ph sz="quarter" idx="1"/>
          </p:nvPr>
        </p:nvSpPr>
        <p:spPr/>
        <p:txBody>
          <a:bodyPr/>
          <a:lstStyle/>
          <a:p>
            <a:r>
              <a:rPr lang="zh-CN" altLang="en-US" dirty="0"/>
              <a:t>高斯混合模型（</a:t>
            </a:r>
            <a:r>
              <a:rPr lang="en-US" altLang="zh-CN" dirty="0"/>
              <a:t>Gaussian Mixture Model</a:t>
            </a:r>
            <a:r>
              <a:rPr lang="zh-CN" altLang="en-US" dirty="0"/>
              <a:t>，</a:t>
            </a:r>
            <a:r>
              <a:rPr lang="en-US" altLang="zh-CN" dirty="0"/>
              <a:t>GMM</a:t>
            </a:r>
            <a:r>
              <a:rPr lang="zh-CN" altLang="en-US" dirty="0"/>
              <a:t>）是由多个高斯分布组成的模型，其密度函数为多个高斯密度函数的加权组合。</a:t>
            </a:r>
          </a:p>
          <a:p>
            <a:endParaRPr lang="zh-CN" altLang="en-US" dirty="0"/>
          </a:p>
        </p:txBody>
      </p:sp>
      <p:pic>
        <p:nvPicPr>
          <p:cNvPr id="1026" name="Picture 2" descr="Image result for gmm model">
            <a:extLst>
              <a:ext uri="{FF2B5EF4-FFF2-40B4-BE49-F238E27FC236}">
                <a16:creationId xmlns:a16="http://schemas.microsoft.com/office/drawing/2014/main" id="{3DC52AF8-1B7E-47EE-96D1-048E16313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45644"/>
            <a:ext cx="356616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gmm model">
            <a:extLst>
              <a:ext uri="{FF2B5EF4-FFF2-40B4-BE49-F238E27FC236}">
                <a16:creationId xmlns:a16="http://schemas.microsoft.com/office/drawing/2014/main" id="{9A91CEE8-21D9-4D83-9D57-7C4B61D5A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429000"/>
            <a:ext cx="3810001" cy="283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38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图模型表示</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412" y="3124201"/>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892" y="2209800"/>
            <a:ext cx="3200400" cy="3127456"/>
          </a:xfrm>
          <a:prstGeom prst="rect">
            <a:avLst/>
          </a:prstGeom>
        </p:spPr>
      </p:pic>
    </p:spTree>
    <p:extLst>
      <p:ext uri="{BB962C8B-B14F-4D97-AF65-F5344CB8AC3E}">
        <p14:creationId xmlns:p14="http://schemas.microsoft.com/office/powerpoint/2010/main" val="57992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E912D-4480-4DED-B3AA-93D9FDB202F0}"/>
              </a:ext>
            </a:extLst>
          </p:cNvPr>
          <p:cNvSpPr>
            <a:spLocks noGrp="1"/>
          </p:cNvSpPr>
          <p:nvPr>
            <p:ph type="title"/>
          </p:nvPr>
        </p:nvSpPr>
        <p:spPr/>
        <p:txBody>
          <a:bodyPr/>
          <a:lstStyle/>
          <a:p>
            <a:r>
              <a:rPr lang="zh-CN" altLang="en-US" dirty="0"/>
              <a:t>概率主题模型</a:t>
            </a:r>
          </a:p>
        </p:txBody>
      </p:sp>
      <p:pic>
        <p:nvPicPr>
          <p:cNvPr id="1026" name="Picture 2" descr="Image result for 概率主题模型">
            <a:extLst>
              <a:ext uri="{FF2B5EF4-FFF2-40B4-BE49-F238E27FC236}">
                <a16:creationId xmlns:a16="http://schemas.microsoft.com/office/drawing/2014/main" id="{209D37D2-12A3-4873-BE2C-2A0B6783C9E9}"/>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1905000" y="1524000"/>
            <a:ext cx="8763000"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93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dirty="0"/>
              <a:t>概率主题模型</a:t>
            </a:r>
          </a:p>
        </p:txBody>
      </p:sp>
      <p:pic>
        <p:nvPicPr>
          <p:cNvPr id="10752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4189" y="3068639"/>
            <a:ext cx="61436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67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E7C98-ED29-4C11-858E-CB9407E8ED65}"/>
              </a:ext>
            </a:extLst>
          </p:cNvPr>
          <p:cNvSpPr>
            <a:spLocks noGrp="1"/>
          </p:cNvSpPr>
          <p:nvPr>
            <p:ph type="title"/>
          </p:nvPr>
        </p:nvSpPr>
        <p:spPr/>
        <p:txBody>
          <a:bodyPr/>
          <a:lstStyle/>
          <a:p>
            <a:r>
              <a:rPr lang="zh-CN" altLang="en-US" dirty="0"/>
              <a:t>有向图模型</a:t>
            </a:r>
          </a:p>
        </p:txBody>
      </p:sp>
      <p:sp>
        <p:nvSpPr>
          <p:cNvPr id="3" name="内容占位符 2">
            <a:extLst>
              <a:ext uri="{FF2B5EF4-FFF2-40B4-BE49-F238E27FC236}">
                <a16:creationId xmlns:a16="http://schemas.microsoft.com/office/drawing/2014/main" id="{5A720773-634A-451C-949B-EDC5411033BB}"/>
              </a:ext>
            </a:extLst>
          </p:cNvPr>
          <p:cNvSpPr>
            <a:spLocks noGrp="1"/>
          </p:cNvSpPr>
          <p:nvPr>
            <p:ph sz="quarter" idx="1"/>
          </p:nvPr>
        </p:nvSpPr>
        <p:spPr/>
        <p:txBody>
          <a:bodyPr/>
          <a:lstStyle/>
          <a:p>
            <a:r>
              <a:rPr lang="zh-CN" altLang="en-US" dirty="0"/>
              <a:t>深度信念网络</a:t>
            </a:r>
            <a:endParaRPr lang="en-US" altLang="zh-CN" dirty="0"/>
          </a:p>
          <a:p>
            <a:r>
              <a:rPr lang="zh-CN" altLang="en-US" dirty="0"/>
              <a:t>变分自编码器</a:t>
            </a:r>
            <a:endParaRPr lang="en-US" altLang="zh-CN" dirty="0"/>
          </a:p>
          <a:p>
            <a:endParaRPr lang="zh-CN" altLang="en-US" dirty="0"/>
          </a:p>
        </p:txBody>
      </p:sp>
    </p:spTree>
    <p:extLst>
      <p:ext uri="{BB962C8B-B14F-4D97-AF65-F5344CB8AC3E}">
        <p14:creationId xmlns:p14="http://schemas.microsoft.com/office/powerpoint/2010/main" val="127311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马尔可夫随机场</a:t>
            </a:r>
          </a:p>
        </p:txBody>
      </p:sp>
      <p:sp>
        <p:nvSpPr>
          <p:cNvPr id="3" name="内容占位符 2"/>
          <p:cNvSpPr>
            <a:spLocks noGrp="1"/>
          </p:cNvSpPr>
          <p:nvPr>
            <p:ph sz="quarter" idx="1"/>
          </p:nvPr>
        </p:nvSpPr>
        <p:spPr/>
        <p:txBody>
          <a:bodyPr/>
          <a:lstStyle/>
          <a:p>
            <a:r>
              <a:rPr lang="zh-CN" altLang="en-US" dirty="0"/>
              <a:t>马尔可夫随机场，也称无向图模型，是一类用无向图来表示一组具有马尔可夫性质的随机变量</a:t>
            </a:r>
            <a:r>
              <a:rPr lang="en-US" altLang="zh-CN" dirty="0"/>
              <a:t>X</a:t>
            </a:r>
            <a:r>
              <a:rPr lang="zh-CN" altLang="en-US" dirty="0"/>
              <a:t>的联合概率分布模型。</a:t>
            </a:r>
          </a:p>
        </p:txBody>
      </p:sp>
      <p:pic>
        <p:nvPicPr>
          <p:cNvPr id="9" name="图片 8">
            <a:extLst>
              <a:ext uri="{FF2B5EF4-FFF2-40B4-BE49-F238E27FC236}">
                <a16:creationId xmlns:a16="http://schemas.microsoft.com/office/drawing/2014/main" id="{B9A0BBA4-F47D-4A6C-B739-24E66E550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640" y="3276601"/>
            <a:ext cx="5660720" cy="2607197"/>
          </a:xfrm>
          <a:prstGeom prst="rect">
            <a:avLst/>
          </a:prstGeom>
        </p:spPr>
      </p:pic>
    </p:spTree>
    <p:extLst>
      <p:ext uri="{BB962C8B-B14F-4D97-AF65-F5344CB8AC3E}">
        <p14:creationId xmlns:p14="http://schemas.microsoft.com/office/powerpoint/2010/main" val="4277488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035FE-5280-44F4-982D-676DA018A3E7}"/>
              </a:ext>
            </a:extLst>
          </p:cNvPr>
          <p:cNvSpPr>
            <a:spLocks noGrp="1"/>
          </p:cNvSpPr>
          <p:nvPr>
            <p:ph type="title"/>
          </p:nvPr>
        </p:nvSpPr>
        <p:spPr/>
        <p:txBody>
          <a:bodyPr/>
          <a:lstStyle/>
          <a:p>
            <a:r>
              <a:rPr lang="zh-CN" altLang="en-US" dirty="0"/>
              <a:t>无向图的马尔可夫性</a:t>
            </a:r>
          </a:p>
        </p:txBody>
      </p:sp>
      <p:pic>
        <p:nvPicPr>
          <p:cNvPr id="5" name="图片 4">
            <a:extLst>
              <a:ext uri="{FF2B5EF4-FFF2-40B4-BE49-F238E27FC236}">
                <a16:creationId xmlns:a16="http://schemas.microsoft.com/office/drawing/2014/main" id="{B853849D-3A36-4A1B-A8B4-1B8DC7B02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2438400"/>
            <a:ext cx="7471832" cy="1524000"/>
          </a:xfrm>
          <a:prstGeom prst="rect">
            <a:avLst/>
          </a:prstGeom>
        </p:spPr>
      </p:pic>
    </p:spTree>
    <p:extLst>
      <p:ext uri="{BB962C8B-B14F-4D97-AF65-F5344CB8AC3E}">
        <p14:creationId xmlns:p14="http://schemas.microsoft.com/office/powerpoint/2010/main" val="204363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5998A-94E0-479F-9B59-9773C7C8F5AC}"/>
              </a:ext>
            </a:extLst>
          </p:cNvPr>
          <p:cNvSpPr>
            <a:spLocks noGrp="1"/>
          </p:cNvSpPr>
          <p:nvPr>
            <p:ph type="title"/>
          </p:nvPr>
        </p:nvSpPr>
        <p:spPr/>
        <p:txBody>
          <a:bodyPr/>
          <a:lstStyle/>
          <a:p>
            <a:r>
              <a:rPr lang="zh-CN" altLang="en-US" dirty="0"/>
              <a:t>如何表示高维随机向量的概率密度？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8B68941-5FDF-4FB3-BD0D-8872B468658F}"/>
                  </a:ext>
                </a:extLst>
              </p:cNvPr>
              <p:cNvSpPr>
                <a:spLocks noGrp="1"/>
              </p:cNvSpPr>
              <p:nvPr>
                <p:ph sz="quarter" idx="1"/>
              </p:nvPr>
            </p:nvSpPr>
            <p:spPr/>
            <p:txBody>
              <a:bodyPr/>
              <a:lstStyle/>
              <a:p>
                <a14:m>
                  <m:oMath xmlns:m="http://schemas.openxmlformats.org/officeDocument/2006/math">
                    <m:r>
                      <a:rPr lang="en-US" altLang="zh-CN" i="1" dirty="0" smtClean="0">
                        <a:latin typeface="Cambria Math" panose="02040503050406030204" pitchFamily="18" charset="0"/>
                      </a:rPr>
                      <m:t>𝑃</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𝐾</m:t>
                            </m:r>
                          </m:sub>
                        </m:sSub>
                      </m:e>
                    </m:d>
                  </m:oMath>
                </a14:m>
                <a:endParaRPr lang="en-US" altLang="zh-CN" dirty="0"/>
              </a:p>
              <a:p>
                <a:pPr lvl="1"/>
                <a:r>
                  <a:rPr lang="zh-CN" altLang="en-US" dirty="0"/>
                  <a:t>全概率公式</a:t>
                </a:r>
                <a:endParaRPr lang="en-US" altLang="zh-CN" dirty="0"/>
              </a:p>
              <a:p>
                <a:pPr lvl="1"/>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r>
                  <a:rPr lang="zh-CN" altLang="en-US" dirty="0"/>
                  <a:t>例子：</a:t>
                </a:r>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e>
                    </m:d>
                  </m:oMath>
                </a14:m>
                <a:endParaRPr lang="en-US" altLang="zh-CN" dirty="0"/>
              </a:p>
              <a:p>
                <a:pPr lvl="1"/>
                <a:r>
                  <a:rPr lang="zh-CN" altLang="en-US" dirty="0"/>
                  <a:t>如果</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m:t>
                        </m:r>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3</m:t>
                        </m:r>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2</m:t>
                        </m:r>
                      </m:sub>
                    </m:sSub>
                    <m:r>
                      <a:rPr lang="zh-CN" altLang="en-US" i="1" dirty="0" smtClean="0">
                        <a:latin typeface="Cambria Math" panose="02040503050406030204" pitchFamily="18" charset="0"/>
                      </a:rPr>
                      <m:t>是</m:t>
                    </m:r>
                  </m:oMath>
                </a14:m>
                <a:r>
                  <a:rPr lang="zh-CN" altLang="en-US" dirty="0"/>
                  <a:t>条件独立的，如何化简？</a:t>
                </a:r>
              </a:p>
            </p:txBody>
          </p:sp>
        </mc:Choice>
        <mc:Fallback xmlns="">
          <p:sp>
            <p:nvSpPr>
              <p:cNvPr id="3" name="内容占位符 2">
                <a:extLst>
                  <a:ext uri="{FF2B5EF4-FFF2-40B4-BE49-F238E27FC236}">
                    <a16:creationId xmlns:a16="http://schemas.microsoft.com/office/drawing/2014/main" id="{38B68941-5FDF-4FB3-BD0D-8872B468658F}"/>
                  </a:ext>
                </a:extLst>
              </p:cNvPr>
              <p:cNvSpPr>
                <a:spLocks noGrp="1" noRot="1" noChangeAspect="1" noMove="1" noResize="1" noEditPoints="1" noAdjustHandles="1" noChangeArrowheads="1" noChangeShapeType="1" noTextEdit="1"/>
              </p:cNvSpPr>
              <p:nvPr>
                <p:ph sz="quarter" idx="1"/>
              </p:nvPr>
            </p:nvSpPr>
            <p:spPr>
              <a:blipFill>
                <a:blip r:embed="rId2"/>
                <a:stretch>
                  <a:fillRect l="-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278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a:t>
            </a:r>
            <a:r>
              <a:rPr lang="en-US" altLang="zh-CN" dirty="0"/>
              <a:t>Clique</a:t>
            </a:r>
            <a:r>
              <a:rPr lang="zh-CN" altLang="en-US" dirty="0"/>
              <a:t>）</a:t>
            </a:r>
          </a:p>
        </p:txBody>
      </p:sp>
      <p:sp>
        <p:nvSpPr>
          <p:cNvPr id="9" name="内容占位符 8">
            <a:extLst>
              <a:ext uri="{FF2B5EF4-FFF2-40B4-BE49-F238E27FC236}">
                <a16:creationId xmlns:a16="http://schemas.microsoft.com/office/drawing/2014/main" id="{4FA55B38-6A4F-49D8-840E-7BA651147B86}"/>
              </a:ext>
            </a:extLst>
          </p:cNvPr>
          <p:cNvSpPr>
            <a:spLocks noGrp="1"/>
          </p:cNvSpPr>
          <p:nvPr>
            <p:ph sz="quarter" idx="1"/>
          </p:nvPr>
        </p:nvSpPr>
        <p:spPr/>
        <p:txBody>
          <a:bodyPr/>
          <a:lstStyle/>
          <a:p>
            <a:r>
              <a:rPr lang="zh-CN" altLang="en-US"/>
              <a:t>团：一个全连通子图，即团内的所有节点之间都连边。</a:t>
            </a:r>
            <a:endParaRPr lang="zh-CN" altLang="en-US" dirty="0"/>
          </a:p>
        </p:txBody>
      </p:sp>
      <p:pic>
        <p:nvPicPr>
          <p:cNvPr id="8" name="图片 7">
            <a:extLst>
              <a:ext uri="{FF2B5EF4-FFF2-40B4-BE49-F238E27FC236}">
                <a16:creationId xmlns:a16="http://schemas.microsoft.com/office/drawing/2014/main" id="{0F8993CF-DB18-4BEB-9A72-3A0D7CEBF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623974"/>
            <a:ext cx="3516178" cy="2128213"/>
          </a:xfrm>
          <a:prstGeom prst="rect">
            <a:avLst/>
          </a:prstGeom>
        </p:spPr>
      </p:pic>
      <p:sp>
        <p:nvSpPr>
          <p:cNvPr id="10" name="矩形 9">
            <a:extLst>
              <a:ext uri="{FF2B5EF4-FFF2-40B4-BE49-F238E27FC236}">
                <a16:creationId xmlns:a16="http://schemas.microsoft.com/office/drawing/2014/main" id="{052BBB66-F6E3-4277-9293-18EA3D87CCF9}"/>
              </a:ext>
            </a:extLst>
          </p:cNvPr>
          <p:cNvSpPr/>
          <p:nvPr/>
        </p:nvSpPr>
        <p:spPr>
          <a:xfrm>
            <a:off x="5334000" y="4842593"/>
            <a:ext cx="1236236" cy="369332"/>
          </a:xfrm>
          <a:prstGeom prst="rect">
            <a:avLst/>
          </a:prstGeom>
        </p:spPr>
        <p:txBody>
          <a:bodyPr wrap="none">
            <a:spAutoFit/>
          </a:bodyPr>
          <a:lstStyle/>
          <a:p>
            <a:r>
              <a:rPr lang="zh-CN" altLang="en-US" dirty="0"/>
              <a:t>共有7个团</a:t>
            </a:r>
          </a:p>
        </p:txBody>
      </p:sp>
    </p:spTree>
    <p:extLst>
      <p:ext uri="{BB962C8B-B14F-4D97-AF65-F5344CB8AC3E}">
        <p14:creationId xmlns:p14="http://schemas.microsoft.com/office/powerpoint/2010/main" val="284298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A2B1-CE73-46DC-964A-53CF86995BD4}"/>
              </a:ext>
            </a:extLst>
          </p:cNvPr>
          <p:cNvSpPr>
            <a:spLocks noGrp="1"/>
          </p:cNvSpPr>
          <p:nvPr>
            <p:ph type="title"/>
          </p:nvPr>
        </p:nvSpPr>
        <p:spPr/>
        <p:txBody>
          <a:bodyPr/>
          <a:lstStyle/>
          <a:p>
            <a:r>
              <a:rPr lang="en-US" altLang="zh-CN" dirty="0"/>
              <a:t>Hammersley-Clifford</a:t>
            </a:r>
            <a:r>
              <a:rPr lang="zh-CN" altLang="en-US" dirty="0"/>
              <a:t>定理</a:t>
            </a:r>
          </a:p>
        </p:txBody>
      </p:sp>
      <p:sp>
        <p:nvSpPr>
          <p:cNvPr id="5" name="内容占位符 4">
            <a:extLst>
              <a:ext uri="{FF2B5EF4-FFF2-40B4-BE49-F238E27FC236}">
                <a16:creationId xmlns:a16="http://schemas.microsoft.com/office/drawing/2014/main" id="{D28984D4-7012-4861-8A38-3CB5578B0183}"/>
              </a:ext>
            </a:extLst>
          </p:cNvPr>
          <p:cNvSpPr>
            <a:spLocks noGrp="1"/>
          </p:cNvSpPr>
          <p:nvPr>
            <p:ph sz="quarter" idx="1"/>
          </p:nvPr>
        </p:nvSpPr>
        <p:spPr/>
        <p:txBody>
          <a:bodyPr/>
          <a:lstStyle/>
          <a:p>
            <a:r>
              <a:rPr lang="zh-CN" altLang="en-US" dirty="0"/>
              <a:t>无向图的联合概率可以分解为一系列定义在最大团上的非负函数的乘积形式。</a:t>
            </a:r>
          </a:p>
        </p:txBody>
      </p:sp>
      <p:pic>
        <p:nvPicPr>
          <p:cNvPr id="4" name="图片 3">
            <a:extLst>
              <a:ext uri="{FF2B5EF4-FFF2-40B4-BE49-F238E27FC236}">
                <a16:creationId xmlns:a16="http://schemas.microsoft.com/office/drawing/2014/main" id="{C0F8C3B3-91D6-4376-96FB-6F89F8AD3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766" y="2438400"/>
            <a:ext cx="5350469" cy="3701240"/>
          </a:xfrm>
          <a:prstGeom prst="rect">
            <a:avLst/>
          </a:prstGeom>
        </p:spPr>
      </p:pic>
    </p:spTree>
    <p:extLst>
      <p:ext uri="{BB962C8B-B14F-4D97-AF65-F5344CB8AC3E}">
        <p14:creationId xmlns:p14="http://schemas.microsoft.com/office/powerpoint/2010/main" val="160053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马尔可夫网络</a:t>
            </a:r>
          </a:p>
        </p:txBody>
      </p:sp>
      <p:sp>
        <p:nvSpPr>
          <p:cNvPr id="3" name="内容占位符 2"/>
          <p:cNvSpPr>
            <a:spLocks noGrp="1"/>
          </p:cNvSpPr>
          <p:nvPr>
            <p:ph sz="quarter" idx="1"/>
          </p:nvPr>
        </p:nvSpPr>
        <p:spPr/>
        <p:txBody>
          <a:bodyPr/>
          <a:lstStyle/>
          <a:p>
            <a:r>
              <a:rPr lang="zh-CN" altLang="en-US" dirty="0"/>
              <a:t>马尔可夫网络的联合分布可以表示为</a:t>
            </a:r>
            <a:endParaRPr lang="en-US" altLang="zh-CN" dirty="0"/>
          </a:p>
          <a:p>
            <a:endParaRPr lang="en-US" altLang="zh-CN" dirty="0"/>
          </a:p>
          <a:p>
            <a:endParaRPr lang="en-US" altLang="zh-CN" dirty="0"/>
          </a:p>
          <a:p>
            <a:endParaRPr lang="en-US" altLang="zh-CN" dirty="0"/>
          </a:p>
          <a:p>
            <a:endParaRPr lang="en-US" altLang="zh-CN" dirty="0"/>
          </a:p>
          <a:p>
            <a:pPr lvl="1"/>
            <a:r>
              <a:rPr lang="zh-CN" altLang="en-US" dirty="0"/>
              <a:t>其中</a:t>
            </a:r>
            <a:r>
              <a:rPr lang="en-US" altLang="zh-CN" dirty="0"/>
              <a:t> E(</a:t>
            </a:r>
            <a:r>
              <a:rPr lang="en-US" altLang="zh-CN" dirty="0" err="1"/>
              <a:t>X</a:t>
            </a:r>
            <a:r>
              <a:rPr lang="en-US" altLang="zh-CN" baseline="-25000" dirty="0" err="1"/>
              <a:t>c</a:t>
            </a:r>
            <a:r>
              <a:rPr lang="en-US" altLang="zh-CN" dirty="0"/>
              <a:t>)</a:t>
            </a:r>
            <a:r>
              <a:rPr lang="zh-CN" altLang="en-US" dirty="0"/>
              <a:t>为能量函数，</a:t>
            </a:r>
            <a:r>
              <a:rPr lang="en-US" altLang="zh-CN" dirty="0"/>
              <a:t>Z </a:t>
            </a:r>
            <a:r>
              <a:rPr lang="zh-CN" altLang="en-US" dirty="0"/>
              <a:t>是配分函数。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2057400"/>
            <a:ext cx="4276939" cy="1686868"/>
          </a:xfrm>
          <a:prstGeom prst="rect">
            <a:avLst/>
          </a:prstGeom>
        </p:spPr>
      </p:pic>
    </p:spTree>
    <p:extLst>
      <p:ext uri="{BB962C8B-B14F-4D97-AF65-F5344CB8AC3E}">
        <p14:creationId xmlns:p14="http://schemas.microsoft.com/office/powerpoint/2010/main" val="281846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altLang="zh-CN" dirty="0"/>
              <a:t>Illustration: Image De-Noising (1)</a:t>
            </a:r>
          </a:p>
        </p:txBody>
      </p:sp>
      <p:pic>
        <p:nvPicPr>
          <p:cNvPr id="59395"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6"/>
          <p:cNvSpPr txBox="1">
            <a:spLocks noChangeArrowheads="1"/>
          </p:cNvSpPr>
          <p:nvPr/>
        </p:nvSpPr>
        <p:spPr bwMode="auto">
          <a:xfrm>
            <a:off x="3238501" y="4987925"/>
            <a:ext cx="157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Original Image</a:t>
            </a:r>
          </a:p>
        </p:txBody>
      </p:sp>
      <p:sp>
        <p:nvSpPr>
          <p:cNvPr id="59398" name="TextBox 7"/>
          <p:cNvSpPr txBox="1">
            <a:spLocks noChangeArrowheads="1"/>
          </p:cNvSpPr>
          <p:nvPr/>
        </p:nvSpPr>
        <p:spPr bwMode="auto">
          <a:xfrm>
            <a:off x="7024688" y="49911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1800"/>
              <a:t>Noisy Image</a:t>
            </a:r>
          </a:p>
        </p:txBody>
      </p:sp>
    </p:spTree>
    <p:extLst>
      <p:ext uri="{BB962C8B-B14F-4D97-AF65-F5344CB8AC3E}">
        <p14:creationId xmlns:p14="http://schemas.microsoft.com/office/powerpoint/2010/main" val="416859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GB" altLang="zh-CN"/>
              <a:t>Illustration: Image De-Noising (2)</a:t>
            </a:r>
          </a:p>
        </p:txBody>
      </p:sp>
      <p:pic>
        <p:nvPicPr>
          <p:cNvPr id="60419" name="Picture 4" descr="Figure8.3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1758950"/>
            <a:ext cx="38100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10"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70600" y="2928938"/>
            <a:ext cx="38115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8"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19838" y="4395788"/>
            <a:ext cx="304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47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GB" altLang="zh-CN"/>
              <a:t>Illustration: Image De-Noising (3)</a:t>
            </a:r>
          </a:p>
        </p:txBody>
      </p:sp>
      <p:pic>
        <p:nvPicPr>
          <p:cNvPr id="61443"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6"/>
          <p:cNvSpPr txBox="1">
            <a:spLocks noChangeArrowheads="1"/>
          </p:cNvSpPr>
          <p:nvPr/>
        </p:nvSpPr>
        <p:spPr bwMode="auto">
          <a:xfrm>
            <a:off x="3381375" y="5000625"/>
            <a:ext cx="1428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Noisy Image</a:t>
            </a:r>
          </a:p>
        </p:txBody>
      </p:sp>
      <p:sp>
        <p:nvSpPr>
          <p:cNvPr id="61446" name="TextBox 7"/>
          <p:cNvSpPr txBox="1">
            <a:spLocks noChangeArrowheads="1"/>
          </p:cNvSpPr>
          <p:nvPr/>
        </p:nvSpPr>
        <p:spPr bwMode="auto">
          <a:xfrm>
            <a:off x="70246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803105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GB" altLang="zh-CN"/>
              <a:t>Illustration: Image De-Noising (4)</a:t>
            </a:r>
          </a:p>
        </p:txBody>
      </p:sp>
      <p:pic>
        <p:nvPicPr>
          <p:cNvPr id="62467" name="Picture 3" descr="Figure8.3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857375"/>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4" descr="Figure8.30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6488" y="1858963"/>
            <a:ext cx="3981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7"/>
          <p:cNvSpPr txBox="1">
            <a:spLocks noChangeArrowheads="1"/>
          </p:cNvSpPr>
          <p:nvPr/>
        </p:nvSpPr>
        <p:spPr bwMode="auto">
          <a:xfrm>
            <a:off x="6738938" y="5000625"/>
            <a:ext cx="2857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(Graph cuts)</a:t>
            </a:r>
          </a:p>
        </p:txBody>
      </p:sp>
      <p:sp>
        <p:nvSpPr>
          <p:cNvPr id="62470" name="TextBox 8"/>
          <p:cNvSpPr txBox="1">
            <a:spLocks noChangeArrowheads="1"/>
          </p:cNvSpPr>
          <p:nvPr/>
        </p:nvSpPr>
        <p:spPr bwMode="auto">
          <a:xfrm>
            <a:off x="2973388" y="5000625"/>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eaLnBrk="1" hangingPunct="1">
              <a:spcBef>
                <a:spcPct val="0"/>
              </a:spcBef>
              <a:buFontTx/>
              <a:buNone/>
            </a:pPr>
            <a:r>
              <a:rPr lang="en-GB" altLang="zh-CN" sz="1800"/>
              <a:t>Restored Image (ICM)</a:t>
            </a:r>
          </a:p>
        </p:txBody>
      </p:sp>
    </p:spTree>
    <p:extLst>
      <p:ext uri="{BB962C8B-B14F-4D97-AF65-F5344CB8AC3E}">
        <p14:creationId xmlns:p14="http://schemas.microsoft.com/office/powerpoint/2010/main" val="3203107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常见的无向图模型</a:t>
            </a:r>
          </a:p>
        </p:txBody>
      </p:sp>
      <p:sp>
        <p:nvSpPr>
          <p:cNvPr id="3" name="内容占位符 2"/>
          <p:cNvSpPr>
            <a:spLocks noGrp="1"/>
          </p:cNvSpPr>
          <p:nvPr>
            <p:ph sz="quarter" idx="1"/>
          </p:nvPr>
        </p:nvSpPr>
        <p:spPr/>
        <p:txBody>
          <a:bodyPr/>
          <a:lstStyle/>
          <a:p>
            <a:r>
              <a:rPr lang="zh-CN" altLang="en-US" dirty="0"/>
              <a:t>对数线性模型</a:t>
            </a:r>
            <a:endParaRPr lang="en-US" altLang="zh-CN" dirty="0"/>
          </a:p>
          <a:p>
            <a:pPr lvl="1"/>
            <a:r>
              <a:rPr lang="zh-CN" altLang="en-US" dirty="0"/>
              <a:t>势能函数的一般定义为</a:t>
            </a:r>
            <a:endParaRPr lang="en-US" altLang="zh-CN" dirty="0"/>
          </a:p>
          <a:p>
            <a:pPr lvl="1"/>
            <a:endParaRPr lang="en-US" altLang="zh-CN" dirty="0"/>
          </a:p>
          <a:p>
            <a:pPr lvl="1"/>
            <a:r>
              <a:rPr lang="zh-CN" altLang="en-US" dirty="0"/>
              <a:t>联合概率</a:t>
            </a:r>
            <a:r>
              <a:rPr lang="en-US" altLang="zh-CN" dirty="0"/>
              <a:t>p(x)</a:t>
            </a:r>
            <a:r>
              <a:rPr lang="zh-CN" altLang="en-US" dirty="0"/>
              <a:t>的对数形式为</a:t>
            </a:r>
            <a:endParaRPr lang="en-US" altLang="zh-CN" dirty="0"/>
          </a:p>
          <a:p>
            <a:endParaRPr lang="en-US" altLang="zh-CN" dirty="0"/>
          </a:p>
          <a:p>
            <a:pPr lvl="1"/>
            <a:r>
              <a:rPr lang="zh-CN" altLang="en-US" dirty="0"/>
              <a:t>也称为</a:t>
            </a:r>
            <a:r>
              <a:rPr lang="zh-CN" altLang="en-US" dirty="0">
                <a:solidFill>
                  <a:srgbClr val="FF0000"/>
                </a:solidFill>
              </a:rPr>
              <a:t>最大熵模型</a:t>
            </a:r>
            <a:endParaRPr lang="en-US" altLang="zh-CN" dirty="0">
              <a:solidFill>
                <a:srgbClr val="FF0000"/>
              </a:solidFill>
            </a:endParaRPr>
          </a:p>
          <a:p>
            <a:r>
              <a:rPr lang="zh-CN" altLang="en-US" dirty="0"/>
              <a:t>条件随机场</a:t>
            </a:r>
            <a:endParaRPr lang="en-US" altLang="zh-CN" dirty="0"/>
          </a:p>
          <a:p>
            <a:pPr lvl="1"/>
            <a:r>
              <a:rPr lang="en-US" altLang="zh-CN" dirty="0"/>
              <a:t>y</a:t>
            </a:r>
            <a:r>
              <a:rPr lang="zh-CN" altLang="en-US" dirty="0"/>
              <a:t>一般为随机向量</a:t>
            </a:r>
            <a:endParaRPr lang="en-US" altLang="zh-CN" dirty="0"/>
          </a:p>
          <a:p>
            <a:pPr lvl="1"/>
            <a:r>
              <a:rPr lang="zh-CN" altLang="en-US" dirty="0"/>
              <a:t>条件概率</a:t>
            </a:r>
            <a:r>
              <a:rPr lang="en-US" altLang="zh-CN" dirty="0"/>
              <a:t>p(</a:t>
            </a:r>
            <a:r>
              <a:rPr lang="en-US" altLang="zh-CN" dirty="0" err="1"/>
              <a:t>y|x</a:t>
            </a:r>
            <a:r>
              <a:rPr lang="en-US" altLang="zh-CN" dirty="0"/>
              <a:t>)</a:t>
            </a:r>
            <a:endParaRPr lang="zh-CN" altLang="en-US" dirty="0"/>
          </a:p>
          <a:p>
            <a:pPr lvl="1"/>
            <a:endParaRPr lang="en-US" altLang="zh-CN" dirty="0"/>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537" y="2219776"/>
            <a:ext cx="2476573" cy="523424"/>
          </a:xfrm>
          <a:prstGeom prst="rect">
            <a:avLst/>
          </a:prstGeom>
        </p:spPr>
      </p:pic>
      <p:pic>
        <p:nvPicPr>
          <p:cNvPr id="9" name="图片 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1" y="3332032"/>
            <a:ext cx="3336567" cy="518689"/>
          </a:xfrm>
          <a:prstGeom prst="rect">
            <a:avLst/>
          </a:prstGeom>
        </p:spPr>
      </p:pic>
      <p:pic>
        <p:nvPicPr>
          <p:cNvPr id="10" name="图片 9"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50105" y="1635361"/>
            <a:ext cx="1016230" cy="1701837"/>
          </a:xfrm>
          <a:prstGeom prst="rect">
            <a:avLst/>
          </a:prstGeom>
        </p:spPr>
      </p:pic>
      <p:pic>
        <p:nvPicPr>
          <p:cNvPr id="11" name="图片 10"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0" y="4276706"/>
            <a:ext cx="3226297" cy="1809785"/>
          </a:xfrm>
          <a:prstGeom prst="rect">
            <a:avLst/>
          </a:prstGeom>
        </p:spPr>
      </p:pic>
      <p:pic>
        <p:nvPicPr>
          <p:cNvPr id="12" name="图片 11"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1113" y="5679648"/>
            <a:ext cx="4245540" cy="642274"/>
          </a:xfrm>
          <a:prstGeom prst="rect">
            <a:avLst/>
          </a:prstGeom>
        </p:spPr>
      </p:pic>
    </p:spTree>
    <p:extLst>
      <p:ext uri="{BB962C8B-B14F-4D97-AF65-F5344CB8AC3E}">
        <p14:creationId xmlns:p14="http://schemas.microsoft.com/office/powerpoint/2010/main" val="402670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dirty="0"/>
              <a:t>模型对比</a:t>
            </a:r>
          </a:p>
        </p:txBody>
      </p:sp>
      <p:pic>
        <p:nvPicPr>
          <p:cNvPr id="106500" name="Picture 5" descr="“crf logistic h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209800"/>
            <a:ext cx="802950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777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zh-CN" altLang="en-US" sz="3400" dirty="0"/>
              <a:t>有向图和无向图的转换</a:t>
            </a:r>
            <a:endParaRPr lang="en-GB" altLang="zh-CN" sz="3400" dirty="0"/>
          </a:p>
        </p:txBody>
      </p:sp>
      <p:pic>
        <p:nvPicPr>
          <p:cNvPr id="63491" name="Picture 2" descr="Figure8.32a.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9275" y="1524000"/>
            <a:ext cx="60467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descr="Figure8.32b.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81339" y="5126038"/>
            <a:ext cx="604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9" descr="TP_tmp.png"/>
          <p:cNvPicPr>
            <a:picLocks noChangeAspect="1"/>
          </p:cNvPicPr>
          <p:nvPr>
            <p:custDataLst>
              <p:tags r:id="rId1"/>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94100" y="2714625"/>
            <a:ext cx="50038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20" descr="TP_tmp.png"/>
          <p:cNvPicPr>
            <a:picLocks noChangeAspect="1"/>
          </p:cNvPicPr>
          <p:nvPr>
            <p:custDataLst>
              <p:tags r:id="rId2"/>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4500" y="4110038"/>
            <a:ext cx="622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eft Brace 14"/>
          <p:cNvSpPr/>
          <p:nvPr/>
        </p:nvSpPr>
        <p:spPr>
          <a:xfrm rot="16200000">
            <a:off x="5061745" y="2331245"/>
            <a:ext cx="142875" cy="1481137"/>
          </a:xfrm>
          <a:prstGeom prst="leftBrace">
            <a:avLst>
              <a:gd name="adj1" fmla="val 83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latin typeface="Calibri" panose="020F0502020204030204" pitchFamily="34" charset="0"/>
            </a:endParaRPr>
          </a:p>
        </p:txBody>
      </p:sp>
      <p:sp>
        <p:nvSpPr>
          <p:cNvPr id="16" name="Left-Right Arrow 15"/>
          <p:cNvSpPr/>
          <p:nvPr/>
        </p:nvSpPr>
        <p:spPr>
          <a:xfrm rot="17090660">
            <a:off x="4545807" y="3666332"/>
            <a:ext cx="928688" cy="14287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7" name="Left-Right Arrow 16"/>
          <p:cNvSpPr/>
          <p:nvPr/>
        </p:nvSpPr>
        <p:spPr>
          <a:xfrm rot="17288802">
            <a:off x="5716588" y="3549651"/>
            <a:ext cx="1135063" cy="176212"/>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
        <p:nvSpPr>
          <p:cNvPr id="18" name="Left-Right Arrow 17"/>
          <p:cNvSpPr/>
          <p:nvPr/>
        </p:nvSpPr>
        <p:spPr>
          <a:xfrm rot="15433142">
            <a:off x="7389814" y="3556001"/>
            <a:ext cx="1133475" cy="174625"/>
          </a:xfrm>
          <a:prstGeom prst="leftRightArrow">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GB" altLang="zh-CN">
              <a:solidFill>
                <a:srgbClr val="FFFFFF"/>
              </a:solidFill>
              <a:latin typeface="Calibri" panose="020F0502020204030204" pitchFamily="34" charset="0"/>
            </a:endParaRPr>
          </a:p>
        </p:txBody>
      </p:sp>
    </p:spTree>
    <p:extLst>
      <p:ext uri="{BB962C8B-B14F-4D97-AF65-F5344CB8AC3E}">
        <p14:creationId xmlns:p14="http://schemas.microsoft.com/office/powerpoint/2010/main" val="384509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概率图模型</a:t>
            </a:r>
            <a:endParaRPr lang="zh-CN" altLang="en-US" dirty="0"/>
          </a:p>
        </p:txBody>
      </p:sp>
      <p:sp>
        <p:nvSpPr>
          <p:cNvPr id="3" name="内容占位符 2"/>
          <p:cNvSpPr>
            <a:spLocks noGrp="1"/>
          </p:cNvSpPr>
          <p:nvPr>
            <p:ph sz="quarter" idx="1"/>
          </p:nvPr>
        </p:nvSpPr>
        <p:spPr/>
        <p:txBody>
          <a:bodyPr/>
          <a:lstStyle/>
          <a:p>
            <a:r>
              <a:rPr lang="zh-CN" altLang="en-US" dirty="0"/>
              <a:t>概率图模型是指一种用图结构来描述多元随机变量之间条件独立关系的概率模型。</a:t>
            </a:r>
            <a:endParaRPr lang="en-US" altLang="zh-CN" dirty="0"/>
          </a:p>
          <a:p>
            <a:endParaRPr lang="en-US" altLang="zh-CN" dirty="0"/>
          </a:p>
          <a:p>
            <a:endParaRPr lang="en-US" altLang="zh-CN" dirty="0"/>
          </a:p>
          <a:p>
            <a:endParaRPr lang="en-US" altLang="zh-CN" dirty="0"/>
          </a:p>
          <a:p>
            <a:endParaRPr lang="en-US" altLang="zh-CN" dirty="0"/>
          </a:p>
          <a:p>
            <a:r>
              <a:rPr lang="zh-CN" altLang="en-US" dirty="0"/>
              <a:t>图中的</a:t>
            </a:r>
            <a:r>
              <a:rPr lang="zh-CN" altLang="en-US" dirty="0">
                <a:solidFill>
                  <a:srgbClr val="FF0000"/>
                </a:solidFill>
              </a:rPr>
              <a:t>每个节点</a:t>
            </a:r>
            <a:r>
              <a:rPr lang="zh-CN" altLang="en-US" dirty="0"/>
              <a:t>都对应一个随机变量，可以是观察变量，隐变量或是未知参数等；</a:t>
            </a:r>
            <a:r>
              <a:rPr lang="zh-CN" altLang="en-US" dirty="0">
                <a:solidFill>
                  <a:srgbClr val="FF0000"/>
                </a:solidFill>
              </a:rPr>
              <a:t>每个连接</a:t>
            </a:r>
            <a:r>
              <a:rPr lang="zh-CN" altLang="en-US" dirty="0"/>
              <a:t>表示两个随机变量之间具有依赖关系。</a:t>
            </a:r>
          </a:p>
        </p:txBody>
      </p:sp>
      <p:pic>
        <p:nvPicPr>
          <p:cNvPr id="4" name="图片 3" descr="屏幕剪辑">
            <a:extLst>
              <a:ext uri="{FF2B5EF4-FFF2-40B4-BE49-F238E27FC236}">
                <a16:creationId xmlns:a16="http://schemas.microsoft.com/office/drawing/2014/main" id="{422BDB92-554C-4B18-9ABD-49B7D1C06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438401"/>
            <a:ext cx="5419004" cy="1852651"/>
          </a:xfrm>
          <a:prstGeom prst="rect">
            <a:avLst/>
          </a:prstGeom>
        </p:spPr>
      </p:pic>
    </p:spTree>
    <p:extLst>
      <p:ext uri="{BB962C8B-B14F-4D97-AF65-F5344CB8AC3E}">
        <p14:creationId xmlns:p14="http://schemas.microsoft.com/office/powerpoint/2010/main" val="76213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zh-CN" altLang="en-US" sz="3400" dirty="0"/>
              <a:t>有向图和无向图的转换</a:t>
            </a:r>
            <a:endParaRPr lang="en-GB" altLang="zh-CN" dirty="0"/>
          </a:p>
        </p:txBody>
      </p:sp>
      <p:sp>
        <p:nvSpPr>
          <p:cNvPr id="64515" name="Content Placeholder 6"/>
          <p:cNvSpPr>
            <a:spLocks noGrp="1"/>
          </p:cNvSpPr>
          <p:nvPr>
            <p:ph idx="4294967295"/>
          </p:nvPr>
        </p:nvSpPr>
        <p:spPr>
          <a:xfrm>
            <a:off x="1524000" y="1428751"/>
            <a:ext cx="7924800" cy="4525963"/>
          </a:xfrm>
        </p:spPr>
        <p:txBody>
          <a:bodyPr/>
          <a:lstStyle/>
          <a:p>
            <a:pPr eaLnBrk="1" hangingPunct="1"/>
            <a:r>
              <a:rPr lang="en-GB" altLang="zh-CN" sz="2800"/>
              <a:t>Additional links</a:t>
            </a:r>
          </a:p>
        </p:txBody>
      </p:sp>
      <p:pic>
        <p:nvPicPr>
          <p:cNvPr id="64516" name="Picture 2" descr="Figure8.33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92376" y="2074863"/>
            <a:ext cx="294481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Figure8.33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8938" y="2074863"/>
            <a:ext cx="2944812"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8" name="Picture 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8638" y="5076825"/>
            <a:ext cx="604361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p:nvPr/>
        </p:nvCxnSpPr>
        <p:spPr>
          <a:xfrm>
            <a:off x="5810250" y="3429000"/>
            <a:ext cx="642938" cy="1588"/>
          </a:xfrm>
          <a:prstGeom prst="straightConnector1">
            <a:avLst/>
          </a:prstGeom>
          <a:ln w="635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79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dirty="0"/>
              <a:t>道德图（</a:t>
            </a:r>
            <a:r>
              <a:rPr lang="en-US" altLang="zh-CN" dirty="0"/>
              <a:t>Moral Graph </a:t>
            </a:r>
            <a:r>
              <a:rPr lang="zh-CN" altLang="en-US" dirty="0"/>
              <a:t>）</a:t>
            </a:r>
          </a:p>
        </p:txBody>
      </p:sp>
      <p:sp>
        <p:nvSpPr>
          <p:cNvPr id="65539" name="内容占位符 2"/>
          <p:cNvSpPr>
            <a:spLocks noGrp="1"/>
          </p:cNvSpPr>
          <p:nvPr>
            <p:ph sz="quarter" idx="1"/>
          </p:nvPr>
        </p:nvSpPr>
        <p:spPr/>
        <p:txBody>
          <a:bodyPr/>
          <a:lstStyle/>
          <a:p>
            <a:pPr eaLnBrk="1" hangingPunct="1"/>
            <a:r>
              <a:rPr lang="en-US" altLang="zh-CN"/>
              <a:t>A moral graph of a directed acyclic graph G is an undirected graph in which each node of the original G is now connected to its Markov blanket. </a:t>
            </a:r>
            <a:endParaRPr lang="zh-CN" altLang="en-US"/>
          </a:p>
        </p:txBody>
      </p:sp>
      <p:pic>
        <p:nvPicPr>
          <p:cNvPr id="65540" name="Picture 2" descr="https://upload.wikimedia.org/wikipedia/commons/thumb/3/3d/MoralGraph-DAG1.png/200px-MoralGraph-DA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3959226"/>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descr="https://upload.wikimedia.org/wikipedia/commons/thumb/8/80/Moralized_graph1.png/200px-Moralized_graph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4005264"/>
            <a:ext cx="1905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3986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zh-CN" altLang="en-US" dirty="0"/>
              <a:t>有向图和无向图</a:t>
            </a:r>
            <a:endParaRPr lang="en-GB" altLang="zh-CN" dirty="0"/>
          </a:p>
        </p:txBody>
      </p:sp>
      <p:pic>
        <p:nvPicPr>
          <p:cNvPr id="67587" name="Picture 2" descr="Figure8.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1326" y="1928814"/>
            <a:ext cx="3681413"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759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zh-CN" altLang="en-US" dirty="0"/>
              <a:t>有向图和无向图</a:t>
            </a:r>
            <a:endParaRPr lang="en-GB" altLang="zh-CN" dirty="0"/>
          </a:p>
        </p:txBody>
      </p:sp>
      <p:pic>
        <p:nvPicPr>
          <p:cNvPr id="68611" name="Picture 2" descr="Figure8.35.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93963" y="1714501"/>
            <a:ext cx="322421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3" descr="Figure8.36.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67588" y="1479550"/>
            <a:ext cx="2309812"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11" descr="TP_tmp.png"/>
          <p:cNvPicPr>
            <a:picLocks noChangeAspect="1"/>
          </p:cNvPicPr>
          <p:nvPr>
            <p:custDataLst>
              <p:tags r:id="rId1"/>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63925" y="4291014"/>
            <a:ext cx="1193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4" descr="TP_tmp.png"/>
          <p:cNvPicPr>
            <a:picLocks noChangeAspect="1"/>
          </p:cNvPicPr>
          <p:nvPr>
            <p:custDataLst>
              <p:tags r:id="rId2"/>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89325" y="4791075"/>
            <a:ext cx="1244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6" descr="TP_tmp.png"/>
          <p:cNvPicPr>
            <a:picLocks noChangeAspect="1"/>
          </p:cNvPicPr>
          <p:nvPr>
            <p:custDataLst>
              <p:tags r:id="rId3"/>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4488" y="4291014"/>
            <a:ext cx="1143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6" name="Picture 9" descr="TP_tmp.png"/>
          <p:cNvPicPr>
            <a:picLocks noChangeAspect="1"/>
          </p:cNvPicPr>
          <p:nvPr>
            <p:custDataLst>
              <p:tags r:id="rId4"/>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8575" y="4795839"/>
            <a:ext cx="17541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7" name="Picture 10" descr="TP_tmp.png"/>
          <p:cNvPicPr>
            <a:picLocks noChangeAspect="1"/>
          </p:cNvPicPr>
          <p:nvPr>
            <p:custDataLst>
              <p:tags r:id="rId5"/>
            </p:custDataLst>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32701" y="5291139"/>
            <a:ext cx="1757363"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4">
            <p14:nvContentPartPr>
              <p14:cNvPr id="1026" name="Ink 24"/>
              <p14:cNvContentPartPr>
                <a14:cpLocks xmlns:a14="http://schemas.microsoft.com/office/drawing/2010/main" noRot="1" noChangeAspect="1" noEditPoints="1" noChangeArrowheads="1" noChangeShapeType="1"/>
              </p14:cNvContentPartPr>
              <p14:nvPr/>
            </p14:nvContentPartPr>
            <p14:xfrm>
              <a:off x="8328025" y="3573463"/>
              <a:ext cx="19050" cy="23812"/>
            </p14:xfrm>
          </p:contentPart>
        </mc:Choice>
        <mc:Fallback xmlns="">
          <p:pic>
            <p:nvPicPr>
              <p:cNvPr id="1026" name="Ink 24"/>
              <p:cNvPicPr>
                <a:picLocks noRot="1" noChangeAspect="1" noEditPoints="1" noChangeArrowheads="1" noChangeShapeType="1"/>
              </p:cNvPicPr>
              <p:nvPr/>
            </p:nvPicPr>
            <p:blipFill>
              <a:blip r:embed="rId15"/>
              <a:stretch>
                <a:fillRect/>
              </a:stretch>
            </p:blipFill>
            <p:spPr>
              <a:xfrm>
                <a:off x="8321555" y="3566969"/>
                <a:ext cx="31271" cy="36079"/>
              </a:xfrm>
              <a:prstGeom prst="rect">
                <a:avLst/>
              </a:prstGeom>
            </p:spPr>
          </p:pic>
        </mc:Fallback>
      </mc:AlternateContent>
    </p:spTree>
    <p:extLst>
      <p:ext uri="{BB962C8B-B14F-4D97-AF65-F5344CB8AC3E}">
        <p14:creationId xmlns:p14="http://schemas.microsoft.com/office/powerpoint/2010/main" val="3032172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学习</a:t>
            </a:r>
          </a:p>
        </p:txBody>
      </p:sp>
    </p:spTree>
    <p:extLst>
      <p:ext uri="{BB962C8B-B14F-4D97-AF65-F5344CB8AC3E}">
        <p14:creationId xmlns:p14="http://schemas.microsoft.com/office/powerpoint/2010/main" val="3426136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不含隐变量的参数估计</a:t>
            </a:r>
          </a:p>
        </p:txBody>
      </p:sp>
    </p:spTree>
    <p:extLst>
      <p:ext uri="{BB962C8B-B14F-4D97-AF65-F5344CB8AC3E}">
        <p14:creationId xmlns:p14="http://schemas.microsoft.com/office/powerpoint/2010/main" val="2245623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有向图模型</a:t>
            </a:r>
          </a:p>
        </p:txBody>
      </p:sp>
      <p:sp>
        <p:nvSpPr>
          <p:cNvPr id="3" name="内容占位符 2"/>
          <p:cNvSpPr>
            <a:spLocks noGrp="1"/>
          </p:cNvSpPr>
          <p:nvPr>
            <p:ph sz="quarter" idx="1"/>
          </p:nvPr>
        </p:nvSpPr>
        <p:spPr/>
        <p:txBody>
          <a:bodyPr/>
          <a:lstStyle/>
          <a:p>
            <a:r>
              <a:rPr lang="zh-CN" altLang="en-US" dirty="0"/>
              <a:t>在贝叶斯网络中，所有变量</a:t>
            </a:r>
            <a:r>
              <a:rPr lang="en-US" altLang="zh-CN" dirty="0"/>
              <a:t>x</a:t>
            </a:r>
            <a:r>
              <a:rPr lang="zh-CN" altLang="en-US" dirty="0"/>
              <a:t>的联合概率分布可以分解为每个随机变量</a:t>
            </a:r>
            <a:r>
              <a:rPr lang="en-US" altLang="zh-CN" dirty="0" err="1"/>
              <a:t>x</a:t>
            </a:r>
            <a:r>
              <a:rPr lang="en-US" altLang="zh-CN" baseline="-25000" dirty="0" err="1"/>
              <a:t>k</a:t>
            </a:r>
            <a:r>
              <a:rPr lang="zh-CN" altLang="en-US" dirty="0"/>
              <a:t>的局部条件概率的连乘形式。</a:t>
            </a:r>
            <a:endParaRPr lang="en-US" altLang="zh-CN" dirty="0"/>
          </a:p>
          <a:p>
            <a:r>
              <a:rPr lang="zh-CN" altLang="en-US" dirty="0"/>
              <a:t>假设每个局部条件概率</a:t>
            </a:r>
            <a:r>
              <a:rPr lang="en-US" altLang="zh-CN" dirty="0"/>
              <a:t>p(</a:t>
            </a:r>
            <a:r>
              <a:rPr lang="en-US" altLang="zh-CN" dirty="0" err="1"/>
              <a:t>x</a:t>
            </a:r>
            <a:r>
              <a:rPr lang="en-US" altLang="zh-CN" baseline="-25000" dirty="0" err="1"/>
              <a:t>k</a:t>
            </a:r>
            <a:r>
              <a:rPr lang="en-US" altLang="zh-CN" dirty="0"/>
              <a:t> |x</a:t>
            </a:r>
            <a:r>
              <a:rPr lang="en-US" altLang="zh-CN" baseline="-25000" dirty="0"/>
              <a:t>π(k)</a:t>
            </a:r>
            <a:r>
              <a:rPr lang="en-US" altLang="zh-CN" dirty="0"/>
              <a:t>)</a:t>
            </a:r>
            <a:r>
              <a:rPr lang="zh-CN" altLang="en-US" dirty="0"/>
              <a:t>的参数为</a:t>
            </a:r>
            <a:r>
              <a:rPr lang="en-US" altLang="zh-CN" dirty="0" err="1"/>
              <a:t>θ</a:t>
            </a:r>
            <a:r>
              <a:rPr lang="en-US" altLang="zh-CN" baseline="-25000" dirty="0" err="1"/>
              <a:t>k</a:t>
            </a:r>
            <a:r>
              <a:rPr lang="zh-CN" altLang="en-US" dirty="0"/>
              <a:t>，则</a:t>
            </a:r>
            <a:r>
              <a:rPr lang="en-US" altLang="zh-CN" dirty="0"/>
              <a:t>x</a:t>
            </a:r>
            <a:r>
              <a:rPr lang="zh-CN" altLang="en-US" dirty="0"/>
              <a:t>的对数似然函数为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267200"/>
            <a:ext cx="4480600" cy="1007794"/>
          </a:xfrm>
          <a:prstGeom prst="rect">
            <a:avLst/>
          </a:prstGeom>
        </p:spPr>
      </p:pic>
    </p:spTree>
    <p:extLst>
      <p:ext uri="{BB962C8B-B14F-4D97-AF65-F5344CB8AC3E}">
        <p14:creationId xmlns:p14="http://schemas.microsoft.com/office/powerpoint/2010/main" val="591931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A4631-CF4C-4804-8633-F2FA41B04C2B}"/>
              </a:ext>
            </a:extLst>
          </p:cNvPr>
          <p:cNvSpPr>
            <a:spLocks noGrp="1"/>
          </p:cNvSpPr>
          <p:nvPr>
            <p:ph type="title"/>
          </p:nvPr>
        </p:nvSpPr>
        <p:spPr/>
        <p:txBody>
          <a:bodyPr/>
          <a:lstStyle/>
          <a:p>
            <a:r>
              <a:rPr lang="zh-CN" altLang="en-US" dirty="0"/>
              <a:t>无向图模型</a:t>
            </a:r>
          </a:p>
        </p:txBody>
      </p:sp>
      <p:sp>
        <p:nvSpPr>
          <p:cNvPr id="3" name="内容占位符 2">
            <a:extLst>
              <a:ext uri="{FF2B5EF4-FFF2-40B4-BE49-F238E27FC236}">
                <a16:creationId xmlns:a16="http://schemas.microsoft.com/office/drawing/2014/main" id="{BE20DB64-AE06-4CE4-B9D3-FC68A7F47205}"/>
              </a:ext>
            </a:extLst>
          </p:cNvPr>
          <p:cNvSpPr>
            <a:spLocks noGrp="1"/>
          </p:cNvSpPr>
          <p:nvPr>
            <p:ph sz="quarter" idx="1"/>
          </p:nvPr>
        </p:nvSpPr>
        <p:spPr/>
        <p:txBody>
          <a:bodyPr/>
          <a:lstStyle/>
          <a:p>
            <a:r>
              <a:rPr lang="zh-CN" altLang="en-US" dirty="0"/>
              <a:t>以对数线性模型为例，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偏导数</a:t>
            </a:r>
          </a:p>
        </p:txBody>
      </p:sp>
      <p:pic>
        <p:nvPicPr>
          <p:cNvPr id="5" name="图片 4">
            <a:extLst>
              <a:ext uri="{FF2B5EF4-FFF2-40B4-BE49-F238E27FC236}">
                <a16:creationId xmlns:a16="http://schemas.microsoft.com/office/drawing/2014/main" id="{0EFE02AD-E583-4C2A-B88D-D58B14219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1" y="2133601"/>
            <a:ext cx="2639855" cy="549743"/>
          </a:xfrm>
          <a:prstGeom prst="rect">
            <a:avLst/>
          </a:prstGeom>
        </p:spPr>
      </p:pic>
      <p:pic>
        <p:nvPicPr>
          <p:cNvPr id="7" name="图片 6">
            <a:extLst>
              <a:ext uri="{FF2B5EF4-FFF2-40B4-BE49-F238E27FC236}">
                <a16:creationId xmlns:a16="http://schemas.microsoft.com/office/drawing/2014/main" id="{35FC757E-B211-4508-B176-D7312B29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1" y="2877073"/>
            <a:ext cx="4827941" cy="1622014"/>
          </a:xfrm>
          <a:prstGeom prst="rect">
            <a:avLst/>
          </a:prstGeom>
        </p:spPr>
      </p:pic>
      <p:pic>
        <p:nvPicPr>
          <p:cNvPr id="9" name="图片 8">
            <a:extLst>
              <a:ext uri="{FF2B5EF4-FFF2-40B4-BE49-F238E27FC236}">
                <a16:creationId xmlns:a16="http://schemas.microsoft.com/office/drawing/2014/main" id="{AD7AB36E-9E8B-4F1C-B497-69145745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5301334"/>
            <a:ext cx="3788328" cy="674932"/>
          </a:xfrm>
          <a:prstGeom prst="rect">
            <a:avLst/>
          </a:prstGeom>
        </p:spPr>
      </p:pic>
    </p:spTree>
    <p:extLst>
      <p:ext uri="{BB962C8B-B14F-4D97-AF65-F5344CB8AC3E}">
        <p14:creationId xmlns:p14="http://schemas.microsoft.com/office/powerpoint/2010/main" val="14688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含隐变量的参数学习</a:t>
            </a:r>
          </a:p>
        </p:txBody>
      </p:sp>
      <p:sp>
        <p:nvSpPr>
          <p:cNvPr id="3" name="内容占位符 2"/>
          <p:cNvSpPr>
            <a:spLocks noGrp="1"/>
          </p:cNvSpPr>
          <p:nvPr>
            <p:ph sz="quarter" idx="1"/>
          </p:nvPr>
        </p:nvSpPr>
        <p:spPr/>
        <p:txBody>
          <a:bodyPr/>
          <a:lstStyle/>
          <a:p>
            <a:r>
              <a:rPr lang="zh-CN" altLang="en-US" dirty="0"/>
              <a:t>如果图模型中包含隐变量，即有部分变量是不可观测的，就需要用</a:t>
            </a:r>
            <a:r>
              <a:rPr lang="en-US" altLang="zh-CN" dirty="0"/>
              <a:t>EM</a:t>
            </a:r>
            <a:r>
              <a:rPr lang="zh-CN" altLang="en-US" dirty="0"/>
              <a:t>算法进行参数估计。</a:t>
            </a:r>
          </a:p>
        </p:txBody>
      </p:sp>
      <p:pic>
        <p:nvPicPr>
          <p:cNvPr id="4" name="图片 3" descr="屏幕剪辑">
            <a:extLst>
              <a:ext uri="{FF2B5EF4-FFF2-40B4-BE49-F238E27FC236}">
                <a16:creationId xmlns:a16="http://schemas.microsoft.com/office/drawing/2014/main" id="{B079669F-31F0-459A-A660-65B715DE9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047638"/>
            <a:ext cx="2267266" cy="2591162"/>
          </a:xfrm>
          <a:prstGeom prst="rect">
            <a:avLst/>
          </a:prstGeom>
        </p:spPr>
      </p:pic>
    </p:spTree>
    <p:extLst>
      <p:ext uri="{BB962C8B-B14F-4D97-AF65-F5344CB8AC3E}">
        <p14:creationId xmlns:p14="http://schemas.microsoft.com/office/powerpoint/2010/main" val="676030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高斯混合模型</a:t>
            </a:r>
          </a:p>
        </p:txBody>
      </p:sp>
      <p:sp>
        <p:nvSpPr>
          <p:cNvPr id="2" name="内容占位符 1"/>
          <p:cNvSpPr>
            <a:spLocks noGrp="1"/>
          </p:cNvSpPr>
          <p:nvPr>
            <p:ph sz="quarter" idx="1"/>
          </p:nvPr>
        </p:nvSpPr>
        <p:spPr/>
        <p:txBody>
          <a:bodyPr/>
          <a:lstStyle/>
          <a:p>
            <a:r>
              <a:rPr lang="zh-CN" altLang="en-US" dirty="0"/>
              <a:t>图模型表示</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412" y="3124201"/>
            <a:ext cx="5170681" cy="817065"/>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892" y="2209800"/>
            <a:ext cx="3200400" cy="3127456"/>
          </a:xfrm>
          <a:prstGeom prst="rect">
            <a:avLst/>
          </a:prstGeom>
        </p:spPr>
      </p:pic>
    </p:spTree>
    <p:extLst>
      <p:ext uri="{BB962C8B-B14F-4D97-AF65-F5344CB8AC3E}">
        <p14:creationId xmlns:p14="http://schemas.microsoft.com/office/powerpoint/2010/main" val="259723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sp>
        <p:nvSpPr>
          <p:cNvPr id="3" name="内容占位符 2"/>
          <p:cNvSpPr>
            <a:spLocks noGrp="1"/>
          </p:cNvSpPr>
          <p:nvPr>
            <p:ph sz="quarter" idx="1"/>
          </p:nvPr>
        </p:nvSpPr>
        <p:spPr/>
        <p:txBody>
          <a:bodyPr/>
          <a:lstStyle/>
          <a:p>
            <a:r>
              <a:rPr lang="zh-CN" altLang="en-US" dirty="0"/>
              <a:t>模型表示（图结构）</a:t>
            </a:r>
            <a:endParaRPr lang="en-US" altLang="zh-CN" dirty="0"/>
          </a:p>
          <a:p>
            <a:pPr lvl="1"/>
            <a:r>
              <a:rPr lang="zh-CN" altLang="en-US" dirty="0"/>
              <a:t>有向图</a:t>
            </a:r>
            <a:r>
              <a:rPr lang="en-US" altLang="zh-CN" dirty="0"/>
              <a:t> </a:t>
            </a:r>
          </a:p>
          <a:p>
            <a:pPr lvl="1"/>
            <a:r>
              <a:rPr lang="zh-CN" altLang="en-US" dirty="0"/>
              <a:t>无向图</a:t>
            </a:r>
            <a:endParaRPr lang="en-US" altLang="zh-CN" dirty="0"/>
          </a:p>
          <a:p>
            <a:pPr lvl="1"/>
            <a:endParaRPr lang="en-US" altLang="zh-CN" dirty="0"/>
          </a:p>
          <a:p>
            <a:endParaRPr lang="en-US" altLang="zh-CN" dirty="0"/>
          </a:p>
          <a:p>
            <a:r>
              <a:rPr lang="zh-CN" altLang="en-US" dirty="0"/>
              <a:t>推断（</a:t>
            </a:r>
            <a:r>
              <a:rPr lang="en-GB" altLang="zh-CN" dirty="0"/>
              <a:t> Inference </a:t>
            </a:r>
            <a:r>
              <a:rPr lang="zh-CN" altLang="en-US" dirty="0"/>
              <a:t>）</a:t>
            </a:r>
            <a:endParaRPr lang="en-US" altLang="zh-CN" dirty="0"/>
          </a:p>
          <a:p>
            <a:pPr lvl="1"/>
            <a:r>
              <a:rPr lang="zh-CN" altLang="en-US" dirty="0"/>
              <a:t>给定部分变量，推断另一部分变量的后验概率。</a:t>
            </a:r>
            <a:endParaRPr lang="en-US" altLang="zh-CN" dirty="0"/>
          </a:p>
          <a:p>
            <a:pPr lvl="1"/>
            <a:endParaRPr lang="en-US" altLang="zh-CN" dirty="0"/>
          </a:p>
          <a:p>
            <a:r>
              <a:rPr lang="zh-CN" altLang="en-US" dirty="0"/>
              <a:t>（参数）学习（</a:t>
            </a:r>
            <a:r>
              <a:rPr lang="en-US" altLang="zh-CN" dirty="0"/>
              <a:t>Learning</a:t>
            </a:r>
            <a:r>
              <a:rPr lang="zh-CN" altLang="en-US" dirty="0"/>
              <a:t>）</a:t>
            </a:r>
            <a:endParaRPr lang="en-US" altLang="zh-CN" dirty="0"/>
          </a:p>
          <a:p>
            <a:pPr lvl="1"/>
            <a:r>
              <a:rPr lang="zh-CN" altLang="en-US" dirty="0"/>
              <a:t>给定一组训练样本，求解模型参数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664343"/>
            <a:ext cx="5934541" cy="2028903"/>
          </a:xfrm>
          <a:prstGeom prst="rect">
            <a:avLst/>
          </a:prstGeom>
        </p:spPr>
      </p:pic>
    </p:spTree>
    <p:extLst>
      <p:ext uri="{BB962C8B-B14F-4D97-AF65-F5344CB8AC3E}">
        <p14:creationId xmlns:p14="http://schemas.microsoft.com/office/powerpoint/2010/main" val="35920214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1472-34F2-41D3-A424-C925FF35BBB0}"/>
              </a:ext>
            </a:extLst>
          </p:cNvPr>
          <p:cNvSpPr>
            <a:spLocks noGrp="1"/>
          </p:cNvSpPr>
          <p:nvPr>
            <p:ph type="title"/>
          </p:nvPr>
        </p:nvSpPr>
        <p:spPr/>
        <p:txBody>
          <a:bodyPr/>
          <a:lstStyle/>
          <a:p>
            <a:r>
              <a:rPr lang="zh-CN" altLang="en-US" dirty="0"/>
              <a:t>一个简单的解法：</a:t>
            </a:r>
            <a:r>
              <a:rPr lang="en-US" altLang="zh-CN" dirty="0"/>
              <a:t>K-means</a:t>
            </a:r>
            <a:endParaRPr lang="zh-CN" altLang="en-US" dirty="0"/>
          </a:p>
        </p:txBody>
      </p:sp>
      <p:pic>
        <p:nvPicPr>
          <p:cNvPr id="9" name="内容占位符 8">
            <a:extLst>
              <a:ext uri="{FF2B5EF4-FFF2-40B4-BE49-F238E27FC236}">
                <a16:creationId xmlns:a16="http://schemas.microsoft.com/office/drawing/2014/main" id="{7BED7884-45E1-4500-BCD9-BEFC67D86287}"/>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981200" y="1986650"/>
            <a:ext cx="8229600" cy="3402227"/>
          </a:xfrm>
        </p:spPr>
      </p:pic>
    </p:spTree>
    <p:extLst>
      <p:ext uri="{BB962C8B-B14F-4D97-AF65-F5344CB8AC3E}">
        <p14:creationId xmlns:p14="http://schemas.microsoft.com/office/powerpoint/2010/main" val="3188768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5F12F5-57AE-473B-B2E7-5B7B8DE6C85C}"/>
              </a:ext>
            </a:extLst>
          </p:cNvPr>
          <p:cNvSpPr>
            <a:spLocks noGrp="1"/>
          </p:cNvSpPr>
          <p:nvPr>
            <p:ph type="title"/>
          </p:nvPr>
        </p:nvSpPr>
        <p:spPr/>
        <p:txBody>
          <a:bodyPr/>
          <a:lstStyle/>
          <a:p>
            <a:r>
              <a:rPr lang="en-US" altLang="zh-CN" dirty="0"/>
              <a:t>K-means</a:t>
            </a:r>
            <a:r>
              <a:rPr lang="zh-CN" altLang="en-US" dirty="0"/>
              <a:t>算法</a:t>
            </a:r>
          </a:p>
        </p:txBody>
      </p:sp>
      <p:sp>
        <p:nvSpPr>
          <p:cNvPr id="4" name="内容占位符 3">
            <a:extLst>
              <a:ext uri="{FF2B5EF4-FFF2-40B4-BE49-F238E27FC236}">
                <a16:creationId xmlns:a16="http://schemas.microsoft.com/office/drawing/2014/main" id="{FA9D4533-9188-4902-9E08-EF1A132C1EBB}"/>
              </a:ext>
            </a:extLst>
          </p:cNvPr>
          <p:cNvSpPr>
            <a:spLocks noGrp="1"/>
          </p:cNvSpPr>
          <p:nvPr>
            <p:ph sz="quarter" idx="1"/>
          </p:nvPr>
        </p:nvSpPr>
        <p:spPr/>
        <p:txBody>
          <a:bodyPr/>
          <a:lstStyle/>
          <a:p>
            <a:r>
              <a:rPr lang="zh-CN" altLang="en-US" dirty="0"/>
              <a:t>初始化中心点</a:t>
            </a:r>
            <a:r>
              <a:rPr lang="en-US" altLang="zh-CN" dirty="0"/>
              <a:t> </a:t>
            </a:r>
            <a:r>
              <a:rPr lang="en-US" altLang="zh-CN" i="1" dirty="0"/>
              <a:t>m</a:t>
            </a:r>
            <a:r>
              <a:rPr lang="en-US" altLang="zh-CN" baseline="-25000" dirty="0"/>
              <a:t>1</a:t>
            </a:r>
            <a:r>
              <a:rPr lang="en-US" altLang="zh-CN" baseline="30000" dirty="0"/>
              <a:t>(1)</a:t>
            </a:r>
            <a:r>
              <a:rPr lang="en-US" altLang="zh-CN" dirty="0"/>
              <a:t>,…,</a:t>
            </a:r>
            <a:r>
              <a:rPr lang="en-US" altLang="zh-CN" i="1" dirty="0" err="1"/>
              <a:t>m</a:t>
            </a:r>
            <a:r>
              <a:rPr lang="en-US" altLang="zh-CN" i="1" baseline="-25000" dirty="0" err="1"/>
              <a:t>k</a:t>
            </a:r>
            <a:r>
              <a:rPr lang="en-US" altLang="zh-CN" baseline="30000" dirty="0"/>
              <a:t>(1)</a:t>
            </a:r>
            <a:r>
              <a:rPr lang="en-US" altLang="zh-CN" dirty="0"/>
              <a:t> </a:t>
            </a:r>
          </a:p>
          <a:p>
            <a:r>
              <a:rPr lang="zh-CN" altLang="en-US" dirty="0"/>
              <a:t>迭代执行下面两步</a:t>
            </a:r>
            <a:endParaRPr lang="en-US" altLang="zh-CN" dirty="0"/>
          </a:p>
          <a:p>
            <a:pPr lvl="1"/>
            <a:r>
              <a:rPr lang="zh-CN" altLang="en-US" dirty="0"/>
              <a:t>分配步（</a:t>
            </a:r>
            <a:r>
              <a:rPr lang="en-US" altLang="zh-CN" b="1" dirty="0"/>
              <a:t> Assignment step </a:t>
            </a:r>
            <a:r>
              <a:rPr lang="zh-CN" altLang="en-US" dirty="0"/>
              <a:t>）：</a:t>
            </a:r>
            <a:endParaRPr lang="en-US" altLang="zh-CN" dirty="0"/>
          </a:p>
          <a:p>
            <a:pPr lvl="1"/>
            <a:endParaRPr lang="en-US" altLang="zh-CN" dirty="0"/>
          </a:p>
          <a:p>
            <a:pPr lvl="1"/>
            <a:endParaRPr lang="en-US" altLang="zh-CN" dirty="0"/>
          </a:p>
          <a:p>
            <a:pPr lvl="1"/>
            <a:r>
              <a:rPr lang="zh-CN" altLang="en-US" dirty="0"/>
              <a:t>更新步（</a:t>
            </a:r>
            <a:r>
              <a:rPr lang="en-US" altLang="zh-CN" dirty="0"/>
              <a:t>Update step</a:t>
            </a:r>
            <a:r>
              <a:rPr lang="zh-CN" altLang="en-US" dirty="0"/>
              <a:t>）</a:t>
            </a:r>
          </a:p>
        </p:txBody>
      </p:sp>
      <p:pic>
        <p:nvPicPr>
          <p:cNvPr id="6" name="图片 5">
            <a:extLst>
              <a:ext uri="{FF2B5EF4-FFF2-40B4-BE49-F238E27FC236}">
                <a16:creationId xmlns:a16="http://schemas.microsoft.com/office/drawing/2014/main" id="{C088BBAF-95F3-4276-9760-FC087A4E9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013" y="2888575"/>
            <a:ext cx="7211974" cy="544300"/>
          </a:xfrm>
          <a:prstGeom prst="rect">
            <a:avLst/>
          </a:prstGeom>
        </p:spPr>
      </p:pic>
      <p:pic>
        <p:nvPicPr>
          <p:cNvPr id="8" name="图片 7">
            <a:extLst>
              <a:ext uri="{FF2B5EF4-FFF2-40B4-BE49-F238E27FC236}">
                <a16:creationId xmlns:a16="http://schemas.microsoft.com/office/drawing/2014/main" id="{4A04A10A-9034-4F2C-B8E5-311035254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4590608"/>
            <a:ext cx="3222256" cy="1023284"/>
          </a:xfrm>
          <a:prstGeom prst="rect">
            <a:avLst/>
          </a:prstGeom>
        </p:spPr>
      </p:pic>
    </p:spTree>
    <p:extLst>
      <p:ext uri="{BB962C8B-B14F-4D97-AF65-F5344CB8AC3E}">
        <p14:creationId xmlns:p14="http://schemas.microsoft.com/office/powerpoint/2010/main" val="2816644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5C6E7-887B-4B7E-BB59-D1EFF1B5559A}"/>
              </a:ext>
            </a:extLst>
          </p:cNvPr>
          <p:cNvSpPr>
            <a:spLocks noGrp="1"/>
          </p:cNvSpPr>
          <p:nvPr>
            <p:ph type="title"/>
          </p:nvPr>
        </p:nvSpPr>
        <p:spPr/>
        <p:txBody>
          <a:bodyPr/>
          <a:lstStyle/>
          <a:p>
            <a:r>
              <a:rPr lang="en-US" altLang="zh-CN" dirty="0"/>
              <a:t>K-means</a:t>
            </a:r>
            <a:r>
              <a:rPr lang="zh-CN" altLang="en-US" dirty="0"/>
              <a:t>算法</a:t>
            </a:r>
          </a:p>
        </p:txBody>
      </p:sp>
      <p:pic>
        <p:nvPicPr>
          <p:cNvPr id="4098" name="Picture 2" descr="https://upload.wikimedia.org/wikipedia/commons/thumb/e/ea/K-means_convergence.gif/220px-K-means_convergence.gif">
            <a:extLst>
              <a:ext uri="{FF2B5EF4-FFF2-40B4-BE49-F238E27FC236}">
                <a16:creationId xmlns:a16="http://schemas.microsoft.com/office/drawing/2014/main" id="{60E03405-8BDD-4821-A263-5F77926AAE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1"/>
            <a:ext cx="3409950" cy="331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36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期望最大化算法</a:t>
            </a:r>
          </a:p>
        </p:txBody>
      </p:sp>
      <p:sp>
        <p:nvSpPr>
          <p:cNvPr id="3" name="内容占位符 2"/>
          <p:cNvSpPr>
            <a:spLocks noGrp="1"/>
          </p:cNvSpPr>
          <p:nvPr>
            <p:ph sz="quarter" idx="1"/>
          </p:nvPr>
        </p:nvSpPr>
        <p:spPr/>
        <p:txBody>
          <a:bodyPr/>
          <a:lstStyle/>
          <a:p>
            <a:r>
              <a:rPr lang="zh-CN" altLang="en-US" dirty="0"/>
              <a:t>假设有一组变量，有部分变量是是不可观测的，如何进行参数估计呢？</a:t>
            </a:r>
            <a:endParaRPr lang="en-US" altLang="zh-CN" dirty="0"/>
          </a:p>
          <a:p>
            <a:pPr lvl="1"/>
            <a:r>
              <a:rPr lang="en-US" altLang="zh-CN" dirty="0"/>
              <a:t>Expectation-Maximum</a:t>
            </a:r>
            <a:r>
              <a:rPr lang="zh-CN" altLang="en-US" dirty="0"/>
              <a:t>，</a:t>
            </a:r>
            <a:r>
              <a:rPr lang="en-US" altLang="zh-CN" dirty="0"/>
              <a:t>EM</a:t>
            </a:r>
            <a:r>
              <a:rPr lang="zh-CN" altLang="en-US" dirty="0"/>
              <a:t>算法</a:t>
            </a:r>
            <a:endParaRPr lang="zh-CN" altLang="en-US" b="1" dirty="0"/>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2724177"/>
            <a:ext cx="2267266" cy="2591162"/>
          </a:xfrm>
          <a:prstGeom prst="rect">
            <a:avLst/>
          </a:prstGeom>
        </p:spPr>
      </p:pic>
      <p:pic>
        <p:nvPicPr>
          <p:cNvPr id="5" name="图片 4">
            <a:extLst>
              <a:ext uri="{FF2B5EF4-FFF2-40B4-BE49-F238E27FC236}">
                <a16:creationId xmlns:a16="http://schemas.microsoft.com/office/drawing/2014/main" id="{151A30EE-6AA5-498F-A4B9-9F6D38A9D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219784"/>
            <a:ext cx="4000605" cy="2095555"/>
          </a:xfrm>
          <a:prstGeom prst="rect">
            <a:avLst/>
          </a:prstGeom>
        </p:spPr>
      </p:pic>
      <p:sp>
        <p:nvSpPr>
          <p:cNvPr id="8" name="矩形 7">
            <a:extLst>
              <a:ext uri="{FF2B5EF4-FFF2-40B4-BE49-F238E27FC236}">
                <a16:creationId xmlns:a16="http://schemas.microsoft.com/office/drawing/2014/main" id="{AF7927A6-2AA8-49DA-A499-AC48A3EE00CB}"/>
              </a:ext>
            </a:extLst>
          </p:cNvPr>
          <p:cNvSpPr/>
          <p:nvPr/>
        </p:nvSpPr>
        <p:spPr>
          <a:xfrm>
            <a:off x="3581400" y="5391539"/>
            <a:ext cx="1107996" cy="369332"/>
          </a:xfrm>
          <a:prstGeom prst="rect">
            <a:avLst/>
          </a:prstGeom>
        </p:spPr>
        <p:txBody>
          <a:bodyPr wrap="none">
            <a:spAutoFit/>
          </a:bodyPr>
          <a:lstStyle/>
          <a:p>
            <a:r>
              <a:rPr lang="zh-CN" altLang="en-US" dirty="0">
                <a:solidFill>
                  <a:srgbClr val="FF0000"/>
                </a:solidFill>
              </a:rPr>
              <a:t>证据下界</a:t>
            </a:r>
          </a:p>
        </p:txBody>
      </p:sp>
      <p:sp>
        <p:nvSpPr>
          <p:cNvPr id="9" name="矩形 8">
            <a:extLst>
              <a:ext uri="{FF2B5EF4-FFF2-40B4-BE49-F238E27FC236}">
                <a16:creationId xmlns:a16="http://schemas.microsoft.com/office/drawing/2014/main" id="{992E6CEE-8D0A-4230-90C4-8F882402F66E}"/>
              </a:ext>
            </a:extLst>
          </p:cNvPr>
          <p:cNvSpPr/>
          <p:nvPr/>
        </p:nvSpPr>
        <p:spPr>
          <a:xfrm>
            <a:off x="1066800" y="2958918"/>
            <a:ext cx="2031325" cy="369332"/>
          </a:xfrm>
          <a:prstGeom prst="rect">
            <a:avLst/>
          </a:prstGeom>
        </p:spPr>
        <p:txBody>
          <a:bodyPr wrap="none">
            <a:spAutoFit/>
          </a:bodyPr>
          <a:lstStyle/>
          <a:p>
            <a:r>
              <a:rPr lang="zh-CN" altLang="en-US" dirty="0">
                <a:solidFill>
                  <a:srgbClr val="FF0000"/>
                </a:solidFill>
              </a:rPr>
              <a:t>对数边际似然函数</a:t>
            </a:r>
          </a:p>
        </p:txBody>
      </p:sp>
      <p:sp>
        <p:nvSpPr>
          <p:cNvPr id="10" name="矩形 9">
            <a:extLst>
              <a:ext uri="{FF2B5EF4-FFF2-40B4-BE49-F238E27FC236}">
                <a16:creationId xmlns:a16="http://schemas.microsoft.com/office/drawing/2014/main" id="{5B2191BA-84DA-41C2-8313-36AFE97C0DAF}"/>
              </a:ext>
            </a:extLst>
          </p:cNvPr>
          <p:cNvSpPr/>
          <p:nvPr/>
        </p:nvSpPr>
        <p:spPr>
          <a:xfrm>
            <a:off x="5829405" y="3733800"/>
            <a:ext cx="2082621" cy="369332"/>
          </a:xfrm>
          <a:prstGeom prst="rect">
            <a:avLst/>
          </a:prstGeom>
        </p:spPr>
        <p:txBody>
          <a:bodyPr wrap="none">
            <a:spAutoFit/>
          </a:bodyPr>
          <a:lstStyle/>
          <a:p>
            <a:r>
              <a:rPr lang="zh-CN" altLang="en-US" dirty="0">
                <a:solidFill>
                  <a:srgbClr val="FF0000"/>
                </a:solidFill>
              </a:rPr>
              <a:t>利用Jensen不等式</a:t>
            </a:r>
          </a:p>
        </p:txBody>
      </p:sp>
    </p:spTree>
    <p:extLst>
      <p:ext uri="{BB962C8B-B14F-4D97-AF65-F5344CB8AC3E}">
        <p14:creationId xmlns:p14="http://schemas.microsoft.com/office/powerpoint/2010/main" val="2158415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38C65-E5CE-436D-B3DE-A9AF3EF9A12A}"/>
              </a:ext>
            </a:extLst>
          </p:cNvPr>
          <p:cNvSpPr>
            <a:spLocks noGrp="1"/>
          </p:cNvSpPr>
          <p:nvPr>
            <p:ph type="title"/>
          </p:nvPr>
        </p:nvSpPr>
        <p:spPr/>
        <p:txBody>
          <a:bodyPr/>
          <a:lstStyle/>
          <a:p>
            <a:r>
              <a:rPr lang="zh-CN" altLang="en-US" dirty="0"/>
              <a:t>另外一种推导</a:t>
            </a:r>
          </a:p>
        </p:txBody>
      </p:sp>
      <p:pic>
        <p:nvPicPr>
          <p:cNvPr id="3" name="图片 2" descr="屏幕剪辑">
            <a:extLst>
              <a:ext uri="{FF2B5EF4-FFF2-40B4-BE49-F238E27FC236}">
                <a16:creationId xmlns:a16="http://schemas.microsoft.com/office/drawing/2014/main" id="{8E1AC4E0-CE16-43E9-B1D0-AF03516CF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362200"/>
            <a:ext cx="6477000" cy="2715249"/>
          </a:xfrm>
          <a:prstGeom prst="rect">
            <a:avLst/>
          </a:prstGeom>
        </p:spPr>
      </p:pic>
    </p:spTree>
    <p:extLst>
      <p:ext uri="{BB962C8B-B14F-4D97-AF65-F5344CB8AC3E}">
        <p14:creationId xmlns:p14="http://schemas.microsoft.com/office/powerpoint/2010/main" val="2685365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t>
            </a:r>
            <a:r>
              <a:rPr lang="zh-CN" altLang="en-US" dirty="0"/>
              <a:t>算法</a:t>
            </a:r>
          </a:p>
        </p:txBody>
      </p:sp>
      <p:sp>
        <p:nvSpPr>
          <p:cNvPr id="10" name="内容占位符 9"/>
          <p:cNvSpPr>
            <a:spLocks noGrp="1"/>
          </p:cNvSpPr>
          <p:nvPr>
            <p:ph sz="quarter" idx="1"/>
          </p:nvPr>
        </p:nvSpPr>
        <p:spPr/>
        <p:txBody>
          <a:bodyPr/>
          <a:lstStyle/>
          <a:p>
            <a:endParaRPr lang="en-US" altLang="zh-CN" dirty="0"/>
          </a:p>
          <a:p>
            <a:endParaRPr lang="en-US" altLang="zh-CN" dirty="0"/>
          </a:p>
          <a:p>
            <a:endParaRPr lang="en-US" altLang="zh-CN" dirty="0"/>
          </a:p>
          <a:p>
            <a:endParaRPr lang="en-US" altLang="zh-CN" dirty="0"/>
          </a:p>
          <a:p>
            <a:r>
              <a:rPr lang="en-US" altLang="zh-CN" dirty="0"/>
              <a:t>E</a:t>
            </a:r>
            <a:r>
              <a:rPr lang="zh-CN" altLang="en-US" dirty="0"/>
              <a:t>步</a:t>
            </a:r>
            <a:endParaRPr lang="en-US" altLang="zh-CN" dirty="0"/>
          </a:p>
          <a:p>
            <a:endParaRPr lang="en-US" altLang="zh-CN" dirty="0"/>
          </a:p>
          <a:p>
            <a:endParaRPr lang="en-US" altLang="zh-CN" dirty="0"/>
          </a:p>
          <a:p>
            <a:r>
              <a:rPr lang="en-US" altLang="zh-CN" dirty="0"/>
              <a:t>M</a:t>
            </a:r>
            <a:r>
              <a:rPr lang="zh-CN" altLang="en-US" dirty="0"/>
              <a:t>步</a:t>
            </a:r>
          </a:p>
        </p:txBody>
      </p:sp>
      <p:pic>
        <p:nvPicPr>
          <p:cNvPr id="11" name="内容占位符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895601" y="1524000"/>
            <a:ext cx="585536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直接连接符 6"/>
          <p:cNvCxnSpPr/>
          <p:nvPr/>
        </p:nvCxnSpPr>
        <p:spPr>
          <a:xfrm>
            <a:off x="5823282" y="2362200"/>
            <a:ext cx="3276600"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 name="直接连接符 7"/>
          <p:cNvCxnSpPr/>
          <p:nvPr/>
        </p:nvCxnSpPr>
        <p:spPr>
          <a:xfrm>
            <a:off x="2470482" y="2362200"/>
            <a:ext cx="2667000" cy="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4" name="图片 3">
            <a:extLst>
              <a:ext uri="{FF2B5EF4-FFF2-40B4-BE49-F238E27FC236}">
                <a16:creationId xmlns:a16="http://schemas.microsoft.com/office/drawing/2014/main" id="{E46F3204-36D6-406D-A152-927B7B09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6381" y="4009720"/>
            <a:ext cx="3672972" cy="609557"/>
          </a:xfrm>
          <a:prstGeom prst="rect">
            <a:avLst/>
          </a:prstGeom>
        </p:spPr>
      </p:pic>
      <p:pic>
        <p:nvPicPr>
          <p:cNvPr id="6" name="图片 5">
            <a:extLst>
              <a:ext uri="{FF2B5EF4-FFF2-40B4-BE49-F238E27FC236}">
                <a16:creationId xmlns:a16="http://schemas.microsoft.com/office/drawing/2014/main" id="{70A889BD-6796-41E2-8505-9AB00966AD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919" y="5334001"/>
            <a:ext cx="3750163" cy="533393"/>
          </a:xfrm>
          <a:prstGeom prst="rect">
            <a:avLst/>
          </a:prstGeom>
        </p:spPr>
      </p:pic>
    </p:spTree>
    <p:extLst>
      <p:ext uri="{BB962C8B-B14F-4D97-AF65-F5344CB8AC3E}">
        <p14:creationId xmlns:p14="http://schemas.microsoft.com/office/powerpoint/2010/main" val="346313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EDF4C-6823-4126-88AD-426A466696EF}"/>
              </a:ext>
            </a:extLst>
          </p:cNvPr>
          <p:cNvSpPr>
            <a:spLocks noGrp="1"/>
          </p:cNvSpPr>
          <p:nvPr>
            <p:ph type="title"/>
          </p:nvPr>
        </p:nvSpPr>
        <p:spPr/>
        <p:txBody>
          <a:bodyPr/>
          <a:lstStyle/>
          <a:p>
            <a:r>
              <a:rPr lang="zh-CN" altLang="en-US" dirty="0"/>
              <a:t>收敛性</a:t>
            </a:r>
          </a:p>
        </p:txBody>
      </p:sp>
      <p:pic>
        <p:nvPicPr>
          <p:cNvPr id="4" name="图片 3">
            <a:extLst>
              <a:ext uri="{FF2B5EF4-FFF2-40B4-BE49-F238E27FC236}">
                <a16:creationId xmlns:a16="http://schemas.microsoft.com/office/drawing/2014/main" id="{9BAFB078-614D-46DC-AA19-515A491F0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436898"/>
            <a:ext cx="7326277" cy="620502"/>
          </a:xfrm>
          <a:prstGeom prst="rect">
            <a:avLst/>
          </a:prstGeom>
        </p:spPr>
      </p:pic>
      <p:sp>
        <p:nvSpPr>
          <p:cNvPr id="7" name="文本框 6">
            <a:extLst>
              <a:ext uri="{FF2B5EF4-FFF2-40B4-BE49-F238E27FC236}">
                <a16:creationId xmlns:a16="http://schemas.microsoft.com/office/drawing/2014/main" id="{599553E6-0976-4B84-8AA0-45CDA9A8E25D}"/>
              </a:ext>
            </a:extLst>
          </p:cNvPr>
          <p:cNvSpPr txBox="1"/>
          <p:nvPr/>
        </p:nvSpPr>
        <p:spPr>
          <a:xfrm>
            <a:off x="7620000" y="2177061"/>
            <a:ext cx="569387" cy="369332"/>
          </a:xfrm>
          <a:prstGeom prst="rect">
            <a:avLst/>
          </a:prstGeom>
          <a:noFill/>
        </p:spPr>
        <p:txBody>
          <a:bodyPr wrap="none" rtlCol="0">
            <a:spAutoFit/>
          </a:bodyPr>
          <a:lstStyle/>
          <a:p>
            <a:r>
              <a:rPr lang="en-US" altLang="zh-CN" dirty="0">
                <a:solidFill>
                  <a:schemeClr val="bg2">
                    <a:lumMod val="50000"/>
                  </a:schemeClr>
                </a:solidFill>
              </a:rPr>
              <a:t>E</a:t>
            </a:r>
            <a:r>
              <a:rPr lang="zh-CN" altLang="en-US" dirty="0">
                <a:solidFill>
                  <a:schemeClr val="bg2">
                    <a:lumMod val="50000"/>
                  </a:schemeClr>
                </a:solidFill>
              </a:rPr>
              <a:t>步</a:t>
            </a:r>
          </a:p>
        </p:txBody>
      </p:sp>
      <p:sp>
        <p:nvSpPr>
          <p:cNvPr id="10" name="文本框 9">
            <a:extLst>
              <a:ext uri="{FF2B5EF4-FFF2-40B4-BE49-F238E27FC236}">
                <a16:creationId xmlns:a16="http://schemas.microsoft.com/office/drawing/2014/main" id="{7487565F-E89C-46C0-8886-864FC5CDD191}"/>
              </a:ext>
            </a:extLst>
          </p:cNvPr>
          <p:cNvSpPr txBox="1"/>
          <p:nvPr/>
        </p:nvSpPr>
        <p:spPr>
          <a:xfrm>
            <a:off x="4876800" y="2166632"/>
            <a:ext cx="607859" cy="369332"/>
          </a:xfrm>
          <a:prstGeom prst="rect">
            <a:avLst/>
          </a:prstGeom>
          <a:noFill/>
        </p:spPr>
        <p:txBody>
          <a:bodyPr wrap="none" rtlCol="0">
            <a:spAutoFit/>
          </a:bodyPr>
          <a:lstStyle/>
          <a:p>
            <a:r>
              <a:rPr lang="en-US" altLang="zh-CN" dirty="0">
                <a:solidFill>
                  <a:srgbClr val="FF0000"/>
                </a:solidFill>
              </a:rPr>
              <a:t>M</a:t>
            </a:r>
            <a:r>
              <a:rPr lang="zh-CN" altLang="en-US" dirty="0">
                <a:solidFill>
                  <a:srgbClr val="FF0000"/>
                </a:solidFill>
              </a:rPr>
              <a:t>步</a:t>
            </a:r>
          </a:p>
        </p:txBody>
      </p:sp>
      <p:sp>
        <p:nvSpPr>
          <p:cNvPr id="11" name="矩形: 圆角 10">
            <a:extLst>
              <a:ext uri="{FF2B5EF4-FFF2-40B4-BE49-F238E27FC236}">
                <a16:creationId xmlns:a16="http://schemas.microsoft.com/office/drawing/2014/main" id="{65129D56-50AE-4A82-B563-FBA6AAA75E69}"/>
              </a:ext>
            </a:extLst>
          </p:cNvPr>
          <p:cNvSpPr/>
          <p:nvPr/>
        </p:nvSpPr>
        <p:spPr>
          <a:xfrm>
            <a:off x="3810000" y="1524123"/>
            <a:ext cx="2324101" cy="479524"/>
          </a:xfrm>
          <a:prstGeom prst="round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12" name="矩形: 圆角 11">
            <a:extLst>
              <a:ext uri="{FF2B5EF4-FFF2-40B4-BE49-F238E27FC236}">
                <a16:creationId xmlns:a16="http://schemas.microsoft.com/office/drawing/2014/main" id="{3A96CFEA-7F65-488F-B33F-505EB0927E2C}"/>
              </a:ext>
            </a:extLst>
          </p:cNvPr>
          <p:cNvSpPr/>
          <p:nvPr/>
        </p:nvSpPr>
        <p:spPr>
          <a:xfrm>
            <a:off x="6171555" y="1510563"/>
            <a:ext cx="3249577" cy="510778"/>
          </a:xfrm>
          <a:prstGeom prst="roundRect">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pic>
        <p:nvPicPr>
          <p:cNvPr id="5" name="图片 4">
            <a:extLst>
              <a:ext uri="{FF2B5EF4-FFF2-40B4-BE49-F238E27FC236}">
                <a16:creationId xmlns:a16="http://schemas.microsoft.com/office/drawing/2014/main" id="{0F96F808-1550-46ED-AEF9-B2117D536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598" y="2819400"/>
            <a:ext cx="8697913" cy="3227699"/>
          </a:xfrm>
          <a:prstGeom prst="rect">
            <a:avLst/>
          </a:prstGeom>
        </p:spPr>
      </p:pic>
    </p:spTree>
    <p:extLst>
      <p:ext uri="{BB962C8B-B14F-4D97-AF65-F5344CB8AC3E}">
        <p14:creationId xmlns:p14="http://schemas.microsoft.com/office/powerpoint/2010/main" val="2378347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4475520"/>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1" y="1447800"/>
            <a:ext cx="2272307" cy="2220516"/>
          </a:xfrm>
          <a:prstGeom prst="rect">
            <a:avLst/>
          </a:prstGeom>
        </p:spPr>
      </p:pic>
      <p:pic>
        <p:nvPicPr>
          <p:cNvPr id="12" name="图片 11">
            <a:extLst>
              <a:ext uri="{FF2B5EF4-FFF2-40B4-BE49-F238E27FC236}">
                <a16:creationId xmlns:a16="http://schemas.microsoft.com/office/drawing/2014/main" id="{4BE19ACE-9508-4E33-9DD7-8E9EEF740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1" y="2506730"/>
            <a:ext cx="4690699" cy="2258851"/>
          </a:xfrm>
          <a:prstGeom prst="rect">
            <a:avLst/>
          </a:prstGeom>
        </p:spPr>
      </p:pic>
    </p:spTree>
    <p:extLst>
      <p:ext uri="{BB962C8B-B14F-4D97-AF65-F5344CB8AC3E}">
        <p14:creationId xmlns:p14="http://schemas.microsoft.com/office/powerpoint/2010/main" val="1039786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4510539"/>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1" y="1447800"/>
            <a:ext cx="2272307" cy="2220516"/>
          </a:xfrm>
          <a:prstGeom prst="rect">
            <a:avLst/>
          </a:prstGeom>
        </p:spPr>
      </p:pic>
      <p:pic>
        <p:nvPicPr>
          <p:cNvPr id="6" name="图片 5">
            <a:extLst>
              <a:ext uri="{FF2B5EF4-FFF2-40B4-BE49-F238E27FC236}">
                <a16:creationId xmlns:a16="http://schemas.microsoft.com/office/drawing/2014/main" id="{97A1C217-AA00-4088-879B-40F7D54E1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1" y="2438400"/>
            <a:ext cx="4487285" cy="2362200"/>
          </a:xfrm>
          <a:prstGeom prst="rect">
            <a:avLst/>
          </a:prstGeom>
        </p:spPr>
      </p:pic>
    </p:spTree>
    <p:extLst>
      <p:ext uri="{BB962C8B-B14F-4D97-AF65-F5344CB8AC3E}">
        <p14:creationId xmlns:p14="http://schemas.microsoft.com/office/powerpoint/2010/main" val="3537103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2E456-ED0D-4B53-8DC5-FCB2FAEF0479}"/>
              </a:ext>
            </a:extLst>
          </p:cNvPr>
          <p:cNvSpPr>
            <a:spLocks noGrp="1"/>
          </p:cNvSpPr>
          <p:nvPr>
            <p:ph type="title"/>
          </p:nvPr>
        </p:nvSpPr>
        <p:spPr/>
        <p:txBody>
          <a:bodyPr/>
          <a:lstStyle/>
          <a:p>
            <a:r>
              <a:rPr lang="en-US" altLang="zh-CN" dirty="0"/>
              <a:t>GMM Revisit</a:t>
            </a:r>
            <a:endParaRPr lang="zh-CN" altLang="en-US" dirty="0"/>
          </a:p>
        </p:txBody>
      </p:sp>
      <p:pic>
        <p:nvPicPr>
          <p:cNvPr id="4" name="图片 3" descr="屏幕剪辑">
            <a:extLst>
              <a:ext uri="{FF2B5EF4-FFF2-40B4-BE49-F238E27FC236}">
                <a16:creationId xmlns:a16="http://schemas.microsoft.com/office/drawing/2014/main" id="{CE2CE9E4-5C69-4466-8F99-1E6DAE814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110" y="4495800"/>
            <a:ext cx="3671220" cy="580122"/>
          </a:xfrm>
          <a:prstGeom prst="rect">
            <a:avLst/>
          </a:prstGeom>
        </p:spPr>
      </p:pic>
      <p:pic>
        <p:nvPicPr>
          <p:cNvPr id="5" name="图片 4" descr="屏幕剪辑">
            <a:extLst>
              <a:ext uri="{FF2B5EF4-FFF2-40B4-BE49-F238E27FC236}">
                <a16:creationId xmlns:a16="http://schemas.microsoft.com/office/drawing/2014/main" id="{B40C72EC-0AE3-4366-8C64-6AAA1F1E3E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1" y="1447800"/>
            <a:ext cx="2272307" cy="2220516"/>
          </a:xfrm>
          <a:prstGeom prst="rect">
            <a:avLst/>
          </a:prstGeom>
        </p:spPr>
      </p:pic>
      <p:pic>
        <p:nvPicPr>
          <p:cNvPr id="11" name="图片 10">
            <a:extLst>
              <a:ext uri="{FF2B5EF4-FFF2-40B4-BE49-F238E27FC236}">
                <a16:creationId xmlns:a16="http://schemas.microsoft.com/office/drawing/2014/main" id="{FADA317C-94DA-47E2-B50D-26DE083F0F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4280" y="3048001"/>
            <a:ext cx="2944663" cy="1899607"/>
          </a:xfrm>
          <a:prstGeom prst="rect">
            <a:avLst/>
          </a:prstGeom>
        </p:spPr>
      </p:pic>
      <p:pic>
        <p:nvPicPr>
          <p:cNvPr id="13" name="图片 12">
            <a:extLst>
              <a:ext uri="{FF2B5EF4-FFF2-40B4-BE49-F238E27FC236}">
                <a16:creationId xmlns:a16="http://schemas.microsoft.com/office/drawing/2014/main" id="{C86F031A-47E6-430F-96A1-FF891A2E2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069" y="1726544"/>
            <a:ext cx="1491382" cy="832779"/>
          </a:xfrm>
          <a:prstGeom prst="rect">
            <a:avLst/>
          </a:prstGeom>
        </p:spPr>
      </p:pic>
    </p:spTree>
    <p:extLst>
      <p:ext uri="{BB962C8B-B14F-4D97-AF65-F5344CB8AC3E}">
        <p14:creationId xmlns:p14="http://schemas.microsoft.com/office/powerpoint/2010/main" val="70614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概率图模型</a:t>
            </a:r>
          </a:p>
        </p:txBody>
      </p:sp>
      <p:pic>
        <p:nvPicPr>
          <p:cNvPr id="5" name="图片 4">
            <a:extLst>
              <a:ext uri="{FF2B5EF4-FFF2-40B4-BE49-F238E27FC236}">
                <a16:creationId xmlns:a16="http://schemas.microsoft.com/office/drawing/2014/main" id="{083A0E3B-747E-4EF3-8AE0-B68D86E3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14600"/>
            <a:ext cx="8534400" cy="3064656"/>
          </a:xfrm>
          <a:prstGeom prst="rect">
            <a:avLst/>
          </a:prstGeom>
        </p:spPr>
      </p:pic>
    </p:spTree>
    <p:extLst>
      <p:ext uri="{BB962C8B-B14F-4D97-AF65-F5344CB8AC3E}">
        <p14:creationId xmlns:p14="http://schemas.microsoft.com/office/powerpoint/2010/main" val="1895071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GMM</a:t>
            </a:r>
            <a:r>
              <a:rPr lang="zh-CN" altLang="en-US" dirty="0"/>
              <a:t>的参数学习</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1" y="1524001"/>
            <a:ext cx="6223981" cy="4460419"/>
          </a:xfrm>
          <a:prstGeom prst="rect">
            <a:avLst/>
          </a:prstGeom>
        </p:spPr>
      </p:pic>
    </p:spTree>
    <p:extLst>
      <p:ext uri="{BB962C8B-B14F-4D97-AF65-F5344CB8AC3E}">
        <p14:creationId xmlns:p14="http://schemas.microsoft.com/office/powerpoint/2010/main" val="2993981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BB0D-6903-476F-ABFB-7FD93045D13B}"/>
              </a:ext>
            </a:extLst>
          </p:cNvPr>
          <p:cNvSpPr>
            <a:spLocks noGrp="1"/>
          </p:cNvSpPr>
          <p:nvPr>
            <p:ph type="title"/>
          </p:nvPr>
        </p:nvSpPr>
        <p:spPr/>
        <p:txBody>
          <a:bodyPr/>
          <a:lstStyle/>
          <a:p>
            <a:r>
              <a:rPr lang="en-US" altLang="zh-CN" dirty="0"/>
              <a:t>GMM</a:t>
            </a:r>
            <a:r>
              <a:rPr lang="zh-CN" altLang="en-US" dirty="0"/>
              <a:t>的参数学习</a:t>
            </a:r>
          </a:p>
        </p:txBody>
      </p:sp>
      <p:pic>
        <p:nvPicPr>
          <p:cNvPr id="5122" name="Picture 2" descr="https://upload.wikimedia.org/wikipedia/commons/6/69/EM_Clustering_of_Old_Faithful_data.gif">
            <a:extLst>
              <a:ext uri="{FF2B5EF4-FFF2-40B4-BE49-F238E27FC236}">
                <a16:creationId xmlns:a16="http://schemas.microsoft.com/office/drawing/2014/main" id="{934994F5-35FE-46DD-8592-35520F31DC1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1"/>
            <a:ext cx="34290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7/Em_old_faithful.gif/240px-Em_old_faithful.gif">
            <a:extLst>
              <a:ext uri="{FF2B5EF4-FFF2-40B4-BE49-F238E27FC236}">
                <a16:creationId xmlns:a16="http://schemas.microsoft.com/office/drawing/2014/main" id="{B686B68C-5E63-4AC2-AEDC-98FCEC7D86B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5146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16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8B796-57CE-499B-91A4-A93F8AF1F258}"/>
              </a:ext>
            </a:extLst>
          </p:cNvPr>
          <p:cNvSpPr>
            <a:spLocks noGrp="1"/>
          </p:cNvSpPr>
          <p:nvPr>
            <p:ph type="title"/>
          </p:nvPr>
        </p:nvSpPr>
        <p:spPr/>
        <p:txBody>
          <a:bodyPr/>
          <a:lstStyle/>
          <a:p>
            <a:r>
              <a:rPr lang="en-US" altLang="zh-CN" sz="3200" i="1" dirty="0">
                <a:solidFill>
                  <a:schemeClr val="tx1"/>
                </a:solidFill>
              </a:rPr>
              <a:t>k</a:t>
            </a:r>
            <a:r>
              <a:rPr lang="en-US" altLang="zh-CN" sz="3200" dirty="0">
                <a:solidFill>
                  <a:schemeClr val="tx1"/>
                </a:solidFill>
              </a:rPr>
              <a:t>-means clustering vs. EM clustering </a:t>
            </a:r>
            <a:endParaRPr lang="zh-CN" altLang="en-US" sz="3200" dirty="0"/>
          </a:p>
        </p:txBody>
      </p:sp>
      <p:pic>
        <p:nvPicPr>
          <p:cNvPr id="2050" name="Picture 2" descr="https://upload.wikimedia.org/wikipedia/commons/thumb/0/09/ClusterAnalysis_Mouse.svg/450px-ClusterAnalysis_Mouse.svg.png">
            <a:extLst>
              <a:ext uri="{FF2B5EF4-FFF2-40B4-BE49-F238E27FC236}">
                <a16:creationId xmlns:a16="http://schemas.microsoft.com/office/drawing/2014/main" id="{3EFA164C-10CB-46E4-A213-797748170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667000"/>
            <a:ext cx="6410325" cy="259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329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1461B-FC16-4F99-9A77-559D4334C5E3}"/>
              </a:ext>
            </a:extLst>
          </p:cNvPr>
          <p:cNvSpPr>
            <a:spLocks noGrp="1"/>
          </p:cNvSpPr>
          <p:nvPr>
            <p:ph type="ctrTitle"/>
          </p:nvPr>
        </p:nvSpPr>
        <p:spPr/>
        <p:txBody>
          <a:bodyPr/>
          <a:lstStyle/>
          <a:p>
            <a:r>
              <a:rPr lang="zh-CN" altLang="en-US" dirty="0"/>
              <a:t>推断（</a:t>
            </a:r>
            <a:r>
              <a:rPr lang="en-GB" altLang="zh-CN" dirty="0"/>
              <a:t> Inference </a:t>
            </a:r>
            <a:r>
              <a:rPr lang="zh-CN" altLang="en-US" dirty="0"/>
              <a:t>）</a:t>
            </a:r>
          </a:p>
        </p:txBody>
      </p:sp>
    </p:spTree>
    <p:extLst>
      <p:ext uri="{BB962C8B-B14F-4D97-AF65-F5344CB8AC3E}">
        <p14:creationId xmlns:p14="http://schemas.microsoft.com/office/powerpoint/2010/main" val="1222489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GB" altLang="zh-CN" dirty="0"/>
              <a:t>Inference in Graphical Models</a:t>
            </a:r>
          </a:p>
        </p:txBody>
      </p:sp>
      <p:pic>
        <p:nvPicPr>
          <p:cNvPr id="69635" name="Picture 3" descr="Figure8.37.jpg"/>
          <p:cNvPicPr>
            <a:picLocks noChangeAspect="1"/>
          </p:cNvPicPr>
          <p:nvPr/>
        </p:nvPicPr>
        <p:blipFill>
          <a:blip r:embed="rId4">
            <a:extLst>
              <a:ext uri="{28A0092B-C50C-407E-A947-70E740481C1C}">
                <a14:useLocalDpi xmlns:a14="http://schemas.microsoft.com/office/drawing/2010/main" val="0"/>
              </a:ext>
            </a:extLst>
          </a:blip>
          <a:srcRect b="16515"/>
          <a:stretch>
            <a:fillRect/>
          </a:stretch>
        </p:blipFill>
        <p:spPr bwMode="auto">
          <a:xfrm>
            <a:off x="4095750" y="1857376"/>
            <a:ext cx="3786188"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6750" y="4657726"/>
            <a:ext cx="2490788"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7"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29413" y="4521201"/>
            <a:ext cx="22336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549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29D96-A03F-4E2F-B4B5-78F5BFD7736D}"/>
              </a:ext>
            </a:extLst>
          </p:cNvPr>
          <p:cNvSpPr>
            <a:spLocks noGrp="1"/>
          </p:cNvSpPr>
          <p:nvPr>
            <p:ph type="title"/>
          </p:nvPr>
        </p:nvSpPr>
        <p:spPr/>
        <p:txBody>
          <a:bodyPr/>
          <a:lstStyle/>
          <a:p>
            <a:r>
              <a:rPr lang="zh-CN" altLang="en-US" dirty="0"/>
              <a:t>推断</a:t>
            </a:r>
          </a:p>
        </p:txBody>
      </p:sp>
      <p:sp>
        <p:nvSpPr>
          <p:cNvPr id="3" name="内容占位符 2">
            <a:extLst>
              <a:ext uri="{FF2B5EF4-FFF2-40B4-BE49-F238E27FC236}">
                <a16:creationId xmlns:a16="http://schemas.microsoft.com/office/drawing/2014/main" id="{725BC5B0-C057-4DCD-9690-AAB02B86C6E0}"/>
              </a:ext>
            </a:extLst>
          </p:cNvPr>
          <p:cNvSpPr>
            <a:spLocks noGrp="1"/>
          </p:cNvSpPr>
          <p:nvPr>
            <p:ph sz="quarter" idx="1"/>
          </p:nvPr>
        </p:nvSpPr>
        <p:spPr/>
        <p:txBody>
          <a:bodyPr/>
          <a:lstStyle/>
          <a:p>
            <a:r>
              <a:rPr lang="zh-CN" altLang="en-US" dirty="0"/>
              <a:t>精确推断 </a:t>
            </a:r>
            <a:r>
              <a:rPr lang="en-US" altLang="zh-CN" dirty="0"/>
              <a:t>Exact Inference</a:t>
            </a:r>
          </a:p>
          <a:p>
            <a:endParaRPr lang="en-US" altLang="zh-CN" dirty="0"/>
          </a:p>
          <a:p>
            <a:endParaRPr lang="en-US" altLang="zh-CN" dirty="0"/>
          </a:p>
          <a:p>
            <a:r>
              <a:rPr lang="zh-CN" altLang="en-US" dirty="0"/>
              <a:t>近似推断 </a:t>
            </a:r>
            <a:r>
              <a:rPr lang="en-US" altLang="zh-CN" dirty="0"/>
              <a:t>Approximate Inference</a:t>
            </a:r>
            <a:endParaRPr lang="zh-CN" altLang="en-US" dirty="0"/>
          </a:p>
        </p:txBody>
      </p:sp>
    </p:spTree>
    <p:extLst>
      <p:ext uri="{BB962C8B-B14F-4D97-AF65-F5344CB8AC3E}">
        <p14:creationId xmlns:p14="http://schemas.microsoft.com/office/powerpoint/2010/main" val="38604321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F8091-513F-4BF9-BB82-8F7319C2FCB9}"/>
              </a:ext>
            </a:extLst>
          </p:cNvPr>
          <p:cNvSpPr>
            <a:spLocks noGrp="1"/>
          </p:cNvSpPr>
          <p:nvPr>
            <p:ph type="title"/>
          </p:nvPr>
        </p:nvSpPr>
        <p:spPr/>
        <p:txBody>
          <a:bodyPr/>
          <a:lstStyle/>
          <a:p>
            <a:r>
              <a:rPr lang="zh-CN" altLang="en-US" dirty="0"/>
              <a:t>精确推断</a:t>
            </a:r>
          </a:p>
        </p:txBody>
      </p:sp>
      <p:sp>
        <p:nvSpPr>
          <p:cNvPr id="3" name="内容占位符 2">
            <a:extLst>
              <a:ext uri="{FF2B5EF4-FFF2-40B4-BE49-F238E27FC236}">
                <a16:creationId xmlns:a16="http://schemas.microsoft.com/office/drawing/2014/main" id="{AC41388D-03E1-4A68-85ED-A0C539F6FDA1}"/>
              </a:ext>
            </a:extLst>
          </p:cNvPr>
          <p:cNvSpPr>
            <a:spLocks noGrp="1"/>
          </p:cNvSpPr>
          <p:nvPr>
            <p:ph sz="quarter" idx="1"/>
          </p:nvPr>
        </p:nvSpPr>
        <p:spPr/>
        <p:txBody>
          <a:bodyPr/>
          <a:lstStyle/>
          <a:p>
            <a:r>
              <a:rPr lang="zh-CN" altLang="en-US" dirty="0"/>
              <a:t>变量消去法</a:t>
            </a:r>
            <a:endParaRPr lang="en-US" altLang="zh-CN" dirty="0"/>
          </a:p>
          <a:p>
            <a:endParaRPr lang="en-US" altLang="zh-CN" dirty="0"/>
          </a:p>
          <a:p>
            <a:endParaRPr lang="en-US" altLang="zh-CN" dirty="0"/>
          </a:p>
          <a:p>
            <a:endParaRPr lang="en-US" altLang="zh-CN" dirty="0"/>
          </a:p>
          <a:p>
            <a:r>
              <a:rPr lang="zh-CN" altLang="en-US" dirty="0"/>
              <a:t>信念传播</a:t>
            </a:r>
          </a:p>
        </p:txBody>
      </p:sp>
    </p:spTree>
    <p:extLst>
      <p:ext uri="{BB962C8B-B14F-4D97-AF65-F5344CB8AC3E}">
        <p14:creationId xmlns:p14="http://schemas.microsoft.com/office/powerpoint/2010/main" val="1937004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907E1-DCE0-4EA7-AE07-996E753C41CF}"/>
              </a:ext>
            </a:extLst>
          </p:cNvPr>
          <p:cNvSpPr>
            <a:spLocks noGrp="1"/>
          </p:cNvSpPr>
          <p:nvPr>
            <p:ph type="title"/>
          </p:nvPr>
        </p:nvSpPr>
        <p:spPr/>
        <p:txBody>
          <a:bodyPr/>
          <a:lstStyle/>
          <a:p>
            <a:r>
              <a:rPr lang="zh-CN" altLang="en-US" dirty="0"/>
              <a:t>变量消去法</a:t>
            </a:r>
          </a:p>
        </p:txBody>
      </p:sp>
      <p:sp>
        <p:nvSpPr>
          <p:cNvPr id="4" name="内容占位符 3">
            <a:extLst>
              <a:ext uri="{FF2B5EF4-FFF2-40B4-BE49-F238E27FC236}">
                <a16:creationId xmlns:a16="http://schemas.microsoft.com/office/drawing/2014/main" id="{47469A96-5244-4F20-93C8-6349142E6298}"/>
              </a:ext>
            </a:extLst>
          </p:cNvPr>
          <p:cNvSpPr>
            <a:spLocks noGrp="1"/>
          </p:cNvSpPr>
          <p:nvPr>
            <p:ph sz="quarter" idx="1"/>
          </p:nvPr>
        </p:nvSpPr>
        <p:spPr/>
        <p:txBody>
          <a:bodyPr/>
          <a:lstStyle/>
          <a:p>
            <a:r>
              <a:rPr lang="zh-CN" altLang="en-US" dirty="0"/>
              <a:t>边际概率</a:t>
            </a:r>
            <a:endParaRPr lang="en-US" altLang="zh-CN" dirty="0"/>
          </a:p>
          <a:p>
            <a:endParaRPr lang="en-US" altLang="zh-CN" dirty="0"/>
          </a:p>
          <a:p>
            <a:endParaRPr lang="en-US" altLang="zh-CN" dirty="0"/>
          </a:p>
          <a:p>
            <a:endParaRPr lang="en-US" altLang="zh-CN" dirty="0"/>
          </a:p>
          <a:p>
            <a:r>
              <a:rPr lang="zh-CN" altLang="en-US" dirty="0"/>
              <a:t>乘法的分配律</a:t>
            </a:r>
          </a:p>
        </p:txBody>
      </p:sp>
      <p:pic>
        <p:nvPicPr>
          <p:cNvPr id="3" name="图片 2">
            <a:extLst>
              <a:ext uri="{FF2B5EF4-FFF2-40B4-BE49-F238E27FC236}">
                <a16:creationId xmlns:a16="http://schemas.microsoft.com/office/drawing/2014/main" id="{F706F10C-2A9F-4D28-9857-7C90B989CD54}"/>
              </a:ext>
            </a:extLst>
          </p:cNvPr>
          <p:cNvPicPr>
            <a:picLocks noChangeAspect="1"/>
          </p:cNvPicPr>
          <p:nvPr/>
        </p:nvPicPr>
        <p:blipFill>
          <a:blip r:embed="rId2"/>
          <a:stretch>
            <a:fillRect/>
          </a:stretch>
        </p:blipFill>
        <p:spPr>
          <a:xfrm>
            <a:off x="2743201" y="1828801"/>
            <a:ext cx="6105525" cy="976053"/>
          </a:xfrm>
          <a:prstGeom prst="rect">
            <a:avLst/>
          </a:prstGeom>
        </p:spPr>
      </p:pic>
      <p:pic>
        <p:nvPicPr>
          <p:cNvPr id="5" name="图片 4">
            <a:extLst>
              <a:ext uri="{FF2B5EF4-FFF2-40B4-BE49-F238E27FC236}">
                <a16:creationId xmlns:a16="http://schemas.microsoft.com/office/drawing/2014/main" id="{45E2CE7D-A85B-423C-A03D-A490319AFC89}"/>
              </a:ext>
            </a:extLst>
          </p:cNvPr>
          <p:cNvPicPr>
            <a:picLocks noChangeAspect="1"/>
          </p:cNvPicPr>
          <p:nvPr/>
        </p:nvPicPr>
        <p:blipFill>
          <a:blip r:embed="rId3"/>
          <a:stretch>
            <a:fillRect/>
          </a:stretch>
        </p:blipFill>
        <p:spPr>
          <a:xfrm>
            <a:off x="3886200" y="4218970"/>
            <a:ext cx="3105150" cy="523875"/>
          </a:xfrm>
          <a:prstGeom prst="rect">
            <a:avLst/>
          </a:prstGeom>
        </p:spPr>
      </p:pic>
    </p:spTree>
    <p:extLst>
      <p:ext uri="{BB962C8B-B14F-4D97-AF65-F5344CB8AC3E}">
        <p14:creationId xmlns:p14="http://schemas.microsoft.com/office/powerpoint/2010/main" val="2629253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1DECF-2BE9-468B-B2D9-EFD6F3F61565}"/>
              </a:ext>
            </a:extLst>
          </p:cNvPr>
          <p:cNvSpPr>
            <a:spLocks noGrp="1"/>
          </p:cNvSpPr>
          <p:nvPr>
            <p:ph type="title"/>
          </p:nvPr>
        </p:nvSpPr>
        <p:spPr/>
        <p:txBody>
          <a:bodyPr/>
          <a:lstStyle/>
          <a:p>
            <a:r>
              <a:rPr lang="zh-CN" altLang="en-US" dirty="0"/>
              <a:t>信念传播算法</a:t>
            </a:r>
          </a:p>
        </p:txBody>
      </p:sp>
      <p:sp>
        <p:nvSpPr>
          <p:cNvPr id="3" name="内容占位符 2">
            <a:extLst>
              <a:ext uri="{FF2B5EF4-FFF2-40B4-BE49-F238E27FC236}">
                <a16:creationId xmlns:a16="http://schemas.microsoft.com/office/drawing/2014/main" id="{457F5936-0311-415D-BD0D-FEA39FA22D04}"/>
              </a:ext>
            </a:extLst>
          </p:cNvPr>
          <p:cNvSpPr>
            <a:spLocks noGrp="1"/>
          </p:cNvSpPr>
          <p:nvPr>
            <p:ph sz="quarter" idx="1"/>
          </p:nvPr>
        </p:nvSpPr>
        <p:spPr/>
        <p:txBody>
          <a:bodyPr/>
          <a:lstStyle/>
          <a:p>
            <a:r>
              <a:rPr lang="zh-CN" altLang="en-US" dirty="0"/>
              <a:t>信念传播（</a:t>
            </a:r>
            <a:r>
              <a:rPr lang="en-US" altLang="zh-CN" dirty="0"/>
              <a:t>Belief Propagation</a:t>
            </a:r>
            <a:r>
              <a:rPr lang="zh-CN" altLang="en-US" dirty="0"/>
              <a:t>，</a:t>
            </a:r>
            <a:r>
              <a:rPr lang="en-US" altLang="zh-CN" dirty="0"/>
              <a:t>BP</a:t>
            </a:r>
            <a:r>
              <a:rPr lang="zh-CN" altLang="en-US" dirty="0"/>
              <a:t>）算法</a:t>
            </a:r>
            <a:endParaRPr lang="en-US" altLang="zh-CN" dirty="0"/>
          </a:p>
          <a:p>
            <a:pPr lvl="1"/>
            <a:r>
              <a:rPr lang="zh-CN" altLang="en-US" dirty="0"/>
              <a:t>也称为和积（</a:t>
            </a:r>
            <a:r>
              <a:rPr lang="en-US" altLang="zh-CN" dirty="0"/>
              <a:t>Sum-Product</a:t>
            </a:r>
            <a:r>
              <a:rPr lang="zh-CN" altLang="en-US" dirty="0"/>
              <a:t>）算法或消息传递（</a:t>
            </a:r>
            <a:r>
              <a:rPr lang="en-US" altLang="zh-CN" dirty="0"/>
              <a:t>Message Passing</a:t>
            </a:r>
            <a:r>
              <a:rPr lang="zh-CN" altLang="en-US" dirty="0"/>
              <a:t>）算法，</a:t>
            </a:r>
            <a:endParaRPr lang="en-US" altLang="zh-CN" dirty="0"/>
          </a:p>
          <a:p>
            <a:r>
              <a:rPr lang="zh-CN" altLang="en-US" dirty="0"/>
              <a:t>将变量消除法中的和积（</a:t>
            </a:r>
            <a:r>
              <a:rPr lang="en-US" altLang="zh-CN" dirty="0"/>
              <a:t>Sum-Product</a:t>
            </a:r>
            <a:r>
              <a:rPr lang="zh-CN" altLang="en-US" dirty="0"/>
              <a:t>）操作看作是消息，并保存起来，这样可以节省大量的计算资源。</a:t>
            </a:r>
          </a:p>
        </p:txBody>
      </p:sp>
    </p:spTree>
    <p:extLst>
      <p:ext uri="{BB962C8B-B14F-4D97-AF65-F5344CB8AC3E}">
        <p14:creationId xmlns:p14="http://schemas.microsoft.com/office/powerpoint/2010/main" val="28888035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7FBDE-E279-4497-9477-1A0C74EED30A}"/>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E0DFA2F9-8E14-4EB2-BB7E-AC8EFDAE2029}"/>
              </a:ext>
            </a:extLst>
          </p:cNvPr>
          <p:cNvPicPr>
            <a:picLocks noChangeAspect="1"/>
          </p:cNvPicPr>
          <p:nvPr/>
        </p:nvPicPr>
        <p:blipFill>
          <a:blip r:embed="rId2"/>
          <a:stretch>
            <a:fillRect/>
          </a:stretch>
        </p:blipFill>
        <p:spPr>
          <a:xfrm>
            <a:off x="2053148" y="1447800"/>
            <a:ext cx="8085705" cy="1227454"/>
          </a:xfrm>
          <a:prstGeom prst="rect">
            <a:avLst/>
          </a:prstGeom>
        </p:spPr>
      </p:pic>
      <p:pic>
        <p:nvPicPr>
          <p:cNvPr id="6" name="图片 5">
            <a:extLst>
              <a:ext uri="{FF2B5EF4-FFF2-40B4-BE49-F238E27FC236}">
                <a16:creationId xmlns:a16="http://schemas.microsoft.com/office/drawing/2014/main" id="{132A576A-D209-4D70-AFD9-E19EEEEDE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810000"/>
            <a:ext cx="5963014" cy="2000222"/>
          </a:xfrm>
          <a:prstGeom prst="rect">
            <a:avLst/>
          </a:prstGeom>
        </p:spPr>
      </p:pic>
    </p:spTree>
    <p:extLst>
      <p:ext uri="{BB962C8B-B14F-4D97-AF65-F5344CB8AC3E}">
        <p14:creationId xmlns:p14="http://schemas.microsoft.com/office/powerpoint/2010/main" val="11437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144EB-6791-4D47-A6B9-B3F0D20D8120}"/>
              </a:ext>
            </a:extLst>
          </p:cNvPr>
          <p:cNvSpPr>
            <a:spLocks noGrp="1"/>
          </p:cNvSpPr>
          <p:nvPr>
            <p:ph type="ctrTitle"/>
          </p:nvPr>
        </p:nvSpPr>
        <p:spPr/>
        <p:txBody>
          <a:bodyPr/>
          <a:lstStyle/>
          <a:p>
            <a:r>
              <a:rPr lang="zh-CN" altLang="en-US" dirty="0"/>
              <a:t>模型表示</a:t>
            </a:r>
          </a:p>
        </p:txBody>
      </p:sp>
    </p:spTree>
    <p:extLst>
      <p:ext uri="{BB962C8B-B14F-4D97-AF65-F5344CB8AC3E}">
        <p14:creationId xmlns:p14="http://schemas.microsoft.com/office/powerpoint/2010/main" val="2993118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6B8AA-8528-4F6D-83D2-E66C4CEB7E0F}"/>
              </a:ext>
            </a:extLst>
          </p:cNvPr>
          <p:cNvSpPr>
            <a:spLocks noGrp="1"/>
          </p:cNvSpPr>
          <p:nvPr>
            <p:ph type="title"/>
          </p:nvPr>
        </p:nvSpPr>
        <p:spPr/>
        <p:txBody>
          <a:bodyPr/>
          <a:lstStyle/>
          <a:p>
            <a:r>
              <a:rPr lang="zh-CN" altLang="en-US" dirty="0"/>
              <a:t>链上的消息传递</a:t>
            </a:r>
          </a:p>
        </p:txBody>
      </p:sp>
      <p:pic>
        <p:nvPicPr>
          <p:cNvPr id="3" name="图片 2">
            <a:extLst>
              <a:ext uri="{FF2B5EF4-FFF2-40B4-BE49-F238E27FC236}">
                <a16:creationId xmlns:a16="http://schemas.microsoft.com/office/drawing/2014/main" id="{634B869E-517C-4313-A768-B340D858142E}"/>
              </a:ext>
            </a:extLst>
          </p:cNvPr>
          <p:cNvPicPr>
            <a:picLocks noChangeAspect="1"/>
          </p:cNvPicPr>
          <p:nvPr/>
        </p:nvPicPr>
        <p:blipFill>
          <a:blip r:embed="rId2"/>
          <a:stretch>
            <a:fillRect/>
          </a:stretch>
        </p:blipFill>
        <p:spPr>
          <a:xfrm>
            <a:off x="2053148" y="1447800"/>
            <a:ext cx="8085705" cy="1227454"/>
          </a:xfrm>
          <a:prstGeom prst="rect">
            <a:avLst/>
          </a:prstGeom>
        </p:spPr>
      </p:pic>
      <p:pic>
        <p:nvPicPr>
          <p:cNvPr id="5" name="图片 4">
            <a:extLst>
              <a:ext uri="{FF2B5EF4-FFF2-40B4-BE49-F238E27FC236}">
                <a16:creationId xmlns:a16="http://schemas.microsoft.com/office/drawing/2014/main" id="{20FBE18A-6CAC-49C7-8B3E-0C2545D882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980054"/>
            <a:ext cx="6526156" cy="3102510"/>
          </a:xfrm>
          <a:prstGeom prst="rect">
            <a:avLst/>
          </a:prstGeom>
        </p:spPr>
      </p:pic>
    </p:spTree>
    <p:extLst>
      <p:ext uri="{BB962C8B-B14F-4D97-AF65-F5344CB8AC3E}">
        <p14:creationId xmlns:p14="http://schemas.microsoft.com/office/powerpoint/2010/main" val="35788384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zh-CN" altLang="en-US" dirty="0"/>
              <a:t>链式结构图模型的信念传播过程</a:t>
            </a:r>
            <a:endParaRPr lang="en-GB" altLang="zh-CN" dirty="0"/>
          </a:p>
        </p:txBody>
      </p:sp>
      <p:pic>
        <p:nvPicPr>
          <p:cNvPr id="2" name="图片 1">
            <a:extLst>
              <a:ext uri="{FF2B5EF4-FFF2-40B4-BE49-F238E27FC236}">
                <a16:creationId xmlns:a16="http://schemas.microsoft.com/office/drawing/2014/main" id="{F400DD48-4F9C-444D-AA89-977E8EBF4C66}"/>
              </a:ext>
            </a:extLst>
          </p:cNvPr>
          <p:cNvPicPr>
            <a:picLocks noChangeAspect="1"/>
          </p:cNvPicPr>
          <p:nvPr/>
        </p:nvPicPr>
        <p:blipFill>
          <a:blip r:embed="rId2"/>
          <a:stretch>
            <a:fillRect/>
          </a:stretch>
        </p:blipFill>
        <p:spPr>
          <a:xfrm>
            <a:off x="1958662" y="1828801"/>
            <a:ext cx="6705600" cy="2133031"/>
          </a:xfrm>
          <a:prstGeom prst="rect">
            <a:avLst/>
          </a:prstGeom>
        </p:spPr>
      </p:pic>
    </p:spTree>
    <p:extLst>
      <p:ext uri="{BB962C8B-B14F-4D97-AF65-F5344CB8AC3E}">
        <p14:creationId xmlns:p14="http://schemas.microsoft.com/office/powerpoint/2010/main" val="645920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近似推断</a:t>
            </a:r>
          </a:p>
        </p:txBody>
      </p:sp>
      <p:sp>
        <p:nvSpPr>
          <p:cNvPr id="3" name="内容占位符 2"/>
          <p:cNvSpPr>
            <a:spLocks noGrp="1"/>
          </p:cNvSpPr>
          <p:nvPr>
            <p:ph sz="quarter" idx="1"/>
          </p:nvPr>
        </p:nvSpPr>
        <p:spPr/>
        <p:txBody>
          <a:bodyPr/>
          <a:lstStyle/>
          <a:p>
            <a:r>
              <a:rPr lang="zh-CN" altLang="en-US" dirty="0"/>
              <a:t>环路信念传播（</a:t>
            </a:r>
            <a:r>
              <a:rPr lang="en-US" altLang="zh-CN" dirty="0"/>
              <a:t>Loopy Belief Propagation</a:t>
            </a:r>
            <a:r>
              <a:rPr lang="zh-CN" altLang="en-US" dirty="0"/>
              <a:t>）</a:t>
            </a:r>
            <a:endParaRPr lang="en-US" altLang="zh-CN" dirty="0"/>
          </a:p>
          <a:p>
            <a:pPr lvl="1"/>
            <a:r>
              <a:rPr lang="zh-CN" altLang="en-US" dirty="0"/>
              <a:t>在具有环路的图上依然使用和积算法，即使得到不精确解，在某些任务上也可以近似精确解。</a:t>
            </a:r>
          </a:p>
          <a:p>
            <a:r>
              <a:rPr lang="zh-CN" altLang="en-US" dirty="0"/>
              <a:t>变分法（</a:t>
            </a:r>
            <a:r>
              <a:rPr lang="en-US" altLang="zh-CN" dirty="0"/>
              <a:t>Variational Method</a:t>
            </a:r>
            <a:r>
              <a:rPr lang="zh-CN" altLang="en-US" dirty="0"/>
              <a:t>）</a:t>
            </a:r>
            <a:endParaRPr lang="en-US" altLang="zh-CN" dirty="0"/>
          </a:p>
          <a:p>
            <a:pPr lvl="1"/>
            <a:r>
              <a:rPr lang="zh-CN" altLang="en-US" dirty="0"/>
              <a:t>引入一个变分分布（通常是比较简单的分布）来近似这些条件概率，然后通过迭代的方法进行计算。</a:t>
            </a:r>
            <a:endParaRPr lang="en-US" altLang="zh-CN" dirty="0"/>
          </a:p>
          <a:p>
            <a:r>
              <a:rPr lang="zh-CN" altLang="en-US" dirty="0"/>
              <a:t>采样法（</a:t>
            </a:r>
            <a:r>
              <a:rPr lang="en-US" altLang="zh-CN" dirty="0"/>
              <a:t>Sampling Method</a:t>
            </a:r>
            <a:r>
              <a:rPr lang="zh-CN" altLang="en-US" dirty="0"/>
              <a:t>）</a:t>
            </a:r>
            <a:endParaRPr lang="en-US" altLang="zh-CN" dirty="0"/>
          </a:p>
          <a:p>
            <a:pPr lvl="1"/>
            <a:r>
              <a:rPr lang="zh-CN" altLang="en-US" dirty="0"/>
              <a:t>通过模拟的方式来采集符合某个分布</a:t>
            </a:r>
            <a:r>
              <a:rPr lang="en-US" altLang="zh-CN" dirty="0"/>
              <a:t>p(x)</a:t>
            </a:r>
            <a:r>
              <a:rPr lang="zh-CN" altLang="en-US" dirty="0"/>
              <a:t>的一些样本，并通过这些样本来估计和这个分布有关的运算</a:t>
            </a:r>
          </a:p>
        </p:txBody>
      </p:sp>
    </p:spTree>
    <p:extLst>
      <p:ext uri="{BB962C8B-B14F-4D97-AF65-F5344CB8AC3E}">
        <p14:creationId xmlns:p14="http://schemas.microsoft.com/office/powerpoint/2010/main" val="4040548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CAEBC-9EC6-41F0-ACBD-904BC46F76FD}"/>
              </a:ext>
            </a:extLst>
          </p:cNvPr>
          <p:cNvSpPr>
            <a:spLocks noGrp="1"/>
          </p:cNvSpPr>
          <p:nvPr>
            <p:ph type="title"/>
          </p:nvPr>
        </p:nvSpPr>
        <p:spPr/>
        <p:txBody>
          <a:bodyPr/>
          <a:lstStyle/>
          <a:p>
            <a:r>
              <a:rPr lang="zh-CN" altLang="en-US" dirty="0"/>
              <a:t>采样法</a:t>
            </a:r>
          </a:p>
        </p:txBody>
      </p:sp>
      <p:sp>
        <p:nvSpPr>
          <p:cNvPr id="3" name="内容占位符 2">
            <a:extLst>
              <a:ext uri="{FF2B5EF4-FFF2-40B4-BE49-F238E27FC236}">
                <a16:creationId xmlns:a16="http://schemas.microsoft.com/office/drawing/2014/main" id="{0E3B2D85-0A76-424C-B695-FDA75C0E48BB}"/>
              </a:ext>
            </a:extLst>
          </p:cNvPr>
          <p:cNvSpPr>
            <a:spLocks noGrp="1"/>
          </p:cNvSpPr>
          <p:nvPr>
            <p:ph sz="quarter" idx="1"/>
          </p:nvPr>
        </p:nvSpPr>
        <p:spPr/>
        <p:txBody>
          <a:bodyPr/>
          <a:lstStyle/>
          <a:p>
            <a:r>
              <a:rPr lang="zh-CN" altLang="en-US" dirty="0"/>
              <a:t>拒绝采样</a:t>
            </a:r>
            <a:endParaRPr lang="en-US" altLang="zh-CN" dirty="0"/>
          </a:p>
          <a:p>
            <a:r>
              <a:rPr lang="zh-CN" altLang="en-US" dirty="0"/>
              <a:t>重要性采样</a:t>
            </a:r>
            <a:endParaRPr lang="en-US" altLang="zh-CN" dirty="0"/>
          </a:p>
          <a:p>
            <a:r>
              <a:rPr lang="zh-CN" altLang="en-US" dirty="0"/>
              <a:t>马尔可夫链蒙特卡罗（</a:t>
            </a:r>
            <a:r>
              <a:rPr lang="en-US" altLang="zh-CN" dirty="0"/>
              <a:t>Markov Chain Monte Carlo</a:t>
            </a:r>
            <a:r>
              <a:rPr lang="zh-CN" altLang="en-US" dirty="0"/>
              <a:t>，</a:t>
            </a:r>
            <a:r>
              <a:rPr lang="en-US" altLang="zh-CN" dirty="0"/>
              <a:t>MCMC</a:t>
            </a:r>
            <a:r>
              <a:rPr lang="zh-CN" altLang="en-US" dirty="0"/>
              <a:t>）方法</a:t>
            </a:r>
            <a:endParaRPr lang="en-US" altLang="zh-CN" dirty="0"/>
          </a:p>
          <a:p>
            <a:pPr lvl="1"/>
            <a:r>
              <a:rPr lang="en-US" altLang="zh-CN" dirty="0"/>
              <a:t>Metropolis-Hastings</a:t>
            </a:r>
            <a:r>
              <a:rPr lang="zh-CN" altLang="en-US" dirty="0"/>
              <a:t>算法</a:t>
            </a:r>
            <a:endParaRPr lang="en-US" altLang="zh-CN" dirty="0"/>
          </a:p>
          <a:p>
            <a:pPr lvl="1"/>
            <a:r>
              <a:rPr lang="en-US" altLang="zh-CN" dirty="0"/>
              <a:t>Metropolis</a:t>
            </a:r>
            <a:r>
              <a:rPr lang="zh-CN" altLang="en-US" dirty="0"/>
              <a:t>算法</a:t>
            </a:r>
            <a:endParaRPr lang="en-US" altLang="zh-CN" dirty="0"/>
          </a:p>
          <a:p>
            <a:pPr lvl="1"/>
            <a:r>
              <a:rPr lang="en-US" altLang="zh-CN" dirty="0"/>
              <a:t>Gibbs</a:t>
            </a:r>
            <a:r>
              <a:rPr lang="zh-CN" altLang="en-US" dirty="0"/>
              <a:t>采样法</a:t>
            </a:r>
          </a:p>
        </p:txBody>
      </p:sp>
    </p:spTree>
    <p:extLst>
      <p:ext uri="{BB962C8B-B14F-4D97-AF65-F5344CB8AC3E}">
        <p14:creationId xmlns:p14="http://schemas.microsoft.com/office/powerpoint/2010/main" val="26431721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A78D1-E0F2-42CC-BDF4-65D7F3EA05C3}"/>
              </a:ext>
            </a:extLst>
          </p:cNvPr>
          <p:cNvSpPr>
            <a:spLocks noGrp="1"/>
          </p:cNvSpPr>
          <p:nvPr>
            <p:ph type="title"/>
          </p:nvPr>
        </p:nvSpPr>
        <p:spPr/>
        <p:txBody>
          <a:bodyPr/>
          <a:lstStyle/>
          <a:p>
            <a:r>
              <a:rPr lang="zh-CN" altLang="en-US" dirty="0"/>
              <a:t>拒绝采样</a:t>
            </a:r>
          </a:p>
        </p:txBody>
      </p:sp>
      <p:sp>
        <p:nvSpPr>
          <p:cNvPr id="3" name="内容占位符 2">
            <a:extLst>
              <a:ext uri="{FF2B5EF4-FFF2-40B4-BE49-F238E27FC236}">
                <a16:creationId xmlns:a16="http://schemas.microsoft.com/office/drawing/2014/main" id="{373B9640-2770-42D6-BE70-CB402A7B259C}"/>
              </a:ext>
            </a:extLst>
          </p:cNvPr>
          <p:cNvSpPr>
            <a:spLocks noGrp="1"/>
          </p:cNvSpPr>
          <p:nvPr>
            <p:ph sz="quarter" idx="1"/>
          </p:nvPr>
        </p:nvSpPr>
        <p:spPr/>
        <p:txBody>
          <a:bodyPr/>
          <a:lstStyle/>
          <a:p>
            <a:r>
              <a:rPr lang="zh-CN" altLang="en-US" dirty="0"/>
              <a:t>假设原始分布</a:t>
            </a:r>
            <a:r>
              <a:rPr lang="en-US" altLang="zh-CN" dirty="0"/>
              <a:t>p(x)</a:t>
            </a:r>
            <a:r>
              <a:rPr lang="zh-CN" altLang="en-US" dirty="0"/>
              <a:t>难以直接采样，引入一个容易采样的分布</a:t>
            </a:r>
            <a:r>
              <a:rPr lang="en-US" altLang="zh-CN" dirty="0"/>
              <a:t>q(x)</a:t>
            </a:r>
            <a:r>
              <a:rPr lang="zh-CN" altLang="en-US" dirty="0"/>
              <a:t>，一般称为提议分布（</a:t>
            </a:r>
            <a:r>
              <a:rPr lang="en-US" altLang="zh-CN" dirty="0"/>
              <a:t>Proposal Distribution</a:t>
            </a:r>
            <a:r>
              <a:rPr lang="zh-CN" altLang="en-US" dirty="0"/>
              <a:t>），然后以某个标准来拒绝一部分的样本使得最终采集的样本服从分布</a:t>
            </a:r>
            <a:r>
              <a:rPr lang="en-US" altLang="zh-CN" dirty="0"/>
              <a:t>p(x)</a:t>
            </a:r>
            <a:r>
              <a:rPr lang="zh-CN" altLang="en-US" dirty="0"/>
              <a:t>。</a:t>
            </a:r>
          </a:p>
        </p:txBody>
      </p:sp>
    </p:spTree>
    <p:extLst>
      <p:ext uri="{BB962C8B-B14F-4D97-AF65-F5344CB8AC3E}">
        <p14:creationId xmlns:p14="http://schemas.microsoft.com/office/powerpoint/2010/main" val="1474393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DBF3B-269F-4043-968C-9ADA2E61001F}"/>
              </a:ext>
            </a:extLst>
          </p:cNvPr>
          <p:cNvSpPr>
            <a:spLocks noGrp="1"/>
          </p:cNvSpPr>
          <p:nvPr>
            <p:ph type="title"/>
          </p:nvPr>
        </p:nvSpPr>
        <p:spPr/>
        <p:txBody>
          <a:bodyPr/>
          <a:lstStyle/>
          <a:p>
            <a:r>
              <a:rPr lang="zh-CN" altLang="en-US" dirty="0"/>
              <a:t>拒绝采样</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D5FB974-2334-4082-91CC-E2F080E4A3F8}"/>
                  </a:ext>
                </a:extLst>
              </p:cNvPr>
              <p:cNvSpPr>
                <a:spLocks noGrp="1"/>
              </p:cNvSpPr>
              <p:nvPr>
                <p:ph sz="quarter" idx="1"/>
              </p:nvPr>
            </p:nvSpPr>
            <p:spPr/>
            <p:txBody>
              <a:bodyPr/>
              <a:lstStyle/>
              <a:p>
                <a:r>
                  <a:rPr lang="zh-CN" altLang="en-US" dirty="0"/>
                  <a:t>已知未归一化的分布</a:t>
                </a:r>
                <a14:m>
                  <m:oMath xmlns:m="http://schemas.openxmlformats.org/officeDocument/2006/math">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 </m:t>
                    </m:r>
                  </m:oMath>
                </a14:m>
                <a:r>
                  <a:rPr lang="zh-CN" altLang="en-US" dirty="0"/>
                  <a:t>，我们需要构建一个提议分布</a:t>
                </a:r>
                <a14:m>
                  <m:oMath xmlns:m="http://schemas.openxmlformats.org/officeDocument/2006/math">
                    <m:r>
                      <a:rPr lang="en-US" altLang="zh-CN" i="1" dirty="0">
                        <a:latin typeface="Cambria Math" panose="02040503050406030204" pitchFamily="18" charset="0"/>
                      </a:rPr>
                      <m:t>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和一个常数 </a:t>
                </a:r>
                <a:r>
                  <a:rPr lang="en-US" altLang="zh-CN" dirty="0"/>
                  <a:t>k</a:t>
                </a:r>
                <a:r>
                  <a:rPr lang="zh-CN" altLang="en-US" dirty="0"/>
                  <a:t>，使得 </a:t>
                </a:r>
                <a14:m>
                  <m:oMath xmlns:m="http://schemas.openxmlformats.org/officeDocument/2006/math">
                    <m:r>
                      <a:rPr lang="en-US" altLang="zh-CN" i="1" dirty="0">
                        <a:latin typeface="Cambria Math" panose="02040503050406030204" pitchFamily="18" charset="0"/>
                      </a:rPr>
                      <m:t>𝑘𝑞</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en-US" altLang="zh-CN" dirty="0"/>
                  <a:t> </a:t>
                </a:r>
                <a:r>
                  <a:rPr lang="zh-CN" altLang="en-US" dirty="0"/>
                  <a:t>可以覆盖函数 </a:t>
                </a:r>
                <a14:m>
                  <m:oMath xmlns:m="http://schemas.openxmlformats.org/officeDocument/2006/math">
                    <m:acc>
                      <m:accPr>
                        <m:chr m:val="̂"/>
                        <m:ctrlPr>
                          <a:rPr lang="en-US" altLang="zh-CN" i="1" dirty="0" smtClean="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smtClean="0">
                        <a:latin typeface="Cambria Math" panose="02040503050406030204" pitchFamily="18" charset="0"/>
                      </a:rPr>
                      <m:t> (</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，即</a:t>
                </a:r>
                <a14:m>
                  <m:oMath xmlns:m="http://schemas.openxmlformats.org/officeDocument/2006/math">
                    <m:r>
                      <a:rPr lang="en-US" altLang="zh-CN" b="0" i="1" dirty="0" smtClean="0">
                        <a:latin typeface="Cambria Math" panose="02040503050406030204" pitchFamily="18" charset="0"/>
                      </a:rPr>
                      <m:t>𝑘𝑞</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𝑝</m:t>
                        </m:r>
                      </m:e>
                    </m:acc>
                    <m:r>
                      <a:rPr lang="en-US" altLang="zh-CN" i="1" dirty="0">
                        <a:latin typeface="Cambria Math" panose="02040503050406030204" pitchFamily="18" charset="0"/>
                      </a:rPr>
                      <m:t> </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oMath>
                </a14:m>
                <a:r>
                  <a:rPr lang="zh-CN" altLang="en-US" dirty="0"/>
                  <a:t>。</a:t>
                </a:r>
              </a:p>
            </p:txBody>
          </p:sp>
        </mc:Choice>
        <mc:Fallback xmlns="">
          <p:sp>
            <p:nvSpPr>
              <p:cNvPr id="4" name="内容占位符 3">
                <a:extLst>
                  <a:ext uri="{FF2B5EF4-FFF2-40B4-BE49-F238E27FC236}">
                    <a16:creationId xmlns:a16="http://schemas.microsoft.com/office/drawing/2014/main" id="{1D5FB974-2334-4082-91CC-E2F080E4A3F8}"/>
                  </a:ext>
                </a:extLst>
              </p:cNvPr>
              <p:cNvSpPr>
                <a:spLocks noGrp="1" noRot="1" noChangeAspect="1" noMove="1" noResize="1" noEditPoints="1" noAdjustHandles="1" noChangeArrowheads="1" noChangeShapeType="1" noTextEdit="1"/>
              </p:cNvSpPr>
              <p:nvPr>
                <p:ph sz="quarter" idx="1"/>
              </p:nvPr>
            </p:nvSpPr>
            <p:spPr>
              <a:blipFill>
                <a:blip r:embed="rId2"/>
                <a:stretch>
                  <a:fillRect l="-1037" t="-160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3A5DF31-9865-49C9-B7FB-77ECF9D599B3}"/>
              </a:ext>
            </a:extLst>
          </p:cNvPr>
          <p:cNvPicPr>
            <a:picLocks noChangeAspect="1"/>
          </p:cNvPicPr>
          <p:nvPr/>
        </p:nvPicPr>
        <p:blipFill>
          <a:blip r:embed="rId3"/>
          <a:stretch>
            <a:fillRect/>
          </a:stretch>
        </p:blipFill>
        <p:spPr>
          <a:xfrm>
            <a:off x="4419600" y="3377889"/>
            <a:ext cx="3733800" cy="2868651"/>
          </a:xfrm>
          <a:prstGeom prst="rect">
            <a:avLst/>
          </a:prstGeom>
        </p:spPr>
      </p:pic>
      <p:pic>
        <p:nvPicPr>
          <p:cNvPr id="5" name="图片 4">
            <a:extLst>
              <a:ext uri="{FF2B5EF4-FFF2-40B4-BE49-F238E27FC236}">
                <a16:creationId xmlns:a16="http://schemas.microsoft.com/office/drawing/2014/main" id="{86F624FD-5685-43F4-8A2B-AB0B52BDD1AA}"/>
              </a:ext>
            </a:extLst>
          </p:cNvPr>
          <p:cNvPicPr>
            <a:picLocks noChangeAspect="1"/>
          </p:cNvPicPr>
          <p:nvPr/>
        </p:nvPicPr>
        <p:blipFill>
          <a:blip r:embed="rId4"/>
          <a:stretch>
            <a:fillRect/>
          </a:stretch>
        </p:blipFill>
        <p:spPr>
          <a:xfrm>
            <a:off x="8534400" y="4724400"/>
            <a:ext cx="1921452" cy="800100"/>
          </a:xfrm>
          <a:prstGeom prst="rect">
            <a:avLst/>
          </a:prstGeom>
        </p:spPr>
      </p:pic>
    </p:spTree>
    <p:extLst>
      <p:ext uri="{BB962C8B-B14F-4D97-AF65-F5344CB8AC3E}">
        <p14:creationId xmlns:p14="http://schemas.microsoft.com/office/powerpoint/2010/main" val="340087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F566616-9281-4258-AE56-3467F99BFBEC}"/>
              </a:ext>
            </a:extLst>
          </p:cNvPr>
          <p:cNvSpPr>
            <a:spLocks noGrp="1"/>
          </p:cNvSpPr>
          <p:nvPr>
            <p:ph type="title"/>
          </p:nvPr>
        </p:nvSpPr>
        <p:spPr/>
        <p:txBody>
          <a:bodyPr/>
          <a:lstStyle/>
          <a:p>
            <a:r>
              <a:rPr lang="zh-CN" altLang="en-US" dirty="0"/>
              <a:t>拒绝采样</a:t>
            </a:r>
          </a:p>
        </p:txBody>
      </p:sp>
      <p:pic>
        <p:nvPicPr>
          <p:cNvPr id="5" name="图片 4">
            <a:extLst>
              <a:ext uri="{FF2B5EF4-FFF2-40B4-BE49-F238E27FC236}">
                <a16:creationId xmlns:a16="http://schemas.microsoft.com/office/drawing/2014/main" id="{4A175B28-CECB-4DCC-BAFF-7B793F0B4E72}"/>
              </a:ext>
            </a:extLst>
          </p:cNvPr>
          <p:cNvPicPr>
            <a:picLocks noChangeAspect="1"/>
          </p:cNvPicPr>
          <p:nvPr/>
        </p:nvPicPr>
        <p:blipFill>
          <a:blip r:embed="rId2"/>
          <a:stretch>
            <a:fillRect/>
          </a:stretch>
        </p:blipFill>
        <p:spPr>
          <a:xfrm>
            <a:off x="2209800" y="1295400"/>
            <a:ext cx="7840054" cy="5038353"/>
          </a:xfrm>
          <a:prstGeom prst="rect">
            <a:avLst/>
          </a:prstGeom>
        </p:spPr>
      </p:pic>
    </p:spTree>
    <p:extLst>
      <p:ext uri="{BB962C8B-B14F-4D97-AF65-F5344CB8AC3E}">
        <p14:creationId xmlns:p14="http://schemas.microsoft.com/office/powerpoint/2010/main" val="4249316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BB092-9D24-405F-BA83-B89CABCE518D}"/>
              </a:ext>
            </a:extLst>
          </p:cNvPr>
          <p:cNvSpPr>
            <a:spLocks noGrp="1"/>
          </p:cNvSpPr>
          <p:nvPr>
            <p:ph type="title"/>
          </p:nvPr>
        </p:nvSpPr>
        <p:spPr/>
        <p:txBody>
          <a:bodyPr/>
          <a:lstStyle/>
          <a:p>
            <a:r>
              <a:rPr lang="zh-CN" altLang="en-US" dirty="0"/>
              <a:t>重要性采样</a:t>
            </a:r>
          </a:p>
        </p:txBody>
      </p:sp>
      <p:sp>
        <p:nvSpPr>
          <p:cNvPr id="3" name="内容占位符 2">
            <a:extLst>
              <a:ext uri="{FF2B5EF4-FFF2-40B4-BE49-F238E27FC236}">
                <a16:creationId xmlns:a16="http://schemas.microsoft.com/office/drawing/2014/main" id="{74BAAA44-8ED1-4911-8B1C-09667D29B1C4}"/>
              </a:ext>
            </a:extLst>
          </p:cNvPr>
          <p:cNvSpPr>
            <a:spLocks noGrp="1"/>
          </p:cNvSpPr>
          <p:nvPr>
            <p:ph sz="quarter" idx="1"/>
          </p:nvPr>
        </p:nvSpPr>
        <p:spPr/>
        <p:txBody>
          <a:bodyPr/>
          <a:lstStyle/>
          <a:p>
            <a:r>
              <a:rPr lang="zh-CN" altLang="en-US" dirty="0"/>
              <a:t>如果采样的目的是计算分布</a:t>
            </a:r>
            <a:r>
              <a:rPr lang="en-US" altLang="zh-CN" dirty="0"/>
              <a:t>p(x)</a:t>
            </a:r>
            <a:r>
              <a:rPr lang="zh-CN" altLang="en-US" dirty="0"/>
              <a:t>下函数</a:t>
            </a:r>
            <a:r>
              <a:rPr lang="en-US" altLang="zh-CN" dirty="0"/>
              <a:t>f(x)</a:t>
            </a:r>
            <a:r>
              <a:rPr lang="zh-CN" altLang="en-US" dirty="0"/>
              <a:t>的期望，那么实际上抽取的样本不需要严格服从分布</a:t>
            </a:r>
            <a:r>
              <a:rPr lang="en-US" altLang="zh-CN" dirty="0"/>
              <a:t>p(x)</a:t>
            </a:r>
            <a:r>
              <a:rPr lang="zh-CN" altLang="en-US" dirty="0"/>
              <a:t>。也可以通过另一个分布，即提议分布</a:t>
            </a:r>
            <a:r>
              <a:rPr lang="en-US" altLang="zh-CN" dirty="0"/>
              <a:t>q(x)</a:t>
            </a:r>
            <a:r>
              <a:rPr lang="zh-CN" altLang="en-US" dirty="0"/>
              <a:t>，直接采样并估计</a:t>
            </a:r>
            <a:r>
              <a:rPr lang="en-US" altLang="zh-CN" dirty="0"/>
              <a:t>E</a:t>
            </a:r>
            <a:r>
              <a:rPr lang="en-US" altLang="zh-CN" baseline="-25000" dirty="0"/>
              <a:t>p</a:t>
            </a:r>
            <a:r>
              <a:rPr lang="en-US" altLang="zh-CN" dirty="0"/>
              <a:t>[f(x)]</a:t>
            </a:r>
            <a:r>
              <a:rPr lang="zh-CN" altLang="en-US" dirty="0"/>
              <a:t>。</a:t>
            </a:r>
          </a:p>
        </p:txBody>
      </p:sp>
    </p:spTree>
    <p:extLst>
      <p:ext uri="{BB962C8B-B14F-4D97-AF65-F5344CB8AC3E}">
        <p14:creationId xmlns:p14="http://schemas.microsoft.com/office/powerpoint/2010/main" val="1796994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212C6-EAC0-4077-9E62-2E3266BBC4EE}"/>
              </a:ext>
            </a:extLst>
          </p:cNvPr>
          <p:cNvSpPr>
            <a:spLocks noGrp="1"/>
          </p:cNvSpPr>
          <p:nvPr>
            <p:ph type="title"/>
          </p:nvPr>
        </p:nvSpPr>
        <p:spPr/>
        <p:txBody>
          <a:bodyPr/>
          <a:lstStyle/>
          <a:p>
            <a:r>
              <a:rPr lang="zh-CN" altLang="en-US" dirty="0"/>
              <a:t>马尔可夫过程</a:t>
            </a:r>
          </a:p>
        </p:txBody>
      </p:sp>
      <p:sp>
        <p:nvSpPr>
          <p:cNvPr id="3" name="内容占位符 2">
            <a:extLst>
              <a:ext uri="{FF2B5EF4-FFF2-40B4-BE49-F238E27FC236}">
                <a16:creationId xmlns:a16="http://schemas.microsoft.com/office/drawing/2014/main" id="{65322CF5-6EDA-4E85-806F-106BD9233237}"/>
              </a:ext>
            </a:extLst>
          </p:cNvPr>
          <p:cNvSpPr>
            <a:spLocks noGrp="1"/>
          </p:cNvSpPr>
          <p:nvPr>
            <p:ph sz="quarter" idx="1"/>
          </p:nvPr>
        </p:nvSpPr>
        <p:spPr/>
        <p:txBody>
          <a:bodyPr/>
          <a:lstStyle/>
          <a:p>
            <a:r>
              <a:rPr lang="zh-CN" altLang="en-US" dirty="0"/>
              <a:t>随机过程（</a:t>
            </a:r>
            <a:r>
              <a:rPr lang="en-US" altLang="zh-CN" dirty="0"/>
              <a:t>stochastic process</a:t>
            </a:r>
            <a:r>
              <a:rPr lang="zh-CN" altLang="en-US" dirty="0"/>
              <a:t>）是一组随机变量</a:t>
            </a:r>
            <a:r>
              <a:rPr lang="en-US" altLang="zh-CN" dirty="0" err="1"/>
              <a:t>Xt</a:t>
            </a:r>
            <a:r>
              <a:rPr lang="zh-CN" altLang="en-US" dirty="0"/>
              <a:t>的集合，其中</a:t>
            </a:r>
            <a:r>
              <a:rPr lang="en-US" altLang="zh-CN" dirty="0"/>
              <a:t>t</a:t>
            </a:r>
            <a:r>
              <a:rPr lang="zh-CN" altLang="en-US" dirty="0"/>
              <a:t>属于一个索引（</a:t>
            </a:r>
            <a:r>
              <a:rPr lang="en-US" altLang="zh-CN" dirty="0"/>
              <a:t>index</a:t>
            </a:r>
            <a:r>
              <a:rPr lang="zh-CN" altLang="en-US" dirty="0"/>
              <a:t>）集合</a:t>
            </a:r>
            <a:r>
              <a:rPr lang="en-US" altLang="zh-CN" dirty="0"/>
              <a:t>T </a:t>
            </a:r>
            <a:r>
              <a:rPr lang="zh-CN" altLang="en-US" dirty="0"/>
              <a:t>。</a:t>
            </a:r>
            <a:endParaRPr lang="en-US" altLang="zh-CN" dirty="0"/>
          </a:p>
          <a:p>
            <a:pPr lvl="1"/>
            <a:r>
              <a:rPr lang="zh-CN" altLang="en-US" dirty="0"/>
              <a:t>引集合</a:t>
            </a:r>
            <a:r>
              <a:rPr lang="en-US" altLang="zh-CN" dirty="0"/>
              <a:t>T </a:t>
            </a:r>
            <a:r>
              <a:rPr lang="zh-CN" altLang="en-US" dirty="0"/>
              <a:t>可以定义在时间域或者空间域。</a:t>
            </a:r>
            <a:endParaRPr lang="en-US" altLang="zh-CN" dirty="0"/>
          </a:p>
          <a:p>
            <a:r>
              <a:rPr lang="zh-CN" altLang="en-US" dirty="0"/>
              <a:t>在随机过程中，马尔可夫性质（</a:t>
            </a:r>
            <a:r>
              <a:rPr lang="en-US" altLang="zh-CN" dirty="0"/>
              <a:t>Markov property</a:t>
            </a:r>
            <a:r>
              <a:rPr lang="zh-CN" altLang="en-US" dirty="0"/>
              <a:t>）是指一个随机过程在给定现在状态及所有过去状态情况下，其未来状态的条件概率分布仅依赖于当前状态。</a:t>
            </a:r>
          </a:p>
        </p:txBody>
      </p:sp>
      <p:pic>
        <p:nvPicPr>
          <p:cNvPr id="4" name="图片 3">
            <a:extLst>
              <a:ext uri="{FF2B5EF4-FFF2-40B4-BE49-F238E27FC236}">
                <a16:creationId xmlns:a16="http://schemas.microsoft.com/office/drawing/2014/main" id="{3CA303FB-EA76-492A-84AA-2519AABDE549}"/>
              </a:ext>
            </a:extLst>
          </p:cNvPr>
          <p:cNvPicPr>
            <a:picLocks noChangeAspect="1"/>
          </p:cNvPicPr>
          <p:nvPr/>
        </p:nvPicPr>
        <p:blipFill>
          <a:blip r:embed="rId2"/>
          <a:stretch>
            <a:fillRect/>
          </a:stretch>
        </p:blipFill>
        <p:spPr>
          <a:xfrm>
            <a:off x="2057400" y="5241149"/>
            <a:ext cx="7848600" cy="795303"/>
          </a:xfrm>
          <a:prstGeom prst="rect">
            <a:avLst/>
          </a:prstGeom>
        </p:spPr>
      </p:pic>
    </p:spTree>
    <p:extLst>
      <p:ext uri="{BB962C8B-B14F-4D97-AF65-F5344CB8AC3E}">
        <p14:creationId xmlns:p14="http://schemas.microsoft.com/office/powerpoint/2010/main" val="22692274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r>
              <a:rPr lang="zh-CN" altLang="en-US" dirty="0"/>
              <a:t>离散时间的马尔可夫过程也称为马尔可夫链（</a:t>
            </a:r>
            <a:r>
              <a:rPr lang="en-US" altLang="zh-CN" dirty="0"/>
              <a:t>Markov chain</a:t>
            </a:r>
            <a:r>
              <a:rPr lang="zh-CN" altLang="en-US" dirty="0"/>
              <a:t>）</a:t>
            </a:r>
            <a:endParaRPr lang="en-US" altLang="zh-CN" dirty="0"/>
          </a:p>
          <a:p>
            <a:pPr lvl="1"/>
            <a:r>
              <a:rPr lang="zh-CN" altLang="en-US" dirty="0"/>
              <a:t>状态转移矩阵</a:t>
            </a:r>
            <a:endParaRPr lang="en-US" altLang="zh-CN" dirty="0"/>
          </a:p>
          <a:p>
            <a:pPr lvl="1"/>
            <a:endParaRPr lang="en-US" altLang="zh-CN" dirty="0"/>
          </a:p>
          <a:p>
            <a:pPr lvl="1"/>
            <a:endParaRPr lang="en-US" altLang="zh-CN" dirty="0"/>
          </a:p>
          <a:p>
            <a:pPr lvl="1"/>
            <a:r>
              <a:rPr lang="zh-CN" altLang="en-US" dirty="0"/>
              <a:t>平稳分布</a:t>
            </a:r>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3657600" y="2590801"/>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2466975" y="4030162"/>
            <a:ext cx="7467600" cy="2202998"/>
          </a:xfrm>
          <a:prstGeom prst="rect">
            <a:avLst/>
          </a:prstGeom>
        </p:spPr>
      </p:pic>
    </p:spTree>
    <p:extLst>
      <p:ext uri="{BB962C8B-B14F-4D97-AF65-F5344CB8AC3E}">
        <p14:creationId xmlns:p14="http://schemas.microsoft.com/office/powerpoint/2010/main" val="19041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贝叶斯网络</a:t>
            </a:r>
            <a:endParaRPr lang="zh-CN" altLang="en-US" dirty="0"/>
          </a:p>
        </p:txBody>
      </p:sp>
      <p:sp>
        <p:nvSpPr>
          <p:cNvPr id="8" name="内容占位符 7">
            <a:extLst>
              <a:ext uri="{FF2B5EF4-FFF2-40B4-BE49-F238E27FC236}">
                <a16:creationId xmlns:a16="http://schemas.microsoft.com/office/drawing/2014/main" id="{A4931C8E-5DD2-447E-984B-4FE471733D19}"/>
              </a:ext>
            </a:extLst>
          </p:cNvPr>
          <p:cNvSpPr>
            <a:spLocks noGrp="1"/>
          </p:cNvSpPr>
          <p:nvPr>
            <p:ph sz="quarter" idx="1"/>
          </p:nvPr>
        </p:nvSpPr>
        <p:spPr/>
        <p:txBody>
          <a:bodyPr/>
          <a:lstStyle/>
          <a:p>
            <a:r>
              <a:rPr lang="zh-CN" altLang="en-US" dirty="0"/>
              <a:t>有向图模型（</a:t>
            </a:r>
            <a:r>
              <a:rPr lang="en-US" altLang="zh-CN" dirty="0"/>
              <a:t>Directed Graphical model</a:t>
            </a:r>
            <a:r>
              <a:rPr lang="zh-CN" altLang="en-US" dirty="0"/>
              <a:t>），也称为贝叶斯网络（</a:t>
            </a:r>
            <a:r>
              <a:rPr lang="en-US" altLang="zh-CN" dirty="0"/>
              <a:t>Bayesian Network</a:t>
            </a:r>
            <a:r>
              <a:rPr lang="zh-CN" altLang="en-US" dirty="0"/>
              <a:t>），或信念网络（</a:t>
            </a:r>
            <a:r>
              <a:rPr lang="en-US" altLang="zh-CN" dirty="0"/>
              <a:t>Belief Network</a:t>
            </a:r>
            <a:r>
              <a:rPr lang="zh-CN" altLang="en-US" dirty="0"/>
              <a:t>，</a:t>
            </a:r>
            <a:r>
              <a:rPr lang="en-US" altLang="zh-CN" dirty="0"/>
              <a:t>BN</a:t>
            </a:r>
            <a:r>
              <a:rPr lang="zh-CN" altLang="en-US" dirty="0"/>
              <a:t>）。</a:t>
            </a:r>
          </a:p>
        </p:txBody>
      </p:sp>
      <p:pic>
        <p:nvPicPr>
          <p:cNvPr id="6" name="图片 5">
            <a:extLst>
              <a:ext uri="{FF2B5EF4-FFF2-40B4-BE49-F238E27FC236}">
                <a16:creationId xmlns:a16="http://schemas.microsoft.com/office/drawing/2014/main" id="{F07C43EE-4CB2-4AD1-9C38-FDCAF2C62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676296"/>
            <a:ext cx="5522170" cy="3478081"/>
          </a:xfrm>
          <a:prstGeom prst="rect">
            <a:avLst/>
          </a:prstGeom>
        </p:spPr>
      </p:pic>
    </p:spTree>
    <p:extLst>
      <p:ext uri="{BB962C8B-B14F-4D97-AF65-F5344CB8AC3E}">
        <p14:creationId xmlns:p14="http://schemas.microsoft.com/office/powerpoint/2010/main" val="4124587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E04FB-1BFF-4B10-802A-BD1C59A4A46D}"/>
              </a:ext>
            </a:extLst>
          </p:cNvPr>
          <p:cNvSpPr>
            <a:spLocks noGrp="1"/>
          </p:cNvSpPr>
          <p:nvPr>
            <p:ph type="title"/>
          </p:nvPr>
        </p:nvSpPr>
        <p:spPr/>
        <p:txBody>
          <a:bodyPr/>
          <a:lstStyle/>
          <a:p>
            <a:r>
              <a:rPr lang="zh-CN" altLang="en-US" dirty="0"/>
              <a:t>马尔可夫链</a:t>
            </a:r>
          </a:p>
        </p:txBody>
      </p:sp>
      <p:sp>
        <p:nvSpPr>
          <p:cNvPr id="3" name="内容占位符 2">
            <a:extLst>
              <a:ext uri="{FF2B5EF4-FFF2-40B4-BE49-F238E27FC236}">
                <a16:creationId xmlns:a16="http://schemas.microsoft.com/office/drawing/2014/main" id="{9AC83A43-09B0-40DB-B3EE-CBDBDD9F6B6E}"/>
              </a:ext>
            </a:extLst>
          </p:cNvPr>
          <p:cNvSpPr>
            <a:spLocks noGrp="1"/>
          </p:cNvSpPr>
          <p:nvPr>
            <p:ph sz="quarter" idx="1"/>
          </p:nvPr>
        </p:nvSpPr>
        <p:spPr/>
        <p:txBody>
          <a:bodyPr/>
          <a:lstStyle/>
          <a:p>
            <a:r>
              <a:rPr lang="zh-CN" altLang="en-US" dirty="0"/>
              <a:t>状态转移矩阵</a:t>
            </a:r>
            <a:endParaRPr lang="en-US" altLang="zh-CN" dirty="0"/>
          </a:p>
          <a:p>
            <a:endParaRPr lang="zh-CN" altLang="en-US" dirty="0"/>
          </a:p>
        </p:txBody>
      </p:sp>
      <p:pic>
        <p:nvPicPr>
          <p:cNvPr id="1026" name="Picture 2" descr="https://cdn-images-1.medium.com/max/1600/0*kAIT2tNGI01-8Z_a.gif">
            <a:extLst>
              <a:ext uri="{FF2B5EF4-FFF2-40B4-BE49-F238E27FC236}">
                <a16:creationId xmlns:a16="http://schemas.microsoft.com/office/drawing/2014/main" id="{72E45FAF-7E9B-4F12-A20C-244D48AAEB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981200"/>
            <a:ext cx="60579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721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B2677-F70F-474E-B598-CCF6A9429EF2}"/>
              </a:ext>
            </a:extLst>
          </p:cNvPr>
          <p:cNvSpPr>
            <a:spLocks noGrp="1"/>
          </p:cNvSpPr>
          <p:nvPr>
            <p:ph type="title"/>
          </p:nvPr>
        </p:nvSpPr>
        <p:spPr/>
        <p:txBody>
          <a:bodyPr/>
          <a:lstStyle/>
          <a:p>
            <a:pPr lvl="1"/>
            <a:r>
              <a:rPr lang="zh-CN" altLang="en-US" dirty="0"/>
              <a:t>平稳分布</a:t>
            </a:r>
          </a:p>
        </p:txBody>
      </p:sp>
      <p:sp>
        <p:nvSpPr>
          <p:cNvPr id="3" name="内容占位符 2">
            <a:extLst>
              <a:ext uri="{FF2B5EF4-FFF2-40B4-BE49-F238E27FC236}">
                <a16:creationId xmlns:a16="http://schemas.microsoft.com/office/drawing/2014/main" id="{C3C4A9C4-F84C-495E-80B5-EB93D2C2AF75}"/>
              </a:ext>
            </a:extLst>
          </p:cNvPr>
          <p:cNvSpPr>
            <a:spLocks noGrp="1"/>
          </p:cNvSpPr>
          <p:nvPr>
            <p:ph sz="quarter" idx="1"/>
          </p:nvPr>
        </p:nvSpPr>
        <p:spPr/>
        <p:txBody>
          <a:bodyPr/>
          <a:lstStyle/>
          <a:p>
            <a:pPr lvl="1"/>
            <a:endParaRPr lang="en-US" altLang="zh-CN" dirty="0"/>
          </a:p>
          <a:p>
            <a:pPr lvl="1"/>
            <a:endParaRPr lang="en-US" altLang="zh-CN" dirty="0"/>
          </a:p>
        </p:txBody>
      </p:sp>
      <p:pic>
        <p:nvPicPr>
          <p:cNvPr id="4" name="图片 3">
            <a:extLst>
              <a:ext uri="{FF2B5EF4-FFF2-40B4-BE49-F238E27FC236}">
                <a16:creationId xmlns:a16="http://schemas.microsoft.com/office/drawing/2014/main" id="{51AA5E84-CBC0-456F-AB0D-8EB5963F5E2A}"/>
              </a:ext>
            </a:extLst>
          </p:cNvPr>
          <p:cNvPicPr>
            <a:picLocks noChangeAspect="1"/>
          </p:cNvPicPr>
          <p:nvPr/>
        </p:nvPicPr>
        <p:blipFill>
          <a:blip r:embed="rId2"/>
          <a:stretch>
            <a:fillRect/>
          </a:stretch>
        </p:blipFill>
        <p:spPr>
          <a:xfrm>
            <a:off x="2971800" y="1752601"/>
            <a:ext cx="5086350" cy="751591"/>
          </a:xfrm>
          <a:prstGeom prst="rect">
            <a:avLst/>
          </a:prstGeom>
        </p:spPr>
      </p:pic>
      <p:pic>
        <p:nvPicPr>
          <p:cNvPr id="5" name="图片 4">
            <a:extLst>
              <a:ext uri="{FF2B5EF4-FFF2-40B4-BE49-F238E27FC236}">
                <a16:creationId xmlns:a16="http://schemas.microsoft.com/office/drawing/2014/main" id="{FCB95280-5654-4A01-A090-C485F0AB13B1}"/>
              </a:ext>
            </a:extLst>
          </p:cNvPr>
          <p:cNvPicPr>
            <a:picLocks noChangeAspect="1"/>
          </p:cNvPicPr>
          <p:nvPr/>
        </p:nvPicPr>
        <p:blipFill>
          <a:blip r:embed="rId3"/>
          <a:stretch>
            <a:fillRect/>
          </a:stretch>
        </p:blipFill>
        <p:spPr>
          <a:xfrm>
            <a:off x="2286000" y="3466454"/>
            <a:ext cx="7467600" cy="2202998"/>
          </a:xfrm>
          <a:prstGeom prst="rect">
            <a:avLst/>
          </a:prstGeom>
        </p:spPr>
      </p:pic>
    </p:spTree>
    <p:extLst>
      <p:ext uri="{BB962C8B-B14F-4D97-AF65-F5344CB8AC3E}">
        <p14:creationId xmlns:p14="http://schemas.microsoft.com/office/powerpoint/2010/main" val="18668276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43074-91BD-4D0B-95E1-D9C4C904566C}"/>
              </a:ext>
            </a:extLst>
          </p:cNvPr>
          <p:cNvSpPr>
            <a:spLocks noGrp="1"/>
          </p:cNvSpPr>
          <p:nvPr>
            <p:ph type="title"/>
          </p:nvPr>
        </p:nvSpPr>
        <p:spPr/>
        <p:txBody>
          <a:bodyPr/>
          <a:lstStyle/>
          <a:p>
            <a:r>
              <a:rPr lang="zh-CN" altLang="en-US" dirty="0"/>
              <a:t>细致平稳条件</a:t>
            </a:r>
          </a:p>
        </p:txBody>
      </p:sp>
      <p:pic>
        <p:nvPicPr>
          <p:cNvPr id="4" name="图片 3">
            <a:extLst>
              <a:ext uri="{FF2B5EF4-FFF2-40B4-BE49-F238E27FC236}">
                <a16:creationId xmlns:a16="http://schemas.microsoft.com/office/drawing/2014/main" id="{AAE8EE17-5B6C-47A7-9042-4EF286E717B0}"/>
              </a:ext>
            </a:extLst>
          </p:cNvPr>
          <p:cNvPicPr>
            <a:picLocks noChangeAspect="1"/>
          </p:cNvPicPr>
          <p:nvPr/>
        </p:nvPicPr>
        <p:blipFill>
          <a:blip r:embed="rId2"/>
          <a:stretch>
            <a:fillRect/>
          </a:stretch>
        </p:blipFill>
        <p:spPr>
          <a:xfrm>
            <a:off x="1537960" y="1600200"/>
            <a:ext cx="9144000" cy="4685420"/>
          </a:xfrm>
          <a:prstGeom prst="rect">
            <a:avLst/>
          </a:prstGeom>
        </p:spPr>
      </p:pic>
    </p:spTree>
    <p:extLst>
      <p:ext uri="{BB962C8B-B14F-4D97-AF65-F5344CB8AC3E}">
        <p14:creationId xmlns:p14="http://schemas.microsoft.com/office/powerpoint/2010/main" val="23025346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08C200-0113-4E07-9082-44289F60DD27}"/>
              </a:ext>
            </a:extLst>
          </p:cNvPr>
          <p:cNvSpPr>
            <a:spLocks noGrp="1"/>
          </p:cNvSpPr>
          <p:nvPr>
            <p:ph type="title"/>
          </p:nvPr>
        </p:nvSpPr>
        <p:spPr/>
        <p:txBody>
          <a:bodyPr/>
          <a:lstStyle/>
          <a:p>
            <a:r>
              <a:rPr lang="en-US" altLang="zh-CN" dirty="0"/>
              <a:t>Metropolis-Hastings</a:t>
            </a:r>
            <a:r>
              <a:rPr lang="zh-CN" altLang="en-US" dirty="0"/>
              <a:t>算法</a:t>
            </a:r>
          </a:p>
        </p:txBody>
      </p:sp>
      <p:pic>
        <p:nvPicPr>
          <p:cNvPr id="5" name="图片 4">
            <a:extLst>
              <a:ext uri="{FF2B5EF4-FFF2-40B4-BE49-F238E27FC236}">
                <a16:creationId xmlns:a16="http://schemas.microsoft.com/office/drawing/2014/main" id="{5528751D-DF31-4118-8E40-7B3FB8FD7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05" y="1891382"/>
            <a:ext cx="7722077" cy="1475379"/>
          </a:xfrm>
          <a:prstGeom prst="rect">
            <a:avLst/>
          </a:prstGeom>
        </p:spPr>
      </p:pic>
      <p:pic>
        <p:nvPicPr>
          <p:cNvPr id="4" name="图片 3">
            <a:extLst>
              <a:ext uri="{FF2B5EF4-FFF2-40B4-BE49-F238E27FC236}">
                <a16:creationId xmlns:a16="http://schemas.microsoft.com/office/drawing/2014/main" id="{9A52C5C4-ACA0-4F7F-983A-1D05EAA53E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1" y="4648201"/>
            <a:ext cx="4751011" cy="1333549"/>
          </a:xfrm>
          <a:prstGeom prst="rect">
            <a:avLst/>
          </a:prstGeom>
        </p:spPr>
      </p:pic>
    </p:spTree>
    <p:extLst>
      <p:ext uri="{BB962C8B-B14F-4D97-AF65-F5344CB8AC3E}">
        <p14:creationId xmlns:p14="http://schemas.microsoft.com/office/powerpoint/2010/main" val="40809026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6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pic>
        <p:nvPicPr>
          <p:cNvPr id="4" name="Picture 4" descr="Figure8.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96307"/>
            <a:ext cx="2309812"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Figure8.2.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81801" y="1160721"/>
            <a:ext cx="271938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5334000"/>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1800" y="4754028"/>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01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局部马尔可夫性质</a:t>
            </a:r>
          </a:p>
        </p:txBody>
      </p:sp>
      <p:sp>
        <p:nvSpPr>
          <p:cNvPr id="3" name="内容占位符 2"/>
          <p:cNvSpPr>
            <a:spLocks noGrp="1"/>
          </p:cNvSpPr>
          <p:nvPr>
            <p:ph sz="quarter" idx="1"/>
          </p:nvPr>
        </p:nvSpPr>
        <p:spPr/>
        <p:txBody>
          <a:bodyPr/>
          <a:lstStyle/>
          <a:p>
            <a:r>
              <a:rPr lang="zh-CN" altLang="en-US" dirty="0"/>
              <a:t>利用图模型的局部马尔可夫性，我们可以对多元变量的联合概率进行简化，从而降低建模的复杂度。</a:t>
            </a:r>
            <a:endParaRPr lang="en-US" altLang="zh-CN" dirty="0"/>
          </a:p>
          <a:p>
            <a:r>
              <a:rPr lang="zh-CN" altLang="en-US" dirty="0"/>
              <a:t>以贝叶斯网络为例，</a:t>
            </a:r>
            <a:endParaRPr lang="en-US" altLang="zh-CN" dirty="0"/>
          </a:p>
          <a:p>
            <a:endParaRPr lang="en-US" altLang="zh-CN" dirty="0"/>
          </a:p>
          <a:p>
            <a:pPr lvl="1"/>
            <a:endParaRPr lang="en-US" altLang="zh-CN" dirty="0"/>
          </a:p>
          <a:p>
            <a:pPr lvl="1"/>
            <a:endParaRPr lang="en-US" altLang="zh-CN" dirty="0"/>
          </a:p>
          <a:p>
            <a:pPr lvl="1"/>
            <a:r>
              <a:rPr lang="zh-CN" altLang="en-US" dirty="0"/>
              <a:t>是</a:t>
            </a:r>
            <a:r>
              <a:rPr lang="en-US" altLang="zh-CN" dirty="0"/>
              <a:t>4</a:t>
            </a:r>
            <a:r>
              <a:rPr lang="zh-CN" altLang="en-US" dirty="0"/>
              <a:t>个局部条件概率的乘积，这样只需要</a:t>
            </a:r>
            <a:r>
              <a:rPr lang="en-US" altLang="zh-CN" dirty="0"/>
              <a:t>1 + 2 + 2 + 4 = 9</a:t>
            </a:r>
            <a:r>
              <a:rPr lang="zh-CN" altLang="en-US" dirty="0"/>
              <a:t>个独立参数。</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1" y="3352800"/>
            <a:ext cx="7105917" cy="732568"/>
          </a:xfrm>
          <a:prstGeom prst="rect">
            <a:avLst/>
          </a:prstGeom>
        </p:spPr>
      </p:pic>
    </p:spTree>
    <p:extLst>
      <p:ext uri="{BB962C8B-B14F-4D97-AF65-F5344CB8AC3E}">
        <p14:creationId xmlns:p14="http://schemas.microsoft.com/office/powerpoint/2010/main" val="3907772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45"/>
  <p:tag name="PICTUREFILESIZE" val="202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 \cup D}&#10;\]&#10;\end{document}&#10;"/>
  <p:tag name="FILENAME" val="TP_tmp"/>
  <p:tag name="FORMAT" val="png256"/>
  <p:tag name="RES" val="600"/>
  <p:tag name="BLEND" val="0"/>
  <p:tag name="TRANSPARENT" val="1"/>
  <p:tag name="TBUG" val="0"/>
  <p:tag name="ALLOWFS" val="0"/>
  <p:tag name="ORIGWIDTH" val="69"/>
  <p:tag name="PICTUREFILESIZE" val="22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C}{D}{A \cup B}&#10;\]&#10;\end{document}&#10;"/>
  <p:tag name="FILENAME" val="TP_tmp"/>
  <p:tag name="FORMAT" val="png256"/>
  <p:tag name="RES" val="600"/>
  <p:tag name="BLEND" val="0"/>
  <p:tag name="TRANSPARENT" val="1"/>
  <p:tag name="TBUG" val="0"/>
  <p:tag name="ALLOWFS" val="0"/>
  <p:tag name="ORIGWIDTH" val="69"/>
  <p:tag name="PICTUREFILESIZE" val="2278"/>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 = \sum_{x^\prime} p(y|x^\prime)p(x^\prime)&#10;\]&#10;\end{document}&#10;"/>
  <p:tag name="FILENAME" val="TP_tmp"/>
  <p:tag name="FORMAT" val="png256"/>
  <p:tag name="RES" val="600"/>
  <p:tag name="BLEND" val="0"/>
  <p:tag name="TRANSPARENT" val="1"/>
  <p:tag name="TBUG" val="0"/>
  <p:tag name="ALLOWFS" val="0"/>
  <p:tag name="ORIGWIDTH" val="98"/>
  <p:tag name="PICTUREFILESIZE" val="3907"/>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x|y) = \frac{p(y|x)p(x)}{p(y)}&#10;\]&#10;\end{document}&#10;"/>
  <p:tag name="FILENAME" val="TP_tmp"/>
  <p:tag name="FORMAT" val="png256"/>
  <p:tag name="RES" val="600"/>
  <p:tag name="BLEND" val="0"/>
  <p:tag name="TRANSPARENT" val="1"/>
  <p:tag name="TBUG" val="0"/>
  <p:tag name="ALLOWFS" val="0"/>
  <p:tag name="ORIGWIDTH" val="88"/>
  <p:tag name="PICTUREFILESIZE" val="4508"/>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E(\bfx, \bfy) &amp; = &amp; h \sum_i x_i - \beta \sum_{\{i,j\}} x_i x_j \\&#10;  &amp; &amp; \quad  - \eta \sum_i x_i y_i&#10;\end{eqnarray*}&#10;\end{document}&#10;"/>
  <p:tag name="FILENAME" val="TP_tmp"/>
  <p:tag name="FORMAT" val="png256"/>
  <p:tag name="RES" val="600"/>
  <p:tag name="BLEND" val="0"/>
  <p:tag name="TRANSPARENT" val="1"/>
  <p:tag name="TBUG" val="0"/>
  <p:tag name="ALLOWFS" val="0"/>
  <p:tag name="ORIGWIDTH" val="150"/>
  <p:tag name="PICTUREFILESIZE" val="751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bfy) = \frac{1}{Z} \exp \{ - E(\bfx, \bfy) \}&#10;\]&#10;\end{document}&#10;"/>
  <p:tag name="FILENAME" val="TP_tmp"/>
  <p:tag name="FORMAT" val="png256"/>
  <p:tag name="RES" val="600"/>
  <p:tag name="BLEND" val="0"/>
  <p:tag name="TRANSPARENT" val="1"/>
  <p:tag name="TBUG" val="0"/>
  <p:tag name="ALLOWFS" val="0"/>
  <p:tag name="ORIGWIDTH" val="120"/>
  <p:tag name="PICTUREFILESIZE" val="414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x_1) p(x_2|x_1) \thickspace p(x_3|x_2) \cdots p(x_N|x_{N-1})&#10;\]&#10;\end{document}&#10;"/>
  <p:tag name="FILENAME" val="TP_tmp"/>
  <p:tag name="FORMAT" val="png256"/>
  <p:tag name="RES" val="600"/>
  <p:tag name="BLEND" val="0"/>
  <p:tag name="TRANSPARENT" val="1"/>
  <p:tag name="TBUG" val="0"/>
  <p:tag name="ALLOWFS" val="0"/>
  <p:tag name="ORIGWIDTH" val="197"/>
  <p:tag name="PICTUREFILESIZE" val="5073"/>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usepackage{color}&#10;\input{C:/Users/markussv/depots/CMBBOOK/latex/prml-utils}&#10;\begin{document}&#10;\[&#10;p(\bfx) = \color{red} \frac{1}{Z} \color{black} \thickspace \psi_{1,2} (x_1, x_2)&#10;  \thickspace  \psi_{2,3} (x_2, x_3) \cdots \psi_{N-1,N} (x_{N-1}, x_N)&#10;\]&#10;\end{document}&#10;"/>
  <p:tag name="FILENAME" val="TP_tmp"/>
  <p:tag name="FORMAT" val="png256"/>
  <p:tag name="RES" val="600"/>
  <p:tag name="BLEND" val="0"/>
  <p:tag name="TRANSPARENT" val="1"/>
  <p:tag name="TBUG" val="0"/>
  <p:tag name="ALLOWFS" val="0"/>
  <p:tag name="ORIGWIDTH" val="245"/>
  <p:tag name="PICTUREFILESIZE" val="686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bfx) &amp; = &amp; p(x_1) p(x_2) p(x_3) p(x_4|x_1, x_2, x_3) \\&#10;&amp; = &amp; \frac{1}{Z}  \psi_{A}(x_1, x_2, x_3) \psi_{B}(x_2, x_3, x_4)&#10;\psi_{C}(x_1, x_2, x_4) &#10;\end{eqnarray*}&#10;\end{document}&#10;"/>
  <p:tag name="FILENAME" val="TP_tmp"/>
  <p:tag name="FORMAT" val="png256"/>
  <p:tag name="RES" val="600"/>
  <p:tag name="BLEND" val="0"/>
  <p:tag name="TRANSPARENT" val="1"/>
  <p:tag name="TBUG" val="0"/>
  <p:tag name="ALLOWFS" val="0"/>
  <p:tag name="ORIGWIDTH" val="238"/>
  <p:tag name="PICTUREFILESIZE" val="955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emptyset}&#10;\]&#10;\end{document}&#10;"/>
  <p:tag name="FILENAME" val="TP_tmp"/>
  <p:tag name="FORMAT" val="png256"/>
  <p:tag name="RES" val="600"/>
  <p:tag name="BLEND" val="0"/>
  <p:tag name="TRANSPARENT" val="1"/>
  <p:tag name="TBUG" val="0"/>
  <p:tag name="ALLOWFS" val="0"/>
  <p:tag name="ORIGWIDTH" val="47"/>
  <p:tag name="PICTUREFILESIZE" val="1872"/>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9"/>
  <p:tag name="PICTUREFILESIZE" val="206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18248</TotalTime>
  <Words>1610</Words>
  <Application>Microsoft Office PowerPoint</Application>
  <PresentationFormat>宽屏</PresentationFormat>
  <Paragraphs>244</Paragraphs>
  <Slides>74</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74</vt:i4>
      </vt:variant>
    </vt:vector>
  </HeadingPairs>
  <TitlesOfParts>
    <vt:vector size="86"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概率图模型</vt:lpstr>
      <vt:lpstr>如何表示高维随机向量的概率密度？</vt:lpstr>
      <vt:lpstr>概率图模型</vt:lpstr>
      <vt:lpstr>概率图模型</vt:lpstr>
      <vt:lpstr>概率图模型</vt:lpstr>
      <vt:lpstr>模型表示</vt:lpstr>
      <vt:lpstr>贝叶斯网络</vt:lpstr>
      <vt:lpstr>练习</vt:lpstr>
      <vt:lpstr>局部马尔可夫性质</vt:lpstr>
      <vt:lpstr>条件独立性</vt:lpstr>
      <vt:lpstr>常见的有向图模型</vt:lpstr>
      <vt:lpstr>隐马尔可夫模型（Hidden Markov Model，HMM）</vt:lpstr>
      <vt:lpstr>高斯混合模型</vt:lpstr>
      <vt:lpstr>高斯混合模型</vt:lpstr>
      <vt:lpstr>概率主题模型</vt:lpstr>
      <vt:lpstr>概率主题模型</vt:lpstr>
      <vt:lpstr>有向图模型</vt:lpstr>
      <vt:lpstr>马尔可夫随机场</vt:lpstr>
      <vt:lpstr>无向图的马尔可夫性</vt:lpstr>
      <vt:lpstr>团（Clique）</vt:lpstr>
      <vt:lpstr>Hammersley-Clifford定理</vt:lpstr>
      <vt:lpstr>马尔可夫网络</vt:lpstr>
      <vt:lpstr>Illustration: Image De-Noising (1)</vt:lpstr>
      <vt:lpstr>Illustration: Image De-Noising (2)</vt:lpstr>
      <vt:lpstr>Illustration: Image De-Noising (3)</vt:lpstr>
      <vt:lpstr>Illustration: Image De-Noising (4)</vt:lpstr>
      <vt:lpstr>常见的无向图模型</vt:lpstr>
      <vt:lpstr>模型对比</vt:lpstr>
      <vt:lpstr>有向图和无向图的转换</vt:lpstr>
      <vt:lpstr>有向图和无向图的转换</vt:lpstr>
      <vt:lpstr>道德图（Moral Graph ）</vt:lpstr>
      <vt:lpstr>有向图和无向图</vt:lpstr>
      <vt:lpstr>有向图和无向图</vt:lpstr>
      <vt:lpstr>学习</vt:lpstr>
      <vt:lpstr>不含隐变量的参数估计</vt:lpstr>
      <vt:lpstr>有向图模型</vt:lpstr>
      <vt:lpstr>无向图模型</vt:lpstr>
      <vt:lpstr>含隐变量的参数学习</vt:lpstr>
      <vt:lpstr>高斯混合模型</vt:lpstr>
      <vt:lpstr>一个简单的解法：K-means</vt:lpstr>
      <vt:lpstr>K-means算法</vt:lpstr>
      <vt:lpstr>K-means算法</vt:lpstr>
      <vt:lpstr>期望最大化算法</vt:lpstr>
      <vt:lpstr>另外一种推导</vt:lpstr>
      <vt:lpstr>EM算法</vt:lpstr>
      <vt:lpstr>收敛性</vt:lpstr>
      <vt:lpstr>GMM Revisit</vt:lpstr>
      <vt:lpstr>GMM Revisit</vt:lpstr>
      <vt:lpstr>GMM Revisit</vt:lpstr>
      <vt:lpstr>GMM的参数学习</vt:lpstr>
      <vt:lpstr>GMM的参数学习</vt:lpstr>
      <vt:lpstr>k-means clustering vs. EM clustering </vt:lpstr>
      <vt:lpstr>推断（ Inference ）</vt:lpstr>
      <vt:lpstr>Inference in Graphical Models</vt:lpstr>
      <vt:lpstr>推断</vt:lpstr>
      <vt:lpstr>精确推断</vt:lpstr>
      <vt:lpstr>变量消去法</vt:lpstr>
      <vt:lpstr>信念传播算法</vt:lpstr>
      <vt:lpstr>链上的消息传递</vt:lpstr>
      <vt:lpstr>链上的消息传递</vt:lpstr>
      <vt:lpstr>链式结构图模型的信念传播过程</vt:lpstr>
      <vt:lpstr>近似推断</vt:lpstr>
      <vt:lpstr>采样法</vt:lpstr>
      <vt:lpstr>拒绝采样</vt:lpstr>
      <vt:lpstr>拒绝采样</vt:lpstr>
      <vt:lpstr>拒绝采样</vt:lpstr>
      <vt:lpstr>重要性采样</vt:lpstr>
      <vt:lpstr>马尔可夫过程</vt:lpstr>
      <vt:lpstr>马尔可夫链</vt:lpstr>
      <vt:lpstr>马尔可夫链</vt:lpstr>
      <vt:lpstr>平稳分布</vt:lpstr>
      <vt:lpstr>细致平稳条件</vt:lpstr>
      <vt:lpstr>Metropolis-Hastings算法</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1879</cp:revision>
  <dcterms:created xsi:type="dcterms:W3CDTF">2009-03-19T21:17:53Z</dcterms:created>
  <dcterms:modified xsi:type="dcterms:W3CDTF">2019-11-21T12:10:31Z</dcterms:modified>
</cp:coreProperties>
</file>