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5"/>
  </p:notesMasterIdLst>
  <p:sldIdLst>
    <p:sldId id="256" r:id="rId2"/>
    <p:sldId id="448" r:id="rId3"/>
    <p:sldId id="468" r:id="rId4"/>
    <p:sldId id="511" r:id="rId5"/>
    <p:sldId id="469" r:id="rId6"/>
    <p:sldId id="708" r:id="rId7"/>
    <p:sldId id="512" r:id="rId8"/>
    <p:sldId id="506" r:id="rId9"/>
    <p:sldId id="514" r:id="rId10"/>
    <p:sldId id="482" r:id="rId11"/>
    <p:sldId id="486" r:id="rId12"/>
    <p:sldId id="487" r:id="rId13"/>
    <p:sldId id="483" r:id="rId14"/>
    <p:sldId id="473" r:id="rId15"/>
    <p:sldId id="505" r:id="rId16"/>
    <p:sldId id="474" r:id="rId17"/>
    <p:sldId id="477" r:id="rId18"/>
    <p:sldId id="478" r:id="rId19"/>
    <p:sldId id="488" r:id="rId20"/>
    <p:sldId id="496" r:id="rId21"/>
    <p:sldId id="709" r:id="rId22"/>
    <p:sldId id="498" r:id="rId23"/>
    <p:sldId id="710" r:id="rId24"/>
    <p:sldId id="719" r:id="rId25"/>
    <p:sldId id="720" r:id="rId26"/>
    <p:sldId id="722" r:id="rId27"/>
    <p:sldId id="721" r:id="rId28"/>
    <p:sldId id="714" r:id="rId29"/>
    <p:sldId id="715" r:id="rId30"/>
    <p:sldId id="716" r:id="rId31"/>
    <p:sldId id="717" r:id="rId32"/>
    <p:sldId id="718" r:id="rId33"/>
    <p:sldId id="499" r:id="rId34"/>
    <p:sldId id="510" r:id="rId35"/>
    <p:sldId id="504" r:id="rId36"/>
    <p:sldId id="480" r:id="rId37"/>
    <p:sldId id="481" r:id="rId38"/>
    <p:sldId id="502" r:id="rId39"/>
    <p:sldId id="503" r:id="rId40"/>
    <p:sldId id="712" r:id="rId41"/>
    <p:sldId id="713" r:id="rId42"/>
    <p:sldId id="711" r:id="rId43"/>
    <p:sldId id="447"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68"/>
            <p14:sldId id="511"/>
            <p14:sldId id="469"/>
            <p14:sldId id="708"/>
            <p14:sldId id="512"/>
            <p14:sldId id="506"/>
            <p14:sldId id="514"/>
            <p14:sldId id="482"/>
            <p14:sldId id="486"/>
            <p14:sldId id="487"/>
            <p14:sldId id="483"/>
            <p14:sldId id="473"/>
            <p14:sldId id="505"/>
            <p14:sldId id="474"/>
            <p14:sldId id="477"/>
            <p14:sldId id="478"/>
            <p14:sldId id="488"/>
            <p14:sldId id="496"/>
            <p14:sldId id="709"/>
            <p14:sldId id="498"/>
            <p14:sldId id="710"/>
            <p14:sldId id="719"/>
            <p14:sldId id="720"/>
            <p14:sldId id="722"/>
            <p14:sldId id="721"/>
            <p14:sldId id="714"/>
            <p14:sldId id="715"/>
            <p14:sldId id="716"/>
            <p14:sldId id="717"/>
            <p14:sldId id="718"/>
            <p14:sldId id="499"/>
            <p14:sldId id="510"/>
            <p14:sldId id="504"/>
            <p14:sldId id="480"/>
            <p14:sldId id="481"/>
            <p14:sldId id="502"/>
            <p14:sldId id="503"/>
            <p14:sldId id="712"/>
            <p14:sldId id="713"/>
            <p14:sldId id="711"/>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99" d="100"/>
          <a:sy n="99" d="100"/>
        </p:scale>
        <p:origin x="1690" y="77"/>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400" dirty="0"/>
            <a:t>所有损害优化的方法都是正则化。</a:t>
          </a:r>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a:t>增加优化约束</a:t>
          </a:r>
          <a:endParaRPr lang="en-US" altLang="zh-CN" sz="2000" dirty="0"/>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a:t>干扰优化过程</a:t>
          </a:r>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pt>
    <dgm:pt modelId="{0A43440D-1F09-40F2-B6E7-0FC9C4298197}" type="pres">
      <dgm:prSet presAssocID="{5B2E383B-9F26-4DA9-983E-E153C7FFFA10}" presName="rootConnector1" presStyleLbl="node1" presStyleIdx="0" presStyleCnt="0"/>
      <dgm:spPr/>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dgm:presLayoutVars>
          <dgm:chPref val="3"/>
        </dgm:presLayoutVars>
      </dgm:prSet>
      <dgm:spPr/>
    </dgm:pt>
    <dgm:pt modelId="{3E20DBAE-BE56-4FE8-B27C-7A331CE5D7F0}" type="pres">
      <dgm:prSet presAssocID="{DB307B8E-5B07-4FB9-927C-FCB1686BA255}" presName="rootConnector" presStyleLbl="node2" presStyleIdx="0" presStyleCnt="2"/>
      <dgm:spPr/>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pt>
    <dgm:pt modelId="{9A3819C4-B074-4F09-9908-28A73234B65F}" type="pres">
      <dgm:prSet presAssocID="{3A66B05C-C306-4566-ADB4-BD58EF99E13F}" presName="rootConnector" presStyleLbl="node2" presStyleIdx="1" presStyleCnt="2"/>
      <dgm:spPr/>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36FB4D0B-6E75-4594-9473-CB7A73DE5504}" type="presOf" srcId="{3A66B05C-C306-4566-ADB4-BD58EF99E13F}" destId="{7509D6B6-898D-4FC7-8441-00720BF18D07}" srcOrd="0" destOrd="0" presId="urn:microsoft.com/office/officeart/2005/8/layout/orgChart1"/>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95258471-3EC3-4E26-A09A-7D644341A566}" type="presOf" srcId="{DB307B8E-5B07-4FB9-927C-FCB1686BA255}" destId="{D2B477F3-791F-46FC-A50D-FA3601860E25}"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81B5CC3-E7EF-4012-9950-B3EC99F54573}" srcId="{F6FB202F-FB08-4046-B511-8154FB49289C}" destId="{5B2E383B-9F26-4DA9-983E-E153C7FFFA10}" srcOrd="0" destOrd="0" parTransId="{0BDF28E4-3DD2-49C4-ADA0-8A4D042CDCAA}" sibTransId="{1C7A80F1-86C4-424F-9840-90BCB07D654B}"/>
    <dgm:cxn modelId="{F98C9DC3-DA36-491B-BE8A-49718298771D}" type="presOf" srcId="{013B59AA-A8DF-4C7C-9DB4-7BB8FC4371C0}" destId="{E5BF9C94-5509-4F79-AC82-D0991D6614CC}"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7989" y="673594"/>
          <a:ext cx="1834810" cy="636876"/>
        </a:xfrm>
        <a:custGeom>
          <a:avLst/>
          <a:gdLst/>
          <a:ahLst/>
          <a:cxnLst/>
          <a:rect l="0" t="0" r="0" b="0"/>
          <a:pathLst>
            <a:path>
              <a:moveTo>
                <a:pt x="1834810" y="0"/>
              </a:moveTo>
              <a:lnTo>
                <a:pt x="1834810" y="318438"/>
              </a:lnTo>
              <a:lnTo>
                <a:pt x="0" y="318438"/>
              </a:lnTo>
              <a:lnTo>
                <a:pt x="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所有损害优化的方法都是正则化。</a:t>
          </a:r>
        </a:p>
      </dsp:txBody>
      <dsp:txXfrm>
        <a:off x="1066792" y="145836"/>
        <a:ext cx="4572014" cy="527758"/>
      </dsp:txXfrm>
    </dsp:sp>
    <dsp:sp modelId="{D2B477F3-791F-46FC-A50D-FA3601860E25}">
      <dsp:nvSpPr>
        <dsp:cNvPr id="0" name=""/>
        <dsp:cNvSpPr/>
      </dsp:nvSpPr>
      <dsp:spPr>
        <a:xfrm>
          <a:off x="1616" y="1310471"/>
          <a:ext cx="3032745" cy="524892"/>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增加优化约束</a:t>
          </a:r>
          <a:endParaRPr lang="en-US" altLang="zh-CN" sz="2000" kern="1200" dirty="0"/>
        </a:p>
      </dsp:txBody>
      <dsp:txXfrm>
        <a:off x="1616" y="1310471"/>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干扰优化过程</a:t>
          </a:r>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9/19/2019</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a:t>
            </a:fld>
            <a:endParaRPr lang="en-US" altLang="zh-CN"/>
          </a:p>
        </p:txBody>
      </p:sp>
    </p:spTree>
    <p:extLst>
      <p:ext uri="{BB962C8B-B14F-4D97-AF65-F5344CB8AC3E}">
        <p14:creationId xmlns:p14="http://schemas.microsoft.com/office/powerpoint/2010/main" val="64297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泛化错误可以衡量一个机器学习模型是否可以很好地泛化到未知数据。机器学习的目标是减少泛化错误。</a:t>
            </a:r>
            <a:r>
              <a:rPr lang="en-US" altLang="zh-CN" dirty="0"/>
              <a:t>%</a:t>
            </a:r>
            <a:r>
              <a:rPr lang="zh-CN" altLang="en-US" dirty="0"/>
              <a:t>泛化错误一般表现为一个模型在训练集和测试集上错误率的。</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16</a:t>
            </a:fld>
            <a:endParaRPr lang="en-US" altLang="zh-CN"/>
          </a:p>
        </p:txBody>
      </p:sp>
    </p:spTree>
    <p:extLst>
      <p:ext uri="{BB962C8B-B14F-4D97-AF65-F5344CB8AC3E}">
        <p14:creationId xmlns:p14="http://schemas.microsoft.com/office/powerpoint/2010/main" val="860779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a:t>L1/L2</a:t>
            </a:r>
            <a:r>
              <a:rPr lang="zh-CN" altLang="en-US" dirty="0"/>
              <a:t>正则化</a:t>
            </a:r>
            <a:endParaRPr lang="en-US" altLang="zh-CN" dirty="0"/>
          </a:p>
          <a:p>
            <a:pPr lvl="1"/>
            <a:r>
              <a:rPr lang="en-US" altLang="zh-CN" dirty="0"/>
              <a:t>Dropout</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17</a:t>
            </a:fld>
            <a:endParaRPr lang="en-US" altLang="zh-CN"/>
          </a:p>
        </p:txBody>
      </p:sp>
    </p:spTree>
    <p:extLst>
      <p:ext uri="{BB962C8B-B14F-4D97-AF65-F5344CB8AC3E}">
        <p14:creationId xmlns:p14="http://schemas.microsoft.com/office/powerpoint/2010/main" val="371128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23</a:t>
            </a:fld>
            <a:endParaRPr lang="en-US" altLang="zh-CN"/>
          </a:p>
        </p:txBody>
      </p:sp>
    </p:spTree>
    <p:extLst>
      <p:ext uri="{BB962C8B-B14F-4D97-AF65-F5344CB8AC3E}">
        <p14:creationId xmlns:p14="http://schemas.microsoft.com/office/powerpoint/2010/main" val="2975548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如果在验证集上的错误率不再下降，就停止迭代。</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36</a:t>
            </a:fld>
            <a:endParaRPr lang="en-US" altLang="zh-CN"/>
          </a:p>
        </p:txBody>
      </p:sp>
    </p:spTree>
    <p:extLst>
      <p:ext uri="{BB962C8B-B14F-4D97-AF65-F5344CB8AC3E}">
        <p14:creationId xmlns:p14="http://schemas.microsoft.com/office/powerpoint/2010/main" val="1348007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拉特马赫</a:t>
            </a:r>
            <a:r>
              <a:rPr lang="en-US" altLang="zh-CN" dirty="0"/>
              <a:t>(</a:t>
            </a:r>
            <a:r>
              <a:rPr lang="en-US" altLang="zh-CN" dirty="0" err="1"/>
              <a:t>Rademacher</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39</a:t>
            </a:fld>
            <a:endParaRPr lang="en-US" altLang="zh-CN"/>
          </a:p>
        </p:txBody>
      </p:sp>
    </p:spTree>
    <p:extLst>
      <p:ext uri="{BB962C8B-B14F-4D97-AF65-F5344CB8AC3E}">
        <p14:creationId xmlns:p14="http://schemas.microsoft.com/office/powerpoint/2010/main" val="279013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4.xml"/><Relationship Id="rId4" Type="http://schemas.openxmlformats.org/officeDocument/2006/relationships/image" Target="../media/image24.tmp"/></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2.png"/><Relationship Id="rId10" Type="http://schemas.openxmlformats.org/officeDocument/2006/relationships/image" Target="../media/image33.tmp"/><Relationship Id="rId4" Type="http://schemas.openxmlformats.org/officeDocument/2006/relationships/image" Target="../media/image31.png"/><Relationship Id="rId9" Type="http://schemas.openxmlformats.org/officeDocument/2006/relationships/image" Target="../media/image13.tmp"/></Relationships>
</file>

<file path=ppt/slides/_rels/slide1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36.tmp"/><Relationship Id="rId3" Type="http://schemas.openxmlformats.org/officeDocument/2006/relationships/diagramLayout" Target="../diagrams/layout1.xml"/><Relationship Id="rId7" Type="http://schemas.openxmlformats.org/officeDocument/2006/relationships/image" Target="../media/image35.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6.jpeg"/><Relationship Id="rId5" Type="http://schemas.openxmlformats.org/officeDocument/2006/relationships/oleObject" Target="../embeddings/oleObject2.bin"/><Relationship Id="rId10" Type="http://schemas.openxmlformats.org/officeDocument/2006/relationships/image" Target="../media/image5.jpeg"/><Relationship Id="rId4" Type="http://schemas.openxmlformats.org/officeDocument/2006/relationships/image" Target="../media/image2.wmf"/><Relationship Id="rId9"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5.tmp"/><Relationship Id="rId1" Type="http://schemas.openxmlformats.org/officeDocument/2006/relationships/slideLayout" Target="../slideLayouts/slideLayout3.xml"/><Relationship Id="rId5" Type="http://schemas.openxmlformats.org/officeDocument/2006/relationships/image" Target="../media/image39.tmp"/><Relationship Id="rId4" Type="http://schemas.openxmlformats.org/officeDocument/2006/relationships/image" Target="../media/image38.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tmp"/><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3.tmp"/><Relationship Id="rId5" Type="http://schemas.openxmlformats.org/officeDocument/2006/relationships/image" Target="../media/image42.tmp"/><Relationship Id="rId4" Type="http://schemas.openxmlformats.org/officeDocument/2006/relationships/image" Target="../media/image41.tmp"/></Relationships>
</file>

<file path=ppt/slides/_rels/slide24.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image" Target="../media/image50.tmp"/><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52.png"/><Relationship Id="rId1" Type="http://schemas.openxmlformats.org/officeDocument/2006/relationships/slideLayout" Target="../slideLayouts/slideLayout4.xml"/><Relationship Id="rId4" Type="http://schemas.openxmlformats.org/officeDocument/2006/relationships/image" Target="../media/image54.tmp"/></Relationships>
</file>

<file path=ppt/slides/_rels/slide29.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image" Target="../media/image56.tmp"/><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image" Target="../media/image57.tmp"/><Relationship Id="rId1" Type="http://schemas.openxmlformats.org/officeDocument/2006/relationships/slideLayout" Target="../slideLayouts/slideLayout4.xml"/><Relationship Id="rId4" Type="http://schemas.openxmlformats.org/officeDocument/2006/relationships/image" Target="../media/image59.tmp"/></Relationships>
</file>

<file path=ppt/slides/_rels/slide32.xml.rels><?xml version="1.0" encoding="UTF-8" standalone="yes"?>
<Relationships xmlns="http://schemas.openxmlformats.org/package/2006/relationships"><Relationship Id="rId2" Type="http://schemas.openxmlformats.org/officeDocument/2006/relationships/image" Target="../media/image60.tmp"/><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3.tmp"/><Relationship Id="rId2" Type="http://schemas.openxmlformats.org/officeDocument/2006/relationships/image" Target="../media/image62.tmp"/><Relationship Id="rId1" Type="http://schemas.openxmlformats.org/officeDocument/2006/relationships/slideLayout" Target="../slideLayouts/slideLayout3.xml"/><Relationship Id="rId5" Type="http://schemas.openxmlformats.org/officeDocument/2006/relationships/image" Target="../media/image65.tmp"/><Relationship Id="rId4" Type="http://schemas.openxmlformats.org/officeDocument/2006/relationships/image" Target="../media/image64.tmp"/></Relationships>
</file>

<file path=ppt/slides/_rels/slide36.xml.rels><?xml version="1.0" encoding="UTF-8" standalone="yes"?>
<Relationships xmlns="http://schemas.openxmlformats.org/package/2006/relationships"><Relationship Id="rId3" Type="http://schemas.openxmlformats.org/officeDocument/2006/relationships/image" Target="../media/image66.tmp"/><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7.tmp"/></Relationships>
</file>

<file path=ppt/slides/_rels/slide37.xml.rels><?xml version="1.0" encoding="UTF-8" standalone="yes"?>
<Relationships xmlns="http://schemas.openxmlformats.org/package/2006/relationships"><Relationship Id="rId3" Type="http://schemas.openxmlformats.org/officeDocument/2006/relationships/image" Target="../media/image69.tmp"/><Relationship Id="rId2" Type="http://schemas.openxmlformats.org/officeDocument/2006/relationships/image" Target="../media/image68.tmp"/><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71.tmp"/><Relationship Id="rId2" Type="http://schemas.openxmlformats.org/officeDocument/2006/relationships/image" Target="../media/image70.tmp"/><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2.tmp"/></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mp"/><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nndl/exercise/tree/master/chap2_linear_regression" TargetMode="External"/><Relationship Id="rId2" Type="http://schemas.openxmlformats.org/officeDocument/2006/relationships/hyperlink" Target="https://github.com/nndl/exercise/tree/master/for_chapter_3_linear_regression"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4.tmp"/></Relationships>
</file>

<file path=ppt/slides/_rels/slide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3.xml"/><Relationship Id="rId4" Type="http://schemas.openxmlformats.org/officeDocument/2006/relationships/image" Target="../media/image17.tmp"/></Relationships>
</file>

<file path=ppt/slides/_rels/slide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机器学习概述</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a:t>
            </a:r>
            <a:r>
              <a:rPr lang="en-US" altLang="zh-CN" dirty="0"/>
              <a:t> Gradient Descent </a:t>
            </a:r>
            <a:r>
              <a:rPr lang="zh-CN" altLang="en-US" dirty="0"/>
              <a:t>）</a:t>
            </a:r>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58825" y="1543373"/>
            <a:ext cx="3129762" cy="322249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5230876" y="1371600"/>
            <a:ext cx="3048614" cy="302320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屏幕剪辑">
            <a:extLst>
              <a:ext uri="{FF2B5EF4-FFF2-40B4-BE49-F238E27FC236}">
                <a16:creationId xmlns:a16="http://schemas.microsoft.com/office/drawing/2014/main" id="{3ECF805E-BB37-4D74-8900-0139FDD4BF8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057400" y="5011259"/>
            <a:ext cx="3468441" cy="1303575"/>
          </a:xfrm>
          <a:prstGeom prst="rect">
            <a:avLst/>
          </a:prstGeom>
        </p:spPr>
      </p:pic>
      <p:sp>
        <p:nvSpPr>
          <p:cNvPr id="6" name="矩形 5">
            <a:extLst>
              <a:ext uri="{FF2B5EF4-FFF2-40B4-BE49-F238E27FC236}">
                <a16:creationId xmlns:a16="http://schemas.microsoft.com/office/drawing/2014/main" id="{25B25AD8-6117-4EBF-B8BE-5F7805878416}"/>
              </a:ext>
            </a:extLst>
          </p:cNvPr>
          <p:cNvSpPr/>
          <p:nvPr/>
        </p:nvSpPr>
        <p:spPr>
          <a:xfrm>
            <a:off x="4572000" y="4826593"/>
            <a:ext cx="4800600" cy="369332"/>
          </a:xfrm>
          <a:prstGeom prst="rect">
            <a:avLst/>
          </a:prstGeom>
        </p:spPr>
        <p:txBody>
          <a:bodyPr wrap="square">
            <a:spAutoFit/>
          </a:bodyPr>
          <a:lstStyle/>
          <a:p>
            <a:r>
              <a:rPr lang="zh-CN" altLang="en-US" dirty="0"/>
              <a:t>搜索步长α中也叫作</a:t>
            </a:r>
            <a:r>
              <a:rPr lang="zh-CN" altLang="en-US" dirty="0">
                <a:solidFill>
                  <a:srgbClr val="FF0000"/>
                </a:solidFill>
              </a:rPr>
              <a:t>学习率</a:t>
            </a:r>
            <a:r>
              <a:rPr lang="zh-CN" altLang="en-US" dirty="0"/>
              <a:t>（Learning Rate）</a:t>
            </a:r>
          </a:p>
        </p:txBody>
      </p:sp>
    </p:spTree>
    <p:extLst>
      <p:ext uri="{BB962C8B-B14F-4D97-AF65-F5344CB8AC3E}">
        <p14:creationId xmlns:p14="http://schemas.microsoft.com/office/powerpoint/2010/main" val="2470619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学习率是十分重要的超参数！</a:t>
            </a:r>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3352800" y="3922745"/>
            <a:ext cx="2786270" cy="2513106"/>
          </a:xfrm>
        </p:spPr>
      </p:pic>
      <p:pic>
        <p:nvPicPr>
          <p:cNvPr id="8" name="Picture 2" descr="Goldilocks of learning rates">
            <a:extLst>
              <a:ext uri="{FF2B5EF4-FFF2-40B4-BE49-F238E27FC236}">
                <a16:creationId xmlns:a16="http://schemas.microsoft.com/office/drawing/2014/main" id="{B7BE837F-7116-42B7-BCA8-A881B17871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333237"/>
            <a:ext cx="6152827" cy="238635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a:extLst>
              <a:ext uri="{FF2B5EF4-FFF2-40B4-BE49-F238E27FC236}">
                <a16:creationId xmlns:a16="http://schemas.microsoft.com/office/drawing/2014/main" id="{3CD3507E-4DC7-41BF-A0F6-5E7CF3B1F0D6}"/>
              </a:ext>
            </a:extLst>
          </p:cNvPr>
          <p:cNvCxnSpPr/>
          <p:nvPr/>
        </p:nvCxnSpPr>
        <p:spPr>
          <a:xfrm>
            <a:off x="783535" y="3719593"/>
            <a:ext cx="7772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23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随机梯度下降法</a:t>
            </a:r>
          </a:p>
        </p:txBody>
      </p:sp>
      <p:sp>
        <p:nvSpPr>
          <p:cNvPr id="3" name="内容占位符 2"/>
          <p:cNvSpPr>
            <a:spLocks noGrp="1"/>
          </p:cNvSpPr>
          <p:nvPr>
            <p:ph sz="quarter" idx="1"/>
          </p:nvPr>
        </p:nvSpPr>
        <p:spPr/>
        <p:txBody>
          <a:bodyPr/>
          <a:lstStyle/>
          <a:p>
            <a:r>
              <a:rPr lang="zh-CN" altLang="en-US" dirty="0"/>
              <a:t>随机梯度下降法（</a:t>
            </a:r>
            <a:r>
              <a:rPr lang="en-US" altLang="zh-CN" dirty="0"/>
              <a:t>Stochastic Gradient Descent</a:t>
            </a:r>
            <a:r>
              <a:rPr lang="zh-CN" altLang="en-US" dirty="0"/>
              <a:t>，</a:t>
            </a:r>
            <a:r>
              <a:rPr lang="en-US" altLang="zh-CN" dirty="0"/>
              <a:t>SGD</a:t>
            </a:r>
            <a:r>
              <a:rPr lang="zh-CN" altLang="en-US" dirty="0"/>
              <a:t>）也叫增量梯度下降，每个样本都进行更新</a:t>
            </a:r>
            <a:endParaRPr lang="en-US" altLang="zh-CN" dirty="0"/>
          </a:p>
          <a:p>
            <a:endParaRPr lang="en-US" altLang="zh-CN" dirty="0"/>
          </a:p>
          <a:p>
            <a:endParaRPr lang="en-US" altLang="zh-CN" dirty="0"/>
          </a:p>
          <a:p>
            <a:endParaRPr lang="en-US" altLang="zh-CN" dirty="0"/>
          </a:p>
          <a:p>
            <a:endParaRPr lang="en-US" altLang="zh-CN" dirty="0"/>
          </a:p>
          <a:p>
            <a:r>
              <a:rPr lang="zh-CN" altLang="en-US" dirty="0"/>
              <a:t>小批量（</a:t>
            </a:r>
            <a:r>
              <a:rPr lang="en-US" altLang="zh-CN" dirty="0"/>
              <a:t>Mini-Batch</a:t>
            </a:r>
            <a:r>
              <a:rPr lang="zh-CN" altLang="en-US" dirty="0"/>
              <a:t>）随机梯度下降法</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62200" y="2667000"/>
            <a:ext cx="4219303" cy="914400"/>
          </a:xfrm>
          <a:prstGeom prst="rect">
            <a:avLst/>
          </a:prstGeom>
        </p:spPr>
      </p:pic>
    </p:spTree>
    <p:extLst>
      <p:ext uri="{BB962C8B-B14F-4D97-AF65-F5344CB8AC3E}">
        <p14:creationId xmlns:p14="http://schemas.microsoft.com/office/powerpoint/2010/main" val="417588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随机梯度下降法</a:t>
            </a:r>
          </a:p>
        </p:txBody>
      </p:sp>
      <p:pic>
        <p:nvPicPr>
          <p:cNvPr id="5" name="图片 4">
            <a:extLst>
              <a:ext uri="{FF2B5EF4-FFF2-40B4-BE49-F238E27FC236}">
                <a16:creationId xmlns:a16="http://schemas.microsoft.com/office/drawing/2014/main" id="{BA5ED8D7-8712-49FF-911A-87C282C6E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752600"/>
            <a:ext cx="5221559" cy="3211322"/>
          </a:xfrm>
          <a:prstGeom prst="rect">
            <a:avLst/>
          </a:prstGeom>
        </p:spPr>
      </p:pic>
      <p:sp>
        <p:nvSpPr>
          <p:cNvPr id="6" name="矩形 5">
            <a:extLst>
              <a:ext uri="{FF2B5EF4-FFF2-40B4-BE49-F238E27FC236}">
                <a16:creationId xmlns:a16="http://schemas.microsoft.com/office/drawing/2014/main" id="{10B65755-16B3-445F-A299-45036EEB96AC}"/>
              </a:ext>
            </a:extLst>
          </p:cNvPr>
          <p:cNvSpPr/>
          <p:nvPr/>
        </p:nvSpPr>
        <p:spPr>
          <a:xfrm>
            <a:off x="2590800" y="4343400"/>
            <a:ext cx="3124200" cy="381000"/>
          </a:xfrm>
          <a:prstGeom prst="rect">
            <a:avLst/>
          </a:prstGeom>
          <a:noFill/>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endParaRPr lang="zh-CN" altLang="en-US" sz="2400" dirty="0"/>
          </a:p>
        </p:txBody>
      </p:sp>
      <p:sp>
        <p:nvSpPr>
          <p:cNvPr id="7" name="爆炸形: 8 pt  6">
            <a:extLst>
              <a:ext uri="{FF2B5EF4-FFF2-40B4-BE49-F238E27FC236}">
                <a16:creationId xmlns:a16="http://schemas.microsoft.com/office/drawing/2014/main" id="{2A9221C0-8547-41B7-A5CC-58ACE5324E79}"/>
              </a:ext>
            </a:extLst>
          </p:cNvPr>
          <p:cNvSpPr/>
          <p:nvPr/>
        </p:nvSpPr>
        <p:spPr>
          <a:xfrm>
            <a:off x="5959973" y="3505200"/>
            <a:ext cx="1723571" cy="1296591"/>
          </a:xfrm>
          <a:prstGeom prst="irregularSeal1">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lang="en-US" altLang="zh-CN" sz="2400" dirty="0"/>
              <a:t>Why?</a:t>
            </a:r>
            <a:endParaRPr lang="zh-CN" altLang="en-US" sz="2400" dirty="0"/>
          </a:p>
        </p:txBody>
      </p:sp>
    </p:spTree>
    <p:extLst>
      <p:ext uri="{BB962C8B-B14F-4D97-AF65-F5344CB8AC3E}">
        <p14:creationId xmlns:p14="http://schemas.microsoft.com/office/powerpoint/2010/main" val="229747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 </a:t>
            </a:r>
            <a:r>
              <a:rPr lang="en-US" altLang="zh-CN" dirty="0"/>
              <a:t>= </a:t>
            </a:r>
            <a:r>
              <a:rPr lang="zh-CN" altLang="en-US" dirty="0"/>
              <a:t>优化？</a:t>
            </a:r>
          </a:p>
        </p:txBody>
      </p:sp>
      <p:sp>
        <p:nvSpPr>
          <p:cNvPr id="3" name="文本框 2"/>
          <p:cNvSpPr txBox="1"/>
          <p:nvPr/>
        </p:nvSpPr>
        <p:spPr>
          <a:xfrm>
            <a:off x="2286000" y="1524000"/>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a:t>机器学习 </a:t>
            </a:r>
            <a:r>
              <a:rPr lang="en-US" altLang="zh-CN" sz="3200" dirty="0"/>
              <a:t>= </a:t>
            </a:r>
            <a:r>
              <a:rPr lang="zh-CN" altLang="en-US" sz="3200" dirty="0"/>
              <a:t>优化？</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362200"/>
            <a:ext cx="7957665" cy="2117339"/>
          </a:xfrm>
          <a:prstGeom prst="rect">
            <a:avLst/>
          </a:prstGeom>
        </p:spPr>
      </p:pic>
      <p:sp>
        <p:nvSpPr>
          <p:cNvPr id="5" name="矩形 4"/>
          <p:cNvSpPr/>
          <p:nvPr/>
        </p:nvSpPr>
        <p:spPr>
          <a:xfrm>
            <a:off x="2305396" y="4778431"/>
            <a:ext cx="4572000" cy="923330"/>
          </a:xfrm>
          <a:prstGeom prst="rect">
            <a:avLst/>
          </a:prstGeom>
        </p:spPr>
        <p:txBody>
          <a:bodyPr>
            <a:spAutoFit/>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p:txBody>
      </p:sp>
      <p:sp>
        <p:nvSpPr>
          <p:cNvPr id="7" name="爆炸形 2 6"/>
          <p:cNvSpPr/>
          <p:nvPr/>
        </p:nvSpPr>
        <p:spPr>
          <a:xfrm>
            <a:off x="5181600" y="1204690"/>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a:t>！</a:t>
            </a:r>
          </a:p>
        </p:txBody>
      </p:sp>
    </p:spTree>
    <p:extLst>
      <p:ext uri="{BB962C8B-B14F-4D97-AF65-F5344CB8AC3E}">
        <p14:creationId xmlns:p14="http://schemas.microsoft.com/office/powerpoint/2010/main" val="34595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过拟合</a:t>
            </a:r>
          </a:p>
        </p:txBody>
      </p:sp>
      <p:sp>
        <p:nvSpPr>
          <p:cNvPr id="3" name="内容占位符 2"/>
          <p:cNvSpPr>
            <a:spLocks noGrp="1"/>
          </p:cNvSpPr>
          <p:nvPr>
            <p:ph sz="quarter" idx="1"/>
          </p:nvPr>
        </p:nvSpPr>
        <p:spPr/>
        <p:txBody>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a:p>
            <a:pPr lvl="1"/>
            <a:r>
              <a:rPr lang="zh-CN" altLang="en-US" dirty="0"/>
              <a:t>过拟合问题往往是由于训练数据少和噪声等原因造成的。</a:t>
            </a:r>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66800" y="3719564"/>
            <a:ext cx="6307494" cy="2524482"/>
          </a:xfrm>
          <a:prstGeom prst="rect">
            <a:avLst/>
          </a:prstGeom>
        </p:spPr>
      </p:pic>
    </p:spTree>
    <p:extLst>
      <p:ext uri="{BB962C8B-B14F-4D97-AF65-F5344CB8AC3E}">
        <p14:creationId xmlns:p14="http://schemas.microsoft.com/office/powerpoint/2010/main" val="3931367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泛化错误</a:t>
            </a:r>
          </a:p>
        </p:txBody>
      </p:sp>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03160" y="2115674"/>
            <a:ext cx="3696216" cy="543001"/>
          </a:xfrm>
          <a:prstGeom prst="rect">
            <a:avLst/>
          </a:prstGeom>
        </p:spPr>
      </p:pic>
      <p:sp>
        <p:nvSpPr>
          <p:cNvPr id="4" name="矩形 3"/>
          <p:cNvSpPr/>
          <p:nvPr/>
        </p:nvSpPr>
        <p:spPr>
          <a:xfrm>
            <a:off x="1427043" y="1415430"/>
            <a:ext cx="1620957" cy="523220"/>
          </a:xfrm>
          <a:prstGeom prst="rect">
            <a:avLst/>
          </a:prstGeom>
        </p:spPr>
        <p:txBody>
          <a:bodyPr wrap="none">
            <a:spAutoFit/>
          </a:bodyPr>
          <a:lstStyle/>
          <a:p>
            <a:r>
              <a:rPr lang="zh-CN" altLang="en-US" sz="2800" dirty="0"/>
              <a:t>期望风险</a:t>
            </a:r>
            <a:endParaRPr lang="en-US" altLang="zh-CN" sz="2800" dirty="0"/>
          </a:p>
        </p:txBody>
      </p:sp>
      <p:sp>
        <p:nvSpPr>
          <p:cNvPr id="8" name="矩形 7"/>
          <p:cNvSpPr/>
          <p:nvPr/>
        </p:nvSpPr>
        <p:spPr>
          <a:xfrm>
            <a:off x="6126862" y="1338554"/>
            <a:ext cx="1620957" cy="523220"/>
          </a:xfrm>
          <a:prstGeom prst="rect">
            <a:avLst/>
          </a:prstGeom>
        </p:spPr>
        <p:txBody>
          <a:bodyPr wrap="none">
            <a:spAutoFit/>
          </a:bodyPr>
          <a:lstStyle/>
          <a:p>
            <a:r>
              <a:rPr lang="zh-CN" altLang="en-US" sz="2800" dirty="0"/>
              <a:t>经验风险</a:t>
            </a:r>
            <a:endParaRPr lang="en-US" altLang="zh-CN" sz="2800" dirty="0"/>
          </a:p>
        </p:txBody>
      </p:sp>
      <p:sp>
        <p:nvSpPr>
          <p:cNvPr id="9" name="矩形 8"/>
          <p:cNvSpPr/>
          <p:nvPr/>
        </p:nvSpPr>
        <p:spPr>
          <a:xfrm>
            <a:off x="3400617" y="5652548"/>
            <a:ext cx="1620957" cy="523220"/>
          </a:xfrm>
          <a:prstGeom prst="rect">
            <a:avLst/>
          </a:prstGeom>
        </p:spPr>
        <p:txBody>
          <a:bodyPr wrap="none">
            <a:spAutoFit/>
          </a:bodyPr>
          <a:lstStyle/>
          <a:p>
            <a:r>
              <a:rPr lang="zh-CN" altLang="en-US" sz="2800" dirty="0">
                <a:solidFill>
                  <a:srgbClr val="FF0000"/>
                </a:solidFill>
              </a:rPr>
              <a:t>泛化错误</a:t>
            </a:r>
            <a:endParaRPr lang="en-US" altLang="zh-CN" sz="2800" dirty="0">
              <a:solidFill>
                <a:srgbClr val="FF0000"/>
              </a:solidFill>
            </a:endParaRPr>
          </a:p>
        </p:txBody>
      </p:sp>
      <p:pic>
        <p:nvPicPr>
          <p:cNvPr id="10" name="图片 9" descr="屏幕剪辑"/>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95400" y="2768804"/>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364862" y="2992043"/>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p:cNvSpPr/>
              <p:nvPr/>
            </p:nvSpPr>
            <p:spPr>
              <a:xfrm>
                <a:off x="3962400" y="3601017"/>
                <a:ext cx="97334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smtClean="0">
                          <a:solidFill>
                            <a:srgbClr val="FF0000"/>
                          </a:solidFill>
                          <a:latin typeface="Cambria Math" panose="02040503050406030204" pitchFamily="18" charset="0"/>
                        </a:rPr>
                        <m:t>≠</m:t>
                      </m:r>
                    </m:oMath>
                  </m:oMathPara>
                </a14:m>
                <a:endParaRPr lang="en-US" altLang="zh-CN" sz="6000"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3962400" y="3601017"/>
                <a:ext cx="973343" cy="1015663"/>
              </a:xfrm>
              <a:prstGeom prst="rect">
                <a:avLst/>
              </a:prstGeom>
              <a:blipFill>
                <a:blip r:embed="rId8"/>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82427" y="1974108"/>
            <a:ext cx="2909826" cy="598322"/>
          </a:xfrm>
          <a:prstGeom prst="rect">
            <a:avLst/>
          </a:prstGeom>
        </p:spPr>
      </p:pic>
      <p:pic>
        <p:nvPicPr>
          <p:cNvPr id="11" name="图片 10"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34513" y="5214724"/>
            <a:ext cx="3129725" cy="473541"/>
          </a:xfrm>
          <a:prstGeom prst="rect">
            <a:avLst/>
          </a:prstGeom>
        </p:spPr>
      </p:pic>
    </p:spTree>
    <p:extLst>
      <p:ext uri="{BB962C8B-B14F-4D97-AF65-F5344CB8AC3E}">
        <p14:creationId xmlns:p14="http://schemas.microsoft.com/office/powerpoint/2010/main" val="19414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1203325" y="2825750"/>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如何减少泛化错误？</a:t>
            </a:r>
          </a:p>
        </p:txBody>
      </p:sp>
      <p:sp>
        <p:nvSpPr>
          <p:cNvPr id="5" name="矩形 4"/>
          <p:cNvSpPr/>
          <p:nvPr/>
        </p:nvSpPr>
        <p:spPr>
          <a:xfrm>
            <a:off x="4876799" y="1600201"/>
            <a:ext cx="1723549" cy="707886"/>
          </a:xfrm>
          <a:prstGeom prst="rect">
            <a:avLst/>
          </a:prstGeom>
        </p:spPr>
        <p:txBody>
          <a:bodyPr wrap="none">
            <a:spAutoFit/>
          </a:bodyPr>
          <a:lstStyle/>
          <a:p>
            <a:r>
              <a:rPr lang="zh-CN" altLang="en-US" sz="4000" dirty="0"/>
              <a:t>正则化</a:t>
            </a:r>
          </a:p>
        </p:txBody>
      </p:sp>
      <p:sp>
        <p:nvSpPr>
          <p:cNvPr id="9" name="矩形 8"/>
          <p:cNvSpPr/>
          <p:nvPr/>
        </p:nvSpPr>
        <p:spPr>
          <a:xfrm>
            <a:off x="2514600" y="1600200"/>
            <a:ext cx="1210588" cy="707886"/>
          </a:xfrm>
          <a:prstGeom prst="rect">
            <a:avLst/>
          </a:prstGeom>
        </p:spPr>
        <p:txBody>
          <a:bodyPr wrap="none">
            <a:spAutoFit/>
          </a:bodyPr>
          <a:lstStyle/>
          <a:p>
            <a:r>
              <a:rPr lang="zh-CN" altLang="en-US" sz="4000" dirty="0"/>
              <a:t>优化</a:t>
            </a:r>
          </a:p>
        </p:txBody>
      </p:sp>
      <p:sp>
        <p:nvSpPr>
          <p:cNvPr id="6" name="矩形 5"/>
          <p:cNvSpPr/>
          <p:nvPr/>
        </p:nvSpPr>
        <p:spPr>
          <a:xfrm>
            <a:off x="4684439" y="2138442"/>
            <a:ext cx="2339102" cy="461665"/>
          </a:xfrm>
          <a:prstGeom prst="rect">
            <a:avLst/>
          </a:prstGeom>
        </p:spPr>
        <p:txBody>
          <a:bodyPr wrap="none">
            <a:spAutoFit/>
          </a:bodyPr>
          <a:lstStyle/>
          <a:p>
            <a:r>
              <a:rPr lang="zh-CN" altLang="en-US" sz="2400" dirty="0"/>
              <a:t>降低模型复杂度</a:t>
            </a:r>
            <a:endParaRPr lang="en-US" altLang="zh-CN" sz="2400" dirty="0"/>
          </a:p>
        </p:txBody>
      </p:sp>
      <p:sp>
        <p:nvSpPr>
          <p:cNvPr id="11" name="矩形 10"/>
          <p:cNvSpPr/>
          <p:nvPr/>
        </p:nvSpPr>
        <p:spPr>
          <a:xfrm>
            <a:off x="2301728" y="2138442"/>
            <a:ext cx="2031325" cy="461665"/>
          </a:xfrm>
          <a:prstGeom prst="rect">
            <a:avLst/>
          </a:prstGeom>
        </p:spPr>
        <p:txBody>
          <a:bodyPr wrap="none">
            <a:spAutoFit/>
          </a:bodyPr>
          <a:lstStyle/>
          <a:p>
            <a:r>
              <a:rPr lang="zh-CN" altLang="en-US" sz="2400" dirty="0"/>
              <a:t>经验风险最小</a:t>
            </a:r>
            <a:endParaRPr lang="en-US" altLang="zh-CN" sz="2400" dirty="0"/>
          </a:p>
        </p:txBody>
      </p:sp>
    </p:spTree>
    <p:extLst>
      <p:ext uri="{BB962C8B-B14F-4D97-AF65-F5344CB8AC3E}">
        <p14:creationId xmlns:p14="http://schemas.microsoft.com/office/powerpoint/2010/main" val="1624635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正则化（</a:t>
            </a:r>
            <a:r>
              <a:rPr lang="en-US" altLang="zh-CN" dirty="0"/>
              <a:t>regularization</a:t>
            </a:r>
            <a:r>
              <a:rPr lang="zh-CN" altLang="en-US" dirty="0"/>
              <a:t>）</a:t>
            </a:r>
          </a:p>
        </p:txBody>
      </p:sp>
      <p:graphicFrame>
        <p:nvGraphicFramePr>
          <p:cNvPr id="5" name="内容占位符 4"/>
          <p:cNvGraphicFramePr>
            <a:graphicFrameLocks noGrp="1"/>
          </p:cNvGraphicFramePr>
          <p:nvPr>
            <p:ph sz="quarter" idx="1"/>
            <p:extLst/>
          </p:nvPr>
        </p:nvGraphicFramePr>
        <p:xfrm>
          <a:off x="1143000" y="1066800"/>
          <a:ext cx="67056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âl2 regularizationâçå¾çæç´¢ç»æ"/>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85800" y="3544517"/>
            <a:ext cx="3481828" cy="26645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620640" y="2971800"/>
            <a:ext cx="2133918" cy="338554"/>
          </a:xfrm>
          <a:prstGeom prst="rect">
            <a:avLst/>
          </a:prstGeom>
          <a:noFill/>
        </p:spPr>
        <p:txBody>
          <a:bodyPr wrap="none" rtlCol="0">
            <a:spAutoFit/>
          </a:bodyPr>
          <a:lstStyle/>
          <a:p>
            <a:pPr algn="ctr"/>
            <a:r>
              <a:rPr lang="en-US" altLang="zh-CN" sz="1600" dirty="0">
                <a:solidFill>
                  <a:srgbClr val="FF0000"/>
                </a:solidFill>
              </a:rPr>
              <a:t>L1/L2</a:t>
            </a:r>
            <a:r>
              <a:rPr lang="zh-CN" altLang="en-US" sz="1600" dirty="0">
                <a:solidFill>
                  <a:srgbClr val="FF0000"/>
                </a:solidFill>
              </a:rPr>
              <a:t>约束、数据增强</a:t>
            </a:r>
          </a:p>
        </p:txBody>
      </p:sp>
      <p:sp>
        <p:nvSpPr>
          <p:cNvPr id="7" name="文本框 6"/>
          <p:cNvSpPr txBox="1"/>
          <p:nvPr/>
        </p:nvSpPr>
        <p:spPr>
          <a:xfrm>
            <a:off x="4724400" y="2971800"/>
            <a:ext cx="3467616" cy="584775"/>
          </a:xfrm>
          <a:prstGeom prst="rect">
            <a:avLst/>
          </a:prstGeom>
          <a:noFill/>
        </p:spPr>
        <p:txBody>
          <a:bodyPr wrap="none" rtlCol="0">
            <a:spAutoFit/>
          </a:bodyPr>
          <a:lstStyle/>
          <a:p>
            <a:pPr algn="ctr"/>
            <a:r>
              <a:rPr lang="zh-CN" altLang="en-US" sz="1600" dirty="0">
                <a:solidFill>
                  <a:srgbClr val="FF0000"/>
                </a:solidFill>
              </a:rPr>
              <a:t>权重衰减、随机梯度下降、提前停止</a:t>
            </a:r>
            <a:endParaRPr lang="en-US" altLang="zh-CN" sz="1600" dirty="0">
              <a:solidFill>
                <a:srgbClr val="FF0000"/>
              </a:solidFill>
            </a:endParaRPr>
          </a:p>
          <a:p>
            <a:endParaRPr lang="zh-CN" altLang="en-US" sz="1600" dirty="0">
              <a:solidFill>
                <a:srgbClr val="FF0000"/>
              </a:solidFill>
            </a:endParaRPr>
          </a:p>
        </p:txBody>
      </p:sp>
      <p:pic>
        <p:nvPicPr>
          <p:cNvPr id="9" name="图片 8">
            <a:extLst>
              <a:ext uri="{FF2B5EF4-FFF2-40B4-BE49-F238E27FC236}">
                <a16:creationId xmlns:a16="http://schemas.microsoft.com/office/drawing/2014/main" id="{91201476-BF74-4A7A-864E-DA3D2C0D2C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66820" y="3575782"/>
            <a:ext cx="3382775" cy="2616511"/>
          </a:xfrm>
          <a:prstGeom prst="rect">
            <a:avLst/>
          </a:prstGeom>
        </p:spPr>
      </p:pic>
    </p:spTree>
    <p:extLst>
      <p:ext uri="{BB962C8B-B14F-4D97-AF65-F5344CB8AC3E}">
        <p14:creationId xmlns:p14="http://schemas.microsoft.com/office/powerpoint/2010/main" val="35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05EC9E0-8F5D-45CB-A733-A5612A87189B}"/>
                                            </p:graphicEl>
                                          </p:spTgt>
                                        </p:tgtEl>
                                        <p:attrNameLst>
                                          <p:attrName>style.visibility</p:attrName>
                                        </p:attrNameLst>
                                      </p:cBhvr>
                                      <p:to>
                                        <p:strVal val="visible"/>
                                      </p:to>
                                    </p:set>
                                    <p:animEffect transition="in" filter="fade">
                                      <p:cBhvr>
                                        <p:cTn id="7" dur="500"/>
                                        <p:tgtEl>
                                          <p:spTgt spid="5">
                                            <p:graphicEl>
                                              <a:dgm id="{D05EC9E0-8F5D-45CB-A733-A5612A87189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AF461715-315F-4B67-AE64-A74F48E9AF89}"/>
                                            </p:graphicEl>
                                          </p:spTgt>
                                        </p:tgtEl>
                                        <p:attrNameLst>
                                          <p:attrName>style.visibility</p:attrName>
                                        </p:attrNameLst>
                                      </p:cBhvr>
                                      <p:to>
                                        <p:strVal val="visible"/>
                                      </p:to>
                                    </p:set>
                                    <p:animEffect transition="in" filter="fade">
                                      <p:cBhvr>
                                        <p:cTn id="12" dur="500"/>
                                        <p:tgtEl>
                                          <p:spTgt spid="5">
                                            <p:graphicEl>
                                              <a:dgm id="{AF461715-315F-4B67-AE64-A74F48E9AF8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D2B477F3-791F-46FC-A50D-FA3601860E25}"/>
                                            </p:graphicEl>
                                          </p:spTgt>
                                        </p:tgtEl>
                                        <p:attrNameLst>
                                          <p:attrName>style.visibility</p:attrName>
                                        </p:attrNameLst>
                                      </p:cBhvr>
                                      <p:to>
                                        <p:strVal val="visible"/>
                                      </p:to>
                                    </p:set>
                                    <p:animEffect transition="in" filter="fade">
                                      <p:cBhvr>
                                        <p:cTn id="15" dur="500"/>
                                        <p:tgtEl>
                                          <p:spTgt spid="5">
                                            <p:graphicEl>
                                              <a:dgm id="{D2B477F3-791F-46FC-A50D-FA3601860E25}"/>
                                            </p:graphic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graphicEl>
                                              <a:dgm id="{E5BF9C94-5509-4F79-AC82-D0991D6614CC}"/>
                                            </p:graphicEl>
                                          </p:spTgt>
                                        </p:tgtEl>
                                        <p:attrNameLst>
                                          <p:attrName>style.visibility</p:attrName>
                                        </p:attrNameLst>
                                      </p:cBhvr>
                                      <p:to>
                                        <p:strVal val="visible"/>
                                      </p:to>
                                    </p:set>
                                    <p:animEffect transition="in" filter="fade">
                                      <p:cBhvr>
                                        <p:cTn id="26" dur="500"/>
                                        <p:tgtEl>
                                          <p:spTgt spid="5">
                                            <p:graphicEl>
                                              <a:dgm id="{E5BF9C94-5509-4F79-AC82-D0991D6614CC}"/>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7509D6B6-898D-4FC7-8441-00720BF18D07}"/>
                                            </p:graphicEl>
                                          </p:spTgt>
                                        </p:tgtEl>
                                        <p:attrNameLst>
                                          <p:attrName>style.visibility</p:attrName>
                                        </p:attrNameLst>
                                      </p:cBhvr>
                                      <p:to>
                                        <p:strVal val="visible"/>
                                      </p:to>
                                    </p:set>
                                    <p:animEffect transition="in" filter="fade">
                                      <p:cBhvr>
                                        <p:cTn id="32" dur="500"/>
                                        <p:tgtEl>
                                          <p:spTgt spid="5">
                                            <p:graphicEl>
                                              <a:dgm id="{7509D6B6-898D-4FC7-8441-00720BF18D0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2"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sz="quarter" idx="1"/>
          </p:nvPr>
        </p:nvSpPr>
        <p:spPr/>
        <p:txBody>
          <a:bodyPr/>
          <a:lstStyle/>
          <a:p>
            <a:r>
              <a:rPr lang="zh-CN" altLang="en-US" dirty="0"/>
              <a:t>我们使用一个验证集（</a:t>
            </a:r>
            <a:r>
              <a:rPr lang="en-US" altLang="zh-CN" dirty="0"/>
              <a:t>Validation Dataset</a:t>
            </a:r>
            <a:r>
              <a:rPr lang="zh-CN" altLang="en-US" dirty="0"/>
              <a:t>）来测试每一次迭代的参数在验证集上是否最优。如果在验证集上的错误率不再下降，就停止迭代。</a:t>
            </a:r>
          </a:p>
        </p:txBody>
      </p:sp>
      <p:pic>
        <p:nvPicPr>
          <p:cNvPr id="6" name="图片 5">
            <a:extLst>
              <a:ext uri="{FF2B5EF4-FFF2-40B4-BE49-F238E27FC236}">
                <a16:creationId xmlns:a16="http://schemas.microsoft.com/office/drawing/2014/main" id="{9B4C6C85-9731-4873-9728-3ADCB2B71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124200"/>
            <a:ext cx="3382775" cy="2616511"/>
          </a:xfrm>
          <a:prstGeom prst="rect">
            <a:avLst/>
          </a:prstGeom>
        </p:spPr>
      </p:pic>
    </p:spTree>
    <p:extLst>
      <p:ext uri="{BB962C8B-B14F-4D97-AF65-F5344CB8AC3E}">
        <p14:creationId xmlns:p14="http://schemas.microsoft.com/office/powerpoint/2010/main" val="396356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机器学习 </a:t>
            </a:r>
            <a:r>
              <a:rPr lang="en-US" altLang="zh-TW" dirty="0"/>
              <a:t>≈ </a:t>
            </a:r>
            <a:r>
              <a:rPr lang="zh-CN" altLang="en-US" dirty="0"/>
              <a:t>构建一个映射函数</a:t>
            </a:r>
            <a:endParaRPr lang="zh-TW" altLang="en-US" dirty="0"/>
          </a:p>
        </p:txBody>
      </p:sp>
      <p:sp>
        <p:nvSpPr>
          <p:cNvPr id="3" name="內容版面配置區 2"/>
          <p:cNvSpPr>
            <a:spLocks noGrp="1"/>
          </p:cNvSpPr>
          <p:nvPr>
            <p:ph sz="quarter" idx="1"/>
          </p:nvPr>
        </p:nvSpPr>
        <p:spPr/>
        <p:txBody>
          <a:bodyPr>
            <a:normAutofit/>
          </a:bodyPr>
          <a:lstStyle/>
          <a:p>
            <a:r>
              <a:rPr lang="zh-CN" altLang="en-US" sz="3600" dirty="0"/>
              <a:t>语音识别</a:t>
            </a:r>
            <a:endParaRPr lang="en-US" altLang="zh-TW" sz="3600" dirty="0"/>
          </a:p>
          <a:p>
            <a:endParaRPr lang="en-US" altLang="zh-TW" sz="3600" dirty="0"/>
          </a:p>
          <a:p>
            <a:r>
              <a:rPr lang="zh-CN" altLang="en-US" sz="3600" dirty="0"/>
              <a:t>图像识别</a:t>
            </a:r>
            <a:endParaRPr lang="en-US" altLang="zh-TW" sz="3600" dirty="0"/>
          </a:p>
          <a:p>
            <a:endParaRPr lang="en-US" altLang="zh-TW" sz="3600" dirty="0"/>
          </a:p>
          <a:p>
            <a:r>
              <a:rPr lang="zh-CN" altLang="en-US" sz="3600" dirty="0"/>
              <a:t>围棋</a:t>
            </a:r>
            <a:endParaRPr lang="en-US" altLang="zh-CN" sz="3600" dirty="0"/>
          </a:p>
          <a:p>
            <a:endParaRPr lang="en-US" altLang="zh-TW" sz="3600" dirty="0"/>
          </a:p>
          <a:p>
            <a:r>
              <a:rPr lang="zh-CN" altLang="en-US" sz="3600" dirty="0"/>
              <a:t>对话系统</a:t>
            </a:r>
            <a:endParaRPr lang="zh-TW" altLang="en-US" sz="3600" dirty="0"/>
          </a:p>
        </p:txBody>
      </p:sp>
      <p:graphicFrame>
        <p:nvGraphicFramePr>
          <p:cNvPr id="4" name="Object 12"/>
          <p:cNvGraphicFramePr>
            <a:graphicFrameLocks noChangeAspect="1"/>
          </p:cNvGraphicFramePr>
          <p:nvPr>
            <p:extLst/>
          </p:nvPr>
        </p:nvGraphicFramePr>
        <p:xfrm>
          <a:off x="2029665" y="1823150"/>
          <a:ext cx="3822700" cy="460375"/>
        </p:xfrm>
        <a:graphic>
          <a:graphicData uri="http://schemas.openxmlformats.org/presentationml/2006/ole">
            <mc:AlternateContent xmlns:mc="http://schemas.openxmlformats.org/markup-compatibility/2006">
              <mc:Choice xmlns:v="urn:schemas-microsoft-com:vml" Requires="v">
                <p:oleObj spid="_x0000_s1394"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2029665" y="182315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nvPr>
        </p:nvGraphicFramePr>
        <p:xfrm>
          <a:off x="1981200" y="3191520"/>
          <a:ext cx="3822700" cy="460375"/>
        </p:xfrm>
        <a:graphic>
          <a:graphicData uri="http://schemas.openxmlformats.org/presentationml/2006/ole">
            <mc:AlternateContent xmlns:mc="http://schemas.openxmlformats.org/markup-compatibility/2006">
              <mc:Choice xmlns:v="urn:schemas-microsoft-com:vml" Requires="v">
                <p:oleObj spid="_x0000_s1395"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1981200" y="319152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981200" y="4269454"/>
          <a:ext cx="3822700" cy="460375"/>
        </p:xfrm>
        <a:graphic>
          <a:graphicData uri="http://schemas.openxmlformats.org/presentationml/2006/ole">
            <mc:AlternateContent xmlns:mc="http://schemas.openxmlformats.org/markup-compatibility/2006">
              <mc:Choice xmlns:v="urn:schemas-microsoft-com:vml" Requires="v">
                <p:oleObj spid="_x0000_s1396"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1981200" y="4269454"/>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2012029" y="5504931"/>
          <a:ext cx="3578225" cy="460375"/>
        </p:xfrm>
        <a:graphic>
          <a:graphicData uri="http://schemas.openxmlformats.org/presentationml/2006/ole">
            <mc:AlternateContent xmlns:mc="http://schemas.openxmlformats.org/markup-compatibility/2006">
              <mc:Choice xmlns:v="urn:schemas-microsoft-com:vml" Requires="v">
                <p:oleObj spid="_x0000_s1397"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2012029" y="5504931"/>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5803900" y="3160097"/>
            <a:ext cx="947054" cy="523220"/>
          </a:xfrm>
          <a:prstGeom prst="rect">
            <a:avLst/>
          </a:prstGeom>
          <a:noFill/>
        </p:spPr>
        <p:txBody>
          <a:bodyPr wrap="square" rtlCol="0">
            <a:spAutoFit/>
          </a:bodyPr>
          <a:lstStyle/>
          <a:p>
            <a:r>
              <a:rPr lang="en-US" altLang="zh-TW" sz="2800" dirty="0"/>
              <a:t>“</a:t>
            </a:r>
            <a:r>
              <a:rPr lang="zh-CN" altLang="en-US" sz="2800" dirty="0"/>
              <a:t>猫</a:t>
            </a:r>
            <a:r>
              <a:rPr lang="en-US" altLang="zh-TW" sz="2800" dirty="0"/>
              <a:t>”</a:t>
            </a:r>
            <a:endParaRPr lang="zh-TW" altLang="en-US" sz="2800" dirty="0"/>
          </a:p>
        </p:txBody>
      </p:sp>
      <p:sp>
        <p:nvSpPr>
          <p:cNvPr id="9" name="文字方塊 8"/>
          <p:cNvSpPr txBox="1"/>
          <p:nvPr/>
        </p:nvSpPr>
        <p:spPr>
          <a:xfrm>
            <a:off x="5852364" y="1791967"/>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5803901" y="4211765"/>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5959707" y="5523781"/>
            <a:ext cx="3031893" cy="523220"/>
          </a:xfrm>
          <a:prstGeom prst="rect">
            <a:avLst/>
          </a:prstGeom>
          <a:noFill/>
        </p:spPr>
        <p:txBody>
          <a:bodyPr wrap="square" rtlCol="0">
            <a:spAutoFit/>
          </a:bodyPr>
          <a:lstStyle/>
          <a:p>
            <a:r>
              <a:rPr lang="en-US" altLang="zh-TW" sz="2800" dirty="0"/>
              <a:t>“</a:t>
            </a:r>
            <a:r>
              <a:rPr lang="zh-CN" altLang="en-US" sz="2800" dirty="0"/>
              <a:t>今天天气真不错</a:t>
            </a:r>
            <a:r>
              <a:rPr lang="en-US" altLang="zh-TW" sz="2800" dirty="0"/>
              <a:t>”</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23351" y="1766681"/>
            <a:ext cx="2921108" cy="516844"/>
          </a:xfrm>
          <a:prstGeom prst="rect">
            <a:avLst/>
          </a:prstGeom>
        </p:spPr>
      </p:pic>
      <p:sp>
        <p:nvSpPr>
          <p:cNvPr id="15" name="矩形 14"/>
          <p:cNvSpPr/>
          <p:nvPr/>
        </p:nvSpPr>
        <p:spPr>
          <a:xfrm>
            <a:off x="2451141" y="5458130"/>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pic>
        <p:nvPicPr>
          <p:cNvPr id="84994" name="Picture 2" descr="http://y2.ifengimg.com/a/2016_11/2c7ef418c72909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8698" y="4094918"/>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372948" y="5939135"/>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5189174" y="5939134"/>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9642" y="3046563"/>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6600847" y="4242542"/>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spTree>
    <p:extLst>
      <p:ext uri="{BB962C8B-B14F-4D97-AF65-F5344CB8AC3E}">
        <p14:creationId xmlns:p14="http://schemas.microsoft.com/office/powerpoint/2010/main" val="1999908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线性回归</a:t>
            </a:r>
          </a:p>
        </p:txBody>
      </p:sp>
    </p:spTree>
    <p:extLst>
      <p:ext uri="{BB962C8B-B14F-4D97-AF65-F5344CB8AC3E}">
        <p14:creationId xmlns:p14="http://schemas.microsoft.com/office/powerpoint/2010/main" val="880106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371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2341496"/>
            <a:ext cx="4136354" cy="2477857"/>
          </a:xfrm>
          <a:prstGeom prst="rect">
            <a:avLst/>
          </a:prstGeom>
        </p:spPr>
      </p:pic>
      <p:pic>
        <p:nvPicPr>
          <p:cNvPr id="8" name="图片 7">
            <a:extLst>
              <a:ext uri="{FF2B5EF4-FFF2-40B4-BE49-F238E27FC236}">
                <a16:creationId xmlns:a16="http://schemas.microsoft.com/office/drawing/2014/main" id="{F98F1448-C769-48EB-8457-F97B008DE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073" y="2638672"/>
            <a:ext cx="2972128" cy="3518288"/>
          </a:xfrm>
          <a:prstGeom prst="rect">
            <a:avLst/>
          </a:prstGeom>
        </p:spPr>
      </p:pic>
      <p:pic>
        <p:nvPicPr>
          <p:cNvPr id="10" name="图片 9">
            <a:extLst>
              <a:ext uri="{FF2B5EF4-FFF2-40B4-BE49-F238E27FC236}">
                <a16:creationId xmlns:a16="http://schemas.microsoft.com/office/drawing/2014/main" id="{CC056916-B3B4-4F51-97A8-0E3CC43C7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1727" y="5220976"/>
            <a:ext cx="2025071" cy="835647"/>
          </a:xfrm>
          <a:prstGeom prst="rect">
            <a:avLst/>
          </a:prstGeom>
        </p:spPr>
      </p:pic>
      <p:cxnSp>
        <p:nvCxnSpPr>
          <p:cNvPr id="12" name="直接箭头连接符 11">
            <a:extLst>
              <a:ext uri="{FF2B5EF4-FFF2-40B4-BE49-F238E27FC236}">
                <a16:creationId xmlns:a16="http://schemas.microsoft.com/office/drawing/2014/main" id="{D7FCDBA0-9F43-416C-B38D-E36995208622}"/>
              </a:ext>
            </a:extLst>
          </p:cNvPr>
          <p:cNvCxnSpPr/>
          <p:nvPr/>
        </p:nvCxnSpPr>
        <p:spPr>
          <a:xfrm>
            <a:off x="4191000" y="5638800"/>
            <a:ext cx="609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0356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优化方法</a:t>
            </a:r>
          </a:p>
        </p:txBody>
      </p:sp>
      <p:sp>
        <p:nvSpPr>
          <p:cNvPr id="3" name="内容占位符 2"/>
          <p:cNvSpPr>
            <a:spLocks noGrp="1"/>
          </p:cNvSpPr>
          <p:nvPr>
            <p:ph sz="quarter" idx="1"/>
          </p:nvPr>
        </p:nvSpPr>
        <p:spPr/>
        <p:txBody>
          <a:bodyPr/>
          <a:lstStyle/>
          <a:p>
            <a:r>
              <a:rPr lang="zh-CN" altLang="en-US" dirty="0"/>
              <a:t>经验风险最小化（最小二乘法）</a:t>
            </a:r>
            <a:endParaRPr lang="en-US" altLang="zh-CN" dirty="0"/>
          </a:p>
          <a:p>
            <a:r>
              <a:rPr lang="zh-CN" altLang="en-US" dirty="0"/>
              <a:t>结构风险最小化（岭回归）</a:t>
            </a:r>
            <a:endParaRPr lang="en-US" altLang="zh-CN" dirty="0"/>
          </a:p>
          <a:p>
            <a:r>
              <a:rPr lang="zh-CN" altLang="en-US" dirty="0"/>
              <a:t>最大似然估计</a:t>
            </a:r>
            <a:endParaRPr lang="en-US" altLang="zh-CN" dirty="0"/>
          </a:p>
          <a:p>
            <a:r>
              <a:rPr lang="zh-CN" altLang="en-US" dirty="0"/>
              <a:t>最大后验估计</a:t>
            </a:r>
          </a:p>
        </p:txBody>
      </p:sp>
    </p:spTree>
    <p:extLst>
      <p:ext uri="{BB962C8B-B14F-4D97-AF65-F5344CB8AC3E}">
        <p14:creationId xmlns:p14="http://schemas.microsoft.com/office/powerpoint/2010/main" val="1429739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AFBEE-5D6F-4A1E-AD09-2FAFD35E9F69}"/>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E728021-B224-40BC-94A8-4A34B43A3E63}"/>
              </a:ext>
            </a:extLst>
          </p:cNvPr>
          <p:cNvSpPr>
            <a:spLocks noGrp="1"/>
          </p:cNvSpPr>
          <p:nvPr>
            <p:ph sz="quarter" idx="1"/>
          </p:nvPr>
        </p:nvSpPr>
        <p:spPr/>
        <p:txBody>
          <a:bodyPr/>
          <a:lstStyle/>
          <a:p>
            <a:r>
              <a:rPr lang="zh-CN" altLang="en-US" dirty="0"/>
              <a:t>模型</a:t>
            </a:r>
            <a:endParaRPr lang="en-US" altLang="zh-CN" dirty="0"/>
          </a:p>
          <a:p>
            <a:endParaRPr lang="en-US" altLang="zh-CN" dirty="0"/>
          </a:p>
          <a:p>
            <a:endParaRPr lang="en-US" altLang="zh-CN" dirty="0"/>
          </a:p>
          <a:p>
            <a:r>
              <a:rPr lang="zh-CN" altLang="en-US" dirty="0"/>
              <a:t>学习准则</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优化</a:t>
            </a:r>
            <a:endParaRPr lang="en-US" altLang="zh-CN" dirty="0"/>
          </a:p>
          <a:p>
            <a:endParaRPr lang="en-US" altLang="zh-CN" dirty="0"/>
          </a:p>
          <a:p>
            <a:pPr lvl="1"/>
            <a:endParaRPr lang="zh-CN" altLang="en-US" dirty="0"/>
          </a:p>
        </p:txBody>
      </p:sp>
      <p:pic>
        <p:nvPicPr>
          <p:cNvPr id="5" name="图片 4">
            <a:extLst>
              <a:ext uri="{FF2B5EF4-FFF2-40B4-BE49-F238E27FC236}">
                <a16:creationId xmlns:a16="http://schemas.microsoft.com/office/drawing/2014/main" id="{FC999F56-D6C4-4DA3-BB24-EA14A1616E38}"/>
              </a:ext>
            </a:extLst>
          </p:cNvPr>
          <p:cNvPicPr>
            <a:picLocks noChangeAspect="1"/>
          </p:cNvPicPr>
          <p:nvPr/>
        </p:nvPicPr>
        <p:blipFill>
          <a:blip r:embed="rId3"/>
          <a:stretch>
            <a:fillRect/>
          </a:stretch>
        </p:blipFill>
        <p:spPr>
          <a:xfrm>
            <a:off x="1828800" y="1447800"/>
            <a:ext cx="2895600" cy="714375"/>
          </a:xfrm>
          <a:prstGeom prst="rect">
            <a:avLst/>
          </a:prstGeom>
        </p:spPr>
      </p:pic>
      <p:pic>
        <p:nvPicPr>
          <p:cNvPr id="7" name="图片 6">
            <a:extLst>
              <a:ext uri="{FF2B5EF4-FFF2-40B4-BE49-F238E27FC236}">
                <a16:creationId xmlns:a16="http://schemas.microsoft.com/office/drawing/2014/main" id="{86BBA2B6-ED83-4379-B852-D1167446F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2539864"/>
            <a:ext cx="3581400" cy="2296431"/>
          </a:xfrm>
          <a:prstGeom prst="rect">
            <a:avLst/>
          </a:prstGeom>
        </p:spPr>
      </p:pic>
      <p:pic>
        <p:nvPicPr>
          <p:cNvPr id="9" name="图片 8">
            <a:extLst>
              <a:ext uri="{FF2B5EF4-FFF2-40B4-BE49-F238E27FC236}">
                <a16:creationId xmlns:a16="http://schemas.microsoft.com/office/drawing/2014/main" id="{142D1BA6-1548-44F7-B667-213B173614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5284299"/>
            <a:ext cx="1981200" cy="1053998"/>
          </a:xfrm>
          <a:prstGeom prst="rect">
            <a:avLst/>
          </a:prstGeom>
        </p:spPr>
      </p:pic>
      <p:pic>
        <p:nvPicPr>
          <p:cNvPr id="11" name="图片 10">
            <a:extLst>
              <a:ext uri="{FF2B5EF4-FFF2-40B4-BE49-F238E27FC236}">
                <a16:creationId xmlns:a16="http://schemas.microsoft.com/office/drawing/2014/main" id="{D587942F-0A59-4A6F-83EA-497447F834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5430" y="4953000"/>
            <a:ext cx="2451370" cy="1058450"/>
          </a:xfrm>
          <a:prstGeom prst="rect">
            <a:avLst/>
          </a:prstGeom>
        </p:spPr>
      </p:pic>
      <p:pic>
        <p:nvPicPr>
          <p:cNvPr id="13" name="图片 12">
            <a:extLst>
              <a:ext uri="{FF2B5EF4-FFF2-40B4-BE49-F238E27FC236}">
                <a16:creationId xmlns:a16="http://schemas.microsoft.com/office/drawing/2014/main" id="{A461D68A-4D78-4500-80A3-8048125EE9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7400" y="1498985"/>
            <a:ext cx="1852995" cy="687993"/>
          </a:xfrm>
          <a:prstGeom prst="rect">
            <a:avLst/>
          </a:prstGeom>
        </p:spPr>
      </p:pic>
    </p:spTree>
    <p:extLst>
      <p:ext uri="{BB962C8B-B14F-4D97-AF65-F5344CB8AC3E}">
        <p14:creationId xmlns:p14="http://schemas.microsoft.com/office/powerpoint/2010/main" val="1483125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似然（</a:t>
            </a:r>
            <a:r>
              <a:rPr lang="en-US" altLang="zh-CN" sz="3200" dirty="0"/>
              <a:t>Likelihood</a:t>
            </a:r>
            <a:r>
              <a:rPr lang="zh-CN" altLang="en-US" sz="3200" dirty="0"/>
              <a:t>）</a:t>
            </a:r>
          </a:p>
        </p:txBody>
      </p:sp>
      <p:pic>
        <p:nvPicPr>
          <p:cNvPr id="4" name="图片 3">
            <a:extLst>
              <a:ext uri="{FF2B5EF4-FFF2-40B4-BE49-F238E27FC236}">
                <a16:creationId xmlns:a16="http://schemas.microsoft.com/office/drawing/2014/main" id="{D6358610-621A-46E6-A5D9-46ED248FB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057364"/>
            <a:ext cx="5911097" cy="2743272"/>
          </a:xfrm>
          <a:prstGeom prst="rect">
            <a:avLst/>
          </a:prstGeom>
        </p:spPr>
      </p:pic>
    </p:spTree>
    <p:extLst>
      <p:ext uri="{BB962C8B-B14F-4D97-AF65-F5344CB8AC3E}">
        <p14:creationId xmlns:p14="http://schemas.microsoft.com/office/powerpoint/2010/main" val="2730152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从概率角度来看线性回归</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E2822B5-77C7-4830-8D48-3E985B6DB9DA}"/>
                  </a:ext>
                </a:extLst>
              </p:cNvPr>
              <p:cNvSpPr>
                <a:spLocks noGrp="1"/>
              </p:cNvSpPr>
              <p:nvPr>
                <p:ph sz="quarter" idx="1"/>
              </p:nvPr>
            </p:nvSpPr>
            <p:spPr/>
            <p:txBody>
              <a:bodyPr/>
              <a:lstStyle/>
              <a:p>
                <a:r>
                  <a:rPr lang="zh-CN" altLang="en-US" dirty="0"/>
                  <a:t>假设标签</a:t>
                </a:r>
                <a:r>
                  <a:rPr lang="en-US" altLang="zh-CN" dirty="0"/>
                  <a:t>y</a:t>
                </a:r>
                <a:r>
                  <a:rPr lang="zh-CN" altLang="en-US" dirty="0"/>
                  <a:t>为一个随机变量，其服从以均值为</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err="1">
                        <a:latin typeface="Cambria Math" panose="02040503050406030204" pitchFamily="18" charset="0"/>
                      </a:rPr>
                      <m:t>𝑥</m:t>
                    </m:r>
                    <m:r>
                      <a:rPr lang="en-US" altLang="zh-CN" i="1" dirty="0" err="1">
                        <a:latin typeface="Cambria Math" panose="02040503050406030204" pitchFamily="18" charset="0"/>
                      </a:rPr>
                      <m:t>;</m:t>
                    </m:r>
                    <m:r>
                      <a:rPr lang="en-US" altLang="zh-CN" i="1" dirty="0" err="1">
                        <a:latin typeface="Cambria Math" panose="02040503050406030204" pitchFamily="18" charset="0"/>
                      </a:rPr>
                      <m:t>𝑤</m:t>
                    </m:r>
                    <m:r>
                      <a:rPr lang="en-US" altLang="zh-CN" i="1" dirty="0">
                        <a:latin typeface="Cambria Math" panose="02040503050406030204" pitchFamily="18" charset="0"/>
                      </a:rPr>
                      <m:t>) = </m:t>
                    </m:r>
                    <m:sSup>
                      <m:sSupPr>
                        <m:ctrlPr>
                          <a:rPr lang="en-US" altLang="zh-CN" b="0" i="1" dirty="0" smtClean="0">
                            <a:latin typeface="Cambria Math" panose="02040503050406030204" pitchFamily="18" charset="0"/>
                          </a:rPr>
                        </m:ctrlPr>
                      </m:sSupPr>
                      <m:e>
                        <m:r>
                          <a:rPr lang="en-US" altLang="zh-CN" i="1" dirty="0">
                            <a:latin typeface="Cambria Math" panose="02040503050406030204" pitchFamily="18" charset="0"/>
                          </a:rPr>
                          <m:t>𝑤</m:t>
                        </m:r>
                      </m:e>
                      <m:sup>
                        <m:r>
                          <a:rPr lang="en-US" altLang="zh-CN" i="1" dirty="0">
                            <a:latin typeface="Cambria Math" panose="02040503050406030204" pitchFamily="18" charset="0"/>
                          </a:rPr>
                          <m:t>𝑇</m:t>
                        </m:r>
                      </m:sup>
                    </m:sSup>
                    <m:r>
                      <a:rPr lang="en-US" altLang="zh-CN" i="1" dirty="0">
                        <a:latin typeface="Cambria Math" panose="02040503050406030204" pitchFamily="18" charset="0"/>
                      </a:rPr>
                      <m:t>𝑥</m:t>
                    </m:r>
                  </m:oMath>
                </a14:m>
                <a:r>
                  <a:rPr lang="zh-CN" altLang="en-US" dirty="0"/>
                  <a:t>，方差为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𝜎</m:t>
                        </m:r>
                      </m:e>
                      <m:sup>
                        <m:r>
                          <a:rPr lang="en-US" altLang="zh-CN" i="1" dirty="0" smtClean="0">
                            <a:latin typeface="Cambria Math" panose="02040503050406030204" pitchFamily="18" charset="0"/>
                          </a:rPr>
                          <m:t>2</m:t>
                        </m:r>
                      </m:sup>
                    </m:sSup>
                  </m:oMath>
                </a14:m>
                <a:r>
                  <a:rPr lang="en-US" altLang="zh-CN" dirty="0"/>
                  <a:t> </a:t>
                </a:r>
                <a:r>
                  <a:rPr lang="zh-CN" altLang="en-US" dirty="0"/>
                  <a:t>的高斯分布。</a:t>
                </a:r>
                <a:endParaRPr lang="en-US" altLang="zh-CN" dirty="0"/>
              </a:p>
              <a:p>
                <a:endParaRPr lang="en-US" altLang="zh-CN" dirty="0"/>
              </a:p>
              <a:p>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2E2822B5-77C7-4830-8D48-3E985B6DB9DA}"/>
                  </a:ext>
                </a:extLst>
              </p:cNvPr>
              <p:cNvSpPr>
                <a:spLocks noGrp="1" noRot="1" noChangeAspect="1" noMove="1" noResize="1" noEditPoints="1" noAdjustHandles="1" noChangeArrowheads="1" noChangeShapeType="1" noTextEdit="1"/>
              </p:cNvSpPr>
              <p:nvPr>
                <p:ph sz="quarter" idx="1"/>
              </p:nvPr>
            </p:nvSpPr>
            <p:spPr>
              <a:blipFill>
                <a:blip r:embed="rId2"/>
                <a:stretch>
                  <a:fillRect l="-741" t="-1235"/>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B8CFD09-2F83-4FE7-B283-AB9B9782B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209800"/>
            <a:ext cx="4245560" cy="1066005"/>
          </a:xfrm>
          <a:prstGeom prst="rect">
            <a:avLst/>
          </a:prstGeom>
        </p:spPr>
      </p:pic>
      <p:pic>
        <p:nvPicPr>
          <p:cNvPr id="16" name="图片 15">
            <a:extLst>
              <a:ext uri="{FF2B5EF4-FFF2-40B4-BE49-F238E27FC236}">
                <a16:creationId xmlns:a16="http://schemas.microsoft.com/office/drawing/2014/main" id="{43846430-DE21-4AFC-963B-29E2009227EF}"/>
              </a:ext>
            </a:extLst>
          </p:cNvPr>
          <p:cNvPicPr>
            <a:picLocks noChangeAspect="1"/>
          </p:cNvPicPr>
          <p:nvPr/>
        </p:nvPicPr>
        <p:blipFill>
          <a:blip r:embed="rId4"/>
          <a:stretch>
            <a:fillRect/>
          </a:stretch>
        </p:blipFill>
        <p:spPr>
          <a:xfrm>
            <a:off x="1752600" y="3275805"/>
            <a:ext cx="4953000" cy="3063491"/>
          </a:xfrm>
          <a:prstGeom prst="rect">
            <a:avLst/>
          </a:prstGeom>
        </p:spPr>
      </p:pic>
    </p:spTree>
    <p:extLst>
      <p:ext uri="{BB962C8B-B14F-4D97-AF65-F5344CB8AC3E}">
        <p14:creationId xmlns:p14="http://schemas.microsoft.com/office/powerpoint/2010/main" val="278512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线性回归中的似然函数</a:t>
            </a:r>
          </a:p>
        </p:txBody>
      </p:sp>
      <p:sp>
        <p:nvSpPr>
          <p:cNvPr id="3" name="内容占位符 2">
            <a:extLst>
              <a:ext uri="{FF2B5EF4-FFF2-40B4-BE49-F238E27FC236}">
                <a16:creationId xmlns:a16="http://schemas.microsoft.com/office/drawing/2014/main" id="{2E2822B5-77C7-4830-8D48-3E985B6DB9DA}"/>
              </a:ext>
            </a:extLst>
          </p:cNvPr>
          <p:cNvSpPr>
            <a:spLocks noGrp="1"/>
          </p:cNvSpPr>
          <p:nvPr>
            <p:ph sz="quarter" idx="1"/>
          </p:nvPr>
        </p:nvSpPr>
        <p:spPr/>
        <p:txBody>
          <a:bodyPr/>
          <a:lstStyle/>
          <a:p>
            <a:endParaRPr lang="en-US" altLang="zh-CN" dirty="0"/>
          </a:p>
          <a:p>
            <a:endParaRPr lang="en-US" altLang="zh-CN" dirty="0"/>
          </a:p>
          <a:p>
            <a:r>
              <a:rPr lang="zh-CN" altLang="en-US" dirty="0"/>
              <a:t>参数</a:t>
            </a:r>
            <a:r>
              <a:rPr lang="en-US" altLang="zh-CN" dirty="0"/>
              <a:t>w</a:t>
            </a:r>
            <a:r>
              <a:rPr lang="zh-CN" altLang="en-US" dirty="0"/>
              <a:t>在训练集</a:t>
            </a:r>
            <a:r>
              <a:rPr lang="en-US" altLang="zh-CN" dirty="0"/>
              <a:t>D</a:t>
            </a:r>
            <a:r>
              <a:rPr lang="zh-CN" altLang="en-US" dirty="0"/>
              <a:t>上的</a:t>
            </a:r>
            <a:r>
              <a:rPr lang="zh-CN" altLang="en-US" dirty="0">
                <a:solidFill>
                  <a:srgbClr val="FF0000"/>
                </a:solidFill>
              </a:rPr>
              <a:t>似然函数</a:t>
            </a:r>
            <a:r>
              <a:rPr lang="zh-CN" altLang="en-US" dirty="0"/>
              <a:t>（</a:t>
            </a:r>
            <a:r>
              <a:rPr lang="en-US" altLang="zh-CN" dirty="0"/>
              <a:t>Likelihood</a:t>
            </a:r>
            <a:r>
              <a:rPr lang="zh-CN" altLang="en-US" dirty="0"/>
              <a:t>）为</a:t>
            </a:r>
          </a:p>
        </p:txBody>
      </p:sp>
      <p:pic>
        <p:nvPicPr>
          <p:cNvPr id="12" name="图片 11">
            <a:extLst>
              <a:ext uri="{FF2B5EF4-FFF2-40B4-BE49-F238E27FC236}">
                <a16:creationId xmlns:a16="http://schemas.microsoft.com/office/drawing/2014/main" id="{D1E37732-21D4-47D2-B92A-755265106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200400"/>
            <a:ext cx="3399121" cy="1370682"/>
          </a:xfrm>
          <a:prstGeom prst="rect">
            <a:avLst/>
          </a:prstGeom>
        </p:spPr>
      </p:pic>
    </p:spTree>
    <p:extLst>
      <p:ext uri="{BB962C8B-B14F-4D97-AF65-F5344CB8AC3E}">
        <p14:creationId xmlns:p14="http://schemas.microsoft.com/office/powerpoint/2010/main" val="101921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最大似然估计</a:t>
            </a:r>
          </a:p>
        </p:txBody>
      </p:sp>
      <p:sp>
        <p:nvSpPr>
          <p:cNvPr id="3" name="内容占位符 2">
            <a:extLst>
              <a:ext uri="{FF2B5EF4-FFF2-40B4-BE49-F238E27FC236}">
                <a16:creationId xmlns:a16="http://schemas.microsoft.com/office/drawing/2014/main" id="{2E2822B5-77C7-4830-8D48-3E985B6DB9DA}"/>
              </a:ext>
            </a:extLst>
          </p:cNvPr>
          <p:cNvSpPr>
            <a:spLocks noGrp="1"/>
          </p:cNvSpPr>
          <p:nvPr>
            <p:ph sz="quarter" idx="1"/>
          </p:nvPr>
        </p:nvSpPr>
        <p:spPr/>
        <p:txBody>
          <a:bodyPr/>
          <a:lstStyle/>
          <a:p>
            <a:r>
              <a:rPr lang="zh-CN" altLang="en-US" dirty="0"/>
              <a:t>最大似然估计（</a:t>
            </a:r>
            <a:r>
              <a:rPr lang="en-US" altLang="zh-CN" dirty="0"/>
              <a:t>Maximum Likelihood Estimate</a:t>
            </a:r>
            <a:r>
              <a:rPr lang="zh-CN" altLang="en-US" dirty="0"/>
              <a:t>，</a:t>
            </a:r>
            <a:r>
              <a:rPr lang="en-US" altLang="zh-CN" dirty="0"/>
              <a:t>MLE</a:t>
            </a:r>
            <a:r>
              <a:rPr lang="zh-CN" altLang="en-US" dirty="0"/>
              <a:t>）</a:t>
            </a:r>
            <a:endParaRPr lang="en-US" altLang="zh-CN" dirty="0"/>
          </a:p>
          <a:p>
            <a:pPr lvl="1"/>
            <a:r>
              <a:rPr lang="zh-CN" altLang="en-US" dirty="0"/>
              <a:t>是指找到一组参数</a:t>
            </a:r>
            <a:r>
              <a:rPr lang="en-US" altLang="zh-CN" dirty="0"/>
              <a:t>w</a:t>
            </a:r>
            <a:r>
              <a:rPr lang="zh-CN" altLang="en-US" dirty="0"/>
              <a:t>使得似然函数</a:t>
            </a:r>
            <a:r>
              <a:rPr lang="en-US" altLang="zh-CN" dirty="0"/>
              <a:t>p(</a:t>
            </a:r>
            <a:r>
              <a:rPr lang="en-US" altLang="zh-CN" dirty="0" err="1"/>
              <a:t>y|X;w,σ</a:t>
            </a:r>
            <a:r>
              <a:rPr lang="en-US" altLang="zh-CN" dirty="0"/>
              <a:t>)</a:t>
            </a:r>
            <a:r>
              <a:rPr lang="zh-CN" altLang="en-US" dirty="0"/>
              <a:t>最大</a:t>
            </a:r>
          </a:p>
        </p:txBody>
      </p:sp>
      <p:pic>
        <p:nvPicPr>
          <p:cNvPr id="7" name="图片 6">
            <a:extLst>
              <a:ext uri="{FF2B5EF4-FFF2-40B4-BE49-F238E27FC236}">
                <a16:creationId xmlns:a16="http://schemas.microsoft.com/office/drawing/2014/main" id="{C0C337FE-C557-44CD-986B-30593E18D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352800"/>
            <a:ext cx="2841246" cy="778349"/>
          </a:xfrm>
          <a:prstGeom prst="rect">
            <a:avLst/>
          </a:prstGeom>
        </p:spPr>
      </p:pic>
      <p:pic>
        <p:nvPicPr>
          <p:cNvPr id="10" name="图片 9">
            <a:extLst>
              <a:ext uri="{FF2B5EF4-FFF2-40B4-BE49-F238E27FC236}">
                <a16:creationId xmlns:a16="http://schemas.microsoft.com/office/drawing/2014/main" id="{A4D137A2-F60A-410E-89FE-EECA53CE7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548" y="4786063"/>
            <a:ext cx="2645298" cy="669489"/>
          </a:xfrm>
          <a:prstGeom prst="rect">
            <a:avLst/>
          </a:prstGeom>
        </p:spPr>
      </p:pic>
      <p:sp>
        <p:nvSpPr>
          <p:cNvPr id="11" name="箭头: 下 10">
            <a:extLst>
              <a:ext uri="{FF2B5EF4-FFF2-40B4-BE49-F238E27FC236}">
                <a16:creationId xmlns:a16="http://schemas.microsoft.com/office/drawing/2014/main" id="{E6F21715-D51F-4CD8-AED4-C89281686FA5}"/>
              </a:ext>
            </a:extLst>
          </p:cNvPr>
          <p:cNvSpPr/>
          <p:nvPr/>
        </p:nvSpPr>
        <p:spPr>
          <a:xfrm>
            <a:off x="4038600" y="4267200"/>
            <a:ext cx="381000" cy="381000"/>
          </a:xfrm>
          <a:prstGeom prst="downArrow">
            <a:avLst/>
          </a:prstGeom>
        </p:spPr>
        <p:style>
          <a:lnRef idx="2">
            <a:schemeClr val="dk1"/>
          </a:lnRef>
          <a:fillRef idx="1">
            <a:schemeClr val="lt1"/>
          </a:fillRef>
          <a:effectRef idx="0">
            <a:schemeClr val="dk1"/>
          </a:effectRef>
          <a:fontRef idx="minor">
            <a:schemeClr val="dk1"/>
          </a:fontRef>
        </p:style>
        <p:txBody>
          <a:bodyPr wrap="none" rtlCol="0" anchor="ctr">
            <a:spAutoFit/>
          </a:bodyPr>
          <a:lstStyle/>
          <a:p>
            <a:pPr algn="ctr"/>
            <a:endParaRPr lang="zh-CN" altLang="en-US" sz="2400" dirty="0"/>
          </a:p>
        </p:txBody>
      </p:sp>
    </p:spTree>
    <p:extLst>
      <p:ext uri="{BB962C8B-B14F-4D97-AF65-F5344CB8AC3E}">
        <p14:creationId xmlns:p14="http://schemas.microsoft.com/office/powerpoint/2010/main" val="1274740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48382-34A0-4731-84F6-2FF294E05885}"/>
              </a:ext>
            </a:extLst>
          </p:cNvPr>
          <p:cNvSpPr>
            <a:spLocks noGrp="1"/>
          </p:cNvSpPr>
          <p:nvPr>
            <p:ph type="title"/>
          </p:nvPr>
        </p:nvSpPr>
        <p:spPr/>
        <p:txBody>
          <a:bodyPr/>
          <a:lstStyle/>
          <a:p>
            <a:r>
              <a:rPr lang="zh-CN" altLang="en-US" dirty="0"/>
              <a:t>一个例子：</a:t>
            </a:r>
            <a:r>
              <a:rPr lang="en-US" altLang="zh-CN" dirty="0"/>
              <a:t>Polynomial Curve Fitting</a:t>
            </a:r>
            <a:endParaRPr lang="zh-CN" altLang="en-US" dirty="0"/>
          </a:p>
        </p:txBody>
      </p:sp>
      <p:pic>
        <p:nvPicPr>
          <p:cNvPr id="4" name="图片 3">
            <a:extLst>
              <a:ext uri="{FF2B5EF4-FFF2-40B4-BE49-F238E27FC236}">
                <a16:creationId xmlns:a16="http://schemas.microsoft.com/office/drawing/2014/main" id="{B9842612-B6C2-4539-B85D-351DFCB7CD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6545" y="1321613"/>
            <a:ext cx="4323196" cy="3067132"/>
          </a:xfrm>
          <a:prstGeom prst="rect">
            <a:avLst/>
          </a:prstGeom>
        </p:spPr>
      </p:pic>
      <p:sp>
        <p:nvSpPr>
          <p:cNvPr id="5" name="文本框 4">
            <a:extLst>
              <a:ext uri="{FF2B5EF4-FFF2-40B4-BE49-F238E27FC236}">
                <a16:creationId xmlns:a16="http://schemas.microsoft.com/office/drawing/2014/main" id="{C72C4345-0B86-4C90-B83D-827E6427FC14}"/>
              </a:ext>
            </a:extLst>
          </p:cNvPr>
          <p:cNvSpPr txBox="1"/>
          <p:nvPr/>
        </p:nvSpPr>
        <p:spPr>
          <a:xfrm>
            <a:off x="4575875" y="152400"/>
            <a:ext cx="3707105" cy="369332"/>
          </a:xfrm>
          <a:prstGeom prst="rect">
            <a:avLst/>
          </a:prstGeom>
          <a:noFill/>
        </p:spPr>
        <p:txBody>
          <a:bodyPr wrap="none" rtlCol="0">
            <a:spAutoFit/>
          </a:bodyPr>
          <a:lstStyle/>
          <a:p>
            <a:r>
              <a:rPr lang="en-US" altLang="zh-CN" dirty="0">
                <a:solidFill>
                  <a:srgbClr val="FFC000"/>
                </a:solidFill>
              </a:rPr>
              <a:t>From chapter 1 of Bishop’s PRML.</a:t>
            </a:r>
            <a:endParaRPr lang="zh-CN" altLang="en-US" dirty="0">
              <a:solidFill>
                <a:srgbClr val="FFC000"/>
              </a:solidFill>
            </a:endParaRPr>
          </a:p>
        </p:txBody>
      </p:sp>
      <p:pic>
        <p:nvPicPr>
          <p:cNvPr id="7" name="图片 6">
            <a:extLst>
              <a:ext uri="{FF2B5EF4-FFF2-40B4-BE49-F238E27FC236}">
                <a16:creationId xmlns:a16="http://schemas.microsoft.com/office/drawing/2014/main" id="{2E93E068-B5B8-4EAF-9DC4-95754EC48B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4495447"/>
            <a:ext cx="4871446" cy="789964"/>
          </a:xfrm>
          <a:prstGeom prst="rect">
            <a:avLst/>
          </a:prstGeom>
        </p:spPr>
      </p:pic>
      <p:sp>
        <p:nvSpPr>
          <p:cNvPr id="8" name="文本框 7">
            <a:extLst>
              <a:ext uri="{FF2B5EF4-FFF2-40B4-BE49-F238E27FC236}">
                <a16:creationId xmlns:a16="http://schemas.microsoft.com/office/drawing/2014/main" id="{4824B9AE-3AE4-4F05-8110-C7D1F8FD3819}"/>
              </a:ext>
            </a:extLst>
          </p:cNvPr>
          <p:cNvSpPr txBox="1"/>
          <p:nvPr/>
        </p:nvSpPr>
        <p:spPr>
          <a:xfrm>
            <a:off x="838200" y="4777674"/>
            <a:ext cx="646331" cy="369332"/>
          </a:xfrm>
          <a:prstGeom prst="rect">
            <a:avLst/>
          </a:prstGeom>
          <a:noFill/>
        </p:spPr>
        <p:txBody>
          <a:bodyPr wrap="none" rtlCol="0">
            <a:spAutoFit/>
          </a:bodyPr>
          <a:lstStyle/>
          <a:p>
            <a:r>
              <a:rPr lang="zh-CN" altLang="en-US" dirty="0"/>
              <a:t>模型</a:t>
            </a:r>
          </a:p>
        </p:txBody>
      </p:sp>
      <p:sp>
        <p:nvSpPr>
          <p:cNvPr id="9" name="文本框 8">
            <a:extLst>
              <a:ext uri="{FF2B5EF4-FFF2-40B4-BE49-F238E27FC236}">
                <a16:creationId xmlns:a16="http://schemas.microsoft.com/office/drawing/2014/main" id="{A9EF1202-D3E2-4759-8DB3-428F7A3D2E54}"/>
              </a:ext>
            </a:extLst>
          </p:cNvPr>
          <p:cNvSpPr txBox="1"/>
          <p:nvPr/>
        </p:nvSpPr>
        <p:spPr>
          <a:xfrm>
            <a:off x="685800" y="5638800"/>
            <a:ext cx="1107996" cy="369332"/>
          </a:xfrm>
          <a:prstGeom prst="rect">
            <a:avLst/>
          </a:prstGeom>
          <a:noFill/>
        </p:spPr>
        <p:txBody>
          <a:bodyPr wrap="none" rtlCol="0">
            <a:spAutoFit/>
          </a:bodyPr>
          <a:lstStyle/>
          <a:p>
            <a:r>
              <a:rPr lang="zh-CN" altLang="en-US" dirty="0"/>
              <a:t>损失函数</a:t>
            </a:r>
          </a:p>
        </p:txBody>
      </p:sp>
      <p:pic>
        <p:nvPicPr>
          <p:cNvPr id="11" name="图片 10">
            <a:extLst>
              <a:ext uri="{FF2B5EF4-FFF2-40B4-BE49-F238E27FC236}">
                <a16:creationId xmlns:a16="http://schemas.microsoft.com/office/drawing/2014/main" id="{45FCE238-D700-488D-9FED-3C53B8C4E3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5522" y="5479215"/>
            <a:ext cx="3453606" cy="850837"/>
          </a:xfrm>
          <a:prstGeom prst="rect">
            <a:avLst/>
          </a:prstGeom>
        </p:spPr>
      </p:pic>
    </p:spTree>
    <p:extLst>
      <p:ext uri="{BB962C8B-B14F-4D97-AF65-F5344CB8AC3E}">
        <p14:creationId xmlns:p14="http://schemas.microsoft.com/office/powerpoint/2010/main" val="1757074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7AAEC-2B57-4116-B2B2-DE029C812AEE}"/>
              </a:ext>
            </a:extLst>
          </p:cNvPr>
          <p:cNvSpPr>
            <a:spLocks noGrp="1"/>
          </p:cNvSpPr>
          <p:nvPr>
            <p:ph type="title"/>
          </p:nvPr>
        </p:nvSpPr>
        <p:spPr/>
        <p:txBody>
          <a:bodyPr/>
          <a:lstStyle/>
          <a:p>
            <a:r>
              <a:rPr lang="en-US" altLang="zh-CN" dirty="0"/>
              <a:t>Which Degree of Polynomial?</a:t>
            </a:r>
            <a:endParaRPr lang="zh-CN" altLang="en-US" dirty="0"/>
          </a:p>
        </p:txBody>
      </p:sp>
      <p:pic>
        <p:nvPicPr>
          <p:cNvPr id="4" name="图片 3">
            <a:extLst>
              <a:ext uri="{FF2B5EF4-FFF2-40B4-BE49-F238E27FC236}">
                <a16:creationId xmlns:a16="http://schemas.microsoft.com/office/drawing/2014/main" id="{F96B57CC-7830-4B3E-BC33-96C9DF770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76400"/>
            <a:ext cx="5562599" cy="3991865"/>
          </a:xfrm>
          <a:prstGeom prst="rect">
            <a:avLst/>
          </a:prstGeom>
        </p:spPr>
      </p:pic>
      <p:sp>
        <p:nvSpPr>
          <p:cNvPr id="6" name="矩形 5">
            <a:extLst>
              <a:ext uri="{FF2B5EF4-FFF2-40B4-BE49-F238E27FC236}">
                <a16:creationId xmlns:a16="http://schemas.microsoft.com/office/drawing/2014/main" id="{5C8719B8-0B39-4587-931C-2E4672AC3F42}"/>
              </a:ext>
            </a:extLst>
          </p:cNvPr>
          <p:cNvSpPr/>
          <p:nvPr/>
        </p:nvSpPr>
        <p:spPr>
          <a:xfrm>
            <a:off x="6267465" y="1981200"/>
            <a:ext cx="2712089" cy="369332"/>
          </a:xfrm>
          <a:prstGeom prst="rect">
            <a:avLst/>
          </a:prstGeom>
        </p:spPr>
        <p:txBody>
          <a:bodyPr wrap="none">
            <a:spAutoFit/>
          </a:bodyPr>
          <a:lstStyle/>
          <a:p>
            <a:r>
              <a:rPr lang="en-US" altLang="zh-CN" dirty="0">
                <a:solidFill>
                  <a:srgbClr val="000000"/>
                </a:solidFill>
                <a:latin typeface="CMR10"/>
              </a:rPr>
              <a:t>A </a:t>
            </a:r>
            <a:r>
              <a:rPr lang="en-US" altLang="zh-CN" dirty="0">
                <a:solidFill>
                  <a:srgbClr val="FF0000"/>
                </a:solidFill>
                <a:latin typeface="CMR10"/>
              </a:rPr>
              <a:t>model selection </a:t>
            </a:r>
            <a:r>
              <a:rPr lang="en-US" altLang="zh-CN" dirty="0">
                <a:solidFill>
                  <a:srgbClr val="000000"/>
                </a:solidFill>
                <a:latin typeface="CMR10"/>
              </a:rPr>
              <a:t>problem</a:t>
            </a:r>
            <a:endParaRPr lang="zh-CN" altLang="en-US" dirty="0"/>
          </a:p>
        </p:txBody>
      </p:sp>
      <p:sp>
        <p:nvSpPr>
          <p:cNvPr id="7" name="矩形 6">
            <a:extLst>
              <a:ext uri="{FF2B5EF4-FFF2-40B4-BE49-F238E27FC236}">
                <a16:creationId xmlns:a16="http://schemas.microsoft.com/office/drawing/2014/main" id="{538C87D5-8731-4585-BEF9-5317BCD1E3FB}"/>
              </a:ext>
            </a:extLst>
          </p:cNvPr>
          <p:cNvSpPr/>
          <p:nvPr/>
        </p:nvSpPr>
        <p:spPr>
          <a:xfrm>
            <a:off x="4191000" y="5715000"/>
            <a:ext cx="3507563" cy="369332"/>
          </a:xfrm>
          <a:prstGeom prst="rect">
            <a:avLst/>
          </a:prstGeom>
        </p:spPr>
        <p:txBody>
          <a:bodyPr wrap="none">
            <a:spAutoFit/>
          </a:bodyPr>
          <a:lstStyle/>
          <a:p>
            <a:r>
              <a:rPr lang="en-US" altLang="zh-CN" dirty="0">
                <a:solidFill>
                  <a:srgbClr val="000000"/>
                </a:solidFill>
                <a:latin typeface="CMMI10"/>
              </a:rPr>
              <a:t>M </a:t>
            </a:r>
            <a:r>
              <a:rPr lang="en-US" altLang="zh-CN" dirty="0">
                <a:solidFill>
                  <a:srgbClr val="000000"/>
                </a:solidFill>
                <a:latin typeface="CMR10"/>
              </a:rPr>
              <a:t>= 9 </a:t>
            </a:r>
            <a:r>
              <a:rPr lang="zh-CN" altLang="en-US" dirty="0">
                <a:solidFill>
                  <a:srgbClr val="000000"/>
                </a:solidFill>
                <a:latin typeface="CMSY10"/>
              </a:rPr>
              <a:t>→</a:t>
            </a:r>
            <a:r>
              <a:rPr lang="en-US" altLang="zh-CN" dirty="0">
                <a:solidFill>
                  <a:srgbClr val="000000"/>
                </a:solidFill>
                <a:latin typeface="CMSY10"/>
              </a:rPr>
              <a:t> </a:t>
            </a:r>
            <a:r>
              <a:rPr lang="en-US" altLang="zh-CN" dirty="0">
                <a:solidFill>
                  <a:srgbClr val="000000"/>
                </a:solidFill>
                <a:latin typeface="CMMI10"/>
              </a:rPr>
              <a:t>E</a:t>
            </a:r>
            <a:r>
              <a:rPr lang="en-US" altLang="zh-CN" dirty="0">
                <a:solidFill>
                  <a:srgbClr val="000000"/>
                </a:solidFill>
                <a:latin typeface="CMR10"/>
              </a:rPr>
              <a:t>(</a:t>
            </a:r>
            <a:r>
              <a:rPr lang="en-US" altLang="zh-CN" dirty="0">
                <a:solidFill>
                  <a:srgbClr val="000000"/>
                </a:solidFill>
                <a:latin typeface="CMMIB10"/>
              </a:rPr>
              <a:t>w</a:t>
            </a:r>
            <a:r>
              <a:rPr lang="en-US" altLang="zh-CN" dirty="0">
                <a:solidFill>
                  <a:srgbClr val="000000"/>
                </a:solidFill>
                <a:latin typeface="CMR10"/>
              </a:rPr>
              <a:t>) = 0: This is </a:t>
            </a:r>
            <a:r>
              <a:rPr lang="en-US" altLang="zh-CN" dirty="0">
                <a:solidFill>
                  <a:srgbClr val="FF0000"/>
                </a:solidFill>
                <a:latin typeface="CMR10"/>
              </a:rPr>
              <a:t>overfitting</a:t>
            </a:r>
            <a:endParaRPr lang="zh-CN" altLang="en-US" dirty="0">
              <a:solidFill>
                <a:srgbClr val="FF0000"/>
              </a:solidFill>
            </a:endParaRPr>
          </a:p>
        </p:txBody>
      </p:sp>
    </p:spTree>
    <p:extLst>
      <p:ext uri="{BB962C8B-B14F-4D97-AF65-F5344CB8AC3E}">
        <p14:creationId xmlns:p14="http://schemas.microsoft.com/office/powerpoint/2010/main" val="290801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什么是机器学习？</a:t>
            </a:r>
          </a:p>
        </p:txBody>
      </p:sp>
      <p:pic>
        <p:nvPicPr>
          <p:cNvPr id="3" name="图片 2"/>
          <p:cNvPicPr>
            <a:picLocks noChangeAspect="1"/>
          </p:cNvPicPr>
          <p:nvPr/>
        </p:nvPicPr>
        <p:blipFill>
          <a:blip r:embed="rId2"/>
          <a:stretch>
            <a:fillRect/>
          </a:stretch>
        </p:blipFill>
        <p:spPr>
          <a:xfrm>
            <a:off x="156635" y="2895600"/>
            <a:ext cx="8530165" cy="2667000"/>
          </a:xfrm>
          <a:prstGeom prst="rect">
            <a:avLst/>
          </a:prstGeom>
        </p:spPr>
      </p:pic>
      <p:sp>
        <p:nvSpPr>
          <p:cNvPr id="5" name="矩形 4"/>
          <p:cNvSpPr/>
          <p:nvPr/>
        </p:nvSpPr>
        <p:spPr>
          <a:xfrm>
            <a:off x="3398460" y="3505200"/>
            <a:ext cx="1519765" cy="830997"/>
          </a:xfrm>
          <a:prstGeom prst="rect">
            <a:avLst/>
          </a:prstGeom>
          <a:solidFill>
            <a:schemeClr val="bg1"/>
          </a:solidFill>
        </p:spPr>
        <p:txBody>
          <a:bodyPr wrap="square" rtlCol="0" anchor="ctr">
            <a:spAutoFit/>
          </a:bodyPr>
          <a:lstStyle/>
          <a:p>
            <a:pPr algn="ctr"/>
            <a:endParaRPr lang="en-US" altLang="zh-CN" sz="2400" dirty="0"/>
          </a:p>
          <a:p>
            <a:pPr algn="ctr"/>
            <a:endParaRPr lang="zh-CN" altLang="en-US" sz="2400" dirty="0"/>
          </a:p>
        </p:txBody>
      </p:sp>
      <p:sp>
        <p:nvSpPr>
          <p:cNvPr id="6" name="文本框 5"/>
          <p:cNvSpPr txBox="1"/>
          <p:nvPr/>
        </p:nvSpPr>
        <p:spPr>
          <a:xfrm>
            <a:off x="381000" y="5562600"/>
            <a:ext cx="1980029" cy="369332"/>
          </a:xfrm>
          <a:prstGeom prst="rect">
            <a:avLst/>
          </a:prstGeom>
          <a:noFill/>
        </p:spPr>
        <p:txBody>
          <a:bodyPr wrap="none" rtlCol="0">
            <a:spAutoFit/>
          </a:bodyPr>
          <a:lstStyle/>
          <a:p>
            <a:r>
              <a:rPr lang="zh-CN" altLang="en-US" dirty="0"/>
              <a:t>独立同分布 </a:t>
            </a:r>
            <a:r>
              <a:rPr lang="en-US" altLang="zh-CN" dirty="0"/>
              <a:t>p(</a:t>
            </a:r>
            <a:r>
              <a:rPr lang="en-US" altLang="zh-CN" dirty="0" err="1"/>
              <a:t>x,y</a:t>
            </a:r>
            <a:r>
              <a:rPr lang="en-US" altLang="zh-CN" dirty="0"/>
              <a:t>)</a:t>
            </a:r>
            <a:endParaRPr lang="zh-CN" altLang="en-US" dirty="0"/>
          </a:p>
        </p:txBody>
      </p:sp>
      <p:sp>
        <p:nvSpPr>
          <p:cNvPr id="4" name="矩形 3"/>
          <p:cNvSpPr/>
          <p:nvPr/>
        </p:nvSpPr>
        <p:spPr>
          <a:xfrm>
            <a:off x="149378" y="4299466"/>
            <a:ext cx="6251422" cy="1796534"/>
          </a:xfrm>
          <a:prstGeom prst="rect">
            <a:avLst/>
          </a:prstGeom>
          <a:solidFill>
            <a:schemeClr val="bg1"/>
          </a:solidFill>
        </p:spPr>
        <p:txBody>
          <a:bodyPr wrap="square" rtlCol="0" anchor="ctr">
            <a:spAutoFit/>
          </a:bodyPr>
          <a:lstStyle/>
          <a:p>
            <a:pPr algn="ctr"/>
            <a:endParaRPr lang="zh-CN" altLang="en-US" sz="2400" dirty="0"/>
          </a:p>
        </p:txBody>
      </p:sp>
      <p:sp>
        <p:nvSpPr>
          <p:cNvPr id="7" name="矩形 6"/>
          <p:cNvSpPr/>
          <p:nvPr/>
        </p:nvSpPr>
        <p:spPr>
          <a:xfrm>
            <a:off x="762000" y="1279653"/>
            <a:ext cx="7924800" cy="1015663"/>
          </a:xfrm>
          <a:prstGeom prst="rect">
            <a:avLst/>
          </a:prstGeom>
        </p:spPr>
        <p:txBody>
          <a:bodyPr wrap="square">
            <a:spAutoFit/>
          </a:bodyPr>
          <a:lstStyle/>
          <a:p>
            <a:r>
              <a:rPr lang="zh-CN" altLang="en-US" sz="2000" dirty="0"/>
              <a:t>机器学习：从数据中获得决策（预测）函数使得机器可以根据数据进行自动学习，通过算法使得机器能从大量历史数据中学习规律从而对新的样本做决策。</a:t>
            </a:r>
            <a:endParaRPr lang="en-US" altLang="zh-CN" sz="2000" dirty="0"/>
          </a:p>
        </p:txBody>
      </p:sp>
    </p:spTree>
    <p:extLst>
      <p:ext uri="{BB962C8B-B14F-4D97-AF65-F5344CB8AC3E}">
        <p14:creationId xmlns:p14="http://schemas.microsoft.com/office/powerpoint/2010/main" val="15598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Regularization</a:t>
            </a:r>
            <a:endParaRPr lang="zh-CN" altLang="en-US" sz="3200" dirty="0"/>
          </a:p>
        </p:txBody>
      </p:sp>
      <p:pic>
        <p:nvPicPr>
          <p:cNvPr id="5" name="图片 4">
            <a:extLst>
              <a:ext uri="{FF2B5EF4-FFF2-40B4-BE49-F238E27FC236}">
                <a16:creationId xmlns:a16="http://schemas.microsoft.com/office/drawing/2014/main" id="{4C7B1B81-BB50-483A-9665-F15AF4CA9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443" y="1600200"/>
            <a:ext cx="7103114" cy="2579982"/>
          </a:xfrm>
          <a:prstGeom prst="rect">
            <a:avLst/>
          </a:prstGeom>
        </p:spPr>
      </p:pic>
      <p:sp>
        <p:nvSpPr>
          <p:cNvPr id="6" name="矩形 5">
            <a:extLst>
              <a:ext uri="{FF2B5EF4-FFF2-40B4-BE49-F238E27FC236}">
                <a16:creationId xmlns:a16="http://schemas.microsoft.com/office/drawing/2014/main" id="{DBBE9B64-84A4-449F-B0BB-64645307B788}"/>
              </a:ext>
            </a:extLst>
          </p:cNvPr>
          <p:cNvSpPr/>
          <p:nvPr/>
        </p:nvSpPr>
        <p:spPr>
          <a:xfrm>
            <a:off x="1371600" y="4231887"/>
            <a:ext cx="6673312" cy="369332"/>
          </a:xfrm>
          <a:prstGeom prst="rect">
            <a:avLst/>
          </a:prstGeom>
        </p:spPr>
        <p:txBody>
          <a:bodyPr wrap="square">
            <a:spAutoFit/>
          </a:bodyPr>
          <a:lstStyle/>
          <a:p>
            <a:r>
              <a:rPr lang="en-US" altLang="zh-CN" dirty="0">
                <a:solidFill>
                  <a:srgbClr val="FF0000"/>
                </a:solidFill>
                <a:latin typeface="CMR10"/>
              </a:rPr>
              <a:t>As order of polynomial </a:t>
            </a:r>
            <a:r>
              <a:rPr lang="en-US" altLang="zh-CN" dirty="0">
                <a:solidFill>
                  <a:srgbClr val="FF0000"/>
                </a:solidFill>
                <a:latin typeface="CMMI10"/>
              </a:rPr>
              <a:t>M </a:t>
            </a:r>
            <a:r>
              <a:rPr lang="en-US" altLang="zh-CN" dirty="0">
                <a:solidFill>
                  <a:srgbClr val="FF0000"/>
                </a:solidFill>
                <a:latin typeface="CMR10"/>
              </a:rPr>
              <a:t>increases, so do coefficient magnitudes!</a:t>
            </a:r>
            <a:endParaRPr lang="zh-CN" altLang="en-US" dirty="0">
              <a:solidFill>
                <a:srgbClr val="FF0000"/>
              </a:solidFill>
            </a:endParaRPr>
          </a:p>
        </p:txBody>
      </p:sp>
      <p:pic>
        <p:nvPicPr>
          <p:cNvPr id="8" name="图片 7">
            <a:extLst>
              <a:ext uri="{FF2B5EF4-FFF2-40B4-BE49-F238E27FC236}">
                <a16:creationId xmlns:a16="http://schemas.microsoft.com/office/drawing/2014/main" id="{F09A38BF-84E0-4850-A31E-9A7FEAC080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3267" y="5181600"/>
            <a:ext cx="3837466" cy="832812"/>
          </a:xfrm>
          <a:prstGeom prst="rect">
            <a:avLst/>
          </a:prstGeom>
        </p:spPr>
      </p:pic>
      <p:sp>
        <p:nvSpPr>
          <p:cNvPr id="9" name="文本框 8">
            <a:extLst>
              <a:ext uri="{FF2B5EF4-FFF2-40B4-BE49-F238E27FC236}">
                <a16:creationId xmlns:a16="http://schemas.microsoft.com/office/drawing/2014/main" id="{9057A9B0-F316-4B03-A8B8-1EC61BA160D0}"/>
              </a:ext>
            </a:extLst>
          </p:cNvPr>
          <p:cNvSpPr txBox="1"/>
          <p:nvPr/>
        </p:nvSpPr>
        <p:spPr>
          <a:xfrm>
            <a:off x="5562600" y="5829746"/>
            <a:ext cx="2262158" cy="369332"/>
          </a:xfrm>
          <a:prstGeom prst="rect">
            <a:avLst/>
          </a:prstGeom>
          <a:noFill/>
        </p:spPr>
        <p:txBody>
          <a:bodyPr wrap="none" rtlCol="0">
            <a:spAutoFit/>
          </a:bodyPr>
          <a:lstStyle/>
          <a:p>
            <a:r>
              <a:rPr lang="zh-CN" altLang="en-US" dirty="0">
                <a:solidFill>
                  <a:srgbClr val="FF0000"/>
                </a:solidFill>
              </a:rPr>
              <a:t>对大的系数进行惩罚</a:t>
            </a:r>
          </a:p>
        </p:txBody>
      </p:sp>
    </p:spTree>
    <p:extLst>
      <p:ext uri="{BB962C8B-B14F-4D97-AF65-F5344CB8AC3E}">
        <p14:creationId xmlns:p14="http://schemas.microsoft.com/office/powerpoint/2010/main" val="325375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Regularization</a:t>
            </a:r>
            <a:endParaRPr lang="zh-CN" altLang="en-US" sz="3200" dirty="0"/>
          </a:p>
        </p:txBody>
      </p:sp>
      <p:pic>
        <p:nvPicPr>
          <p:cNvPr id="8" name="图片 7">
            <a:extLst>
              <a:ext uri="{FF2B5EF4-FFF2-40B4-BE49-F238E27FC236}">
                <a16:creationId xmlns:a16="http://schemas.microsoft.com/office/drawing/2014/main" id="{F09A38BF-84E0-4850-A31E-9A7FEAC080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3267" y="1447800"/>
            <a:ext cx="3837466" cy="832812"/>
          </a:xfrm>
          <a:prstGeom prst="rect">
            <a:avLst/>
          </a:prstGeom>
        </p:spPr>
      </p:pic>
      <p:pic>
        <p:nvPicPr>
          <p:cNvPr id="7" name="图片 6">
            <a:extLst>
              <a:ext uri="{FF2B5EF4-FFF2-40B4-BE49-F238E27FC236}">
                <a16:creationId xmlns:a16="http://schemas.microsoft.com/office/drawing/2014/main" id="{0A3877A5-0302-4B68-8442-1D6317004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2667000"/>
            <a:ext cx="3352888" cy="2487451"/>
          </a:xfrm>
          <a:prstGeom prst="rect">
            <a:avLst/>
          </a:prstGeom>
        </p:spPr>
      </p:pic>
      <p:pic>
        <p:nvPicPr>
          <p:cNvPr id="11" name="图片 10">
            <a:extLst>
              <a:ext uri="{FF2B5EF4-FFF2-40B4-BE49-F238E27FC236}">
                <a16:creationId xmlns:a16="http://schemas.microsoft.com/office/drawing/2014/main" id="{312F5BC5-4437-46EE-91B7-55E1ABEE30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3124200"/>
            <a:ext cx="4897893" cy="1862238"/>
          </a:xfrm>
          <a:prstGeom prst="rect">
            <a:avLst/>
          </a:prstGeom>
        </p:spPr>
      </p:pic>
    </p:spTree>
    <p:extLst>
      <p:ext uri="{BB962C8B-B14F-4D97-AF65-F5344CB8AC3E}">
        <p14:creationId xmlns:p14="http://schemas.microsoft.com/office/powerpoint/2010/main" val="1965304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a:t>
            </a:r>
            <a:r>
              <a:rPr lang="en-US" altLang="zh-CN" dirty="0"/>
              <a:t>Dataset size</a:t>
            </a:r>
            <a:endParaRPr lang="zh-CN" altLang="en-US" sz="3200" dirty="0"/>
          </a:p>
        </p:txBody>
      </p:sp>
      <p:pic>
        <p:nvPicPr>
          <p:cNvPr id="6" name="图片 5">
            <a:extLst>
              <a:ext uri="{FF2B5EF4-FFF2-40B4-BE49-F238E27FC236}">
                <a16:creationId xmlns:a16="http://schemas.microsoft.com/office/drawing/2014/main" id="{407D6E8A-5296-4C95-8D48-2946AFEA4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41" y="2286000"/>
            <a:ext cx="7761717" cy="2808588"/>
          </a:xfrm>
          <a:prstGeom prst="rect">
            <a:avLst/>
          </a:prstGeom>
        </p:spPr>
      </p:pic>
    </p:spTree>
    <p:extLst>
      <p:ext uri="{BB962C8B-B14F-4D97-AF65-F5344CB8AC3E}">
        <p14:creationId xmlns:p14="http://schemas.microsoft.com/office/powerpoint/2010/main" val="3842225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机器学习的几个关键点</a:t>
            </a:r>
          </a:p>
        </p:txBody>
      </p:sp>
    </p:spTree>
    <p:extLst>
      <p:ext uri="{BB962C8B-B14F-4D97-AF65-F5344CB8AC3E}">
        <p14:creationId xmlns:p14="http://schemas.microsoft.com/office/powerpoint/2010/main" val="1903843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常见的机器学习类型</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4737" y="1905000"/>
            <a:ext cx="8232063" cy="3733800"/>
          </a:xfrm>
          <a:prstGeom prst="rect">
            <a:avLst/>
          </a:prstGeom>
        </p:spPr>
      </p:pic>
    </p:spTree>
    <p:extLst>
      <p:ext uri="{BB962C8B-B14F-4D97-AF65-F5344CB8AC3E}">
        <p14:creationId xmlns:p14="http://schemas.microsoft.com/office/powerpoint/2010/main" val="3224615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如何选择一个合适的模型？</a:t>
            </a:r>
          </a:p>
        </p:txBody>
      </p:sp>
      <p:sp>
        <p:nvSpPr>
          <p:cNvPr id="3" name="内容占位符 2"/>
          <p:cNvSpPr>
            <a:spLocks noGrp="1"/>
          </p:cNvSpPr>
          <p:nvPr>
            <p:ph sz="quarter" idx="1"/>
          </p:nvPr>
        </p:nvSpPr>
        <p:spPr/>
        <p:txBody>
          <a:bodyPr/>
          <a:lstStyle/>
          <a:p>
            <a:r>
              <a:rPr lang="zh-CN" altLang="en-US" dirty="0"/>
              <a:t>模型选择</a:t>
            </a:r>
            <a:endParaRPr lang="en-US" altLang="zh-CN" dirty="0"/>
          </a:p>
          <a:p>
            <a:pPr lvl="1"/>
            <a:r>
              <a:rPr lang="zh-CN" altLang="en-US" dirty="0"/>
              <a:t>拟合能力强的模型一般复杂度会比较高，容易过拟合。</a:t>
            </a:r>
            <a:endParaRPr lang="en-US" altLang="zh-CN" dirty="0"/>
          </a:p>
          <a:p>
            <a:pPr lvl="1"/>
            <a:r>
              <a:rPr lang="zh-CN" altLang="en-US" dirty="0"/>
              <a:t>如果限制模型复杂度，降低拟合能力，可能会欠拟合。</a:t>
            </a:r>
            <a:endParaRPr lang="en-US" altLang="zh-CN" dirty="0"/>
          </a:p>
          <a:p>
            <a:r>
              <a:rPr lang="zh-CN" altLang="en-US" dirty="0"/>
              <a:t>偏差与方差分解</a:t>
            </a:r>
            <a:endParaRPr lang="en-US" altLang="zh-CN" dirty="0"/>
          </a:p>
          <a:p>
            <a:pPr lvl="1"/>
            <a:r>
              <a:rPr lang="zh-CN" altLang="en-US" dirty="0"/>
              <a:t>期望错误可以分解为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78" y="3409676"/>
            <a:ext cx="4422538" cy="71574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960" y="4572000"/>
            <a:ext cx="2985840" cy="47476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76" y="4684772"/>
            <a:ext cx="2942473" cy="720264"/>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987" y="5474292"/>
            <a:ext cx="3264694" cy="643446"/>
          </a:xfrm>
          <a:prstGeom prst="rect">
            <a:avLst/>
          </a:prstGeom>
        </p:spPr>
      </p:pic>
      <p:cxnSp>
        <p:nvCxnSpPr>
          <p:cNvPr id="11" name="直接连接符 10"/>
          <p:cNvCxnSpPr>
            <a:endCxn id="7" idx="0"/>
          </p:cNvCxnSpPr>
          <p:nvPr/>
        </p:nvCxnSpPr>
        <p:spPr>
          <a:xfrm>
            <a:off x="6324600" y="4045951"/>
            <a:ext cx="869280" cy="526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flipH="1">
            <a:off x="1808313" y="4125419"/>
            <a:ext cx="1812876" cy="559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9" idx="0"/>
          </p:cNvCxnSpPr>
          <p:nvPr/>
        </p:nvCxnSpPr>
        <p:spPr>
          <a:xfrm flipH="1">
            <a:off x="4843334" y="4045951"/>
            <a:ext cx="371099" cy="1428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92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模型选择：偏差与方差</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710" y="1600200"/>
            <a:ext cx="4560290" cy="4114800"/>
          </a:xfrm>
          <a:prstGeom prst="rect">
            <a:avLst/>
          </a:prstGeom>
        </p:spPr>
      </p:pic>
      <p:sp>
        <p:nvSpPr>
          <p:cNvPr id="5" name="矩形 4"/>
          <p:cNvSpPr/>
          <p:nvPr/>
        </p:nvSpPr>
        <p:spPr>
          <a:xfrm>
            <a:off x="164109" y="1676399"/>
            <a:ext cx="2362200" cy="2057399"/>
          </a:xfrm>
          <a:prstGeom prst="rect">
            <a:avLst/>
          </a:prstGeom>
          <a:ln>
            <a:solidFill>
              <a:schemeClr val="accent3"/>
            </a:solidFill>
          </a:ln>
        </p:spPr>
        <p:txBody>
          <a:bodyPr wrap="square" rtlCol="0" anchor="ctr">
            <a:spAutoFit/>
          </a:bodyPr>
          <a:lstStyle/>
          <a:p>
            <a:pPr algn="ctr"/>
            <a:endParaRPr lang="zh-CN" altLang="en-US" sz="2400" dirty="0"/>
          </a:p>
        </p:txBody>
      </p:sp>
      <p:pic>
        <p:nvPicPr>
          <p:cNvPr id="4" name="图片 3"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1114" y="2332700"/>
            <a:ext cx="4384138" cy="2802195"/>
          </a:xfrm>
          <a:prstGeom prst="rect">
            <a:avLst/>
          </a:prstGeom>
        </p:spPr>
      </p:pic>
    </p:spTree>
    <p:extLst>
      <p:ext uri="{BB962C8B-B14F-4D97-AF65-F5344CB8AC3E}">
        <p14:creationId xmlns:p14="http://schemas.microsoft.com/office/powerpoint/2010/main" val="36435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集成模型：有效的降低方差的方法</a:t>
            </a:r>
          </a:p>
        </p:txBody>
      </p:sp>
      <p:sp>
        <p:nvSpPr>
          <p:cNvPr id="3" name="内容占位符 2"/>
          <p:cNvSpPr>
            <a:spLocks noGrp="1"/>
          </p:cNvSpPr>
          <p:nvPr>
            <p:ph sz="quarter" idx="1"/>
          </p:nvPr>
        </p:nvSpPr>
        <p:spPr>
          <a:xfrm>
            <a:off x="438150" y="1219200"/>
            <a:ext cx="8229600" cy="4937760"/>
          </a:xfrm>
        </p:spPr>
        <p:txBody>
          <a:bodyPr/>
          <a:lstStyle/>
          <a:p>
            <a:r>
              <a:rPr lang="zh-CN" altLang="en-US" dirty="0"/>
              <a:t>集成模型</a:t>
            </a:r>
            <a:endParaRPr lang="en-US" altLang="zh-CN" dirty="0"/>
          </a:p>
          <a:p>
            <a:endParaRPr lang="en-US" altLang="zh-CN" dirty="0"/>
          </a:p>
          <a:p>
            <a:endParaRPr lang="en-US" altLang="zh-CN" dirty="0"/>
          </a:p>
          <a:p>
            <a:pPr lvl="1"/>
            <a:r>
              <a:rPr lang="zh-CN" altLang="en-US" dirty="0"/>
              <a:t>通过多个高方差模型的平均来降低方差。</a:t>
            </a:r>
            <a:endParaRPr lang="en-US" altLang="zh-CN" dirty="0"/>
          </a:p>
          <a:p>
            <a:endParaRPr lang="en-US" altLang="zh-CN" dirty="0"/>
          </a:p>
          <a:p>
            <a:r>
              <a:rPr lang="zh-CN" altLang="en-US" dirty="0"/>
              <a:t>集成模型的期望错误大于等于所有模型的平均期望错误的</a:t>
            </a:r>
            <a:r>
              <a:rPr lang="en-US" altLang="zh-CN" dirty="0"/>
              <a:t>1/M</a:t>
            </a:r>
            <a:r>
              <a:rPr lang="zh-CN" altLang="en-US" dirty="0"/>
              <a:t>，小于等于所有模型的平均期望错误。</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676400"/>
            <a:ext cx="2770487" cy="82733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800600"/>
            <a:ext cx="3929862" cy="758642"/>
          </a:xfrm>
          <a:prstGeom prst="rect">
            <a:avLst/>
          </a:prstGeom>
        </p:spPr>
      </p:pic>
    </p:spTree>
    <p:extLst>
      <p:ext uri="{BB962C8B-B14F-4D97-AF65-F5344CB8AC3E}">
        <p14:creationId xmlns:p14="http://schemas.microsoft.com/office/powerpoint/2010/main" val="3225584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a:t>
            </a:r>
            <a:r>
              <a:rPr lang="zh-CN" altLang="en-US" dirty="0"/>
              <a:t>学习</a:t>
            </a:r>
            <a:br>
              <a:rPr lang="en-US" altLang="zh-CN" dirty="0"/>
            </a:br>
            <a:r>
              <a:rPr lang="en-US" altLang="zh-CN" sz="2400" dirty="0">
                <a:solidFill>
                  <a:srgbClr val="FF0000"/>
                </a:solidFill>
              </a:rPr>
              <a:t>Probably Approximately Correct</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en-US" dirty="0"/>
              <a:t>根据大数定律，当训练集大小</a:t>
            </a:r>
            <a:r>
              <a:rPr lang="en-US" altLang="zh-CN" dirty="0"/>
              <a:t>|D|</a:t>
            </a:r>
            <a:r>
              <a:rPr lang="zh-CN" altLang="en-US" dirty="0"/>
              <a:t>趋向无穷大时，泛化错误趋向于</a:t>
            </a:r>
            <a:r>
              <a:rPr lang="en-US" altLang="zh-CN" dirty="0"/>
              <a:t>0</a:t>
            </a:r>
            <a:r>
              <a:rPr lang="zh-CN" altLang="en-US" dirty="0"/>
              <a:t>，即经验风险趋近于期望风险。</a:t>
            </a:r>
            <a:endParaRPr lang="en-US" altLang="zh-CN" dirty="0"/>
          </a:p>
          <a:p>
            <a:endParaRPr lang="en-US" altLang="zh-CN" dirty="0"/>
          </a:p>
          <a:p>
            <a:endParaRPr lang="en-US" altLang="zh-CN" dirty="0"/>
          </a:p>
          <a:p>
            <a:r>
              <a:rPr lang="en-US" altLang="zh-CN" dirty="0"/>
              <a:t>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286000"/>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810000"/>
            <a:ext cx="4521591" cy="883920"/>
          </a:xfrm>
          <a:prstGeom prst="rect">
            <a:avLst/>
          </a:prstGeom>
        </p:spPr>
      </p:pic>
      <p:sp>
        <p:nvSpPr>
          <p:cNvPr id="6" name="矩形 5"/>
          <p:cNvSpPr/>
          <p:nvPr/>
        </p:nvSpPr>
        <p:spPr>
          <a:xfrm>
            <a:off x="3616404" y="4693920"/>
            <a:ext cx="2351926" cy="369332"/>
          </a:xfrm>
          <a:prstGeom prst="rect">
            <a:avLst/>
          </a:prstGeom>
        </p:spPr>
        <p:txBody>
          <a:bodyPr wrap="none">
            <a:spAutoFit/>
          </a:bodyPr>
          <a:lstStyle/>
          <a:p>
            <a:r>
              <a:rPr lang="zh-CN" altLang="en-US" dirty="0">
                <a:solidFill>
                  <a:srgbClr val="FF0000"/>
                </a:solidFill>
              </a:rPr>
              <a:t>近似正确，</a:t>
            </a:r>
            <a:r>
              <a:rPr lang="el-GR" altLang="zh-CN" dirty="0">
                <a:solidFill>
                  <a:srgbClr val="FF0000"/>
                </a:solidFill>
              </a:rPr>
              <a:t>0 &lt; ϵ &lt;</a:t>
            </a:r>
            <a:r>
              <a:rPr lang="en-US" altLang="zh-CN" dirty="0">
                <a:solidFill>
                  <a:srgbClr val="FF0000"/>
                </a:solidFill>
              </a:rPr>
              <a:t>0.5</a:t>
            </a:r>
            <a:endParaRPr lang="el-GR" altLang="zh-CN" dirty="0">
              <a:solidFill>
                <a:srgbClr val="FF0000"/>
              </a:solidFill>
            </a:endParaRPr>
          </a:p>
        </p:txBody>
      </p:sp>
      <p:cxnSp>
        <p:nvCxnSpPr>
          <p:cNvPr id="8" name="直接连接符 7"/>
          <p:cNvCxnSpPr/>
          <p:nvPr/>
        </p:nvCxnSpPr>
        <p:spPr>
          <a:xfrm>
            <a:off x="3048000" y="46939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590800" y="50632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378404" y="5180092"/>
            <a:ext cx="2098596" cy="369332"/>
          </a:xfrm>
          <a:prstGeom prst="rect">
            <a:avLst/>
          </a:prstGeom>
        </p:spPr>
        <p:txBody>
          <a:bodyPr wrap="square">
            <a:spAutoFit/>
          </a:bodyPr>
          <a:lstStyle/>
          <a:p>
            <a:r>
              <a:rPr lang="zh-CN" altLang="en-US" dirty="0">
                <a:solidFill>
                  <a:srgbClr val="FF0000"/>
                </a:solidFill>
              </a:rPr>
              <a:t>可能，</a:t>
            </a:r>
            <a:r>
              <a:rPr lang="el-GR" altLang="zh-CN" dirty="0">
                <a:solidFill>
                  <a:srgbClr val="FF0000"/>
                </a:solidFill>
              </a:rPr>
              <a:t>0 &lt; δ &lt;</a:t>
            </a:r>
            <a:r>
              <a:rPr lang="en-US" altLang="zh-CN" dirty="0">
                <a:solidFill>
                  <a:srgbClr val="FF0000"/>
                </a:solidFill>
              </a:rPr>
              <a:t>0.5</a:t>
            </a:r>
            <a:endParaRPr lang="zh-CN" altLang="en-US" dirty="0">
              <a:solidFill>
                <a:srgbClr val="FF0000"/>
              </a:solidFill>
            </a:endParaRPr>
          </a:p>
        </p:txBody>
      </p:sp>
    </p:spTree>
    <p:extLst>
      <p:ext uri="{BB962C8B-B14F-4D97-AF65-F5344CB8AC3E}">
        <p14:creationId xmlns:p14="http://schemas.microsoft.com/office/powerpoint/2010/main" val="1820217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样本复杂度</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如果固定</a:t>
                </a:r>
                <a:r>
                  <a:rPr lang="en-US" altLang="zh-CN" dirty="0"/>
                  <a:t>ϵ,δ</a:t>
                </a:r>
                <a:r>
                  <a:rPr lang="zh-CN" altLang="en-US" dirty="0"/>
                  <a:t>，可以反过来计算出样本复杂度为</a:t>
                </a:r>
                <a:endParaRPr lang="en-US" altLang="zh-CN" dirty="0"/>
              </a:p>
              <a:p>
                <a:endParaRPr lang="en-US" altLang="zh-CN" dirty="0"/>
              </a:p>
              <a:p>
                <a:pPr lvl="1"/>
                <a:endParaRPr lang="en-US" altLang="zh-CN" dirty="0"/>
              </a:p>
              <a:p>
                <a:pPr lvl="1"/>
                <a:r>
                  <a:rPr lang="zh-CN" altLang="en-US" dirty="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为假设空间的大小，可以用</a:t>
                </a:r>
                <a:r>
                  <a:rPr lang="en-US" altLang="zh-CN" dirty="0" err="1"/>
                  <a:t>Rademacher</a:t>
                </a:r>
                <a:r>
                  <a:rPr lang="zh-CN" altLang="en-US" dirty="0"/>
                  <a:t>复杂性或</a:t>
                </a:r>
                <a:r>
                  <a:rPr lang="en-US" altLang="zh-CN" dirty="0"/>
                  <a:t>VC</a:t>
                </a:r>
                <a:r>
                  <a:rPr lang="zh-CN" altLang="en-US" dirty="0"/>
                  <a:t>维来衡量。</a:t>
                </a:r>
              </a:p>
              <a:p>
                <a:endParaRPr lang="en-US" altLang="zh-CN" dirty="0"/>
              </a:p>
              <a:p>
                <a:r>
                  <a:rPr lang="en-US" altLang="zh-CN" sz="2400" dirty="0"/>
                  <a:t>PAC</a:t>
                </a:r>
                <a:r>
                  <a:rPr lang="zh-CN" altLang="en-US" sz="2400" dirty="0"/>
                  <a:t>学习理论可以帮助分析一个机器学习方法在什么条件下可以学习到一个近似正确的分类器。</a:t>
                </a:r>
                <a:endParaRPr lang="en-US" altLang="zh-CN" sz="2400" dirty="0"/>
              </a:p>
              <a:p>
                <a:endParaRPr lang="en-US" altLang="zh-CN" sz="2400" dirty="0"/>
              </a:p>
              <a:p>
                <a:r>
                  <a:rPr lang="zh-CN" altLang="en-US" sz="2400" dirty="0"/>
                  <a:t>如果希望模型的假设空间越大，泛化错误越小，其需要的样本数量越多。</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605"/>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752600"/>
            <a:ext cx="3787588" cy="762000"/>
          </a:xfrm>
          <a:prstGeom prst="rect">
            <a:avLst/>
          </a:prstGeom>
        </p:spPr>
      </p:pic>
    </p:spTree>
    <p:extLst>
      <p:ext uri="{BB962C8B-B14F-4D97-AF65-F5344CB8AC3E}">
        <p14:creationId xmlns:p14="http://schemas.microsoft.com/office/powerpoint/2010/main" val="9259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常见的机器学习问题</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2966012" cy="2286000"/>
          </a:xfrm>
          <a:prstGeom prst="rect">
            <a:avLst/>
          </a:prstGeom>
        </p:spPr>
      </p:pic>
      <p:sp>
        <p:nvSpPr>
          <p:cNvPr id="5" name="文本框 4"/>
          <p:cNvSpPr txBox="1"/>
          <p:nvPr/>
        </p:nvSpPr>
        <p:spPr>
          <a:xfrm>
            <a:off x="914399" y="4980214"/>
            <a:ext cx="2362200" cy="523220"/>
          </a:xfrm>
          <a:prstGeom prst="rect">
            <a:avLst/>
          </a:prstGeom>
          <a:noFill/>
        </p:spPr>
        <p:txBody>
          <a:bodyPr wrap="square" rtlCol="0">
            <a:spAutoFit/>
          </a:bodyPr>
          <a:lstStyle/>
          <a:p>
            <a:pPr algn="ctr"/>
            <a:r>
              <a:rPr lang="zh-CN" altLang="en-US" sz="2800" dirty="0"/>
              <a:t>分类</a:t>
            </a:r>
          </a:p>
        </p:txBody>
      </p:sp>
      <p:pic>
        <p:nvPicPr>
          <p:cNvPr id="8" name="图片 7"/>
          <p:cNvPicPr>
            <a:picLocks noChangeAspect="1"/>
          </p:cNvPicPr>
          <p:nvPr/>
        </p:nvPicPr>
        <p:blipFill>
          <a:blip r:embed="rId3"/>
          <a:stretch>
            <a:fillRect/>
          </a:stretch>
        </p:blipFill>
        <p:spPr>
          <a:xfrm>
            <a:off x="5029199" y="2895600"/>
            <a:ext cx="3324225" cy="1371600"/>
          </a:xfrm>
          <a:prstGeom prst="rect">
            <a:avLst/>
          </a:prstGeom>
        </p:spPr>
      </p:pic>
      <p:sp>
        <p:nvSpPr>
          <p:cNvPr id="9" name="文本框 8"/>
          <p:cNvSpPr txBox="1"/>
          <p:nvPr/>
        </p:nvSpPr>
        <p:spPr>
          <a:xfrm>
            <a:off x="5510211" y="4969328"/>
            <a:ext cx="2362200" cy="523220"/>
          </a:xfrm>
          <a:prstGeom prst="rect">
            <a:avLst/>
          </a:prstGeom>
          <a:noFill/>
        </p:spPr>
        <p:txBody>
          <a:bodyPr wrap="square" rtlCol="0">
            <a:spAutoFit/>
          </a:bodyPr>
          <a:lstStyle/>
          <a:p>
            <a:pPr algn="ctr"/>
            <a:r>
              <a:rPr lang="zh-CN" altLang="en-US" sz="2800" dirty="0"/>
              <a:t>聚类</a:t>
            </a:r>
          </a:p>
        </p:txBody>
      </p:sp>
    </p:spTree>
    <p:extLst>
      <p:ext uri="{BB962C8B-B14F-4D97-AF65-F5344CB8AC3E}">
        <p14:creationId xmlns:p14="http://schemas.microsoft.com/office/powerpoint/2010/main" val="3191425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2D3A5-4633-470B-8FAA-B256435103B8}"/>
              </a:ext>
            </a:extLst>
          </p:cNvPr>
          <p:cNvSpPr>
            <a:spLocks noGrp="1"/>
          </p:cNvSpPr>
          <p:nvPr>
            <p:ph type="ctrTitle"/>
          </p:nvPr>
        </p:nvSpPr>
        <p:spPr/>
        <p:txBody>
          <a:bodyPr/>
          <a:lstStyle/>
          <a:p>
            <a:r>
              <a:rPr lang="zh-CN" altLang="en-US" dirty="0"/>
              <a:t>常用的定理</a:t>
            </a:r>
          </a:p>
        </p:txBody>
      </p:sp>
    </p:spTree>
    <p:extLst>
      <p:ext uri="{BB962C8B-B14F-4D97-AF65-F5344CB8AC3E}">
        <p14:creationId xmlns:p14="http://schemas.microsoft.com/office/powerpoint/2010/main" val="4214661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没有免费午餐定理（</a:t>
            </a:r>
            <a:r>
              <a:rPr lang="en-US" altLang="zh-CN" dirty="0"/>
              <a:t>No Free Lunch Theorem</a:t>
            </a:r>
            <a:r>
              <a:rPr lang="zh-CN" altLang="en-US" dirty="0"/>
              <a:t>，</a:t>
            </a:r>
            <a:r>
              <a:rPr lang="en-US" altLang="zh-CN" dirty="0"/>
              <a:t>NFL</a:t>
            </a:r>
            <a:r>
              <a:rPr lang="zh-CN" altLang="en-US" dirty="0"/>
              <a:t>）</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sz="quarter" idx="1"/>
          </p:nvPr>
        </p:nvSpPr>
        <p:spPr/>
        <p:txBody>
          <a:bodyPr/>
          <a:lstStyle/>
          <a:p>
            <a:r>
              <a:rPr lang="zh-CN" altLang="en-US" dirty="0"/>
              <a:t>对于基于迭代的最优化算法，不存在某种算法对所有问题（有限的搜索空间内）都有效。如果一个算法对某些问题有效，那么它一定在另外一些问题上比纯随机搜索算法更差。</a:t>
            </a:r>
          </a:p>
        </p:txBody>
      </p:sp>
      <p:pic>
        <p:nvPicPr>
          <p:cNvPr id="2050" name="Picture 2" descr="Image result for æ²¡æåè´¹åé¤å®ç">
            <a:extLst>
              <a:ext uri="{FF2B5EF4-FFF2-40B4-BE49-F238E27FC236}">
                <a16:creationId xmlns:a16="http://schemas.microsoft.com/office/drawing/2014/main" id="{549BE71C-35C6-4F66-A637-B5441F3B6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400926"/>
            <a:ext cx="3595688" cy="269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019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B9AA1-8118-4327-9DA0-3691A0EB56B0}"/>
              </a:ext>
            </a:extLst>
          </p:cNvPr>
          <p:cNvSpPr>
            <a:spLocks noGrp="1"/>
          </p:cNvSpPr>
          <p:nvPr>
            <p:ph type="title"/>
          </p:nvPr>
        </p:nvSpPr>
        <p:spPr/>
        <p:txBody>
          <a:bodyPr/>
          <a:lstStyle/>
          <a:p>
            <a:r>
              <a:rPr lang="zh-CN" altLang="en-US"/>
              <a:t>课后作业</a:t>
            </a:r>
            <a:endParaRPr lang="zh-CN" altLang="en-US" dirty="0"/>
          </a:p>
        </p:txBody>
      </p:sp>
      <p:sp>
        <p:nvSpPr>
          <p:cNvPr id="3" name="内容占位符 2">
            <a:extLst>
              <a:ext uri="{FF2B5EF4-FFF2-40B4-BE49-F238E27FC236}">
                <a16:creationId xmlns:a16="http://schemas.microsoft.com/office/drawing/2014/main" id="{06FFE951-5F67-4851-9343-226A8D06AC1C}"/>
              </a:ext>
            </a:extLst>
          </p:cNvPr>
          <p:cNvSpPr>
            <a:spLocks noGrp="1"/>
          </p:cNvSpPr>
          <p:nvPr>
            <p:ph sz="quarter" idx="1"/>
          </p:nvPr>
        </p:nvSpPr>
        <p:spPr/>
        <p:txBody>
          <a:bodyPr/>
          <a:lstStyle/>
          <a:p>
            <a:r>
              <a:rPr lang="zh-CN" altLang="en-US" dirty="0"/>
              <a:t>掌握知识点</a:t>
            </a:r>
          </a:p>
          <a:p>
            <a:pPr lvl="1"/>
            <a:r>
              <a:rPr lang="zh-CN" altLang="en-US" dirty="0"/>
              <a:t>矩阵微分</a:t>
            </a:r>
          </a:p>
          <a:p>
            <a:pPr lvl="1"/>
            <a:r>
              <a:rPr lang="zh-CN" altLang="en-US" dirty="0"/>
              <a:t>概率论</a:t>
            </a:r>
          </a:p>
          <a:p>
            <a:pPr lvl="1"/>
            <a:r>
              <a:rPr lang="zh-CN" altLang="en-US" dirty="0"/>
              <a:t>信息论</a:t>
            </a:r>
          </a:p>
          <a:p>
            <a:pPr lvl="1"/>
            <a:r>
              <a:rPr lang="zh-CN" altLang="en-US" dirty="0"/>
              <a:t>约束优化</a:t>
            </a:r>
            <a:endParaRPr lang="en-US" altLang="zh-CN" dirty="0"/>
          </a:p>
          <a:p>
            <a:r>
              <a:rPr lang="zh-CN" altLang="en-US" dirty="0"/>
              <a:t>编程练习</a:t>
            </a:r>
            <a:endParaRPr lang="en-US" altLang="zh-CN" dirty="0">
              <a:hlinkClick r:id="rId2"/>
            </a:endParaRPr>
          </a:p>
          <a:p>
            <a:pPr lvl="1"/>
            <a:r>
              <a:rPr lang="en-US" altLang="zh-CN" dirty="0">
                <a:hlinkClick r:id="rId3" tooltip="chap2_linear_regression"/>
              </a:rPr>
              <a:t>chap2_linear_regression</a:t>
            </a:r>
            <a:endParaRPr lang="en-US" altLang="zh-CN" dirty="0">
              <a:hlinkClick r:id="rId2"/>
            </a:endParaRPr>
          </a:p>
        </p:txBody>
      </p:sp>
    </p:spTree>
    <p:extLst>
      <p:ext uri="{BB962C8B-B14F-4D97-AF65-F5344CB8AC3E}">
        <p14:creationId xmlns:p14="http://schemas.microsoft.com/office/powerpoint/2010/main" val="346742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机器学习的三要素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solidFill>
                      <a:srgbClr val="FF0000"/>
                    </a:solidFill>
                  </a:rPr>
                  <a:t>模型</a:t>
                </a:r>
              </a:p>
              <a:p>
                <a:pPr lvl="1"/>
                <a:r>
                  <a:rPr lang="zh-CN" altLang="en-US" dirty="0"/>
                  <a:t>线性方法：</a:t>
                </a:r>
                <a:endParaRPr lang="en-US" altLang="zh-CN" dirty="0"/>
              </a:p>
              <a:p>
                <a:pPr lvl="1"/>
                <a:r>
                  <a:rPr lang="zh-CN" altLang="en-US" dirty="0"/>
                  <a:t>广义线性方法：</a:t>
                </a:r>
                <a:endParaRPr lang="en-US" altLang="zh-CN" dirty="0"/>
              </a:p>
              <a:p>
                <a:pPr lvl="2"/>
                <a:r>
                  <a:rPr lang="zh-CN" altLang="en-US" dirty="0"/>
                  <a:t>如果</a:t>
                </a:r>
                <a14:m>
                  <m:oMath xmlns:m="http://schemas.openxmlformats.org/officeDocument/2006/math">
                    <m:r>
                      <m:rPr>
                        <m:nor/>
                      </m:rPr>
                      <a:rPr lang="en-US" altLang="zh-CN" dirty="0"/>
                      <m:t>ϕ</m:t>
                    </m:r>
                    <m:r>
                      <m:rPr>
                        <m:nor/>
                      </m:rPr>
                      <a:rPr lang="en-US" altLang="zh-CN" dirty="0"/>
                      <m:t>(</m:t>
                    </m:r>
                    <m:r>
                      <m:rPr>
                        <m:nor/>
                      </m:rPr>
                      <a:rPr lang="en-US" altLang="zh-CN" dirty="0"/>
                      <m:t>x</m:t>
                    </m:r>
                    <m:r>
                      <m:rPr>
                        <m:nor/>
                      </m:rPr>
                      <a:rPr lang="en-US" altLang="zh-CN" dirty="0"/>
                      <m:t>)</m:t>
                    </m:r>
                  </m:oMath>
                </a14:m>
                <a:r>
                  <a:rPr lang="zh-CN" altLang="en-US" dirty="0"/>
                  <a:t>为可学习的非线性基函数，</a:t>
                </a:r>
                <a14:m>
                  <m:oMath xmlns:m="http://schemas.openxmlformats.org/officeDocument/2006/math">
                    <m:r>
                      <m:rPr>
                        <m:nor/>
                      </m:rPr>
                      <a:rPr lang="en-US" altLang="zh-CN" dirty="0"/>
                      <m:t>f</m:t>
                    </m:r>
                    <m:r>
                      <m:rPr>
                        <m:nor/>
                      </m:rPr>
                      <a:rPr lang="en-US" altLang="zh-CN" dirty="0"/>
                      <m:t>(</m:t>
                    </m:r>
                    <m:r>
                      <m:rPr>
                        <m:nor/>
                      </m:rPr>
                      <a:rPr lang="en-US" altLang="zh-CN" b="1" dirty="0"/>
                      <m:t>x</m:t>
                    </m:r>
                    <m:r>
                      <m:rPr>
                        <m:nor/>
                      </m:rPr>
                      <a:rPr lang="en-US" altLang="zh-CN" dirty="0"/>
                      <m:t>,</m:t>
                    </m:r>
                    <m:r>
                      <m:rPr>
                        <m:nor/>
                      </m:rPr>
                      <a:rPr lang="el-GR" altLang="zh-CN" dirty="0"/>
                      <m:t>θ</m:t>
                    </m:r>
                    <m:r>
                      <m:rPr>
                        <m:nor/>
                      </m:rPr>
                      <a:rPr lang="el-GR" altLang="zh-CN" dirty="0"/>
                      <m:t>)</m:t>
                    </m:r>
                  </m:oMath>
                </a14:m>
                <a:r>
                  <a:rPr lang="zh-CN" altLang="en-US" dirty="0"/>
                  <a:t>就等价于神经网络。</a:t>
                </a:r>
              </a:p>
              <a:p>
                <a:endParaRPr lang="en-US" altLang="zh-CN" dirty="0">
                  <a:solidFill>
                    <a:srgbClr val="FF0000"/>
                  </a:solidFill>
                </a:endParaRPr>
              </a:p>
              <a:p>
                <a:r>
                  <a:rPr lang="zh-CN" altLang="en-US" dirty="0">
                    <a:solidFill>
                      <a:srgbClr val="FF0000"/>
                    </a:solidFill>
                  </a:rPr>
                  <a:t>学习准则</a:t>
                </a:r>
                <a:endParaRPr lang="en-US" altLang="zh-CN" dirty="0">
                  <a:solidFill>
                    <a:srgbClr val="FF0000"/>
                  </a:solidFill>
                </a:endParaRPr>
              </a:p>
              <a:p>
                <a:pPr lvl="1"/>
                <a:r>
                  <a:rPr lang="zh-CN" altLang="en-US" dirty="0">
                    <a:solidFill>
                      <a:schemeClr val="tx1"/>
                    </a:solidFill>
                  </a:rPr>
                  <a:t>期望风险</a:t>
                </a:r>
                <a:endParaRPr lang="en-US" altLang="zh-CN" dirty="0">
                  <a:solidFill>
                    <a:schemeClr val="tx1"/>
                  </a:solidFill>
                </a:endParaRPr>
              </a:p>
              <a:p>
                <a:endParaRPr lang="en-US" altLang="zh-CN" dirty="0">
                  <a:solidFill>
                    <a:srgbClr val="FF0000"/>
                  </a:solidFill>
                </a:endParaRPr>
              </a:p>
              <a:p>
                <a:r>
                  <a:rPr lang="zh-CN" altLang="en-US" dirty="0">
                    <a:solidFill>
                      <a:srgbClr val="FF0000"/>
                    </a:solidFill>
                  </a:rPr>
                  <a:t>优化</a:t>
                </a:r>
                <a:endParaRPr lang="en-US" altLang="zh-CN" dirty="0">
                  <a:solidFill>
                    <a:srgbClr val="FF0000"/>
                  </a:solidFill>
                </a:endParaRPr>
              </a:p>
              <a:p>
                <a:pPr lvl="1"/>
                <a:r>
                  <a:rPr lang="zh-CN" altLang="en-US" dirty="0">
                    <a:solidFill>
                      <a:schemeClr val="tx1"/>
                    </a:solidFill>
                  </a:rPr>
                  <a:t>梯度下降</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235" b="-259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895600" y="4495800"/>
            <a:ext cx="4219401" cy="619861"/>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1600200"/>
            <a:ext cx="2299412" cy="496083"/>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0" y="2115222"/>
            <a:ext cx="2664696" cy="399377"/>
          </a:xfrm>
          <a:prstGeom prst="rect">
            <a:avLst/>
          </a:prstGeom>
        </p:spPr>
      </p:pic>
    </p:spTree>
    <p:extLst>
      <p:ext uri="{BB962C8B-B14F-4D97-AF65-F5344CB8AC3E}">
        <p14:creationId xmlns:p14="http://schemas.microsoft.com/office/powerpoint/2010/main" val="182807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期望风险未知，通过</a:t>
                </a:r>
                <a:r>
                  <a:rPr lang="zh-CN" altLang="en-US" dirty="0">
                    <a:solidFill>
                      <a:srgbClr val="FF0000"/>
                    </a:solidFill>
                  </a:rPr>
                  <a:t>经验风险</a:t>
                </a:r>
                <a:r>
                  <a:rPr lang="zh-CN" altLang="en-US" dirty="0"/>
                  <a:t>近似</a:t>
                </a:r>
                <a:endParaRPr lang="en-US" altLang="zh-CN" dirty="0"/>
              </a:p>
              <a:p>
                <a:pPr lvl="1"/>
                <a:r>
                  <a:rPr lang="zh-CN" altLang="en-US" dirty="0"/>
                  <a:t>训练数据：</a:t>
                </a:r>
                <a14:m>
                  <m:oMath xmlns:m="http://schemas.openxmlformats.org/officeDocument/2006/math">
                    <m:r>
                      <a:rPr lang="zh-CN" altLang="en-US" i="1" dirty="0">
                        <a:latin typeface="Cambria Math" panose="02040503050406030204" pitchFamily="18" charset="0"/>
                      </a:rPr>
                      <m:t>𝒟</m:t>
                    </m:r>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x</m:t>
                            </m:r>
                          </m:e>
                          <m:sup>
                            <m:d>
                              <m:dPr>
                                <m:ctrlPr>
                                  <a:rPr lang="en-US" altLang="zh-CN" i="1" dirty="0">
                                    <a:latin typeface="Cambria Math" panose="02040503050406030204" pitchFamily="18" charset="0"/>
                                  </a:rPr>
                                </m:ctrlPr>
                              </m:dPr>
                              <m:e>
                                <m:r>
                                  <m:rPr>
                                    <m:sty m:val="p"/>
                                  </m:rPr>
                                  <a:rPr lang="en-US" altLang="zh-CN" i="1" dirty="0">
                                    <a:latin typeface="Cambria Math" panose="02040503050406030204" pitchFamily="18" charset="0"/>
                                  </a:rPr>
                                  <m:t>n</m:t>
                                </m:r>
                              </m:e>
                            </m:d>
                          </m:sup>
                        </m:sSup>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𝑦</m:t>
                            </m:r>
                          </m:e>
                          <m:sup>
                            <m:d>
                              <m:dPr>
                                <m:ctrlPr>
                                  <a:rPr lang="en-US" altLang="zh-CN" i="1" dirty="0">
                                    <a:latin typeface="Cambria Math" panose="02040503050406030204" pitchFamily="18" charset="0"/>
                                  </a:rPr>
                                </m:ctrlPr>
                              </m:dPr>
                              <m:e>
                                <m:r>
                                  <m:rPr>
                                    <m:sty m:val="p"/>
                                  </m:rPr>
                                  <a:rPr lang="en-US" altLang="zh-CN" i="1" dirty="0">
                                    <a:latin typeface="Cambria Math" panose="02040503050406030204" pitchFamily="18" charset="0"/>
                                  </a:rPr>
                                  <m:t>n</m:t>
                                </m:r>
                              </m:e>
                            </m:d>
                          </m:sup>
                        </m:sSup>
                      </m:e>
                    </m:d>
                    <m:r>
                      <a:rPr lang="en-US" altLang="zh-CN" dirty="0">
                        <a:latin typeface="Cambria Math" panose="02040503050406030204" pitchFamily="18" charset="0"/>
                      </a:rPr>
                      <m:t>, </m:t>
                    </m:r>
                    <m:r>
                      <a:rPr lang="en-US" altLang="zh-CN" dirty="0">
                        <a:latin typeface="Cambria Math" panose="02040503050406030204" pitchFamily="18" charset="0"/>
                      </a:rPr>
                      <m:t>𝑖</m:t>
                    </m:r>
                    <m:r>
                      <a:rPr lang="en-US" altLang="zh-CN" dirty="0">
                        <a:latin typeface="Cambria Math" panose="02040503050406030204" pitchFamily="18" charset="0"/>
                      </a:rPr>
                      <m:t>∈[1,</m:t>
                    </m:r>
                    <m:r>
                      <a:rPr lang="en-US" altLang="zh-CN" dirty="0">
                        <a:latin typeface="Cambria Math" panose="02040503050406030204" pitchFamily="18" charset="0"/>
                      </a:rPr>
                      <m:t>𝑁</m:t>
                    </m:r>
                    <m:r>
                      <a:rPr lang="en-US" altLang="zh-CN" dirty="0">
                        <a:latin typeface="Cambria Math" panose="02040503050406030204" pitchFamily="18" charset="0"/>
                      </a:rPr>
                      <m:t>]</m:t>
                    </m:r>
                  </m:oMath>
                </a14:m>
                <a:endParaRPr lang="en-US" altLang="zh-CN" dirty="0"/>
              </a:p>
              <a:p>
                <a:pPr lvl="1"/>
                <a:endParaRPr lang="en-US" altLang="zh-CN" dirty="0"/>
              </a:p>
              <a:p>
                <a:endParaRPr lang="en-US" altLang="zh-CN" dirty="0"/>
              </a:p>
              <a:p>
                <a:endParaRPr lang="en-US" altLang="zh-CN" dirty="0"/>
              </a:p>
              <a:p>
                <a:r>
                  <a:rPr lang="zh-CN" altLang="en-US" dirty="0">
                    <a:solidFill>
                      <a:srgbClr val="FF0000"/>
                    </a:solidFill>
                  </a:rPr>
                  <a:t>经验风险最小化</a:t>
                </a:r>
                <a:endParaRPr lang="en-US" altLang="zh-CN" dirty="0">
                  <a:solidFill>
                    <a:srgbClr val="FF0000"/>
                  </a:solidFill>
                </a:endParaRPr>
              </a:p>
              <a:p>
                <a:pPr lvl="1"/>
                <a:r>
                  <a:rPr lang="zh-CN" altLang="en-US" dirty="0"/>
                  <a:t>在选择合适的风险函数后，我们寻找一个参数</a:t>
                </a:r>
                <a:r>
                  <a:rPr lang="en-US" altLang="zh-CN" dirty="0"/>
                  <a:t>θ</a:t>
                </a:r>
                <a:r>
                  <a:rPr lang="en-US" altLang="zh-CN" baseline="30000" dirty="0"/>
                  <a:t>∗</a:t>
                </a:r>
                <a:r>
                  <a:rPr lang="en-US" altLang="zh-CN" dirty="0"/>
                  <a:t> </a:t>
                </a:r>
                <a:r>
                  <a:rPr lang="zh-CN" altLang="en-US" dirty="0"/>
                  <a:t>，使得经验风险函数最小化。</a:t>
                </a:r>
                <a:endParaRPr lang="en-US" altLang="zh-CN" dirty="0"/>
              </a:p>
              <a:p>
                <a:endParaRPr lang="en-US" altLang="zh-CN" dirty="0"/>
              </a:p>
              <a:p>
                <a:pPr marL="0" indent="0">
                  <a:buNone/>
                </a:pPr>
                <a:endParaRPr lang="en-US" altLang="zh-CN" dirty="0"/>
              </a:p>
              <a:p>
                <a:r>
                  <a:rPr lang="zh-CN" altLang="en-US" dirty="0"/>
                  <a:t>机器学习问题转化成为一个</a:t>
                </a:r>
                <a:r>
                  <a:rPr lang="zh-CN" altLang="en-US" dirty="0">
                    <a:solidFill>
                      <a:srgbClr val="FF0000"/>
                    </a:solidFill>
                  </a:rPr>
                  <a:t>最优化问题</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741" t="-1235" r="-963" b="-7284"/>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350532"/>
            <a:ext cx="4433826" cy="911689"/>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4876800"/>
            <a:ext cx="3227673" cy="848148"/>
          </a:xfrm>
          <a:prstGeom prst="rect">
            <a:avLst/>
          </a:prstGeom>
        </p:spPr>
      </p:pic>
    </p:spTree>
    <p:extLst>
      <p:ext uri="{BB962C8B-B14F-4D97-AF65-F5344CB8AC3E}">
        <p14:creationId xmlns:p14="http://schemas.microsoft.com/office/powerpoint/2010/main" val="231691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371600"/>
            <a:ext cx="3530989" cy="711278"/>
          </a:xfrm>
          <a:prstGeom prst="rect">
            <a:avLst/>
          </a:prstGeom>
        </p:spPr>
      </p:pic>
      <p:pic>
        <p:nvPicPr>
          <p:cNvPr id="5" name="图片 4"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3498" y="2180591"/>
            <a:ext cx="2743200" cy="672084"/>
          </a:xfrm>
          <a:prstGeom prst="rect">
            <a:avLst/>
          </a:prstGeom>
        </p:spPr>
      </p:pic>
      <p:pic>
        <p:nvPicPr>
          <p:cNvPr id="6" name="图片 5"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2971800"/>
            <a:ext cx="5126954" cy="3071270"/>
          </a:xfrm>
          <a:prstGeom prst="rect">
            <a:avLst/>
          </a:prstGeom>
        </p:spPr>
      </p:pic>
    </p:spTree>
    <p:extLst>
      <p:ext uri="{BB962C8B-B14F-4D97-AF65-F5344CB8AC3E}">
        <p14:creationId xmlns:p14="http://schemas.microsoft.com/office/powerpoint/2010/main" val="375523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损失函数</a:t>
            </a:r>
          </a:p>
        </p:txBody>
      </p:sp>
      <p:sp>
        <p:nvSpPr>
          <p:cNvPr id="3" name="内容占位符 2"/>
          <p:cNvSpPr>
            <a:spLocks noGrp="1"/>
          </p:cNvSpPr>
          <p:nvPr>
            <p:ph sz="quarter" idx="1"/>
          </p:nvPr>
        </p:nvSpPr>
        <p:spPr/>
        <p:txBody>
          <a:bodyPr/>
          <a:lstStyle/>
          <a:p>
            <a:r>
              <a:rPr lang="en-US" altLang="zh-CN" dirty="0"/>
              <a:t>0-1</a:t>
            </a:r>
            <a:r>
              <a:rPr lang="zh-CN" altLang="en-US" dirty="0"/>
              <a:t>损失函数</a:t>
            </a:r>
            <a:endParaRPr lang="en-US" altLang="zh-CN" dirty="0"/>
          </a:p>
          <a:p>
            <a:endParaRPr lang="en-US" altLang="zh-CN" dirty="0"/>
          </a:p>
          <a:p>
            <a:endParaRPr lang="en-US" altLang="zh-CN" dirty="0"/>
          </a:p>
          <a:p>
            <a:r>
              <a:rPr lang="zh-CN" altLang="en-US" dirty="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62200" y="1676400"/>
            <a:ext cx="3629532" cy="99073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43200" y="3916679"/>
            <a:ext cx="3200400" cy="665683"/>
          </a:xfrm>
          <a:prstGeom prst="rect">
            <a:avLst/>
          </a:prstGeom>
        </p:spPr>
      </p:pic>
    </p:spTree>
    <p:extLst>
      <p:ext uri="{BB962C8B-B14F-4D97-AF65-F5344CB8AC3E}">
        <p14:creationId xmlns:p14="http://schemas.microsoft.com/office/powerpoint/2010/main" val="272963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53FA7-7FB8-4D95-8FA4-C7D615F2E010}"/>
              </a:ext>
            </a:extLst>
          </p:cNvPr>
          <p:cNvSpPr>
            <a:spLocks noGrp="1"/>
          </p:cNvSpPr>
          <p:nvPr>
            <p:ph type="title"/>
          </p:nvPr>
        </p:nvSpPr>
        <p:spPr/>
        <p:txBody>
          <a:bodyPr/>
          <a:lstStyle/>
          <a:p>
            <a:r>
              <a:rPr lang="zh-CN" altLang="en-US" dirty="0"/>
              <a:t>最优化问题</a:t>
            </a:r>
          </a:p>
        </p:txBody>
      </p:sp>
      <p:sp>
        <p:nvSpPr>
          <p:cNvPr id="3" name="内容占位符 2">
            <a:extLst>
              <a:ext uri="{FF2B5EF4-FFF2-40B4-BE49-F238E27FC236}">
                <a16:creationId xmlns:a16="http://schemas.microsoft.com/office/drawing/2014/main" id="{DC8119A3-864A-4564-B3F8-34845335EA8C}"/>
              </a:ext>
            </a:extLst>
          </p:cNvPr>
          <p:cNvSpPr>
            <a:spLocks noGrp="1"/>
          </p:cNvSpPr>
          <p:nvPr>
            <p:ph sz="quarter" idx="1"/>
          </p:nvPr>
        </p:nvSpPr>
        <p:spPr/>
        <p:txBody>
          <a:bodyPr/>
          <a:lstStyle/>
          <a:p>
            <a:r>
              <a:rPr lang="zh-CN" altLang="en-US" dirty="0"/>
              <a:t>机器学习问题转化成为一个</a:t>
            </a:r>
            <a:r>
              <a:rPr lang="zh-CN" altLang="en-US" dirty="0">
                <a:solidFill>
                  <a:srgbClr val="FF0000"/>
                </a:solidFill>
              </a:rPr>
              <a:t>最优化问题</a:t>
            </a:r>
          </a:p>
          <a:p>
            <a:endParaRPr lang="zh-CN" altLang="en-US" dirty="0"/>
          </a:p>
        </p:txBody>
      </p:sp>
      <p:pic>
        <p:nvPicPr>
          <p:cNvPr id="5" name="图片 4">
            <a:extLst>
              <a:ext uri="{FF2B5EF4-FFF2-40B4-BE49-F238E27FC236}">
                <a16:creationId xmlns:a16="http://schemas.microsoft.com/office/drawing/2014/main" id="{234B176D-1EA5-431A-97AD-7D714A6B2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5" y="5218375"/>
            <a:ext cx="1981200" cy="630382"/>
          </a:xfrm>
          <a:prstGeom prst="rect">
            <a:avLst/>
          </a:prstGeom>
        </p:spPr>
      </p:pic>
      <p:pic>
        <p:nvPicPr>
          <p:cNvPr id="2052" name="Picture 4" descr="https://qph.fs.quoracdn.net/main-qimg-f848fbbcbf279aadeacb7bd9850d5ed1">
            <a:extLst>
              <a:ext uri="{FF2B5EF4-FFF2-40B4-BE49-F238E27FC236}">
                <a16:creationId xmlns:a16="http://schemas.microsoft.com/office/drawing/2014/main" id="{D00EB245-16DE-433A-81D1-900C3820F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072324"/>
            <a:ext cx="6492251" cy="260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2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18486</TotalTime>
  <Words>1075</Words>
  <Application>Microsoft Office PowerPoint</Application>
  <PresentationFormat>全屏显示(4:3)</PresentationFormat>
  <Paragraphs>197</Paragraphs>
  <Slides>43</Slides>
  <Notes>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60" baseType="lpstr">
      <vt:lpstr>CMMI10</vt:lpstr>
      <vt:lpstr>CMMIB10</vt:lpstr>
      <vt:lpstr>CMR10</vt:lpstr>
      <vt:lpstr>CMSY10</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机器学习概述</vt:lpstr>
      <vt:lpstr>机器学习 ≈ 构建一个映射函数</vt:lpstr>
      <vt:lpstr>什么是机器学习？</vt:lpstr>
      <vt:lpstr>常见的机器学习问题</vt:lpstr>
      <vt:lpstr>机器学习的三要素</vt:lpstr>
      <vt:lpstr>参数学习</vt:lpstr>
      <vt:lpstr>线性回归（Linear Regression）</vt:lpstr>
      <vt:lpstr>损失函数</vt:lpstr>
      <vt:lpstr>最优化问题</vt:lpstr>
      <vt:lpstr>梯度下降法（ Gradient Descent ）</vt:lpstr>
      <vt:lpstr>学习率是十分重要的超参数！</vt:lpstr>
      <vt:lpstr>随机梯度下降法</vt:lpstr>
      <vt:lpstr> 随机梯度下降法</vt:lpstr>
      <vt:lpstr>机器学习 = 优化？</vt:lpstr>
      <vt:lpstr>过拟合</vt:lpstr>
      <vt:lpstr>泛化错误</vt:lpstr>
      <vt:lpstr>如何减少泛化错误？</vt:lpstr>
      <vt:lpstr>正则化（regularization）</vt:lpstr>
      <vt:lpstr>提前停止</vt:lpstr>
      <vt:lpstr>线性回归</vt:lpstr>
      <vt:lpstr>线性回归（Linear Regression）</vt:lpstr>
      <vt:lpstr>优化方法</vt:lpstr>
      <vt:lpstr>经验风险最小化</vt:lpstr>
      <vt:lpstr>似然（Likelihood）</vt:lpstr>
      <vt:lpstr>从概率角度来看线性回归</vt:lpstr>
      <vt:lpstr>线性回归中的似然函数</vt:lpstr>
      <vt:lpstr>最大似然估计</vt:lpstr>
      <vt:lpstr>一个例子：Polynomial Curve Fitting</vt:lpstr>
      <vt:lpstr>Which Degree of Polynomial?</vt:lpstr>
      <vt:lpstr>Controlling Overfitting: Regularization</vt:lpstr>
      <vt:lpstr>Controlling Overfitting: Regularization</vt:lpstr>
      <vt:lpstr>Controlling Overfitting: Dataset size</vt:lpstr>
      <vt:lpstr>机器学习的几个关键点</vt:lpstr>
      <vt:lpstr>常见的机器学习类型</vt:lpstr>
      <vt:lpstr>如何选择一个合适的模型？</vt:lpstr>
      <vt:lpstr>模型选择：偏差与方差</vt:lpstr>
      <vt:lpstr>集成模型：有效的降低方差的方法</vt:lpstr>
      <vt:lpstr>PAC学习 Probably Approximately Correct</vt:lpstr>
      <vt:lpstr>样本复杂度</vt:lpstr>
      <vt:lpstr>常用的定理</vt:lpstr>
      <vt:lpstr>没有免费午餐定理（No Free Lunch Theorem，NFL）</vt:lpstr>
      <vt:lpstr>课后作业</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1817</cp:revision>
  <dcterms:created xsi:type="dcterms:W3CDTF">2009-03-19T21:17:53Z</dcterms:created>
  <dcterms:modified xsi:type="dcterms:W3CDTF">2019-09-19T04:59:11Z</dcterms:modified>
</cp:coreProperties>
</file>