
<file path=[Content_Types].xml><?xml version="1.0" encoding="utf-8"?>
<Types xmlns="http://schemas.openxmlformats.org/package/2006/content-types">
  <Default Extension="bin" ContentType="application/vnd.openxmlformats-officedocument.oleObject"/>
  <Default Extension="tmp" ContentType="image/png"/>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4"/>
  </p:notesMasterIdLst>
  <p:sldIdLst>
    <p:sldId id="256" r:id="rId2"/>
    <p:sldId id="448" r:id="rId3"/>
    <p:sldId id="468" r:id="rId4"/>
    <p:sldId id="511" r:id="rId5"/>
    <p:sldId id="469" r:id="rId6"/>
    <p:sldId id="708" r:id="rId7"/>
    <p:sldId id="512" r:id="rId8"/>
    <p:sldId id="506" r:id="rId9"/>
    <p:sldId id="514" r:id="rId10"/>
    <p:sldId id="482" r:id="rId11"/>
    <p:sldId id="486" r:id="rId12"/>
    <p:sldId id="487" r:id="rId13"/>
    <p:sldId id="483" r:id="rId14"/>
    <p:sldId id="488" r:id="rId15"/>
    <p:sldId id="473" r:id="rId16"/>
    <p:sldId id="505" r:id="rId17"/>
    <p:sldId id="474" r:id="rId18"/>
    <p:sldId id="477" r:id="rId19"/>
    <p:sldId id="478" r:id="rId20"/>
    <p:sldId id="496" r:id="rId21"/>
    <p:sldId id="709" r:id="rId22"/>
    <p:sldId id="498" r:id="rId23"/>
    <p:sldId id="710" r:id="rId24"/>
    <p:sldId id="510" r:id="rId25"/>
    <p:sldId id="499" r:id="rId26"/>
    <p:sldId id="504" r:id="rId27"/>
    <p:sldId id="480" r:id="rId28"/>
    <p:sldId id="481" r:id="rId29"/>
    <p:sldId id="502" r:id="rId30"/>
    <p:sldId id="503" r:id="rId31"/>
    <p:sldId id="711" r:id="rId32"/>
    <p:sldId id="447"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默认节" id="{F7C6C2FB-27F1-4C54-84AD-CB6625FEB4C3}">
          <p14:sldIdLst>
            <p14:sldId id="256"/>
            <p14:sldId id="448"/>
            <p14:sldId id="468"/>
            <p14:sldId id="511"/>
            <p14:sldId id="469"/>
            <p14:sldId id="708"/>
            <p14:sldId id="512"/>
            <p14:sldId id="506"/>
            <p14:sldId id="514"/>
            <p14:sldId id="482"/>
            <p14:sldId id="486"/>
            <p14:sldId id="487"/>
            <p14:sldId id="483"/>
            <p14:sldId id="488"/>
            <p14:sldId id="473"/>
            <p14:sldId id="505"/>
            <p14:sldId id="474"/>
            <p14:sldId id="477"/>
            <p14:sldId id="478"/>
            <p14:sldId id="496"/>
            <p14:sldId id="709"/>
            <p14:sldId id="498"/>
            <p14:sldId id="710"/>
            <p14:sldId id="510"/>
            <p14:sldId id="499"/>
            <p14:sldId id="504"/>
            <p14:sldId id="480"/>
            <p14:sldId id="481"/>
            <p14:sldId id="502"/>
            <p14:sldId id="503"/>
            <p14:sldId id="711"/>
            <p14:sldId id="44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62" d="100"/>
          <a:sy n="62" d="100"/>
        </p:scale>
        <p:origin x="1208" y="37"/>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B202F-FB08-4046-B511-8154FB49289C}"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zh-CN" altLang="en-US"/>
        </a:p>
      </dgm:t>
    </dgm:pt>
    <dgm:pt modelId="{5B2E383B-9F26-4DA9-983E-E153C7FFFA10}">
      <dgm:prSet custT="1"/>
      <dgm:spPr/>
      <dgm:t>
        <a:bodyPr/>
        <a:lstStyle/>
        <a:p>
          <a:pPr rtl="0"/>
          <a:r>
            <a:rPr lang="zh-CN" altLang="en-US" sz="2400" dirty="0"/>
            <a:t>所有损害优化的方法都是正则化。</a:t>
          </a:r>
        </a:p>
      </dgm:t>
    </dgm:pt>
    <dgm:pt modelId="{1C7A80F1-86C4-424F-9840-90BCB07D654B}" type="sibTrans" cxnId="{C81B5CC3-E7EF-4012-9950-B3EC99F54573}">
      <dgm:prSet/>
      <dgm:spPr/>
      <dgm:t>
        <a:bodyPr/>
        <a:lstStyle/>
        <a:p>
          <a:endParaRPr lang="zh-CN" altLang="en-US" sz="1000"/>
        </a:p>
      </dgm:t>
    </dgm:pt>
    <dgm:pt modelId="{0BDF28E4-3DD2-49C4-ADA0-8A4D042CDCAA}" type="parTrans" cxnId="{C81B5CC3-E7EF-4012-9950-B3EC99F54573}">
      <dgm:prSet/>
      <dgm:spPr/>
      <dgm:t>
        <a:bodyPr/>
        <a:lstStyle/>
        <a:p>
          <a:endParaRPr lang="zh-CN" altLang="en-US" sz="1000"/>
        </a:p>
      </dgm:t>
    </dgm:pt>
    <dgm:pt modelId="{DB307B8E-5B07-4FB9-927C-FCB1686BA255}">
      <dgm:prSet custT="1"/>
      <dgm:spPr/>
      <dgm:t>
        <a:bodyPr/>
        <a:lstStyle/>
        <a:p>
          <a:pPr rtl="0"/>
          <a:r>
            <a:rPr lang="zh-CN" altLang="en-US" sz="2000" dirty="0"/>
            <a:t>增加优化约束</a:t>
          </a:r>
          <a:endParaRPr lang="en-US" altLang="zh-CN" sz="2000" dirty="0"/>
        </a:p>
      </dgm:t>
    </dgm:pt>
    <dgm:pt modelId="{A9229453-57E9-4A0C-9186-0D49225E969E}" type="sibTrans" cxnId="{DA53CB38-9F6B-4C21-BD28-D1F63551230E}">
      <dgm:prSet/>
      <dgm:spPr/>
      <dgm:t>
        <a:bodyPr/>
        <a:lstStyle/>
        <a:p>
          <a:endParaRPr lang="zh-CN" altLang="en-US" sz="1000"/>
        </a:p>
      </dgm:t>
    </dgm:pt>
    <dgm:pt modelId="{40A169F2-70EE-4009-97A2-C1E2CA251AE8}" type="parTrans" cxnId="{DA53CB38-9F6B-4C21-BD28-D1F63551230E}">
      <dgm:prSet/>
      <dgm:spPr/>
      <dgm:t>
        <a:bodyPr/>
        <a:lstStyle/>
        <a:p>
          <a:endParaRPr lang="zh-CN" altLang="en-US" sz="1000"/>
        </a:p>
      </dgm:t>
    </dgm:pt>
    <dgm:pt modelId="{3A66B05C-C306-4566-ADB4-BD58EF99E13F}">
      <dgm:prSet custT="1"/>
      <dgm:spPr/>
      <dgm:t>
        <a:bodyPr/>
        <a:lstStyle/>
        <a:p>
          <a:pPr rtl="0"/>
          <a:r>
            <a:rPr lang="zh-CN" altLang="en-US" sz="2000" dirty="0"/>
            <a:t>干扰优化过程</a:t>
          </a:r>
        </a:p>
      </dgm:t>
    </dgm:pt>
    <dgm:pt modelId="{C0EB23F3-E30C-4600-81D9-825401C2251F}" type="sibTrans" cxnId="{B37680F7-BA20-4DD0-BBFC-22FFC6988DAB}">
      <dgm:prSet/>
      <dgm:spPr/>
      <dgm:t>
        <a:bodyPr/>
        <a:lstStyle/>
        <a:p>
          <a:endParaRPr lang="zh-CN" altLang="en-US" sz="1000"/>
        </a:p>
      </dgm:t>
    </dgm:pt>
    <dgm:pt modelId="{013B59AA-A8DF-4C7C-9DB4-7BB8FC4371C0}" type="parTrans" cxnId="{B37680F7-BA20-4DD0-BBFC-22FFC6988DAB}">
      <dgm:prSet/>
      <dgm:spPr/>
      <dgm:t>
        <a:bodyPr/>
        <a:lstStyle/>
        <a:p>
          <a:endParaRPr lang="zh-CN" altLang="en-US" sz="1000"/>
        </a:p>
      </dgm:t>
    </dgm:pt>
    <dgm:pt modelId="{674A3CB7-FDA9-44AE-915F-54F6508BD0EE}" type="pres">
      <dgm:prSet presAssocID="{F6FB202F-FB08-4046-B511-8154FB49289C}" presName="hierChild1" presStyleCnt="0">
        <dgm:presLayoutVars>
          <dgm:orgChart val="1"/>
          <dgm:chPref val="1"/>
          <dgm:dir/>
          <dgm:animOne val="branch"/>
          <dgm:animLvl val="lvl"/>
          <dgm:resizeHandles/>
        </dgm:presLayoutVars>
      </dgm:prSet>
      <dgm:spPr/>
    </dgm:pt>
    <dgm:pt modelId="{D8A5553F-946F-42F6-B0C2-579C504334D7}" type="pres">
      <dgm:prSet presAssocID="{5B2E383B-9F26-4DA9-983E-E153C7FFFA10}" presName="hierRoot1" presStyleCnt="0">
        <dgm:presLayoutVars>
          <dgm:hierBranch val="init"/>
        </dgm:presLayoutVars>
      </dgm:prSet>
      <dgm:spPr/>
    </dgm:pt>
    <dgm:pt modelId="{D50CC31B-43F6-4201-B273-994815EA301A}" type="pres">
      <dgm:prSet presAssocID="{5B2E383B-9F26-4DA9-983E-E153C7FFFA10}" presName="rootComposite1" presStyleCnt="0"/>
      <dgm:spPr/>
    </dgm:pt>
    <dgm:pt modelId="{D05EC9E0-8F5D-45CB-A733-A5612A87189B}" type="pres">
      <dgm:prSet presAssocID="{5B2E383B-9F26-4DA9-983E-E153C7FFFA10}" presName="rootText1" presStyleLbl="node0" presStyleIdx="0" presStyleCnt="1" custScaleX="150755" custScaleY="34804">
        <dgm:presLayoutVars>
          <dgm:chPref val="3"/>
        </dgm:presLayoutVars>
      </dgm:prSet>
      <dgm:spPr/>
    </dgm:pt>
    <dgm:pt modelId="{0A43440D-1F09-40F2-B6E7-0FC9C4298197}" type="pres">
      <dgm:prSet presAssocID="{5B2E383B-9F26-4DA9-983E-E153C7FFFA10}" presName="rootConnector1" presStyleLbl="node1" presStyleIdx="0" presStyleCnt="0"/>
      <dgm:spPr/>
    </dgm:pt>
    <dgm:pt modelId="{5D01162B-4530-4E40-A0F9-1F982BE9578B}" type="pres">
      <dgm:prSet presAssocID="{5B2E383B-9F26-4DA9-983E-E153C7FFFA10}" presName="hierChild2" presStyleCnt="0"/>
      <dgm:spPr/>
    </dgm:pt>
    <dgm:pt modelId="{AF461715-315F-4B67-AE64-A74F48E9AF89}" type="pres">
      <dgm:prSet presAssocID="{40A169F2-70EE-4009-97A2-C1E2CA251AE8}" presName="Name37" presStyleLbl="parChTrans1D2" presStyleIdx="0" presStyleCnt="2"/>
      <dgm:spPr/>
    </dgm:pt>
    <dgm:pt modelId="{10C067CD-E0A3-4180-9A83-FAE111F9A168}" type="pres">
      <dgm:prSet presAssocID="{DB307B8E-5B07-4FB9-927C-FCB1686BA255}" presName="hierRoot2" presStyleCnt="0">
        <dgm:presLayoutVars>
          <dgm:hierBranch val="init"/>
        </dgm:presLayoutVars>
      </dgm:prSet>
      <dgm:spPr/>
    </dgm:pt>
    <dgm:pt modelId="{5AB19431-C5EF-439D-8E18-25FA79D57CB7}" type="pres">
      <dgm:prSet presAssocID="{DB307B8E-5B07-4FB9-927C-FCB1686BA255}" presName="rootComposite" presStyleCnt="0"/>
      <dgm:spPr/>
    </dgm:pt>
    <dgm:pt modelId="{D2B477F3-791F-46FC-A50D-FA3601860E25}" type="pres">
      <dgm:prSet presAssocID="{DB307B8E-5B07-4FB9-927C-FCB1686BA255}" presName="rootText" presStyleLbl="node2" presStyleIdx="0" presStyleCnt="2" custScaleY="34615">
        <dgm:presLayoutVars>
          <dgm:chPref val="3"/>
        </dgm:presLayoutVars>
      </dgm:prSet>
      <dgm:spPr/>
    </dgm:pt>
    <dgm:pt modelId="{3E20DBAE-BE56-4FE8-B27C-7A331CE5D7F0}" type="pres">
      <dgm:prSet presAssocID="{DB307B8E-5B07-4FB9-927C-FCB1686BA255}" presName="rootConnector" presStyleLbl="node2" presStyleIdx="0" presStyleCnt="2"/>
      <dgm:spPr/>
    </dgm:pt>
    <dgm:pt modelId="{65DB62D2-7EC5-482F-AC65-C0B9E2943960}" type="pres">
      <dgm:prSet presAssocID="{DB307B8E-5B07-4FB9-927C-FCB1686BA255}" presName="hierChild4" presStyleCnt="0"/>
      <dgm:spPr/>
    </dgm:pt>
    <dgm:pt modelId="{229FEED3-1781-4CCD-9286-7FD2B3B2E358}" type="pres">
      <dgm:prSet presAssocID="{DB307B8E-5B07-4FB9-927C-FCB1686BA255}" presName="hierChild5" presStyleCnt="0"/>
      <dgm:spPr/>
    </dgm:pt>
    <dgm:pt modelId="{E5BF9C94-5509-4F79-AC82-D0991D6614CC}" type="pres">
      <dgm:prSet presAssocID="{013B59AA-A8DF-4C7C-9DB4-7BB8FC4371C0}" presName="Name37" presStyleLbl="parChTrans1D2" presStyleIdx="1" presStyleCnt="2"/>
      <dgm:spPr/>
    </dgm:pt>
    <dgm:pt modelId="{1C1CF193-258F-4481-B8DE-A7777F3305D8}" type="pres">
      <dgm:prSet presAssocID="{3A66B05C-C306-4566-ADB4-BD58EF99E13F}" presName="hierRoot2" presStyleCnt="0">
        <dgm:presLayoutVars>
          <dgm:hierBranch val="init"/>
        </dgm:presLayoutVars>
      </dgm:prSet>
      <dgm:spPr/>
    </dgm:pt>
    <dgm:pt modelId="{9E3C3702-DC4A-43B6-A3E2-DADBF31B21CF}" type="pres">
      <dgm:prSet presAssocID="{3A66B05C-C306-4566-ADB4-BD58EF99E13F}" presName="rootComposite" presStyleCnt="0"/>
      <dgm:spPr/>
    </dgm:pt>
    <dgm:pt modelId="{7509D6B6-898D-4FC7-8441-00720BF18D07}" type="pres">
      <dgm:prSet presAssocID="{3A66B05C-C306-4566-ADB4-BD58EF99E13F}" presName="rootText" presStyleLbl="node2" presStyleIdx="1" presStyleCnt="2" custScaleY="33749">
        <dgm:presLayoutVars>
          <dgm:chPref val="3"/>
        </dgm:presLayoutVars>
      </dgm:prSet>
      <dgm:spPr/>
    </dgm:pt>
    <dgm:pt modelId="{9A3819C4-B074-4F09-9908-28A73234B65F}" type="pres">
      <dgm:prSet presAssocID="{3A66B05C-C306-4566-ADB4-BD58EF99E13F}" presName="rootConnector" presStyleLbl="node2" presStyleIdx="1" presStyleCnt="2"/>
      <dgm:spPr/>
    </dgm:pt>
    <dgm:pt modelId="{137C4903-F1AB-4060-9A22-B1B7A38EE454}" type="pres">
      <dgm:prSet presAssocID="{3A66B05C-C306-4566-ADB4-BD58EF99E13F}" presName="hierChild4" presStyleCnt="0"/>
      <dgm:spPr/>
    </dgm:pt>
    <dgm:pt modelId="{B497FEF9-BFC3-4C64-82D5-9CA965BE9AEE}" type="pres">
      <dgm:prSet presAssocID="{3A66B05C-C306-4566-ADB4-BD58EF99E13F}" presName="hierChild5" presStyleCnt="0"/>
      <dgm:spPr/>
    </dgm:pt>
    <dgm:pt modelId="{F596C27B-3FC2-44CD-99BD-6CB3BDC98BE1}" type="pres">
      <dgm:prSet presAssocID="{5B2E383B-9F26-4DA9-983E-E153C7FFFA10}" presName="hierChild3" presStyleCnt="0"/>
      <dgm:spPr/>
    </dgm:pt>
  </dgm:ptLst>
  <dgm:cxnLst>
    <dgm:cxn modelId="{36FB4D0B-6E75-4594-9473-CB7A73DE5504}" type="presOf" srcId="{3A66B05C-C306-4566-ADB4-BD58EF99E13F}" destId="{7509D6B6-898D-4FC7-8441-00720BF18D07}" srcOrd="0" destOrd="0" presId="urn:microsoft.com/office/officeart/2005/8/layout/orgChart1"/>
    <dgm:cxn modelId="{6654731C-A0C1-47C8-838A-15E501E44BA8}" type="presOf" srcId="{DB307B8E-5B07-4FB9-927C-FCB1686BA255}" destId="{3E20DBAE-BE56-4FE8-B27C-7A331CE5D7F0}" srcOrd="1" destOrd="0" presId="urn:microsoft.com/office/officeart/2005/8/layout/orgChart1"/>
    <dgm:cxn modelId="{427C0627-9AAC-4073-AE52-5F3B8739AC38}" type="presOf" srcId="{40A169F2-70EE-4009-97A2-C1E2CA251AE8}" destId="{AF461715-315F-4B67-AE64-A74F48E9AF89}" srcOrd="0" destOrd="0" presId="urn:microsoft.com/office/officeart/2005/8/layout/orgChart1"/>
    <dgm:cxn modelId="{C368E529-D3E7-482C-9A8D-1C3C5958F504}" type="presOf" srcId="{5B2E383B-9F26-4DA9-983E-E153C7FFFA10}" destId="{D05EC9E0-8F5D-45CB-A733-A5612A87189B}" srcOrd="0" destOrd="0" presId="urn:microsoft.com/office/officeart/2005/8/layout/orgChart1"/>
    <dgm:cxn modelId="{7195E82B-8D5F-4392-B8BE-4E0E1FF07FAB}" type="presOf" srcId="{3A66B05C-C306-4566-ADB4-BD58EF99E13F}" destId="{9A3819C4-B074-4F09-9908-28A73234B65F}" srcOrd="1" destOrd="0" presId="urn:microsoft.com/office/officeart/2005/8/layout/orgChart1"/>
    <dgm:cxn modelId="{DA53CB38-9F6B-4C21-BD28-D1F63551230E}" srcId="{5B2E383B-9F26-4DA9-983E-E153C7FFFA10}" destId="{DB307B8E-5B07-4FB9-927C-FCB1686BA255}" srcOrd="0" destOrd="0" parTransId="{40A169F2-70EE-4009-97A2-C1E2CA251AE8}" sibTransId="{A9229453-57E9-4A0C-9186-0D49225E969E}"/>
    <dgm:cxn modelId="{95258471-3EC3-4E26-A09A-7D644341A566}" type="presOf" srcId="{DB307B8E-5B07-4FB9-927C-FCB1686BA255}" destId="{D2B477F3-791F-46FC-A50D-FA3601860E25}" srcOrd="0" destOrd="0" presId="urn:microsoft.com/office/officeart/2005/8/layout/orgChart1"/>
    <dgm:cxn modelId="{31C936BC-FB27-4336-980E-9471750D1238}" type="presOf" srcId="{5B2E383B-9F26-4DA9-983E-E153C7FFFA10}" destId="{0A43440D-1F09-40F2-B6E7-0FC9C4298197}" srcOrd="1" destOrd="0" presId="urn:microsoft.com/office/officeart/2005/8/layout/orgChart1"/>
    <dgm:cxn modelId="{C81B5CC3-E7EF-4012-9950-B3EC99F54573}" srcId="{F6FB202F-FB08-4046-B511-8154FB49289C}" destId="{5B2E383B-9F26-4DA9-983E-E153C7FFFA10}" srcOrd="0" destOrd="0" parTransId="{0BDF28E4-3DD2-49C4-ADA0-8A4D042CDCAA}" sibTransId="{1C7A80F1-86C4-424F-9840-90BCB07D654B}"/>
    <dgm:cxn modelId="{F98C9DC3-DA36-491B-BE8A-49718298771D}" type="presOf" srcId="{013B59AA-A8DF-4C7C-9DB4-7BB8FC4371C0}" destId="{E5BF9C94-5509-4F79-AC82-D0991D6614CC}" srcOrd="0" destOrd="0" presId="urn:microsoft.com/office/officeart/2005/8/layout/orgChart1"/>
    <dgm:cxn modelId="{E85F0AE4-1E42-488C-8540-8269B15AB553}" type="presOf" srcId="{F6FB202F-FB08-4046-B511-8154FB49289C}" destId="{674A3CB7-FDA9-44AE-915F-54F6508BD0EE}" srcOrd="0" destOrd="0" presId="urn:microsoft.com/office/officeart/2005/8/layout/orgChart1"/>
    <dgm:cxn modelId="{B37680F7-BA20-4DD0-BBFC-22FFC6988DAB}" srcId="{5B2E383B-9F26-4DA9-983E-E153C7FFFA10}" destId="{3A66B05C-C306-4566-ADB4-BD58EF99E13F}" srcOrd="1" destOrd="0" parTransId="{013B59AA-A8DF-4C7C-9DB4-7BB8FC4371C0}" sibTransId="{C0EB23F3-E30C-4600-81D9-825401C2251F}"/>
    <dgm:cxn modelId="{2FA9753B-29B0-493D-92E5-557749249353}" type="presParOf" srcId="{674A3CB7-FDA9-44AE-915F-54F6508BD0EE}" destId="{D8A5553F-946F-42F6-B0C2-579C504334D7}" srcOrd="0" destOrd="0" presId="urn:microsoft.com/office/officeart/2005/8/layout/orgChart1"/>
    <dgm:cxn modelId="{B0DF0D19-AFBB-43CD-A198-CC1DE0405EFE}" type="presParOf" srcId="{D8A5553F-946F-42F6-B0C2-579C504334D7}" destId="{D50CC31B-43F6-4201-B273-994815EA301A}" srcOrd="0" destOrd="0" presId="urn:microsoft.com/office/officeart/2005/8/layout/orgChart1"/>
    <dgm:cxn modelId="{F9AE60C6-B311-4649-8FD4-D97CB622E98D}" type="presParOf" srcId="{D50CC31B-43F6-4201-B273-994815EA301A}" destId="{D05EC9E0-8F5D-45CB-A733-A5612A87189B}" srcOrd="0" destOrd="0" presId="urn:microsoft.com/office/officeart/2005/8/layout/orgChart1"/>
    <dgm:cxn modelId="{2A1159F2-69D0-4472-B3F6-FD3CB5B31A09}" type="presParOf" srcId="{D50CC31B-43F6-4201-B273-994815EA301A}" destId="{0A43440D-1F09-40F2-B6E7-0FC9C4298197}" srcOrd="1" destOrd="0" presId="urn:microsoft.com/office/officeart/2005/8/layout/orgChart1"/>
    <dgm:cxn modelId="{DE206A20-A518-43CC-9817-EFFB038FF251}" type="presParOf" srcId="{D8A5553F-946F-42F6-B0C2-579C504334D7}" destId="{5D01162B-4530-4E40-A0F9-1F982BE9578B}" srcOrd="1" destOrd="0" presId="urn:microsoft.com/office/officeart/2005/8/layout/orgChart1"/>
    <dgm:cxn modelId="{7C6170A1-2253-4E72-A60A-DB42E1E8F2BF}" type="presParOf" srcId="{5D01162B-4530-4E40-A0F9-1F982BE9578B}" destId="{AF461715-315F-4B67-AE64-A74F48E9AF89}" srcOrd="0" destOrd="0" presId="urn:microsoft.com/office/officeart/2005/8/layout/orgChart1"/>
    <dgm:cxn modelId="{702D16E9-AA5D-4D8A-8C72-C4EAB4DA237B}" type="presParOf" srcId="{5D01162B-4530-4E40-A0F9-1F982BE9578B}" destId="{10C067CD-E0A3-4180-9A83-FAE111F9A168}" srcOrd="1" destOrd="0" presId="urn:microsoft.com/office/officeart/2005/8/layout/orgChart1"/>
    <dgm:cxn modelId="{264DADD9-AB17-444E-AA59-4B97A37BFAB9}" type="presParOf" srcId="{10C067CD-E0A3-4180-9A83-FAE111F9A168}" destId="{5AB19431-C5EF-439D-8E18-25FA79D57CB7}" srcOrd="0" destOrd="0" presId="urn:microsoft.com/office/officeart/2005/8/layout/orgChart1"/>
    <dgm:cxn modelId="{9C8D79CE-B2AF-42B8-B3B5-2BA1D5ED5728}" type="presParOf" srcId="{5AB19431-C5EF-439D-8E18-25FA79D57CB7}" destId="{D2B477F3-791F-46FC-A50D-FA3601860E25}" srcOrd="0" destOrd="0" presId="urn:microsoft.com/office/officeart/2005/8/layout/orgChart1"/>
    <dgm:cxn modelId="{DF2538B9-2F08-4098-870B-6FDD59738EE1}" type="presParOf" srcId="{5AB19431-C5EF-439D-8E18-25FA79D57CB7}" destId="{3E20DBAE-BE56-4FE8-B27C-7A331CE5D7F0}" srcOrd="1" destOrd="0" presId="urn:microsoft.com/office/officeart/2005/8/layout/orgChart1"/>
    <dgm:cxn modelId="{3EAF8DF3-B37E-4D34-97B7-D793BD1B4DEC}" type="presParOf" srcId="{10C067CD-E0A3-4180-9A83-FAE111F9A168}" destId="{65DB62D2-7EC5-482F-AC65-C0B9E2943960}" srcOrd="1" destOrd="0" presId="urn:microsoft.com/office/officeart/2005/8/layout/orgChart1"/>
    <dgm:cxn modelId="{942B9EB6-D729-425B-A48C-522FB928DE7F}" type="presParOf" srcId="{10C067CD-E0A3-4180-9A83-FAE111F9A168}" destId="{229FEED3-1781-4CCD-9286-7FD2B3B2E358}" srcOrd="2" destOrd="0" presId="urn:microsoft.com/office/officeart/2005/8/layout/orgChart1"/>
    <dgm:cxn modelId="{C15837D0-87A5-4814-8019-BBD69AA18396}" type="presParOf" srcId="{5D01162B-4530-4E40-A0F9-1F982BE9578B}" destId="{E5BF9C94-5509-4F79-AC82-D0991D6614CC}" srcOrd="2" destOrd="0" presId="urn:microsoft.com/office/officeart/2005/8/layout/orgChart1"/>
    <dgm:cxn modelId="{26CD19A9-B004-478C-93C1-5EE801E2E7B1}" type="presParOf" srcId="{5D01162B-4530-4E40-A0F9-1F982BE9578B}" destId="{1C1CF193-258F-4481-B8DE-A7777F3305D8}" srcOrd="3" destOrd="0" presId="urn:microsoft.com/office/officeart/2005/8/layout/orgChart1"/>
    <dgm:cxn modelId="{0AE45914-BAF4-453A-82EC-10105A8ADC9B}" type="presParOf" srcId="{1C1CF193-258F-4481-B8DE-A7777F3305D8}" destId="{9E3C3702-DC4A-43B6-A3E2-DADBF31B21CF}" srcOrd="0" destOrd="0" presId="urn:microsoft.com/office/officeart/2005/8/layout/orgChart1"/>
    <dgm:cxn modelId="{DC0029A2-C535-4CFF-A665-233F8DBD5ACF}" type="presParOf" srcId="{9E3C3702-DC4A-43B6-A3E2-DADBF31B21CF}" destId="{7509D6B6-898D-4FC7-8441-00720BF18D07}" srcOrd="0" destOrd="0" presId="urn:microsoft.com/office/officeart/2005/8/layout/orgChart1"/>
    <dgm:cxn modelId="{1F1173CE-FDC9-4581-9E88-FB21D25F15FF}" type="presParOf" srcId="{9E3C3702-DC4A-43B6-A3E2-DADBF31B21CF}" destId="{9A3819C4-B074-4F09-9908-28A73234B65F}" srcOrd="1" destOrd="0" presId="urn:microsoft.com/office/officeart/2005/8/layout/orgChart1"/>
    <dgm:cxn modelId="{F2E6235A-13DC-4F25-B4D4-2CDE0545C9ED}" type="presParOf" srcId="{1C1CF193-258F-4481-B8DE-A7777F3305D8}" destId="{137C4903-F1AB-4060-9A22-B1B7A38EE454}" srcOrd="1" destOrd="0" presId="urn:microsoft.com/office/officeart/2005/8/layout/orgChart1"/>
    <dgm:cxn modelId="{7C6DACA4-5D8D-4D73-88A6-1865A2CDB89F}" type="presParOf" srcId="{1C1CF193-258F-4481-B8DE-A7777F3305D8}" destId="{B497FEF9-BFC3-4C64-82D5-9CA965BE9AEE}" srcOrd="2" destOrd="0" presId="urn:microsoft.com/office/officeart/2005/8/layout/orgChart1"/>
    <dgm:cxn modelId="{AB3A4BE4-8473-4E95-B6D5-CFED9DAD8462}" type="presParOf" srcId="{D8A5553F-946F-42F6-B0C2-579C504334D7}" destId="{F596C27B-3FC2-44CD-99BD-6CB3BDC98BE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F9C94-5509-4F79-AC82-D0991D6614CC}">
      <dsp:nvSpPr>
        <dsp:cNvPr id="0" name=""/>
        <dsp:cNvSpPr/>
      </dsp:nvSpPr>
      <dsp:spPr>
        <a:xfrm>
          <a:off x="3352800" y="673594"/>
          <a:ext cx="1834810" cy="636876"/>
        </a:xfrm>
        <a:custGeom>
          <a:avLst/>
          <a:gdLst/>
          <a:ahLst/>
          <a:cxnLst/>
          <a:rect l="0" t="0" r="0" b="0"/>
          <a:pathLst>
            <a:path>
              <a:moveTo>
                <a:pt x="0" y="0"/>
              </a:moveTo>
              <a:lnTo>
                <a:pt x="0" y="318438"/>
              </a:lnTo>
              <a:lnTo>
                <a:pt x="1834810" y="318438"/>
              </a:lnTo>
              <a:lnTo>
                <a:pt x="183481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461715-315F-4B67-AE64-A74F48E9AF89}">
      <dsp:nvSpPr>
        <dsp:cNvPr id="0" name=""/>
        <dsp:cNvSpPr/>
      </dsp:nvSpPr>
      <dsp:spPr>
        <a:xfrm>
          <a:off x="1517989" y="673594"/>
          <a:ext cx="1834810" cy="636876"/>
        </a:xfrm>
        <a:custGeom>
          <a:avLst/>
          <a:gdLst/>
          <a:ahLst/>
          <a:cxnLst/>
          <a:rect l="0" t="0" r="0" b="0"/>
          <a:pathLst>
            <a:path>
              <a:moveTo>
                <a:pt x="1834810" y="0"/>
              </a:moveTo>
              <a:lnTo>
                <a:pt x="1834810" y="318438"/>
              </a:lnTo>
              <a:lnTo>
                <a:pt x="0" y="318438"/>
              </a:lnTo>
              <a:lnTo>
                <a:pt x="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5EC9E0-8F5D-45CB-A733-A5612A87189B}">
      <dsp:nvSpPr>
        <dsp:cNvPr id="0" name=""/>
        <dsp:cNvSpPr/>
      </dsp:nvSpPr>
      <dsp:spPr>
        <a:xfrm>
          <a:off x="1066792" y="145836"/>
          <a:ext cx="4572014" cy="527758"/>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所有损害优化的方法都是正则化。</a:t>
          </a:r>
        </a:p>
      </dsp:txBody>
      <dsp:txXfrm>
        <a:off x="1066792" y="145836"/>
        <a:ext cx="4572014" cy="527758"/>
      </dsp:txXfrm>
    </dsp:sp>
    <dsp:sp modelId="{D2B477F3-791F-46FC-A50D-FA3601860E25}">
      <dsp:nvSpPr>
        <dsp:cNvPr id="0" name=""/>
        <dsp:cNvSpPr/>
      </dsp:nvSpPr>
      <dsp:spPr>
        <a:xfrm>
          <a:off x="1616" y="1310471"/>
          <a:ext cx="3032745" cy="524892"/>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增加优化约束</a:t>
          </a:r>
          <a:endParaRPr lang="en-US" altLang="zh-CN" sz="2000" kern="1200" dirty="0"/>
        </a:p>
      </dsp:txBody>
      <dsp:txXfrm>
        <a:off x="1616" y="1310471"/>
        <a:ext cx="3032745" cy="524892"/>
      </dsp:txXfrm>
    </dsp:sp>
    <dsp:sp modelId="{7509D6B6-898D-4FC7-8441-00720BF18D07}">
      <dsp:nvSpPr>
        <dsp:cNvPr id="0" name=""/>
        <dsp:cNvSpPr/>
      </dsp:nvSpPr>
      <dsp:spPr>
        <a:xfrm>
          <a:off x="3671238" y="1310471"/>
          <a:ext cx="3032745" cy="511760"/>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干扰优化过程</a:t>
          </a:r>
        </a:p>
      </dsp:txBody>
      <dsp:txXfrm>
        <a:off x="3671238" y="1310471"/>
        <a:ext cx="3032745" cy="5117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7/14/2019</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1050" dirty="0"/>
              </a:p>
            </p:txBody>
          </p:sp>
        </mc:Choice>
        <mc:Fallback xmlns="">
          <p:sp>
            <p:nvSpPr>
              <p:cNvPr id="3" name="备注占位符 2"/>
              <p:cNvSpPr>
                <a:spLocks noGrp="1"/>
              </p:cNvSpPr>
              <p:nvPr>
                <p:ph type="body" idx="1"/>
              </p:nvPr>
            </p:nvSpPr>
            <p:spPr/>
            <p:txBody>
              <a:bodyPr/>
              <a:lstStyle/>
              <a:p>
                <a:pPr lvl="1"/>
                <a:r>
                  <a:rPr lang="zh-CN" altLang="en-US" dirty="0" smtClean="0"/>
                  <a:t>经验风险</a:t>
                </a:r>
                <a:endParaRPr lang="en-US" altLang="zh-CN" dirty="0" smtClean="0"/>
              </a:p>
              <a:p>
                <a:pPr lvl="2"/>
                <a:r>
                  <a:rPr lang="en-US" altLang="zh-CN" i="0" smtClean="0">
                    <a:latin typeface="Cambria Math" panose="02040503050406030204" pitchFamily="18" charset="0"/>
                  </a:rPr>
                  <a:t>𝑅(</a:t>
                </a:r>
                <a:r>
                  <a:rPr lang="zh-CN" altLang="en-US" i="0" smtClean="0">
                    <a:latin typeface="Cambria Math" panose="02040503050406030204" pitchFamily="18" charset="0"/>
                  </a:rPr>
                  <a:t>𝜃</a:t>
                </a:r>
                <a:r>
                  <a:rPr lang="en-US" altLang="zh-CN" i="0" smtClean="0">
                    <a:latin typeface="Cambria Math" panose="02040503050406030204" pitchFamily="18" charset="0"/>
                  </a:rPr>
                  <a:t>)=1/</a:t>
                </a:r>
                <a:r>
                  <a:rPr lang="en-US" altLang="zh-CN" i="0">
                    <a:latin typeface="Cambria Math" panose="02040503050406030204" pitchFamily="18" charset="0"/>
                  </a:rPr>
                  <a:t>N</a:t>
                </a:r>
                <a:r>
                  <a:rPr lang="en-US" altLang="zh-CN" i="0" smtClean="0">
                    <a:latin typeface="Cambria Math" panose="02040503050406030204" pitchFamily="18" charset="0"/>
                  </a:rPr>
                  <a:t> ∑_(𝑖=1)</a:t>
                </a:r>
                <a:r>
                  <a:rPr lang="en-US" altLang="zh-CN" i="0">
                    <a:latin typeface="Cambria Math" panose="02040503050406030204" pitchFamily="18" charset="0"/>
                  </a:rPr>
                  <a:t>^N</a:t>
                </a:r>
                <a:r>
                  <a:rPr lang="en-US" altLang="zh-CN" i="0" smtClean="0">
                    <a:latin typeface="Cambria Math" panose="02040503050406030204" pitchFamily="18" charset="0"/>
                  </a:rPr>
                  <a:t>▒</a:t>
                </a:r>
                <a:r>
                  <a:rPr lang="en-US" altLang="zh-CN" i="0">
                    <a:latin typeface="Cambria Math" panose="02040503050406030204" pitchFamily="18" charset="0"/>
                  </a:rPr>
                  <a:t>〖</a:t>
                </a:r>
                <a:r>
                  <a:rPr lang="en-US" altLang="zh-CN" i="0" smtClean="0">
                    <a:latin typeface="Cambria Math" panose="02040503050406030204" pitchFamily="18" charset="0"/>
                  </a:rPr>
                  <a:t>𝐿(</a:t>
                </a:r>
                <a:r>
                  <a:rPr lang="en-US" altLang="zh-CN" i="0" dirty="0">
                    <a:latin typeface="Cambria Math" panose="02040503050406030204" pitchFamily="18" charset="0"/>
                  </a:rPr>
                  <a:t>𝑦^((𝑖) )</a:t>
                </a:r>
                <a:r>
                  <a:rPr lang="en-US" altLang="zh-CN" i="0" smtClean="0">
                    <a:latin typeface="Cambria Math" panose="02040503050406030204" pitchFamily="18" charset="0"/>
                  </a:rPr>
                  <a:t>,</a:t>
                </a:r>
                <a:r>
                  <a:rPr lang="fr-FR" altLang="zh-CN" i="0">
                    <a:latin typeface="Cambria Math" panose="02040503050406030204" pitchFamily="18" charset="0"/>
                  </a:rPr>
                  <a:t> 𝑓(</a:t>
                </a:r>
                <a:r>
                  <a:rPr lang="en-US" altLang="zh-CN" i="0" dirty="0">
                    <a:latin typeface="Cambria Math" panose="02040503050406030204" pitchFamily="18" charset="0"/>
                  </a:rPr>
                  <a:t>x^((𝑖) ) )</a:t>
                </a:r>
                <a:r>
                  <a:rPr lang="en-US" altLang="zh-CN" i="0" smtClean="0">
                    <a:latin typeface="Cambria Math" panose="02040503050406030204" pitchFamily="18" charset="0"/>
                  </a:rPr>
                  <a:t>)</a:t>
                </a:r>
                <a:r>
                  <a:rPr lang="en-US" altLang="zh-CN" i="0">
                    <a:latin typeface="Cambria Math" panose="02040503050406030204" pitchFamily="18" charset="0"/>
                  </a:rPr>
                  <a:t>〗</a:t>
                </a:r>
                <a:endParaRPr lang="zh-CN" altLang="en-US" dirty="0"/>
              </a:p>
              <a:p>
                <a:pPr lvl="1"/>
                <a:r>
                  <a:rPr lang="zh-CN" altLang="en-US" dirty="0" smtClean="0"/>
                  <a:t>结构风险：</a:t>
                </a:r>
                <a:r>
                  <a:rPr lang="en-US" altLang="zh-CN" dirty="0" smtClean="0"/>
                  <a:t> </a:t>
                </a:r>
              </a:p>
              <a:p>
                <a:pPr lvl="2"/>
                <a:r>
                  <a:rPr lang="en-US" altLang="zh-CN" i="0">
                    <a:latin typeface="Cambria Math" panose="02040503050406030204" pitchFamily="18" charset="0"/>
                  </a:rPr>
                  <a:t>𝑅(</a:t>
                </a:r>
                <a:r>
                  <a:rPr lang="zh-CN" altLang="en-US" i="0">
                    <a:latin typeface="Cambria Math" panose="02040503050406030204" pitchFamily="18" charset="0"/>
                  </a:rPr>
                  <a:t>𝜃)</a:t>
                </a:r>
                <a:r>
                  <a:rPr lang="en-US" altLang="zh-CN" i="0" smtClean="0">
                    <a:latin typeface="Cambria Math" panose="02040503050406030204" pitchFamily="18" charset="0"/>
                  </a:rPr>
                  <a:t>+</a:t>
                </a:r>
                <a:r>
                  <a:rPr lang="zh-CN" altLang="en-US" i="0" smtClean="0">
                    <a:latin typeface="Cambria Math" panose="02040503050406030204" pitchFamily="18" charset="0"/>
                  </a:rPr>
                  <a:t>𝜆</a:t>
                </a:r>
                <a:r>
                  <a:rPr lang="en-US" altLang="zh-CN" i="0" smtClean="0">
                    <a:latin typeface="Cambria Math" panose="02040503050406030204" pitchFamily="18" charset="0"/>
                  </a:rPr>
                  <a:t>‖</a:t>
                </a:r>
                <a:r>
                  <a:rPr lang="zh-CN" altLang="en-US" i="0" smtClean="0">
                    <a:latin typeface="Cambria Math" panose="02040503050406030204" pitchFamily="18" charset="0"/>
                  </a:rPr>
                  <a:t>𝜃‖</a:t>
                </a:r>
                <a:r>
                  <a:rPr lang="en-US" altLang="zh-CN" baseline="30000" dirty="0" smtClean="0"/>
                  <a:t>2</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5</a:t>
            </a:fld>
            <a:endParaRPr lang="en-US" altLang="zh-CN"/>
          </a:p>
        </p:txBody>
      </p:sp>
    </p:spTree>
    <p:extLst>
      <p:ext uri="{BB962C8B-B14F-4D97-AF65-F5344CB8AC3E}">
        <p14:creationId xmlns:p14="http://schemas.microsoft.com/office/powerpoint/2010/main" val="642970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泛化错误可以衡量一个机器学习模型是否可以很好地泛化到未知数据。机器学习的目标是减少泛化错误。</a:t>
            </a:r>
            <a:r>
              <a:rPr lang="en-US" altLang="zh-CN" dirty="0"/>
              <a:t>%</a:t>
            </a:r>
            <a:r>
              <a:rPr lang="zh-CN" altLang="en-US" dirty="0"/>
              <a:t>泛化错误一般表现为一个模型在训练集和测试集上错误率的。</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17</a:t>
            </a:fld>
            <a:endParaRPr lang="en-US" altLang="zh-CN"/>
          </a:p>
        </p:txBody>
      </p:sp>
    </p:spTree>
    <p:extLst>
      <p:ext uri="{BB962C8B-B14F-4D97-AF65-F5344CB8AC3E}">
        <p14:creationId xmlns:p14="http://schemas.microsoft.com/office/powerpoint/2010/main" val="860779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en-US" altLang="zh-CN" dirty="0"/>
              <a:t>L1/L2</a:t>
            </a:r>
            <a:r>
              <a:rPr lang="zh-CN" altLang="en-US" dirty="0"/>
              <a:t>正则化</a:t>
            </a:r>
            <a:endParaRPr lang="en-US" altLang="zh-CN" dirty="0"/>
          </a:p>
          <a:p>
            <a:pPr lvl="1"/>
            <a:r>
              <a:rPr lang="en-US" altLang="zh-CN" dirty="0"/>
              <a:t>Dropout</a:t>
            </a:r>
          </a:p>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18</a:t>
            </a:fld>
            <a:endParaRPr lang="en-US" altLang="zh-CN"/>
          </a:p>
        </p:txBody>
      </p:sp>
    </p:spTree>
    <p:extLst>
      <p:ext uri="{BB962C8B-B14F-4D97-AF65-F5344CB8AC3E}">
        <p14:creationId xmlns:p14="http://schemas.microsoft.com/office/powerpoint/2010/main" val="3711283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23</a:t>
            </a:fld>
            <a:endParaRPr lang="en-US" altLang="zh-CN"/>
          </a:p>
        </p:txBody>
      </p:sp>
    </p:spTree>
    <p:extLst>
      <p:ext uri="{BB962C8B-B14F-4D97-AF65-F5344CB8AC3E}">
        <p14:creationId xmlns:p14="http://schemas.microsoft.com/office/powerpoint/2010/main" val="2975548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如果在验证集上的错误率不再下降，就停止迭代。</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27</a:t>
            </a:fld>
            <a:endParaRPr lang="en-US" altLang="zh-CN"/>
          </a:p>
        </p:txBody>
      </p:sp>
    </p:spTree>
    <p:extLst>
      <p:ext uri="{BB962C8B-B14F-4D97-AF65-F5344CB8AC3E}">
        <p14:creationId xmlns:p14="http://schemas.microsoft.com/office/powerpoint/2010/main" val="1348007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拉特马赫</a:t>
            </a:r>
            <a:r>
              <a:rPr lang="en-US" altLang="zh-CN" dirty="0"/>
              <a:t>(</a:t>
            </a:r>
            <a:r>
              <a:rPr lang="en-US" altLang="zh-CN" dirty="0" err="1"/>
              <a:t>Rademacher</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30</a:t>
            </a:fld>
            <a:endParaRPr lang="en-US" altLang="zh-CN"/>
          </a:p>
        </p:txBody>
      </p:sp>
    </p:spTree>
    <p:extLst>
      <p:ext uri="{BB962C8B-B14F-4D97-AF65-F5344CB8AC3E}">
        <p14:creationId xmlns:p14="http://schemas.microsoft.com/office/powerpoint/2010/main" val="2790133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228600" y="673895"/>
            <a:ext cx="5410200"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3600">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269854" y="665099"/>
            <a:ext cx="140865"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3600">
                <a:solidFill>
                  <a:schemeClr val="tx1"/>
                </a:solidFill>
                <a:latin typeface="微软雅黑" panose="020B0503020204020204" pitchFamily="34" charset="-122"/>
                <a:ea typeface="微软雅黑" panose="020B0503020204020204" pitchFamily="34" charset="-122"/>
              </a:defRPr>
            </a:lvl1pPr>
          </a:lstStyle>
          <a:p>
            <a:endParaRPr lang="en-US" dirty="0"/>
          </a:p>
        </p:txBody>
      </p:sp>
      <p:sp>
        <p:nvSpPr>
          <p:cNvPr id="9" name="Subtitle 8"/>
          <p:cNvSpPr>
            <a:spLocks noGrp="1"/>
          </p:cNvSpPr>
          <p:nvPr>
            <p:ph type="subTitle" idx="1"/>
          </p:nvPr>
        </p:nvSpPr>
        <p:spPr>
          <a:xfrm>
            <a:off x="422254" y="726666"/>
            <a:ext cx="5140347" cy="568735"/>
          </a:xfrm>
        </p:spPr>
        <p:txBody>
          <a:bodyPr anchor="ctr"/>
          <a:lstStyle>
            <a:lvl1pPr marL="0" indent="0" algn="ctr">
              <a:buNone/>
              <a:defRPr sz="2400">
                <a:solidFill>
                  <a:schemeClr val="tx2"/>
                </a:solidFill>
                <a:latin typeface="华文细黑" panose="02010600040101010101" pitchFamily="2" charset="-122"/>
                <a:ea typeface="华文细黑" panose="02010600040101010101" pitchFamily="2" charset="-122"/>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endParaRPr lang="en-US" dirty="0"/>
          </a:p>
        </p:txBody>
      </p:sp>
      <p:sp>
        <p:nvSpPr>
          <p:cNvPr id="25" name="Text Placeholder 24"/>
          <p:cNvSpPr>
            <a:spLocks noGrp="1"/>
          </p:cNvSpPr>
          <p:nvPr>
            <p:ph type="body" sz="quarter" idx="10"/>
          </p:nvPr>
        </p:nvSpPr>
        <p:spPr>
          <a:xfrm>
            <a:off x="2209801" y="4800600"/>
            <a:ext cx="5053013" cy="1600200"/>
          </a:xfrm>
        </p:spPr>
        <p:txBody>
          <a:bodyPr/>
          <a:lstStyle>
            <a:lvl1pPr marL="0" indent="0" algn="ctr">
              <a:buNone/>
              <a:defRPr sz="2400">
                <a:solidFill>
                  <a:schemeClr val="accent1">
                    <a:lumMod val="60000"/>
                    <a:lumOff val="40000"/>
                  </a:schemeClr>
                </a:solidFill>
                <a:latin typeface="+mn-ea"/>
                <a:ea typeface="+mn-ea"/>
              </a:defRPr>
            </a:lvl1pPr>
          </a:lstStyle>
          <a:p>
            <a:pPr lvl="0"/>
            <a:endParaRPr lang="zh-CN" altLang="en-US" dirty="0"/>
          </a:p>
        </p:txBody>
      </p:sp>
    </p:spTree>
    <p:extLst>
      <p:ext uri="{BB962C8B-B14F-4D97-AF65-F5344CB8AC3E}">
        <p14:creationId xmlns:p14="http://schemas.microsoft.com/office/powerpoint/2010/main" val="324672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section">
    <p:spTree>
      <p:nvGrpSpPr>
        <p:cNvPr id="1" name=""/>
        <p:cNvGrpSpPr/>
        <p:nvPr/>
      </p:nvGrpSpPr>
      <p:grpSpPr>
        <a:xfrm>
          <a:off x="0" y="0"/>
          <a:ext cx="0" cy="0"/>
          <a:chOff x="0" y="0"/>
          <a:chExt cx="0" cy="0"/>
        </a:xfrm>
      </p:grpSpPr>
      <p:sp>
        <p:nvSpPr>
          <p:cNvPr id="4" name="Rectangle 10"/>
          <p:cNvSpPr/>
          <p:nvPr/>
        </p:nvSpPr>
        <p:spPr>
          <a:xfrm>
            <a:off x="749300" y="2438402"/>
            <a:ext cx="7315200" cy="1956197"/>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6" name="Rectangle 14"/>
          <p:cNvSpPr/>
          <p:nvPr/>
        </p:nvSpPr>
        <p:spPr>
          <a:xfrm>
            <a:off x="749300" y="2438402"/>
            <a:ext cx="228600" cy="1956197"/>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8" name="Title 7"/>
          <p:cNvSpPr>
            <a:spLocks noGrp="1"/>
          </p:cNvSpPr>
          <p:nvPr>
            <p:ph type="ctrTitle"/>
          </p:nvPr>
        </p:nvSpPr>
        <p:spPr>
          <a:xfrm>
            <a:off x="1063625" y="2676526"/>
            <a:ext cx="6858000" cy="1514475"/>
          </a:xfrm>
        </p:spPr>
        <p:txBody>
          <a:bodyPr anchor="ctr"/>
          <a:lstStyle>
            <a:lvl1pPr algn="ctr">
              <a:defRPr sz="2800">
                <a:solidFill>
                  <a:schemeClr val="tx1"/>
                </a:solidFill>
                <a:latin typeface="微软雅黑" panose="020B0503020204020204" pitchFamily="34" charset="-122"/>
                <a:ea typeface="微软雅黑" panose="020B0503020204020204" pitchFamily="34" charset="-122"/>
              </a:defRPr>
            </a:lvl1pPr>
          </a:lstStyle>
          <a:p>
            <a:endParaRPr lang="en-US" dirty="0"/>
          </a:p>
        </p:txBody>
      </p:sp>
    </p:spTree>
    <p:extLst>
      <p:ext uri="{BB962C8B-B14F-4D97-AF65-F5344CB8AC3E}">
        <p14:creationId xmlns:p14="http://schemas.microsoft.com/office/powerpoint/2010/main" val="8020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395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531258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
          </p:nvPr>
        </p:nvSpPr>
        <p:spPr>
          <a:xfrm>
            <a:off x="4632198" y="1216152"/>
            <a:ext cx="4041648"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187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Text_IM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a:t>Click to edit Master title style</a:t>
            </a:r>
          </a:p>
        </p:txBody>
      </p:sp>
      <p:sp>
        <p:nvSpPr>
          <p:cNvPr id="9" name="Content Placeholder 8"/>
          <p:cNvSpPr>
            <a:spLocks noGrp="1"/>
          </p:cNvSpPr>
          <p:nvPr>
            <p:ph sz="quarter" idx="1"/>
          </p:nvPr>
        </p:nvSpPr>
        <p:spPr>
          <a:xfrm>
            <a:off x="457200" y="1219200"/>
            <a:ext cx="4724400" cy="4937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直接连接符 3"/>
          <p:cNvCxnSpPr/>
          <p:nvPr userDrawn="1"/>
        </p:nvCxnSpPr>
        <p:spPr>
          <a:xfrm>
            <a:off x="5334000" y="1219200"/>
            <a:ext cx="0" cy="49377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1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68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4" name="Rectangle 3"/>
          <p:cNvSpPr/>
          <p:nvPr userDrawn="1"/>
        </p:nvSpPr>
        <p:spPr>
          <a:xfrm>
            <a:off x="3657600" y="3048002"/>
            <a:ext cx="2286000" cy="646331"/>
          </a:xfrm>
          <a:prstGeom prst="rect">
            <a:avLst/>
          </a:prstGeom>
        </p:spPr>
        <p:txBody>
          <a:bodyPr wrap="square">
            <a:spAutoFit/>
          </a:bodyPr>
          <a:lstStyle/>
          <a:p>
            <a:r>
              <a:rPr lang="zh-CN" altLang="en-US" sz="3600" dirty="0">
                <a:latin typeface="华文楷体" panose="02010600040101010101" pitchFamily="2" charset="-122"/>
                <a:ea typeface="华文楷体" panose="02010600040101010101" pitchFamily="2" charset="-122"/>
              </a:rPr>
              <a:t>谢  谢</a:t>
            </a:r>
            <a:endParaRPr lang="en-US" altLang="zh-CN" sz="36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980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Straight Connector 27"/>
          <p:cNvSpPr>
            <a:spLocks noChangeShapeType="1"/>
          </p:cNvSpPr>
          <p:nvPr userDrawn="1"/>
        </p:nvSpPr>
        <p:spPr bwMode="auto">
          <a:xfrm>
            <a:off x="457200" y="6353175"/>
            <a:ext cx="82296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400">
              <a:latin typeface="+mn-ea"/>
              <a:ea typeface="+mn-ea"/>
            </a:endParaRPr>
          </a:p>
        </p:txBody>
      </p:sp>
      <p:sp>
        <p:nvSpPr>
          <p:cNvPr id="16" name="Footer Placeholder 2"/>
          <p:cNvSpPr txBox="1">
            <a:spLocks/>
          </p:cNvSpPr>
          <p:nvPr userDrawn="1"/>
        </p:nvSpPr>
        <p:spPr>
          <a:xfrm>
            <a:off x="3048000" y="6362436"/>
            <a:ext cx="2971800" cy="365125"/>
          </a:xfrm>
          <a:prstGeom prst="rect">
            <a:avLst/>
          </a:prstGeom>
        </p:spPr>
        <p:txBody>
          <a:bodyPr vert="horz" wrap="square" lIns="68580" tIns="34290" rIns="68580" bIns="34290" numCol="1"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8" name="Rectangle 17"/>
          <p:cNvSpPr/>
          <p:nvPr userDrawn="1"/>
        </p:nvSpPr>
        <p:spPr>
          <a:xfrm>
            <a:off x="8229600" y="6362436"/>
            <a:ext cx="375424" cy="307777"/>
          </a:xfrm>
          <a:prstGeom prst="rect">
            <a:avLst/>
          </a:prstGeom>
        </p:spPr>
        <p:txBody>
          <a:bodyPr wrap="none">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3" r:id="rId1"/>
    <p:sldLayoutId id="2147483831" r:id="rId2"/>
    <p:sldLayoutId id="2147483824" r:id="rId3"/>
    <p:sldLayoutId id="2147483828" r:id="rId4"/>
    <p:sldLayoutId id="2147483826" r:id="rId5"/>
    <p:sldLayoutId id="2147483832" r:id="rId6"/>
    <p:sldLayoutId id="2147483830" r:id="rId7"/>
    <p:sldLayoutId id="2147483829" r:id="rId8"/>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2700">
          <a:solidFill>
            <a:schemeClr val="tx2"/>
          </a:solidFill>
          <a:latin typeface="Calibri" panose="020F0502020204030204" pitchFamily="34" charset="0"/>
        </a:defRPr>
      </a:lvl2pPr>
      <a:lvl3pPr algn="l" rtl="0" eaLnBrk="0" fontAlgn="base" hangingPunct="0">
        <a:spcBef>
          <a:spcPct val="0"/>
        </a:spcBef>
        <a:spcAft>
          <a:spcPct val="0"/>
        </a:spcAft>
        <a:defRPr sz="2700">
          <a:solidFill>
            <a:schemeClr val="tx2"/>
          </a:solidFill>
          <a:latin typeface="Calibri" panose="020F0502020204030204" pitchFamily="34" charset="0"/>
        </a:defRPr>
      </a:lvl3pPr>
      <a:lvl4pPr algn="l" rtl="0" eaLnBrk="0" fontAlgn="base" hangingPunct="0">
        <a:spcBef>
          <a:spcPct val="0"/>
        </a:spcBef>
        <a:spcAft>
          <a:spcPct val="0"/>
        </a:spcAft>
        <a:defRPr sz="2700">
          <a:solidFill>
            <a:schemeClr val="tx2"/>
          </a:solidFill>
          <a:latin typeface="Calibri" panose="020F0502020204030204" pitchFamily="34" charset="0"/>
        </a:defRPr>
      </a:lvl4pPr>
      <a:lvl5pPr algn="l" rtl="0" eaLnBrk="0" fontAlgn="base" hangingPunct="0">
        <a:spcBef>
          <a:spcPct val="0"/>
        </a:spcBef>
        <a:spcAft>
          <a:spcPct val="0"/>
        </a:spcAft>
        <a:defRPr sz="2700">
          <a:solidFill>
            <a:schemeClr val="tx2"/>
          </a:solidFill>
          <a:latin typeface="Calibri" panose="020F0502020204030204" pitchFamily="34" charset="0"/>
        </a:defRPr>
      </a:lvl5pPr>
      <a:lvl6pPr marL="342900" algn="l" rtl="0" fontAlgn="base">
        <a:spcBef>
          <a:spcPct val="0"/>
        </a:spcBef>
        <a:spcAft>
          <a:spcPct val="0"/>
        </a:spcAft>
        <a:defRPr sz="2400">
          <a:solidFill>
            <a:schemeClr val="tx2"/>
          </a:solidFill>
          <a:latin typeface="Calibri" panose="020F0502020204030204" pitchFamily="34" charset="0"/>
        </a:defRPr>
      </a:lvl6pPr>
      <a:lvl7pPr marL="685800" algn="l" rtl="0" fontAlgn="base">
        <a:spcBef>
          <a:spcPct val="0"/>
        </a:spcBef>
        <a:spcAft>
          <a:spcPct val="0"/>
        </a:spcAft>
        <a:defRPr sz="2400">
          <a:solidFill>
            <a:schemeClr val="tx2"/>
          </a:solidFill>
          <a:latin typeface="Calibri" panose="020F0502020204030204" pitchFamily="34" charset="0"/>
        </a:defRPr>
      </a:lvl7pPr>
      <a:lvl8pPr marL="1028700" algn="l" rtl="0" fontAlgn="base">
        <a:spcBef>
          <a:spcPct val="0"/>
        </a:spcBef>
        <a:spcAft>
          <a:spcPct val="0"/>
        </a:spcAft>
        <a:defRPr sz="2400">
          <a:solidFill>
            <a:schemeClr val="tx2"/>
          </a:solidFill>
          <a:latin typeface="Calibri" panose="020F0502020204030204" pitchFamily="34" charset="0"/>
        </a:defRPr>
      </a:lvl8pPr>
      <a:lvl9pPr marL="1371600" algn="l" rtl="0" fontAlgn="base">
        <a:spcBef>
          <a:spcPct val="0"/>
        </a:spcBef>
        <a:spcAft>
          <a:spcPct val="0"/>
        </a:spcAft>
        <a:defRPr sz="2400">
          <a:solidFill>
            <a:schemeClr val="tx2"/>
          </a:solidFill>
          <a:latin typeface="Calibri" panose="020F0502020204030204" pitchFamily="34" charset="0"/>
        </a:defRPr>
      </a:lvl9pPr>
    </p:titleStyle>
    <p:bodyStyle>
      <a:lvl1pPr marL="204788" indent="-204788" algn="l" rtl="0" eaLnBrk="0" fontAlgn="base" hangingPunct="0">
        <a:spcBef>
          <a:spcPts val="450"/>
        </a:spcBef>
        <a:spcAft>
          <a:spcPct val="0"/>
        </a:spcAft>
        <a:buClr>
          <a:schemeClr val="accent1"/>
        </a:buClr>
        <a:buSzPct val="76000"/>
        <a:buFont typeface="Wingdings 3" panose="05040102010807070707" pitchFamily="18" charset="2"/>
        <a:buChar char=""/>
        <a:defRPr lang="en-US" altLang="zh-CN" sz="2800" kern="1200" dirty="0" smtClean="0">
          <a:solidFill>
            <a:schemeClr val="tx2"/>
          </a:solidFill>
          <a:latin typeface="+mn-ea"/>
          <a:ea typeface="+mn-ea"/>
          <a:cs typeface="Arial" panose="020B0604020202020204" pitchFamily="34" charset="0"/>
        </a:defRPr>
      </a:lvl1pPr>
      <a:lvl2pPr marL="410766" indent="-204788" algn="l" rtl="0" eaLnBrk="0" fontAlgn="base" hangingPunct="0">
        <a:spcBef>
          <a:spcPts val="375"/>
        </a:spcBef>
        <a:spcAft>
          <a:spcPct val="0"/>
        </a:spcAft>
        <a:buClr>
          <a:schemeClr val="accent2"/>
        </a:buClr>
        <a:buSzPct val="76000"/>
        <a:buFont typeface="Wingdings 3" panose="05040102010807070707" pitchFamily="18" charset="2"/>
        <a:buChar char=""/>
        <a:defRPr sz="2400" kern="1200">
          <a:solidFill>
            <a:schemeClr val="tx2"/>
          </a:solidFill>
          <a:latin typeface="华文楷体" panose="02010600040101010101" pitchFamily="2" charset="-122"/>
          <a:ea typeface="华文楷体" panose="02010600040101010101" pitchFamily="2" charset="-122"/>
          <a:cs typeface="+mn-cs"/>
        </a:defRPr>
      </a:lvl2pPr>
      <a:lvl3pPr marL="616744" indent="-171450" algn="l" rtl="0" eaLnBrk="0" fontAlgn="base" hangingPunct="0">
        <a:spcBef>
          <a:spcPts val="375"/>
        </a:spcBef>
        <a:spcAft>
          <a:spcPct val="0"/>
        </a:spcAft>
        <a:buClr>
          <a:srgbClr val="BCBCBC"/>
        </a:buClr>
        <a:buSzPct val="76000"/>
        <a:buFont typeface="Wingdings 3" panose="05040102010807070707" pitchFamily="18" charset="2"/>
        <a:buChar char=""/>
        <a:defRPr sz="2400" kern="1200">
          <a:solidFill>
            <a:schemeClr val="tx1"/>
          </a:solidFill>
          <a:latin typeface="华文楷体" panose="02010600040101010101" pitchFamily="2" charset="-122"/>
          <a:ea typeface="华文楷体" panose="02010600040101010101" pitchFamily="2" charset="-122"/>
          <a:cs typeface="+mn-cs"/>
        </a:defRPr>
      </a:lvl3pPr>
      <a:lvl4pPr marL="822722" indent="-171450" algn="l" rtl="0" eaLnBrk="0" fontAlgn="base" hangingPunct="0">
        <a:spcBef>
          <a:spcPts val="300"/>
        </a:spcBef>
        <a:spcAft>
          <a:spcPct val="0"/>
        </a:spcAft>
        <a:buClr>
          <a:srgbClr val="CF5716"/>
        </a:buClr>
        <a:buSzPct val="70000"/>
        <a:buFont typeface="Wingdings" panose="05000000000000000000" pitchFamily="2" charset="2"/>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1028700" indent="-171450" algn="l" rtl="0" eaLnBrk="0" fontAlgn="base" hangingPunct="0">
        <a:spcBef>
          <a:spcPts val="225"/>
        </a:spcBef>
        <a:spcAft>
          <a:spcPct val="0"/>
        </a:spcAft>
        <a:buClr>
          <a:schemeClr val="accent2"/>
        </a:buClr>
        <a:buSzPct val="70000"/>
        <a:buFont typeface="Wingdings" panose="05000000000000000000" pitchFamily="2" charset="2"/>
        <a:buChar char=""/>
        <a:defRPr sz="1600" kern="1200">
          <a:solidFill>
            <a:schemeClr val="tx1"/>
          </a:solidFill>
          <a:latin typeface="华文楷体" panose="02010600040101010101" pitchFamily="2" charset="-122"/>
          <a:ea typeface="华文楷体" panose="02010600040101010101" pitchFamily="2" charset="-122"/>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0.tmp"/><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33.png"/><Relationship Id="rId10" Type="http://schemas.openxmlformats.org/officeDocument/2006/relationships/image" Target="../media/image34.tmp"/><Relationship Id="rId4" Type="http://schemas.openxmlformats.org/officeDocument/2006/relationships/image" Target="../media/image32.png"/><Relationship Id="rId9" Type="http://schemas.openxmlformats.org/officeDocument/2006/relationships/image" Target="../media/image14.tmp"/></Relationships>
</file>

<file path=ppt/slides/_rels/slide1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29.tmp"/><Relationship Id="rId3" Type="http://schemas.openxmlformats.org/officeDocument/2006/relationships/diagramLayout" Target="../diagrams/layout1.xml"/><Relationship Id="rId7" Type="http://schemas.openxmlformats.org/officeDocument/2006/relationships/image" Target="../media/image36.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6.jpeg"/><Relationship Id="rId5" Type="http://schemas.openxmlformats.org/officeDocument/2006/relationships/oleObject" Target="../embeddings/oleObject2.bin"/><Relationship Id="rId10" Type="http://schemas.openxmlformats.org/officeDocument/2006/relationships/image" Target="../media/image5.jpeg"/><Relationship Id="rId4" Type="http://schemas.openxmlformats.org/officeDocument/2006/relationships/image" Target="../media/image2.wmf"/><Relationship Id="rId9"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6.tmp"/><Relationship Id="rId1" Type="http://schemas.openxmlformats.org/officeDocument/2006/relationships/slideLayout" Target="../slideLayouts/slideLayout3.xml"/><Relationship Id="rId5" Type="http://schemas.openxmlformats.org/officeDocument/2006/relationships/image" Target="../media/image39.tmp"/><Relationship Id="rId4" Type="http://schemas.openxmlformats.org/officeDocument/2006/relationships/image" Target="../media/image38.tm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tmp"/><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3.tmp"/><Relationship Id="rId5" Type="http://schemas.openxmlformats.org/officeDocument/2006/relationships/image" Target="../media/image42.tmp"/><Relationship Id="rId4" Type="http://schemas.openxmlformats.org/officeDocument/2006/relationships/image" Target="../media/image41.tmp"/></Relationships>
</file>

<file path=ppt/slides/_rels/slide24.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7.tmp"/><Relationship Id="rId2" Type="http://schemas.openxmlformats.org/officeDocument/2006/relationships/image" Target="../media/image46.tmp"/><Relationship Id="rId1" Type="http://schemas.openxmlformats.org/officeDocument/2006/relationships/slideLayout" Target="../slideLayouts/slideLayout3.xml"/><Relationship Id="rId5" Type="http://schemas.openxmlformats.org/officeDocument/2006/relationships/image" Target="../media/image49.tmp"/><Relationship Id="rId4" Type="http://schemas.openxmlformats.org/officeDocument/2006/relationships/image" Target="../media/image48.tmp"/></Relationships>
</file>

<file path=ppt/slides/_rels/slide27.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1.tmp"/></Relationships>
</file>

<file path=ppt/slides/_rels/slide28.xml.rels><?xml version="1.0" encoding="UTF-8" standalone="yes"?>
<Relationships xmlns="http://schemas.openxmlformats.org/package/2006/relationships"><Relationship Id="rId3" Type="http://schemas.openxmlformats.org/officeDocument/2006/relationships/image" Target="../media/image53.tmp"/><Relationship Id="rId2" Type="http://schemas.openxmlformats.org/officeDocument/2006/relationships/image" Target="../media/image52.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5.tmp"/><Relationship Id="rId2" Type="http://schemas.openxmlformats.org/officeDocument/2006/relationships/image" Target="../media/image54.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6.tmp"/></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nndl/exercise/tree/master/for_chapter_3_linear_regression"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m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2.tmp"/><Relationship Id="rId5" Type="http://schemas.openxmlformats.org/officeDocument/2006/relationships/image" Target="../media/image11.tmp"/><Relationship Id="rId4" Type="http://schemas.openxmlformats.org/officeDocument/2006/relationships/image" Target="../media/image10.tmp"/></Relationships>
</file>

<file path=ppt/slides/_rels/slide6.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tmp"/></Relationships>
</file>

<file path=ppt/slides/_rels/slide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3.xml"/><Relationship Id="rId4" Type="http://schemas.openxmlformats.org/officeDocument/2006/relationships/image" Target="../media/image18.tmp"/></Relationships>
</file>

<file path=ppt/slides/_rels/slide8.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dirty="0"/>
              <a:t>机器学习概述</a:t>
            </a:r>
          </a:p>
        </p:txBody>
      </p:sp>
      <p:sp>
        <p:nvSpPr>
          <p:cNvPr id="6" name="副标题 5"/>
          <p:cNvSpPr>
            <a:spLocks noGrp="1"/>
          </p:cNvSpPr>
          <p:nvPr>
            <p:ph type="subTitle" idx="1"/>
          </p:nvPr>
        </p:nvSpPr>
        <p:spPr/>
        <p:txBody>
          <a:bodyPr/>
          <a:lstStyle/>
          <a:p>
            <a:r>
              <a:rPr lang="en-US" altLang="zh-CN" dirty="0"/>
              <a:t>《</a:t>
            </a:r>
            <a:r>
              <a:rPr lang="zh-CN" altLang="en-US" dirty="0"/>
              <a:t>神经网络与深度学习</a:t>
            </a:r>
            <a:r>
              <a:rPr lang="en-US" altLang="zh-CN" dirty="0"/>
              <a:t>》</a:t>
            </a:r>
            <a:endParaRPr lang="zh-CN" altLang="en-US" dirty="0"/>
          </a:p>
        </p:txBody>
      </p:sp>
      <p:sp>
        <p:nvSpPr>
          <p:cNvPr id="15" name="Text Placeholder 14"/>
          <p:cNvSpPr>
            <a:spLocks noGrp="1"/>
          </p:cNvSpPr>
          <p:nvPr>
            <p:ph type="body" sz="quarter" idx="10"/>
          </p:nvPr>
        </p:nvSpPr>
        <p:spPr/>
        <p:txBody>
          <a:bodyPr/>
          <a:lstStyle/>
          <a:p>
            <a:r>
              <a:rPr lang="en-US" altLang="zh-CN" dirty="0">
                <a:hlinkClick r:id="rId3"/>
              </a:rPr>
              <a:t>https://nndl.github.io/</a:t>
            </a:r>
            <a:endParaRPr lang="en-US" altLang="zh-CN" dirty="0"/>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优化：梯度下降法</a:t>
            </a:r>
          </a:p>
        </p:txBody>
      </p:sp>
      <p:pic>
        <p:nvPicPr>
          <p:cNvPr id="1030" name="Picture 6" descr="相关图片"/>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57200" y="1993771"/>
            <a:ext cx="3857625" cy="397192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æ¢¯åº¦ä¸é"/>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4822825" y="2024075"/>
            <a:ext cx="3355975" cy="3328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619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批量梯度下降法</a:t>
            </a:r>
          </a:p>
        </p:txBody>
      </p:sp>
      <p:pic>
        <p:nvPicPr>
          <p:cNvPr id="4" name="内容占位符 3"/>
          <p:cNvPicPr>
            <a:picLocks noGrp="1" noChangeAspect="1"/>
          </p:cNvPicPr>
          <p:nvPr>
            <p:ph sz="quarter" idx="1"/>
          </p:nvPr>
        </p:nvPicPr>
        <p:blipFill>
          <a:blip r:embed="rId2">
            <a:extLst>
              <a:ext uri="{28A0092B-C50C-407E-A947-70E740481C1C}">
                <a14:useLocalDpi xmlns:a14="http://schemas.microsoft.com/office/drawing/2010/main"/>
              </a:ext>
            </a:extLst>
          </a:blip>
          <a:stretch>
            <a:fillRect/>
          </a:stretch>
        </p:blipFill>
        <p:spPr>
          <a:xfrm>
            <a:off x="4772025" y="1828800"/>
            <a:ext cx="4371975" cy="3943350"/>
          </a:xfrm>
        </p:spPr>
      </p:pic>
      <p:pic>
        <p:nvPicPr>
          <p:cNvPr id="6" name="图片 5"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57200" y="1808584"/>
            <a:ext cx="4258269" cy="1600423"/>
          </a:xfrm>
          <a:prstGeom prst="rect">
            <a:avLst/>
          </a:prstGeom>
        </p:spPr>
      </p:pic>
      <p:sp>
        <p:nvSpPr>
          <p:cNvPr id="7" name="矩形 6"/>
          <p:cNvSpPr/>
          <p:nvPr/>
        </p:nvSpPr>
        <p:spPr>
          <a:xfrm>
            <a:off x="300334" y="4419600"/>
            <a:ext cx="4572000" cy="954107"/>
          </a:xfrm>
          <a:prstGeom prst="rect">
            <a:avLst/>
          </a:prstGeom>
        </p:spPr>
        <p:txBody>
          <a:bodyPr>
            <a:spAutoFit/>
          </a:bodyPr>
          <a:lstStyle/>
          <a:p>
            <a:r>
              <a:rPr lang="zh-CN" altLang="en-US" sz="2800" dirty="0"/>
              <a:t>搜索步长α中也叫作学习率（Learning Rate）</a:t>
            </a:r>
          </a:p>
        </p:txBody>
      </p:sp>
    </p:spTree>
    <p:extLst>
      <p:ext uri="{BB962C8B-B14F-4D97-AF65-F5344CB8AC3E}">
        <p14:creationId xmlns:p14="http://schemas.microsoft.com/office/powerpoint/2010/main" val="53723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随机梯度下降法</a:t>
            </a:r>
          </a:p>
        </p:txBody>
      </p:sp>
      <p:sp>
        <p:nvSpPr>
          <p:cNvPr id="3" name="内容占位符 2"/>
          <p:cNvSpPr>
            <a:spLocks noGrp="1"/>
          </p:cNvSpPr>
          <p:nvPr>
            <p:ph sz="quarter" idx="1"/>
          </p:nvPr>
        </p:nvSpPr>
        <p:spPr/>
        <p:txBody>
          <a:bodyPr/>
          <a:lstStyle/>
          <a:p>
            <a:r>
              <a:rPr lang="zh-CN" altLang="en-US" dirty="0"/>
              <a:t>随机梯度下降法（</a:t>
            </a:r>
            <a:r>
              <a:rPr lang="en-US" altLang="zh-CN" dirty="0"/>
              <a:t>Stochastic Gradient Descent</a:t>
            </a:r>
            <a:r>
              <a:rPr lang="zh-CN" altLang="en-US" dirty="0"/>
              <a:t>，</a:t>
            </a:r>
            <a:r>
              <a:rPr lang="en-US" altLang="zh-CN" dirty="0"/>
              <a:t>SGD</a:t>
            </a:r>
            <a:r>
              <a:rPr lang="zh-CN" altLang="en-US" dirty="0"/>
              <a:t>）也叫增量梯度下降，每个样本都进行更新</a:t>
            </a:r>
            <a:endParaRPr lang="en-US" altLang="zh-CN" dirty="0"/>
          </a:p>
          <a:p>
            <a:endParaRPr lang="en-US" altLang="zh-CN" dirty="0"/>
          </a:p>
          <a:p>
            <a:endParaRPr lang="en-US" altLang="zh-CN" dirty="0"/>
          </a:p>
          <a:p>
            <a:endParaRPr lang="en-US" altLang="zh-CN" dirty="0"/>
          </a:p>
          <a:p>
            <a:endParaRPr lang="en-US" altLang="zh-CN" dirty="0"/>
          </a:p>
          <a:p>
            <a:r>
              <a:rPr lang="zh-CN" altLang="en-US" dirty="0"/>
              <a:t>小批量（</a:t>
            </a:r>
            <a:r>
              <a:rPr lang="en-US" altLang="zh-CN"/>
              <a:t>Mini-Batch</a:t>
            </a:r>
            <a:r>
              <a:rPr lang="zh-CN" altLang="en-US" dirty="0"/>
              <a:t>）随机梯度下降法</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81200" y="3048000"/>
            <a:ext cx="4219303" cy="914400"/>
          </a:xfrm>
          <a:prstGeom prst="rect">
            <a:avLst/>
          </a:prstGeom>
        </p:spPr>
      </p:pic>
    </p:spTree>
    <p:extLst>
      <p:ext uri="{BB962C8B-B14F-4D97-AF65-F5344CB8AC3E}">
        <p14:creationId xmlns:p14="http://schemas.microsoft.com/office/powerpoint/2010/main" val="4175883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随机梯度下降法</a:t>
            </a:r>
          </a:p>
        </p:txBody>
      </p:sp>
      <p:pic>
        <p:nvPicPr>
          <p:cNvPr id="4" name="内容占位符 3" descr="屏幕剪辑"/>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533400" y="1752600"/>
            <a:ext cx="7315200" cy="4221340"/>
          </a:xfrm>
        </p:spPr>
      </p:pic>
    </p:spTree>
    <p:extLst>
      <p:ext uri="{BB962C8B-B14F-4D97-AF65-F5344CB8AC3E}">
        <p14:creationId xmlns:p14="http://schemas.microsoft.com/office/powerpoint/2010/main" val="2297471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提前停止</a:t>
            </a:r>
          </a:p>
        </p:txBody>
      </p:sp>
      <p:sp>
        <p:nvSpPr>
          <p:cNvPr id="3" name="内容占位符 2"/>
          <p:cNvSpPr>
            <a:spLocks noGrp="1"/>
          </p:cNvSpPr>
          <p:nvPr>
            <p:ph sz="quarter" idx="1"/>
          </p:nvPr>
        </p:nvSpPr>
        <p:spPr/>
        <p:txBody>
          <a:bodyPr/>
          <a:lstStyle/>
          <a:p>
            <a:r>
              <a:rPr lang="zh-CN" altLang="en-US" dirty="0"/>
              <a:t>我们使用一个验证集（</a:t>
            </a:r>
            <a:r>
              <a:rPr lang="en-US" altLang="zh-CN" dirty="0"/>
              <a:t>Validation Dataset</a:t>
            </a:r>
            <a:r>
              <a:rPr lang="zh-CN" altLang="en-US" dirty="0"/>
              <a:t>）来测试每一次迭代的参数在验证集上是否最优。如果在验证集上的错误率不再下降，就停止迭代。</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438400" y="3052886"/>
            <a:ext cx="3906056" cy="3164723"/>
          </a:xfrm>
          <a:prstGeom prst="rect">
            <a:avLst/>
          </a:prstGeom>
        </p:spPr>
      </p:pic>
    </p:spTree>
    <p:extLst>
      <p:ext uri="{BB962C8B-B14F-4D97-AF65-F5344CB8AC3E}">
        <p14:creationId xmlns:p14="http://schemas.microsoft.com/office/powerpoint/2010/main" val="255015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 </a:t>
            </a:r>
            <a:r>
              <a:rPr lang="en-US" altLang="zh-CN" dirty="0"/>
              <a:t>= </a:t>
            </a:r>
            <a:r>
              <a:rPr lang="zh-CN" altLang="en-US" dirty="0"/>
              <a:t>优化？</a:t>
            </a:r>
          </a:p>
        </p:txBody>
      </p:sp>
      <p:sp>
        <p:nvSpPr>
          <p:cNvPr id="3" name="文本框 2"/>
          <p:cNvSpPr txBox="1"/>
          <p:nvPr/>
        </p:nvSpPr>
        <p:spPr>
          <a:xfrm>
            <a:off x="2286000" y="1524000"/>
            <a:ext cx="365760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3200" dirty="0"/>
              <a:t>机器学习 </a:t>
            </a:r>
            <a:r>
              <a:rPr lang="en-US" altLang="zh-CN" sz="3200" dirty="0"/>
              <a:t>= </a:t>
            </a:r>
            <a:r>
              <a:rPr lang="zh-CN" altLang="en-US" sz="3200" dirty="0"/>
              <a:t>优化？</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362200"/>
            <a:ext cx="7957665" cy="2117339"/>
          </a:xfrm>
          <a:prstGeom prst="rect">
            <a:avLst/>
          </a:prstGeom>
        </p:spPr>
      </p:pic>
      <p:sp>
        <p:nvSpPr>
          <p:cNvPr id="5" name="矩形 4"/>
          <p:cNvSpPr/>
          <p:nvPr/>
        </p:nvSpPr>
        <p:spPr>
          <a:xfrm>
            <a:off x="2305396" y="4778431"/>
            <a:ext cx="4572000" cy="923330"/>
          </a:xfrm>
          <a:prstGeom prst="rect">
            <a:avLst/>
          </a:prstGeom>
        </p:spPr>
        <p:txBody>
          <a:bodyPr>
            <a:spAutoFit/>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p:txBody>
      </p:sp>
      <p:sp>
        <p:nvSpPr>
          <p:cNvPr id="7" name="爆炸形 2 6"/>
          <p:cNvSpPr/>
          <p:nvPr/>
        </p:nvSpPr>
        <p:spPr>
          <a:xfrm>
            <a:off x="5181600" y="1204690"/>
            <a:ext cx="2209026" cy="103763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spAutoFit/>
          </a:bodyPr>
          <a:lstStyle/>
          <a:p>
            <a:pPr algn="ctr"/>
            <a:r>
              <a:rPr lang="en-US" altLang="zh-CN" sz="2400" dirty="0"/>
              <a:t>NO</a:t>
            </a:r>
            <a:r>
              <a:rPr lang="zh-CN" altLang="en-US" sz="2400" dirty="0"/>
              <a:t>！</a:t>
            </a:r>
          </a:p>
        </p:txBody>
      </p:sp>
    </p:spTree>
    <p:extLst>
      <p:ext uri="{BB962C8B-B14F-4D97-AF65-F5344CB8AC3E}">
        <p14:creationId xmlns:p14="http://schemas.microsoft.com/office/powerpoint/2010/main" val="345953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过拟合</a:t>
            </a:r>
          </a:p>
        </p:txBody>
      </p:sp>
      <p:sp>
        <p:nvSpPr>
          <p:cNvPr id="3" name="内容占位符 2"/>
          <p:cNvSpPr>
            <a:spLocks noGrp="1"/>
          </p:cNvSpPr>
          <p:nvPr>
            <p:ph sz="quarter" idx="1"/>
          </p:nvPr>
        </p:nvSpPr>
        <p:spPr/>
        <p:txBody>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a:p>
            <a:pPr lvl="1"/>
            <a:r>
              <a:rPr lang="zh-CN" altLang="en-US" dirty="0"/>
              <a:t>过拟合问题往往是由于训练数据少和噪声等原因造成的。</a:t>
            </a:r>
          </a:p>
        </p:txBody>
      </p:sp>
      <p:pic>
        <p:nvPicPr>
          <p:cNvPr id="4" name="图片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66800" y="3719564"/>
            <a:ext cx="6307494" cy="2524482"/>
          </a:xfrm>
          <a:prstGeom prst="rect">
            <a:avLst/>
          </a:prstGeom>
        </p:spPr>
      </p:pic>
    </p:spTree>
    <p:extLst>
      <p:ext uri="{BB962C8B-B14F-4D97-AF65-F5344CB8AC3E}">
        <p14:creationId xmlns:p14="http://schemas.microsoft.com/office/powerpoint/2010/main" val="3931367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泛化错误</a:t>
            </a:r>
          </a:p>
        </p:txBody>
      </p:sp>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03160" y="2115674"/>
            <a:ext cx="3696216" cy="543001"/>
          </a:xfrm>
          <a:prstGeom prst="rect">
            <a:avLst/>
          </a:prstGeom>
        </p:spPr>
      </p:pic>
      <p:sp>
        <p:nvSpPr>
          <p:cNvPr id="4" name="矩形 3"/>
          <p:cNvSpPr/>
          <p:nvPr/>
        </p:nvSpPr>
        <p:spPr>
          <a:xfrm>
            <a:off x="1427043" y="1415430"/>
            <a:ext cx="1620957" cy="523220"/>
          </a:xfrm>
          <a:prstGeom prst="rect">
            <a:avLst/>
          </a:prstGeom>
        </p:spPr>
        <p:txBody>
          <a:bodyPr wrap="none">
            <a:spAutoFit/>
          </a:bodyPr>
          <a:lstStyle/>
          <a:p>
            <a:r>
              <a:rPr lang="zh-CN" altLang="en-US" sz="2800" dirty="0"/>
              <a:t>期望风险</a:t>
            </a:r>
            <a:endParaRPr lang="en-US" altLang="zh-CN" sz="2800" dirty="0"/>
          </a:p>
        </p:txBody>
      </p:sp>
      <p:sp>
        <p:nvSpPr>
          <p:cNvPr id="8" name="矩形 7"/>
          <p:cNvSpPr/>
          <p:nvPr/>
        </p:nvSpPr>
        <p:spPr>
          <a:xfrm>
            <a:off x="6126862" y="1338554"/>
            <a:ext cx="1620957" cy="523220"/>
          </a:xfrm>
          <a:prstGeom prst="rect">
            <a:avLst/>
          </a:prstGeom>
        </p:spPr>
        <p:txBody>
          <a:bodyPr wrap="none">
            <a:spAutoFit/>
          </a:bodyPr>
          <a:lstStyle/>
          <a:p>
            <a:r>
              <a:rPr lang="zh-CN" altLang="en-US" sz="2800" dirty="0"/>
              <a:t>经验风险</a:t>
            </a:r>
            <a:endParaRPr lang="en-US" altLang="zh-CN" sz="2800" dirty="0"/>
          </a:p>
        </p:txBody>
      </p:sp>
      <p:sp>
        <p:nvSpPr>
          <p:cNvPr id="9" name="矩形 8"/>
          <p:cNvSpPr/>
          <p:nvPr/>
        </p:nvSpPr>
        <p:spPr>
          <a:xfrm>
            <a:off x="3400617" y="5652548"/>
            <a:ext cx="1620957" cy="523220"/>
          </a:xfrm>
          <a:prstGeom prst="rect">
            <a:avLst/>
          </a:prstGeom>
        </p:spPr>
        <p:txBody>
          <a:bodyPr wrap="none">
            <a:spAutoFit/>
          </a:bodyPr>
          <a:lstStyle/>
          <a:p>
            <a:r>
              <a:rPr lang="zh-CN" altLang="en-US" sz="2800" dirty="0">
                <a:solidFill>
                  <a:srgbClr val="FF0000"/>
                </a:solidFill>
              </a:rPr>
              <a:t>泛化错误</a:t>
            </a:r>
            <a:endParaRPr lang="en-US" altLang="zh-CN" sz="2800" dirty="0">
              <a:solidFill>
                <a:srgbClr val="FF0000"/>
              </a:solidFill>
            </a:endParaRPr>
          </a:p>
        </p:txBody>
      </p:sp>
      <p:pic>
        <p:nvPicPr>
          <p:cNvPr id="10" name="图片 9" descr="屏幕剪辑"/>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295400" y="2768804"/>
            <a:ext cx="2377538" cy="2179639"/>
          </a:xfrm>
          <a:prstGeom prst="rect">
            <a:avLst/>
          </a:prstGeom>
        </p:spPr>
      </p:pic>
      <p:pic>
        <p:nvPicPr>
          <p:cNvPr id="2050" name="Picture 2" descr="âgaussian mixture random sampleâçå¾çæç´¢ç»æ"/>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364862" y="2992043"/>
            <a:ext cx="2978150" cy="22336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矩形 11"/>
              <p:cNvSpPr/>
              <p:nvPr/>
            </p:nvSpPr>
            <p:spPr>
              <a:xfrm>
                <a:off x="3962400" y="3601017"/>
                <a:ext cx="973343"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6000" i="1" dirty="0" smtClean="0">
                          <a:solidFill>
                            <a:srgbClr val="FF0000"/>
                          </a:solidFill>
                          <a:latin typeface="Cambria Math" panose="02040503050406030204" pitchFamily="18" charset="0"/>
                        </a:rPr>
                        <m:t>≠</m:t>
                      </m:r>
                    </m:oMath>
                  </m:oMathPara>
                </a14:m>
                <a:endParaRPr lang="en-US" altLang="zh-CN" sz="6000" dirty="0">
                  <a:solidFill>
                    <a:srgbClr val="FF0000"/>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3962400" y="3601017"/>
                <a:ext cx="973343" cy="1015663"/>
              </a:xfrm>
              <a:prstGeom prst="rect">
                <a:avLst/>
              </a:prstGeom>
              <a:blipFill>
                <a:blip r:embed="rId8"/>
                <a:stretch>
                  <a:fillRect/>
                </a:stretch>
              </a:blipFill>
            </p:spPr>
            <p:txBody>
              <a:bodyPr/>
              <a:lstStyle/>
              <a:p>
                <a:r>
                  <a:rPr lang="zh-CN" altLang="en-US">
                    <a:noFill/>
                  </a:rPr>
                  <a:t> </a:t>
                </a:r>
              </a:p>
            </p:txBody>
          </p:sp>
        </mc:Fallback>
      </mc:AlternateContent>
      <p:pic>
        <p:nvPicPr>
          <p:cNvPr id="13" name="图片 12" descr="屏幕剪辑"/>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482427" y="1974108"/>
            <a:ext cx="2909826" cy="598322"/>
          </a:xfrm>
          <a:prstGeom prst="rect">
            <a:avLst/>
          </a:prstGeom>
        </p:spPr>
      </p:pic>
      <p:pic>
        <p:nvPicPr>
          <p:cNvPr id="11" name="图片 10"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34513" y="5214724"/>
            <a:ext cx="3129725" cy="473541"/>
          </a:xfrm>
          <a:prstGeom prst="rect">
            <a:avLst/>
          </a:prstGeom>
        </p:spPr>
      </p:pic>
    </p:spTree>
    <p:extLst>
      <p:ext uri="{BB962C8B-B14F-4D97-AF65-F5344CB8AC3E}">
        <p14:creationId xmlns:p14="http://schemas.microsoft.com/office/powerpoint/2010/main" val="194143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âchoose between two options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1203325" y="2825750"/>
            <a:ext cx="6737350" cy="3368675"/>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a:t>如何减少泛化错误？</a:t>
            </a:r>
          </a:p>
        </p:txBody>
      </p:sp>
      <p:sp>
        <p:nvSpPr>
          <p:cNvPr id="5" name="矩形 4"/>
          <p:cNvSpPr/>
          <p:nvPr/>
        </p:nvSpPr>
        <p:spPr>
          <a:xfrm>
            <a:off x="4876799" y="1600201"/>
            <a:ext cx="1723549" cy="707886"/>
          </a:xfrm>
          <a:prstGeom prst="rect">
            <a:avLst/>
          </a:prstGeom>
        </p:spPr>
        <p:txBody>
          <a:bodyPr wrap="none">
            <a:spAutoFit/>
          </a:bodyPr>
          <a:lstStyle/>
          <a:p>
            <a:r>
              <a:rPr lang="zh-CN" altLang="en-US" sz="4000" dirty="0"/>
              <a:t>正则化</a:t>
            </a:r>
          </a:p>
        </p:txBody>
      </p:sp>
      <p:sp>
        <p:nvSpPr>
          <p:cNvPr id="9" name="矩形 8"/>
          <p:cNvSpPr/>
          <p:nvPr/>
        </p:nvSpPr>
        <p:spPr>
          <a:xfrm>
            <a:off x="2514600" y="1600200"/>
            <a:ext cx="1210588" cy="707886"/>
          </a:xfrm>
          <a:prstGeom prst="rect">
            <a:avLst/>
          </a:prstGeom>
        </p:spPr>
        <p:txBody>
          <a:bodyPr wrap="none">
            <a:spAutoFit/>
          </a:bodyPr>
          <a:lstStyle/>
          <a:p>
            <a:r>
              <a:rPr lang="zh-CN" altLang="en-US" sz="4000" dirty="0"/>
              <a:t>优化</a:t>
            </a:r>
          </a:p>
        </p:txBody>
      </p:sp>
      <p:sp>
        <p:nvSpPr>
          <p:cNvPr id="6" name="矩形 5"/>
          <p:cNvSpPr/>
          <p:nvPr/>
        </p:nvSpPr>
        <p:spPr>
          <a:xfrm>
            <a:off x="4684439" y="2138442"/>
            <a:ext cx="2339102" cy="461665"/>
          </a:xfrm>
          <a:prstGeom prst="rect">
            <a:avLst/>
          </a:prstGeom>
        </p:spPr>
        <p:txBody>
          <a:bodyPr wrap="none">
            <a:spAutoFit/>
          </a:bodyPr>
          <a:lstStyle/>
          <a:p>
            <a:r>
              <a:rPr lang="zh-CN" altLang="en-US" sz="2400" dirty="0"/>
              <a:t>降低模型复杂度</a:t>
            </a:r>
            <a:endParaRPr lang="en-US" altLang="zh-CN" sz="2400" dirty="0"/>
          </a:p>
        </p:txBody>
      </p:sp>
      <p:sp>
        <p:nvSpPr>
          <p:cNvPr id="11" name="矩形 10"/>
          <p:cNvSpPr/>
          <p:nvPr/>
        </p:nvSpPr>
        <p:spPr>
          <a:xfrm>
            <a:off x="2301728" y="2138442"/>
            <a:ext cx="2031325" cy="461665"/>
          </a:xfrm>
          <a:prstGeom prst="rect">
            <a:avLst/>
          </a:prstGeom>
        </p:spPr>
        <p:txBody>
          <a:bodyPr wrap="none">
            <a:spAutoFit/>
          </a:bodyPr>
          <a:lstStyle/>
          <a:p>
            <a:r>
              <a:rPr lang="zh-CN" altLang="en-US" sz="2400" dirty="0"/>
              <a:t>经验风险最小</a:t>
            </a:r>
            <a:endParaRPr lang="en-US" altLang="zh-CN" sz="2400" dirty="0"/>
          </a:p>
        </p:txBody>
      </p:sp>
    </p:spTree>
    <p:extLst>
      <p:ext uri="{BB962C8B-B14F-4D97-AF65-F5344CB8AC3E}">
        <p14:creationId xmlns:p14="http://schemas.microsoft.com/office/powerpoint/2010/main" val="1624635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正则化（</a:t>
            </a:r>
            <a:r>
              <a:rPr lang="en-US" altLang="zh-CN" dirty="0"/>
              <a:t>regularization</a:t>
            </a:r>
            <a:r>
              <a:rPr lang="zh-CN" altLang="en-US" dirty="0"/>
              <a:t>）</a:t>
            </a:r>
          </a:p>
        </p:txBody>
      </p:sp>
      <p:graphicFrame>
        <p:nvGraphicFramePr>
          <p:cNvPr id="5" name="内容占位符 4"/>
          <p:cNvGraphicFramePr>
            <a:graphicFrameLocks noGrp="1"/>
          </p:cNvGraphicFramePr>
          <p:nvPr>
            <p:ph sz="quarter" idx="1"/>
            <p:extLst/>
          </p:nvPr>
        </p:nvGraphicFramePr>
        <p:xfrm>
          <a:off x="1143000" y="1066800"/>
          <a:ext cx="6705600" cy="198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âl2 regularizationâçå¾çæç´¢ç»æ"/>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85800" y="3544517"/>
            <a:ext cx="3481828" cy="2664566"/>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descr="屏幕剪辑"/>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5181403" y="3657600"/>
            <a:ext cx="3048197" cy="2469678"/>
          </a:xfrm>
          <a:prstGeom prst="rect">
            <a:avLst/>
          </a:prstGeom>
        </p:spPr>
      </p:pic>
      <p:sp>
        <p:nvSpPr>
          <p:cNvPr id="2" name="文本框 1"/>
          <p:cNvSpPr txBox="1"/>
          <p:nvPr/>
        </p:nvSpPr>
        <p:spPr>
          <a:xfrm>
            <a:off x="1620640" y="2971800"/>
            <a:ext cx="2133918" cy="338554"/>
          </a:xfrm>
          <a:prstGeom prst="rect">
            <a:avLst/>
          </a:prstGeom>
          <a:noFill/>
        </p:spPr>
        <p:txBody>
          <a:bodyPr wrap="none" rtlCol="0">
            <a:spAutoFit/>
          </a:bodyPr>
          <a:lstStyle/>
          <a:p>
            <a:pPr algn="ctr"/>
            <a:r>
              <a:rPr lang="en-US" altLang="zh-CN" sz="1600" dirty="0">
                <a:solidFill>
                  <a:srgbClr val="FF0000"/>
                </a:solidFill>
              </a:rPr>
              <a:t>L1/L2</a:t>
            </a:r>
            <a:r>
              <a:rPr lang="zh-CN" altLang="en-US" sz="1600" dirty="0">
                <a:solidFill>
                  <a:srgbClr val="FF0000"/>
                </a:solidFill>
              </a:rPr>
              <a:t>约束、数据增强</a:t>
            </a:r>
          </a:p>
        </p:txBody>
      </p:sp>
      <p:sp>
        <p:nvSpPr>
          <p:cNvPr id="7" name="文本框 6"/>
          <p:cNvSpPr txBox="1"/>
          <p:nvPr/>
        </p:nvSpPr>
        <p:spPr>
          <a:xfrm>
            <a:off x="4724400" y="2971800"/>
            <a:ext cx="3467616" cy="584775"/>
          </a:xfrm>
          <a:prstGeom prst="rect">
            <a:avLst/>
          </a:prstGeom>
          <a:noFill/>
        </p:spPr>
        <p:txBody>
          <a:bodyPr wrap="none" rtlCol="0">
            <a:spAutoFit/>
          </a:bodyPr>
          <a:lstStyle/>
          <a:p>
            <a:pPr algn="ctr"/>
            <a:r>
              <a:rPr lang="zh-CN" altLang="en-US" sz="1600" dirty="0">
                <a:solidFill>
                  <a:srgbClr val="FF0000"/>
                </a:solidFill>
              </a:rPr>
              <a:t>权重衰减、随机梯度下降、提前停止</a:t>
            </a:r>
            <a:endParaRPr lang="en-US" altLang="zh-CN" sz="1600" dirty="0">
              <a:solidFill>
                <a:srgbClr val="FF0000"/>
              </a:solidFill>
            </a:endParaRPr>
          </a:p>
          <a:p>
            <a:endParaRPr lang="zh-CN" altLang="en-US" sz="1600" dirty="0">
              <a:solidFill>
                <a:srgbClr val="FF0000"/>
              </a:solidFill>
            </a:endParaRPr>
          </a:p>
        </p:txBody>
      </p:sp>
    </p:spTree>
    <p:extLst>
      <p:ext uri="{BB962C8B-B14F-4D97-AF65-F5344CB8AC3E}">
        <p14:creationId xmlns:p14="http://schemas.microsoft.com/office/powerpoint/2010/main" val="3505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D05EC9E0-8F5D-45CB-A733-A5612A87189B}"/>
                                            </p:graphicEl>
                                          </p:spTgt>
                                        </p:tgtEl>
                                        <p:attrNameLst>
                                          <p:attrName>style.visibility</p:attrName>
                                        </p:attrNameLst>
                                      </p:cBhvr>
                                      <p:to>
                                        <p:strVal val="visible"/>
                                      </p:to>
                                    </p:set>
                                    <p:animEffect transition="in" filter="fade">
                                      <p:cBhvr>
                                        <p:cTn id="7" dur="500"/>
                                        <p:tgtEl>
                                          <p:spTgt spid="5">
                                            <p:graphicEl>
                                              <a:dgm id="{D05EC9E0-8F5D-45CB-A733-A5612A87189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AF461715-315F-4B67-AE64-A74F48E9AF89}"/>
                                            </p:graphicEl>
                                          </p:spTgt>
                                        </p:tgtEl>
                                        <p:attrNameLst>
                                          <p:attrName>style.visibility</p:attrName>
                                        </p:attrNameLst>
                                      </p:cBhvr>
                                      <p:to>
                                        <p:strVal val="visible"/>
                                      </p:to>
                                    </p:set>
                                    <p:animEffect transition="in" filter="fade">
                                      <p:cBhvr>
                                        <p:cTn id="12" dur="500"/>
                                        <p:tgtEl>
                                          <p:spTgt spid="5">
                                            <p:graphicEl>
                                              <a:dgm id="{AF461715-315F-4B67-AE64-A74F48E9AF8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D2B477F3-791F-46FC-A50D-FA3601860E25}"/>
                                            </p:graphicEl>
                                          </p:spTgt>
                                        </p:tgtEl>
                                        <p:attrNameLst>
                                          <p:attrName>style.visibility</p:attrName>
                                        </p:attrNameLst>
                                      </p:cBhvr>
                                      <p:to>
                                        <p:strVal val="visible"/>
                                      </p:to>
                                    </p:set>
                                    <p:animEffect transition="in" filter="fade">
                                      <p:cBhvr>
                                        <p:cTn id="15" dur="500"/>
                                        <p:tgtEl>
                                          <p:spTgt spid="5">
                                            <p:graphicEl>
                                              <a:dgm id="{D2B477F3-791F-46FC-A50D-FA3601860E25}"/>
                                            </p:graphic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500"/>
                                        <p:tgtEl>
                                          <p:spTgt spid="20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graphicEl>
                                              <a:dgm id="{E5BF9C94-5509-4F79-AC82-D0991D6614CC}"/>
                                            </p:graphicEl>
                                          </p:spTgt>
                                        </p:tgtEl>
                                        <p:attrNameLst>
                                          <p:attrName>style.visibility</p:attrName>
                                        </p:attrNameLst>
                                      </p:cBhvr>
                                      <p:to>
                                        <p:strVal val="visible"/>
                                      </p:to>
                                    </p:set>
                                    <p:animEffect transition="in" filter="fade">
                                      <p:cBhvr>
                                        <p:cTn id="26" dur="500"/>
                                        <p:tgtEl>
                                          <p:spTgt spid="5">
                                            <p:graphicEl>
                                              <a:dgm id="{E5BF9C94-5509-4F79-AC82-D0991D6614CC}"/>
                                            </p:graphic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graphicEl>
                                              <a:dgm id="{7509D6B6-898D-4FC7-8441-00720BF18D07}"/>
                                            </p:graphicEl>
                                          </p:spTgt>
                                        </p:tgtEl>
                                        <p:attrNameLst>
                                          <p:attrName>style.visibility</p:attrName>
                                        </p:attrNameLst>
                                      </p:cBhvr>
                                      <p:to>
                                        <p:strVal val="visible"/>
                                      </p:to>
                                    </p:set>
                                    <p:animEffect transition="in" filter="fade">
                                      <p:cBhvr>
                                        <p:cTn id="35" dur="500"/>
                                        <p:tgtEl>
                                          <p:spTgt spid="5">
                                            <p:graphicEl>
                                              <a:dgm id="{7509D6B6-898D-4FC7-8441-00720BF18D0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dirty="0"/>
              <a:t>机器学习 </a:t>
            </a:r>
            <a:r>
              <a:rPr lang="en-US" altLang="zh-TW" dirty="0"/>
              <a:t>≈ </a:t>
            </a:r>
            <a:r>
              <a:rPr lang="zh-CN" altLang="en-US" dirty="0"/>
              <a:t>构建一个映射函数</a:t>
            </a:r>
            <a:endParaRPr lang="zh-TW" altLang="en-US" dirty="0"/>
          </a:p>
        </p:txBody>
      </p:sp>
      <p:sp>
        <p:nvSpPr>
          <p:cNvPr id="3" name="內容版面配置區 2"/>
          <p:cNvSpPr>
            <a:spLocks noGrp="1"/>
          </p:cNvSpPr>
          <p:nvPr>
            <p:ph sz="quarter" idx="1"/>
          </p:nvPr>
        </p:nvSpPr>
        <p:spPr/>
        <p:txBody>
          <a:bodyPr>
            <a:normAutofit/>
          </a:bodyPr>
          <a:lstStyle/>
          <a:p>
            <a:r>
              <a:rPr lang="zh-CN" altLang="en-US" sz="3600" dirty="0"/>
              <a:t>语音识别</a:t>
            </a:r>
            <a:endParaRPr lang="en-US" altLang="zh-TW" sz="3600" dirty="0"/>
          </a:p>
          <a:p>
            <a:endParaRPr lang="en-US" altLang="zh-TW" sz="3600" dirty="0"/>
          </a:p>
          <a:p>
            <a:r>
              <a:rPr lang="zh-CN" altLang="en-US" sz="3600" dirty="0"/>
              <a:t>图像识别</a:t>
            </a:r>
            <a:endParaRPr lang="en-US" altLang="zh-TW" sz="3600" dirty="0"/>
          </a:p>
          <a:p>
            <a:endParaRPr lang="en-US" altLang="zh-TW" sz="3600" dirty="0"/>
          </a:p>
          <a:p>
            <a:r>
              <a:rPr lang="zh-CN" altLang="en-US" sz="3600" dirty="0"/>
              <a:t>围棋</a:t>
            </a:r>
            <a:endParaRPr lang="en-US" altLang="zh-CN" sz="3600" dirty="0"/>
          </a:p>
          <a:p>
            <a:endParaRPr lang="en-US" altLang="zh-TW" sz="3600" dirty="0"/>
          </a:p>
          <a:p>
            <a:r>
              <a:rPr lang="zh-CN" altLang="en-US" sz="3600" dirty="0"/>
              <a:t>对话系统</a:t>
            </a:r>
            <a:endParaRPr lang="zh-TW" altLang="en-US" sz="3600" dirty="0"/>
          </a:p>
        </p:txBody>
      </p:sp>
      <p:graphicFrame>
        <p:nvGraphicFramePr>
          <p:cNvPr id="4" name="Object 12"/>
          <p:cNvGraphicFramePr>
            <a:graphicFrameLocks noChangeAspect="1"/>
          </p:cNvGraphicFramePr>
          <p:nvPr>
            <p:extLst/>
          </p:nvPr>
        </p:nvGraphicFramePr>
        <p:xfrm>
          <a:off x="2029665" y="1823150"/>
          <a:ext cx="3822700" cy="460375"/>
        </p:xfrm>
        <a:graphic>
          <a:graphicData uri="http://schemas.openxmlformats.org/presentationml/2006/ole">
            <mc:AlternateContent xmlns:mc="http://schemas.openxmlformats.org/markup-compatibility/2006">
              <mc:Choice xmlns:v="urn:schemas-microsoft-com:vml" Requires="v">
                <p:oleObj spid="_x0000_s1270" name="方程式" r:id="rId3" imgW="1790640" imgH="215640" progId="Equation.3">
                  <p:embed/>
                </p:oleObj>
              </mc:Choice>
              <mc:Fallback>
                <p:oleObj name="方程式" r:id="rId3" imgW="1790640" imgH="215640" progId="Equation.3">
                  <p:embed/>
                  <p:pic>
                    <p:nvPicPr>
                      <p:cNvPr id="4" name="Object 12"/>
                      <p:cNvPicPr>
                        <a:picLocks noChangeAspect="1" noChangeArrowheads="1"/>
                      </p:cNvPicPr>
                      <p:nvPr/>
                    </p:nvPicPr>
                    <p:blipFill>
                      <a:blip r:embed="rId4"/>
                      <a:srcRect/>
                      <a:stretch>
                        <a:fillRect/>
                      </a:stretch>
                    </p:blipFill>
                    <p:spPr bwMode="auto">
                      <a:xfrm>
                        <a:off x="2029665" y="182315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nvPr>
        </p:nvGraphicFramePr>
        <p:xfrm>
          <a:off x="1981200" y="3191520"/>
          <a:ext cx="3822700" cy="460375"/>
        </p:xfrm>
        <a:graphic>
          <a:graphicData uri="http://schemas.openxmlformats.org/presentationml/2006/ole">
            <mc:AlternateContent xmlns:mc="http://schemas.openxmlformats.org/markup-compatibility/2006">
              <mc:Choice xmlns:v="urn:schemas-microsoft-com:vml" Requires="v">
                <p:oleObj spid="_x0000_s1271" name="方程式" r:id="rId5" imgW="1790640" imgH="215640" progId="Equation.3">
                  <p:embed/>
                </p:oleObj>
              </mc:Choice>
              <mc:Fallback>
                <p:oleObj name="方程式" r:id="rId5" imgW="1790640" imgH="215640" progId="Equation.3">
                  <p:embed/>
                  <p:pic>
                    <p:nvPicPr>
                      <p:cNvPr id="5" name="Object 12"/>
                      <p:cNvPicPr>
                        <a:picLocks noChangeAspect="1" noChangeArrowheads="1"/>
                      </p:cNvPicPr>
                      <p:nvPr/>
                    </p:nvPicPr>
                    <p:blipFill>
                      <a:blip r:embed="rId4"/>
                      <a:srcRect/>
                      <a:stretch>
                        <a:fillRect/>
                      </a:stretch>
                    </p:blipFill>
                    <p:spPr bwMode="auto">
                      <a:xfrm>
                        <a:off x="1981200" y="319152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nvPr>
        </p:nvGraphicFramePr>
        <p:xfrm>
          <a:off x="1981200" y="4269454"/>
          <a:ext cx="3822700" cy="460375"/>
        </p:xfrm>
        <a:graphic>
          <a:graphicData uri="http://schemas.openxmlformats.org/presentationml/2006/ole">
            <mc:AlternateContent xmlns:mc="http://schemas.openxmlformats.org/markup-compatibility/2006">
              <mc:Choice xmlns:v="urn:schemas-microsoft-com:vml" Requires="v">
                <p:oleObj spid="_x0000_s1272" name="方程式" r:id="rId6" imgW="1790640" imgH="215640" progId="Equation.3">
                  <p:embed/>
                </p:oleObj>
              </mc:Choice>
              <mc:Fallback>
                <p:oleObj name="方程式" r:id="rId6" imgW="1790640" imgH="215640" progId="Equation.3">
                  <p:embed/>
                  <p:pic>
                    <p:nvPicPr>
                      <p:cNvPr id="6" name="Object 12"/>
                      <p:cNvPicPr>
                        <a:picLocks noChangeAspect="1" noChangeArrowheads="1"/>
                      </p:cNvPicPr>
                      <p:nvPr/>
                    </p:nvPicPr>
                    <p:blipFill>
                      <a:blip r:embed="rId4"/>
                      <a:srcRect/>
                      <a:stretch>
                        <a:fillRect/>
                      </a:stretch>
                    </p:blipFill>
                    <p:spPr bwMode="auto">
                      <a:xfrm>
                        <a:off x="1981200" y="4269454"/>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nvPr>
        </p:nvGraphicFramePr>
        <p:xfrm>
          <a:off x="2012029" y="5504931"/>
          <a:ext cx="3578225" cy="460375"/>
        </p:xfrm>
        <a:graphic>
          <a:graphicData uri="http://schemas.openxmlformats.org/presentationml/2006/ole">
            <mc:AlternateContent xmlns:mc="http://schemas.openxmlformats.org/markup-compatibility/2006">
              <mc:Choice xmlns:v="urn:schemas-microsoft-com:vml" Requires="v">
                <p:oleObj spid="_x0000_s1273" name="方程式" r:id="rId7" imgW="1676160" imgH="215640" progId="Equation.3">
                  <p:embed/>
                </p:oleObj>
              </mc:Choice>
              <mc:Fallback>
                <p:oleObj name="方程式" r:id="rId7" imgW="1676160" imgH="215640" progId="Equation.3">
                  <p:embed/>
                  <p:pic>
                    <p:nvPicPr>
                      <p:cNvPr id="7" name="Object 12"/>
                      <p:cNvPicPr>
                        <a:picLocks noChangeAspect="1" noChangeArrowheads="1"/>
                      </p:cNvPicPr>
                      <p:nvPr/>
                    </p:nvPicPr>
                    <p:blipFill>
                      <a:blip r:embed="rId8"/>
                      <a:srcRect/>
                      <a:stretch>
                        <a:fillRect/>
                      </a:stretch>
                    </p:blipFill>
                    <p:spPr bwMode="auto">
                      <a:xfrm>
                        <a:off x="2012029" y="5504931"/>
                        <a:ext cx="3578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5803900" y="3160097"/>
            <a:ext cx="947054" cy="523220"/>
          </a:xfrm>
          <a:prstGeom prst="rect">
            <a:avLst/>
          </a:prstGeom>
          <a:noFill/>
        </p:spPr>
        <p:txBody>
          <a:bodyPr wrap="square" rtlCol="0">
            <a:spAutoFit/>
          </a:bodyPr>
          <a:lstStyle/>
          <a:p>
            <a:r>
              <a:rPr lang="en-US" altLang="zh-TW" sz="2800" dirty="0"/>
              <a:t>“</a:t>
            </a:r>
            <a:r>
              <a:rPr lang="zh-CN" altLang="en-US" sz="2800" dirty="0"/>
              <a:t>猫</a:t>
            </a:r>
            <a:r>
              <a:rPr lang="en-US" altLang="zh-TW" sz="2800" dirty="0"/>
              <a:t>”</a:t>
            </a:r>
            <a:endParaRPr lang="zh-TW" altLang="en-US" sz="2800" dirty="0"/>
          </a:p>
        </p:txBody>
      </p:sp>
      <p:sp>
        <p:nvSpPr>
          <p:cNvPr id="9" name="文字方塊 8"/>
          <p:cNvSpPr txBox="1"/>
          <p:nvPr/>
        </p:nvSpPr>
        <p:spPr>
          <a:xfrm>
            <a:off x="5852364" y="1791967"/>
            <a:ext cx="2898395" cy="523220"/>
          </a:xfrm>
          <a:prstGeom prst="rect">
            <a:avLst/>
          </a:prstGeom>
          <a:noFill/>
        </p:spPr>
        <p:txBody>
          <a:bodyPr wrap="square" rtlCol="0">
            <a:spAutoFit/>
          </a:bodyPr>
          <a:lstStyle/>
          <a:p>
            <a:r>
              <a:rPr lang="en-US" altLang="zh-TW" sz="2800" dirty="0"/>
              <a:t>“</a:t>
            </a:r>
            <a:r>
              <a:rPr lang="zh-CN" altLang="en-US" sz="2800" dirty="0"/>
              <a:t>你好</a:t>
            </a:r>
            <a:r>
              <a:rPr lang="en-US" altLang="zh-TW" sz="2800" dirty="0"/>
              <a:t>”</a:t>
            </a:r>
            <a:endParaRPr lang="zh-TW" altLang="en-US" sz="2800" dirty="0"/>
          </a:p>
        </p:txBody>
      </p:sp>
      <p:sp>
        <p:nvSpPr>
          <p:cNvPr id="10" name="文字方塊 9"/>
          <p:cNvSpPr txBox="1"/>
          <p:nvPr/>
        </p:nvSpPr>
        <p:spPr>
          <a:xfrm>
            <a:off x="5803901" y="4211765"/>
            <a:ext cx="1239914" cy="523220"/>
          </a:xfrm>
          <a:prstGeom prst="rect">
            <a:avLst/>
          </a:prstGeom>
          <a:noFill/>
        </p:spPr>
        <p:txBody>
          <a:bodyPr wrap="square" rtlCol="0">
            <a:spAutoFit/>
          </a:bodyPr>
          <a:lstStyle/>
          <a:p>
            <a:r>
              <a:rPr lang="en-US" altLang="zh-TW" sz="2800" dirty="0"/>
              <a:t>“5-5”</a:t>
            </a:r>
            <a:endParaRPr lang="zh-TW" altLang="en-US" sz="2800" dirty="0"/>
          </a:p>
        </p:txBody>
      </p:sp>
      <p:sp>
        <p:nvSpPr>
          <p:cNvPr id="11" name="文字方塊 10"/>
          <p:cNvSpPr txBox="1"/>
          <p:nvPr/>
        </p:nvSpPr>
        <p:spPr>
          <a:xfrm>
            <a:off x="5959707" y="5523781"/>
            <a:ext cx="3031893" cy="523220"/>
          </a:xfrm>
          <a:prstGeom prst="rect">
            <a:avLst/>
          </a:prstGeom>
          <a:noFill/>
        </p:spPr>
        <p:txBody>
          <a:bodyPr wrap="square" rtlCol="0">
            <a:spAutoFit/>
          </a:bodyPr>
          <a:lstStyle/>
          <a:p>
            <a:r>
              <a:rPr lang="en-US" altLang="zh-TW" sz="2800" dirty="0"/>
              <a:t>“</a:t>
            </a:r>
            <a:r>
              <a:rPr lang="zh-CN" altLang="en-US" sz="2800" dirty="0"/>
              <a:t>今天天气真不错</a:t>
            </a:r>
            <a:r>
              <a:rPr lang="en-US" altLang="zh-TW" sz="2800" dirty="0"/>
              <a:t>”</a:t>
            </a:r>
            <a:endParaRPr lang="zh-TW" altLang="en-US" sz="2800" dirty="0"/>
          </a:p>
        </p:txBody>
      </p:sp>
      <p:pic>
        <p:nvPicPr>
          <p:cNvPr id="12" name="圖片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23351" y="1766681"/>
            <a:ext cx="2921108" cy="516844"/>
          </a:xfrm>
          <a:prstGeom prst="rect">
            <a:avLst/>
          </a:prstGeom>
        </p:spPr>
      </p:pic>
      <p:sp>
        <p:nvSpPr>
          <p:cNvPr id="15" name="矩形 14"/>
          <p:cNvSpPr/>
          <p:nvPr/>
        </p:nvSpPr>
        <p:spPr>
          <a:xfrm>
            <a:off x="2451141" y="5458130"/>
            <a:ext cx="2659840" cy="523220"/>
          </a:xfrm>
          <a:prstGeom prst="rect">
            <a:avLst/>
          </a:prstGeom>
        </p:spPr>
        <p:txBody>
          <a:bodyPr wrap="square">
            <a:spAutoFit/>
          </a:bodyPr>
          <a:lstStyle/>
          <a:p>
            <a:pPr algn="ctr"/>
            <a:r>
              <a:rPr lang="en-US" altLang="zh-TW" sz="2800" dirty="0"/>
              <a:t>“</a:t>
            </a:r>
            <a:r>
              <a:rPr lang="zh-CN" altLang="en-US" sz="2800" dirty="0"/>
              <a:t>你好</a:t>
            </a:r>
            <a:r>
              <a:rPr lang="en-US" altLang="zh-TW" sz="2800" dirty="0"/>
              <a:t>”</a:t>
            </a:r>
            <a:endParaRPr lang="zh-TW" altLang="en-US" sz="2800" dirty="0"/>
          </a:p>
        </p:txBody>
      </p:sp>
      <p:pic>
        <p:nvPicPr>
          <p:cNvPr id="84994" name="Picture 2" descr="http://y2.ifengimg.com/a/2016_11/2c7ef418c729099.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08698" y="4094918"/>
            <a:ext cx="1144109" cy="858082"/>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2372948" y="5939135"/>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用户输入</a:t>
            </a:r>
            <a:endParaRPr lang="zh-TW" altLang="en-US" sz="2400" dirty="0">
              <a:solidFill>
                <a:schemeClr val="accent2">
                  <a:lumMod val="60000"/>
                  <a:lumOff val="40000"/>
                </a:schemeClr>
              </a:solidFill>
            </a:endParaRPr>
          </a:p>
        </p:txBody>
      </p:sp>
      <p:sp>
        <p:nvSpPr>
          <p:cNvPr id="19" name="文字方塊 18"/>
          <p:cNvSpPr txBox="1"/>
          <p:nvPr/>
        </p:nvSpPr>
        <p:spPr>
          <a:xfrm>
            <a:off x="5189174" y="5939134"/>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机器</a:t>
            </a:r>
            <a:endParaRPr lang="zh-TW" altLang="en-US" sz="2400" dirty="0">
              <a:solidFill>
                <a:schemeClr val="accent2">
                  <a:lumMod val="60000"/>
                  <a:lumOff val="40000"/>
                </a:schemeClr>
              </a:solidFill>
            </a:endParaRPr>
          </a:p>
        </p:txBody>
      </p:sp>
      <p:pic>
        <p:nvPicPr>
          <p:cNvPr id="20" name="Picture 12" descr="https://encrypted-tbn1.gstatic.com/images?q=tbn:ANd9GcRcwlRKAlSIaCI4W5PRYVbuBQQXifF-56bFqAjh9DMe-_3Lh8_YKw"/>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9642" y="3046563"/>
            <a:ext cx="1106043" cy="839637"/>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6600847" y="4242542"/>
            <a:ext cx="2543153" cy="461665"/>
          </a:xfrm>
          <a:prstGeom prst="rect">
            <a:avLst/>
          </a:prstGeom>
          <a:noFill/>
        </p:spPr>
        <p:txBody>
          <a:bodyPr wrap="square" rtlCol="0">
            <a:spAutoFit/>
          </a:bodyPr>
          <a:lstStyle/>
          <a:p>
            <a:pPr algn="ctr"/>
            <a:r>
              <a:rPr lang="en-US" altLang="zh-TW" sz="2400" dirty="0"/>
              <a:t>(</a:t>
            </a:r>
            <a:r>
              <a:rPr lang="zh-CN" altLang="en-US" sz="2400" dirty="0"/>
              <a:t>落子位置</a:t>
            </a:r>
            <a:r>
              <a:rPr lang="en-US" altLang="zh-TW" sz="2400" dirty="0"/>
              <a:t>)</a:t>
            </a:r>
            <a:endParaRPr lang="zh-TW" altLang="en-US" sz="2400" dirty="0"/>
          </a:p>
        </p:txBody>
      </p:sp>
    </p:spTree>
    <p:extLst>
      <p:ext uri="{BB962C8B-B14F-4D97-AF65-F5344CB8AC3E}">
        <p14:creationId xmlns:p14="http://schemas.microsoft.com/office/powerpoint/2010/main" val="1999908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线性回归</a:t>
            </a:r>
          </a:p>
        </p:txBody>
      </p:sp>
    </p:spTree>
    <p:extLst>
      <p:ext uri="{BB962C8B-B14F-4D97-AF65-F5344CB8AC3E}">
        <p14:creationId xmlns:p14="http://schemas.microsoft.com/office/powerpoint/2010/main" val="880106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r>
              <a:rPr lang="en-US" altLang="zh-CN" dirty="0"/>
              <a:t>Linear Regression</a:t>
            </a:r>
            <a:r>
              <a:rPr lang="zh-CN" altLang="en-US" dirty="0"/>
              <a:t>）</a:t>
            </a:r>
          </a:p>
        </p:txBody>
      </p:sp>
      <p:sp>
        <p:nvSpPr>
          <p:cNvPr id="3" name="内容占位符 2"/>
          <p:cNvSpPr>
            <a:spLocks noGrp="1"/>
          </p:cNvSpPr>
          <p:nvPr>
            <p:ph sz="quarter" idx="1"/>
          </p:nvPr>
        </p:nvSpPr>
        <p:spPr/>
        <p:txBody>
          <a:bodyPr/>
          <a:lstStyle/>
          <a:p>
            <a:r>
              <a:rPr lang="zh-CN" altLang="en-US" dirty="0"/>
              <a:t>模型：</a:t>
            </a:r>
            <a:endParaRPr lang="en-US" altLang="zh-CN" dirty="0"/>
          </a:p>
          <a:p>
            <a:endParaRPr lang="en-US" altLang="zh-CN" dirty="0"/>
          </a:p>
          <a:p>
            <a:pPr lvl="1"/>
            <a:r>
              <a:rPr lang="zh-CN" altLang="en-US" sz="2000" dirty="0"/>
              <a:t>增广权重向量和增广特征向量</a:t>
            </a:r>
            <a:endParaRPr lang="en-US" altLang="zh-CN" sz="2000" dirty="0"/>
          </a:p>
          <a:p>
            <a:pPr lvl="1"/>
            <a:endParaRPr lang="en-US" altLang="zh-CN" sz="2000" dirty="0"/>
          </a:p>
          <a:p>
            <a:pPr lvl="1"/>
            <a:endParaRPr lang="en-US" altLang="zh-CN" sz="2000" dirty="0"/>
          </a:p>
          <a:p>
            <a:pPr lvl="1"/>
            <a:endParaRPr lang="en-US" altLang="zh-CN" sz="20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371600"/>
            <a:ext cx="3530989" cy="711278"/>
          </a:xfrm>
          <a:prstGeom prst="rect">
            <a:avLst/>
          </a:prstGeom>
        </p:spPr>
      </p:pic>
      <p:pic>
        <p:nvPicPr>
          <p:cNvPr id="6" name="图片 5"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2341496"/>
            <a:ext cx="4136354" cy="2477857"/>
          </a:xfrm>
          <a:prstGeom prst="rect">
            <a:avLst/>
          </a:prstGeom>
        </p:spPr>
      </p:pic>
      <p:pic>
        <p:nvPicPr>
          <p:cNvPr id="8" name="图片 7">
            <a:extLst>
              <a:ext uri="{FF2B5EF4-FFF2-40B4-BE49-F238E27FC236}">
                <a16:creationId xmlns:a16="http://schemas.microsoft.com/office/drawing/2014/main" id="{F98F1448-C769-48EB-8457-F97B008DE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2073" y="2638672"/>
            <a:ext cx="2972128" cy="3518288"/>
          </a:xfrm>
          <a:prstGeom prst="rect">
            <a:avLst/>
          </a:prstGeom>
        </p:spPr>
      </p:pic>
      <p:pic>
        <p:nvPicPr>
          <p:cNvPr id="10" name="图片 9">
            <a:extLst>
              <a:ext uri="{FF2B5EF4-FFF2-40B4-BE49-F238E27FC236}">
                <a16:creationId xmlns:a16="http://schemas.microsoft.com/office/drawing/2014/main" id="{CC056916-B3B4-4F51-97A8-0E3CC43C78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1727" y="5220976"/>
            <a:ext cx="2025071" cy="835647"/>
          </a:xfrm>
          <a:prstGeom prst="rect">
            <a:avLst/>
          </a:prstGeom>
        </p:spPr>
      </p:pic>
      <p:cxnSp>
        <p:nvCxnSpPr>
          <p:cNvPr id="12" name="直接箭头连接符 11">
            <a:extLst>
              <a:ext uri="{FF2B5EF4-FFF2-40B4-BE49-F238E27FC236}">
                <a16:creationId xmlns:a16="http://schemas.microsoft.com/office/drawing/2014/main" id="{D7FCDBA0-9F43-416C-B38D-E36995208622}"/>
              </a:ext>
            </a:extLst>
          </p:cNvPr>
          <p:cNvCxnSpPr/>
          <p:nvPr/>
        </p:nvCxnSpPr>
        <p:spPr>
          <a:xfrm>
            <a:off x="4191000" y="5638800"/>
            <a:ext cx="609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03562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优化方法</a:t>
            </a:r>
          </a:p>
        </p:txBody>
      </p:sp>
      <p:sp>
        <p:nvSpPr>
          <p:cNvPr id="3" name="内容占位符 2"/>
          <p:cNvSpPr>
            <a:spLocks noGrp="1"/>
          </p:cNvSpPr>
          <p:nvPr>
            <p:ph sz="quarter" idx="1"/>
          </p:nvPr>
        </p:nvSpPr>
        <p:spPr/>
        <p:txBody>
          <a:bodyPr/>
          <a:lstStyle/>
          <a:p>
            <a:r>
              <a:rPr lang="zh-CN" altLang="en-US" dirty="0"/>
              <a:t>经验风险最小化（最小二乘法）</a:t>
            </a:r>
            <a:endParaRPr lang="en-US" altLang="zh-CN" dirty="0"/>
          </a:p>
          <a:p>
            <a:r>
              <a:rPr lang="zh-CN" altLang="en-US" dirty="0"/>
              <a:t>结构风险最小化（岭回归）</a:t>
            </a:r>
            <a:endParaRPr lang="en-US" altLang="zh-CN" dirty="0"/>
          </a:p>
          <a:p>
            <a:r>
              <a:rPr lang="zh-CN" altLang="en-US" dirty="0"/>
              <a:t>最大似然估计</a:t>
            </a:r>
            <a:endParaRPr lang="en-US" altLang="zh-CN" dirty="0"/>
          </a:p>
          <a:p>
            <a:r>
              <a:rPr lang="zh-CN" altLang="en-US" dirty="0"/>
              <a:t>最大后验估计</a:t>
            </a:r>
          </a:p>
        </p:txBody>
      </p:sp>
    </p:spTree>
    <p:extLst>
      <p:ext uri="{BB962C8B-B14F-4D97-AF65-F5344CB8AC3E}">
        <p14:creationId xmlns:p14="http://schemas.microsoft.com/office/powerpoint/2010/main" val="1429739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AFBEE-5D6F-4A1E-AD09-2FAFD35E9F69}"/>
              </a:ext>
            </a:extLst>
          </p:cNvPr>
          <p:cNvSpPr>
            <a:spLocks noGrp="1"/>
          </p:cNvSpPr>
          <p:nvPr>
            <p:ph type="title"/>
          </p:nvPr>
        </p:nvSpPr>
        <p:spPr/>
        <p:txBody>
          <a:bodyPr/>
          <a:lstStyle/>
          <a:p>
            <a:r>
              <a:rPr lang="zh-CN" altLang="en-US" dirty="0"/>
              <a:t>经验风险最小化</a:t>
            </a:r>
          </a:p>
        </p:txBody>
      </p:sp>
      <p:sp>
        <p:nvSpPr>
          <p:cNvPr id="3" name="内容占位符 2">
            <a:extLst>
              <a:ext uri="{FF2B5EF4-FFF2-40B4-BE49-F238E27FC236}">
                <a16:creationId xmlns:a16="http://schemas.microsoft.com/office/drawing/2014/main" id="{FE728021-B224-40BC-94A8-4A34B43A3E63}"/>
              </a:ext>
            </a:extLst>
          </p:cNvPr>
          <p:cNvSpPr>
            <a:spLocks noGrp="1"/>
          </p:cNvSpPr>
          <p:nvPr>
            <p:ph sz="quarter" idx="1"/>
          </p:nvPr>
        </p:nvSpPr>
        <p:spPr/>
        <p:txBody>
          <a:bodyPr/>
          <a:lstStyle/>
          <a:p>
            <a:r>
              <a:rPr lang="zh-CN" altLang="en-US" dirty="0"/>
              <a:t>模型</a:t>
            </a:r>
            <a:endParaRPr lang="en-US" altLang="zh-CN" dirty="0"/>
          </a:p>
          <a:p>
            <a:endParaRPr lang="en-US" altLang="zh-CN" dirty="0"/>
          </a:p>
          <a:p>
            <a:endParaRPr lang="en-US" altLang="zh-CN" dirty="0"/>
          </a:p>
          <a:p>
            <a:r>
              <a:rPr lang="zh-CN" altLang="en-US" dirty="0"/>
              <a:t>学习准则</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优化</a:t>
            </a:r>
            <a:endParaRPr lang="en-US" altLang="zh-CN" dirty="0"/>
          </a:p>
          <a:p>
            <a:endParaRPr lang="en-US" altLang="zh-CN" dirty="0"/>
          </a:p>
          <a:p>
            <a:pPr lvl="1"/>
            <a:endParaRPr lang="zh-CN" altLang="en-US" dirty="0"/>
          </a:p>
        </p:txBody>
      </p:sp>
      <p:pic>
        <p:nvPicPr>
          <p:cNvPr id="5" name="图片 4">
            <a:extLst>
              <a:ext uri="{FF2B5EF4-FFF2-40B4-BE49-F238E27FC236}">
                <a16:creationId xmlns:a16="http://schemas.microsoft.com/office/drawing/2014/main" id="{FC999F56-D6C4-4DA3-BB24-EA14A1616E38}"/>
              </a:ext>
            </a:extLst>
          </p:cNvPr>
          <p:cNvPicPr>
            <a:picLocks noChangeAspect="1"/>
          </p:cNvPicPr>
          <p:nvPr/>
        </p:nvPicPr>
        <p:blipFill>
          <a:blip r:embed="rId3"/>
          <a:stretch>
            <a:fillRect/>
          </a:stretch>
        </p:blipFill>
        <p:spPr>
          <a:xfrm>
            <a:off x="1828800" y="1447800"/>
            <a:ext cx="2895600" cy="714375"/>
          </a:xfrm>
          <a:prstGeom prst="rect">
            <a:avLst/>
          </a:prstGeom>
        </p:spPr>
      </p:pic>
      <p:pic>
        <p:nvPicPr>
          <p:cNvPr id="7" name="图片 6">
            <a:extLst>
              <a:ext uri="{FF2B5EF4-FFF2-40B4-BE49-F238E27FC236}">
                <a16:creationId xmlns:a16="http://schemas.microsoft.com/office/drawing/2014/main" id="{86BBA2B6-ED83-4379-B852-D1167446F5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2539864"/>
            <a:ext cx="3581400" cy="2296431"/>
          </a:xfrm>
          <a:prstGeom prst="rect">
            <a:avLst/>
          </a:prstGeom>
        </p:spPr>
      </p:pic>
      <p:pic>
        <p:nvPicPr>
          <p:cNvPr id="9" name="图片 8">
            <a:extLst>
              <a:ext uri="{FF2B5EF4-FFF2-40B4-BE49-F238E27FC236}">
                <a16:creationId xmlns:a16="http://schemas.microsoft.com/office/drawing/2014/main" id="{142D1BA6-1548-44F7-B667-213B173614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5284299"/>
            <a:ext cx="1981200" cy="1053998"/>
          </a:xfrm>
          <a:prstGeom prst="rect">
            <a:avLst/>
          </a:prstGeom>
        </p:spPr>
      </p:pic>
      <p:pic>
        <p:nvPicPr>
          <p:cNvPr id="11" name="图片 10">
            <a:extLst>
              <a:ext uri="{FF2B5EF4-FFF2-40B4-BE49-F238E27FC236}">
                <a16:creationId xmlns:a16="http://schemas.microsoft.com/office/drawing/2014/main" id="{D587942F-0A59-4A6F-83EA-497447F834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35430" y="4953000"/>
            <a:ext cx="2451370" cy="1058450"/>
          </a:xfrm>
          <a:prstGeom prst="rect">
            <a:avLst/>
          </a:prstGeom>
        </p:spPr>
      </p:pic>
      <p:pic>
        <p:nvPicPr>
          <p:cNvPr id="13" name="图片 12">
            <a:extLst>
              <a:ext uri="{FF2B5EF4-FFF2-40B4-BE49-F238E27FC236}">
                <a16:creationId xmlns:a16="http://schemas.microsoft.com/office/drawing/2014/main" id="{A461D68A-4D78-4500-80A3-8048125EE9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57400" y="1498985"/>
            <a:ext cx="1852995" cy="687993"/>
          </a:xfrm>
          <a:prstGeom prst="rect">
            <a:avLst/>
          </a:prstGeom>
        </p:spPr>
      </p:pic>
    </p:spTree>
    <p:extLst>
      <p:ext uri="{BB962C8B-B14F-4D97-AF65-F5344CB8AC3E}">
        <p14:creationId xmlns:p14="http://schemas.microsoft.com/office/powerpoint/2010/main" val="1483125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常见的机器学习类型</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4737" y="1905000"/>
            <a:ext cx="8232063" cy="3733800"/>
          </a:xfrm>
          <a:prstGeom prst="rect">
            <a:avLst/>
          </a:prstGeom>
        </p:spPr>
      </p:pic>
    </p:spTree>
    <p:extLst>
      <p:ext uri="{BB962C8B-B14F-4D97-AF65-F5344CB8AC3E}">
        <p14:creationId xmlns:p14="http://schemas.microsoft.com/office/powerpoint/2010/main" val="3224615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机器学习的几个关键点</a:t>
            </a:r>
          </a:p>
        </p:txBody>
      </p:sp>
    </p:spTree>
    <p:extLst>
      <p:ext uri="{BB962C8B-B14F-4D97-AF65-F5344CB8AC3E}">
        <p14:creationId xmlns:p14="http://schemas.microsoft.com/office/powerpoint/2010/main" val="1903843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如何选择一个合适的模型？</a:t>
            </a:r>
          </a:p>
        </p:txBody>
      </p:sp>
      <p:sp>
        <p:nvSpPr>
          <p:cNvPr id="3" name="内容占位符 2"/>
          <p:cNvSpPr>
            <a:spLocks noGrp="1"/>
          </p:cNvSpPr>
          <p:nvPr>
            <p:ph sz="quarter" idx="1"/>
          </p:nvPr>
        </p:nvSpPr>
        <p:spPr/>
        <p:txBody>
          <a:bodyPr/>
          <a:lstStyle/>
          <a:p>
            <a:r>
              <a:rPr lang="zh-CN" altLang="en-US" dirty="0"/>
              <a:t>模型选择</a:t>
            </a:r>
            <a:endParaRPr lang="en-US" altLang="zh-CN" dirty="0"/>
          </a:p>
          <a:p>
            <a:pPr lvl="1"/>
            <a:r>
              <a:rPr lang="zh-CN" altLang="en-US" dirty="0"/>
              <a:t>拟合能力强的模型一般复杂度会比较高，容易过拟合。</a:t>
            </a:r>
            <a:endParaRPr lang="en-US" altLang="zh-CN" dirty="0"/>
          </a:p>
          <a:p>
            <a:pPr lvl="1"/>
            <a:r>
              <a:rPr lang="zh-CN" altLang="en-US" dirty="0"/>
              <a:t>如果限制模型复杂度，降低拟合能力，可能会欠拟合。</a:t>
            </a:r>
            <a:endParaRPr lang="en-US" altLang="zh-CN" dirty="0"/>
          </a:p>
          <a:p>
            <a:r>
              <a:rPr lang="zh-CN" altLang="en-US" dirty="0"/>
              <a:t>偏差与方差分解</a:t>
            </a:r>
            <a:endParaRPr lang="en-US" altLang="zh-CN" dirty="0"/>
          </a:p>
          <a:p>
            <a:pPr lvl="1"/>
            <a:r>
              <a:rPr lang="zh-CN" altLang="en-US" dirty="0"/>
              <a:t>期望错误可以分解为</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678" y="3409676"/>
            <a:ext cx="4422538" cy="715743"/>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960" y="4572000"/>
            <a:ext cx="2985840" cy="474760"/>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076" y="4684772"/>
            <a:ext cx="2942473" cy="720264"/>
          </a:xfrm>
          <a:prstGeom prst="rect">
            <a:avLst/>
          </a:prstGeom>
        </p:spPr>
      </p:pic>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0987" y="5474292"/>
            <a:ext cx="3264694" cy="643446"/>
          </a:xfrm>
          <a:prstGeom prst="rect">
            <a:avLst/>
          </a:prstGeom>
        </p:spPr>
      </p:pic>
      <p:cxnSp>
        <p:nvCxnSpPr>
          <p:cNvPr id="11" name="直接连接符 10"/>
          <p:cNvCxnSpPr>
            <a:endCxn id="7" idx="0"/>
          </p:cNvCxnSpPr>
          <p:nvPr/>
        </p:nvCxnSpPr>
        <p:spPr>
          <a:xfrm>
            <a:off x="6324600" y="4045951"/>
            <a:ext cx="869280" cy="526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8" idx="0"/>
          </p:cNvCxnSpPr>
          <p:nvPr/>
        </p:nvCxnSpPr>
        <p:spPr>
          <a:xfrm flipH="1">
            <a:off x="1808313" y="4125419"/>
            <a:ext cx="1812876" cy="559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9" idx="0"/>
          </p:cNvCxnSpPr>
          <p:nvPr/>
        </p:nvCxnSpPr>
        <p:spPr>
          <a:xfrm flipH="1">
            <a:off x="4843334" y="4045951"/>
            <a:ext cx="371099" cy="14283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92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模型选择：偏差与方差</a:t>
            </a:r>
          </a:p>
        </p:txBody>
      </p:sp>
      <p:pic>
        <p:nvPicPr>
          <p:cNvPr id="3" name="图片 2"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1710" y="1600200"/>
            <a:ext cx="4560290" cy="4114800"/>
          </a:xfrm>
          <a:prstGeom prst="rect">
            <a:avLst/>
          </a:prstGeom>
        </p:spPr>
      </p:pic>
      <p:sp>
        <p:nvSpPr>
          <p:cNvPr id="5" name="矩形 4"/>
          <p:cNvSpPr/>
          <p:nvPr/>
        </p:nvSpPr>
        <p:spPr>
          <a:xfrm>
            <a:off x="164109" y="1676399"/>
            <a:ext cx="2362200" cy="2057399"/>
          </a:xfrm>
          <a:prstGeom prst="rect">
            <a:avLst/>
          </a:prstGeom>
          <a:ln>
            <a:solidFill>
              <a:schemeClr val="accent3"/>
            </a:solidFill>
          </a:ln>
        </p:spPr>
        <p:txBody>
          <a:bodyPr wrap="square" rtlCol="0" anchor="ctr">
            <a:spAutoFit/>
          </a:bodyPr>
          <a:lstStyle/>
          <a:p>
            <a:pPr algn="ctr"/>
            <a:endParaRPr lang="zh-CN" altLang="en-US" sz="2400" dirty="0"/>
          </a:p>
        </p:txBody>
      </p:sp>
      <p:pic>
        <p:nvPicPr>
          <p:cNvPr id="4" name="图片 3"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61114" y="2332700"/>
            <a:ext cx="4384138" cy="2802195"/>
          </a:xfrm>
          <a:prstGeom prst="rect">
            <a:avLst/>
          </a:prstGeom>
        </p:spPr>
      </p:pic>
    </p:spTree>
    <p:extLst>
      <p:ext uri="{BB962C8B-B14F-4D97-AF65-F5344CB8AC3E}">
        <p14:creationId xmlns:p14="http://schemas.microsoft.com/office/powerpoint/2010/main" val="364355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集成模型：有效的降低方差的方法</a:t>
            </a:r>
          </a:p>
        </p:txBody>
      </p:sp>
      <p:sp>
        <p:nvSpPr>
          <p:cNvPr id="3" name="内容占位符 2"/>
          <p:cNvSpPr>
            <a:spLocks noGrp="1"/>
          </p:cNvSpPr>
          <p:nvPr>
            <p:ph sz="quarter" idx="1"/>
          </p:nvPr>
        </p:nvSpPr>
        <p:spPr>
          <a:xfrm>
            <a:off x="438150" y="1219200"/>
            <a:ext cx="8229600" cy="4937760"/>
          </a:xfrm>
        </p:spPr>
        <p:txBody>
          <a:bodyPr/>
          <a:lstStyle/>
          <a:p>
            <a:r>
              <a:rPr lang="zh-CN" altLang="en-US" dirty="0"/>
              <a:t>集成模型</a:t>
            </a:r>
            <a:endParaRPr lang="en-US" altLang="zh-CN" dirty="0"/>
          </a:p>
          <a:p>
            <a:endParaRPr lang="en-US" altLang="zh-CN" dirty="0"/>
          </a:p>
          <a:p>
            <a:endParaRPr lang="en-US" altLang="zh-CN" dirty="0"/>
          </a:p>
          <a:p>
            <a:pPr lvl="1"/>
            <a:r>
              <a:rPr lang="zh-CN" altLang="en-US" dirty="0"/>
              <a:t>通过多个高方差模型的平均来降低方差。</a:t>
            </a:r>
            <a:endParaRPr lang="en-US" altLang="zh-CN" dirty="0"/>
          </a:p>
          <a:p>
            <a:endParaRPr lang="en-US" altLang="zh-CN" dirty="0"/>
          </a:p>
          <a:p>
            <a:r>
              <a:rPr lang="zh-CN" altLang="en-US" dirty="0"/>
              <a:t>集成模型的期望错误大于等于所有模型的平均期望错误的</a:t>
            </a:r>
            <a:r>
              <a:rPr lang="en-US" altLang="zh-CN" dirty="0"/>
              <a:t>1/M</a:t>
            </a:r>
            <a:r>
              <a:rPr lang="zh-CN" altLang="en-US" dirty="0"/>
              <a:t>，小于等于所有模型的平均期望错误。</a:t>
            </a:r>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676400"/>
            <a:ext cx="2770487" cy="82733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800600"/>
            <a:ext cx="3929862" cy="758642"/>
          </a:xfrm>
          <a:prstGeom prst="rect">
            <a:avLst/>
          </a:prstGeom>
        </p:spPr>
      </p:pic>
    </p:spTree>
    <p:extLst>
      <p:ext uri="{BB962C8B-B14F-4D97-AF65-F5344CB8AC3E}">
        <p14:creationId xmlns:p14="http://schemas.microsoft.com/office/powerpoint/2010/main" val="3225584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PAC</a:t>
            </a:r>
            <a:r>
              <a:rPr lang="zh-CN" altLang="en-US" dirty="0"/>
              <a:t>学习</a:t>
            </a:r>
            <a:br>
              <a:rPr lang="en-US" altLang="zh-CN" dirty="0"/>
            </a:br>
            <a:r>
              <a:rPr lang="en-US" altLang="zh-CN" sz="2400" dirty="0">
                <a:solidFill>
                  <a:srgbClr val="FF0000"/>
                </a:solidFill>
              </a:rPr>
              <a:t>Probably Approximately Correct</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en-US" dirty="0"/>
              <a:t>根据大数定律，当训练集大小</a:t>
            </a:r>
            <a:r>
              <a:rPr lang="en-US" altLang="zh-CN" dirty="0"/>
              <a:t>|D|</a:t>
            </a:r>
            <a:r>
              <a:rPr lang="zh-CN" altLang="en-US" dirty="0"/>
              <a:t>趋向无穷大时，泛化错误趋向于</a:t>
            </a:r>
            <a:r>
              <a:rPr lang="en-US" altLang="zh-CN" dirty="0"/>
              <a:t>0</a:t>
            </a:r>
            <a:r>
              <a:rPr lang="zh-CN" altLang="en-US" dirty="0"/>
              <a:t>，即经验风险趋近于期望风险。</a:t>
            </a:r>
            <a:endParaRPr lang="en-US" altLang="zh-CN" dirty="0"/>
          </a:p>
          <a:p>
            <a:endParaRPr lang="en-US" altLang="zh-CN" dirty="0"/>
          </a:p>
          <a:p>
            <a:endParaRPr lang="en-US" altLang="zh-CN" dirty="0"/>
          </a:p>
          <a:p>
            <a:r>
              <a:rPr lang="en-US" altLang="zh-CN" dirty="0"/>
              <a:t>PAC</a:t>
            </a:r>
            <a:r>
              <a:rPr lang="zh-CN" altLang="en-US" dirty="0"/>
              <a:t>学习</a:t>
            </a:r>
            <a:endParaRPr lang="en-US" altLang="zh-CN" dirty="0"/>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286000"/>
            <a:ext cx="3309344" cy="60961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3810000"/>
            <a:ext cx="4521591" cy="883920"/>
          </a:xfrm>
          <a:prstGeom prst="rect">
            <a:avLst/>
          </a:prstGeom>
        </p:spPr>
      </p:pic>
      <p:sp>
        <p:nvSpPr>
          <p:cNvPr id="6" name="矩形 5"/>
          <p:cNvSpPr/>
          <p:nvPr/>
        </p:nvSpPr>
        <p:spPr>
          <a:xfrm>
            <a:off x="3616404" y="4693920"/>
            <a:ext cx="2351926" cy="369332"/>
          </a:xfrm>
          <a:prstGeom prst="rect">
            <a:avLst/>
          </a:prstGeom>
        </p:spPr>
        <p:txBody>
          <a:bodyPr wrap="none">
            <a:spAutoFit/>
          </a:bodyPr>
          <a:lstStyle/>
          <a:p>
            <a:r>
              <a:rPr lang="zh-CN" altLang="en-US" dirty="0">
                <a:solidFill>
                  <a:srgbClr val="FF0000"/>
                </a:solidFill>
              </a:rPr>
              <a:t>近似正确，</a:t>
            </a:r>
            <a:r>
              <a:rPr lang="el-GR" altLang="zh-CN" dirty="0">
                <a:solidFill>
                  <a:srgbClr val="FF0000"/>
                </a:solidFill>
              </a:rPr>
              <a:t>0 &lt; ϵ &lt;</a:t>
            </a:r>
            <a:r>
              <a:rPr lang="en-US" altLang="zh-CN" dirty="0">
                <a:solidFill>
                  <a:srgbClr val="FF0000"/>
                </a:solidFill>
              </a:rPr>
              <a:t>0.5</a:t>
            </a:r>
            <a:endParaRPr lang="el-GR" altLang="zh-CN" dirty="0">
              <a:solidFill>
                <a:srgbClr val="FF0000"/>
              </a:solidFill>
            </a:endParaRPr>
          </a:p>
        </p:txBody>
      </p:sp>
      <p:cxnSp>
        <p:nvCxnSpPr>
          <p:cNvPr id="8" name="直接连接符 7"/>
          <p:cNvCxnSpPr/>
          <p:nvPr/>
        </p:nvCxnSpPr>
        <p:spPr>
          <a:xfrm>
            <a:off x="3048000" y="4693920"/>
            <a:ext cx="2438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590800" y="5063252"/>
            <a:ext cx="4572000" cy="348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378404" y="5180092"/>
            <a:ext cx="2098596" cy="369332"/>
          </a:xfrm>
          <a:prstGeom prst="rect">
            <a:avLst/>
          </a:prstGeom>
        </p:spPr>
        <p:txBody>
          <a:bodyPr wrap="square">
            <a:spAutoFit/>
          </a:bodyPr>
          <a:lstStyle/>
          <a:p>
            <a:r>
              <a:rPr lang="zh-CN" altLang="en-US" dirty="0">
                <a:solidFill>
                  <a:srgbClr val="FF0000"/>
                </a:solidFill>
              </a:rPr>
              <a:t>可能，</a:t>
            </a:r>
            <a:r>
              <a:rPr lang="el-GR" altLang="zh-CN" dirty="0">
                <a:solidFill>
                  <a:srgbClr val="FF0000"/>
                </a:solidFill>
              </a:rPr>
              <a:t>0 &lt; δ &lt;</a:t>
            </a:r>
            <a:r>
              <a:rPr lang="en-US" altLang="zh-CN" dirty="0">
                <a:solidFill>
                  <a:srgbClr val="FF0000"/>
                </a:solidFill>
              </a:rPr>
              <a:t>0.5</a:t>
            </a:r>
            <a:endParaRPr lang="zh-CN" altLang="en-US" dirty="0">
              <a:solidFill>
                <a:srgbClr val="FF0000"/>
              </a:solidFill>
            </a:endParaRPr>
          </a:p>
        </p:txBody>
      </p:sp>
    </p:spTree>
    <p:extLst>
      <p:ext uri="{BB962C8B-B14F-4D97-AF65-F5344CB8AC3E}">
        <p14:creationId xmlns:p14="http://schemas.microsoft.com/office/powerpoint/2010/main" val="182021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什么是机器学习？</a:t>
            </a:r>
          </a:p>
        </p:txBody>
      </p:sp>
      <p:pic>
        <p:nvPicPr>
          <p:cNvPr id="3" name="图片 2"/>
          <p:cNvPicPr>
            <a:picLocks noChangeAspect="1"/>
          </p:cNvPicPr>
          <p:nvPr/>
        </p:nvPicPr>
        <p:blipFill>
          <a:blip r:embed="rId2"/>
          <a:stretch>
            <a:fillRect/>
          </a:stretch>
        </p:blipFill>
        <p:spPr>
          <a:xfrm>
            <a:off x="156635" y="2895600"/>
            <a:ext cx="8530165" cy="2667000"/>
          </a:xfrm>
          <a:prstGeom prst="rect">
            <a:avLst/>
          </a:prstGeom>
        </p:spPr>
      </p:pic>
      <p:sp>
        <p:nvSpPr>
          <p:cNvPr id="5" name="矩形 4"/>
          <p:cNvSpPr/>
          <p:nvPr/>
        </p:nvSpPr>
        <p:spPr>
          <a:xfrm>
            <a:off x="3398460" y="3505200"/>
            <a:ext cx="1519765" cy="830997"/>
          </a:xfrm>
          <a:prstGeom prst="rect">
            <a:avLst/>
          </a:prstGeom>
          <a:solidFill>
            <a:schemeClr val="bg1"/>
          </a:solidFill>
        </p:spPr>
        <p:txBody>
          <a:bodyPr wrap="square" rtlCol="0" anchor="ctr">
            <a:spAutoFit/>
          </a:bodyPr>
          <a:lstStyle/>
          <a:p>
            <a:pPr algn="ctr"/>
            <a:endParaRPr lang="en-US" altLang="zh-CN" sz="2400" dirty="0"/>
          </a:p>
          <a:p>
            <a:pPr algn="ctr"/>
            <a:endParaRPr lang="zh-CN" altLang="en-US" sz="2400" dirty="0"/>
          </a:p>
        </p:txBody>
      </p:sp>
      <p:sp>
        <p:nvSpPr>
          <p:cNvPr id="6" name="文本框 5"/>
          <p:cNvSpPr txBox="1"/>
          <p:nvPr/>
        </p:nvSpPr>
        <p:spPr>
          <a:xfrm>
            <a:off x="381000" y="5562600"/>
            <a:ext cx="1980029" cy="369332"/>
          </a:xfrm>
          <a:prstGeom prst="rect">
            <a:avLst/>
          </a:prstGeom>
          <a:noFill/>
        </p:spPr>
        <p:txBody>
          <a:bodyPr wrap="none" rtlCol="0">
            <a:spAutoFit/>
          </a:bodyPr>
          <a:lstStyle/>
          <a:p>
            <a:r>
              <a:rPr lang="zh-CN" altLang="en-US" dirty="0"/>
              <a:t>独立同分布 </a:t>
            </a:r>
            <a:r>
              <a:rPr lang="en-US" altLang="zh-CN" dirty="0"/>
              <a:t>p(</a:t>
            </a:r>
            <a:r>
              <a:rPr lang="en-US" altLang="zh-CN" dirty="0" err="1"/>
              <a:t>x,y</a:t>
            </a:r>
            <a:r>
              <a:rPr lang="en-US" altLang="zh-CN" dirty="0"/>
              <a:t>)</a:t>
            </a:r>
            <a:endParaRPr lang="zh-CN" altLang="en-US" dirty="0"/>
          </a:p>
        </p:txBody>
      </p:sp>
      <p:sp>
        <p:nvSpPr>
          <p:cNvPr id="4" name="矩形 3"/>
          <p:cNvSpPr/>
          <p:nvPr/>
        </p:nvSpPr>
        <p:spPr>
          <a:xfrm>
            <a:off x="149378" y="4299466"/>
            <a:ext cx="6251422" cy="1796534"/>
          </a:xfrm>
          <a:prstGeom prst="rect">
            <a:avLst/>
          </a:prstGeom>
          <a:solidFill>
            <a:schemeClr val="bg1"/>
          </a:solidFill>
        </p:spPr>
        <p:txBody>
          <a:bodyPr wrap="square" rtlCol="0" anchor="ctr">
            <a:spAutoFit/>
          </a:bodyPr>
          <a:lstStyle/>
          <a:p>
            <a:pPr algn="ctr"/>
            <a:endParaRPr lang="zh-CN" altLang="en-US" sz="2400" dirty="0"/>
          </a:p>
        </p:txBody>
      </p:sp>
      <p:sp>
        <p:nvSpPr>
          <p:cNvPr id="7" name="矩形 6"/>
          <p:cNvSpPr/>
          <p:nvPr/>
        </p:nvSpPr>
        <p:spPr>
          <a:xfrm>
            <a:off x="762000" y="1279653"/>
            <a:ext cx="7924800" cy="1015663"/>
          </a:xfrm>
          <a:prstGeom prst="rect">
            <a:avLst/>
          </a:prstGeom>
        </p:spPr>
        <p:txBody>
          <a:bodyPr wrap="square">
            <a:spAutoFit/>
          </a:bodyPr>
          <a:lstStyle/>
          <a:p>
            <a:r>
              <a:rPr lang="zh-CN" altLang="en-US" sz="2000" dirty="0"/>
              <a:t>机器学习：从数据中获得决策（预测）函数使得机器可以根据数据进行自动学习，通过算法使得机器能从大量历史数据中学习规律从而对新的样本做决策。</a:t>
            </a:r>
            <a:endParaRPr lang="en-US" altLang="zh-CN" sz="2000" dirty="0"/>
          </a:p>
        </p:txBody>
      </p:sp>
    </p:spTree>
    <p:extLst>
      <p:ext uri="{BB962C8B-B14F-4D97-AF65-F5344CB8AC3E}">
        <p14:creationId xmlns:p14="http://schemas.microsoft.com/office/powerpoint/2010/main" val="155986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样本复杂度</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如果固定</a:t>
                </a:r>
                <a:r>
                  <a:rPr lang="en-US" altLang="zh-CN" dirty="0"/>
                  <a:t>ϵ,δ</a:t>
                </a:r>
                <a:r>
                  <a:rPr lang="zh-CN" altLang="en-US" dirty="0"/>
                  <a:t>，可以反过来计算出样本复杂度为</a:t>
                </a:r>
                <a:endParaRPr lang="en-US" altLang="zh-CN" dirty="0"/>
              </a:p>
              <a:p>
                <a:endParaRPr lang="en-US" altLang="zh-CN" dirty="0"/>
              </a:p>
              <a:p>
                <a:pPr lvl="1"/>
                <a:endParaRPr lang="en-US" altLang="zh-CN" dirty="0"/>
              </a:p>
              <a:p>
                <a:pPr lvl="1"/>
                <a:r>
                  <a:rPr lang="zh-CN" altLang="en-US" dirty="0"/>
                  <a:t>其中</a:t>
                </a:r>
                <a:r>
                  <a:rPr lang="en-US" altLang="zh-CN" dirty="0"/>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ℱ</m:t>
                    </m:r>
                  </m:oMath>
                </a14:m>
                <a:r>
                  <a:rPr lang="en-US" altLang="zh-CN" dirty="0"/>
                  <a:t>|</a:t>
                </a:r>
                <a:r>
                  <a:rPr lang="zh-CN" altLang="en-US" dirty="0"/>
                  <a:t>为假设空间的大小，可以用</a:t>
                </a:r>
                <a:r>
                  <a:rPr lang="en-US" altLang="zh-CN" dirty="0" err="1"/>
                  <a:t>Rademacher</a:t>
                </a:r>
                <a:r>
                  <a:rPr lang="zh-CN" altLang="en-US" dirty="0"/>
                  <a:t>复杂性或</a:t>
                </a:r>
                <a:r>
                  <a:rPr lang="en-US" altLang="zh-CN" dirty="0"/>
                  <a:t>VC</a:t>
                </a:r>
                <a:r>
                  <a:rPr lang="zh-CN" altLang="en-US" dirty="0"/>
                  <a:t>维来衡量。</a:t>
                </a:r>
              </a:p>
              <a:p>
                <a:endParaRPr lang="en-US" altLang="zh-CN" dirty="0"/>
              </a:p>
              <a:p>
                <a:r>
                  <a:rPr lang="en-US" altLang="zh-CN" sz="2400" dirty="0"/>
                  <a:t>PAC</a:t>
                </a:r>
                <a:r>
                  <a:rPr lang="zh-CN" altLang="en-US" sz="2400" dirty="0"/>
                  <a:t>学习理论可以帮助分析一个机器学习方法在什么条件下可以学习到一个近似正确的分类器。</a:t>
                </a:r>
                <a:endParaRPr lang="en-US" altLang="zh-CN" sz="2400" dirty="0"/>
              </a:p>
              <a:p>
                <a:endParaRPr lang="en-US" altLang="zh-CN" sz="2400" dirty="0"/>
              </a:p>
              <a:p>
                <a:r>
                  <a:rPr lang="zh-CN" altLang="en-US" sz="2400" dirty="0"/>
                  <a:t>如果希望模型的假设空间越大，泛化错误越小，其需要的样本数量越多。</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741" t="-1605"/>
                </a:stretch>
              </a:blipFill>
            </p:spPr>
            <p:txBody>
              <a:bodyPr/>
              <a:lstStyle/>
              <a:p>
                <a:r>
                  <a:rPr lang="zh-CN" altLang="en-US">
                    <a:noFill/>
                  </a:rPr>
                  <a:t> </a:t>
                </a:r>
              </a:p>
            </p:txBody>
          </p:sp>
        </mc:Fallback>
      </mc:AlternateContent>
      <p:pic>
        <p:nvPicPr>
          <p:cNvPr id="4" name="图片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1752600"/>
            <a:ext cx="3787588" cy="762000"/>
          </a:xfrm>
          <a:prstGeom prst="rect">
            <a:avLst/>
          </a:prstGeom>
        </p:spPr>
      </p:pic>
    </p:spTree>
    <p:extLst>
      <p:ext uri="{BB962C8B-B14F-4D97-AF65-F5344CB8AC3E}">
        <p14:creationId xmlns:p14="http://schemas.microsoft.com/office/powerpoint/2010/main" val="92597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B9AA1-8118-4327-9DA0-3691A0EB56B0}"/>
              </a:ext>
            </a:extLst>
          </p:cNvPr>
          <p:cNvSpPr>
            <a:spLocks noGrp="1"/>
          </p:cNvSpPr>
          <p:nvPr>
            <p:ph type="title"/>
          </p:nvPr>
        </p:nvSpPr>
        <p:spPr/>
        <p:txBody>
          <a:bodyPr/>
          <a:lstStyle/>
          <a:p>
            <a:r>
              <a:rPr lang="zh-CN" altLang="en-US"/>
              <a:t>课后作业</a:t>
            </a:r>
            <a:endParaRPr lang="zh-CN" altLang="en-US" dirty="0"/>
          </a:p>
        </p:txBody>
      </p:sp>
      <p:sp>
        <p:nvSpPr>
          <p:cNvPr id="3" name="内容占位符 2">
            <a:extLst>
              <a:ext uri="{FF2B5EF4-FFF2-40B4-BE49-F238E27FC236}">
                <a16:creationId xmlns:a16="http://schemas.microsoft.com/office/drawing/2014/main" id="{06FFE951-5F67-4851-9343-226A8D06AC1C}"/>
              </a:ext>
            </a:extLst>
          </p:cNvPr>
          <p:cNvSpPr>
            <a:spLocks noGrp="1"/>
          </p:cNvSpPr>
          <p:nvPr>
            <p:ph sz="quarter" idx="1"/>
          </p:nvPr>
        </p:nvSpPr>
        <p:spPr/>
        <p:txBody>
          <a:bodyPr/>
          <a:lstStyle/>
          <a:p>
            <a:r>
              <a:rPr lang="zh-CN" altLang="en-US" dirty="0">
                <a:hlinkClick r:id="rId2"/>
              </a:rPr>
              <a:t>掌握知识点</a:t>
            </a:r>
            <a:endParaRPr lang="en-US" altLang="zh-CN" dirty="0">
              <a:hlinkClick r:id="rId2"/>
            </a:endParaRPr>
          </a:p>
          <a:p>
            <a:pPr lvl="1"/>
            <a:r>
              <a:rPr lang="zh-CN" altLang="en-US" dirty="0">
                <a:hlinkClick r:id="rId2"/>
              </a:rPr>
              <a:t>矩阵微分</a:t>
            </a:r>
            <a:endParaRPr lang="en-US" altLang="zh-CN" dirty="0">
              <a:hlinkClick r:id="rId2"/>
            </a:endParaRPr>
          </a:p>
          <a:p>
            <a:pPr lvl="1"/>
            <a:r>
              <a:rPr lang="zh-CN" altLang="en-US" dirty="0">
                <a:hlinkClick r:id="rId2"/>
              </a:rPr>
              <a:t>概率论</a:t>
            </a:r>
            <a:endParaRPr lang="en-US" altLang="zh-CN" dirty="0">
              <a:hlinkClick r:id="rId2"/>
            </a:endParaRPr>
          </a:p>
          <a:p>
            <a:pPr lvl="1"/>
            <a:r>
              <a:rPr lang="zh-CN" altLang="en-US" dirty="0">
                <a:hlinkClick r:id="rId2"/>
              </a:rPr>
              <a:t>信息论</a:t>
            </a:r>
            <a:endParaRPr lang="en-US" altLang="zh-CN" dirty="0">
              <a:hlinkClick r:id="rId2"/>
            </a:endParaRPr>
          </a:p>
          <a:p>
            <a:pPr lvl="1"/>
            <a:r>
              <a:rPr lang="zh-CN" altLang="en-US" dirty="0">
                <a:hlinkClick r:id="rId2"/>
              </a:rPr>
              <a:t>约束优化</a:t>
            </a:r>
            <a:endParaRPr lang="en-US" altLang="zh-CN" dirty="0">
              <a:hlinkClick r:id="rId2"/>
            </a:endParaRPr>
          </a:p>
          <a:p>
            <a:r>
              <a:rPr lang="zh-CN" altLang="en-US" dirty="0">
                <a:hlinkClick r:id="rId2"/>
              </a:rPr>
              <a:t>练习</a:t>
            </a:r>
            <a:endParaRPr lang="en-US" altLang="zh-CN" dirty="0">
              <a:hlinkClick r:id="rId2"/>
            </a:endParaRPr>
          </a:p>
          <a:p>
            <a:pPr lvl="1"/>
            <a:r>
              <a:rPr lang="en-US" altLang="zh-CN" dirty="0">
                <a:hlinkClick r:id="rId2"/>
              </a:rPr>
              <a:t>https://github.com/nndl/exercise/tree/master/for_chapter_3_linear_regression</a:t>
            </a:r>
            <a:endParaRPr lang="zh-CN" altLang="en-US" dirty="0"/>
          </a:p>
        </p:txBody>
      </p:sp>
    </p:spTree>
    <p:extLst>
      <p:ext uri="{BB962C8B-B14F-4D97-AF65-F5344CB8AC3E}">
        <p14:creationId xmlns:p14="http://schemas.microsoft.com/office/powerpoint/2010/main" val="346742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2800" y="4038600"/>
            <a:ext cx="2313454" cy="369332"/>
          </a:xfrm>
          <a:prstGeom prst="rect">
            <a:avLst/>
          </a:prstGeom>
        </p:spPr>
        <p:txBody>
          <a:bodyPr wrap="none">
            <a:spAutoFit/>
          </a:bodyPr>
          <a:lstStyle/>
          <a:p>
            <a:r>
              <a:rPr lang="zh-CN" altLang="en-US" dirty="0"/>
              <a:t>https://nndl.github.io/</a:t>
            </a:r>
          </a:p>
        </p:txBody>
      </p:sp>
    </p:spTree>
    <p:extLst>
      <p:ext uri="{BB962C8B-B14F-4D97-AF65-F5344CB8AC3E}">
        <p14:creationId xmlns:p14="http://schemas.microsoft.com/office/powerpoint/2010/main" val="178499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常见的机器学习问题</a:t>
            </a: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33600"/>
            <a:ext cx="2966012" cy="2286000"/>
          </a:xfrm>
          <a:prstGeom prst="rect">
            <a:avLst/>
          </a:prstGeom>
        </p:spPr>
      </p:pic>
      <p:sp>
        <p:nvSpPr>
          <p:cNvPr id="5" name="文本框 4"/>
          <p:cNvSpPr txBox="1"/>
          <p:nvPr/>
        </p:nvSpPr>
        <p:spPr>
          <a:xfrm>
            <a:off x="914399" y="4980214"/>
            <a:ext cx="2362200" cy="523220"/>
          </a:xfrm>
          <a:prstGeom prst="rect">
            <a:avLst/>
          </a:prstGeom>
          <a:noFill/>
        </p:spPr>
        <p:txBody>
          <a:bodyPr wrap="square" rtlCol="0">
            <a:spAutoFit/>
          </a:bodyPr>
          <a:lstStyle/>
          <a:p>
            <a:pPr algn="ctr"/>
            <a:r>
              <a:rPr lang="zh-CN" altLang="en-US" sz="2800" dirty="0"/>
              <a:t>分类</a:t>
            </a:r>
          </a:p>
        </p:txBody>
      </p:sp>
      <p:pic>
        <p:nvPicPr>
          <p:cNvPr id="8" name="图片 7"/>
          <p:cNvPicPr>
            <a:picLocks noChangeAspect="1"/>
          </p:cNvPicPr>
          <p:nvPr/>
        </p:nvPicPr>
        <p:blipFill>
          <a:blip r:embed="rId3"/>
          <a:stretch>
            <a:fillRect/>
          </a:stretch>
        </p:blipFill>
        <p:spPr>
          <a:xfrm>
            <a:off x="5029199" y="2895600"/>
            <a:ext cx="3324225" cy="1371600"/>
          </a:xfrm>
          <a:prstGeom prst="rect">
            <a:avLst/>
          </a:prstGeom>
        </p:spPr>
      </p:pic>
      <p:sp>
        <p:nvSpPr>
          <p:cNvPr id="9" name="文本框 8"/>
          <p:cNvSpPr txBox="1"/>
          <p:nvPr/>
        </p:nvSpPr>
        <p:spPr>
          <a:xfrm>
            <a:off x="5510211" y="4969328"/>
            <a:ext cx="2362200" cy="523220"/>
          </a:xfrm>
          <a:prstGeom prst="rect">
            <a:avLst/>
          </a:prstGeom>
          <a:noFill/>
        </p:spPr>
        <p:txBody>
          <a:bodyPr wrap="square" rtlCol="0">
            <a:spAutoFit/>
          </a:bodyPr>
          <a:lstStyle/>
          <a:p>
            <a:pPr algn="ctr"/>
            <a:r>
              <a:rPr lang="zh-CN" altLang="en-US" sz="2800" dirty="0"/>
              <a:t>聚类</a:t>
            </a:r>
          </a:p>
        </p:txBody>
      </p:sp>
    </p:spTree>
    <p:extLst>
      <p:ext uri="{BB962C8B-B14F-4D97-AF65-F5344CB8AC3E}">
        <p14:creationId xmlns:p14="http://schemas.microsoft.com/office/powerpoint/2010/main" val="3191425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机器学习的三要素</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solidFill>
                      <a:srgbClr val="FF0000"/>
                    </a:solidFill>
                  </a:rPr>
                  <a:t>模型</a:t>
                </a:r>
              </a:p>
              <a:p>
                <a:pPr lvl="1"/>
                <a:r>
                  <a:rPr lang="zh-CN" altLang="en-US" dirty="0"/>
                  <a:t>线性方法：</a:t>
                </a:r>
                <a:endParaRPr lang="en-US" altLang="zh-CN" dirty="0"/>
              </a:p>
              <a:p>
                <a:pPr lvl="1"/>
                <a:r>
                  <a:rPr lang="zh-CN" altLang="en-US" dirty="0"/>
                  <a:t>广义线性方法：</a:t>
                </a:r>
                <a:endParaRPr lang="en-US" altLang="zh-CN" dirty="0"/>
              </a:p>
              <a:p>
                <a:pPr lvl="2"/>
                <a:r>
                  <a:rPr lang="zh-CN" altLang="en-US" dirty="0"/>
                  <a:t>如果</a:t>
                </a:r>
                <a14:m>
                  <m:oMath xmlns:m="http://schemas.openxmlformats.org/officeDocument/2006/math">
                    <m:r>
                      <m:rPr>
                        <m:nor/>
                      </m:rPr>
                      <a:rPr lang="en-US" altLang="zh-CN" dirty="0"/>
                      <m:t>ϕ</m:t>
                    </m:r>
                    <m:r>
                      <m:rPr>
                        <m:nor/>
                      </m:rPr>
                      <a:rPr lang="en-US" altLang="zh-CN" dirty="0"/>
                      <m:t>(</m:t>
                    </m:r>
                    <m:r>
                      <m:rPr>
                        <m:nor/>
                      </m:rPr>
                      <a:rPr lang="en-US" altLang="zh-CN" dirty="0"/>
                      <m:t>x</m:t>
                    </m:r>
                    <m:r>
                      <m:rPr>
                        <m:nor/>
                      </m:rPr>
                      <a:rPr lang="en-US" altLang="zh-CN" dirty="0"/>
                      <m:t>)</m:t>
                    </m:r>
                  </m:oMath>
                </a14:m>
                <a:r>
                  <a:rPr lang="zh-CN" altLang="en-US" dirty="0"/>
                  <a:t>为可学习的非线性基函数，</a:t>
                </a:r>
                <a14:m>
                  <m:oMath xmlns:m="http://schemas.openxmlformats.org/officeDocument/2006/math">
                    <m:r>
                      <m:rPr>
                        <m:nor/>
                      </m:rPr>
                      <a:rPr lang="en-US" altLang="zh-CN" dirty="0"/>
                      <m:t>f</m:t>
                    </m:r>
                    <m:r>
                      <m:rPr>
                        <m:nor/>
                      </m:rPr>
                      <a:rPr lang="en-US" altLang="zh-CN" dirty="0"/>
                      <m:t>(</m:t>
                    </m:r>
                    <m:r>
                      <m:rPr>
                        <m:nor/>
                      </m:rPr>
                      <a:rPr lang="en-US" altLang="zh-CN" b="1" dirty="0"/>
                      <m:t>x</m:t>
                    </m:r>
                    <m:r>
                      <m:rPr>
                        <m:nor/>
                      </m:rPr>
                      <a:rPr lang="en-US" altLang="zh-CN" dirty="0"/>
                      <m:t>,</m:t>
                    </m:r>
                    <m:r>
                      <m:rPr>
                        <m:nor/>
                      </m:rPr>
                      <a:rPr lang="el-GR" altLang="zh-CN" dirty="0"/>
                      <m:t>θ</m:t>
                    </m:r>
                    <m:r>
                      <m:rPr>
                        <m:nor/>
                      </m:rPr>
                      <a:rPr lang="el-GR" altLang="zh-CN" dirty="0"/>
                      <m:t>)</m:t>
                    </m:r>
                  </m:oMath>
                </a14:m>
                <a:r>
                  <a:rPr lang="zh-CN" altLang="en-US" dirty="0"/>
                  <a:t>就等价于神经网络。</a:t>
                </a:r>
              </a:p>
              <a:p>
                <a:endParaRPr lang="en-US" altLang="zh-CN" dirty="0">
                  <a:solidFill>
                    <a:srgbClr val="FF0000"/>
                  </a:solidFill>
                </a:endParaRPr>
              </a:p>
              <a:p>
                <a:r>
                  <a:rPr lang="zh-CN" altLang="en-US" dirty="0">
                    <a:solidFill>
                      <a:srgbClr val="FF0000"/>
                    </a:solidFill>
                  </a:rPr>
                  <a:t>学习准则</a:t>
                </a:r>
                <a:endParaRPr lang="en-US" altLang="zh-CN" dirty="0">
                  <a:solidFill>
                    <a:srgbClr val="FF0000"/>
                  </a:solidFill>
                </a:endParaRPr>
              </a:p>
              <a:p>
                <a:pPr lvl="1"/>
                <a:r>
                  <a:rPr lang="zh-CN" altLang="en-US" dirty="0">
                    <a:solidFill>
                      <a:schemeClr val="tx1"/>
                    </a:solidFill>
                  </a:rPr>
                  <a:t>期望风险</a:t>
                </a:r>
                <a:endParaRPr lang="en-US" altLang="zh-CN" dirty="0">
                  <a:solidFill>
                    <a:schemeClr val="tx1"/>
                  </a:solidFill>
                </a:endParaRPr>
              </a:p>
              <a:p>
                <a:endParaRPr lang="en-US" altLang="zh-CN" dirty="0">
                  <a:solidFill>
                    <a:srgbClr val="FF0000"/>
                  </a:solidFill>
                </a:endParaRPr>
              </a:p>
              <a:p>
                <a:r>
                  <a:rPr lang="zh-CN" altLang="en-US" dirty="0">
                    <a:solidFill>
                      <a:srgbClr val="FF0000"/>
                    </a:solidFill>
                  </a:rPr>
                  <a:t>优化</a:t>
                </a:r>
                <a:endParaRPr lang="en-US" altLang="zh-CN" dirty="0">
                  <a:solidFill>
                    <a:srgbClr val="FF0000"/>
                  </a:solidFill>
                </a:endParaRPr>
              </a:p>
              <a:p>
                <a:pPr lvl="1"/>
                <a:r>
                  <a:rPr lang="zh-CN" altLang="en-US" dirty="0">
                    <a:solidFill>
                      <a:schemeClr val="tx1"/>
                    </a:solidFill>
                  </a:rPr>
                  <a:t>梯度下降</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3"/>
                <a:stretch>
                  <a:fillRect l="-741" t="-1235" b="-2593"/>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895600" y="4495800"/>
            <a:ext cx="4219401" cy="619861"/>
          </a:xfrm>
          <a:prstGeom prst="rect">
            <a:avLst/>
          </a:prstGeom>
        </p:spPr>
      </p:pic>
      <p:pic>
        <p:nvPicPr>
          <p:cNvPr id="6" name="图片 5"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4600" y="1600200"/>
            <a:ext cx="2299412" cy="496083"/>
          </a:xfrm>
          <a:prstGeom prst="rect">
            <a:avLst/>
          </a:prstGeom>
        </p:spPr>
      </p:pic>
      <p:pic>
        <p:nvPicPr>
          <p:cNvPr id="7" name="图片 6"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0" y="2115222"/>
            <a:ext cx="2664696" cy="399377"/>
          </a:xfrm>
          <a:prstGeom prst="rect">
            <a:avLst/>
          </a:prstGeom>
        </p:spPr>
      </p:pic>
    </p:spTree>
    <p:extLst>
      <p:ext uri="{BB962C8B-B14F-4D97-AF65-F5344CB8AC3E}">
        <p14:creationId xmlns:p14="http://schemas.microsoft.com/office/powerpoint/2010/main" val="1828073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参数学习</a:t>
            </a:r>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lstStyle/>
              <a:p>
                <a:r>
                  <a:rPr lang="zh-CN" altLang="en-US" dirty="0"/>
                  <a:t>期望风险未知，通过</a:t>
                </a:r>
                <a:r>
                  <a:rPr lang="zh-CN" altLang="en-US" dirty="0">
                    <a:solidFill>
                      <a:srgbClr val="FF0000"/>
                    </a:solidFill>
                  </a:rPr>
                  <a:t>经验风险</a:t>
                </a:r>
                <a:r>
                  <a:rPr lang="zh-CN" altLang="en-US" dirty="0"/>
                  <a:t>近似</a:t>
                </a:r>
                <a:endParaRPr lang="en-US" altLang="zh-CN" dirty="0"/>
              </a:p>
              <a:p>
                <a:pPr lvl="1"/>
                <a:r>
                  <a:rPr lang="zh-CN" altLang="en-US" dirty="0"/>
                  <a:t>训练数据：</a:t>
                </a:r>
                <a14:m>
                  <m:oMath xmlns:m="http://schemas.openxmlformats.org/officeDocument/2006/math">
                    <m:r>
                      <a:rPr lang="zh-CN" altLang="en-US" i="1" dirty="0">
                        <a:latin typeface="Cambria Math" panose="02040503050406030204" pitchFamily="18" charset="0"/>
                      </a:rPr>
                      <m:t>𝒟</m:t>
                    </m:r>
                    <m:r>
                      <a:rPr lang="en-US" altLang="zh-CN" dirty="0">
                        <a:latin typeface="Cambria Math" panose="02040503050406030204" pitchFamily="18" charset="0"/>
                      </a:rPr>
                      <m:t>=</m:t>
                    </m:r>
                    <m:d>
                      <m:dPr>
                        <m:begChr m:val="{"/>
                        <m:endChr m:val="}"/>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m:rPr>
                                <m:sty m:val="p"/>
                              </m:rPr>
                              <a:rPr lang="en-US" altLang="zh-CN" dirty="0">
                                <a:latin typeface="Cambria Math" panose="02040503050406030204" pitchFamily="18" charset="0"/>
                              </a:rPr>
                              <m:t>x</m:t>
                            </m:r>
                          </m:e>
                          <m:sup>
                            <m:d>
                              <m:dPr>
                                <m:ctrlPr>
                                  <a:rPr lang="en-US" altLang="zh-CN" i="1" dirty="0">
                                    <a:latin typeface="Cambria Math" panose="02040503050406030204" pitchFamily="18" charset="0"/>
                                  </a:rPr>
                                </m:ctrlPr>
                              </m:dPr>
                              <m:e>
                                <m:r>
                                  <m:rPr>
                                    <m:sty m:val="p"/>
                                  </m:rPr>
                                  <a:rPr lang="en-US" altLang="zh-CN" i="1" dirty="0">
                                    <a:latin typeface="Cambria Math" panose="02040503050406030204" pitchFamily="18" charset="0"/>
                                  </a:rPr>
                                  <m:t>n</m:t>
                                </m:r>
                              </m:e>
                            </m:d>
                          </m:sup>
                        </m:sSup>
                        <m:r>
                          <a:rPr lang="en-US" altLang="zh-CN"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dirty="0">
                                <a:latin typeface="Cambria Math" panose="02040503050406030204" pitchFamily="18" charset="0"/>
                              </a:rPr>
                              <m:t>𝑦</m:t>
                            </m:r>
                          </m:e>
                          <m:sup>
                            <m:d>
                              <m:dPr>
                                <m:ctrlPr>
                                  <a:rPr lang="en-US" altLang="zh-CN" i="1" dirty="0">
                                    <a:latin typeface="Cambria Math" panose="02040503050406030204" pitchFamily="18" charset="0"/>
                                  </a:rPr>
                                </m:ctrlPr>
                              </m:dPr>
                              <m:e>
                                <m:r>
                                  <m:rPr>
                                    <m:sty m:val="p"/>
                                  </m:rPr>
                                  <a:rPr lang="en-US" altLang="zh-CN" i="1" dirty="0">
                                    <a:latin typeface="Cambria Math" panose="02040503050406030204" pitchFamily="18" charset="0"/>
                                  </a:rPr>
                                  <m:t>n</m:t>
                                </m:r>
                              </m:e>
                            </m:d>
                          </m:sup>
                        </m:sSup>
                      </m:e>
                    </m:d>
                    <m:r>
                      <a:rPr lang="en-US" altLang="zh-CN" dirty="0">
                        <a:latin typeface="Cambria Math" panose="02040503050406030204" pitchFamily="18" charset="0"/>
                      </a:rPr>
                      <m:t>, </m:t>
                    </m:r>
                    <m:r>
                      <a:rPr lang="en-US" altLang="zh-CN" dirty="0">
                        <a:latin typeface="Cambria Math" panose="02040503050406030204" pitchFamily="18" charset="0"/>
                      </a:rPr>
                      <m:t>𝑖</m:t>
                    </m:r>
                    <m:r>
                      <a:rPr lang="en-US" altLang="zh-CN" dirty="0">
                        <a:latin typeface="Cambria Math" panose="02040503050406030204" pitchFamily="18" charset="0"/>
                      </a:rPr>
                      <m:t>∈[1,</m:t>
                    </m:r>
                    <m:r>
                      <a:rPr lang="en-US" altLang="zh-CN" dirty="0">
                        <a:latin typeface="Cambria Math" panose="02040503050406030204" pitchFamily="18" charset="0"/>
                      </a:rPr>
                      <m:t>𝑁</m:t>
                    </m:r>
                    <m:r>
                      <a:rPr lang="en-US" altLang="zh-CN" dirty="0">
                        <a:latin typeface="Cambria Math" panose="02040503050406030204" pitchFamily="18" charset="0"/>
                      </a:rPr>
                      <m:t>]</m:t>
                    </m:r>
                  </m:oMath>
                </a14:m>
                <a:endParaRPr lang="en-US" altLang="zh-CN" dirty="0"/>
              </a:p>
              <a:p>
                <a:pPr lvl="1"/>
                <a:endParaRPr lang="en-US" altLang="zh-CN" dirty="0"/>
              </a:p>
              <a:p>
                <a:endParaRPr lang="en-US" altLang="zh-CN" dirty="0"/>
              </a:p>
              <a:p>
                <a:endParaRPr lang="en-US" altLang="zh-CN" dirty="0"/>
              </a:p>
              <a:p>
                <a:r>
                  <a:rPr lang="zh-CN" altLang="en-US" dirty="0">
                    <a:solidFill>
                      <a:srgbClr val="FF0000"/>
                    </a:solidFill>
                  </a:rPr>
                  <a:t>经验风险最小化</a:t>
                </a:r>
                <a:endParaRPr lang="en-US" altLang="zh-CN" dirty="0">
                  <a:solidFill>
                    <a:srgbClr val="FF0000"/>
                  </a:solidFill>
                </a:endParaRPr>
              </a:p>
              <a:p>
                <a:pPr lvl="1"/>
                <a:r>
                  <a:rPr lang="zh-CN" altLang="en-US" dirty="0"/>
                  <a:t>在选择合适的风险函数后，我们寻找一个参数</a:t>
                </a:r>
                <a:r>
                  <a:rPr lang="en-US" altLang="zh-CN" dirty="0"/>
                  <a:t>θ</a:t>
                </a:r>
                <a:r>
                  <a:rPr lang="en-US" altLang="zh-CN" baseline="30000" dirty="0"/>
                  <a:t>∗</a:t>
                </a:r>
                <a:r>
                  <a:rPr lang="en-US" altLang="zh-CN" dirty="0"/>
                  <a:t> </a:t>
                </a:r>
                <a:r>
                  <a:rPr lang="zh-CN" altLang="en-US" dirty="0"/>
                  <a:t>，使得经验风险函数最小化。</a:t>
                </a:r>
                <a:endParaRPr lang="en-US" altLang="zh-CN" dirty="0"/>
              </a:p>
              <a:p>
                <a:endParaRPr lang="en-US" altLang="zh-CN" dirty="0"/>
              </a:p>
              <a:p>
                <a:pPr marL="0" indent="0">
                  <a:buNone/>
                </a:pPr>
                <a:endParaRPr lang="en-US" altLang="zh-CN" dirty="0"/>
              </a:p>
              <a:p>
                <a:r>
                  <a:rPr lang="zh-CN" altLang="en-US" dirty="0"/>
                  <a:t>机器学习问题转化成为一个</a:t>
                </a:r>
                <a:r>
                  <a:rPr lang="zh-CN" altLang="en-US" dirty="0">
                    <a:solidFill>
                      <a:srgbClr val="FF0000"/>
                    </a:solidFill>
                  </a:rPr>
                  <a:t>最优化问题</a:t>
                </a:r>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741" t="-1235" r="-963" b="-7284"/>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350532"/>
            <a:ext cx="4433826" cy="911689"/>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4876800"/>
            <a:ext cx="3227673" cy="848148"/>
          </a:xfrm>
          <a:prstGeom prst="rect">
            <a:avLst/>
          </a:prstGeom>
        </p:spPr>
      </p:pic>
    </p:spTree>
    <p:extLst>
      <p:ext uri="{BB962C8B-B14F-4D97-AF65-F5344CB8AC3E}">
        <p14:creationId xmlns:p14="http://schemas.microsoft.com/office/powerpoint/2010/main" val="231691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r>
              <a:rPr lang="en-US" altLang="zh-CN" dirty="0"/>
              <a:t>Linear Regression</a:t>
            </a:r>
            <a:r>
              <a:rPr lang="zh-CN" altLang="en-US" dirty="0"/>
              <a:t>）</a:t>
            </a:r>
          </a:p>
        </p:txBody>
      </p:sp>
      <p:sp>
        <p:nvSpPr>
          <p:cNvPr id="3" name="内容占位符 2"/>
          <p:cNvSpPr>
            <a:spLocks noGrp="1"/>
          </p:cNvSpPr>
          <p:nvPr>
            <p:ph sz="quarter" idx="1"/>
          </p:nvPr>
        </p:nvSpPr>
        <p:spPr/>
        <p:txBody>
          <a:bodyPr/>
          <a:lstStyle/>
          <a:p>
            <a:r>
              <a:rPr lang="zh-CN" altLang="en-US" dirty="0"/>
              <a:t>模型：</a:t>
            </a:r>
            <a:endParaRPr lang="en-US" altLang="zh-CN" dirty="0"/>
          </a:p>
          <a:p>
            <a:endParaRPr lang="en-US" altLang="zh-CN" dirty="0"/>
          </a:p>
          <a:p>
            <a:pPr lvl="1"/>
            <a:r>
              <a:rPr lang="zh-CN" altLang="en-US" sz="2000" dirty="0"/>
              <a:t>增广权重向量和增广特征向量</a:t>
            </a:r>
            <a:endParaRPr lang="en-US" altLang="zh-CN" sz="2000" dirty="0"/>
          </a:p>
          <a:p>
            <a:pPr lvl="1"/>
            <a:endParaRPr lang="en-US" altLang="zh-CN" sz="2000" dirty="0"/>
          </a:p>
          <a:p>
            <a:pPr lvl="1"/>
            <a:endParaRPr lang="en-US" altLang="zh-CN" sz="2000" dirty="0"/>
          </a:p>
          <a:p>
            <a:pPr lvl="1"/>
            <a:endParaRPr lang="en-US" altLang="zh-CN" sz="20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371600"/>
            <a:ext cx="3530989" cy="711278"/>
          </a:xfrm>
          <a:prstGeom prst="rect">
            <a:avLst/>
          </a:prstGeom>
        </p:spPr>
      </p:pic>
      <p:pic>
        <p:nvPicPr>
          <p:cNvPr id="5" name="图片 4"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3498" y="2180591"/>
            <a:ext cx="2743200" cy="672084"/>
          </a:xfrm>
          <a:prstGeom prst="rect">
            <a:avLst/>
          </a:prstGeom>
        </p:spPr>
      </p:pic>
      <p:pic>
        <p:nvPicPr>
          <p:cNvPr id="6" name="图片 5" descr="屏幕剪辑"/>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0" y="2971800"/>
            <a:ext cx="5126954" cy="3071270"/>
          </a:xfrm>
          <a:prstGeom prst="rect">
            <a:avLst/>
          </a:prstGeom>
        </p:spPr>
      </p:pic>
    </p:spTree>
    <p:extLst>
      <p:ext uri="{BB962C8B-B14F-4D97-AF65-F5344CB8AC3E}">
        <p14:creationId xmlns:p14="http://schemas.microsoft.com/office/powerpoint/2010/main" val="375523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损失函数</a:t>
            </a:r>
          </a:p>
        </p:txBody>
      </p:sp>
      <p:sp>
        <p:nvSpPr>
          <p:cNvPr id="3" name="内容占位符 2"/>
          <p:cNvSpPr>
            <a:spLocks noGrp="1"/>
          </p:cNvSpPr>
          <p:nvPr>
            <p:ph sz="quarter" idx="1"/>
          </p:nvPr>
        </p:nvSpPr>
        <p:spPr/>
        <p:txBody>
          <a:bodyPr/>
          <a:lstStyle/>
          <a:p>
            <a:r>
              <a:rPr lang="en-US" altLang="zh-CN" dirty="0"/>
              <a:t>0-1</a:t>
            </a:r>
            <a:r>
              <a:rPr lang="zh-CN" altLang="en-US" dirty="0"/>
              <a:t>损失函数</a:t>
            </a:r>
            <a:endParaRPr lang="en-US" altLang="zh-CN" dirty="0"/>
          </a:p>
          <a:p>
            <a:endParaRPr lang="en-US" altLang="zh-CN" dirty="0"/>
          </a:p>
          <a:p>
            <a:endParaRPr lang="en-US" altLang="zh-CN" dirty="0"/>
          </a:p>
          <a:p>
            <a:r>
              <a:rPr lang="zh-CN" altLang="en-US" dirty="0"/>
              <a:t>平方损失函数</a:t>
            </a:r>
            <a:endParaRPr lang="en-US" altLang="zh-CN" dirty="0"/>
          </a:p>
          <a:p>
            <a:pPr marL="0" indent="0">
              <a:buNone/>
            </a:pP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62200" y="1676400"/>
            <a:ext cx="3629532" cy="99073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743200" y="3916679"/>
            <a:ext cx="3200400" cy="665683"/>
          </a:xfrm>
          <a:prstGeom prst="rect">
            <a:avLst/>
          </a:prstGeom>
        </p:spPr>
      </p:pic>
    </p:spTree>
    <p:extLst>
      <p:ext uri="{BB962C8B-B14F-4D97-AF65-F5344CB8AC3E}">
        <p14:creationId xmlns:p14="http://schemas.microsoft.com/office/powerpoint/2010/main" val="2729636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53FA7-7FB8-4D95-8FA4-C7D615F2E010}"/>
              </a:ext>
            </a:extLst>
          </p:cNvPr>
          <p:cNvSpPr>
            <a:spLocks noGrp="1"/>
          </p:cNvSpPr>
          <p:nvPr>
            <p:ph type="title"/>
          </p:nvPr>
        </p:nvSpPr>
        <p:spPr/>
        <p:txBody>
          <a:bodyPr/>
          <a:lstStyle/>
          <a:p>
            <a:r>
              <a:rPr lang="zh-CN" altLang="en-US" dirty="0"/>
              <a:t>最优化问题</a:t>
            </a:r>
          </a:p>
        </p:txBody>
      </p:sp>
      <p:sp>
        <p:nvSpPr>
          <p:cNvPr id="3" name="内容占位符 2">
            <a:extLst>
              <a:ext uri="{FF2B5EF4-FFF2-40B4-BE49-F238E27FC236}">
                <a16:creationId xmlns:a16="http://schemas.microsoft.com/office/drawing/2014/main" id="{DC8119A3-864A-4564-B3F8-34845335EA8C}"/>
              </a:ext>
            </a:extLst>
          </p:cNvPr>
          <p:cNvSpPr>
            <a:spLocks noGrp="1"/>
          </p:cNvSpPr>
          <p:nvPr>
            <p:ph sz="quarter" idx="1"/>
          </p:nvPr>
        </p:nvSpPr>
        <p:spPr/>
        <p:txBody>
          <a:bodyPr/>
          <a:lstStyle/>
          <a:p>
            <a:r>
              <a:rPr lang="zh-CN" altLang="en-US" dirty="0"/>
              <a:t>机器学习问题转化成为一个</a:t>
            </a:r>
            <a:r>
              <a:rPr lang="zh-CN" altLang="en-US" dirty="0">
                <a:solidFill>
                  <a:srgbClr val="FF0000"/>
                </a:solidFill>
              </a:rPr>
              <a:t>最优化问题</a:t>
            </a:r>
          </a:p>
          <a:p>
            <a:endParaRPr lang="zh-CN" altLang="en-US" dirty="0"/>
          </a:p>
        </p:txBody>
      </p:sp>
      <p:pic>
        <p:nvPicPr>
          <p:cNvPr id="5" name="图片 4">
            <a:extLst>
              <a:ext uri="{FF2B5EF4-FFF2-40B4-BE49-F238E27FC236}">
                <a16:creationId xmlns:a16="http://schemas.microsoft.com/office/drawing/2014/main" id="{234B176D-1EA5-431A-97AD-7D714A6B2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5" y="5218375"/>
            <a:ext cx="1981200" cy="630382"/>
          </a:xfrm>
          <a:prstGeom prst="rect">
            <a:avLst/>
          </a:prstGeom>
        </p:spPr>
      </p:pic>
      <p:pic>
        <p:nvPicPr>
          <p:cNvPr id="2052" name="Picture 4" descr="https://qph.fs.quoracdn.net/main-qimg-f848fbbcbf279aadeacb7bd9850d5ed1">
            <a:extLst>
              <a:ext uri="{FF2B5EF4-FFF2-40B4-BE49-F238E27FC236}">
                <a16:creationId xmlns:a16="http://schemas.microsoft.com/office/drawing/2014/main" id="{D00EB245-16DE-433A-81D1-900C3820F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072324"/>
            <a:ext cx="6492251" cy="260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02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qxp">
      <a:majorFont>
        <a:latin typeface="Helvetica"/>
        <a:ea typeface="微软雅黑"/>
        <a:cs typeface=""/>
      </a:majorFont>
      <a:minorFont>
        <a:latin typeface="Helvetica"/>
        <a:ea typeface="华文楷体"/>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18317</TotalTime>
  <Words>868</Words>
  <Application>Microsoft Office PowerPoint</Application>
  <PresentationFormat>全屏显示(4:3)</PresentationFormat>
  <Paragraphs>170</Paragraphs>
  <Slides>32</Slides>
  <Notes>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5" baseType="lpstr">
      <vt:lpstr>华文楷体</vt:lpstr>
      <vt:lpstr>华文细黑</vt:lpstr>
      <vt:lpstr>宋体</vt:lpstr>
      <vt:lpstr>微软雅黑</vt:lpstr>
      <vt:lpstr>Arial</vt:lpstr>
      <vt:lpstr>Calibri</vt:lpstr>
      <vt:lpstr>Cambria</vt:lpstr>
      <vt:lpstr>Cambria Math</vt:lpstr>
      <vt:lpstr>Helvetica</vt:lpstr>
      <vt:lpstr>Wingdings</vt:lpstr>
      <vt:lpstr>Wingdings 3</vt:lpstr>
      <vt:lpstr>Origin</vt:lpstr>
      <vt:lpstr>方程式</vt:lpstr>
      <vt:lpstr>机器学习概述</vt:lpstr>
      <vt:lpstr>机器学习 ≈ 构建一个映射函数</vt:lpstr>
      <vt:lpstr>什么是机器学习？</vt:lpstr>
      <vt:lpstr>常见的机器学习问题</vt:lpstr>
      <vt:lpstr>机器学习的三要素</vt:lpstr>
      <vt:lpstr>参数学习</vt:lpstr>
      <vt:lpstr>线性回归（Linear Regression）</vt:lpstr>
      <vt:lpstr>损失函数</vt:lpstr>
      <vt:lpstr>最优化问题</vt:lpstr>
      <vt:lpstr>优化：梯度下降法</vt:lpstr>
      <vt:lpstr>批量梯度下降法</vt:lpstr>
      <vt:lpstr>随机梯度下降法</vt:lpstr>
      <vt:lpstr> 随机梯度下降法</vt:lpstr>
      <vt:lpstr>提前停止</vt:lpstr>
      <vt:lpstr>机器学习 = 优化？</vt:lpstr>
      <vt:lpstr>过拟合</vt:lpstr>
      <vt:lpstr>泛化错误</vt:lpstr>
      <vt:lpstr>如何减少泛化错误？</vt:lpstr>
      <vt:lpstr>正则化（regularization）</vt:lpstr>
      <vt:lpstr>线性回归</vt:lpstr>
      <vt:lpstr>线性回归（Linear Regression）</vt:lpstr>
      <vt:lpstr>优化方法</vt:lpstr>
      <vt:lpstr>经验风险最小化</vt:lpstr>
      <vt:lpstr>常见的机器学习类型</vt:lpstr>
      <vt:lpstr>机器学习的几个关键点</vt:lpstr>
      <vt:lpstr>如何选择一个合适的模型？</vt:lpstr>
      <vt:lpstr>模型选择：偏差与方差</vt:lpstr>
      <vt:lpstr>集成模型：有效的降低方差的方法</vt:lpstr>
      <vt:lpstr>PAC学习 Probably Approximately Correct</vt:lpstr>
      <vt:lpstr>样本复杂度</vt:lpstr>
      <vt:lpstr>课后作业</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Qiu Xipeng</cp:lastModifiedBy>
  <cp:revision>1787</cp:revision>
  <dcterms:created xsi:type="dcterms:W3CDTF">2009-03-19T21:17:53Z</dcterms:created>
  <dcterms:modified xsi:type="dcterms:W3CDTF">2019-07-14T08:07:36Z</dcterms:modified>
</cp:coreProperties>
</file>