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Lato-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c6b89e8b3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c6b89e8b3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c6b89e8b3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c6b89e8b3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c6b89e8b3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c6b89e8b3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c6b89e8b3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c6b89e8b3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c6b89e8b3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c6b89e8b3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c6b89e8b3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c6b89e8b3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c6b89e8b3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c6b89e8b3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c6b89e8b3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ec6b89e8b3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c6b89e8b3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ec6b89e8b3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c6b89e8b3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c6b89e8b3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c6b89e8b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c6b89e8b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c6b89e8b3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ec6b89e8b3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c6b89e8b3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ec6b89e8b3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c6b89e8b3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c6b89e8b3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c6b89e8b3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c6b89e8b3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c6b89e8b3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c6b89e8b3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c6b89e8b3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c6b89e8b3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c6b89e8b3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c6b89e8b3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c6b89e8b3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c6b89e8b3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c6b89e8b3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ec6b89e8b3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c6b89e8b3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c6b89e8b3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c6b89e8b3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c6b89e8b3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c6b89e8b3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c6b89e8b3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c6b89e8b3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c6b89e8b3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c6b89e8b3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c6b89e8b3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c6b89e8b3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c6b89e8b3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c6b89e8b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c6b89e8b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Aplicație</a:t>
            </a:r>
            <a:r>
              <a:rPr lang="ro"/>
              <a:t> pentru gestiunea unor case de pariuri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Student:Benea Vasile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1052550" y="1116150"/>
            <a:ext cx="7038900" cy="2911200"/>
          </a:xfrm>
          <a:prstGeom prst="rect">
            <a:avLst/>
          </a:prstGeom>
        </p:spPr>
        <p:txBody>
          <a:bodyPr anchorCtr="0" anchor="t" bIns="91425" lIns="91425" spcFirstLastPara="1" rIns="91425" wrap="square" tIns="91425">
            <a:normAutofit lnSpcReduction="10000"/>
          </a:bodyPr>
          <a:lstStyle/>
          <a:p>
            <a:pPr indent="360045" lvl="0" marL="0" rtl="0" algn="just">
              <a:lnSpc>
                <a:spcPct val="115000"/>
              </a:lnSpc>
              <a:spcBef>
                <a:spcPts val="0"/>
              </a:spcBef>
              <a:spcAft>
                <a:spcPts val="0"/>
              </a:spcAft>
              <a:buNone/>
            </a:pPr>
            <a:r>
              <a:rPr lang="ro" sz="1200">
                <a:latin typeface="Cambria"/>
                <a:ea typeface="Cambria"/>
                <a:cs typeface="Cambria"/>
                <a:sym typeface="Cambria"/>
              </a:rPr>
              <a:t>Sistemul va permite pentru tipul de utilizator/rolul Utilizator:</a:t>
            </a:r>
            <a:endParaRPr sz="1200">
              <a:latin typeface="Cambria"/>
              <a:ea typeface="Cambria"/>
              <a:cs typeface="Cambria"/>
              <a:sym typeface="Cambria"/>
            </a:endParaRPr>
          </a:p>
          <a:p>
            <a:pPr indent="-304800" lvl="0" marL="457200"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Vizualizarea meciurilor și cotelor: Utilizatorii vor putea vizualiza meciurile disponibile și cotele acestora.</a:t>
            </a:r>
            <a:endParaRPr sz="1200">
              <a:latin typeface="Cambria"/>
              <a:ea typeface="Cambria"/>
              <a:cs typeface="Cambria"/>
              <a:sym typeface="Cambria"/>
            </a:endParaRPr>
          </a:p>
          <a:p>
            <a:pPr indent="-304800" lvl="0" marL="457200"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Plasarea pariurilor: Utilizatorii vor putea plasa pariuri simple, combinate sau mixte pe meciurile și opțiunile disponibile.</a:t>
            </a:r>
            <a:endParaRPr sz="1200">
              <a:latin typeface="Cambria"/>
              <a:ea typeface="Cambria"/>
              <a:cs typeface="Cambria"/>
              <a:sym typeface="Cambria"/>
            </a:endParaRPr>
          </a:p>
          <a:p>
            <a:pPr indent="-304800" lvl="0" marL="457200"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Consultarea istoricului de pariuri: Utilizatorii vor putea vizualiza istoricul pariurilor plasate și rezultatele acestora.</a:t>
            </a:r>
            <a:endParaRPr sz="1200">
              <a:latin typeface="Cambria"/>
              <a:ea typeface="Cambria"/>
              <a:cs typeface="Cambria"/>
              <a:sym typeface="Cambria"/>
            </a:endParaRPr>
          </a:p>
          <a:p>
            <a:pPr indent="-304800" lvl="0" marL="457200"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Filtrarea meciurilor în pagina de istoric: Utilizatorii vor putea filtra meciurile după eveniment, categorie și data desfășurării.</a:t>
            </a:r>
            <a:endParaRPr sz="1200">
              <a:latin typeface="Cambria"/>
              <a:ea typeface="Cambria"/>
              <a:cs typeface="Cambria"/>
              <a:sym typeface="Cambria"/>
            </a:endParaRPr>
          </a:p>
          <a:p>
            <a:pPr indent="-304800" lvl="0" marL="457200"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Solicitarea refund-urilor și colectărilor: Utilizatorii vor putea solicita </a:t>
            </a:r>
            <a:r>
              <a:rPr lang="ro" sz="1200">
                <a:latin typeface="Cambria"/>
                <a:ea typeface="Cambria"/>
                <a:cs typeface="Cambria"/>
                <a:sym typeface="Cambria"/>
              </a:rPr>
              <a:t>refunduri</a:t>
            </a:r>
            <a:r>
              <a:rPr lang="ro" sz="1200">
                <a:latin typeface="Cambria"/>
                <a:ea typeface="Cambria"/>
                <a:cs typeface="Cambria"/>
                <a:sym typeface="Cambria"/>
              </a:rPr>
              <a:t> și </a:t>
            </a:r>
            <a:r>
              <a:rPr lang="ro" sz="1200">
                <a:latin typeface="Cambria"/>
                <a:ea typeface="Cambria"/>
                <a:cs typeface="Cambria"/>
                <a:sym typeface="Cambria"/>
              </a:rPr>
              <a:t>colectări</a:t>
            </a:r>
            <a:r>
              <a:rPr lang="ro" sz="1200">
                <a:latin typeface="Cambria"/>
                <a:ea typeface="Cambria"/>
                <a:cs typeface="Cambria"/>
                <a:sym typeface="Cambria"/>
              </a:rPr>
              <a:t> de câștiguri, care vor fi procesate prin API-ul PayPal.</a:t>
            </a:r>
            <a:endParaRPr sz="1200">
              <a:latin typeface="Cambria"/>
              <a:ea typeface="Cambria"/>
              <a:cs typeface="Cambria"/>
              <a:sym typeface="Cambria"/>
            </a:endParaRPr>
          </a:p>
          <a:p>
            <a:pPr indent="-304800" lvl="0" marL="457200"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Vizualizarea câștigurilor totale: Utilizatorii vor putea vedea un counter care indică câștigurile totale acumulate.</a:t>
            </a:r>
            <a:endParaRPr sz="1200">
              <a:latin typeface="Cambria"/>
              <a:ea typeface="Cambria"/>
              <a:cs typeface="Cambria"/>
              <a:sym typeface="Cambria"/>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 type="body"/>
          </p:nvPr>
        </p:nvSpPr>
        <p:spPr>
          <a:xfrm>
            <a:off x="1237175" y="4479050"/>
            <a:ext cx="7058700" cy="664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o"/>
              <a:t>Formularul de plată a unui utilizator online</a:t>
            </a:r>
            <a:endParaRPr/>
          </a:p>
        </p:txBody>
      </p:sp>
      <p:pic>
        <p:nvPicPr>
          <p:cNvPr id="194" name="Google Shape;194;p23"/>
          <p:cNvPicPr preferRelativeResize="0"/>
          <p:nvPr/>
        </p:nvPicPr>
        <p:blipFill>
          <a:blip r:embed="rId3">
            <a:alphaModFix/>
          </a:blip>
          <a:stretch>
            <a:fillRect/>
          </a:stretch>
        </p:blipFill>
        <p:spPr>
          <a:xfrm>
            <a:off x="1819275" y="0"/>
            <a:ext cx="5505450" cy="447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1052550" y="935175"/>
            <a:ext cx="7038900" cy="2798700"/>
          </a:xfrm>
          <a:prstGeom prst="rect">
            <a:avLst/>
          </a:prstGeom>
        </p:spPr>
        <p:txBody>
          <a:bodyPr anchorCtr="0" anchor="t" bIns="91425" lIns="91425" spcFirstLastPara="1" rIns="91425" wrap="square" tIns="91425">
            <a:normAutofit/>
          </a:bodyPr>
          <a:lstStyle/>
          <a:p>
            <a:pPr indent="360045" lvl="0" marL="0" rtl="0" algn="just">
              <a:lnSpc>
                <a:spcPct val="115000"/>
              </a:lnSpc>
              <a:spcBef>
                <a:spcPts val="0"/>
              </a:spcBef>
              <a:spcAft>
                <a:spcPts val="0"/>
              </a:spcAft>
              <a:buNone/>
            </a:pPr>
            <a:r>
              <a:rPr lang="ro" sz="1200">
                <a:latin typeface="Cambria"/>
                <a:ea typeface="Cambria"/>
                <a:cs typeface="Cambria"/>
                <a:sym typeface="Cambria"/>
              </a:rPr>
              <a:t>Sistemul va permite pentru tipul de utilizator/rolul Manager:</a:t>
            </a:r>
            <a:endParaRPr sz="1200">
              <a:latin typeface="Cambria"/>
              <a:ea typeface="Cambria"/>
              <a:cs typeface="Cambria"/>
              <a:sym typeface="Cambria"/>
            </a:endParaRPr>
          </a:p>
          <a:p>
            <a:pPr indent="-304800" lvl="0" marL="457200"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Generarea rapoartelor: Managerii vor putea genera rapoarte detaliate despre activitatea de pariuri, meciurile active și istorice, datele de facturare și activitatea angajaților și administratorilor.</a:t>
            </a:r>
            <a:endParaRPr sz="1200">
              <a:latin typeface="Cambria"/>
              <a:ea typeface="Cambria"/>
              <a:cs typeface="Cambria"/>
              <a:sym typeface="Cambria"/>
            </a:endParaRPr>
          </a:p>
          <a:p>
            <a:pPr indent="-304800" lvl="0" marL="457200"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Filtrarea datelor pentru rapoarte: Managerii vor putea filtra datele pentru rapoarte pe baza unor criterii diverse, cum ar fi intervalul de date calendaristice.</a:t>
            </a:r>
            <a:endParaRPr sz="1200">
              <a:latin typeface="Cambria"/>
              <a:ea typeface="Cambria"/>
              <a:cs typeface="Cambria"/>
              <a:sym typeface="Cambria"/>
            </a:endParaRPr>
          </a:p>
          <a:p>
            <a:pPr indent="-304800" lvl="0" marL="457200"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Exportul și importul de date: Managerii vor putea exporta datele în formate PDF și XLS și vor putea importa date din fișiere XLS.</a:t>
            </a:r>
            <a:endParaRPr sz="1200">
              <a:latin typeface="Cambria"/>
              <a:ea typeface="Cambria"/>
              <a:cs typeface="Cambria"/>
              <a:sym typeface="Cambria"/>
            </a:endParaRPr>
          </a:p>
          <a:p>
            <a:pPr indent="-304800" lvl="0" marL="457200"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Descărcarea de grafice: Managerii vor putea genera și descărca grafice pentru analiză.</a:t>
            </a:r>
            <a:endParaRPr sz="1200">
              <a:latin typeface="Cambria"/>
              <a:ea typeface="Cambria"/>
              <a:cs typeface="Cambria"/>
              <a:sym typeface="Cambria"/>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5"/>
          <p:cNvPicPr preferRelativeResize="0"/>
          <p:nvPr/>
        </p:nvPicPr>
        <p:blipFill>
          <a:blip r:embed="rId3">
            <a:alphaModFix/>
          </a:blip>
          <a:stretch>
            <a:fillRect/>
          </a:stretch>
        </p:blipFill>
        <p:spPr>
          <a:xfrm>
            <a:off x="152400" y="1766325"/>
            <a:ext cx="8839201" cy="3206055"/>
          </a:xfrm>
          <a:prstGeom prst="rect">
            <a:avLst/>
          </a:prstGeom>
          <a:noFill/>
          <a:ln>
            <a:noFill/>
          </a:ln>
        </p:spPr>
      </p:pic>
      <p:sp>
        <p:nvSpPr>
          <p:cNvPr id="205" name="Google Shape;205;p25"/>
          <p:cNvSpPr txBox="1"/>
          <p:nvPr/>
        </p:nvSpPr>
        <p:spPr>
          <a:xfrm>
            <a:off x="1131250" y="995500"/>
            <a:ext cx="434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700">
                <a:solidFill>
                  <a:schemeClr val="lt1"/>
                </a:solidFill>
                <a:latin typeface="Lato"/>
                <a:ea typeface="Lato"/>
                <a:cs typeface="Lato"/>
                <a:sym typeface="Lato"/>
              </a:rPr>
              <a:t>Pagina </a:t>
            </a:r>
            <a:r>
              <a:rPr lang="ro" sz="1700">
                <a:solidFill>
                  <a:schemeClr val="lt1"/>
                </a:solidFill>
                <a:latin typeface="Lato"/>
                <a:ea typeface="Lato"/>
                <a:cs typeface="Lato"/>
                <a:sym typeface="Lato"/>
              </a:rPr>
              <a:t>Manager-ului</a:t>
            </a:r>
            <a:r>
              <a:rPr lang="ro" sz="1700">
                <a:solidFill>
                  <a:schemeClr val="lt1"/>
                </a:solidFill>
                <a:latin typeface="Lato"/>
                <a:ea typeface="Lato"/>
                <a:cs typeface="Lato"/>
                <a:sym typeface="Lato"/>
              </a:rPr>
              <a:t> când este </a:t>
            </a:r>
            <a:r>
              <a:rPr lang="ro" sz="1700">
                <a:solidFill>
                  <a:schemeClr val="lt1"/>
                </a:solidFill>
                <a:latin typeface="Lato"/>
                <a:ea typeface="Lato"/>
                <a:cs typeface="Lato"/>
                <a:sym typeface="Lato"/>
              </a:rPr>
              <a:t>accesată</a:t>
            </a:r>
            <a:endParaRPr sz="18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idx="1" type="body"/>
          </p:nvPr>
        </p:nvSpPr>
        <p:spPr>
          <a:xfrm>
            <a:off x="1312575" y="383475"/>
            <a:ext cx="7038900" cy="1283400"/>
          </a:xfrm>
          <a:prstGeom prst="rect">
            <a:avLst/>
          </a:prstGeom>
        </p:spPr>
        <p:txBody>
          <a:bodyPr anchorCtr="0" anchor="t" bIns="91425" lIns="91425" spcFirstLastPara="1" rIns="91425" wrap="square" tIns="91425">
            <a:normAutofit/>
          </a:bodyPr>
          <a:lstStyle/>
          <a:p>
            <a:pPr indent="360045" lvl="0" marL="0" rtl="0" algn="just">
              <a:lnSpc>
                <a:spcPct val="115000"/>
              </a:lnSpc>
              <a:spcBef>
                <a:spcPts val="0"/>
              </a:spcBef>
              <a:spcAft>
                <a:spcPts val="0"/>
              </a:spcAft>
              <a:buNone/>
            </a:pPr>
            <a:r>
              <a:rPr lang="ro" sz="1200">
                <a:latin typeface="Cambria"/>
                <a:ea typeface="Cambria"/>
                <a:cs typeface="Cambria"/>
                <a:sym typeface="Cambria"/>
              </a:rPr>
              <a:t>Sistemul va permite pentru tipul de utilizator/rolul Angajat:</a:t>
            </a:r>
            <a:endParaRPr sz="1200">
              <a:latin typeface="Cambria"/>
              <a:ea typeface="Cambria"/>
              <a:cs typeface="Cambria"/>
              <a:sym typeface="Cambria"/>
            </a:endParaRPr>
          </a:p>
          <a:p>
            <a:pPr indent="-304800" lvl="0" marL="817245"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Procesarea tranzacțiilor fizice: Angajații vor putea procesa plăți fizice pentru pariuri, emite bilete și efectua refund-uri sau plăți pentru biletele câștigătoare pe baza unui ID de tranzacție.</a:t>
            </a:r>
            <a:endParaRPr sz="1200">
              <a:latin typeface="Cambria"/>
              <a:ea typeface="Cambria"/>
              <a:cs typeface="Cambria"/>
              <a:sym typeface="Cambria"/>
            </a:endParaRPr>
          </a:p>
          <a:p>
            <a:pPr indent="0" lvl="0" marL="0" rtl="0" algn="l">
              <a:spcBef>
                <a:spcPts val="0"/>
              </a:spcBef>
              <a:spcAft>
                <a:spcPts val="1200"/>
              </a:spcAft>
              <a:buNone/>
            </a:pPr>
            <a:r>
              <a:t/>
            </a:r>
            <a:endParaRPr/>
          </a:p>
        </p:txBody>
      </p:sp>
      <p:pic>
        <p:nvPicPr>
          <p:cNvPr id="211" name="Google Shape;211;p26"/>
          <p:cNvPicPr preferRelativeResize="0"/>
          <p:nvPr/>
        </p:nvPicPr>
        <p:blipFill>
          <a:blip r:embed="rId3">
            <a:alphaModFix/>
          </a:blip>
          <a:stretch>
            <a:fillRect/>
          </a:stretch>
        </p:blipFill>
        <p:spPr>
          <a:xfrm>
            <a:off x="3656775" y="1350125"/>
            <a:ext cx="1830452" cy="3171824"/>
          </a:xfrm>
          <a:prstGeom prst="rect">
            <a:avLst/>
          </a:prstGeom>
          <a:noFill/>
          <a:ln>
            <a:noFill/>
          </a:ln>
        </p:spPr>
      </p:pic>
      <p:sp>
        <p:nvSpPr>
          <p:cNvPr id="212" name="Google Shape;212;p26"/>
          <p:cNvSpPr txBox="1"/>
          <p:nvPr/>
        </p:nvSpPr>
        <p:spPr>
          <a:xfrm>
            <a:off x="2400000" y="4574700"/>
            <a:ext cx="4344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300">
                <a:solidFill>
                  <a:schemeClr val="lt1"/>
                </a:solidFill>
                <a:latin typeface="Lato"/>
                <a:ea typeface="Lato"/>
                <a:cs typeface="Lato"/>
                <a:sym typeface="Lato"/>
              </a:rPr>
              <a:t>Formularul de plată a angajaților</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3500">
                <a:highlight>
                  <a:schemeClr val="dk1"/>
                </a:highlight>
                <a:latin typeface="Open Sans"/>
                <a:ea typeface="Open Sans"/>
                <a:cs typeface="Open Sans"/>
                <a:sym typeface="Open Sans"/>
              </a:rPr>
              <a:t>4. Proiectarea </a:t>
            </a:r>
            <a:r>
              <a:rPr b="1" lang="ro" sz="3500">
                <a:highlight>
                  <a:schemeClr val="dk1"/>
                </a:highlight>
                <a:latin typeface="Open Sans"/>
                <a:ea typeface="Open Sans"/>
                <a:cs typeface="Open Sans"/>
                <a:sym typeface="Open Sans"/>
              </a:rPr>
              <a:t>aplicației</a:t>
            </a:r>
            <a:endParaRPr sz="3500">
              <a:highlight>
                <a:schemeClr val="dk1"/>
              </a:highlight>
            </a:endParaRPr>
          </a:p>
        </p:txBody>
      </p:sp>
      <p:sp>
        <p:nvSpPr>
          <p:cNvPr id="218" name="Google Shape;218;p27"/>
          <p:cNvSpPr txBox="1"/>
          <p:nvPr>
            <p:ph idx="1" type="body"/>
          </p:nvPr>
        </p:nvSpPr>
        <p:spPr>
          <a:xfrm>
            <a:off x="1297500" y="1567550"/>
            <a:ext cx="7038900" cy="914100"/>
          </a:xfrm>
          <a:prstGeom prst="rect">
            <a:avLst/>
          </a:prstGeom>
        </p:spPr>
        <p:txBody>
          <a:bodyPr anchorCtr="0" anchor="t" bIns="91425" lIns="91425" spcFirstLastPara="1" rIns="91425" wrap="square" tIns="91425">
            <a:normAutofit/>
          </a:bodyPr>
          <a:lstStyle/>
          <a:p>
            <a:pPr indent="360045" lvl="0" marL="0" rtl="0" algn="just">
              <a:lnSpc>
                <a:spcPct val="115000"/>
              </a:lnSpc>
              <a:spcBef>
                <a:spcPts val="0"/>
              </a:spcBef>
              <a:spcAft>
                <a:spcPts val="0"/>
              </a:spcAft>
              <a:buNone/>
            </a:pPr>
            <a:r>
              <a:rPr lang="ro" sz="1200">
                <a:latin typeface="Cambria"/>
                <a:ea typeface="Cambria"/>
                <a:cs typeface="Cambria"/>
                <a:sym typeface="Cambria"/>
              </a:rPr>
              <a:t>Proiectarea sistemului de pariuri sportive implică utilizarea diagramelor UML pentru a modela atât structura, cât și comportamentul sistemului. Aceste diagrame oferă o viziune clară și detaliată asupra modului în care componentele sistemului interacționează și funcționează împreună</a:t>
            </a:r>
            <a:endParaRPr/>
          </a:p>
        </p:txBody>
      </p:sp>
      <p:sp>
        <p:nvSpPr>
          <p:cNvPr id="219" name="Google Shape;219;p27"/>
          <p:cNvSpPr txBox="1"/>
          <p:nvPr/>
        </p:nvSpPr>
        <p:spPr>
          <a:xfrm>
            <a:off x="2051375" y="1116175"/>
            <a:ext cx="528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20" name="Google Shape;220;p27"/>
          <p:cNvSpPr txBox="1"/>
          <p:nvPr/>
        </p:nvSpPr>
        <p:spPr>
          <a:xfrm>
            <a:off x="1297500" y="2481650"/>
            <a:ext cx="7038900" cy="1770000"/>
          </a:xfrm>
          <a:prstGeom prst="rect">
            <a:avLst/>
          </a:prstGeom>
          <a:noFill/>
          <a:ln>
            <a:noFill/>
          </a:ln>
        </p:spPr>
        <p:txBody>
          <a:bodyPr anchorCtr="0" anchor="t" bIns="91425" lIns="91425" spcFirstLastPara="1" rIns="91425" wrap="square" tIns="91425">
            <a:spAutoFit/>
          </a:bodyPr>
          <a:lstStyle/>
          <a:p>
            <a:pPr indent="-76200" lvl="1" marL="0" rtl="0" algn="l">
              <a:spcBef>
                <a:spcPts val="600"/>
              </a:spcBef>
              <a:spcAft>
                <a:spcPts val="0"/>
              </a:spcAft>
              <a:buClr>
                <a:schemeClr val="lt1"/>
              </a:buClr>
              <a:buSzPts val="1200"/>
              <a:buFont typeface="Cambria"/>
              <a:buAutoNum type="arabicPeriod"/>
            </a:pPr>
            <a:r>
              <a:rPr lang="ro" sz="1200">
                <a:solidFill>
                  <a:schemeClr val="lt1"/>
                </a:solidFill>
                <a:latin typeface="Cambria"/>
                <a:ea typeface="Cambria"/>
                <a:cs typeface="Cambria"/>
                <a:sym typeface="Cambria"/>
              </a:rPr>
              <a:t>Diagrama de Pachete</a:t>
            </a:r>
            <a:endParaRPr sz="1200">
              <a:solidFill>
                <a:schemeClr val="lt1"/>
              </a:solidFill>
              <a:latin typeface="Cambria"/>
              <a:ea typeface="Cambria"/>
              <a:cs typeface="Cambria"/>
              <a:sym typeface="Cambria"/>
            </a:endParaRPr>
          </a:p>
          <a:p>
            <a:pPr indent="-76200" lvl="1" marL="0" rtl="0" algn="just">
              <a:lnSpc>
                <a:spcPct val="115000"/>
              </a:lnSpc>
              <a:spcBef>
                <a:spcPts val="600"/>
              </a:spcBef>
              <a:spcAft>
                <a:spcPts val="0"/>
              </a:spcAft>
              <a:buClr>
                <a:schemeClr val="lt1"/>
              </a:buClr>
              <a:buSzPts val="1200"/>
              <a:buFont typeface="Cambria"/>
              <a:buAutoNum type="arabicPeriod"/>
            </a:pPr>
            <a:r>
              <a:rPr lang="ro" sz="1200">
                <a:solidFill>
                  <a:schemeClr val="lt1"/>
                </a:solidFill>
                <a:latin typeface="Cambria"/>
                <a:ea typeface="Cambria"/>
                <a:cs typeface="Cambria"/>
                <a:sym typeface="Cambria"/>
              </a:rPr>
              <a:t>Diagrama de pachete organizează componentele sistemului în pachete, facilitând gestionarea și înțelegerea structurii generale. Pachetele principale identificate în sistemul nostru sunt: Frontend, Backend, Baza de date și Serviciile Externe. Fiecare pachet conține sub-pachete specifice care detaliază funcționalitățile și componentelor incluse.</a:t>
            </a:r>
            <a:endParaRPr sz="1200">
              <a:solidFill>
                <a:schemeClr val="lt1"/>
              </a:solidFill>
              <a:latin typeface="Cambria"/>
              <a:ea typeface="Cambria"/>
              <a:cs typeface="Cambria"/>
              <a:sym typeface="Cambria"/>
            </a:endParaRPr>
          </a:p>
          <a:p>
            <a:pPr indent="-76200" lvl="1" marL="0" rtl="0" algn="just">
              <a:lnSpc>
                <a:spcPct val="115000"/>
              </a:lnSpc>
              <a:spcBef>
                <a:spcPts val="0"/>
              </a:spcBef>
              <a:spcAft>
                <a:spcPts val="0"/>
              </a:spcAft>
              <a:buSzPts val="1200"/>
              <a:buFont typeface="Cambria"/>
              <a:buAutoNum type="arabicPeriod"/>
            </a:pPr>
            <a:r>
              <a:t/>
            </a:r>
            <a:endParaRPr sz="1200">
              <a:latin typeface="Cambria"/>
              <a:ea typeface="Cambria"/>
              <a:cs typeface="Cambria"/>
              <a:sym typeface="Cambria"/>
            </a:endParaRPr>
          </a:p>
          <a:p>
            <a:pPr indent="-76200" lvl="1" marL="0" rtl="0" algn="l">
              <a:spcBef>
                <a:spcPts val="600"/>
              </a:spcBef>
              <a:spcAft>
                <a:spcPts val="600"/>
              </a:spcAft>
              <a:buSzPts val="1200"/>
              <a:buFont typeface="Cambria"/>
              <a:buAutoNum type="arabicPeriod"/>
            </a:pPr>
            <a:r>
              <a:t/>
            </a:r>
            <a:endParaRPr sz="1200">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052550" y="431375"/>
            <a:ext cx="7038900" cy="429900"/>
          </a:xfrm>
          <a:prstGeom prst="rect">
            <a:avLst/>
          </a:prstGeom>
        </p:spPr>
        <p:txBody>
          <a:bodyPr anchorCtr="0" anchor="t" bIns="91425" lIns="91425" spcFirstLastPara="1" rIns="91425" wrap="square" tIns="91425">
            <a:noAutofit/>
          </a:bodyPr>
          <a:lstStyle/>
          <a:p>
            <a:pPr indent="-115570" lvl="1" marL="0" rtl="0" algn="ctr">
              <a:spcBef>
                <a:spcPts val="600"/>
              </a:spcBef>
              <a:spcAft>
                <a:spcPts val="600"/>
              </a:spcAft>
              <a:buClr>
                <a:schemeClr val="lt1"/>
              </a:buClr>
              <a:buSzPts val="1820"/>
              <a:buFont typeface="Cambria"/>
              <a:buAutoNum type="arabicPeriod"/>
            </a:pPr>
            <a:r>
              <a:rPr lang="ro" sz="1820">
                <a:latin typeface="Cambria"/>
                <a:ea typeface="Cambria"/>
                <a:cs typeface="Cambria"/>
                <a:sym typeface="Cambria"/>
              </a:rPr>
              <a:t>Diagrama de Pachete</a:t>
            </a:r>
            <a:endParaRPr sz="2900"/>
          </a:p>
        </p:txBody>
      </p:sp>
      <p:sp>
        <p:nvSpPr>
          <p:cNvPr id="226" name="Google Shape;226;p28"/>
          <p:cNvSpPr txBox="1"/>
          <p:nvPr>
            <p:ph idx="1" type="body"/>
          </p:nvPr>
        </p:nvSpPr>
        <p:spPr>
          <a:xfrm>
            <a:off x="0" y="4903200"/>
            <a:ext cx="90300" cy="2403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1200"/>
              </a:spcAft>
              <a:buNone/>
            </a:pPr>
            <a:r>
              <a:t/>
            </a:r>
            <a:endParaRPr/>
          </a:p>
        </p:txBody>
      </p:sp>
      <p:pic>
        <p:nvPicPr>
          <p:cNvPr id="227" name="Google Shape;227;p28"/>
          <p:cNvPicPr preferRelativeResize="0"/>
          <p:nvPr/>
        </p:nvPicPr>
        <p:blipFill>
          <a:blip r:embed="rId3">
            <a:alphaModFix/>
          </a:blip>
          <a:stretch>
            <a:fillRect/>
          </a:stretch>
        </p:blipFill>
        <p:spPr>
          <a:xfrm>
            <a:off x="1704975" y="891500"/>
            <a:ext cx="5734050" cy="425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231139" lvl="1" marL="0" rtl="0" algn="l">
              <a:spcBef>
                <a:spcPts val="600"/>
              </a:spcBef>
              <a:spcAft>
                <a:spcPts val="0"/>
              </a:spcAft>
              <a:buSzPct val="100000"/>
              <a:buFont typeface="Cambria"/>
              <a:buAutoNum type="arabicPeriod"/>
            </a:pPr>
            <a:r>
              <a:rPr lang="ro" sz="4044">
                <a:latin typeface="Cambria"/>
                <a:ea typeface="Cambria"/>
                <a:cs typeface="Cambria"/>
                <a:sym typeface="Cambria"/>
              </a:rPr>
              <a:t>Diagramele de Activități</a:t>
            </a:r>
            <a:endParaRPr sz="4044">
              <a:latin typeface="Cambria"/>
              <a:ea typeface="Cambria"/>
              <a:cs typeface="Cambria"/>
              <a:sym typeface="Cambria"/>
            </a:endParaRPr>
          </a:p>
          <a:p>
            <a:pPr indent="0" lvl="0" marL="0" rtl="0" algn="l">
              <a:spcBef>
                <a:spcPts val="600"/>
              </a:spcBef>
              <a:spcAft>
                <a:spcPts val="0"/>
              </a:spcAft>
              <a:buNone/>
            </a:pPr>
            <a:r>
              <a:t/>
            </a:r>
            <a:endParaRPr/>
          </a:p>
        </p:txBody>
      </p:sp>
      <p:sp>
        <p:nvSpPr>
          <p:cNvPr id="233" name="Google Shape;233;p29"/>
          <p:cNvSpPr txBox="1"/>
          <p:nvPr>
            <p:ph idx="1" type="body"/>
          </p:nvPr>
        </p:nvSpPr>
        <p:spPr>
          <a:xfrm>
            <a:off x="1297500" y="1307850"/>
            <a:ext cx="7038900" cy="1056900"/>
          </a:xfrm>
          <a:prstGeom prst="rect">
            <a:avLst/>
          </a:prstGeom>
        </p:spPr>
        <p:txBody>
          <a:bodyPr anchorCtr="0" anchor="t" bIns="91425" lIns="91425" spcFirstLastPara="1" rIns="91425" wrap="square" tIns="91425">
            <a:normAutofit/>
          </a:bodyPr>
          <a:lstStyle/>
          <a:p>
            <a:pPr indent="360045" lvl="0" marL="0" rtl="0" algn="just">
              <a:lnSpc>
                <a:spcPct val="115000"/>
              </a:lnSpc>
              <a:spcBef>
                <a:spcPts val="0"/>
              </a:spcBef>
              <a:spcAft>
                <a:spcPts val="0"/>
              </a:spcAft>
              <a:buNone/>
            </a:pPr>
            <a:r>
              <a:rPr lang="ro" sz="1200">
                <a:latin typeface="Cambria"/>
                <a:ea typeface="Cambria"/>
                <a:cs typeface="Cambria"/>
                <a:sym typeface="Cambria"/>
              </a:rPr>
              <a:t>Diagramele de activități modelează fluxurile de control pentru diverse procese din cadrul sistemului. Ele arată pașii secvențiali și deciziile implicate în realizarea unor funcționalități esențiale.In continuare vom prezenta principalele diagrame de activitate ale sistemului,nu vor fi toate diagramele doar cele mai importante. </a:t>
            </a:r>
            <a:r>
              <a:rPr lang="ro" sz="1200">
                <a:latin typeface="Cambria"/>
                <a:ea typeface="Cambria"/>
                <a:cs typeface="Cambria"/>
                <a:sym typeface="Cambria"/>
              </a:rPr>
              <a:t>În</a:t>
            </a:r>
            <a:r>
              <a:rPr lang="ro" sz="1200">
                <a:latin typeface="Cambria"/>
                <a:ea typeface="Cambria"/>
                <a:cs typeface="Cambria"/>
                <a:sym typeface="Cambria"/>
              </a:rPr>
              <a:t> </a:t>
            </a:r>
            <a:r>
              <a:rPr lang="ro" sz="1200">
                <a:latin typeface="Cambria"/>
                <a:ea typeface="Cambria"/>
                <a:cs typeface="Cambria"/>
                <a:sym typeface="Cambria"/>
              </a:rPr>
              <a:t>următoarele</a:t>
            </a:r>
            <a:r>
              <a:rPr lang="ro" sz="1200">
                <a:latin typeface="Cambria"/>
                <a:ea typeface="Cambria"/>
                <a:cs typeface="Cambria"/>
                <a:sym typeface="Cambria"/>
              </a:rPr>
              <a:t> </a:t>
            </a:r>
            <a:r>
              <a:rPr lang="ro" sz="1200">
                <a:latin typeface="Cambria"/>
                <a:ea typeface="Cambria"/>
                <a:cs typeface="Cambria"/>
                <a:sym typeface="Cambria"/>
              </a:rPr>
              <a:t>slide-uri</a:t>
            </a:r>
            <a:r>
              <a:rPr lang="ro" sz="1200">
                <a:latin typeface="Cambria"/>
                <a:ea typeface="Cambria"/>
                <a:cs typeface="Cambria"/>
                <a:sym typeface="Cambria"/>
              </a:rPr>
              <a:t> vom prezenta unele din </a:t>
            </a:r>
            <a:r>
              <a:rPr lang="ro" sz="1200">
                <a:latin typeface="Cambria"/>
                <a:ea typeface="Cambria"/>
                <a:cs typeface="Cambria"/>
                <a:sym typeface="Cambria"/>
              </a:rPr>
              <a:t>aceste</a:t>
            </a:r>
            <a:r>
              <a:rPr lang="ro" sz="1200">
                <a:latin typeface="Cambria"/>
                <a:ea typeface="Cambria"/>
                <a:cs typeface="Cambria"/>
                <a:sym typeface="Cambria"/>
              </a:rPr>
              <a:t> diagrame de activitate.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511200"/>
          </a:xfrm>
          <a:prstGeom prst="rect">
            <a:avLst/>
          </a:prstGeom>
        </p:spPr>
        <p:txBody>
          <a:bodyPr anchorCtr="0" anchor="t" bIns="91425" lIns="91425" spcFirstLastPara="1" rIns="91425" wrap="square" tIns="91425">
            <a:noAutofit/>
          </a:bodyPr>
          <a:lstStyle/>
          <a:p>
            <a:pPr indent="-114300" lvl="2" marL="0" rtl="0" algn="l">
              <a:lnSpc>
                <a:spcPct val="115000"/>
              </a:lnSpc>
              <a:spcBef>
                <a:spcPts val="600"/>
              </a:spcBef>
              <a:spcAft>
                <a:spcPts val="600"/>
              </a:spcAft>
              <a:buSzPts val="1800"/>
              <a:buFont typeface="Cambria"/>
              <a:buAutoNum type="arabicPeriod"/>
            </a:pPr>
            <a:r>
              <a:rPr i="1" lang="ro" sz="1800">
                <a:latin typeface="Cambria"/>
                <a:ea typeface="Cambria"/>
                <a:cs typeface="Cambria"/>
                <a:sym typeface="Cambria"/>
              </a:rPr>
              <a:t>Diagrama de Activități pentru Plasarea unui Pariu</a:t>
            </a:r>
            <a:endParaRPr sz="1800"/>
          </a:p>
        </p:txBody>
      </p:sp>
      <p:sp>
        <p:nvSpPr>
          <p:cNvPr id="239" name="Google Shape;239;p30"/>
          <p:cNvSpPr txBox="1"/>
          <p:nvPr>
            <p:ph idx="1" type="body"/>
          </p:nvPr>
        </p:nvSpPr>
        <p:spPr>
          <a:xfrm>
            <a:off x="1297500" y="904950"/>
            <a:ext cx="7038900" cy="724200"/>
          </a:xfrm>
          <a:prstGeom prst="rect">
            <a:avLst/>
          </a:prstGeom>
        </p:spPr>
        <p:txBody>
          <a:bodyPr anchorCtr="0" anchor="t" bIns="91425" lIns="91425" spcFirstLastPara="1" rIns="91425" wrap="square" tIns="91425">
            <a:normAutofit lnSpcReduction="20000"/>
          </a:bodyPr>
          <a:lstStyle/>
          <a:p>
            <a:pPr indent="360045" lvl="0" marL="0" rtl="0" algn="just">
              <a:lnSpc>
                <a:spcPct val="115000"/>
              </a:lnSpc>
              <a:spcBef>
                <a:spcPts val="0"/>
              </a:spcBef>
              <a:spcAft>
                <a:spcPts val="0"/>
              </a:spcAft>
              <a:buNone/>
            </a:pPr>
            <a:r>
              <a:rPr lang="ro" sz="1200">
                <a:latin typeface="Cambria"/>
                <a:ea typeface="Cambria"/>
                <a:cs typeface="Cambria"/>
                <a:sym typeface="Cambria"/>
              </a:rPr>
              <a:t>Diagrama de activități pentru plasarea unui pariu detaliază pașii necesari pentru ca un utilizator să plaseze un pariu, de la selectarea meciului până la confirmarea și procesarea plății.</a:t>
            </a:r>
            <a:endParaRPr sz="1200">
              <a:latin typeface="Cambria"/>
              <a:ea typeface="Cambria"/>
              <a:cs typeface="Cambria"/>
              <a:sym typeface="Cambria"/>
            </a:endParaRPr>
          </a:p>
          <a:p>
            <a:pPr indent="0" lvl="0" marL="0" rtl="0" algn="l">
              <a:spcBef>
                <a:spcPts val="0"/>
              </a:spcBef>
              <a:spcAft>
                <a:spcPts val="1200"/>
              </a:spcAft>
              <a:buNone/>
            </a:pPr>
            <a:r>
              <a:t/>
            </a:r>
            <a:endParaRPr/>
          </a:p>
        </p:txBody>
      </p:sp>
      <p:pic>
        <p:nvPicPr>
          <p:cNvPr id="240" name="Google Shape;240;p30"/>
          <p:cNvPicPr preferRelativeResize="0"/>
          <p:nvPr/>
        </p:nvPicPr>
        <p:blipFill>
          <a:blip r:embed="rId3">
            <a:alphaModFix/>
          </a:blip>
          <a:stretch>
            <a:fillRect/>
          </a:stretch>
        </p:blipFill>
        <p:spPr>
          <a:xfrm>
            <a:off x="2011850" y="1479750"/>
            <a:ext cx="5610225" cy="366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297500" y="393750"/>
            <a:ext cx="7038900" cy="571500"/>
          </a:xfrm>
          <a:prstGeom prst="rect">
            <a:avLst/>
          </a:prstGeom>
        </p:spPr>
        <p:txBody>
          <a:bodyPr anchorCtr="0" anchor="t" bIns="91425" lIns="91425" spcFirstLastPara="1" rIns="91425" wrap="square" tIns="91425">
            <a:normAutofit fontScale="90000"/>
          </a:bodyPr>
          <a:lstStyle/>
          <a:p>
            <a:pPr indent="-115569" lvl="2" marL="0" rtl="0" algn="l">
              <a:lnSpc>
                <a:spcPct val="115000"/>
              </a:lnSpc>
              <a:spcBef>
                <a:spcPts val="600"/>
              </a:spcBef>
              <a:spcAft>
                <a:spcPts val="600"/>
              </a:spcAft>
              <a:buSzPct val="100000"/>
              <a:buFont typeface="Cambria"/>
              <a:buAutoNum type="arabicPeriod"/>
            </a:pPr>
            <a:r>
              <a:rPr i="1" lang="ro" sz="2022">
                <a:latin typeface="Cambria"/>
                <a:ea typeface="Cambria"/>
                <a:cs typeface="Cambria"/>
                <a:sym typeface="Cambria"/>
              </a:rPr>
              <a:t>Diagrama de Activități pentru Solicitarea de Payout</a:t>
            </a:r>
            <a:endParaRPr sz="3222"/>
          </a:p>
        </p:txBody>
      </p:sp>
      <p:sp>
        <p:nvSpPr>
          <p:cNvPr id="246" name="Google Shape;246;p31"/>
          <p:cNvSpPr txBox="1"/>
          <p:nvPr>
            <p:ph idx="1" type="body"/>
          </p:nvPr>
        </p:nvSpPr>
        <p:spPr>
          <a:xfrm>
            <a:off x="1357825" y="965250"/>
            <a:ext cx="7038900" cy="974100"/>
          </a:xfrm>
          <a:prstGeom prst="rect">
            <a:avLst/>
          </a:prstGeom>
        </p:spPr>
        <p:txBody>
          <a:bodyPr anchorCtr="0" anchor="t" bIns="91425" lIns="91425" spcFirstLastPara="1" rIns="91425" wrap="square" tIns="91425">
            <a:normAutofit/>
          </a:bodyPr>
          <a:lstStyle/>
          <a:p>
            <a:pPr indent="360045" lvl="0" marL="0" rtl="0" algn="just">
              <a:lnSpc>
                <a:spcPct val="115000"/>
              </a:lnSpc>
              <a:spcBef>
                <a:spcPts val="0"/>
              </a:spcBef>
              <a:spcAft>
                <a:spcPts val="0"/>
              </a:spcAft>
              <a:buNone/>
            </a:pPr>
            <a:r>
              <a:rPr lang="ro" sz="1200">
                <a:latin typeface="Cambria"/>
                <a:ea typeface="Cambria"/>
                <a:cs typeface="Cambria"/>
                <a:sym typeface="Cambria"/>
              </a:rPr>
              <a:t>Diagrama de activități pentru solicitarea de payout detaliază pașii necesari pentru ca un utilizator să solicite și să primească un payout pentru un pariu câștigător.</a:t>
            </a:r>
            <a:endParaRPr/>
          </a:p>
        </p:txBody>
      </p:sp>
      <p:pic>
        <p:nvPicPr>
          <p:cNvPr id="247" name="Google Shape;247;p31"/>
          <p:cNvPicPr preferRelativeResize="0"/>
          <p:nvPr/>
        </p:nvPicPr>
        <p:blipFill>
          <a:blip r:embed="rId3">
            <a:alphaModFix/>
          </a:blip>
          <a:stretch>
            <a:fillRect/>
          </a:stretch>
        </p:blipFill>
        <p:spPr>
          <a:xfrm>
            <a:off x="2043588" y="1540100"/>
            <a:ext cx="5667375" cy="360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3500">
                <a:highlight>
                  <a:schemeClr val="dk1"/>
                </a:highlight>
                <a:latin typeface="Arial"/>
                <a:ea typeface="Arial"/>
                <a:cs typeface="Arial"/>
                <a:sym typeface="Arial"/>
              </a:rPr>
              <a:t>1.Tema</a:t>
            </a:r>
            <a:endParaRPr b="1" sz="4900">
              <a:highlight>
                <a:schemeClr val="dk1"/>
              </a:highlight>
            </a:endParaRPr>
          </a:p>
        </p:txBody>
      </p:sp>
      <p:sp>
        <p:nvSpPr>
          <p:cNvPr id="141" name="Google Shape;141;p14"/>
          <p:cNvSpPr txBox="1"/>
          <p:nvPr>
            <p:ph idx="1" type="body"/>
          </p:nvPr>
        </p:nvSpPr>
        <p:spPr>
          <a:xfrm>
            <a:off x="1297500" y="1567550"/>
            <a:ext cx="7038900" cy="16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Tema </a:t>
            </a:r>
            <a:r>
              <a:rPr lang="ro"/>
              <a:t>acestei</a:t>
            </a:r>
            <a:r>
              <a:rPr lang="ro"/>
              <a:t> </a:t>
            </a:r>
            <a:r>
              <a:rPr lang="ro"/>
              <a:t>lucrări</a:t>
            </a:r>
            <a:r>
              <a:rPr lang="ro"/>
              <a:t> </a:t>
            </a:r>
            <a:r>
              <a:rPr lang="ro"/>
              <a:t>constă</a:t>
            </a:r>
            <a:r>
              <a:rPr lang="ro"/>
              <a:t> </a:t>
            </a:r>
            <a:r>
              <a:rPr lang="ro"/>
              <a:t>în</a:t>
            </a:r>
            <a:r>
              <a:rPr lang="ro"/>
              <a:t> realizarea unei </a:t>
            </a:r>
            <a:r>
              <a:rPr lang="ro"/>
              <a:t>aplicații</a:t>
            </a:r>
            <a:r>
              <a:rPr lang="ro"/>
              <a:t> care permite gestiunea unor case de pariuri plus viabilitatea </a:t>
            </a:r>
            <a:r>
              <a:rPr lang="ro"/>
              <a:t>acesteia</a:t>
            </a:r>
            <a:r>
              <a:rPr lang="ro"/>
              <a:t> </a:t>
            </a:r>
            <a:r>
              <a:rPr lang="ro"/>
              <a:t>în</a:t>
            </a:r>
            <a:r>
              <a:rPr lang="ro"/>
              <a:t> domeniul de activitate respectiv.</a:t>
            </a:r>
            <a:endParaRPr/>
          </a:p>
          <a:p>
            <a:pPr indent="0" lvl="0" marL="0" rtl="0" algn="l">
              <a:spcBef>
                <a:spcPts val="1200"/>
              </a:spcBef>
              <a:spcAft>
                <a:spcPts val="0"/>
              </a:spcAft>
              <a:buNone/>
            </a:pPr>
            <a:r>
              <a:rPr lang="ro"/>
              <a:t>Aplicația este de tip web realizată cu ajutorul React-ului ,o biblioteca JavaScript creată de Facebook, pentru partea de front-end și Node.Js care este utilizat pe back-end pentru server.</a:t>
            </a:r>
            <a:endParaRPr/>
          </a:p>
          <a:p>
            <a:pPr indent="0" lvl="0" marL="0" rtl="0" algn="l">
              <a:spcBef>
                <a:spcPts val="1200"/>
              </a:spcBef>
              <a:spcAft>
                <a:spcPts val="1200"/>
              </a:spcAft>
              <a:buNone/>
            </a:pPr>
            <a:r>
              <a:rPr lang="ro"/>
              <a:t>Baza de date este </a:t>
            </a:r>
            <a:r>
              <a:rPr lang="ro"/>
              <a:t>relațională</a:t>
            </a:r>
            <a:r>
              <a:rPr lang="ro"/>
              <a:t> </a:t>
            </a:r>
            <a:r>
              <a:rPr lang="ro"/>
              <a:t>și</a:t>
            </a:r>
            <a:r>
              <a:rPr lang="ro"/>
              <a:t> este creată în Xampp folosind MySQL </a:t>
            </a:r>
            <a:r>
              <a:rPr lang="ro"/>
              <a:t>și</a:t>
            </a:r>
            <a:r>
              <a:rPr lang="ro"/>
              <a:t> serverul Apache.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662100"/>
          </a:xfrm>
          <a:prstGeom prst="rect">
            <a:avLst/>
          </a:prstGeom>
        </p:spPr>
        <p:txBody>
          <a:bodyPr anchorCtr="0" anchor="t" bIns="91425" lIns="91425" spcFirstLastPara="1" rIns="91425" wrap="square" tIns="91425">
            <a:noAutofit/>
          </a:bodyPr>
          <a:lstStyle/>
          <a:p>
            <a:pPr indent="-222250" lvl="1" marL="0" rtl="0" algn="l">
              <a:spcBef>
                <a:spcPts val="600"/>
              </a:spcBef>
              <a:spcAft>
                <a:spcPts val="600"/>
              </a:spcAft>
              <a:buSzPts val="3500"/>
              <a:buFont typeface="Cambria"/>
              <a:buAutoNum type="arabicPeriod"/>
            </a:pPr>
            <a:r>
              <a:rPr lang="ro" sz="3500">
                <a:latin typeface="Cambria"/>
                <a:ea typeface="Cambria"/>
                <a:cs typeface="Cambria"/>
                <a:sym typeface="Cambria"/>
              </a:rPr>
              <a:t>Proiectarea bazei de date</a:t>
            </a:r>
            <a:endParaRPr sz="3500"/>
          </a:p>
        </p:txBody>
      </p:sp>
      <p:sp>
        <p:nvSpPr>
          <p:cNvPr id="253" name="Google Shape;253;p32"/>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60045" lvl="0" marL="0" rtl="0" algn="just">
              <a:lnSpc>
                <a:spcPct val="115000"/>
              </a:lnSpc>
              <a:spcBef>
                <a:spcPts val="0"/>
              </a:spcBef>
              <a:spcAft>
                <a:spcPts val="0"/>
              </a:spcAft>
              <a:buNone/>
            </a:pPr>
            <a:r>
              <a:rPr lang="ro" sz="1200">
                <a:latin typeface="Cambria"/>
                <a:ea typeface="Cambria"/>
                <a:cs typeface="Cambria"/>
                <a:sym typeface="Cambria"/>
              </a:rPr>
              <a:t>Proiectarea bazei de date este un proces esențial în dezvoltarea oricărui sistem informațional. Acesta implică mai multe etape, fiecare având rolul său specific în asigurarea unei structuri eficiente și robuste pentru gestionarea datelor.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297500" y="54375"/>
            <a:ext cx="7038900" cy="383100"/>
          </a:xfrm>
          <a:prstGeom prst="rect">
            <a:avLst/>
          </a:prstGeom>
        </p:spPr>
        <p:txBody>
          <a:bodyPr anchorCtr="0" anchor="t" bIns="91425" lIns="91425" spcFirstLastPara="1" rIns="91425" wrap="square" tIns="91425">
            <a:noAutofit/>
          </a:bodyPr>
          <a:lstStyle/>
          <a:p>
            <a:pPr indent="-88900" lvl="2" marL="0" rtl="0" algn="ctr">
              <a:lnSpc>
                <a:spcPct val="115000"/>
              </a:lnSpc>
              <a:spcBef>
                <a:spcPts val="600"/>
              </a:spcBef>
              <a:spcAft>
                <a:spcPts val="600"/>
              </a:spcAft>
              <a:buSzPts val="1400"/>
              <a:buFont typeface="Cambria"/>
              <a:buAutoNum type="arabicPeriod"/>
            </a:pPr>
            <a:r>
              <a:rPr i="1" lang="ro" sz="1400">
                <a:latin typeface="Cambria"/>
                <a:ea typeface="Cambria"/>
                <a:cs typeface="Cambria"/>
                <a:sym typeface="Cambria"/>
              </a:rPr>
              <a:t> Proiectarea la nivel conceptual</a:t>
            </a:r>
            <a:endParaRPr sz="2600"/>
          </a:p>
        </p:txBody>
      </p:sp>
      <p:pic>
        <p:nvPicPr>
          <p:cNvPr id="259" name="Google Shape;259;p33"/>
          <p:cNvPicPr preferRelativeResize="0"/>
          <p:nvPr/>
        </p:nvPicPr>
        <p:blipFill>
          <a:blip r:embed="rId3">
            <a:alphaModFix/>
          </a:blip>
          <a:stretch>
            <a:fillRect/>
          </a:stretch>
        </p:blipFill>
        <p:spPr>
          <a:xfrm>
            <a:off x="1704975" y="437475"/>
            <a:ext cx="5734050" cy="4706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1297500" y="393750"/>
            <a:ext cx="7038900" cy="7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3500">
                <a:highlight>
                  <a:schemeClr val="dk1"/>
                </a:highlight>
                <a:latin typeface="Open Sans"/>
                <a:ea typeface="Open Sans"/>
                <a:cs typeface="Open Sans"/>
                <a:sym typeface="Open Sans"/>
              </a:rPr>
              <a:t>5. Implementarea</a:t>
            </a:r>
            <a:endParaRPr sz="3500">
              <a:highlight>
                <a:schemeClr val="dk1"/>
              </a:highlight>
            </a:endParaRPr>
          </a:p>
        </p:txBody>
      </p:sp>
      <p:sp>
        <p:nvSpPr>
          <p:cNvPr id="265" name="Google Shape;265;p34"/>
          <p:cNvSpPr txBox="1"/>
          <p:nvPr>
            <p:ph idx="1" type="body"/>
          </p:nvPr>
        </p:nvSpPr>
        <p:spPr>
          <a:xfrm>
            <a:off x="1297500" y="1567550"/>
            <a:ext cx="7038900" cy="1125000"/>
          </a:xfrm>
          <a:prstGeom prst="rect">
            <a:avLst/>
          </a:prstGeom>
        </p:spPr>
        <p:txBody>
          <a:bodyPr anchorCtr="0" anchor="t" bIns="91425" lIns="91425" spcFirstLastPara="1" rIns="91425" wrap="square" tIns="91425">
            <a:normAutofit/>
          </a:bodyPr>
          <a:lstStyle/>
          <a:p>
            <a:pPr indent="360045" lvl="0" marL="0" rtl="0" algn="just">
              <a:lnSpc>
                <a:spcPct val="115000"/>
              </a:lnSpc>
              <a:spcBef>
                <a:spcPts val="0"/>
              </a:spcBef>
              <a:spcAft>
                <a:spcPts val="0"/>
              </a:spcAft>
              <a:buNone/>
            </a:pPr>
            <a:r>
              <a:rPr lang="ro" sz="1500">
                <a:latin typeface="Cambria"/>
                <a:ea typeface="Cambria"/>
                <a:cs typeface="Cambria"/>
                <a:sym typeface="Cambria"/>
              </a:rPr>
              <a:t>Aplicația "ALPHAS.Bet" este un sistem de pariuri sportive online care oferă funcționalități multiple pentru utilizatori, angajați, administratori și manageri.In urmatoarele slide-uri vom prezenta cele mai importante funcționalități per rol.</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1052550" y="0"/>
            <a:ext cx="7038900" cy="398100"/>
          </a:xfrm>
          <a:prstGeom prst="rect">
            <a:avLst/>
          </a:prstGeom>
        </p:spPr>
        <p:txBody>
          <a:bodyPr anchorCtr="0" anchor="t" bIns="91425" lIns="91425" spcFirstLastPara="1" rIns="91425" wrap="square" tIns="91425">
            <a:normAutofit fontScale="90000"/>
          </a:bodyPr>
          <a:lstStyle/>
          <a:p>
            <a:pPr indent="-102870" lvl="2" marL="0" rtl="0" algn="ctr">
              <a:lnSpc>
                <a:spcPct val="115000"/>
              </a:lnSpc>
              <a:spcBef>
                <a:spcPts val="600"/>
              </a:spcBef>
              <a:spcAft>
                <a:spcPts val="600"/>
              </a:spcAft>
              <a:buSzPct val="100000"/>
              <a:buFont typeface="Cambria"/>
              <a:buAutoNum type="arabicPeriod"/>
            </a:pPr>
            <a:r>
              <a:rPr i="1" lang="ro" sz="1800">
                <a:latin typeface="Cambria"/>
                <a:ea typeface="Cambria"/>
                <a:cs typeface="Cambria"/>
                <a:sym typeface="Cambria"/>
              </a:rPr>
              <a:t>Utilizator</a:t>
            </a:r>
            <a:endParaRPr sz="3000"/>
          </a:p>
        </p:txBody>
      </p:sp>
      <p:pic>
        <p:nvPicPr>
          <p:cNvPr id="271" name="Google Shape;271;p35"/>
          <p:cNvPicPr preferRelativeResize="0"/>
          <p:nvPr/>
        </p:nvPicPr>
        <p:blipFill>
          <a:blip r:embed="rId3">
            <a:alphaModFix/>
          </a:blip>
          <a:stretch>
            <a:fillRect/>
          </a:stretch>
        </p:blipFill>
        <p:spPr>
          <a:xfrm>
            <a:off x="1813150" y="398100"/>
            <a:ext cx="5238750" cy="4745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1052550" y="0"/>
            <a:ext cx="7038900" cy="398100"/>
          </a:xfrm>
          <a:prstGeom prst="rect">
            <a:avLst/>
          </a:prstGeom>
        </p:spPr>
        <p:txBody>
          <a:bodyPr anchorCtr="0" anchor="t" bIns="91425" lIns="91425" spcFirstLastPara="1" rIns="91425" wrap="square" tIns="91425">
            <a:noAutofit/>
          </a:bodyPr>
          <a:lstStyle/>
          <a:p>
            <a:pPr indent="-114300" lvl="2" marL="0" rtl="0" algn="ctr">
              <a:lnSpc>
                <a:spcPct val="115000"/>
              </a:lnSpc>
              <a:spcBef>
                <a:spcPts val="600"/>
              </a:spcBef>
              <a:spcAft>
                <a:spcPts val="600"/>
              </a:spcAft>
              <a:buSzPts val="1800"/>
              <a:buFont typeface="Cambria"/>
              <a:buAutoNum type="arabicPeriod"/>
            </a:pPr>
            <a:r>
              <a:rPr i="1" lang="ro" sz="1800">
                <a:latin typeface="Cambria"/>
                <a:ea typeface="Cambria"/>
                <a:cs typeface="Cambria"/>
                <a:sym typeface="Cambria"/>
              </a:rPr>
              <a:t>Angajat</a:t>
            </a:r>
            <a:endParaRPr sz="1800"/>
          </a:p>
        </p:txBody>
      </p:sp>
      <p:pic>
        <p:nvPicPr>
          <p:cNvPr id="277" name="Google Shape;277;p36"/>
          <p:cNvPicPr preferRelativeResize="0"/>
          <p:nvPr/>
        </p:nvPicPr>
        <p:blipFill>
          <a:blip r:embed="rId3">
            <a:alphaModFix/>
          </a:blip>
          <a:stretch>
            <a:fillRect/>
          </a:stretch>
        </p:blipFill>
        <p:spPr>
          <a:xfrm>
            <a:off x="3656775" y="716600"/>
            <a:ext cx="1830452" cy="3171824"/>
          </a:xfrm>
          <a:prstGeom prst="rect">
            <a:avLst/>
          </a:prstGeom>
          <a:noFill/>
          <a:ln>
            <a:noFill/>
          </a:ln>
        </p:spPr>
      </p:pic>
      <p:sp>
        <p:nvSpPr>
          <p:cNvPr id="278" name="Google Shape;278;p36"/>
          <p:cNvSpPr txBox="1"/>
          <p:nvPr/>
        </p:nvSpPr>
        <p:spPr>
          <a:xfrm>
            <a:off x="1483650" y="3989600"/>
            <a:ext cx="61767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ro" sz="1200">
                <a:solidFill>
                  <a:schemeClr val="lt1"/>
                </a:solidFill>
                <a:latin typeface="Cambria"/>
                <a:ea typeface="Cambria"/>
                <a:cs typeface="Cambria"/>
                <a:sym typeface="Cambria"/>
              </a:rPr>
              <a:t>Formularul de </a:t>
            </a:r>
            <a:r>
              <a:rPr lang="ro" sz="1200">
                <a:solidFill>
                  <a:schemeClr val="lt1"/>
                </a:solidFill>
                <a:latin typeface="Cambria"/>
                <a:ea typeface="Cambria"/>
                <a:cs typeface="Cambria"/>
                <a:sym typeface="Cambria"/>
              </a:rPr>
              <a:t>check-out</a:t>
            </a:r>
            <a:r>
              <a:rPr lang="ro" sz="1200">
                <a:solidFill>
                  <a:schemeClr val="lt1"/>
                </a:solidFill>
                <a:latin typeface="Cambria"/>
                <a:ea typeface="Cambria"/>
                <a:cs typeface="Cambria"/>
                <a:sym typeface="Cambria"/>
              </a:rPr>
              <a:t> este disponibil pentru a finaliza tranzacțiile în numele clienților.</a:t>
            </a:r>
            <a:endParaRPr sz="13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105325" y="0"/>
            <a:ext cx="7038900" cy="429900"/>
          </a:xfrm>
          <a:prstGeom prst="rect">
            <a:avLst/>
          </a:prstGeom>
        </p:spPr>
        <p:txBody>
          <a:bodyPr anchorCtr="0" anchor="t" bIns="91425" lIns="91425" spcFirstLastPara="1" rIns="91425" wrap="square" tIns="91425">
            <a:normAutofit fontScale="90000"/>
          </a:bodyPr>
          <a:lstStyle/>
          <a:p>
            <a:pPr indent="-102870" lvl="2" marL="0" rtl="0" algn="ctr">
              <a:lnSpc>
                <a:spcPct val="115000"/>
              </a:lnSpc>
              <a:spcBef>
                <a:spcPts val="600"/>
              </a:spcBef>
              <a:spcAft>
                <a:spcPts val="600"/>
              </a:spcAft>
              <a:buSzPct val="100000"/>
              <a:buFont typeface="Cambria"/>
              <a:buAutoNum type="arabicPeriod"/>
            </a:pPr>
            <a:r>
              <a:rPr i="1" lang="ro" sz="1800">
                <a:latin typeface="Cambria"/>
                <a:ea typeface="Cambria"/>
                <a:cs typeface="Cambria"/>
                <a:sym typeface="Cambria"/>
              </a:rPr>
              <a:t>Administrator</a:t>
            </a:r>
            <a:endParaRPr/>
          </a:p>
        </p:txBody>
      </p:sp>
      <p:pic>
        <p:nvPicPr>
          <p:cNvPr id="284" name="Google Shape;284;p37"/>
          <p:cNvPicPr preferRelativeResize="0"/>
          <p:nvPr/>
        </p:nvPicPr>
        <p:blipFill>
          <a:blip r:embed="rId3">
            <a:alphaModFix/>
          </a:blip>
          <a:stretch>
            <a:fillRect/>
          </a:stretch>
        </p:blipFill>
        <p:spPr>
          <a:xfrm>
            <a:off x="1600425" y="429900"/>
            <a:ext cx="5724525" cy="4713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052550" y="0"/>
            <a:ext cx="7038900" cy="45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sz="1800"/>
              <a:t>Manager</a:t>
            </a:r>
            <a:endParaRPr sz="1800"/>
          </a:p>
        </p:txBody>
      </p:sp>
      <p:pic>
        <p:nvPicPr>
          <p:cNvPr id="290" name="Google Shape;290;p38"/>
          <p:cNvPicPr preferRelativeResize="0"/>
          <p:nvPr/>
        </p:nvPicPr>
        <p:blipFill>
          <a:blip r:embed="rId3">
            <a:alphaModFix/>
          </a:blip>
          <a:stretch>
            <a:fillRect/>
          </a:stretch>
        </p:blipFill>
        <p:spPr>
          <a:xfrm>
            <a:off x="1714500" y="812325"/>
            <a:ext cx="5715000" cy="2628900"/>
          </a:xfrm>
          <a:prstGeom prst="rect">
            <a:avLst/>
          </a:prstGeom>
          <a:noFill/>
          <a:ln>
            <a:noFill/>
          </a:ln>
        </p:spPr>
      </p:pic>
      <p:sp>
        <p:nvSpPr>
          <p:cNvPr id="291" name="Google Shape;291;p38"/>
          <p:cNvSpPr txBox="1"/>
          <p:nvPr/>
        </p:nvSpPr>
        <p:spPr>
          <a:xfrm>
            <a:off x="1714500" y="3620050"/>
            <a:ext cx="5715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lt1"/>
                </a:solidFill>
                <a:latin typeface="Lato"/>
                <a:ea typeface="Lato"/>
                <a:cs typeface="Lato"/>
                <a:sym typeface="Lato"/>
              </a:rPr>
              <a:t>Un exemplu de grafic pe care un manager poate </a:t>
            </a:r>
            <a:r>
              <a:rPr lang="ro" sz="1200">
                <a:solidFill>
                  <a:schemeClr val="lt1"/>
                </a:solidFill>
                <a:latin typeface="Lato"/>
                <a:ea typeface="Lato"/>
                <a:cs typeface="Lato"/>
                <a:sym typeface="Lato"/>
              </a:rPr>
              <a:t>să-l</a:t>
            </a:r>
            <a:r>
              <a:rPr lang="ro" sz="1200">
                <a:solidFill>
                  <a:schemeClr val="lt1"/>
                </a:solidFill>
                <a:latin typeface="Lato"/>
                <a:ea typeface="Lato"/>
                <a:cs typeface="Lato"/>
                <a:sym typeface="Lato"/>
              </a:rPr>
              <a:t> vizualizeze </a:t>
            </a:r>
            <a:r>
              <a:rPr lang="ro" sz="1200">
                <a:solidFill>
                  <a:schemeClr val="lt1"/>
                </a:solidFill>
                <a:latin typeface="Lato"/>
                <a:ea typeface="Lato"/>
                <a:cs typeface="Lato"/>
                <a:sym typeface="Lato"/>
              </a:rPr>
              <a:t>în</a:t>
            </a:r>
            <a:r>
              <a:rPr lang="ro" sz="1200">
                <a:solidFill>
                  <a:schemeClr val="lt1"/>
                </a:solidFill>
                <a:latin typeface="Lato"/>
                <a:ea typeface="Lato"/>
                <a:cs typeface="Lato"/>
                <a:sym typeface="Lato"/>
              </a:rPr>
              <a:t> cadrul </a:t>
            </a:r>
            <a:r>
              <a:rPr lang="ro" sz="1200">
                <a:solidFill>
                  <a:schemeClr val="lt1"/>
                </a:solidFill>
                <a:latin typeface="Lato"/>
                <a:ea typeface="Lato"/>
                <a:cs typeface="Lato"/>
                <a:sym typeface="Lato"/>
              </a:rPr>
              <a:t>aplicației</a:t>
            </a:r>
            <a:endParaRPr sz="1200">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3600">
                <a:highlight>
                  <a:schemeClr val="dk1"/>
                </a:highlight>
                <a:latin typeface="Open Sans"/>
                <a:ea typeface="Open Sans"/>
                <a:cs typeface="Open Sans"/>
                <a:sym typeface="Open Sans"/>
              </a:rPr>
              <a:t>6. Testarea</a:t>
            </a:r>
            <a:endParaRPr sz="5000">
              <a:highlight>
                <a:schemeClr val="dk1"/>
              </a:highlight>
            </a:endParaRPr>
          </a:p>
        </p:txBody>
      </p:sp>
      <p:sp>
        <p:nvSpPr>
          <p:cNvPr id="297" name="Google Shape;297;p39"/>
          <p:cNvSpPr txBox="1"/>
          <p:nvPr>
            <p:ph idx="1" type="body"/>
          </p:nvPr>
        </p:nvSpPr>
        <p:spPr>
          <a:xfrm>
            <a:off x="1297500" y="1567550"/>
            <a:ext cx="7038900" cy="1411500"/>
          </a:xfrm>
          <a:prstGeom prst="rect">
            <a:avLst/>
          </a:prstGeom>
        </p:spPr>
        <p:txBody>
          <a:bodyPr anchorCtr="0" anchor="t" bIns="91425" lIns="91425" spcFirstLastPara="1" rIns="91425" wrap="square" tIns="91425">
            <a:normAutofit lnSpcReduction="10000"/>
          </a:bodyPr>
          <a:lstStyle/>
          <a:p>
            <a:pPr indent="360045" lvl="0" marL="0" rtl="0" algn="just">
              <a:lnSpc>
                <a:spcPct val="115000"/>
              </a:lnSpc>
              <a:spcBef>
                <a:spcPts val="0"/>
              </a:spcBef>
              <a:spcAft>
                <a:spcPts val="0"/>
              </a:spcAft>
              <a:buNone/>
            </a:pPr>
            <a:r>
              <a:rPr lang="ro" sz="1200">
                <a:latin typeface="Cambria"/>
                <a:ea typeface="Cambria"/>
                <a:cs typeface="Cambria"/>
                <a:sym typeface="Cambria"/>
              </a:rPr>
              <a:t>Testarea sistemului este esențială pentru a asigura funcționalitatea corectă și fiabilitatea aplicației. Testarea automată a fost realizată atât pe back-end, cât și pe front-end, utilizând diverse instrumente și biblioteci pentru a acoperi toate funcționalitățile critice ale aplicației.</a:t>
            </a:r>
            <a:endParaRPr sz="1200">
              <a:latin typeface="Cambria"/>
              <a:ea typeface="Cambria"/>
              <a:cs typeface="Cambria"/>
              <a:sym typeface="Cambria"/>
            </a:endParaRPr>
          </a:p>
          <a:p>
            <a:pPr indent="360045" lvl="0" marL="0" rtl="0" algn="just">
              <a:lnSpc>
                <a:spcPct val="115000"/>
              </a:lnSpc>
              <a:spcBef>
                <a:spcPts val="0"/>
              </a:spcBef>
              <a:spcAft>
                <a:spcPts val="0"/>
              </a:spcAft>
              <a:buNone/>
            </a:pPr>
            <a:r>
              <a:rPr lang="ro" sz="1200">
                <a:latin typeface="Cambria"/>
                <a:ea typeface="Cambria"/>
                <a:cs typeface="Cambria"/>
                <a:sym typeface="Cambria"/>
              </a:rPr>
              <a:t>Instrumente de Testare </a:t>
            </a:r>
            <a:r>
              <a:rPr lang="ro" sz="1200">
                <a:latin typeface="Cambria"/>
                <a:ea typeface="Cambria"/>
                <a:cs typeface="Cambria"/>
                <a:sym typeface="Cambria"/>
              </a:rPr>
              <a:t>menționate</a:t>
            </a:r>
            <a:r>
              <a:rPr lang="ro" sz="1200">
                <a:latin typeface="Cambria"/>
                <a:ea typeface="Cambria"/>
                <a:cs typeface="Cambria"/>
                <a:sym typeface="Cambria"/>
              </a:rPr>
              <a:t> sunt Jest ,un framework de tip JavaScript utilizat pentru testarea unităților și integrării în aplicațiile Node.js și React, și Supertest care este o bibliotecă pentru testarea API-urilor HTTP, utilizată împreună cu Jest pentru a testa endpoint-urile serverului Express</a:t>
            </a:r>
            <a:endParaRPr/>
          </a:p>
        </p:txBody>
      </p:sp>
      <p:pic>
        <p:nvPicPr>
          <p:cNvPr id="298" name="Google Shape;298;p39"/>
          <p:cNvPicPr preferRelativeResize="0"/>
          <p:nvPr/>
        </p:nvPicPr>
        <p:blipFill>
          <a:blip r:embed="rId3">
            <a:alphaModFix/>
          </a:blip>
          <a:stretch>
            <a:fillRect/>
          </a:stretch>
        </p:blipFill>
        <p:spPr>
          <a:xfrm>
            <a:off x="2328863" y="3086200"/>
            <a:ext cx="4486275" cy="1628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Concluzie</a:t>
            </a:r>
            <a:endParaRPr/>
          </a:p>
        </p:txBody>
      </p:sp>
      <p:sp>
        <p:nvSpPr>
          <p:cNvPr id="304" name="Google Shape;304;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t>    Prin cele prezentate mai sus consider ca </a:t>
            </a:r>
            <a:r>
              <a:rPr lang="ro"/>
              <a:t>aplicația dezvoltată aduce un grad de inovare pe piața de pariuri sportive fiind capabilă în momentul de față să fie modificată pentru a satisface cerințele oricărei agenții de pariuri care ar dori să o utilizeze,pe scurt poate să permită gestiunea unor case de pariuri.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124025" y="-813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a:t>Rezultatul </a:t>
            </a:r>
            <a:r>
              <a:rPr lang="ro"/>
              <a:t>activității</a:t>
            </a:r>
            <a:r>
              <a:rPr lang="ro"/>
              <a:t> de dezvoltate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0" y="437425"/>
            <a:ext cx="9144001" cy="4370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3500">
                <a:highlight>
                  <a:schemeClr val="dk1"/>
                </a:highlight>
                <a:latin typeface="Open Sans"/>
                <a:ea typeface="Open Sans"/>
                <a:cs typeface="Open Sans"/>
                <a:sym typeface="Open Sans"/>
              </a:rPr>
              <a:t>2. Analiza problemei</a:t>
            </a:r>
            <a:endParaRPr sz="4900">
              <a:highlight>
                <a:schemeClr val="dk1"/>
              </a:highlight>
            </a:endParaRPr>
          </a:p>
        </p:txBody>
      </p:sp>
      <p:sp>
        <p:nvSpPr>
          <p:cNvPr id="154" name="Google Shape;154;p16"/>
          <p:cNvSpPr txBox="1"/>
          <p:nvPr>
            <p:ph idx="1" type="body"/>
          </p:nvPr>
        </p:nvSpPr>
        <p:spPr>
          <a:xfrm>
            <a:off x="1297500" y="4178150"/>
            <a:ext cx="7038900" cy="618300"/>
          </a:xfrm>
          <a:prstGeom prst="rect">
            <a:avLst/>
          </a:prstGeom>
        </p:spPr>
        <p:txBody>
          <a:bodyPr anchorCtr="0" anchor="ctr" bIns="91425" lIns="91425" spcFirstLastPara="1" rIns="91425" wrap="square" tIns="91425">
            <a:normAutofit fontScale="47500" lnSpcReduction="10000"/>
          </a:bodyPr>
          <a:lstStyle/>
          <a:p>
            <a:pPr indent="-65031" lvl="3" marL="0" rtl="0" algn="ctr">
              <a:lnSpc>
                <a:spcPct val="115000"/>
              </a:lnSpc>
              <a:spcBef>
                <a:spcPts val="0"/>
              </a:spcBef>
              <a:spcAft>
                <a:spcPts val="0"/>
              </a:spcAft>
              <a:buSzPct val="100000"/>
              <a:buFont typeface="Cambria"/>
              <a:buAutoNum type="arabicPeriod"/>
            </a:pPr>
            <a:r>
              <a:rPr i="1" lang="ro" sz="2156">
                <a:latin typeface="Cambria"/>
                <a:ea typeface="Cambria"/>
                <a:cs typeface="Cambria"/>
                <a:sym typeface="Cambria"/>
              </a:rPr>
              <a:t>Evoluția pieței pariurilor </a:t>
            </a:r>
            <a:r>
              <a:rPr i="1" lang="ro" sz="2156">
                <a:latin typeface="Cambria"/>
                <a:ea typeface="Cambria"/>
                <a:cs typeface="Cambria"/>
                <a:sym typeface="Cambria"/>
              </a:rPr>
              <a:t>online</a:t>
            </a:r>
            <a:r>
              <a:rPr i="1" lang="ro" sz="2156">
                <a:latin typeface="Cambria"/>
                <a:ea typeface="Cambria"/>
                <a:cs typeface="Cambria"/>
                <a:sym typeface="Cambria"/>
              </a:rPr>
              <a:t> din Europa în perioada 2019-2023.</a:t>
            </a:r>
            <a:endParaRPr i="1" sz="2156">
              <a:latin typeface="Cambria"/>
              <a:ea typeface="Cambria"/>
              <a:cs typeface="Cambria"/>
              <a:sym typeface="Cambria"/>
            </a:endParaRPr>
          </a:p>
          <a:p>
            <a:pPr indent="-65031" lvl="3" marL="0" rtl="0" algn="ctr">
              <a:lnSpc>
                <a:spcPct val="115000"/>
              </a:lnSpc>
              <a:spcBef>
                <a:spcPts val="0"/>
              </a:spcBef>
              <a:spcAft>
                <a:spcPts val="0"/>
              </a:spcAft>
              <a:buSzPct val="100000"/>
              <a:buFont typeface="Cambria"/>
              <a:buAutoNum type="arabicPeriod"/>
            </a:pPr>
            <a:r>
              <a:rPr i="1" lang="ro" sz="2156">
                <a:latin typeface="Cambria"/>
                <a:ea typeface="Cambria"/>
                <a:cs typeface="Cambria"/>
                <a:sym typeface="Cambria"/>
              </a:rPr>
              <a:t>Sursa: https://rue.ee/blog/history-of-sports-betting/</a:t>
            </a:r>
            <a:endParaRPr i="1" sz="2156">
              <a:latin typeface="Cambria"/>
              <a:ea typeface="Cambria"/>
              <a:cs typeface="Cambria"/>
              <a:sym typeface="Cambria"/>
            </a:endParaRPr>
          </a:p>
          <a:p>
            <a:pPr indent="0" lvl="0" marL="0" rtl="0" algn="ctr">
              <a:spcBef>
                <a:spcPts val="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1867000" y="1307850"/>
            <a:ext cx="5734050" cy="286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1052550" y="665275"/>
            <a:ext cx="7038900" cy="4085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000">
              <a:solidFill>
                <a:srgbClr val="000000"/>
              </a:solidFill>
              <a:latin typeface="Calibri"/>
              <a:ea typeface="Calibri"/>
              <a:cs typeface="Calibri"/>
              <a:sym typeface="Calibri"/>
            </a:endParaRPr>
          </a:p>
          <a:p>
            <a:pPr indent="360045" lvl="0" marL="0" rtl="0" algn="l">
              <a:lnSpc>
                <a:spcPct val="115000"/>
              </a:lnSpc>
              <a:spcBef>
                <a:spcPts val="1000"/>
              </a:spcBef>
              <a:spcAft>
                <a:spcPts val="0"/>
              </a:spcAft>
              <a:buNone/>
            </a:pPr>
            <a:r>
              <a:rPr lang="ro">
                <a:highlight>
                  <a:schemeClr val="dk1"/>
                </a:highlight>
                <a:latin typeface="Cambria"/>
                <a:ea typeface="Cambria"/>
                <a:cs typeface="Cambria"/>
                <a:sym typeface="Cambria"/>
              </a:rPr>
              <a:t>Pariurile sportive au devenit tot mai cunoscute pe măsură ce civilizația s-a maturizat. </a:t>
            </a:r>
            <a:r>
              <a:rPr lang="ro">
                <a:highlight>
                  <a:schemeClr val="dk1"/>
                </a:highlight>
                <a:latin typeface="Cambria"/>
                <a:ea typeface="Cambria"/>
                <a:cs typeface="Cambria"/>
                <a:sym typeface="Cambria"/>
              </a:rPr>
              <a:t>Încă</a:t>
            </a:r>
            <a:r>
              <a:rPr lang="ro">
                <a:highlight>
                  <a:schemeClr val="dk1"/>
                </a:highlight>
                <a:latin typeface="Cambria"/>
                <a:ea typeface="Cambria"/>
                <a:cs typeface="Cambria"/>
                <a:sym typeface="Cambria"/>
              </a:rPr>
              <a:t> din anii 1750, Jockey Club este printre </a:t>
            </a:r>
            <a:r>
              <a:rPr lang="ro">
                <a:highlight>
                  <a:schemeClr val="dk1"/>
                </a:highlight>
                <a:latin typeface="Cambria"/>
                <a:ea typeface="Cambria"/>
                <a:cs typeface="Cambria"/>
                <a:sym typeface="Cambria"/>
              </a:rPr>
              <a:t>pionierii</a:t>
            </a:r>
            <a:r>
              <a:rPr lang="ro">
                <a:highlight>
                  <a:schemeClr val="dk1"/>
                </a:highlight>
                <a:latin typeface="Cambria"/>
                <a:ea typeface="Cambria"/>
                <a:cs typeface="Cambria"/>
                <a:sym typeface="Cambria"/>
              </a:rPr>
              <a:t> din domeniu care a contribuit la dezvoltarea regulilor privind pariurile sportive pentru cursele de cai. Pariurile sportive au </a:t>
            </a:r>
            <a:r>
              <a:rPr lang="ro">
                <a:highlight>
                  <a:schemeClr val="dk1"/>
                </a:highlight>
                <a:latin typeface="Cambria"/>
                <a:ea typeface="Cambria"/>
                <a:cs typeface="Cambria"/>
                <a:sym typeface="Cambria"/>
              </a:rPr>
              <a:t>evoluat</a:t>
            </a:r>
            <a:r>
              <a:rPr lang="ro">
                <a:highlight>
                  <a:schemeClr val="dk1"/>
                </a:highlight>
                <a:latin typeface="Cambria"/>
                <a:ea typeface="Cambria"/>
                <a:cs typeface="Cambria"/>
                <a:sym typeface="Cambria"/>
              </a:rPr>
              <a:t> la nivel mondial în secolul al XIX-lea în SUA, în Anglia și în Germania. Pariurile sportive au evoluat și au modelat cultura oamenilor în acest sens. La sfârșitul anilor 1990 și începutul anilor 2000, pariurile sportive online au apărut. Tehnologia a permis realizarea la nivel global al pariurilor prin casele de pariuri sportive online. În conformitate cu datele statistice din prezent piața globală este în valoare de 130 de miliarde de euro. Evoluția mondială a pieței conform analizelor realizate va crește, ajungând în 2028 până la o valoare de 145 de miliarde de euro. Dacă în perioada pandemică piața europeană a pariurilor realizate la casele de pariuri a scăzut, nu același lucru se poate spune despre pariurile sportive </a:t>
            </a:r>
            <a:r>
              <a:rPr lang="ro">
                <a:highlight>
                  <a:schemeClr val="dk1"/>
                </a:highlight>
                <a:latin typeface="Cambria"/>
                <a:ea typeface="Cambria"/>
                <a:cs typeface="Cambria"/>
                <a:sym typeface="Cambria"/>
              </a:rPr>
              <a:t>online</a:t>
            </a:r>
            <a:r>
              <a:rPr lang="ro">
                <a:highlight>
                  <a:schemeClr val="dk1"/>
                </a:highlight>
                <a:latin typeface="Cambria"/>
                <a:ea typeface="Cambria"/>
                <a:cs typeface="Cambria"/>
                <a:sym typeface="Cambria"/>
              </a:rPr>
              <a:t>.</a:t>
            </a:r>
            <a:endParaRPr sz="1400">
              <a:highlight>
                <a:schemeClr val="dk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1297500" y="3288225"/>
            <a:ext cx="7038900" cy="1681800"/>
          </a:xfrm>
          <a:prstGeom prst="rect">
            <a:avLst/>
          </a:prstGeom>
        </p:spPr>
        <p:txBody>
          <a:bodyPr anchorCtr="0" anchor="t" bIns="91425" lIns="91425" spcFirstLastPara="1" rIns="91425" wrap="square" tIns="91425">
            <a:normAutofit/>
          </a:bodyPr>
          <a:lstStyle/>
          <a:p>
            <a:pPr indent="-69850" lvl="3" marL="0" rtl="0" algn="ctr">
              <a:lnSpc>
                <a:spcPct val="115000"/>
              </a:lnSpc>
              <a:spcBef>
                <a:spcPts val="0"/>
              </a:spcBef>
              <a:spcAft>
                <a:spcPts val="0"/>
              </a:spcAft>
              <a:buSzPts val="1100"/>
              <a:buFont typeface="Cambria"/>
              <a:buAutoNum type="arabicPeriod"/>
            </a:pPr>
            <a:r>
              <a:rPr i="1" lang="ro">
                <a:highlight>
                  <a:schemeClr val="dk1"/>
                </a:highlight>
                <a:latin typeface="Calibri"/>
                <a:ea typeface="Calibri"/>
                <a:cs typeface="Calibri"/>
                <a:sym typeface="Calibri"/>
              </a:rPr>
              <a:t>Evoluția numărului de agenții de pariuri licențiate on-line</a:t>
            </a:r>
            <a:endParaRPr i="1">
              <a:highlight>
                <a:schemeClr val="dk1"/>
              </a:highlight>
              <a:latin typeface="Cambria"/>
              <a:ea typeface="Cambria"/>
              <a:cs typeface="Cambria"/>
              <a:sym typeface="Cambria"/>
            </a:endParaRPr>
          </a:p>
          <a:p>
            <a:pPr indent="-69850" lvl="3" marL="0" rtl="0" algn="ctr">
              <a:lnSpc>
                <a:spcPct val="115000"/>
              </a:lnSpc>
              <a:spcBef>
                <a:spcPts val="0"/>
              </a:spcBef>
              <a:spcAft>
                <a:spcPts val="0"/>
              </a:spcAft>
              <a:buSzPts val="1100"/>
              <a:buFont typeface="Cambria"/>
              <a:buAutoNum type="arabicPeriod"/>
            </a:pPr>
            <a:r>
              <a:rPr i="1" lang="ro">
                <a:highlight>
                  <a:schemeClr val="dk1"/>
                </a:highlight>
                <a:latin typeface="Cambria"/>
                <a:ea typeface="Cambria"/>
                <a:cs typeface="Cambria"/>
                <a:sym typeface="Cambria"/>
              </a:rPr>
              <a:t>Sursa:https://siteuripariuri.ro/altele/cate-case-de-pariuri-sunt-in-romania/</a:t>
            </a:r>
            <a:endParaRPr sz="1200">
              <a:highlight>
                <a:schemeClr val="dk1"/>
              </a:highlight>
              <a:latin typeface="Cambria"/>
              <a:ea typeface="Cambria"/>
              <a:cs typeface="Cambria"/>
              <a:sym typeface="Cambria"/>
            </a:endParaRPr>
          </a:p>
          <a:p>
            <a:pPr indent="360045" lvl="0" marL="0" rtl="0" algn="just">
              <a:lnSpc>
                <a:spcPct val="115000"/>
              </a:lnSpc>
              <a:spcBef>
                <a:spcPts val="0"/>
              </a:spcBef>
              <a:spcAft>
                <a:spcPts val="0"/>
              </a:spcAft>
              <a:buNone/>
            </a:pPr>
            <a:r>
              <a:t/>
            </a:r>
            <a:endParaRPr sz="1200">
              <a:highlight>
                <a:schemeClr val="dk1"/>
              </a:highlight>
              <a:latin typeface="Cambria"/>
              <a:ea typeface="Cambria"/>
              <a:cs typeface="Cambria"/>
              <a:sym typeface="Cambria"/>
            </a:endParaRPr>
          </a:p>
          <a:p>
            <a:pPr indent="360045" lvl="0" marL="0" rtl="0" algn="just">
              <a:lnSpc>
                <a:spcPct val="115000"/>
              </a:lnSpc>
              <a:spcBef>
                <a:spcPts val="0"/>
              </a:spcBef>
              <a:spcAft>
                <a:spcPts val="0"/>
              </a:spcAft>
              <a:buNone/>
            </a:pPr>
            <a:r>
              <a:rPr lang="ro" sz="1200">
                <a:highlight>
                  <a:schemeClr val="dk1"/>
                </a:highlight>
                <a:latin typeface="Cambria"/>
                <a:ea typeface="Cambria"/>
                <a:cs typeface="Cambria"/>
                <a:sym typeface="Cambria"/>
              </a:rPr>
              <a:t>Așa cum se poate constata din figura de mai sus, numărul agențiilor de pariuri on-line din România este în creștere continuă, dacă în anul 2016 existau 9 agenții, în anul 2023 numărul acestora a ajuns până la 32 de agenții.  Aceste creșteri evidențiază o necesitate a dezvoltării aplicațiilor on-line care să susțină creșterea din piață.</a:t>
            </a:r>
            <a:endParaRPr>
              <a:highlight>
                <a:schemeClr val="dk1"/>
              </a:highlight>
            </a:endParaRPr>
          </a:p>
        </p:txBody>
      </p:sp>
      <p:pic>
        <p:nvPicPr>
          <p:cNvPr id="166" name="Google Shape;166;p18"/>
          <p:cNvPicPr preferRelativeResize="0"/>
          <p:nvPr/>
        </p:nvPicPr>
        <p:blipFill>
          <a:blip r:embed="rId3">
            <a:alphaModFix/>
          </a:blip>
          <a:stretch>
            <a:fillRect/>
          </a:stretch>
        </p:blipFill>
        <p:spPr>
          <a:xfrm>
            <a:off x="1954688" y="122225"/>
            <a:ext cx="5724525" cy="297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3500">
                <a:highlight>
                  <a:schemeClr val="dk1"/>
                </a:highlight>
                <a:latin typeface="Open Sans"/>
                <a:ea typeface="Open Sans"/>
                <a:cs typeface="Open Sans"/>
                <a:sym typeface="Open Sans"/>
              </a:rPr>
              <a:t>3.Specificarea </a:t>
            </a:r>
            <a:r>
              <a:rPr b="1" lang="ro" sz="3500">
                <a:highlight>
                  <a:schemeClr val="dk1"/>
                </a:highlight>
                <a:latin typeface="Open Sans"/>
                <a:ea typeface="Open Sans"/>
                <a:cs typeface="Open Sans"/>
                <a:sym typeface="Open Sans"/>
              </a:rPr>
              <a:t>cerințelor</a:t>
            </a:r>
            <a:endParaRPr sz="4900">
              <a:highlight>
                <a:schemeClr val="dk1"/>
              </a:highlight>
            </a:endParaRPr>
          </a:p>
        </p:txBody>
      </p:sp>
      <p:sp>
        <p:nvSpPr>
          <p:cNvPr id="172" name="Google Shape;172;p19"/>
          <p:cNvSpPr txBox="1"/>
          <p:nvPr>
            <p:ph idx="1" type="body"/>
          </p:nvPr>
        </p:nvSpPr>
        <p:spPr>
          <a:xfrm>
            <a:off x="1297500" y="1307850"/>
            <a:ext cx="7254900" cy="3835800"/>
          </a:xfrm>
          <a:prstGeom prst="rect">
            <a:avLst/>
          </a:prstGeom>
        </p:spPr>
        <p:txBody>
          <a:bodyPr anchorCtr="0" anchor="t" bIns="91425" lIns="91425" spcFirstLastPara="1" rIns="91425" wrap="square" tIns="91425">
            <a:noAutofit/>
          </a:bodyPr>
          <a:lstStyle/>
          <a:p>
            <a:pPr indent="360045" lvl="0" marL="0" rtl="0" algn="just">
              <a:lnSpc>
                <a:spcPct val="95000"/>
              </a:lnSpc>
              <a:spcBef>
                <a:spcPts val="0"/>
              </a:spcBef>
              <a:spcAft>
                <a:spcPts val="0"/>
              </a:spcAft>
              <a:buSzPts val="852"/>
              <a:buNone/>
            </a:pPr>
            <a:r>
              <a:rPr lang="ro" sz="1000">
                <a:latin typeface="Cambria"/>
                <a:ea typeface="Cambria"/>
                <a:cs typeface="Cambria"/>
                <a:sym typeface="Cambria"/>
              </a:rPr>
              <a:t>Sistemul va permite:</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Introducerea datelor despre meciuri și opțiuni de pariuri: Utilizatorii cu rol de administrator vor putea adăuga noi meciuri, categorii de pariuri și cote în sistem.</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Modificarea datelor despre meciuri și opțiuni de pariuri: Administratorii vor putea edita informațiile despre meciuri, inclusiv datele și cotele acestora.</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Ștergerea datelor despre meciuri: Administratorii vor avea posibilitatea de a șterge meciurile care nu mai sunt relevante sau care au fost anulate. De asemenea, vor putea șterge meciurile din istoricul meciurilor.</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Filtrarea meciurilor și pariurilor: Sistemul va permite filtrarea meciurilor și pariurilor pe baza categoriilor disponibile, evenimentelor și datelor de desfășurare.</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Vizualizarea istoricului meciurilor și pariurilor: Utilizatorii vor putea vizualiza istoricul meciurilor și pariurilor plasate și rezultatele acestora. Pariurile vor fi vizualizate individual, cu un counter care indică câștigurile totale.</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Realizarea unor rapoarte pentru manageri: Managerii vor putea genera rapoarte detaliate despre activitatea de pariuri, tranzacțiile financiare și activitatea angajaților și administratorilor.</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Generarea și descărcarea de grafice: Sistemul va permite generarea de grafice pentru analiza datelor și descărcarea acestora în format PDF.</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Criptarea parolelor: Parolele utilizatorilor vor fi criptate pentru a asigura securitatea </a:t>
            </a:r>
            <a:r>
              <a:rPr lang="ro" sz="1000">
                <a:latin typeface="Cambria"/>
                <a:ea typeface="Cambria"/>
                <a:cs typeface="Cambria"/>
                <a:sym typeface="Cambria"/>
              </a:rPr>
              <a:t>acestora</a:t>
            </a:r>
            <a:r>
              <a:rPr lang="ro" sz="1000">
                <a:latin typeface="Cambria"/>
                <a:ea typeface="Cambria"/>
                <a:cs typeface="Cambria"/>
                <a:sym typeface="Cambria"/>
              </a:rPr>
              <a:t>.</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Plăți online folosind API-ul PayPal: Utilizatorii vor putea efectua plăți online folosind PayPal.</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Actualizarea profilului: Utilizatorii vor avea posibilitatea de a-și actualiza profilul.</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Restricții de vârstă la crearea contului: Sistemul va impune restricții de vârstă pentru a asigura conformitatea cu reglementările legale.</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Trimiterea e-mailurilor de confirmare a contului: Sistemul va trimite e-mailuri de confirmare a contului la înregistrare.</a:t>
            </a:r>
            <a:endParaRPr sz="1000">
              <a:latin typeface="Cambria"/>
              <a:ea typeface="Cambria"/>
              <a:cs typeface="Cambria"/>
              <a:sym typeface="Cambria"/>
            </a:endParaRPr>
          </a:p>
          <a:p>
            <a:pPr indent="-292100" lvl="0" marL="914400" rtl="0" algn="just">
              <a:lnSpc>
                <a:spcPct val="95000"/>
              </a:lnSpc>
              <a:spcBef>
                <a:spcPts val="0"/>
              </a:spcBef>
              <a:spcAft>
                <a:spcPts val="0"/>
              </a:spcAft>
              <a:buSzPts val="1000"/>
              <a:buFont typeface="Cambria"/>
              <a:buAutoNum type="arabicPeriod"/>
            </a:pPr>
            <a:r>
              <a:rPr lang="ro" sz="1000">
                <a:latin typeface="Cambria"/>
                <a:ea typeface="Cambria"/>
                <a:cs typeface="Cambria"/>
                <a:sym typeface="Cambria"/>
              </a:rPr>
              <a:t>Trimiterea e-mailurilor pentru plățile fizice: Sistemul va trimite automat e-mailuri pentru a informa clienții despre pariurile efectuate, </a:t>
            </a:r>
            <a:r>
              <a:rPr lang="ro" sz="1000">
                <a:latin typeface="Cambria"/>
                <a:ea typeface="Cambria"/>
                <a:cs typeface="Cambria"/>
                <a:sym typeface="Cambria"/>
              </a:rPr>
              <a:t>refunduri</a:t>
            </a:r>
            <a:r>
              <a:rPr lang="ro" sz="1000">
                <a:latin typeface="Cambria"/>
                <a:ea typeface="Cambria"/>
                <a:cs typeface="Cambria"/>
                <a:sym typeface="Cambria"/>
              </a:rPr>
              <a:t> și încasări.</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222250" lvl="1" marL="0" rtl="0" algn="l">
              <a:spcBef>
                <a:spcPts val="600"/>
              </a:spcBef>
              <a:spcAft>
                <a:spcPts val="600"/>
              </a:spcAft>
              <a:buSzPts val="3500"/>
              <a:buFont typeface="Cambria"/>
              <a:buAutoNum type="arabicPeriod"/>
            </a:pPr>
            <a:r>
              <a:rPr lang="ro" sz="3500">
                <a:latin typeface="Cambria"/>
                <a:ea typeface="Cambria"/>
                <a:cs typeface="Cambria"/>
                <a:sym typeface="Cambria"/>
              </a:rPr>
              <a:t>Funcționalitățile Specifice pe Roluri</a:t>
            </a:r>
            <a:endParaRPr sz="3500"/>
          </a:p>
        </p:txBody>
      </p:sp>
      <p:sp>
        <p:nvSpPr>
          <p:cNvPr id="178" name="Google Shape;178;p20"/>
          <p:cNvSpPr txBox="1"/>
          <p:nvPr>
            <p:ph idx="1" type="body"/>
          </p:nvPr>
        </p:nvSpPr>
        <p:spPr>
          <a:xfrm>
            <a:off x="1297500" y="1567550"/>
            <a:ext cx="7156800" cy="33951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ro" sz="1200">
                <a:solidFill>
                  <a:srgbClr val="000000"/>
                </a:solidFill>
                <a:latin typeface="Cambria"/>
                <a:ea typeface="Cambria"/>
                <a:cs typeface="Cambria"/>
                <a:sym typeface="Cambria"/>
              </a:rPr>
              <a:t>   </a:t>
            </a:r>
            <a:r>
              <a:rPr lang="ro" sz="1200">
                <a:latin typeface="Cambria"/>
                <a:ea typeface="Cambria"/>
                <a:cs typeface="Cambria"/>
                <a:sym typeface="Cambria"/>
              </a:rPr>
              <a:t>   Sistemul va permite pentru tipul de utilizator/rolul Administrator:</a:t>
            </a:r>
            <a:endParaRPr sz="1200">
              <a:latin typeface="Cambria"/>
              <a:ea typeface="Cambria"/>
              <a:cs typeface="Cambria"/>
              <a:sym typeface="Cambria"/>
            </a:endParaRPr>
          </a:p>
          <a:p>
            <a:pPr indent="-304800" lvl="0" marL="817245"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Gestionarea meciurilor: Adăugarea, modificarea și ștergerea meciurilor.</a:t>
            </a:r>
            <a:endParaRPr sz="1200">
              <a:latin typeface="Cambria"/>
              <a:ea typeface="Cambria"/>
              <a:cs typeface="Cambria"/>
              <a:sym typeface="Cambria"/>
            </a:endParaRPr>
          </a:p>
          <a:p>
            <a:pPr indent="-304800" lvl="0" marL="817245"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Gestionarea cotelor și opțiunilor de pariuri: Modificarea și actualizarea cotelor și opțiunilor pentru fiecare meci.</a:t>
            </a:r>
            <a:endParaRPr sz="1200">
              <a:latin typeface="Cambria"/>
              <a:ea typeface="Cambria"/>
              <a:cs typeface="Cambria"/>
              <a:sym typeface="Cambria"/>
            </a:endParaRPr>
          </a:p>
          <a:p>
            <a:pPr indent="-304800" lvl="0" marL="817245"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Mutarea meciurilor în istoric: Administratorii vor primi notificări despre meciurile trecute și vor putea muta aceste meciuri în tabela meciuri istorice.</a:t>
            </a:r>
            <a:endParaRPr sz="1200">
              <a:latin typeface="Cambria"/>
              <a:ea typeface="Cambria"/>
              <a:cs typeface="Cambria"/>
              <a:sym typeface="Cambria"/>
            </a:endParaRPr>
          </a:p>
          <a:p>
            <a:pPr indent="-304800" lvl="0" marL="817245"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Ștergerea meciurilor din istoric: Administratorii vor avea posibilitatea de a șterge meciurile din istoricul meciurilor.</a:t>
            </a:r>
            <a:endParaRPr sz="1200">
              <a:latin typeface="Cambria"/>
              <a:ea typeface="Cambria"/>
              <a:cs typeface="Cambria"/>
              <a:sym typeface="Cambria"/>
            </a:endParaRPr>
          </a:p>
          <a:p>
            <a:pPr indent="-304800" lvl="0" marL="817245" rtl="0" algn="just">
              <a:lnSpc>
                <a:spcPct val="115000"/>
              </a:lnSpc>
              <a:spcBef>
                <a:spcPts val="0"/>
              </a:spcBef>
              <a:spcAft>
                <a:spcPts val="0"/>
              </a:spcAft>
              <a:buSzPts val="1200"/>
              <a:buFont typeface="Cambria"/>
              <a:buAutoNum type="arabicPeriod"/>
            </a:pPr>
            <a:r>
              <a:rPr lang="ro" sz="1200">
                <a:latin typeface="Cambria"/>
                <a:ea typeface="Cambria"/>
                <a:cs typeface="Cambria"/>
                <a:sym typeface="Cambria"/>
              </a:rPr>
              <a:t>Filtrarea datelor despre meciuri și evenimente: Administratorii vor putea filtra meciurile și evenimentele pe baza datelor relevante.</a:t>
            </a:r>
            <a:endParaRPr sz="1200">
              <a:latin typeface="Cambria"/>
              <a:ea typeface="Cambria"/>
              <a:cs typeface="Cambria"/>
              <a:sym typeface="Cambria"/>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1983650" y="114675"/>
            <a:ext cx="5176698"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