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2.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embeddings/oleObject3.bin" ContentType="application/vnd.openxmlformats-officedocument.oleObject"/>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embeddings/oleObject4.bin" ContentType="application/vnd.openxmlformats-officedocument.oleObject"/>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embeddings/oleObject5.bin" ContentType="application/vnd.openxmlformats-officedocument.oleObject"/>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121.xml" ContentType="application/vnd.openxmlformats-officedocument.presentationml.notesSlide+xml"/>
  <Override PartName="/ppt/notesSlides/notesSlide122.xml" ContentType="application/vnd.openxmlformats-officedocument.presentationml.notesSlide+xml"/>
  <Override PartName="/ppt/embeddings/oleObject8.bin" ContentType="application/vnd.openxmlformats-officedocument.oleObject"/>
  <Override PartName="/ppt/notesSlides/notesSlide123.xml" ContentType="application/vnd.openxmlformats-officedocument.presentationml.notesSlide+xml"/>
  <Override PartName="/ppt/embeddings/oleObject9.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60"/>
  </p:notesMasterIdLst>
  <p:handoutMasterIdLst>
    <p:handoutMasterId r:id="rId16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95" r:id="rId87"/>
    <p:sldId id="396" r:id="rId88"/>
    <p:sldId id="397" r:id="rId89"/>
    <p:sldId id="398" r:id="rId90"/>
    <p:sldId id="399" r:id="rId91"/>
    <p:sldId id="400" r:id="rId92"/>
    <p:sldId id="401" r:id="rId93"/>
    <p:sldId id="402" r:id="rId94"/>
    <p:sldId id="403" r:id="rId95"/>
    <p:sldId id="404" r:id="rId96"/>
    <p:sldId id="405" r:id="rId97"/>
    <p:sldId id="406" r:id="rId98"/>
    <p:sldId id="407" r:id="rId99"/>
    <p:sldId id="408" r:id="rId100"/>
    <p:sldId id="409" r:id="rId101"/>
    <p:sldId id="410" r:id="rId102"/>
    <p:sldId id="411" r:id="rId103"/>
    <p:sldId id="412" r:id="rId104"/>
    <p:sldId id="413" r:id="rId105"/>
    <p:sldId id="341" r:id="rId106"/>
    <p:sldId id="342" r:id="rId107"/>
    <p:sldId id="343" r:id="rId108"/>
    <p:sldId id="344" r:id="rId109"/>
    <p:sldId id="345" r:id="rId110"/>
    <p:sldId id="346" r:id="rId111"/>
    <p:sldId id="347" r:id="rId112"/>
    <p:sldId id="348" r:id="rId113"/>
    <p:sldId id="349" r:id="rId114"/>
    <p:sldId id="350" r:id="rId115"/>
    <p:sldId id="351" r:id="rId116"/>
    <p:sldId id="352" r:id="rId117"/>
    <p:sldId id="353" r:id="rId118"/>
    <p:sldId id="354" r:id="rId119"/>
    <p:sldId id="355" r:id="rId120"/>
    <p:sldId id="356" r:id="rId121"/>
    <p:sldId id="357" r:id="rId122"/>
    <p:sldId id="358" r:id="rId123"/>
    <p:sldId id="359" r:id="rId124"/>
    <p:sldId id="360" r:id="rId125"/>
    <p:sldId id="361" r:id="rId126"/>
    <p:sldId id="362" r:id="rId127"/>
    <p:sldId id="363" r:id="rId128"/>
    <p:sldId id="364" r:id="rId129"/>
    <p:sldId id="365" r:id="rId130"/>
    <p:sldId id="366" r:id="rId131"/>
    <p:sldId id="367" r:id="rId132"/>
    <p:sldId id="368" r:id="rId133"/>
    <p:sldId id="369" r:id="rId134"/>
    <p:sldId id="370" r:id="rId135"/>
    <p:sldId id="371" r:id="rId136"/>
    <p:sldId id="372" r:id="rId137"/>
    <p:sldId id="373" r:id="rId138"/>
    <p:sldId id="374" r:id="rId139"/>
    <p:sldId id="375" r:id="rId140"/>
    <p:sldId id="376" r:id="rId141"/>
    <p:sldId id="377" r:id="rId142"/>
    <p:sldId id="378" r:id="rId143"/>
    <p:sldId id="379" r:id="rId144"/>
    <p:sldId id="380" r:id="rId145"/>
    <p:sldId id="381" r:id="rId146"/>
    <p:sldId id="382" r:id="rId147"/>
    <p:sldId id="383" r:id="rId148"/>
    <p:sldId id="384" r:id="rId149"/>
    <p:sldId id="385" r:id="rId150"/>
    <p:sldId id="386" r:id="rId151"/>
    <p:sldId id="387" r:id="rId152"/>
    <p:sldId id="388" r:id="rId153"/>
    <p:sldId id="389" r:id="rId154"/>
    <p:sldId id="390" r:id="rId155"/>
    <p:sldId id="391" r:id="rId156"/>
    <p:sldId id="392" r:id="rId157"/>
    <p:sldId id="393" r:id="rId158"/>
    <p:sldId id="394" r:id="rId159"/>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66FF66"/>
    <a:srgbClr val="0000CC"/>
    <a:srgbClr val="0000FF"/>
    <a:srgbClr val="FFFF66"/>
    <a:srgbClr val="000099"/>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129" autoAdjust="0"/>
    <p:restoredTop sz="88929" autoAdjust="0"/>
  </p:normalViewPr>
  <p:slideViewPr>
    <p:cSldViewPr>
      <p:cViewPr>
        <p:scale>
          <a:sx n="55" d="100"/>
          <a:sy n="55" d="100"/>
        </p:scale>
        <p:origin x="-688" y="-57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notesMaster" Target="notesMasters/notesMaster1.xml"/><Relationship Id="rId161" Type="http://schemas.openxmlformats.org/officeDocument/2006/relationships/handoutMaster" Target="handoutMasters/handoutMaster1.xml"/><Relationship Id="rId162"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presProps" Target="presProps.xml"/><Relationship Id="rId164" Type="http://schemas.openxmlformats.org/officeDocument/2006/relationships/viewProps" Target="viewProps.xml"/><Relationship Id="rId165" Type="http://schemas.openxmlformats.org/officeDocument/2006/relationships/theme" Target="theme/theme1.xml"/><Relationship Id="rId16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7AC52-D1C3-48EC-A81E-8D01F3F62898}" type="slidenum">
              <a:rPr lang="en-US" altLang="zh-CN"/>
              <a:pPr/>
              <a:t>28</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B163-A93E-4B4D-BCA2-CFDE1658F4C0}" type="slidenum">
              <a:rPr lang="en-US" altLang="zh-CN"/>
              <a:pPr/>
              <a:t>133</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F913F-A2E4-43E4-AD6D-49A1BF00F4BD}" type="slidenum">
              <a:rPr lang="en-US" altLang="zh-CN"/>
              <a:pPr/>
              <a:t>134</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8012-BA83-446B-A7DE-C84285F2F0A6}" type="slidenum">
              <a:rPr lang="en-US" altLang="zh-CN"/>
              <a:pPr/>
              <a:t>135</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C558-AB38-4AE6-B606-53EB354F965C}" type="slidenum">
              <a:rPr lang="en-US" altLang="zh-CN"/>
              <a:pPr/>
              <a:t>136</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79B73-B8E0-482B-865A-0758133B536D}" type="slidenum">
              <a:rPr lang="en-US" altLang="zh-CN"/>
              <a:pPr/>
              <a:t>137</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3EE4E-517D-45E9-A0ED-D63996FA5A5B}" type="slidenum">
              <a:rPr lang="en-US" altLang="zh-CN"/>
              <a:pPr/>
              <a:t>138</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80B2-0670-4416-9043-2E0DC51C5AEF}" type="slidenum">
              <a:rPr lang="en-US" altLang="zh-CN"/>
              <a:pPr/>
              <a:t>139</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CE3AF-6B66-4E1B-8142-A7F4E39E268C}" type="slidenum">
              <a:rPr lang="en-US" altLang="zh-CN"/>
              <a:pPr/>
              <a:t>140</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3B78E-8CD2-4619-B242-A3DE5A5A2D59}" type="slidenum">
              <a:rPr lang="en-US" altLang="zh-CN"/>
              <a:pPr/>
              <a:t>141</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F78F-2F75-4602-A4C7-30880D57EEEE}" type="slidenum">
              <a:rPr lang="en-US" altLang="zh-CN"/>
              <a:pPr/>
              <a:t>142</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29</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883E8-22F5-4B56-AD16-D6B1708CA298}" type="slidenum">
              <a:rPr lang="en-US" altLang="zh-CN"/>
              <a:pPr/>
              <a:t>143</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2C3C-FDCE-4514-B34B-EC3E049BBA4D}" type="slidenum">
              <a:rPr lang="en-US" altLang="zh-CN"/>
              <a:pPr/>
              <a:t>144</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700DA-426B-4B1B-99AA-F0433054AEAD}" type="slidenum">
              <a:rPr lang="en-US" altLang="zh-CN"/>
              <a:pPr/>
              <a:t>146</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147</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148</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66421-0D73-4A8C-BEE9-A8797E6C0678}" type="slidenum">
              <a:rPr lang="en-US" altLang="zh-CN"/>
              <a:pPr/>
              <a:t>149</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94E99-34AB-4C80-9623-A96548A40A3F}" type="slidenum">
              <a:rPr lang="en-US" altLang="zh-CN"/>
              <a:pPr/>
              <a:t>150</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57D03-52E6-4C4A-B89F-9D5100BCF774}" type="slidenum">
              <a:rPr lang="en-US" altLang="zh-CN"/>
              <a:pPr/>
              <a:t>151</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B88E6-21DA-4F1D-BFD3-7D81601353C0}" type="slidenum">
              <a:rPr lang="en-US" altLang="zh-CN"/>
              <a:pPr/>
              <a:t>152</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EA4F2-8EDD-42AD-A666-FFEAD9D48571}" type="slidenum">
              <a:rPr lang="en-US" altLang="zh-CN"/>
              <a:pPr/>
              <a:t>153</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30</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363C-D0A0-43F3-8EC0-00D60E98E321}" type="slidenum">
              <a:rPr lang="en-US" altLang="zh-CN"/>
              <a:pPr/>
              <a:t>154</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2ADEF-7B4E-4B9D-881E-B560CE86F079}" type="slidenum">
              <a:rPr lang="en-US" altLang="zh-CN"/>
              <a:pPr/>
              <a:t>156</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73A74-1722-44BA-B1B2-5500129478FD}" type="slidenum">
              <a:rPr lang="en-US" altLang="zh-CN"/>
              <a:pPr/>
              <a:t>157</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158</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AF7FD-C945-4753-AA9D-9B87B52C7BBC}" type="slidenum">
              <a:rPr lang="en-US" altLang="zh-CN"/>
              <a:pPr/>
              <a:t>31</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DC91F-70ED-458E-BAB9-C671610F7BC9}" type="slidenum">
              <a:rPr lang="en-US" altLang="zh-CN"/>
              <a:pPr/>
              <a:t>32</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B0F84-253F-4FCC-AE2D-F6BD9E9F1B3F}" type="slidenum">
              <a:rPr lang="en-US" altLang="zh-CN"/>
              <a:pPr/>
              <a:t>33</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A80B3-C0A5-413B-893E-AEC8AE2A60F3}" type="slidenum">
              <a:rPr lang="en-US" altLang="zh-CN"/>
              <a:pPr/>
              <a:t>35</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E3C24-B2DE-474F-9D4E-5031B58F49A3}" type="slidenum">
              <a:rPr lang="en-US" altLang="zh-CN"/>
              <a:pPr/>
              <a:t>36</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37</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38</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13</a:t>
            </a:fld>
            <a:endParaRPr lang="en-US" altLang="zh-CN"/>
          </a:p>
        </p:txBody>
      </p:sp>
    </p:spTree>
    <p:extLst>
      <p:ext uri="{BB962C8B-B14F-4D97-AF65-F5344CB8AC3E}">
        <p14:creationId xmlns:p14="http://schemas.microsoft.com/office/powerpoint/2010/main" val="1572149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153AC-7D3C-4E63-ABF1-831CDADCC2CA}" type="slidenum">
              <a:rPr lang="en-US" altLang="zh-CN"/>
              <a:pPr/>
              <a:t>39</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235-BE85-4B90-B8D9-72D2F36701A4}" type="slidenum">
              <a:rPr lang="en-US" altLang="zh-CN"/>
              <a:pPr/>
              <a:t>40</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8F961-5313-4AFB-B385-855AF8B683DC}" type="slidenum">
              <a:rPr lang="en-US" altLang="zh-CN"/>
              <a:pPr/>
              <a:t>41</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77C8D-EFA3-4FC1-901C-C373B1E4C9E5}" type="slidenum">
              <a:rPr lang="en-US" altLang="zh-CN"/>
              <a:pPr/>
              <a:t>42</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6872-0AE9-4F3F-AD21-1B5FC4BDA1AA}" type="slidenum">
              <a:rPr lang="en-US" altLang="zh-CN"/>
              <a:pPr/>
              <a:t>43</a:t>
            </a:fld>
            <a:endParaRPr lang="en-US" altLang="zh-CN"/>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D802A-9949-43DE-A3F8-40C41E9B677D}" type="slidenum">
              <a:rPr lang="en-US" altLang="zh-CN"/>
              <a:pPr/>
              <a:t>44</a:t>
            </a:fld>
            <a:endParaRPr lang="en-US" altLang="zh-CN"/>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ADF6-5157-479A-913E-0CAFC747B65A}" type="slidenum">
              <a:rPr lang="en-US" altLang="zh-CN"/>
              <a:pPr/>
              <a:t>45</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CB99F-07E3-4992-9D17-385D5D716B0D}" type="slidenum">
              <a:rPr lang="en-US" altLang="zh-CN"/>
              <a:pPr/>
              <a:t>46</a:t>
            </a:fld>
            <a:endParaRPr lang="en-US" altLang="zh-CN"/>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47</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48</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18</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49</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50</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51</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7FF53-B6BC-4FB0-B8C0-889A8A60AD40}" type="slidenum">
              <a:rPr lang="en-US" altLang="zh-CN"/>
              <a:pPr/>
              <a:t>52</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764D3-A62A-4B8A-9354-DC552765430B}" type="slidenum">
              <a:rPr lang="en-US" altLang="zh-CN"/>
              <a:pPr/>
              <a:t>53</a:t>
            </a:fld>
            <a:endParaRPr lang="en-US" altLang="zh-CN"/>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54</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36F7C-A9A7-4153-AED7-75B3E6122C85}" type="slidenum">
              <a:rPr lang="en-US" altLang="zh-CN"/>
              <a:pPr/>
              <a:t>55</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975F-86C1-4116-A293-C394825A6893}" type="slidenum">
              <a:rPr lang="en-US" altLang="zh-CN"/>
              <a:pPr/>
              <a:t>56</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57</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D5A29-2F5D-41A7-AF3A-75D7D8FE468F}" type="slidenum">
              <a:rPr lang="en-US" altLang="zh-CN"/>
              <a:pPr/>
              <a:t>58</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19</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92731-3ABC-4926-BA92-1BAEB626A87B}" type="slidenum">
              <a:rPr lang="en-US" altLang="zh-CN"/>
              <a:pPr/>
              <a:t>59</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025CE-B141-4D8D-BF96-772BCABB2584}" type="slidenum">
              <a:rPr lang="en-US" altLang="zh-CN"/>
              <a:pPr/>
              <a:t>60</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A8EAE-5D91-4B84-84CC-A90E0ADE1D9A}" type="slidenum">
              <a:rPr lang="en-US" altLang="zh-CN"/>
              <a:pPr/>
              <a:t>61</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9527-F50F-48E9-864F-0C8ADC158468}" type="slidenum">
              <a:rPr lang="en-US" altLang="zh-CN"/>
              <a:pPr/>
              <a:t>62</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5C10-0077-49D1-BD9A-717FCEBBB4EE}" type="slidenum">
              <a:rPr lang="en-US" altLang="zh-CN"/>
              <a:pPr/>
              <a:t>63</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47C55-2FFF-454B-8B9A-6E04F90AB220}" type="slidenum">
              <a:rPr lang="en-US" altLang="zh-CN"/>
              <a:pPr/>
              <a:t>64</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1E307-0AAA-4342-A048-505FBB1C239F}" type="slidenum">
              <a:rPr lang="en-US" altLang="zh-CN"/>
              <a:pPr/>
              <a:t>65</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C2940-E125-42C9-A015-95CE0A84BA77}" type="slidenum">
              <a:rPr lang="en-US" altLang="zh-CN"/>
              <a:pPr/>
              <a:t>66</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1E114-D161-47FC-AD88-E383143AD4D6}" type="slidenum">
              <a:rPr lang="en-US" altLang="zh-CN"/>
              <a:pPr/>
              <a:t>67</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B164B-68BA-4FD1-BFFB-593EE20E3A01}" type="slidenum">
              <a:rPr lang="en-US" altLang="zh-CN"/>
              <a:pPr/>
              <a:t>68</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22</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DA74-6949-45C3-93CC-90E5969F9DC3}" type="slidenum">
              <a:rPr lang="en-US" altLang="zh-CN"/>
              <a:pPr/>
              <a:t>69</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B8A24-F9C8-42C7-8A70-70CEE7EA191D}" type="slidenum">
              <a:rPr lang="en-US" altLang="zh-CN"/>
              <a:pPr/>
              <a:t>70</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3F115-D9E6-4D85-B891-ACF2EDAA160E}" type="slidenum">
              <a:rPr lang="en-US" altLang="zh-CN"/>
              <a:pPr/>
              <a:t>71</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27587-F175-449A-801A-8F78200B8152}" type="slidenum">
              <a:rPr lang="en-US" altLang="zh-CN"/>
              <a:pPr/>
              <a:t>72</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73</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79</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80</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81</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82</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83</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23</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84</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85</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88</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33EC6-C4F3-487C-ABAA-F4A85115DD85}" type="slidenum">
              <a:rPr lang="en-US" altLang="zh-CN"/>
              <a:pPr/>
              <a:t>89</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1CA0-D570-404B-9C46-DBA3355A574A}" type="slidenum">
              <a:rPr lang="en-US" altLang="zh-CN"/>
              <a:pPr/>
              <a:t>90</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1FE-31F0-4314-95CA-68F3B5AAB424}" type="slidenum">
              <a:rPr lang="en-US" altLang="zh-CN"/>
              <a:pPr/>
              <a:t>91</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E0011-1584-46E1-924A-4B0214494036}" type="slidenum">
              <a:rPr lang="en-US" altLang="zh-CN"/>
              <a:pPr/>
              <a:t>93</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EF9E2-FF6F-4C53-87E4-8461E5DD1E07}" type="slidenum">
              <a:rPr lang="en-US" altLang="zh-CN"/>
              <a:pPr/>
              <a:t>94</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289B-38DA-4EDB-B4CE-606DE8339B31}" type="slidenum">
              <a:rPr lang="en-US" altLang="zh-CN"/>
              <a:pPr/>
              <a:t>97</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ADE02-BD4D-477A-A66B-EE16B3824D0F}" type="slidenum">
              <a:rPr lang="en-US" altLang="zh-CN"/>
              <a:pPr/>
              <a:t>98</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24</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99</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65C1E-4B37-4B30-B046-114BC48A7C9D}" type="slidenum">
              <a:rPr lang="en-US" altLang="zh-CN"/>
              <a:pPr/>
              <a:t>101</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EF69D-A574-4486-BA0A-BB5670DBE115}" type="slidenum">
              <a:rPr lang="en-US" altLang="zh-CN"/>
              <a:pPr/>
              <a:t>102</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E26A-63EC-43AC-BBC4-93A0118371AC}" type="slidenum">
              <a:rPr lang="en-US" altLang="zh-CN"/>
              <a:pPr/>
              <a:t>103</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41505-D7A8-4838-BF06-5F421C97A052}" type="slidenum">
              <a:rPr lang="en-US" altLang="zh-CN"/>
              <a:pPr/>
              <a:t>104</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106</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107</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108</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109</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1C108-629E-4D03-B240-F08D863515CB}" type="slidenum">
              <a:rPr lang="en-US" altLang="zh-CN"/>
              <a:pPr/>
              <a:t>110</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25</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17C9-1228-4590-BA87-E40A7F16FB9D}" type="slidenum">
              <a:rPr lang="en-US" altLang="zh-CN"/>
              <a:pPr/>
              <a:t>111</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112</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DE623-3052-40A6-B78A-DD05A9E7D51E}" type="slidenum">
              <a:rPr lang="en-US" altLang="zh-CN"/>
              <a:pPr/>
              <a:t>115</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6728-B252-41C5-90E9-40B0C8966AF6}" type="slidenum">
              <a:rPr lang="en-US" altLang="zh-CN"/>
              <a:pPr/>
              <a:t>116</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FC111-C6DE-47B1-B849-3943AD5F8E68}" type="slidenum">
              <a:rPr lang="en-US" altLang="zh-CN"/>
              <a:pPr/>
              <a:t>117</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66053-7803-4649-9CEF-A262AE90BF12}" type="slidenum">
              <a:rPr lang="en-US" altLang="zh-CN"/>
              <a:pPr/>
              <a:t>118</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ED36-0F65-45F1-9138-DE577447BBEC}" type="slidenum">
              <a:rPr lang="en-US" altLang="zh-CN"/>
              <a:pPr/>
              <a:t>119</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120</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121</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122</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2DC04-060A-4333-91EC-476ECF23B24D}" type="slidenum">
              <a:rPr lang="en-US" altLang="zh-CN"/>
              <a:pPr/>
              <a:t>26</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123</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124</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125</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9EBC4-98E1-4732-88E6-9A292CD6315A}" type="slidenum">
              <a:rPr lang="en-US" altLang="zh-CN"/>
              <a:pPr/>
              <a:t>126</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E044-7A5C-4215-ACC7-DFFEFAFA1A26}" type="slidenum">
              <a:rPr lang="en-US" altLang="zh-CN"/>
              <a:pPr/>
              <a:t>127</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15CA-0C9F-4C33-BCB1-3DA82C08D12E}" type="slidenum">
              <a:rPr lang="en-US" altLang="zh-CN"/>
              <a:pPr/>
              <a:t>128</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5870-A4CF-41A3-9179-3D668E7E0155}" type="slidenum">
              <a:rPr lang="en-US" altLang="zh-CN"/>
              <a:pPr/>
              <a:t>129</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305F7-620A-43A4-9A8F-E6EE3074E54C}" type="slidenum">
              <a:rPr lang="en-US" altLang="zh-CN"/>
              <a:pPr/>
              <a:t>130</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A96B-E657-40B4-AE3D-1C81E19DACCC}" type="slidenum">
              <a:rPr lang="en-US" altLang="zh-CN"/>
              <a:pPr/>
              <a:t>131</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A4DC6-1A4D-4A11-9D75-22D803432468}" type="slidenum">
              <a:rPr lang="en-US" altLang="zh-CN"/>
              <a:pPr/>
              <a:t>132</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dirty="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dirty="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itchFamily="2" charset="-122"/>
              </a:defRPr>
            </a:lvl1pPr>
            <a:lvl2pPr>
              <a:lnSpc>
                <a:spcPct val="110000"/>
              </a:lnSpc>
              <a:spcBef>
                <a:spcPts val="600"/>
              </a:spcBef>
              <a:defRPr sz="2800" b="1">
                <a:solidFill>
                  <a:schemeClr val="tx1"/>
                </a:solidFill>
                <a:latin typeface="+mn-lt"/>
                <a:ea typeface="黑体" pitchFamily="2" charset="-122"/>
              </a:defRPr>
            </a:lvl2pPr>
            <a:lvl3pPr>
              <a:lnSpc>
                <a:spcPct val="110000"/>
              </a:lnSpc>
              <a:spcBef>
                <a:spcPts val="600"/>
              </a:spcBef>
              <a:defRPr sz="2400" b="1">
                <a:solidFill>
                  <a:schemeClr val="tx1"/>
                </a:solidFill>
                <a:latin typeface="+mn-lt"/>
                <a:ea typeface="黑体" pitchFamily="2" charset="-122"/>
              </a:defRPr>
            </a:lvl3pPr>
            <a:lvl4pPr>
              <a:lnSpc>
                <a:spcPct val="110000"/>
              </a:lnSpc>
              <a:spcBef>
                <a:spcPts val="600"/>
              </a:spcBef>
              <a:defRPr sz="2000" b="1">
                <a:solidFill>
                  <a:schemeClr val="tx1"/>
                </a:solidFill>
                <a:latin typeface="+mn-lt"/>
                <a:ea typeface="黑体" pitchFamily="2" charset="-122"/>
              </a:defRPr>
            </a:lvl4pPr>
            <a:lvl5pPr>
              <a:lnSpc>
                <a:spcPct val="110000"/>
              </a:lnSpc>
              <a:spcBef>
                <a:spcPts val="600"/>
              </a:spcBef>
              <a:defRPr sz="2000" b="1">
                <a:solidFill>
                  <a:schemeClr val="tx1"/>
                </a:solidFill>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72.xml"/><Relationship Id="rId4" Type="http://schemas.openxmlformats.org/officeDocument/2006/relationships/oleObject" Target="../embeddings/oleObject4.bin"/><Relationship Id="rId5" Type="http://schemas.openxmlformats.org/officeDocument/2006/relationships/image" Target="../media/image14.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85.xml"/><Relationship Id="rId4" Type="http://schemas.openxmlformats.org/officeDocument/2006/relationships/oleObject" Target="../embeddings/oleObject5.bin"/><Relationship Id="rId5" Type="http://schemas.openxmlformats.org/officeDocument/2006/relationships/image" Target="../media/image15.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20.xml"/><Relationship Id="rId4" Type="http://schemas.openxmlformats.org/officeDocument/2006/relationships/oleObject" Target="../embeddings/oleObject6.bin"/><Relationship Id="rId5" Type="http://schemas.openxmlformats.org/officeDocument/2006/relationships/image" Target="../media/image15.wmf"/><Relationship Id="rId6" Type="http://schemas.openxmlformats.org/officeDocument/2006/relationships/oleObject" Target="../embeddings/oleObject7.bin"/><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1.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22.xml"/><Relationship Id="rId4" Type="http://schemas.openxmlformats.org/officeDocument/2006/relationships/oleObject" Target="../embeddings/oleObject8.bin"/><Relationship Id="rId5" Type="http://schemas.openxmlformats.org/officeDocument/2006/relationships/image" Target="../media/image15.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23.xml"/><Relationship Id="rId4" Type="http://schemas.openxmlformats.org/officeDocument/2006/relationships/oleObject" Target="../embeddings/oleObject9.bin"/><Relationship Id="rId5" Type="http://schemas.openxmlformats.org/officeDocument/2006/relationships/image" Target="../media/image15.wmf"/><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wmf"/><Relationship Id="rId1" Type="http://schemas.openxmlformats.org/officeDocument/2006/relationships/slideLayout" Target="../slideLayouts/slideLayout7.xml"/><Relationship Id="rId2" Type="http://schemas.openxmlformats.org/officeDocument/2006/relationships/image" Target="../media/image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3.wmf"/><Relationship Id="rId5" Type="http://schemas.openxmlformats.org/officeDocument/2006/relationships/oleObject" Target="../embeddings/oleObject1.bin"/><Relationship Id="rId6"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 Id="rId3" Type="http://schemas.openxmlformats.org/officeDocument/2006/relationships/image" Target="../media/image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7.wmf"/><Relationship Id="rId5" Type="http://schemas.openxmlformats.org/officeDocument/2006/relationships/image" Target="../media/image8.wmf"/><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6.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11.wmf"/><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3.wmf"/><Relationship Id="rId5" Type="http://schemas.openxmlformats.org/officeDocument/2006/relationships/oleObject" Target="../embeddings/oleObject2.bin"/><Relationship Id="rId6" Type="http://schemas.openxmlformats.org/officeDocument/2006/relationships/image" Target="../media/image12.wmf"/><Relationship Id="rId1" Type="http://schemas.openxmlformats.org/officeDocument/2006/relationships/vmlDrawing" Target="../drawings/vmlDrawing2.vml"/><Relationship Id="rId2"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3.wmf"/><Relationship Id="rId5" Type="http://schemas.openxmlformats.org/officeDocument/2006/relationships/oleObject" Target="../embeddings/oleObject3.bin"/><Relationship Id="rId6" Type="http://schemas.openxmlformats.org/officeDocument/2006/relationships/image" Target="../media/image12.wmf"/><Relationship Id="rId1" Type="http://schemas.openxmlformats.org/officeDocument/2006/relationships/vmlDrawing" Target="../drawings/vmlDrawing3.vml"/><Relationship Id="rId2"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4.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11.wmf"/><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65.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11.wmf"/><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3.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t>第</a:t>
            </a:r>
            <a:r>
              <a:rPr lang="zh-CN" altLang="en-US" sz="4000" dirty="0" smtClean="0"/>
              <a:t> </a:t>
            </a:r>
            <a:r>
              <a:rPr lang="en-US" altLang="zh-CN" dirty="0" smtClean="0"/>
              <a:t>1</a:t>
            </a:r>
            <a:r>
              <a:rPr lang="en-US" altLang="zh-CN" sz="4000" dirty="0" smtClean="0"/>
              <a:t> </a:t>
            </a:r>
            <a:r>
              <a:rPr lang="zh-CN" altLang="en-US" dirty="0" smtClean="0"/>
              <a:t>章   概述</a:t>
            </a:r>
            <a:endParaRPr lang="zh-CN" altLang="en-US" dirty="0">
              <a:ea typeface="宋体" pitchFamily="2" charset="-122"/>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互联网应用</a:t>
            </a:r>
            <a:endParaRPr lang="zh-CN" altLang="en-US" dirty="0"/>
          </a:p>
        </p:txBody>
      </p:sp>
      <p:sp>
        <p:nvSpPr>
          <p:cNvPr id="3" name="内容占位符 2"/>
          <p:cNvSpPr>
            <a:spLocks noGrp="1"/>
          </p:cNvSpPr>
          <p:nvPr>
            <p:ph type="body" idx="1"/>
          </p:nvPr>
        </p:nvSpPr>
        <p:spPr>
          <a:solidFill>
            <a:srgbClr val="00FF00"/>
          </a:solidFill>
        </p:spPr>
        <p:txBody>
          <a:bodyPr anchor="ctr"/>
          <a:lstStyle/>
          <a:p>
            <a:pPr algn="ctr"/>
            <a:r>
              <a:rPr lang="zh-CN" altLang="zh-CN" dirty="0"/>
              <a:t>绝大多数</a:t>
            </a:r>
            <a:r>
              <a:rPr lang="zh-CN" altLang="zh-CN" dirty="0" smtClean="0"/>
              <a:t>人</a:t>
            </a:r>
            <a:r>
              <a:rPr lang="zh-CN" altLang="en-US" dirty="0" smtClean="0"/>
              <a:t>通过使用互联网而</a:t>
            </a:r>
            <a:r>
              <a:rPr lang="zh-CN" altLang="zh-CN" dirty="0" smtClean="0"/>
              <a:t>认识</a:t>
            </a:r>
            <a:r>
              <a:rPr lang="zh-CN" altLang="en-US" dirty="0" smtClean="0"/>
              <a:t>了</a:t>
            </a:r>
            <a:r>
              <a:rPr lang="zh-CN" altLang="zh-CN" dirty="0" smtClean="0"/>
              <a:t>互联网</a:t>
            </a:r>
            <a:r>
              <a:rPr lang="zh-CN" altLang="en-US" dirty="0" smtClean="0"/>
              <a:t>。</a:t>
            </a:r>
            <a:endParaRPr lang="en-US" altLang="zh-CN" dirty="0" smtClean="0"/>
          </a:p>
        </p:txBody>
      </p:sp>
      <p:sp>
        <p:nvSpPr>
          <p:cNvPr id="14" name="内容占位符 13"/>
          <p:cNvSpPr>
            <a:spLocks noGrp="1"/>
          </p:cNvSpPr>
          <p:nvPr>
            <p:ph sz="half" idx="2"/>
          </p:nvPr>
        </p:nvSpPr>
        <p:spPr>
          <a:xfrm>
            <a:off x="495299" y="1944542"/>
            <a:ext cx="4455513" cy="4292770"/>
          </a:xfrm>
        </p:spPr>
        <p:txBody>
          <a:bodyPr/>
          <a:lstStyle/>
          <a:p>
            <a:r>
              <a:rPr lang="zh-CN" altLang="zh-CN" dirty="0"/>
              <a:t>上网玩游戏</a:t>
            </a:r>
            <a:endParaRPr lang="en-US" altLang="zh-CN" dirty="0"/>
          </a:p>
          <a:p>
            <a:r>
              <a:rPr lang="zh-CN" altLang="zh-CN" dirty="0"/>
              <a:t>看网上视频</a:t>
            </a:r>
            <a:endParaRPr lang="en-US" altLang="zh-CN" dirty="0"/>
          </a:p>
          <a:p>
            <a:r>
              <a:rPr lang="zh-CN" altLang="zh-CN" dirty="0"/>
              <a:t>和朋友在微信上聊天</a:t>
            </a:r>
            <a:endParaRPr lang="en-US" altLang="zh-CN" dirty="0"/>
          </a:p>
          <a:p>
            <a:r>
              <a:rPr lang="zh-CN" altLang="zh-CN" dirty="0"/>
              <a:t>在互联网上搜索和查阅各种信息</a:t>
            </a:r>
            <a:endParaRPr lang="en-US" altLang="zh-CN" dirty="0"/>
          </a:p>
          <a:p>
            <a:r>
              <a:rPr lang="zh-CN" altLang="zh-CN" dirty="0"/>
              <a:t>利用互联网的电子邮件相互通信（包括传送各种照片和视频文件）</a:t>
            </a:r>
            <a:endParaRPr lang="en-US" altLang="zh-CN" dirty="0"/>
          </a:p>
          <a:p>
            <a:endParaRPr lang="zh-CN" altLang="en-US" dirty="0"/>
          </a:p>
        </p:txBody>
      </p:sp>
      <p:sp>
        <p:nvSpPr>
          <p:cNvPr id="15" name="内容占位符 14"/>
          <p:cNvSpPr>
            <a:spLocks noGrp="1"/>
          </p:cNvSpPr>
          <p:nvPr>
            <p:ph sz="quarter" idx="4"/>
          </p:nvPr>
        </p:nvSpPr>
        <p:spPr>
          <a:xfrm>
            <a:off x="5104383" y="1944542"/>
            <a:ext cx="4457129" cy="4292770"/>
          </a:xfrm>
        </p:spPr>
        <p:txBody>
          <a:bodyPr/>
          <a:lstStyle/>
          <a:p>
            <a:r>
              <a:rPr lang="zh-CN" altLang="zh-CN" dirty="0"/>
              <a:t>互联网上购买各种物品</a:t>
            </a:r>
            <a:endParaRPr lang="en-US" altLang="zh-CN" dirty="0"/>
          </a:p>
          <a:p>
            <a:r>
              <a:rPr lang="zh-CN" altLang="zh-CN" dirty="0"/>
              <a:t>在互联网上购买机票或</a:t>
            </a:r>
            <a:r>
              <a:rPr lang="zh-CN" altLang="zh-CN" dirty="0" smtClean="0"/>
              <a:t>火车票</a:t>
            </a:r>
            <a:endParaRPr lang="en-US" altLang="zh-CN" dirty="0" smtClean="0"/>
          </a:p>
          <a:p>
            <a:r>
              <a:rPr lang="zh-CN" altLang="zh-CN" dirty="0"/>
              <a:t>在互联网</a:t>
            </a:r>
            <a:r>
              <a:rPr lang="zh-CN" altLang="zh-CN" dirty="0" smtClean="0"/>
              <a:t>上</a:t>
            </a:r>
            <a:r>
              <a:rPr lang="zh-CN" altLang="en-US" dirty="0" smtClean="0"/>
              <a:t>预订酒店</a:t>
            </a:r>
            <a:endParaRPr lang="en-US" altLang="zh-CN" dirty="0"/>
          </a:p>
          <a:p>
            <a:r>
              <a:rPr lang="zh-CN" altLang="zh-CN" dirty="0"/>
              <a:t>利用互联网进行转账或买卖股票等</a:t>
            </a:r>
            <a:r>
              <a:rPr lang="zh-CN" altLang="zh-CN" dirty="0" smtClean="0"/>
              <a:t>交易</a:t>
            </a:r>
            <a:endParaRPr lang="en-US" altLang="zh-CN" dirty="0" smtClean="0"/>
          </a:p>
          <a:p>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2767400598"/>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zh-CN" dirty="0" smtClean="0"/>
              <a:t>往返时间</a:t>
            </a:r>
            <a:r>
              <a:rPr lang="en-US" altLang="zh-CN" dirty="0" smtClean="0"/>
              <a:t> RTT</a:t>
            </a:r>
            <a:endParaRPr lang="zh-CN" altLang="en-US" dirty="0"/>
          </a:p>
        </p:txBody>
      </p:sp>
      <p:sp>
        <p:nvSpPr>
          <p:cNvPr id="3" name="内容占位符 2"/>
          <p:cNvSpPr>
            <a:spLocks noGrp="1"/>
          </p:cNvSpPr>
          <p:nvPr>
            <p:ph idx="1"/>
          </p:nvPr>
        </p:nvSpPr>
        <p:spPr/>
        <p:txBody>
          <a:bodyPr/>
          <a:lstStyle/>
          <a:p>
            <a:r>
              <a:rPr lang="zh-CN" altLang="zh-CN" dirty="0" smtClean="0"/>
              <a:t>互联网</a:t>
            </a:r>
            <a:r>
              <a:rPr lang="zh-CN" altLang="zh-CN" dirty="0"/>
              <a:t>上的信息不仅仅单方向</a:t>
            </a:r>
            <a:r>
              <a:rPr lang="zh-CN" altLang="zh-CN" dirty="0" smtClean="0"/>
              <a:t>传输</a:t>
            </a:r>
            <a:r>
              <a:rPr lang="zh-CN" altLang="en-US" dirty="0" smtClean="0"/>
              <a:t>，</a:t>
            </a:r>
            <a:r>
              <a:rPr lang="zh-CN" altLang="zh-CN" dirty="0" smtClean="0"/>
              <a:t>而是</a:t>
            </a:r>
            <a:r>
              <a:rPr lang="zh-CN" altLang="zh-CN" dirty="0"/>
              <a:t>双向交互的</a:t>
            </a:r>
            <a:r>
              <a:rPr lang="zh-CN" altLang="zh-CN" dirty="0" smtClean="0"/>
              <a:t>。因此，有时</a:t>
            </a:r>
            <a:r>
              <a:rPr lang="zh-CN" altLang="zh-CN" dirty="0"/>
              <a:t>很需要知道双向交互一次所需的</a:t>
            </a:r>
            <a:r>
              <a:rPr lang="zh-CN" altLang="zh-CN" dirty="0" smtClean="0"/>
              <a:t>时间</a:t>
            </a:r>
            <a:r>
              <a:rPr lang="zh-CN" altLang="en-US" dirty="0" smtClean="0"/>
              <a:t>。</a:t>
            </a:r>
            <a:endParaRPr lang="en-US" altLang="zh-CN" dirty="0" smtClean="0"/>
          </a:p>
          <a:p>
            <a:r>
              <a:rPr lang="zh-CN" altLang="zh-CN" dirty="0">
                <a:solidFill>
                  <a:srgbClr val="FF0000"/>
                </a:solidFill>
              </a:rPr>
              <a:t>往返时间</a:t>
            </a:r>
            <a:r>
              <a:rPr lang="zh-CN" altLang="en-US" dirty="0" smtClean="0"/>
              <a:t>表示</a:t>
            </a:r>
            <a:r>
              <a:rPr lang="zh-CN" altLang="en-US" dirty="0"/>
              <a:t>从发送方发送数据开始，到发送方收到来自接收方的</a:t>
            </a:r>
            <a:r>
              <a:rPr lang="zh-CN" altLang="en-US" dirty="0" smtClean="0"/>
              <a:t>确认，总共</a:t>
            </a:r>
            <a:r>
              <a:rPr lang="zh-CN" altLang="en-US" dirty="0"/>
              <a:t>经历的</a:t>
            </a:r>
            <a:r>
              <a:rPr lang="zh-CN" altLang="en-US" dirty="0" smtClean="0"/>
              <a:t>时间。</a:t>
            </a:r>
            <a:endParaRPr lang="en-US" altLang="zh-CN" dirty="0" smtClean="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r>
              <a:rPr lang="zh-CN" altLang="zh-CN" dirty="0" smtClean="0"/>
              <a:t>。</a:t>
            </a:r>
            <a:endParaRPr lang="en-US" altLang="zh-CN" dirty="0" smtClean="0"/>
          </a:p>
          <a:p>
            <a:r>
              <a:rPr lang="zh-CN" altLang="zh-CN" dirty="0" smtClean="0">
                <a:solidFill>
                  <a:srgbClr val="000099"/>
                </a:solidFill>
              </a:rPr>
              <a:t>当</a:t>
            </a:r>
            <a:r>
              <a:rPr lang="zh-CN" altLang="zh-CN" dirty="0">
                <a:solidFill>
                  <a:srgbClr val="000099"/>
                </a:solidFill>
              </a:rPr>
              <a:t>使用卫星通信时，往返</a:t>
            </a:r>
            <a:r>
              <a:rPr lang="zh-CN" altLang="zh-CN" dirty="0" smtClean="0">
                <a:solidFill>
                  <a:srgbClr val="000099"/>
                </a:solidFill>
              </a:rPr>
              <a:t>时间</a:t>
            </a:r>
            <a:r>
              <a:rPr lang="en-US" altLang="zh-CN" dirty="0" smtClean="0">
                <a:solidFill>
                  <a:srgbClr val="000099"/>
                </a:solidFill>
              </a:rPr>
              <a:t> RTT </a:t>
            </a:r>
            <a:r>
              <a:rPr lang="zh-CN" altLang="zh-CN" dirty="0" smtClean="0">
                <a:solidFill>
                  <a:srgbClr val="000099"/>
                </a:solidFill>
              </a:rPr>
              <a:t>相对</a:t>
            </a:r>
            <a:r>
              <a:rPr lang="zh-CN" altLang="zh-CN" dirty="0">
                <a:solidFill>
                  <a:srgbClr val="000099"/>
                </a:solidFill>
              </a:rPr>
              <a:t>较长</a:t>
            </a:r>
            <a:r>
              <a:rPr lang="zh-CN" altLang="zh-CN" dirty="0" smtClean="0">
                <a:solidFill>
                  <a:srgbClr val="000099"/>
                </a:solidFill>
              </a:rPr>
              <a:t>，是</a:t>
            </a:r>
            <a:r>
              <a:rPr lang="zh-CN" altLang="zh-CN" dirty="0">
                <a:solidFill>
                  <a:srgbClr val="000099"/>
                </a:solidFill>
              </a:rPr>
              <a:t>很重要的一个性能指标。</a:t>
            </a:r>
            <a:endParaRPr lang="zh-CN" altLang="en-US" dirty="0">
              <a:solidFill>
                <a:srgbClr val="000099"/>
              </a:solidFill>
            </a:endParaRPr>
          </a:p>
        </p:txBody>
      </p:sp>
    </p:spTree>
    <p:extLst>
      <p:ext uri="{BB962C8B-B14F-4D97-AF65-F5344CB8AC3E}">
        <p14:creationId xmlns:p14="http://schemas.microsoft.com/office/powerpoint/2010/main" val="126999108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7. </a:t>
            </a:r>
            <a:r>
              <a:rPr lang="zh-CN" altLang="en-US" dirty="0"/>
              <a:t>利用率</a:t>
            </a:r>
          </a:p>
        </p:txBody>
      </p:sp>
      <p:sp>
        <p:nvSpPr>
          <p:cNvPr id="381955" name="Rectangle 3"/>
          <p:cNvSpPr>
            <a:spLocks noGrp="1" noChangeArrowheads="1"/>
          </p:cNvSpPr>
          <p:nvPr>
            <p:ph idx="1"/>
          </p:nvPr>
        </p:nvSpPr>
        <p:spPr/>
        <p:txBody>
          <a:bodyPr/>
          <a:lstStyle/>
          <a:p>
            <a:r>
              <a:rPr lang="zh-CN" altLang="en-US" dirty="0" smtClean="0"/>
              <a:t>分为</a:t>
            </a:r>
            <a:r>
              <a:rPr lang="zh-CN" altLang="en-US" dirty="0" smtClean="0">
                <a:solidFill>
                  <a:srgbClr val="FF0000"/>
                </a:solidFill>
              </a:rPr>
              <a:t>信道利用率</a:t>
            </a:r>
            <a:r>
              <a:rPr lang="zh-CN" altLang="en-US" dirty="0" smtClean="0"/>
              <a:t>和</a:t>
            </a:r>
            <a:r>
              <a:rPr lang="zh-CN" altLang="en-US" dirty="0" smtClean="0">
                <a:solidFill>
                  <a:srgbClr val="FF0000"/>
                </a:solidFill>
              </a:rPr>
              <a:t>网络利用率。</a:t>
            </a:r>
            <a:endParaRPr lang="en-US" altLang="zh-CN" dirty="0" smtClean="0">
              <a:solidFill>
                <a:srgbClr val="FF0000"/>
              </a:solidFill>
            </a:endParaRPr>
          </a:p>
          <a:p>
            <a:r>
              <a:rPr lang="zh-CN" altLang="en-US" dirty="0" smtClean="0">
                <a:solidFill>
                  <a:srgbClr val="0000CC"/>
                </a:solidFill>
              </a:rPr>
              <a:t>信道</a:t>
            </a:r>
            <a:r>
              <a:rPr lang="zh-CN" altLang="en-US" dirty="0">
                <a:solidFill>
                  <a:srgbClr val="0000CC"/>
                </a:solidFill>
              </a:rPr>
              <a:t>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dirty="0"/>
              <a:t>信道利用率并非越高越好</a:t>
            </a:r>
            <a:r>
              <a:rPr lang="zh-CN" altLang="en-US" dirty="0" smtClean="0"/>
              <a:t>。</a:t>
            </a:r>
            <a:r>
              <a:rPr lang="zh-CN" altLang="zh-CN" dirty="0">
                <a:solidFill>
                  <a:srgbClr val="FF0000"/>
                </a:solidFill>
              </a:rPr>
              <a:t>当某信道的利用率增大时，该信道引起的时延也就迅速</a:t>
            </a:r>
            <a:r>
              <a:rPr lang="zh-CN" altLang="zh-CN" dirty="0" smtClean="0">
                <a:solidFill>
                  <a:srgbClr val="FF0000"/>
                </a:solidFill>
              </a:rPr>
              <a:t>增加</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23322756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extLst>
              <p:ext uri="{D42A27DB-BD31-4B8C-83A1-F6EECF244321}">
                <p14:modId xmlns:p14="http://schemas.microsoft.com/office/powerpoint/2010/main" val="2553194050"/>
              </p:ext>
            </p:extLst>
          </p:nvPr>
        </p:nvGraphicFramePr>
        <p:xfrm>
          <a:off x="3946891" y="4221088"/>
          <a:ext cx="1833298" cy="1009650"/>
        </p:xfrm>
        <a:graphic>
          <a:graphicData uri="http://schemas.openxmlformats.org/presentationml/2006/ole">
            <mc:AlternateContent xmlns:mc="http://schemas.openxmlformats.org/markup-compatibility/2006">
              <mc:Choice xmlns:v="urn:schemas-microsoft-com:vml" Requires="v">
                <p:oleObj spid="_x0000_s12296" name="公式" r:id="rId4" imgW="660113" imgH="393529" progId="Equation.3">
                  <p:embed/>
                </p:oleObj>
              </mc:Choice>
              <mc:Fallback>
                <p:oleObj name="公式" r:id="rId4" imgW="660113" imgH="39352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891" y="4221088"/>
                        <a:ext cx="1833298" cy="1009650"/>
                      </a:xfrm>
                      <a:prstGeom prst="rect">
                        <a:avLst/>
                      </a:prstGeom>
                      <a:solidFill>
                        <a:srgbClr val="FFFF00"/>
                      </a:solidFill>
                      <a:ln w="9525">
                        <a:solidFill>
                          <a:schemeClr val="tx1"/>
                        </a:solidFill>
                        <a:miter lim="800000"/>
                        <a:headEnd/>
                        <a:tailEnd/>
                      </a:ln>
                    </p:spPr>
                  </p:pic>
                </p:oleObj>
              </mc:Fallback>
            </mc:AlternateContent>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smtClean="0">
                <a:solidFill>
                  <a:srgbClr val="000099"/>
                </a:solidFill>
                <a:ea typeface="黑体" pitchFamily="2" charset="-122"/>
              </a:rPr>
              <a:t>其中：</a:t>
            </a:r>
            <a:r>
              <a:rPr lang="en-US" altLang="zh-CN" sz="2800" b="1" i="1" dirty="0" smtClean="0">
                <a:solidFill>
                  <a:srgbClr val="000099"/>
                </a:solidFill>
                <a:ea typeface="黑体" pitchFamily="2" charset="-122"/>
              </a:rPr>
              <a:t>U </a:t>
            </a:r>
            <a:r>
              <a:rPr lang="zh-CN" altLang="en-US" sz="2800" b="1" dirty="0">
                <a:solidFill>
                  <a:srgbClr val="000099"/>
                </a:solidFill>
                <a:ea typeface="黑体" pitchFamily="2" charset="-122"/>
              </a:rPr>
              <a:t>是网络的利用率，数值在 </a:t>
            </a:r>
            <a:r>
              <a:rPr lang="en-US" altLang="zh-CN" sz="2800" b="1" dirty="0">
                <a:solidFill>
                  <a:srgbClr val="000099"/>
                </a:solidFill>
                <a:ea typeface="黑体" pitchFamily="2" charset="-122"/>
              </a:rPr>
              <a:t>0 </a:t>
            </a:r>
            <a:r>
              <a:rPr lang="zh-CN" altLang="en-US" sz="2800" b="1" dirty="0">
                <a:solidFill>
                  <a:srgbClr val="000099"/>
                </a:solidFill>
                <a:ea typeface="黑体" pitchFamily="2" charset="-122"/>
              </a:rPr>
              <a:t>到 </a:t>
            </a:r>
            <a:r>
              <a:rPr lang="en-US" altLang="zh-CN" sz="2800" b="1" dirty="0">
                <a:solidFill>
                  <a:srgbClr val="000099"/>
                </a:solidFill>
                <a:ea typeface="黑体" pitchFamily="2" charset="-122"/>
              </a:rPr>
              <a:t>1 </a:t>
            </a:r>
            <a:r>
              <a:rPr lang="zh-CN" altLang="en-US" sz="2800" b="1" dirty="0">
                <a:solidFill>
                  <a:srgbClr val="000099"/>
                </a:solidFill>
                <a:ea typeface="黑体" pitchFamily="2" charset="-122"/>
              </a:rPr>
              <a:t>之间。 </a:t>
            </a:r>
          </a:p>
        </p:txBody>
      </p:sp>
    </p:spTree>
    <p:extLst>
      <p:ext uri="{BB962C8B-B14F-4D97-AF65-F5344CB8AC3E}">
        <p14:creationId xmlns:p14="http://schemas.microsoft.com/office/powerpoint/2010/main" val="310175754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99999"/>
            <a:chOff x="527977" y="1090061"/>
            <a:chExt cx="8215441" cy="5219900"/>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a:ex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a:spLocks/>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9" y="5739389"/>
              <a:ext cx="1614879"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利用率</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U</a:t>
              </a: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1</a:t>
              </a:r>
              <a:endParaRPr lang="en-US" altLang="zh-CN" sz="2800" b="1" i="1" dirty="0">
                <a:solidFill>
                  <a:srgbClr val="000099"/>
                </a:solidFill>
                <a:ea typeface="黑体"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0</a:t>
              </a:r>
              <a:endParaRPr lang="en-US" altLang="zh-CN" sz="2800" b="1" i="1" dirty="0">
                <a:solidFill>
                  <a:srgbClr val="000099"/>
                </a:solidFill>
                <a:ea typeface="黑体"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itchFamily="2" charset="-122"/>
                </a:rPr>
                <a:t>D</a:t>
              </a:r>
              <a:r>
                <a:rPr lang="en-US" altLang="zh-CN" sz="2800" b="1" baseline="-25000" dirty="0">
                  <a:solidFill>
                    <a:srgbClr val="000099"/>
                  </a:solidFill>
                  <a:ea typeface="黑体" pitchFamily="2" charset="-122"/>
                </a:rPr>
                <a:t>0</a:t>
              </a:r>
              <a:endParaRPr lang="en-US" altLang="zh-CN" sz="2800" b="1" i="1" baseline="-25000" dirty="0">
                <a:solidFill>
                  <a:srgbClr val="000099"/>
                </a:solidFill>
                <a:ea typeface="黑体"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p>
            <a:p>
              <a:r>
                <a:rPr lang="zh-CN" altLang="en-US" sz="2800" b="1" dirty="0">
                  <a:solidFill>
                    <a:srgbClr val="000099"/>
                  </a:solidFill>
                  <a:ea typeface="黑体" pitchFamily="2" charset="-122"/>
                </a:rPr>
                <a:t>急剧</a:t>
              </a:r>
            </a:p>
            <a:p>
              <a:r>
                <a:rPr lang="zh-CN" altLang="en-US" sz="2800" b="1" dirty="0">
                  <a:solidFill>
                    <a:srgbClr val="000099"/>
                  </a:solidFill>
                  <a:ea typeface="黑体" pitchFamily="2" charset="-122"/>
                </a:rPr>
                <a:t>增大</a:t>
              </a:r>
              <a:endParaRPr lang="zh-CN" altLang="en-US" sz="2800" b="1" i="1" dirty="0">
                <a:solidFill>
                  <a:srgbClr val="000099"/>
                </a:solidFill>
                <a:ea typeface="黑体"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3" name="矩形 2"/>
          <p:cNvSpPr/>
          <p:nvPr/>
        </p:nvSpPr>
        <p:spPr>
          <a:xfrm>
            <a:off x="2304806" y="5355213"/>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smtClean="0">
                <a:solidFill>
                  <a:srgbClr val="000099"/>
                </a:solidFill>
                <a:latin typeface="+mn-lt"/>
                <a:ea typeface="黑体" pitchFamily="2" charset="-122"/>
              </a:rPr>
              <a:t>当信道</a:t>
            </a:r>
            <a:r>
              <a:rPr lang="zh-CN" altLang="en-US" sz="2800" b="1" dirty="0">
                <a:solidFill>
                  <a:srgbClr val="000099"/>
                </a:solidFill>
                <a:latin typeface="+mn-lt"/>
                <a:ea typeface="黑体" pitchFamily="2" charset="-122"/>
              </a:rPr>
              <a:t>的利用率增大时，该信道引起的</a:t>
            </a:r>
            <a:r>
              <a:rPr lang="zh-CN" altLang="en-US" sz="2800" b="1" dirty="0" smtClean="0">
                <a:solidFill>
                  <a:srgbClr val="000099"/>
                </a:solidFill>
                <a:latin typeface="+mn-lt"/>
                <a:ea typeface="黑体" pitchFamily="2" charset="-122"/>
              </a:rPr>
              <a:t>时延迅速增加</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881019245"/>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p>
        </p:txBody>
      </p:sp>
      <p:sp>
        <p:nvSpPr>
          <p:cNvPr id="386051" name="Rectangle 3"/>
          <p:cNvSpPr>
            <a:spLocks noGrp="1" noChangeArrowheads="1"/>
          </p:cNvSpPr>
          <p:nvPr>
            <p:ph idx="1"/>
          </p:nvPr>
        </p:nvSpPr>
        <p:spPr/>
        <p:txBody>
          <a:bodyPr/>
          <a:lstStyle/>
          <a:p>
            <a:r>
              <a:rPr lang="zh-CN" altLang="en-US" dirty="0" smtClean="0"/>
              <a:t>一些</a:t>
            </a:r>
            <a:r>
              <a:rPr lang="zh-CN" altLang="zh-CN" dirty="0" smtClean="0"/>
              <a:t>非</a:t>
            </a:r>
            <a:r>
              <a:rPr lang="zh-CN" altLang="zh-CN" dirty="0"/>
              <a:t>性能特征也很重要</a:t>
            </a:r>
            <a:r>
              <a:rPr lang="zh-CN" altLang="zh-CN" dirty="0" smtClean="0"/>
              <a:t>。</a:t>
            </a:r>
            <a:r>
              <a:rPr lang="zh-CN" altLang="en-US" dirty="0" smtClean="0"/>
              <a:t>它们</a:t>
            </a:r>
            <a:r>
              <a:rPr lang="zh-CN" altLang="zh-CN" dirty="0" smtClean="0"/>
              <a:t>与</a:t>
            </a:r>
            <a:r>
              <a:rPr lang="zh-CN" altLang="zh-CN" dirty="0"/>
              <a:t>前面介绍的性能指标有很大的</a:t>
            </a:r>
            <a:r>
              <a:rPr lang="zh-CN" altLang="zh-CN" dirty="0" smtClean="0"/>
              <a:t>关系</a:t>
            </a:r>
            <a:r>
              <a:rPr lang="zh-CN" altLang="en-US" dirty="0" smtClean="0"/>
              <a:t>。主要包括：</a:t>
            </a:r>
            <a:endParaRPr lang="en-US" altLang="zh-CN" dirty="0" smtClean="0"/>
          </a:p>
          <a:p>
            <a:pPr lvl="1"/>
            <a:r>
              <a:rPr lang="zh-CN" altLang="en-US" dirty="0" smtClean="0"/>
              <a:t>费用</a:t>
            </a:r>
            <a:endParaRPr lang="zh-CN" altLang="en-US" dirty="0"/>
          </a:p>
          <a:p>
            <a:pPr lvl="1"/>
            <a:r>
              <a:rPr lang="zh-CN" altLang="en-US" dirty="0"/>
              <a:t>质量</a:t>
            </a:r>
          </a:p>
          <a:p>
            <a:pPr lvl="1"/>
            <a:r>
              <a:rPr lang="zh-CN" altLang="en-US" dirty="0"/>
              <a:t>标准化</a:t>
            </a:r>
          </a:p>
          <a:p>
            <a:pPr lvl="1"/>
            <a:r>
              <a:rPr lang="zh-CN" altLang="en-US" dirty="0"/>
              <a:t>可靠性</a:t>
            </a:r>
          </a:p>
          <a:p>
            <a:pPr lvl="1"/>
            <a:r>
              <a:rPr lang="zh-CN" altLang="en-US" dirty="0"/>
              <a:t>可扩展性和可升级性 </a:t>
            </a:r>
          </a:p>
          <a:p>
            <a:pPr lvl="1"/>
            <a:r>
              <a:rPr lang="zh-CN" altLang="en-US" dirty="0"/>
              <a:t>易于管理和维护 </a:t>
            </a:r>
          </a:p>
        </p:txBody>
      </p:sp>
    </p:spTree>
    <p:extLst>
      <p:ext uri="{BB962C8B-B14F-4D97-AF65-F5344CB8AC3E}">
        <p14:creationId xmlns:p14="http://schemas.microsoft.com/office/powerpoint/2010/main" val="2521713156"/>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1.7.1  </a:t>
            </a:r>
            <a:r>
              <a:rPr lang="zh-CN" altLang="zh-CN" dirty="0"/>
              <a:t>计算机网络体系结构的形成</a:t>
            </a:r>
          </a:p>
          <a:p>
            <a:r>
              <a:rPr lang="en-US" altLang="zh-CN" dirty="0" smtClean="0"/>
              <a:t>1.7.2  </a:t>
            </a:r>
            <a:r>
              <a:rPr lang="zh-CN" altLang="zh-CN" dirty="0"/>
              <a:t>协议与划分层次</a:t>
            </a:r>
          </a:p>
          <a:p>
            <a:r>
              <a:rPr lang="en-US" altLang="zh-CN" dirty="0" smtClean="0"/>
              <a:t>1.7.3  </a:t>
            </a:r>
            <a:r>
              <a:rPr lang="zh-CN" altLang="zh-CN" dirty="0"/>
              <a:t>具有五层协议的体系结构</a:t>
            </a:r>
          </a:p>
          <a:p>
            <a:r>
              <a:rPr lang="en-US" altLang="zh-CN" dirty="0" smtClean="0"/>
              <a:t>1.7.4  </a:t>
            </a:r>
            <a:r>
              <a:rPr lang="zh-CN" altLang="zh-CN" dirty="0"/>
              <a:t>实体、协议、服务和服务访问点</a:t>
            </a:r>
          </a:p>
          <a:p>
            <a:r>
              <a:rPr lang="en-US" altLang="zh-CN" dirty="0" smtClean="0"/>
              <a:t>1.7.5  TCP/IP </a:t>
            </a:r>
            <a:r>
              <a:rPr lang="zh-CN" altLang="zh-CN" dirty="0" smtClean="0"/>
              <a:t>的</a:t>
            </a:r>
            <a:r>
              <a:rPr lang="zh-CN" altLang="zh-CN" dirty="0"/>
              <a:t>体系结构</a:t>
            </a:r>
          </a:p>
        </p:txBody>
      </p:sp>
    </p:spTree>
    <p:extLst>
      <p:ext uri="{BB962C8B-B14F-4D97-AF65-F5344CB8AC3E}">
        <p14:creationId xmlns:p14="http://schemas.microsoft.com/office/powerpoint/2010/main" val="352520038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zh-CN" dirty="0"/>
              <a:t>计算机网络是个非常复杂的</a:t>
            </a:r>
            <a:r>
              <a:rPr lang="zh-CN" altLang="zh-CN" dirty="0" smtClean="0"/>
              <a:t>系统</a:t>
            </a:r>
            <a:r>
              <a:rPr lang="zh-CN" altLang="en-US" dirty="0" smtClean="0"/>
              <a:t>。</a:t>
            </a:r>
            <a:endParaRPr lang="en-US" altLang="zh-CN" dirty="0" smtClean="0"/>
          </a:p>
          <a:p>
            <a:r>
              <a:rPr lang="zh-CN" altLang="en-US" dirty="0" smtClean="0"/>
              <a:t>相互</a:t>
            </a:r>
            <a:r>
              <a:rPr lang="zh-CN" altLang="en-US" dirty="0"/>
              <a:t>通信的两个计算机系统必须</a:t>
            </a:r>
            <a:r>
              <a:rPr lang="zh-CN" altLang="en-US" dirty="0">
                <a:solidFill>
                  <a:srgbClr val="FF0000"/>
                </a:solidFill>
              </a:rPr>
              <a:t>高度协调工作</a:t>
            </a:r>
            <a:r>
              <a:rPr lang="zh-CN" altLang="en-US" dirty="0"/>
              <a:t>才行，而这种“协调”是相当复杂的。 </a:t>
            </a:r>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smtClean="0"/>
          </a:p>
        </p:txBody>
      </p:sp>
    </p:spTree>
    <p:extLst>
      <p:ext uri="{BB962C8B-B14F-4D97-AF65-F5344CB8AC3E}">
        <p14:creationId xmlns:p14="http://schemas.microsoft.com/office/powerpoint/2010/main" val="149317326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smtClean="0"/>
              <a:t>1974 </a:t>
            </a:r>
            <a:r>
              <a:rPr lang="zh-CN" altLang="zh-CN" dirty="0" smtClean="0"/>
              <a:t>年，美国的</a:t>
            </a:r>
            <a:r>
              <a:rPr lang="en-US" altLang="zh-CN" dirty="0" smtClean="0"/>
              <a:t> IBM </a:t>
            </a:r>
            <a:r>
              <a:rPr lang="zh-CN" altLang="zh-CN" dirty="0" smtClean="0"/>
              <a:t>公司宣布了</a:t>
            </a:r>
            <a:r>
              <a:rPr lang="zh-CN" altLang="zh-CN" dirty="0" smtClean="0">
                <a:solidFill>
                  <a:srgbClr val="FF0000"/>
                </a:solidFill>
              </a:rPr>
              <a:t>系统</a:t>
            </a:r>
            <a:r>
              <a:rPr lang="zh-CN" altLang="zh-CN" dirty="0">
                <a:solidFill>
                  <a:srgbClr val="FF0000"/>
                </a:solidFill>
              </a:rPr>
              <a:t>网络体系结构</a:t>
            </a:r>
            <a:r>
              <a:rPr lang="en-US" altLang="zh-CN" dirty="0" smtClean="0">
                <a:solidFill>
                  <a:srgbClr val="FF0000"/>
                </a:solidFill>
              </a:rPr>
              <a:t>SNA</a:t>
            </a:r>
            <a:r>
              <a:rPr lang="en-US" altLang="zh-CN" dirty="0" smtClean="0">
                <a:solidFill>
                  <a:srgbClr val="0000CC"/>
                </a:solidFill>
              </a:rPr>
              <a:t> </a:t>
            </a:r>
            <a:r>
              <a:rPr lang="en-US" altLang="zh-CN" dirty="0" smtClean="0"/>
              <a:t>(</a:t>
            </a:r>
            <a:r>
              <a:rPr lang="en-US" altLang="zh-CN" dirty="0"/>
              <a:t>System Network Architecture)</a:t>
            </a:r>
            <a:r>
              <a:rPr lang="zh-CN" altLang="zh-CN" dirty="0"/>
              <a:t>。这个著名的网络标准就是按照分层的方法制定</a:t>
            </a:r>
            <a:r>
              <a:rPr lang="zh-CN" altLang="zh-CN" dirty="0" smtClean="0"/>
              <a:t>的</a:t>
            </a:r>
            <a:r>
              <a:rPr lang="zh-CN" altLang="en-US" dirty="0" smtClean="0"/>
              <a:t>。</a:t>
            </a:r>
            <a:endParaRPr lang="en-US" altLang="zh-CN" dirty="0" smtClean="0"/>
          </a:p>
          <a:p>
            <a:r>
              <a:rPr lang="zh-CN" altLang="zh-CN" dirty="0"/>
              <a:t>不久后，其他一些公司也相继推出自己公司的具有不同名称的体系结构</a:t>
            </a:r>
            <a:r>
              <a:rPr lang="zh-CN" altLang="zh-CN" dirty="0" smtClean="0"/>
              <a:t>。</a:t>
            </a:r>
            <a:endParaRPr lang="en-US" altLang="zh-CN" dirty="0" smtClean="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extLst>
      <p:ext uri="{BB962C8B-B14F-4D97-AF65-F5344CB8AC3E}">
        <p14:creationId xmlns:p14="http://schemas.microsoft.com/office/powerpoint/2010/main" val="3302651719"/>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a:t>
            </a:r>
            <a:r>
              <a:rPr lang="zh-CN" altLang="zh-CN" sz="3000" dirty="0" smtClean="0"/>
              <a:t>国际标准化组织</a:t>
            </a:r>
            <a:r>
              <a:rPr lang="en-US" altLang="zh-CN" sz="3000" dirty="0" smtClean="0"/>
              <a:t> ISO </a:t>
            </a:r>
            <a:r>
              <a:rPr lang="zh-CN" altLang="zh-CN" sz="3000" dirty="0" smtClean="0"/>
              <a:t>于</a:t>
            </a:r>
            <a:r>
              <a:rPr lang="en-US" altLang="zh-CN" sz="3000" dirty="0" smtClean="0"/>
              <a:t> 1977 </a:t>
            </a:r>
            <a:r>
              <a:rPr lang="zh-CN" altLang="zh-CN" sz="3000" dirty="0" smtClean="0"/>
              <a:t>年</a:t>
            </a:r>
            <a:r>
              <a:rPr lang="zh-CN" altLang="zh-CN" sz="3000" dirty="0"/>
              <a:t>成立了专门机构研究该问题</a:t>
            </a:r>
            <a:r>
              <a:rPr lang="zh-CN" altLang="zh-CN" sz="3000" dirty="0" smtClean="0"/>
              <a:t>。</a:t>
            </a:r>
            <a:endParaRPr lang="en-US" altLang="zh-CN" sz="3000" dirty="0" smtClean="0"/>
          </a:p>
          <a:p>
            <a:r>
              <a:rPr lang="zh-CN" altLang="zh-CN" sz="3000" dirty="0" smtClean="0"/>
              <a:t>他们</a:t>
            </a:r>
            <a:r>
              <a:rPr lang="zh-CN" altLang="zh-CN" sz="3000" dirty="0"/>
              <a:t>提出了一个试图使各种计算机在世界范围内互连成网的标准框架，即著名的</a:t>
            </a:r>
            <a:r>
              <a:rPr lang="zh-CN" altLang="zh-CN" sz="3000" dirty="0">
                <a:solidFill>
                  <a:srgbClr val="FF0000"/>
                </a:solidFill>
              </a:rPr>
              <a:t>开放系统互连基本参考</a:t>
            </a:r>
            <a:r>
              <a:rPr lang="zh-CN" altLang="zh-CN" sz="3000" dirty="0" smtClean="0">
                <a:solidFill>
                  <a:srgbClr val="FF0000"/>
                </a:solidFill>
              </a:rPr>
              <a:t>模型</a:t>
            </a:r>
            <a:r>
              <a:rPr lang="en-US" altLang="zh-CN" sz="3000" dirty="0" smtClean="0">
                <a:solidFill>
                  <a:srgbClr val="FF0000"/>
                </a:solidFill>
              </a:rPr>
              <a:t> OSI/RM</a:t>
            </a:r>
            <a:r>
              <a:rPr lang="en-US" altLang="zh-CN" sz="3000" dirty="0" smtClean="0"/>
              <a:t> </a:t>
            </a:r>
            <a:r>
              <a:rPr lang="en-US" altLang="zh-CN" sz="3000" dirty="0"/>
              <a:t>(Open Systems Interconnection Reference Model)</a:t>
            </a:r>
            <a:r>
              <a:rPr lang="zh-CN" altLang="zh-CN" sz="3000" dirty="0"/>
              <a:t>，简称</a:t>
            </a:r>
            <a:r>
              <a:rPr lang="zh-CN" altLang="zh-CN" sz="3000" dirty="0" smtClean="0"/>
              <a:t>为</a:t>
            </a:r>
            <a:r>
              <a:rPr lang="en-US" altLang="zh-CN" sz="3000" dirty="0" smtClean="0"/>
              <a:t> OSI</a:t>
            </a:r>
            <a:r>
              <a:rPr lang="zh-CN" altLang="zh-CN" sz="3000" dirty="0" smtClean="0"/>
              <a:t>。</a:t>
            </a:r>
            <a:endParaRPr lang="en-US" altLang="zh-CN" sz="3000" dirty="0" smtClean="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只要遵循 </a:t>
            </a:r>
            <a:r>
              <a:rPr lang="en-US" altLang="zh-CN" sz="2800" b="1" dirty="0">
                <a:solidFill>
                  <a:srgbClr val="000066"/>
                </a:solidFill>
                <a:latin typeface="+mn-lt"/>
                <a:ea typeface="黑体" pitchFamily="2" charset="-122"/>
              </a:rPr>
              <a:t>OSI </a:t>
            </a:r>
            <a:r>
              <a:rPr lang="zh-CN" altLang="en-US" sz="2800" b="1" dirty="0">
                <a:solidFill>
                  <a:srgbClr val="000066"/>
                </a:solidFill>
                <a:latin typeface="+mn-lt"/>
                <a:ea typeface="黑体" pitchFamily="2" charset="-122"/>
              </a:rPr>
              <a:t>标准，一个系统就可以和位于世界上任何地方的、也遵循这同一标准的其他任何系统进行通信。</a:t>
            </a:r>
          </a:p>
        </p:txBody>
      </p:sp>
    </p:spTree>
    <p:extLst>
      <p:ext uri="{BB962C8B-B14F-4D97-AF65-F5344CB8AC3E}">
        <p14:creationId xmlns:p14="http://schemas.microsoft.com/office/powerpoint/2010/main" val="1904717775"/>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en-US" altLang="zh-CN" dirty="0" smtClean="0"/>
              <a:t>OSI </a:t>
            </a:r>
            <a:r>
              <a:rPr lang="zh-CN" altLang="zh-CN" dirty="0" smtClean="0"/>
              <a:t>只</a:t>
            </a:r>
            <a:r>
              <a:rPr lang="zh-CN" altLang="zh-CN" dirty="0"/>
              <a:t>获得了一些理论研究的</a:t>
            </a:r>
            <a:r>
              <a:rPr lang="zh-CN" altLang="zh-CN" dirty="0" smtClean="0"/>
              <a:t>成果</a:t>
            </a:r>
            <a:r>
              <a:rPr lang="zh-CN" altLang="en-US" dirty="0" smtClean="0"/>
              <a:t>，在</a:t>
            </a:r>
            <a:r>
              <a:rPr lang="zh-CN" altLang="en-US" dirty="0"/>
              <a:t>市场化</a:t>
            </a:r>
            <a:r>
              <a:rPr lang="zh-CN" altLang="en-US" dirty="0" smtClean="0"/>
              <a:t>方面却</a:t>
            </a:r>
            <a:r>
              <a:rPr lang="zh-CN" altLang="en-US" dirty="0"/>
              <a:t>失败了</a:t>
            </a:r>
            <a:r>
              <a:rPr lang="zh-CN" altLang="en-US" dirty="0" smtClean="0"/>
              <a:t>。原因包括：</a:t>
            </a:r>
            <a:endParaRPr lang="zh-CN" altLang="en-US" dirty="0"/>
          </a:p>
          <a:p>
            <a:pPr lvl="1"/>
            <a:r>
              <a:rPr lang="en-US" altLang="zh-CN" dirty="0">
                <a:solidFill>
                  <a:srgbClr val="0000CC"/>
                </a:solidFill>
                <a:latin typeface="Arial" charset="0"/>
              </a:rPr>
              <a:t>OSI </a:t>
            </a:r>
            <a:r>
              <a:rPr lang="zh-CN" altLang="en-US" dirty="0">
                <a:solidFill>
                  <a:srgbClr val="0000CC"/>
                </a:solidFill>
                <a:latin typeface="Arial" charset="0"/>
              </a:rPr>
              <a:t>的专家们在完成 </a:t>
            </a:r>
            <a:r>
              <a:rPr lang="en-US" altLang="zh-CN" dirty="0">
                <a:solidFill>
                  <a:srgbClr val="0000CC"/>
                </a:solidFill>
                <a:latin typeface="Arial" charset="0"/>
              </a:rPr>
              <a:t>OSI </a:t>
            </a:r>
            <a:r>
              <a:rPr lang="zh-CN" altLang="en-US" dirty="0">
                <a:solidFill>
                  <a:srgbClr val="0000CC"/>
                </a:solidFill>
                <a:latin typeface="Arial" charset="0"/>
              </a:rPr>
              <a:t>标准时没有商业驱动力；</a:t>
            </a:r>
          </a:p>
          <a:p>
            <a:pPr lvl="1"/>
            <a:r>
              <a:rPr lang="en-US" altLang="zh-CN" dirty="0">
                <a:solidFill>
                  <a:srgbClr val="0000CC"/>
                </a:solidFill>
                <a:latin typeface="Arial" charset="0"/>
              </a:rPr>
              <a:t>OSI </a:t>
            </a:r>
            <a:r>
              <a:rPr lang="zh-CN" altLang="en-US" dirty="0">
                <a:solidFill>
                  <a:srgbClr val="0000CC"/>
                </a:solidFill>
                <a:latin typeface="Arial" charset="0"/>
              </a:rPr>
              <a:t>的协议实现起来过分复杂，且运行效率很低；</a:t>
            </a:r>
          </a:p>
          <a:p>
            <a:pPr lvl="1"/>
            <a:r>
              <a:rPr lang="en-US" altLang="zh-CN" dirty="0">
                <a:solidFill>
                  <a:srgbClr val="0000CC"/>
                </a:solidFill>
                <a:latin typeface="Arial" charset="0"/>
              </a:rPr>
              <a:t>OSI </a:t>
            </a:r>
            <a:r>
              <a:rPr lang="zh-CN" altLang="en-US" dirty="0">
                <a:solidFill>
                  <a:srgbClr val="0000CC"/>
                </a:solidFill>
                <a:latin typeface="Arial" charset="0"/>
              </a:rPr>
              <a:t>标准的制定周期太长，因而使得按 </a:t>
            </a:r>
            <a:r>
              <a:rPr lang="en-US" altLang="zh-CN" dirty="0">
                <a:solidFill>
                  <a:srgbClr val="0000CC"/>
                </a:solidFill>
                <a:latin typeface="Arial" charset="0"/>
              </a:rPr>
              <a:t>OSI </a:t>
            </a:r>
            <a:r>
              <a:rPr lang="zh-CN" altLang="en-US" dirty="0">
                <a:solidFill>
                  <a:srgbClr val="0000CC"/>
                </a:solidFill>
                <a:latin typeface="Arial" charset="0"/>
              </a:rPr>
              <a:t>标准生产的设备无法及时进入市场；</a:t>
            </a:r>
          </a:p>
          <a:p>
            <a:pPr lvl="1"/>
            <a:r>
              <a:rPr lang="en-US" altLang="zh-CN" dirty="0">
                <a:solidFill>
                  <a:srgbClr val="0000CC"/>
                </a:solidFill>
                <a:latin typeface="Arial" charset="0"/>
              </a:rPr>
              <a:t>OSI </a:t>
            </a:r>
            <a:r>
              <a:rPr lang="zh-CN" altLang="en-US" dirty="0">
                <a:solidFill>
                  <a:srgbClr val="0000CC"/>
                </a:solidFill>
                <a:latin typeface="Arial" charset="0"/>
              </a:rPr>
              <a:t>的层次</a:t>
            </a:r>
            <a:r>
              <a:rPr lang="zh-CN" altLang="en-US" dirty="0" smtClean="0">
                <a:solidFill>
                  <a:srgbClr val="0000CC"/>
                </a:solidFill>
                <a:latin typeface="Arial" charset="0"/>
              </a:rPr>
              <a:t>划分也</a:t>
            </a:r>
            <a:r>
              <a:rPr lang="zh-CN" altLang="en-US" dirty="0">
                <a:solidFill>
                  <a:srgbClr val="0000CC"/>
                </a:solidFill>
                <a:latin typeface="Arial" charset="0"/>
              </a:rPr>
              <a:t>不太合理，有些功能在多个层次中重复出现。</a:t>
            </a:r>
            <a:r>
              <a:rPr lang="zh-CN" altLang="en-US" dirty="0">
                <a:solidFill>
                  <a:srgbClr val="0000CC"/>
                </a:solidFill>
              </a:rPr>
              <a:t>  </a:t>
            </a:r>
          </a:p>
        </p:txBody>
      </p:sp>
    </p:spTree>
    <p:extLst>
      <p:ext uri="{BB962C8B-B14F-4D97-AF65-F5344CB8AC3E}">
        <p14:creationId xmlns:p14="http://schemas.microsoft.com/office/powerpoint/2010/main" val="1885126316"/>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互联网的两个重要特点</a:t>
            </a:r>
            <a:endParaRPr lang="zh-CN" altLang="en-US" dirty="0"/>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smtClean="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3888432"/>
          </a:xfrm>
          <a:ln w="12700">
            <a:solidFill>
              <a:schemeClr val="tx1"/>
            </a:solidFill>
          </a:ln>
        </p:spPr>
        <p:txBody>
          <a:bodyPr/>
          <a:lstStyle/>
          <a:p>
            <a:pPr>
              <a:lnSpc>
                <a:spcPct val="100000"/>
              </a:lnSpc>
            </a:pPr>
            <a:r>
              <a:rPr lang="zh-CN" altLang="zh-CN" dirty="0" smtClean="0">
                <a:solidFill>
                  <a:srgbClr val="0000CC"/>
                </a:solidFill>
              </a:rPr>
              <a:t>连通性</a:t>
            </a:r>
            <a:r>
              <a:rPr lang="en-US" altLang="zh-CN" dirty="0" smtClean="0">
                <a:solidFill>
                  <a:srgbClr val="0000CC"/>
                </a:solidFill>
              </a:rPr>
              <a:t> (</a:t>
            </a:r>
            <a:r>
              <a:rPr lang="en-US" altLang="zh-CN" dirty="0">
                <a:solidFill>
                  <a:srgbClr val="0000CC"/>
                </a:solidFill>
              </a:rPr>
              <a:t>connectivity</a:t>
            </a:r>
            <a:r>
              <a:rPr lang="en-US" altLang="zh-CN" dirty="0" smtClean="0">
                <a:solidFill>
                  <a:srgbClr val="0000CC"/>
                </a:solidFill>
              </a:rPr>
              <a:t>)</a:t>
            </a:r>
          </a:p>
          <a:p>
            <a:pPr lvl="1">
              <a:lnSpc>
                <a:spcPct val="100000"/>
              </a:lnSpc>
            </a:pPr>
            <a:r>
              <a:rPr lang="zh-CN" altLang="en-US" dirty="0" smtClean="0"/>
              <a:t>使</a:t>
            </a:r>
            <a:r>
              <a:rPr lang="zh-CN" altLang="en-US" dirty="0"/>
              <a:t>上网用户之间都可以交换</a:t>
            </a:r>
            <a:r>
              <a:rPr lang="zh-CN" altLang="en-US" dirty="0" smtClean="0"/>
              <a:t>信息</a:t>
            </a:r>
            <a:r>
              <a:rPr lang="zh-CN" altLang="zh-CN" dirty="0"/>
              <a:t>（数据，以及各种音频视频） </a:t>
            </a:r>
            <a:r>
              <a:rPr lang="zh-CN" altLang="en-US" dirty="0" smtClean="0"/>
              <a:t>，</a:t>
            </a:r>
            <a:r>
              <a:rPr lang="zh-CN" altLang="en-US" dirty="0"/>
              <a:t>好像这些用户的计算机都可以彼此直接连通一样</a:t>
            </a:r>
            <a:r>
              <a:rPr lang="zh-CN" altLang="en-US" dirty="0" smtClean="0"/>
              <a:t>。</a:t>
            </a:r>
            <a:endParaRPr lang="en-US" altLang="zh-CN" dirty="0" smtClean="0"/>
          </a:p>
          <a:p>
            <a:pPr lvl="1">
              <a:lnSpc>
                <a:spcPct val="100000"/>
              </a:lnSpc>
            </a:pPr>
            <a:r>
              <a:rPr lang="zh-CN" altLang="zh-CN" dirty="0" smtClean="0">
                <a:solidFill>
                  <a:srgbClr val="FF0000"/>
                </a:solidFill>
              </a:rPr>
              <a:t>注意</a:t>
            </a:r>
            <a:r>
              <a:rPr lang="zh-CN" altLang="zh-CN" dirty="0">
                <a:solidFill>
                  <a:srgbClr val="FF0000"/>
                </a:solidFill>
              </a:rPr>
              <a:t>，</a:t>
            </a:r>
            <a:r>
              <a:rPr lang="zh-CN" altLang="zh-CN" dirty="0"/>
              <a:t>互联网具有虚拟的</a:t>
            </a:r>
            <a:r>
              <a:rPr lang="zh-CN" altLang="zh-CN" dirty="0" smtClean="0"/>
              <a:t>特点</a:t>
            </a:r>
            <a:r>
              <a:rPr lang="zh-CN" altLang="en-US" dirty="0" smtClean="0"/>
              <a:t>，</a:t>
            </a:r>
            <a:r>
              <a:rPr lang="zh-CN" altLang="zh-CN" dirty="0" smtClean="0"/>
              <a:t>无法</a:t>
            </a:r>
            <a:r>
              <a:rPr lang="zh-CN" altLang="zh-CN" dirty="0"/>
              <a:t>准确知道对方是</a:t>
            </a:r>
            <a:r>
              <a:rPr lang="zh-CN" altLang="zh-CN" dirty="0" smtClean="0"/>
              <a:t>谁，</a:t>
            </a:r>
            <a:r>
              <a:rPr lang="zh-CN" altLang="zh-CN" dirty="0"/>
              <a:t>也无法</a:t>
            </a:r>
            <a:r>
              <a:rPr lang="zh-CN" altLang="zh-CN" dirty="0" smtClean="0"/>
              <a:t>知道</a:t>
            </a:r>
            <a:r>
              <a:rPr lang="zh-CN" altLang="en-US" dirty="0" smtClean="0"/>
              <a:t>对方</a:t>
            </a:r>
            <a:r>
              <a:rPr lang="zh-CN" altLang="zh-CN" dirty="0" smtClean="0"/>
              <a:t>的</a:t>
            </a:r>
            <a:r>
              <a:rPr lang="zh-CN" altLang="en-US" dirty="0" smtClean="0"/>
              <a:t>位置。</a:t>
            </a:r>
            <a:endParaRPr lang="en-US" altLang="zh-CN" dirty="0">
              <a:solidFill>
                <a:srgbClr val="FF0000"/>
              </a:solidFill>
            </a:endParaRPr>
          </a:p>
        </p:txBody>
      </p:sp>
      <p:sp>
        <p:nvSpPr>
          <p:cNvPr id="15" name="内容占位符 14"/>
          <p:cNvSpPr>
            <a:spLocks noGrp="1"/>
          </p:cNvSpPr>
          <p:nvPr>
            <p:ph sz="quarter" idx="4"/>
          </p:nvPr>
        </p:nvSpPr>
        <p:spPr>
          <a:xfrm>
            <a:off x="5104383" y="2276872"/>
            <a:ext cx="4457129" cy="3888432"/>
          </a:xfrm>
          <a:ln w="12700">
            <a:solidFill>
              <a:schemeClr val="tx1"/>
            </a:solidFill>
          </a:ln>
        </p:spPr>
        <p:txBody>
          <a:bodyPr/>
          <a:lstStyle/>
          <a:p>
            <a:pPr>
              <a:lnSpc>
                <a:spcPct val="100000"/>
              </a:lnSpc>
            </a:pPr>
            <a:r>
              <a:rPr lang="zh-CN" altLang="zh-CN" dirty="0" smtClean="0">
                <a:solidFill>
                  <a:srgbClr val="0000CC"/>
                </a:solidFill>
              </a:rPr>
              <a:t>共享</a:t>
            </a:r>
            <a:r>
              <a:rPr lang="en-US" altLang="zh-CN" dirty="0" smtClean="0">
                <a:solidFill>
                  <a:srgbClr val="0000CC"/>
                </a:solidFill>
              </a:rPr>
              <a:t> (Sharing)</a:t>
            </a:r>
          </a:p>
          <a:p>
            <a:pPr lvl="1">
              <a:lnSpc>
                <a:spcPct val="100000"/>
              </a:lnSpc>
            </a:pPr>
            <a:r>
              <a:rPr lang="zh-CN" altLang="zh-CN" dirty="0"/>
              <a:t>指资源共享</a:t>
            </a:r>
            <a:r>
              <a:rPr lang="zh-CN" altLang="zh-CN" dirty="0" smtClean="0"/>
              <a:t>。</a:t>
            </a:r>
            <a:endParaRPr lang="en-US" altLang="zh-CN" dirty="0" smtClean="0"/>
          </a:p>
          <a:p>
            <a:pPr lvl="1">
              <a:lnSpc>
                <a:spcPct val="100000"/>
              </a:lnSpc>
            </a:pPr>
            <a:r>
              <a:rPr lang="zh-CN" altLang="zh-CN" dirty="0" smtClean="0"/>
              <a:t>资源共享</a:t>
            </a:r>
            <a:r>
              <a:rPr lang="zh-CN" altLang="zh-CN" dirty="0"/>
              <a:t>的含义是多方面的。可以是信息共享、软件共享，也可以是硬件</a:t>
            </a:r>
            <a:r>
              <a:rPr lang="zh-CN" altLang="zh-CN" dirty="0" smtClean="0"/>
              <a:t>共享</a:t>
            </a:r>
            <a:r>
              <a:rPr lang="zh-CN" altLang="en-US" dirty="0" smtClean="0"/>
              <a:t>。</a:t>
            </a:r>
            <a:endParaRPr lang="en-US" altLang="zh-CN" dirty="0" smtClean="0"/>
          </a:p>
          <a:p>
            <a:pPr lvl="1">
              <a:lnSpc>
                <a:spcPct val="100000"/>
              </a:lnSpc>
            </a:pPr>
            <a:r>
              <a:rPr lang="zh-CN" altLang="zh-CN" dirty="0"/>
              <a:t>由于网络的存在，这些资源好像就在用户身边</a:t>
            </a:r>
            <a:r>
              <a:rPr lang="zh-CN" altLang="zh-CN" dirty="0" smtClean="0"/>
              <a:t>一样</a:t>
            </a:r>
            <a:r>
              <a:rPr lang="zh-CN" altLang="en-US" dirty="0" smtClean="0"/>
              <a:t>，</a:t>
            </a:r>
            <a:r>
              <a:rPr lang="zh-CN" altLang="zh-CN" dirty="0" smtClean="0"/>
              <a:t>方便使用</a:t>
            </a:r>
            <a:r>
              <a:rPr lang="zh-CN" altLang="en-US" dirty="0" smtClean="0"/>
              <a:t>。</a:t>
            </a:r>
            <a:endParaRPr lang="zh-CN" altLang="en-US" dirty="0"/>
          </a:p>
        </p:txBody>
      </p:sp>
    </p:spTree>
    <p:extLst>
      <p:ext uri="{BB962C8B-B14F-4D97-AF65-F5344CB8AC3E}">
        <p14:creationId xmlns:p14="http://schemas.microsoft.com/office/powerpoint/2010/main" val="270794303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p>
        </p:txBody>
      </p:sp>
      <p:sp>
        <p:nvSpPr>
          <p:cNvPr id="172035" name="Rectangle 3"/>
          <p:cNvSpPr>
            <a:spLocks noGrp="1" noChangeArrowheads="1"/>
          </p:cNvSpPr>
          <p:nvPr>
            <p:ph idx="1"/>
          </p:nvPr>
        </p:nvSpPr>
        <p:spPr/>
        <p:txBody>
          <a:bodyPr/>
          <a:lstStyle/>
          <a:p>
            <a:r>
              <a:rPr lang="zh-CN" altLang="en-US" dirty="0"/>
              <a:t>法律上</a:t>
            </a:r>
            <a:r>
              <a:rPr lang="zh-CN" altLang="en-US" dirty="0" smtClean="0"/>
              <a:t>的 </a:t>
            </a:r>
            <a:r>
              <a:rPr lang="en-US" altLang="zh-CN" dirty="0" smtClean="0"/>
              <a:t>(</a:t>
            </a:r>
            <a:r>
              <a:rPr lang="en-US" altLang="zh-CN" i="1" dirty="0"/>
              <a:t>de jure</a:t>
            </a:r>
            <a:r>
              <a:rPr lang="en-US" altLang="zh-CN" dirty="0" smtClean="0"/>
              <a:t>) </a:t>
            </a:r>
            <a:r>
              <a:rPr lang="zh-CN" altLang="en-US" dirty="0" smtClean="0"/>
              <a:t>国际标准 </a:t>
            </a:r>
            <a:r>
              <a:rPr lang="en-US" altLang="zh-CN" dirty="0"/>
              <a:t>OSI </a:t>
            </a:r>
            <a:r>
              <a:rPr lang="zh-CN" altLang="en-US" dirty="0"/>
              <a:t>并没有得到市场的认可。</a:t>
            </a:r>
          </a:p>
          <a:p>
            <a:r>
              <a:rPr lang="zh-CN" altLang="en-US" dirty="0" smtClean="0"/>
              <a:t>非</a:t>
            </a:r>
            <a:r>
              <a:rPr lang="zh-CN" altLang="en-US" dirty="0"/>
              <a:t>国际标准 </a:t>
            </a:r>
            <a:r>
              <a:rPr lang="en-US" altLang="zh-CN" dirty="0"/>
              <a:t>TCP/IP </a:t>
            </a:r>
            <a:r>
              <a:rPr lang="zh-CN" altLang="en-US" dirty="0"/>
              <a:t>却</a:t>
            </a:r>
            <a:r>
              <a:rPr lang="zh-CN" altLang="en-US" dirty="0" smtClean="0"/>
              <a:t>获得</a:t>
            </a:r>
            <a:r>
              <a:rPr lang="zh-CN" altLang="en-US" dirty="0"/>
              <a:t>了最广泛的应用</a:t>
            </a:r>
            <a:r>
              <a:rPr lang="zh-CN" altLang="en-US" dirty="0" smtClean="0"/>
              <a:t>。</a:t>
            </a:r>
            <a:r>
              <a:rPr lang="en-US" altLang="zh-CN" dirty="0" smtClean="0">
                <a:latin typeface="Arial" charset="0"/>
                <a:ea typeface="黑体" pitchFamily="2" charset="-122"/>
              </a:rPr>
              <a:t>TCP/IP </a:t>
            </a:r>
            <a:r>
              <a:rPr lang="zh-CN" altLang="en-US" dirty="0">
                <a:latin typeface="Arial" charset="0"/>
                <a:ea typeface="黑体" pitchFamily="2" charset="-122"/>
              </a:rPr>
              <a:t>常被称为</a:t>
            </a:r>
            <a:r>
              <a:rPr lang="zh-CN" altLang="en-US" dirty="0">
                <a:solidFill>
                  <a:srgbClr val="FF0000"/>
                </a:solidFill>
                <a:latin typeface="Arial" charset="0"/>
                <a:ea typeface="黑体" pitchFamily="2" charset="-122"/>
              </a:rPr>
              <a:t>事实上</a:t>
            </a:r>
            <a:r>
              <a:rPr lang="zh-CN" altLang="en-US" dirty="0" smtClean="0">
                <a:solidFill>
                  <a:srgbClr val="FF0000"/>
                </a:solidFill>
                <a:latin typeface="Arial" charset="0"/>
                <a:ea typeface="黑体" pitchFamily="2" charset="-122"/>
              </a:rPr>
              <a:t>的 </a:t>
            </a:r>
            <a:r>
              <a:rPr lang="en-US" altLang="zh-CN" dirty="0" smtClean="0">
                <a:solidFill>
                  <a:srgbClr val="FF0000"/>
                </a:solidFill>
                <a:latin typeface="Arial" charset="0"/>
                <a:ea typeface="黑体" pitchFamily="2" charset="-122"/>
              </a:rPr>
              <a:t>(</a:t>
            </a:r>
            <a:r>
              <a:rPr lang="en-US" altLang="zh-CN" i="1" dirty="0">
                <a:solidFill>
                  <a:srgbClr val="FF0000"/>
                </a:solidFill>
                <a:latin typeface="Arial" charset="0"/>
                <a:ea typeface="黑体" pitchFamily="2" charset="-122"/>
              </a:rPr>
              <a:t>de facto</a:t>
            </a:r>
            <a:r>
              <a:rPr lang="en-US" altLang="zh-CN" dirty="0">
                <a:solidFill>
                  <a:srgbClr val="FF0000"/>
                </a:solidFill>
                <a:latin typeface="Arial" charset="0"/>
                <a:ea typeface="黑体" pitchFamily="2" charset="-122"/>
              </a:rPr>
              <a:t>) </a:t>
            </a:r>
            <a:r>
              <a:rPr lang="zh-CN" altLang="en-US" dirty="0">
                <a:solidFill>
                  <a:srgbClr val="FF0000"/>
                </a:solidFill>
                <a:latin typeface="Arial" charset="0"/>
                <a:ea typeface="黑体" pitchFamily="2" charset="-122"/>
              </a:rPr>
              <a:t>国际标准</a:t>
            </a:r>
            <a:r>
              <a:rPr lang="zh-CN" altLang="en-US" dirty="0">
                <a:latin typeface="Arial" charset="0"/>
                <a:ea typeface="黑体" pitchFamily="2" charset="-122"/>
              </a:rPr>
              <a:t>。</a:t>
            </a:r>
          </a:p>
        </p:txBody>
      </p:sp>
    </p:spTree>
    <p:extLst>
      <p:ext uri="{BB962C8B-B14F-4D97-AF65-F5344CB8AC3E}">
        <p14:creationId xmlns:p14="http://schemas.microsoft.com/office/powerpoint/2010/main" val="1742696803"/>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p>
          <a:p>
            <a:r>
              <a:rPr lang="zh-CN" altLang="en-US" dirty="0" smtClean="0">
                <a:solidFill>
                  <a:srgbClr val="FF0000"/>
                </a:solidFill>
              </a:rPr>
              <a:t>网络协议 </a:t>
            </a:r>
            <a:r>
              <a:rPr lang="en-US" altLang="zh-CN" dirty="0" smtClean="0"/>
              <a:t>(</a:t>
            </a:r>
            <a:r>
              <a:rPr lang="en-US" altLang="zh-CN" dirty="0"/>
              <a:t>network protocol)</a:t>
            </a:r>
            <a:r>
              <a:rPr lang="zh-CN" altLang="en-US" dirty="0"/>
              <a:t>，简称为</a:t>
            </a:r>
            <a:r>
              <a:rPr lang="zh-CN" altLang="en-US" dirty="0" smtClean="0">
                <a:solidFill>
                  <a:srgbClr val="FF0000"/>
                </a:solidFill>
              </a:rPr>
              <a:t>协议</a:t>
            </a:r>
            <a:r>
              <a:rPr lang="zh-CN" altLang="en-US" dirty="0">
                <a:solidFill>
                  <a:srgbClr val="FF0000"/>
                </a:solidFill>
              </a:rPr>
              <a:t>，</a:t>
            </a:r>
            <a:r>
              <a:rPr lang="zh-CN" altLang="en-US" dirty="0" smtClean="0">
                <a:solidFill>
                  <a:schemeClr val="tx1"/>
                </a:solidFill>
              </a:rPr>
              <a:t>是</a:t>
            </a:r>
            <a:r>
              <a:rPr lang="zh-CN" altLang="en-US" dirty="0"/>
              <a:t>为进行网络中的数据交换而建立的规则、标准或约定。 </a:t>
            </a:r>
          </a:p>
        </p:txBody>
      </p:sp>
    </p:spTree>
    <p:extLst>
      <p:ext uri="{BB962C8B-B14F-4D97-AF65-F5344CB8AC3E}">
        <p14:creationId xmlns:p14="http://schemas.microsoft.com/office/powerpoint/2010/main" val="232765354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a:t>
            </a:r>
            <a:r>
              <a:rPr lang="zh-CN" altLang="en-US" dirty="0" smtClean="0"/>
              <a:t>的三个组成</a:t>
            </a:r>
            <a:r>
              <a:rPr lang="zh-CN" altLang="en-US" dirty="0"/>
              <a:t>要素 </a:t>
            </a:r>
          </a:p>
        </p:txBody>
      </p:sp>
      <p:sp>
        <p:nvSpPr>
          <p:cNvPr id="102403" name="Rectangle 3"/>
          <p:cNvSpPr>
            <a:spLocks noGrp="1" noChangeArrowheads="1"/>
          </p:cNvSpPr>
          <p:nvPr>
            <p:ph idx="1"/>
          </p:nvPr>
        </p:nvSpPr>
        <p:spPr/>
        <p:txBody>
          <a:bodyPr/>
          <a:lstStyle/>
          <a:p>
            <a:r>
              <a:rPr lang="zh-CN" altLang="en-US" dirty="0" smtClean="0">
                <a:solidFill>
                  <a:srgbClr val="FF0000"/>
                </a:solidFill>
              </a:rPr>
              <a:t>语法：</a:t>
            </a:r>
            <a:r>
              <a:rPr lang="zh-CN" altLang="en-US" dirty="0" smtClean="0"/>
              <a:t>数据</a:t>
            </a:r>
            <a:r>
              <a:rPr lang="zh-CN" altLang="en-US" dirty="0"/>
              <a:t>与控制信息的结构或格式 。 </a:t>
            </a:r>
          </a:p>
          <a:p>
            <a:r>
              <a:rPr lang="zh-CN" altLang="en-US" dirty="0" smtClean="0">
                <a:solidFill>
                  <a:srgbClr val="FF0000"/>
                </a:solidFill>
              </a:rPr>
              <a:t>语义</a:t>
            </a:r>
            <a:r>
              <a:rPr lang="zh-CN" altLang="en-US" dirty="0">
                <a:solidFill>
                  <a:srgbClr val="FF0000"/>
                </a:solidFill>
              </a:rPr>
              <a:t>：</a:t>
            </a:r>
            <a:r>
              <a:rPr lang="zh-CN" altLang="en-US" dirty="0" smtClean="0"/>
              <a:t>需要</a:t>
            </a:r>
            <a:r>
              <a:rPr lang="zh-CN" altLang="en-US" dirty="0"/>
              <a:t>发出何种控制信息，完成何种动作以及做出何种响应。 </a:t>
            </a:r>
          </a:p>
          <a:p>
            <a:r>
              <a:rPr lang="zh-CN" altLang="en-US" dirty="0" smtClean="0">
                <a:solidFill>
                  <a:srgbClr val="FF0000"/>
                </a:solidFill>
              </a:rPr>
              <a:t>同步：</a:t>
            </a:r>
            <a:r>
              <a:rPr lang="zh-CN" altLang="en-US" dirty="0" smtClean="0"/>
              <a:t>事件</a:t>
            </a:r>
            <a:r>
              <a:rPr lang="zh-CN" altLang="en-US" dirty="0"/>
              <a:t>实现顺序的详细说明。 </a:t>
            </a:r>
          </a:p>
        </p:txBody>
      </p:sp>
      <p:sp>
        <p:nvSpPr>
          <p:cNvPr id="2" name="矩形 1"/>
          <p:cNvSpPr/>
          <p:nvPr/>
        </p:nvSpPr>
        <p:spPr>
          <a:xfrm>
            <a:off x="1856656" y="3771781"/>
            <a:ext cx="6408712" cy="1075103"/>
          </a:xfrm>
          <a:prstGeom prst="rect">
            <a:avLst/>
          </a:prstGeom>
          <a:solidFill>
            <a:srgbClr val="FFFF66"/>
          </a:solidFill>
          <a:ln>
            <a:solidFill>
              <a:srgbClr val="000099"/>
            </a:solidFill>
          </a:ln>
        </p:spPr>
        <p:txBody>
          <a:bodyPr wrap="square">
            <a:spAutoFit/>
          </a:bodyPr>
          <a:lstStyle/>
          <a:p>
            <a:pPr>
              <a:lnSpc>
                <a:spcPct val="120000"/>
              </a:lnSpc>
            </a:pPr>
            <a:r>
              <a:rPr lang="zh-CN" altLang="zh-CN" sz="2800" b="1" dirty="0">
                <a:solidFill>
                  <a:srgbClr val="000066"/>
                </a:solidFill>
                <a:latin typeface="+mn-lt"/>
                <a:ea typeface="黑体" pitchFamily="2" charset="-122"/>
              </a:rPr>
              <a:t>由此可见，网络协议是计算机网络的不可缺少的组成部分。</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val="1075409783"/>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协议的两种形式</a:t>
            </a:r>
            <a:endParaRPr lang="zh-CN" altLang="en-US" dirty="0"/>
          </a:p>
        </p:txBody>
      </p:sp>
      <p:sp>
        <p:nvSpPr>
          <p:cNvPr id="3" name="内容占位符 2"/>
          <p:cNvSpPr>
            <a:spLocks noGrp="1"/>
          </p:cNvSpPr>
          <p:nvPr>
            <p:ph idx="1"/>
          </p:nvPr>
        </p:nvSpPr>
        <p:spPr/>
        <p:txBody>
          <a:bodyPr/>
          <a:lstStyle/>
          <a:p>
            <a:r>
              <a:rPr lang="zh-CN" altLang="zh-CN" dirty="0" smtClean="0"/>
              <a:t>一</a:t>
            </a:r>
            <a:r>
              <a:rPr lang="zh-CN" altLang="zh-CN" dirty="0"/>
              <a:t>种是使用便于人来阅读和理解的</a:t>
            </a:r>
            <a:r>
              <a:rPr lang="zh-CN" altLang="zh-CN" dirty="0">
                <a:solidFill>
                  <a:srgbClr val="FF0000"/>
                </a:solidFill>
              </a:rPr>
              <a:t>文字描述</a:t>
            </a:r>
            <a:r>
              <a:rPr lang="zh-CN" altLang="zh-CN" dirty="0" smtClean="0">
                <a:solidFill>
                  <a:srgbClr val="FF0000"/>
                </a:solidFill>
              </a:rPr>
              <a:t>。</a:t>
            </a:r>
            <a:endParaRPr lang="en-US" altLang="zh-CN" dirty="0" smtClean="0">
              <a:solidFill>
                <a:srgbClr val="FF0000"/>
              </a:solidFill>
            </a:endParaRPr>
          </a:p>
          <a:p>
            <a:r>
              <a:rPr lang="zh-CN" altLang="zh-CN" dirty="0" smtClean="0"/>
              <a:t>另</a:t>
            </a:r>
            <a:r>
              <a:rPr lang="zh-CN" altLang="zh-CN" dirty="0"/>
              <a:t>一种是使用让计算机能够理解的</a:t>
            </a:r>
            <a:r>
              <a:rPr lang="zh-CN" altLang="zh-CN" dirty="0">
                <a:solidFill>
                  <a:srgbClr val="FF0000"/>
                </a:solidFill>
              </a:rPr>
              <a:t>程序代码</a:t>
            </a:r>
            <a:r>
              <a:rPr lang="zh-CN" altLang="zh-CN" dirty="0" smtClean="0">
                <a:solidFill>
                  <a:srgbClr val="FF0000"/>
                </a:solidFill>
              </a:rPr>
              <a:t>。</a:t>
            </a:r>
            <a:endParaRPr lang="en-US" altLang="zh-CN" dirty="0" smtClean="0">
              <a:solidFill>
                <a:srgbClr val="FF0000"/>
              </a:solidFill>
            </a:endParaRPr>
          </a:p>
          <a:p>
            <a:r>
              <a:rPr lang="zh-CN" altLang="zh-CN" dirty="0" smtClean="0"/>
              <a:t>这</a:t>
            </a:r>
            <a:r>
              <a:rPr lang="zh-CN" altLang="zh-CN" dirty="0"/>
              <a:t>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Tree>
    <p:extLst>
      <p:ext uri="{BB962C8B-B14F-4D97-AF65-F5344CB8AC3E}">
        <p14:creationId xmlns:p14="http://schemas.microsoft.com/office/powerpoint/2010/main" val="4122297125"/>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层次</a:t>
            </a:r>
            <a:r>
              <a:rPr lang="zh-CN" altLang="en-US" dirty="0"/>
              <a:t>式协议</a:t>
            </a:r>
            <a:r>
              <a:rPr lang="zh-CN" altLang="en-US" dirty="0" smtClean="0"/>
              <a:t>结构</a:t>
            </a:r>
            <a:endParaRPr lang="zh-CN" altLang="en-US" dirty="0"/>
          </a:p>
        </p:txBody>
      </p:sp>
      <p:sp>
        <p:nvSpPr>
          <p:cNvPr id="3" name="内容占位符 2"/>
          <p:cNvSpPr>
            <a:spLocks noGrp="1"/>
          </p:cNvSpPr>
          <p:nvPr>
            <p:ph idx="1"/>
          </p:nvPr>
        </p:nvSpPr>
        <p:spPr/>
        <p:txBody>
          <a:bodyPr/>
          <a:lstStyle/>
          <a:p>
            <a:r>
              <a:rPr lang="en-US" altLang="zh-CN" dirty="0" smtClean="0"/>
              <a:t>ARPANET </a:t>
            </a:r>
            <a:r>
              <a:rPr lang="zh-CN" altLang="zh-CN" dirty="0" smtClean="0"/>
              <a:t>的</a:t>
            </a:r>
            <a:r>
              <a:rPr lang="zh-CN" altLang="zh-CN" dirty="0"/>
              <a:t>研制经验表明，对于非常复杂的计算机网络协议，其</a:t>
            </a:r>
            <a:r>
              <a:rPr lang="zh-CN" altLang="zh-CN" dirty="0">
                <a:solidFill>
                  <a:srgbClr val="FF0000"/>
                </a:solidFill>
              </a:rPr>
              <a:t>结构应该是层次式</a:t>
            </a:r>
            <a:r>
              <a:rPr lang="zh-CN" altLang="zh-CN" dirty="0" smtClean="0">
                <a:solidFill>
                  <a:srgbClr val="FF0000"/>
                </a:solidFill>
              </a:rPr>
              <a:t>的</a:t>
            </a:r>
            <a:r>
              <a:rPr lang="zh-CN" altLang="en-US" dirty="0" smtClean="0">
                <a:solidFill>
                  <a:srgbClr val="FF0000"/>
                </a:solidFill>
              </a:rPr>
              <a:t>。</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117395726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p>
          <a:p>
            <a:r>
              <a:rPr lang="zh-CN" altLang="en-US" dirty="0"/>
              <a:t>可以将要做的工作进行如下的</a:t>
            </a:r>
            <a:r>
              <a:rPr lang="zh-CN" altLang="en-US" dirty="0" smtClean="0"/>
              <a:t>划分：</a:t>
            </a:r>
            <a:endParaRPr lang="zh-CN" altLang="en-US" dirty="0"/>
          </a:p>
          <a:p>
            <a:pPr lvl="1"/>
            <a:r>
              <a:rPr lang="zh-CN" altLang="en-US" dirty="0"/>
              <a:t>第一类工作与传送文件直接有关。</a:t>
            </a:r>
          </a:p>
          <a:p>
            <a:pPr lvl="2"/>
            <a:r>
              <a:rPr lang="zh-CN" altLang="en-US" dirty="0">
                <a:solidFill>
                  <a:srgbClr val="0000CC"/>
                </a:solidFill>
                <a:ea typeface="黑体" pitchFamily="2" charset="-122"/>
              </a:rPr>
              <a:t>确信对方已做好</a:t>
            </a:r>
            <a:r>
              <a:rPr lang="zh-CN" altLang="en-US" dirty="0" smtClean="0">
                <a:solidFill>
                  <a:srgbClr val="0000CC"/>
                </a:solidFill>
                <a:ea typeface="黑体" pitchFamily="2" charset="-122"/>
              </a:rPr>
              <a:t>接收</a:t>
            </a:r>
            <a:r>
              <a:rPr lang="zh-CN" altLang="en-US" dirty="0">
                <a:solidFill>
                  <a:srgbClr val="0000CC"/>
                </a:solidFill>
                <a:ea typeface="黑体" pitchFamily="2" charset="-122"/>
              </a:rPr>
              <a:t>和存储文件的准备。</a:t>
            </a:r>
          </a:p>
          <a:p>
            <a:pPr lvl="2"/>
            <a:r>
              <a:rPr lang="zh-CN" altLang="en-US" dirty="0" smtClean="0">
                <a:solidFill>
                  <a:srgbClr val="0000CC"/>
                </a:solidFill>
                <a:ea typeface="黑体" pitchFamily="2" charset="-122"/>
              </a:rPr>
              <a:t>双方已协调好一致</a:t>
            </a:r>
            <a:r>
              <a:rPr lang="zh-CN" altLang="en-US" dirty="0">
                <a:solidFill>
                  <a:srgbClr val="0000CC"/>
                </a:solidFill>
                <a:ea typeface="黑体" pitchFamily="2" charset="-122"/>
              </a:rPr>
              <a:t>的文件格式。</a:t>
            </a:r>
          </a:p>
          <a:p>
            <a:pPr lvl="1"/>
            <a:r>
              <a:rPr lang="zh-CN" altLang="en-US" dirty="0"/>
              <a:t>两个主机将</a:t>
            </a:r>
            <a:r>
              <a:rPr lang="zh-CN" altLang="en-US" dirty="0">
                <a:solidFill>
                  <a:srgbClr val="FF0000"/>
                </a:solidFill>
              </a:rPr>
              <a:t>文件传送模块</a:t>
            </a:r>
            <a:r>
              <a:rPr lang="zh-CN" altLang="en-US" dirty="0"/>
              <a:t>作为最高的一层 </a:t>
            </a:r>
            <a:r>
              <a:rPr lang="zh-CN" altLang="en-US" dirty="0" smtClean="0"/>
              <a:t>，剩下</a:t>
            </a:r>
            <a:r>
              <a:rPr lang="zh-CN" altLang="en-US" dirty="0"/>
              <a:t>的工作由下面的模块负责。</a:t>
            </a:r>
          </a:p>
        </p:txBody>
      </p:sp>
    </p:spTree>
    <p:extLst>
      <p:ext uri="{BB962C8B-B14F-4D97-AF65-F5344CB8AC3E}">
        <p14:creationId xmlns:p14="http://schemas.microsoft.com/office/powerpoint/2010/main" val="3618423923"/>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文件传送模块</a:t>
            </a: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smtClean="0">
                <a:solidFill>
                  <a:srgbClr val="0000CC"/>
                </a:solidFill>
                <a:latin typeface="Tahoma" pitchFamily="34" charset="0"/>
                <a:ea typeface="黑体" pitchFamily="2" charset="-122"/>
              </a:rPr>
              <a:t>主机</a:t>
            </a:r>
            <a:r>
              <a:rPr lang="zh-CN" altLang="en-US" sz="1400" b="1" dirty="0" smtClean="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1</a:t>
            </a: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主机</a:t>
            </a:r>
            <a:r>
              <a:rPr lang="zh-CN" altLang="en-US" sz="1400" b="1" dirty="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2</a:t>
            </a: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只看这两个文件传送模块</a:t>
            </a:r>
          </a:p>
          <a:p>
            <a:pPr algn="ctr"/>
            <a:r>
              <a:rPr lang="zh-CN" altLang="en-US" sz="2000" b="1">
                <a:solidFill>
                  <a:srgbClr val="0000CC"/>
                </a:solidFill>
                <a:latin typeface="Tahoma" pitchFamily="34" charset="0"/>
                <a:ea typeface="黑体" pitchFamily="2" charset="-122"/>
              </a:rPr>
              <a:t>好像文件及文件传送命令</a:t>
            </a:r>
          </a:p>
          <a:p>
            <a:pPr algn="ctr"/>
            <a:r>
              <a:rPr lang="zh-CN" altLang="en-US" sz="2000" b="1">
                <a:solidFill>
                  <a:srgbClr val="0000CC"/>
                </a:solidFill>
                <a:latin typeface="Tahoma" pitchFamily="34" charset="0"/>
                <a:ea typeface="黑体" pitchFamily="2" charset="-122"/>
              </a:rPr>
              <a:t>是按照水平方向的虚线传送的</a:t>
            </a: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extLst>
      <p:ext uri="{BB962C8B-B14F-4D97-AF65-F5344CB8AC3E}">
        <p14:creationId xmlns:p14="http://schemas.microsoft.com/office/powerpoint/2010/main" val="2432725673"/>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nodeType="afterGroup">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只看这两个通信服务模块</a:t>
            </a:r>
          </a:p>
          <a:p>
            <a:pPr algn="ctr"/>
            <a:r>
              <a:rPr lang="zh-CN" altLang="en-US" sz="2000" b="1">
                <a:solidFill>
                  <a:srgbClr val="0000CC"/>
                </a:solidFill>
                <a:latin typeface="Tahoma" pitchFamily="34" charset="0"/>
                <a:ea typeface="黑体" pitchFamily="2" charset="-122"/>
              </a:rPr>
              <a:t>好像可直接把文件</a:t>
            </a:r>
            <a:endParaRPr lang="zh-CN" altLang="en-US" sz="2400" b="1">
              <a:solidFill>
                <a:srgbClr val="0000CC"/>
              </a:solidFill>
              <a:latin typeface="Tahoma" pitchFamily="34" charset="0"/>
              <a:ea typeface="黑体" pitchFamily="2" charset="-122"/>
            </a:endParaRPr>
          </a:p>
          <a:p>
            <a:pPr algn="ctr"/>
            <a:r>
              <a:rPr lang="zh-CN" altLang="en-US" sz="2000" b="1">
                <a:solidFill>
                  <a:srgbClr val="0000CC"/>
                </a:solidFill>
                <a:latin typeface="Tahoma" pitchFamily="34" charset="0"/>
                <a:ea typeface="黑体" pitchFamily="2" charset="-122"/>
              </a:rPr>
              <a:t>可靠地传送到对方</a:t>
            </a: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extLst>
      <p:ext uri="{BB962C8B-B14F-4D97-AF65-F5344CB8AC3E}">
        <p14:creationId xmlns:p14="http://schemas.microsoft.com/office/powerpoint/2010/main" val="1617979127"/>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graphicFrame>
        <p:nvGraphicFramePr>
          <p:cNvPr id="106524" name="Object 28"/>
          <p:cNvGraphicFramePr>
            <a:graphicFrameLocks noGrp="1" noChangeAspect="1"/>
          </p:cNvGraphicFramePr>
          <p:nvPr>
            <p:ph idx="1"/>
            <p:extLst>
              <p:ext uri="{D42A27DB-BD31-4B8C-83A1-F6EECF244321}">
                <p14:modId xmlns:p14="http://schemas.microsoft.com/office/powerpoint/2010/main" val="588022256"/>
              </p:ext>
            </p:extLst>
          </p:nvPr>
        </p:nvGraphicFramePr>
        <p:xfrm>
          <a:off x="3860933" y="3717057"/>
          <a:ext cx="2027634" cy="1069975"/>
        </p:xfrm>
        <a:graphic>
          <a:graphicData uri="http://schemas.openxmlformats.org/presentationml/2006/ole">
            <mc:AlternateContent xmlns:mc="http://schemas.openxmlformats.org/markup-compatibility/2006">
              <mc:Choice xmlns:v="urn:schemas-microsoft-com:vml" Requires="v">
                <p:oleObj spid="_x0000_s13320"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933" y="3717057"/>
                        <a:ext cx="2027634" cy="1069975"/>
                      </a:xfrm>
                      <a:prstGeom prst="rect">
                        <a:avLst/>
                      </a:prstGeom>
                      <a:noFill/>
                      <a:ln>
                        <a:noFill/>
                      </a:ln>
                      <a:effectLst>
                        <a:outerShdw blurRad="63500" dist="26940" dir="5400000" algn="ctr" rotWithShape="0">
                          <a:schemeClr val="bg2">
                            <a:alpha val="74998"/>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通信网络</a:t>
            </a: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Tahoma" pitchFamily="34" charset="0"/>
                <a:ea typeface="黑体" pitchFamily="2" charset="-122"/>
              </a:rPr>
              <a:t>网络接入模块</a:t>
            </a:r>
            <a:r>
              <a:rPr lang="zh-CN" altLang="en-US" sz="2400" b="1" dirty="0">
                <a:solidFill>
                  <a:srgbClr val="000099"/>
                </a:solidFill>
                <a:latin typeface="Tahoma" pitchFamily="34" charset="0"/>
                <a:ea typeface="黑体" pitchFamily="2" charset="-122"/>
              </a:rPr>
              <a:t>负责做与网络接口细节有关的</a:t>
            </a:r>
            <a:r>
              <a:rPr lang="zh-CN" altLang="en-US" sz="2400" b="1" dirty="0" smtClean="0">
                <a:solidFill>
                  <a:srgbClr val="000099"/>
                </a:solidFill>
                <a:latin typeface="Tahoma" pitchFamily="34" charset="0"/>
                <a:ea typeface="黑体" pitchFamily="2" charset="-122"/>
              </a:rPr>
              <a:t>工作，例如：规定</a:t>
            </a:r>
            <a:r>
              <a:rPr lang="zh-CN" altLang="en-US" sz="2400" b="1" dirty="0">
                <a:solidFill>
                  <a:srgbClr val="000099"/>
                </a:solidFill>
                <a:latin typeface="Tahoma" pitchFamily="34" charset="0"/>
                <a:ea typeface="黑体" pitchFamily="2" charset="-122"/>
              </a:rPr>
              <a:t>传输的帧格式，帧的最大长度等。</a:t>
            </a:r>
          </a:p>
        </p:txBody>
      </p:sp>
    </p:spTree>
    <p:extLst>
      <p:ext uri="{BB962C8B-B14F-4D97-AF65-F5344CB8AC3E}">
        <p14:creationId xmlns:p14="http://schemas.microsoft.com/office/powerpoint/2010/main" val="2063637730"/>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a:t>
            </a:r>
            <a:r>
              <a:rPr lang="zh-CN" altLang="en-US" dirty="0" smtClean="0"/>
              <a:t>好处与缺点 </a:t>
            </a:r>
            <a:endParaRPr lang="zh-CN" altLang="en-US" dirty="0"/>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smtClean="0">
                <a:solidFill>
                  <a:srgbClr val="FF0000"/>
                </a:solidFill>
              </a:rPr>
              <a:t>好处</a:t>
            </a:r>
            <a:endParaRPr lang="zh-CN" altLang="en-US" dirty="0">
              <a:solidFill>
                <a:srgbClr val="FF0000"/>
              </a:solidFill>
            </a:endParaRP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a:t>各层之间是独立的。</a:t>
            </a:r>
          </a:p>
          <a:p>
            <a:r>
              <a:rPr lang="zh-CN" altLang="en-US" dirty="0"/>
              <a:t>灵活性好。</a:t>
            </a:r>
          </a:p>
          <a:p>
            <a:r>
              <a:rPr lang="zh-CN" altLang="en-US" dirty="0"/>
              <a:t>结构上可分割开。</a:t>
            </a:r>
          </a:p>
          <a:p>
            <a:r>
              <a:rPr lang="zh-CN" altLang="en-US" dirty="0"/>
              <a:t>易于实现和维护。</a:t>
            </a:r>
          </a:p>
          <a:p>
            <a:r>
              <a:rPr lang="zh-CN" altLang="en-US" dirty="0"/>
              <a:t>能促进标准化工作。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smtClean="0">
                <a:solidFill>
                  <a:srgbClr val="0000CC"/>
                </a:solidFill>
              </a:rPr>
              <a:t>缺点</a:t>
            </a:r>
            <a:endParaRPr lang="zh-CN" altLang="en-US" dirty="0">
              <a:solidFill>
                <a:srgbClr val="0000CC"/>
              </a:solidFill>
            </a:endParaRP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smtClean="0"/>
              <a:t>降低效率。</a:t>
            </a:r>
            <a:endParaRPr lang="en-US" altLang="zh-CN" dirty="0" smtClean="0"/>
          </a:p>
          <a:p>
            <a:r>
              <a:rPr lang="zh-CN" altLang="zh-CN" dirty="0" smtClean="0"/>
              <a:t>有些</a:t>
            </a:r>
            <a:r>
              <a:rPr lang="zh-CN" altLang="zh-CN" dirty="0"/>
              <a:t>功能会在不同的层次中重复出现，因而产生了</a:t>
            </a:r>
            <a:r>
              <a:rPr lang="zh-CN" altLang="zh-CN" dirty="0" smtClean="0"/>
              <a:t>额外开销</a:t>
            </a:r>
            <a:r>
              <a:rPr lang="zh-CN" altLang="en-US" dirty="0" smtClean="0"/>
              <a:t>。</a:t>
            </a:r>
            <a:endParaRPr lang="zh-CN" altLang="en-US" dirty="0"/>
          </a:p>
        </p:txBody>
      </p:sp>
    </p:spTree>
    <p:extLst>
      <p:ext uri="{BB962C8B-B14F-4D97-AF65-F5344CB8AC3E}">
        <p14:creationId xmlns:p14="http://schemas.microsoft.com/office/powerpoint/2010/main" val="4278299878"/>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互联网在生活中的地位</a:t>
            </a:r>
            <a:endParaRPr lang="zh-CN" altLang="en-US" dirty="0"/>
          </a:p>
        </p:txBody>
      </p:sp>
      <p:sp>
        <p:nvSpPr>
          <p:cNvPr id="3" name="内容占位符 2"/>
          <p:cNvSpPr>
            <a:spLocks noGrp="1"/>
          </p:cNvSpPr>
          <p:nvPr>
            <p:ph idx="1"/>
          </p:nvPr>
        </p:nvSpPr>
        <p:spPr/>
        <p:txBody>
          <a:bodyPr/>
          <a:lstStyle/>
          <a:p>
            <a:r>
              <a:rPr lang="zh-CN" altLang="zh-CN" dirty="0"/>
              <a:t>现在人们的生活、工作、学习和交往都已离不开</a:t>
            </a:r>
            <a:r>
              <a:rPr lang="zh-CN" altLang="zh-CN" dirty="0" smtClean="0"/>
              <a:t>互联网</a:t>
            </a:r>
            <a:r>
              <a:rPr lang="zh-CN" altLang="en-US" dirty="0" smtClean="0"/>
              <a:t>。</a:t>
            </a:r>
            <a:endParaRPr lang="en-US" altLang="zh-CN" dirty="0" smtClean="0"/>
          </a:p>
          <a:p>
            <a:r>
              <a:rPr lang="zh-CN" altLang="zh-CN" dirty="0" smtClean="0"/>
              <a:t>互联网</a:t>
            </a:r>
            <a:r>
              <a:rPr lang="zh-CN" altLang="zh-CN" dirty="0"/>
              <a:t>已经</a:t>
            </a:r>
            <a:r>
              <a:rPr lang="zh-CN" altLang="zh-CN" dirty="0" smtClean="0"/>
              <a:t>成为</a:t>
            </a:r>
            <a:r>
              <a:rPr lang="zh-CN" altLang="en-US" dirty="0" smtClean="0"/>
              <a:t>现代</a:t>
            </a:r>
            <a:r>
              <a:rPr lang="zh-CN" altLang="zh-CN" dirty="0" smtClean="0"/>
              <a:t>社会</a:t>
            </a:r>
            <a:r>
              <a:rPr lang="zh-CN" altLang="zh-CN" dirty="0"/>
              <a:t>最为重要的基础设施。</a:t>
            </a:r>
            <a:endParaRPr lang="en-US" altLang="zh-CN" dirty="0" smtClean="0"/>
          </a:p>
          <a:p>
            <a:r>
              <a:rPr lang="zh-CN" altLang="en-US" dirty="0" smtClean="0"/>
              <a:t>同时，互联网也</a:t>
            </a:r>
            <a:r>
              <a:rPr lang="zh-CN" altLang="zh-CN" dirty="0" smtClean="0"/>
              <a:t>使</a:t>
            </a:r>
            <a:r>
              <a:rPr lang="zh-CN" altLang="zh-CN" dirty="0"/>
              <a:t>人们</a:t>
            </a:r>
            <a:r>
              <a:rPr lang="zh-CN" altLang="zh-CN" dirty="0" smtClean="0"/>
              <a:t>的</a:t>
            </a:r>
            <a:r>
              <a:rPr lang="zh-CN" altLang="en-US" dirty="0" smtClean="0"/>
              <a:t>生活</a:t>
            </a:r>
            <a:r>
              <a:rPr lang="zh-CN" altLang="zh-CN" dirty="0" smtClean="0"/>
              <a:t>方式</a:t>
            </a:r>
            <a:r>
              <a:rPr lang="zh-CN" altLang="zh-CN" dirty="0"/>
              <a:t>发生了重大的</a:t>
            </a:r>
            <a:r>
              <a:rPr lang="zh-CN" altLang="zh-CN" dirty="0" smtClean="0"/>
              <a:t>变化</a:t>
            </a:r>
            <a:r>
              <a:rPr lang="zh-CN" altLang="en-US" dirty="0" smtClean="0"/>
              <a:t>。</a:t>
            </a:r>
            <a:endParaRPr lang="en-US" altLang="zh-CN" dirty="0" smtClean="0"/>
          </a:p>
          <a:p>
            <a:endParaRPr lang="en-US" altLang="zh-CN" dirty="0" smtClean="0"/>
          </a:p>
        </p:txBody>
      </p:sp>
    </p:spTree>
    <p:extLst>
      <p:ext uri="{BB962C8B-B14F-4D97-AF65-F5344CB8AC3E}">
        <p14:creationId xmlns:p14="http://schemas.microsoft.com/office/powerpoint/2010/main" val="3046095117"/>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p>
        </p:txBody>
      </p:sp>
      <p:sp>
        <p:nvSpPr>
          <p:cNvPr id="111619" name="Rectangle 3"/>
          <p:cNvSpPr>
            <a:spLocks noGrp="1" noChangeArrowheads="1"/>
          </p:cNvSpPr>
          <p:nvPr>
            <p:ph idx="1"/>
          </p:nvPr>
        </p:nvSpPr>
        <p:spPr/>
        <p:txBody>
          <a:bodyPr/>
          <a:lstStyle/>
          <a:p>
            <a:r>
              <a:rPr lang="zh-CN" altLang="en-US" dirty="0" smtClean="0"/>
              <a:t>层</a:t>
            </a:r>
            <a:r>
              <a:rPr lang="zh-CN" altLang="en-US" dirty="0"/>
              <a:t>数太少，就会使每一层的协议太复杂。</a:t>
            </a:r>
          </a:p>
          <a:p>
            <a:r>
              <a:rPr lang="zh-CN" altLang="en-US" dirty="0"/>
              <a:t>层数太</a:t>
            </a:r>
            <a:r>
              <a:rPr lang="zh-CN" altLang="en-US" dirty="0" smtClean="0"/>
              <a:t>多，又</a:t>
            </a:r>
            <a:r>
              <a:rPr lang="zh-CN" altLang="en-US" dirty="0"/>
              <a:t>会在描述和综合各层功能的系统工程任务时遇到较多的困难。 </a:t>
            </a:r>
          </a:p>
        </p:txBody>
      </p:sp>
    </p:spTree>
    <p:extLst>
      <p:ext uri="{BB962C8B-B14F-4D97-AF65-F5344CB8AC3E}">
        <p14:creationId xmlns:p14="http://schemas.microsoft.com/office/powerpoint/2010/main" val="294380313"/>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zh-CN" dirty="0" smtClean="0"/>
              <a:t>各层完成的</a:t>
            </a:r>
            <a:r>
              <a:rPr lang="zh-CN" altLang="zh-CN" dirty="0"/>
              <a:t>主要</a:t>
            </a:r>
            <a:r>
              <a:rPr lang="zh-CN" altLang="zh-CN" dirty="0" smtClean="0"/>
              <a:t>功能</a:t>
            </a:r>
            <a:endParaRPr lang="zh-CN" altLang="en-US" dirty="0"/>
          </a:p>
        </p:txBody>
      </p:sp>
      <p:sp>
        <p:nvSpPr>
          <p:cNvPr id="111619" name="Rectangle 3"/>
          <p:cNvSpPr>
            <a:spLocks noGrp="1" noChangeArrowheads="1"/>
          </p:cNvSpPr>
          <p:nvPr>
            <p:ph idx="1"/>
          </p:nvPr>
        </p:nvSpPr>
        <p:spPr/>
        <p:txBody>
          <a:bodyPr/>
          <a:lstStyle/>
          <a:p>
            <a:r>
              <a:rPr lang="zh-CN" altLang="zh-CN" sz="2800" dirty="0">
                <a:solidFill>
                  <a:srgbClr val="FF0000"/>
                </a:solidFill>
              </a:rPr>
              <a:t>① </a:t>
            </a:r>
            <a:r>
              <a:rPr lang="zh-CN" altLang="zh-CN" sz="2800" dirty="0" smtClean="0">
                <a:solidFill>
                  <a:srgbClr val="FF0000"/>
                </a:solidFill>
              </a:rPr>
              <a:t>差错控制</a:t>
            </a:r>
            <a:r>
              <a:rPr lang="zh-CN" altLang="en-US" sz="2800" dirty="0" smtClean="0">
                <a:solidFill>
                  <a:srgbClr val="FF0000"/>
                </a:solidFill>
              </a:rPr>
              <a:t>：</a:t>
            </a:r>
            <a:r>
              <a:rPr lang="zh-CN" altLang="zh-CN" sz="2800" dirty="0" smtClean="0"/>
              <a:t>使</a:t>
            </a:r>
            <a:r>
              <a:rPr lang="zh-CN" altLang="zh-CN" sz="2800" dirty="0"/>
              <a:t>相应层次对等方的通信更加可靠。</a:t>
            </a:r>
          </a:p>
          <a:p>
            <a:r>
              <a:rPr lang="zh-CN" altLang="zh-CN" sz="2800" dirty="0">
                <a:solidFill>
                  <a:srgbClr val="FF0000"/>
                </a:solidFill>
              </a:rPr>
              <a:t>② 流量控制</a:t>
            </a:r>
            <a:r>
              <a:rPr lang="zh-CN" altLang="en-US" sz="2800" dirty="0">
                <a:solidFill>
                  <a:srgbClr val="FF0000"/>
                </a:solidFill>
              </a:rPr>
              <a:t>：</a:t>
            </a:r>
            <a:r>
              <a:rPr lang="zh-CN" altLang="zh-CN" sz="2800" dirty="0" smtClean="0"/>
              <a:t>发送</a:t>
            </a:r>
            <a:r>
              <a:rPr lang="zh-CN" altLang="zh-CN" sz="2800" dirty="0"/>
              <a:t>端的发送速率必须使接收端来得及接收，不要太快。</a:t>
            </a:r>
          </a:p>
          <a:p>
            <a:r>
              <a:rPr lang="zh-CN" altLang="zh-CN" sz="2800" dirty="0">
                <a:solidFill>
                  <a:srgbClr val="FF0000"/>
                </a:solidFill>
              </a:rPr>
              <a:t>③ 分段和重装</a:t>
            </a:r>
            <a:r>
              <a:rPr lang="en-US" altLang="zh-CN" sz="2800" dirty="0">
                <a:solidFill>
                  <a:srgbClr val="FF0000"/>
                </a:solidFill>
              </a:rPr>
              <a:t> </a:t>
            </a:r>
            <a:r>
              <a:rPr lang="zh-CN" altLang="en-US" sz="2800" dirty="0">
                <a:solidFill>
                  <a:srgbClr val="FF0000"/>
                </a:solidFill>
              </a:rPr>
              <a:t>：</a:t>
            </a:r>
            <a:r>
              <a:rPr lang="zh-CN" altLang="zh-CN" sz="2800" dirty="0" smtClean="0"/>
              <a:t>发送</a:t>
            </a:r>
            <a:r>
              <a:rPr lang="zh-CN" altLang="zh-CN" sz="2800" dirty="0"/>
              <a:t>端将要发送的数据块划分为更小的单位，在接收端将其还原。</a:t>
            </a:r>
          </a:p>
          <a:p>
            <a:r>
              <a:rPr lang="zh-CN" altLang="zh-CN" sz="2800" dirty="0">
                <a:solidFill>
                  <a:srgbClr val="FF0000"/>
                </a:solidFill>
              </a:rPr>
              <a:t>④ 复用和分用</a:t>
            </a:r>
            <a:r>
              <a:rPr lang="zh-CN" altLang="en-US" sz="2800" dirty="0">
                <a:solidFill>
                  <a:srgbClr val="FF0000"/>
                </a:solidFill>
              </a:rPr>
              <a:t>：</a:t>
            </a:r>
            <a:r>
              <a:rPr lang="zh-CN" altLang="zh-CN" sz="2800" dirty="0" smtClean="0"/>
              <a:t>发送</a:t>
            </a:r>
            <a:r>
              <a:rPr lang="zh-CN" altLang="zh-CN" sz="2800" dirty="0"/>
              <a:t>端几个高层会话复用一条低层的连接，在接收端再进行分用。</a:t>
            </a:r>
          </a:p>
          <a:p>
            <a:r>
              <a:rPr lang="zh-CN" altLang="zh-CN" sz="2800" dirty="0">
                <a:solidFill>
                  <a:srgbClr val="FF0000"/>
                </a:solidFill>
              </a:rPr>
              <a:t>⑤ 连接建立和释放</a:t>
            </a:r>
            <a:r>
              <a:rPr lang="zh-CN" altLang="en-US" sz="2800" dirty="0">
                <a:solidFill>
                  <a:srgbClr val="FF0000"/>
                </a:solidFill>
              </a:rPr>
              <a:t>：</a:t>
            </a:r>
            <a:r>
              <a:rPr lang="zh-CN" altLang="zh-CN" sz="2800" dirty="0" smtClean="0"/>
              <a:t>交换</a:t>
            </a:r>
            <a:r>
              <a:rPr lang="zh-CN" altLang="zh-CN" sz="2800" dirty="0"/>
              <a:t>数据前先建立一条逻辑连接，数据传送结束后释放连接。</a:t>
            </a:r>
          </a:p>
          <a:p>
            <a:endParaRPr lang="zh-CN" altLang="en-US" sz="2800" dirty="0"/>
          </a:p>
        </p:txBody>
      </p:sp>
    </p:spTree>
    <p:extLst>
      <p:ext uri="{BB962C8B-B14F-4D97-AF65-F5344CB8AC3E}">
        <p14:creationId xmlns:p14="http://schemas.microsoft.com/office/powerpoint/2010/main" val="374745777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p>
        </p:txBody>
      </p:sp>
      <p:sp>
        <p:nvSpPr>
          <p:cNvPr id="112643" name="Rectangle 3"/>
          <p:cNvSpPr>
            <a:spLocks noGrp="1" noChangeArrowheads="1"/>
          </p:cNvSpPr>
          <p:nvPr>
            <p:ph idx="1"/>
          </p:nvPr>
        </p:nvSpPr>
        <p:spPr/>
        <p:txBody>
          <a:bodyPr/>
          <a:lstStyle/>
          <a:p>
            <a:r>
              <a:rPr lang="zh-CN" altLang="en-US" dirty="0">
                <a:solidFill>
                  <a:srgbClr val="FF0000"/>
                </a:solidFill>
              </a:rPr>
              <a:t>计算机网络的</a:t>
            </a:r>
            <a:r>
              <a:rPr lang="zh-CN" altLang="en-US" dirty="0" smtClean="0">
                <a:solidFill>
                  <a:srgbClr val="FF0000"/>
                </a:solidFill>
              </a:rPr>
              <a:t>体系结构 </a:t>
            </a:r>
            <a:r>
              <a:rPr lang="en-US" altLang="zh-CN" dirty="0" smtClean="0"/>
              <a:t>(</a:t>
            </a:r>
            <a:r>
              <a:rPr lang="en-US" altLang="zh-CN" dirty="0"/>
              <a:t>architecture</a:t>
            </a:r>
            <a:r>
              <a:rPr lang="en-US" altLang="zh-CN" dirty="0" smtClean="0"/>
              <a:t>) </a:t>
            </a:r>
            <a:r>
              <a:rPr lang="zh-CN" altLang="en-US" dirty="0" smtClean="0"/>
              <a:t>是</a:t>
            </a:r>
            <a:r>
              <a:rPr lang="zh-CN" altLang="en-US" dirty="0"/>
              <a:t>计算机网络的各层及其协议的集合。 </a:t>
            </a:r>
          </a:p>
          <a:p>
            <a:r>
              <a:rPr lang="zh-CN" altLang="en-US" dirty="0"/>
              <a:t>体系结构就是这个计算机网络及其部件</a:t>
            </a:r>
            <a:r>
              <a:rPr lang="zh-CN" altLang="en-US" dirty="0">
                <a:solidFill>
                  <a:srgbClr val="FF0000"/>
                </a:solidFill>
              </a:rPr>
              <a:t>所应完成的功能的精确定义。</a:t>
            </a:r>
          </a:p>
          <a:p>
            <a:r>
              <a:rPr lang="zh-CN" altLang="en-US" dirty="0" smtClean="0">
                <a:solidFill>
                  <a:srgbClr val="FF0000"/>
                </a:solidFill>
              </a:rPr>
              <a:t>实现 </a:t>
            </a:r>
            <a:r>
              <a:rPr lang="en-US" altLang="zh-CN" dirty="0" smtClean="0"/>
              <a:t>(</a:t>
            </a:r>
            <a:r>
              <a:rPr lang="en-US" altLang="zh-CN" dirty="0"/>
              <a:t>implementation</a:t>
            </a:r>
            <a:r>
              <a:rPr lang="en-US" altLang="zh-CN" dirty="0" smtClean="0"/>
              <a:t>) </a:t>
            </a:r>
            <a:r>
              <a:rPr lang="zh-CN" altLang="en-US" dirty="0" smtClean="0"/>
              <a:t>是</a:t>
            </a:r>
            <a:r>
              <a:rPr lang="zh-CN" altLang="en-US" dirty="0"/>
              <a:t>遵循这种体系结构的前提下用何种硬件或软件完成这些功能的问题。</a:t>
            </a:r>
          </a:p>
          <a:p>
            <a:r>
              <a:rPr lang="zh-CN" altLang="en-US" dirty="0">
                <a:solidFill>
                  <a:srgbClr val="0000CC"/>
                </a:solidFill>
              </a:rPr>
              <a:t>体系结构是抽象的，而实现则是具体的，是真正在运行的计算机硬件和软件。   </a:t>
            </a:r>
          </a:p>
        </p:txBody>
      </p:sp>
    </p:spTree>
    <p:extLst>
      <p:ext uri="{BB962C8B-B14F-4D97-AF65-F5344CB8AC3E}">
        <p14:creationId xmlns:p14="http://schemas.microsoft.com/office/powerpoint/2010/main" val="3912551967"/>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smtClean="0"/>
              <a:t>OSI </a:t>
            </a:r>
            <a:r>
              <a:rPr lang="zh-CN" altLang="zh-CN" dirty="0" smtClean="0"/>
              <a:t>的</a:t>
            </a:r>
            <a:r>
              <a:rPr lang="zh-CN" altLang="zh-CN" dirty="0"/>
              <a:t>七层协议</a:t>
            </a:r>
            <a:r>
              <a:rPr lang="zh-CN" altLang="zh-CN" dirty="0" smtClean="0"/>
              <a:t>体系结构的</a:t>
            </a:r>
            <a:r>
              <a:rPr lang="zh-CN" altLang="zh-CN" dirty="0"/>
              <a:t>概念清楚，理论也较完整，但它既复杂又不</a:t>
            </a:r>
            <a:r>
              <a:rPr lang="zh-CN" altLang="zh-CN" dirty="0" smtClean="0"/>
              <a:t>实用</a:t>
            </a:r>
            <a:r>
              <a:rPr lang="zh-CN" altLang="en-US" dirty="0" smtClean="0"/>
              <a:t>。</a:t>
            </a:r>
            <a:endParaRPr lang="en-US" altLang="zh-CN" dirty="0" smtClean="0"/>
          </a:p>
          <a:p>
            <a:r>
              <a:rPr lang="en-US" altLang="zh-CN" dirty="0" smtClean="0"/>
              <a:t>TCP/IP </a:t>
            </a:r>
            <a:r>
              <a:rPr lang="zh-CN" altLang="en-US" dirty="0"/>
              <a:t>是四</a:t>
            </a:r>
            <a:r>
              <a:rPr lang="zh-CN" altLang="en-US" dirty="0" smtClean="0"/>
              <a:t>层体系结构</a:t>
            </a:r>
            <a:r>
              <a:rPr lang="zh-CN" altLang="en-US" dirty="0"/>
              <a:t>：应用层、运输层、网际层和网络接口层。</a:t>
            </a:r>
          </a:p>
          <a:p>
            <a:r>
              <a:rPr lang="zh-CN" altLang="en-US" dirty="0"/>
              <a:t>但最下面的网络接口层并没有具体内容。</a:t>
            </a:r>
          </a:p>
          <a:p>
            <a:r>
              <a:rPr lang="zh-CN" altLang="en-US" dirty="0">
                <a:solidFill>
                  <a:srgbClr val="FF0000"/>
                </a:solidFill>
              </a:rPr>
              <a:t>因此往往采取折中的办法，即综合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p>
        </p:txBody>
      </p:sp>
    </p:spTree>
    <p:extLst>
      <p:ext uri="{BB962C8B-B14F-4D97-AF65-F5344CB8AC3E}">
        <p14:creationId xmlns:p14="http://schemas.microsoft.com/office/powerpoint/2010/main" val="123876869"/>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7" name="Freeform 50"/>
          <p:cNvSpPr>
            <a:spLocks/>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8" name="Freeform 59"/>
          <p:cNvSpPr>
            <a:spLocks/>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9" name="Freeform 60"/>
          <p:cNvSpPr>
            <a:spLocks/>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0" name="Freeform 61"/>
          <p:cNvSpPr>
            <a:spLocks/>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1" name="Freeform 62"/>
          <p:cNvSpPr>
            <a:spLocks/>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2" name="Freeform 63"/>
          <p:cNvSpPr>
            <a:spLocks/>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600" b="1" dirty="0">
                <a:solidFill>
                  <a:srgbClr val="000099"/>
                </a:solidFill>
                <a:latin typeface="+mn-lt"/>
                <a:ea typeface="黑体" pitchFamily="2" charset="-122"/>
              </a:rPr>
              <a:t>7</a:t>
            </a:r>
          </a:p>
          <a:p>
            <a:pPr eaLnBrk="1" hangingPunct="1">
              <a:lnSpc>
                <a:spcPct val="190000"/>
              </a:lnSpc>
            </a:pPr>
            <a:r>
              <a:rPr lang="en-US" altLang="zh-CN" sz="1600" b="1" dirty="0">
                <a:solidFill>
                  <a:srgbClr val="000099"/>
                </a:solidFill>
                <a:latin typeface="+mn-lt"/>
                <a:ea typeface="黑体" pitchFamily="2" charset="-122"/>
              </a:rPr>
              <a:t>6</a:t>
            </a: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C00000"/>
                </a:solidFill>
                <a:latin typeface="+mn-lt"/>
                <a:ea typeface="黑体" pitchFamily="2" charset="-122"/>
              </a:rPr>
              <a:t>OSI </a:t>
            </a:r>
            <a:r>
              <a:rPr lang="zh-CN" altLang="en-US" b="1" dirty="0">
                <a:solidFill>
                  <a:srgbClr val="C00000"/>
                </a:solidFill>
                <a:latin typeface="+mn-lt"/>
                <a:ea typeface="黑体" pitchFamily="2" charset="-122"/>
              </a:rPr>
              <a:t>的体系结构</a:t>
            </a: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23" name="Freeform 69"/>
          <p:cNvSpPr>
            <a:spLocks/>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4" name="Freeform 70"/>
          <p:cNvSpPr>
            <a:spLocks/>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5" name="Freeform 71"/>
          <p:cNvSpPr>
            <a:spLocks/>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网际层 </a:t>
            </a:r>
            <a:r>
              <a:rPr lang="en-US" altLang="zh-CN" sz="1800" b="1">
                <a:solidFill>
                  <a:srgbClr val="000099"/>
                </a:solidFill>
                <a:latin typeface="+mn-lt"/>
                <a:ea typeface="黑体" pitchFamily="2" charset="-122"/>
              </a:rPr>
              <a:t>IP</a:t>
            </a: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rgbClr val="000099"/>
                </a:solidFill>
                <a:latin typeface="+mn-lt"/>
                <a:ea typeface="黑体" pitchFamily="2" charset="-122"/>
              </a:rPr>
              <a:t>(</a:t>
            </a:r>
            <a:r>
              <a:rPr lang="zh-CN" altLang="en-US" sz="1600" b="1" dirty="0">
                <a:solidFill>
                  <a:srgbClr val="000099"/>
                </a:solidFill>
                <a:latin typeface="+mn-lt"/>
                <a:ea typeface="黑体" pitchFamily="2" charset="-122"/>
              </a:rPr>
              <a:t>各种应用层</a:t>
            </a:r>
            <a:r>
              <a:rPr lang="zh-CN" altLang="en-US" sz="1600" b="1" dirty="0" smtClean="0">
                <a:solidFill>
                  <a:srgbClr val="000099"/>
                </a:solidFill>
                <a:latin typeface="+mn-lt"/>
                <a:ea typeface="黑体" pitchFamily="2" charset="-122"/>
              </a:rPr>
              <a:t>协议，如</a:t>
            </a:r>
            <a:endParaRPr lang="zh-CN" altLang="en-US" sz="1600" b="1" dirty="0">
              <a:solidFill>
                <a:srgbClr val="000099"/>
              </a:solidFill>
              <a:latin typeface="+mn-lt"/>
              <a:ea typeface="黑体" pitchFamily="2" charset="-122"/>
            </a:endParaRPr>
          </a:p>
          <a:p>
            <a:pPr algn="ctr" eaLnBrk="1" hangingPunct="1"/>
            <a:r>
              <a:rPr lang="en-US" altLang="zh-CN" sz="1600" b="1" dirty="0">
                <a:solidFill>
                  <a:srgbClr val="000099"/>
                </a:solidFill>
                <a:latin typeface="+mn-lt"/>
                <a:ea typeface="黑体" pitchFamily="2" charset="-122"/>
              </a:rPr>
              <a:t>DNS, HTTP, SMTP </a:t>
            </a:r>
            <a:r>
              <a:rPr lang="zh-CN" altLang="zh-CN" sz="1600" b="1" dirty="0">
                <a:solidFill>
                  <a:srgbClr val="000099"/>
                </a:solidFill>
                <a:latin typeface="+mn-lt"/>
                <a:ea typeface="黑体" pitchFamily="2" charset="-122"/>
              </a:rPr>
              <a:t>等</a:t>
            </a:r>
            <a:r>
              <a:rPr lang="en-US" altLang="zh-CN" sz="1600"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800" b="1">
                <a:solidFill>
                  <a:srgbClr val="000099"/>
                </a:solidFill>
                <a:latin typeface="+mn-lt"/>
                <a:ea typeface="黑体" pitchFamily="2" charset="-122"/>
              </a:rPr>
              <a:t>运输层 </a:t>
            </a:r>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或 </a:t>
            </a:r>
            <a:r>
              <a:rPr lang="en-US" altLang="zh-CN" sz="1800" b="1">
                <a:solidFill>
                  <a:srgbClr val="000099"/>
                </a:solidFill>
                <a:latin typeface="+mn-lt"/>
                <a:ea typeface="黑体" pitchFamily="2" charset="-122"/>
              </a:rPr>
              <a:t>UDP)</a:t>
            </a: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C00000"/>
                </a:solidFill>
                <a:latin typeface="+mn-lt"/>
                <a:ea typeface="黑体" pitchFamily="2" charset="-122"/>
              </a:rPr>
              <a:t>TCP/IP </a:t>
            </a:r>
            <a:r>
              <a:rPr lang="zh-CN" altLang="en-US" b="1">
                <a:solidFill>
                  <a:srgbClr val="C00000"/>
                </a:solidFill>
                <a:latin typeface="+mn-lt"/>
                <a:ea typeface="黑体" pitchFamily="2" charset="-122"/>
              </a:rPr>
              <a:t>的体系结构</a:t>
            </a: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(a)</a:t>
            </a: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(b)</a:t>
            </a: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(c)</a:t>
            </a: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36" name="Freeform 101"/>
          <p:cNvSpPr>
            <a:spLocks/>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7" name="Freeform 102"/>
          <p:cNvSpPr>
            <a:spLocks/>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8" name="Freeform 103"/>
          <p:cNvSpPr>
            <a:spLocks/>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9" name="Freeform 104"/>
          <p:cNvSpPr>
            <a:spLocks/>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C00000"/>
                </a:solidFill>
                <a:latin typeface="+mn-lt"/>
                <a:ea typeface="黑体" pitchFamily="2" charset="-122"/>
              </a:rPr>
              <a:t>五层协议的体系结构</a:t>
            </a: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0099"/>
                </a:solidFill>
                <a:latin typeface="+mn-lt"/>
                <a:ea typeface="黑体" pitchFamily="2" charset="-122"/>
              </a:rPr>
              <a:t>（这一层并没有具体内容）</a:t>
            </a: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smtClean="0">
                <a:latin typeface="+mn-lt"/>
                <a:ea typeface="黑体" pitchFamily="2" charset="-122"/>
              </a:rPr>
              <a:t>计算机网络</a:t>
            </a:r>
            <a:r>
              <a:rPr lang="zh-CN" altLang="zh-CN" sz="2400" b="1" dirty="0">
                <a:latin typeface="+mn-lt"/>
                <a:ea typeface="黑体" pitchFamily="2" charset="-122"/>
              </a:rPr>
              <a:t>体系结构</a:t>
            </a:r>
            <a:r>
              <a:rPr lang="zh-CN" altLang="zh-CN" sz="2400" b="1" dirty="0" smtClean="0">
                <a:latin typeface="+mn-lt"/>
                <a:ea typeface="黑体" pitchFamily="2" charset="-122"/>
              </a:rPr>
              <a:t>：</a:t>
            </a:r>
            <a:endParaRPr lang="en-US" altLang="zh-CN" sz="2400" b="1" dirty="0" smtClean="0">
              <a:latin typeface="+mn-lt"/>
              <a:ea typeface="黑体" pitchFamily="2" charset="-122"/>
            </a:endParaRPr>
          </a:p>
          <a:p>
            <a:pPr algn="ctr"/>
            <a:r>
              <a:rPr lang="en-US" altLang="zh-CN" sz="2400" b="1" dirty="0" smtClean="0">
                <a:latin typeface="+mn-lt"/>
                <a:ea typeface="黑体" pitchFamily="2" charset="-122"/>
              </a:rPr>
              <a:t>(</a:t>
            </a:r>
            <a:r>
              <a:rPr lang="en-US" altLang="zh-CN" sz="2400" b="1" dirty="0">
                <a:latin typeface="+mn-lt"/>
                <a:ea typeface="黑体" pitchFamily="2" charset="-122"/>
              </a:rPr>
              <a:t>a) </a:t>
            </a:r>
            <a:r>
              <a:rPr lang="en-US" altLang="zh-CN" sz="2400" b="1" dirty="0" smtClean="0">
                <a:latin typeface="+mn-lt"/>
                <a:ea typeface="黑体" pitchFamily="2" charset="-122"/>
              </a:rPr>
              <a:t>OSI </a:t>
            </a:r>
            <a:r>
              <a:rPr lang="zh-CN" altLang="zh-CN" sz="2400" b="1" dirty="0" smtClean="0">
                <a:latin typeface="+mn-lt"/>
                <a:ea typeface="黑体" pitchFamily="2" charset="-122"/>
              </a:rPr>
              <a:t>的</a:t>
            </a:r>
            <a:r>
              <a:rPr lang="zh-CN" altLang="zh-CN" sz="2400" b="1" dirty="0">
                <a:latin typeface="+mn-lt"/>
                <a:ea typeface="黑体" pitchFamily="2" charset="-122"/>
              </a:rPr>
              <a:t>七层协议；</a:t>
            </a:r>
            <a:r>
              <a:rPr lang="en-US" altLang="zh-CN" sz="2400" b="1" dirty="0">
                <a:latin typeface="+mn-lt"/>
                <a:ea typeface="黑体" pitchFamily="2" charset="-122"/>
              </a:rPr>
              <a:t>(b) </a:t>
            </a:r>
            <a:r>
              <a:rPr lang="en-US" altLang="zh-CN" sz="2400" b="1" dirty="0" smtClean="0">
                <a:latin typeface="+mn-lt"/>
                <a:ea typeface="黑体" pitchFamily="2" charset="-122"/>
              </a:rPr>
              <a:t>TCP/IP </a:t>
            </a:r>
            <a:r>
              <a:rPr lang="zh-CN" altLang="zh-CN" sz="2400" b="1" dirty="0" smtClean="0">
                <a:latin typeface="+mn-lt"/>
                <a:ea typeface="黑体" pitchFamily="2" charset="-122"/>
              </a:rPr>
              <a:t>的</a:t>
            </a:r>
            <a:r>
              <a:rPr lang="zh-CN" altLang="zh-CN" sz="2400" b="1" dirty="0">
                <a:latin typeface="+mn-lt"/>
                <a:ea typeface="黑体" pitchFamily="2" charset="-122"/>
              </a:rPr>
              <a:t>四层协议；</a:t>
            </a:r>
            <a:r>
              <a:rPr lang="en-US" altLang="zh-CN" sz="2400" b="1" dirty="0">
                <a:latin typeface="+mn-lt"/>
                <a:ea typeface="黑体" pitchFamily="2" charset="-122"/>
              </a:rPr>
              <a:t>(c) </a:t>
            </a:r>
            <a:r>
              <a:rPr lang="zh-CN" altLang="zh-CN" sz="2400" b="1" dirty="0">
                <a:latin typeface="+mn-lt"/>
                <a:ea typeface="黑体" pitchFamily="2" charset="-122"/>
              </a:rPr>
              <a:t>五层协议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val="563199943"/>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smtClean="0"/>
              <a:t>应用层 </a:t>
            </a:r>
            <a:r>
              <a:rPr lang="en-US" altLang="zh-CN" sz="2800" dirty="0" smtClean="0"/>
              <a:t>(</a:t>
            </a:r>
            <a:r>
              <a:rPr lang="en-US" altLang="zh-CN" sz="2800" dirty="0"/>
              <a:t>application layer) </a:t>
            </a:r>
          </a:p>
          <a:p>
            <a:pPr>
              <a:lnSpc>
                <a:spcPct val="125000"/>
              </a:lnSpc>
            </a:pPr>
            <a:r>
              <a:rPr lang="zh-CN" altLang="en-US" sz="2800" dirty="0" smtClean="0"/>
              <a:t>运输层 </a:t>
            </a:r>
            <a:r>
              <a:rPr lang="en-US" altLang="zh-CN" sz="2800" dirty="0" smtClean="0"/>
              <a:t>(</a:t>
            </a:r>
            <a:r>
              <a:rPr lang="en-US" altLang="zh-CN" sz="2800" dirty="0"/>
              <a:t>transport layer) </a:t>
            </a:r>
          </a:p>
          <a:p>
            <a:pPr>
              <a:lnSpc>
                <a:spcPct val="125000"/>
              </a:lnSpc>
            </a:pPr>
            <a:r>
              <a:rPr lang="zh-CN" altLang="en-US" sz="2800" dirty="0" smtClean="0"/>
              <a:t>网络层 </a:t>
            </a:r>
            <a:r>
              <a:rPr lang="en-US" altLang="zh-CN" sz="2800" dirty="0" smtClean="0"/>
              <a:t>(</a:t>
            </a:r>
            <a:r>
              <a:rPr lang="en-US" altLang="zh-CN" sz="2800" dirty="0"/>
              <a:t>network layer) </a:t>
            </a:r>
          </a:p>
          <a:p>
            <a:pPr>
              <a:lnSpc>
                <a:spcPct val="125000"/>
              </a:lnSpc>
            </a:pPr>
            <a:r>
              <a:rPr lang="zh-CN" altLang="en-US" sz="2800" dirty="0" smtClean="0"/>
              <a:t>数据链路层 </a:t>
            </a:r>
            <a:r>
              <a:rPr lang="en-US" altLang="zh-CN" sz="2800" dirty="0" smtClean="0"/>
              <a:t>(</a:t>
            </a:r>
            <a:r>
              <a:rPr lang="en-US" altLang="zh-CN" sz="2800" dirty="0"/>
              <a:t>data link layer) </a:t>
            </a:r>
          </a:p>
          <a:p>
            <a:pPr>
              <a:lnSpc>
                <a:spcPct val="125000"/>
              </a:lnSpc>
            </a:pPr>
            <a:r>
              <a:rPr lang="zh-CN" altLang="en-US" sz="2800" dirty="0" smtClean="0"/>
              <a:t>物理层 </a:t>
            </a:r>
            <a:r>
              <a:rPr lang="en-US" altLang="zh-CN" sz="2800" dirty="0" smtClean="0"/>
              <a:t>(</a:t>
            </a:r>
            <a:r>
              <a:rPr lang="en-US" altLang="zh-CN" sz="2800" dirty="0"/>
              <a:t>physical layer) </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数据链路层</a:t>
            </a:r>
          </a:p>
        </p:txBody>
      </p:sp>
      <p:grpSp>
        <p:nvGrpSpPr>
          <p:cNvPr id="114693" name="Group 5"/>
          <p:cNvGrpSpPr>
            <a:grpSpLocks/>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5        </a:t>
            </a:r>
            <a:r>
              <a:rPr kumimoji="1" lang="zh-CN" altLang="en-US" sz="2000"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        </a:t>
            </a:r>
            <a:r>
              <a:rPr kumimoji="1" lang="zh-CN" altLang="en-US" sz="2000"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3        </a:t>
            </a:r>
            <a:r>
              <a:rPr kumimoji="1" lang="zh-CN" altLang="en-US" sz="2000"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1        </a:t>
            </a:r>
            <a:r>
              <a:rPr kumimoji="1" lang="zh-CN" altLang="en-US" sz="2000" b="1" dirty="0">
                <a:solidFill>
                  <a:srgbClr val="000099"/>
                </a:solidFill>
                <a:latin typeface="+mn-lt"/>
                <a:ea typeface="黑体" pitchFamily="2" charset="-122"/>
              </a:rPr>
              <a:t>物理层</a:t>
            </a:r>
          </a:p>
        </p:txBody>
      </p:sp>
    </p:spTree>
    <p:extLst>
      <p:ext uri="{BB962C8B-B14F-4D97-AF65-F5344CB8AC3E}">
        <p14:creationId xmlns:p14="http://schemas.microsoft.com/office/powerpoint/2010/main" val="263683541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22"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32"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1754188" y="2631381"/>
            <a:ext cx="49423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加上应用层首部，成为应用层 </a:t>
            </a:r>
            <a:r>
              <a:rPr kumimoji="1" lang="en-US" altLang="zh-CN" sz="2400" b="1" dirty="0">
                <a:solidFill>
                  <a:srgbClr val="333399"/>
                </a:solidFill>
                <a:ea typeface="黑体" pitchFamily="2" charset="-122"/>
              </a:rPr>
              <a:t>PDU</a:t>
            </a:r>
          </a:p>
        </p:txBody>
      </p:sp>
      <p:sp>
        <p:nvSpPr>
          <p:cNvPr id="2" name="矩形 1"/>
          <p:cNvSpPr/>
          <p:nvPr/>
        </p:nvSpPr>
        <p:spPr>
          <a:xfrm>
            <a:off x="1784648" y="3125984"/>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itchFamily="2" charset="-122"/>
              </a:rPr>
              <a:t>PDU (Protocol Data Unit)</a:t>
            </a:r>
            <a:r>
              <a:rPr kumimoji="1" lang="zh-CN" altLang="en-US" sz="2400" b="1" dirty="0">
                <a:solidFill>
                  <a:srgbClr val="000099"/>
                </a:solidFill>
                <a:ea typeface="黑体" pitchFamily="2" charset="-122"/>
              </a:rPr>
              <a:t>：</a:t>
            </a:r>
            <a:r>
              <a:rPr kumimoji="1" lang="zh-CN" altLang="en-US" sz="2400" b="1" dirty="0" smtClean="0">
                <a:solidFill>
                  <a:srgbClr val="000099"/>
                </a:solidFill>
                <a:ea typeface="黑体" pitchFamily="2" charset="-122"/>
              </a:rPr>
              <a:t>协议数据单元。</a:t>
            </a:r>
            <a:endParaRPr kumimoji="1" lang="en-US" altLang="zh-CN" sz="2400" b="1" dirty="0" smtClean="0">
              <a:solidFill>
                <a:srgbClr val="000099"/>
              </a:solidFill>
              <a:ea typeface="黑体" pitchFamily="2" charset="-122"/>
            </a:endParaRPr>
          </a:p>
          <a:p>
            <a:pPr>
              <a:lnSpc>
                <a:spcPct val="110000"/>
              </a:lnSpc>
            </a:pPr>
            <a:r>
              <a:rPr kumimoji="1" lang="en-US" altLang="zh-CN" sz="2400" b="1" dirty="0" smtClean="0">
                <a:solidFill>
                  <a:srgbClr val="000099"/>
                </a:solidFill>
                <a:ea typeface="黑体" pitchFamily="2" charset="-122"/>
              </a:rPr>
              <a:t>OSI </a:t>
            </a:r>
            <a:r>
              <a:rPr kumimoji="1" lang="zh-CN" altLang="zh-CN" sz="2400" b="1" dirty="0" smtClean="0">
                <a:solidFill>
                  <a:srgbClr val="000099"/>
                </a:solidFill>
                <a:ea typeface="黑体" pitchFamily="2" charset="-122"/>
              </a:rPr>
              <a:t>参考</a:t>
            </a:r>
            <a:r>
              <a:rPr kumimoji="1" lang="zh-CN" altLang="zh-CN" sz="2400" b="1" dirty="0">
                <a:solidFill>
                  <a:srgbClr val="000099"/>
                </a:solidFill>
                <a:ea typeface="黑体" pitchFamily="2" charset="-122"/>
              </a:rPr>
              <a:t>模型把</a:t>
            </a:r>
            <a:r>
              <a:rPr kumimoji="1" lang="zh-CN" altLang="zh-CN" sz="2400" b="1" dirty="0">
                <a:solidFill>
                  <a:srgbClr val="C00000"/>
                </a:solidFill>
                <a:ea typeface="黑体" pitchFamily="2" charset="-122"/>
              </a:rPr>
              <a:t>对等层次</a:t>
            </a:r>
            <a:r>
              <a:rPr kumimoji="1" lang="zh-CN" altLang="zh-CN" sz="2400" b="1" dirty="0">
                <a:solidFill>
                  <a:srgbClr val="000099"/>
                </a:solidFill>
                <a:ea typeface="黑体" pitchFamily="2" charset="-122"/>
              </a:rPr>
              <a:t>之间传送的数据单位称为该层的</a:t>
            </a:r>
            <a:r>
              <a:rPr kumimoji="1" lang="zh-CN" altLang="zh-CN" sz="2400" b="1" dirty="0" smtClean="0">
                <a:solidFill>
                  <a:srgbClr val="000099"/>
                </a:solidFill>
                <a:ea typeface="黑体" pitchFamily="2" charset="-122"/>
              </a:rPr>
              <a:t>协议数据单元</a:t>
            </a:r>
            <a:r>
              <a:rPr kumimoji="1" lang="en-US" altLang="zh-CN" sz="2400" b="1" dirty="0" smtClean="0">
                <a:solidFill>
                  <a:srgbClr val="000099"/>
                </a:solidFill>
                <a:ea typeface="黑体" pitchFamily="2" charset="-122"/>
              </a:rPr>
              <a:t> PDU</a:t>
            </a:r>
            <a:r>
              <a:rPr kumimoji="1" lang="zh-CN" altLang="en-US" sz="2400" b="1" dirty="0" smtClean="0">
                <a:solidFill>
                  <a:srgbClr val="000099"/>
                </a:solidFill>
                <a:ea typeface="黑体" pitchFamily="2" charset="-122"/>
              </a:rPr>
              <a:t>。</a:t>
            </a:r>
            <a:endParaRPr kumimoji="1" lang="en-US" altLang="zh-CN" sz="2400" b="1" dirty="0">
              <a:solidFill>
                <a:srgbClr val="000099"/>
              </a:solidFill>
              <a:ea typeface="黑体" pitchFamily="2" charset="-122"/>
            </a:endParaRPr>
          </a:p>
        </p:txBody>
      </p:sp>
    </p:spTree>
    <p:extLst>
      <p:ext uri="{BB962C8B-B14F-4D97-AF65-F5344CB8AC3E}">
        <p14:creationId xmlns:p14="http://schemas.microsoft.com/office/powerpoint/2010/main" val="341158934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46"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56"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再传送到运输层</a:t>
            </a: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加上运输层首部，成为运输层报文</a:t>
            </a:r>
            <a:endParaRPr kumimoji="1" lang="zh-CN" altLang="en-US" sz="3600" b="1">
              <a:solidFill>
                <a:srgbClr val="333399"/>
              </a:solidFill>
              <a:ea typeface="黑体" pitchFamily="2" charset="-122"/>
            </a:endParaRPr>
          </a:p>
        </p:txBody>
      </p:sp>
    </p:spTree>
    <p:extLst>
      <p:ext uri="{BB962C8B-B14F-4D97-AF65-F5344CB8AC3E}">
        <p14:creationId xmlns:p14="http://schemas.microsoft.com/office/powerpoint/2010/main" val="451506146"/>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333399"/>
                </a:solidFill>
              </a:rPr>
              <a:t>5</a:t>
            </a: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70"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80"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加上网络层首部，成为 </a:t>
            </a:r>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数据报（或分组）</a:t>
            </a:r>
          </a:p>
        </p:txBody>
      </p:sp>
    </p:spTree>
    <p:extLst>
      <p:ext uri="{BB962C8B-B14F-4D97-AF65-F5344CB8AC3E}">
        <p14:creationId xmlns:p14="http://schemas.microsoft.com/office/powerpoint/2010/main" val="298507714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79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80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加上链路层首部和尾部，成为数据链路层帧</a:t>
            </a:r>
          </a:p>
        </p:txBody>
      </p:sp>
    </p:spTree>
    <p:extLst>
      <p:ext uri="{BB962C8B-B14F-4D97-AF65-F5344CB8AC3E}">
        <p14:creationId xmlns:p14="http://schemas.microsoft.com/office/powerpoint/2010/main" val="234723807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指</a:t>
            </a:r>
            <a:r>
              <a:rPr lang="zh-CN" altLang="zh-CN" dirty="0"/>
              <a:t>“</a:t>
            </a:r>
            <a:r>
              <a:rPr lang="zh-CN" altLang="zh-CN" dirty="0" smtClean="0"/>
              <a:t>互联网</a:t>
            </a:r>
            <a:r>
              <a:rPr lang="en-US" altLang="zh-CN" dirty="0" smtClean="0"/>
              <a:t> + </a:t>
            </a:r>
            <a:r>
              <a:rPr lang="zh-CN" altLang="zh-CN" dirty="0" smtClean="0"/>
              <a:t>各个</a:t>
            </a:r>
            <a:r>
              <a:rPr lang="zh-CN" altLang="zh-CN" dirty="0"/>
              <a:t>传统行业</a:t>
            </a:r>
            <a:r>
              <a:rPr lang="zh-CN" altLang="zh-CN" dirty="0" smtClean="0"/>
              <a:t>”</a:t>
            </a:r>
            <a:r>
              <a:rPr lang="zh-CN" altLang="en-US" dirty="0" smtClean="0"/>
              <a:t>。</a:t>
            </a:r>
            <a:endParaRPr lang="en-US" altLang="zh-CN" dirty="0" smtClean="0"/>
          </a:p>
          <a:p>
            <a:r>
              <a:rPr lang="zh-CN" altLang="en-US" dirty="0" smtClean="0"/>
              <a:t>利用</a:t>
            </a:r>
            <a:r>
              <a:rPr lang="zh-CN" altLang="en-US" dirty="0"/>
              <a:t>信息通信技术以及互联网平台，让互联网与传统行业进行深度融合，创造新的发展生态</a:t>
            </a:r>
            <a:r>
              <a:rPr lang="zh-CN" altLang="en-US" dirty="0" smtClean="0"/>
              <a:t>。</a:t>
            </a:r>
            <a:endParaRPr lang="en-US" altLang="zh-CN" dirty="0" smtClean="0"/>
          </a:p>
          <a:p>
            <a:r>
              <a:rPr lang="zh-CN" altLang="zh-CN" dirty="0">
                <a:solidFill>
                  <a:srgbClr val="FF0000"/>
                </a:solidFill>
              </a:rPr>
              <a:t>特点</a:t>
            </a:r>
            <a:r>
              <a:rPr lang="zh-CN" altLang="en-US" dirty="0">
                <a:solidFill>
                  <a:srgbClr val="FF0000"/>
                </a:solidFill>
              </a:rPr>
              <a:t>：</a:t>
            </a:r>
            <a:r>
              <a:rPr lang="zh-CN" altLang="zh-CN" dirty="0"/>
              <a:t>把互联网的创新成果</a:t>
            </a:r>
            <a:r>
              <a:rPr lang="zh-CN" altLang="zh-CN" dirty="0">
                <a:solidFill>
                  <a:srgbClr val="FF0000"/>
                </a:solidFill>
              </a:rPr>
              <a:t>深度融合</a:t>
            </a:r>
            <a:r>
              <a:rPr lang="zh-CN" altLang="zh-CN" dirty="0"/>
              <a:t>于经济社会各领域之中，</a:t>
            </a:r>
            <a:r>
              <a:rPr lang="zh-CN" altLang="en-US" dirty="0"/>
              <a:t>从而</a:t>
            </a:r>
            <a:r>
              <a:rPr lang="zh-CN" altLang="zh-CN" dirty="0"/>
              <a:t>大大地提升了实体经济的创新力和生产力</a:t>
            </a:r>
            <a:r>
              <a:rPr lang="zh-CN" altLang="zh-CN" dirty="0" smtClean="0"/>
              <a:t>。</a:t>
            </a:r>
            <a:endParaRPr lang="en-US" altLang="zh-CN" dirty="0"/>
          </a:p>
          <a:p>
            <a:endParaRPr lang="en-US" altLang="zh-CN" dirty="0" smtClean="0"/>
          </a:p>
        </p:txBody>
      </p:sp>
      <p:pic>
        <p:nvPicPr>
          <p:cNvPr id="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8984" y="4077072"/>
            <a:ext cx="420321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272036"/>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1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2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最下面的物理层把比特流传送到物理媒体</a:t>
            </a:r>
          </a:p>
        </p:txBody>
      </p:sp>
    </p:spTree>
    <p:extLst>
      <p:ext uri="{BB962C8B-B14F-4D97-AF65-F5344CB8AC3E}">
        <p14:creationId xmlns:p14="http://schemas.microsoft.com/office/powerpoint/2010/main" val="391366080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43" name="Freeform 11"/>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53" name="Freeform 21"/>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dirty="0">
                <a:solidFill>
                  <a:srgbClr val="0000CC"/>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a:grpSpLocks/>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a:grpSpLocks/>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imes New Roman" pitchFamily="18" charset="0"/>
                <a:ea typeface="黑体" pitchFamily="2" charset="-122"/>
              </a:rPr>
              <a:t>电信号（或光信号）在物理媒体中传播</a:t>
            </a:r>
          </a:p>
          <a:p>
            <a:pPr algn="ctr" eaLnBrk="0" hangingPunct="0"/>
            <a:r>
              <a:rPr kumimoji="1" lang="zh-CN" altLang="en-US" sz="2400" b="1">
                <a:solidFill>
                  <a:srgbClr val="333399"/>
                </a:solidFill>
                <a:latin typeface="Times New Roman" pitchFamily="18" charset="0"/>
                <a:ea typeface="黑体" pitchFamily="2" charset="-122"/>
              </a:rPr>
              <a:t>从发送端物理层传送到接收端物理层</a:t>
            </a: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Tree>
    <p:extLst>
      <p:ext uri="{BB962C8B-B14F-4D97-AF65-F5344CB8AC3E}">
        <p14:creationId xmlns:p14="http://schemas.microsoft.com/office/powerpoint/2010/main" val="311471359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6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7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194304459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890"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900"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a:t>
            </a:r>
          </a:p>
          <a:p>
            <a:pPr algn="ctr" eaLnBrk="0" hangingPunct="0"/>
            <a:r>
              <a:rPr kumimoji="1" lang="zh-CN" altLang="en-US" sz="2400" b="1">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82582891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1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2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网络层剥去首部，取出数据部分</a:t>
            </a:r>
          </a:p>
          <a:p>
            <a:pPr algn="ctr" eaLnBrk="0" hangingPunct="0"/>
            <a:r>
              <a:rPr kumimoji="1" lang="zh-CN" altLang="en-US" sz="2400" b="1">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29640980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3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4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运输层剥去首部，取出数据部分</a:t>
            </a:r>
          </a:p>
          <a:p>
            <a:pPr algn="ctr" eaLnBrk="0" hangingPunct="0"/>
            <a:r>
              <a:rPr kumimoji="1" lang="zh-CN" altLang="en-US" sz="2400" b="1">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6873462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62"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72"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应用层剥去首部，取出应用程序数据</a:t>
            </a:r>
          </a:p>
          <a:p>
            <a:pPr algn="ctr" eaLnBrk="0" hangingPunct="0"/>
            <a:r>
              <a:rPr kumimoji="1" lang="zh-CN" altLang="en-US" sz="2400" b="1">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495847273"/>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8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9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ahoma" pitchFamily="34" charset="0"/>
                <a:ea typeface="黑体" pitchFamily="2" charset="-122"/>
              </a:rPr>
              <a:t>我收到了</a:t>
            </a:r>
            <a:r>
              <a:rPr kumimoji="1" lang="zh-CN" altLang="en-US" sz="1400" b="1">
                <a:solidFill>
                  <a:srgbClr val="333399"/>
                </a:solidFill>
                <a:ea typeface="黑体" pitchFamily="2" charset="-122"/>
              </a:rPr>
              <a:t> </a:t>
            </a:r>
            <a:r>
              <a:rPr kumimoji="1" lang="en-US" altLang="zh-CN" sz="2400" b="1">
                <a:solidFill>
                  <a:srgbClr val="333399"/>
                </a:solidFill>
                <a:ea typeface="黑体" pitchFamily="2" charset="-122"/>
              </a:rPr>
              <a:t>AP</a:t>
            </a:r>
            <a:r>
              <a:rPr kumimoji="1" lang="en-US" altLang="zh-CN" sz="2400" b="1" baseline="-25000">
                <a:solidFill>
                  <a:srgbClr val="333399"/>
                </a:solidFill>
                <a:ea typeface="黑体" pitchFamily="2" charset="-122"/>
              </a:rPr>
              <a:t>1</a:t>
            </a:r>
            <a:r>
              <a:rPr kumimoji="1" lang="en-US" altLang="zh-CN" sz="1600" b="1">
                <a:solidFill>
                  <a:srgbClr val="333399"/>
                </a:solidFill>
                <a:ea typeface="黑体" pitchFamily="2" charset="-122"/>
              </a:rPr>
              <a:t> </a:t>
            </a:r>
            <a:r>
              <a:rPr kumimoji="1" lang="zh-CN" altLang="en-US" sz="2400" b="1">
                <a:solidFill>
                  <a:srgbClr val="333399"/>
                </a:solidFill>
                <a:latin typeface="Tahoma" pitchFamily="34" charset="0"/>
                <a:ea typeface="黑体" pitchFamily="2" charset="-122"/>
              </a:rPr>
              <a:t>发来的</a:t>
            </a:r>
          </a:p>
          <a:p>
            <a:pPr algn="ctr" eaLnBrk="0" hangingPunct="0"/>
            <a:r>
              <a:rPr kumimoji="1" lang="zh-CN" altLang="en-US" sz="2400" b="1">
                <a:solidFill>
                  <a:srgbClr val="333399"/>
                </a:solidFill>
                <a:ea typeface="黑体" pitchFamily="2" charset="-122"/>
              </a:rPr>
              <a:t>应用程序数据！</a:t>
            </a:r>
          </a:p>
        </p:txBody>
      </p:sp>
    </p:spTree>
    <p:extLst>
      <p:ext uri="{BB962C8B-B14F-4D97-AF65-F5344CB8AC3E}">
        <p14:creationId xmlns:p14="http://schemas.microsoft.com/office/powerpoint/2010/main" val="435307557"/>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10" name="Freeform 10"/>
          <p:cNvSpPr>
            <a:spLocks/>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a:spLocks/>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a:spLocks/>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a:spLocks/>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20" name="Freeform 20"/>
          <p:cNvSpPr>
            <a:spLocks/>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a:spLocks/>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a:spLocks/>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a:spLocks/>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1" name="Group 31"/>
          <p:cNvGrpSpPr>
            <a:grpSpLocks/>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应用层首部</a:t>
              </a:r>
              <a:endParaRPr kumimoji="1" lang="zh-CN" altLang="en-US" sz="2000" b="1">
                <a:solidFill>
                  <a:srgbClr val="333399"/>
                </a:solidFill>
                <a:latin typeface="Times New Roman" pitchFamily="18" charset="0"/>
                <a:ea typeface="黑体"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800" b="1" dirty="0">
                <a:solidFill>
                  <a:srgbClr val="3333FF"/>
                </a:solidFill>
                <a:ea typeface="黑体" pitchFamily="2" charset="-122"/>
              </a:rPr>
              <a:t>注意观察加入或剥去首部（尾部）的层次</a:t>
            </a: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8" name="Group 38"/>
          <p:cNvGrpSpPr>
            <a:grpSpLocks/>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1" name="Group 41"/>
          <p:cNvGrpSpPr>
            <a:grpSpLocks/>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5" name="Group 45"/>
          <p:cNvGrpSpPr>
            <a:grpSpLocks/>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50" name="Group 50"/>
          <p:cNvGrpSpPr>
            <a:grpSpLocks/>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a:grpSpLocks/>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a:grpSpLocks/>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a:grpSpLocks/>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a:grpSpLocks/>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a:grpSpLocks/>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运输层首部</a:t>
              </a:r>
              <a:endParaRPr kumimoji="1" lang="zh-CN" altLang="en-US" sz="2000" b="1">
                <a:solidFill>
                  <a:srgbClr val="333399"/>
                </a:solidFill>
                <a:latin typeface="Times New Roman" pitchFamily="18" charset="0"/>
                <a:ea typeface="黑体"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a:grpSpLocks/>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网络层首部</a:t>
              </a:r>
              <a:endParaRPr kumimoji="1" lang="zh-CN" altLang="en-US" sz="2000" b="1">
                <a:solidFill>
                  <a:srgbClr val="333399"/>
                </a:solidFill>
                <a:latin typeface="Times New Roman" pitchFamily="18" charset="0"/>
                <a:ea typeface="黑体"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a:grpSpLocks/>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首部</a:t>
              </a:r>
              <a:endParaRPr kumimoji="1" lang="zh-CN" altLang="en-US" sz="2000" b="1">
                <a:solidFill>
                  <a:srgbClr val="333399"/>
                </a:solidFill>
                <a:latin typeface="Times New Roman" pitchFamily="18" charset="0"/>
                <a:ea typeface="黑体"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a:grpSpLocks/>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尾部</a:t>
              </a:r>
              <a:endParaRPr kumimoji="1" lang="zh-CN" altLang="en-US" sz="2000" b="1">
                <a:solidFill>
                  <a:srgbClr val="333399"/>
                </a:solidFill>
                <a:latin typeface="Times New Roman" pitchFamily="18" charset="0"/>
                <a:ea typeface="黑体" pitchFamily="2" charset="-122"/>
              </a:endParaRPr>
            </a:p>
          </p:txBody>
        </p:sp>
      </p:grpSp>
    </p:spTree>
    <p:extLst>
      <p:ext uri="{BB962C8B-B14F-4D97-AF65-F5344CB8AC3E}">
        <p14:creationId xmlns:p14="http://schemas.microsoft.com/office/powerpoint/2010/main" val="953403615"/>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3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4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smtClean="0">
                <a:solidFill>
                  <a:srgbClr val="333399"/>
                </a:solidFill>
                <a:ea typeface="黑体" pitchFamily="2" charset="-122"/>
              </a:rPr>
              <a:t>主机 </a:t>
            </a:r>
            <a:r>
              <a:rPr kumimoji="1" lang="en-US" altLang="zh-CN" sz="2400" b="1" dirty="0">
                <a:solidFill>
                  <a:srgbClr val="333399"/>
                </a:solidFill>
                <a:ea typeface="黑体" pitchFamily="2" charset="-122"/>
              </a:rPr>
              <a:t>2 </a:t>
            </a:r>
            <a:r>
              <a:rPr kumimoji="1" lang="zh-CN" altLang="en-US" sz="2400" b="1" dirty="0">
                <a:solidFill>
                  <a:srgbClr val="333399"/>
                </a:solidFill>
                <a:ea typeface="黑体" pitchFamily="2" charset="-122"/>
              </a:rPr>
              <a:t>的物理层收到比特流后</a:t>
            </a:r>
          </a:p>
          <a:p>
            <a:pPr algn="ctr" eaLnBrk="0" hangingPunct="0"/>
            <a:r>
              <a:rPr kumimoji="1" lang="zh-CN" altLang="en-US" sz="2400" b="1" dirty="0">
                <a:solidFill>
                  <a:srgbClr val="333399"/>
                </a:solidFill>
                <a:ea typeface="黑体" pitchFamily="2" charset="-122"/>
              </a:rPr>
              <a:t>交给数据链路层</a:t>
            </a:r>
          </a:p>
        </p:txBody>
      </p:sp>
      <p:grpSp>
        <p:nvGrpSpPr>
          <p:cNvPr id="129056" name="Group 32"/>
          <p:cNvGrpSpPr>
            <a:grpSpLocks/>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a:grpSpLocks/>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grpSp>
        <p:nvGrpSpPr>
          <p:cNvPr id="129064" name="Group 40"/>
          <p:cNvGrpSpPr>
            <a:grpSpLocks/>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155405381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互联网负面影响</a:t>
            </a:r>
            <a:endParaRPr lang="zh-CN" altLang="en-US" dirty="0"/>
          </a:p>
        </p:txBody>
      </p:sp>
      <p:sp>
        <p:nvSpPr>
          <p:cNvPr id="3" name="内容占位符 2"/>
          <p:cNvSpPr>
            <a:spLocks noGrp="1"/>
          </p:cNvSpPr>
          <p:nvPr>
            <p:ph idx="1"/>
          </p:nvPr>
        </p:nvSpPr>
        <p:spPr/>
        <p:txBody>
          <a:bodyPr/>
          <a:lstStyle/>
          <a:p>
            <a:r>
              <a:rPr lang="zh-CN" altLang="zh-CN" dirty="0"/>
              <a:t>互联网也给人们带来了一些负面</a:t>
            </a:r>
            <a:r>
              <a:rPr lang="zh-CN" altLang="zh-CN" dirty="0" smtClean="0"/>
              <a:t>影响</a:t>
            </a:r>
            <a:r>
              <a:rPr lang="zh-CN" altLang="en-US" dirty="0" smtClean="0"/>
              <a:t>，例如：</a:t>
            </a:r>
            <a:endParaRPr lang="en-US" altLang="zh-CN" dirty="0" smtClean="0"/>
          </a:p>
          <a:p>
            <a:pPr lvl="1"/>
            <a:r>
              <a:rPr lang="zh-CN" altLang="zh-CN" dirty="0"/>
              <a:t>利用互联网传播</a:t>
            </a:r>
            <a:r>
              <a:rPr lang="zh-CN" altLang="zh-CN" dirty="0" smtClean="0"/>
              <a:t>计算机病毒</a:t>
            </a:r>
            <a:endParaRPr lang="en-US" altLang="zh-CN" dirty="0" smtClean="0"/>
          </a:p>
          <a:p>
            <a:pPr lvl="1"/>
            <a:r>
              <a:rPr lang="zh-CN" altLang="zh-CN" dirty="0"/>
              <a:t>利用互联网窃取国家机密和盗窃银行或储户的</a:t>
            </a:r>
            <a:r>
              <a:rPr lang="zh-CN" altLang="zh-CN" dirty="0" smtClean="0"/>
              <a:t>钱财</a:t>
            </a:r>
            <a:endParaRPr lang="en-US" altLang="zh-CN" dirty="0" smtClean="0"/>
          </a:p>
          <a:p>
            <a:pPr lvl="1"/>
            <a:r>
              <a:rPr lang="zh-CN" altLang="zh-CN" dirty="0"/>
              <a:t>网上</a:t>
            </a:r>
            <a:r>
              <a:rPr lang="zh-CN" altLang="zh-CN" dirty="0" smtClean="0"/>
              <a:t>欺诈</a:t>
            </a:r>
            <a:endParaRPr lang="en-US" altLang="zh-CN" dirty="0" smtClean="0"/>
          </a:p>
          <a:p>
            <a:pPr lvl="1"/>
            <a:r>
              <a:rPr lang="zh-CN" altLang="zh-CN" dirty="0" smtClean="0"/>
              <a:t>在</a:t>
            </a:r>
            <a:r>
              <a:rPr lang="zh-CN" altLang="zh-CN" dirty="0"/>
              <a:t>网上肆意散布谣言、不良信息和播放不健康的视频</a:t>
            </a:r>
            <a:r>
              <a:rPr lang="zh-CN" altLang="zh-CN" dirty="0" smtClean="0"/>
              <a:t>节目</a:t>
            </a:r>
            <a:endParaRPr lang="en-US" altLang="zh-CN" dirty="0" smtClean="0"/>
          </a:p>
          <a:p>
            <a:pPr lvl="1"/>
            <a:r>
              <a:rPr lang="zh-CN" altLang="zh-CN" dirty="0"/>
              <a:t>青少年弃学</a:t>
            </a:r>
            <a:r>
              <a:rPr lang="zh-CN" altLang="zh-CN" dirty="0" smtClean="0"/>
              <a:t>而沉溺于网络游戏</a:t>
            </a:r>
            <a:r>
              <a:rPr lang="zh-CN" altLang="en-US" dirty="0" smtClean="0"/>
              <a:t>等</a:t>
            </a:r>
            <a:endParaRPr lang="en-US" altLang="zh-CN" dirty="0" smtClean="0"/>
          </a:p>
        </p:txBody>
      </p:sp>
      <p:sp>
        <p:nvSpPr>
          <p:cNvPr id="4" name="矩形 3"/>
          <p:cNvSpPr/>
          <p:nvPr/>
        </p:nvSpPr>
        <p:spPr>
          <a:xfrm>
            <a:off x="704528" y="5157192"/>
            <a:ext cx="8712968" cy="646331"/>
          </a:xfrm>
          <a:prstGeom prst="rect">
            <a:avLst/>
          </a:prstGeom>
          <a:solidFill>
            <a:schemeClr val="bg2"/>
          </a:solidFill>
        </p:spPr>
        <p:txBody>
          <a:bodyPr wrap="square">
            <a:spAutoFit/>
          </a:bodyPr>
          <a:lstStyle/>
          <a:p>
            <a:pPr algn="ctr"/>
            <a:r>
              <a:rPr lang="zh-CN" altLang="en-US" sz="3600" b="1" dirty="0" smtClean="0">
                <a:solidFill>
                  <a:srgbClr val="0000FF"/>
                </a:solidFill>
                <a:latin typeface="+mn-lt"/>
                <a:ea typeface="黑体" pitchFamily="2" charset="-122"/>
              </a:rPr>
              <a:t>因此，必须加强</a:t>
            </a:r>
            <a:r>
              <a:rPr lang="zh-CN" altLang="zh-CN" sz="3600" b="1" dirty="0" smtClean="0">
                <a:solidFill>
                  <a:srgbClr val="0000FF"/>
                </a:solidFill>
                <a:latin typeface="+mn-lt"/>
                <a:ea typeface="黑体" pitchFamily="2" charset="-122"/>
              </a:rPr>
              <a:t>对</a:t>
            </a:r>
            <a:r>
              <a:rPr lang="zh-CN" altLang="zh-CN" sz="3600" b="1" dirty="0">
                <a:solidFill>
                  <a:srgbClr val="0000FF"/>
                </a:solidFill>
                <a:latin typeface="+mn-lt"/>
                <a:ea typeface="黑体" pitchFamily="2" charset="-122"/>
              </a:rPr>
              <a:t>互联网的</a:t>
            </a:r>
            <a:r>
              <a:rPr lang="zh-CN" altLang="zh-CN" sz="3600" b="1" dirty="0" smtClean="0">
                <a:solidFill>
                  <a:srgbClr val="0000FF"/>
                </a:solidFill>
                <a:latin typeface="+mn-lt"/>
                <a:ea typeface="黑体" pitchFamily="2" charset="-122"/>
              </a:rPr>
              <a:t>管理</a:t>
            </a:r>
            <a:r>
              <a:rPr lang="zh-CN" altLang="en-US" sz="3600" b="1" dirty="0" smtClean="0">
                <a:solidFill>
                  <a:srgbClr val="0000FF"/>
                </a:solidFill>
                <a:latin typeface="+mn-lt"/>
                <a:ea typeface="黑体" pitchFamily="2" charset="-122"/>
              </a:rPr>
              <a:t>。</a:t>
            </a:r>
            <a:endParaRPr lang="zh-CN" altLang="en-US" sz="3600" b="1" dirty="0">
              <a:solidFill>
                <a:srgbClr val="0000FF"/>
              </a:solidFill>
              <a:latin typeface="+mn-lt"/>
              <a:ea typeface="黑体" pitchFamily="2" charset="-122"/>
            </a:endParaRPr>
          </a:p>
        </p:txBody>
      </p:sp>
    </p:spTree>
    <p:extLst>
      <p:ext uri="{BB962C8B-B14F-4D97-AF65-F5344CB8AC3E}">
        <p14:creationId xmlns:p14="http://schemas.microsoft.com/office/powerpoint/2010/main" val="216522035"/>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63" name="Freeform 15"/>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73" name="Freeform 25"/>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数据链路层剥去帧首部和帧尾部后</a:t>
            </a:r>
          </a:p>
          <a:p>
            <a:pPr algn="ctr" eaLnBrk="0" hangingPunct="0"/>
            <a:r>
              <a:rPr kumimoji="1" lang="zh-CN" altLang="en-US" sz="2400" b="1">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a:grpSpLocks/>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30091" name="Group 43"/>
          <p:cNvGrpSpPr>
            <a:grpSpLocks/>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033558746"/>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a:grpSpLocks/>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091" name="Freeform 19"/>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101" name="Freeform 29"/>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网络层剥去分组首部后</a:t>
            </a:r>
          </a:p>
          <a:p>
            <a:pPr algn="ctr" eaLnBrk="0" hangingPunct="0"/>
            <a:r>
              <a:rPr kumimoji="1" lang="zh-CN" altLang="en-US" sz="2400" b="1">
                <a:solidFill>
                  <a:srgbClr val="333399"/>
                </a:solidFill>
                <a:ea typeface="黑体" pitchFamily="2" charset="-122"/>
              </a:rPr>
              <a:t>把分组的数据部分交给运输层</a:t>
            </a:r>
          </a:p>
        </p:txBody>
      </p:sp>
      <p:grpSp>
        <p:nvGrpSpPr>
          <p:cNvPr id="131112" name="Group 40"/>
          <p:cNvGrpSpPr>
            <a:grpSpLocks/>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413513807"/>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a:grpSpLocks/>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13" name="Freeform 17"/>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23" name="Freeform 27"/>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运输层剥去报文首部后</a:t>
            </a:r>
          </a:p>
          <a:p>
            <a:pPr algn="ctr" eaLnBrk="0" hangingPunct="0"/>
            <a:r>
              <a:rPr kumimoji="1" lang="zh-CN" altLang="en-US" sz="2400" b="1">
                <a:solidFill>
                  <a:srgbClr val="333399"/>
                </a:solidFill>
                <a:ea typeface="黑体" pitchFamily="2" charset="-122"/>
              </a:rPr>
              <a:t>把报文的数据部分交给应用层</a:t>
            </a:r>
          </a:p>
        </p:txBody>
      </p:sp>
      <p:grpSp>
        <p:nvGrpSpPr>
          <p:cNvPr id="132134" name="Group 38"/>
          <p:cNvGrpSpPr>
            <a:grpSpLocks/>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3909634109"/>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33" name="Freeform 13"/>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43" name="Freeform 23"/>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应用层剥去应用层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首部后</a:t>
            </a:r>
          </a:p>
          <a:p>
            <a:pPr algn="ctr" eaLnBrk="0" hangingPunct="0"/>
            <a:r>
              <a:rPr kumimoji="1" lang="zh-CN" altLang="en-US" sz="2400" b="1" dirty="0">
                <a:solidFill>
                  <a:srgbClr val="333399"/>
                </a:solidFill>
                <a:ea typeface="黑体" pitchFamily="2" charset="-122"/>
              </a:rPr>
              <a:t>把应用程序数据交给应用进程</a:t>
            </a:r>
          </a:p>
        </p:txBody>
      </p:sp>
      <p:grpSp>
        <p:nvGrpSpPr>
          <p:cNvPr id="133154" name="Group 34"/>
          <p:cNvGrpSpPr>
            <a:grpSpLocks/>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61645249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5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6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latin typeface="Tahoma" pitchFamily="34" charset="0"/>
                <a:ea typeface="黑体" pitchFamily="2" charset="-122"/>
              </a:rPr>
              <a:t>我收到了</a:t>
            </a:r>
            <a:r>
              <a:rPr kumimoji="1" lang="zh-CN" altLang="en-US" sz="1400" b="1" dirty="0">
                <a:solidFill>
                  <a:srgbClr val="333399"/>
                </a:solidFill>
                <a:ea typeface="黑体" pitchFamily="2" charset="-122"/>
              </a:rPr>
              <a:t> </a:t>
            </a:r>
            <a:r>
              <a:rPr kumimoji="1" lang="en-US" altLang="zh-CN" sz="2400" b="1" dirty="0">
                <a:solidFill>
                  <a:srgbClr val="333399"/>
                </a:solidFill>
                <a:ea typeface="黑体" pitchFamily="2" charset="-122"/>
              </a:rPr>
              <a:t>AP</a:t>
            </a:r>
            <a:r>
              <a:rPr kumimoji="1" lang="en-US" altLang="zh-CN" sz="2400" b="1" baseline="-25000" dirty="0">
                <a:solidFill>
                  <a:srgbClr val="333399"/>
                </a:solidFill>
                <a:ea typeface="黑体" pitchFamily="2" charset="-122"/>
              </a:rPr>
              <a:t>1</a:t>
            </a:r>
            <a:r>
              <a:rPr kumimoji="1" lang="en-US" altLang="zh-CN" sz="1600" b="1" dirty="0">
                <a:solidFill>
                  <a:srgbClr val="333399"/>
                </a:solidFill>
                <a:ea typeface="黑体" pitchFamily="2" charset="-122"/>
              </a:rPr>
              <a:t> </a:t>
            </a:r>
            <a:r>
              <a:rPr kumimoji="1" lang="zh-CN" altLang="en-US" sz="2400" b="1" dirty="0">
                <a:solidFill>
                  <a:srgbClr val="333399"/>
                </a:solidFill>
                <a:latin typeface="Tahoma" pitchFamily="34" charset="0"/>
                <a:ea typeface="黑体" pitchFamily="2" charset="-122"/>
              </a:rPr>
              <a:t>发来的</a:t>
            </a:r>
          </a:p>
          <a:p>
            <a:pPr algn="ctr" eaLnBrk="0" hangingPunct="0"/>
            <a:r>
              <a:rPr kumimoji="1" lang="zh-CN" altLang="en-US" sz="2400" b="1" dirty="0">
                <a:solidFill>
                  <a:srgbClr val="333399"/>
                </a:solidFill>
                <a:ea typeface="黑体" pitchFamily="2" charset="-122"/>
              </a:rPr>
              <a:t>应用程序数据！</a:t>
            </a:r>
          </a:p>
        </p:txBody>
      </p:sp>
    </p:spTree>
    <p:extLst>
      <p:ext uri="{BB962C8B-B14F-4D97-AF65-F5344CB8AC3E}">
        <p14:creationId xmlns:p14="http://schemas.microsoft.com/office/powerpoint/2010/main" val="60746591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3" name="内容占位符 2"/>
          <p:cNvSpPr>
            <a:spLocks noGrp="1"/>
          </p:cNvSpPr>
          <p:nvPr>
            <p:ph idx="1"/>
          </p:nvPr>
        </p:nvSpPr>
        <p:spPr/>
        <p:txBody>
          <a:bodyPr/>
          <a:lstStyle/>
          <a:p>
            <a:r>
              <a:rPr lang="en-US" altLang="zh-CN" dirty="0" smtClean="0"/>
              <a:t>OSI </a:t>
            </a:r>
            <a:r>
              <a:rPr lang="zh-CN" altLang="zh-CN" dirty="0" smtClean="0"/>
              <a:t>参考</a:t>
            </a:r>
            <a:r>
              <a:rPr lang="zh-CN" altLang="zh-CN" dirty="0"/>
              <a:t>模型把对等层次之间传送的数据单位称为该层的</a:t>
            </a:r>
            <a:r>
              <a:rPr lang="zh-CN" altLang="zh-CN" dirty="0" smtClean="0">
                <a:solidFill>
                  <a:srgbClr val="FF0000"/>
                </a:solidFill>
              </a:rPr>
              <a:t>协议数据单元</a:t>
            </a:r>
            <a:r>
              <a:rPr lang="en-US" altLang="zh-CN" dirty="0" smtClean="0">
                <a:solidFill>
                  <a:srgbClr val="FF0000"/>
                </a:solidFill>
              </a:rPr>
              <a:t> PDU </a:t>
            </a:r>
            <a:r>
              <a:rPr lang="en-US" altLang="zh-CN" dirty="0"/>
              <a:t>(Protocol Data Unit)</a:t>
            </a:r>
            <a:r>
              <a:rPr lang="zh-CN" altLang="zh-CN" dirty="0"/>
              <a:t>。这个名词现已被许多</a:t>
            </a:r>
            <a:r>
              <a:rPr lang="zh-CN" altLang="zh-CN" dirty="0" smtClean="0"/>
              <a:t>非</a:t>
            </a:r>
            <a:r>
              <a:rPr lang="en-US" altLang="zh-CN" dirty="0" smtClean="0"/>
              <a:t> OSI </a:t>
            </a:r>
            <a:r>
              <a:rPr lang="zh-CN" altLang="zh-CN" dirty="0" smtClean="0"/>
              <a:t>标准</a:t>
            </a:r>
            <a:r>
              <a:rPr lang="zh-CN" altLang="zh-CN" dirty="0"/>
              <a:t>采用。</a:t>
            </a:r>
          </a:p>
          <a:p>
            <a:r>
              <a:rPr lang="zh-CN" altLang="zh-CN" dirty="0"/>
              <a:t>任何两个同样的</a:t>
            </a:r>
            <a:r>
              <a:rPr lang="zh-CN" altLang="zh-CN" dirty="0" smtClean="0"/>
              <a:t>层次把</a:t>
            </a:r>
            <a:r>
              <a:rPr lang="zh-CN" altLang="zh-CN" dirty="0"/>
              <a:t>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r>
              <a:rPr lang="zh-CN" altLang="zh-CN" dirty="0" smtClean="0"/>
              <a:t>。</a:t>
            </a:r>
            <a:endParaRPr lang="en-US" altLang="zh-CN" dirty="0" smtClean="0"/>
          </a:p>
          <a:p>
            <a:r>
              <a:rPr lang="zh-CN" altLang="zh-CN" dirty="0" smtClean="0">
                <a:solidFill>
                  <a:srgbClr val="FF0000"/>
                </a:solidFill>
              </a:rPr>
              <a:t>各</a:t>
            </a:r>
            <a:r>
              <a:rPr lang="zh-CN" altLang="zh-CN" dirty="0">
                <a:solidFill>
                  <a:srgbClr val="FF0000"/>
                </a:solidFill>
              </a:rPr>
              <a:t>层</a:t>
            </a:r>
            <a:r>
              <a:rPr lang="zh-CN" altLang="zh-CN" dirty="0" smtClean="0">
                <a:solidFill>
                  <a:srgbClr val="FF0000"/>
                </a:solidFill>
              </a:rPr>
              <a:t>协议</a:t>
            </a:r>
            <a:r>
              <a:rPr lang="zh-CN" altLang="zh-CN" dirty="0" smtClean="0"/>
              <a:t>实际上</a:t>
            </a:r>
            <a:r>
              <a:rPr lang="zh-CN" altLang="zh-CN" dirty="0"/>
              <a:t>就是在各个对等层之间传递数据时的各项规定。</a:t>
            </a:r>
            <a:endParaRPr lang="zh-CN" altLang="en-US" dirty="0"/>
          </a:p>
        </p:txBody>
      </p:sp>
    </p:spTree>
    <p:extLst>
      <p:ext uri="{BB962C8B-B14F-4D97-AF65-F5344CB8AC3E}">
        <p14:creationId xmlns:p14="http://schemas.microsoft.com/office/powerpoint/2010/main" val="1150397750"/>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smtClean="0">
                <a:solidFill>
                  <a:srgbClr val="FF0000"/>
                </a:solidFill>
              </a:rPr>
              <a:t>实体 </a:t>
            </a:r>
            <a:r>
              <a:rPr lang="en-US" altLang="zh-CN" dirty="0" smtClean="0"/>
              <a:t>(</a:t>
            </a:r>
            <a:r>
              <a:rPr lang="en-US" altLang="zh-CN" dirty="0"/>
              <a:t>entity) </a:t>
            </a:r>
            <a:r>
              <a:rPr lang="zh-CN" altLang="en-US" dirty="0"/>
              <a:t>表示任何可发送或接收信息的硬件或软件进程。 </a:t>
            </a:r>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p>
          <a:p>
            <a:r>
              <a:rPr lang="zh-CN" altLang="en-US" dirty="0"/>
              <a:t>在协议的控制下，两个对等实体间的通信使得本层能够</a:t>
            </a:r>
            <a:r>
              <a:rPr lang="zh-CN" altLang="en-US" dirty="0">
                <a:solidFill>
                  <a:srgbClr val="FF0000"/>
                </a:solidFill>
              </a:rPr>
              <a:t>向上一层提供服务。</a:t>
            </a:r>
          </a:p>
          <a:p>
            <a:r>
              <a:rPr lang="zh-CN" altLang="en-US" dirty="0"/>
              <a:t>要实现本层协议，还需要</a:t>
            </a:r>
            <a:r>
              <a:rPr lang="zh-CN" altLang="en-US" dirty="0">
                <a:solidFill>
                  <a:srgbClr val="FF0000"/>
                </a:solidFill>
              </a:rPr>
              <a:t>使用下层所提供的服务。</a:t>
            </a:r>
            <a:r>
              <a:rPr lang="zh-CN" altLang="en-US" dirty="0"/>
              <a:t> </a:t>
            </a:r>
          </a:p>
        </p:txBody>
      </p:sp>
    </p:spTree>
    <p:extLst>
      <p:ext uri="{BB962C8B-B14F-4D97-AF65-F5344CB8AC3E}">
        <p14:creationId xmlns:p14="http://schemas.microsoft.com/office/powerpoint/2010/main" val="3146822488"/>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smtClean="0"/>
              <a:t>协议</a:t>
            </a:r>
            <a:r>
              <a:rPr lang="zh-CN" altLang="en-US" sz="4000" dirty="0" smtClean="0"/>
              <a:t>和</a:t>
            </a:r>
            <a:r>
              <a:rPr lang="zh-CN" altLang="zh-CN" sz="4000" dirty="0" smtClean="0"/>
              <a:t>服务在</a:t>
            </a:r>
            <a:r>
              <a:rPr lang="zh-CN" altLang="zh-CN" sz="4000" dirty="0"/>
              <a:t>概念上</a:t>
            </a:r>
            <a:r>
              <a:rPr lang="zh-CN" altLang="zh-CN" sz="4000" dirty="0" smtClean="0"/>
              <a:t>是不一样</a:t>
            </a:r>
            <a:r>
              <a:rPr lang="zh-CN" altLang="zh-CN" sz="4000" dirty="0"/>
              <a:t>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a:t>
            </a:r>
            <a:r>
              <a:rPr lang="zh-CN" altLang="zh-CN" dirty="0" smtClean="0"/>
              <a:t>服务</a:t>
            </a:r>
            <a:r>
              <a:rPr lang="zh-CN" altLang="en-US" dirty="0"/>
              <a:t>。</a:t>
            </a:r>
            <a:endParaRPr lang="en-US" altLang="zh-CN" dirty="0" smtClean="0"/>
          </a:p>
          <a:p>
            <a:r>
              <a:rPr lang="zh-CN" altLang="en-US" dirty="0" smtClean="0"/>
              <a:t>本</a:t>
            </a:r>
            <a:r>
              <a:rPr lang="zh-CN" altLang="en-US" dirty="0"/>
              <a:t>层的服务用户</a:t>
            </a:r>
            <a:r>
              <a:rPr lang="zh-CN" altLang="en-US" dirty="0">
                <a:solidFill>
                  <a:srgbClr val="FF0000"/>
                </a:solidFill>
              </a:rPr>
              <a:t>只能看见服务</a:t>
            </a:r>
            <a:r>
              <a:rPr lang="zh-CN" altLang="en-US" dirty="0"/>
              <a:t>而无法看见下面的协议</a:t>
            </a:r>
            <a:r>
              <a:rPr lang="zh-CN" altLang="en-US" dirty="0" smtClean="0"/>
              <a:t>。即下面</a:t>
            </a:r>
            <a:r>
              <a:rPr lang="zh-CN" altLang="en-US" dirty="0"/>
              <a:t>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r>
              <a:rPr lang="zh-CN" altLang="en-US" dirty="0" smtClean="0"/>
              <a:t>。</a:t>
            </a:r>
            <a:endParaRPr lang="en-US" altLang="zh-CN" dirty="0" smtClean="0"/>
          </a:p>
          <a:p>
            <a:r>
              <a:rPr lang="zh-CN" altLang="zh-CN" dirty="0"/>
              <a:t>上层</a:t>
            </a:r>
            <a:r>
              <a:rPr lang="zh-CN" altLang="zh-CN" dirty="0" smtClean="0"/>
              <a:t>使用</a:t>
            </a:r>
            <a:r>
              <a:rPr lang="zh-CN" altLang="en-US" dirty="0" smtClean="0">
                <a:solidFill>
                  <a:srgbClr val="FF0000"/>
                </a:solidFill>
              </a:rPr>
              <a:t>服务原语</a:t>
            </a:r>
            <a:r>
              <a:rPr lang="zh-CN" altLang="en-US" dirty="0" smtClean="0"/>
              <a:t>获得</a:t>
            </a:r>
            <a:r>
              <a:rPr lang="zh-CN" altLang="zh-CN" dirty="0" smtClean="0"/>
              <a:t>下层</a:t>
            </a:r>
            <a:r>
              <a:rPr lang="zh-CN" altLang="zh-CN" dirty="0"/>
              <a:t>所提供的</a:t>
            </a:r>
            <a:r>
              <a:rPr lang="zh-CN" altLang="zh-CN" dirty="0" smtClean="0"/>
              <a:t>服务</a:t>
            </a:r>
            <a:r>
              <a:rPr lang="zh-CN" altLang="en-US" dirty="0" smtClean="0"/>
              <a:t>。</a:t>
            </a:r>
            <a:endParaRPr lang="zh-CN" altLang="en-US" dirty="0"/>
          </a:p>
        </p:txBody>
      </p:sp>
    </p:spTree>
    <p:extLst>
      <p:ext uri="{BB962C8B-B14F-4D97-AF65-F5344CB8AC3E}">
        <p14:creationId xmlns:p14="http://schemas.microsoft.com/office/powerpoint/2010/main" val="2451308879"/>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smtClean="0"/>
              <a:t>服务</a:t>
            </a:r>
            <a:r>
              <a:rPr lang="zh-CN" altLang="en-US" dirty="0" smtClean="0"/>
              <a:t>访问点</a:t>
            </a:r>
            <a:endParaRPr lang="zh-CN" altLang="en-US" dirty="0"/>
          </a:p>
        </p:txBody>
      </p:sp>
      <p:sp>
        <p:nvSpPr>
          <p:cNvPr id="139267" name="Rectangle 3"/>
          <p:cNvSpPr>
            <a:spLocks noGrp="1" noChangeArrowheads="1"/>
          </p:cNvSpPr>
          <p:nvPr>
            <p:ph idx="1"/>
          </p:nvPr>
        </p:nvSpPr>
        <p:spPr/>
        <p:txBody>
          <a:bodyPr/>
          <a:lstStyle/>
          <a:p>
            <a:r>
              <a:rPr lang="zh-CN" altLang="en-US" dirty="0" smtClean="0"/>
              <a:t>同</a:t>
            </a:r>
            <a:r>
              <a:rPr lang="zh-CN" altLang="en-US" dirty="0"/>
              <a:t>一系统相邻两层的实体进行交互的地方，称为</a:t>
            </a:r>
            <a:r>
              <a:rPr lang="zh-CN" altLang="en-US" dirty="0" smtClean="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smtClean="0"/>
          </a:p>
          <a:p>
            <a:r>
              <a:rPr lang="zh-CN" altLang="zh-CN" dirty="0"/>
              <a:t>服务访问点</a:t>
            </a:r>
            <a:r>
              <a:rPr lang="en-US" altLang="zh-CN" dirty="0"/>
              <a:t>SAP</a:t>
            </a:r>
            <a:r>
              <a:rPr lang="zh-CN" altLang="zh-CN" dirty="0"/>
              <a:t>是一个抽象的概念，它实际上就是一个逻辑</a:t>
            </a:r>
            <a:r>
              <a:rPr lang="zh-CN" altLang="zh-CN" dirty="0" smtClean="0"/>
              <a:t>接口</a:t>
            </a:r>
            <a:r>
              <a:rPr lang="zh-CN" altLang="en-US" dirty="0" smtClean="0"/>
              <a:t>。</a:t>
            </a:r>
            <a:endParaRPr lang="en-US" altLang="zh-CN" dirty="0" smtClean="0"/>
          </a:p>
          <a:p>
            <a:r>
              <a:rPr lang="en-US" altLang="zh-CN" dirty="0"/>
              <a:t>OSI</a:t>
            </a:r>
            <a:r>
              <a:rPr lang="zh-CN" altLang="zh-CN" dirty="0"/>
              <a:t>把层与层之间交换的数据的单位称为</a:t>
            </a:r>
            <a:r>
              <a:rPr lang="zh-CN" altLang="zh-CN" dirty="0" smtClean="0">
                <a:solidFill>
                  <a:srgbClr val="FF0000"/>
                </a:solidFill>
              </a:rPr>
              <a:t>服务数据单元</a:t>
            </a:r>
            <a:r>
              <a:rPr lang="en-US" altLang="zh-CN" dirty="0" smtClean="0">
                <a:solidFill>
                  <a:srgbClr val="FF0000"/>
                </a:solidFill>
              </a:rPr>
              <a:t> SDU</a:t>
            </a:r>
            <a:r>
              <a:rPr lang="en-US" altLang="zh-CN" dirty="0" smtClean="0"/>
              <a:t> </a:t>
            </a:r>
            <a:r>
              <a:rPr lang="en-US" altLang="zh-CN" dirty="0"/>
              <a:t>(Service Data Unit</a:t>
            </a:r>
            <a:r>
              <a:rPr lang="en-US" altLang="zh-CN" dirty="0" smtClean="0"/>
              <a:t>)</a:t>
            </a:r>
            <a:r>
              <a:rPr lang="zh-CN" altLang="en-US" dirty="0" smtClean="0"/>
              <a:t>。</a:t>
            </a:r>
            <a:endParaRPr lang="en-US" altLang="zh-CN" dirty="0" smtClean="0"/>
          </a:p>
          <a:p>
            <a:r>
              <a:rPr lang="en-US" altLang="zh-CN" dirty="0" smtClean="0"/>
              <a:t>SDU </a:t>
            </a:r>
            <a:r>
              <a:rPr lang="zh-CN" altLang="zh-CN" dirty="0" smtClean="0"/>
              <a:t>可以与</a:t>
            </a:r>
            <a:r>
              <a:rPr lang="en-US" altLang="zh-CN" dirty="0" smtClean="0"/>
              <a:t> PDU </a:t>
            </a:r>
            <a:r>
              <a:rPr lang="zh-CN" altLang="zh-CN" dirty="0" smtClean="0"/>
              <a:t>不一样</a:t>
            </a:r>
            <a:r>
              <a:rPr lang="zh-CN" altLang="en-US" dirty="0" smtClean="0"/>
              <a:t>，</a:t>
            </a:r>
            <a:r>
              <a:rPr lang="zh-CN" altLang="zh-CN" dirty="0" smtClean="0"/>
              <a:t>例如</a:t>
            </a:r>
            <a:r>
              <a:rPr lang="zh-CN" altLang="zh-CN" dirty="0"/>
              <a:t>，可以是多</a:t>
            </a:r>
            <a:r>
              <a:rPr lang="zh-CN" altLang="zh-CN" dirty="0" smtClean="0"/>
              <a:t>个</a:t>
            </a:r>
            <a:r>
              <a:rPr lang="en-US" altLang="zh-CN" dirty="0" smtClean="0"/>
              <a:t> SDU </a:t>
            </a:r>
            <a:r>
              <a:rPr lang="zh-CN" altLang="zh-CN" dirty="0" smtClean="0"/>
              <a:t>合成</a:t>
            </a:r>
            <a:r>
              <a:rPr lang="zh-CN" altLang="zh-CN" dirty="0"/>
              <a:t>为一</a:t>
            </a:r>
            <a:r>
              <a:rPr lang="zh-CN" altLang="zh-CN" dirty="0" smtClean="0"/>
              <a:t>个</a:t>
            </a:r>
            <a:r>
              <a:rPr lang="en-US" altLang="zh-CN" dirty="0" smtClean="0"/>
              <a:t> PDU</a:t>
            </a:r>
            <a:r>
              <a:rPr lang="zh-CN" altLang="zh-CN" dirty="0"/>
              <a:t>，也可以是一</a:t>
            </a:r>
            <a:r>
              <a:rPr lang="zh-CN" altLang="zh-CN" dirty="0" smtClean="0"/>
              <a:t>个</a:t>
            </a:r>
            <a:r>
              <a:rPr lang="en-US" altLang="zh-CN" dirty="0" smtClean="0"/>
              <a:t> SDU </a:t>
            </a:r>
            <a:r>
              <a:rPr lang="zh-CN" altLang="zh-CN" dirty="0" smtClean="0"/>
              <a:t>划分</a:t>
            </a:r>
            <a:r>
              <a:rPr lang="zh-CN" altLang="zh-CN" dirty="0"/>
              <a:t>为几</a:t>
            </a:r>
            <a:r>
              <a:rPr lang="zh-CN" altLang="zh-CN" dirty="0" smtClean="0"/>
              <a:t>个</a:t>
            </a:r>
            <a:r>
              <a:rPr lang="en-US" altLang="zh-CN" dirty="0" smtClean="0"/>
              <a:t> PDU</a:t>
            </a:r>
            <a:r>
              <a:rPr lang="zh-CN" altLang="zh-CN" dirty="0"/>
              <a:t>。</a:t>
            </a:r>
            <a:endParaRPr lang="zh-CN" altLang="en-US" dirty="0"/>
          </a:p>
        </p:txBody>
      </p:sp>
    </p:spTree>
    <p:extLst>
      <p:ext uri="{BB962C8B-B14F-4D97-AF65-F5344CB8AC3E}">
        <p14:creationId xmlns:p14="http://schemas.microsoft.com/office/powerpoint/2010/main" val="1262874415"/>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a:extLst/>
          </p:spPr>
          <p:txBody>
            <a:bodyPr wrap="none" anchor="ctr"/>
            <a:lstStyle/>
            <a:p>
              <a:endParaRPr lang="zh-CN" altLang="en-US" b="1">
                <a:solidFill>
                  <a:srgbClr val="333399"/>
                </a:solidFill>
                <a:latin typeface="+mn-lt"/>
                <a:ea typeface="黑体"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smtClean="0">
                  <a:solidFill>
                    <a:srgbClr val="333399"/>
                  </a:solidFill>
                  <a:latin typeface="+mn-lt"/>
                  <a:ea typeface="黑体" pitchFamily="2" charset="-122"/>
                </a:rPr>
                <a:t>协议 </a:t>
              </a:r>
              <a:r>
                <a:rPr kumimoji="1" lang="en-US" altLang="zh-CN" sz="2400" b="1" dirty="0" smtClean="0">
                  <a:solidFill>
                    <a:srgbClr val="333399"/>
                  </a:solidFill>
                  <a:latin typeface="+mn-lt"/>
                  <a:ea typeface="黑体" pitchFamily="2" charset="-122"/>
                </a:rPr>
                <a:t>(</a:t>
              </a:r>
              <a:r>
                <a:rPr kumimoji="1" lang="en-US" altLang="zh-CN" sz="2400" b="1" dirty="0">
                  <a:solidFill>
                    <a:srgbClr val="333399"/>
                  </a:solidFill>
                  <a:latin typeface="+mn-lt"/>
                  <a:ea typeface="黑体" pitchFamily="2" charset="-122"/>
                </a:rPr>
                <a:t>n + 1)</a:t>
              </a: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a:t>
              </a:r>
              <a:r>
                <a:rPr kumimoji="1" lang="zh-CN" altLang="en-US" sz="2400" b="1" dirty="0">
                  <a:solidFill>
                    <a:srgbClr val="333399"/>
                  </a:solidFill>
                  <a:latin typeface="+mn-lt"/>
                  <a:ea typeface="黑体" pitchFamily="2" charset="-122"/>
                </a:rPr>
                <a:t>层</a:t>
              </a: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+ 1 </a:t>
              </a:r>
              <a:r>
                <a:rPr kumimoji="1" lang="zh-CN" altLang="en-US" sz="2400" b="1" dirty="0">
                  <a:solidFill>
                    <a:srgbClr val="333399"/>
                  </a:solidFill>
                  <a:latin typeface="+mn-lt"/>
                  <a:ea typeface="黑体"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协议</a:t>
              </a:r>
              <a:r>
                <a:rPr kumimoji="1" lang="en-US" altLang="zh-CN" sz="2400" b="1">
                  <a:solidFill>
                    <a:srgbClr val="333399"/>
                  </a:solidFill>
                  <a:latin typeface="+mn-lt"/>
                  <a:ea typeface="黑体" pitchFamily="2" charset="-122"/>
                </a:rPr>
                <a:t>(n)</a:t>
              </a: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smtClean="0">
                <a:latin typeface="+mn-lt"/>
                <a:ea typeface="黑体" pitchFamily="2" charset="-122"/>
              </a:rPr>
              <a:t>相邻两</a:t>
            </a:r>
            <a:r>
              <a:rPr lang="zh-CN" altLang="zh-CN" sz="2400" b="1" dirty="0">
                <a:latin typeface="+mn-lt"/>
                <a:ea typeface="黑体" pitchFamily="2" charset="-122"/>
              </a:rPr>
              <a:t>层之间的关系</a:t>
            </a:r>
            <a:endParaRPr lang="zh-CN" altLang="en-US" sz="2400" b="1" dirty="0">
              <a:latin typeface="+mn-lt"/>
              <a:ea typeface="黑体" pitchFamily="2" charset="-122"/>
            </a:endParaRPr>
          </a:p>
        </p:txBody>
      </p:sp>
    </p:spTree>
    <p:extLst>
      <p:ext uri="{BB962C8B-B14F-4D97-AF65-F5344CB8AC3E}">
        <p14:creationId xmlns:p14="http://schemas.microsoft.com/office/powerpoint/2010/main" val="3788056440"/>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  </a:t>
            </a:r>
            <a:r>
              <a:rPr lang="zh-CN" altLang="zh-CN" sz="4000" dirty="0" smtClean="0"/>
              <a:t>互联网</a:t>
            </a:r>
            <a:r>
              <a:rPr lang="zh-CN" altLang="zh-CN" sz="4000" dirty="0"/>
              <a:t>概述</a:t>
            </a:r>
            <a:endParaRPr lang="zh-CN" altLang="en-US" sz="4000" dirty="0"/>
          </a:p>
        </p:txBody>
      </p:sp>
      <p:sp>
        <p:nvSpPr>
          <p:cNvPr id="3" name="内容占位符 2"/>
          <p:cNvSpPr>
            <a:spLocks noGrp="1"/>
          </p:cNvSpPr>
          <p:nvPr>
            <p:ph idx="1"/>
          </p:nvPr>
        </p:nvSpPr>
        <p:spPr/>
        <p:txBody>
          <a:bodyPr/>
          <a:lstStyle/>
          <a:p>
            <a:r>
              <a:rPr lang="en-US" altLang="zh-CN" dirty="0" smtClean="0"/>
              <a:t>1.2.1  </a:t>
            </a:r>
            <a:r>
              <a:rPr lang="zh-CN" altLang="zh-CN" dirty="0" smtClean="0"/>
              <a:t>网络</a:t>
            </a:r>
            <a:r>
              <a:rPr lang="zh-CN" altLang="zh-CN" dirty="0"/>
              <a:t>的</a:t>
            </a:r>
            <a:r>
              <a:rPr lang="zh-CN" altLang="zh-CN" dirty="0" smtClean="0"/>
              <a:t>网络</a:t>
            </a:r>
            <a:endParaRPr lang="en-US" altLang="zh-CN" dirty="0" smtClean="0"/>
          </a:p>
          <a:p>
            <a:r>
              <a:rPr lang="en-US" altLang="zh-CN" dirty="0"/>
              <a:t>1.2.2  </a:t>
            </a:r>
            <a:r>
              <a:rPr lang="zh-CN" altLang="zh-CN" dirty="0"/>
              <a:t>互联网基础结构发展的三个阶段</a:t>
            </a:r>
          </a:p>
          <a:p>
            <a:r>
              <a:rPr lang="en-US" altLang="zh-CN" dirty="0" smtClean="0"/>
              <a:t>1.2.3  </a:t>
            </a:r>
            <a:r>
              <a:rPr lang="zh-CN" altLang="zh-CN" dirty="0"/>
              <a:t>互联网的标准化工作</a:t>
            </a:r>
            <a:endParaRPr lang="zh-CN" altLang="en-US" dirty="0"/>
          </a:p>
        </p:txBody>
      </p:sp>
    </p:spTree>
    <p:extLst>
      <p:ext uri="{BB962C8B-B14F-4D97-AF65-F5344CB8AC3E}">
        <p14:creationId xmlns:p14="http://schemas.microsoft.com/office/powerpoint/2010/main" val="133048283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p>
        </p:txBody>
      </p:sp>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p>
          <a:p>
            <a:r>
              <a:rPr lang="zh-CN" altLang="en-US" dirty="0"/>
              <a:t>看一个计算机网络协议是否正确，不能光看在正常情况下是否正确</a:t>
            </a:r>
            <a:r>
              <a:rPr lang="zh-CN" altLang="en-US" dirty="0" smtClean="0"/>
              <a:t>，还</a:t>
            </a:r>
            <a:r>
              <a:rPr lang="zh-CN" altLang="en-US" dirty="0"/>
              <a:t>必须非常仔细地检查这个协议</a:t>
            </a:r>
            <a:r>
              <a:rPr lang="zh-CN" altLang="en-US" dirty="0">
                <a:solidFill>
                  <a:srgbClr val="FF0000"/>
                </a:solidFill>
              </a:rPr>
              <a:t>能否应付各种异常情况。 </a:t>
            </a:r>
          </a:p>
        </p:txBody>
      </p:sp>
    </p:spTree>
    <p:extLst>
      <p:ext uri="{BB962C8B-B14F-4D97-AF65-F5344CB8AC3E}">
        <p14:creationId xmlns:p14="http://schemas.microsoft.com/office/powerpoint/2010/main" val="569842439"/>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en-US" altLang="zh-CN" dirty="0" smtClean="0"/>
              <a:t>】</a:t>
            </a:r>
            <a:r>
              <a:rPr lang="zh-CN" altLang="en-US" dirty="0" smtClean="0"/>
              <a:t>著名</a:t>
            </a:r>
            <a:r>
              <a:rPr lang="zh-CN" altLang="en-US" dirty="0"/>
              <a:t>的协议</a:t>
            </a:r>
            <a:r>
              <a:rPr lang="zh-CN" altLang="en-US" dirty="0" smtClean="0"/>
              <a:t>举例</a:t>
            </a:r>
            <a:endParaRPr lang="en-US" altLang="zh-CN" dirty="0"/>
          </a:p>
        </p:txBody>
      </p:sp>
      <p:sp>
        <p:nvSpPr>
          <p:cNvPr id="141315" name="Rectangle 3"/>
          <p:cNvSpPr>
            <a:spLocks noGrp="1" noChangeArrowheads="1"/>
          </p:cNvSpPr>
          <p:nvPr>
            <p:ph idx="1"/>
          </p:nvPr>
        </p:nvSpPr>
        <p:spPr/>
        <p:txBody>
          <a:bodyPr/>
          <a:lstStyle/>
          <a:p>
            <a:r>
              <a:rPr lang="zh-CN" altLang="en-US" sz="2900" dirty="0"/>
              <a:t>占据东、西两个山顶的</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与</a:t>
            </a:r>
            <a:r>
              <a:rPr lang="zh-CN" altLang="en-US" sz="2900" dirty="0"/>
              <a:t>驻扎在山谷的白军作战。其力量对比是：单独的蓝军</a:t>
            </a:r>
            <a:r>
              <a:rPr lang="en-US" altLang="zh-CN" sz="2900" dirty="0"/>
              <a:t>1</a:t>
            </a:r>
            <a:r>
              <a:rPr lang="zh-CN" altLang="en-US" sz="2900" dirty="0"/>
              <a:t>或蓝军</a:t>
            </a:r>
            <a:r>
              <a:rPr lang="en-US" altLang="zh-CN" sz="2900" dirty="0"/>
              <a:t>2</a:t>
            </a:r>
            <a:r>
              <a:rPr lang="zh-CN" altLang="en-US" sz="2900" dirty="0"/>
              <a:t>打不过白军，但</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协同</a:t>
            </a:r>
            <a:r>
              <a:rPr lang="zh-CN" altLang="en-US" sz="2900" dirty="0"/>
              <a:t>作战则可战胜白军。现</a:t>
            </a:r>
            <a:r>
              <a:rPr lang="zh-CN" altLang="en-US" sz="2900" dirty="0" smtClean="0"/>
              <a:t>蓝军 </a:t>
            </a:r>
            <a:r>
              <a:rPr lang="en-US" altLang="zh-CN" sz="2900" dirty="0" smtClean="0"/>
              <a:t>1 </a:t>
            </a:r>
            <a:r>
              <a:rPr lang="zh-CN" altLang="en-US" sz="2900" dirty="0" smtClean="0"/>
              <a:t>拟</a:t>
            </a:r>
            <a:r>
              <a:rPr lang="zh-CN" altLang="en-US" sz="2900" dirty="0"/>
              <a:t>于次日正午向白军发起攻击。于是用计算机发送电文给</a:t>
            </a:r>
            <a:r>
              <a:rPr lang="zh-CN" altLang="en-US" sz="2900" dirty="0" smtClean="0"/>
              <a:t>蓝军 </a:t>
            </a:r>
            <a:r>
              <a:rPr lang="en-US" altLang="zh-CN" sz="2900" dirty="0" smtClean="0"/>
              <a:t>2</a:t>
            </a:r>
            <a:r>
              <a:rPr lang="zh-CN" altLang="en-US" sz="2900" dirty="0" smtClean="0"/>
              <a:t>。</a:t>
            </a:r>
            <a:r>
              <a:rPr lang="zh-CN" altLang="en-US" sz="2900" dirty="0"/>
              <a:t>但通信线路很不好，电文出错或丢失的可能性较大（没有电话可使用）。因此要求收到电文的友军必须送回一个确认电文。但此确认电文也可能出错或丢失。</a:t>
            </a:r>
            <a:r>
              <a:rPr lang="zh-CN" altLang="en-US" sz="2900" dirty="0">
                <a:solidFill>
                  <a:srgbClr val="FF0000"/>
                </a:solidFill>
              </a:rPr>
              <a:t>试问能否设计出一种协议使得</a:t>
            </a:r>
            <a:r>
              <a:rPr lang="zh-CN" altLang="en-US" sz="2900" dirty="0" smtClean="0">
                <a:solidFill>
                  <a:srgbClr val="FF0000"/>
                </a:solidFill>
              </a:rPr>
              <a:t>蓝军 </a:t>
            </a:r>
            <a:r>
              <a:rPr lang="en-US" altLang="zh-CN" sz="2900" dirty="0" smtClean="0">
                <a:solidFill>
                  <a:srgbClr val="FF0000"/>
                </a:solidFill>
              </a:rPr>
              <a:t>1 </a:t>
            </a:r>
            <a:r>
              <a:rPr lang="zh-CN" altLang="en-US" sz="2900" dirty="0" smtClean="0">
                <a:solidFill>
                  <a:srgbClr val="FF0000"/>
                </a:solidFill>
              </a:rPr>
              <a:t>和蓝军 </a:t>
            </a:r>
            <a:r>
              <a:rPr lang="en-US" altLang="zh-CN" sz="2900" dirty="0" smtClean="0">
                <a:solidFill>
                  <a:srgbClr val="FF0000"/>
                </a:solidFill>
              </a:rPr>
              <a:t>2 </a:t>
            </a:r>
            <a:r>
              <a:rPr lang="zh-CN" altLang="en-US" sz="2900" dirty="0" smtClean="0">
                <a:solidFill>
                  <a:srgbClr val="FF0000"/>
                </a:solidFill>
              </a:rPr>
              <a:t>能够</a:t>
            </a:r>
            <a:r>
              <a:rPr lang="zh-CN" altLang="en-US" sz="2900" dirty="0">
                <a:solidFill>
                  <a:srgbClr val="FF0000"/>
                </a:solidFill>
              </a:rPr>
              <a:t>实现协同</a:t>
            </a:r>
            <a:r>
              <a:rPr lang="zh-CN" altLang="en-US" sz="2900" dirty="0" smtClean="0">
                <a:solidFill>
                  <a:srgbClr val="FF0000"/>
                </a:solidFill>
              </a:rPr>
              <a:t>作战，因而</a:t>
            </a:r>
            <a:r>
              <a:rPr lang="zh-CN" altLang="en-US" sz="2900" dirty="0">
                <a:solidFill>
                  <a:srgbClr val="FF0000"/>
                </a:solidFill>
              </a:rPr>
              <a:t>一定（</a:t>
            </a:r>
            <a:r>
              <a:rPr lang="zh-CN" altLang="en-US" sz="2900" dirty="0" smtClean="0">
                <a:solidFill>
                  <a:srgbClr val="FF0000"/>
                </a:solidFill>
              </a:rPr>
              <a:t>即 </a:t>
            </a:r>
            <a:r>
              <a:rPr lang="en-US" altLang="zh-CN" sz="2900" dirty="0" smtClean="0">
                <a:solidFill>
                  <a:srgbClr val="FF0000"/>
                </a:solidFill>
              </a:rPr>
              <a:t>100 </a:t>
            </a:r>
            <a:r>
              <a:rPr lang="en-US" altLang="zh-CN" sz="2900" dirty="0">
                <a:solidFill>
                  <a:srgbClr val="FF0000"/>
                </a:solidFill>
              </a:rPr>
              <a:t>%</a:t>
            </a:r>
            <a:r>
              <a:rPr lang="zh-CN" altLang="en-US" sz="2900" dirty="0">
                <a:solidFill>
                  <a:srgbClr val="FF0000"/>
                </a:solidFill>
              </a:rPr>
              <a:t>而</a:t>
            </a:r>
            <a:r>
              <a:rPr lang="zh-CN" altLang="en-US" sz="2900" dirty="0" smtClean="0">
                <a:solidFill>
                  <a:srgbClr val="FF0000"/>
                </a:solidFill>
              </a:rPr>
              <a:t>不是 </a:t>
            </a:r>
            <a:r>
              <a:rPr lang="en-US" altLang="zh-CN" sz="2900" dirty="0" smtClean="0">
                <a:solidFill>
                  <a:srgbClr val="FF0000"/>
                </a:solidFill>
              </a:rPr>
              <a:t>99.999</a:t>
            </a:r>
            <a:r>
              <a:rPr lang="en-US" altLang="zh-CN" sz="2900" dirty="0">
                <a:solidFill>
                  <a:srgbClr val="FF0000"/>
                </a:solidFill>
              </a:rPr>
              <a:t>…%</a:t>
            </a:r>
            <a:r>
              <a:rPr lang="zh-CN" altLang="en-US" sz="2900" dirty="0">
                <a:solidFill>
                  <a:srgbClr val="FF0000"/>
                </a:solidFill>
              </a:rPr>
              <a:t>）取得胜利？ </a:t>
            </a:r>
          </a:p>
        </p:txBody>
      </p:sp>
    </p:spTree>
    <p:extLst>
      <p:ext uri="{BB962C8B-B14F-4D97-AF65-F5344CB8AC3E}">
        <p14:creationId xmlns:p14="http://schemas.microsoft.com/office/powerpoint/2010/main" val="2870718677"/>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a:spLocks/>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a:grpSpLocks/>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明日正午进攻，如何？</a:t>
              </a:r>
            </a:p>
          </p:txBody>
        </p:sp>
      </p:grpSp>
      <p:grpSp>
        <p:nvGrpSpPr>
          <p:cNvPr id="142348" name="Group 12"/>
          <p:cNvGrpSpPr>
            <a:grpSpLocks/>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itchFamily="18" charset="0"/>
                  <a:ea typeface="黑体" pitchFamily="2" charset="-122"/>
                </a:rPr>
                <a:t>同意</a:t>
              </a:r>
            </a:p>
          </p:txBody>
        </p:sp>
      </p:grpSp>
      <p:grpSp>
        <p:nvGrpSpPr>
          <p:cNvPr id="142351" name="Group 15"/>
          <p:cNvGrpSpPr>
            <a:grpSpLocks/>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收到“同意”</a:t>
              </a:r>
            </a:p>
          </p:txBody>
        </p:sp>
      </p:grpSp>
      <p:grpSp>
        <p:nvGrpSpPr>
          <p:cNvPr id="142354" name="Group 18"/>
          <p:cNvGrpSpPr>
            <a:grpSpLocks/>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itchFamily="18" charset="0"/>
                  <a:ea typeface="黑体" pitchFamily="2" charset="-122"/>
                </a:rPr>
                <a:t>收到：收到“同意”</a:t>
              </a: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3" name="Text Box 27"/>
          <p:cNvSpPr txBox="1">
            <a:spLocks noChangeArrowheads="1"/>
          </p:cNvSpPr>
          <p:nvPr/>
        </p:nvSpPr>
        <p:spPr bwMode="auto">
          <a:xfrm>
            <a:off x="1760537" y="1890395"/>
            <a:ext cx="6340197"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itchFamily="18" charset="0"/>
                <a:ea typeface="黑体" pitchFamily="2" charset="-122"/>
              </a:rPr>
              <a:t>这样的协议无法实现！</a:t>
            </a:r>
          </a:p>
        </p:txBody>
      </p:sp>
    </p:spTree>
    <p:extLst>
      <p:ext uri="{BB962C8B-B14F-4D97-AF65-F5344CB8AC3E}">
        <p14:creationId xmlns:p14="http://schemas.microsoft.com/office/powerpoint/2010/main" val="356137818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nodeType="afterGroup">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nodeType="afterGroup">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nodeType="afterGroup">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nodeType="afterGroup">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nodeType="afterGroup">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nodeType="afterGroup">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nodeType="afterGroup">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nodeType="afterGroup">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nodeType="afterGroup">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nodeType="afterGroup">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nodeType="afterGroup">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nodeType="afterGroup">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nodeType="afterGroup">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nodeType="afterGroup">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nodeType="afterGroup">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nodeType="afterGroup">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nodeType="afterGroup">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nodeType="afterGroup">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nodeType="afterGroup">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nodeType="afterGroup">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nodeType="afterGroup">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nodeType="afterGroup">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nodeType="afterGroup">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nodeType="afterGroup">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nodeType="afterGroup">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nodeType="afterGroup">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p>
          <a:p>
            <a:r>
              <a:rPr lang="zh-CN" altLang="en-US" dirty="0">
                <a:solidFill>
                  <a:srgbClr val="FF0000"/>
                </a:solidFill>
              </a:rPr>
              <a:t>没有一种协议</a:t>
            </a:r>
            <a:r>
              <a:rPr lang="zh-CN" altLang="en-US" dirty="0" smtClean="0">
                <a:solidFill>
                  <a:srgbClr val="FF0000"/>
                </a:solidFill>
              </a:rPr>
              <a:t>能够使蓝军 </a:t>
            </a:r>
            <a:r>
              <a:rPr lang="en-US" altLang="zh-CN" dirty="0">
                <a:solidFill>
                  <a:srgbClr val="FF0000"/>
                </a:solidFill>
              </a:rPr>
              <a:t>100% </a:t>
            </a:r>
            <a:r>
              <a:rPr lang="zh-CN" altLang="en-US" dirty="0">
                <a:solidFill>
                  <a:srgbClr val="FF0000"/>
                </a:solidFill>
              </a:rPr>
              <a:t>获胜</a:t>
            </a:r>
            <a:r>
              <a:rPr lang="zh-CN" altLang="en-US" dirty="0" smtClean="0">
                <a:solidFill>
                  <a:srgbClr val="FF0000"/>
                </a:solidFill>
              </a:rPr>
              <a:t>。</a:t>
            </a:r>
            <a:endParaRPr lang="en-US" altLang="zh-CN" dirty="0" smtClean="0">
              <a:solidFill>
                <a:srgbClr val="FF0000"/>
              </a:solidFill>
            </a:endParaRPr>
          </a:p>
          <a:p>
            <a:r>
              <a:rPr lang="zh-CN" altLang="zh-CN" dirty="0"/>
              <a:t>这个例子告诉我们，看似非常简单的协议，设计起来要考虑的问题还是比较多</a:t>
            </a:r>
            <a:r>
              <a:rPr lang="zh-CN" altLang="zh-CN" dirty="0" smtClean="0"/>
              <a:t>的</a:t>
            </a:r>
            <a:r>
              <a:rPr lang="zh-CN" altLang="en-US" dirty="0"/>
              <a:t>。</a:t>
            </a:r>
          </a:p>
        </p:txBody>
      </p:sp>
    </p:spTree>
    <p:extLst>
      <p:ext uri="{BB962C8B-B14F-4D97-AF65-F5344CB8AC3E}">
        <p14:creationId xmlns:p14="http://schemas.microsoft.com/office/powerpoint/2010/main" val="272473831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a:t>
            </a:r>
            <a:r>
              <a:rPr lang="en-US" altLang="zh-CN" dirty="0" smtClean="0"/>
              <a:t>TCP/IP </a:t>
            </a:r>
            <a:r>
              <a:rPr lang="zh-CN" altLang="zh-CN" dirty="0" smtClean="0"/>
              <a:t>的</a:t>
            </a:r>
            <a:r>
              <a:rPr lang="zh-CN" altLang="zh-CN" dirty="0"/>
              <a:t>体系结构</a:t>
            </a:r>
            <a:endParaRPr lang="zh-CN" altLang="en-US" dirty="0"/>
          </a:p>
        </p:txBody>
      </p:sp>
      <p:graphicFrame>
        <p:nvGraphicFramePr>
          <p:cNvPr id="136194" name="Object 2"/>
          <p:cNvGraphicFramePr>
            <a:graphicFrameLocks noGrp="1" noChangeAspect="1"/>
          </p:cNvGraphicFramePr>
          <p:nvPr>
            <p:ph idx="4294967295"/>
            <p:extLst>
              <p:ext uri="{D42A27DB-BD31-4B8C-83A1-F6EECF244321}">
                <p14:modId xmlns:p14="http://schemas.microsoft.com/office/powerpoint/2010/main" val="1400336881"/>
              </p:ext>
            </p:extLst>
          </p:nvPr>
        </p:nvGraphicFramePr>
        <p:xfrm>
          <a:off x="2449345" y="4341088"/>
          <a:ext cx="2106613" cy="1111250"/>
        </p:xfrm>
        <a:graphic>
          <a:graphicData uri="http://schemas.openxmlformats.org/presentationml/2006/ole">
            <mc:AlternateContent xmlns:mc="http://schemas.openxmlformats.org/markup-compatibility/2006">
              <mc:Choice xmlns:v="urn:schemas-microsoft-com:vml" Requires="v">
                <p:oleObj spid="_x0000_s14349" name="VISIO" r:id="rId4" imgW="1687068" imgH="964692" progId="">
                  <p:embed/>
                </p:oleObj>
              </mc:Choice>
              <mc:Fallback>
                <p:oleObj name="VISIO" r:id="rId4" imgW="1687068" imgH="964692" progId="">
                  <p:embed/>
                  <p:pic>
                    <p:nvPicPr>
                      <p:cNvPr id="0" name="Picture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9345" y="4341088"/>
                        <a:ext cx="2106613" cy="1111250"/>
                      </a:xfrm>
                      <a:prstGeom prst="rect">
                        <a:avLst/>
                      </a:prstGeom>
                      <a:noFill/>
                      <a:ln>
                        <a:noFill/>
                      </a:ln>
                      <a:effectLst>
                        <a:outerShdw blurRad="63500" dist="26940" dir="5400000" algn="ctr" rotWithShape="0">
                          <a:schemeClr val="bg2">
                            <a:alpha val="74998"/>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6195" name="Object 3"/>
          <p:cNvGraphicFramePr>
            <a:graphicFrameLocks noChangeAspect="1"/>
          </p:cNvGraphicFramePr>
          <p:nvPr>
            <p:extLst>
              <p:ext uri="{D42A27DB-BD31-4B8C-83A1-F6EECF244321}">
                <p14:modId xmlns:p14="http://schemas.microsoft.com/office/powerpoint/2010/main" val="3745574121"/>
              </p:ext>
            </p:extLst>
          </p:nvPr>
        </p:nvGraphicFramePr>
        <p:xfrm>
          <a:off x="5654675" y="4373587"/>
          <a:ext cx="2106745" cy="1111250"/>
        </p:xfrm>
        <a:graphic>
          <a:graphicData uri="http://schemas.openxmlformats.org/presentationml/2006/ole">
            <mc:AlternateContent xmlns:mc="http://schemas.openxmlformats.org/markup-compatibility/2006">
              <mc:Choice xmlns:v="urn:schemas-microsoft-com:vml" Requires="v">
                <p:oleObj spid="_x0000_s14350" name="VISIO" r:id="rId6" imgW="1687068" imgH="964692" progId="">
                  <p:embed/>
                </p:oleObj>
              </mc:Choice>
              <mc:Fallback>
                <p:oleObj name="VISIO" r:id="rId6" imgW="1687068" imgH="964692"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4675" y="4373587"/>
                        <a:ext cx="2106745" cy="1111250"/>
                      </a:xfrm>
                      <a:prstGeom prst="rect">
                        <a:avLst/>
                      </a:prstGeom>
                      <a:noFill/>
                      <a:ln>
                        <a:noFill/>
                      </a:ln>
                      <a:effectLst>
                        <a:outerShdw blurRad="63500" dist="26940" dir="5400000" algn="ctr" rotWithShape="0">
                          <a:schemeClr val="bg2">
                            <a:alpha val="74998"/>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198" name="Freeform 6"/>
          <p:cNvSpPr>
            <a:spLocks/>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00" name="Freeform 8"/>
          <p:cNvSpPr>
            <a:spLocks/>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a:spLocks/>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3" name="Freeform 11"/>
          <p:cNvSpPr>
            <a:spLocks/>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a:spLocks/>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a:spLocks/>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7" name="Freeform 15"/>
          <p:cNvSpPr>
            <a:spLocks/>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itchFamily="2" charset="-122"/>
              </a:rPr>
              <a:t>主机</a:t>
            </a:r>
            <a:r>
              <a:rPr kumimoji="1" lang="en-US" altLang="zh-CN" sz="2400" b="1" dirty="0">
                <a:solidFill>
                  <a:srgbClr val="000099"/>
                </a:solidFill>
                <a:ea typeface="黑体" pitchFamily="2" charset="-122"/>
              </a:rPr>
              <a:t>A</a:t>
            </a: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itchFamily="2" charset="-122"/>
              </a:rPr>
              <a:t>主机</a:t>
            </a:r>
            <a:r>
              <a:rPr kumimoji="1" lang="en-US" altLang="zh-CN" sz="2400" b="1">
                <a:solidFill>
                  <a:srgbClr val="000099"/>
                </a:solidFill>
                <a:ea typeface="黑体" pitchFamily="2" charset="-122"/>
              </a:rPr>
              <a:t>B</a:t>
            </a: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itchFamily="2" charset="-122"/>
                <a:ea typeface="黑体" pitchFamily="2" charset="-122"/>
              </a:rPr>
              <a:t>路由器</a:t>
            </a: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6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2</a:t>
            </a: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5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1</a:t>
            </a: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itchFamily="2" charset="-122"/>
                <a:ea typeface="黑体" pitchFamily="2" charset="-122"/>
              </a:rPr>
              <a:t>网际层</a:t>
            </a:r>
          </a:p>
          <a:p>
            <a:pPr algn="ctr">
              <a:lnSpc>
                <a:spcPct val="130000"/>
              </a:lnSpc>
            </a:pPr>
            <a:r>
              <a:rPr kumimoji="1" lang="zh-CN" altLang="en-US" sz="2000" b="1">
                <a:solidFill>
                  <a:srgbClr val="000099"/>
                </a:solidFill>
                <a:latin typeface="黑体" pitchFamily="2" charset="-122"/>
                <a:ea typeface="黑体" pitchFamily="2" charset="-122"/>
              </a:rPr>
              <a:t>网络</a:t>
            </a:r>
          </a:p>
          <a:p>
            <a:pPr algn="ctr">
              <a:lnSpc>
                <a:spcPct val="90000"/>
              </a:lnSpc>
            </a:pPr>
            <a:r>
              <a:rPr kumimoji="1" lang="zh-CN" altLang="en-US" sz="2000" b="1">
                <a:solidFill>
                  <a:srgbClr val="000099"/>
                </a:solidFill>
                <a:latin typeface="黑体" pitchFamily="2" charset="-122"/>
                <a:ea typeface="黑体" pitchFamily="2" charset="-122"/>
              </a:rPr>
              <a:t>接口层</a:t>
            </a: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itchFamily="2" charset="-122"/>
              </a:rPr>
              <a:t>4</a:t>
            </a:r>
          </a:p>
          <a:p>
            <a:pPr algn="ctr">
              <a:lnSpc>
                <a:spcPct val="130000"/>
              </a:lnSpc>
            </a:pPr>
            <a:r>
              <a:rPr kumimoji="1" lang="en-US" altLang="zh-CN" sz="2000" b="1">
                <a:solidFill>
                  <a:srgbClr val="000099"/>
                </a:solidFill>
                <a:ea typeface="黑体" pitchFamily="2" charset="-122"/>
              </a:rPr>
              <a:t>3</a:t>
            </a:r>
          </a:p>
          <a:p>
            <a:pPr algn="ctr">
              <a:lnSpc>
                <a:spcPct val="130000"/>
              </a:lnSpc>
            </a:pPr>
            <a:r>
              <a:rPr kumimoji="1" lang="en-US" altLang="zh-CN" sz="2000" b="1">
                <a:solidFill>
                  <a:srgbClr val="000099"/>
                </a:solidFill>
                <a:ea typeface="黑体" pitchFamily="2" charset="-122"/>
              </a:rPr>
              <a:t>2</a:t>
            </a:r>
          </a:p>
          <a:p>
            <a:pPr algn="ctr">
              <a:lnSpc>
                <a:spcPct val="155000"/>
              </a:lnSpc>
            </a:pPr>
            <a:r>
              <a:rPr kumimoji="1" lang="en-US" altLang="zh-CN" sz="2000" b="1">
                <a:solidFill>
                  <a:srgbClr val="000099"/>
                </a:solidFill>
                <a:ea typeface="黑体" pitchFamily="2" charset="-122"/>
              </a:rPr>
              <a:t>1</a:t>
            </a: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a:extLst/>
        </p:spPr>
        <p:txBody>
          <a:bodyPr wrap="none">
            <a:spAutoFit/>
          </a:bodyPr>
          <a:lstStyle/>
          <a:p>
            <a:pPr algn="ctr"/>
            <a:r>
              <a:rPr lang="zh-CN" altLang="en-US" sz="2400" b="1" dirty="0">
                <a:solidFill>
                  <a:srgbClr val="000099"/>
                </a:solidFill>
                <a:latin typeface="黑体" pitchFamily="2" charset="-122"/>
                <a:ea typeface="黑体" pitchFamily="2" charset="-122"/>
              </a:rPr>
              <a:t>路由器在转发分组时最高只用</a:t>
            </a:r>
            <a:r>
              <a:rPr lang="zh-CN" altLang="en-US" sz="2400" b="1" dirty="0" smtClean="0">
                <a:solidFill>
                  <a:srgbClr val="000099"/>
                </a:solidFill>
                <a:latin typeface="黑体" pitchFamily="2" charset="-122"/>
                <a:ea typeface="黑体" pitchFamily="2" charset="-122"/>
              </a:rPr>
              <a:t>到网际层</a:t>
            </a:r>
            <a:endParaRPr lang="zh-CN" altLang="en-US" sz="2400" b="1" dirty="0">
              <a:solidFill>
                <a:srgbClr val="000099"/>
              </a:solidFill>
              <a:latin typeface="黑体" pitchFamily="2" charset="-122"/>
              <a:ea typeface="黑体" pitchFamily="2" charset="-122"/>
            </a:endParaRPr>
          </a:p>
          <a:p>
            <a:pPr algn="ctr"/>
            <a:r>
              <a:rPr lang="zh-CN" altLang="en-US" sz="2400" b="1" dirty="0">
                <a:solidFill>
                  <a:srgbClr val="000099"/>
                </a:solidFill>
                <a:latin typeface="黑体" pitchFamily="2" charset="-122"/>
                <a:ea typeface="黑体" pitchFamily="2" charset="-122"/>
              </a:rPr>
              <a:t>而没有使用运输层和应用层。 </a:t>
            </a: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itchFamily="2" charset="-122"/>
              </a:rPr>
              <a:t>TCP/IP </a:t>
            </a:r>
            <a:r>
              <a:rPr lang="zh-CN" altLang="en-US" sz="2800" b="1" dirty="0">
                <a:solidFill>
                  <a:srgbClr val="000099"/>
                </a:solidFill>
                <a:latin typeface="+mn-lt"/>
                <a:ea typeface="黑体" pitchFamily="2" charset="-122"/>
              </a:rPr>
              <a:t>是四层体系结构</a:t>
            </a:r>
          </a:p>
        </p:txBody>
      </p:sp>
    </p:spTree>
    <p:extLst>
      <p:ext uri="{BB962C8B-B14F-4D97-AF65-F5344CB8AC3E}">
        <p14:creationId xmlns:p14="http://schemas.microsoft.com/office/powerpoint/2010/main" val="268584540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smtClean="0"/>
              <a:t>TCP/IP </a:t>
            </a:r>
            <a:r>
              <a:rPr lang="zh-CN" altLang="zh-CN" sz="4000" dirty="0" smtClean="0"/>
              <a:t>体系结构</a:t>
            </a:r>
            <a:r>
              <a:rPr lang="zh-CN" altLang="en-US" sz="4000" dirty="0" smtClean="0"/>
              <a:t>的另一种</a:t>
            </a:r>
            <a:r>
              <a:rPr lang="zh-CN" altLang="en-US" sz="4000" dirty="0"/>
              <a:t>表示</a:t>
            </a:r>
            <a:r>
              <a:rPr lang="zh-CN" altLang="en-US" sz="4000" dirty="0" smtClean="0"/>
              <a:t>方法</a:t>
            </a:r>
            <a:endParaRPr lang="zh-CN" altLang="en-US" sz="4000" dirty="0"/>
          </a:p>
        </p:txBody>
      </p:sp>
      <p:sp>
        <p:nvSpPr>
          <p:cNvPr id="14" name="内容占位符 13"/>
          <p:cNvSpPr>
            <a:spLocks noGrp="1"/>
          </p:cNvSpPr>
          <p:nvPr>
            <p:ph idx="1"/>
          </p:nvPr>
        </p:nvSpPr>
        <p:spPr/>
        <p:txBody>
          <a:bodyPr/>
          <a:lstStyle/>
          <a:p>
            <a:r>
              <a:rPr lang="zh-CN" altLang="zh-CN" sz="2800" dirty="0" smtClean="0"/>
              <a:t>实际上</a:t>
            </a:r>
            <a:r>
              <a:rPr lang="zh-CN" altLang="en-US" sz="2800" dirty="0" smtClean="0"/>
              <a:t>，</a:t>
            </a:r>
            <a:r>
              <a:rPr lang="zh-CN" altLang="zh-CN" sz="2800" dirty="0" smtClean="0"/>
              <a:t>现在</a:t>
            </a:r>
            <a:r>
              <a:rPr lang="zh-CN" altLang="zh-CN" sz="2800" dirty="0"/>
              <a:t>的互联网使用</a:t>
            </a:r>
            <a:r>
              <a:rPr lang="zh-CN" altLang="zh-CN" sz="2800" dirty="0" smtClean="0"/>
              <a:t>的</a:t>
            </a:r>
            <a:r>
              <a:rPr lang="en-US" altLang="zh-CN" sz="2800" dirty="0" smtClean="0"/>
              <a:t> TCP/IP </a:t>
            </a:r>
            <a:r>
              <a:rPr lang="zh-CN" altLang="zh-CN" sz="2800" dirty="0" smtClean="0"/>
              <a:t>体系结构</a:t>
            </a:r>
            <a:r>
              <a:rPr lang="zh-CN" altLang="zh-CN" sz="2800" dirty="0"/>
              <a:t>有时</a:t>
            </a:r>
            <a:r>
              <a:rPr lang="zh-CN" altLang="zh-CN" sz="2800" dirty="0" smtClean="0"/>
              <a:t>已经</a:t>
            </a:r>
            <a:r>
              <a:rPr lang="zh-CN" altLang="en-US" sz="2800" dirty="0" smtClean="0"/>
              <a:t>发生了</a:t>
            </a:r>
            <a:r>
              <a:rPr lang="zh-CN" altLang="zh-CN" sz="2800" dirty="0" smtClean="0"/>
              <a:t>演变，</a:t>
            </a:r>
            <a:r>
              <a:rPr lang="zh-CN" altLang="zh-CN" sz="2800" dirty="0"/>
              <a:t>即某些应用程序可以直接</a:t>
            </a:r>
            <a:r>
              <a:rPr lang="zh-CN" altLang="zh-CN" sz="2800" dirty="0" smtClean="0"/>
              <a:t>使用</a:t>
            </a:r>
            <a:r>
              <a:rPr lang="en-US" altLang="zh-CN" sz="2800" dirty="0" smtClean="0"/>
              <a:t> IP </a:t>
            </a:r>
            <a:r>
              <a:rPr lang="zh-CN" altLang="zh-CN" sz="2800" dirty="0" smtClean="0"/>
              <a:t>层</a:t>
            </a:r>
            <a:r>
              <a:rPr lang="zh-CN" altLang="zh-CN" sz="2800" dirty="0"/>
              <a:t>，或甚至直接使用最下面的网络接口层</a:t>
            </a:r>
            <a:r>
              <a:rPr lang="zh-CN" altLang="en-US" sz="2800" dirty="0"/>
              <a:t>。</a:t>
            </a:r>
          </a:p>
          <a:p>
            <a:endParaRPr lang="zh-CN" altLang="en-US" sz="2800" dirty="0"/>
          </a:p>
        </p:txBody>
      </p:sp>
      <p:grpSp>
        <p:nvGrpSpPr>
          <p:cNvPr id="12" name="组合 11"/>
          <p:cNvGrpSpPr/>
          <p:nvPr/>
        </p:nvGrpSpPr>
        <p:grpSpPr>
          <a:xfrm>
            <a:off x="2700338" y="2924919"/>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5" name="Freeform 7"/>
            <p:cNvSpPr>
              <a:spLocks/>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6" name="Freeform 8"/>
            <p:cNvSpPr>
              <a:spLocks/>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TCP   </a:t>
              </a:r>
              <a:r>
                <a:rPr lang="en-US" altLang="zh-CN" sz="2800" b="1" dirty="0" smtClean="0">
                  <a:solidFill>
                    <a:srgbClr val="000099"/>
                  </a:solidFill>
                  <a:latin typeface="+mn-lt"/>
                  <a:ea typeface="黑体" pitchFamily="2" charset="-122"/>
                </a:rPr>
                <a:t>UDP</a:t>
              </a:r>
              <a:endParaRPr lang="en-US" altLang="zh-CN" sz="2800" b="1" dirty="0">
                <a:solidFill>
                  <a:srgbClr val="000099"/>
                </a:solidFill>
                <a:latin typeface="+mn-lt"/>
                <a:ea typeface="黑体" pitchFamily="2" charset="-122"/>
              </a:endParaRP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IP</a:t>
              </a: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应用层</a:t>
              </a: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网络接口层（子网层）</a:t>
              </a:r>
            </a:p>
          </p:txBody>
        </p:sp>
      </p:grpSp>
    </p:spTree>
    <p:extLst>
      <p:ext uri="{BB962C8B-B14F-4D97-AF65-F5344CB8AC3E}">
        <p14:creationId xmlns:p14="http://schemas.microsoft.com/office/powerpoint/2010/main" val="3153262059"/>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a:t>
            </a:r>
            <a:r>
              <a:rPr lang="zh-CN" altLang="en-US" sz="4000" dirty="0" smtClean="0"/>
              <a:t>的</a:t>
            </a:r>
            <a:r>
              <a:rPr lang="en-US" altLang="zh-CN" sz="4000" dirty="0" smtClean="0"/>
              <a:t>TCP/IP</a:t>
            </a:r>
            <a:r>
              <a:rPr lang="zh-CN" altLang="en-US" sz="4000" dirty="0"/>
              <a:t>协议族 </a:t>
            </a:r>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HTTP</a:t>
            </a: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SMTP</a:t>
            </a: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DNS</a:t>
            </a: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RTP</a:t>
            </a: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TCP</a:t>
            </a: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UDP</a:t>
            </a: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IP</a:t>
            </a: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4" name="Text Box 18"/>
          <p:cNvSpPr txBox="1">
            <a:spLocks noChangeArrowheads="1"/>
          </p:cNvSpPr>
          <p:nvPr/>
        </p:nvSpPr>
        <p:spPr bwMode="auto">
          <a:xfrm>
            <a:off x="744985" y="37523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网际层</a:t>
            </a: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网络接口层</a:t>
            </a:r>
          </a:p>
        </p:txBody>
      </p:sp>
      <p:sp>
        <p:nvSpPr>
          <p:cNvPr id="137236" name="Text Box 20"/>
          <p:cNvSpPr txBox="1">
            <a:spLocks noChangeArrowheads="1"/>
          </p:cNvSpPr>
          <p:nvPr/>
        </p:nvSpPr>
        <p:spPr bwMode="auto">
          <a:xfrm>
            <a:off x="744985" y="274424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37237" name="Text Box 21"/>
          <p:cNvSpPr txBox="1">
            <a:spLocks noChangeArrowheads="1"/>
          </p:cNvSpPr>
          <p:nvPr/>
        </p:nvSpPr>
        <p:spPr bwMode="auto">
          <a:xfrm>
            <a:off x="744985" y="173617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应用层</a:t>
            </a: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itchFamily="2" charset="-122"/>
              </a:rPr>
              <a:t>…</a:t>
            </a: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2</a:t>
            </a: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3</a:t>
            </a: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Everything over IP </a:t>
            </a:r>
          </a:p>
          <a:p>
            <a:pPr algn="ctr">
              <a:lnSpc>
                <a:spcPct val="120000"/>
              </a:lnSpc>
            </a:pPr>
            <a:r>
              <a:rPr lang="en-US" altLang="zh-CN" sz="3200" b="1" dirty="0">
                <a:solidFill>
                  <a:srgbClr val="333399"/>
                </a:solidFill>
                <a:latin typeface="+mn-lt"/>
                <a:ea typeface="黑体" pitchFamily="2" charset="-122"/>
              </a:rPr>
              <a:t>IP</a:t>
            </a:r>
            <a:r>
              <a:rPr lang="en-US" altLang="zh-CN" sz="16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可为各式各样的应用程序提供服务</a:t>
            </a: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IP over Everything </a:t>
            </a:r>
          </a:p>
          <a:p>
            <a:pPr algn="ctr">
              <a:lnSpc>
                <a:spcPct val="120000"/>
              </a:lnSpc>
            </a:pPr>
            <a:r>
              <a:rPr lang="en-US" altLang="zh-CN" sz="3200" b="1" dirty="0">
                <a:solidFill>
                  <a:srgbClr val="333399"/>
                </a:solidFill>
                <a:latin typeface="+mn-lt"/>
                <a:ea typeface="黑体" pitchFamily="2" charset="-122"/>
              </a:rPr>
              <a:t>IP</a:t>
            </a:r>
            <a:r>
              <a:rPr lang="en-US" altLang="zh-CN" sz="1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可应用到各式各样的网络上</a:t>
            </a: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smtClean="0">
                <a:latin typeface="+mn-lt"/>
                <a:ea typeface="黑体" pitchFamily="2" charset="-122"/>
              </a:rPr>
              <a:t>沙漏</a:t>
            </a:r>
            <a:r>
              <a:rPr lang="zh-CN" altLang="zh-CN" sz="2400" b="1" dirty="0">
                <a:latin typeface="+mn-lt"/>
                <a:ea typeface="黑体" pitchFamily="2" charset="-122"/>
              </a:rPr>
              <a:t>计时器形状</a:t>
            </a:r>
            <a:r>
              <a:rPr lang="zh-CN" altLang="zh-CN" sz="2400" b="1" dirty="0" smtClean="0">
                <a:latin typeface="+mn-lt"/>
                <a:ea typeface="黑体" pitchFamily="2" charset="-122"/>
              </a:rPr>
              <a:t>的</a:t>
            </a:r>
            <a:r>
              <a:rPr lang="en-US" altLang="zh-CN" sz="2400" b="1" dirty="0" smtClean="0">
                <a:latin typeface="+mn-lt"/>
                <a:ea typeface="黑体" pitchFamily="2" charset="-122"/>
              </a:rPr>
              <a:t> TCP/IP </a:t>
            </a:r>
            <a:r>
              <a:rPr lang="zh-CN" altLang="zh-CN" sz="2400" b="1" dirty="0" smtClean="0">
                <a:latin typeface="+mn-lt"/>
                <a:ea typeface="黑体" pitchFamily="2" charset="-122"/>
              </a:rPr>
              <a:t>协议</a:t>
            </a:r>
            <a:r>
              <a:rPr lang="zh-CN" altLang="zh-CN" sz="2400" b="1" dirty="0">
                <a:latin typeface="+mn-lt"/>
                <a:ea typeface="黑体" pitchFamily="2" charset="-122"/>
              </a:rPr>
              <a:t>族</a:t>
            </a:r>
            <a:endParaRPr lang="zh-CN" altLang="en-US" sz="2400" b="1" dirty="0">
              <a:latin typeface="+mn-lt"/>
              <a:ea typeface="黑体" pitchFamily="2" charset="-122"/>
            </a:endParaRPr>
          </a:p>
        </p:txBody>
      </p:sp>
    </p:spTree>
    <p:extLst>
      <p:ext uri="{BB962C8B-B14F-4D97-AF65-F5344CB8AC3E}">
        <p14:creationId xmlns:p14="http://schemas.microsoft.com/office/powerpoint/2010/main" val="3740283169"/>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nodeType="afterGroup">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altLang="zh-CN" sz="3200" dirty="0"/>
              <a:t>【</a:t>
            </a:r>
            <a:r>
              <a:rPr lang="zh-CN" altLang="en-US" sz="3200" dirty="0"/>
              <a:t>例</a:t>
            </a:r>
            <a:r>
              <a:rPr lang="en-US" altLang="zh-CN" sz="3200" b="1" dirty="0"/>
              <a:t>1-2】</a:t>
            </a:r>
            <a:r>
              <a:rPr lang="zh-CN" altLang="en-US" sz="3200" dirty="0"/>
              <a:t>客户进程和服务器</a:t>
            </a:r>
            <a:r>
              <a:rPr lang="zh-CN" altLang="en-US" sz="3200" dirty="0" smtClean="0"/>
              <a:t>进程</a:t>
            </a:r>
            <a:r>
              <a:rPr lang="en-US" altLang="zh-CN" sz="3200" dirty="0" smtClean="0"/>
              <a:t/>
            </a:r>
            <a:br>
              <a:rPr lang="en-US" altLang="zh-CN" sz="3200" dirty="0" smtClean="0"/>
            </a:br>
            <a:r>
              <a:rPr lang="zh-CN" altLang="en-US" sz="3200" dirty="0" smtClean="0"/>
              <a:t>使用 </a:t>
            </a:r>
            <a:r>
              <a:rPr lang="en-US" altLang="zh-CN" sz="3200" dirty="0"/>
              <a:t>TCP/IP </a:t>
            </a:r>
            <a:r>
              <a:rPr lang="zh-CN" altLang="en-US" sz="3200" dirty="0" smtClean="0"/>
              <a:t>协议栈进行</a:t>
            </a:r>
            <a:r>
              <a:rPr lang="zh-CN" altLang="en-US" sz="3200" dirty="0"/>
              <a:t>通信</a:t>
            </a:r>
          </a:p>
        </p:txBody>
      </p:sp>
      <p:sp>
        <p:nvSpPr>
          <p:cNvPr id="148483" name="Freeform 3"/>
          <p:cNvSpPr>
            <a:spLocks/>
          </p:cNvSpPr>
          <p:nvPr/>
        </p:nvSpPr>
        <p:spPr bwMode="auto">
          <a:xfrm>
            <a:off x="2134263" y="4545607"/>
            <a:ext cx="5720027" cy="44291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aphicFrame>
        <p:nvGraphicFramePr>
          <p:cNvPr id="148484" name="Object 4"/>
          <p:cNvGraphicFramePr>
            <a:graphicFrameLocks noGrp="1" noChangeAspect="1"/>
          </p:cNvGraphicFramePr>
          <p:nvPr>
            <p:ph idx="1"/>
            <p:extLst>
              <p:ext uri="{D42A27DB-BD31-4B8C-83A1-F6EECF244321}">
                <p14:modId xmlns:p14="http://schemas.microsoft.com/office/powerpoint/2010/main" val="3316392580"/>
              </p:ext>
            </p:extLst>
          </p:nvPr>
        </p:nvGraphicFramePr>
        <p:xfrm>
          <a:off x="3926286" y="4394795"/>
          <a:ext cx="2211652" cy="1122363"/>
        </p:xfrm>
        <a:graphic>
          <a:graphicData uri="http://schemas.openxmlformats.org/presentationml/2006/ole">
            <mc:AlternateContent xmlns:mc="http://schemas.openxmlformats.org/markup-compatibility/2006">
              <mc:Choice xmlns:v="urn:schemas-microsoft-com:vml" Requires="v">
                <p:oleObj spid="_x0000_s15368"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286" y="4394795"/>
                        <a:ext cx="2211652" cy="1122363"/>
                      </a:xfrm>
                      <a:prstGeom prst="rect">
                        <a:avLst/>
                      </a:prstGeom>
                      <a:noFill/>
                      <a:ln>
                        <a:noFill/>
                      </a:ln>
                      <a:effectLst>
                        <a:outerShdw blurRad="63500" dist="26940" dir="5400000" algn="ctr" rotWithShape="0">
                          <a:schemeClr val="bg2">
                            <a:alpha val="74998"/>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8485" name="Rectangle 5"/>
          <p:cNvSpPr>
            <a:spLocks noChangeArrowheads="1"/>
          </p:cNvSpPr>
          <p:nvPr/>
        </p:nvSpPr>
        <p:spPr bwMode="auto">
          <a:xfrm>
            <a:off x="6973756"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702362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87" name="Line 7"/>
          <p:cNvSpPr>
            <a:spLocks noChangeShapeType="1"/>
          </p:cNvSpPr>
          <p:nvPr/>
        </p:nvSpPr>
        <p:spPr bwMode="auto">
          <a:xfrm>
            <a:off x="6973756"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6973756"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6973756"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6973756"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7288477"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492" name="Text Box 12"/>
          <p:cNvSpPr txBox="1">
            <a:spLocks noChangeArrowheads="1"/>
          </p:cNvSpPr>
          <p:nvPr/>
        </p:nvSpPr>
        <p:spPr bwMode="auto">
          <a:xfrm>
            <a:off x="7288477"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493" name="Text Box 13"/>
          <p:cNvSpPr txBox="1">
            <a:spLocks noChangeArrowheads="1"/>
          </p:cNvSpPr>
          <p:nvPr/>
        </p:nvSpPr>
        <p:spPr bwMode="auto">
          <a:xfrm>
            <a:off x="7288477"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494" name="Rectangle 14"/>
          <p:cNvSpPr>
            <a:spLocks noChangeArrowheads="1"/>
          </p:cNvSpPr>
          <p:nvPr/>
        </p:nvSpPr>
        <p:spPr bwMode="auto">
          <a:xfrm>
            <a:off x="1286405"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33627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96" name="Line 16"/>
          <p:cNvSpPr>
            <a:spLocks noChangeShapeType="1"/>
          </p:cNvSpPr>
          <p:nvPr/>
        </p:nvSpPr>
        <p:spPr bwMode="auto">
          <a:xfrm>
            <a:off x="1286405"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286405"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286405"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286405"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602846"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501" name="Text Box 21"/>
          <p:cNvSpPr txBox="1">
            <a:spLocks noChangeArrowheads="1"/>
          </p:cNvSpPr>
          <p:nvPr/>
        </p:nvSpPr>
        <p:spPr bwMode="auto">
          <a:xfrm>
            <a:off x="1602846"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502" name="Text Box 22"/>
          <p:cNvSpPr txBox="1">
            <a:spLocks noChangeArrowheads="1"/>
          </p:cNvSpPr>
          <p:nvPr/>
        </p:nvSpPr>
        <p:spPr bwMode="auto">
          <a:xfrm>
            <a:off x="1602846"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503" name="Line 23"/>
          <p:cNvSpPr>
            <a:spLocks noChangeShapeType="1"/>
          </p:cNvSpPr>
          <p:nvPr/>
        </p:nvSpPr>
        <p:spPr bwMode="auto">
          <a:xfrm>
            <a:off x="2117064" y="2640607"/>
            <a:ext cx="344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7852569" y="2640607"/>
            <a:ext cx="172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a:grpSpLocks/>
          </p:cNvGrpSpPr>
          <p:nvPr/>
        </p:nvGrpSpPr>
        <p:grpSpPr bwMode="auto">
          <a:xfrm>
            <a:off x="2782623" y="1867495"/>
            <a:ext cx="4354513" cy="481013"/>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①</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客户发起连接建立请求</a:t>
              </a:r>
            </a:p>
          </p:txBody>
        </p:sp>
      </p:grpSp>
      <p:grpSp>
        <p:nvGrpSpPr>
          <p:cNvPr id="148508" name="Group 28"/>
          <p:cNvGrpSpPr>
            <a:grpSpLocks/>
          </p:cNvGrpSpPr>
          <p:nvPr/>
        </p:nvGrpSpPr>
        <p:grpSpPr bwMode="auto">
          <a:xfrm>
            <a:off x="2768865" y="2492969"/>
            <a:ext cx="4326996" cy="434975"/>
            <a:chOff x="1655" y="1752"/>
            <a:chExt cx="2516" cy="274"/>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②</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服务器接受连接建立请求</a:t>
              </a:r>
            </a:p>
          </p:txBody>
        </p:sp>
      </p:grpSp>
      <p:sp>
        <p:nvSpPr>
          <p:cNvPr id="148511" name="Text Box 31"/>
          <p:cNvSpPr txBox="1">
            <a:spLocks noChangeArrowheads="1"/>
          </p:cNvSpPr>
          <p:nvPr/>
        </p:nvSpPr>
        <p:spPr bwMode="auto">
          <a:xfrm>
            <a:off x="1602846" y="17150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2" name="Text Box 32"/>
          <p:cNvSpPr txBox="1">
            <a:spLocks noChangeArrowheads="1"/>
          </p:cNvSpPr>
          <p:nvPr/>
        </p:nvSpPr>
        <p:spPr bwMode="auto">
          <a:xfrm>
            <a:off x="7288477" y="17008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3" name="Text Box 33"/>
          <p:cNvSpPr txBox="1">
            <a:spLocks noChangeArrowheads="1"/>
          </p:cNvSpPr>
          <p:nvPr/>
        </p:nvSpPr>
        <p:spPr bwMode="auto">
          <a:xfrm>
            <a:off x="4485217" y="472499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Bookman Old Style" pitchFamily="18" charset="0"/>
                <a:ea typeface="黑体" pitchFamily="2" charset="-122"/>
              </a:rPr>
              <a:t>互联网</a:t>
            </a:r>
            <a:endParaRPr kumimoji="1" lang="zh-CN" altLang="en-US" sz="2400" b="1" dirty="0">
              <a:solidFill>
                <a:srgbClr val="000099"/>
              </a:solidFill>
              <a:latin typeface="Bookman Old Style" pitchFamily="18" charset="0"/>
              <a:ea typeface="黑体" pitchFamily="2" charset="-122"/>
            </a:endParaRPr>
          </a:p>
        </p:txBody>
      </p:sp>
      <p:grpSp>
        <p:nvGrpSpPr>
          <p:cNvPr id="148514" name="Group 34"/>
          <p:cNvGrpSpPr>
            <a:grpSpLocks/>
          </p:cNvGrpSpPr>
          <p:nvPr/>
        </p:nvGrpSpPr>
        <p:grpSpPr bwMode="auto">
          <a:xfrm>
            <a:off x="1436027" y="2123082"/>
            <a:ext cx="1396471" cy="531812"/>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6" name="Text Box 36"/>
            <p:cNvSpPr txBox="1">
              <a:spLocks noChangeArrowheads="1"/>
            </p:cNvSpPr>
            <p:nvPr/>
          </p:nvSpPr>
          <p:spPr bwMode="auto">
            <a:xfrm>
              <a:off x="1020" y="1547"/>
              <a:ext cx="406" cy="25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mn-lt"/>
                  <a:ea typeface="黑体" pitchFamily="2" charset="-122"/>
                </a:rPr>
                <a:t>客户</a:t>
              </a:r>
            </a:p>
          </p:txBody>
        </p:sp>
      </p:grpSp>
      <p:grpSp>
        <p:nvGrpSpPr>
          <p:cNvPr id="148517" name="Group 37"/>
          <p:cNvGrpSpPr>
            <a:grpSpLocks/>
          </p:cNvGrpSpPr>
          <p:nvPr/>
        </p:nvGrpSpPr>
        <p:grpSpPr bwMode="auto">
          <a:xfrm>
            <a:off x="7123377" y="2123082"/>
            <a:ext cx="1396471" cy="531812"/>
            <a:chOff x="4142" y="1519"/>
            <a:chExt cx="812" cy="335"/>
          </a:xfrm>
        </p:grpSpPr>
        <p:sp>
          <p:nvSpPr>
            <p:cNvPr id="148518" name="Oval 38"/>
            <p:cNvSpPr>
              <a:spLocks noChangeArrowheads="1"/>
            </p:cNvSpPr>
            <p:nvPr/>
          </p:nvSpPr>
          <p:spPr bwMode="auto">
            <a:xfrm>
              <a:off x="4142" y="1519"/>
              <a:ext cx="812" cy="335"/>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9" name="Text Box 39"/>
            <p:cNvSpPr txBox="1">
              <a:spLocks noChangeArrowheads="1"/>
            </p:cNvSpPr>
            <p:nvPr/>
          </p:nvSpPr>
          <p:spPr bwMode="auto">
            <a:xfrm>
              <a:off x="4256" y="1543"/>
              <a:ext cx="555" cy="2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黑体" pitchFamily="2" charset="-122"/>
                  <a:ea typeface="黑体" pitchFamily="2" charset="-122"/>
                </a:rPr>
                <a:t>服务器</a:t>
              </a:r>
            </a:p>
          </p:txBody>
        </p:sp>
      </p:grpSp>
      <p:sp>
        <p:nvSpPr>
          <p:cNvPr id="148520" name="Text Box 40"/>
          <p:cNvSpPr txBox="1">
            <a:spLocks noChangeArrowheads="1"/>
          </p:cNvSpPr>
          <p:nvPr/>
        </p:nvSpPr>
        <p:spPr bwMode="auto">
          <a:xfrm>
            <a:off x="3641153" y="3069233"/>
            <a:ext cx="2711758" cy="1015663"/>
          </a:xfrm>
          <a:prstGeom prst="rect">
            <a:avLst/>
          </a:prstGeom>
          <a:solidFill>
            <a:srgbClr val="CCFFFF"/>
          </a:solidFill>
          <a:ln w="76200" cmpd="tri">
            <a:solidFill>
              <a:srgbClr val="333399"/>
            </a:solidFill>
            <a:miter lim="800000"/>
            <a:headEnd/>
            <a:tailEnd/>
          </a:ln>
          <a:effectLst/>
          <a:extLst/>
        </p:spPr>
        <p:txBody>
          <a:bodyPr wrap="square">
            <a:spAutoFit/>
          </a:bodyPr>
          <a:lstStyle/>
          <a:p>
            <a:pPr algn="ctr"/>
            <a:r>
              <a:rPr lang="zh-CN" altLang="en-US" sz="2000" b="1" dirty="0">
                <a:solidFill>
                  <a:srgbClr val="000099"/>
                </a:solidFill>
                <a:latin typeface="Tahoma" pitchFamily="34" charset="0"/>
                <a:ea typeface="黑体" pitchFamily="2" charset="-122"/>
              </a:rPr>
              <a:t>以后就逐级使用下层</a:t>
            </a:r>
          </a:p>
          <a:p>
            <a:pPr algn="ctr"/>
            <a:r>
              <a:rPr lang="zh-CN" altLang="en-US" sz="2000" b="1" dirty="0">
                <a:solidFill>
                  <a:srgbClr val="000099"/>
                </a:solidFill>
                <a:latin typeface="Tahoma" pitchFamily="34" charset="0"/>
                <a:ea typeface="黑体" pitchFamily="2" charset="-122"/>
              </a:rPr>
              <a:t>提供的服务</a:t>
            </a:r>
          </a:p>
          <a:p>
            <a:pPr algn="ctr"/>
            <a:r>
              <a:rPr lang="en-US" altLang="zh-CN" sz="2000" b="1" dirty="0">
                <a:solidFill>
                  <a:srgbClr val="000099"/>
                </a:solidFill>
                <a:latin typeface="Tahoma" pitchFamily="34" charset="0"/>
                <a:ea typeface="黑体" pitchFamily="2" charset="-122"/>
              </a:rPr>
              <a:t>(</a:t>
            </a:r>
            <a:r>
              <a:rPr lang="zh-CN" altLang="en-US" sz="2000" b="1" dirty="0">
                <a:solidFill>
                  <a:srgbClr val="000099"/>
                </a:solidFill>
                <a:latin typeface="Tahoma" pitchFamily="34" charset="0"/>
                <a:ea typeface="黑体" pitchFamily="2" charset="-122"/>
              </a:rPr>
              <a:t>使用 </a:t>
            </a:r>
            <a:r>
              <a:rPr lang="en-US" altLang="zh-CN" sz="2000" b="1" dirty="0">
                <a:solidFill>
                  <a:srgbClr val="000099"/>
                </a:solidFill>
                <a:latin typeface="Tahoma" pitchFamily="34" charset="0"/>
                <a:ea typeface="黑体" pitchFamily="2" charset="-122"/>
              </a:rPr>
              <a:t>TCP </a:t>
            </a:r>
            <a:r>
              <a:rPr lang="zh-CN" altLang="en-US" sz="2000" b="1" dirty="0">
                <a:solidFill>
                  <a:srgbClr val="000099"/>
                </a:solidFill>
                <a:latin typeface="Tahoma" pitchFamily="34" charset="0"/>
                <a:ea typeface="黑体" pitchFamily="2" charset="-122"/>
              </a:rPr>
              <a:t>和 </a:t>
            </a:r>
            <a:r>
              <a:rPr lang="en-US" altLang="zh-CN" sz="2000" b="1" dirty="0">
                <a:solidFill>
                  <a:srgbClr val="000099"/>
                </a:solidFill>
                <a:latin typeface="Tahoma" pitchFamily="34" charset="0"/>
                <a:ea typeface="黑体" pitchFamily="2" charset="-122"/>
              </a:rPr>
              <a:t>IP</a:t>
            </a:r>
            <a:r>
              <a:rPr lang="zh-CN" altLang="en-US" sz="2000" b="1" dirty="0">
                <a:solidFill>
                  <a:srgbClr val="000099"/>
                </a:solidFill>
                <a:latin typeface="Tahoma" pitchFamily="34" charset="0"/>
                <a:ea typeface="黑体" pitchFamily="2" charset="-122"/>
              </a:rPr>
              <a:t>）</a:t>
            </a:r>
          </a:p>
        </p:txBody>
      </p:sp>
      <p:sp>
        <p:nvSpPr>
          <p:cNvPr id="3" name="矩形 2"/>
          <p:cNvSpPr/>
          <p:nvPr/>
        </p:nvSpPr>
        <p:spPr>
          <a:xfrm>
            <a:off x="1286405" y="5661248"/>
            <a:ext cx="738306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应用层的客户进程和服务器进程的交互</a:t>
            </a:r>
            <a:endParaRPr lang="zh-CN" altLang="en-US" sz="2400" b="1" dirty="0">
              <a:latin typeface="+mn-lt"/>
              <a:ea typeface="黑体" pitchFamily="2" charset="-122"/>
            </a:endParaRPr>
          </a:p>
        </p:txBody>
      </p:sp>
    </p:spTree>
    <p:extLst>
      <p:ext uri="{BB962C8B-B14F-4D97-AF65-F5344CB8AC3E}">
        <p14:creationId xmlns:p14="http://schemas.microsoft.com/office/powerpoint/2010/main" val="4018690785"/>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sz="3200" dirty="0"/>
              <a:t>功能较强的计算机</a:t>
            </a:r>
            <a:br>
              <a:rPr lang="zh-CN" altLang="en-US" sz="3200" dirty="0"/>
            </a:br>
            <a:r>
              <a:rPr lang="zh-CN" altLang="en-US" sz="3200" dirty="0"/>
              <a:t>可同时运行多个服务器进程 </a:t>
            </a:r>
          </a:p>
        </p:txBody>
      </p:sp>
      <p:sp>
        <p:nvSpPr>
          <p:cNvPr id="149507" name="Line 3"/>
          <p:cNvSpPr>
            <a:spLocks noChangeShapeType="1"/>
          </p:cNvSpPr>
          <p:nvPr/>
        </p:nvSpPr>
        <p:spPr bwMode="auto">
          <a:xfrm>
            <a:off x="4942682" y="4388199"/>
            <a:ext cx="5160" cy="3254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08" name="Rectangle 4"/>
          <p:cNvSpPr>
            <a:spLocks noChangeArrowheads="1"/>
          </p:cNvSpPr>
          <p:nvPr/>
        </p:nvSpPr>
        <p:spPr bwMode="auto">
          <a:xfrm>
            <a:off x="3422386" y="1694210"/>
            <a:ext cx="3140340" cy="2693988"/>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09" name="Text Box 5"/>
          <p:cNvSpPr txBox="1">
            <a:spLocks noChangeArrowheads="1"/>
          </p:cNvSpPr>
          <p:nvPr/>
        </p:nvSpPr>
        <p:spPr bwMode="auto">
          <a:xfrm>
            <a:off x="4206611" y="354682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数据链路层</a:t>
            </a:r>
          </a:p>
        </p:txBody>
      </p:sp>
      <p:sp>
        <p:nvSpPr>
          <p:cNvPr id="149510" name="Line 6"/>
          <p:cNvSpPr>
            <a:spLocks noChangeShapeType="1"/>
          </p:cNvSpPr>
          <p:nvPr/>
        </p:nvSpPr>
        <p:spPr bwMode="auto">
          <a:xfrm>
            <a:off x="3422386" y="398021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1" name="Line 7"/>
          <p:cNvSpPr>
            <a:spLocks noChangeShapeType="1"/>
          </p:cNvSpPr>
          <p:nvPr/>
        </p:nvSpPr>
        <p:spPr bwMode="auto">
          <a:xfrm>
            <a:off x="3422386" y="3570635"/>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2" name="Line 8"/>
          <p:cNvSpPr>
            <a:spLocks noChangeShapeType="1"/>
          </p:cNvSpPr>
          <p:nvPr/>
        </p:nvSpPr>
        <p:spPr bwMode="auto">
          <a:xfrm>
            <a:off x="3422386" y="3162648"/>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3" name="Line 9"/>
          <p:cNvSpPr>
            <a:spLocks noChangeShapeType="1"/>
          </p:cNvSpPr>
          <p:nvPr/>
        </p:nvSpPr>
        <p:spPr bwMode="auto">
          <a:xfrm>
            <a:off x="3422386" y="275466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4" name="Text Box 10"/>
          <p:cNvSpPr txBox="1">
            <a:spLocks noChangeArrowheads="1"/>
          </p:cNvSpPr>
          <p:nvPr/>
        </p:nvSpPr>
        <p:spPr bwMode="auto">
          <a:xfrm>
            <a:off x="4461140" y="395481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15" name="Text Box 11"/>
          <p:cNvSpPr txBox="1">
            <a:spLocks noChangeArrowheads="1"/>
          </p:cNvSpPr>
          <p:nvPr/>
        </p:nvSpPr>
        <p:spPr bwMode="auto">
          <a:xfrm>
            <a:off x="4461140" y="274354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16" name="Text Box 12"/>
          <p:cNvSpPr txBox="1">
            <a:spLocks noChangeArrowheads="1"/>
          </p:cNvSpPr>
          <p:nvPr/>
        </p:nvSpPr>
        <p:spPr bwMode="auto">
          <a:xfrm>
            <a:off x="4461140" y="315153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17" name="Text Box 13"/>
          <p:cNvSpPr txBox="1">
            <a:spLocks noChangeArrowheads="1"/>
          </p:cNvSpPr>
          <p:nvPr/>
        </p:nvSpPr>
        <p:spPr bwMode="auto">
          <a:xfrm>
            <a:off x="4428464" y="165452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18" name="Text Box 14"/>
          <p:cNvSpPr txBox="1">
            <a:spLocks noChangeArrowheads="1"/>
          </p:cNvSpPr>
          <p:nvPr/>
        </p:nvSpPr>
        <p:spPr bwMode="auto">
          <a:xfrm>
            <a:off x="4342475" y="1268761"/>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3</a:t>
            </a:r>
          </a:p>
        </p:txBody>
      </p:sp>
      <p:grpSp>
        <p:nvGrpSpPr>
          <p:cNvPr id="149519" name="Group 15"/>
          <p:cNvGrpSpPr>
            <a:grpSpLocks/>
          </p:cNvGrpSpPr>
          <p:nvPr/>
        </p:nvGrpSpPr>
        <p:grpSpPr bwMode="auto">
          <a:xfrm>
            <a:off x="3611563" y="2019649"/>
            <a:ext cx="1238250" cy="746125"/>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1" name="Oval 17"/>
            <p:cNvSpPr>
              <a:spLocks noChangeArrowheads="1"/>
            </p:cNvSpPr>
            <p:nvPr/>
          </p:nvSpPr>
          <p:spPr bwMode="auto">
            <a:xfrm>
              <a:off x="2100" y="1727"/>
              <a:ext cx="720"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2" name="Text Box 18"/>
            <p:cNvSpPr txBox="1">
              <a:spLocks noChangeArrowheads="1"/>
            </p:cNvSpPr>
            <p:nvPr/>
          </p:nvSpPr>
          <p:spPr bwMode="auto">
            <a:xfrm>
              <a:off x="2192" y="1756"/>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23" name="Group 19"/>
          <p:cNvGrpSpPr>
            <a:grpSpLocks/>
          </p:cNvGrpSpPr>
          <p:nvPr/>
        </p:nvGrpSpPr>
        <p:grpSpPr bwMode="auto">
          <a:xfrm>
            <a:off x="5135298" y="2045916"/>
            <a:ext cx="1236531" cy="735012"/>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5" name="Oval 21"/>
            <p:cNvSpPr>
              <a:spLocks noChangeArrowheads="1"/>
            </p:cNvSpPr>
            <p:nvPr/>
          </p:nvSpPr>
          <p:spPr bwMode="auto">
            <a:xfrm>
              <a:off x="2986" y="1727"/>
              <a:ext cx="719"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6" name="Text Box 22"/>
            <p:cNvSpPr txBox="1">
              <a:spLocks noChangeArrowheads="1"/>
            </p:cNvSpPr>
            <p:nvPr/>
          </p:nvSpPr>
          <p:spPr bwMode="auto">
            <a:xfrm>
              <a:off x="3077" y="1752"/>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2</a:t>
              </a:r>
              <a:endParaRPr kumimoji="1" lang="en-US" altLang="zh-CN" sz="3200" b="1" dirty="0">
                <a:solidFill>
                  <a:srgbClr val="000099"/>
                </a:solidFill>
                <a:latin typeface="+mn-lt"/>
                <a:ea typeface="黑体" pitchFamily="2" charset="-122"/>
              </a:endParaRPr>
            </a:p>
          </p:txBody>
        </p:sp>
      </p:grpSp>
      <p:grpSp>
        <p:nvGrpSpPr>
          <p:cNvPr id="149527" name="Group 23"/>
          <p:cNvGrpSpPr>
            <a:grpSpLocks/>
          </p:cNvGrpSpPr>
          <p:nvPr/>
        </p:nvGrpSpPr>
        <p:grpSpPr bwMode="auto">
          <a:xfrm>
            <a:off x="662121" y="1268760"/>
            <a:ext cx="8564562" cy="3771900"/>
            <a:chOff x="385" y="1254"/>
            <a:chExt cx="4980" cy="2376"/>
          </a:xfrm>
        </p:grpSpPr>
        <p:sp>
          <p:nvSpPr>
            <p:cNvPr id="149528" name="Freeform 24"/>
            <p:cNvSpPr>
              <a:spLocks/>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49529" name="Group 25"/>
            <p:cNvGrpSpPr>
              <a:grpSpLocks/>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31" name="Text Box 27"/>
              <p:cNvSpPr txBox="1">
                <a:spLocks noChangeArrowheads="1"/>
              </p:cNvSpPr>
              <p:nvPr/>
            </p:nvSpPr>
            <p:spPr bwMode="auto">
              <a:xfrm>
                <a:off x="413"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32" name="Line 28"/>
              <p:cNvSpPr>
                <a:spLocks noChangeShapeType="1"/>
              </p:cNvSpPr>
              <p:nvPr/>
            </p:nvSpPr>
            <p:spPr bwMode="auto">
              <a:xfrm>
                <a:off x="385"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6" name="Text Box 32"/>
              <p:cNvSpPr txBox="1">
                <a:spLocks noChangeArrowheads="1"/>
              </p:cNvSpPr>
              <p:nvPr/>
            </p:nvSpPr>
            <p:spPr bwMode="auto">
              <a:xfrm>
                <a:off x="56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37" name="Text Box 33"/>
              <p:cNvSpPr txBox="1">
                <a:spLocks noChangeArrowheads="1"/>
              </p:cNvSpPr>
              <p:nvPr/>
            </p:nvSpPr>
            <p:spPr bwMode="auto">
              <a:xfrm>
                <a:off x="56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38" name="Text Box 34"/>
              <p:cNvSpPr txBox="1">
                <a:spLocks noChangeArrowheads="1"/>
              </p:cNvSpPr>
              <p:nvPr/>
            </p:nvSpPr>
            <p:spPr bwMode="auto">
              <a:xfrm>
                <a:off x="56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41" name="Text Box 37"/>
              <p:cNvSpPr txBox="1">
                <a:spLocks noChangeArrowheads="1"/>
              </p:cNvSpPr>
              <p:nvPr/>
            </p:nvSpPr>
            <p:spPr bwMode="auto">
              <a:xfrm>
                <a:off x="565" y="150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42" name="Text Box 38"/>
              <p:cNvSpPr txBox="1">
                <a:spLocks noChangeArrowheads="1"/>
              </p:cNvSpPr>
              <p:nvPr/>
            </p:nvSpPr>
            <p:spPr bwMode="auto">
              <a:xfrm>
                <a:off x="523"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1</a:t>
                </a:r>
              </a:p>
            </p:txBody>
          </p:sp>
          <p:sp>
            <p:nvSpPr>
              <p:cNvPr id="149543" name="Text Box 39"/>
              <p:cNvSpPr txBox="1">
                <a:spLocks noChangeArrowheads="1"/>
              </p:cNvSpPr>
              <p:nvPr/>
            </p:nvSpPr>
            <p:spPr bwMode="auto">
              <a:xfrm>
                <a:off x="567"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客户 </a:t>
                </a: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44" name="Group 40"/>
            <p:cNvGrpSpPr>
              <a:grpSpLocks/>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46" name="Text Box 42"/>
              <p:cNvSpPr txBox="1">
                <a:spLocks noChangeArrowheads="1"/>
              </p:cNvSpPr>
              <p:nvPr/>
            </p:nvSpPr>
            <p:spPr bwMode="auto">
              <a:xfrm>
                <a:off x="4452"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1" name="Text Box 47"/>
              <p:cNvSpPr txBox="1">
                <a:spLocks noChangeArrowheads="1"/>
              </p:cNvSpPr>
              <p:nvPr/>
            </p:nvSpPr>
            <p:spPr bwMode="auto">
              <a:xfrm>
                <a:off x="460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52" name="Text Box 48"/>
              <p:cNvSpPr txBox="1">
                <a:spLocks noChangeArrowheads="1"/>
              </p:cNvSpPr>
              <p:nvPr/>
            </p:nvSpPr>
            <p:spPr bwMode="auto">
              <a:xfrm>
                <a:off x="460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53" name="Text Box 49"/>
              <p:cNvSpPr txBox="1">
                <a:spLocks noChangeArrowheads="1"/>
              </p:cNvSpPr>
              <p:nvPr/>
            </p:nvSpPr>
            <p:spPr bwMode="auto">
              <a:xfrm>
                <a:off x="460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56" name="Text Box 52"/>
              <p:cNvSpPr txBox="1">
                <a:spLocks noChangeArrowheads="1"/>
              </p:cNvSpPr>
              <p:nvPr/>
            </p:nvSpPr>
            <p:spPr bwMode="auto">
              <a:xfrm>
                <a:off x="4595" y="151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57" name="Text Box 53"/>
              <p:cNvSpPr txBox="1">
                <a:spLocks noChangeArrowheads="1"/>
              </p:cNvSpPr>
              <p:nvPr/>
            </p:nvSpPr>
            <p:spPr bwMode="auto">
              <a:xfrm>
                <a:off x="4567"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2</a:t>
                </a:r>
              </a:p>
            </p:txBody>
          </p:sp>
          <p:sp>
            <p:nvSpPr>
              <p:cNvPr id="149558" name="Text Box 54"/>
              <p:cNvSpPr txBox="1">
                <a:spLocks noChangeArrowheads="1"/>
              </p:cNvSpPr>
              <p:nvPr/>
            </p:nvSpPr>
            <p:spPr bwMode="auto">
              <a:xfrm>
                <a:off x="4625"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客户 </a:t>
                </a:r>
                <a:r>
                  <a:rPr kumimoji="1" lang="en-US" altLang="zh-CN" sz="2000" b="1">
                    <a:solidFill>
                      <a:srgbClr val="000099"/>
                    </a:solidFill>
                    <a:latin typeface="+mn-lt"/>
                    <a:ea typeface="黑体" pitchFamily="2" charset="-122"/>
                  </a:rPr>
                  <a:t>2</a:t>
                </a:r>
                <a:endParaRPr kumimoji="1" lang="en-US" altLang="zh-CN" sz="3200" b="1">
                  <a:solidFill>
                    <a:srgbClr val="000099"/>
                  </a:solidFill>
                  <a:latin typeface="+mn-lt"/>
                  <a:ea typeface="黑体" pitchFamily="2" charset="-122"/>
                </a:endParaRPr>
              </a:p>
            </p:txBody>
          </p:sp>
        </p:grpSp>
      </p:grpSp>
      <p:grpSp>
        <p:nvGrpSpPr>
          <p:cNvPr id="149559" name="Group 55"/>
          <p:cNvGrpSpPr>
            <a:grpSpLocks/>
          </p:cNvGrpSpPr>
          <p:nvPr/>
        </p:nvGrpSpPr>
        <p:grpSpPr bwMode="auto">
          <a:xfrm>
            <a:off x="3860933" y="4537423"/>
            <a:ext cx="2211652" cy="1122362"/>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16392" name="VISIO" r:id="rId4" imgW="1687068" imgH="964692" progId="">
                    <p:embed/>
                  </p:oleObj>
                </mc:Choice>
                <mc:Fallback>
                  <p:oleObj name="VISIO" r:id="rId4" imgW="1687068" imgH="964692"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ln>
                          <a:noFill/>
                        </a:ln>
                        <a:effectLst>
                          <a:outerShdw blurRad="63500" dist="26940" dir="5400000" algn="ctr" rotWithShape="0">
                            <a:schemeClr val="bg2">
                              <a:alpha val="74998"/>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9561" name="Text Box 57"/>
            <p:cNvSpPr txBox="1">
              <a:spLocks noChangeArrowheads="1"/>
            </p:cNvSpPr>
            <p:nvPr/>
          </p:nvSpPr>
          <p:spPr bwMode="auto">
            <a:xfrm>
              <a:off x="2562" y="3521"/>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互联网</a:t>
              </a:r>
              <a:endParaRPr kumimoji="1" lang="zh-CN" altLang="en-US" sz="2400" b="1" dirty="0">
                <a:solidFill>
                  <a:srgbClr val="000099"/>
                </a:solidFill>
                <a:latin typeface="+mn-lt"/>
                <a:ea typeface="黑体" pitchFamily="2" charset="-122"/>
              </a:endParaRPr>
            </a:p>
          </p:txBody>
        </p:sp>
      </p:grpSp>
      <p:grpSp>
        <p:nvGrpSpPr>
          <p:cNvPr id="149562" name="Group 58"/>
          <p:cNvGrpSpPr>
            <a:grpSpLocks/>
          </p:cNvGrpSpPr>
          <p:nvPr/>
        </p:nvGrpSpPr>
        <p:grpSpPr bwMode="auto">
          <a:xfrm>
            <a:off x="2184136" y="2346673"/>
            <a:ext cx="5615120"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 name="矩形 1"/>
          <p:cNvSpPr/>
          <p:nvPr/>
        </p:nvSpPr>
        <p:spPr>
          <a:xfrm>
            <a:off x="488504" y="5733256"/>
            <a:ext cx="9243880" cy="461665"/>
          </a:xfrm>
          <a:prstGeom prst="rect">
            <a:avLst/>
          </a:prstGeom>
        </p:spPr>
        <p:txBody>
          <a:bodyPr wrap="square">
            <a:spAutoFit/>
          </a:bodyPr>
          <a:lstStyle/>
          <a:p>
            <a:pPr algn="ctr"/>
            <a:r>
              <a:rPr lang="zh-CN" altLang="en-US" sz="2400" b="1" dirty="0" smtClean="0">
                <a:latin typeface="+mn-lt"/>
                <a:ea typeface="黑体" pitchFamily="2" charset="-122"/>
              </a:rPr>
              <a:t>计算</a:t>
            </a:r>
            <a:r>
              <a:rPr lang="zh-CN" altLang="zh-CN" sz="2400" b="1" dirty="0" smtClean="0">
                <a:latin typeface="+mn-lt"/>
                <a:ea typeface="黑体" pitchFamily="2" charset="-122"/>
              </a:rPr>
              <a:t>机</a:t>
            </a:r>
            <a:r>
              <a:rPr lang="en-US" altLang="zh-CN" sz="2400" b="1" dirty="0" smtClean="0">
                <a:latin typeface="+mn-lt"/>
                <a:ea typeface="黑体" pitchFamily="2" charset="-122"/>
              </a:rPr>
              <a:t> 3 </a:t>
            </a:r>
            <a:r>
              <a:rPr lang="zh-CN" altLang="zh-CN" sz="2400" b="1" dirty="0" smtClean="0">
                <a:latin typeface="+mn-lt"/>
                <a:ea typeface="黑体" pitchFamily="2" charset="-122"/>
              </a:rPr>
              <a:t>的</a:t>
            </a:r>
            <a:r>
              <a:rPr lang="zh-CN" altLang="zh-CN" sz="2400" b="1" dirty="0">
                <a:latin typeface="+mn-lt"/>
                <a:ea typeface="黑体" pitchFamily="2" charset="-122"/>
              </a:rPr>
              <a:t>两个服务器进程分别</a:t>
            </a:r>
            <a:r>
              <a:rPr lang="zh-CN" altLang="zh-CN" sz="2400" b="1" dirty="0" smtClean="0">
                <a:latin typeface="+mn-lt"/>
                <a:ea typeface="黑体" pitchFamily="2" charset="-122"/>
              </a:rPr>
              <a:t>向</a:t>
            </a:r>
            <a:r>
              <a:rPr lang="en-US" altLang="zh-CN" sz="2400" b="1" dirty="0" smtClean="0">
                <a:latin typeface="+mn-lt"/>
                <a:ea typeface="黑体" pitchFamily="2" charset="-122"/>
              </a:rPr>
              <a:t> 1 </a:t>
            </a:r>
            <a:r>
              <a:rPr lang="zh-CN" altLang="zh-CN" sz="2400" b="1" dirty="0" smtClean="0">
                <a:latin typeface="+mn-lt"/>
                <a:ea typeface="黑体" pitchFamily="2" charset="-122"/>
              </a:rPr>
              <a:t>和</a:t>
            </a:r>
            <a:r>
              <a:rPr lang="en-US" altLang="zh-CN" sz="2400" b="1" dirty="0" smtClean="0">
                <a:latin typeface="+mn-lt"/>
                <a:ea typeface="黑体" pitchFamily="2" charset="-122"/>
              </a:rPr>
              <a:t> 2 </a:t>
            </a:r>
            <a:r>
              <a:rPr lang="zh-CN" altLang="zh-CN" sz="2400" b="1" dirty="0" smtClean="0">
                <a:latin typeface="+mn-lt"/>
                <a:ea typeface="黑体" pitchFamily="2" charset="-122"/>
              </a:rPr>
              <a:t>的</a:t>
            </a:r>
            <a:r>
              <a:rPr lang="zh-CN" altLang="zh-CN" sz="2400" b="1" dirty="0">
                <a:latin typeface="+mn-lt"/>
                <a:ea typeface="黑体" pitchFamily="2" charset="-122"/>
              </a:rPr>
              <a:t>客户进程提供服务</a:t>
            </a:r>
            <a:endParaRPr lang="zh-CN" altLang="en-US" sz="2400" b="1" dirty="0">
              <a:latin typeface="+mn-lt"/>
              <a:ea typeface="黑体" pitchFamily="2" charset="-122"/>
            </a:endParaRPr>
          </a:p>
        </p:txBody>
      </p:sp>
    </p:spTree>
    <p:extLst>
      <p:ext uri="{BB962C8B-B14F-4D97-AF65-F5344CB8AC3E}">
        <p14:creationId xmlns:p14="http://schemas.microsoft.com/office/powerpoint/2010/main" val="163036317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nodeType="afterGroup">
                            <p:stCondLst>
                              <p:cond delay="2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nodeType="afterGroup">
                            <p:stCondLst>
                              <p:cond delay="3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nodeType="afterGroup">
                            <p:stCondLst>
                              <p:cond delay="4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sp>
        <p:nvSpPr>
          <p:cNvPr id="3" name="内容占位符 2"/>
          <p:cNvSpPr>
            <a:spLocks noGrp="1"/>
          </p:cNvSpPr>
          <p:nvPr>
            <p:ph idx="1"/>
          </p:nvPr>
        </p:nvSpPr>
        <p:spPr/>
        <p:txBody>
          <a:bodyPr/>
          <a:lstStyle/>
          <a:p>
            <a:r>
              <a:rPr lang="zh-CN" altLang="zh-CN" dirty="0" smtClean="0">
                <a:solidFill>
                  <a:srgbClr val="0000CC"/>
                </a:solidFill>
              </a:rPr>
              <a:t>互联网</a:t>
            </a:r>
            <a:r>
              <a:rPr lang="en-US" altLang="zh-CN" dirty="0" smtClean="0">
                <a:solidFill>
                  <a:srgbClr val="0000CC"/>
                </a:solidFill>
              </a:rPr>
              <a:t> (Internet)</a:t>
            </a:r>
            <a:endParaRPr lang="en-US" altLang="zh-CN" dirty="0">
              <a:solidFill>
                <a:srgbClr val="0000CC"/>
              </a:solidFill>
            </a:endParaRPr>
          </a:p>
          <a:p>
            <a:pPr lvl="1"/>
            <a:r>
              <a:rPr lang="zh-CN" altLang="en-US" dirty="0" smtClean="0"/>
              <a:t>特指</a:t>
            </a:r>
            <a:r>
              <a:rPr lang="en-US" altLang="zh-CN" dirty="0" smtClean="0"/>
              <a:t>Internet</a:t>
            </a:r>
            <a:r>
              <a:rPr lang="zh-CN" altLang="en-US" dirty="0" smtClean="0"/>
              <a:t>，</a:t>
            </a:r>
            <a:r>
              <a:rPr lang="zh-CN" altLang="zh-CN" dirty="0" smtClean="0"/>
              <a:t>起源于美国</a:t>
            </a:r>
            <a:r>
              <a:rPr lang="zh-CN" altLang="en-US" dirty="0" smtClean="0"/>
              <a:t>，</a:t>
            </a:r>
            <a:r>
              <a:rPr lang="zh-CN" altLang="zh-CN" dirty="0" smtClean="0"/>
              <a:t>现</a:t>
            </a:r>
            <a:r>
              <a:rPr lang="zh-CN" altLang="zh-CN" dirty="0"/>
              <a:t>已发展成为世界上最大</a:t>
            </a:r>
            <a:r>
              <a:rPr lang="zh-CN" altLang="zh-CN" dirty="0" smtClean="0"/>
              <a:t>的</a:t>
            </a:r>
            <a:r>
              <a:rPr lang="zh-CN" altLang="en-US" dirty="0" smtClean="0"/>
              <a:t>、</a:t>
            </a:r>
            <a:r>
              <a:rPr lang="zh-CN" altLang="zh-CN" dirty="0" smtClean="0"/>
              <a:t>覆盖</a:t>
            </a:r>
            <a:r>
              <a:rPr lang="zh-CN" altLang="zh-CN" dirty="0"/>
              <a:t>全球的</a:t>
            </a:r>
            <a:r>
              <a:rPr lang="zh-CN" altLang="zh-CN" dirty="0" smtClean="0"/>
              <a:t>计算机网络</a:t>
            </a:r>
            <a:r>
              <a:rPr lang="zh-CN" altLang="en-US" dirty="0" smtClean="0"/>
              <a:t>。</a:t>
            </a:r>
            <a:endParaRPr lang="en-US" altLang="zh-CN" dirty="0" smtClean="0"/>
          </a:p>
          <a:p>
            <a:r>
              <a:rPr lang="zh-CN" altLang="zh-CN" dirty="0" smtClean="0">
                <a:solidFill>
                  <a:srgbClr val="0000CC"/>
                </a:solidFill>
              </a:rPr>
              <a:t>计算机网络</a:t>
            </a:r>
            <a:r>
              <a:rPr lang="en-US" altLang="zh-CN" dirty="0" smtClean="0">
                <a:solidFill>
                  <a:srgbClr val="0000CC"/>
                </a:solidFill>
              </a:rPr>
              <a:t> (</a:t>
            </a:r>
            <a:r>
              <a:rPr lang="zh-CN" altLang="zh-CN" dirty="0" smtClean="0">
                <a:solidFill>
                  <a:srgbClr val="0000CC"/>
                </a:solidFill>
              </a:rPr>
              <a:t>简称</a:t>
            </a:r>
            <a:r>
              <a:rPr lang="zh-CN" altLang="zh-CN" dirty="0">
                <a:solidFill>
                  <a:srgbClr val="0000CC"/>
                </a:solidFill>
              </a:rPr>
              <a:t>为</a:t>
            </a:r>
            <a:r>
              <a:rPr lang="zh-CN" altLang="zh-CN" dirty="0" smtClean="0">
                <a:solidFill>
                  <a:srgbClr val="0000CC"/>
                </a:solidFill>
              </a:rPr>
              <a:t>网络</a:t>
            </a:r>
            <a:r>
              <a:rPr lang="en-US" altLang="zh-CN" dirty="0" smtClean="0">
                <a:solidFill>
                  <a:srgbClr val="0000CC"/>
                </a:solidFill>
              </a:rPr>
              <a:t>)</a:t>
            </a:r>
          </a:p>
          <a:p>
            <a:pPr lvl="1"/>
            <a:r>
              <a:rPr lang="zh-CN" altLang="zh-CN" dirty="0"/>
              <a:t>由若干结点</a:t>
            </a:r>
            <a:r>
              <a:rPr lang="en-US" altLang="zh-CN" dirty="0"/>
              <a:t>(node</a:t>
            </a:r>
            <a:r>
              <a:rPr lang="en-US" altLang="zh-CN" dirty="0" smtClean="0"/>
              <a:t>)</a:t>
            </a:r>
            <a:r>
              <a:rPr lang="zh-CN" altLang="zh-CN" dirty="0" smtClean="0"/>
              <a:t>和</a:t>
            </a:r>
            <a:r>
              <a:rPr lang="zh-CN" altLang="zh-CN" dirty="0"/>
              <a:t>连接这些结点的链路</a:t>
            </a:r>
            <a:r>
              <a:rPr lang="en-US" altLang="zh-CN" dirty="0"/>
              <a:t>(link)</a:t>
            </a:r>
            <a:r>
              <a:rPr lang="zh-CN" altLang="zh-CN" dirty="0" smtClean="0"/>
              <a:t>组成</a:t>
            </a:r>
            <a:r>
              <a:rPr lang="zh-CN" altLang="en-US" dirty="0" smtClean="0"/>
              <a:t>。</a:t>
            </a:r>
            <a:endParaRPr lang="en-US" altLang="zh-CN" dirty="0" smtClean="0"/>
          </a:p>
          <a:p>
            <a:r>
              <a:rPr lang="zh-CN" altLang="zh-CN" dirty="0" smtClean="0">
                <a:solidFill>
                  <a:srgbClr val="0000CC"/>
                </a:solidFill>
              </a:rPr>
              <a:t>互连网</a:t>
            </a:r>
            <a:r>
              <a:rPr lang="en-US" altLang="zh-CN" dirty="0" smtClean="0">
                <a:solidFill>
                  <a:srgbClr val="0000CC"/>
                </a:solidFill>
              </a:rPr>
              <a:t> (internetwork </a:t>
            </a:r>
            <a:r>
              <a:rPr lang="zh-CN" altLang="zh-CN" dirty="0" smtClean="0">
                <a:solidFill>
                  <a:srgbClr val="0000CC"/>
                </a:solidFill>
              </a:rPr>
              <a:t>或</a:t>
            </a:r>
            <a:r>
              <a:rPr lang="en-US" altLang="zh-CN" dirty="0" smtClean="0">
                <a:solidFill>
                  <a:srgbClr val="0000CC"/>
                </a:solidFill>
              </a:rPr>
              <a:t> internet</a:t>
            </a:r>
            <a:r>
              <a:rPr lang="en-US" altLang="zh-CN" dirty="0">
                <a:solidFill>
                  <a:srgbClr val="0000CC"/>
                </a:solidFill>
              </a:rPr>
              <a:t>)</a:t>
            </a:r>
            <a:endParaRPr lang="en-US" altLang="zh-CN" dirty="0" smtClean="0">
              <a:solidFill>
                <a:srgbClr val="0000CC"/>
              </a:solidFill>
            </a:endParaRPr>
          </a:p>
          <a:p>
            <a:pPr lvl="1"/>
            <a:r>
              <a:rPr lang="zh-CN" altLang="en-US" dirty="0"/>
              <a:t>可以</a:t>
            </a:r>
            <a:r>
              <a:rPr lang="zh-CN" altLang="zh-CN" dirty="0"/>
              <a:t>通过路由器</a:t>
            </a:r>
            <a:r>
              <a:rPr lang="zh-CN" altLang="en-US" dirty="0"/>
              <a:t>把</a:t>
            </a:r>
            <a:r>
              <a:rPr lang="zh-CN" altLang="zh-CN" dirty="0"/>
              <a:t>网络互连起来，这就构成了一个覆盖范围更大的</a:t>
            </a:r>
            <a:r>
              <a:rPr lang="zh-CN" altLang="zh-CN" dirty="0" smtClean="0"/>
              <a:t>计算机网络</a:t>
            </a:r>
            <a:r>
              <a:rPr lang="zh-CN" altLang="en-US" dirty="0" smtClean="0"/>
              <a:t>，称之为</a:t>
            </a:r>
            <a:r>
              <a:rPr lang="zh-CN" altLang="zh-CN" dirty="0" smtClean="0"/>
              <a:t>互连</a:t>
            </a:r>
            <a:r>
              <a:rPr lang="zh-CN" altLang="zh-CN" dirty="0"/>
              <a:t>网。</a:t>
            </a:r>
            <a:endParaRPr lang="zh-CN" altLang="en-US" dirty="0"/>
          </a:p>
          <a:p>
            <a:pPr lvl="1"/>
            <a:r>
              <a:rPr lang="zh-CN" altLang="zh-CN" dirty="0" smtClean="0"/>
              <a:t>“网络的网络”</a:t>
            </a:r>
            <a:r>
              <a:rPr lang="en-US" altLang="zh-CN" dirty="0"/>
              <a:t>(network of networks</a:t>
            </a:r>
            <a:r>
              <a:rPr lang="en-US" altLang="zh-CN" dirty="0" smtClean="0"/>
              <a:t>)</a:t>
            </a:r>
            <a:r>
              <a:rPr lang="zh-CN" altLang="en-US" dirty="0" smtClean="0"/>
              <a:t>。</a:t>
            </a:r>
            <a:endParaRPr lang="en-US" altLang="zh-CN" dirty="0" smtClean="0"/>
          </a:p>
        </p:txBody>
      </p:sp>
    </p:spTree>
    <p:extLst>
      <p:ext uri="{BB962C8B-B14F-4D97-AF65-F5344CB8AC3E}">
        <p14:creationId xmlns:p14="http://schemas.microsoft.com/office/powerpoint/2010/main" val="2215480636"/>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grpSp>
        <p:nvGrpSpPr>
          <p:cNvPr id="207" name="组合 206"/>
          <p:cNvGrpSpPr/>
          <p:nvPr/>
        </p:nvGrpSpPr>
        <p:grpSpPr>
          <a:xfrm>
            <a:off x="552659" y="1196752"/>
            <a:ext cx="9152869" cy="4330933"/>
            <a:chOff x="552659" y="1196752"/>
            <a:chExt cx="9152869" cy="4330933"/>
          </a:xfrm>
        </p:grpSpPr>
        <p:grpSp>
          <p:nvGrpSpPr>
            <p:cNvPr id="177" name="组合 176"/>
            <p:cNvGrpSpPr/>
            <p:nvPr/>
          </p:nvGrpSpPr>
          <p:grpSpPr>
            <a:xfrm>
              <a:off x="2293827" y="1196752"/>
              <a:ext cx="3324001" cy="3565503"/>
              <a:chOff x="2504629" y="1635667"/>
              <a:chExt cx="2915723" cy="2907445"/>
            </a:xfrm>
          </p:grpSpPr>
          <p:sp>
            <p:nvSpPr>
              <p:cNvPr id="19"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charset="0"/>
                    <a:ea typeface="宋体" charset="-122"/>
                  </a:rPr>
                  <a:t>(a)</a:t>
                </a:r>
              </a:p>
            </p:txBody>
          </p:sp>
          <p:grpSp>
            <p:nvGrpSpPr>
              <p:cNvPr id="21" name="Group 1282"/>
              <p:cNvGrpSpPr>
                <a:grpSpLocks/>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计算机网络（网络）</a:t>
                </a: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121" name="Picture 12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5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5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14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5"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结点</a:t>
                </a:r>
              </a:p>
            </p:txBody>
          </p:sp>
          <p:sp>
            <p:nvSpPr>
              <p:cNvPr id="166"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链路</a:t>
                </a: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78" name="组合 177"/>
            <p:cNvGrpSpPr/>
            <p:nvPr/>
          </p:nvGrpSpPr>
          <p:grpSpPr>
            <a:xfrm>
              <a:off x="5655531" y="1196753"/>
              <a:ext cx="4049997" cy="3600399"/>
              <a:chOff x="5457379" y="1564229"/>
              <a:chExt cx="3552547" cy="2935901"/>
            </a:xfrm>
          </p:grpSpPr>
          <p:grpSp>
            <p:nvGrpSpPr>
              <p:cNvPr id="5" name="Group 1504"/>
              <p:cNvGrpSpPr>
                <a:grpSpLocks/>
              </p:cNvGrpSpPr>
              <p:nvPr/>
            </p:nvGrpSpPr>
            <p:grpSpPr bwMode="auto">
              <a:xfrm>
                <a:off x="5457379" y="1966938"/>
                <a:ext cx="3527425" cy="2160587"/>
                <a:chOff x="109" y="1226"/>
                <a:chExt cx="2516" cy="1675"/>
              </a:xfrm>
            </p:grpSpPr>
            <p:grpSp>
              <p:nvGrpSpPr>
                <p:cNvPr id="6" name="Group 1505"/>
                <p:cNvGrpSpPr>
                  <a:grpSpLocks/>
                </p:cNvGrpSpPr>
                <p:nvPr/>
              </p:nvGrpSpPr>
              <p:grpSpPr bwMode="auto">
                <a:xfrm>
                  <a:off x="109" y="1226"/>
                  <a:ext cx="2516" cy="1675"/>
                  <a:chOff x="109" y="1226"/>
                  <a:chExt cx="2516" cy="1675"/>
                </a:xfrm>
              </p:grpSpPr>
              <p:grpSp>
                <p:nvGrpSpPr>
                  <p:cNvPr id="8" name="Group 1506"/>
                  <p:cNvGrpSpPr>
                    <a:grpSpLocks/>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7"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Times New Roman" charset="0"/>
                    <a:ea typeface="宋体" charset="-122"/>
                  </a:rPr>
                  <a:t>(b)</a:t>
                </a: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5"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46" name="Group 1320"/>
              <p:cNvGrpSpPr>
                <a:grpSpLocks/>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7"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58" name="Group 1344"/>
              <p:cNvGrpSpPr>
                <a:grpSpLocks/>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8"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70" name="Group 1356"/>
              <p:cNvGrpSpPr>
                <a:grpSpLocks/>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9"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82" name="Group 1428"/>
              <p:cNvGrpSpPr>
                <a:grpSpLocks/>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95" name="Group 1404"/>
              <p:cNvGrpSpPr>
                <a:grpSpLocks/>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07" name="Group 1416"/>
              <p:cNvGrpSpPr>
                <a:grpSpLocks/>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pic>
            <p:nvPicPr>
              <p:cNvPr id="123" name="Picture 146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14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14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6" name="Picture 14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4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8" name="Picture 14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 name="Group 1468"/>
              <p:cNvGrpSpPr>
                <a:grpSpLocks/>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8"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9"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0"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0"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1"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2"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3"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4"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6"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grpSp>
        <p:sp>
          <p:nvSpPr>
            <p:cNvPr id="179" name="矩形 178"/>
            <p:cNvSpPr/>
            <p:nvPr/>
          </p:nvSpPr>
          <p:spPr>
            <a:xfrm>
              <a:off x="552659" y="5066020"/>
              <a:ext cx="9143458" cy="461665"/>
            </a:xfrm>
            <a:prstGeom prst="rect">
              <a:avLst/>
            </a:prstGeom>
          </p:spPr>
          <p:txBody>
            <a:bodyPr wrap="squar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简单的</a:t>
              </a:r>
              <a:r>
                <a:rPr lang="zh-CN" altLang="zh-CN" sz="2400" b="1" dirty="0" smtClean="0">
                  <a:latin typeface="+mn-lt"/>
                  <a:ea typeface="黑体" pitchFamily="2" charset="-122"/>
                </a:rPr>
                <a:t>网络</a:t>
              </a:r>
              <a:r>
                <a:rPr lang="en-US" altLang="zh-CN" sz="2400" b="1" dirty="0" smtClean="0">
                  <a:latin typeface="+mn-lt"/>
                  <a:ea typeface="黑体" pitchFamily="2" charset="-122"/>
                </a:rPr>
                <a:t> (a)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由</a:t>
              </a:r>
              <a:r>
                <a:rPr lang="zh-CN" altLang="zh-CN" sz="2400" b="1" dirty="0">
                  <a:latin typeface="+mn-lt"/>
                  <a:ea typeface="黑体" pitchFamily="2" charset="-122"/>
                </a:rPr>
                <a:t>网络构成的互连</a:t>
              </a:r>
              <a:r>
                <a:rPr lang="zh-CN" altLang="zh-CN" sz="2400" b="1" dirty="0" smtClean="0">
                  <a:latin typeface="+mn-lt"/>
                  <a:ea typeface="黑体" pitchFamily="2" charset="-122"/>
                </a:rPr>
                <a:t>网</a:t>
              </a:r>
              <a:r>
                <a:rPr lang="en-US" altLang="zh-CN" sz="2400" b="1" dirty="0" smtClean="0">
                  <a:latin typeface="+mn-lt"/>
                  <a:ea typeface="黑体" pitchFamily="2" charset="-122"/>
                </a:rPr>
                <a:t> (</a:t>
              </a:r>
              <a:r>
                <a:rPr lang="en-US" altLang="zh-CN" sz="2400" b="1" dirty="0">
                  <a:latin typeface="+mn-lt"/>
                  <a:ea typeface="黑体" pitchFamily="2" charset="-122"/>
                </a:rPr>
                <a:t>b)</a:t>
              </a:r>
              <a:endParaRPr lang="zh-CN" altLang="en-US" sz="2400" b="1" dirty="0">
                <a:latin typeface="+mn-lt"/>
                <a:ea typeface="黑体" pitchFamily="2" charset="-122"/>
              </a:endParaRPr>
            </a:p>
          </p:txBody>
        </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网络</a:t>
                </a:r>
              </a:p>
            </p:txBody>
          </p:sp>
          <p:sp>
            <p:nvSpPr>
              <p:cNvPr id="184"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dirty="0"/>
                  <a:t>图例</a:t>
                </a:r>
              </a:p>
            </p:txBody>
          </p:sp>
          <p:pic>
            <p:nvPicPr>
              <p:cNvPr id="185" name="Picture 14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dirty="0"/>
                  <a:t>计算机</a:t>
                </a:r>
              </a:p>
            </p:txBody>
          </p:sp>
          <p:pic>
            <p:nvPicPr>
              <p:cNvPr id="187" name="Picture 14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集线器</a:t>
                </a:r>
              </a:p>
            </p:txBody>
          </p:sp>
          <p:pic>
            <p:nvPicPr>
              <p:cNvPr id="189" name="Picture 14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路由器</a:t>
                </a:r>
              </a:p>
            </p:txBody>
          </p:sp>
          <p:grpSp>
            <p:nvGrpSpPr>
              <p:cNvPr id="191" name="Group 1489"/>
              <p:cNvGrpSpPr>
                <a:grpSpLocks/>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00" name="Freeform 14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itchFamily="2" charset="-122"/>
                  <a:ea typeface="黑体" pitchFamily="2" charset="-122"/>
                </a:endParaRPr>
              </a:p>
            </p:txBody>
          </p:sp>
        </p:grpSp>
      </p:grpSp>
    </p:spTree>
    <p:extLst>
      <p:ext uri="{BB962C8B-B14F-4D97-AF65-F5344CB8AC3E}">
        <p14:creationId xmlns:p14="http://schemas.microsoft.com/office/powerpoint/2010/main" val="3053331896"/>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请注意名词“结点”</a:t>
            </a:r>
          </a:p>
        </p:txBody>
      </p:sp>
      <p:sp>
        <p:nvSpPr>
          <p:cNvPr id="327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在网络中， </a:t>
            </a:r>
            <a:r>
              <a:rPr lang="en-US" altLang="zh-CN" dirty="0"/>
              <a:t>node </a:t>
            </a:r>
            <a:r>
              <a:rPr lang="zh-CN" altLang="en-US" dirty="0"/>
              <a:t>的标准译名是“</a:t>
            </a:r>
            <a:r>
              <a:rPr lang="zh-CN" altLang="en-US" dirty="0">
                <a:solidFill>
                  <a:srgbClr val="FF0000"/>
                </a:solidFill>
              </a:rPr>
              <a:t>结点</a:t>
            </a:r>
            <a:r>
              <a:rPr lang="zh-CN" altLang="en-US" dirty="0"/>
              <a:t>”而不是“</a:t>
            </a:r>
            <a:r>
              <a:rPr lang="zh-CN" altLang="en-US" dirty="0">
                <a:solidFill>
                  <a:srgbClr val="0000CC"/>
                </a:solidFill>
              </a:rPr>
              <a:t>节点</a:t>
            </a:r>
            <a:r>
              <a:rPr lang="zh-CN" altLang="en-US" dirty="0"/>
              <a:t>”。</a:t>
            </a:r>
          </a:p>
          <a:p>
            <a:r>
              <a:rPr lang="zh-CN" altLang="en-US" dirty="0"/>
              <a:t>虽然 </a:t>
            </a:r>
            <a:r>
              <a:rPr lang="en-US" altLang="zh-CN" dirty="0"/>
              <a:t>node </a:t>
            </a:r>
            <a:r>
              <a:rPr lang="zh-CN" altLang="en-US" dirty="0"/>
              <a:t>有时也可译为“节点”，但这是指像天线上的驻波的节点，这种节点很像竹竿上的“节”。</a:t>
            </a:r>
          </a:p>
          <a:p>
            <a:r>
              <a:rPr lang="zh-CN" altLang="en-US" dirty="0"/>
              <a:t>数据结构的</a:t>
            </a:r>
            <a:r>
              <a:rPr lang="zh-CN" altLang="en-US" dirty="0" smtClean="0"/>
              <a:t>树 </a:t>
            </a:r>
            <a:r>
              <a:rPr lang="en-US" altLang="zh-CN" dirty="0" smtClean="0"/>
              <a:t>(</a:t>
            </a:r>
            <a:r>
              <a:rPr lang="en-US" altLang="zh-CN" dirty="0"/>
              <a:t>tree</a:t>
            </a:r>
            <a:r>
              <a:rPr lang="en-US" altLang="zh-CN" dirty="0" smtClean="0"/>
              <a:t>) </a:t>
            </a:r>
            <a:r>
              <a:rPr lang="zh-CN" altLang="en-US" dirty="0" smtClean="0"/>
              <a:t>中</a:t>
            </a:r>
            <a:r>
              <a:rPr lang="zh-CN" altLang="en-US" dirty="0"/>
              <a:t>的 </a:t>
            </a:r>
            <a:r>
              <a:rPr lang="en-US" altLang="zh-CN" dirty="0"/>
              <a:t>node </a:t>
            </a:r>
            <a:r>
              <a:rPr lang="zh-CN" altLang="en-US" dirty="0"/>
              <a:t>应当译为“节点”。</a:t>
            </a:r>
          </a:p>
        </p:txBody>
      </p:sp>
    </p:spTree>
    <p:extLst>
      <p:ext uri="{BB962C8B-B14F-4D97-AF65-F5344CB8AC3E}">
        <p14:creationId xmlns:p14="http://schemas.microsoft.com/office/powerpoint/2010/main" val="76772522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smtClean="0"/>
              <a:t>关于“云”</a:t>
            </a:r>
            <a:endParaRPr lang="zh-CN" altLang="en-US" dirty="0"/>
          </a:p>
        </p:txBody>
      </p:sp>
      <p:sp>
        <p:nvSpPr>
          <p:cNvPr id="32771" name="Rectangle 3"/>
          <p:cNvSpPr>
            <a:spLocks noGrp="1" noChangeArrowheads="1"/>
          </p:cNvSpPr>
          <p:nvPr>
            <p:ph type="body" sz="half" idx="1"/>
          </p:nvPr>
        </p:nvSpPr>
        <p:spPr>
          <a:xfrm>
            <a:off x="495300" y="1196752"/>
            <a:ext cx="4745732"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zh-CN" sz="2800" dirty="0" smtClean="0"/>
              <a:t>当使用</a:t>
            </a:r>
            <a:r>
              <a:rPr lang="zh-CN" altLang="zh-CN" sz="2800" dirty="0"/>
              <a:t>一</a:t>
            </a:r>
            <a:r>
              <a:rPr lang="zh-CN" altLang="zh-CN" sz="2800" dirty="0" smtClean="0"/>
              <a:t>朵</a:t>
            </a:r>
            <a:r>
              <a:rPr lang="zh-CN" altLang="en-US" sz="2800" dirty="0" smtClean="0"/>
              <a:t>“</a:t>
            </a:r>
            <a:r>
              <a:rPr lang="zh-CN" altLang="zh-CN" sz="2800" dirty="0" smtClean="0"/>
              <a:t>云</a:t>
            </a:r>
            <a:r>
              <a:rPr lang="zh-CN" altLang="en-US" sz="2800" dirty="0" smtClean="0"/>
              <a:t>”</a:t>
            </a:r>
            <a:r>
              <a:rPr lang="zh-CN" altLang="zh-CN" sz="2800" dirty="0" smtClean="0"/>
              <a:t>来</a:t>
            </a:r>
            <a:r>
              <a:rPr lang="zh-CN" altLang="zh-CN" sz="2800" dirty="0"/>
              <a:t>表示网络时，可能会有两种不同的</a:t>
            </a:r>
            <a:r>
              <a:rPr lang="zh-CN" altLang="zh-CN" sz="2800" dirty="0" smtClean="0"/>
              <a:t>情况</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smtClean="0"/>
              <a:t>云</a:t>
            </a:r>
            <a:r>
              <a:rPr lang="zh-CN" altLang="zh-CN" sz="2800" dirty="0"/>
              <a:t>表示的网络已经包含了和网络相连的</a:t>
            </a:r>
            <a:r>
              <a:rPr lang="zh-CN" altLang="zh-CN" sz="2800" dirty="0" smtClean="0"/>
              <a:t>计算机</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a:t>云表示</a:t>
            </a:r>
            <a:r>
              <a:rPr lang="zh-CN" altLang="zh-CN" sz="2800" dirty="0" smtClean="0"/>
              <a:t>的</a:t>
            </a:r>
            <a:r>
              <a:rPr lang="zh-CN" altLang="en-US" sz="2800" dirty="0" smtClean="0"/>
              <a:t>网络</a:t>
            </a:r>
            <a:r>
              <a:rPr lang="zh-CN" altLang="zh-CN" sz="2800" dirty="0" smtClean="0"/>
              <a:t>里面</a:t>
            </a:r>
            <a:r>
              <a:rPr lang="zh-CN" altLang="zh-CN" sz="2800" dirty="0"/>
              <a:t>就只剩下许多路由器和连接这些路由器的</a:t>
            </a:r>
            <a:r>
              <a:rPr lang="zh-CN" altLang="zh-CN" sz="2800" dirty="0" smtClean="0"/>
              <a:t>链路</a:t>
            </a:r>
            <a:r>
              <a:rPr lang="zh-CN" altLang="en-US" sz="2800" dirty="0" smtClean="0"/>
              <a:t>，</a:t>
            </a:r>
            <a:r>
              <a:rPr lang="zh-CN" altLang="zh-CN" sz="2800" dirty="0"/>
              <a:t>把有关的计算机画在云的</a:t>
            </a:r>
            <a:r>
              <a:rPr lang="zh-CN" altLang="zh-CN" sz="2800" dirty="0" smtClean="0"/>
              <a:t>外面</a:t>
            </a:r>
            <a:r>
              <a:rPr lang="zh-CN" altLang="en-US" sz="2800" dirty="0" smtClean="0"/>
              <a:t>。</a:t>
            </a:r>
            <a:r>
              <a:rPr lang="zh-CN" altLang="zh-CN" sz="2800" dirty="0" smtClean="0">
                <a:solidFill>
                  <a:srgbClr val="0000CC"/>
                </a:solidFill>
              </a:rPr>
              <a:t>习惯</a:t>
            </a:r>
            <a:r>
              <a:rPr lang="zh-CN" altLang="zh-CN" sz="2800" dirty="0">
                <a:solidFill>
                  <a:srgbClr val="0000CC"/>
                </a:solidFill>
              </a:rPr>
              <a:t>上，与网络相连的计算机常称为</a:t>
            </a:r>
            <a:r>
              <a:rPr lang="zh-CN" altLang="zh-CN" sz="2800" dirty="0" smtClean="0">
                <a:solidFill>
                  <a:srgbClr val="FF0000"/>
                </a:solidFill>
              </a:rPr>
              <a:t>主机</a:t>
            </a:r>
            <a:r>
              <a:rPr lang="en-US" altLang="zh-CN" sz="2800" dirty="0" smtClean="0">
                <a:solidFill>
                  <a:srgbClr val="FF0000"/>
                </a:solidFill>
              </a:rPr>
              <a:t> </a:t>
            </a:r>
            <a:r>
              <a:rPr lang="en-US" altLang="zh-CN" sz="2800" dirty="0" smtClean="0">
                <a:solidFill>
                  <a:srgbClr val="0000CC"/>
                </a:solidFill>
              </a:rPr>
              <a:t>(</a:t>
            </a:r>
            <a:r>
              <a:rPr lang="en-US" altLang="zh-CN" sz="2800" dirty="0">
                <a:solidFill>
                  <a:srgbClr val="0000CC"/>
                </a:solidFill>
              </a:rPr>
              <a:t>host</a:t>
            </a:r>
            <a:r>
              <a:rPr lang="en-US" altLang="zh-CN" sz="2800" dirty="0" smtClean="0">
                <a:solidFill>
                  <a:srgbClr val="0000CC"/>
                </a:solidFill>
              </a:rPr>
              <a:t>)</a:t>
            </a:r>
            <a:r>
              <a:rPr lang="zh-CN" altLang="en-US" sz="2800" dirty="0" smtClean="0">
                <a:solidFill>
                  <a:srgbClr val="0000CC"/>
                </a:solidFill>
              </a:rPr>
              <a:t>。</a:t>
            </a:r>
            <a:endParaRPr lang="zh-CN" altLang="en-US" sz="2800" dirty="0">
              <a:solidFill>
                <a:srgbClr val="0000CC"/>
              </a:solidFill>
            </a:endParaRPr>
          </a:p>
        </p:txBody>
      </p:sp>
      <p:grpSp>
        <p:nvGrpSpPr>
          <p:cNvPr id="23" name="组合 22"/>
          <p:cNvGrpSpPr/>
          <p:nvPr/>
        </p:nvGrpSpPr>
        <p:grpSpPr>
          <a:xfrm>
            <a:off x="5385048" y="1887215"/>
            <a:ext cx="4305002" cy="3774033"/>
            <a:chOff x="5385048" y="1844824"/>
            <a:chExt cx="4305002" cy="3774033"/>
          </a:xfrm>
        </p:grpSpPr>
        <p:grpSp>
          <p:nvGrpSpPr>
            <p:cNvPr id="4" name="组合 3"/>
            <p:cNvGrpSpPr/>
            <p:nvPr/>
          </p:nvGrpSpPr>
          <p:grpSpPr>
            <a:xfrm>
              <a:off x="5385048" y="1844824"/>
              <a:ext cx="4305002" cy="2946676"/>
              <a:chOff x="5600998" y="2477535"/>
              <a:chExt cx="3892550" cy="2601997"/>
            </a:xfrm>
          </p:grpSpPr>
          <p:sp>
            <p:nvSpPr>
              <p:cNvPr id="6" name="Line 1280"/>
              <p:cNvSpPr>
                <a:spLocks noChangeShapeType="1"/>
              </p:cNvSpPr>
              <p:nvPr/>
            </p:nvSpPr>
            <p:spPr bwMode="auto">
              <a:xfrm flipH="1" flipV="1">
                <a:off x="5685135" y="3412657"/>
                <a:ext cx="1068388" cy="2079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7" name="Line 1269"/>
              <p:cNvSpPr>
                <a:spLocks noChangeShapeType="1"/>
              </p:cNvSpPr>
              <p:nvPr/>
            </p:nvSpPr>
            <p:spPr bwMode="auto">
              <a:xfrm flipH="1">
                <a:off x="8553748" y="3692057"/>
                <a:ext cx="685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8" name="Line 1206"/>
              <p:cNvSpPr>
                <a:spLocks noChangeShapeType="1"/>
              </p:cNvSpPr>
              <p:nvPr/>
            </p:nvSpPr>
            <p:spPr bwMode="auto">
              <a:xfrm flipH="1">
                <a:off x="8048923" y="2899895"/>
                <a:ext cx="360362" cy="431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9" name="Line 1205"/>
              <p:cNvSpPr>
                <a:spLocks noChangeShapeType="1"/>
              </p:cNvSpPr>
              <p:nvPr/>
            </p:nvSpPr>
            <p:spPr bwMode="auto">
              <a:xfrm flipH="1" flipV="1">
                <a:off x="7977485" y="4268320"/>
                <a:ext cx="38100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0" name="Line 1209"/>
              <p:cNvSpPr>
                <a:spLocks noChangeShapeType="1"/>
              </p:cNvSpPr>
              <p:nvPr/>
            </p:nvSpPr>
            <p:spPr bwMode="auto">
              <a:xfrm>
                <a:off x="6753523" y="2899895"/>
                <a:ext cx="287337" cy="504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1" name="Line 1204"/>
              <p:cNvSpPr>
                <a:spLocks noChangeShapeType="1"/>
              </p:cNvSpPr>
              <p:nvPr/>
            </p:nvSpPr>
            <p:spPr bwMode="auto">
              <a:xfrm flipV="1">
                <a:off x="6896398" y="4196882"/>
                <a:ext cx="144462" cy="5286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2" name="Line 1237"/>
              <p:cNvSpPr>
                <a:spLocks noChangeShapeType="1"/>
              </p:cNvSpPr>
              <p:nvPr/>
            </p:nvSpPr>
            <p:spPr bwMode="auto">
              <a:xfrm flipV="1">
                <a:off x="6142335" y="4022257"/>
                <a:ext cx="533400" cy="304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pic>
            <p:nvPicPr>
              <p:cNvPr id="13" name="Picture 12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271"/>
              <p:cNvSpPr txBox="1">
                <a:spLocks noChangeArrowheads="1"/>
              </p:cNvSpPr>
              <p:nvPr/>
            </p:nvSpPr>
            <p:spPr bwMode="auto">
              <a:xfrm>
                <a:off x="6958038" y="2477535"/>
                <a:ext cx="726451" cy="4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mn-lt"/>
                    <a:ea typeface="黑体" pitchFamily="2" charset="-122"/>
                  </a:rPr>
                  <a:t>主机</a:t>
                </a:r>
              </a:p>
            </p:txBody>
          </p:sp>
          <p:pic>
            <p:nvPicPr>
              <p:cNvPr id="20" name="Picture 127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Object 1461"/>
              <p:cNvGraphicFramePr>
                <a:graphicFrameLocks noChangeAspect="1"/>
              </p:cNvGraphicFramePr>
              <p:nvPr>
                <p:extLst>
                  <p:ext uri="{D42A27DB-BD31-4B8C-83A1-F6EECF244321}">
                    <p14:modId xmlns:p14="http://schemas.microsoft.com/office/powerpoint/2010/main" val="1016199795"/>
                  </p:ext>
                </p:extLst>
              </p:nvPr>
            </p:nvGraphicFramePr>
            <p:xfrm>
              <a:off x="6393118" y="3045136"/>
              <a:ext cx="2447367" cy="1727026"/>
            </p:xfrm>
            <a:graphic>
              <a:graphicData uri="http://schemas.openxmlformats.org/presentationml/2006/ole">
                <mc:AlternateContent xmlns:mc="http://schemas.openxmlformats.org/markup-compatibility/2006">
                  <mc:Choice xmlns:v="urn:schemas-microsoft-com:vml" Requires="v">
                    <p:oleObj spid="_x0000_s9224" name="Visio" r:id="rId5" imgW="1689885" imgH="964337" progId="">
                      <p:embed/>
                    </p:oleObj>
                  </mc:Choice>
                  <mc:Fallback>
                    <p:oleObj name="Visio" r:id="rId5" imgW="1689885" imgH="964337"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3118" y="3045136"/>
                            <a:ext cx="2447367" cy="1727026"/>
                          </a:xfrm>
                          <a:prstGeom prst="rect">
                            <a:avLst/>
                          </a:prstGeom>
                          <a:noFill/>
                          <a:effectLst>
                            <a:outerShdw blurRad="63500" dist="26940" dir="5400000" algn="ctr" rotWithShape="0">
                              <a:srgbClr val="000000">
                                <a:alpha val="74998"/>
                              </a:srgbClr>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185"/>
              <p:cNvSpPr txBox="1">
                <a:spLocks noChangeArrowheads="1"/>
              </p:cNvSpPr>
              <p:nvPr/>
            </p:nvSpPr>
            <p:spPr bwMode="auto">
              <a:xfrm>
                <a:off x="7060027" y="3631297"/>
                <a:ext cx="1145334" cy="46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mn-lt"/>
                    <a:ea typeface="黑体" pitchFamily="2" charset="-122"/>
                  </a:rPr>
                  <a:t>互连网</a:t>
                </a:r>
              </a:p>
            </p:txBody>
          </p:sp>
        </p:grpSp>
        <p:sp>
          <p:nvSpPr>
            <p:cNvPr id="5" name="矩形 4"/>
            <p:cNvSpPr/>
            <p:nvPr/>
          </p:nvSpPr>
          <p:spPr>
            <a:xfrm>
              <a:off x="5915514" y="5157192"/>
              <a:ext cx="3448380" cy="461665"/>
            </a:xfrm>
            <a:prstGeom prst="rect">
              <a:avLst/>
            </a:prstGeom>
          </p:spPr>
          <p:txBody>
            <a:bodyPr wrap="non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互连网与所连接的主机</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785619858"/>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a:t>
            </a:r>
            <a:r>
              <a:rPr lang="zh-CN" altLang="zh-CN" dirty="0" smtClean="0"/>
              <a:t>作用</a:t>
            </a:r>
            <a:endParaRPr lang="en-US" altLang="zh-CN" dirty="0" smtClean="0"/>
          </a:p>
          <a:p>
            <a:r>
              <a:rPr lang="en-US" altLang="zh-CN" dirty="0"/>
              <a:t>1.2  </a:t>
            </a:r>
            <a:r>
              <a:rPr lang="zh-CN" altLang="zh-CN" dirty="0"/>
              <a:t>互联网</a:t>
            </a:r>
            <a:r>
              <a:rPr lang="zh-CN" altLang="zh-CN" dirty="0" smtClean="0"/>
              <a:t>概述</a:t>
            </a:r>
            <a:endParaRPr lang="en-US" altLang="zh-CN" dirty="0" smtClean="0"/>
          </a:p>
          <a:p>
            <a:r>
              <a:rPr lang="en-US" altLang="zh-CN" dirty="0"/>
              <a:t>1.3  </a:t>
            </a:r>
            <a:r>
              <a:rPr lang="zh-CN" altLang="zh-CN" dirty="0"/>
              <a:t>互联网的</a:t>
            </a:r>
            <a:r>
              <a:rPr lang="zh-CN" altLang="zh-CN" dirty="0" smtClean="0"/>
              <a:t>组成</a:t>
            </a:r>
            <a:endParaRPr lang="en-US" altLang="zh-CN" dirty="0" smtClean="0"/>
          </a:p>
          <a:p>
            <a:r>
              <a:rPr lang="en-US" altLang="zh-CN" dirty="0"/>
              <a:t>1.4  </a:t>
            </a:r>
            <a:r>
              <a:rPr lang="zh-CN" altLang="zh-CN" dirty="0"/>
              <a:t>计算机网络在我国的发展</a:t>
            </a:r>
          </a:p>
          <a:p>
            <a:r>
              <a:rPr lang="en-US" altLang="zh-CN" dirty="0"/>
              <a:t>1.5  </a:t>
            </a:r>
            <a:r>
              <a:rPr lang="zh-CN" altLang="zh-CN" dirty="0"/>
              <a:t>计算机网络的</a:t>
            </a:r>
            <a:r>
              <a:rPr lang="zh-CN" altLang="zh-CN" dirty="0" smtClean="0"/>
              <a:t>类别</a:t>
            </a:r>
            <a:endParaRPr lang="en-US" altLang="zh-CN" dirty="0" smtClean="0"/>
          </a:p>
          <a:p>
            <a:r>
              <a:rPr lang="en-US" altLang="zh-CN" dirty="0"/>
              <a:t>1.6  </a:t>
            </a:r>
            <a:r>
              <a:rPr lang="zh-CN" altLang="zh-CN" dirty="0"/>
              <a:t>计算机网络的</a:t>
            </a:r>
            <a:r>
              <a:rPr lang="zh-CN" altLang="zh-CN" dirty="0" smtClean="0"/>
              <a:t>性能</a:t>
            </a:r>
            <a:endParaRPr lang="en-US" altLang="zh-CN" dirty="0" smtClean="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3323019446"/>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基本概念要清楚</a:t>
            </a:r>
          </a:p>
        </p:txBody>
      </p:sp>
      <p:sp>
        <p:nvSpPr>
          <p:cNvPr id="6" name="内容占位符 5"/>
          <p:cNvSpPr>
            <a:spLocks noGrp="1"/>
          </p:cNvSpPr>
          <p:nvPr>
            <p:ph idx="1"/>
          </p:nvPr>
        </p:nvSpPr>
        <p:spPr/>
        <p:txBody>
          <a:bodyPr/>
          <a:lstStyle/>
          <a:p>
            <a:r>
              <a:rPr lang="zh-CN" altLang="zh-CN" dirty="0">
                <a:solidFill>
                  <a:srgbClr val="FF0000"/>
                </a:solidFill>
              </a:rPr>
              <a:t>网络</a:t>
            </a:r>
            <a:r>
              <a:rPr lang="zh-CN" altLang="zh-CN" dirty="0"/>
              <a:t>把许多计算机连接在</a:t>
            </a:r>
            <a:r>
              <a:rPr lang="zh-CN" altLang="zh-CN" dirty="0" smtClean="0"/>
              <a:t>一起</a:t>
            </a:r>
            <a:r>
              <a:rPr lang="zh-CN" altLang="en-US" dirty="0" smtClean="0"/>
              <a:t>。</a:t>
            </a:r>
            <a:endParaRPr lang="en-US" altLang="zh-CN" dirty="0" smtClean="0"/>
          </a:p>
          <a:p>
            <a:r>
              <a:rPr lang="zh-CN" altLang="zh-CN" dirty="0" smtClean="0">
                <a:solidFill>
                  <a:srgbClr val="FF0000"/>
                </a:solidFill>
              </a:rPr>
              <a:t>互连</a:t>
            </a:r>
            <a:r>
              <a:rPr lang="zh-CN" altLang="zh-CN" dirty="0">
                <a:solidFill>
                  <a:srgbClr val="FF0000"/>
                </a:solidFill>
              </a:rPr>
              <a:t>网</a:t>
            </a:r>
            <a:r>
              <a:rPr lang="zh-CN" altLang="zh-CN" dirty="0"/>
              <a:t>则把许多网络通过路由器连接在</a:t>
            </a:r>
            <a:r>
              <a:rPr lang="zh-CN" altLang="zh-CN" dirty="0" smtClean="0"/>
              <a:t>一起</a:t>
            </a:r>
            <a:r>
              <a:rPr lang="zh-CN" altLang="en-US" dirty="0"/>
              <a:t>。</a:t>
            </a:r>
            <a:endParaRPr lang="en-US" altLang="zh-CN" dirty="0" smtClean="0"/>
          </a:p>
          <a:p>
            <a:r>
              <a:rPr lang="zh-CN" altLang="zh-CN" dirty="0" smtClean="0"/>
              <a:t>与</a:t>
            </a:r>
            <a:r>
              <a:rPr lang="zh-CN" altLang="zh-CN" dirty="0"/>
              <a:t>网络相连的计算机常称为</a:t>
            </a:r>
            <a:r>
              <a:rPr lang="zh-CN" altLang="zh-CN" dirty="0" smtClean="0">
                <a:solidFill>
                  <a:srgbClr val="0000CC"/>
                </a:solidFill>
              </a:rPr>
              <a:t>主机</a:t>
            </a:r>
            <a:r>
              <a:rPr lang="zh-CN" altLang="en-US" dirty="0" smtClean="0"/>
              <a:t>。</a:t>
            </a:r>
            <a:endParaRPr lang="zh-CN" altLang="en-US" dirty="0"/>
          </a:p>
        </p:txBody>
      </p:sp>
      <p:grpSp>
        <p:nvGrpSpPr>
          <p:cNvPr id="178" name="组合 177"/>
          <p:cNvGrpSpPr/>
          <p:nvPr/>
        </p:nvGrpSpPr>
        <p:grpSpPr>
          <a:xfrm>
            <a:off x="1496616" y="3068960"/>
            <a:ext cx="7848871" cy="3143460"/>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a:grpSpLocks/>
              </p:cNvGrpSpPr>
              <p:nvPr/>
            </p:nvGrpSpPr>
            <p:grpSpPr bwMode="auto">
              <a:xfrm>
                <a:off x="2775211" y="3490809"/>
                <a:ext cx="4021357" cy="2649604"/>
                <a:chOff x="109" y="1226"/>
                <a:chExt cx="2516" cy="1675"/>
              </a:xfrm>
            </p:grpSpPr>
            <p:grpSp>
              <p:nvGrpSpPr>
                <p:cNvPr id="123" name="Group 1505"/>
                <p:cNvGrpSpPr>
                  <a:grpSpLocks/>
                </p:cNvGrpSpPr>
                <p:nvPr/>
              </p:nvGrpSpPr>
              <p:grpSpPr bwMode="auto">
                <a:xfrm>
                  <a:off x="109" y="1226"/>
                  <a:ext cx="2516" cy="1675"/>
                  <a:chOff x="109" y="1226"/>
                  <a:chExt cx="2516" cy="1675"/>
                </a:xfrm>
              </p:grpSpPr>
              <p:grpSp>
                <p:nvGrpSpPr>
                  <p:cNvPr id="125" name="Group 1506"/>
                  <p:cNvGrpSpPr>
                    <a:grpSpLocks/>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4"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Text Box 1318"/>
              <p:cNvSpPr txBox="1">
                <a:spLocks noChangeArrowheads="1"/>
              </p:cNvSpPr>
              <p:nvPr/>
            </p:nvSpPr>
            <p:spPr bwMode="auto">
              <a:xfrm>
                <a:off x="3224808" y="2996953"/>
                <a:ext cx="3278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32" name="Picture 14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14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14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14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2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12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1320"/>
              <p:cNvGrpSpPr>
                <a:grpSpLocks/>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9"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1"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2"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6" name="Group 1344"/>
              <p:cNvGrpSpPr>
                <a:grpSpLocks/>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8"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7" name="Group 1356"/>
              <p:cNvGrpSpPr>
                <a:grpSpLocks/>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8" name="Group 1428"/>
              <p:cNvGrpSpPr>
                <a:grpSpLocks/>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2"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3"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0" name="Group 1404"/>
              <p:cNvGrpSpPr>
                <a:grpSpLocks/>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1"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1" name="Group 1416"/>
              <p:cNvGrpSpPr>
                <a:grpSpLocks/>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8" name="Group 1468"/>
              <p:cNvGrpSpPr>
                <a:grpSpLocks/>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9"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0"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1"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2"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3"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44"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5"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矩形 174"/>
              <p:cNvSpPr/>
              <p:nvPr/>
            </p:nvSpPr>
            <p:spPr>
              <a:xfrm>
                <a:off x="6702960" y="3356992"/>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kern="0" dirty="0">
                    <a:solidFill>
                      <a:srgbClr val="000000"/>
                    </a:solidFill>
                    <a:ea typeface="黑体" pitchFamily="2" charset="-122"/>
                  </a:rPr>
                  <a:t>主机</a:t>
                </a:r>
              </a:p>
            </p:txBody>
          </p:sp>
        </p:grpSp>
        <p:sp>
          <p:nvSpPr>
            <p:cNvPr id="177" name="矩形 176"/>
            <p:cNvSpPr/>
            <p:nvPr/>
          </p:nvSpPr>
          <p:spPr>
            <a:xfrm>
              <a:off x="7290080" y="3704975"/>
              <a:ext cx="2055407" cy="1569660"/>
            </a:xfrm>
            <a:prstGeom prst="rect">
              <a:avLst/>
            </a:prstGeom>
            <a:solidFill>
              <a:srgbClr val="FFFF00"/>
            </a:solidFill>
            <a:ln>
              <a:solidFill>
                <a:srgbClr val="000099"/>
              </a:solidFill>
            </a:ln>
          </p:spPr>
          <p:txBody>
            <a:bodyPr wrap="square">
              <a:spAutoFit/>
            </a:bodyPr>
            <a:lstStyle/>
            <a:p>
              <a:r>
                <a:rPr lang="zh-CN" altLang="zh-CN" sz="2400" b="1" dirty="0" smtClean="0">
                  <a:latin typeface="+mn-lt"/>
                  <a:ea typeface="黑体" pitchFamily="2" charset="-122"/>
                </a:rPr>
                <a:t>主机</a:t>
              </a:r>
              <a:r>
                <a:rPr lang="zh-CN" altLang="en-US" sz="2400" b="1" dirty="0" smtClean="0">
                  <a:latin typeface="+mn-lt"/>
                  <a:ea typeface="黑体" pitchFamily="2" charset="-122"/>
                </a:rPr>
                <a:t>可以是计算机，也可以是</a:t>
              </a:r>
              <a:r>
                <a:rPr lang="zh-CN" altLang="zh-CN" sz="2400" b="1" dirty="0" smtClean="0">
                  <a:latin typeface="+mn-lt"/>
                  <a:ea typeface="黑体" pitchFamily="2" charset="-122"/>
                </a:rPr>
                <a:t>智能手机</a:t>
              </a:r>
              <a:r>
                <a:rPr lang="zh-CN" altLang="en-US" sz="2400" b="1" dirty="0" smtClean="0">
                  <a:latin typeface="+mn-lt"/>
                  <a:ea typeface="黑体" pitchFamily="2" charset="-122"/>
                </a:rPr>
                <a:t>等</a:t>
              </a:r>
              <a:r>
                <a:rPr lang="zh-CN" altLang="zh-CN" sz="2400" b="1" dirty="0" smtClean="0">
                  <a:latin typeface="+mn-lt"/>
                  <a:ea typeface="黑体" pitchFamily="2" charset="-122"/>
                </a:rPr>
                <a:t>智能机器</a:t>
              </a:r>
              <a:r>
                <a:rPr lang="zh-CN" altLang="zh-CN" sz="2400" b="1" dirty="0">
                  <a:latin typeface="+mn-lt"/>
                  <a:ea typeface="黑体" pitchFamily="2" charset="-122"/>
                </a:rPr>
                <a:t>。</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134002573"/>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1.2.2  </a:t>
            </a:r>
            <a:r>
              <a:rPr lang="zh-CN" altLang="zh-CN" sz="3600" dirty="0" smtClean="0"/>
              <a:t>互联网</a:t>
            </a:r>
            <a:r>
              <a:rPr lang="zh-CN" altLang="zh-CN" sz="3600" dirty="0"/>
              <a:t>基础结构发展的三个阶段</a:t>
            </a:r>
            <a:endParaRPr lang="zh-CN" altLang="en-US" sz="3600" dirty="0"/>
          </a:p>
        </p:txBody>
      </p:sp>
      <p:sp>
        <p:nvSpPr>
          <p:cNvPr id="3" name="内容占位符 2"/>
          <p:cNvSpPr>
            <a:spLocks noGrp="1"/>
          </p:cNvSpPr>
          <p:nvPr>
            <p:ph idx="1"/>
          </p:nvPr>
        </p:nvSpPr>
        <p:spPr/>
        <p:txBody>
          <a:bodyPr/>
          <a:lstStyle/>
          <a:p>
            <a:r>
              <a:rPr lang="zh-CN" altLang="en-US" dirty="0">
                <a:solidFill>
                  <a:srgbClr val="FF0000"/>
                </a:solidFill>
              </a:rPr>
              <a:t>第一</a:t>
            </a:r>
            <a:r>
              <a:rPr lang="zh-CN" altLang="en-US" dirty="0" smtClean="0">
                <a:solidFill>
                  <a:srgbClr val="FF0000"/>
                </a:solidFill>
              </a:rPr>
              <a:t>阶段：</a:t>
            </a:r>
            <a:r>
              <a:rPr lang="zh-CN" altLang="en-US" dirty="0" smtClean="0"/>
              <a:t>从</a:t>
            </a:r>
            <a:r>
              <a:rPr lang="zh-CN" altLang="en-US" dirty="0"/>
              <a:t>单个网络 </a:t>
            </a:r>
            <a:r>
              <a:rPr lang="en-US" altLang="zh-CN" dirty="0"/>
              <a:t>ARPANET </a:t>
            </a:r>
            <a:r>
              <a:rPr lang="zh-CN" altLang="en-US" dirty="0"/>
              <a:t>向互联网发展的过程。 </a:t>
            </a:r>
          </a:p>
          <a:p>
            <a:r>
              <a:rPr lang="en-US" altLang="zh-CN" dirty="0"/>
              <a:t>1983 </a:t>
            </a:r>
            <a:r>
              <a:rPr lang="zh-CN" altLang="en-US" dirty="0" smtClean="0"/>
              <a:t>年， </a:t>
            </a:r>
            <a:r>
              <a:rPr lang="en-US" altLang="zh-CN" dirty="0"/>
              <a:t>TCP/IP </a:t>
            </a:r>
            <a:r>
              <a:rPr lang="zh-CN" altLang="en-US" dirty="0"/>
              <a:t>协议成为 </a:t>
            </a:r>
            <a:r>
              <a:rPr lang="en-US" altLang="zh-CN" dirty="0"/>
              <a:t>ARPANET </a:t>
            </a:r>
            <a:r>
              <a:rPr lang="zh-CN" altLang="en-US" dirty="0"/>
              <a:t>上的标准</a:t>
            </a:r>
            <a:r>
              <a:rPr lang="zh-CN" altLang="en-US" dirty="0" smtClean="0"/>
              <a:t>协议，</a:t>
            </a:r>
            <a:r>
              <a:rPr lang="zh-CN" altLang="zh-CN" dirty="0"/>
              <a:t>使得所有</a:t>
            </a:r>
            <a:r>
              <a:rPr lang="zh-CN" altLang="zh-CN" dirty="0" smtClean="0"/>
              <a:t>使用</a:t>
            </a:r>
            <a:r>
              <a:rPr lang="en-US" altLang="zh-CN" dirty="0" smtClean="0"/>
              <a:t> TCP/IP </a:t>
            </a:r>
            <a:r>
              <a:rPr lang="zh-CN" altLang="zh-CN" dirty="0" smtClean="0"/>
              <a:t>协议</a:t>
            </a:r>
            <a:r>
              <a:rPr lang="zh-CN" altLang="zh-CN" dirty="0"/>
              <a:t>的计算机都能利用互连网相互</a:t>
            </a:r>
            <a:r>
              <a:rPr lang="zh-CN" altLang="zh-CN" dirty="0" smtClean="0"/>
              <a:t>通信</a:t>
            </a:r>
            <a:r>
              <a:rPr lang="zh-CN" altLang="en-US" dirty="0" smtClean="0"/>
              <a:t>。</a:t>
            </a:r>
            <a:endParaRPr lang="zh-CN" altLang="en-US" dirty="0"/>
          </a:p>
          <a:p>
            <a:r>
              <a:rPr lang="zh-CN" altLang="en-US" dirty="0"/>
              <a:t>人们把 </a:t>
            </a:r>
            <a:r>
              <a:rPr lang="en-US" altLang="zh-CN" dirty="0"/>
              <a:t>1983 </a:t>
            </a:r>
            <a:r>
              <a:rPr lang="zh-CN" altLang="en-US" dirty="0"/>
              <a:t>年</a:t>
            </a:r>
            <a:r>
              <a:rPr lang="zh-CN" altLang="en-US" dirty="0" smtClean="0"/>
              <a:t>作为互联网的</a:t>
            </a:r>
            <a:r>
              <a:rPr lang="zh-CN" altLang="en-US" dirty="0"/>
              <a:t>诞生时间</a:t>
            </a:r>
            <a:r>
              <a:rPr lang="zh-CN" altLang="en-US" dirty="0" smtClean="0"/>
              <a:t>。</a:t>
            </a:r>
            <a:endParaRPr lang="en-US" altLang="zh-CN" dirty="0" smtClean="0"/>
          </a:p>
          <a:p>
            <a:r>
              <a:rPr lang="en-US" altLang="zh-CN" dirty="0"/>
              <a:t>1990</a:t>
            </a:r>
            <a:r>
              <a:rPr lang="zh-CN" altLang="zh-CN" dirty="0" smtClean="0"/>
              <a:t>年</a:t>
            </a:r>
            <a:r>
              <a:rPr lang="zh-CN" altLang="en-US" dirty="0" smtClean="0"/>
              <a:t>，</a:t>
            </a:r>
            <a:r>
              <a:rPr lang="en-US" altLang="zh-CN" dirty="0" smtClean="0"/>
              <a:t>ARPANET </a:t>
            </a:r>
            <a:r>
              <a:rPr lang="zh-CN" altLang="zh-CN" dirty="0" smtClean="0"/>
              <a:t>正式</a:t>
            </a:r>
            <a:r>
              <a:rPr lang="zh-CN" altLang="zh-CN" dirty="0"/>
              <a:t>宣布</a:t>
            </a:r>
            <a:r>
              <a:rPr lang="zh-CN" altLang="zh-CN" dirty="0" smtClean="0"/>
              <a:t>关闭</a:t>
            </a:r>
            <a:r>
              <a:rPr lang="zh-CN" altLang="en-US" dirty="0" smtClean="0"/>
              <a:t>。</a:t>
            </a:r>
            <a:endParaRPr lang="zh-CN" altLang="en-US" dirty="0"/>
          </a:p>
          <a:p>
            <a:endParaRPr lang="en-US" altLang="zh-CN" dirty="0" smtClean="0"/>
          </a:p>
        </p:txBody>
      </p:sp>
    </p:spTree>
    <p:extLst>
      <p:ext uri="{BB962C8B-B14F-4D97-AF65-F5344CB8AC3E}">
        <p14:creationId xmlns:p14="http://schemas.microsoft.com/office/powerpoint/2010/main" val="337514094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3010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以</a:t>
            </a:r>
            <a:r>
              <a:rPr lang="zh-CN" altLang="en-US" dirty="0">
                <a:solidFill>
                  <a:srgbClr val="FF0000"/>
                </a:solidFill>
              </a:rPr>
              <a:t>小写字母 </a:t>
            </a:r>
            <a:r>
              <a:rPr lang="en-US" altLang="zh-CN" dirty="0" smtClean="0">
                <a:solidFill>
                  <a:srgbClr val="FF0000"/>
                </a:solidFill>
              </a:rPr>
              <a:t>“</a:t>
            </a:r>
            <a:r>
              <a:rPr lang="en-US" altLang="zh-CN" dirty="0" err="1" smtClean="0">
                <a:solidFill>
                  <a:srgbClr val="FF0000"/>
                </a:solidFill>
              </a:rPr>
              <a:t>i</a:t>
            </a:r>
            <a:r>
              <a:rPr lang="en-US" altLang="zh-CN" dirty="0" smtClean="0">
                <a:solidFill>
                  <a:srgbClr val="FF0000"/>
                </a:solidFill>
              </a:rPr>
              <a:t>” </a:t>
            </a:r>
            <a:r>
              <a:rPr lang="zh-CN" altLang="en-US" dirty="0"/>
              <a:t>开始的 </a:t>
            </a:r>
            <a:r>
              <a:rPr lang="en-US" altLang="zh-CN" dirty="0"/>
              <a:t>internet</a:t>
            </a:r>
            <a:r>
              <a:rPr lang="zh-CN" altLang="en-US" dirty="0" smtClean="0"/>
              <a:t>（互连</a:t>
            </a:r>
            <a:r>
              <a:rPr lang="zh-CN" altLang="en-US" dirty="0"/>
              <a:t>网）是一个通用名词，它泛指由多个计算机网络互连而成的网络。 </a:t>
            </a:r>
          </a:p>
          <a:p>
            <a:r>
              <a:rPr lang="zh-CN" altLang="en-US" dirty="0"/>
              <a:t>以</a:t>
            </a:r>
            <a:r>
              <a:rPr lang="zh-CN" altLang="en-US" dirty="0" smtClean="0">
                <a:solidFill>
                  <a:srgbClr val="FF0000"/>
                </a:solidFill>
              </a:rPr>
              <a:t>大写字母 </a:t>
            </a:r>
            <a:r>
              <a:rPr lang="en-US" altLang="zh-CN" dirty="0" smtClean="0">
                <a:solidFill>
                  <a:srgbClr val="FF0000"/>
                </a:solidFill>
              </a:rPr>
              <a:t>“I” </a:t>
            </a:r>
            <a:r>
              <a:rPr lang="zh-CN" altLang="en-US" dirty="0" smtClean="0"/>
              <a:t>开始</a:t>
            </a:r>
            <a:r>
              <a:rPr lang="zh-CN" altLang="en-US" dirty="0"/>
              <a:t>的的 </a:t>
            </a:r>
            <a:r>
              <a:rPr lang="en-US" altLang="zh-CN" dirty="0"/>
              <a:t>Internet</a:t>
            </a:r>
            <a:r>
              <a:rPr lang="zh-CN" altLang="en-US" dirty="0" smtClean="0"/>
              <a:t>（互联网</a:t>
            </a:r>
            <a:r>
              <a:rPr lang="zh-CN" altLang="zh-CN" dirty="0"/>
              <a:t>或因特网</a:t>
            </a:r>
            <a:r>
              <a:rPr lang="zh-CN" altLang="en-US" dirty="0" smtClean="0"/>
              <a:t>）</a:t>
            </a:r>
            <a:r>
              <a:rPr lang="zh-CN" altLang="en-US" dirty="0"/>
              <a:t>则是一个专用名词，它指当前全球最大的、开放的、由众多网络相互连接而成的特定</a:t>
            </a:r>
            <a:r>
              <a:rPr lang="zh-CN" altLang="en-US" dirty="0" smtClean="0"/>
              <a:t>计算机网络，</a:t>
            </a:r>
            <a:r>
              <a:rPr lang="zh-CN" altLang="en-US" dirty="0"/>
              <a:t>它采用 </a:t>
            </a:r>
            <a:r>
              <a:rPr lang="en-US" altLang="zh-CN" dirty="0"/>
              <a:t>TCP/IP </a:t>
            </a:r>
            <a:r>
              <a:rPr lang="zh-CN" altLang="en-US" dirty="0"/>
              <a:t>协议族作为通信的规则，且其前身是美国的 </a:t>
            </a:r>
            <a:r>
              <a:rPr lang="en-US" altLang="zh-CN" dirty="0"/>
              <a:t>ARPANET</a:t>
            </a:r>
            <a:r>
              <a:rPr lang="zh-CN" altLang="en-US" dirty="0"/>
              <a:t>。</a:t>
            </a:r>
          </a:p>
        </p:txBody>
      </p:sp>
    </p:spTree>
    <p:extLst>
      <p:ext uri="{BB962C8B-B14F-4D97-AF65-F5344CB8AC3E}">
        <p14:creationId xmlns:p14="http://schemas.microsoft.com/office/powerpoint/2010/main" val="1847529648"/>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4" name="圆角矩形 3"/>
          <p:cNvSpPr/>
          <p:nvPr/>
        </p:nvSpPr>
        <p:spPr bwMode="auto">
          <a:xfrm>
            <a:off x="848544" y="1484784"/>
            <a:ext cx="8352928" cy="2448272"/>
          </a:xfrm>
          <a:prstGeom prst="roundRect">
            <a:avLst>
              <a:gd name="adj" fmla="val 870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zh-CN" sz="3200" b="1" dirty="0">
                <a:solidFill>
                  <a:srgbClr val="000099"/>
                </a:solidFill>
                <a:ea typeface="黑体" pitchFamily="2" charset="-122"/>
              </a:rPr>
              <a:t>任意把几个计算机网络互连起来（不管采用什么协议），并能够相互通信，这样构成的是一个互连</a:t>
            </a:r>
            <a:r>
              <a:rPr lang="zh-CN" altLang="zh-CN" sz="3200" b="1" dirty="0" smtClean="0">
                <a:solidFill>
                  <a:srgbClr val="000099"/>
                </a:solidFill>
                <a:ea typeface="黑体" pitchFamily="2" charset="-122"/>
              </a:rPr>
              <a:t>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a:solidFill>
                  <a:srgbClr val="000099"/>
                </a:solidFill>
                <a:ea typeface="黑体" pitchFamily="2" charset="-122"/>
              </a:rPr>
              <a:t>，而不是</a:t>
            </a:r>
            <a:r>
              <a:rPr lang="zh-CN" altLang="zh-CN" sz="3200" b="1" dirty="0" smtClean="0">
                <a:solidFill>
                  <a:srgbClr val="000099"/>
                </a:solidFill>
                <a:ea typeface="黑体" pitchFamily="2" charset="-122"/>
              </a:rPr>
              <a:t>互联网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smtClean="0">
                <a:solidFill>
                  <a:srgbClr val="000099"/>
                </a:solidFill>
                <a:ea typeface="黑体" pitchFamily="2" charset="-122"/>
              </a:rPr>
              <a:t>。</a:t>
            </a:r>
            <a:endParaRPr lang="zh-CN" altLang="zh-CN" sz="3200" b="1" dirty="0">
              <a:solidFill>
                <a:srgbClr val="000099"/>
              </a:solidFill>
              <a:ea typeface="黑体" pitchFamily="2" charset="-122"/>
            </a:endParaRPr>
          </a:p>
        </p:txBody>
      </p:sp>
    </p:spTree>
    <p:extLst>
      <p:ext uri="{BB962C8B-B14F-4D97-AF65-F5344CB8AC3E}">
        <p14:creationId xmlns:p14="http://schemas.microsoft.com/office/powerpoint/2010/main" val="274719900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dirty="0">
                <a:solidFill>
                  <a:srgbClr val="FF0000"/>
                </a:solidFill>
              </a:rPr>
              <a:t>第二</a:t>
            </a:r>
            <a:r>
              <a:rPr lang="zh-CN" altLang="en-US" dirty="0" smtClean="0">
                <a:solidFill>
                  <a:srgbClr val="FF0000"/>
                </a:solidFill>
              </a:rPr>
              <a:t>阶段：</a:t>
            </a:r>
            <a:r>
              <a:rPr lang="zh-CN" altLang="en-US" dirty="0" smtClean="0"/>
              <a:t>建成</a:t>
            </a:r>
            <a:r>
              <a:rPr lang="zh-CN" altLang="en-US" dirty="0"/>
              <a:t>了三级结构</a:t>
            </a:r>
            <a:r>
              <a:rPr lang="zh-CN" altLang="en-US" dirty="0" smtClean="0"/>
              <a:t>的互联网。 </a:t>
            </a:r>
            <a:endParaRPr lang="zh-CN" altLang="en-US" dirty="0"/>
          </a:p>
          <a:p>
            <a:r>
              <a:rPr lang="zh-CN" altLang="en-US" dirty="0" smtClean="0"/>
              <a:t>它是一个三</a:t>
            </a:r>
            <a:r>
              <a:rPr lang="zh-CN" altLang="en-US" dirty="0"/>
              <a:t>级计算机网络，分为主干网、地区网和校园网（或企业网）</a:t>
            </a:r>
            <a:r>
              <a:rPr lang="zh-CN" altLang="en-US" dirty="0" smtClean="0"/>
              <a:t>。</a:t>
            </a:r>
            <a:endParaRPr lang="en-US" altLang="zh-CN" dirty="0" smtClean="0"/>
          </a:p>
        </p:txBody>
      </p:sp>
      <p:grpSp>
        <p:nvGrpSpPr>
          <p:cNvPr id="5" name="组合 4"/>
          <p:cNvGrpSpPr/>
          <p:nvPr/>
        </p:nvGrpSpPr>
        <p:grpSpPr>
          <a:xfrm>
            <a:off x="747784" y="299695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lt"/>
                  <a:ea typeface="黑体" pitchFamily="2" charset="-122"/>
                </a:rPr>
                <a:t>主干网</a:t>
              </a: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a:grpSpLocks/>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a:grpSpLocks/>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a:grpSpLocks/>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5"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a:grpSpLocks/>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2"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a:grpSpLocks/>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3"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spTree>
    <p:extLst>
      <p:ext uri="{BB962C8B-B14F-4D97-AF65-F5344CB8AC3E}">
        <p14:creationId xmlns:p14="http://schemas.microsoft.com/office/powerpoint/2010/main" val="1942423518"/>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sz="2800" dirty="0" smtClean="0">
                <a:solidFill>
                  <a:srgbClr val="FF0000"/>
                </a:solidFill>
              </a:rPr>
              <a:t>第</a:t>
            </a:r>
            <a:r>
              <a:rPr lang="zh-CN" altLang="en-US" sz="2800" dirty="0">
                <a:solidFill>
                  <a:srgbClr val="FF0000"/>
                </a:solidFill>
              </a:rPr>
              <a:t>三</a:t>
            </a:r>
            <a:r>
              <a:rPr lang="zh-CN" altLang="en-US" sz="2800" dirty="0" smtClean="0">
                <a:solidFill>
                  <a:srgbClr val="FF0000"/>
                </a:solidFill>
              </a:rPr>
              <a:t>阶段：</a:t>
            </a:r>
            <a:r>
              <a:rPr lang="zh-CN" altLang="en-US" sz="2800" dirty="0"/>
              <a:t>逐渐形成了多层次 </a:t>
            </a:r>
            <a:r>
              <a:rPr lang="en-US" altLang="zh-CN" sz="2800" dirty="0"/>
              <a:t>ISP </a:t>
            </a:r>
            <a:r>
              <a:rPr lang="zh-CN" altLang="en-US" sz="2800" dirty="0"/>
              <a:t>结构</a:t>
            </a:r>
            <a:r>
              <a:rPr lang="zh-CN" altLang="en-US" sz="2800" dirty="0" smtClean="0"/>
              <a:t>的互联网。 </a:t>
            </a:r>
            <a:endParaRPr lang="en-US" altLang="zh-CN" sz="2800" dirty="0" smtClean="0"/>
          </a:p>
          <a:p>
            <a:r>
              <a:rPr lang="zh-CN" altLang="en-US" sz="2800" dirty="0"/>
              <a:t>出现</a:t>
            </a:r>
            <a:r>
              <a:rPr lang="zh-CN" altLang="en-US" sz="2800" dirty="0" smtClean="0"/>
              <a:t>了</a:t>
            </a:r>
            <a:r>
              <a:rPr lang="zh-CN" altLang="en-US" sz="2800" dirty="0">
                <a:solidFill>
                  <a:srgbClr val="0000CC"/>
                </a:solidFill>
              </a:rPr>
              <a:t>互联网服务提供者 </a:t>
            </a:r>
            <a:r>
              <a:rPr lang="en-US" altLang="zh-CN" sz="2800" dirty="0">
                <a:solidFill>
                  <a:srgbClr val="0000CC"/>
                </a:solidFill>
              </a:rPr>
              <a:t>ISP</a:t>
            </a:r>
            <a:r>
              <a:rPr lang="en-US" altLang="zh-CN" sz="2800" dirty="0"/>
              <a:t> (Internet Service Provider)</a:t>
            </a:r>
            <a:r>
              <a:rPr lang="zh-CN" altLang="en-US" sz="2800" dirty="0" smtClean="0"/>
              <a:t>。</a:t>
            </a:r>
            <a:endParaRPr lang="en-US" altLang="zh-CN" sz="2800" dirty="0" smtClean="0"/>
          </a:p>
          <a:p>
            <a:r>
              <a:rPr lang="zh-CN" altLang="zh-CN" sz="2800" dirty="0"/>
              <a:t>任何机构和个人只要向</a:t>
            </a:r>
            <a:r>
              <a:rPr lang="zh-CN" altLang="zh-CN" sz="2800" dirty="0" smtClean="0"/>
              <a:t>某个</a:t>
            </a:r>
            <a:r>
              <a:rPr lang="en-US" altLang="zh-CN" sz="2800" dirty="0" smtClean="0"/>
              <a:t> ISP </a:t>
            </a:r>
            <a:r>
              <a:rPr lang="zh-CN" altLang="zh-CN" sz="2800" dirty="0" smtClean="0"/>
              <a:t>交纳</a:t>
            </a:r>
            <a:r>
              <a:rPr lang="zh-CN" altLang="zh-CN" sz="2800" dirty="0"/>
              <a:t>规定的费用，就</a:t>
            </a:r>
            <a:r>
              <a:rPr lang="zh-CN" altLang="zh-CN" sz="2800" dirty="0" smtClean="0"/>
              <a:t>可</a:t>
            </a:r>
            <a:r>
              <a:rPr lang="zh-CN" altLang="en-US" sz="2800" dirty="0" smtClean="0"/>
              <a:t>从</a:t>
            </a:r>
            <a:r>
              <a:rPr lang="zh-CN" altLang="zh-CN" sz="2800" dirty="0" smtClean="0"/>
              <a:t>该</a:t>
            </a:r>
            <a:r>
              <a:rPr lang="en-US" altLang="zh-CN" sz="2800" dirty="0" smtClean="0"/>
              <a:t> ISP </a:t>
            </a:r>
            <a:r>
              <a:rPr lang="zh-CN" altLang="zh-CN" sz="2800" dirty="0" smtClean="0"/>
              <a:t>获取</a:t>
            </a:r>
            <a:r>
              <a:rPr lang="zh-CN" altLang="zh-CN" sz="2800" dirty="0"/>
              <a:t>所</a:t>
            </a:r>
            <a:r>
              <a:rPr lang="zh-CN" altLang="zh-CN" sz="2800" dirty="0" smtClean="0"/>
              <a:t>需</a:t>
            </a:r>
            <a:r>
              <a:rPr lang="en-US" altLang="zh-CN" sz="2800" dirty="0" smtClean="0"/>
              <a:t> IP </a:t>
            </a:r>
            <a:r>
              <a:rPr lang="zh-CN" altLang="zh-CN" sz="2800" dirty="0" smtClean="0"/>
              <a:t>地址</a:t>
            </a:r>
            <a:r>
              <a:rPr lang="zh-CN" altLang="zh-CN" sz="2800" dirty="0"/>
              <a:t>的使用权，并可通过</a:t>
            </a:r>
            <a:r>
              <a:rPr lang="zh-CN" altLang="zh-CN" sz="2800" dirty="0" smtClean="0"/>
              <a:t>该</a:t>
            </a:r>
            <a:r>
              <a:rPr lang="en-US" altLang="zh-CN" sz="2800" dirty="0" smtClean="0"/>
              <a:t> ISP </a:t>
            </a:r>
            <a:r>
              <a:rPr lang="zh-CN" altLang="zh-CN" sz="2800" dirty="0" smtClean="0"/>
              <a:t>接入</a:t>
            </a:r>
            <a:r>
              <a:rPr lang="zh-CN" altLang="zh-CN" sz="2800" dirty="0"/>
              <a:t>到</a:t>
            </a:r>
            <a:r>
              <a:rPr lang="zh-CN" altLang="zh-CN" sz="2800" dirty="0" smtClean="0"/>
              <a:t>互联网</a:t>
            </a:r>
            <a:r>
              <a:rPr lang="zh-CN" altLang="en-US" sz="2800" dirty="0" smtClean="0"/>
              <a:t>。</a:t>
            </a:r>
            <a:endParaRPr lang="en-US" altLang="zh-CN" sz="2800" dirty="0" smtClean="0"/>
          </a:p>
          <a:p>
            <a:r>
              <a:rPr lang="zh-CN" altLang="zh-CN" sz="2800" dirty="0"/>
              <a:t>根据提供服务的覆盖面积大小以及所拥有</a:t>
            </a:r>
            <a:r>
              <a:rPr lang="zh-CN" altLang="zh-CN" sz="2800" dirty="0" smtClean="0"/>
              <a:t>的</a:t>
            </a:r>
            <a:r>
              <a:rPr lang="en-US" altLang="zh-CN" sz="2800" dirty="0" smtClean="0"/>
              <a:t> IP </a:t>
            </a:r>
            <a:r>
              <a:rPr lang="zh-CN" altLang="zh-CN" sz="2800" dirty="0" smtClean="0"/>
              <a:t>地址</a:t>
            </a:r>
            <a:r>
              <a:rPr lang="zh-CN" altLang="zh-CN" sz="2800" dirty="0"/>
              <a:t>数目的不同，</a:t>
            </a:r>
            <a:r>
              <a:rPr lang="en-US" altLang="zh-CN" sz="2800" dirty="0" smtClean="0"/>
              <a:t>ISP </a:t>
            </a:r>
            <a:r>
              <a:rPr lang="zh-CN" altLang="zh-CN" sz="2800" dirty="0" smtClean="0"/>
              <a:t>也</a:t>
            </a:r>
            <a:r>
              <a:rPr lang="zh-CN" altLang="zh-CN" sz="2800" dirty="0"/>
              <a:t>分成为</a:t>
            </a:r>
            <a:r>
              <a:rPr lang="zh-CN" altLang="zh-CN" sz="2800" dirty="0">
                <a:solidFill>
                  <a:srgbClr val="0000CC"/>
                </a:solidFill>
              </a:rPr>
              <a:t>不同层次</a:t>
            </a:r>
            <a:r>
              <a:rPr lang="zh-CN" altLang="zh-CN" sz="2800" dirty="0" smtClean="0">
                <a:solidFill>
                  <a:srgbClr val="0000CC"/>
                </a:solidFill>
              </a:rPr>
              <a:t>的</a:t>
            </a:r>
            <a:r>
              <a:rPr lang="en-US" altLang="zh-CN" sz="2800" dirty="0" smtClean="0">
                <a:solidFill>
                  <a:srgbClr val="0000CC"/>
                </a:solidFill>
              </a:rPr>
              <a:t> ISP</a:t>
            </a:r>
            <a:r>
              <a:rPr lang="zh-CN" altLang="zh-CN" sz="2800" dirty="0"/>
              <a:t>：</a:t>
            </a:r>
            <a:r>
              <a:rPr lang="zh-CN" altLang="zh-CN" sz="2800" dirty="0" smtClean="0">
                <a:solidFill>
                  <a:srgbClr val="FF0000"/>
                </a:solidFill>
              </a:rPr>
              <a:t>主干</a:t>
            </a:r>
            <a:r>
              <a:rPr lang="en-US" altLang="zh-CN" sz="2800" dirty="0" smtClean="0">
                <a:solidFill>
                  <a:srgbClr val="FF0000"/>
                </a:solidFill>
              </a:rPr>
              <a:t> ISP</a:t>
            </a:r>
            <a:r>
              <a:rPr lang="zh-CN" altLang="zh-CN" sz="2800" dirty="0">
                <a:solidFill>
                  <a:srgbClr val="FF0000"/>
                </a:solidFill>
              </a:rPr>
              <a:t>、</a:t>
            </a:r>
            <a:r>
              <a:rPr lang="zh-CN" altLang="zh-CN" sz="2800" dirty="0" smtClean="0">
                <a:solidFill>
                  <a:srgbClr val="FF0000"/>
                </a:solidFill>
              </a:rPr>
              <a:t>地区</a:t>
            </a:r>
            <a:r>
              <a:rPr lang="en-US" altLang="zh-CN" sz="2800" dirty="0" smtClean="0">
                <a:solidFill>
                  <a:srgbClr val="FF0000"/>
                </a:solidFill>
              </a:rPr>
              <a:t> ISP </a:t>
            </a:r>
            <a:r>
              <a:rPr lang="zh-CN" altLang="zh-CN" sz="2800" dirty="0" smtClean="0"/>
              <a:t>和</a:t>
            </a:r>
            <a:r>
              <a:rPr lang="en-US" altLang="zh-CN" sz="2800" dirty="0" smtClean="0"/>
              <a:t> </a:t>
            </a:r>
            <a:r>
              <a:rPr lang="zh-CN" altLang="zh-CN" sz="2800" dirty="0" smtClean="0">
                <a:solidFill>
                  <a:srgbClr val="FF0000"/>
                </a:solidFill>
              </a:rPr>
              <a:t>本地</a:t>
            </a:r>
            <a:r>
              <a:rPr lang="en-US" altLang="zh-CN" sz="2800" dirty="0" smtClean="0">
                <a:solidFill>
                  <a:srgbClr val="FF0000"/>
                </a:solidFill>
              </a:rPr>
              <a:t> ISP</a:t>
            </a:r>
            <a:r>
              <a:rPr lang="zh-CN" altLang="zh-CN" sz="2800" dirty="0">
                <a:solidFill>
                  <a:srgbClr val="FF0000"/>
                </a:solidFill>
              </a:rPr>
              <a:t>。</a:t>
            </a:r>
            <a:endParaRPr lang="zh-CN" altLang="en-US" sz="2800" dirty="0">
              <a:solidFill>
                <a:srgbClr val="FF0000"/>
              </a:solidFill>
            </a:endParaRPr>
          </a:p>
          <a:p>
            <a:endParaRPr lang="zh-CN" altLang="en-US" sz="2800" dirty="0"/>
          </a:p>
        </p:txBody>
      </p:sp>
    </p:spTree>
    <p:extLst>
      <p:ext uri="{BB962C8B-B14F-4D97-AF65-F5344CB8AC3E}">
        <p14:creationId xmlns:p14="http://schemas.microsoft.com/office/powerpoint/2010/main" val="280085251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20065" y="4796383"/>
            <a:ext cx="8466778" cy="504825"/>
            <a:chOff x="920065" y="4724375"/>
            <a:chExt cx="8466778" cy="504825"/>
          </a:xfrm>
        </p:grpSpPr>
        <p:sp>
          <p:nvSpPr>
            <p:cNvPr id="396459" name="Text Box 171"/>
            <p:cNvSpPr txBox="1">
              <a:spLocks noChangeArrowheads="1"/>
            </p:cNvSpPr>
            <p:nvPr/>
          </p:nvSpPr>
          <p:spPr bwMode="auto">
            <a:xfrm>
              <a:off x="1141542" y="4799397"/>
              <a:ext cx="8077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A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主干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B</a:t>
              </a: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Arial" pitchFamily="34" charset="0"/>
                <a:ea typeface="黑体" pitchFamily="2" charset="-122"/>
                <a:cs typeface="Arial" pitchFamily="34" charset="0"/>
              </a:endParaRPr>
            </a:p>
          </p:txBody>
        </p:sp>
      </p:grpSp>
      <p:grpSp>
        <p:nvGrpSpPr>
          <p:cNvPr id="4" name="组合 3"/>
          <p:cNvGrpSpPr/>
          <p:nvPr/>
        </p:nvGrpSpPr>
        <p:grpSpPr>
          <a:xfrm>
            <a:off x="439997" y="527684"/>
            <a:ext cx="9254121" cy="4032448"/>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2" name="Text Box 144"/>
            <p:cNvSpPr txBox="1">
              <a:spLocks noChangeArrowheads="1"/>
            </p:cNvSpPr>
            <p:nvPr/>
          </p:nvSpPr>
          <p:spPr bwMode="auto">
            <a:xfrm>
              <a:off x="8008550"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大公司</a:t>
              </a: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公司</a:t>
              </a: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pic>
          <p:nvPicPr>
            <p:cNvPr id="396455"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A</a:t>
              </a:r>
            </a:p>
          </p:txBody>
        </p:sp>
        <p:pic>
          <p:nvPicPr>
            <p:cNvPr id="396457" name="Picture 1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B</a:t>
              </a: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主干 </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地区 </a:t>
              </a:r>
              <a:r>
                <a:rPr kumimoji="1" lang="zh-CN" altLang="en-US" sz="6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5" name="Text Box 187"/>
            <p:cNvSpPr txBox="1">
              <a:spLocks noChangeArrowheads="1"/>
            </p:cNvSpPr>
            <p:nvPr/>
          </p:nvSpPr>
          <p:spPr bwMode="auto">
            <a:xfrm>
              <a:off x="1714112" y="2655789"/>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6" name="Text Box 188"/>
            <p:cNvSpPr txBox="1">
              <a:spLocks noChangeArrowheads="1"/>
            </p:cNvSpPr>
            <p:nvPr/>
          </p:nvSpPr>
          <p:spPr bwMode="auto">
            <a:xfrm>
              <a:off x="4419345" y="2638326"/>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79" name="Group 191"/>
            <p:cNvGrpSpPr>
              <a:grpSpLocks/>
            </p:cNvGrpSpPr>
            <p:nvPr/>
          </p:nvGrpSpPr>
          <p:grpSpPr bwMode="auto">
            <a:xfrm>
              <a:off x="7305156" y="3084414"/>
              <a:ext cx="586449" cy="355600"/>
              <a:chOff x="3334" y="255"/>
              <a:chExt cx="341" cy="224"/>
            </a:xfrm>
          </p:grpSpPr>
          <p:pic>
            <p:nvPicPr>
              <p:cNvPr id="396480" name="Picture 19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3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IXP</a:t>
                </a:r>
              </a:p>
            </p:txBody>
          </p:sp>
        </p:grpSp>
        <p:sp>
          <p:nvSpPr>
            <p:cNvPr id="396482" name="Text Box 194"/>
            <p:cNvSpPr txBox="1">
              <a:spLocks noChangeArrowheads="1"/>
            </p:cNvSpPr>
            <p:nvPr/>
          </p:nvSpPr>
          <p:spPr bwMode="auto">
            <a:xfrm>
              <a:off x="1751948" y="3786088"/>
              <a:ext cx="681890" cy="6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latin typeface="Arial" pitchFamily="34" charset="0"/>
                  <a:ea typeface="黑体" pitchFamily="2" charset="-122"/>
                  <a:cs typeface="Arial" pitchFamily="34" charset="0"/>
                  <a:sym typeface="Symbol" pitchFamily="18" charset="2"/>
                </a:rPr>
                <a:t></a:t>
              </a: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84" name="Group 196"/>
            <p:cNvGrpSpPr>
              <a:grpSpLocks/>
            </p:cNvGrpSpPr>
            <p:nvPr/>
          </p:nvGrpSpPr>
          <p:grpSpPr bwMode="auto">
            <a:xfrm>
              <a:off x="1724431" y="4725889"/>
              <a:ext cx="964803" cy="563563"/>
              <a:chOff x="295" y="2432"/>
              <a:chExt cx="561" cy="355"/>
            </a:xfrm>
          </p:grpSpPr>
          <p:pic>
            <p:nvPicPr>
              <p:cNvPr id="396485" name="Picture 19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pitchFamily="34" charset="0"/>
                    <a:ea typeface="黑体" pitchFamily="2" charset="-122"/>
                    <a:cs typeface="Arial" pitchFamily="34" charset="0"/>
                  </a:rPr>
                  <a:t>校园网</a:t>
                </a:r>
              </a:p>
            </p:txBody>
          </p:sp>
        </p:grpSp>
        <p:grpSp>
          <p:nvGrpSpPr>
            <p:cNvPr id="396487" name="Group 199"/>
            <p:cNvGrpSpPr>
              <a:grpSpLocks/>
            </p:cNvGrpSpPr>
            <p:nvPr/>
          </p:nvGrpSpPr>
          <p:grpSpPr bwMode="auto">
            <a:xfrm>
              <a:off x="2739108" y="4725889"/>
              <a:ext cx="964803" cy="563563"/>
              <a:chOff x="295" y="2432"/>
              <a:chExt cx="561" cy="355"/>
            </a:xfrm>
          </p:grpSpPr>
          <p:pic>
            <p:nvPicPr>
              <p:cNvPr id="396488" name="Picture 20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Arial" pitchFamily="34" charset="0"/>
                    <a:ea typeface="黑体" pitchFamily="2" charset="-122"/>
                    <a:cs typeface="Arial" pitchFamily="34" charset="0"/>
                  </a:rPr>
                  <a:t>校园网</a:t>
                </a:r>
              </a:p>
            </p:txBody>
          </p:sp>
        </p:grpSp>
        <p:sp>
          <p:nvSpPr>
            <p:cNvPr id="396490" name="Text Box 202"/>
            <p:cNvSpPr txBox="1">
              <a:spLocks noChangeArrowheads="1"/>
            </p:cNvSpPr>
            <p:nvPr/>
          </p:nvSpPr>
          <p:spPr bwMode="auto">
            <a:xfrm>
              <a:off x="5628358" y="4654451"/>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1" name="Text Box 203"/>
            <p:cNvSpPr txBox="1">
              <a:spLocks noChangeArrowheads="1"/>
            </p:cNvSpPr>
            <p:nvPr/>
          </p:nvSpPr>
          <p:spPr bwMode="auto">
            <a:xfrm>
              <a:off x="6682591"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2" name="Freeform 204"/>
            <p:cNvSpPr>
              <a:spLocks/>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grpSp>
      <p:sp>
        <p:nvSpPr>
          <p:cNvPr id="8" name="矩形 7"/>
          <p:cNvSpPr/>
          <p:nvPr/>
        </p:nvSpPr>
        <p:spPr>
          <a:xfrm>
            <a:off x="885914" y="5589240"/>
            <a:ext cx="8586510"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基于</a:t>
            </a:r>
            <a:r>
              <a:rPr lang="en-US" altLang="zh-CN" sz="2400" b="1" dirty="0" smtClean="0">
                <a:latin typeface="Arial" pitchFamily="34" charset="0"/>
                <a:ea typeface="黑体" pitchFamily="2" charset="-122"/>
                <a:cs typeface="Arial" pitchFamily="34" charset="0"/>
              </a:rPr>
              <a:t> ISP </a:t>
            </a:r>
            <a:r>
              <a:rPr lang="zh-CN" altLang="zh-CN" sz="2400" b="1" dirty="0" smtClean="0">
                <a:latin typeface="Arial" pitchFamily="34" charset="0"/>
                <a:ea typeface="黑体" pitchFamily="2" charset="-122"/>
                <a:cs typeface="Arial" pitchFamily="34" charset="0"/>
              </a:rPr>
              <a:t>的</a:t>
            </a:r>
            <a:r>
              <a:rPr lang="zh-CN" altLang="zh-CN" sz="2400" b="1" dirty="0">
                <a:latin typeface="Arial" pitchFamily="34" charset="0"/>
                <a:ea typeface="黑体" pitchFamily="2" charset="-122"/>
                <a:cs typeface="Arial" pitchFamily="34" charset="0"/>
              </a:rPr>
              <a:t>多层结构的互联网的概念示意图</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99999783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16496" y="188640"/>
            <a:ext cx="85689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smtClean="0">
                <a:solidFill>
                  <a:srgbClr val="000099"/>
                </a:solidFill>
                <a:latin typeface="Arial" pitchFamily="34" charset="0"/>
                <a:ea typeface="黑体" pitchFamily="2" charset="-122"/>
                <a:cs typeface="Arial" pitchFamily="34" charset="0"/>
              </a:rPr>
              <a:t>到</a:t>
            </a:r>
            <a:r>
              <a:rPr lang="en-US" altLang="zh-CN" sz="3200" b="1" dirty="0" smtClean="0">
                <a:solidFill>
                  <a:srgbClr val="000099"/>
                </a:solidFill>
                <a:latin typeface="Arial" pitchFamily="34" charset="0"/>
                <a:ea typeface="黑体" pitchFamily="2" charset="-122"/>
                <a:cs typeface="Arial" pitchFamily="34" charset="0"/>
              </a:rPr>
              <a:t>2016 </a:t>
            </a:r>
            <a:r>
              <a:rPr lang="zh-CN" altLang="zh-CN" sz="3200" b="1" dirty="0" smtClean="0">
                <a:solidFill>
                  <a:srgbClr val="000099"/>
                </a:solidFill>
                <a:latin typeface="Arial" pitchFamily="34" charset="0"/>
                <a:ea typeface="黑体" pitchFamily="2" charset="-122"/>
                <a:cs typeface="Arial" pitchFamily="34" charset="0"/>
              </a:rPr>
              <a:t>年</a:t>
            </a:r>
            <a:r>
              <a:rPr lang="en-US" altLang="zh-CN" sz="3200" b="1" dirty="0" smtClean="0">
                <a:solidFill>
                  <a:srgbClr val="000099"/>
                </a:solidFill>
                <a:latin typeface="Arial" pitchFamily="34" charset="0"/>
                <a:ea typeface="黑体" pitchFamily="2" charset="-122"/>
                <a:cs typeface="Arial" pitchFamily="34" charset="0"/>
              </a:rPr>
              <a:t> 3 </a:t>
            </a:r>
            <a:r>
              <a:rPr lang="zh-CN" altLang="zh-CN" sz="3200" b="1" dirty="0" smtClean="0">
                <a:solidFill>
                  <a:srgbClr val="000099"/>
                </a:solidFill>
                <a:latin typeface="Arial" pitchFamily="34" charset="0"/>
                <a:ea typeface="黑体" pitchFamily="2" charset="-122"/>
                <a:cs typeface="Arial" pitchFamily="34" charset="0"/>
              </a:rPr>
              <a:t>月</a:t>
            </a:r>
            <a:r>
              <a:rPr lang="zh-CN" altLang="zh-CN" sz="3200" b="1" dirty="0">
                <a:solidFill>
                  <a:srgbClr val="000099"/>
                </a:solidFill>
                <a:latin typeface="Arial" pitchFamily="34" charset="0"/>
                <a:ea typeface="黑体" pitchFamily="2" charset="-122"/>
                <a:cs typeface="Arial" pitchFamily="34" charset="0"/>
              </a:rPr>
              <a:t>，全球已经</a:t>
            </a:r>
            <a:r>
              <a:rPr lang="zh-CN" altLang="zh-CN" sz="3200" b="1" dirty="0" smtClean="0">
                <a:solidFill>
                  <a:srgbClr val="000099"/>
                </a:solidFill>
                <a:latin typeface="Arial" pitchFamily="34" charset="0"/>
                <a:ea typeface="黑体" pitchFamily="2" charset="-122"/>
                <a:cs typeface="Arial" pitchFamily="34" charset="0"/>
              </a:rPr>
              <a:t>有</a:t>
            </a:r>
            <a:r>
              <a:rPr lang="en-US" altLang="zh-CN" sz="3200" b="1" dirty="0" smtClean="0">
                <a:solidFill>
                  <a:srgbClr val="000099"/>
                </a:solidFill>
                <a:latin typeface="Arial" pitchFamily="34" charset="0"/>
                <a:ea typeface="黑体" pitchFamily="2" charset="-122"/>
                <a:cs typeface="Arial" pitchFamily="34" charset="0"/>
              </a:rPr>
              <a:t> 226 </a:t>
            </a:r>
            <a:r>
              <a:rPr lang="zh-CN" altLang="zh-CN" sz="3200" b="1" dirty="0" smtClean="0">
                <a:solidFill>
                  <a:srgbClr val="000099"/>
                </a:solidFill>
                <a:latin typeface="Arial" pitchFamily="34" charset="0"/>
                <a:ea typeface="黑体" pitchFamily="2" charset="-122"/>
                <a:cs typeface="Arial" pitchFamily="34" charset="0"/>
              </a:rPr>
              <a:t>个</a:t>
            </a:r>
            <a:r>
              <a:rPr lang="en-US" altLang="zh-CN" sz="3200" b="1" dirty="0" smtClean="0">
                <a:solidFill>
                  <a:srgbClr val="000099"/>
                </a:solidFill>
                <a:latin typeface="Arial" pitchFamily="34" charset="0"/>
                <a:ea typeface="黑体" pitchFamily="2" charset="-122"/>
                <a:cs typeface="Arial" pitchFamily="34" charset="0"/>
              </a:rPr>
              <a:t> IXP</a:t>
            </a:r>
            <a:r>
              <a:rPr lang="zh-CN" altLang="zh-CN" sz="3200" b="1" dirty="0">
                <a:solidFill>
                  <a:srgbClr val="000099"/>
                </a:solidFill>
                <a:latin typeface="Arial" pitchFamily="34" charset="0"/>
                <a:ea typeface="黑体" pitchFamily="2" charset="-122"/>
                <a:cs typeface="Arial" pitchFamily="34" charset="0"/>
              </a:rPr>
              <a:t>，分布</a:t>
            </a:r>
            <a:r>
              <a:rPr lang="zh-CN" altLang="zh-CN" sz="3200" b="1" dirty="0" smtClean="0">
                <a:solidFill>
                  <a:srgbClr val="000099"/>
                </a:solidFill>
                <a:latin typeface="Arial" pitchFamily="34" charset="0"/>
                <a:ea typeface="黑体" pitchFamily="2" charset="-122"/>
                <a:cs typeface="Arial" pitchFamily="34" charset="0"/>
              </a:rPr>
              <a:t>在</a:t>
            </a:r>
            <a:r>
              <a:rPr lang="en-US" altLang="zh-CN" sz="3200" b="1" dirty="0" smtClean="0">
                <a:solidFill>
                  <a:srgbClr val="000099"/>
                </a:solidFill>
                <a:latin typeface="Arial" pitchFamily="34" charset="0"/>
                <a:ea typeface="黑体" pitchFamily="2" charset="-122"/>
                <a:cs typeface="Arial" pitchFamily="34" charset="0"/>
              </a:rPr>
              <a:t> 172 </a:t>
            </a:r>
            <a:r>
              <a:rPr lang="zh-CN" altLang="zh-CN" sz="3200" b="1" dirty="0" smtClean="0">
                <a:solidFill>
                  <a:srgbClr val="000099"/>
                </a:solidFill>
                <a:latin typeface="Arial" pitchFamily="34" charset="0"/>
                <a:ea typeface="黑体" pitchFamily="2" charset="-122"/>
                <a:cs typeface="Arial" pitchFamily="34" charset="0"/>
              </a:rPr>
              <a:t>个</a:t>
            </a:r>
            <a:r>
              <a:rPr lang="zh-CN" altLang="zh-CN" sz="3200" b="1" dirty="0">
                <a:solidFill>
                  <a:srgbClr val="000099"/>
                </a:solidFill>
                <a:latin typeface="Arial" pitchFamily="34" charset="0"/>
                <a:ea typeface="黑体" pitchFamily="2" charset="-122"/>
                <a:cs typeface="Arial" pitchFamily="34" charset="0"/>
              </a:rPr>
              <a:t>国家和</a:t>
            </a:r>
            <a:r>
              <a:rPr lang="zh-CN" altLang="zh-CN" sz="3200" b="1" dirty="0" smtClean="0">
                <a:solidFill>
                  <a:srgbClr val="000099"/>
                </a:solidFill>
                <a:latin typeface="Arial" pitchFamily="34" charset="0"/>
                <a:ea typeface="黑体" pitchFamily="2" charset="-122"/>
                <a:cs typeface="Arial" pitchFamily="34" charset="0"/>
              </a:rPr>
              <a:t>地区</a:t>
            </a:r>
            <a:r>
              <a:rPr lang="zh-CN" altLang="en-US" sz="3200" b="1" dirty="0" smtClean="0">
                <a:solidFill>
                  <a:srgbClr val="000099"/>
                </a:solidFill>
                <a:latin typeface="Arial" pitchFamily="34" charset="0"/>
                <a:ea typeface="黑体" pitchFamily="2" charset="-122"/>
                <a:cs typeface="Arial" pitchFamily="34" charset="0"/>
              </a:rPr>
              <a:t>。</a:t>
            </a:r>
            <a:r>
              <a:rPr lang="zh-CN" altLang="en-US" sz="3200" b="1" dirty="0">
                <a:solidFill>
                  <a:srgbClr val="000099"/>
                </a:solidFill>
                <a:latin typeface="Arial" pitchFamily="34" charset="0"/>
                <a:ea typeface="黑体" pitchFamily="2" charset="-122"/>
                <a:cs typeface="Arial" pitchFamily="34" charset="0"/>
              </a:rPr>
              <a:t>但</a:t>
            </a:r>
            <a:r>
              <a:rPr lang="zh-CN" altLang="zh-CN" sz="3200" b="1" dirty="0" smtClean="0">
                <a:solidFill>
                  <a:srgbClr val="000099"/>
                </a:solidFill>
                <a:latin typeface="Arial" pitchFamily="34" charset="0"/>
                <a:ea typeface="黑体" pitchFamily="2" charset="-122"/>
                <a:cs typeface="Arial" pitchFamily="34" charset="0"/>
              </a:rPr>
              <a:t>互联网</a:t>
            </a:r>
            <a:r>
              <a:rPr lang="zh-CN" altLang="zh-CN" sz="3200" b="1" dirty="0">
                <a:solidFill>
                  <a:srgbClr val="000099"/>
                </a:solidFill>
                <a:latin typeface="Arial" pitchFamily="34" charset="0"/>
                <a:ea typeface="黑体" pitchFamily="2" charset="-122"/>
                <a:cs typeface="Arial" pitchFamily="34" charset="0"/>
              </a:rPr>
              <a:t>的发展在全世界</a:t>
            </a:r>
            <a:r>
              <a:rPr lang="zh-CN" altLang="zh-CN" sz="3200" b="1" dirty="0" smtClean="0">
                <a:solidFill>
                  <a:srgbClr val="000099"/>
                </a:solidFill>
                <a:latin typeface="Arial" pitchFamily="34" charset="0"/>
                <a:ea typeface="黑体" pitchFamily="2" charset="-122"/>
                <a:cs typeface="Arial" pitchFamily="34" charset="0"/>
              </a:rPr>
              <a:t>还很不平衡</a:t>
            </a:r>
            <a:r>
              <a:rPr lang="zh-CN" altLang="en-US" sz="3200" b="1" dirty="0" smtClean="0">
                <a:solidFill>
                  <a:srgbClr val="000099"/>
                </a:solidFill>
                <a:latin typeface="Arial" pitchFamily="34" charset="0"/>
                <a:ea typeface="黑体" pitchFamily="2" charset="-122"/>
                <a:cs typeface="Arial" pitchFamily="34" charset="0"/>
              </a:rPr>
              <a:t>。</a:t>
            </a:r>
            <a:endParaRPr lang="zh-CN" altLang="en-US" sz="3200" b="1" dirty="0">
              <a:solidFill>
                <a:srgbClr val="000099"/>
              </a:solidFill>
              <a:latin typeface="Arial" pitchFamily="34" charset="0"/>
              <a:ea typeface="黑体" pitchFamily="2" charset="-122"/>
              <a:cs typeface="Arial" pitchFamily="34" charset="0"/>
            </a:endParaRPr>
          </a:p>
        </p:txBody>
      </p:sp>
      <p:pic>
        <p:nvPicPr>
          <p:cNvPr id="7" name="图片 6"/>
          <p:cNvPicPr/>
          <p:nvPr/>
        </p:nvPicPr>
        <p:blipFill>
          <a:blip r:embed="rId2" cstate="print"/>
          <a:srcRect l="23654" t="16245" r="32539" b="43791"/>
          <a:stretch>
            <a:fillRect/>
          </a:stretch>
        </p:blipFill>
        <p:spPr bwMode="auto">
          <a:xfrm>
            <a:off x="2000672" y="1772816"/>
            <a:ext cx="6264696" cy="3830940"/>
          </a:xfrm>
          <a:prstGeom prst="rect">
            <a:avLst/>
          </a:prstGeom>
          <a:noFill/>
          <a:ln w="9525">
            <a:noFill/>
            <a:miter lim="800000"/>
            <a:headEnd/>
            <a:tailEnd/>
          </a:ln>
        </p:spPr>
      </p:pic>
      <p:sp>
        <p:nvSpPr>
          <p:cNvPr id="2" name="矩形 1"/>
          <p:cNvSpPr/>
          <p:nvPr/>
        </p:nvSpPr>
        <p:spPr>
          <a:xfrm>
            <a:off x="1136576" y="5675764"/>
            <a:ext cx="7992888"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互联网</a:t>
            </a:r>
            <a:r>
              <a:rPr lang="zh-CN" altLang="zh-CN" sz="2400" b="1" dirty="0">
                <a:latin typeface="Arial" pitchFamily="34" charset="0"/>
                <a:ea typeface="黑体" pitchFamily="2" charset="-122"/>
                <a:cs typeface="Arial" pitchFamily="34" charset="0"/>
              </a:rPr>
              <a:t>交换</a:t>
            </a:r>
            <a:r>
              <a:rPr lang="zh-CN" altLang="zh-CN" sz="2400" b="1" dirty="0" smtClean="0">
                <a:latin typeface="Arial" pitchFamily="34" charset="0"/>
                <a:ea typeface="黑体" pitchFamily="2" charset="-122"/>
                <a:cs typeface="Arial" pitchFamily="34" charset="0"/>
              </a:rPr>
              <a:t>点</a:t>
            </a:r>
            <a:r>
              <a:rPr lang="en-US" altLang="zh-CN" sz="2400" b="1" dirty="0" smtClean="0">
                <a:latin typeface="Arial" pitchFamily="34" charset="0"/>
                <a:ea typeface="黑体" pitchFamily="2" charset="-122"/>
                <a:cs typeface="Arial" pitchFamily="34" charset="0"/>
              </a:rPr>
              <a:t> IXP </a:t>
            </a:r>
            <a:r>
              <a:rPr lang="zh-CN" altLang="zh-CN" sz="2400" b="1" dirty="0" smtClean="0">
                <a:latin typeface="Arial" pitchFamily="34" charset="0"/>
                <a:ea typeface="黑体" pitchFamily="2" charset="-122"/>
                <a:cs typeface="Arial" pitchFamily="34" charset="0"/>
              </a:rPr>
              <a:t>在</a:t>
            </a:r>
            <a:r>
              <a:rPr lang="zh-CN" altLang="zh-CN" sz="2400" b="1" dirty="0">
                <a:latin typeface="Arial" pitchFamily="34" charset="0"/>
                <a:ea typeface="黑体" pitchFamily="2" charset="-122"/>
                <a:cs typeface="Arial" pitchFamily="34" charset="0"/>
              </a:rPr>
              <a:t>全球的分布图（</a:t>
            </a:r>
            <a:r>
              <a:rPr lang="en-US" altLang="zh-CN" sz="2400" b="1" dirty="0">
                <a:latin typeface="Arial" pitchFamily="34" charset="0"/>
                <a:ea typeface="黑体" pitchFamily="2" charset="-122"/>
                <a:cs typeface="Arial" pitchFamily="34" charset="0"/>
              </a:rPr>
              <a:t>2016</a:t>
            </a:r>
            <a:r>
              <a:rPr lang="zh-CN" altLang="zh-CN" sz="2400" b="1" dirty="0">
                <a:latin typeface="Arial" pitchFamily="34" charset="0"/>
                <a:ea typeface="黑体" pitchFamily="2" charset="-122"/>
                <a:cs typeface="Arial" pitchFamily="34" charset="0"/>
              </a:rPr>
              <a:t>年）</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4161220570"/>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ctr"/>
            <a:r>
              <a:rPr lang="zh-CN" altLang="en-US" dirty="0"/>
              <a:t>万维网 </a:t>
            </a:r>
            <a:r>
              <a:rPr lang="en-US" altLang="zh-CN" b="1" dirty="0"/>
              <a:t>WWW </a:t>
            </a:r>
            <a:r>
              <a:rPr lang="zh-CN" altLang="en-US" b="1" dirty="0"/>
              <a:t>的问世</a:t>
            </a:r>
          </a:p>
        </p:txBody>
      </p:sp>
      <p:sp>
        <p:nvSpPr>
          <p:cNvPr id="316419" name="Rectangle 3"/>
          <p:cNvSpPr>
            <a:spLocks noGrp="1" noChangeArrowheads="1"/>
          </p:cNvSpPr>
          <p:nvPr>
            <p:ph idx="1"/>
          </p:nvPr>
        </p:nvSpPr>
        <p:spPr/>
        <p:txBody>
          <a:bodyPr/>
          <a:lstStyle/>
          <a:p>
            <a:r>
              <a:rPr lang="zh-CN" altLang="en-US" dirty="0" smtClean="0"/>
              <a:t>互联网</a:t>
            </a:r>
            <a:r>
              <a:rPr lang="zh-CN" altLang="en-US" dirty="0"/>
              <a:t>已经成为世界上规模最大和增长速率最快的计算机网络，没有人能够准确</a:t>
            </a:r>
            <a:r>
              <a:rPr lang="zh-CN" altLang="en-US" dirty="0" smtClean="0"/>
              <a:t>说出互联网究竟</a:t>
            </a:r>
            <a:r>
              <a:rPr lang="zh-CN" altLang="en-US" dirty="0"/>
              <a:t>有多大。</a:t>
            </a:r>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a:t>
            </a:r>
            <a:r>
              <a:rPr lang="en-US" altLang="zh-CN" dirty="0" smtClean="0"/>
              <a:t> (</a:t>
            </a:r>
            <a:r>
              <a:rPr lang="en-US" altLang="zh-CN" dirty="0"/>
              <a:t>World Wide Web</a:t>
            </a:r>
            <a:r>
              <a:rPr lang="en-US" altLang="zh-CN" dirty="0" smtClean="0"/>
              <a:t>) </a:t>
            </a:r>
            <a:r>
              <a:rPr lang="zh-CN" altLang="en-US" dirty="0" smtClean="0"/>
              <a:t>被</a:t>
            </a:r>
            <a:r>
              <a:rPr lang="zh-CN" altLang="en-US" dirty="0"/>
              <a:t>广泛使用</a:t>
            </a:r>
            <a:r>
              <a:rPr lang="zh-CN" altLang="en-US" dirty="0" smtClean="0"/>
              <a:t>在互联网上</a:t>
            </a:r>
            <a:r>
              <a:rPr lang="zh-CN" altLang="en-US" dirty="0"/>
              <a:t>，大大方便了广大非网络专业人员对网络的使用，</a:t>
            </a:r>
            <a:r>
              <a:rPr lang="zh-CN" altLang="en-US" dirty="0" smtClean="0"/>
              <a:t>成为互联网的</a:t>
            </a:r>
            <a:r>
              <a:rPr lang="zh-CN" altLang="en-US" dirty="0"/>
              <a:t>这种指数级增长的主要驱动力。 </a:t>
            </a:r>
          </a:p>
        </p:txBody>
      </p:sp>
    </p:spTree>
    <p:extLst>
      <p:ext uri="{BB962C8B-B14F-4D97-AF65-F5344CB8AC3E}">
        <p14:creationId xmlns:p14="http://schemas.microsoft.com/office/powerpoint/2010/main" val="2523062239"/>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sp>
        <p:nvSpPr>
          <p:cNvPr id="8" name="内容占位符 7"/>
          <p:cNvSpPr>
            <a:spLocks noGrp="1"/>
          </p:cNvSpPr>
          <p:nvPr>
            <p:ph sz="half" idx="1"/>
          </p:nvPr>
        </p:nvSpPr>
        <p:spPr>
          <a:xfrm>
            <a:off x="416496" y="1196752"/>
            <a:ext cx="3975722" cy="4934173"/>
          </a:xfrm>
        </p:spPr>
        <p:txBody>
          <a:bodyPr/>
          <a:lstStyle/>
          <a:p>
            <a:pPr>
              <a:lnSpc>
                <a:spcPct val="110000"/>
              </a:lnSpc>
              <a:spcBef>
                <a:spcPts val="600"/>
              </a:spcBef>
            </a:pPr>
            <a:r>
              <a:rPr lang="zh-CN" altLang="zh-CN" dirty="0" smtClean="0"/>
              <a:t>从</a:t>
            </a:r>
            <a:r>
              <a:rPr lang="en-US" altLang="zh-CN" dirty="0" smtClean="0"/>
              <a:t> 1993 </a:t>
            </a:r>
            <a:r>
              <a:rPr lang="zh-CN" altLang="zh-CN" dirty="0" smtClean="0"/>
              <a:t>年至</a:t>
            </a:r>
            <a:r>
              <a:rPr lang="en-US" altLang="zh-CN" dirty="0" smtClean="0"/>
              <a:t> 2016 </a:t>
            </a:r>
            <a:r>
              <a:rPr lang="zh-CN" altLang="zh-CN" dirty="0" smtClean="0"/>
              <a:t>年</a:t>
            </a:r>
            <a:r>
              <a:rPr lang="zh-CN" altLang="zh-CN" dirty="0"/>
              <a:t>互联网用户数的增长</a:t>
            </a:r>
            <a:r>
              <a:rPr lang="zh-CN" altLang="zh-CN" dirty="0" smtClean="0"/>
              <a:t>情况</a:t>
            </a:r>
            <a:r>
              <a:rPr lang="zh-CN" altLang="en-US" dirty="0" smtClean="0"/>
              <a:t>如图所示</a:t>
            </a:r>
            <a:r>
              <a:rPr lang="zh-CN" altLang="zh-CN" dirty="0" smtClean="0"/>
              <a:t>。</a:t>
            </a:r>
            <a:r>
              <a:rPr lang="zh-CN" altLang="zh-CN" dirty="0">
                <a:solidFill>
                  <a:srgbClr val="0000CC"/>
                </a:solidFill>
              </a:rPr>
              <a:t>这里的用户是指在家中上网的人</a:t>
            </a:r>
            <a:r>
              <a:rPr lang="zh-CN" altLang="en-US" dirty="0">
                <a:solidFill>
                  <a:srgbClr val="0000CC"/>
                </a:solidFill>
              </a:rPr>
              <a:t>。</a:t>
            </a:r>
            <a:endParaRPr lang="en-US" altLang="zh-CN" dirty="0">
              <a:solidFill>
                <a:srgbClr val="0000CC"/>
              </a:solidFill>
            </a:endParaRPr>
          </a:p>
          <a:p>
            <a:pPr>
              <a:lnSpc>
                <a:spcPct val="110000"/>
              </a:lnSpc>
              <a:spcBef>
                <a:spcPts val="600"/>
              </a:spcBef>
            </a:pPr>
            <a:r>
              <a:rPr lang="zh-CN" altLang="zh-CN" dirty="0" smtClean="0"/>
              <a:t>可以</a:t>
            </a:r>
            <a:r>
              <a:rPr lang="zh-CN" altLang="zh-CN" dirty="0"/>
              <a:t>看出，</a:t>
            </a:r>
            <a:r>
              <a:rPr lang="zh-CN" altLang="zh-CN" dirty="0" smtClean="0"/>
              <a:t>在</a:t>
            </a:r>
            <a:r>
              <a:rPr lang="en-US" altLang="zh-CN" dirty="0" smtClean="0"/>
              <a:t> 2005 </a:t>
            </a:r>
            <a:r>
              <a:rPr lang="zh-CN" altLang="zh-CN" dirty="0" smtClean="0"/>
              <a:t>年</a:t>
            </a:r>
            <a:r>
              <a:rPr lang="zh-CN" altLang="zh-CN" dirty="0"/>
              <a:t>互联网的用户数超过</a:t>
            </a:r>
            <a:r>
              <a:rPr lang="zh-CN" altLang="zh-CN" dirty="0" smtClean="0"/>
              <a:t>了</a:t>
            </a:r>
            <a:r>
              <a:rPr lang="en-US" altLang="zh-CN" dirty="0" smtClean="0"/>
              <a:t> 10 </a:t>
            </a:r>
            <a:r>
              <a:rPr lang="zh-CN" altLang="zh-CN" dirty="0" smtClean="0"/>
              <a:t>亿</a:t>
            </a:r>
            <a:r>
              <a:rPr lang="zh-CN" altLang="zh-CN" dirty="0"/>
              <a:t>，</a:t>
            </a:r>
            <a:r>
              <a:rPr lang="zh-CN" altLang="zh-CN" dirty="0" smtClean="0"/>
              <a:t>在</a:t>
            </a:r>
            <a:r>
              <a:rPr lang="en-US" altLang="zh-CN" dirty="0" smtClean="0"/>
              <a:t> 2010 </a:t>
            </a:r>
            <a:r>
              <a:rPr lang="zh-CN" altLang="zh-CN" dirty="0" smtClean="0"/>
              <a:t>年</a:t>
            </a:r>
            <a:r>
              <a:rPr lang="zh-CN" altLang="zh-CN" dirty="0"/>
              <a:t>超过</a:t>
            </a:r>
            <a:r>
              <a:rPr lang="zh-CN" altLang="zh-CN" dirty="0" smtClean="0"/>
              <a:t>了</a:t>
            </a:r>
            <a:r>
              <a:rPr lang="en-US" altLang="zh-CN" dirty="0" smtClean="0"/>
              <a:t> 20 </a:t>
            </a:r>
            <a:r>
              <a:rPr lang="zh-CN" altLang="zh-CN" dirty="0" smtClean="0"/>
              <a:t>亿</a:t>
            </a:r>
            <a:r>
              <a:rPr lang="zh-CN" altLang="zh-CN" dirty="0"/>
              <a:t>，而在</a:t>
            </a:r>
            <a:r>
              <a:rPr lang="en-US" altLang="zh-CN" dirty="0"/>
              <a:t>2014</a:t>
            </a:r>
            <a:r>
              <a:rPr lang="zh-CN" altLang="zh-CN" dirty="0" smtClean="0"/>
              <a:t>年</a:t>
            </a:r>
            <a:r>
              <a:rPr lang="en-US" altLang="zh-CN" dirty="0" smtClean="0"/>
              <a:t> </a:t>
            </a:r>
            <a:r>
              <a:rPr lang="zh-CN" altLang="zh-CN" dirty="0" smtClean="0"/>
              <a:t>已</a:t>
            </a:r>
            <a:r>
              <a:rPr lang="zh-CN" altLang="zh-CN" dirty="0"/>
              <a:t>接近</a:t>
            </a:r>
            <a:r>
              <a:rPr lang="zh-CN" altLang="zh-CN" dirty="0" smtClean="0"/>
              <a:t>了</a:t>
            </a:r>
            <a:r>
              <a:rPr lang="en-US" altLang="zh-CN" dirty="0" smtClean="0"/>
              <a:t> 30</a:t>
            </a:r>
            <a:r>
              <a:rPr lang="zh-CN" altLang="zh-CN" dirty="0"/>
              <a:t>亿。</a:t>
            </a:r>
            <a:endParaRPr lang="zh-CN" altLang="en-US" dirty="0"/>
          </a:p>
        </p:txBody>
      </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Internet.jpg"/>
          <p:cNvPicPr>
            <a:picLocks noChangeAspect="1"/>
          </p:cNvPicPr>
          <p:nvPr/>
        </p:nvPicPr>
        <p:blipFill>
          <a:blip r:embed="rId3" cstate="print"/>
          <a:srcRect t="3774" r="14465" b="7547"/>
          <a:stretch>
            <a:fillRect/>
          </a:stretch>
        </p:blipFill>
        <p:spPr>
          <a:xfrm>
            <a:off x="4592960" y="1484784"/>
            <a:ext cx="5015866" cy="3888432"/>
          </a:xfrm>
          <a:prstGeom prst="rect">
            <a:avLst/>
          </a:prstGeom>
        </p:spPr>
      </p:pic>
      <p:sp>
        <p:nvSpPr>
          <p:cNvPr id="11" name="矩形 10"/>
          <p:cNvSpPr/>
          <p:nvPr/>
        </p:nvSpPr>
        <p:spPr>
          <a:xfrm>
            <a:off x="4749943" y="5661248"/>
            <a:ext cx="4892686" cy="400110"/>
          </a:xfrm>
          <a:prstGeom prst="rect">
            <a:avLst/>
          </a:prstGeom>
        </p:spPr>
        <p:txBody>
          <a:bodyPr wrap="none">
            <a:spAutoFit/>
          </a:bodyPr>
          <a:lstStyle/>
          <a:p>
            <a:pPr algn="ctr"/>
            <a:r>
              <a:rPr lang="en-US" altLang="zh-CN" sz="2000" b="1" dirty="0" smtClean="0">
                <a:latin typeface="+mn-lt"/>
                <a:ea typeface="黑体" pitchFamily="2" charset="-122"/>
              </a:rPr>
              <a:t>1993 </a:t>
            </a:r>
            <a:r>
              <a:rPr lang="zh-CN" altLang="zh-CN" sz="2000" b="1" dirty="0" smtClean="0">
                <a:latin typeface="+mn-lt"/>
                <a:ea typeface="黑体" pitchFamily="2" charset="-122"/>
              </a:rPr>
              <a:t>年至</a:t>
            </a:r>
            <a:r>
              <a:rPr lang="en-US" altLang="zh-CN" sz="2000" b="1" dirty="0" smtClean="0">
                <a:latin typeface="+mn-lt"/>
                <a:ea typeface="黑体" pitchFamily="2" charset="-122"/>
              </a:rPr>
              <a:t> 2016 </a:t>
            </a:r>
            <a:r>
              <a:rPr lang="zh-CN" altLang="zh-CN" sz="2000" b="1" dirty="0" smtClean="0">
                <a:latin typeface="+mn-lt"/>
                <a:ea typeface="黑体" pitchFamily="2" charset="-122"/>
              </a:rPr>
              <a:t>年</a:t>
            </a:r>
            <a:r>
              <a:rPr lang="zh-CN" altLang="zh-CN" sz="2000" b="1" dirty="0">
                <a:latin typeface="+mn-lt"/>
                <a:ea typeface="黑体" pitchFamily="2" charset="-122"/>
              </a:rPr>
              <a:t>互联网用户的增长情况</a:t>
            </a:r>
            <a:endParaRPr lang="zh-CN" altLang="en-US" sz="2000" b="1" dirty="0">
              <a:latin typeface="+mn-lt"/>
              <a:ea typeface="黑体" pitchFamily="2" charset="-122"/>
            </a:endParaRPr>
          </a:p>
        </p:txBody>
      </p:sp>
    </p:spTree>
    <p:extLst>
      <p:ext uri="{BB962C8B-B14F-4D97-AF65-F5344CB8AC3E}">
        <p14:creationId xmlns:p14="http://schemas.microsoft.com/office/powerpoint/2010/main" val="1930640519"/>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en-US" altLang="zh-CN" dirty="0"/>
              <a:t>21 </a:t>
            </a:r>
            <a:r>
              <a:rPr lang="zh-CN" altLang="en-US" dirty="0"/>
              <a:t>世纪的一些重要</a:t>
            </a:r>
            <a:r>
              <a:rPr lang="zh-CN" altLang="en-US" dirty="0" smtClean="0"/>
              <a:t>特征是</a:t>
            </a:r>
            <a:r>
              <a:rPr lang="zh-CN" altLang="en-US" dirty="0" smtClean="0">
                <a:solidFill>
                  <a:srgbClr val="0000CC"/>
                </a:solidFill>
              </a:rPr>
              <a:t>数字化</a:t>
            </a:r>
            <a:r>
              <a:rPr lang="zh-CN" altLang="en-US" dirty="0"/>
              <a:t>、</a:t>
            </a:r>
            <a:r>
              <a:rPr lang="zh-CN" altLang="en-US" dirty="0">
                <a:solidFill>
                  <a:srgbClr val="0000CC"/>
                </a:solidFill>
              </a:rPr>
              <a:t>网络化</a:t>
            </a:r>
            <a:r>
              <a:rPr lang="zh-CN" altLang="en-US" dirty="0"/>
              <a:t>和</a:t>
            </a:r>
            <a:r>
              <a:rPr lang="zh-CN" altLang="en-US" dirty="0">
                <a:solidFill>
                  <a:srgbClr val="0000CC"/>
                </a:solidFill>
              </a:rPr>
              <a:t>信息化</a:t>
            </a:r>
            <a:r>
              <a:rPr lang="zh-CN" altLang="en-US" dirty="0"/>
              <a:t>，它是一个以</a:t>
            </a:r>
            <a:r>
              <a:rPr lang="zh-CN" altLang="en-US" dirty="0">
                <a:solidFill>
                  <a:srgbClr val="FF0000"/>
                </a:solidFill>
              </a:rPr>
              <a:t>网络为核心</a:t>
            </a:r>
            <a:r>
              <a:rPr lang="zh-CN" altLang="en-US" dirty="0"/>
              <a:t>的信息</a:t>
            </a:r>
            <a:r>
              <a:rPr lang="zh-CN" altLang="en-US" dirty="0" smtClean="0"/>
              <a:t>时代。</a:t>
            </a:r>
            <a:endParaRPr lang="en-US" altLang="zh-CN" dirty="0" smtClean="0"/>
          </a:p>
          <a:p>
            <a:r>
              <a:rPr lang="zh-CN" altLang="zh-CN" dirty="0"/>
              <a:t>网络现在已经成为信息社会的命脉和发展知识经济的</a:t>
            </a:r>
            <a:r>
              <a:rPr lang="zh-CN" altLang="zh-CN" dirty="0">
                <a:solidFill>
                  <a:srgbClr val="FF0000"/>
                </a:solidFill>
              </a:rPr>
              <a:t>重要</a:t>
            </a:r>
            <a:r>
              <a:rPr lang="zh-CN" altLang="zh-CN" dirty="0" smtClean="0">
                <a:solidFill>
                  <a:srgbClr val="FF0000"/>
                </a:solidFill>
              </a:rPr>
              <a:t>基础</a:t>
            </a:r>
            <a:r>
              <a:rPr lang="zh-CN" altLang="en-US" dirty="0" smtClean="0"/>
              <a:t>。</a:t>
            </a:r>
            <a:endParaRPr lang="en-US" altLang="zh-CN" dirty="0" smtClean="0"/>
          </a:p>
          <a:p>
            <a:r>
              <a:rPr lang="zh-CN" altLang="en-US" dirty="0" smtClean="0"/>
              <a:t>大众熟悉的三大类网络有：</a:t>
            </a:r>
            <a:endParaRPr lang="en-US" altLang="zh-CN" dirty="0" smtClean="0"/>
          </a:p>
          <a:p>
            <a:pPr lvl="1"/>
            <a:r>
              <a:rPr lang="zh-CN" altLang="en-US" dirty="0" smtClean="0">
                <a:solidFill>
                  <a:srgbClr val="0000CC"/>
                </a:solidFill>
              </a:rPr>
              <a:t>电信网络：</a:t>
            </a:r>
            <a:r>
              <a:rPr lang="zh-CN" altLang="zh-CN" dirty="0"/>
              <a:t>提供电话、电报及传真等</a:t>
            </a:r>
            <a:r>
              <a:rPr lang="zh-CN" altLang="zh-CN" dirty="0" smtClean="0"/>
              <a:t>服务</a:t>
            </a:r>
            <a:r>
              <a:rPr lang="zh-CN" altLang="en-US" dirty="0" smtClean="0"/>
              <a:t>；</a:t>
            </a:r>
            <a:endParaRPr lang="en-US" altLang="zh-CN" dirty="0" smtClean="0"/>
          </a:p>
          <a:p>
            <a:pPr lvl="1"/>
            <a:r>
              <a:rPr lang="zh-CN" altLang="en-US" dirty="0" smtClean="0">
                <a:solidFill>
                  <a:srgbClr val="0000CC"/>
                </a:solidFill>
              </a:rPr>
              <a:t>有线电视网络：</a:t>
            </a:r>
            <a:r>
              <a:rPr lang="zh-CN" altLang="zh-CN" dirty="0"/>
              <a:t>向用户传送各种</a:t>
            </a:r>
            <a:r>
              <a:rPr lang="zh-CN" altLang="zh-CN" dirty="0" smtClean="0"/>
              <a:t>电视节目</a:t>
            </a:r>
            <a:r>
              <a:rPr lang="zh-CN" altLang="en-US" dirty="0" smtClean="0"/>
              <a:t>；</a:t>
            </a:r>
            <a:endParaRPr lang="en-US" altLang="zh-CN" dirty="0" smtClean="0"/>
          </a:p>
          <a:p>
            <a:pPr lvl="1"/>
            <a:r>
              <a:rPr lang="zh-CN" altLang="en-US" dirty="0" smtClean="0">
                <a:solidFill>
                  <a:srgbClr val="0000CC"/>
                </a:solidFill>
              </a:rPr>
              <a:t>计算机网络：</a:t>
            </a:r>
            <a:r>
              <a:rPr lang="zh-CN" altLang="zh-CN" dirty="0"/>
              <a:t>使</a:t>
            </a:r>
            <a:r>
              <a:rPr lang="zh-CN" altLang="zh-CN" dirty="0" smtClean="0"/>
              <a:t>用户</a:t>
            </a:r>
            <a:r>
              <a:rPr lang="zh-CN" altLang="en-US" dirty="0" smtClean="0"/>
              <a:t>能</a:t>
            </a:r>
            <a:r>
              <a:rPr lang="zh-CN" altLang="zh-CN" dirty="0" smtClean="0"/>
              <a:t>在</a:t>
            </a:r>
            <a:r>
              <a:rPr lang="zh-CN" altLang="zh-CN" dirty="0"/>
              <a:t>计算机之间传送数据</a:t>
            </a:r>
            <a:r>
              <a:rPr lang="zh-CN" altLang="zh-CN" dirty="0" smtClean="0"/>
              <a:t>文件</a:t>
            </a:r>
            <a:r>
              <a:rPr lang="zh-CN" altLang="en-US" dirty="0" smtClean="0"/>
              <a:t>；</a:t>
            </a:r>
            <a:endParaRPr lang="zh-CN" altLang="en-US" dirty="0"/>
          </a:p>
          <a:p>
            <a:endParaRPr lang="zh-CN" altLang="en-US" dirty="0"/>
          </a:p>
        </p:txBody>
      </p:sp>
      <p:sp>
        <p:nvSpPr>
          <p:cNvPr id="4" name="矩形 3"/>
          <p:cNvSpPr/>
          <p:nvPr/>
        </p:nvSpPr>
        <p:spPr>
          <a:xfrm>
            <a:off x="632520" y="5773789"/>
            <a:ext cx="9001000" cy="535531"/>
          </a:xfrm>
          <a:prstGeom prst="rect">
            <a:avLst/>
          </a:prstGeom>
          <a:solidFill>
            <a:srgbClr val="FFC000"/>
          </a:solidFill>
        </p:spPr>
        <p:txBody>
          <a:bodyPr wrap="square">
            <a:spAutoFit/>
          </a:bodyPr>
          <a:lstStyle/>
          <a:p>
            <a:pPr algn="ctr">
              <a:lnSpc>
                <a:spcPct val="90000"/>
              </a:lnSpc>
            </a:pPr>
            <a:r>
              <a:rPr lang="zh-CN" altLang="en-US" sz="3200" b="1" dirty="0">
                <a:latin typeface="+mn-lt"/>
                <a:ea typeface="黑体" pitchFamily="2" charset="-122"/>
              </a:rPr>
              <a:t>发展最快的并起到核心作用的是计算机网络。</a:t>
            </a:r>
            <a:endParaRPr lang="en-US" altLang="zh-CN" sz="3200" b="1" dirty="0">
              <a:latin typeface="+mn-lt"/>
              <a:ea typeface="黑体" pitchFamily="2" charset="-122"/>
            </a:endParaRPr>
          </a:p>
        </p:txBody>
      </p:sp>
    </p:spTree>
    <p:extLst>
      <p:ext uri="{BB962C8B-B14F-4D97-AF65-F5344CB8AC3E}">
        <p14:creationId xmlns:p14="http://schemas.microsoft.com/office/powerpoint/2010/main" val="3826466615"/>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3038174"/>
              </p:ext>
            </p:extLst>
          </p:nvPr>
        </p:nvGraphicFramePr>
        <p:xfrm>
          <a:off x="776536" y="2148448"/>
          <a:ext cx="8496945" cy="2792720"/>
        </p:xfrm>
        <a:graphic>
          <a:graphicData uri="http://schemas.openxmlformats.org/drawingml/2006/table">
            <a:tbl>
              <a:tblPr firstRow="1" bandRow="1">
                <a:tableStyleId>{073A0DAA-6AF3-43AB-8588-CEC1D06C72B9}</a:tableStyleId>
              </a:tblPr>
              <a:tblGrid>
                <a:gridCol w="1296144"/>
                <a:gridCol w="1512168"/>
                <a:gridCol w="1512169"/>
                <a:gridCol w="1584176"/>
                <a:gridCol w="2592288"/>
              </a:tblGrid>
              <a:tr h="720080">
                <a:tc>
                  <a:txBody>
                    <a:bodyPr/>
                    <a:lstStyle/>
                    <a:p>
                      <a:pPr algn="ctr"/>
                      <a:r>
                        <a:rPr lang="zh-CN" altLang="en-US" sz="2800" b="1" dirty="0" smtClean="0">
                          <a:latin typeface="+mn-lt"/>
                          <a:ea typeface="黑体" pitchFamily="2" charset="-122"/>
                        </a:rPr>
                        <a:t>年份</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网络数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主机数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用户数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管理机构数</a:t>
                      </a:r>
                      <a:endParaRPr lang="zh-CN" altLang="en-US" sz="2800" b="1"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1980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0</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1990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1</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2000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7</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2005</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9</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r>
            </a:tbl>
          </a:graphicData>
        </a:graphic>
      </p:graphicFrame>
      <p:sp>
        <p:nvSpPr>
          <p:cNvPr id="8" name="矩形 7"/>
          <p:cNvSpPr/>
          <p:nvPr/>
        </p:nvSpPr>
        <p:spPr>
          <a:xfrm>
            <a:off x="1590547" y="1628800"/>
            <a:ext cx="6674821" cy="523220"/>
          </a:xfrm>
          <a:prstGeom prst="rect">
            <a:avLst/>
          </a:prstGeom>
        </p:spPr>
        <p:txBody>
          <a:bodyPr wrap="square">
            <a:spAutoFit/>
          </a:bodyPr>
          <a:lstStyle/>
          <a:p>
            <a:pPr algn="ctr"/>
            <a:r>
              <a:rPr lang="zh-CN" altLang="zh-CN" sz="2800" b="1" dirty="0" smtClean="0">
                <a:latin typeface="+mn-lt"/>
                <a:ea typeface="黑体" pitchFamily="2" charset="-122"/>
              </a:rPr>
              <a:t>互联网</a:t>
            </a:r>
            <a:r>
              <a:rPr lang="zh-CN" altLang="zh-CN" sz="2800" b="1" dirty="0">
                <a:latin typeface="+mn-lt"/>
                <a:ea typeface="黑体" pitchFamily="2" charset="-122"/>
              </a:rPr>
              <a:t>的发展</a:t>
            </a:r>
            <a:r>
              <a:rPr lang="zh-CN" altLang="zh-CN" sz="2800" b="1" dirty="0" smtClean="0">
                <a:latin typeface="+mn-lt"/>
                <a:ea typeface="黑体" pitchFamily="2" charset="-122"/>
              </a:rPr>
              <a:t>概况</a:t>
            </a:r>
            <a:r>
              <a:rPr lang="zh-CN" altLang="en-US" sz="2800" b="1" dirty="0">
                <a:latin typeface="+mn-lt"/>
                <a:ea typeface="黑体" pitchFamily="2" charset="-122"/>
              </a:rPr>
              <a:t>（统计到 </a:t>
            </a:r>
            <a:r>
              <a:rPr lang="en-US" altLang="zh-CN" sz="2800" b="1" dirty="0">
                <a:latin typeface="+mn-lt"/>
                <a:ea typeface="黑体" pitchFamily="2" charset="-122"/>
              </a:rPr>
              <a:t>2005 </a:t>
            </a:r>
            <a:r>
              <a:rPr lang="zh-CN" altLang="en-US" sz="2800" b="1" dirty="0">
                <a:latin typeface="+mn-lt"/>
                <a:ea typeface="黑体" pitchFamily="2" charset="-122"/>
              </a:rPr>
              <a:t>年）</a:t>
            </a:r>
          </a:p>
        </p:txBody>
      </p:sp>
    </p:spTree>
    <p:extLst>
      <p:ext uri="{BB962C8B-B14F-4D97-AF65-F5344CB8AC3E}">
        <p14:creationId xmlns:p14="http://schemas.microsoft.com/office/powerpoint/2010/main" val="2556767298"/>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smtClean="0"/>
              <a:t>1.2.3  </a:t>
            </a:r>
            <a:r>
              <a:rPr lang="zh-CN" altLang="zh-CN" dirty="0" smtClean="0"/>
              <a:t>互联网</a:t>
            </a:r>
            <a:r>
              <a:rPr lang="zh-CN" altLang="zh-CN" dirty="0"/>
              <a:t>的标准化工作</a:t>
            </a:r>
            <a:endParaRPr lang="zh-CN" altLang="en-US" dirty="0"/>
          </a:p>
        </p:txBody>
      </p:sp>
      <p:grpSp>
        <p:nvGrpSpPr>
          <p:cNvPr id="3" name="组合 2"/>
          <p:cNvGrpSpPr/>
          <p:nvPr/>
        </p:nvGrpSpPr>
        <p:grpSpPr>
          <a:xfrm>
            <a:off x="416496" y="2262188"/>
            <a:ext cx="9283437" cy="361473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a:spLocks/>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互联网协会 </a:t>
              </a:r>
              <a:r>
                <a:rPr kumimoji="1" lang="en-US" altLang="zh-CN" sz="2000" b="1" dirty="0">
                  <a:solidFill>
                    <a:srgbClr val="000099"/>
                  </a:solidFill>
                  <a:ea typeface="黑体" pitchFamily="2" charset="-122"/>
                </a:rPr>
                <a:t>ISOC</a:t>
              </a: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IRSG </a:t>
              </a: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IRTF </a:t>
              </a: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IETF </a:t>
              </a: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IESG </a:t>
              </a: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互联网体系结构</a:t>
              </a:r>
              <a:endParaRPr kumimoji="1" lang="zh-CN" altLang="en-US" sz="2000" b="1" dirty="0">
                <a:solidFill>
                  <a:srgbClr val="000099"/>
                </a:solidFill>
                <a:ea typeface="黑体" pitchFamily="2" charset="-122"/>
              </a:endParaRPr>
            </a:p>
            <a:p>
              <a:pPr algn="ctr"/>
              <a:r>
                <a:rPr kumimoji="1" lang="zh-CN" altLang="en-US" sz="2000" b="1" dirty="0">
                  <a:solidFill>
                    <a:srgbClr val="000099"/>
                  </a:solidFill>
                  <a:ea typeface="黑体" pitchFamily="2" charset="-122"/>
                </a:rPr>
                <a:t>研究委员会 </a:t>
              </a:r>
              <a:r>
                <a:rPr kumimoji="1" lang="en-US" altLang="zh-CN" sz="2000" b="1" dirty="0">
                  <a:solidFill>
                    <a:srgbClr val="000099"/>
                  </a:solidFill>
                  <a:ea typeface="黑体" pitchFamily="2" charset="-122"/>
                </a:rPr>
                <a:t>IAB </a:t>
              </a: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grpSp>
      <p:sp>
        <p:nvSpPr>
          <p:cNvPr id="2" name="矩形 1"/>
          <p:cNvSpPr/>
          <p:nvPr/>
        </p:nvSpPr>
        <p:spPr>
          <a:xfrm>
            <a:off x="584729" y="1184970"/>
            <a:ext cx="8832768" cy="1129348"/>
          </a:xfrm>
          <a:prstGeom prst="rect">
            <a:avLst/>
          </a:prstGeom>
        </p:spPr>
        <p:txBody>
          <a:bodyPr wrap="square">
            <a:spAutoFit/>
          </a:bodyPr>
          <a:lstStyle/>
          <a:p>
            <a:pPr>
              <a:lnSpc>
                <a:spcPct val="110000"/>
              </a:lnSpc>
            </a:pPr>
            <a:r>
              <a:rPr lang="zh-CN" altLang="zh-CN" sz="3200" b="1" dirty="0">
                <a:latin typeface="+mn-lt"/>
                <a:ea typeface="黑体" pitchFamily="2" charset="-122"/>
              </a:rPr>
              <a:t>互联网的标准化工作对互联网的发展起到了非常重要的</a:t>
            </a:r>
            <a:r>
              <a:rPr lang="zh-CN" altLang="zh-CN" sz="3200" b="1" dirty="0" smtClean="0">
                <a:latin typeface="+mn-lt"/>
                <a:ea typeface="黑体" pitchFamily="2" charset="-122"/>
              </a:rPr>
              <a:t>作用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80921896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smtClean="0"/>
              <a:t>成为</a:t>
            </a:r>
            <a:r>
              <a:rPr lang="zh-CN" altLang="zh-CN" sz="3600" dirty="0" smtClean="0"/>
              <a:t>互联网正式</a:t>
            </a:r>
            <a:r>
              <a:rPr lang="zh-CN" altLang="zh-CN" sz="3600" dirty="0"/>
              <a:t>标准要</a:t>
            </a:r>
            <a:r>
              <a:rPr lang="zh-CN" altLang="zh-CN" sz="3600" dirty="0" smtClean="0"/>
              <a:t>经过三</a:t>
            </a:r>
            <a:r>
              <a:rPr lang="zh-CN" altLang="zh-CN" sz="3600" dirty="0"/>
              <a:t>个</a:t>
            </a:r>
            <a:r>
              <a:rPr lang="zh-CN" altLang="zh-CN" sz="3600" dirty="0" smtClean="0"/>
              <a:t>阶段</a:t>
            </a:r>
            <a:endParaRPr lang="zh-CN" altLang="en-US" sz="3600" dirty="0"/>
          </a:p>
        </p:txBody>
      </p:sp>
      <p:sp>
        <p:nvSpPr>
          <p:cNvPr id="322563" name="Rectangle 3"/>
          <p:cNvSpPr>
            <a:spLocks noGrp="1" noChangeArrowheads="1"/>
          </p:cNvSpPr>
          <p:nvPr>
            <p:ph idx="1"/>
          </p:nvPr>
        </p:nvSpPr>
        <p:spPr>
          <a:xfrm>
            <a:off x="495300" y="1988840"/>
            <a:ext cx="9066212" cy="41420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smtClean="0">
                <a:solidFill>
                  <a:srgbClr val="0000CC"/>
                </a:solidFill>
              </a:rPr>
              <a:t>互联网草案 </a:t>
            </a:r>
            <a:r>
              <a:rPr lang="en-US" altLang="zh-CN" dirty="0" smtClean="0"/>
              <a:t>(</a:t>
            </a:r>
            <a:r>
              <a:rPr lang="en-US" altLang="zh-CN" dirty="0"/>
              <a:t>Internet Draft)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p>
          <a:p>
            <a:r>
              <a:rPr lang="zh-CN" altLang="en-US" dirty="0">
                <a:solidFill>
                  <a:srgbClr val="0000CC"/>
                </a:solidFill>
              </a:rPr>
              <a:t>建议</a:t>
            </a:r>
            <a:r>
              <a:rPr lang="zh-CN" altLang="en-US" dirty="0" smtClean="0">
                <a:solidFill>
                  <a:srgbClr val="0000CC"/>
                </a:solidFill>
              </a:rPr>
              <a:t>标准 </a:t>
            </a:r>
            <a:r>
              <a:rPr lang="en-US" altLang="zh-CN" dirty="0" smtClean="0"/>
              <a:t>(</a:t>
            </a:r>
            <a:r>
              <a:rPr lang="en-US" altLang="zh-CN" dirty="0"/>
              <a:t>Proposed Standard) ——</a:t>
            </a:r>
            <a:r>
              <a:rPr lang="zh-CN" altLang="en-US" dirty="0"/>
              <a:t>从这个阶段开始就成为 </a:t>
            </a:r>
            <a:r>
              <a:rPr lang="en-US" altLang="zh-CN" dirty="0"/>
              <a:t>RFC </a:t>
            </a:r>
            <a:r>
              <a:rPr lang="zh-CN" altLang="en-US" dirty="0"/>
              <a:t>文档。</a:t>
            </a:r>
          </a:p>
          <a:p>
            <a:r>
              <a:rPr lang="zh-CN" altLang="en-US" dirty="0" smtClean="0">
                <a:solidFill>
                  <a:srgbClr val="0000CC"/>
                </a:solidFill>
              </a:rPr>
              <a:t>互联网标准 </a:t>
            </a:r>
            <a:r>
              <a:rPr lang="en-US" altLang="zh-CN" dirty="0" smtClean="0"/>
              <a:t>(</a:t>
            </a:r>
            <a:r>
              <a:rPr lang="en-US" altLang="zh-CN" dirty="0"/>
              <a:t>Internet Standard) </a:t>
            </a:r>
            <a:r>
              <a:rPr lang="en-US" altLang="zh-CN" dirty="0" smtClean="0"/>
              <a:t>——</a:t>
            </a:r>
            <a:r>
              <a:rPr lang="zh-CN" altLang="zh-CN" dirty="0"/>
              <a:t>达到正式标准后，每个标准就分配到一个</a:t>
            </a:r>
            <a:r>
              <a:rPr lang="zh-CN" altLang="zh-CN" dirty="0" smtClean="0"/>
              <a:t>编号</a:t>
            </a:r>
            <a:r>
              <a:rPr lang="en-US" altLang="zh-CN" dirty="0" smtClean="0"/>
              <a:t> STD </a:t>
            </a:r>
            <a:r>
              <a:rPr lang="en-US" altLang="zh-CN" dirty="0" err="1" smtClean="0"/>
              <a:t>xxxx</a:t>
            </a:r>
            <a:r>
              <a:rPr lang="zh-CN" altLang="zh-CN" dirty="0" smtClean="0"/>
              <a:t>。</a:t>
            </a:r>
            <a:r>
              <a:rPr lang="en-US" altLang="zh-CN" dirty="0" smtClean="0"/>
              <a:t> </a:t>
            </a:r>
            <a:r>
              <a:rPr lang="zh-CN" altLang="zh-CN" dirty="0" smtClean="0"/>
              <a:t>一</a:t>
            </a:r>
            <a:r>
              <a:rPr lang="zh-CN" altLang="zh-CN" dirty="0"/>
              <a:t>个标准可以和多</a:t>
            </a:r>
            <a:r>
              <a:rPr lang="zh-CN" altLang="zh-CN" dirty="0" smtClean="0"/>
              <a:t>个</a:t>
            </a:r>
            <a:r>
              <a:rPr lang="en-US" altLang="zh-CN" dirty="0" smtClean="0"/>
              <a:t> RFC </a:t>
            </a:r>
            <a:r>
              <a:rPr lang="zh-CN" altLang="zh-CN" dirty="0" smtClean="0"/>
              <a:t>文档</a:t>
            </a:r>
            <a:r>
              <a:rPr lang="zh-CN" altLang="zh-CN" dirty="0"/>
              <a:t>关联。</a:t>
            </a:r>
            <a:endParaRPr lang="en-US" altLang="zh-CN" dirty="0"/>
          </a:p>
        </p:txBody>
      </p:sp>
      <p:sp>
        <p:nvSpPr>
          <p:cNvPr id="2" name="矩形 1"/>
          <p:cNvSpPr/>
          <p:nvPr/>
        </p:nvSpPr>
        <p:spPr>
          <a:xfrm>
            <a:off x="344488" y="1260049"/>
            <a:ext cx="9489504" cy="584775"/>
          </a:xfrm>
          <a:prstGeom prst="rect">
            <a:avLst/>
          </a:prstGeom>
          <a:solidFill>
            <a:srgbClr val="00B0F0"/>
          </a:solidFill>
        </p:spPr>
        <p:txBody>
          <a:bodyPr wrap="square">
            <a:spAutoFit/>
          </a:bodyPr>
          <a:lstStyle/>
          <a:p>
            <a:pPr algn="ctr"/>
            <a:r>
              <a:rPr lang="zh-CN" altLang="zh-CN" sz="3200" b="1" dirty="0" smtClean="0">
                <a:latin typeface="+mn-lt"/>
                <a:ea typeface="黑体" pitchFamily="2" charset="-122"/>
              </a:rPr>
              <a:t>所有互联网</a:t>
            </a:r>
            <a:r>
              <a:rPr lang="zh-CN" altLang="zh-CN" sz="3200" b="1" dirty="0">
                <a:latin typeface="+mn-lt"/>
                <a:ea typeface="黑体" pitchFamily="2" charset="-122"/>
              </a:rPr>
              <a:t>标准</a:t>
            </a:r>
            <a:r>
              <a:rPr lang="zh-CN" altLang="zh-CN" sz="3200" b="1" dirty="0" smtClean="0">
                <a:latin typeface="+mn-lt"/>
                <a:ea typeface="黑体" pitchFamily="2" charset="-122"/>
              </a:rPr>
              <a:t>都以</a:t>
            </a:r>
            <a:r>
              <a:rPr lang="en-US" altLang="zh-CN" sz="3200" b="1" dirty="0" smtClean="0">
                <a:latin typeface="+mn-lt"/>
                <a:ea typeface="黑体" pitchFamily="2" charset="-122"/>
              </a:rPr>
              <a:t> RFC </a:t>
            </a:r>
            <a:r>
              <a:rPr lang="zh-CN" altLang="zh-CN" sz="3200" b="1" dirty="0" smtClean="0">
                <a:latin typeface="+mn-lt"/>
                <a:ea typeface="黑体" pitchFamily="2" charset="-122"/>
              </a:rPr>
              <a:t>的</a:t>
            </a:r>
            <a:r>
              <a:rPr lang="zh-CN" altLang="zh-CN" sz="3200" b="1" dirty="0">
                <a:latin typeface="+mn-lt"/>
                <a:ea typeface="黑体" pitchFamily="2" charset="-122"/>
              </a:rPr>
              <a:t>形式在互联网上</a:t>
            </a:r>
            <a:r>
              <a:rPr lang="zh-CN" altLang="zh-CN" sz="3200" b="1" dirty="0" smtClean="0">
                <a:latin typeface="+mn-lt"/>
                <a:ea typeface="黑体" pitchFamily="2" charset="-122"/>
              </a:rPr>
              <a:t>发表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384666487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smtClean="0"/>
              <a:t>各种 </a:t>
            </a:r>
            <a:r>
              <a:rPr lang="en-US" altLang="zh-CN" dirty="0" smtClean="0"/>
              <a:t>RFC </a:t>
            </a:r>
            <a:r>
              <a:rPr lang="zh-CN" altLang="en-US" dirty="0" smtClean="0"/>
              <a:t>之间</a:t>
            </a:r>
            <a:r>
              <a:rPr lang="zh-CN" altLang="en-US" dirty="0"/>
              <a:t>的关系 </a:t>
            </a:r>
          </a:p>
        </p:txBody>
      </p:sp>
      <p:grpSp>
        <p:nvGrpSpPr>
          <p:cNvPr id="3" name="组合 2"/>
          <p:cNvGrpSpPr/>
          <p:nvPr/>
        </p:nvGrpSpPr>
        <p:grpSpPr>
          <a:xfrm>
            <a:off x="704528" y="2420169"/>
            <a:ext cx="8518449" cy="3673127"/>
            <a:chOff x="428229" y="1916114"/>
            <a:chExt cx="8518449" cy="3673127"/>
          </a:xfrm>
        </p:grpSpPr>
        <p:sp>
          <p:nvSpPr>
            <p:cNvPr id="324610" name="Rectangle 2"/>
            <p:cNvSpPr>
              <a:spLocks noChangeArrowheads="1"/>
            </p:cNvSpPr>
            <p:nvPr/>
          </p:nvSpPr>
          <p:spPr bwMode="auto">
            <a:xfrm>
              <a:off x="428229" y="2727327"/>
              <a:ext cx="8485212" cy="28619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3" name="Freeform 15"/>
            <p:cNvSpPr>
              <a:spLocks/>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4" name="Freeform 16"/>
            <p:cNvSpPr>
              <a:spLocks/>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5" name="Freeform 17"/>
            <p:cNvSpPr>
              <a:spLocks/>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6" name="Freeform 18"/>
            <p:cNvSpPr>
              <a:spLocks/>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7" name="Line 19"/>
            <p:cNvSpPr>
              <a:spLocks noChangeShapeType="1"/>
            </p:cNvSpPr>
            <p:nvPr/>
          </p:nvSpPr>
          <p:spPr bwMode="auto">
            <a:xfrm rot="-5400000">
              <a:off x="3117123" y="2616532"/>
              <a:ext cx="0" cy="1126463"/>
            </a:xfrm>
            <a:prstGeom prst="line">
              <a:avLst/>
            </a:prstGeom>
            <a:noFill/>
            <a:ln w="19050">
              <a:solidFill>
                <a:srgbClr val="3333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8" name="Freeform 20"/>
            <p:cNvSpPr>
              <a:spLocks/>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8267 h 10000"/>
                <a:gd name="connsiteX5" fmla="*/ 8958 w 10000"/>
                <a:gd name="connsiteY5" fmla="*/ 10000 h 10000"/>
                <a:gd name="connsiteX0" fmla="*/ 10000 w 10287"/>
                <a:gd name="connsiteY0" fmla="*/ 0 h 10000"/>
                <a:gd name="connsiteX1" fmla="*/ 10287 w 10287"/>
                <a:gd name="connsiteY1" fmla="*/ 1777 h 10000"/>
                <a:gd name="connsiteX2" fmla="*/ 0 w 10287"/>
                <a:gd name="connsiteY2" fmla="*/ 1040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9862 w 10149"/>
                <a:gd name="connsiteY0" fmla="*/ 0 h 10000"/>
                <a:gd name="connsiteX1" fmla="*/ 10149 w 10149"/>
                <a:gd name="connsiteY1" fmla="*/ 1777 h 10000"/>
                <a:gd name="connsiteX2" fmla="*/ 5 w 10149"/>
                <a:gd name="connsiteY2" fmla="*/ 1777 h 10000"/>
                <a:gd name="connsiteX3" fmla="*/ 292 w 10149"/>
                <a:gd name="connsiteY3" fmla="*/ 8381 h 10000"/>
                <a:gd name="connsiteX4" fmla="*/ 8801 w 10149"/>
                <a:gd name="connsiteY4" fmla="*/ 8267 h 10000"/>
                <a:gd name="connsiteX5" fmla="*/ 8820 w 10149"/>
                <a:gd name="connsiteY5" fmla="*/ 10000 h 10000"/>
                <a:gd name="connsiteX0" fmla="*/ 9870 w 10157"/>
                <a:gd name="connsiteY0" fmla="*/ 0 h 10000"/>
                <a:gd name="connsiteX1" fmla="*/ 10157 w 10157"/>
                <a:gd name="connsiteY1" fmla="*/ 1777 h 10000"/>
                <a:gd name="connsiteX2" fmla="*/ 13 w 10157"/>
                <a:gd name="connsiteY2" fmla="*/ 1777 h 10000"/>
                <a:gd name="connsiteX3" fmla="*/ 13 w 10157"/>
                <a:gd name="connsiteY3" fmla="*/ 8381 h 10000"/>
                <a:gd name="connsiteX4" fmla="*/ 8809 w 10157"/>
                <a:gd name="connsiteY4" fmla="*/ 8267 h 10000"/>
                <a:gd name="connsiteX5" fmla="*/ 8828 w 10157"/>
                <a:gd name="connsiteY5" fmla="*/ 10000 h 10000"/>
                <a:gd name="connsiteX0" fmla="*/ 9870 w 9874"/>
                <a:gd name="connsiteY0" fmla="*/ 0 h 10000"/>
                <a:gd name="connsiteX1" fmla="*/ 8723 w 9874"/>
                <a:gd name="connsiteY1" fmla="*/ 1777 h 10000"/>
                <a:gd name="connsiteX2" fmla="*/ 13 w 9874"/>
                <a:gd name="connsiteY2" fmla="*/ 1777 h 10000"/>
                <a:gd name="connsiteX3" fmla="*/ 13 w 9874"/>
                <a:gd name="connsiteY3" fmla="*/ 8381 h 10000"/>
                <a:gd name="connsiteX4" fmla="*/ 8809 w 9874"/>
                <a:gd name="connsiteY4" fmla="*/ 8267 h 10000"/>
                <a:gd name="connsiteX5" fmla="*/ 8828 w 9874"/>
                <a:gd name="connsiteY5" fmla="*/ 10000 h 10000"/>
                <a:gd name="connsiteX0" fmla="*/ 9125 w 9137"/>
                <a:gd name="connsiteY0" fmla="*/ 0 h 10105"/>
                <a:gd name="connsiteX1" fmla="*/ 8834 w 9137"/>
                <a:gd name="connsiteY1" fmla="*/ 1882 h 10105"/>
                <a:gd name="connsiteX2" fmla="*/ 13 w 9137"/>
                <a:gd name="connsiteY2" fmla="*/ 1882 h 10105"/>
                <a:gd name="connsiteX3" fmla="*/ 13 w 9137"/>
                <a:gd name="connsiteY3" fmla="*/ 8486 h 10105"/>
                <a:gd name="connsiteX4" fmla="*/ 8921 w 9137"/>
                <a:gd name="connsiteY4" fmla="*/ 8372 h 10105"/>
                <a:gd name="connsiteX5" fmla="*/ 8941 w 9137"/>
                <a:gd name="connsiteY5" fmla="*/ 10105 h 10105"/>
                <a:gd name="connsiteX0" fmla="*/ 9510 w 9785"/>
                <a:gd name="connsiteY0" fmla="*/ 0 h 10000"/>
                <a:gd name="connsiteX1" fmla="*/ 9668 w 9785"/>
                <a:gd name="connsiteY1" fmla="*/ 1862 h 10000"/>
                <a:gd name="connsiteX2" fmla="*/ 14 w 9785"/>
                <a:gd name="connsiteY2" fmla="*/ 1862 h 10000"/>
                <a:gd name="connsiteX3" fmla="*/ 14 w 9785"/>
                <a:gd name="connsiteY3" fmla="*/ 8398 h 10000"/>
                <a:gd name="connsiteX4" fmla="*/ 9764 w 9785"/>
                <a:gd name="connsiteY4" fmla="*/ 8285 h 10000"/>
                <a:gd name="connsiteX5" fmla="*/ 9785 w 9785"/>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0" name="Text Box 22"/>
            <p:cNvSpPr txBox="1">
              <a:spLocks noChangeArrowheads="1"/>
            </p:cNvSpPr>
            <p:nvPr/>
          </p:nvSpPr>
          <p:spPr bwMode="auto">
            <a:xfrm>
              <a:off x="3768063" y="1992314"/>
              <a:ext cx="1718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rgbClr val="333399"/>
                  </a:solidFill>
                  <a:ea typeface="黑体" pitchFamily="2" charset="-122"/>
                </a:rPr>
                <a:t>互联网草案</a:t>
              </a:r>
              <a:endParaRPr kumimoji="1" lang="zh-CN" altLang="en-US" sz="2000" b="1" dirty="0">
                <a:solidFill>
                  <a:srgbClr val="333399"/>
                </a:solidFill>
                <a:ea typeface="黑体" pitchFamily="2" charset="-122"/>
              </a:endParaRPr>
            </a:p>
          </p:txBody>
        </p:sp>
        <p:sp>
          <p:nvSpPr>
            <p:cNvPr id="324631" name="Text Box 23"/>
            <p:cNvSpPr txBox="1">
              <a:spLocks noChangeArrowheads="1"/>
            </p:cNvSpPr>
            <p:nvPr/>
          </p:nvSpPr>
          <p:spPr bwMode="auto">
            <a:xfrm>
              <a:off x="3883289" y="2981326"/>
              <a:ext cx="13971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建议标准</a:t>
              </a:r>
            </a:p>
          </p:txBody>
        </p:sp>
        <p:sp>
          <p:nvSpPr>
            <p:cNvPr id="324633" name="Text Box 25"/>
            <p:cNvSpPr txBox="1">
              <a:spLocks noChangeArrowheads="1"/>
            </p:cNvSpPr>
            <p:nvPr/>
          </p:nvSpPr>
          <p:spPr bwMode="auto">
            <a:xfrm>
              <a:off x="3761184" y="3956596"/>
              <a:ext cx="1724951" cy="40011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chemeClr val="accent2"/>
                  </a:solidFill>
                  <a:ea typeface="黑体" pitchFamily="2" charset="-122"/>
                </a:rPr>
                <a:t>互联网标准</a:t>
              </a:r>
              <a:endParaRPr kumimoji="1" lang="zh-CN" altLang="en-US" sz="2000" b="1" dirty="0">
                <a:solidFill>
                  <a:schemeClr val="accent2"/>
                </a:solidFill>
                <a:ea typeface="黑体" pitchFamily="2" charset="-122"/>
              </a:endParaRPr>
            </a:p>
          </p:txBody>
        </p:sp>
        <p:sp>
          <p:nvSpPr>
            <p:cNvPr id="324634" name="Text Box 26"/>
            <p:cNvSpPr txBox="1">
              <a:spLocks noChangeArrowheads="1"/>
            </p:cNvSpPr>
            <p:nvPr/>
          </p:nvSpPr>
          <p:spPr bwMode="auto">
            <a:xfrm>
              <a:off x="3726788" y="4893221"/>
              <a:ext cx="17593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历史的 </a:t>
              </a:r>
              <a:r>
                <a:rPr kumimoji="1" lang="en-US" altLang="zh-CN" sz="2000" b="1" dirty="0">
                  <a:solidFill>
                    <a:srgbClr val="333399"/>
                  </a:solidFill>
                  <a:ea typeface="黑体" pitchFamily="2" charset="-122"/>
                </a:rPr>
                <a:t>RFC</a:t>
              </a:r>
            </a:p>
          </p:txBody>
        </p:sp>
        <p:sp>
          <p:nvSpPr>
            <p:cNvPr id="324635" name="Text Box 27"/>
            <p:cNvSpPr txBox="1">
              <a:spLocks noChangeArrowheads="1"/>
            </p:cNvSpPr>
            <p:nvPr/>
          </p:nvSpPr>
          <p:spPr bwMode="auto">
            <a:xfrm>
              <a:off x="732630" y="2986089"/>
              <a:ext cx="17817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实验的 </a:t>
              </a:r>
              <a:r>
                <a:rPr kumimoji="1" lang="en-US" altLang="zh-CN" sz="2000" b="1" dirty="0">
                  <a:solidFill>
                    <a:srgbClr val="333399"/>
                  </a:solidFill>
                  <a:ea typeface="黑体" pitchFamily="2" charset="-122"/>
                </a:rPr>
                <a:t>RFC</a:t>
              </a:r>
            </a:p>
          </p:txBody>
        </p:sp>
        <p:sp>
          <p:nvSpPr>
            <p:cNvPr id="324636" name="Text Box 28"/>
            <p:cNvSpPr txBox="1">
              <a:spLocks noChangeArrowheads="1"/>
            </p:cNvSpPr>
            <p:nvPr/>
          </p:nvSpPr>
          <p:spPr bwMode="auto">
            <a:xfrm>
              <a:off x="6407944" y="3001964"/>
              <a:ext cx="22185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提供信息的 </a:t>
              </a:r>
              <a:r>
                <a:rPr kumimoji="1" lang="en-US" altLang="zh-CN" sz="2000" b="1" dirty="0">
                  <a:solidFill>
                    <a:srgbClr val="333399"/>
                  </a:solidFill>
                  <a:ea typeface="黑体" pitchFamily="2" charset="-122"/>
                </a:rPr>
                <a:t>RFC</a:t>
              </a: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 name="矩形 1"/>
          <p:cNvSpPr/>
          <p:nvPr/>
        </p:nvSpPr>
        <p:spPr>
          <a:xfrm>
            <a:off x="344488" y="1178749"/>
            <a:ext cx="9477771" cy="1040285"/>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latin typeface="+mn-lt"/>
                <a:ea typeface="黑体" pitchFamily="2" charset="-122"/>
              </a:rPr>
              <a:t>除了建议标准和互联网标准这</a:t>
            </a:r>
            <a:r>
              <a:rPr lang="zh-CN" altLang="zh-CN" sz="2800" b="1" dirty="0" smtClean="0">
                <a:latin typeface="+mn-lt"/>
                <a:ea typeface="黑体" pitchFamily="2" charset="-122"/>
              </a:rPr>
              <a:t>两种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外，还有三</a:t>
            </a:r>
            <a:r>
              <a:rPr lang="zh-CN" altLang="zh-CN" sz="2800" b="1" dirty="0" smtClean="0">
                <a:latin typeface="+mn-lt"/>
                <a:ea typeface="黑体" pitchFamily="2" charset="-122"/>
              </a:rPr>
              <a:t>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，即历史的、实验的和提供信息</a:t>
            </a:r>
            <a:r>
              <a:rPr lang="zh-CN" altLang="zh-CN" sz="2800" b="1" dirty="0" smtClean="0">
                <a:latin typeface="+mn-lt"/>
                <a:ea typeface="黑体" pitchFamily="2" charset="-122"/>
              </a:rPr>
              <a:t>的</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en-US" sz="2800" b="1" dirty="0" smtClean="0">
                <a:latin typeface="+mn-lt"/>
                <a:ea typeface="黑体" pitchFamily="2" charset="-122"/>
              </a:rPr>
              <a:t>。</a:t>
            </a:r>
            <a:endParaRPr lang="zh-CN" altLang="en-US" sz="2800" b="1" dirty="0">
              <a:latin typeface="+mn-lt"/>
              <a:ea typeface="黑体" pitchFamily="2" charset="-122"/>
            </a:endParaRPr>
          </a:p>
        </p:txBody>
      </p:sp>
    </p:spTree>
    <p:extLst>
      <p:ext uri="{BB962C8B-B14F-4D97-AF65-F5344CB8AC3E}">
        <p14:creationId xmlns:p14="http://schemas.microsoft.com/office/powerpoint/2010/main" val="251006586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zh-CN" dirty="0" smtClean="0"/>
              <a:t>互联网</a:t>
            </a:r>
            <a:r>
              <a:rPr lang="zh-CN" altLang="en-US" dirty="0"/>
              <a:t>的</a:t>
            </a:r>
            <a:r>
              <a:rPr lang="zh-CN" altLang="en-US" dirty="0" smtClean="0"/>
              <a:t>组成</a:t>
            </a:r>
            <a:endParaRPr lang="zh-CN" altLang="en-US" dirty="0"/>
          </a:p>
        </p:txBody>
      </p:sp>
      <p:sp>
        <p:nvSpPr>
          <p:cNvPr id="3" name="内容占位符 2"/>
          <p:cNvSpPr>
            <a:spLocks noGrp="1"/>
          </p:cNvSpPr>
          <p:nvPr>
            <p:ph idx="1"/>
          </p:nvPr>
        </p:nvSpPr>
        <p:spPr/>
        <p:txBody>
          <a:bodyPr/>
          <a:lstStyle/>
          <a:p>
            <a:r>
              <a:rPr lang="en-US" altLang="zh-CN" dirty="0" smtClean="0"/>
              <a:t>1.3.1  </a:t>
            </a:r>
            <a:r>
              <a:rPr lang="zh-CN" altLang="zh-CN" dirty="0"/>
              <a:t>互联网的边缘部分</a:t>
            </a:r>
          </a:p>
          <a:p>
            <a:r>
              <a:rPr lang="en-US" altLang="zh-CN" dirty="0" smtClean="0"/>
              <a:t>1.3.2  </a:t>
            </a:r>
            <a:r>
              <a:rPr lang="zh-CN" altLang="zh-CN" dirty="0"/>
              <a:t>互联网的核心部分</a:t>
            </a:r>
          </a:p>
          <a:p>
            <a:endParaRPr lang="zh-CN" altLang="en-US" dirty="0"/>
          </a:p>
        </p:txBody>
      </p:sp>
    </p:spTree>
    <p:extLst>
      <p:ext uri="{BB962C8B-B14F-4D97-AF65-F5344CB8AC3E}">
        <p14:creationId xmlns:p14="http://schemas.microsoft.com/office/powerpoint/2010/main" val="293148395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
        <p:nvSpPr>
          <p:cNvPr id="326659" name="Rectangle 3"/>
          <p:cNvSpPr>
            <a:spLocks noGrp="1" noChangeArrowheads="1"/>
          </p:cNvSpPr>
          <p:nvPr>
            <p:ph idx="1"/>
          </p:nvPr>
        </p:nvSpPr>
        <p:spPr/>
        <p:txBody>
          <a:bodyPr/>
          <a:lstStyle/>
          <a:p>
            <a:pPr>
              <a:buFont typeface="Wingdings" pitchFamily="2" charset="2"/>
              <a:buNone/>
            </a:pPr>
            <a:r>
              <a:rPr lang="zh-CN" altLang="en-US" dirty="0" smtClean="0"/>
              <a:t>从互联网的</a:t>
            </a:r>
            <a:r>
              <a:rPr lang="zh-CN" altLang="en-US" dirty="0"/>
              <a:t>工作方式上看，可以划分</a:t>
            </a:r>
            <a:r>
              <a:rPr lang="zh-CN" altLang="en-US" dirty="0" smtClean="0"/>
              <a:t>为两</a:t>
            </a:r>
            <a:r>
              <a:rPr lang="zh-CN" altLang="en-US" dirty="0"/>
              <a:t>大块：</a:t>
            </a:r>
          </a:p>
          <a:p>
            <a:pPr>
              <a:buNone/>
            </a:pPr>
            <a:r>
              <a:rPr lang="en-US" altLang="zh-CN" dirty="0"/>
              <a:t>(1) </a:t>
            </a:r>
            <a:r>
              <a:rPr lang="zh-CN" altLang="en-US" dirty="0">
                <a:solidFill>
                  <a:srgbClr val="FF0000"/>
                </a:solidFill>
              </a:rPr>
              <a:t>边缘</a:t>
            </a:r>
            <a:r>
              <a:rPr lang="zh-CN" altLang="en-US" dirty="0" smtClean="0">
                <a:solidFill>
                  <a:srgbClr val="FF0000"/>
                </a:solidFill>
              </a:rPr>
              <a:t>部分：</a:t>
            </a:r>
            <a:r>
              <a:rPr lang="zh-CN" altLang="en-US" dirty="0" smtClean="0"/>
              <a:t> </a:t>
            </a:r>
            <a:r>
              <a:rPr lang="zh-CN" altLang="en-US" dirty="0"/>
              <a:t>由所有连接在互联网上的主机组成。这部分是用户直接使用的，用来进行通信（传送数据、音频或视频）和资源共享。</a:t>
            </a:r>
          </a:p>
          <a:p>
            <a:pPr>
              <a:buFont typeface="Wingdings" pitchFamily="2" charset="2"/>
              <a:buNone/>
            </a:pPr>
            <a:r>
              <a:rPr lang="en-US" altLang="zh-CN" dirty="0"/>
              <a:t>(2) </a:t>
            </a:r>
            <a:r>
              <a:rPr lang="zh-CN" altLang="en-US" dirty="0">
                <a:solidFill>
                  <a:srgbClr val="FF0000"/>
                </a:solidFill>
              </a:rPr>
              <a:t>核心</a:t>
            </a:r>
            <a:r>
              <a:rPr lang="zh-CN" altLang="en-US" dirty="0" smtClean="0">
                <a:solidFill>
                  <a:srgbClr val="FF0000"/>
                </a:solidFill>
              </a:rPr>
              <a:t>部分：</a:t>
            </a:r>
            <a:r>
              <a:rPr lang="zh-CN" altLang="en-US" dirty="0" smtClean="0"/>
              <a:t>由</a:t>
            </a:r>
            <a:r>
              <a:rPr lang="zh-CN" altLang="en-US" dirty="0"/>
              <a:t>大量网络和连接这些网络的路由器组成。这部分是为边缘部分提供服务的（提供连通性和交换）。</a:t>
            </a:r>
          </a:p>
        </p:txBody>
      </p:sp>
    </p:spTree>
    <p:extLst>
      <p:ext uri="{BB962C8B-B14F-4D97-AF65-F5344CB8AC3E}">
        <p14:creationId xmlns:p14="http://schemas.microsoft.com/office/powerpoint/2010/main" val="1465114748"/>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519" y="1268760"/>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a:grpSpLocks/>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a:grpSpLocks/>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4"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5"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a:grpSpLocks/>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6"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7"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a:grpSpLocks/>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8"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9"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a:grpSpLocks/>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0"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1"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headEnd/>
              <a:tailEnd/>
            </a:ln>
            <a:effectLst/>
            <a:extLst/>
          </p:spPr>
          <p:txBody>
            <a:bodyPr wrap="none">
              <a:spAutoFit/>
            </a:bodyPr>
            <a:lstStyle>
              <a:defPPr>
                <a:defRPr lang="en-US"/>
              </a:defPPr>
              <a:lvl1pPr>
                <a:defRPr sz="2400">
                  <a:solidFill>
                    <a:srgbClr val="333399"/>
                  </a:solidFill>
                  <a:ea typeface="黑体" pitchFamily="2" charset="-122"/>
                </a:defRPr>
              </a:lvl1pPr>
            </a:lstStyle>
            <a:p>
              <a:r>
                <a:rPr lang="zh-CN" altLang="en-US" dirty="0"/>
                <a:t>互联网的核心部分</a:t>
              </a:r>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headEnd/>
              <a:tailEnd/>
            </a:ln>
            <a:effectLst/>
            <a:extLst/>
          </p:spPr>
          <p:txBody>
            <a:bodyPr wrap="none">
              <a:spAutoFit/>
            </a:bodyPr>
            <a:lstStyle/>
            <a:p>
              <a:r>
                <a:rPr lang="zh-CN" altLang="en-US" sz="2400" dirty="0" smtClean="0">
                  <a:solidFill>
                    <a:srgbClr val="333399"/>
                  </a:solidFill>
                  <a:ea typeface="黑体" pitchFamily="2" charset="-122"/>
                </a:rPr>
                <a:t>互联网的</a:t>
              </a:r>
              <a:r>
                <a:rPr lang="zh-CN" altLang="en-US" sz="2400" dirty="0">
                  <a:solidFill>
                    <a:srgbClr val="333399"/>
                  </a:solidFill>
                  <a:ea typeface="黑体" pitchFamily="2" charset="-122"/>
                </a:rPr>
                <a:t>边缘部分</a:t>
              </a: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主机</a:t>
              </a: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网络</a:t>
              </a: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路由器</a:t>
              </a:r>
            </a:p>
          </p:txBody>
        </p:sp>
      </p:grpSp>
      <p:sp>
        <p:nvSpPr>
          <p:cNvPr id="3" name="标题 2"/>
          <p:cNvSpPr>
            <a:spLocks noGrp="1"/>
          </p:cNvSpPr>
          <p:nvPr>
            <p:ph type="title"/>
          </p:nvPr>
        </p:nvSpPr>
        <p:spPr/>
        <p:txBody>
          <a:bodyPr/>
          <a:lstStyle/>
          <a:p>
            <a:pPr algn="ctr"/>
            <a:r>
              <a:rPr lang="zh-CN" altLang="en-US" dirty="0"/>
              <a:t>互联网的边缘部分与核心</a:t>
            </a:r>
            <a:r>
              <a:rPr lang="zh-CN" altLang="en-US" dirty="0" smtClean="0"/>
              <a:t>部分</a:t>
            </a:r>
            <a:endParaRPr lang="zh-CN" altLang="en-US" dirty="0"/>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smtClean="0">
                <a:latin typeface="+mn-lt"/>
                <a:ea typeface="黑体" pitchFamily="2" charset="-122"/>
              </a:rPr>
              <a:t>互联网</a:t>
            </a:r>
            <a:r>
              <a:rPr lang="zh-CN" altLang="zh-CN" sz="2400" b="1" dirty="0">
                <a:latin typeface="+mn-lt"/>
                <a:ea typeface="黑体" pitchFamily="2" charset="-122"/>
              </a:rPr>
              <a:t>的边缘部分与核心部分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127766460"/>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smtClean="0"/>
              <a:t>1.3.1  </a:t>
            </a:r>
            <a:r>
              <a:rPr lang="zh-CN" altLang="en-US" dirty="0" smtClean="0"/>
              <a:t>互联网</a:t>
            </a:r>
            <a:r>
              <a:rPr lang="zh-CN" altLang="en-US" dirty="0"/>
              <a:t>的边缘部分</a:t>
            </a:r>
          </a:p>
        </p:txBody>
      </p:sp>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smtClean="0">
                <a:solidFill>
                  <a:srgbClr val="FF0000"/>
                </a:solidFill>
              </a:rPr>
              <a:t>端系统 </a:t>
            </a:r>
            <a:r>
              <a:rPr lang="en-US" altLang="zh-CN" dirty="0" smtClean="0"/>
              <a:t>(</a:t>
            </a:r>
            <a:r>
              <a:rPr lang="en-US" altLang="zh-CN" dirty="0"/>
              <a:t>end system)</a:t>
            </a:r>
            <a:r>
              <a:rPr lang="zh-CN" altLang="en-US" dirty="0"/>
              <a:t>。</a:t>
            </a:r>
          </a:p>
          <a:p>
            <a:r>
              <a:rPr lang="zh-CN" altLang="zh-CN" dirty="0">
                <a:solidFill>
                  <a:srgbClr val="FF0000"/>
                </a:solidFill>
              </a:rPr>
              <a:t>端系统在功能上可能有很大的</a:t>
            </a:r>
            <a:r>
              <a:rPr lang="zh-CN" altLang="zh-CN" dirty="0" smtClean="0">
                <a:solidFill>
                  <a:srgbClr val="FF0000"/>
                </a:solidFill>
              </a:rPr>
              <a:t>差别</a:t>
            </a:r>
            <a:endParaRPr lang="en-US" altLang="zh-CN" dirty="0" smtClean="0">
              <a:solidFill>
                <a:srgbClr val="FF0000"/>
              </a:solidFill>
            </a:endParaRPr>
          </a:p>
          <a:p>
            <a:pPr lvl="1"/>
            <a:r>
              <a:rPr lang="zh-CN" altLang="zh-CN" dirty="0" smtClean="0"/>
              <a:t>小</a:t>
            </a:r>
            <a:r>
              <a:rPr lang="zh-CN" altLang="zh-CN" dirty="0"/>
              <a:t>的端系统可以是一台普通</a:t>
            </a:r>
            <a:r>
              <a:rPr lang="zh-CN" altLang="zh-CN" dirty="0" smtClean="0"/>
              <a:t>个人电脑</a:t>
            </a:r>
            <a:r>
              <a:rPr lang="zh-CN" altLang="en-US" dirty="0" smtClean="0"/>
              <a:t>，</a:t>
            </a:r>
            <a:r>
              <a:rPr lang="zh-CN" altLang="zh-CN" dirty="0" smtClean="0"/>
              <a:t>具有</a:t>
            </a:r>
            <a:r>
              <a:rPr lang="zh-CN" altLang="zh-CN" dirty="0"/>
              <a:t>上网功能的智能手机，甚至是一个很小的网络</a:t>
            </a:r>
            <a:r>
              <a:rPr lang="zh-CN" altLang="zh-CN" dirty="0" smtClean="0"/>
              <a:t>摄像头</a:t>
            </a:r>
            <a:r>
              <a:rPr lang="zh-CN" altLang="en-US" dirty="0" smtClean="0"/>
              <a:t>。</a:t>
            </a:r>
            <a:endParaRPr lang="en-US" altLang="zh-CN" dirty="0" smtClean="0"/>
          </a:p>
          <a:p>
            <a:pPr lvl="1"/>
            <a:r>
              <a:rPr lang="zh-CN" altLang="zh-CN" dirty="0" smtClean="0"/>
              <a:t>大</a:t>
            </a:r>
            <a:r>
              <a:rPr lang="zh-CN" altLang="zh-CN" dirty="0"/>
              <a:t>的端系统则可以是一台非常昂贵的大型计算机</a:t>
            </a:r>
            <a:r>
              <a:rPr lang="zh-CN" altLang="zh-CN" dirty="0" smtClean="0"/>
              <a:t>。</a:t>
            </a:r>
            <a:endParaRPr lang="en-US" altLang="zh-CN" dirty="0" smtClean="0"/>
          </a:p>
          <a:p>
            <a:pPr lvl="1"/>
            <a:r>
              <a:rPr lang="zh-CN" altLang="zh-CN" dirty="0" smtClean="0"/>
              <a:t>端系统</a:t>
            </a:r>
            <a:r>
              <a:rPr lang="zh-CN" altLang="zh-CN" dirty="0"/>
              <a:t>的拥有者可以是个人，也可以是单位（如学校、企业、政府机关等），当然也可以是</a:t>
            </a:r>
            <a:r>
              <a:rPr lang="zh-CN" altLang="zh-CN" dirty="0" smtClean="0"/>
              <a:t>某个</a:t>
            </a:r>
            <a:r>
              <a:rPr lang="en-US" altLang="zh-CN" dirty="0" smtClean="0"/>
              <a:t> ISP</a:t>
            </a:r>
            <a:r>
              <a:rPr lang="zh-CN" altLang="en-US" dirty="0" smtClean="0"/>
              <a:t>。</a:t>
            </a:r>
            <a:endParaRPr lang="zh-CN" altLang="en-US" dirty="0"/>
          </a:p>
        </p:txBody>
      </p:sp>
    </p:spTree>
    <p:extLst>
      <p:ext uri="{BB962C8B-B14F-4D97-AF65-F5344CB8AC3E}">
        <p14:creationId xmlns:p14="http://schemas.microsoft.com/office/powerpoint/2010/main" val="2388990220"/>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smtClean="0"/>
              <a:t>端系统之间通信的含义</a:t>
            </a:r>
            <a:endParaRPr lang="zh-CN" altLang="en-US" dirty="0"/>
          </a:p>
        </p:txBody>
      </p:sp>
      <p:sp>
        <p:nvSpPr>
          <p:cNvPr id="330755" name="Rectangle 3"/>
          <p:cNvSpPr>
            <a:spLocks noGrp="1" noChangeArrowheads="1"/>
          </p:cNvSpPr>
          <p:nvPr>
            <p:ph idx="1"/>
          </p:nvPr>
        </p:nvSpPr>
        <p:spPr/>
        <p:txBody>
          <a:bodyPr/>
          <a:lstStyle/>
          <a:p>
            <a:r>
              <a:rPr lang="zh-CN" altLang="en-US" dirty="0" smtClean="0"/>
              <a:t> </a:t>
            </a:r>
            <a:r>
              <a:rPr lang="zh-CN" altLang="en-US" dirty="0"/>
              <a:t>“主机 </a:t>
            </a:r>
            <a:r>
              <a:rPr lang="en-US" altLang="zh-CN" dirty="0"/>
              <a:t>A </a:t>
            </a:r>
            <a:r>
              <a:rPr lang="zh-CN" altLang="en-US" dirty="0"/>
              <a:t>和主机 </a:t>
            </a:r>
            <a:r>
              <a:rPr lang="en-US" altLang="zh-CN" dirty="0"/>
              <a:t>B </a:t>
            </a:r>
            <a:r>
              <a:rPr lang="zh-CN" altLang="en-US" dirty="0"/>
              <a:t>进行通信</a:t>
            </a:r>
            <a:r>
              <a:rPr lang="zh-CN" altLang="en-US" dirty="0" smtClean="0"/>
              <a:t>”实际上</a:t>
            </a:r>
            <a:r>
              <a:rPr lang="zh-CN" altLang="en-US" dirty="0"/>
              <a:t>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smtClean="0"/>
              <a:t>。</a:t>
            </a:r>
            <a:endParaRPr lang="zh-CN" altLang="en-US" dirty="0"/>
          </a:p>
        </p:txBody>
      </p:sp>
      <p:sp>
        <p:nvSpPr>
          <p:cNvPr id="2" name="矩形 1"/>
          <p:cNvSpPr/>
          <p:nvPr/>
        </p:nvSpPr>
        <p:spPr>
          <a:xfrm>
            <a:off x="992560" y="2924944"/>
            <a:ext cx="8208912" cy="1569660"/>
          </a:xfrm>
          <a:prstGeom prst="rect">
            <a:avLst/>
          </a:prstGeom>
          <a:solidFill>
            <a:srgbClr val="000099"/>
          </a:solidFill>
        </p:spPr>
        <p:txBody>
          <a:bodyPr wrap="square">
            <a:spAutoFit/>
          </a:bodyPr>
          <a:lstStyle/>
          <a:p>
            <a:r>
              <a:rPr lang="zh-CN" altLang="en-US" sz="3200" b="1" dirty="0">
                <a:solidFill>
                  <a:schemeClr val="bg1"/>
                </a:solidFill>
                <a:latin typeface="+mn-lt"/>
                <a:ea typeface="黑体" pitchFamily="2" charset="-122"/>
              </a:rPr>
              <a:t>即“主机 </a:t>
            </a:r>
            <a:r>
              <a:rPr lang="en-US" altLang="zh-CN" sz="3200" b="1" dirty="0">
                <a:solidFill>
                  <a:schemeClr val="bg1"/>
                </a:solidFill>
                <a:latin typeface="+mn-lt"/>
                <a:ea typeface="黑体" pitchFamily="2" charset="-122"/>
              </a:rPr>
              <a:t>A </a:t>
            </a:r>
            <a:r>
              <a:rPr lang="zh-CN" altLang="en-US" sz="3200" b="1" dirty="0">
                <a:solidFill>
                  <a:schemeClr val="bg1"/>
                </a:solidFill>
                <a:latin typeface="+mn-lt"/>
                <a:ea typeface="黑体" pitchFamily="2" charset="-122"/>
              </a:rPr>
              <a:t>的某个进程和主机 </a:t>
            </a:r>
            <a:r>
              <a:rPr lang="en-US" altLang="zh-CN" sz="3200" b="1" dirty="0">
                <a:solidFill>
                  <a:schemeClr val="bg1"/>
                </a:solidFill>
                <a:latin typeface="+mn-lt"/>
                <a:ea typeface="黑体" pitchFamily="2" charset="-122"/>
              </a:rPr>
              <a:t>B </a:t>
            </a:r>
            <a:r>
              <a:rPr lang="zh-CN" altLang="en-US" sz="3200" b="1" dirty="0">
                <a:solidFill>
                  <a:schemeClr val="bg1"/>
                </a:solidFill>
                <a:latin typeface="+mn-lt"/>
                <a:ea typeface="黑体" pitchFamily="2" charset="-122"/>
              </a:rPr>
              <a:t>上的另一个进程进行通信”</a:t>
            </a:r>
            <a:r>
              <a:rPr lang="zh-CN" altLang="en-US" sz="3200" b="1" dirty="0" smtClean="0">
                <a:solidFill>
                  <a:schemeClr val="bg1"/>
                </a:solidFill>
                <a:latin typeface="+mn-lt"/>
                <a:ea typeface="黑体" pitchFamily="2" charset="-122"/>
              </a:rPr>
              <a:t>。</a:t>
            </a:r>
            <a:endParaRPr lang="en-US" altLang="zh-CN" sz="3200" b="1" dirty="0" smtClean="0">
              <a:solidFill>
                <a:schemeClr val="bg1"/>
              </a:solidFill>
              <a:latin typeface="+mn-lt"/>
              <a:ea typeface="黑体" pitchFamily="2" charset="-122"/>
            </a:endParaRPr>
          </a:p>
          <a:p>
            <a:r>
              <a:rPr lang="zh-CN" altLang="en-US" sz="3200" b="1" dirty="0" smtClean="0">
                <a:solidFill>
                  <a:schemeClr val="bg1"/>
                </a:solidFill>
                <a:latin typeface="+mn-lt"/>
                <a:ea typeface="黑体" pitchFamily="2" charset="-122"/>
              </a:rPr>
              <a:t>简称</a:t>
            </a:r>
            <a:r>
              <a:rPr lang="zh-CN" altLang="en-US" sz="3200" b="1" dirty="0">
                <a:solidFill>
                  <a:schemeClr val="bg1"/>
                </a:solidFill>
                <a:latin typeface="+mn-lt"/>
                <a:ea typeface="黑体" pitchFamily="2" charset="-122"/>
              </a:rPr>
              <a:t>为</a:t>
            </a:r>
            <a:r>
              <a:rPr lang="zh-CN" altLang="en-US" sz="3200" b="1" dirty="0" smtClean="0">
                <a:solidFill>
                  <a:schemeClr val="bg1"/>
                </a:solidFill>
                <a:latin typeface="+mn-lt"/>
                <a:ea typeface="黑体" pitchFamily="2" charset="-122"/>
              </a:rPr>
              <a:t>“计算机之间通信”。 </a:t>
            </a:r>
            <a:endParaRPr lang="zh-CN" altLang="en-US" sz="3200" b="1" dirty="0">
              <a:solidFill>
                <a:schemeClr val="bg1"/>
              </a:solidFill>
              <a:latin typeface="+mn-lt"/>
              <a:ea typeface="黑体" pitchFamily="2" charset="-122"/>
            </a:endParaRPr>
          </a:p>
        </p:txBody>
      </p:sp>
    </p:spTree>
    <p:extLst>
      <p:ext uri="{BB962C8B-B14F-4D97-AF65-F5344CB8AC3E}">
        <p14:creationId xmlns:p14="http://schemas.microsoft.com/office/powerpoint/2010/main" val="1714087598"/>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smtClean="0"/>
              <a:t>端系统之间的两种</a:t>
            </a:r>
            <a:r>
              <a:rPr lang="zh-CN" altLang="en-US" dirty="0"/>
              <a:t>通信方式</a:t>
            </a:r>
          </a:p>
        </p:txBody>
      </p:sp>
      <p:sp>
        <p:nvSpPr>
          <p:cNvPr id="332803" name="Rectangle 3"/>
          <p:cNvSpPr>
            <a:spLocks noGrp="1" noChangeArrowheads="1"/>
          </p:cNvSpPr>
          <p:nvPr>
            <p:ph idx="1"/>
          </p:nvPr>
        </p:nvSpPr>
        <p:spPr/>
        <p:txBody>
          <a:bodyPr/>
          <a:lstStyle/>
          <a:p>
            <a:pPr>
              <a:buNone/>
            </a:pPr>
            <a:r>
              <a:rPr lang="en-US" altLang="zh-CN" dirty="0" smtClean="0"/>
              <a:t>	</a:t>
            </a:r>
            <a:r>
              <a:rPr lang="zh-CN" altLang="zh-CN" dirty="0"/>
              <a:t>端系统之间的通信</a:t>
            </a:r>
            <a:r>
              <a:rPr lang="zh-CN" altLang="zh-CN" dirty="0" smtClean="0"/>
              <a:t>方式</a:t>
            </a:r>
            <a:r>
              <a:rPr lang="zh-CN" altLang="en-US" dirty="0" smtClean="0"/>
              <a:t>通常</a:t>
            </a:r>
            <a:r>
              <a:rPr lang="zh-CN" altLang="en-US" dirty="0"/>
              <a:t>可划分为两大类：</a:t>
            </a:r>
          </a:p>
          <a:p>
            <a:r>
              <a:rPr lang="zh-CN" altLang="en-US" dirty="0" smtClean="0">
                <a:solidFill>
                  <a:srgbClr val="FF0000"/>
                </a:solidFill>
              </a:rPr>
              <a:t>客户</a:t>
            </a:r>
            <a:r>
              <a:rPr lang="en-US" altLang="en-US" dirty="0">
                <a:solidFill>
                  <a:srgbClr val="FF0000"/>
                </a:solidFill>
                <a:sym typeface="Symbol" pitchFamily="18" charset="2"/>
              </a:rPr>
              <a:t>/</a:t>
            </a:r>
            <a:r>
              <a:rPr lang="zh-CN" altLang="en-US" dirty="0" smtClean="0">
                <a:solidFill>
                  <a:srgbClr val="FF0000"/>
                </a:solidFill>
              </a:rPr>
              <a:t>服务器</a:t>
            </a:r>
            <a:r>
              <a:rPr lang="zh-CN" altLang="en-US" dirty="0">
                <a:solidFill>
                  <a:srgbClr val="FF0000"/>
                </a:solidFill>
              </a:rPr>
              <a:t>方式</a:t>
            </a:r>
            <a:r>
              <a:rPr lang="zh-CN" altLang="en-US" dirty="0"/>
              <a:t>（</a:t>
            </a:r>
            <a:r>
              <a:rPr lang="en-US" altLang="zh-CN" dirty="0"/>
              <a:t>C/S </a:t>
            </a:r>
            <a:r>
              <a:rPr lang="zh-CN" altLang="en-US" dirty="0"/>
              <a:t>方式）</a:t>
            </a:r>
          </a:p>
          <a:p>
            <a:pPr>
              <a:buNone/>
            </a:pPr>
            <a:r>
              <a:rPr lang="en-US" altLang="zh-CN" dirty="0" smtClean="0"/>
              <a:t>	</a:t>
            </a:r>
            <a:r>
              <a:rPr lang="zh-CN" altLang="en-US" dirty="0" smtClean="0"/>
              <a:t>即 </a:t>
            </a:r>
            <a:r>
              <a:rPr lang="en-US" altLang="zh-CN" dirty="0" smtClean="0"/>
              <a:t>Client/Server </a:t>
            </a:r>
            <a:r>
              <a:rPr lang="zh-CN" altLang="en-US" dirty="0" smtClean="0"/>
              <a:t>方式</a:t>
            </a:r>
            <a:r>
              <a:rPr lang="zh-CN" altLang="en-US" dirty="0"/>
              <a:t>，简称</a:t>
            </a:r>
            <a:r>
              <a:rPr lang="zh-CN" altLang="en-US" dirty="0" smtClean="0"/>
              <a:t>为 </a:t>
            </a:r>
            <a:r>
              <a:rPr lang="en-US" altLang="zh-CN" dirty="0" smtClean="0"/>
              <a:t>C/S </a:t>
            </a:r>
            <a:r>
              <a:rPr lang="zh-CN" altLang="en-US" dirty="0" smtClean="0"/>
              <a:t>方式。 </a:t>
            </a:r>
            <a:endParaRPr lang="zh-CN" altLang="en-US" dirty="0"/>
          </a:p>
          <a:p>
            <a:r>
              <a:rPr lang="zh-CN" altLang="en-US" dirty="0">
                <a:solidFill>
                  <a:srgbClr val="FF0000"/>
                </a:solidFill>
              </a:rPr>
              <a:t>对等方式</a:t>
            </a:r>
            <a:r>
              <a:rPr lang="zh-CN" altLang="en-US" dirty="0"/>
              <a:t>（</a:t>
            </a:r>
            <a:r>
              <a:rPr lang="en-US" altLang="zh-CN" dirty="0"/>
              <a:t>P2P </a:t>
            </a:r>
            <a:r>
              <a:rPr lang="zh-CN" altLang="en-US" dirty="0"/>
              <a:t>方式）</a:t>
            </a:r>
          </a:p>
          <a:p>
            <a:pPr>
              <a:buNone/>
            </a:pPr>
            <a:r>
              <a:rPr lang="zh-CN" altLang="en-US" dirty="0"/>
              <a:t>   即 </a:t>
            </a:r>
            <a:r>
              <a:rPr lang="en-US" altLang="zh-CN" dirty="0" smtClean="0"/>
              <a:t>Peer</a:t>
            </a:r>
            <a:r>
              <a:rPr lang="zh-CN" altLang="en-US" dirty="0">
                <a:sym typeface="Symbol" pitchFamily="18" charset="2"/>
              </a:rPr>
              <a:t> </a:t>
            </a:r>
            <a:r>
              <a:rPr lang="en-US" altLang="zh-CN" dirty="0" smtClean="0"/>
              <a:t>to</a:t>
            </a:r>
            <a:r>
              <a:rPr lang="zh-CN" altLang="en-US" dirty="0">
                <a:sym typeface="Symbol" pitchFamily="18" charset="2"/>
              </a:rPr>
              <a:t> </a:t>
            </a:r>
            <a:r>
              <a:rPr lang="en-US" altLang="zh-CN" dirty="0" smtClean="0"/>
              <a:t>Peer </a:t>
            </a:r>
            <a:r>
              <a:rPr lang="zh-CN" altLang="en-US" dirty="0" smtClean="0"/>
              <a:t>方式 </a:t>
            </a:r>
            <a:r>
              <a:rPr lang="zh-CN" altLang="en-US" dirty="0"/>
              <a:t>，简称</a:t>
            </a:r>
            <a:r>
              <a:rPr lang="zh-CN" altLang="en-US" dirty="0" smtClean="0"/>
              <a:t>为 </a:t>
            </a:r>
            <a:r>
              <a:rPr lang="en-US" altLang="zh-CN" dirty="0" smtClean="0"/>
              <a:t>P2P </a:t>
            </a:r>
            <a:r>
              <a:rPr lang="zh-CN" altLang="en-US" dirty="0" smtClean="0"/>
              <a:t>方式。</a:t>
            </a:r>
            <a:endParaRPr lang="zh-CN" altLang="en-US" dirty="0"/>
          </a:p>
        </p:txBody>
      </p:sp>
    </p:spTree>
    <p:extLst>
      <p:ext uri="{BB962C8B-B14F-4D97-AF65-F5344CB8AC3E}">
        <p14:creationId xmlns:p14="http://schemas.microsoft.com/office/powerpoint/2010/main" val="208308160"/>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zh-CN" altLang="zh-CN" sz="2800" dirty="0"/>
              <a:t>随着技术的</a:t>
            </a:r>
            <a:r>
              <a:rPr lang="zh-CN" altLang="zh-CN" sz="2800" dirty="0" smtClean="0"/>
              <a:t>发展</a:t>
            </a:r>
            <a:r>
              <a:rPr lang="zh-CN" altLang="en-US" sz="2800" dirty="0" smtClean="0"/>
              <a:t>，网络技术</a:t>
            </a:r>
            <a:r>
              <a:rPr lang="zh-CN" altLang="en-US" sz="2800" dirty="0" smtClean="0">
                <a:solidFill>
                  <a:srgbClr val="FF0000"/>
                </a:solidFill>
              </a:rPr>
              <a:t>相互融合：</a:t>
            </a:r>
            <a:endParaRPr lang="en-US" altLang="zh-CN" sz="2800" dirty="0" smtClean="0">
              <a:solidFill>
                <a:srgbClr val="FF0000"/>
              </a:solidFill>
            </a:endParaRPr>
          </a:p>
          <a:p>
            <a:pPr lvl="1"/>
            <a:r>
              <a:rPr lang="zh-CN" altLang="zh-CN" sz="2400" dirty="0" smtClean="0"/>
              <a:t>电信</a:t>
            </a:r>
            <a:r>
              <a:rPr lang="zh-CN" altLang="zh-CN" sz="2400" dirty="0"/>
              <a:t>网络和有线电视网络都逐渐融入了现代</a:t>
            </a:r>
            <a:r>
              <a:rPr lang="zh-CN" altLang="zh-CN" sz="2400" dirty="0" smtClean="0"/>
              <a:t>计算机网络</a:t>
            </a:r>
            <a:r>
              <a:rPr lang="zh-CN" altLang="en-US" sz="2400" dirty="0" smtClean="0"/>
              <a:t>技术</a:t>
            </a:r>
            <a:r>
              <a:rPr lang="zh-CN" altLang="zh-CN" sz="2400" dirty="0" smtClean="0"/>
              <a:t>，</a:t>
            </a:r>
            <a:r>
              <a:rPr lang="zh-CN" altLang="zh-CN" sz="2400" dirty="0"/>
              <a:t>扩大了原有的服务</a:t>
            </a:r>
            <a:r>
              <a:rPr lang="zh-CN" altLang="zh-CN" sz="2400" dirty="0" smtClean="0"/>
              <a:t>范围</a:t>
            </a:r>
            <a:r>
              <a:rPr lang="zh-CN" altLang="en-US" sz="2400" dirty="0" smtClean="0"/>
              <a:t>；</a:t>
            </a:r>
            <a:endParaRPr lang="en-US" altLang="zh-CN" sz="2400" dirty="0" smtClean="0"/>
          </a:p>
          <a:p>
            <a:pPr lvl="1"/>
            <a:r>
              <a:rPr lang="zh-CN" altLang="zh-CN" sz="2400" dirty="0" smtClean="0"/>
              <a:t>计算机网络</a:t>
            </a:r>
            <a:r>
              <a:rPr lang="zh-CN" altLang="zh-CN" sz="2400" dirty="0"/>
              <a:t>也能够向用户提供电话通信、视频通信以及传送视频节目的服务</a:t>
            </a:r>
            <a:r>
              <a:rPr lang="zh-CN" altLang="zh-CN" sz="2400" dirty="0" smtClean="0"/>
              <a:t>。</a:t>
            </a:r>
            <a:endParaRPr lang="en-US" altLang="zh-CN" sz="2400" dirty="0" smtClean="0"/>
          </a:p>
          <a:p>
            <a:r>
              <a:rPr lang="zh-CN" altLang="zh-CN" sz="2800" dirty="0" smtClean="0"/>
              <a:t>从</a:t>
            </a:r>
            <a:r>
              <a:rPr lang="zh-CN" altLang="zh-CN" sz="2800" dirty="0"/>
              <a:t>理论上讲，可以把上述三种网络融合成一种网络就能够提供所有的上述服务，这就是很早以前就提出来的</a:t>
            </a:r>
            <a:r>
              <a:rPr lang="zh-CN" altLang="zh-CN" sz="2800" dirty="0">
                <a:solidFill>
                  <a:srgbClr val="FF0000"/>
                </a:solidFill>
              </a:rPr>
              <a:t>“三网融合”</a:t>
            </a:r>
            <a:r>
              <a:rPr lang="zh-CN" altLang="zh-CN" sz="2800" dirty="0" smtClean="0"/>
              <a:t>。</a:t>
            </a:r>
            <a:endParaRPr lang="en-US" altLang="zh-CN" sz="2800" dirty="0" smtClean="0"/>
          </a:p>
          <a:p>
            <a:r>
              <a:rPr lang="zh-CN" altLang="en-US" sz="2800" dirty="0" smtClean="0"/>
              <a:t>但实现融合并不</a:t>
            </a:r>
            <a:r>
              <a:rPr lang="zh-CN" altLang="zh-CN" sz="2800" dirty="0" smtClean="0"/>
              <a:t>简单</a:t>
            </a:r>
            <a:r>
              <a:rPr lang="zh-CN" altLang="zh-CN" sz="2800" dirty="0"/>
              <a:t>，因为这涉及到各方面的经济利益和行政管辖权的问题。</a:t>
            </a:r>
            <a:endParaRPr lang="en-US" altLang="zh-CN" sz="2800" dirty="0" smtClean="0"/>
          </a:p>
        </p:txBody>
      </p:sp>
    </p:spTree>
    <p:extLst>
      <p:ext uri="{BB962C8B-B14F-4D97-AF65-F5344CB8AC3E}">
        <p14:creationId xmlns:p14="http://schemas.microsoft.com/office/powerpoint/2010/main" val="225830537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smtClean="0"/>
              <a:t>客户服</a:t>
            </a:r>
            <a:r>
              <a:rPr lang="zh-CN" altLang="en-US" dirty="0">
                <a:sym typeface="Symbol" pitchFamily="18" charset="2"/>
              </a:rPr>
              <a:t>/</a:t>
            </a:r>
            <a:r>
              <a:rPr lang="zh-CN" altLang="en-US" dirty="0" smtClean="0"/>
              <a:t>务器</a:t>
            </a:r>
            <a:r>
              <a:rPr lang="zh-CN" altLang="en-US" dirty="0"/>
              <a:t>方式</a:t>
            </a:r>
          </a:p>
        </p:txBody>
      </p:sp>
      <p:sp>
        <p:nvSpPr>
          <p:cNvPr id="343043" name="Rectangle 3"/>
          <p:cNvSpPr>
            <a:spLocks noGrp="1" noChangeArrowheads="1"/>
          </p:cNvSpPr>
          <p:nvPr>
            <p:ph idx="1"/>
          </p:nvPr>
        </p:nvSpPr>
        <p:spPr/>
        <p:txBody>
          <a:bodyPr/>
          <a:lstStyle/>
          <a:p>
            <a:r>
              <a:rPr lang="zh-CN" altLang="en-US" dirty="0" smtClean="0">
                <a:solidFill>
                  <a:srgbClr val="FF0000"/>
                </a:solidFill>
              </a:rPr>
              <a:t>客户 </a:t>
            </a:r>
            <a:r>
              <a:rPr lang="en-US" altLang="zh-CN" dirty="0" smtClean="0"/>
              <a:t>(</a:t>
            </a:r>
            <a:r>
              <a:rPr lang="en-US" altLang="zh-CN" dirty="0"/>
              <a:t>client</a:t>
            </a:r>
            <a:r>
              <a:rPr lang="en-US" altLang="zh-CN" dirty="0" smtClean="0"/>
              <a:t>) </a:t>
            </a:r>
            <a:r>
              <a:rPr lang="zh-CN" altLang="en-US" dirty="0" smtClean="0"/>
              <a:t>和</a:t>
            </a:r>
            <a:r>
              <a:rPr lang="zh-CN" altLang="en-US" dirty="0" smtClean="0">
                <a:solidFill>
                  <a:srgbClr val="FF0000"/>
                </a:solidFill>
              </a:rPr>
              <a:t>服务器 </a:t>
            </a:r>
            <a:r>
              <a:rPr lang="en-US" altLang="zh-CN" dirty="0" smtClean="0"/>
              <a:t>(</a:t>
            </a:r>
            <a:r>
              <a:rPr lang="en-US" altLang="zh-CN" dirty="0"/>
              <a:t>server</a:t>
            </a:r>
            <a:r>
              <a:rPr lang="en-US" altLang="zh-CN" dirty="0" smtClean="0"/>
              <a:t>) </a:t>
            </a:r>
            <a:r>
              <a:rPr lang="zh-CN" altLang="en-US" dirty="0" smtClean="0"/>
              <a:t>都是</a:t>
            </a:r>
            <a:r>
              <a:rPr lang="zh-CN" altLang="en-US" dirty="0"/>
              <a:t>指通信中所涉及的两个应用进程。</a:t>
            </a:r>
          </a:p>
          <a:p>
            <a:r>
              <a:rPr lang="zh-CN" altLang="en-US" dirty="0" smtClean="0"/>
              <a:t>客户</a:t>
            </a:r>
            <a:r>
              <a:rPr lang="zh-CN" altLang="en-US" dirty="0">
                <a:sym typeface="Symbol" pitchFamily="18" charset="2"/>
              </a:rPr>
              <a:t>/</a:t>
            </a:r>
            <a:r>
              <a:rPr lang="zh-CN" altLang="en-US" dirty="0" smtClean="0"/>
              <a:t>服务器方式所描述</a:t>
            </a:r>
            <a:r>
              <a:rPr lang="zh-CN" altLang="en-US" dirty="0"/>
              <a:t>的是进程之间服务和被服务的关系。</a:t>
            </a:r>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smtClean="0"/>
              <a:t>。</a:t>
            </a:r>
            <a:endParaRPr lang="en-US" altLang="zh-CN" dirty="0" smtClean="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服务请求方和服务提供方都要使用网络核心部分所提供的服务。</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2094111065"/>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407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运行</a:t>
            </a:r>
          </a:p>
          <a:p>
            <a:r>
              <a:rPr kumimoji="1" lang="zh-CN" altLang="en-US" sz="2800" b="1" dirty="0">
                <a:latin typeface="+mn-lt"/>
                <a:ea typeface="黑体" pitchFamily="2" charset="-122"/>
              </a:rPr>
              <a:t>客户</a:t>
            </a:r>
          </a:p>
          <a:p>
            <a:r>
              <a:rPr kumimoji="1" lang="zh-CN" altLang="en-US" sz="2800" b="1" dirty="0">
                <a:latin typeface="+mn-lt"/>
                <a:ea typeface="黑体" pitchFamily="2" charset="-122"/>
              </a:rPr>
              <a:t>程序</a:t>
            </a:r>
          </a:p>
        </p:txBody>
      </p:sp>
      <p:pic>
        <p:nvPicPr>
          <p:cNvPr id="344081"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a:grpSpLocks/>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网络核心</a:t>
            </a:r>
          </a:p>
        </p:txBody>
      </p:sp>
      <p:graphicFrame>
        <p:nvGraphicFramePr>
          <p:cNvPr id="344094" name="Object 30">
            <a:hlinkClick r:id="" action="ppaction://ole?verb=0"/>
          </p:cNvPr>
          <p:cNvGraphicFramePr>
            <a:graphicFrameLocks/>
          </p:cNvGraphicFramePr>
          <p:nvPr>
            <p:extLst>
              <p:ext uri="{D42A27DB-BD31-4B8C-83A1-F6EECF244321}">
                <p14:modId xmlns:p14="http://schemas.microsoft.com/office/powerpoint/2010/main" val="792501297"/>
              </p:ext>
            </p:extLst>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spid="_x0000_s10248"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486" y="3226296"/>
                        <a:ext cx="811742"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itchFamily="2" charset="-122"/>
              </a:rPr>
              <a:t>运行</a:t>
            </a:r>
          </a:p>
          <a:p>
            <a:pPr algn="ctr"/>
            <a:r>
              <a:rPr kumimoji="1" lang="zh-CN" altLang="en-US" sz="2800" b="1" dirty="0">
                <a:latin typeface="+mn-lt"/>
                <a:ea typeface="黑体" pitchFamily="2" charset="-122"/>
              </a:rPr>
              <a:t>服务器</a:t>
            </a:r>
          </a:p>
          <a:p>
            <a:pPr algn="ctr"/>
            <a:r>
              <a:rPr kumimoji="1" lang="zh-CN" altLang="en-US" sz="2800" b="1" dirty="0">
                <a:latin typeface="+mn-lt"/>
                <a:ea typeface="黑体" pitchFamily="2" charset="-122"/>
              </a:rPr>
              <a:t>程序</a:t>
            </a: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A</a:t>
            </a: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B</a:t>
            </a:r>
          </a:p>
        </p:txBody>
      </p:sp>
      <p:pic>
        <p:nvPicPr>
          <p:cNvPr id="34410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a:grpSpLocks/>
          </p:cNvGrpSpPr>
          <p:nvPr/>
        </p:nvGrpSpPr>
        <p:grpSpPr bwMode="auto">
          <a:xfrm>
            <a:off x="2311260" y="2481759"/>
            <a:ext cx="5068226" cy="854075"/>
            <a:chOff x="1157" y="1197"/>
            <a:chExt cx="2947" cy="538"/>
          </a:xfrm>
        </p:grpSpPr>
        <p:sp>
          <p:nvSpPr>
            <p:cNvPr id="344096" name="Freeform 32"/>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① </a:t>
              </a:r>
              <a:r>
                <a:rPr kumimoji="1" lang="zh-CN" altLang="en-US" sz="2800" b="1">
                  <a:latin typeface="+mn-lt"/>
                  <a:ea typeface="黑体" pitchFamily="2" charset="-122"/>
                </a:rPr>
                <a:t>请求服务</a:t>
              </a:r>
            </a:p>
          </p:txBody>
        </p:sp>
      </p:grpSp>
      <p:grpSp>
        <p:nvGrpSpPr>
          <p:cNvPr id="344109" name="Group 45"/>
          <p:cNvGrpSpPr>
            <a:grpSpLocks/>
          </p:cNvGrpSpPr>
          <p:nvPr/>
        </p:nvGrpSpPr>
        <p:grpSpPr bwMode="auto">
          <a:xfrm>
            <a:off x="2197754" y="2894510"/>
            <a:ext cx="5068226" cy="831850"/>
            <a:chOff x="1091" y="1457"/>
            <a:chExt cx="2947" cy="524"/>
          </a:xfrm>
        </p:grpSpPr>
        <p:sp>
          <p:nvSpPr>
            <p:cNvPr id="344102" name="Freeform 38"/>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② </a:t>
              </a:r>
              <a:r>
                <a:rPr kumimoji="1" lang="zh-CN" altLang="en-US" sz="2800" b="1" dirty="0">
                  <a:latin typeface="+mn-lt"/>
                  <a:ea typeface="黑体" pitchFamily="2" charset="-122"/>
                </a:rPr>
                <a:t>得到服务</a:t>
              </a: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客户</a:t>
            </a: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服务器</a:t>
            </a: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itchFamily="2" charset="-122"/>
              </a:rPr>
              <a:t>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发出请求服务</a:t>
            </a:r>
            <a:r>
              <a:rPr lang="zh-CN" altLang="en-US" sz="2400" b="1" dirty="0" smtClean="0">
                <a:solidFill>
                  <a:srgbClr val="000099"/>
                </a:solidFill>
                <a:latin typeface="+mn-lt"/>
                <a:ea typeface="黑体" pitchFamily="2" charset="-122"/>
              </a:rPr>
              <a:t>，服务器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向客户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提供</a:t>
            </a:r>
            <a:r>
              <a:rPr lang="zh-CN" altLang="en-US" sz="2400" b="1" dirty="0" smtClean="0">
                <a:solidFill>
                  <a:srgbClr val="000099"/>
                </a:solidFill>
                <a:latin typeface="+mn-lt"/>
                <a:ea typeface="黑体" pitchFamily="2" charset="-122"/>
              </a:rPr>
              <a:t>服务</a:t>
            </a:r>
            <a:endParaRPr lang="zh-CN" altLang="en-US" sz="2400" b="1" dirty="0">
              <a:solidFill>
                <a:srgbClr val="000099"/>
              </a:solidFill>
              <a:latin typeface="+mn-lt"/>
              <a:ea typeface="黑体" pitchFamily="2" charset="-122"/>
            </a:endParaRP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smtClean="0">
                <a:latin typeface="+mn-lt"/>
                <a:ea typeface="黑体" pitchFamily="2" charset="-122"/>
              </a:rPr>
              <a:t>客户</a:t>
            </a:r>
            <a:r>
              <a:rPr lang="en-US" altLang="en-US" sz="3200" dirty="0">
                <a:sym typeface="Symbol" pitchFamily="18" charset="2"/>
              </a:rPr>
              <a:t>/</a:t>
            </a:r>
            <a:r>
              <a:rPr lang="zh-CN" altLang="zh-CN" sz="3200" b="1" dirty="0" smtClean="0">
                <a:latin typeface="+mn-lt"/>
                <a:ea typeface="黑体" pitchFamily="2" charset="-122"/>
              </a:rPr>
              <a:t>服务器</a:t>
            </a:r>
            <a:r>
              <a:rPr lang="zh-CN" altLang="zh-CN" sz="3200" b="1" dirty="0">
                <a:latin typeface="+mn-lt"/>
                <a:ea typeface="黑体" pitchFamily="2" charset="-122"/>
              </a:rPr>
              <a:t>工作方式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337403762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p>
          <a:p>
            <a:r>
              <a:rPr lang="zh-CN" altLang="en-US" dirty="0"/>
              <a:t>不需要特殊的硬件和很复杂的操作系统。 </a:t>
            </a:r>
          </a:p>
        </p:txBody>
      </p:sp>
    </p:spTree>
    <p:extLst>
      <p:ext uri="{BB962C8B-B14F-4D97-AF65-F5344CB8AC3E}">
        <p14:creationId xmlns:p14="http://schemas.microsoft.com/office/powerpoint/2010/main" val="4151364406"/>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p>
          <a:p>
            <a:r>
              <a:rPr lang="zh-CN" altLang="en-US" dirty="0"/>
              <a:t>一般需要强大的硬件和高级的操作系统支持。</a:t>
            </a:r>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客户与服务器的通信关系建立后，</a:t>
            </a:r>
            <a:r>
              <a:rPr lang="zh-CN" altLang="zh-CN" sz="3200" b="1" dirty="0">
                <a:solidFill>
                  <a:srgbClr val="FF0000"/>
                </a:solidFill>
                <a:latin typeface="+mn-lt"/>
                <a:ea typeface="黑体" pitchFamily="2" charset="-122"/>
              </a:rPr>
              <a:t>通信可以是双向的，</a:t>
            </a:r>
            <a:r>
              <a:rPr lang="zh-CN" altLang="zh-CN" sz="3200" b="1" dirty="0">
                <a:solidFill>
                  <a:srgbClr val="000099"/>
                </a:solidFill>
                <a:latin typeface="+mn-lt"/>
                <a:ea typeface="黑体" pitchFamily="2" charset="-122"/>
              </a:rPr>
              <a:t>客户和服务器都可发送和接收数据。</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890221515"/>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对等</a:t>
            </a:r>
            <a:r>
              <a:rPr lang="zh-CN" altLang="en-US" dirty="0" smtClean="0">
                <a:solidFill>
                  <a:srgbClr val="FF0000"/>
                </a:solidFill>
              </a:rPr>
              <a:t>连接 </a:t>
            </a:r>
            <a:r>
              <a:rPr lang="en-US" altLang="zh-CN" dirty="0" smtClean="0"/>
              <a:t>(</a:t>
            </a:r>
            <a:r>
              <a:rPr lang="en-US" altLang="zh-CN" dirty="0"/>
              <a:t>peer-to-peer</a:t>
            </a:r>
            <a:r>
              <a:rPr lang="zh-CN" altLang="en-US" dirty="0"/>
              <a:t>，简写为 </a:t>
            </a:r>
            <a:r>
              <a:rPr lang="en-US" altLang="zh-CN" dirty="0" smtClean="0">
                <a:solidFill>
                  <a:srgbClr val="FF0000"/>
                </a:solidFill>
              </a:rPr>
              <a:t>P2P</a:t>
            </a:r>
            <a:r>
              <a:rPr lang="en-US" altLang="zh-CN" dirty="0" smtClean="0"/>
              <a:t>) </a:t>
            </a:r>
            <a:r>
              <a:rPr lang="zh-CN" altLang="en-US" dirty="0" smtClean="0"/>
              <a:t>是</a:t>
            </a:r>
            <a:r>
              <a:rPr lang="zh-CN" altLang="en-US" dirty="0"/>
              <a:t>指两个主机在通信时并不区分哪一个是服务请求方还是服务提供方。</a:t>
            </a:r>
          </a:p>
          <a:p>
            <a:r>
              <a:rPr lang="zh-CN" altLang="en-US" dirty="0"/>
              <a:t>只要两个主机都运行了对等连接</a:t>
            </a:r>
            <a:r>
              <a:rPr lang="zh-CN" altLang="en-US" dirty="0" smtClean="0"/>
              <a:t>软件 </a:t>
            </a:r>
            <a:r>
              <a:rPr lang="en-US" altLang="zh-CN" dirty="0" smtClean="0"/>
              <a:t>(P2P </a:t>
            </a:r>
            <a:r>
              <a:rPr lang="zh-CN" altLang="en-US" dirty="0" smtClean="0"/>
              <a:t>软件</a:t>
            </a:r>
            <a:r>
              <a:rPr lang="en-US" altLang="zh-CN" dirty="0" smtClean="0"/>
              <a:t>) </a:t>
            </a:r>
            <a:r>
              <a:rPr lang="zh-CN" altLang="en-US" dirty="0" smtClean="0"/>
              <a:t>，</a:t>
            </a:r>
            <a:r>
              <a:rPr lang="zh-CN" altLang="en-US" dirty="0"/>
              <a:t>它们就可以进行</a:t>
            </a:r>
            <a:r>
              <a:rPr lang="zh-CN" altLang="en-US" dirty="0">
                <a:solidFill>
                  <a:srgbClr val="FF0000"/>
                </a:solidFill>
              </a:rPr>
              <a:t>平等的、对等连接通信。</a:t>
            </a:r>
          </a:p>
          <a:p>
            <a:r>
              <a:rPr lang="zh-CN" altLang="en-US" dirty="0"/>
              <a:t>双方都可以下载对方已经存储在硬盘中的共享文档。 </a:t>
            </a:r>
          </a:p>
        </p:txBody>
      </p:sp>
    </p:spTree>
    <p:extLst>
      <p:ext uri="{BB962C8B-B14F-4D97-AF65-F5344CB8AC3E}">
        <p14:creationId xmlns:p14="http://schemas.microsoft.com/office/powerpoint/2010/main" val="2469349393"/>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a:t>
            </a:r>
            <a:r>
              <a:rPr lang="zh-CN" altLang="en-US" dirty="0" smtClean="0">
                <a:solidFill>
                  <a:srgbClr val="FF0000"/>
                </a:solidFill>
              </a:rPr>
              <a:t>又是</a:t>
            </a:r>
            <a:r>
              <a:rPr lang="zh-CN" altLang="en-US" dirty="0">
                <a:solidFill>
                  <a:srgbClr val="FF0000"/>
                </a:solidFill>
              </a:rPr>
              <a:t>服务器。</a:t>
            </a: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对等连接工作方式可支持大量对等用户（如上百万个）同时工作。</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325487140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817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a:grpSpLocks/>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网络核心</a:t>
            </a:r>
          </a:p>
        </p:txBody>
      </p:sp>
      <p:graphicFrame>
        <p:nvGraphicFramePr>
          <p:cNvPr id="348189" name="Object 29">
            <a:hlinkClick r:id="" action="ppaction://ole?verb=0"/>
          </p:cNvPr>
          <p:cNvGraphicFramePr>
            <a:graphicFrameLocks/>
          </p:cNvGraphicFramePr>
          <p:nvPr>
            <p:extLst>
              <p:ext uri="{D42A27DB-BD31-4B8C-83A1-F6EECF244321}">
                <p14:modId xmlns:p14="http://schemas.microsoft.com/office/powerpoint/2010/main" val="801166315"/>
              </p:ext>
            </p:extLst>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spid="_x0000_s11272"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6549" y="3348385"/>
                        <a:ext cx="708554"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D</a:t>
            </a: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C</a:t>
            </a:r>
          </a:p>
        </p:txBody>
      </p:sp>
      <p:pic>
        <p:nvPicPr>
          <p:cNvPr id="34819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E</a:t>
            </a: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F</a:t>
            </a: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对等连接工作方式（</a:t>
            </a:r>
            <a:r>
              <a:rPr lang="en-US" altLang="zh-CN" sz="3200" b="1" dirty="0" smtClean="0">
                <a:latin typeface="+mn-lt"/>
                <a:ea typeface="黑体" pitchFamily="2" charset="-122"/>
              </a:rPr>
              <a:t>P2P </a:t>
            </a:r>
            <a:r>
              <a:rPr lang="zh-CN" altLang="zh-CN" sz="3200" b="1" dirty="0" smtClean="0">
                <a:latin typeface="+mn-lt"/>
                <a:ea typeface="黑体" pitchFamily="2" charset="-122"/>
              </a:rPr>
              <a:t>方式</a:t>
            </a:r>
            <a:r>
              <a:rPr lang="zh-CN" altLang="zh-CN" sz="3200" b="1" dirty="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1557730159"/>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a:t>网络核心部分</a:t>
            </a:r>
            <a:r>
              <a:rPr lang="zh-CN" altLang="en-US" dirty="0" smtClean="0"/>
              <a:t>是互联网中</a:t>
            </a:r>
            <a:r>
              <a:rPr lang="zh-CN" altLang="en-US" dirty="0"/>
              <a:t>最复杂的部分。</a:t>
            </a:r>
          </a:p>
          <a:p>
            <a:r>
              <a:rPr lang="zh-CN" altLang="en-US" dirty="0"/>
              <a:t>网络中的核心部分要向网络边缘中的大量主机提供连通性，使边缘部分中的任何一个主机都能够向其他主机通信（即传送或接收各种形式的数据）。</a:t>
            </a:r>
          </a:p>
          <a:p>
            <a:r>
              <a:rPr lang="zh-CN" altLang="en-US" dirty="0"/>
              <a:t>在网络核心部分起特殊作用的是</a:t>
            </a:r>
            <a:r>
              <a:rPr lang="zh-CN" altLang="en-US" dirty="0" smtClean="0">
                <a:solidFill>
                  <a:srgbClr val="FF0000"/>
                </a:solidFill>
              </a:rPr>
              <a:t>路由器 </a:t>
            </a:r>
            <a:r>
              <a:rPr lang="en-US" altLang="zh-CN" dirty="0" smtClean="0"/>
              <a:t>(</a:t>
            </a:r>
            <a:r>
              <a:rPr lang="en-US" altLang="zh-CN" dirty="0"/>
              <a:t>router)</a:t>
            </a:r>
            <a:r>
              <a:rPr lang="zh-CN" altLang="en-US" dirty="0" smtClean="0"/>
              <a:t>。 </a:t>
            </a:r>
            <a:endParaRPr lang="zh-CN" altLang="en-US" dirty="0"/>
          </a:p>
        </p:txBody>
      </p:sp>
    </p:spTree>
    <p:extLst>
      <p:ext uri="{BB962C8B-B14F-4D97-AF65-F5344CB8AC3E}">
        <p14:creationId xmlns:p14="http://schemas.microsoft.com/office/powerpoint/2010/main" val="1797108049"/>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smtClean="0"/>
              <a:t>路由器是实现</a:t>
            </a:r>
            <a:r>
              <a:rPr lang="zh-CN" altLang="en-US" dirty="0" smtClean="0">
                <a:solidFill>
                  <a:srgbClr val="FF0000"/>
                </a:solidFill>
              </a:rPr>
              <a:t>分组交换 </a:t>
            </a:r>
            <a:r>
              <a:rPr lang="en-US" altLang="zh-CN" dirty="0" smtClean="0"/>
              <a:t>(packet switching) </a:t>
            </a:r>
            <a:r>
              <a:rPr lang="zh-CN" altLang="en-US" dirty="0" smtClean="0"/>
              <a:t>的关键构件，其任务是</a:t>
            </a:r>
            <a:r>
              <a:rPr lang="zh-CN" altLang="en-US" dirty="0" smtClean="0">
                <a:solidFill>
                  <a:srgbClr val="FF0000"/>
                </a:solidFill>
              </a:rPr>
              <a:t>转发</a:t>
            </a:r>
            <a:r>
              <a:rPr lang="zh-CN" altLang="en-US" dirty="0" smtClean="0"/>
              <a:t>收到的分组，这是网络核心部分最重要的功能。</a:t>
            </a:r>
            <a:endParaRPr lang="en-US" altLang="zh-CN" dirty="0" smtClean="0"/>
          </a:p>
          <a:p>
            <a:r>
              <a:rPr lang="zh-CN" altLang="en-US" dirty="0" smtClean="0"/>
              <a:t>为了理解</a:t>
            </a:r>
            <a:r>
              <a:rPr lang="zh-CN" altLang="zh-CN" dirty="0"/>
              <a:t>分组交换</a:t>
            </a:r>
            <a:r>
              <a:rPr lang="zh-CN" altLang="zh-CN" dirty="0" smtClean="0"/>
              <a:t>，</a:t>
            </a:r>
            <a:r>
              <a:rPr lang="zh-CN" altLang="en-US" dirty="0" smtClean="0"/>
              <a:t>首先了解</a:t>
            </a:r>
            <a:r>
              <a:rPr lang="zh-CN" altLang="zh-CN" dirty="0" smtClean="0">
                <a:solidFill>
                  <a:srgbClr val="FF0000"/>
                </a:solidFill>
              </a:rPr>
              <a:t>电路交换</a:t>
            </a:r>
            <a:r>
              <a:rPr lang="zh-CN" altLang="zh-CN" dirty="0"/>
              <a:t>的基本</a:t>
            </a:r>
            <a:r>
              <a:rPr lang="zh-CN" altLang="zh-CN" dirty="0" smtClean="0"/>
              <a:t>概念</a:t>
            </a:r>
            <a:r>
              <a:rPr lang="zh-CN" altLang="en-US" dirty="0" smtClean="0"/>
              <a:t>。</a:t>
            </a:r>
            <a:endParaRPr lang="zh-CN" altLang="en-US" dirty="0"/>
          </a:p>
        </p:txBody>
      </p:sp>
    </p:spTree>
    <p:extLst>
      <p:ext uri="{BB962C8B-B14F-4D97-AF65-F5344CB8AC3E}">
        <p14:creationId xmlns:p14="http://schemas.microsoft.com/office/powerpoint/2010/main" val="73340624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3796" name="Text Box 4"/>
          <p:cNvSpPr txBox="1">
            <a:spLocks noChangeArrowheads="1"/>
          </p:cNvSpPr>
          <p:nvPr/>
        </p:nvSpPr>
        <p:spPr bwMode="auto">
          <a:xfrm>
            <a:off x="6046539"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7" name="Text Box 5"/>
          <p:cNvSpPr txBox="1">
            <a:spLocks noChangeArrowheads="1"/>
          </p:cNvSpPr>
          <p:nvPr/>
        </p:nvSpPr>
        <p:spPr bwMode="auto">
          <a:xfrm>
            <a:off x="3368824"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8" name="Line 6"/>
          <p:cNvSpPr>
            <a:spLocks noChangeShapeType="1"/>
          </p:cNvSpPr>
          <p:nvPr/>
        </p:nvSpPr>
        <p:spPr bwMode="auto">
          <a:xfrm flipV="1">
            <a:off x="3699024" y="3850232"/>
            <a:ext cx="2658798"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smtClean="0">
                <a:latin typeface="+mn-lt"/>
                <a:ea typeface="黑体" pitchFamily="2" charset="-122"/>
              </a:rPr>
              <a:t>2 </a:t>
            </a:r>
            <a:r>
              <a:rPr lang="zh-CN" altLang="en-US" sz="3200" b="1" dirty="0" smtClean="0">
                <a:latin typeface="+mn-lt"/>
                <a:ea typeface="黑体" pitchFamily="2" charset="-122"/>
              </a:rPr>
              <a:t>部</a:t>
            </a:r>
            <a:r>
              <a:rPr lang="zh-CN" altLang="en-US" sz="3200" b="1" dirty="0">
                <a:latin typeface="+mn-lt"/>
                <a:ea typeface="黑体" pitchFamily="2" charset="-122"/>
              </a:rPr>
              <a:t>电话机只需要</a:t>
            </a:r>
            <a:r>
              <a:rPr lang="zh-CN" altLang="en-US" sz="3200" b="1" dirty="0" smtClean="0">
                <a:latin typeface="+mn-lt"/>
                <a:ea typeface="黑体" pitchFamily="2" charset="-122"/>
              </a:rPr>
              <a:t>用 </a:t>
            </a:r>
            <a:r>
              <a:rPr lang="en-US" altLang="zh-CN" sz="3200" b="1" dirty="0" smtClean="0">
                <a:latin typeface="+mn-lt"/>
                <a:ea typeface="黑体" pitchFamily="2" charset="-122"/>
              </a:rPr>
              <a:t>1 </a:t>
            </a:r>
            <a:r>
              <a:rPr lang="zh-CN" altLang="en-US" sz="3200" b="1" dirty="0" smtClean="0">
                <a:latin typeface="+mn-lt"/>
                <a:ea typeface="黑体" pitchFamily="2" charset="-122"/>
              </a:rPr>
              <a:t>对电线直接连接就</a:t>
            </a:r>
            <a:r>
              <a:rPr lang="zh-CN" altLang="en-US" sz="3200" b="1" dirty="0">
                <a:latin typeface="+mn-lt"/>
                <a:ea typeface="黑体" pitchFamily="2" charset="-122"/>
              </a:rPr>
              <a:t>能够</a:t>
            </a:r>
            <a:r>
              <a:rPr lang="zh-CN" altLang="en-US" sz="3200" b="1" dirty="0" smtClean="0">
                <a:latin typeface="+mn-lt"/>
                <a:ea typeface="黑体" pitchFamily="2" charset="-122"/>
              </a:rPr>
              <a:t>互相通话</a:t>
            </a:r>
            <a:r>
              <a:rPr lang="zh-CN" altLang="en-US" sz="3200" b="1" dirty="0">
                <a:latin typeface="+mn-lt"/>
                <a:ea typeface="黑体" pitchFamily="2" charset="-122"/>
              </a:rPr>
              <a:t>。 </a:t>
            </a:r>
          </a:p>
        </p:txBody>
      </p:sp>
      <p:sp>
        <p:nvSpPr>
          <p:cNvPr id="3" name="矩形 2"/>
          <p:cNvSpPr/>
          <p:nvPr/>
        </p:nvSpPr>
        <p:spPr>
          <a:xfrm>
            <a:off x="2144688" y="5271591"/>
            <a:ext cx="5976663"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440832" y="4685074"/>
            <a:ext cx="3185487" cy="400110"/>
          </a:xfrm>
          <a:prstGeom prst="rect">
            <a:avLst/>
          </a:prstGeom>
        </p:spPr>
        <p:txBody>
          <a:bodyPr wrap="square">
            <a:spAutoFit/>
          </a:bodyPr>
          <a:lstStyle/>
          <a:p>
            <a:pPr algn="ctr"/>
            <a:r>
              <a:rPr lang="en-US" altLang="zh-CN" sz="2000" b="1" dirty="0">
                <a:latin typeface="+mn-lt"/>
                <a:ea typeface="黑体" pitchFamily="2" charset="-122"/>
              </a:rPr>
              <a:t> (a) </a:t>
            </a:r>
            <a:r>
              <a:rPr lang="zh-CN" altLang="zh-CN" sz="2000" b="1" dirty="0">
                <a:latin typeface="+mn-lt"/>
                <a:ea typeface="黑体" pitchFamily="2" charset="-122"/>
              </a:rPr>
              <a:t>两部电话直接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Tree>
    <p:extLst>
      <p:ext uri="{BB962C8B-B14F-4D97-AF65-F5344CB8AC3E}">
        <p14:creationId xmlns:p14="http://schemas.microsoft.com/office/powerpoint/2010/main" val="28192999"/>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发展</a:t>
            </a:r>
            <a:endParaRPr lang="zh-CN" altLang="en-US" dirty="0"/>
          </a:p>
        </p:txBody>
      </p:sp>
      <p:sp>
        <p:nvSpPr>
          <p:cNvPr id="3" name="内容占位符 2"/>
          <p:cNvSpPr>
            <a:spLocks noGrp="1"/>
          </p:cNvSpPr>
          <p:nvPr>
            <p:ph idx="1"/>
          </p:nvPr>
        </p:nvSpPr>
        <p:spPr/>
        <p:txBody>
          <a:bodyPr/>
          <a:lstStyle/>
          <a:p>
            <a:r>
              <a:rPr lang="zh-CN" altLang="zh-CN" dirty="0" smtClean="0"/>
              <a:t>自从</a:t>
            </a:r>
            <a:r>
              <a:rPr lang="en-US" altLang="zh-CN" dirty="0" smtClean="0"/>
              <a:t> 20 </a:t>
            </a:r>
            <a:r>
              <a:rPr lang="zh-CN" altLang="zh-CN" dirty="0" smtClean="0"/>
              <a:t>世纪</a:t>
            </a:r>
            <a:r>
              <a:rPr lang="en-US" altLang="zh-CN" dirty="0" smtClean="0"/>
              <a:t> 90 </a:t>
            </a:r>
            <a:r>
              <a:rPr lang="zh-CN" altLang="zh-CN" dirty="0" smtClean="0"/>
              <a:t>年代</a:t>
            </a:r>
            <a:r>
              <a:rPr lang="zh-CN" altLang="zh-CN" dirty="0"/>
              <a:t>以后，</a:t>
            </a:r>
            <a:r>
              <a:rPr lang="zh-CN" altLang="zh-CN" dirty="0" smtClean="0"/>
              <a:t>以</a:t>
            </a:r>
            <a:r>
              <a:rPr lang="en-US" altLang="zh-CN" dirty="0" smtClean="0"/>
              <a:t> Internet </a:t>
            </a:r>
            <a:r>
              <a:rPr lang="zh-CN" altLang="zh-CN" dirty="0" smtClean="0"/>
              <a:t>为</a:t>
            </a:r>
            <a:r>
              <a:rPr lang="zh-CN" altLang="zh-CN" dirty="0"/>
              <a:t>代表的计算机网络得到了飞速的</a:t>
            </a:r>
            <a:r>
              <a:rPr lang="zh-CN" altLang="zh-CN" dirty="0" smtClean="0"/>
              <a:t>发展</a:t>
            </a:r>
            <a:r>
              <a:rPr lang="zh-CN" altLang="en-US" dirty="0" smtClean="0"/>
              <a:t>。</a:t>
            </a:r>
            <a:endParaRPr lang="en-US" altLang="zh-CN" dirty="0" smtClean="0"/>
          </a:p>
          <a:p>
            <a:r>
              <a:rPr lang="zh-CN" altLang="en-US" dirty="0"/>
              <a:t>已从最初的教育科研</a:t>
            </a:r>
            <a:r>
              <a:rPr lang="zh-CN" altLang="en-US" dirty="0" smtClean="0"/>
              <a:t>网络（免费）逐步</a:t>
            </a:r>
            <a:r>
              <a:rPr lang="zh-CN" altLang="en-US" dirty="0"/>
              <a:t>发展成为商业</a:t>
            </a:r>
            <a:r>
              <a:rPr lang="zh-CN" altLang="en-US" dirty="0" smtClean="0"/>
              <a:t>网络（有偿使用）。</a:t>
            </a:r>
            <a:endParaRPr lang="en-US" altLang="zh-CN" dirty="0" smtClean="0"/>
          </a:p>
          <a:p>
            <a:r>
              <a:rPr lang="zh-CN" altLang="en-US" dirty="0" smtClean="0"/>
              <a:t>已</a:t>
            </a:r>
            <a:r>
              <a:rPr lang="zh-CN" altLang="zh-CN" dirty="0" smtClean="0"/>
              <a:t>成为</a:t>
            </a:r>
            <a:r>
              <a:rPr lang="zh-CN" altLang="zh-CN" dirty="0"/>
              <a:t>全球最大的和最重要的</a:t>
            </a:r>
            <a:r>
              <a:rPr lang="zh-CN" altLang="zh-CN" dirty="0" smtClean="0"/>
              <a:t>计算机网络</a:t>
            </a:r>
            <a:r>
              <a:rPr lang="zh-CN" altLang="en-US" dirty="0" smtClean="0"/>
              <a:t>。</a:t>
            </a:r>
            <a:endParaRPr lang="en-US" altLang="zh-CN" dirty="0" smtClean="0"/>
          </a:p>
          <a:p>
            <a:r>
              <a:rPr lang="zh-CN" altLang="zh-CN" dirty="0"/>
              <a:t>是人类自印刷术发明以来人类</a:t>
            </a:r>
            <a:r>
              <a:rPr lang="zh-CN" altLang="zh-CN" dirty="0" smtClean="0"/>
              <a:t>在存储</a:t>
            </a:r>
            <a:r>
              <a:rPr lang="zh-CN" altLang="zh-CN" dirty="0"/>
              <a:t>和交换</a:t>
            </a:r>
            <a:r>
              <a:rPr lang="zh-CN" altLang="zh-CN" dirty="0" smtClean="0"/>
              <a:t>信息领域</a:t>
            </a:r>
            <a:r>
              <a:rPr lang="zh-CN" altLang="zh-CN" dirty="0"/>
              <a:t>中的最大</a:t>
            </a:r>
            <a:r>
              <a:rPr lang="zh-CN" altLang="zh-CN" dirty="0" smtClean="0"/>
              <a:t>变革</a:t>
            </a:r>
            <a:r>
              <a:rPr lang="zh-CN" altLang="en-US" dirty="0" smtClean="0"/>
              <a:t>。</a:t>
            </a:r>
            <a:endParaRPr lang="zh-CN" altLang="en-US" dirty="0"/>
          </a:p>
        </p:txBody>
      </p:sp>
    </p:spTree>
    <p:extLst>
      <p:ext uri="{BB962C8B-B14F-4D97-AF65-F5344CB8AC3E}">
        <p14:creationId xmlns:p14="http://schemas.microsoft.com/office/powerpoint/2010/main" val="2265556477"/>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itchFamily="2" charset="-122"/>
              </a:rPr>
              <a:t>5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dirty="0">
                <a:latin typeface="+mn-lt"/>
                <a:ea typeface="黑体" pitchFamily="2" charset="-122"/>
              </a:rPr>
              <a:t>10 </a:t>
            </a:r>
            <a:r>
              <a:rPr lang="zh-CN" altLang="en-US" sz="3200" b="1" dirty="0">
                <a:latin typeface="+mn-lt"/>
                <a:ea typeface="黑体" pitchFamily="2" charset="-122"/>
              </a:rPr>
              <a:t>对电线。</a:t>
            </a:r>
          </a:p>
        </p:txBody>
      </p:sp>
      <p:sp>
        <p:nvSpPr>
          <p:cNvPr id="3" name="矩形 2"/>
          <p:cNvSpPr/>
          <p:nvPr/>
        </p:nvSpPr>
        <p:spPr>
          <a:xfrm>
            <a:off x="2144688" y="5271591"/>
            <a:ext cx="5832647"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238488" y="4685074"/>
            <a:ext cx="3571900"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(b) 5 </a:t>
            </a:r>
            <a:r>
              <a:rPr lang="zh-CN" altLang="zh-CN" sz="2000" b="1" dirty="0" smtClean="0">
                <a:latin typeface="+mn-lt"/>
                <a:ea typeface="黑体" pitchFamily="2" charset="-122"/>
              </a:rPr>
              <a:t>部电话</a:t>
            </a:r>
            <a:r>
              <a:rPr lang="zh-CN" altLang="en-US" sz="2000" b="1" dirty="0" smtClean="0">
                <a:latin typeface="+mn-lt"/>
                <a:ea typeface="黑体" pitchFamily="2" charset="-122"/>
              </a:rPr>
              <a:t>机两两直接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
        <p:nvSpPr>
          <p:cNvPr id="16" name="Line 9"/>
          <p:cNvSpPr>
            <a:spLocks noChangeShapeType="1"/>
          </p:cNvSpPr>
          <p:nvPr/>
        </p:nvSpPr>
        <p:spPr bwMode="auto">
          <a:xfrm flipV="1">
            <a:off x="3463620" y="2610568"/>
            <a:ext cx="1499658" cy="733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112900" y="2648668"/>
            <a:ext cx="1664758" cy="7731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310558" y="3393205"/>
            <a:ext cx="928688" cy="954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363071" y="4417142"/>
            <a:ext cx="13586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811135" y="3388442"/>
            <a:ext cx="969963" cy="939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020031" y="2647080"/>
            <a:ext cx="679318" cy="17700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345873" y="2664542"/>
            <a:ext cx="527977" cy="1741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492856" y="3385267"/>
            <a:ext cx="323148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312278" y="3388442"/>
            <a:ext cx="2387071" cy="10096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397467" y="3436067"/>
            <a:ext cx="2302802" cy="9667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a:grpSpLocks/>
          </p:cNvGrpSpPr>
          <p:nvPr/>
        </p:nvGrpSpPr>
        <p:grpSpPr bwMode="auto">
          <a:xfrm>
            <a:off x="2945962" y="2207343"/>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grpSp>
    </p:spTree>
    <p:extLst>
      <p:ext uri="{BB962C8B-B14F-4D97-AF65-F5344CB8AC3E}">
        <p14:creationId xmlns:p14="http://schemas.microsoft.com/office/powerpoint/2010/main" val="2091416769"/>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1569660"/>
          </a:xfrm>
          <a:prstGeom prst="rect">
            <a:avLst/>
          </a:prstGeom>
          <a:solidFill>
            <a:srgbClr val="66FF66"/>
          </a:solidFill>
          <a:ln>
            <a:solidFill>
              <a:schemeClr val="tx1"/>
            </a:solidFill>
          </a:ln>
        </p:spPr>
        <p:txBody>
          <a:bodyPr wrap="square">
            <a:spAutoFit/>
          </a:bodyPr>
          <a:lstStyle/>
          <a:p>
            <a:r>
              <a:rPr lang="en-US" altLang="zh-CN" sz="3200" b="1" dirty="0" smtClean="0">
                <a:latin typeface="+mn-lt"/>
                <a:ea typeface="黑体" pitchFamily="2" charset="-122"/>
              </a:rPr>
              <a:t>N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 – 1)/2 </a:t>
            </a:r>
            <a:r>
              <a:rPr lang="zh-CN" altLang="en-US" sz="3200" b="1" dirty="0">
                <a:latin typeface="+mn-lt"/>
                <a:ea typeface="黑体" pitchFamily="2" charset="-122"/>
              </a:rPr>
              <a:t>对电线</a:t>
            </a:r>
            <a:r>
              <a:rPr lang="zh-CN" altLang="en-US" sz="3200" b="1" dirty="0" smtClean="0">
                <a:latin typeface="+mn-lt"/>
                <a:ea typeface="黑体" pitchFamily="2" charset="-122"/>
              </a:rPr>
              <a:t>。</a:t>
            </a:r>
            <a:r>
              <a:rPr lang="zh-CN" altLang="en-US" sz="3200" b="1" dirty="0" smtClean="0">
                <a:ea typeface="黑体" pitchFamily="2" charset="-122"/>
              </a:rPr>
              <a:t>这种直接连接</a:t>
            </a:r>
            <a:r>
              <a:rPr lang="zh-CN" altLang="en-US" sz="3200" b="1" dirty="0">
                <a:ea typeface="黑体" pitchFamily="2" charset="-122"/>
              </a:rPr>
              <a:t>方法</a:t>
            </a:r>
            <a:r>
              <a:rPr lang="zh-CN" altLang="en-US" sz="3200" b="1" dirty="0" smtClean="0">
                <a:latin typeface="+mn-lt"/>
                <a:ea typeface="黑体" pitchFamily="2" charset="-122"/>
              </a:rPr>
              <a:t>所需要的电线对的数量与电话机数量的平方</a:t>
            </a:r>
            <a:r>
              <a:rPr lang="zh-CN" altLang="en-US" sz="3200" b="1" dirty="0" smtClean="0">
                <a:solidFill>
                  <a:srgbClr val="FF0000"/>
                </a:solidFill>
                <a:latin typeface="+mn-lt"/>
                <a:ea typeface="黑体" pitchFamily="2" charset="-122"/>
              </a:rPr>
              <a:t>（ </a:t>
            </a:r>
            <a:r>
              <a:rPr lang="en-US" altLang="zh-CN" sz="3200" b="1" i="1" dirty="0" smtClean="0">
                <a:solidFill>
                  <a:srgbClr val="FF0000"/>
                </a:solidFill>
                <a:latin typeface="+mn-lt"/>
                <a:ea typeface="黑体" pitchFamily="2" charset="-122"/>
              </a:rPr>
              <a:t>N</a:t>
            </a:r>
            <a:r>
              <a:rPr lang="en-US" altLang="zh-CN" sz="3200" b="1" baseline="30000" dirty="0" smtClean="0">
                <a:solidFill>
                  <a:srgbClr val="FF0000"/>
                </a:solidFill>
                <a:latin typeface="+mn-lt"/>
                <a:ea typeface="黑体" pitchFamily="2" charset="-122"/>
              </a:rPr>
              <a:t>2</a:t>
            </a:r>
            <a:r>
              <a:rPr lang="en-US" altLang="zh-CN" sz="3200" b="1" dirty="0" smtClean="0">
                <a:solidFill>
                  <a:srgbClr val="FF0000"/>
                </a:solidFill>
                <a:latin typeface="+mn-lt"/>
                <a:ea typeface="黑体" pitchFamily="2" charset="-122"/>
              </a:rPr>
              <a:t> </a:t>
            </a:r>
            <a:r>
              <a:rPr lang="zh-CN" altLang="en-US" sz="3200" b="1" dirty="0" smtClean="0">
                <a:solidFill>
                  <a:srgbClr val="FF0000"/>
                </a:solidFill>
                <a:latin typeface="+mn-lt"/>
                <a:ea typeface="黑体" pitchFamily="2" charset="-122"/>
              </a:rPr>
              <a:t>）</a:t>
            </a:r>
            <a:r>
              <a:rPr lang="zh-CN" altLang="en-US" sz="3200" b="1" dirty="0" smtClean="0">
                <a:latin typeface="+mn-lt"/>
                <a:ea typeface="黑体" pitchFamily="2" charset="-122"/>
              </a:rPr>
              <a:t>成正比。</a:t>
            </a:r>
            <a:endParaRPr lang="en-US" altLang="zh-CN" sz="3200" b="1" dirty="0" smtClean="0">
              <a:latin typeface="+mn-lt"/>
              <a:ea typeface="黑体"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3340" t="21760" b="5148"/>
          <a:stretch/>
        </p:blipFill>
        <p:spPr>
          <a:xfrm>
            <a:off x="3602816" y="2996952"/>
            <a:ext cx="2844384" cy="3132946"/>
          </a:xfrm>
          <a:prstGeom prst="rect">
            <a:avLst/>
          </a:prstGeom>
        </p:spPr>
      </p:pic>
    </p:spTree>
    <p:extLst>
      <p:ext uri="{BB962C8B-B14F-4D97-AF65-F5344CB8AC3E}">
        <p14:creationId xmlns:p14="http://schemas.microsoft.com/office/powerpoint/2010/main" val="2353477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r>
              <a:rPr lang="zh-CN" altLang="en-US" dirty="0" smtClean="0"/>
              <a:t>。</a:t>
            </a:r>
            <a:endParaRPr lang="en-US" altLang="zh-CN" dirty="0" smtClean="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itchFamily="18" charset="0"/>
              </a:rPr>
              <a:t>…</a:t>
            </a: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itchFamily="18" charset="0"/>
                <a:ea typeface="黑体" pitchFamily="2" charset="-122"/>
              </a:rPr>
              <a:t>交换机</a:t>
            </a:r>
          </a:p>
        </p:txBody>
      </p:sp>
      <p:sp>
        <p:nvSpPr>
          <p:cNvPr id="2" name="矩形 1"/>
          <p:cNvSpPr/>
          <p:nvPr/>
        </p:nvSpPr>
        <p:spPr>
          <a:xfrm>
            <a:off x="5817096" y="2776860"/>
            <a:ext cx="3928502" cy="2308324"/>
          </a:xfrm>
          <a:prstGeom prst="rect">
            <a:avLst/>
          </a:prstGeom>
          <a:solidFill>
            <a:srgbClr val="FFFF66"/>
          </a:solidFill>
        </p:spPr>
        <p:txBody>
          <a:bodyPr wrap="square">
            <a:spAutoFit/>
          </a:bodyPr>
          <a:lstStyle/>
          <a:p>
            <a:r>
              <a:rPr lang="zh-CN" altLang="zh-CN" sz="2400" b="1" dirty="0">
                <a:latin typeface="+mn-lt"/>
                <a:ea typeface="黑体" pitchFamily="2" charset="-122"/>
              </a:rPr>
              <a:t>每一部电话</a:t>
            </a:r>
            <a:r>
              <a:rPr lang="zh-CN" altLang="zh-CN" sz="2400" b="1" dirty="0" smtClean="0">
                <a:latin typeface="+mn-lt"/>
                <a:ea typeface="黑体" pitchFamily="2" charset="-122"/>
              </a:rPr>
              <a:t>都</a:t>
            </a:r>
            <a:r>
              <a:rPr lang="zh-CN" altLang="en-US" sz="2400" b="1" dirty="0" smtClean="0">
                <a:latin typeface="+mn-lt"/>
                <a:ea typeface="黑体" pitchFamily="2" charset="-122"/>
              </a:rPr>
              <a:t>直接</a:t>
            </a:r>
            <a:r>
              <a:rPr lang="zh-CN" altLang="zh-CN" sz="2400" b="1" dirty="0" smtClean="0">
                <a:latin typeface="+mn-lt"/>
                <a:ea typeface="黑体" pitchFamily="2" charset="-122"/>
              </a:rPr>
              <a:t>连接</a:t>
            </a:r>
            <a:r>
              <a:rPr lang="zh-CN" altLang="zh-CN" sz="2400" b="1" dirty="0">
                <a:latin typeface="+mn-lt"/>
                <a:ea typeface="黑体" pitchFamily="2" charset="-122"/>
              </a:rPr>
              <a:t>到交换机上，而交换机使用交换的方法，让电话用户彼此之间可以很方便地通信。</a:t>
            </a:r>
            <a:r>
              <a:rPr lang="zh-CN" altLang="en-US" sz="2400" b="1" dirty="0">
                <a:latin typeface="+mn-lt"/>
                <a:ea typeface="黑体" pitchFamily="2" charset="-122"/>
              </a:rPr>
              <a:t> </a:t>
            </a:r>
            <a:endParaRPr lang="en-US" altLang="zh-CN" sz="2400" b="1" dirty="0" smtClean="0">
              <a:latin typeface="+mn-lt"/>
              <a:ea typeface="黑体" pitchFamily="2" charset="-122"/>
            </a:endParaRPr>
          </a:p>
          <a:p>
            <a:r>
              <a:rPr lang="zh-CN" altLang="en-US" sz="2400" b="1" dirty="0" smtClean="0">
                <a:latin typeface="+mn-lt"/>
                <a:ea typeface="黑体" pitchFamily="2" charset="-122"/>
              </a:rPr>
              <a:t>所采用的</a:t>
            </a:r>
            <a:r>
              <a:rPr lang="zh-CN" altLang="zh-CN" sz="2400" b="1" dirty="0" smtClean="0">
                <a:latin typeface="+mn-lt"/>
                <a:ea typeface="黑体" pitchFamily="2" charset="-122"/>
              </a:rPr>
              <a:t>交换方式</a:t>
            </a:r>
            <a:r>
              <a:rPr lang="zh-CN" altLang="en-US" sz="2400" b="1" dirty="0" smtClean="0">
                <a:latin typeface="+mn-lt"/>
                <a:ea typeface="黑体" pitchFamily="2" charset="-122"/>
              </a:rPr>
              <a:t>就</a:t>
            </a:r>
            <a:r>
              <a:rPr lang="zh-CN" altLang="zh-CN" sz="2400" b="1" dirty="0" smtClean="0">
                <a:latin typeface="+mn-lt"/>
                <a:ea typeface="黑体" pitchFamily="2" charset="-122"/>
              </a:rPr>
              <a:t>是</a:t>
            </a:r>
            <a:r>
              <a:rPr lang="zh-CN" altLang="zh-CN" sz="2400" b="1" dirty="0" smtClean="0">
                <a:solidFill>
                  <a:srgbClr val="FF0000"/>
                </a:solidFill>
                <a:latin typeface="+mn-lt"/>
                <a:ea typeface="黑体" pitchFamily="2" charset="-122"/>
              </a:rPr>
              <a:t>电路交换</a:t>
            </a:r>
            <a:r>
              <a:rPr lang="en-US" altLang="zh-CN" sz="2400" b="1" dirty="0" smtClean="0">
                <a:solidFill>
                  <a:srgbClr val="FF0000"/>
                </a:solidFill>
                <a:latin typeface="+mn-lt"/>
                <a:ea typeface="黑体" pitchFamily="2" charset="-122"/>
              </a:rPr>
              <a:t> (</a:t>
            </a:r>
            <a:r>
              <a:rPr lang="en-US" altLang="zh-CN" sz="2400" b="1" dirty="0">
                <a:solidFill>
                  <a:srgbClr val="FF0000"/>
                </a:solidFill>
                <a:latin typeface="+mn-lt"/>
                <a:ea typeface="黑体" pitchFamily="2" charset="-122"/>
              </a:rPr>
              <a:t>circuit switching)</a:t>
            </a:r>
            <a:r>
              <a:rPr lang="zh-CN" altLang="en-US" sz="2400" b="1" dirty="0">
                <a:solidFill>
                  <a:srgbClr val="FF0000"/>
                </a:solidFill>
                <a:latin typeface="+mn-lt"/>
                <a:ea typeface="黑体" pitchFamily="2" charset="-122"/>
              </a:rPr>
              <a:t>。</a:t>
            </a:r>
          </a:p>
        </p:txBody>
      </p:sp>
      <p:sp>
        <p:nvSpPr>
          <p:cNvPr id="27" name="矩形 26"/>
          <p:cNvSpPr/>
          <p:nvPr/>
        </p:nvSpPr>
        <p:spPr>
          <a:xfrm>
            <a:off x="478708" y="5845334"/>
            <a:ext cx="5554412"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(c) </a:t>
            </a:r>
            <a:r>
              <a:rPr lang="zh-CN" altLang="en-US" sz="2000" b="1" dirty="0" smtClean="0">
                <a:latin typeface="+mn-lt"/>
                <a:ea typeface="黑体" pitchFamily="2" charset="-122"/>
              </a:rPr>
              <a:t>用交换机连接许多</a:t>
            </a:r>
            <a:r>
              <a:rPr lang="zh-CN" altLang="zh-CN" sz="2000" b="1" dirty="0" smtClean="0">
                <a:latin typeface="+mn-lt"/>
                <a:ea typeface="黑体" pitchFamily="2" charset="-122"/>
              </a:rPr>
              <a:t>部电话</a:t>
            </a:r>
            <a:endParaRPr lang="zh-CN" altLang="en-US" sz="2000" b="1" dirty="0">
              <a:latin typeface="+mn-lt"/>
              <a:ea typeface="黑体" pitchFamily="2" charset="-122"/>
            </a:endParaRPr>
          </a:p>
        </p:txBody>
      </p:sp>
    </p:spTree>
    <p:extLst>
      <p:ext uri="{BB962C8B-B14F-4D97-AF65-F5344CB8AC3E}">
        <p14:creationId xmlns:p14="http://schemas.microsoft.com/office/powerpoint/2010/main" val="110209059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zh-CN"/>
              <a:t>“</a:t>
            </a:r>
            <a:r>
              <a:rPr lang="zh-CN" altLang="en-US"/>
              <a:t>交换”的含义</a:t>
            </a:r>
          </a:p>
        </p:txBody>
      </p:sp>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smtClean="0">
                <a:solidFill>
                  <a:srgbClr val="FF0000"/>
                </a:solidFill>
              </a:rPr>
              <a:t>转接 </a:t>
            </a:r>
            <a:r>
              <a:rPr lang="en-US" altLang="zh-CN" dirty="0" smtClean="0"/>
              <a:t>—— </a:t>
            </a:r>
            <a:r>
              <a:rPr lang="zh-CN" altLang="en-US" dirty="0" smtClean="0"/>
              <a:t>把</a:t>
            </a:r>
            <a:r>
              <a:rPr lang="zh-CN" altLang="en-US" dirty="0"/>
              <a:t>一条电话线转接到另一条电话线，使它们连通起来。</a:t>
            </a:r>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 </a:t>
            </a:r>
          </a:p>
        </p:txBody>
      </p:sp>
    </p:spTree>
    <p:extLst>
      <p:ext uri="{BB962C8B-B14F-4D97-AF65-F5344CB8AC3E}">
        <p14:creationId xmlns:p14="http://schemas.microsoft.com/office/powerpoint/2010/main" val="387144391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smtClean="0"/>
              <a:t>电路交换特点</a:t>
            </a:r>
            <a:endParaRPr lang="zh-CN" altLang="en-US" dirty="0"/>
          </a:p>
        </p:txBody>
      </p:sp>
      <p:sp>
        <p:nvSpPr>
          <p:cNvPr id="41987" name="Rectangle 3"/>
          <p:cNvSpPr>
            <a:spLocks noGrp="1" noChangeArrowheads="1"/>
          </p:cNvSpPr>
          <p:nvPr>
            <p:ph idx="1"/>
          </p:nvPr>
        </p:nvSpPr>
        <p:spPr/>
        <p:txBody>
          <a:bodyPr/>
          <a:lstStyle/>
          <a:p>
            <a:r>
              <a:rPr lang="zh-CN" altLang="en-US" dirty="0"/>
              <a:t>电路交换必定是</a:t>
            </a:r>
            <a:r>
              <a:rPr lang="zh-CN" altLang="en-US" dirty="0">
                <a:solidFill>
                  <a:srgbClr val="FF0000"/>
                </a:solidFill>
              </a:rPr>
              <a:t>面向连接</a:t>
            </a:r>
            <a:r>
              <a:rPr lang="zh-CN" altLang="en-US" dirty="0"/>
              <a:t>的。 </a:t>
            </a:r>
          </a:p>
          <a:p>
            <a:r>
              <a:rPr lang="zh-CN" altLang="en-US" dirty="0" smtClean="0"/>
              <a:t>电路交换分为三</a:t>
            </a:r>
            <a:r>
              <a:rPr lang="zh-CN" altLang="en-US" dirty="0"/>
              <a:t>个阶段：</a:t>
            </a:r>
          </a:p>
          <a:p>
            <a:pPr lvl="1"/>
            <a:r>
              <a:rPr lang="zh-CN" altLang="en-US" dirty="0">
                <a:solidFill>
                  <a:srgbClr val="FF0000"/>
                </a:solidFill>
                <a:ea typeface="黑体" pitchFamily="2" charset="-122"/>
              </a:rPr>
              <a:t>建立</a:t>
            </a:r>
            <a:r>
              <a:rPr lang="zh-CN" altLang="en-US" dirty="0" smtClean="0">
                <a:solidFill>
                  <a:srgbClr val="FF0000"/>
                </a:solidFill>
                <a:ea typeface="黑体" pitchFamily="2" charset="-122"/>
              </a:rPr>
              <a:t>连接：</a:t>
            </a:r>
            <a:r>
              <a:rPr lang="zh-CN" altLang="en-US" dirty="0" smtClean="0">
                <a:ea typeface="黑体" pitchFamily="2" charset="-122"/>
              </a:rPr>
              <a:t>建立</a:t>
            </a:r>
            <a:r>
              <a:rPr lang="zh-CN" altLang="zh-CN" dirty="0" smtClean="0"/>
              <a:t>一</a:t>
            </a:r>
            <a:r>
              <a:rPr lang="zh-CN" altLang="zh-CN" dirty="0"/>
              <a:t>条专用的物理</a:t>
            </a:r>
            <a:r>
              <a:rPr lang="zh-CN" altLang="zh-CN" dirty="0" smtClean="0"/>
              <a:t>通路</a:t>
            </a:r>
            <a:r>
              <a:rPr lang="zh-CN" altLang="en-US" dirty="0" smtClean="0"/>
              <a:t>，以</a:t>
            </a:r>
            <a:r>
              <a:rPr lang="zh-CN" altLang="zh-CN" dirty="0" smtClean="0"/>
              <a:t>保证双方</a:t>
            </a:r>
            <a:r>
              <a:rPr lang="zh-CN" altLang="zh-CN" dirty="0"/>
              <a:t>通话时所需的通信</a:t>
            </a:r>
            <a:r>
              <a:rPr lang="zh-CN" altLang="zh-CN" dirty="0" smtClean="0"/>
              <a:t>资源在通信</a:t>
            </a:r>
            <a:r>
              <a:rPr lang="zh-CN" altLang="zh-CN" dirty="0"/>
              <a:t>时不会被其他用户</a:t>
            </a:r>
            <a:r>
              <a:rPr lang="zh-CN" altLang="zh-CN" dirty="0" smtClean="0"/>
              <a:t>占用</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通信：</a:t>
            </a:r>
            <a:r>
              <a:rPr lang="zh-CN" altLang="zh-CN" dirty="0"/>
              <a:t>主叫和被叫双方就能互相</a:t>
            </a:r>
            <a:r>
              <a:rPr lang="zh-CN" altLang="zh-CN" dirty="0" smtClean="0"/>
              <a:t>通电话</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释放连接：</a:t>
            </a:r>
            <a:r>
              <a:rPr lang="zh-CN" altLang="zh-CN" dirty="0"/>
              <a:t>释放刚才使用的这条专用的物理通路</a:t>
            </a:r>
            <a:r>
              <a:rPr lang="zh-CN" altLang="zh-CN" dirty="0" smtClean="0"/>
              <a:t>（</a:t>
            </a:r>
            <a:r>
              <a:rPr lang="zh-CN" altLang="en-US" dirty="0" smtClean="0"/>
              <a:t>释放</a:t>
            </a:r>
            <a:r>
              <a:rPr lang="zh-CN" altLang="zh-CN" dirty="0" smtClean="0"/>
              <a:t>刚才</a:t>
            </a:r>
            <a:r>
              <a:rPr lang="zh-CN" altLang="zh-CN" dirty="0"/>
              <a:t>占用的所有通信</a:t>
            </a:r>
            <a:r>
              <a:rPr lang="zh-CN" altLang="zh-CN" dirty="0" smtClean="0"/>
              <a:t>资源</a:t>
            </a:r>
            <a:r>
              <a:rPr lang="zh-CN" altLang="en-US" dirty="0" smtClean="0"/>
              <a:t>）。</a:t>
            </a:r>
            <a:endParaRPr lang="zh-CN" altLang="en-US" dirty="0">
              <a:solidFill>
                <a:srgbClr val="0000CC"/>
              </a:solidFill>
              <a:ea typeface="黑体" pitchFamily="2" charset="-122"/>
            </a:endParaRPr>
          </a:p>
        </p:txBody>
      </p:sp>
    </p:spTree>
    <p:extLst>
      <p:ext uri="{BB962C8B-B14F-4D97-AF65-F5344CB8AC3E}">
        <p14:creationId xmlns:p14="http://schemas.microsoft.com/office/powerpoint/2010/main" val="301785284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zh-CN" altLang="en-US"/>
              <a:t>电路交换举例</a:t>
            </a:r>
          </a:p>
        </p:txBody>
      </p:sp>
      <p:sp>
        <p:nvSpPr>
          <p:cNvPr id="43011" name="Rectangle 3"/>
          <p:cNvSpPr>
            <a:spLocks noGrp="1" noChangeArrowheads="1"/>
          </p:cNvSpPr>
          <p:nvPr>
            <p:ph idx="1"/>
          </p:nvPr>
        </p:nvSpPr>
        <p:spPr/>
        <p:txBody>
          <a:bodyPr/>
          <a:lstStyle/>
          <a:p>
            <a:r>
              <a:rPr lang="en-US" altLang="zh-CN"/>
              <a:t>A </a:t>
            </a:r>
            <a:r>
              <a:rPr lang="zh-CN" altLang="en-US"/>
              <a:t>和 </a:t>
            </a:r>
            <a:r>
              <a:rPr lang="en-US" altLang="zh-CN"/>
              <a:t>B </a:t>
            </a:r>
            <a:r>
              <a:rPr lang="zh-CN" altLang="en-US"/>
              <a:t>通话经过四个交换机</a:t>
            </a:r>
          </a:p>
          <a:p>
            <a:r>
              <a:rPr lang="zh-CN" altLang="en-US"/>
              <a:t>通话在 </a:t>
            </a:r>
            <a:r>
              <a:rPr lang="en-US" altLang="zh-CN"/>
              <a:t>A </a:t>
            </a:r>
            <a:r>
              <a:rPr lang="zh-CN" altLang="en-US"/>
              <a:t>到 </a:t>
            </a:r>
            <a:r>
              <a:rPr lang="en-US" altLang="zh-CN"/>
              <a:t>B </a:t>
            </a:r>
            <a:r>
              <a:rPr lang="zh-CN" altLang="en-US"/>
              <a:t>的连接上进行</a:t>
            </a:r>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064270" y="2564557"/>
            <a:ext cx="8137202" cy="2376611"/>
            <a:chOff x="1064270" y="2564557"/>
            <a:chExt cx="7777162" cy="2160587"/>
          </a:xfrm>
        </p:grpSpPr>
        <p:grpSp>
          <p:nvGrpSpPr>
            <p:cNvPr id="8" name="Group 6"/>
            <p:cNvGrpSpPr>
              <a:grpSpLocks/>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itchFamily="18" charset="0"/>
                  <a:sym typeface="Wingdings" pitchFamily="2" charset="2"/>
                </a:rPr>
                <a:t></a:t>
              </a:r>
              <a:r>
                <a:rPr kumimoji="1" lang="en-US" altLang="zh-CN" sz="3600" b="1" dirty="0">
                  <a:solidFill>
                    <a:srgbClr val="000000"/>
                  </a:solidFill>
                  <a:latin typeface="Times New Roman" pitchFamily="18" charset="0"/>
                </a:rPr>
                <a:t> </a:t>
              </a:r>
              <a:endParaRPr kumimoji="1" lang="en-US" altLang="zh-CN" sz="3200" b="1" dirty="0">
                <a:latin typeface="Times New Roman"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itchFamily="18" charset="0"/>
                  <a:sym typeface="Wingdings" pitchFamily="2" charset="2"/>
                </a:rPr>
                <a:t></a:t>
              </a:r>
              <a:r>
                <a:rPr kumimoji="1" lang="en-US" altLang="zh-CN" sz="3600" b="1">
                  <a:solidFill>
                    <a:srgbClr val="000000"/>
                  </a:solidFill>
                  <a:latin typeface="Times New Roman" pitchFamily="18" charset="0"/>
                </a:rPr>
                <a:t> </a:t>
              </a:r>
              <a:endParaRPr kumimoji="1" lang="en-US" altLang="zh-CN" sz="3200" b="1">
                <a:latin typeface="Times New Roman"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A</a:t>
              </a: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B</a:t>
              </a: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C</a:t>
              </a: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D</a:t>
              </a: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E</a:t>
              </a: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F</a:t>
              </a: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电信网</a:t>
              </a: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中继线</a:t>
              </a: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grpSp>
          <p:nvGrpSpPr>
            <p:cNvPr id="42" name="Group 56"/>
            <p:cNvGrpSpPr>
              <a:grpSpLocks/>
            </p:cNvGrpSpPr>
            <p:nvPr/>
          </p:nvGrpSpPr>
          <p:grpSpPr bwMode="auto">
            <a:xfrm flipH="1">
              <a:off x="7185670" y="3528169"/>
              <a:ext cx="1008062" cy="146050"/>
              <a:chOff x="1519" y="2160"/>
              <a:chExt cx="953" cy="227"/>
            </a:xfrm>
          </p:grpSpPr>
          <p:sp>
            <p:nvSpPr>
              <p:cNvPr id="43"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a:grpSpLocks/>
            </p:cNvGrpSpPr>
            <p:nvPr/>
          </p:nvGrpSpPr>
          <p:grpSpPr bwMode="auto">
            <a:xfrm>
              <a:off x="1713557" y="3501182"/>
              <a:ext cx="1008063" cy="146050"/>
              <a:chOff x="1519" y="2160"/>
              <a:chExt cx="953" cy="227"/>
            </a:xfrm>
          </p:grpSpPr>
          <p:sp>
            <p:nvSpPr>
              <p:cNvPr id="49"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1"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2"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4"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5"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6"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矩形 2"/>
          <p:cNvSpPr/>
          <p:nvPr/>
        </p:nvSpPr>
        <p:spPr>
          <a:xfrm>
            <a:off x="1246980" y="5301208"/>
            <a:ext cx="7738914" cy="461665"/>
          </a:xfrm>
          <a:prstGeom prst="rect">
            <a:avLst/>
          </a:prstGeom>
        </p:spPr>
        <p:txBody>
          <a:bodyPr wrap="square">
            <a:spAutoFit/>
          </a:bodyPr>
          <a:lstStyle/>
          <a:p>
            <a:pPr algn="ctr"/>
            <a:r>
              <a:rPr lang="zh-CN" altLang="zh-CN" sz="2400" b="1" dirty="0" smtClean="0">
                <a:latin typeface="+mn-lt"/>
                <a:ea typeface="黑体" pitchFamily="2" charset="-122"/>
              </a:rPr>
              <a:t>电路交换</a:t>
            </a:r>
            <a:r>
              <a:rPr lang="zh-CN" altLang="zh-CN" sz="2400" b="1" dirty="0">
                <a:latin typeface="+mn-lt"/>
                <a:ea typeface="黑体" pitchFamily="2" charset="-122"/>
              </a:rPr>
              <a:t>的用户始终占用端到端的通信资源</a:t>
            </a:r>
            <a:endParaRPr lang="zh-CN" altLang="en-US" sz="2400" b="1" dirty="0">
              <a:latin typeface="+mn-lt"/>
              <a:ea typeface="黑体" pitchFamily="2" charset="-122"/>
            </a:endParaRPr>
          </a:p>
        </p:txBody>
      </p:sp>
    </p:spTree>
    <p:extLst>
      <p:ext uri="{BB962C8B-B14F-4D97-AF65-F5344CB8AC3E}">
        <p14:creationId xmlns:p14="http://schemas.microsoft.com/office/powerpoint/2010/main" val="372559102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smtClean="0"/>
              <a:t>电路交换缺点</a:t>
            </a:r>
            <a:endParaRPr lang="zh-CN" altLang="en-US" dirty="0"/>
          </a:p>
        </p:txBody>
      </p:sp>
      <p:sp>
        <p:nvSpPr>
          <p:cNvPr id="47107" name="Rectangle 3"/>
          <p:cNvSpPr>
            <a:spLocks noGrp="1" noChangeArrowheads="1"/>
          </p:cNvSpPr>
          <p:nvPr>
            <p:ph idx="1"/>
          </p:nvPr>
        </p:nvSpPr>
        <p:spPr/>
        <p:txBody>
          <a:bodyPr/>
          <a:lstStyle/>
          <a:p>
            <a:r>
              <a:rPr lang="zh-CN" altLang="en-US" dirty="0"/>
              <a:t>计算机数据具有突发性。</a:t>
            </a:r>
          </a:p>
          <a:p>
            <a:r>
              <a:rPr lang="zh-CN" altLang="en-US" dirty="0"/>
              <a:t>这</a:t>
            </a:r>
            <a:r>
              <a:rPr lang="zh-CN" altLang="en-US" dirty="0" smtClean="0"/>
              <a:t>导致</a:t>
            </a:r>
            <a:r>
              <a:rPr lang="zh-CN" altLang="en-US" dirty="0"/>
              <a:t>在</a:t>
            </a:r>
            <a:r>
              <a:rPr lang="zh-CN" altLang="en-US" dirty="0" smtClean="0"/>
              <a:t>传送计算机数据时，通信</a:t>
            </a:r>
            <a:r>
              <a:rPr lang="zh-CN" altLang="en-US" dirty="0"/>
              <a:t>线路的利用率很</a:t>
            </a:r>
            <a:r>
              <a:rPr lang="zh-CN" altLang="en-US" dirty="0" smtClean="0"/>
              <a:t>低（</a:t>
            </a:r>
            <a:r>
              <a:rPr lang="zh-CN" altLang="zh-CN" dirty="0"/>
              <a:t>用来传送数据的时间往往不到</a:t>
            </a:r>
            <a:r>
              <a:rPr lang="en-US" altLang="zh-CN" dirty="0"/>
              <a:t>10%</a:t>
            </a:r>
            <a:r>
              <a:rPr lang="zh-CN" altLang="zh-CN" dirty="0"/>
              <a:t>甚至</a:t>
            </a:r>
            <a:r>
              <a:rPr lang="en-US" altLang="zh-CN" dirty="0"/>
              <a:t>1% </a:t>
            </a:r>
            <a:r>
              <a:rPr lang="zh-CN" altLang="en-US" dirty="0" smtClean="0"/>
              <a:t>）。</a:t>
            </a:r>
            <a:endParaRPr lang="zh-CN" altLang="en-US" dirty="0"/>
          </a:p>
        </p:txBody>
      </p:sp>
    </p:spTree>
    <p:extLst>
      <p:ext uri="{BB962C8B-B14F-4D97-AF65-F5344CB8AC3E}">
        <p14:creationId xmlns:p14="http://schemas.microsoft.com/office/powerpoint/2010/main" val="1848284873"/>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smtClean="0"/>
              <a:t>技术</a:t>
            </a:r>
            <a:r>
              <a:rPr lang="zh-CN" altLang="en-US" dirty="0" smtClean="0"/>
              <a:t>。</a:t>
            </a:r>
            <a:endParaRPr lang="en-US" altLang="zh-CN" dirty="0" smtClean="0"/>
          </a:p>
          <a:p>
            <a:r>
              <a:rPr lang="zh-CN" altLang="en-US" dirty="0" smtClean="0"/>
              <a:t>在</a:t>
            </a:r>
            <a:r>
              <a:rPr lang="zh-CN" altLang="en-US" dirty="0"/>
              <a:t>发送端，先把较长的报文</a:t>
            </a:r>
            <a:r>
              <a:rPr lang="zh-CN" altLang="en-US" dirty="0">
                <a:solidFill>
                  <a:srgbClr val="FF0000"/>
                </a:solidFill>
              </a:rPr>
              <a:t>划分成较短的、固定长度的数据段。 </a:t>
            </a:r>
          </a:p>
        </p:txBody>
      </p:sp>
      <p:sp>
        <p:nvSpPr>
          <p:cNvPr id="49160" name="Line 8"/>
          <p:cNvSpPr>
            <a:spLocks noChangeShapeType="1"/>
          </p:cNvSpPr>
          <p:nvPr/>
        </p:nvSpPr>
        <p:spPr bwMode="auto">
          <a:xfrm>
            <a:off x="2144581" y="3286125"/>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8" y="304641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itchFamily="18" charset="0"/>
                <a:ea typeface="黑体" pitchFamily="2" charset="-122"/>
              </a:rPr>
              <a:t>报文</a:t>
            </a:r>
          </a:p>
        </p:txBody>
      </p:sp>
      <p:grpSp>
        <p:nvGrpSpPr>
          <p:cNvPr id="49229" name="Group 77"/>
          <p:cNvGrpSpPr>
            <a:grpSpLocks/>
          </p:cNvGrpSpPr>
          <p:nvPr/>
        </p:nvGrpSpPr>
        <p:grpSpPr bwMode="auto">
          <a:xfrm>
            <a:off x="2067190" y="3502025"/>
            <a:ext cx="5806016" cy="431800"/>
            <a:chOff x="1202" y="2206"/>
            <a:chExt cx="3376" cy="272"/>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nvGrpSpPr>
          <p:cNvPr id="49233" name="Group 81"/>
          <p:cNvGrpSpPr>
            <a:grpSpLocks/>
          </p:cNvGrpSpPr>
          <p:nvPr/>
        </p:nvGrpSpPr>
        <p:grpSpPr bwMode="auto">
          <a:xfrm>
            <a:off x="3389709" y="3933826"/>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itchFamily="34" charset="0"/>
                  <a:ea typeface="黑体" pitchFamily="2" charset="-122"/>
                </a:rPr>
                <a:t>假定这个报文较长</a:t>
              </a:r>
            </a:p>
            <a:p>
              <a:pPr algn="ctr"/>
              <a:r>
                <a:rPr lang="zh-CN" altLang="en-US" sz="2800" b="1" dirty="0">
                  <a:solidFill>
                    <a:srgbClr val="000099"/>
                  </a:solidFill>
                  <a:latin typeface="Tahoma" pitchFamily="34" charset="0"/>
                  <a:ea typeface="黑体" pitchFamily="2" charset="-122"/>
                </a:rPr>
                <a:t>不便于传输</a:t>
              </a: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1"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746322"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17302898"/>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smtClean="0">
                <a:solidFill>
                  <a:srgbClr val="FF0000"/>
                </a:solidFill>
              </a:rPr>
              <a:t>分组</a:t>
            </a:r>
            <a:r>
              <a:rPr lang="en-US" altLang="zh-CN" dirty="0" smtClean="0"/>
              <a:t>(packet)</a:t>
            </a:r>
            <a:r>
              <a:rPr lang="zh-CN" altLang="en-US" dirty="0" smtClean="0"/>
              <a:t>。</a:t>
            </a:r>
            <a:endParaRPr lang="zh-CN" altLang="en-US" dirty="0"/>
          </a:p>
        </p:txBody>
      </p:sp>
      <p:sp>
        <p:nvSpPr>
          <p:cNvPr id="53260" name="Rectangle 12"/>
          <p:cNvSpPr>
            <a:spLocks noChangeArrowheads="1"/>
          </p:cNvSpPr>
          <p:nvPr/>
        </p:nvSpPr>
        <p:spPr bwMode="auto">
          <a:xfrm>
            <a:off x="2144581"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1" name="Rectangle 13"/>
          <p:cNvSpPr>
            <a:spLocks noChangeArrowheads="1"/>
          </p:cNvSpPr>
          <p:nvPr/>
        </p:nvSpPr>
        <p:spPr bwMode="auto">
          <a:xfrm>
            <a:off x="4017434"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2" name="Rectangle 14"/>
          <p:cNvSpPr>
            <a:spLocks noChangeArrowheads="1"/>
          </p:cNvSpPr>
          <p:nvPr/>
        </p:nvSpPr>
        <p:spPr bwMode="auto">
          <a:xfrm>
            <a:off x="5890287"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53263" name="Group 15"/>
          <p:cNvGrpSpPr>
            <a:grpSpLocks/>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sp>
        <p:nvSpPr>
          <p:cNvPr id="53264" name="Rectangle 16"/>
          <p:cNvSpPr>
            <a:spLocks noChangeArrowheads="1"/>
          </p:cNvSpPr>
          <p:nvPr/>
        </p:nvSpPr>
        <p:spPr bwMode="auto">
          <a:xfrm>
            <a:off x="1520296" y="2891118"/>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7" name="Rectangle 19"/>
          <p:cNvSpPr>
            <a:spLocks noChangeArrowheads="1"/>
          </p:cNvSpPr>
          <p:nvPr/>
        </p:nvSpPr>
        <p:spPr bwMode="auto">
          <a:xfrm>
            <a:off x="3393149" y="37413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8" name="Rectangle 20"/>
          <p:cNvSpPr>
            <a:spLocks noChangeArrowheads="1"/>
          </p:cNvSpPr>
          <p:nvPr/>
        </p:nvSpPr>
        <p:spPr bwMode="auto">
          <a:xfrm>
            <a:off x="5264283" y="4605618"/>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3273" name="Group 25"/>
          <p:cNvGrpSpPr>
            <a:grpSpLocks/>
          </p:cNvGrpSpPr>
          <p:nvPr/>
        </p:nvGrpSpPr>
        <p:grpSpPr bwMode="auto">
          <a:xfrm>
            <a:off x="1522016" y="2314153"/>
            <a:ext cx="2495417" cy="488950"/>
            <a:chOff x="1973" y="2532"/>
            <a:chExt cx="1451" cy="308"/>
          </a:xfrm>
        </p:grpSpPr>
        <p:sp>
          <p:nvSpPr>
            <p:cNvPr id="53269" name="AutoShape 21"/>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grpSp>
        <p:nvGrpSpPr>
          <p:cNvPr id="53274" name="Group 26"/>
          <p:cNvGrpSpPr>
            <a:grpSpLocks/>
          </p:cNvGrpSpPr>
          <p:nvPr/>
        </p:nvGrpSpPr>
        <p:grpSpPr bwMode="auto">
          <a:xfrm>
            <a:off x="3393150" y="3179340"/>
            <a:ext cx="2495417" cy="488950"/>
            <a:chOff x="1973" y="2532"/>
            <a:chExt cx="1451" cy="308"/>
          </a:xfrm>
        </p:grpSpPr>
        <p:sp>
          <p:nvSpPr>
            <p:cNvPr id="53275" name="AutoShape 27"/>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nvGrpSpPr>
          <p:cNvPr id="53277" name="Group 29"/>
          <p:cNvGrpSpPr>
            <a:grpSpLocks/>
          </p:cNvGrpSpPr>
          <p:nvPr/>
        </p:nvGrpSpPr>
        <p:grpSpPr bwMode="auto">
          <a:xfrm>
            <a:off x="5264283" y="4042940"/>
            <a:ext cx="2495417" cy="488950"/>
            <a:chOff x="1973" y="2532"/>
            <a:chExt cx="1451" cy="308"/>
          </a:xfrm>
        </p:grpSpPr>
        <p:sp>
          <p:nvSpPr>
            <p:cNvPr id="53278" name="AutoShape 30"/>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itchFamily="34" charset="0"/>
                <a:ea typeface="黑体" pitchFamily="2" charset="-122"/>
              </a:rPr>
              <a:t>请注意：现在左边是</a:t>
            </a:r>
            <a:r>
              <a:rPr lang="zh-CN" altLang="en-US" sz="2800" b="1" dirty="0">
                <a:solidFill>
                  <a:srgbClr val="C00000"/>
                </a:solidFill>
                <a:latin typeface="Arial"/>
                <a:ea typeface="黑体" pitchFamily="2" charset="-122"/>
              </a:rPr>
              <a:t>“</a:t>
            </a:r>
            <a:r>
              <a:rPr lang="zh-CN" altLang="en-US" sz="2800" b="1" dirty="0">
                <a:solidFill>
                  <a:srgbClr val="C00000"/>
                </a:solidFill>
                <a:latin typeface="Tahoma" pitchFamily="34" charset="0"/>
                <a:ea typeface="黑体" pitchFamily="2" charset="-122"/>
              </a:rPr>
              <a:t>前面</a:t>
            </a:r>
            <a:r>
              <a:rPr lang="zh-CN" altLang="en-US" sz="2800" b="1" dirty="0">
                <a:solidFill>
                  <a:srgbClr val="C00000"/>
                </a:solidFill>
                <a:latin typeface="Arial"/>
                <a:ea typeface="黑体" pitchFamily="2" charset="-122"/>
              </a:rPr>
              <a:t>”</a:t>
            </a:r>
            <a:endParaRPr lang="zh-CN" altLang="en-US" sz="2800" b="1" dirty="0">
              <a:solidFill>
                <a:srgbClr val="C00000"/>
              </a:solidFill>
              <a:latin typeface="Tahoma" pitchFamily="34" charset="0"/>
              <a:ea typeface="黑体"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3953156"/>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nodeType="afterGroup">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把各分组发送到接收端（假定接收端在左边）。</a:t>
            </a:r>
          </a:p>
        </p:txBody>
      </p:sp>
      <p:grpSp>
        <p:nvGrpSpPr>
          <p:cNvPr id="57366" name="Group 22"/>
          <p:cNvGrpSpPr>
            <a:grpSpLocks/>
          </p:cNvGrpSpPr>
          <p:nvPr/>
        </p:nvGrpSpPr>
        <p:grpSpPr bwMode="auto">
          <a:xfrm>
            <a:off x="1803061" y="2924944"/>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57" name="Group 13"/>
            <p:cNvGrpSpPr>
              <a:grpSpLocks/>
            </p:cNvGrpSpPr>
            <p:nvPr/>
          </p:nvGrpSpPr>
          <p:grpSpPr bwMode="auto">
            <a:xfrm>
              <a:off x="885" y="2078"/>
              <a:ext cx="1451" cy="308"/>
              <a:chOff x="1973" y="2532"/>
              <a:chExt cx="1451" cy="308"/>
            </a:xfrm>
          </p:grpSpPr>
          <p:sp>
            <p:nvSpPr>
              <p:cNvPr id="5735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400" b="1">
                    <a:solidFill>
                      <a:srgbClr val="000099"/>
                    </a:solidFill>
                    <a:latin typeface="Tahoma" pitchFamily="34" charset="0"/>
                    <a:ea typeface="黑体" pitchFamily="2" charset="-122"/>
                  </a:rPr>
                  <a:t> </a:t>
                </a:r>
                <a:r>
                  <a:rPr lang="en-US" altLang="zh-CN" sz="2000" b="1">
                    <a:solidFill>
                      <a:srgbClr val="000099"/>
                    </a:solidFill>
                    <a:ea typeface="黑体" pitchFamily="2" charset="-122"/>
                  </a:rPr>
                  <a:t>1</a:t>
                </a:r>
              </a:p>
            </p:txBody>
          </p:sp>
        </p:grpSp>
      </p:grpSp>
      <p:grpSp>
        <p:nvGrpSpPr>
          <p:cNvPr id="57367" name="Group 23"/>
          <p:cNvGrpSpPr>
            <a:grpSpLocks/>
          </p:cNvGrpSpPr>
          <p:nvPr/>
        </p:nvGrpSpPr>
        <p:grpSpPr bwMode="auto">
          <a:xfrm>
            <a:off x="3675915" y="3790131"/>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60" name="Group 16"/>
            <p:cNvGrpSpPr>
              <a:grpSpLocks/>
            </p:cNvGrpSpPr>
            <p:nvPr/>
          </p:nvGrpSpPr>
          <p:grpSpPr bwMode="auto">
            <a:xfrm>
              <a:off x="1973" y="2623"/>
              <a:ext cx="1451" cy="308"/>
              <a:chOff x="1973" y="2532"/>
              <a:chExt cx="1451" cy="308"/>
            </a:xfrm>
          </p:grpSpPr>
          <p:sp>
            <p:nvSpPr>
              <p:cNvPr id="57361"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grpSp>
        <p:nvGrpSpPr>
          <p:cNvPr id="57368" name="Group 24"/>
          <p:cNvGrpSpPr>
            <a:grpSpLocks/>
          </p:cNvGrpSpPr>
          <p:nvPr/>
        </p:nvGrpSpPr>
        <p:grpSpPr bwMode="auto">
          <a:xfrm>
            <a:off x="5547048" y="4653731"/>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首部</a:t>
              </a:r>
            </a:p>
          </p:txBody>
        </p:sp>
        <p:grpSp>
          <p:nvGrpSpPr>
            <p:cNvPr id="57363" name="Group 19"/>
            <p:cNvGrpSpPr>
              <a:grpSpLocks/>
            </p:cNvGrpSpPr>
            <p:nvPr/>
          </p:nvGrpSpPr>
          <p:grpSpPr bwMode="auto">
            <a:xfrm>
              <a:off x="3061" y="3167"/>
              <a:ext cx="1451" cy="308"/>
              <a:chOff x="1973" y="2532"/>
              <a:chExt cx="1451" cy="308"/>
            </a:xfrm>
          </p:grpSpPr>
          <p:sp>
            <p:nvSpPr>
              <p:cNvPr id="57364"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200" b="1">
                    <a:solidFill>
                      <a:srgbClr val="000099"/>
                    </a:solidFill>
                    <a:ea typeface="黑体" pitchFamily="2" charset="-122"/>
                  </a:rPr>
                  <a:t> </a:t>
                </a:r>
                <a:r>
                  <a:rPr lang="en-US" altLang="zh-CN" sz="2000" b="1">
                    <a:solidFill>
                      <a:srgbClr val="000099"/>
                    </a:solidFill>
                    <a:ea typeface="黑体" pitchFamily="2" charset="-122"/>
                  </a:rPr>
                  <a:t>3</a:t>
                </a: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smtClean="0">
                <a:latin typeface="+mn-lt"/>
                <a:ea typeface="黑体" pitchFamily="2" charset="-122"/>
              </a:rPr>
              <a:t>以</a:t>
            </a:r>
            <a:r>
              <a:rPr lang="zh-CN" altLang="zh-CN" sz="2400" b="1" dirty="0">
                <a:latin typeface="+mn-lt"/>
                <a:ea typeface="黑体" pitchFamily="2" charset="-122"/>
              </a:rPr>
              <a:t>分组为基本单位在网络中传送</a:t>
            </a:r>
            <a:endParaRPr lang="zh-CN" altLang="en-US" sz="2400" b="1" dirty="0">
              <a:latin typeface="+mn-lt"/>
              <a:ea typeface="黑体" pitchFamily="2" charset="-122"/>
            </a:endParaRPr>
          </a:p>
        </p:txBody>
      </p:sp>
    </p:spTree>
    <p:extLst>
      <p:ext uri="{BB962C8B-B14F-4D97-AF65-F5344CB8AC3E}">
        <p14:creationId xmlns:p14="http://schemas.microsoft.com/office/powerpoint/2010/main" val="2578674399"/>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中文译名</a:t>
            </a:r>
            <a:endParaRPr lang="zh-CN" altLang="en-US" dirty="0"/>
          </a:p>
        </p:txBody>
      </p:sp>
      <p:sp>
        <p:nvSpPr>
          <p:cNvPr id="3" name="内容占位符 2"/>
          <p:cNvSpPr>
            <a:spLocks noGrp="1"/>
          </p:cNvSpPr>
          <p:nvPr>
            <p:ph idx="1"/>
          </p:nvPr>
        </p:nvSpPr>
        <p:spPr/>
        <p:txBody>
          <a:bodyPr/>
          <a:lstStyle/>
          <a:p>
            <a:r>
              <a:rPr lang="en-US" altLang="zh-CN" dirty="0" smtClean="0"/>
              <a:t>Internet </a:t>
            </a:r>
            <a:r>
              <a:rPr lang="zh-CN" altLang="zh-CN" dirty="0" smtClean="0"/>
              <a:t>的</a:t>
            </a:r>
            <a:r>
              <a:rPr lang="zh-CN" altLang="zh-CN" dirty="0"/>
              <a:t>中文译名并不统一。现有</a:t>
            </a:r>
            <a:r>
              <a:rPr lang="zh-CN" altLang="zh-CN" dirty="0" smtClean="0"/>
              <a:t>的</a:t>
            </a:r>
            <a:r>
              <a:rPr lang="en-US" altLang="zh-CN" dirty="0" smtClean="0"/>
              <a:t> Internet </a:t>
            </a:r>
            <a:r>
              <a:rPr lang="zh-CN" altLang="zh-CN" dirty="0" smtClean="0"/>
              <a:t>译名</a:t>
            </a:r>
            <a:r>
              <a:rPr lang="zh-CN" altLang="zh-CN" dirty="0"/>
              <a:t>有两种</a:t>
            </a:r>
            <a:r>
              <a:rPr lang="zh-CN" altLang="zh-CN" dirty="0" smtClean="0"/>
              <a:t>：</a:t>
            </a:r>
            <a:endParaRPr lang="en-US" altLang="zh-CN" dirty="0" smtClean="0"/>
          </a:p>
          <a:p>
            <a:pPr lvl="1"/>
            <a:r>
              <a:rPr lang="zh-CN" altLang="en-US" dirty="0">
                <a:solidFill>
                  <a:srgbClr val="FF0000"/>
                </a:solidFill>
              </a:rPr>
              <a:t>因特</a:t>
            </a:r>
            <a:r>
              <a:rPr lang="zh-CN" altLang="en-US" dirty="0" smtClean="0">
                <a:solidFill>
                  <a:srgbClr val="FF0000"/>
                </a:solidFill>
              </a:rPr>
              <a:t>网</a:t>
            </a:r>
            <a:r>
              <a:rPr lang="zh-CN" altLang="zh-CN" dirty="0" smtClean="0">
                <a:solidFill>
                  <a:srgbClr val="FF0000"/>
                </a:solidFill>
              </a:rPr>
              <a:t>，</a:t>
            </a:r>
            <a:r>
              <a:rPr lang="zh-CN" altLang="zh-CN" dirty="0"/>
              <a:t>这个译名是全国科学技术名词审定委员会推荐</a:t>
            </a:r>
            <a:r>
              <a:rPr lang="zh-CN" altLang="zh-CN" dirty="0" smtClean="0"/>
              <a:t>的</a:t>
            </a:r>
            <a:r>
              <a:rPr lang="zh-CN" altLang="en-US" dirty="0" smtClean="0"/>
              <a:t>，</a:t>
            </a:r>
            <a:r>
              <a:rPr lang="zh-CN" altLang="zh-CN" dirty="0">
                <a:solidFill>
                  <a:srgbClr val="0000CC"/>
                </a:solidFill>
              </a:rPr>
              <a:t>但却长期未得到</a:t>
            </a:r>
            <a:r>
              <a:rPr lang="zh-CN" altLang="zh-CN" dirty="0" smtClean="0">
                <a:solidFill>
                  <a:srgbClr val="0000CC"/>
                </a:solidFill>
              </a:rPr>
              <a:t>推广</a:t>
            </a:r>
            <a:r>
              <a:rPr lang="zh-CN" altLang="en-US" dirty="0" smtClean="0">
                <a:solidFill>
                  <a:srgbClr val="0000CC"/>
                </a:solidFill>
              </a:rPr>
              <a:t>；</a:t>
            </a:r>
            <a:endParaRPr lang="en-US" altLang="zh-CN" dirty="0" smtClean="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r>
              <a:rPr lang="zh-CN" altLang="zh-CN" dirty="0" smtClean="0"/>
              <a:t>。</a:t>
            </a:r>
            <a:endParaRPr lang="zh-CN" altLang="en-US" dirty="0"/>
          </a:p>
        </p:txBody>
      </p:sp>
      <p:sp>
        <p:nvSpPr>
          <p:cNvPr id="4" name="矩形 3"/>
          <p:cNvSpPr/>
          <p:nvPr/>
        </p:nvSpPr>
        <p:spPr>
          <a:xfrm>
            <a:off x="1352600" y="4851157"/>
            <a:ext cx="7920880" cy="954107"/>
          </a:xfrm>
          <a:prstGeom prst="rect">
            <a:avLst/>
          </a:prstGeom>
          <a:solidFill>
            <a:srgbClr val="0000CC"/>
          </a:solidFill>
        </p:spPr>
        <p:txBody>
          <a:bodyPr wrap="square">
            <a:spAutoFit/>
          </a:bodyPr>
          <a:lstStyle/>
          <a:p>
            <a:r>
              <a:rPr lang="zh-CN" altLang="en-US" sz="2800" b="1" dirty="0">
                <a:solidFill>
                  <a:schemeClr val="bg1"/>
                </a:solidFill>
                <a:latin typeface="+mn-lt"/>
                <a:ea typeface="黑体" pitchFamily="2" charset="-122"/>
              </a:rPr>
              <a:t>该</a:t>
            </a:r>
            <a:r>
              <a:rPr lang="zh-CN" altLang="zh-CN" sz="2800" b="1" dirty="0">
                <a:solidFill>
                  <a:schemeClr val="bg1"/>
                </a:solidFill>
                <a:latin typeface="+mn-lt"/>
                <a:ea typeface="黑体" pitchFamily="2" charset="-122"/>
              </a:rPr>
              <a:t>译名能够体现</a:t>
            </a:r>
            <a:r>
              <a:rPr lang="zh-CN" altLang="zh-CN" sz="2800" b="1" dirty="0" smtClean="0">
                <a:solidFill>
                  <a:schemeClr val="bg1"/>
                </a:solidFill>
                <a:latin typeface="+mn-lt"/>
                <a:ea typeface="黑体" pitchFamily="2" charset="-122"/>
              </a:rPr>
              <a:t>出</a:t>
            </a:r>
            <a:r>
              <a:rPr lang="en-US" altLang="zh-CN" sz="2800" b="1" dirty="0" smtClean="0">
                <a:solidFill>
                  <a:schemeClr val="bg1"/>
                </a:solidFill>
                <a:latin typeface="+mn-lt"/>
                <a:ea typeface="黑体" pitchFamily="2" charset="-122"/>
              </a:rPr>
              <a:t> </a:t>
            </a:r>
            <a:r>
              <a:rPr lang="en-US" altLang="zh-CN" sz="2800" b="1" dirty="0" smtClean="0">
                <a:solidFill>
                  <a:srgbClr val="FFC000"/>
                </a:solidFill>
                <a:latin typeface="+mn-lt"/>
                <a:ea typeface="黑体" pitchFamily="2" charset="-122"/>
              </a:rPr>
              <a:t>Internet </a:t>
            </a:r>
            <a:r>
              <a:rPr lang="zh-CN" altLang="zh-CN" sz="2800" b="1" dirty="0" smtClean="0">
                <a:solidFill>
                  <a:srgbClr val="FFC000"/>
                </a:solidFill>
                <a:latin typeface="+mn-lt"/>
                <a:ea typeface="黑体" pitchFamily="2" charset="-122"/>
              </a:rPr>
              <a:t>最主要</a:t>
            </a:r>
            <a:r>
              <a:rPr lang="zh-CN" altLang="zh-CN" sz="2800" b="1" dirty="0">
                <a:solidFill>
                  <a:srgbClr val="FFC000"/>
                </a:solidFill>
                <a:latin typeface="+mn-lt"/>
                <a:ea typeface="黑体" pitchFamily="2" charset="-122"/>
              </a:rPr>
              <a:t>的特征</a:t>
            </a:r>
            <a:r>
              <a:rPr lang="zh-CN" altLang="en-US" sz="2800" b="1" dirty="0">
                <a:solidFill>
                  <a:srgbClr val="FFC000"/>
                </a:solidFill>
                <a:latin typeface="+mn-lt"/>
                <a:ea typeface="黑体" pitchFamily="2" charset="-122"/>
              </a:rPr>
              <a:t>：</a:t>
            </a:r>
            <a:r>
              <a:rPr lang="zh-CN" altLang="zh-CN" sz="2800" b="1" dirty="0">
                <a:solidFill>
                  <a:schemeClr val="bg1"/>
                </a:solidFill>
                <a:latin typeface="+mn-lt"/>
                <a:ea typeface="黑体" pitchFamily="2" charset="-122"/>
              </a:rPr>
              <a:t>由数量极大的各种计算机网络互连起来的</a:t>
            </a:r>
            <a:r>
              <a:rPr lang="zh-CN" altLang="en-US" sz="2800" b="1" dirty="0">
                <a:solidFill>
                  <a:schemeClr val="bg1"/>
                </a:solidFill>
                <a:latin typeface="+mn-lt"/>
                <a:ea typeface="黑体" pitchFamily="2" charset="-122"/>
              </a:rPr>
              <a:t>。</a:t>
            </a:r>
          </a:p>
        </p:txBody>
      </p:sp>
    </p:spTree>
    <p:extLst>
      <p:ext uri="{BB962C8B-B14F-4D97-AF65-F5344CB8AC3E}">
        <p14:creationId xmlns:p14="http://schemas.microsoft.com/office/powerpoint/2010/main" val="255861899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smtClean="0">
                <a:solidFill>
                  <a:srgbClr val="FF0000"/>
                </a:solidFill>
              </a:rPr>
              <a:t>地址</a:t>
            </a:r>
            <a:r>
              <a:rPr lang="zh-CN" altLang="en-US" dirty="0" smtClean="0"/>
              <a:t>（</a:t>
            </a:r>
            <a:r>
              <a:rPr lang="zh-CN" altLang="zh-CN" dirty="0"/>
              <a:t>诸如目的地址和</a:t>
            </a:r>
            <a:r>
              <a:rPr lang="zh-CN" altLang="zh-CN" dirty="0" smtClean="0"/>
              <a:t>源地址</a:t>
            </a:r>
            <a:r>
              <a:rPr lang="zh-CN" altLang="en-US" dirty="0"/>
              <a:t>）</a:t>
            </a:r>
            <a:r>
              <a:rPr lang="zh-CN" altLang="en-US" dirty="0" smtClean="0"/>
              <a:t>等</a:t>
            </a:r>
            <a:r>
              <a:rPr lang="zh-CN" altLang="en-US" dirty="0"/>
              <a:t>控制信息。</a:t>
            </a:r>
          </a:p>
          <a:p>
            <a:r>
              <a:rPr lang="zh-CN" altLang="en-US" dirty="0"/>
              <a:t>分组交换网中的结点交换机根据收到的</a:t>
            </a:r>
            <a:r>
              <a:rPr lang="zh-CN" altLang="en-US" dirty="0" smtClean="0"/>
              <a:t>分组首部</a:t>
            </a:r>
            <a:r>
              <a:rPr lang="zh-CN" altLang="en-US" dirty="0"/>
              <a:t>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r>
              <a:rPr lang="zh-CN" altLang="en-US" dirty="0" smtClean="0"/>
              <a:t>。</a:t>
            </a:r>
            <a:endParaRPr lang="en-US" altLang="zh-CN" dirty="0" smtClean="0"/>
          </a:p>
          <a:p>
            <a:r>
              <a:rPr lang="zh-CN" altLang="zh-CN" dirty="0" smtClean="0"/>
              <a:t>每个分组在</a:t>
            </a:r>
            <a:r>
              <a:rPr lang="zh-CN" altLang="zh-CN" dirty="0"/>
              <a:t>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smtClean="0"/>
              <a:t>用</a:t>
            </a:r>
            <a:r>
              <a:rPr lang="zh-CN" altLang="en-US" dirty="0"/>
              <a:t>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p>
        </p:txBody>
      </p:sp>
    </p:spTree>
    <p:extLst>
      <p:ext uri="{BB962C8B-B14F-4D97-AF65-F5344CB8AC3E}">
        <p14:creationId xmlns:p14="http://schemas.microsoft.com/office/powerpoint/2010/main" val="338089284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399" name="Group 7"/>
          <p:cNvGrpSpPr>
            <a:grpSpLocks/>
          </p:cNvGrpSpPr>
          <p:nvPr/>
        </p:nvGrpSpPr>
        <p:grpSpPr bwMode="auto">
          <a:xfrm>
            <a:off x="2297642" y="1988840"/>
            <a:ext cx="2495418" cy="488950"/>
            <a:chOff x="1973" y="2532"/>
            <a:chExt cx="1451" cy="308"/>
          </a:xfrm>
        </p:grpSpPr>
        <p:sp>
          <p:nvSpPr>
            <p:cNvPr id="59400"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05" name="Group 13"/>
          <p:cNvGrpSpPr>
            <a:grpSpLocks/>
          </p:cNvGrpSpPr>
          <p:nvPr/>
        </p:nvGrpSpPr>
        <p:grpSpPr bwMode="auto">
          <a:xfrm>
            <a:off x="4168776" y="2854027"/>
            <a:ext cx="2495418" cy="488950"/>
            <a:chOff x="1973" y="2532"/>
            <a:chExt cx="1451" cy="308"/>
          </a:xfrm>
        </p:grpSpPr>
        <p:sp>
          <p:nvSpPr>
            <p:cNvPr id="59406"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数     据</a:t>
            </a: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23" name="Group 31"/>
          <p:cNvGrpSpPr>
            <a:grpSpLocks/>
          </p:cNvGrpSpPr>
          <p:nvPr/>
        </p:nvGrpSpPr>
        <p:grpSpPr bwMode="auto">
          <a:xfrm>
            <a:off x="6039909" y="3717627"/>
            <a:ext cx="2495418" cy="488950"/>
            <a:chOff x="3061" y="2668"/>
            <a:chExt cx="1451" cy="308"/>
          </a:xfrm>
        </p:grpSpPr>
        <p:sp>
          <p:nvSpPr>
            <p:cNvPr id="59412"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itchFamily="34" charset="0"/>
                <a:ea typeface="黑体" pitchFamily="2" charset="-122"/>
              </a:rPr>
              <a:t>收到的数据</a:t>
            </a:r>
          </a:p>
        </p:txBody>
      </p:sp>
    </p:spTree>
    <p:extLst>
      <p:ext uri="{BB962C8B-B14F-4D97-AF65-F5344CB8AC3E}">
        <p14:creationId xmlns:p14="http://schemas.microsoft.com/office/powerpoint/2010/main" val="1868818299"/>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nodeType="afterGroup">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nodeType="afterGroup">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nodeType="afterGroup">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nodeType="afterGroup">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nodeType="afterGroup">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nodeType="afterGroup">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nodeType="afterGroup">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nodeType="afterGroup">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nodeType="afterGroup">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p>
          <a:p>
            <a:endParaRPr lang="zh-CN" altLang="en-US" dirty="0"/>
          </a:p>
          <a:p>
            <a:endParaRPr lang="zh-CN" altLang="en-US" dirty="0"/>
          </a:p>
          <a:p>
            <a:r>
              <a:rPr lang="zh-CN" altLang="en-US" dirty="0"/>
              <a:t>这里我们假定分组在传输过程中没有出现差错，在转发时也没有被丢弃。</a:t>
            </a:r>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60446" name="Group 30"/>
          <p:cNvGrpSpPr>
            <a:grpSpLocks/>
          </p:cNvGrpSpPr>
          <p:nvPr/>
        </p:nvGrpSpPr>
        <p:grpSpPr bwMode="auto">
          <a:xfrm>
            <a:off x="2067190" y="2325564"/>
            <a:ext cx="5806016" cy="887412"/>
            <a:chOff x="1202" y="1919"/>
            <a:chExt cx="3376" cy="559"/>
          </a:xfrm>
        </p:grpSpPr>
        <p:grpSp>
          <p:nvGrpSpPr>
            <p:cNvPr id="60421" name="Group 5"/>
            <p:cNvGrpSpPr>
              <a:grpSpLocks/>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grpSp>
          <p:nvGrpSpPr>
            <p:cNvPr id="60439" name="Group 23"/>
            <p:cNvGrpSpPr>
              <a:grpSpLocks/>
            </p:cNvGrpSpPr>
            <p:nvPr/>
          </p:nvGrpSpPr>
          <p:grpSpPr bwMode="auto">
            <a:xfrm>
              <a:off x="1202" y="2206"/>
              <a:ext cx="3376" cy="272"/>
              <a:chOff x="1202" y="2206"/>
              <a:chExt cx="3376" cy="272"/>
            </a:xfrm>
          </p:grpSpPr>
          <p:grpSp>
            <p:nvGrpSpPr>
              <p:cNvPr id="60440" name="Group 24"/>
              <p:cNvGrpSpPr>
                <a:grpSpLocks/>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379345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61475" name="Rectangle 3"/>
          <p:cNvSpPr>
            <a:spLocks noGrp="1" noChangeArrowheads="1"/>
          </p:cNvSpPr>
          <p:nvPr>
            <p:ph idx="1"/>
          </p:nvPr>
        </p:nvSpPr>
        <p:spPr/>
        <p:txBody>
          <a:bodyPr/>
          <a:lstStyle/>
          <a:p>
            <a:r>
              <a:rPr lang="zh-CN" altLang="en-US" dirty="0"/>
              <a:t>互联网</a:t>
            </a:r>
            <a:r>
              <a:rPr lang="zh-CN" altLang="en-US" dirty="0" smtClean="0"/>
              <a:t>的</a:t>
            </a:r>
            <a:r>
              <a:rPr lang="zh-CN" altLang="en-US" dirty="0"/>
              <a:t>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a:t>
            </a:r>
            <a:r>
              <a:rPr lang="zh-CN" altLang="en-US" dirty="0" smtClean="0">
                <a:solidFill>
                  <a:srgbClr val="FF0000"/>
                </a:solidFill>
              </a:rPr>
              <a:t>处在互联网的</a:t>
            </a:r>
            <a:r>
              <a:rPr lang="zh-CN" altLang="en-US" dirty="0">
                <a:solidFill>
                  <a:srgbClr val="FF0000"/>
                </a:solidFill>
              </a:rPr>
              <a:t>边缘部分。</a:t>
            </a:r>
          </a:p>
          <a:p>
            <a:r>
              <a:rPr lang="zh-CN" altLang="en-US" dirty="0"/>
              <a:t>互联网核心</a:t>
            </a:r>
            <a:r>
              <a:rPr lang="zh-CN" altLang="en-US" dirty="0" smtClean="0"/>
              <a:t>部分中的</a:t>
            </a:r>
            <a:r>
              <a:rPr lang="zh-CN" altLang="en-US" dirty="0"/>
              <a:t>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p>
          <a:p>
            <a:r>
              <a:rPr lang="zh-CN" altLang="en-US" dirty="0">
                <a:solidFill>
                  <a:srgbClr val="FF0000"/>
                </a:solidFill>
              </a:rPr>
              <a:t>主机</a:t>
            </a:r>
            <a:r>
              <a:rPr lang="zh-CN" altLang="en-US" dirty="0"/>
              <a:t>的用途是为用户进行信息处理的，并且可以和其他主机通过网络交换信息</a:t>
            </a:r>
            <a:r>
              <a:rPr lang="zh-CN" altLang="en-US" dirty="0" smtClean="0"/>
              <a:t>。</a:t>
            </a:r>
            <a:r>
              <a:rPr lang="zh-CN" altLang="en-US" dirty="0" smtClean="0">
                <a:solidFill>
                  <a:srgbClr val="FF0000"/>
                </a:solidFill>
              </a:rPr>
              <a:t>路由器</a:t>
            </a:r>
            <a:r>
              <a:rPr lang="zh-CN" altLang="en-US" dirty="0"/>
              <a:t>的用途则是用来转发分组的，即进行分组交换的。 </a:t>
            </a:r>
          </a:p>
        </p:txBody>
      </p:sp>
    </p:spTree>
    <p:extLst>
      <p:ext uri="{BB962C8B-B14F-4D97-AF65-F5344CB8AC3E}">
        <p14:creationId xmlns:p14="http://schemas.microsoft.com/office/powerpoint/2010/main" val="39061366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2</a:t>
              </a:r>
              <a:endParaRPr kumimoji="1" lang="en-US" altLang="zh-CN" sz="2800" b="1">
                <a:solidFill>
                  <a:srgbClr val="000099"/>
                </a:solidFill>
                <a:ea typeface="黑体"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252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a:grpSpLocks/>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a:grpSpLocks/>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a:grpSpLocks/>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a:grpSpLocks/>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a:grpSpLocks/>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a:grpSpLocks/>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a:grpSpLocks/>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a:grpSpLocks/>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a:grpSpLocks/>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a:grpSpLocks/>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a:grpSpLocks/>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a:grpSpLocks/>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a:grpSpLocks/>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itchFamily="2" charset="-122"/>
              </a:rPr>
              <a:t>(a) </a:t>
            </a:r>
            <a:r>
              <a:rPr lang="zh-CN" altLang="zh-CN" sz="2000" b="1" dirty="0">
                <a:latin typeface="+mn-lt"/>
                <a:ea typeface="黑体" pitchFamily="2" charset="-122"/>
              </a:rPr>
              <a:t>核心部分的路由器把网络互连起来</a:t>
            </a:r>
            <a:endParaRPr lang="zh-CN" altLang="en-US" sz="2000" b="1" dirty="0">
              <a:latin typeface="+mn-lt"/>
              <a:ea typeface="黑体" pitchFamily="2" charset="-122"/>
            </a:endParaRPr>
          </a:p>
        </p:txBody>
      </p:sp>
    </p:spTree>
    <p:extLst>
      <p:ext uri="{BB962C8B-B14F-4D97-AF65-F5344CB8AC3E}">
        <p14:creationId xmlns:p14="http://schemas.microsoft.com/office/powerpoint/2010/main" val="836298717"/>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a:spLocks/>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2</a:t>
              </a:r>
              <a:endParaRPr kumimoji="1" lang="en-US" altLang="zh-CN" sz="2800" b="1" dirty="0">
                <a:solidFill>
                  <a:srgbClr val="000099"/>
                </a:solidFill>
                <a:ea typeface="黑体"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560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itchFamily="2" charset="-122"/>
                </a:rPr>
                <a:t>发送的</a:t>
              </a:r>
            </a:p>
            <a:p>
              <a:pPr algn="ctr"/>
              <a:r>
                <a:rPr kumimoji="1" lang="zh-CN" altLang="en-US" sz="2800" b="1">
                  <a:solidFill>
                    <a:srgbClr val="000099"/>
                  </a:solidFill>
                  <a:ea typeface="黑体" pitchFamily="2" charset="-122"/>
                </a:rPr>
                <a:t>分组</a:t>
              </a:r>
            </a:p>
          </p:txBody>
        </p:sp>
        <p:pic>
          <p:nvPicPr>
            <p:cNvPr id="36560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A</a:t>
              </a: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E</a:t>
              </a: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D</a:t>
              </a: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B</a:t>
              </a: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C</a:t>
              </a: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smtClean="0">
                <a:latin typeface="+mn-lt"/>
                <a:ea typeface="黑体" pitchFamily="2" charset="-122"/>
              </a:rPr>
              <a:t>(b) </a:t>
            </a:r>
            <a:r>
              <a:rPr lang="zh-CN" altLang="zh-CN" sz="2000" b="1" dirty="0">
                <a:latin typeface="+mn-lt"/>
                <a:ea typeface="黑体" pitchFamily="2" charset="-122"/>
              </a:rPr>
              <a:t>核心</a:t>
            </a:r>
            <a:r>
              <a:rPr lang="zh-CN" altLang="zh-CN" sz="2000" b="1" dirty="0" smtClean="0">
                <a:latin typeface="+mn-lt"/>
                <a:ea typeface="黑体" pitchFamily="2" charset="-122"/>
              </a:rPr>
              <a:t>部分</a:t>
            </a:r>
            <a:r>
              <a:rPr lang="zh-CN" altLang="en-US" sz="2000" b="1" dirty="0" smtClean="0">
                <a:latin typeface="+mn-lt"/>
                <a:ea typeface="黑体" pitchFamily="2" charset="-122"/>
              </a:rPr>
              <a:t>中</a:t>
            </a:r>
            <a:r>
              <a:rPr lang="zh-CN" altLang="zh-CN" sz="2000" b="1" dirty="0" smtClean="0">
                <a:latin typeface="+mn-lt"/>
                <a:ea typeface="黑体" pitchFamily="2" charset="-122"/>
              </a:rPr>
              <a:t>的</a:t>
            </a:r>
            <a:r>
              <a:rPr lang="zh-CN" altLang="en-US" sz="2000" b="1" dirty="0" smtClean="0">
                <a:latin typeface="+mn-lt"/>
                <a:ea typeface="黑体" pitchFamily="2" charset="-122"/>
              </a:rPr>
              <a:t>网络</a:t>
            </a:r>
            <a:r>
              <a:rPr lang="zh-CN" altLang="zh-CN" sz="2000" b="1" dirty="0" smtClean="0">
                <a:latin typeface="+mn-lt"/>
                <a:ea typeface="黑体" pitchFamily="2" charset="-122"/>
              </a:rPr>
              <a:t>可用</a:t>
            </a:r>
            <a:r>
              <a:rPr lang="zh-CN" altLang="zh-CN" sz="2000" b="1" dirty="0">
                <a:latin typeface="+mn-lt"/>
                <a:ea typeface="黑体" pitchFamily="2" charset="-122"/>
              </a:rPr>
              <a:t>一条链路表示</a:t>
            </a:r>
            <a:endParaRPr lang="zh-CN" altLang="en-US" sz="2000" b="1" dirty="0">
              <a:latin typeface="+mn-lt"/>
              <a:ea typeface="黑体" pitchFamily="2" charset="-122"/>
            </a:endParaRPr>
          </a:p>
        </p:txBody>
      </p:sp>
    </p:spTree>
    <p:extLst>
      <p:ext uri="{BB962C8B-B14F-4D97-AF65-F5344CB8AC3E}">
        <p14:creationId xmlns:p14="http://schemas.microsoft.com/office/powerpoint/2010/main" val="4076377113"/>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p>
        </p:txBody>
      </p:sp>
      <p:grpSp>
        <p:nvGrpSpPr>
          <p:cNvPr id="61444" name="Group 4"/>
          <p:cNvGrpSpPr>
            <a:grpSpLocks/>
          </p:cNvGrpSpPr>
          <p:nvPr/>
        </p:nvGrpSpPr>
        <p:grpSpPr bwMode="auto">
          <a:xfrm>
            <a:off x="1990509" y="2176934"/>
            <a:ext cx="4431903" cy="3667125"/>
            <a:chOff x="2256" y="2386"/>
            <a:chExt cx="2147" cy="1919"/>
          </a:xfrm>
        </p:grpSpPr>
        <p:sp>
          <p:nvSpPr>
            <p:cNvPr id="6144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3" name="Freeform 13"/>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1454" name="Line 14"/>
          <p:cNvSpPr>
            <a:spLocks noChangeShapeType="1"/>
          </p:cNvSpPr>
          <p:nvPr/>
        </p:nvSpPr>
        <p:spPr bwMode="auto">
          <a:xfrm flipV="1">
            <a:off x="3216721"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5" name="Line 15"/>
          <p:cNvSpPr>
            <a:spLocks noChangeShapeType="1"/>
          </p:cNvSpPr>
          <p:nvPr/>
        </p:nvSpPr>
        <p:spPr bwMode="auto">
          <a:xfrm>
            <a:off x="4774851"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6" name="Line 16"/>
          <p:cNvSpPr>
            <a:spLocks noChangeShapeType="1"/>
          </p:cNvSpPr>
          <p:nvPr/>
        </p:nvSpPr>
        <p:spPr bwMode="auto">
          <a:xfrm flipH="1">
            <a:off x="2398100"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7" name="Line 17"/>
          <p:cNvSpPr>
            <a:spLocks noChangeShapeType="1"/>
          </p:cNvSpPr>
          <p:nvPr/>
        </p:nvSpPr>
        <p:spPr bwMode="auto">
          <a:xfrm>
            <a:off x="2442814"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8" name="Line 18"/>
          <p:cNvSpPr>
            <a:spLocks noChangeShapeType="1"/>
          </p:cNvSpPr>
          <p:nvPr/>
        </p:nvSpPr>
        <p:spPr bwMode="auto">
          <a:xfrm flipV="1">
            <a:off x="4159166"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9" name="Line 19"/>
          <p:cNvSpPr>
            <a:spLocks noChangeShapeType="1"/>
          </p:cNvSpPr>
          <p:nvPr/>
        </p:nvSpPr>
        <p:spPr bwMode="auto">
          <a:xfrm>
            <a:off x="3273473"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0" name="Line 20"/>
          <p:cNvSpPr>
            <a:spLocks noChangeShapeType="1"/>
          </p:cNvSpPr>
          <p:nvPr/>
        </p:nvSpPr>
        <p:spPr bwMode="auto">
          <a:xfrm>
            <a:off x="3163407"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1" name="Line 21"/>
          <p:cNvSpPr>
            <a:spLocks noChangeShapeType="1"/>
          </p:cNvSpPr>
          <p:nvPr/>
        </p:nvSpPr>
        <p:spPr bwMode="auto">
          <a:xfrm flipV="1">
            <a:off x="3514244"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2" name="Line 22"/>
          <p:cNvSpPr>
            <a:spLocks noChangeShapeType="1"/>
          </p:cNvSpPr>
          <p:nvPr/>
        </p:nvSpPr>
        <p:spPr bwMode="auto">
          <a:xfrm rot="-5400000">
            <a:off x="4529186"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3" name="Line 23"/>
          <p:cNvSpPr>
            <a:spLocks noChangeShapeType="1"/>
          </p:cNvSpPr>
          <p:nvPr/>
        </p:nvSpPr>
        <p:spPr bwMode="auto">
          <a:xfrm>
            <a:off x="5694940"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4" name="Line 24"/>
          <p:cNvSpPr>
            <a:spLocks noChangeShapeType="1"/>
          </p:cNvSpPr>
          <p:nvPr/>
        </p:nvSpPr>
        <p:spPr bwMode="auto">
          <a:xfrm flipV="1">
            <a:off x="1447056"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5" name="Line 25"/>
          <p:cNvSpPr>
            <a:spLocks noChangeShapeType="1"/>
          </p:cNvSpPr>
          <p:nvPr/>
        </p:nvSpPr>
        <p:spPr bwMode="auto">
          <a:xfrm rot="5400000" flipH="1">
            <a:off x="2732996"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6" name="Text Box 26"/>
          <p:cNvSpPr txBox="1">
            <a:spLocks noChangeArrowheads="1"/>
          </p:cNvSpPr>
          <p:nvPr/>
        </p:nvSpPr>
        <p:spPr bwMode="auto">
          <a:xfrm>
            <a:off x="1073860"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128092" y="416130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1479" name="Line 39"/>
          <p:cNvSpPr>
            <a:spLocks noChangeShapeType="1"/>
          </p:cNvSpPr>
          <p:nvPr/>
        </p:nvSpPr>
        <p:spPr bwMode="auto">
          <a:xfrm flipV="1">
            <a:off x="5694940"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83" name="AutoShape 43"/>
          <p:cNvSpPr>
            <a:spLocks noChangeArrowheads="1"/>
          </p:cNvSpPr>
          <p:nvPr/>
        </p:nvSpPr>
        <p:spPr bwMode="auto">
          <a:xfrm flipV="1">
            <a:off x="5209960" y="590279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1484" name="Text Box 44"/>
          <p:cNvSpPr txBox="1">
            <a:spLocks noChangeArrowheads="1"/>
          </p:cNvSpPr>
          <p:nvPr/>
        </p:nvSpPr>
        <p:spPr bwMode="auto">
          <a:xfrm>
            <a:off x="5321745"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1512"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6943"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770"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693"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240"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168"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0" name="Oval 80"/>
          <p:cNvSpPr>
            <a:spLocks noChangeArrowheads="1"/>
          </p:cNvSpPr>
          <p:nvPr/>
        </p:nvSpPr>
        <p:spPr bwMode="auto">
          <a:xfrm>
            <a:off x="2912317" y="27944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1521" name="Oval 81"/>
          <p:cNvSpPr>
            <a:spLocks noChangeArrowheads="1"/>
          </p:cNvSpPr>
          <p:nvPr/>
        </p:nvSpPr>
        <p:spPr bwMode="auto">
          <a:xfrm>
            <a:off x="4451530" y="2183283"/>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1522" name="Oval 82"/>
          <p:cNvSpPr>
            <a:spLocks noChangeArrowheads="1"/>
          </p:cNvSpPr>
          <p:nvPr/>
        </p:nvSpPr>
        <p:spPr bwMode="auto">
          <a:xfrm>
            <a:off x="5376778" y="381205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1523" name="Oval 83"/>
          <p:cNvSpPr>
            <a:spLocks noChangeArrowheads="1"/>
          </p:cNvSpPr>
          <p:nvPr/>
        </p:nvSpPr>
        <p:spPr bwMode="auto">
          <a:xfrm>
            <a:off x="3959670" y="51312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1524" name="Text Box 84"/>
          <p:cNvSpPr txBox="1">
            <a:spLocks noChangeArrowheads="1"/>
          </p:cNvSpPr>
          <p:nvPr/>
        </p:nvSpPr>
        <p:spPr bwMode="auto">
          <a:xfrm>
            <a:off x="5834243"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6926311"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3961391"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2478930"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2712822"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pic>
        <p:nvPicPr>
          <p:cNvPr id="6151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470"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4" name="Rectangle 94"/>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8" name="Text Box 98"/>
          <p:cNvSpPr txBox="1">
            <a:spLocks noChangeArrowheads="1"/>
          </p:cNvSpPr>
          <p:nvPr/>
        </p:nvSpPr>
        <p:spPr bwMode="auto">
          <a:xfrm>
            <a:off x="7081092" y="4797897"/>
            <a:ext cx="2624436"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itchFamily="2" charset="-122"/>
              </a:rPr>
              <a:t>向 </a:t>
            </a:r>
            <a:r>
              <a:rPr kumimoji="1" lang="en-US" altLang="zh-CN" sz="2400" b="1">
                <a:solidFill>
                  <a:srgbClr val="FF0000"/>
                </a:solidFill>
                <a:ea typeface="黑体" pitchFamily="2" charset="-122"/>
              </a:rPr>
              <a:t>H</a:t>
            </a:r>
            <a:r>
              <a:rPr kumimoji="1" lang="en-US" altLang="zh-CN" sz="2400" b="1" baseline="-25000">
                <a:solidFill>
                  <a:srgbClr val="FF0000"/>
                </a:solidFill>
                <a:ea typeface="黑体" pitchFamily="2" charset="-122"/>
              </a:rPr>
              <a:t>5</a:t>
            </a:r>
            <a:r>
              <a:rPr kumimoji="1" lang="en-US" altLang="zh-CN" sz="2400" b="1">
                <a:solidFill>
                  <a:srgbClr val="FF0000"/>
                </a:solidFill>
                <a:ea typeface="黑体" pitchFamily="2" charset="-122"/>
              </a:rPr>
              <a:t> </a:t>
            </a:r>
            <a:r>
              <a:rPr kumimoji="1" lang="zh-CN" altLang="en-US" sz="2400" b="1">
                <a:solidFill>
                  <a:srgbClr val="FF0000"/>
                </a:solidFill>
                <a:ea typeface="黑体" pitchFamily="2" charset="-122"/>
              </a:rPr>
              <a:t>发送分组</a:t>
            </a:r>
          </a:p>
        </p:txBody>
      </p:sp>
      <p:sp>
        <p:nvSpPr>
          <p:cNvPr id="61539" name="Text Box 99"/>
          <p:cNvSpPr txBox="1">
            <a:spLocks noChangeArrowheads="1"/>
          </p:cNvSpPr>
          <p:nvPr/>
        </p:nvSpPr>
        <p:spPr bwMode="auto">
          <a:xfrm>
            <a:off x="7081092" y="3932709"/>
            <a:ext cx="2624436" cy="46166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itchFamily="2" charset="-122"/>
              </a:rPr>
              <a:t>向 </a:t>
            </a:r>
            <a:r>
              <a:rPr kumimoji="1" lang="en-US" altLang="zh-CN" sz="2400" b="1" dirty="0">
                <a:solidFill>
                  <a:srgbClr val="0000CC"/>
                </a:solidFill>
                <a:ea typeface="黑体" pitchFamily="2" charset="-122"/>
              </a:rPr>
              <a:t>H</a:t>
            </a:r>
            <a:r>
              <a:rPr kumimoji="1" lang="en-US" altLang="zh-CN" sz="2400" b="1" baseline="-25000" dirty="0">
                <a:solidFill>
                  <a:srgbClr val="0000CC"/>
                </a:solidFill>
                <a:ea typeface="黑体" pitchFamily="2" charset="-122"/>
              </a:rPr>
              <a:t>6</a:t>
            </a:r>
            <a:r>
              <a:rPr kumimoji="1" lang="en-US" altLang="zh-CN" sz="2400" b="1" dirty="0">
                <a:solidFill>
                  <a:srgbClr val="0000CC"/>
                </a:solidFill>
                <a:ea typeface="黑体" pitchFamily="2" charset="-122"/>
              </a:rPr>
              <a:t> </a:t>
            </a:r>
            <a:r>
              <a:rPr kumimoji="1" lang="zh-CN" altLang="en-US" sz="2400" b="1" dirty="0">
                <a:solidFill>
                  <a:srgbClr val="0000CC"/>
                </a:solidFill>
                <a:ea typeface="黑体" pitchFamily="2" charset="-122"/>
              </a:rPr>
              <a:t>发送分组</a:t>
            </a:r>
          </a:p>
        </p:txBody>
      </p:sp>
      <p:sp>
        <p:nvSpPr>
          <p:cNvPr id="61540" name="Rectangle 100"/>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41" name="Rectangle 101"/>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37" name="Rectangle 97"/>
          <p:cNvSpPr>
            <a:spLocks noChangeArrowheads="1"/>
          </p:cNvSpPr>
          <p:nvPr/>
        </p:nvSpPr>
        <p:spPr bwMode="auto">
          <a:xfrm>
            <a:off x="1230362" y="4293096"/>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6" name="Rectangle 96"/>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42" name="Text Box 102"/>
          <p:cNvSpPr txBox="1">
            <a:spLocks noChangeArrowheads="1"/>
          </p:cNvSpPr>
          <p:nvPr/>
        </p:nvSpPr>
        <p:spPr bwMode="auto">
          <a:xfrm>
            <a:off x="5834243" y="1897534"/>
            <a:ext cx="3775393" cy="523220"/>
          </a:xfrm>
          <a:prstGeom prst="rect">
            <a:avLst/>
          </a:prstGeom>
          <a:solidFill>
            <a:srgbClr val="FFFF66"/>
          </a:solidFill>
          <a:ln w="76200" cmpd="tri">
            <a:solidFill>
              <a:srgbClr val="333399"/>
            </a:solidFill>
            <a:miter lim="800000"/>
            <a:headEnd/>
            <a:tailEnd/>
          </a:ln>
          <a:effectLst/>
          <a:extLst/>
        </p:spPr>
        <p:txBody>
          <a:bodyPr wrap="none">
            <a:spAutoFit/>
          </a:bodyPr>
          <a:lstStyle/>
          <a:p>
            <a:r>
              <a:rPr kumimoji="1" lang="zh-CN" altLang="en-US" sz="2800" b="1" dirty="0">
                <a:solidFill>
                  <a:srgbClr val="000099"/>
                </a:solidFill>
                <a:latin typeface="黑体" pitchFamily="2" charset="-122"/>
                <a:ea typeface="黑体" pitchFamily="2" charset="-122"/>
              </a:rPr>
              <a:t>注意分组路径的变化！</a:t>
            </a:r>
          </a:p>
        </p:txBody>
      </p:sp>
      <p:sp>
        <p:nvSpPr>
          <p:cNvPr id="61543" name="Text Box 103"/>
          <p:cNvSpPr txBox="1">
            <a:spLocks noChangeArrowheads="1"/>
          </p:cNvSpPr>
          <p:nvPr/>
        </p:nvSpPr>
        <p:spPr bwMode="auto">
          <a:xfrm>
            <a:off x="1142651" y="242140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1545" name="Text Box 105"/>
          <p:cNvSpPr txBox="1">
            <a:spLocks noChangeArrowheads="1"/>
          </p:cNvSpPr>
          <p:nvPr/>
        </p:nvSpPr>
        <p:spPr bwMode="auto">
          <a:xfrm>
            <a:off x="334349"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1546" name="Line 106"/>
          <p:cNvSpPr>
            <a:spLocks noChangeShapeType="1"/>
          </p:cNvSpPr>
          <p:nvPr/>
        </p:nvSpPr>
        <p:spPr bwMode="auto">
          <a:xfrm>
            <a:off x="2088537"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547" name="Line 107"/>
          <p:cNvSpPr>
            <a:spLocks noChangeShapeType="1"/>
          </p:cNvSpPr>
          <p:nvPr/>
        </p:nvSpPr>
        <p:spPr bwMode="auto">
          <a:xfrm>
            <a:off x="762578"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val="685261788"/>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nodeType="afterGroup">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nodeType="afterGroup">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nodeType="afterGroup">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nodeType="afterGroup">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nodeType="afterGroup">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nodeType="afterGroup">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7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nodeType="afterGroup">
                            <p:stCondLst>
                              <p:cond delay="7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nodeType="afterGroup">
                            <p:stCondLst>
                              <p:cond delay="9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nodeType="afterGroup">
                            <p:stCondLst>
                              <p:cond delay="9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nodeType="afterGroup">
                            <p:stCondLst>
                              <p:cond delay="9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nodeType="afterGroup">
                            <p:stCondLst>
                              <p:cond delay="11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nodeType="afterGroup">
                            <p:stCondLst>
                              <p:cond delay="11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nodeType="afterGroup">
                            <p:stCondLst>
                              <p:cond delay="13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nodeType="afterGroup">
                            <p:stCondLst>
                              <p:cond delay="13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nodeType="afterGroup">
                            <p:stCondLst>
                              <p:cond delay="13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nodeType="afterGroup">
                            <p:stCondLst>
                              <p:cond delay="15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nodeType="afterGroup">
                            <p:stCondLst>
                              <p:cond delay="15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nodeType="afterGroup">
                            <p:stCondLst>
                              <p:cond delay="15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nodeType="afterGroup">
                            <p:stCondLst>
                              <p:cond delay="17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nodeType="afterGroup">
                            <p:stCondLst>
                              <p:cond delay="17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nodeType="afterGroup">
                            <p:stCondLst>
                              <p:cond delay="17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nodeType="afterGroup">
                            <p:stCondLst>
                              <p:cond delay="19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rgbClr val="FF0000"/>
                </a:solidFill>
              </a:rPr>
              <a:t>存储转发</a:t>
            </a:r>
            <a:r>
              <a:rPr lang="zh-CN" altLang="en-US" dirty="0"/>
              <a:t>过程</a:t>
            </a:r>
          </a:p>
        </p:txBody>
      </p:sp>
      <p:grpSp>
        <p:nvGrpSpPr>
          <p:cNvPr id="65539" name="Group 3"/>
          <p:cNvGrpSpPr>
            <a:grpSpLocks/>
          </p:cNvGrpSpPr>
          <p:nvPr/>
        </p:nvGrpSpPr>
        <p:grpSpPr bwMode="auto">
          <a:xfrm>
            <a:off x="1971615" y="2176934"/>
            <a:ext cx="4431903" cy="366712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197827"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4755957"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379206"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423920"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4140272"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3254579"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144513"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3495350"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4510292"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5676046"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428162"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2714102"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054966"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5562" name="Oval 26"/>
          <p:cNvSpPr>
            <a:spLocks noChangeArrowheads="1"/>
          </p:cNvSpPr>
          <p:nvPr/>
        </p:nvSpPr>
        <p:spPr bwMode="auto">
          <a:xfrm>
            <a:off x="2109199" y="4161309"/>
            <a:ext cx="607086" cy="56197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5563" name="Line 27"/>
          <p:cNvSpPr>
            <a:spLocks noChangeShapeType="1"/>
          </p:cNvSpPr>
          <p:nvPr/>
        </p:nvSpPr>
        <p:spPr bwMode="auto">
          <a:xfrm flipV="1">
            <a:off x="5676046"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5191065" y="5850408"/>
            <a:ext cx="1169458" cy="387350"/>
          </a:xfrm>
          <a:prstGeom prst="wedgeRoundRectCallout">
            <a:avLst>
              <a:gd name="adj1" fmla="val -66181"/>
              <a:gd name="adj2" fmla="val 13196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5565" name="Text Box 29"/>
          <p:cNvSpPr txBox="1">
            <a:spLocks noChangeArrowheads="1"/>
          </p:cNvSpPr>
          <p:nvPr/>
        </p:nvSpPr>
        <p:spPr bwMode="auto">
          <a:xfrm>
            <a:off x="5302851"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55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8049"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5876"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9799"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1346"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2274"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71" name="Oval 35"/>
          <p:cNvSpPr>
            <a:spLocks noChangeArrowheads="1"/>
          </p:cNvSpPr>
          <p:nvPr/>
        </p:nvSpPr>
        <p:spPr bwMode="auto">
          <a:xfrm>
            <a:off x="2893424" y="2794472"/>
            <a:ext cx="572690" cy="5302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5572" name="Oval 36"/>
          <p:cNvSpPr>
            <a:spLocks noChangeArrowheads="1"/>
          </p:cNvSpPr>
          <p:nvPr/>
        </p:nvSpPr>
        <p:spPr bwMode="auto">
          <a:xfrm>
            <a:off x="4432636" y="2183284"/>
            <a:ext cx="558933" cy="5175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5573" name="Oval 37"/>
          <p:cNvSpPr>
            <a:spLocks noChangeArrowheads="1"/>
          </p:cNvSpPr>
          <p:nvPr/>
        </p:nvSpPr>
        <p:spPr bwMode="auto">
          <a:xfrm>
            <a:off x="5326928" y="3783484"/>
            <a:ext cx="622565" cy="576263"/>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5574" name="Oval 38"/>
          <p:cNvSpPr>
            <a:spLocks noChangeArrowheads="1"/>
          </p:cNvSpPr>
          <p:nvPr/>
        </p:nvSpPr>
        <p:spPr bwMode="auto">
          <a:xfrm>
            <a:off x="3940776" y="5131272"/>
            <a:ext cx="591608" cy="5476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5575" name="Text Box 39"/>
          <p:cNvSpPr txBox="1">
            <a:spLocks noChangeArrowheads="1"/>
          </p:cNvSpPr>
          <p:nvPr/>
        </p:nvSpPr>
        <p:spPr bwMode="auto">
          <a:xfrm>
            <a:off x="5815349"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5576" name="Text Box 40"/>
          <p:cNvSpPr txBox="1">
            <a:spLocks noChangeArrowheads="1"/>
          </p:cNvSpPr>
          <p:nvPr/>
        </p:nvSpPr>
        <p:spPr bwMode="auto">
          <a:xfrm>
            <a:off x="6907417"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5577" name="Text Box 41"/>
          <p:cNvSpPr txBox="1">
            <a:spLocks noChangeArrowheads="1"/>
          </p:cNvSpPr>
          <p:nvPr/>
        </p:nvSpPr>
        <p:spPr bwMode="auto">
          <a:xfrm>
            <a:off x="3942497"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5578" name="Text Box 42"/>
          <p:cNvSpPr txBox="1">
            <a:spLocks noChangeArrowheads="1"/>
          </p:cNvSpPr>
          <p:nvPr/>
        </p:nvSpPr>
        <p:spPr bwMode="auto">
          <a:xfrm>
            <a:off x="2460036"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5579" name="Text Box 43"/>
          <p:cNvSpPr txBox="1">
            <a:spLocks noChangeArrowheads="1"/>
          </p:cNvSpPr>
          <p:nvPr/>
        </p:nvSpPr>
        <p:spPr bwMode="auto">
          <a:xfrm>
            <a:off x="2693928"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pic>
        <p:nvPicPr>
          <p:cNvPr id="655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7576"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211467"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6498107" y="2564904"/>
            <a:ext cx="2919389" cy="52322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rPr>
              <a:t>H</a:t>
            </a:r>
            <a:r>
              <a:rPr kumimoji="1" lang="en-US" altLang="zh-CN" sz="2800" b="1" baseline="-25000">
                <a:solidFill>
                  <a:srgbClr val="FF0000"/>
                </a:solidFill>
              </a:rPr>
              <a:t>1</a:t>
            </a:r>
            <a:r>
              <a:rPr kumimoji="1" lang="en-US" altLang="zh-CN" sz="1600" b="1" baseline="-25000">
                <a:solidFill>
                  <a:srgbClr val="FF0000"/>
                </a:solidFill>
              </a:rPr>
              <a:t> </a:t>
            </a:r>
            <a:r>
              <a:rPr kumimoji="1" lang="zh-CN" altLang="en-US" sz="2800" b="1">
                <a:solidFill>
                  <a:srgbClr val="FF0000"/>
                </a:solidFill>
                <a:ea typeface="黑体" pitchFamily="2" charset="-122"/>
              </a:rPr>
              <a:t>向</a:t>
            </a:r>
            <a:r>
              <a:rPr kumimoji="1" lang="zh-CN" altLang="en-US" sz="1600" b="1">
                <a:solidFill>
                  <a:srgbClr val="FF0000"/>
                </a:solidFill>
                <a:ea typeface="黑体" pitchFamily="2" charset="-122"/>
              </a:rPr>
              <a:t> </a:t>
            </a:r>
            <a:r>
              <a:rPr kumimoji="1" lang="en-US" altLang="zh-CN" sz="2800" b="1">
                <a:solidFill>
                  <a:srgbClr val="FF0000"/>
                </a:solidFill>
                <a:ea typeface="黑体" pitchFamily="2" charset="-122"/>
              </a:rPr>
              <a:t>H</a:t>
            </a:r>
            <a:r>
              <a:rPr kumimoji="1" lang="en-US" altLang="zh-CN" sz="2800" b="1" baseline="-25000">
                <a:solidFill>
                  <a:srgbClr val="FF0000"/>
                </a:solidFill>
                <a:ea typeface="黑体" pitchFamily="2" charset="-122"/>
              </a:rPr>
              <a:t>5</a:t>
            </a:r>
            <a:r>
              <a:rPr kumimoji="1" lang="en-US" altLang="zh-CN" sz="1600" b="1">
                <a:solidFill>
                  <a:srgbClr val="FF0000"/>
                </a:solidFill>
                <a:ea typeface="黑体" pitchFamily="2" charset="-122"/>
              </a:rPr>
              <a:t> </a:t>
            </a:r>
            <a:r>
              <a:rPr kumimoji="1" lang="zh-CN" altLang="en-US" sz="2800" b="1">
                <a:solidFill>
                  <a:srgbClr val="FF0000"/>
                </a:solidFill>
                <a:ea typeface="黑体" pitchFamily="2" charset="-122"/>
              </a:rPr>
              <a:t>发送分组</a:t>
            </a:r>
          </a:p>
        </p:txBody>
      </p:sp>
      <p:sp>
        <p:nvSpPr>
          <p:cNvPr id="65591" name="Text Box 55"/>
          <p:cNvSpPr txBox="1">
            <a:spLocks noChangeArrowheads="1"/>
          </p:cNvSpPr>
          <p:nvPr/>
        </p:nvSpPr>
        <p:spPr bwMode="auto">
          <a:xfrm>
            <a:off x="1123757" y="24928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5592" name="Text Box 56"/>
          <p:cNvSpPr txBox="1">
            <a:spLocks noChangeArrowheads="1"/>
          </p:cNvSpPr>
          <p:nvPr/>
        </p:nvSpPr>
        <p:spPr bwMode="auto">
          <a:xfrm>
            <a:off x="315455"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5593" name="Line 57"/>
          <p:cNvSpPr>
            <a:spLocks noChangeShapeType="1"/>
          </p:cNvSpPr>
          <p:nvPr/>
        </p:nvSpPr>
        <p:spPr bwMode="auto">
          <a:xfrm>
            <a:off x="2069643"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743684"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147034"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4098997" y="5301134"/>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069642" y="1845147"/>
            <a:ext cx="3977879"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E</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9" name="Rectangle 63"/>
          <p:cNvSpPr>
            <a:spLocks noChangeArrowheads="1"/>
          </p:cNvSpPr>
          <p:nvPr/>
        </p:nvSpPr>
        <p:spPr bwMode="auto">
          <a:xfrm>
            <a:off x="5502347" y="4148609"/>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303534" y="1845146"/>
            <a:ext cx="4134379" cy="523220"/>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最后到达目的主机</a:t>
            </a:r>
            <a:r>
              <a:rPr kumimoji="1" lang="zh-CN" altLang="en-US" sz="8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p>
        </p:txBody>
      </p:sp>
      <p:sp>
        <p:nvSpPr>
          <p:cNvPr id="65596" name="Text Box 60"/>
          <p:cNvSpPr txBox="1">
            <a:spLocks noChangeArrowheads="1"/>
          </p:cNvSpPr>
          <p:nvPr/>
        </p:nvSpPr>
        <p:spPr bwMode="auto">
          <a:xfrm flipH="1">
            <a:off x="1758361"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C</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0" name="Text Box 54"/>
          <p:cNvSpPr txBox="1">
            <a:spLocks noChangeArrowheads="1"/>
          </p:cNvSpPr>
          <p:nvPr/>
        </p:nvSpPr>
        <p:spPr bwMode="auto">
          <a:xfrm>
            <a:off x="1524469"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A</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Tree>
    <p:extLst>
      <p:ext uri="{BB962C8B-B14F-4D97-AF65-F5344CB8AC3E}">
        <p14:creationId xmlns:p14="http://schemas.microsoft.com/office/powerpoint/2010/main" val="3239724839"/>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nodeType="afterGroup">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nodeType="afterGroup">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nodeType="afterGroup">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nodeType="afterGroup">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nodeType="afterGroup">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nodeType="afterGroup">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nodeType="afterGroup">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nodeType="afterGroup">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nodeType="afterGroup">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nodeType="afterGroup">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nodeType="afterGroup">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nodeType="afterGroup">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nodeType="afterGroup">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nodeType="afterGroup">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nodeType="afterGroup">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nodeType="afterGroup">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nodeType="afterGroup">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nodeType="afterGroup">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a:t>路由器</a:t>
            </a:r>
          </a:p>
        </p:txBody>
      </p:sp>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p>
          <a:p>
            <a:r>
              <a:rPr lang="zh-CN" altLang="en-US" dirty="0"/>
              <a:t>路由器处理分组的过程是：</a:t>
            </a:r>
          </a:p>
          <a:p>
            <a:pPr lvl="1"/>
            <a:r>
              <a:rPr lang="zh-CN" altLang="en-US" dirty="0">
                <a:ea typeface="黑体" pitchFamily="2" charset="-122"/>
              </a:rPr>
              <a:t>把收到的分组先</a:t>
            </a:r>
            <a:r>
              <a:rPr lang="zh-CN" altLang="en-US" dirty="0">
                <a:solidFill>
                  <a:srgbClr val="FF0000"/>
                </a:solidFill>
                <a:ea typeface="黑体" pitchFamily="2" charset="-122"/>
              </a:rPr>
              <a:t>放入缓存（暂时存储）；</a:t>
            </a:r>
          </a:p>
          <a:p>
            <a:pPr lvl="1"/>
            <a:r>
              <a:rPr lang="zh-CN" altLang="en-US" dirty="0">
                <a:solidFill>
                  <a:srgbClr val="FF0000"/>
                </a:solidFill>
                <a:ea typeface="黑体" pitchFamily="2" charset="-122"/>
              </a:rPr>
              <a:t>查找转发表，</a:t>
            </a:r>
            <a:r>
              <a:rPr lang="zh-CN" altLang="en-US" dirty="0">
                <a:ea typeface="黑体" pitchFamily="2" charset="-122"/>
              </a:rPr>
              <a:t>找出到某个目的地址应从哪个端口转发；</a:t>
            </a:r>
          </a:p>
          <a:p>
            <a:pPr lvl="1"/>
            <a:r>
              <a:rPr lang="zh-CN" altLang="en-US" dirty="0">
                <a:ea typeface="黑体" pitchFamily="2" charset="-122"/>
              </a:rPr>
              <a:t>把分组送到适当的端口</a:t>
            </a:r>
            <a:r>
              <a:rPr lang="zh-CN" altLang="en-US" dirty="0">
                <a:solidFill>
                  <a:srgbClr val="FF0000"/>
                </a:solidFill>
                <a:ea typeface="黑体" pitchFamily="2" charset="-122"/>
              </a:rPr>
              <a:t>转发</a:t>
            </a:r>
            <a:r>
              <a:rPr lang="zh-CN" altLang="en-US" dirty="0">
                <a:ea typeface="黑体" pitchFamily="2" charset="-122"/>
              </a:rPr>
              <a:t>出去。</a:t>
            </a:r>
            <a:r>
              <a:rPr lang="zh-CN" altLang="en-US" dirty="0"/>
              <a:t> </a:t>
            </a:r>
          </a:p>
        </p:txBody>
      </p:sp>
    </p:spTree>
    <p:extLst>
      <p:ext uri="{BB962C8B-B14F-4D97-AF65-F5344CB8AC3E}">
        <p14:creationId xmlns:p14="http://schemas.microsoft.com/office/powerpoint/2010/main" val="3981678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p>
          <a:p>
            <a:r>
              <a:rPr lang="zh-CN" altLang="en-US" dirty="0"/>
              <a:t>路由器对分组进行</a:t>
            </a:r>
            <a:r>
              <a:rPr lang="zh-CN" altLang="en-US" dirty="0">
                <a:solidFill>
                  <a:srgbClr val="FF0000"/>
                </a:solidFill>
              </a:rPr>
              <a:t>存储转发，</a:t>
            </a:r>
            <a:r>
              <a:rPr lang="zh-CN" altLang="en-US" dirty="0"/>
              <a:t>最后把分组交付目的主机。</a:t>
            </a:r>
          </a:p>
        </p:txBody>
      </p:sp>
    </p:spTree>
    <p:extLst>
      <p:ext uri="{BB962C8B-B14F-4D97-AF65-F5344CB8AC3E}">
        <p14:creationId xmlns:p14="http://schemas.microsoft.com/office/powerpoint/2010/main" val="2922683025"/>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互连网</a:t>
            </a:r>
            <a:r>
              <a:rPr lang="zh-CN" altLang="en-US" dirty="0"/>
              <a:t>与</a:t>
            </a:r>
            <a:r>
              <a:rPr lang="zh-CN" altLang="en-US" dirty="0" smtClean="0"/>
              <a:t>互联网</a:t>
            </a:r>
            <a:endParaRPr lang="zh-CN" altLang="en-US" dirty="0"/>
          </a:p>
        </p:txBody>
      </p:sp>
      <p:sp>
        <p:nvSpPr>
          <p:cNvPr id="3" name="内容占位符 2"/>
          <p:cNvSpPr>
            <a:spLocks noGrp="1"/>
          </p:cNvSpPr>
          <p:nvPr>
            <p:ph idx="1"/>
          </p:nvPr>
        </p:nvSpPr>
        <p:spPr/>
        <p:txBody>
          <a:bodyPr/>
          <a:lstStyle/>
          <a:p>
            <a:r>
              <a:rPr lang="zh-CN" altLang="en-US" dirty="0" smtClean="0"/>
              <a:t>不同的网络。</a:t>
            </a:r>
            <a:endParaRPr lang="en-US" altLang="zh-CN" dirty="0" smtClean="0"/>
          </a:p>
          <a:p>
            <a:r>
              <a:rPr lang="zh-CN" altLang="en-US" dirty="0">
                <a:solidFill>
                  <a:srgbClr val="FF0000"/>
                </a:solidFill>
              </a:rPr>
              <a:t>互连</a:t>
            </a:r>
            <a:r>
              <a:rPr lang="zh-CN" altLang="en-US" dirty="0" smtClean="0">
                <a:solidFill>
                  <a:srgbClr val="FF0000"/>
                </a:solidFill>
              </a:rPr>
              <a:t>网：</a:t>
            </a:r>
            <a:r>
              <a:rPr lang="zh-CN" altLang="en-US" dirty="0" smtClean="0"/>
              <a:t>指</a:t>
            </a:r>
            <a:r>
              <a:rPr lang="zh-CN" altLang="zh-CN" dirty="0" smtClean="0"/>
              <a:t>在</a:t>
            </a:r>
            <a:r>
              <a:rPr lang="zh-CN" altLang="zh-CN" dirty="0"/>
              <a:t>局部范围互连起来的</a:t>
            </a:r>
            <a:r>
              <a:rPr lang="zh-CN" altLang="zh-CN" dirty="0" smtClean="0"/>
              <a:t>计算机网络</a:t>
            </a:r>
            <a:r>
              <a:rPr lang="zh-CN" altLang="en-US" dirty="0" smtClean="0"/>
              <a:t>。</a:t>
            </a:r>
            <a:endParaRPr lang="en-US" altLang="zh-CN" dirty="0" smtClean="0"/>
          </a:p>
          <a:p>
            <a:r>
              <a:rPr lang="zh-CN" altLang="en-US" dirty="0">
                <a:solidFill>
                  <a:srgbClr val="FF0000"/>
                </a:solidFill>
              </a:rPr>
              <a:t>互联网：</a:t>
            </a:r>
            <a:r>
              <a:rPr lang="zh-CN" altLang="zh-CN" dirty="0"/>
              <a:t>指当今世界上最大的</a:t>
            </a:r>
            <a:r>
              <a:rPr lang="zh-CN" altLang="zh-CN" dirty="0" smtClean="0"/>
              <a:t>计算机网络</a:t>
            </a:r>
            <a:r>
              <a:rPr lang="zh-CN" altLang="en-US" dirty="0" smtClean="0"/>
              <a:t>。</a:t>
            </a:r>
            <a:r>
              <a:rPr lang="en-US" altLang="zh-CN" dirty="0" smtClean="0"/>
              <a:t> Internet</a:t>
            </a:r>
            <a:r>
              <a:rPr lang="zh-CN" altLang="en-US" dirty="0" smtClean="0"/>
              <a:t>。</a:t>
            </a:r>
            <a:endParaRPr lang="en-US" altLang="zh-CN" dirty="0" smtClean="0"/>
          </a:p>
        </p:txBody>
      </p:sp>
    </p:spTree>
    <p:extLst>
      <p:ext uri="{BB962C8B-B14F-4D97-AF65-F5344CB8AC3E}">
        <p14:creationId xmlns:p14="http://schemas.microsoft.com/office/powerpoint/2010/main" val="2944033929"/>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2779997955"/>
              </p:ext>
            </p:extLst>
          </p:nvPr>
        </p:nvGraphicFramePr>
        <p:xfrm>
          <a:off x="684000" y="1268760"/>
          <a:ext cx="8712968" cy="4626918"/>
        </p:xfrm>
        <a:graphic>
          <a:graphicData uri="http://schemas.openxmlformats.org/drawingml/2006/table">
            <a:tbl>
              <a:tblPr firstRow="1" firstCol="1" bandRow="1" bandCol="1">
                <a:tableStyleId>{073A0DAA-6AF3-43AB-8588-CEC1D06C72B9}</a:tableStyleId>
              </a:tblPr>
              <a:tblGrid>
                <a:gridCol w="1100648"/>
                <a:gridCol w="7612320"/>
              </a:tblGrid>
              <a:tr h="892899">
                <a:tc>
                  <a:txBody>
                    <a:bodyPr/>
                    <a:lstStyle/>
                    <a:p>
                      <a:pPr algn="ctr">
                        <a:lnSpc>
                          <a:spcPct val="100000"/>
                        </a:lnSpc>
                        <a:spcAft>
                          <a:spcPts val="0"/>
                        </a:spcAft>
                      </a:pPr>
                      <a:r>
                        <a:rPr lang="zh-CN" sz="2800" b="1" kern="100" cap="none" spc="0" dirty="0">
                          <a:ln>
                            <a:noFill/>
                          </a:ln>
                          <a:effectLst/>
                          <a:latin typeface="+mn-lt"/>
                          <a:ea typeface="黑体" pitchFamily="2" charset="-122"/>
                        </a:rPr>
                        <a:t>优点</a:t>
                      </a:r>
                      <a:endParaRPr lang="zh-CN" sz="2800" b="1" kern="100" cap="none" spc="0" dirty="0">
                        <a:ln>
                          <a:noFill/>
                        </a:ln>
                        <a:solidFill>
                          <a:schemeClr val="tx1"/>
                        </a:solidFill>
                        <a:effectLst/>
                        <a:latin typeface="+mn-lt"/>
                        <a:ea typeface="黑体"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itchFamily="2" charset="-122"/>
                        </a:rPr>
                        <a:t>所采用的手段</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高效</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在分组传输的过程中</a:t>
                      </a:r>
                      <a:r>
                        <a:rPr lang="zh-CN" sz="2800" b="1" kern="100" cap="none" spc="0" dirty="0">
                          <a:ln>
                            <a:noFill/>
                          </a:ln>
                          <a:solidFill>
                            <a:srgbClr val="FF0000"/>
                          </a:solidFill>
                          <a:effectLst/>
                          <a:latin typeface="+mn-lt"/>
                          <a:ea typeface="黑体" pitchFamily="2" charset="-122"/>
                        </a:rPr>
                        <a:t>动态分配</a:t>
                      </a:r>
                      <a:r>
                        <a:rPr lang="zh-CN" sz="2800" b="1" kern="100" cap="none" spc="0" dirty="0">
                          <a:ln>
                            <a:noFill/>
                          </a:ln>
                          <a:effectLst/>
                          <a:latin typeface="+mn-lt"/>
                          <a:ea typeface="黑体" pitchFamily="2" charset="-122"/>
                        </a:rPr>
                        <a:t>传输带宽，对通信链路是逐段</a:t>
                      </a:r>
                      <a:r>
                        <a:rPr lang="zh-CN" sz="2800" b="1" kern="100" cap="none" spc="0" dirty="0" smtClean="0">
                          <a:ln>
                            <a:noFill/>
                          </a:ln>
                          <a:effectLst/>
                          <a:latin typeface="+mn-lt"/>
                          <a:ea typeface="黑体" pitchFamily="2" charset="-122"/>
                        </a:rPr>
                        <a:t>占用</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灵活</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为每一个分组</a:t>
                      </a:r>
                      <a:r>
                        <a:rPr lang="zh-CN" sz="2800" b="1" kern="100" cap="none" spc="0" dirty="0">
                          <a:ln>
                            <a:noFill/>
                          </a:ln>
                          <a:solidFill>
                            <a:srgbClr val="FF0000"/>
                          </a:solidFill>
                          <a:effectLst/>
                          <a:latin typeface="+mn-lt"/>
                          <a:ea typeface="黑体" pitchFamily="2" charset="-122"/>
                        </a:rPr>
                        <a:t>独立</a:t>
                      </a:r>
                      <a:r>
                        <a:rPr lang="zh-CN" sz="2800" b="1" kern="100" cap="none" spc="0" dirty="0">
                          <a:ln>
                            <a:noFill/>
                          </a:ln>
                          <a:effectLst/>
                          <a:latin typeface="+mn-lt"/>
                          <a:ea typeface="黑体" pitchFamily="2" charset="-122"/>
                        </a:rPr>
                        <a:t>地选择最合适的转发</a:t>
                      </a:r>
                      <a:r>
                        <a:rPr lang="zh-CN" sz="2800" b="1" kern="100" cap="none" spc="0" dirty="0" smtClean="0">
                          <a:ln>
                            <a:noFill/>
                          </a:ln>
                          <a:effectLst/>
                          <a:latin typeface="+mn-lt"/>
                          <a:ea typeface="黑体" pitchFamily="2" charset="-122"/>
                        </a:rPr>
                        <a:t>路由</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迅速</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以分组作为传送单位，可以</a:t>
                      </a:r>
                      <a:r>
                        <a:rPr lang="zh-CN" sz="2800" b="1" kern="100" cap="none" spc="0" dirty="0">
                          <a:ln>
                            <a:noFill/>
                          </a:ln>
                          <a:solidFill>
                            <a:srgbClr val="FF0000"/>
                          </a:solidFill>
                          <a:effectLst/>
                          <a:latin typeface="+mn-lt"/>
                          <a:ea typeface="黑体" pitchFamily="2" charset="-122"/>
                        </a:rPr>
                        <a:t>不先建立连接</a:t>
                      </a:r>
                      <a:r>
                        <a:rPr lang="zh-CN" sz="2800" b="1" kern="100" cap="none" spc="0" dirty="0">
                          <a:ln>
                            <a:noFill/>
                          </a:ln>
                          <a:effectLst/>
                          <a:latin typeface="+mn-lt"/>
                          <a:ea typeface="黑体" pitchFamily="2" charset="-122"/>
                        </a:rPr>
                        <a:t>就能向其他主机发送</a:t>
                      </a:r>
                      <a:r>
                        <a:rPr lang="zh-CN" sz="2800" b="1" kern="100" cap="none" spc="0" dirty="0" smtClean="0">
                          <a:ln>
                            <a:noFill/>
                          </a:ln>
                          <a:effectLst/>
                          <a:latin typeface="+mn-lt"/>
                          <a:ea typeface="黑体" pitchFamily="2" charset="-122"/>
                        </a:rPr>
                        <a:t>分组</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可靠</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保证可靠性的网络协议；分布式多路由的分组交换网，使网络有很好的</a:t>
                      </a:r>
                      <a:r>
                        <a:rPr lang="zh-CN" sz="2800" b="1" kern="100" cap="none" spc="0" dirty="0" smtClean="0">
                          <a:ln>
                            <a:noFill/>
                          </a:ln>
                          <a:effectLst/>
                          <a:latin typeface="+mn-lt"/>
                          <a:ea typeface="黑体" pitchFamily="2" charset="-122"/>
                        </a:rPr>
                        <a:t>生存性</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bl>
          </a:graphicData>
        </a:graphic>
      </p:graphicFrame>
    </p:spTree>
    <p:extLst>
      <p:ext uri="{BB962C8B-B14F-4D97-AF65-F5344CB8AC3E}">
        <p14:creationId xmlns:p14="http://schemas.microsoft.com/office/powerpoint/2010/main" val="441095708"/>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zh-CN" altLang="en-US" dirty="0"/>
              <a:t>分组交换带来的问题</a:t>
            </a:r>
          </a:p>
        </p:txBody>
      </p:sp>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p>
          <a:p>
            <a:r>
              <a:rPr lang="zh-CN" altLang="en-US" dirty="0"/>
              <a:t>分组必须携带的首部（里面有必不可少的控制信息）也造成了一定的</a:t>
            </a:r>
            <a:r>
              <a:rPr lang="zh-CN" altLang="en-US" dirty="0">
                <a:solidFill>
                  <a:srgbClr val="FF0000"/>
                </a:solidFill>
              </a:rPr>
              <a:t>开销。</a:t>
            </a:r>
            <a:r>
              <a:rPr lang="zh-CN" altLang="en-US" dirty="0"/>
              <a:t> </a:t>
            </a:r>
          </a:p>
        </p:txBody>
      </p:sp>
    </p:spTree>
    <p:extLst>
      <p:ext uri="{BB962C8B-B14F-4D97-AF65-F5344CB8AC3E}">
        <p14:creationId xmlns:p14="http://schemas.microsoft.com/office/powerpoint/2010/main" val="2411299927"/>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存储转发原理并非完全新的概念 </a:t>
            </a:r>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smtClean="0">
                <a:solidFill>
                  <a:srgbClr val="FF0000"/>
                </a:solidFill>
              </a:rPr>
              <a:t>报文交换 </a:t>
            </a:r>
            <a:r>
              <a:rPr lang="en-US" altLang="zh-CN" dirty="0" smtClean="0"/>
              <a:t>(</a:t>
            </a:r>
            <a:r>
              <a:rPr lang="en-US" altLang="zh-CN" dirty="0"/>
              <a:t>message switching)</a:t>
            </a:r>
            <a:r>
              <a:rPr lang="zh-CN" altLang="en-US" dirty="0"/>
              <a:t>。 </a:t>
            </a:r>
          </a:p>
          <a:p>
            <a:r>
              <a:rPr lang="zh-CN" altLang="en-US" dirty="0"/>
              <a:t>报文交换的时延较长，从几分钟到几小时不等。现在报文交换已经很少有人使用了。 </a:t>
            </a:r>
          </a:p>
        </p:txBody>
      </p:sp>
    </p:spTree>
    <p:extLst>
      <p:ext uri="{BB962C8B-B14F-4D97-AF65-F5344CB8AC3E}">
        <p14:creationId xmlns:p14="http://schemas.microsoft.com/office/powerpoint/2010/main" val="162983987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p>
        </p:txBody>
      </p:sp>
      <p:grpSp>
        <p:nvGrpSpPr>
          <p:cNvPr id="154758" name="Group 134"/>
          <p:cNvGrpSpPr>
            <a:grpSpLocks/>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a:grpSpLocks/>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a:grpSpLocks/>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a:grpSpLocks/>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a:grpSpLocks/>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a:grpSpLocks/>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a:grpSpLocks/>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a:grpSpLocks/>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a:grpSpLocks/>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a:grpSpLocks/>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a:grpSpLocks/>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a:grpSpLocks/>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a:grpSpLocks/>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 </a:t>
            </a: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报文交换</a:t>
            </a: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itchFamily="2" charset="-122"/>
              </a:rPr>
              <a:t>电路交换</a:t>
            </a: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分组交换</a:t>
            </a: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t</a:t>
            </a:r>
          </a:p>
        </p:txBody>
      </p:sp>
      <p:grpSp>
        <p:nvGrpSpPr>
          <p:cNvPr id="154746" name="Group 122"/>
          <p:cNvGrpSpPr>
            <a:grpSpLocks/>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a:grpSpLocks/>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a:spLocks/>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a:spLocks/>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a:grpSpLocks/>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a:grpSpLocks/>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a:grpSpLocks/>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itchFamily="2" charset="-122"/>
                </a:rPr>
                <a:t>P</a:t>
              </a:r>
              <a:r>
                <a:rPr kumimoji="1" lang="en-US" altLang="zh-CN" baseline="-25000" dirty="0">
                  <a:solidFill>
                    <a:srgbClr val="333399"/>
                  </a:solidFill>
                  <a:ea typeface="黑体" pitchFamily="2" charset="-122"/>
                </a:rPr>
                <a:t>1</a:t>
              </a:r>
              <a:endParaRPr kumimoji="1" lang="en-US" altLang="zh-CN" dirty="0">
                <a:solidFill>
                  <a:srgbClr val="333399"/>
                </a:solidFill>
                <a:ea typeface="黑体"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a:grpSpLocks/>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连接释放</a:t>
              </a:r>
            </a:p>
          </p:txBody>
        </p:sp>
      </p:grpSp>
      <p:sp>
        <p:nvSpPr>
          <p:cNvPr id="154731" name="Freeform 107"/>
          <p:cNvSpPr>
            <a:spLocks/>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a:grpSpLocks/>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a:grpSpLocks/>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a:grpSpLocks/>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smtClean="0">
                <a:solidFill>
                  <a:srgbClr val="FF0000"/>
                </a:solidFill>
                <a:latin typeface="Times New Roman" pitchFamily="18" charset="0"/>
              </a:rPr>
              <a:t>数据</a:t>
            </a:r>
            <a:endParaRPr kumimoji="1" lang="en-US" altLang="zh-CN" b="1" dirty="0" smtClean="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传送</a:t>
            </a:r>
            <a:endParaRPr kumimoji="1" lang="zh-CN" altLang="en-US" b="1" dirty="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特点</a:t>
            </a:r>
            <a:endParaRPr kumimoji="1" lang="zh-CN" altLang="en-US" b="1" dirty="0">
              <a:solidFill>
                <a:srgbClr val="FF0000"/>
              </a:solidFill>
              <a:latin typeface="Times New Roman" pitchFamily="18" charset="0"/>
            </a:endParaRP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比特流直达终点</a:t>
            </a: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itchFamily="18" charset="0"/>
              </a:rPr>
              <a:t>报文</a:t>
            </a: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itchFamily="18" charset="0"/>
              </a:rPr>
              <a:t>存储</a:t>
            </a:r>
          </a:p>
          <a:p>
            <a:pPr>
              <a:lnSpc>
                <a:spcPct val="90000"/>
              </a:lnSpc>
            </a:pPr>
            <a:r>
              <a:rPr kumimoji="1" lang="zh-CN" altLang="en-US" sz="1600" b="1" dirty="0">
                <a:latin typeface="Times New Roman" pitchFamily="18" charset="0"/>
              </a:rPr>
              <a:t>转发</a:t>
            </a: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Tree>
    <p:extLst>
      <p:ext uri="{BB962C8B-B14F-4D97-AF65-F5344CB8AC3E}">
        <p14:creationId xmlns:p14="http://schemas.microsoft.com/office/powerpoint/2010/main" val="167591967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r>
              <a:rPr lang="zh-CN" altLang="zh-CN" dirty="0" smtClean="0"/>
              <a:t>。</a:t>
            </a:r>
            <a:endParaRPr lang="en-US" altLang="zh-CN" dirty="0" smtClean="0"/>
          </a:p>
          <a:p>
            <a:r>
              <a:rPr lang="zh-CN" altLang="zh-CN" dirty="0" smtClean="0"/>
              <a:t>报文交换</a:t>
            </a:r>
            <a:r>
              <a:rPr lang="zh-CN" altLang="zh-CN" dirty="0"/>
              <a:t>和分组交换不需要预先分配传输带宽，在传送突发数据时可提高整个网络的</a:t>
            </a:r>
            <a:r>
              <a:rPr lang="zh-CN" altLang="zh-CN" dirty="0" smtClean="0"/>
              <a:t>信道利用率。</a:t>
            </a:r>
            <a:endParaRPr lang="en-US" altLang="zh-CN" dirty="0" smtClean="0"/>
          </a:p>
          <a:p>
            <a:r>
              <a:rPr lang="zh-CN" altLang="zh-CN" dirty="0" smtClean="0"/>
              <a:t>由于</a:t>
            </a:r>
            <a:r>
              <a:rPr lang="zh-CN" altLang="zh-CN" dirty="0"/>
              <a:t>一个分组的长度往往远小于整个报文的长度，因此分组交换比报文交换的时延小，同时也具有更好的</a:t>
            </a:r>
            <a:r>
              <a:rPr lang="zh-CN" altLang="zh-CN" dirty="0" smtClean="0"/>
              <a:t>灵活性</a:t>
            </a:r>
            <a:r>
              <a:rPr lang="zh-CN" altLang="en-US" dirty="0" smtClean="0"/>
              <a:t>。</a:t>
            </a:r>
            <a:endParaRPr lang="zh-CN" altLang="en-US" dirty="0"/>
          </a:p>
        </p:txBody>
      </p:sp>
    </p:spTree>
    <p:extLst>
      <p:ext uri="{BB962C8B-B14F-4D97-AF65-F5344CB8AC3E}">
        <p14:creationId xmlns:p14="http://schemas.microsoft.com/office/powerpoint/2010/main" val="169918770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en-US" altLang="zh-CN" sz="2800" dirty="0"/>
              <a:t>1980 </a:t>
            </a:r>
            <a:r>
              <a:rPr lang="zh-CN" altLang="en-US" sz="2800" dirty="0" smtClean="0"/>
              <a:t>年，铁道部开始</a:t>
            </a:r>
            <a:r>
              <a:rPr lang="zh-CN" altLang="en-US" sz="2800" dirty="0"/>
              <a:t>进行计算机联网实验</a:t>
            </a:r>
            <a:r>
              <a:rPr lang="zh-CN" altLang="en-US" sz="2800" dirty="0" smtClean="0"/>
              <a:t>。</a:t>
            </a:r>
            <a:endParaRPr lang="en-US" altLang="zh-CN" sz="2800" dirty="0" smtClean="0"/>
          </a:p>
          <a:p>
            <a:r>
              <a:rPr lang="en-US" altLang="zh-CN" sz="2800" dirty="0" smtClean="0"/>
              <a:t>1989 </a:t>
            </a:r>
            <a:r>
              <a:rPr lang="zh-CN" altLang="en-US" sz="2800" dirty="0"/>
              <a:t>年</a:t>
            </a:r>
            <a:r>
              <a:rPr lang="en-US" altLang="zh-CN" sz="2800" dirty="0"/>
              <a:t>11 </a:t>
            </a:r>
            <a:r>
              <a:rPr lang="zh-CN" altLang="en-US" sz="2800" dirty="0" smtClean="0"/>
              <a:t>月，我国</a:t>
            </a:r>
            <a:r>
              <a:rPr lang="zh-CN" altLang="en-US" sz="2800" dirty="0"/>
              <a:t>第一个公用分组交换网 </a:t>
            </a:r>
            <a:r>
              <a:rPr lang="en-US" altLang="zh-CN" sz="2800" dirty="0"/>
              <a:t>CNPAC </a:t>
            </a:r>
            <a:r>
              <a:rPr lang="zh-CN" altLang="en-US" sz="2800" dirty="0"/>
              <a:t>建成运行。 </a:t>
            </a:r>
            <a:endParaRPr lang="en-US" altLang="zh-CN" sz="2800" dirty="0" smtClean="0"/>
          </a:p>
          <a:p>
            <a:r>
              <a:rPr lang="en-US" altLang="zh-CN" sz="2800" dirty="0" smtClean="0"/>
              <a:t>1994 </a:t>
            </a:r>
            <a:r>
              <a:rPr lang="zh-CN" altLang="en-US" sz="2800" dirty="0" smtClean="0"/>
              <a:t>年 </a:t>
            </a:r>
            <a:r>
              <a:rPr lang="en-US" altLang="zh-CN" sz="2800" dirty="0" smtClean="0"/>
              <a:t>4 </a:t>
            </a:r>
            <a:r>
              <a:rPr lang="zh-CN" altLang="en-US" sz="2800" dirty="0" smtClean="0"/>
              <a:t>月 </a:t>
            </a:r>
            <a:r>
              <a:rPr lang="en-US" altLang="zh-CN" sz="2800" dirty="0" smtClean="0"/>
              <a:t>20 </a:t>
            </a:r>
            <a:r>
              <a:rPr lang="zh-CN" altLang="en-US" sz="2800" dirty="0" smtClean="0"/>
              <a:t>日，我国用 </a:t>
            </a:r>
            <a:r>
              <a:rPr lang="en-US" altLang="zh-CN" sz="2800" dirty="0" smtClean="0"/>
              <a:t>64 </a:t>
            </a:r>
            <a:r>
              <a:rPr lang="en-US" altLang="zh-CN" sz="2800" dirty="0" err="1" smtClean="0"/>
              <a:t>kbit</a:t>
            </a:r>
            <a:r>
              <a:rPr lang="en-US" altLang="zh-CN" sz="2800" dirty="0" smtClean="0"/>
              <a:t>/s </a:t>
            </a:r>
            <a:r>
              <a:rPr lang="zh-CN" altLang="en-US" sz="2800" dirty="0" smtClean="0"/>
              <a:t>专线</a:t>
            </a:r>
            <a:r>
              <a:rPr lang="zh-CN" altLang="en-US" sz="2800" dirty="0"/>
              <a:t>正式连</a:t>
            </a:r>
            <a:r>
              <a:rPr lang="zh-CN" altLang="en-US" sz="2800" dirty="0" smtClean="0"/>
              <a:t>入互联网，</a:t>
            </a:r>
            <a:r>
              <a:rPr lang="zh-CN" altLang="zh-CN" sz="2800" dirty="0" smtClean="0"/>
              <a:t>我国</a:t>
            </a:r>
            <a:r>
              <a:rPr lang="zh-CN" altLang="zh-CN" sz="2800" dirty="0"/>
              <a:t>被国际上正式承认为接入互联网的</a:t>
            </a:r>
            <a:r>
              <a:rPr lang="zh-CN" altLang="zh-CN" sz="2800" dirty="0" smtClean="0"/>
              <a:t>国家</a:t>
            </a:r>
            <a:r>
              <a:rPr lang="zh-CN" altLang="en-US"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5 </a:t>
            </a:r>
            <a:r>
              <a:rPr lang="zh-CN" altLang="zh-CN" sz="2800" dirty="0" smtClean="0"/>
              <a:t>月</a:t>
            </a:r>
            <a:r>
              <a:rPr lang="zh-CN" altLang="en-US" sz="2800" dirty="0" smtClean="0"/>
              <a:t>，</a:t>
            </a:r>
            <a:r>
              <a:rPr lang="zh-CN" altLang="zh-CN" sz="2800" dirty="0" smtClean="0"/>
              <a:t>中国科学院高能物理研究所</a:t>
            </a:r>
            <a:r>
              <a:rPr lang="zh-CN" altLang="zh-CN" sz="2800" dirty="0"/>
              <a:t>设立了我国的第一个万维网服务器</a:t>
            </a:r>
            <a:r>
              <a:rPr lang="zh-CN" altLang="zh-CN"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9 </a:t>
            </a:r>
            <a:r>
              <a:rPr lang="zh-CN" altLang="zh-CN" sz="2800" dirty="0" smtClean="0"/>
              <a:t>月</a:t>
            </a:r>
            <a:r>
              <a:rPr lang="zh-CN" altLang="zh-CN" sz="2800" dirty="0"/>
              <a:t>中国公用计算机</a:t>
            </a:r>
            <a:r>
              <a:rPr lang="zh-CN" altLang="zh-CN" sz="2800" dirty="0" smtClean="0"/>
              <a:t>互联网</a:t>
            </a:r>
            <a:r>
              <a:rPr lang="en-US" altLang="zh-CN" sz="2800" dirty="0" smtClean="0"/>
              <a:t>  CHINANET </a:t>
            </a:r>
            <a:r>
              <a:rPr lang="zh-CN" altLang="zh-CN" sz="2800" dirty="0" smtClean="0"/>
              <a:t>正式启动</a:t>
            </a:r>
            <a:r>
              <a:rPr lang="zh-CN" altLang="en-US" sz="2800" dirty="0" smtClean="0"/>
              <a:t>。</a:t>
            </a:r>
            <a:endParaRPr lang="en-US" altLang="zh-CN" sz="2800" dirty="0" smtClean="0"/>
          </a:p>
        </p:txBody>
      </p:sp>
    </p:spTree>
    <p:extLst>
      <p:ext uri="{BB962C8B-B14F-4D97-AF65-F5344CB8AC3E}">
        <p14:creationId xmlns:p14="http://schemas.microsoft.com/office/powerpoint/2010/main" val="882122150"/>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zh-CN" sz="2800" dirty="0"/>
              <a:t>到目前为止，我国陆续建造了基于互联网技术的并能够和互联网互连的多个全国范围的公用计算机网络，其中规模最大</a:t>
            </a:r>
            <a:r>
              <a:rPr lang="zh-CN" altLang="zh-CN" sz="2800" dirty="0" smtClean="0"/>
              <a:t>的就是</a:t>
            </a:r>
            <a:r>
              <a:rPr lang="zh-CN" altLang="zh-CN" sz="2800" dirty="0"/>
              <a:t>下面这五个：</a:t>
            </a:r>
          </a:p>
          <a:p>
            <a:pPr lvl="1"/>
            <a:r>
              <a:rPr lang="en-US" altLang="zh-CN" sz="2400" dirty="0"/>
              <a:t>(1) </a:t>
            </a:r>
            <a:r>
              <a:rPr lang="zh-CN" altLang="zh-CN" sz="2400" dirty="0"/>
              <a:t>中国电信</a:t>
            </a:r>
            <a:r>
              <a:rPr lang="zh-CN" altLang="zh-CN" sz="2400" dirty="0" smtClean="0"/>
              <a:t>互联网</a:t>
            </a:r>
            <a:r>
              <a:rPr lang="en-US" altLang="zh-CN" sz="2400" dirty="0" smtClean="0"/>
              <a:t> CHINANET</a:t>
            </a:r>
            <a:r>
              <a:rPr lang="zh-CN" altLang="zh-CN" sz="2400" dirty="0"/>
              <a:t>（也就是原来的中国公用计算机互联网）</a:t>
            </a:r>
          </a:p>
          <a:p>
            <a:pPr lvl="1"/>
            <a:r>
              <a:rPr lang="en-US" altLang="zh-CN" sz="2400" dirty="0"/>
              <a:t>(2) </a:t>
            </a:r>
            <a:r>
              <a:rPr lang="zh-CN" altLang="zh-CN" sz="2400" dirty="0"/>
              <a:t>中国联通</a:t>
            </a:r>
            <a:r>
              <a:rPr lang="zh-CN" altLang="zh-CN" sz="2400" dirty="0" smtClean="0"/>
              <a:t>互联网</a:t>
            </a:r>
            <a:r>
              <a:rPr lang="en-US" altLang="zh-CN" sz="2400" dirty="0" smtClean="0"/>
              <a:t> UNINET</a:t>
            </a:r>
            <a:endParaRPr lang="zh-CN" altLang="zh-CN" sz="2400" dirty="0"/>
          </a:p>
          <a:p>
            <a:pPr lvl="1"/>
            <a:r>
              <a:rPr lang="en-US" altLang="zh-CN" sz="2400" dirty="0"/>
              <a:t>(3) </a:t>
            </a:r>
            <a:r>
              <a:rPr lang="zh-CN" altLang="zh-CN" sz="2400" dirty="0"/>
              <a:t>中国移动</a:t>
            </a:r>
            <a:r>
              <a:rPr lang="zh-CN" altLang="zh-CN" sz="2400" dirty="0" smtClean="0"/>
              <a:t>互联网</a:t>
            </a:r>
            <a:r>
              <a:rPr lang="en-US" altLang="zh-CN" sz="2400" dirty="0" smtClean="0"/>
              <a:t> CMNET</a:t>
            </a:r>
            <a:endParaRPr lang="zh-CN" altLang="zh-CN" sz="2400" dirty="0"/>
          </a:p>
          <a:p>
            <a:pPr lvl="1"/>
            <a:r>
              <a:rPr lang="en-US" altLang="zh-CN" sz="2400" dirty="0"/>
              <a:t>(4) </a:t>
            </a:r>
            <a:r>
              <a:rPr lang="zh-CN" altLang="zh-CN" sz="2400" dirty="0"/>
              <a:t>中国教育和科研</a:t>
            </a:r>
            <a:r>
              <a:rPr lang="zh-CN" altLang="zh-CN" sz="2400" dirty="0" smtClean="0"/>
              <a:t>计算机网</a:t>
            </a:r>
            <a:r>
              <a:rPr lang="en-US" altLang="zh-CN" sz="2400" dirty="0" smtClean="0"/>
              <a:t> CERNET</a:t>
            </a:r>
            <a:endParaRPr lang="zh-CN" altLang="zh-CN" sz="2400" dirty="0"/>
          </a:p>
          <a:p>
            <a:pPr lvl="1"/>
            <a:r>
              <a:rPr lang="en-US" altLang="zh-CN" sz="2400" dirty="0"/>
              <a:t>(5) </a:t>
            </a:r>
            <a:r>
              <a:rPr lang="zh-CN" altLang="zh-CN" sz="2400" dirty="0"/>
              <a:t>中国科学技术</a:t>
            </a:r>
            <a:r>
              <a:rPr lang="zh-CN" altLang="zh-CN" sz="2400" dirty="0" smtClean="0"/>
              <a:t>网</a:t>
            </a:r>
            <a:r>
              <a:rPr lang="en-US" altLang="zh-CN" sz="2400" dirty="0" smtClean="0"/>
              <a:t> CSTNET</a:t>
            </a:r>
            <a:endParaRPr lang="zh-CN" altLang="zh-CN" sz="2400" dirty="0"/>
          </a:p>
          <a:p>
            <a:endParaRPr lang="en-US" altLang="zh-CN" sz="2800" dirty="0" smtClean="0"/>
          </a:p>
        </p:txBody>
      </p:sp>
    </p:spTree>
    <p:extLst>
      <p:ext uri="{BB962C8B-B14F-4D97-AF65-F5344CB8AC3E}">
        <p14:creationId xmlns:p14="http://schemas.microsoft.com/office/powerpoint/2010/main" val="370799813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en-US" sz="2800" dirty="0" smtClean="0"/>
              <a:t>中国</a:t>
            </a:r>
            <a:r>
              <a:rPr lang="zh-CN" altLang="en-US" sz="2800" dirty="0"/>
              <a:t>教育和科研</a:t>
            </a:r>
            <a:r>
              <a:rPr lang="zh-CN" altLang="en-US" sz="2800" dirty="0" smtClean="0"/>
              <a:t>计算机网 </a:t>
            </a:r>
            <a:r>
              <a:rPr lang="en-US" altLang="zh-CN" sz="2800" dirty="0" smtClean="0"/>
              <a:t>CERNET </a:t>
            </a:r>
            <a:r>
              <a:rPr lang="en-US" altLang="zh-CN" sz="2800" dirty="0"/>
              <a:t>(China Education and Research </a:t>
            </a:r>
            <a:r>
              <a:rPr lang="en-US" altLang="zh-CN" sz="2800" dirty="0" err="1"/>
              <a:t>NETwork</a:t>
            </a:r>
            <a:r>
              <a:rPr lang="en-US" altLang="zh-CN" sz="2800" dirty="0" smtClean="0"/>
              <a:t>) </a:t>
            </a:r>
            <a:r>
              <a:rPr lang="zh-CN" altLang="en-US" sz="2800" dirty="0" smtClean="0"/>
              <a:t>始建于 </a:t>
            </a:r>
            <a:r>
              <a:rPr lang="en-US" altLang="zh-CN" sz="2800" dirty="0" smtClean="0"/>
              <a:t>1994 </a:t>
            </a:r>
            <a:r>
              <a:rPr lang="zh-CN" altLang="en-US" sz="2800" dirty="0" smtClean="0"/>
              <a:t>年，是我国</a:t>
            </a:r>
            <a:r>
              <a:rPr lang="zh-CN" altLang="en-US" sz="2800" dirty="0"/>
              <a:t>第一</a:t>
            </a:r>
            <a:r>
              <a:rPr lang="zh-CN" altLang="en-US" sz="2800" dirty="0" smtClean="0"/>
              <a:t>个 </a:t>
            </a:r>
            <a:r>
              <a:rPr lang="en-US" altLang="zh-CN" sz="2800" dirty="0" smtClean="0"/>
              <a:t>IPv4 </a:t>
            </a:r>
            <a:r>
              <a:rPr lang="zh-CN" altLang="en-US" sz="2800" dirty="0" smtClean="0"/>
              <a:t>互联网</a:t>
            </a:r>
            <a:r>
              <a:rPr lang="zh-CN" altLang="en-US" sz="2800" dirty="0"/>
              <a:t>主干</a:t>
            </a:r>
            <a:r>
              <a:rPr lang="zh-CN" altLang="en-US" sz="2800" dirty="0" smtClean="0"/>
              <a:t>网。</a:t>
            </a:r>
            <a:endParaRPr lang="zh-CN" altLang="en-US" sz="2800" dirty="0"/>
          </a:p>
          <a:p>
            <a:r>
              <a:rPr lang="en-US" altLang="zh-CN" sz="2800" dirty="0" smtClean="0"/>
              <a:t>2004 </a:t>
            </a:r>
            <a:r>
              <a:rPr lang="zh-CN" altLang="zh-CN" sz="2800" dirty="0" smtClean="0"/>
              <a:t>年</a:t>
            </a:r>
            <a:r>
              <a:rPr lang="en-US" altLang="zh-CN" sz="2800" dirty="0" smtClean="0"/>
              <a:t> 2 </a:t>
            </a:r>
            <a:r>
              <a:rPr lang="zh-CN" altLang="zh-CN" sz="2800" dirty="0" smtClean="0"/>
              <a:t>月</a:t>
            </a:r>
            <a:r>
              <a:rPr lang="zh-CN" altLang="zh-CN" sz="2800" dirty="0"/>
              <a:t>，我国的第一个下一代</a:t>
            </a:r>
            <a:r>
              <a:rPr lang="zh-CN" altLang="zh-CN" sz="2800" dirty="0" smtClean="0"/>
              <a:t>互联网</a:t>
            </a:r>
            <a:r>
              <a:rPr lang="en-US" altLang="zh-CN" sz="2800" dirty="0" smtClean="0"/>
              <a:t> CNGI </a:t>
            </a:r>
            <a:r>
              <a:rPr lang="zh-CN" altLang="zh-CN" sz="2800" dirty="0" smtClean="0"/>
              <a:t>的</a:t>
            </a:r>
            <a:r>
              <a:rPr lang="zh-CN" altLang="zh-CN" sz="2800" dirty="0"/>
              <a:t>主干</a:t>
            </a:r>
            <a:r>
              <a:rPr lang="zh-CN" altLang="zh-CN" sz="2800" dirty="0" smtClean="0"/>
              <a:t>网</a:t>
            </a:r>
            <a:r>
              <a:rPr lang="en-US" altLang="zh-CN" sz="2800" dirty="0" smtClean="0"/>
              <a:t> CERNET2 </a:t>
            </a:r>
            <a:r>
              <a:rPr lang="zh-CN" altLang="zh-CN" sz="2800" dirty="0" smtClean="0"/>
              <a:t>试验</a:t>
            </a:r>
            <a:r>
              <a:rPr lang="zh-CN" altLang="zh-CN" sz="2800" dirty="0"/>
              <a:t>网正式开通，并提供服务</a:t>
            </a:r>
            <a:r>
              <a:rPr lang="zh-CN" altLang="zh-CN" sz="2800" dirty="0" smtClean="0"/>
              <a:t>。</a:t>
            </a:r>
            <a:endParaRPr lang="en-US" altLang="zh-CN" sz="2800" dirty="0" smtClean="0"/>
          </a:p>
          <a:p>
            <a:endParaRPr lang="en-US" altLang="zh-CN" sz="2800" dirty="0" smtClean="0"/>
          </a:p>
          <a:p>
            <a:r>
              <a:rPr lang="zh-CN" altLang="en-US" sz="2800" dirty="0" smtClean="0"/>
              <a:t>中国</a:t>
            </a:r>
            <a:r>
              <a:rPr lang="zh-CN" altLang="en-US" sz="2800" dirty="0"/>
              <a:t>互联网络信息中心 </a:t>
            </a:r>
            <a:r>
              <a:rPr lang="en-US" altLang="zh-CN" sz="2800" dirty="0"/>
              <a:t>CNNIC </a:t>
            </a:r>
            <a:r>
              <a:rPr lang="en-US" altLang="zh-CN" sz="2800" dirty="0" smtClean="0"/>
              <a:t>(</a:t>
            </a:r>
            <a:r>
              <a:rPr lang="en-US" altLang="zh-CN" sz="2800" dirty="0" err="1" smtClean="0"/>
              <a:t>ChiNa</a:t>
            </a:r>
            <a:r>
              <a:rPr lang="en-US" altLang="zh-CN" sz="2800" dirty="0" smtClean="0"/>
              <a:t> Network </a:t>
            </a:r>
            <a:r>
              <a:rPr lang="en-US" altLang="zh-CN" sz="2800" dirty="0"/>
              <a:t>Information </a:t>
            </a:r>
            <a:r>
              <a:rPr lang="en-US" altLang="zh-CN" sz="2800" dirty="0" smtClean="0"/>
              <a:t>Center) </a:t>
            </a:r>
            <a:r>
              <a:rPr lang="zh-CN" altLang="en-US" sz="2800" dirty="0" smtClean="0"/>
              <a:t>每年</a:t>
            </a:r>
            <a:r>
              <a:rPr lang="zh-CN" altLang="en-US" sz="2800" dirty="0"/>
              <a:t>两次</a:t>
            </a:r>
            <a:r>
              <a:rPr lang="zh-CN" altLang="en-US" sz="2800" dirty="0" smtClean="0"/>
              <a:t>公布我国互联网的</a:t>
            </a:r>
            <a:r>
              <a:rPr lang="zh-CN" altLang="en-US" sz="2800" dirty="0"/>
              <a:t>发展情况</a:t>
            </a:r>
            <a:r>
              <a:rPr lang="zh-CN" altLang="en-US" sz="2800" dirty="0" smtClean="0"/>
              <a:t>。</a:t>
            </a:r>
            <a:endParaRPr lang="zh-CN" altLang="en-US" sz="2800" dirty="0"/>
          </a:p>
        </p:txBody>
      </p:sp>
    </p:spTree>
    <p:extLst>
      <p:ext uri="{BB962C8B-B14F-4D97-AF65-F5344CB8AC3E}">
        <p14:creationId xmlns:p14="http://schemas.microsoft.com/office/powerpoint/2010/main" val="357448192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zh-CN" dirty="0" smtClean="0"/>
              <a:t>计算机网络</a:t>
            </a:r>
            <a:r>
              <a:rPr lang="zh-CN" altLang="zh-CN" dirty="0"/>
              <a:t>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p>
          <a:p>
            <a:r>
              <a:rPr lang="en-US" altLang="zh-CN" dirty="0" smtClean="0"/>
              <a:t>1.5.2  </a:t>
            </a:r>
            <a:r>
              <a:rPr lang="zh-CN" altLang="zh-CN" dirty="0"/>
              <a:t>几种不同类别的网络</a:t>
            </a:r>
          </a:p>
          <a:p>
            <a:endParaRPr lang="en-US" altLang="zh-CN" dirty="0" smtClean="0"/>
          </a:p>
        </p:txBody>
      </p:sp>
    </p:spTree>
    <p:extLst>
      <p:ext uri="{BB962C8B-B14F-4D97-AF65-F5344CB8AC3E}">
        <p14:creationId xmlns:p14="http://schemas.microsoft.com/office/powerpoint/2010/main" val="3495019377"/>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计算机网络的精确定义并未统一</a:t>
            </a:r>
            <a:r>
              <a:rPr lang="zh-CN" altLang="zh-CN" dirty="0" smtClean="0"/>
              <a:t>。</a:t>
            </a:r>
            <a:endParaRPr lang="en-US" altLang="zh-CN" dirty="0" smtClean="0">
              <a:solidFill>
                <a:srgbClr val="333399"/>
              </a:solidFill>
              <a:latin typeface="Arial" charset="0"/>
              <a:ea typeface="黑体" pitchFamily="2" charset="-122"/>
            </a:endParaRPr>
          </a:p>
          <a:p>
            <a:r>
              <a:rPr lang="zh-CN" altLang="zh-CN" dirty="0"/>
              <a:t>较好的</a:t>
            </a:r>
            <a:r>
              <a:rPr lang="zh-CN" altLang="zh-CN" dirty="0" smtClean="0"/>
              <a:t>定义</a:t>
            </a:r>
            <a:r>
              <a:rPr lang="zh-CN" altLang="en-US" dirty="0" smtClean="0"/>
              <a:t>：</a:t>
            </a:r>
            <a:endParaRPr lang="en-US" altLang="zh-CN" dirty="0" smtClean="0"/>
          </a:p>
          <a:p>
            <a:pPr marL="457200" lvl="1" indent="0">
              <a:buNone/>
            </a:pPr>
            <a:r>
              <a:rPr lang="zh-CN" altLang="zh-CN" sz="3200" dirty="0" smtClean="0">
                <a:solidFill>
                  <a:srgbClr val="0000CC"/>
                </a:solidFill>
              </a:rPr>
              <a:t>计算机网络</a:t>
            </a:r>
            <a:r>
              <a:rPr lang="zh-CN" altLang="zh-CN" sz="3200" dirty="0">
                <a:solidFill>
                  <a:srgbClr val="0000CC"/>
                </a:solidFill>
              </a:rPr>
              <a:t>主要是由一些通用的、可编程的硬件互连而成的，而这些硬件并非专门用来实现某一特定目的（例如，传送数据或视频信号）。这些可编程的硬件能够用来传送多种不同类型的数据，并能支持广泛的和日益增长的应用</a:t>
            </a:r>
            <a:r>
              <a:rPr lang="zh-CN" altLang="zh-CN" sz="3200" dirty="0" smtClean="0">
                <a:solidFill>
                  <a:srgbClr val="0000CC"/>
                </a:solidFill>
              </a:rPr>
              <a:t>。</a:t>
            </a:r>
            <a:endParaRPr lang="en-US" altLang="zh-CN" sz="3200" dirty="0">
              <a:solidFill>
                <a:srgbClr val="0000CC"/>
              </a:solidFill>
            </a:endParaRPr>
          </a:p>
        </p:txBody>
      </p:sp>
    </p:spTree>
    <p:extLst>
      <p:ext uri="{BB962C8B-B14F-4D97-AF65-F5344CB8AC3E}">
        <p14:creationId xmlns:p14="http://schemas.microsoft.com/office/powerpoint/2010/main" val="1317545615"/>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“网”与</a:t>
            </a:r>
            <a:r>
              <a:rPr lang="zh-CN" altLang="en-US" dirty="0"/>
              <a:t>互联网</a:t>
            </a:r>
          </a:p>
        </p:txBody>
      </p:sp>
      <p:sp>
        <p:nvSpPr>
          <p:cNvPr id="3" name="内容占位符 2"/>
          <p:cNvSpPr>
            <a:spLocks noGrp="1"/>
          </p:cNvSpPr>
          <p:nvPr>
            <p:ph idx="1"/>
          </p:nvPr>
        </p:nvSpPr>
        <p:spPr/>
        <p:txBody>
          <a:bodyPr/>
          <a:lstStyle/>
          <a:p>
            <a:r>
              <a:rPr lang="zh-CN" altLang="zh-CN" dirty="0"/>
              <a:t>有时</a:t>
            </a:r>
            <a:r>
              <a:rPr lang="zh-CN" altLang="zh-CN" dirty="0" smtClean="0"/>
              <a:t>，往往</a:t>
            </a:r>
            <a:r>
              <a:rPr lang="zh-CN" altLang="zh-CN" dirty="0"/>
              <a:t>使用更加简洁的方式表示互联网，这就是只用一个 “网”</a:t>
            </a:r>
            <a:r>
              <a:rPr lang="zh-CN" altLang="zh-CN" dirty="0" smtClean="0"/>
              <a:t>字</a:t>
            </a:r>
            <a:r>
              <a:rPr lang="zh-CN" altLang="en-US" dirty="0" smtClean="0"/>
              <a:t>。</a:t>
            </a:r>
            <a:endParaRPr lang="en-US" altLang="zh-CN" dirty="0" smtClean="0"/>
          </a:p>
          <a:p>
            <a:r>
              <a:rPr lang="zh-CN" altLang="zh-CN" dirty="0" smtClean="0"/>
              <a:t>例如</a:t>
            </a:r>
            <a:r>
              <a:rPr lang="zh-CN" altLang="en-US" dirty="0" smtClean="0"/>
              <a:t>：</a:t>
            </a:r>
            <a:endParaRPr lang="en-US" altLang="zh-CN" dirty="0" smtClean="0"/>
          </a:p>
          <a:p>
            <a:pPr lvl="1"/>
            <a:r>
              <a:rPr lang="zh-CN" altLang="zh-CN" dirty="0" smtClean="0"/>
              <a:t>“上网”</a:t>
            </a:r>
            <a:r>
              <a:rPr lang="zh-CN" altLang="zh-CN" dirty="0"/>
              <a:t>就是表示使用某个电子设备连接到互联网，而不是连接到其他的网络上</a:t>
            </a:r>
            <a:r>
              <a:rPr lang="zh-CN" altLang="zh-CN" dirty="0" smtClean="0"/>
              <a:t>。</a:t>
            </a:r>
            <a:endParaRPr lang="en-US" altLang="zh-CN" dirty="0" smtClean="0"/>
          </a:p>
          <a:p>
            <a:pPr lvl="1"/>
            <a:r>
              <a:rPr lang="zh-CN" altLang="zh-CN" dirty="0" smtClean="0"/>
              <a:t>网民</a:t>
            </a:r>
            <a:r>
              <a:rPr lang="zh-CN" altLang="zh-CN" dirty="0"/>
              <a:t>、网吧、网银（网上银行）、网购（网上购物</a:t>
            </a:r>
            <a:r>
              <a:rPr lang="zh-CN" altLang="zh-CN" dirty="0" smtClean="0"/>
              <a:t>）等</a:t>
            </a:r>
            <a:r>
              <a:rPr lang="zh-CN" altLang="zh-CN" dirty="0"/>
              <a:t>。这里的“网”，一般都不是指电信网或有线电视网，而是指当今世界上最大的</a:t>
            </a:r>
            <a:r>
              <a:rPr lang="zh-CN" altLang="zh-CN" dirty="0" smtClean="0"/>
              <a:t>计算机网络</a:t>
            </a:r>
            <a:r>
              <a:rPr lang="en-US" altLang="zh-CN" dirty="0" smtClean="0"/>
              <a:t> Internet </a:t>
            </a:r>
            <a:r>
              <a:rPr lang="zh-CN" altLang="zh-CN" dirty="0" smtClean="0"/>
              <a:t>——</a:t>
            </a:r>
            <a:r>
              <a:rPr lang="zh-CN" altLang="zh-CN" dirty="0"/>
              <a:t>互联网</a:t>
            </a:r>
            <a:r>
              <a:rPr lang="zh-CN" altLang="zh-CN" dirty="0" smtClean="0"/>
              <a:t>。</a:t>
            </a:r>
            <a:endParaRPr lang="en-US" altLang="zh-CN" dirty="0" smtClean="0"/>
          </a:p>
        </p:txBody>
      </p:sp>
    </p:spTree>
    <p:extLst>
      <p:ext uri="{BB962C8B-B14F-4D97-AF65-F5344CB8AC3E}">
        <p14:creationId xmlns:p14="http://schemas.microsoft.com/office/powerpoint/2010/main" val="2348917616"/>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smtClean="0"/>
              <a:t>根据</a:t>
            </a:r>
            <a:r>
              <a:rPr lang="zh-CN" altLang="zh-CN" dirty="0"/>
              <a:t>这个定义</a:t>
            </a:r>
            <a:r>
              <a:rPr lang="zh-CN" altLang="zh-CN" dirty="0" smtClean="0"/>
              <a:t>：</a:t>
            </a:r>
            <a:endParaRPr lang="en-US" altLang="zh-CN" dirty="0" smtClean="0"/>
          </a:p>
          <a:p>
            <a:pPr lvl="1"/>
            <a:r>
              <a:rPr lang="en-US" altLang="zh-CN" dirty="0" smtClean="0"/>
              <a:t>(</a:t>
            </a:r>
            <a:r>
              <a:rPr lang="en-US" altLang="zh-CN" dirty="0"/>
              <a:t>1) </a:t>
            </a:r>
            <a:r>
              <a:rPr lang="zh-CN" altLang="zh-CN" dirty="0"/>
              <a:t>计算机网络所连接的硬件，并不限于一般的计算机，而是包括了智能手机</a:t>
            </a:r>
            <a:r>
              <a:rPr lang="zh-CN" altLang="zh-CN" dirty="0" smtClean="0"/>
              <a:t>。</a:t>
            </a:r>
            <a:endParaRPr lang="en-US" altLang="zh-CN" dirty="0" smtClean="0"/>
          </a:p>
          <a:p>
            <a:pPr lvl="1"/>
            <a:r>
              <a:rPr lang="en-US" altLang="zh-CN" dirty="0" smtClean="0"/>
              <a:t>(</a:t>
            </a:r>
            <a:r>
              <a:rPr lang="en-US" altLang="zh-CN" dirty="0"/>
              <a:t>2) </a:t>
            </a:r>
            <a:r>
              <a:rPr lang="zh-CN" altLang="zh-CN" dirty="0"/>
              <a:t>计算机网络并非专门用来传送数据，而是能够支持很多种的应用（包括今后可能出现的各种应用）</a:t>
            </a:r>
            <a:r>
              <a:rPr lang="zh-CN" altLang="zh-CN" dirty="0" smtClean="0"/>
              <a:t>。</a:t>
            </a:r>
            <a:endParaRPr lang="zh-CN" altLang="zh-CN" dirty="0"/>
          </a:p>
        </p:txBody>
      </p:sp>
      <p:sp>
        <p:nvSpPr>
          <p:cNvPr id="2" name="矩形 1"/>
          <p:cNvSpPr/>
          <p:nvPr/>
        </p:nvSpPr>
        <p:spPr>
          <a:xfrm>
            <a:off x="1712640" y="4184969"/>
            <a:ext cx="6696744"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latin typeface="+mn-lt"/>
                <a:ea typeface="黑体" pitchFamily="2" charset="-122"/>
              </a:rPr>
              <a:t>请注意，上述的“可编程的硬件”表明这种硬件一定包含有</a:t>
            </a:r>
            <a:r>
              <a:rPr lang="zh-CN" altLang="zh-CN" sz="2800" b="1" dirty="0" smtClean="0">
                <a:latin typeface="+mn-lt"/>
                <a:ea typeface="黑体" pitchFamily="2" charset="-122"/>
              </a:rPr>
              <a:t>中央处理机</a:t>
            </a:r>
            <a:r>
              <a:rPr lang="en-US" altLang="zh-CN" sz="2800" b="1" dirty="0" smtClean="0">
                <a:latin typeface="+mn-lt"/>
                <a:ea typeface="黑体" pitchFamily="2" charset="-122"/>
              </a:rPr>
              <a:t> (CPU)</a:t>
            </a:r>
            <a:r>
              <a:rPr lang="zh-CN" altLang="zh-CN" sz="2800" b="1" dirty="0" smtClean="0">
                <a:latin typeface="+mn-lt"/>
                <a:ea typeface="黑体" pitchFamily="2" charset="-122"/>
              </a:rPr>
              <a:t>。</a:t>
            </a:r>
            <a:endParaRPr lang="en-US" altLang="zh-CN" sz="2800" b="1" dirty="0">
              <a:solidFill>
                <a:srgbClr val="333399"/>
              </a:solidFill>
              <a:latin typeface="+mn-lt"/>
              <a:ea typeface="黑体" pitchFamily="2" charset="-122"/>
            </a:endParaRPr>
          </a:p>
        </p:txBody>
      </p:sp>
    </p:spTree>
    <p:extLst>
      <p:ext uri="{BB962C8B-B14F-4D97-AF65-F5344CB8AC3E}">
        <p14:creationId xmlns:p14="http://schemas.microsoft.com/office/powerpoint/2010/main" val="3559927665"/>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p>
        </p:txBody>
      </p:sp>
      <p:sp>
        <p:nvSpPr>
          <p:cNvPr id="81923" name="Rectangle 3"/>
          <p:cNvSpPr>
            <a:spLocks noGrp="1" noChangeArrowheads="1"/>
          </p:cNvSpPr>
          <p:nvPr>
            <p:ph idx="1"/>
          </p:nvPr>
        </p:nvSpPr>
        <p:spPr/>
        <p:txBody>
          <a:bodyPr/>
          <a:lstStyle/>
          <a:p>
            <a:r>
              <a:rPr lang="zh-CN" altLang="zh-CN" dirty="0"/>
              <a:t>计算机网络有多种</a:t>
            </a:r>
            <a:r>
              <a:rPr lang="zh-CN" altLang="zh-CN" dirty="0" smtClean="0"/>
              <a:t>类别</a:t>
            </a:r>
            <a:r>
              <a:rPr lang="zh-CN" altLang="en-US" dirty="0" smtClean="0"/>
              <a:t>。典型包括：</a:t>
            </a:r>
            <a:endParaRPr lang="en-US" altLang="zh-CN" dirty="0" smtClean="0"/>
          </a:p>
          <a:p>
            <a:pPr lvl="1"/>
            <a:r>
              <a:rPr lang="en-US" altLang="zh-CN" dirty="0" smtClean="0"/>
              <a:t>1</a:t>
            </a:r>
            <a:r>
              <a:rPr lang="en-US" altLang="zh-CN" dirty="0"/>
              <a:t>. </a:t>
            </a:r>
            <a:r>
              <a:rPr lang="zh-CN" altLang="en-US" dirty="0"/>
              <a:t>按照</a:t>
            </a:r>
            <a:r>
              <a:rPr lang="zh-CN" altLang="en-US" dirty="0" smtClean="0"/>
              <a:t>网络</a:t>
            </a:r>
            <a:r>
              <a:rPr lang="zh-CN" altLang="en-US" dirty="0"/>
              <a:t>的作用范围进行</a:t>
            </a:r>
            <a:r>
              <a:rPr lang="zh-CN" altLang="en-US" dirty="0" smtClean="0"/>
              <a:t>分类</a:t>
            </a:r>
            <a:endParaRPr lang="en-US" altLang="zh-CN" dirty="0" smtClean="0"/>
          </a:p>
          <a:p>
            <a:pPr lvl="1"/>
            <a:r>
              <a:rPr lang="en-US" altLang="zh-CN" dirty="0"/>
              <a:t>2</a:t>
            </a:r>
            <a:r>
              <a:rPr lang="en-US" altLang="zh-CN" dirty="0" smtClean="0"/>
              <a:t>. </a:t>
            </a:r>
            <a:r>
              <a:rPr lang="zh-CN" altLang="en-US" dirty="0" smtClean="0"/>
              <a:t>按照</a:t>
            </a:r>
            <a:r>
              <a:rPr lang="zh-CN" altLang="zh-CN" dirty="0" smtClean="0"/>
              <a:t>网络</a:t>
            </a:r>
            <a:r>
              <a:rPr lang="zh-CN" altLang="zh-CN" dirty="0"/>
              <a:t>的使用者进行分类</a:t>
            </a:r>
          </a:p>
          <a:p>
            <a:pPr lvl="1"/>
            <a:r>
              <a:rPr lang="en-US" altLang="zh-CN" dirty="0"/>
              <a:t>3. </a:t>
            </a:r>
            <a:r>
              <a:rPr lang="zh-CN" altLang="zh-CN" dirty="0" smtClean="0"/>
              <a:t>用来</a:t>
            </a:r>
            <a:r>
              <a:rPr lang="zh-CN" altLang="zh-CN" dirty="0"/>
              <a:t>把用户接入到互联网的</a:t>
            </a:r>
            <a:r>
              <a:rPr lang="zh-CN" altLang="zh-CN" dirty="0" smtClean="0"/>
              <a:t>网络</a:t>
            </a:r>
            <a:endParaRPr lang="zh-CN" altLang="zh-CN" dirty="0"/>
          </a:p>
        </p:txBody>
      </p:sp>
    </p:spTree>
    <p:extLst>
      <p:ext uri="{BB962C8B-B14F-4D97-AF65-F5344CB8AC3E}">
        <p14:creationId xmlns:p14="http://schemas.microsoft.com/office/powerpoint/2010/main" val="65620815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按照</a:t>
            </a:r>
            <a:r>
              <a:rPr lang="zh-CN" altLang="en-US" dirty="0" smtClean="0"/>
              <a:t>网络</a:t>
            </a:r>
            <a:r>
              <a:rPr lang="zh-CN" altLang="en-US" dirty="0"/>
              <a:t>的作用范围进行分类</a:t>
            </a:r>
          </a:p>
        </p:txBody>
      </p:sp>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spcBef>
                <a:spcPts val="1200"/>
              </a:spcBef>
            </a:pPr>
            <a:r>
              <a:rPr lang="zh-CN" altLang="en-US" sz="2800" dirty="0" smtClean="0">
                <a:solidFill>
                  <a:srgbClr val="FF0000"/>
                </a:solidFill>
              </a:rPr>
              <a:t>广域网 </a:t>
            </a:r>
            <a:r>
              <a:rPr lang="en-US" altLang="zh-CN" sz="2800" dirty="0">
                <a:solidFill>
                  <a:srgbClr val="FF0000"/>
                </a:solidFill>
              </a:rPr>
              <a:t>WAN </a:t>
            </a:r>
            <a:r>
              <a:rPr lang="en-US" altLang="zh-CN" sz="2800" dirty="0"/>
              <a:t>(Wide Area Network</a:t>
            </a:r>
            <a:r>
              <a:rPr lang="en-US" altLang="zh-CN" sz="2800" dirty="0" smtClean="0"/>
              <a:t>)</a:t>
            </a:r>
            <a:r>
              <a:rPr lang="zh-CN" altLang="en-US" sz="2800" dirty="0" smtClean="0"/>
              <a:t>：</a:t>
            </a:r>
            <a:r>
              <a:rPr lang="zh-CN" altLang="zh-CN" sz="2800" dirty="0"/>
              <a:t>作用范围通常为几十到几千</a:t>
            </a:r>
            <a:r>
              <a:rPr lang="zh-CN" altLang="zh-CN" sz="2800" dirty="0" smtClean="0"/>
              <a:t>公里</a:t>
            </a:r>
            <a:r>
              <a:rPr lang="zh-CN" altLang="en-US" sz="2800" dirty="0" smtClean="0"/>
              <a:t>。</a:t>
            </a:r>
            <a:endParaRPr lang="en-US" altLang="zh-CN" sz="2800" dirty="0" smtClean="0"/>
          </a:p>
          <a:p>
            <a:pPr>
              <a:lnSpc>
                <a:spcPct val="100000"/>
              </a:lnSpc>
              <a:spcBef>
                <a:spcPts val="1200"/>
              </a:spcBef>
            </a:pPr>
            <a:r>
              <a:rPr lang="zh-CN" altLang="en-US" sz="2800" dirty="0" smtClean="0">
                <a:solidFill>
                  <a:srgbClr val="FF0000"/>
                </a:solidFill>
              </a:rPr>
              <a:t>城域网 </a:t>
            </a:r>
            <a:r>
              <a:rPr lang="en-US" altLang="zh-CN" sz="2800" dirty="0" smtClean="0">
                <a:solidFill>
                  <a:srgbClr val="FF0000"/>
                </a:solidFill>
              </a:rPr>
              <a:t>MAN </a:t>
            </a:r>
            <a:r>
              <a:rPr lang="en-US" altLang="zh-CN" sz="2800" dirty="0" smtClean="0"/>
              <a:t>(Metropolitan Area Network)</a:t>
            </a:r>
            <a:r>
              <a:rPr lang="zh-CN" altLang="en-US" sz="2800" dirty="0" smtClean="0"/>
              <a:t>：</a:t>
            </a:r>
            <a:r>
              <a:rPr lang="zh-CN" altLang="zh-CN" sz="2800" dirty="0" smtClean="0"/>
              <a:t>作用</a:t>
            </a:r>
            <a:r>
              <a:rPr lang="zh-CN" altLang="zh-CN" sz="2800" dirty="0"/>
              <a:t>距离约</a:t>
            </a:r>
            <a:r>
              <a:rPr lang="zh-CN" altLang="zh-CN" sz="2800" dirty="0" smtClean="0"/>
              <a:t>为</a:t>
            </a:r>
            <a:r>
              <a:rPr lang="en-US" altLang="zh-CN" sz="2800" dirty="0" smtClean="0"/>
              <a:t>  5 </a:t>
            </a:r>
            <a:r>
              <a:rPr lang="en-US" altLang="zh-CN" sz="2800" dirty="0"/>
              <a:t>~ 50 </a:t>
            </a:r>
            <a:r>
              <a:rPr lang="zh-CN" altLang="en-US" sz="2800" dirty="0"/>
              <a:t>公里</a:t>
            </a:r>
            <a:r>
              <a:rPr lang="zh-CN" altLang="en-US" sz="2800" dirty="0" smtClean="0"/>
              <a:t>。</a:t>
            </a:r>
            <a:endParaRPr lang="en-US" altLang="zh-CN" sz="2800" dirty="0"/>
          </a:p>
          <a:p>
            <a:pPr>
              <a:lnSpc>
                <a:spcPct val="100000"/>
              </a:lnSpc>
              <a:spcBef>
                <a:spcPts val="1200"/>
              </a:spcBef>
            </a:pPr>
            <a:r>
              <a:rPr lang="zh-CN" altLang="en-US" sz="2800" dirty="0" smtClean="0">
                <a:solidFill>
                  <a:srgbClr val="FF0000"/>
                </a:solidFill>
              </a:rPr>
              <a:t>局域网 </a:t>
            </a:r>
            <a:r>
              <a:rPr lang="en-US" altLang="zh-CN" sz="2800" dirty="0" smtClean="0">
                <a:solidFill>
                  <a:srgbClr val="FF0000"/>
                </a:solidFill>
              </a:rPr>
              <a:t>LAN </a:t>
            </a:r>
            <a:r>
              <a:rPr lang="en-US" altLang="zh-CN" sz="2800" dirty="0" smtClean="0"/>
              <a:t>(Local Area Network) </a:t>
            </a:r>
            <a:r>
              <a:rPr lang="zh-CN" altLang="en-US" sz="2800" dirty="0" smtClean="0"/>
              <a:t>：</a:t>
            </a:r>
            <a:r>
              <a:rPr lang="zh-CN" altLang="zh-CN" sz="2800" dirty="0" smtClean="0"/>
              <a:t>局限</a:t>
            </a:r>
            <a:r>
              <a:rPr lang="zh-CN" altLang="zh-CN" sz="2800" dirty="0"/>
              <a:t>在较小的范围（</a:t>
            </a:r>
            <a:r>
              <a:rPr lang="zh-CN" altLang="zh-CN" sz="2800" dirty="0" smtClean="0"/>
              <a:t>如</a:t>
            </a:r>
            <a:r>
              <a:rPr lang="en-US" altLang="zh-CN" sz="2800" dirty="0" smtClean="0"/>
              <a:t> 1 </a:t>
            </a:r>
            <a:r>
              <a:rPr lang="zh-CN" altLang="en-US" sz="2800" dirty="0" smtClean="0"/>
              <a:t>公里</a:t>
            </a:r>
            <a:r>
              <a:rPr lang="zh-CN" altLang="zh-CN" sz="2800" dirty="0" smtClean="0"/>
              <a:t>左右）</a:t>
            </a:r>
            <a:r>
              <a:rPr lang="zh-CN" altLang="en-US" sz="2800" dirty="0" smtClean="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smtClean="0"/>
              <a:t>：</a:t>
            </a:r>
            <a:r>
              <a:rPr lang="zh-CN" altLang="zh-CN" sz="2800" dirty="0"/>
              <a:t>范围很小，大约</a:t>
            </a:r>
            <a:r>
              <a:rPr lang="zh-CN" altLang="zh-CN" sz="2800" dirty="0" smtClean="0"/>
              <a:t>在</a:t>
            </a:r>
            <a:r>
              <a:rPr lang="en-US" altLang="zh-CN" sz="2800" dirty="0" smtClean="0"/>
              <a:t> 10 </a:t>
            </a:r>
            <a:r>
              <a:rPr lang="zh-CN" altLang="en-US" sz="2800" smtClean="0"/>
              <a:t>米</a:t>
            </a:r>
            <a:r>
              <a:rPr lang="zh-CN" altLang="zh-CN" sz="2800" smtClean="0"/>
              <a:t>左右</a:t>
            </a:r>
            <a:r>
              <a:rPr lang="zh-CN" altLang="en-US" sz="2800" smtClean="0"/>
              <a:t>。</a:t>
            </a:r>
            <a:endParaRPr lang="en-US" altLang="zh-CN" sz="2800" dirty="0"/>
          </a:p>
        </p:txBody>
      </p:sp>
      <p:sp>
        <p:nvSpPr>
          <p:cNvPr id="2" name="Rectangle 1"/>
          <p:cNvSpPr>
            <a:spLocks noChangeArrowheads="1"/>
          </p:cNvSpPr>
          <p:nvPr/>
        </p:nvSpPr>
        <p:spPr bwMode="auto">
          <a:xfrm>
            <a:off x="416496" y="5188433"/>
            <a:ext cx="934548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itchFamily="2" charset="-122"/>
              </a:rPr>
              <a:t>若中央处理机之间的距离非常近（如仅</a:t>
            </a:r>
            <a:r>
              <a:rPr lang="en-US" altLang="zh-CN" sz="2400" b="1" dirty="0">
                <a:solidFill>
                  <a:srgbClr val="000099"/>
                </a:solidFill>
                <a:latin typeface="+mn-lt"/>
                <a:ea typeface="黑体" pitchFamily="2" charset="-122"/>
              </a:rPr>
              <a:t>1</a:t>
            </a:r>
            <a:r>
              <a:rPr lang="zh-CN" altLang="en-US" sz="2400" b="1" dirty="0">
                <a:solidFill>
                  <a:srgbClr val="000099"/>
                </a:solidFill>
                <a:latin typeface="+mn-lt"/>
                <a:ea typeface="黑体" pitchFamily="2" charset="-122"/>
              </a:rPr>
              <a:t>米的数量级甚至更小些），则一般就称之为</a:t>
            </a:r>
            <a:r>
              <a:rPr lang="zh-CN" altLang="en-US" sz="2400" b="1" dirty="0" smtClean="0">
                <a:solidFill>
                  <a:srgbClr val="FF0000"/>
                </a:solidFill>
                <a:latin typeface="+mn-lt"/>
                <a:ea typeface="黑体" pitchFamily="2" charset="-122"/>
              </a:rPr>
              <a:t>多处理机系统，</a:t>
            </a:r>
            <a:r>
              <a:rPr lang="zh-CN" altLang="en-US" sz="2400" b="1" dirty="0" smtClean="0">
                <a:solidFill>
                  <a:srgbClr val="000099"/>
                </a:solidFill>
                <a:latin typeface="+mn-lt"/>
                <a:ea typeface="黑体" pitchFamily="2" charset="-122"/>
              </a:rPr>
              <a:t>而</a:t>
            </a:r>
            <a:r>
              <a:rPr lang="zh-CN" altLang="en-US" sz="2400" b="1" dirty="0">
                <a:solidFill>
                  <a:srgbClr val="000099"/>
                </a:solidFill>
                <a:latin typeface="+mn-lt"/>
                <a:ea typeface="黑体" pitchFamily="2" charset="-122"/>
              </a:rPr>
              <a:t>不称它为计算机网络。 </a:t>
            </a:r>
          </a:p>
        </p:txBody>
      </p:sp>
    </p:spTree>
    <p:extLst>
      <p:ext uri="{BB962C8B-B14F-4D97-AF65-F5344CB8AC3E}">
        <p14:creationId xmlns:p14="http://schemas.microsoft.com/office/powerpoint/2010/main" val="4175822770"/>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smtClean="0"/>
              <a:t>2. </a:t>
            </a:r>
            <a:r>
              <a:rPr lang="zh-CN" altLang="en-US" dirty="0"/>
              <a:t>按照</a:t>
            </a:r>
            <a:r>
              <a:rPr lang="zh-CN" altLang="zh-CN" dirty="0" smtClean="0"/>
              <a:t>网络</a:t>
            </a:r>
            <a:r>
              <a:rPr lang="zh-CN" altLang="zh-CN" dirty="0"/>
              <a:t>的使用者进行</a:t>
            </a:r>
            <a:r>
              <a:rPr lang="zh-CN" altLang="zh-CN" dirty="0" smtClean="0"/>
              <a:t>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公用网</a:t>
            </a:r>
            <a:r>
              <a:rPr lang="zh-CN" altLang="en-US" dirty="0"/>
              <a:t> </a:t>
            </a:r>
            <a:r>
              <a:rPr lang="en-US" altLang="zh-CN" dirty="0"/>
              <a:t>(public network) </a:t>
            </a:r>
            <a:endParaRPr lang="en-US" altLang="zh-CN" dirty="0" smtClean="0"/>
          </a:p>
          <a:p>
            <a:pPr lvl="1"/>
            <a:r>
              <a:rPr lang="zh-CN" altLang="en-US" dirty="0" smtClean="0"/>
              <a:t>按</a:t>
            </a:r>
            <a:r>
              <a:rPr lang="zh-CN" altLang="zh-CN" dirty="0" smtClean="0"/>
              <a:t>规定</a:t>
            </a:r>
            <a:r>
              <a:rPr lang="zh-CN" altLang="zh-CN" dirty="0"/>
              <a:t>交纳费用的人都</a:t>
            </a:r>
            <a:r>
              <a:rPr lang="zh-CN" altLang="zh-CN" dirty="0" smtClean="0"/>
              <a:t>可以</a:t>
            </a:r>
            <a:r>
              <a:rPr lang="zh-CN" altLang="en-US" dirty="0" smtClean="0"/>
              <a:t>使用的</a:t>
            </a:r>
            <a:r>
              <a:rPr lang="zh-CN" altLang="zh-CN" dirty="0" smtClean="0"/>
              <a:t>网络</a:t>
            </a:r>
            <a:r>
              <a:rPr lang="zh-CN" altLang="zh-CN" dirty="0"/>
              <a:t>。</a:t>
            </a:r>
            <a:r>
              <a:rPr lang="zh-CN" altLang="zh-CN" dirty="0" smtClean="0"/>
              <a:t>因此也</a:t>
            </a:r>
            <a:r>
              <a:rPr lang="zh-CN" altLang="zh-CN" dirty="0"/>
              <a:t>可称为公众网。</a:t>
            </a:r>
            <a:endParaRPr lang="en-US" altLang="zh-CN" dirty="0"/>
          </a:p>
          <a:p>
            <a:r>
              <a:rPr lang="zh-CN" altLang="en-US" dirty="0">
                <a:solidFill>
                  <a:srgbClr val="FF0000"/>
                </a:solidFill>
              </a:rPr>
              <a:t>专用网 </a:t>
            </a:r>
            <a:r>
              <a:rPr lang="en-US" altLang="zh-CN" dirty="0"/>
              <a:t>(private network) </a:t>
            </a:r>
            <a:endParaRPr lang="en-US" altLang="zh-CN" dirty="0" smtClean="0"/>
          </a:p>
          <a:p>
            <a:pPr lvl="1"/>
            <a:r>
              <a:rPr lang="zh-CN" altLang="zh-CN" dirty="0" smtClean="0"/>
              <a:t>为特殊</a:t>
            </a:r>
            <a:r>
              <a:rPr lang="zh-CN" altLang="zh-CN" dirty="0"/>
              <a:t>业务工作的需要而建造的</a:t>
            </a:r>
            <a:r>
              <a:rPr lang="zh-CN" altLang="zh-CN" dirty="0" smtClean="0"/>
              <a:t>网络</a:t>
            </a:r>
            <a:r>
              <a:rPr lang="zh-CN" altLang="en-US" dirty="0" smtClean="0"/>
              <a:t>。</a:t>
            </a:r>
            <a:endParaRPr lang="en-US" altLang="zh-CN" dirty="0"/>
          </a:p>
        </p:txBody>
      </p:sp>
      <p:sp>
        <p:nvSpPr>
          <p:cNvPr id="2" name="矩形 1"/>
          <p:cNvSpPr/>
          <p:nvPr/>
        </p:nvSpPr>
        <p:spPr>
          <a:xfrm>
            <a:off x="560512" y="4365104"/>
            <a:ext cx="9001000" cy="999697"/>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公用网和专用网都</a:t>
            </a:r>
            <a:r>
              <a:rPr lang="zh-CN" altLang="zh-CN" sz="2800" b="1" dirty="0" smtClean="0">
                <a:solidFill>
                  <a:srgbClr val="000099"/>
                </a:solidFill>
                <a:latin typeface="+mn-lt"/>
                <a:ea typeface="黑体" pitchFamily="2" charset="-122"/>
              </a:rPr>
              <a:t>可以</a:t>
            </a:r>
            <a:r>
              <a:rPr lang="zh-CN" altLang="zh-CN" sz="2800" b="1" dirty="0">
                <a:solidFill>
                  <a:srgbClr val="000099"/>
                </a:solidFill>
                <a:latin typeface="+mn-lt"/>
                <a:ea typeface="黑体" pitchFamily="2" charset="-122"/>
              </a:rPr>
              <a:t>提供多种服务。如传送的是计算机数据，则分别是公用计算机网络和专用计算机网络。</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749273623"/>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p>
          <a:p>
            <a:r>
              <a:rPr lang="zh-CN" altLang="zh-CN" sz="2800" dirty="0"/>
              <a:t>接</a:t>
            </a:r>
            <a:r>
              <a:rPr lang="zh-CN" altLang="zh-CN" sz="2800" dirty="0" smtClean="0"/>
              <a:t>入网</a:t>
            </a:r>
            <a:r>
              <a:rPr lang="zh-CN" altLang="en-US" sz="2800" dirty="0" smtClean="0"/>
              <a:t>是</a:t>
            </a:r>
            <a:r>
              <a:rPr lang="zh-CN" altLang="zh-CN" sz="2800" dirty="0" smtClean="0"/>
              <a:t>一类</a:t>
            </a:r>
            <a:r>
              <a:rPr lang="zh-CN" altLang="zh-CN" sz="2800" dirty="0"/>
              <a:t>比较特殊的</a:t>
            </a:r>
            <a:r>
              <a:rPr lang="zh-CN" altLang="zh-CN" sz="2800" dirty="0" smtClean="0"/>
              <a:t>计算机网络</a:t>
            </a:r>
            <a:r>
              <a:rPr lang="zh-CN" altLang="en-US" sz="2800" dirty="0" smtClean="0"/>
              <a:t>，用于</a:t>
            </a:r>
            <a:r>
              <a:rPr lang="zh-CN" altLang="en-US" sz="2800" dirty="0"/>
              <a:t>将用户接入互联网</a:t>
            </a:r>
            <a:r>
              <a:rPr lang="zh-CN" altLang="en-US" sz="2800" dirty="0" smtClean="0"/>
              <a:t>。</a:t>
            </a:r>
            <a:endParaRPr lang="en-US" altLang="zh-CN" sz="2800" dirty="0" smtClean="0"/>
          </a:p>
          <a:p>
            <a:r>
              <a:rPr lang="zh-CN" altLang="zh-CN" sz="2800" dirty="0"/>
              <a:t>接入网本身既不属于互联网的核心部分，也不属于互联网的边缘部分。</a:t>
            </a:r>
            <a:endParaRPr lang="en-US" altLang="zh-CN" sz="2800" dirty="0"/>
          </a:p>
          <a:p>
            <a:r>
              <a:rPr lang="zh-CN" altLang="zh-CN" sz="2800" dirty="0" smtClean="0">
                <a:solidFill>
                  <a:srgbClr val="FF0000"/>
                </a:solidFill>
              </a:rPr>
              <a:t>接</a:t>
            </a:r>
            <a:r>
              <a:rPr lang="zh-CN" altLang="zh-CN" sz="2800" dirty="0">
                <a:solidFill>
                  <a:srgbClr val="FF0000"/>
                </a:solidFill>
              </a:rPr>
              <a:t>入网是从某个用户端系统到互联网中的第一个路由器（也称为边缘路由器）之间的一种网络。</a:t>
            </a:r>
            <a:endParaRPr lang="en-US" altLang="zh-CN" sz="2800" dirty="0" smtClean="0">
              <a:solidFill>
                <a:srgbClr val="FF0000"/>
              </a:solidFill>
            </a:endParaRPr>
          </a:p>
        </p:txBody>
      </p:sp>
    </p:spTree>
    <p:extLst>
      <p:ext uri="{BB962C8B-B14F-4D97-AF65-F5344CB8AC3E}">
        <p14:creationId xmlns:p14="http://schemas.microsoft.com/office/powerpoint/2010/main" val="99940977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zh-CN" dirty="0" smtClean="0"/>
              <a:t>从</a:t>
            </a:r>
            <a:r>
              <a:rPr lang="zh-CN" altLang="zh-CN" dirty="0"/>
              <a:t>覆盖的范围看，很多接入网还是属于局域网</a:t>
            </a:r>
            <a:r>
              <a:rPr lang="zh-CN" altLang="zh-CN" dirty="0" smtClean="0"/>
              <a:t>。</a:t>
            </a:r>
            <a:endParaRPr lang="en-US" altLang="zh-CN" dirty="0" smtClean="0"/>
          </a:p>
          <a:p>
            <a:r>
              <a:rPr lang="zh-CN" altLang="zh-CN" dirty="0" smtClean="0"/>
              <a:t>从</a:t>
            </a:r>
            <a:r>
              <a:rPr lang="zh-CN" altLang="zh-CN" dirty="0"/>
              <a:t>作用上看，接入网只是起到让用户能够与互联网连接的“桥梁”作用</a:t>
            </a:r>
            <a:r>
              <a:rPr lang="zh-CN" altLang="zh-CN" dirty="0" smtClean="0"/>
              <a:t>。</a:t>
            </a:r>
            <a:endParaRPr lang="zh-CN" altLang="en-US" dirty="0"/>
          </a:p>
        </p:txBody>
      </p:sp>
    </p:spTree>
    <p:extLst>
      <p:ext uri="{BB962C8B-B14F-4D97-AF65-F5344CB8AC3E}">
        <p14:creationId xmlns:p14="http://schemas.microsoft.com/office/powerpoint/2010/main" val="2934586281"/>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a:t>
            </a:r>
            <a:r>
              <a:rPr lang="zh-CN" altLang="zh-CN" dirty="0" smtClean="0"/>
              <a:t>计算机网络</a:t>
            </a:r>
            <a:r>
              <a:rPr lang="zh-CN" altLang="zh-CN" dirty="0"/>
              <a:t>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t>1.6.1  </a:t>
            </a:r>
            <a:r>
              <a:rPr lang="zh-CN" altLang="zh-CN" dirty="0"/>
              <a:t>计算机网络的性能指标</a:t>
            </a:r>
          </a:p>
          <a:p>
            <a:pPr>
              <a:lnSpc>
                <a:spcPct val="110000"/>
              </a:lnSpc>
              <a:spcBef>
                <a:spcPts val="600"/>
              </a:spcBef>
            </a:pPr>
            <a:r>
              <a:rPr lang="en-US" altLang="zh-CN" dirty="0"/>
              <a:t>1.6.2  </a:t>
            </a:r>
            <a:r>
              <a:rPr lang="zh-CN" altLang="zh-CN" dirty="0"/>
              <a:t>计算机网络的非性能特征</a:t>
            </a:r>
          </a:p>
        </p:txBody>
      </p:sp>
    </p:spTree>
    <p:extLst>
      <p:ext uri="{BB962C8B-B14F-4D97-AF65-F5344CB8AC3E}">
        <p14:creationId xmlns:p14="http://schemas.microsoft.com/office/powerpoint/2010/main" val="4193682908"/>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zh-CN" dirty="0"/>
              <a:t>计算机网络的性能一般是指它的几个重要的性能指标</a:t>
            </a:r>
            <a:r>
              <a:rPr lang="zh-CN" altLang="en-US" dirty="0" smtClean="0"/>
              <a:t>，主要包括</a:t>
            </a:r>
            <a:r>
              <a:rPr lang="zh-CN" altLang="en-US" dirty="0"/>
              <a:t>：</a:t>
            </a:r>
            <a:endParaRPr lang="en-US" altLang="zh-CN" dirty="0"/>
          </a:p>
          <a:p>
            <a:pPr lvl="1"/>
            <a:r>
              <a:rPr lang="zh-CN" altLang="zh-CN" dirty="0" smtClean="0"/>
              <a:t>速率</a:t>
            </a:r>
            <a:endParaRPr lang="en-US" altLang="zh-CN" dirty="0" smtClean="0"/>
          </a:p>
          <a:p>
            <a:pPr lvl="1"/>
            <a:r>
              <a:rPr lang="zh-CN" altLang="en-US" dirty="0" smtClean="0"/>
              <a:t>带宽</a:t>
            </a:r>
            <a:endParaRPr lang="en-US" altLang="zh-CN" dirty="0" smtClean="0"/>
          </a:p>
          <a:p>
            <a:pPr lvl="1"/>
            <a:r>
              <a:rPr lang="zh-CN" altLang="en-US" dirty="0" smtClean="0"/>
              <a:t>吞吐率</a:t>
            </a:r>
            <a:endParaRPr lang="en-US" altLang="zh-CN" dirty="0" smtClean="0"/>
          </a:p>
          <a:p>
            <a:pPr lvl="1"/>
            <a:r>
              <a:rPr lang="zh-CN" altLang="en-US" dirty="0" smtClean="0"/>
              <a:t>时延</a:t>
            </a:r>
            <a:endParaRPr lang="en-US" altLang="zh-CN" dirty="0" smtClean="0"/>
          </a:p>
          <a:p>
            <a:pPr lvl="1"/>
            <a:r>
              <a:rPr lang="zh-CN" altLang="en-US" dirty="0"/>
              <a:t>时延</a:t>
            </a:r>
            <a:r>
              <a:rPr lang="zh-CN" altLang="en-US" dirty="0" smtClean="0"/>
              <a:t>带宽积</a:t>
            </a:r>
            <a:endParaRPr lang="en-US" altLang="zh-CN" dirty="0" smtClean="0"/>
          </a:p>
          <a:p>
            <a:pPr lvl="1"/>
            <a:r>
              <a:rPr lang="zh-CN" altLang="en-US" dirty="0" smtClean="0"/>
              <a:t>往返时间 </a:t>
            </a:r>
            <a:r>
              <a:rPr lang="en-US" altLang="zh-CN" dirty="0" smtClean="0"/>
              <a:t>RTT</a:t>
            </a:r>
          </a:p>
          <a:p>
            <a:pPr lvl="1"/>
            <a:r>
              <a:rPr lang="zh-CN" altLang="en-US" dirty="0"/>
              <a:t>利用率</a:t>
            </a:r>
          </a:p>
        </p:txBody>
      </p:sp>
    </p:spTree>
    <p:extLst>
      <p:ext uri="{BB962C8B-B14F-4D97-AF65-F5344CB8AC3E}">
        <p14:creationId xmlns:p14="http://schemas.microsoft.com/office/powerpoint/2010/main" val="4055389513"/>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smtClean="0"/>
              <a:t>1. </a:t>
            </a:r>
            <a:r>
              <a:rPr lang="zh-CN" altLang="en-US" dirty="0" smtClean="0"/>
              <a:t>速率</a:t>
            </a:r>
            <a:endParaRPr lang="zh-CN" altLang="en-US" dirty="0"/>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600"/>
              </a:spcBef>
            </a:pPr>
            <a:r>
              <a:rPr lang="zh-CN" altLang="en-US" sz="2600" dirty="0" smtClean="0"/>
              <a:t>比特</a:t>
            </a:r>
            <a:r>
              <a:rPr lang="zh-CN" altLang="en-US" sz="2600" dirty="0"/>
              <a:t>（</a:t>
            </a:r>
            <a:r>
              <a:rPr lang="en-US" altLang="zh-CN" sz="2600" dirty="0"/>
              <a:t>bit</a:t>
            </a:r>
            <a:r>
              <a:rPr lang="zh-CN" altLang="en-US" sz="2600" dirty="0"/>
              <a:t>）是计算机中数据量的单位，也是信息论中使用的信息量的单位。</a:t>
            </a:r>
          </a:p>
          <a:p>
            <a:pPr>
              <a:spcBef>
                <a:spcPts val="600"/>
              </a:spcBef>
            </a:pPr>
            <a:r>
              <a:rPr lang="zh-CN" altLang="en-US" sz="2600" dirty="0"/>
              <a:t>比特（</a:t>
            </a:r>
            <a:r>
              <a:rPr lang="en-US" altLang="zh-CN" sz="2600" dirty="0"/>
              <a:t>bit</a:t>
            </a:r>
            <a:r>
              <a:rPr lang="zh-CN" altLang="en-US" sz="2600" dirty="0"/>
              <a:t>）</a:t>
            </a:r>
            <a:r>
              <a:rPr lang="zh-CN" altLang="en-US" sz="2600" dirty="0" smtClean="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smtClean="0"/>
              <a:t>。</a:t>
            </a:r>
            <a:endParaRPr lang="en-US" altLang="zh-CN" sz="2600" dirty="0" smtClean="0"/>
          </a:p>
          <a:p>
            <a:pPr>
              <a:spcBef>
                <a:spcPts val="600"/>
              </a:spcBef>
            </a:pPr>
            <a:r>
              <a:rPr lang="zh-CN" altLang="zh-CN" sz="2600" dirty="0" smtClean="0"/>
              <a:t>速率</a:t>
            </a:r>
            <a:r>
              <a:rPr lang="zh-CN" altLang="zh-CN" sz="2600" dirty="0"/>
              <a:t>是计算机网络中最重要的一个</a:t>
            </a:r>
            <a:r>
              <a:rPr lang="zh-CN" altLang="zh-CN" sz="2600" dirty="0" smtClean="0"/>
              <a:t>性能指标</a:t>
            </a:r>
            <a:r>
              <a:rPr lang="zh-CN" altLang="en-US" sz="2600" dirty="0" smtClean="0"/>
              <a:t>，</a:t>
            </a:r>
            <a:r>
              <a:rPr lang="zh-CN" altLang="zh-CN" sz="2600" dirty="0" smtClean="0"/>
              <a:t>指</a:t>
            </a:r>
            <a:r>
              <a:rPr lang="zh-CN" altLang="zh-CN" sz="2600" dirty="0"/>
              <a:t>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a:t>
            </a:r>
            <a:r>
              <a:rPr lang="zh-CN" altLang="zh-CN" sz="2600" dirty="0" smtClean="0">
                <a:solidFill>
                  <a:srgbClr val="FF0000"/>
                </a:solidFill>
              </a:rPr>
              <a:t>率</a:t>
            </a:r>
            <a:r>
              <a:rPr lang="en-US" altLang="zh-CN" sz="2600" dirty="0" smtClean="0">
                <a:solidFill>
                  <a:srgbClr val="FF0000"/>
                </a:solidFill>
              </a:rPr>
              <a:t> </a:t>
            </a:r>
            <a:r>
              <a:rPr lang="en-US" altLang="zh-CN" sz="2600" dirty="0" smtClean="0"/>
              <a:t>(</a:t>
            </a:r>
            <a:r>
              <a:rPr lang="en-US" altLang="zh-CN" sz="2600" dirty="0"/>
              <a:t>data rate)</a:t>
            </a:r>
            <a:r>
              <a:rPr lang="zh-CN" altLang="zh-CN" sz="2600" dirty="0"/>
              <a:t>或</a:t>
            </a:r>
            <a:r>
              <a:rPr lang="zh-CN" altLang="zh-CN" sz="2600" dirty="0" smtClean="0">
                <a:solidFill>
                  <a:srgbClr val="FF0000"/>
                </a:solidFill>
              </a:rPr>
              <a:t>比特率</a:t>
            </a:r>
            <a:r>
              <a:rPr lang="en-US" altLang="zh-CN" sz="2600" dirty="0" smtClean="0">
                <a:solidFill>
                  <a:srgbClr val="FF0000"/>
                </a:solidFill>
              </a:rPr>
              <a:t> </a:t>
            </a:r>
            <a:r>
              <a:rPr lang="en-US" altLang="zh-CN" sz="2600" dirty="0" smtClean="0"/>
              <a:t>(</a:t>
            </a:r>
            <a:r>
              <a:rPr lang="en-US" altLang="zh-CN" sz="2600" dirty="0"/>
              <a:t>bit rate)</a:t>
            </a:r>
            <a:r>
              <a:rPr lang="zh-CN" altLang="zh-CN" sz="2600" dirty="0" smtClean="0"/>
              <a:t>。</a:t>
            </a:r>
            <a:endParaRPr lang="en-US" altLang="zh-CN" sz="2600" dirty="0" smtClean="0"/>
          </a:p>
          <a:p>
            <a:pPr>
              <a:spcBef>
                <a:spcPts val="600"/>
              </a:spcBef>
            </a:pPr>
            <a:r>
              <a:rPr lang="zh-CN" altLang="en-US" sz="2600" dirty="0" smtClean="0"/>
              <a:t>速率</a:t>
            </a:r>
            <a:r>
              <a:rPr lang="zh-CN" altLang="en-US" sz="2600" dirty="0"/>
              <a:t>的</a:t>
            </a:r>
            <a:r>
              <a:rPr lang="zh-CN" altLang="en-US" sz="2600" dirty="0">
                <a:solidFill>
                  <a:srgbClr val="FF0000"/>
                </a:solidFill>
              </a:rPr>
              <a:t>单位</a:t>
            </a:r>
            <a:r>
              <a:rPr lang="zh-CN" altLang="en-US" sz="2600" dirty="0"/>
              <a:t>是 </a:t>
            </a:r>
            <a:r>
              <a:rPr lang="en-US" altLang="zh-CN" sz="2600" dirty="0" smtClean="0"/>
              <a:t>bit/s</a:t>
            </a:r>
            <a:r>
              <a:rPr lang="zh-CN" altLang="en-US" sz="2600" dirty="0"/>
              <a:t>，</a:t>
            </a:r>
            <a:r>
              <a:rPr lang="zh-CN" altLang="en-US" sz="2600" dirty="0" smtClean="0"/>
              <a:t>或 </a:t>
            </a:r>
            <a:r>
              <a:rPr lang="en-US" altLang="zh-CN" sz="2600" dirty="0" err="1" smtClean="0"/>
              <a:t>kbit</a:t>
            </a:r>
            <a:r>
              <a:rPr lang="en-US" altLang="zh-CN" sz="2600" dirty="0" smtClean="0"/>
              <a:t>/s</a:t>
            </a:r>
            <a:r>
              <a:rPr lang="zh-CN" altLang="en-US" sz="2600" dirty="0" smtClean="0"/>
              <a:t>、</a:t>
            </a:r>
            <a:r>
              <a:rPr lang="en-US" altLang="zh-CN" sz="2600" dirty="0" smtClean="0"/>
              <a:t>Mbit/s</a:t>
            </a:r>
            <a:r>
              <a:rPr lang="zh-CN" altLang="en-US" sz="2600" dirty="0" smtClean="0"/>
              <a:t>、</a:t>
            </a:r>
            <a:r>
              <a:rPr lang="en-US" altLang="zh-CN" sz="2600" dirty="0" smtClean="0"/>
              <a:t> </a:t>
            </a:r>
            <a:r>
              <a:rPr lang="en-US" altLang="zh-CN" sz="2600" dirty="0" err="1" smtClean="0"/>
              <a:t>Gbit</a:t>
            </a:r>
            <a:r>
              <a:rPr lang="en-US" altLang="zh-CN" sz="2600" dirty="0" smtClean="0"/>
              <a:t>/s </a:t>
            </a:r>
            <a:r>
              <a:rPr lang="zh-CN" altLang="en-US" sz="2600" dirty="0" smtClean="0"/>
              <a:t>等。例如 </a:t>
            </a:r>
            <a:r>
              <a:rPr lang="en-US" altLang="zh-CN" sz="2600" dirty="0" smtClean="0"/>
              <a:t>4 </a:t>
            </a:r>
            <a:r>
              <a:rPr lang="en-US" altLang="zh-CN" sz="2600" dirty="0">
                <a:sym typeface="Symbol"/>
              </a:rPr>
              <a:t></a:t>
            </a:r>
            <a:r>
              <a:rPr lang="en-US" altLang="zh-CN" sz="2600" dirty="0"/>
              <a:t> 10</a:t>
            </a:r>
            <a:r>
              <a:rPr lang="en-US" altLang="zh-CN" sz="2600" baseline="30000" dirty="0"/>
              <a:t>10</a:t>
            </a:r>
            <a:r>
              <a:rPr lang="en-US" altLang="zh-CN" sz="2600" dirty="0"/>
              <a:t> </a:t>
            </a:r>
            <a:r>
              <a:rPr lang="en-US" altLang="zh-CN" sz="2600" dirty="0" smtClean="0"/>
              <a:t>bit/s </a:t>
            </a:r>
            <a:r>
              <a:rPr lang="zh-CN" altLang="zh-CN" sz="2600" dirty="0" smtClean="0"/>
              <a:t>的</a:t>
            </a:r>
            <a:r>
              <a:rPr lang="zh-CN" altLang="zh-CN" sz="2600" dirty="0"/>
              <a:t>数据率就记为 </a:t>
            </a:r>
            <a:r>
              <a:rPr lang="en-US" altLang="zh-CN" sz="2600" dirty="0" smtClean="0"/>
              <a:t>40 </a:t>
            </a:r>
            <a:r>
              <a:rPr lang="en-US" altLang="zh-CN" sz="2600" dirty="0" err="1" smtClean="0"/>
              <a:t>Gbit</a:t>
            </a:r>
            <a:r>
              <a:rPr lang="en-US" altLang="zh-CN" sz="2600" dirty="0" smtClean="0"/>
              <a:t>/s</a:t>
            </a:r>
            <a:r>
              <a:rPr lang="zh-CN" altLang="en-US" sz="2600" dirty="0" smtClean="0"/>
              <a:t>。</a:t>
            </a:r>
            <a:endParaRPr lang="zh-CN" altLang="en-US" sz="2600" dirty="0"/>
          </a:p>
          <a:p>
            <a:pPr>
              <a:spcBef>
                <a:spcPts val="600"/>
              </a:spcBef>
            </a:pPr>
            <a:r>
              <a:rPr lang="zh-CN" altLang="en-US" sz="2600" dirty="0">
                <a:solidFill>
                  <a:srgbClr val="C00000"/>
                </a:solidFill>
              </a:rPr>
              <a:t>速率往往是指额定速率或标称</a:t>
            </a:r>
            <a:r>
              <a:rPr lang="zh-CN" altLang="en-US" sz="2600" dirty="0" smtClean="0">
                <a:solidFill>
                  <a:srgbClr val="C00000"/>
                </a:solidFill>
              </a:rPr>
              <a:t>速率，非</a:t>
            </a:r>
            <a:r>
              <a:rPr lang="zh-CN" altLang="zh-CN" sz="2600" dirty="0" smtClean="0">
                <a:solidFill>
                  <a:srgbClr val="C00000"/>
                </a:solidFill>
              </a:rPr>
              <a:t>实际运行速率</a:t>
            </a:r>
            <a:r>
              <a:rPr lang="zh-CN" altLang="en-US" sz="2600" dirty="0" smtClean="0">
                <a:solidFill>
                  <a:srgbClr val="C00000"/>
                </a:solidFill>
              </a:rPr>
              <a:t>。  </a:t>
            </a:r>
            <a:endParaRPr lang="zh-CN" altLang="en-US" sz="2600" dirty="0">
              <a:solidFill>
                <a:srgbClr val="C00000"/>
              </a:solidFill>
            </a:endParaRPr>
          </a:p>
        </p:txBody>
      </p:sp>
    </p:spTree>
    <p:extLst>
      <p:ext uri="{BB962C8B-B14F-4D97-AF65-F5344CB8AC3E}">
        <p14:creationId xmlns:p14="http://schemas.microsoft.com/office/powerpoint/2010/main" val="4046535973"/>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smtClean="0"/>
              <a:t>带宽 </a:t>
            </a:r>
            <a:endParaRPr lang="zh-CN" altLang="en-US" dirty="0"/>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a:t>
            </a:r>
            <a:r>
              <a:rPr lang="en-US" altLang="zh-CN" sz="2800" dirty="0" smtClean="0"/>
              <a:t>) </a:t>
            </a:r>
            <a:r>
              <a:rPr lang="zh-CN" altLang="en-US" sz="2800" dirty="0" smtClean="0"/>
              <a:t>本来</a:t>
            </a:r>
            <a:r>
              <a:rPr lang="zh-CN" altLang="en-US" sz="2800" dirty="0"/>
              <a:t>是指信号具有的</a:t>
            </a:r>
            <a:r>
              <a:rPr lang="zh-CN" altLang="en-US" sz="2800" dirty="0">
                <a:solidFill>
                  <a:srgbClr val="FF0000"/>
                </a:solidFill>
              </a:rPr>
              <a:t>频带宽度，</a:t>
            </a:r>
            <a:r>
              <a:rPr lang="zh-CN" altLang="en-US" sz="2800" dirty="0"/>
              <a:t>其单位是赫（或千赫、兆赫、吉赫等）。</a:t>
            </a:r>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a:t>
            </a:r>
            <a:r>
              <a:rPr lang="zh-CN" altLang="en-US" sz="2800" dirty="0" smtClean="0"/>
              <a:t>是 </a:t>
            </a:r>
            <a:r>
              <a:rPr lang="en-US" altLang="zh-CN" sz="2800" dirty="0" smtClean="0"/>
              <a:t>bit/s </a:t>
            </a:r>
            <a:r>
              <a:rPr lang="zh-CN" altLang="en-US" sz="2800" dirty="0" smtClean="0"/>
              <a:t>，即</a:t>
            </a:r>
            <a:r>
              <a:rPr lang="en-US" altLang="zh-CN" sz="2800" dirty="0" smtClean="0"/>
              <a:t> </a:t>
            </a:r>
            <a:r>
              <a:rPr lang="zh-CN" altLang="en-US" sz="2800" dirty="0" smtClean="0"/>
              <a:t>“比特每秒”。    </a:t>
            </a:r>
            <a:endParaRPr lang="zh-CN" altLang="en-US" sz="2800" dirty="0"/>
          </a:p>
          <a:p>
            <a:pPr>
              <a:lnSpc>
                <a:spcPct val="110000"/>
              </a:lnSpc>
              <a:spcBef>
                <a:spcPts val="600"/>
              </a:spcBef>
            </a:pPr>
            <a:endParaRPr lang="en-US" altLang="zh-CN" sz="2800" dirty="0"/>
          </a:p>
        </p:txBody>
      </p:sp>
      <p:sp>
        <p:nvSpPr>
          <p:cNvPr id="2" name="矩形 1"/>
          <p:cNvSpPr/>
          <p:nvPr/>
        </p:nvSpPr>
        <p:spPr>
          <a:xfrm>
            <a:off x="632520" y="4365104"/>
            <a:ext cx="8856984" cy="1815882"/>
          </a:xfrm>
          <a:prstGeom prst="rect">
            <a:avLst/>
          </a:prstGeom>
          <a:solidFill>
            <a:srgbClr val="FFFF66"/>
          </a:solidFill>
          <a:ln>
            <a:solidFill>
              <a:schemeClr val="tx1"/>
            </a:solidFill>
          </a:ln>
        </p:spPr>
        <p:txBody>
          <a:bodyPr wrap="square">
            <a:spAutoFit/>
          </a:bodyPr>
          <a:lstStyle/>
          <a:p>
            <a:r>
              <a:rPr lang="zh-CN" altLang="zh-CN" sz="2800" b="1" dirty="0">
                <a:solidFill>
                  <a:srgbClr val="000099"/>
                </a:solidFill>
                <a:latin typeface="+mn-lt"/>
                <a:ea typeface="黑体" pitchFamily="2" charset="-122"/>
              </a:rPr>
              <a:t>在“带宽”的上述两种表述中，前者为</a:t>
            </a:r>
            <a:r>
              <a:rPr lang="zh-CN" altLang="zh-CN" sz="2800" b="1" dirty="0">
                <a:solidFill>
                  <a:srgbClr val="C00000"/>
                </a:solidFill>
                <a:latin typeface="+mn-lt"/>
                <a:ea typeface="黑体" pitchFamily="2" charset="-122"/>
              </a:rPr>
              <a:t>频域</a:t>
            </a:r>
            <a:r>
              <a:rPr lang="zh-CN" altLang="zh-CN" sz="2800" b="1" dirty="0">
                <a:solidFill>
                  <a:srgbClr val="000099"/>
                </a:solidFill>
                <a:latin typeface="+mn-lt"/>
                <a:ea typeface="黑体" pitchFamily="2" charset="-122"/>
              </a:rPr>
              <a:t>称谓，而后者为</a:t>
            </a:r>
            <a:r>
              <a:rPr lang="zh-CN" altLang="zh-CN" sz="2800" b="1" dirty="0">
                <a:solidFill>
                  <a:srgbClr val="C00000"/>
                </a:solidFill>
                <a:latin typeface="+mn-lt"/>
                <a:ea typeface="黑体" pitchFamily="2" charset="-122"/>
              </a:rPr>
              <a:t>时域</a:t>
            </a:r>
            <a:r>
              <a:rPr lang="zh-CN" altLang="zh-CN" sz="2800" b="1" dirty="0">
                <a:solidFill>
                  <a:srgbClr val="000099"/>
                </a:solidFill>
                <a:latin typeface="+mn-lt"/>
                <a:ea typeface="黑体" pitchFamily="2" charset="-122"/>
              </a:rPr>
              <a:t>称谓，其本质是相同的。也就是说，一条通信链路的“带宽”越宽，其所能传输的“最高数据率”也越高。</a:t>
            </a:r>
          </a:p>
        </p:txBody>
      </p:sp>
    </p:spTree>
    <p:extLst>
      <p:ext uri="{BB962C8B-B14F-4D97-AF65-F5344CB8AC3E}">
        <p14:creationId xmlns:p14="http://schemas.microsoft.com/office/powerpoint/2010/main" val="3922661628"/>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什么是互联网？</a:t>
            </a:r>
            <a:endParaRPr lang="zh-CN" altLang="en-US" dirty="0"/>
          </a:p>
        </p:txBody>
      </p:sp>
      <p:sp>
        <p:nvSpPr>
          <p:cNvPr id="3" name="内容占位符 2"/>
          <p:cNvSpPr>
            <a:spLocks noGrp="1"/>
          </p:cNvSpPr>
          <p:nvPr>
            <p:ph idx="1"/>
          </p:nvPr>
        </p:nvSpPr>
        <p:spPr/>
        <p:txBody>
          <a:bodyPr/>
          <a:lstStyle/>
          <a:p>
            <a:r>
              <a:rPr lang="zh-CN" altLang="en-US" dirty="0" smtClean="0"/>
              <a:t>互联网是</a:t>
            </a:r>
            <a:r>
              <a:rPr lang="zh-CN" altLang="zh-CN" dirty="0" smtClean="0"/>
              <a:t>由</a:t>
            </a:r>
            <a:r>
              <a:rPr lang="zh-CN" altLang="zh-CN" dirty="0"/>
              <a:t>数量极大的各种计算机网络互连</a:t>
            </a:r>
            <a:r>
              <a:rPr lang="zh-CN" altLang="zh-CN" dirty="0" smtClean="0"/>
              <a:t>起来</a:t>
            </a:r>
            <a:r>
              <a:rPr lang="zh-CN" altLang="en-US" dirty="0" smtClean="0"/>
              <a:t>而形成的网络。</a:t>
            </a:r>
            <a:endParaRPr lang="en-US" altLang="zh-CN" dirty="0"/>
          </a:p>
          <a:p>
            <a:r>
              <a:rPr lang="zh-CN" altLang="zh-CN" dirty="0" smtClean="0"/>
              <a:t>可以</a:t>
            </a:r>
            <a:r>
              <a:rPr lang="zh-CN" altLang="zh-CN" dirty="0"/>
              <a:t>从两种不同的方面来认识</a:t>
            </a:r>
            <a:r>
              <a:rPr lang="zh-CN" altLang="zh-CN" dirty="0" smtClean="0"/>
              <a:t>互联网</a:t>
            </a:r>
            <a:r>
              <a:rPr lang="zh-CN" altLang="en-US" dirty="0" smtClean="0"/>
              <a:t>：</a:t>
            </a:r>
            <a:endParaRPr lang="en-US" altLang="zh-CN" dirty="0" smtClean="0"/>
          </a:p>
          <a:p>
            <a:pPr lvl="1"/>
            <a:r>
              <a:rPr lang="zh-CN" altLang="en-US" dirty="0" smtClean="0"/>
              <a:t>互联网</a:t>
            </a:r>
            <a:r>
              <a:rPr lang="zh-CN" altLang="zh-CN" dirty="0" smtClean="0"/>
              <a:t>应用</a:t>
            </a:r>
            <a:endParaRPr lang="en-US" altLang="zh-CN" dirty="0" smtClean="0"/>
          </a:p>
          <a:p>
            <a:pPr lvl="1"/>
            <a:r>
              <a:rPr lang="zh-CN" altLang="en-US" dirty="0" smtClean="0"/>
              <a:t>互联网</a:t>
            </a:r>
            <a:r>
              <a:rPr lang="zh-CN" altLang="zh-CN" dirty="0" smtClean="0"/>
              <a:t>工作原理</a:t>
            </a:r>
            <a:r>
              <a:rPr lang="zh-CN" altLang="en-US" dirty="0" smtClean="0"/>
              <a:t>与特点</a:t>
            </a:r>
            <a:endParaRPr lang="en-US" altLang="zh-CN" dirty="0" smtClean="0"/>
          </a:p>
        </p:txBody>
      </p:sp>
    </p:spTree>
    <p:extLst>
      <p:ext uri="{BB962C8B-B14F-4D97-AF65-F5344CB8AC3E}">
        <p14:creationId xmlns:p14="http://schemas.microsoft.com/office/powerpoint/2010/main" val="3223062227"/>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p>
        </p:txBody>
      </p:sp>
      <p:grpSp>
        <p:nvGrpSpPr>
          <p:cNvPr id="87073" name="Group 33"/>
          <p:cNvGrpSpPr>
            <a:grpSpLocks/>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每</a:t>
              </a:r>
              <a:r>
                <a:rPr kumimoji="1" lang="zh-CN" altLang="en-US" sz="2000" b="1">
                  <a:solidFill>
                    <a:srgbClr val="333399"/>
                  </a:solidFill>
                  <a:ea typeface="黑体" pitchFamily="2" charset="-122"/>
                  <a:sym typeface="Symbol" pitchFamily="18" charset="2"/>
                </a:rPr>
                <a:t>秒</a:t>
              </a:r>
              <a:r>
                <a:rPr kumimoji="1" lang="zh-CN" altLang="en-US" sz="12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10</a:t>
              </a:r>
              <a:r>
                <a:rPr kumimoji="1" lang="en-US" altLang="zh-CN" sz="2000" b="1" baseline="30000">
                  <a:solidFill>
                    <a:srgbClr val="333399"/>
                  </a:solidFill>
                  <a:ea typeface="黑体" pitchFamily="2" charset="-122"/>
                  <a:sym typeface="Symbol" pitchFamily="18" charset="2"/>
                </a:rPr>
                <a:t>6</a:t>
              </a:r>
              <a:r>
                <a:rPr kumimoji="1" lang="en-US" altLang="zh-CN" sz="1400" b="1" baseline="30000">
                  <a:solidFill>
                    <a:srgbClr val="333399"/>
                  </a:solidFill>
                  <a:ea typeface="黑体" pitchFamily="2" charset="-122"/>
                  <a:sym typeface="Symbol" pitchFamily="18" charset="2"/>
                </a:rPr>
                <a:t> </a:t>
              </a:r>
              <a:r>
                <a:rPr kumimoji="1" lang="zh-CN" altLang="en-US" sz="2000" b="1">
                  <a:solidFill>
                    <a:srgbClr val="333399"/>
                  </a:solidFill>
                  <a:ea typeface="黑体" pitchFamily="2" charset="-122"/>
                  <a:sym typeface="Symbol" pitchFamily="18" charset="2"/>
                </a:rPr>
                <a:t>个比特</a:t>
              </a:r>
              <a:endParaRPr kumimoji="1" lang="zh-CN" altLang="en-US" sz="2000" b="1">
                <a:solidFill>
                  <a:srgbClr val="333399"/>
                </a:solidFill>
                <a:ea typeface="黑体"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1200" b="1">
                  <a:solidFill>
                    <a:srgbClr val="333399"/>
                  </a:solidFill>
                  <a:ea typeface="黑体" pitchFamily="2" charset="-122"/>
                </a:rPr>
                <a:t>  </a:t>
              </a:r>
              <a:r>
                <a:rPr kumimoji="1" lang="en-US" altLang="zh-CN" sz="2000" b="1">
                  <a:solidFill>
                    <a:srgbClr val="333399"/>
                  </a:solidFill>
                  <a:ea typeface="黑体" pitchFamily="2" charset="-122"/>
                </a:rPr>
                <a:t>      0        1    </a:t>
              </a:r>
              <a:r>
                <a:rPr kumimoji="1" lang="en-US" altLang="zh-CN" sz="1400" b="1">
                  <a:solidFill>
                    <a:srgbClr val="333399"/>
                  </a:solidFill>
                  <a:ea typeface="黑体" pitchFamily="2" charset="-122"/>
                </a:rPr>
                <a:t>  </a:t>
              </a:r>
              <a:r>
                <a:rPr kumimoji="1" lang="en-US" altLang="zh-CN" sz="2000" b="1">
                  <a:solidFill>
                    <a:srgbClr val="333399"/>
                  </a:solidFill>
                  <a:ea typeface="黑体" pitchFamily="2" charset="-122"/>
                </a:rPr>
                <a:t>   0  </a:t>
              </a:r>
              <a:r>
                <a:rPr kumimoji="1" lang="en-US" altLang="zh-CN" b="1">
                  <a:solidFill>
                    <a:srgbClr val="333399"/>
                  </a:solidFill>
                  <a:ea typeface="黑体" pitchFamily="2" charset="-122"/>
                </a:rPr>
                <a:t>  </a:t>
              </a:r>
              <a:r>
                <a:rPr kumimoji="1" lang="en-US" altLang="zh-CN" sz="2000" b="1">
                  <a:solidFill>
                    <a:srgbClr val="333399"/>
                  </a:solidFill>
                  <a:ea typeface="黑体" pitchFamily="2" charset="-122"/>
                </a:rPr>
                <a:t>    1                                 1</a:t>
              </a: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1" name="Text Box 31"/>
            <p:cNvSpPr txBox="1">
              <a:spLocks noChangeArrowheads="1"/>
            </p:cNvSpPr>
            <p:nvPr/>
          </p:nvSpPr>
          <p:spPr bwMode="auto">
            <a:xfrm>
              <a:off x="204" y="2115"/>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1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grpSp>
        <p:nvGrpSpPr>
          <p:cNvPr id="87074" name="Group 34"/>
          <p:cNvGrpSpPr>
            <a:grpSpLocks/>
          </p:cNvGrpSpPr>
          <p:nvPr/>
        </p:nvGrpSpPr>
        <p:grpSpPr bwMode="auto">
          <a:xfrm>
            <a:off x="427252" y="3656378"/>
            <a:ext cx="9231841" cy="1697037"/>
            <a:chOff x="204" y="2953"/>
            <a:chExt cx="5368" cy="1069"/>
          </a:xfrm>
        </p:grpSpPr>
        <p:sp>
          <p:nvSpPr>
            <p:cNvPr id="87047"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ea typeface="黑体" pitchFamily="2" charset="-122"/>
                </a:rPr>
                <a:t>每</a:t>
              </a:r>
              <a:r>
                <a:rPr kumimoji="1" lang="zh-CN" altLang="en-US" sz="2000" b="1" dirty="0">
                  <a:solidFill>
                    <a:srgbClr val="333399"/>
                  </a:solidFill>
                  <a:ea typeface="黑体" pitchFamily="2" charset="-122"/>
                  <a:sym typeface="Symbol" pitchFamily="18" charset="2"/>
                </a:rPr>
                <a:t>秒</a:t>
              </a:r>
              <a:r>
                <a:rPr kumimoji="1" lang="zh-CN" altLang="en-US" sz="16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4</a:t>
              </a:r>
              <a:r>
                <a:rPr kumimoji="1" lang="en-US" altLang="zh-CN" sz="10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a:t>
              </a:r>
              <a:r>
                <a:rPr kumimoji="1" lang="en-US" altLang="zh-CN" sz="9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10</a:t>
              </a:r>
              <a:r>
                <a:rPr kumimoji="1" lang="en-US" altLang="zh-CN" sz="2000" b="1" baseline="30000" dirty="0">
                  <a:solidFill>
                    <a:srgbClr val="333399"/>
                  </a:solidFill>
                  <a:ea typeface="黑体" pitchFamily="2" charset="-122"/>
                  <a:sym typeface="Symbol" pitchFamily="18" charset="2"/>
                </a:rPr>
                <a:t>6</a:t>
              </a:r>
              <a:r>
                <a:rPr kumimoji="1" lang="en-US" altLang="zh-CN" sz="1400" b="1" baseline="30000" dirty="0">
                  <a:solidFill>
                    <a:srgbClr val="333399"/>
                  </a:solidFill>
                  <a:ea typeface="黑体" pitchFamily="2" charset="-122"/>
                  <a:sym typeface="Symbol" pitchFamily="18" charset="2"/>
                </a:rPr>
                <a:t> </a:t>
              </a:r>
              <a:r>
                <a:rPr kumimoji="1" lang="zh-CN" altLang="en-US" sz="2000" b="1" dirty="0">
                  <a:solidFill>
                    <a:srgbClr val="333399"/>
                  </a:solidFill>
                  <a:ea typeface="黑体" pitchFamily="2" charset="-122"/>
                  <a:sym typeface="Symbol" pitchFamily="18" charset="2"/>
                </a:rPr>
                <a:t>个比特</a:t>
              </a:r>
              <a:endParaRPr kumimoji="1" lang="zh-CN" altLang="en-US" sz="2000" b="1" dirty="0">
                <a:solidFill>
                  <a:srgbClr val="333399"/>
                </a:solidFill>
                <a:ea typeface="黑体"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0.25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2" name="Text Box 32"/>
            <p:cNvSpPr txBox="1">
              <a:spLocks noChangeArrowheads="1"/>
            </p:cNvSpPr>
            <p:nvPr/>
          </p:nvSpPr>
          <p:spPr bwMode="auto">
            <a:xfrm>
              <a:off x="204" y="3269"/>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4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spTree>
    <p:extLst>
      <p:ext uri="{BB962C8B-B14F-4D97-AF65-F5344CB8AC3E}">
        <p14:creationId xmlns:p14="http://schemas.microsoft.com/office/powerpoint/2010/main" val="284915658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smtClean="0"/>
              <a:t>吞吐量 </a:t>
            </a:r>
            <a:r>
              <a:rPr lang="en-US" altLang="zh-CN" dirty="0" smtClean="0"/>
              <a:t>(</a:t>
            </a:r>
            <a:r>
              <a:rPr lang="en-US" altLang="zh-CN" dirty="0"/>
              <a:t>throughput</a:t>
            </a:r>
            <a:r>
              <a:rPr lang="en-US" altLang="zh-CN" dirty="0" smtClean="0"/>
              <a:t>) </a:t>
            </a:r>
            <a:r>
              <a:rPr lang="zh-CN" altLang="en-US" dirty="0" smtClean="0"/>
              <a:t>表示</a:t>
            </a:r>
            <a:r>
              <a:rPr lang="zh-CN" altLang="en-US" dirty="0"/>
              <a:t>在单位时间内通过某个网络（或信道、接口）的数据量。</a:t>
            </a:r>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p>
          <a:p>
            <a:pPr>
              <a:lnSpc>
                <a:spcPct val="110000"/>
              </a:lnSpc>
              <a:spcBef>
                <a:spcPts val="600"/>
              </a:spcBef>
            </a:pPr>
            <a:r>
              <a:rPr lang="zh-CN" altLang="en-US" dirty="0">
                <a:solidFill>
                  <a:srgbClr val="0000CC"/>
                </a:solidFill>
              </a:rPr>
              <a:t>吞吐量受网络的带宽或网络的额定速率的限制。  </a:t>
            </a:r>
          </a:p>
        </p:txBody>
      </p:sp>
    </p:spTree>
    <p:extLst>
      <p:ext uri="{BB962C8B-B14F-4D97-AF65-F5344CB8AC3E}">
        <p14:creationId xmlns:p14="http://schemas.microsoft.com/office/powerpoint/2010/main" val="2143520990"/>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smtClean="0"/>
              <a:t>时延</a:t>
            </a:r>
            <a:r>
              <a:rPr lang="en-US" altLang="zh-CN" dirty="0" smtClean="0"/>
              <a:t> (delay </a:t>
            </a:r>
            <a:r>
              <a:rPr lang="zh-CN" altLang="zh-CN" dirty="0" smtClean="0"/>
              <a:t>或</a:t>
            </a:r>
            <a:r>
              <a:rPr lang="en-US" altLang="zh-CN" dirty="0" smtClean="0"/>
              <a:t> latency) </a:t>
            </a:r>
            <a:r>
              <a:rPr lang="zh-CN" altLang="zh-CN" dirty="0" smtClean="0"/>
              <a:t>是</a:t>
            </a:r>
            <a:r>
              <a:rPr lang="zh-CN" altLang="zh-CN" dirty="0"/>
              <a:t>指数据（一个报文或分组，甚至比特）从网络（或链路）的一端传送到另一端所需的</a:t>
            </a:r>
            <a:r>
              <a:rPr lang="zh-CN" altLang="zh-CN" dirty="0" smtClean="0"/>
              <a:t>时间</a:t>
            </a:r>
            <a:r>
              <a:rPr lang="zh-CN" altLang="en-US" dirty="0" smtClean="0"/>
              <a:t>。</a:t>
            </a:r>
            <a:endParaRPr lang="en-US" altLang="zh-CN" dirty="0" smtClean="0"/>
          </a:p>
          <a:p>
            <a:r>
              <a:rPr lang="zh-CN" altLang="zh-CN" dirty="0"/>
              <a:t>有时也称为</a:t>
            </a:r>
            <a:r>
              <a:rPr lang="zh-CN" altLang="zh-CN" dirty="0">
                <a:solidFill>
                  <a:srgbClr val="FF0000"/>
                </a:solidFill>
              </a:rPr>
              <a:t>延迟</a:t>
            </a:r>
            <a:r>
              <a:rPr lang="zh-CN" altLang="zh-CN" dirty="0"/>
              <a:t>或</a:t>
            </a:r>
            <a:r>
              <a:rPr lang="zh-CN" altLang="zh-CN" dirty="0" smtClean="0">
                <a:solidFill>
                  <a:srgbClr val="FF0000"/>
                </a:solidFill>
              </a:rPr>
              <a:t>迟延</a:t>
            </a:r>
            <a:r>
              <a:rPr lang="zh-CN" altLang="en-US" dirty="0" smtClean="0">
                <a:solidFill>
                  <a:srgbClr val="FF0000"/>
                </a:solidFill>
              </a:rPr>
              <a:t>。</a:t>
            </a:r>
            <a:endParaRPr lang="en-US" altLang="zh-CN" dirty="0" smtClean="0">
              <a:solidFill>
                <a:srgbClr val="FF0000"/>
              </a:solidFill>
            </a:endParaRPr>
          </a:p>
          <a:p>
            <a:r>
              <a:rPr lang="zh-CN" altLang="zh-CN" dirty="0"/>
              <a:t>网络中的</a:t>
            </a:r>
            <a:r>
              <a:rPr lang="zh-CN" altLang="zh-CN" dirty="0" smtClean="0"/>
              <a:t>时延由</a:t>
            </a:r>
            <a:r>
              <a:rPr lang="zh-CN" altLang="zh-CN" dirty="0"/>
              <a:t>以下几个不同的部分</a:t>
            </a:r>
            <a:r>
              <a:rPr lang="zh-CN" altLang="zh-CN" dirty="0" smtClean="0"/>
              <a:t>组成</a:t>
            </a:r>
            <a:r>
              <a:rPr lang="zh-CN" altLang="en-US" dirty="0" smtClean="0"/>
              <a:t>：</a:t>
            </a:r>
            <a:endParaRPr lang="en-US" altLang="zh-CN" dirty="0" smtClean="0"/>
          </a:p>
          <a:p>
            <a:pPr lvl="1"/>
            <a:r>
              <a:rPr lang="en-US" altLang="zh-CN" dirty="0"/>
              <a:t>(</a:t>
            </a:r>
            <a:r>
              <a:rPr lang="en-US" altLang="zh-CN" dirty="0" smtClean="0"/>
              <a:t>1) </a:t>
            </a:r>
            <a:r>
              <a:rPr lang="zh-CN" altLang="en-US" dirty="0" smtClean="0"/>
              <a:t>发送时延</a:t>
            </a:r>
            <a:endParaRPr lang="en-US" altLang="zh-CN" dirty="0" smtClean="0"/>
          </a:p>
          <a:p>
            <a:pPr lvl="1"/>
            <a:r>
              <a:rPr lang="en-US" altLang="zh-CN" dirty="0"/>
              <a:t>(</a:t>
            </a:r>
            <a:r>
              <a:rPr lang="en-US" altLang="zh-CN" dirty="0" smtClean="0"/>
              <a:t>2) </a:t>
            </a:r>
            <a:r>
              <a:rPr lang="zh-CN" altLang="en-US" dirty="0" smtClean="0"/>
              <a:t>传播时延</a:t>
            </a:r>
            <a:endParaRPr lang="en-US" altLang="zh-CN" dirty="0" smtClean="0"/>
          </a:p>
          <a:p>
            <a:pPr lvl="1"/>
            <a:r>
              <a:rPr lang="en-US" altLang="zh-CN" dirty="0"/>
              <a:t>(</a:t>
            </a:r>
            <a:r>
              <a:rPr lang="en-US" altLang="zh-CN" dirty="0" smtClean="0"/>
              <a:t>3) </a:t>
            </a:r>
            <a:r>
              <a:rPr lang="zh-CN" altLang="en-US" dirty="0" smtClean="0"/>
              <a:t>处理时延</a:t>
            </a:r>
            <a:endParaRPr lang="en-US" altLang="zh-CN" dirty="0" smtClean="0"/>
          </a:p>
          <a:p>
            <a:pPr lvl="1"/>
            <a:r>
              <a:rPr lang="en-US" altLang="zh-CN" dirty="0"/>
              <a:t>(</a:t>
            </a:r>
            <a:r>
              <a:rPr lang="en-US" altLang="zh-CN" dirty="0" smtClean="0"/>
              <a:t>4) </a:t>
            </a:r>
            <a:r>
              <a:rPr lang="zh-CN" altLang="en-US" dirty="0" smtClean="0"/>
              <a:t>排队时延</a:t>
            </a:r>
            <a:endParaRPr lang="zh-CN" altLang="en-US" dirty="0"/>
          </a:p>
        </p:txBody>
      </p:sp>
    </p:spTree>
    <p:extLst>
      <p:ext uri="{BB962C8B-B14F-4D97-AF65-F5344CB8AC3E}">
        <p14:creationId xmlns:p14="http://schemas.microsoft.com/office/powerpoint/2010/main" val="2248925124"/>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solidFill>
                  <a:srgbClr val="0000CC"/>
                </a:solidFill>
              </a:rPr>
              <a:t>(</a:t>
            </a:r>
            <a:r>
              <a:rPr lang="en-US" altLang="zh-CN" dirty="0" smtClean="0">
                <a:solidFill>
                  <a:srgbClr val="0000CC"/>
                </a:solidFill>
              </a:rPr>
              <a:t>1) </a:t>
            </a:r>
            <a:r>
              <a:rPr lang="zh-CN" altLang="en-US" dirty="0" smtClean="0">
                <a:solidFill>
                  <a:srgbClr val="0000CC"/>
                </a:solidFill>
              </a:rPr>
              <a:t>发送时延</a:t>
            </a:r>
            <a:endParaRPr lang="en-US" altLang="zh-CN" dirty="0" smtClean="0">
              <a:solidFill>
                <a:srgbClr val="0000CC"/>
              </a:solidFill>
            </a:endParaRPr>
          </a:p>
          <a:p>
            <a:pPr lvl="1">
              <a:lnSpc>
                <a:spcPct val="110000"/>
              </a:lnSpc>
              <a:spcBef>
                <a:spcPts val="600"/>
              </a:spcBef>
            </a:pPr>
            <a:r>
              <a:rPr lang="zh-CN" altLang="en-US" dirty="0" smtClean="0"/>
              <a:t>也称为</a:t>
            </a:r>
            <a:r>
              <a:rPr lang="zh-CN" altLang="en-US" dirty="0" smtClean="0">
                <a:solidFill>
                  <a:srgbClr val="FF0000"/>
                </a:solidFill>
              </a:rPr>
              <a:t>传输时延。</a:t>
            </a:r>
            <a:endParaRPr lang="en-US" altLang="zh-CN" dirty="0" smtClean="0">
              <a:solidFill>
                <a:srgbClr val="FF0000"/>
              </a:solidFill>
            </a:endParaRPr>
          </a:p>
          <a:p>
            <a:pPr lvl="1">
              <a:lnSpc>
                <a:spcPct val="110000"/>
              </a:lnSpc>
              <a:spcBef>
                <a:spcPts val="600"/>
              </a:spcBef>
            </a:pPr>
            <a:r>
              <a:rPr lang="zh-CN" altLang="en-US" dirty="0" smtClean="0"/>
              <a:t>发送</a:t>
            </a:r>
            <a:r>
              <a:rPr lang="zh-CN" altLang="en-US" dirty="0"/>
              <a:t>数据时，数据帧从结点进入到传输媒体所需要的时间。</a:t>
            </a:r>
          </a:p>
          <a:p>
            <a:pPr lvl="1">
              <a:lnSpc>
                <a:spcPct val="110000"/>
              </a:lnSpc>
              <a:spcBef>
                <a:spcPts val="600"/>
              </a:spcBef>
            </a:pPr>
            <a:r>
              <a:rPr lang="zh-CN" altLang="en-US" dirty="0"/>
              <a:t>也就是从发送数据帧的第一个比特算起，到该帧的最后一个比特发送完毕所需的时间。 </a:t>
            </a:r>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a:grpSpLocks/>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itchFamily="2" charset="-122"/>
                </a:rPr>
                <a:t>发送时延 </a:t>
              </a:r>
              <a:r>
                <a:rPr lang="en-US" altLang="zh-CN" sz="2800" b="1">
                  <a:solidFill>
                    <a:srgbClr val="0000CC"/>
                  </a:solidFill>
                  <a:latin typeface="+mn-lt"/>
                  <a:ea typeface="黑体" pitchFamily="2" charset="-122"/>
                </a:rPr>
                <a:t>= </a:t>
              </a: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数据帧长度（</a:t>
              </a:r>
              <a:r>
                <a:rPr lang="en-US" altLang="zh-CN" sz="2800" b="1" dirty="0" smtClean="0">
                  <a:solidFill>
                    <a:srgbClr val="FF0000"/>
                  </a:solidFill>
                  <a:latin typeface="+mn-lt"/>
                  <a:ea typeface="黑体" pitchFamily="2" charset="-122"/>
                </a:rPr>
                <a:t>bit</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发送速率（</a:t>
              </a:r>
              <a:r>
                <a:rPr lang="en-US" altLang="zh-CN" sz="2800" b="1" dirty="0" smtClean="0">
                  <a:solidFill>
                    <a:srgbClr val="FF0000"/>
                  </a:solidFill>
                  <a:latin typeface="+mn-lt"/>
                  <a:ea typeface="黑体" pitchFamily="2" charset="-122"/>
                </a:rPr>
                <a:t>bit/s</a:t>
              </a:r>
              <a:r>
                <a:rPr lang="zh-CN" altLang="en-US" sz="2800" b="1" dirty="0">
                  <a:solidFill>
                    <a:srgbClr val="0000CC"/>
                  </a:solidFill>
                  <a:latin typeface="+mn-lt"/>
                  <a:ea typeface="黑体" pitchFamily="2" charset="-122"/>
                </a:rPr>
                <a:t>）</a:t>
              </a: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Tree>
    <p:extLst>
      <p:ext uri="{BB962C8B-B14F-4D97-AF65-F5344CB8AC3E}">
        <p14:creationId xmlns:p14="http://schemas.microsoft.com/office/powerpoint/2010/main" val="953810025"/>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smtClean="0">
                <a:solidFill>
                  <a:srgbClr val="0000CC"/>
                </a:solidFill>
              </a:rPr>
              <a:t>(2) </a:t>
            </a:r>
            <a:r>
              <a:rPr lang="zh-CN" altLang="en-US" dirty="0" smtClean="0">
                <a:solidFill>
                  <a:srgbClr val="0000CC"/>
                </a:solidFill>
              </a:rPr>
              <a:t>传播时延</a:t>
            </a:r>
            <a:endParaRPr lang="en-US" altLang="zh-CN" dirty="0" smtClean="0">
              <a:solidFill>
                <a:srgbClr val="0000CC"/>
              </a:solidFill>
            </a:endParaRPr>
          </a:p>
          <a:p>
            <a:pPr lvl="1">
              <a:lnSpc>
                <a:spcPct val="110000"/>
              </a:lnSpc>
              <a:spcBef>
                <a:spcPts val="600"/>
              </a:spcBef>
            </a:pPr>
            <a:r>
              <a:rPr lang="zh-CN" altLang="en-US" dirty="0" smtClean="0"/>
              <a:t>电磁波</a:t>
            </a:r>
            <a:r>
              <a:rPr lang="zh-CN" altLang="en-US" dirty="0"/>
              <a:t>在信道中需要传播一定的距离而花费的时间。 </a:t>
            </a:r>
          </a:p>
          <a:p>
            <a:pPr lvl="1">
              <a:lnSpc>
                <a:spcPct val="110000"/>
              </a:lnSpc>
              <a:spcBef>
                <a:spcPts val="600"/>
              </a:spcBef>
            </a:pPr>
            <a:r>
              <a:rPr lang="zh-CN" altLang="en-US" dirty="0" smtClean="0">
                <a:solidFill>
                  <a:srgbClr val="FF0000"/>
                </a:solidFill>
              </a:rPr>
              <a:t>发送时延与传播时延</a:t>
            </a:r>
            <a:r>
              <a:rPr lang="zh-CN" altLang="zh-CN" dirty="0">
                <a:solidFill>
                  <a:srgbClr val="FF0000"/>
                </a:solidFill>
              </a:rPr>
              <a:t>有本质上的</a:t>
            </a:r>
            <a:r>
              <a:rPr lang="zh-CN" altLang="zh-CN" dirty="0" smtClean="0">
                <a:solidFill>
                  <a:srgbClr val="FF0000"/>
                </a:solidFill>
              </a:rPr>
              <a:t>不同</a:t>
            </a:r>
            <a:r>
              <a:rPr lang="zh-CN" altLang="en-US" dirty="0" smtClean="0">
                <a:solidFill>
                  <a:srgbClr val="FF0000"/>
                </a:solidFill>
              </a:rPr>
              <a:t>。</a:t>
            </a:r>
            <a:endParaRPr lang="en-US" altLang="zh-CN" dirty="0" smtClean="0">
              <a:solidFill>
                <a:srgbClr val="FF0000"/>
              </a:solidFill>
            </a:endParaRPr>
          </a:p>
          <a:p>
            <a:pPr lvl="1">
              <a:lnSpc>
                <a:spcPct val="110000"/>
              </a:lnSpc>
              <a:spcBef>
                <a:spcPts val="600"/>
              </a:spcBef>
            </a:pPr>
            <a:r>
              <a:rPr lang="zh-CN" altLang="en-US" dirty="0" smtClean="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a:grpSpLocks/>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传播时延 </a:t>
              </a:r>
              <a:r>
                <a:rPr lang="en-US" altLang="zh-CN" sz="2800" b="1" dirty="0">
                  <a:solidFill>
                    <a:srgbClr val="0000CC"/>
                  </a:solidFill>
                  <a:latin typeface="+mn-lt"/>
                  <a:ea typeface="黑体" pitchFamily="2" charset="-122"/>
                </a:rPr>
                <a:t>= </a:t>
              </a: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信道长度（</a:t>
              </a:r>
              <a:r>
                <a:rPr lang="zh-CN" altLang="en-US" sz="2800" b="1" dirty="0">
                  <a:solidFill>
                    <a:srgbClr val="FF0000"/>
                  </a:solidFill>
                  <a:latin typeface="+mn-lt"/>
                  <a:ea typeface="黑体" pitchFamily="2" charset="-122"/>
                </a:rPr>
                <a:t>米</a:t>
              </a:r>
              <a:r>
                <a:rPr lang="zh-CN" altLang="en-US" sz="2800" b="1" dirty="0">
                  <a:solidFill>
                    <a:srgbClr val="0000CC"/>
                  </a:solidFill>
                  <a:latin typeface="+mn-lt"/>
                  <a:ea typeface="黑体" pitchFamily="2" charset="-122"/>
                </a:rPr>
                <a:t>）</a:t>
              </a: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itchFamily="2" charset="-122"/>
                </a:rPr>
                <a:t>信号在信道上的传播速率（</a:t>
              </a:r>
              <a:r>
                <a:rPr lang="zh-CN" altLang="en-US" sz="2800" b="1" dirty="0">
                  <a:solidFill>
                    <a:srgbClr val="FF0000"/>
                  </a:solidFill>
                  <a:latin typeface="+mn-lt"/>
                  <a:ea typeface="黑体" pitchFamily="2" charset="-122"/>
                </a:rPr>
                <a:t>米</a:t>
              </a:r>
              <a:r>
                <a:rPr lang="en-US" altLang="zh-CN" sz="2800" b="1" dirty="0">
                  <a:solidFill>
                    <a:srgbClr val="FF0000"/>
                  </a:solidFill>
                  <a:latin typeface="+mn-lt"/>
                  <a:ea typeface="黑体" pitchFamily="2" charset="-122"/>
                </a:rPr>
                <a:t>/</a:t>
              </a:r>
              <a:r>
                <a:rPr lang="zh-CN" altLang="en-US" sz="2800" b="1" dirty="0">
                  <a:solidFill>
                    <a:srgbClr val="FF0000"/>
                  </a:solidFill>
                  <a:latin typeface="+mn-lt"/>
                  <a:ea typeface="黑体" pitchFamily="2" charset="-122"/>
                </a:rPr>
                <a:t>秒</a:t>
              </a:r>
              <a:r>
                <a:rPr lang="zh-CN" altLang="en-US" sz="2800" b="1" dirty="0">
                  <a:solidFill>
                    <a:srgbClr val="0000CC"/>
                  </a:solidFill>
                  <a:latin typeface="+mn-lt"/>
                  <a:ea typeface="黑体" pitchFamily="2" charset="-122"/>
                </a:rPr>
                <a:t>）</a:t>
              </a: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itchFamily="2" charset="-122"/>
              </a:endParaRPr>
            </a:p>
          </p:txBody>
        </p:sp>
      </p:grpSp>
    </p:spTree>
    <p:extLst>
      <p:ext uri="{BB962C8B-B14F-4D97-AF65-F5344CB8AC3E}">
        <p14:creationId xmlns:p14="http://schemas.microsoft.com/office/powerpoint/2010/main" val="2620139756"/>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smtClean="0">
                <a:solidFill>
                  <a:srgbClr val="0000CC"/>
                </a:solidFill>
              </a:rPr>
              <a:t>(3) </a:t>
            </a:r>
            <a:r>
              <a:rPr lang="zh-CN" altLang="en-US" dirty="0" smtClean="0">
                <a:solidFill>
                  <a:srgbClr val="0000CC"/>
                </a:solidFill>
              </a:rPr>
              <a:t>处理时延</a:t>
            </a:r>
            <a:endParaRPr lang="en-US" altLang="zh-CN" dirty="0" smtClean="0">
              <a:solidFill>
                <a:srgbClr val="0000CC"/>
              </a:solidFill>
            </a:endParaRPr>
          </a:p>
          <a:p>
            <a:pPr lvl="1">
              <a:lnSpc>
                <a:spcPct val="110000"/>
              </a:lnSpc>
              <a:spcBef>
                <a:spcPts val="600"/>
              </a:spcBef>
            </a:pPr>
            <a:r>
              <a:rPr lang="zh-CN" altLang="zh-CN" dirty="0"/>
              <a:t>主机或</a:t>
            </a:r>
            <a:r>
              <a:rPr lang="zh-CN" altLang="zh-CN" dirty="0" smtClean="0"/>
              <a:t>路由器</a:t>
            </a:r>
            <a:r>
              <a:rPr lang="zh-CN" altLang="en-US" dirty="0" smtClean="0"/>
              <a:t>在收到分组时，为处理分组（例如分析</a:t>
            </a:r>
            <a:r>
              <a:rPr lang="zh-CN" altLang="zh-CN" dirty="0" smtClean="0"/>
              <a:t>首部、提取数据、差错</a:t>
            </a:r>
            <a:r>
              <a:rPr lang="zh-CN" altLang="zh-CN" dirty="0"/>
              <a:t>检验或</a:t>
            </a:r>
            <a:r>
              <a:rPr lang="zh-CN" altLang="zh-CN" dirty="0" smtClean="0"/>
              <a:t>查找路由</a:t>
            </a:r>
            <a:r>
              <a:rPr lang="zh-CN" altLang="en-US" dirty="0" smtClean="0"/>
              <a:t>）所</a:t>
            </a:r>
            <a:r>
              <a:rPr lang="zh-CN" altLang="en-US" dirty="0"/>
              <a:t>花费的时间。 </a:t>
            </a:r>
          </a:p>
          <a:p>
            <a:pPr>
              <a:lnSpc>
                <a:spcPct val="110000"/>
              </a:lnSpc>
              <a:spcBef>
                <a:spcPts val="600"/>
              </a:spcBef>
            </a:pPr>
            <a:r>
              <a:rPr lang="en-US" altLang="zh-CN" dirty="0" smtClean="0">
                <a:solidFill>
                  <a:srgbClr val="0000CC"/>
                </a:solidFill>
              </a:rPr>
              <a:t>(4) </a:t>
            </a:r>
            <a:r>
              <a:rPr lang="zh-CN" altLang="en-US" dirty="0" smtClean="0">
                <a:solidFill>
                  <a:srgbClr val="0000CC"/>
                </a:solidFill>
              </a:rPr>
              <a:t>排队时延</a:t>
            </a:r>
            <a:endParaRPr lang="en-US" altLang="zh-CN" dirty="0" smtClean="0">
              <a:solidFill>
                <a:srgbClr val="0000CC"/>
              </a:solidFill>
            </a:endParaRPr>
          </a:p>
          <a:p>
            <a:pPr lvl="1">
              <a:lnSpc>
                <a:spcPct val="110000"/>
              </a:lnSpc>
              <a:spcBef>
                <a:spcPts val="600"/>
              </a:spcBef>
            </a:pPr>
            <a:r>
              <a:rPr lang="zh-CN" altLang="en-US" dirty="0" smtClean="0"/>
              <a:t>分组在路由器输入输出队列中</a:t>
            </a:r>
            <a:r>
              <a:rPr lang="zh-CN" altLang="en-US" dirty="0" smtClean="0">
                <a:solidFill>
                  <a:srgbClr val="FF0000"/>
                </a:solidFill>
              </a:rPr>
              <a:t>排队等待处理</a:t>
            </a:r>
            <a:r>
              <a:rPr lang="zh-CN" altLang="en-US" dirty="0" smtClean="0"/>
              <a:t>所</a:t>
            </a:r>
            <a:r>
              <a:rPr lang="zh-CN" altLang="en-US" dirty="0"/>
              <a:t>经历的时延。</a:t>
            </a:r>
          </a:p>
          <a:p>
            <a:pPr lvl="1">
              <a:lnSpc>
                <a:spcPct val="110000"/>
              </a:lnSpc>
              <a:spcBef>
                <a:spcPts val="600"/>
              </a:spcBef>
            </a:pPr>
            <a:r>
              <a:rPr lang="zh-CN" altLang="en-US" dirty="0">
                <a:solidFill>
                  <a:srgbClr val="FF0000"/>
                </a:solidFill>
              </a:rPr>
              <a:t>排队时延的长短往往取决于网络中当时的通信量。</a:t>
            </a:r>
          </a:p>
          <a:p>
            <a:pPr>
              <a:lnSpc>
                <a:spcPct val="110000"/>
              </a:lnSpc>
              <a:spcBef>
                <a:spcPts val="600"/>
              </a:spcBef>
            </a:pPr>
            <a:endParaRPr lang="zh-CN" altLang="en-US" dirty="0"/>
          </a:p>
        </p:txBody>
      </p:sp>
    </p:spTree>
    <p:extLst>
      <p:ext uri="{BB962C8B-B14F-4D97-AF65-F5344CB8AC3E}">
        <p14:creationId xmlns:p14="http://schemas.microsoft.com/office/powerpoint/2010/main" val="3518115870"/>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smtClean="0"/>
              <a:t>数据在网络中经历</a:t>
            </a:r>
            <a:r>
              <a:rPr lang="zh-CN" altLang="en-US" dirty="0"/>
              <a:t>的总时延就是发送时延、传播时延、处理时延和排队时延</a:t>
            </a:r>
            <a:r>
              <a:rPr lang="zh-CN" altLang="en-US" dirty="0">
                <a:solidFill>
                  <a:srgbClr val="FF0000"/>
                </a:solidFill>
              </a:rPr>
              <a:t>之</a:t>
            </a:r>
            <a:r>
              <a:rPr lang="zh-CN" altLang="en-US" dirty="0" smtClean="0">
                <a:solidFill>
                  <a:srgbClr val="FF0000"/>
                </a:solidFill>
              </a:rPr>
              <a:t>和。</a:t>
            </a:r>
            <a:endParaRPr lang="zh-CN" altLang="en-US" dirty="0">
              <a:solidFill>
                <a:srgbClr val="FF0000"/>
              </a:solidFill>
            </a:endParaRP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a:extLst/>
        </p:spPr>
        <p:txBody>
          <a:bodyPr wrap="square">
            <a:spAutoFit/>
          </a:bodyPr>
          <a:lstStyle/>
          <a:p>
            <a:pPr>
              <a:spcBef>
                <a:spcPts val="600"/>
              </a:spcBef>
            </a:pPr>
            <a:r>
              <a:rPr lang="zh-CN" altLang="en-US" sz="3200" b="1" dirty="0">
                <a:solidFill>
                  <a:srgbClr val="0000CC"/>
                </a:solidFill>
                <a:latin typeface="+mn-lt"/>
                <a:ea typeface="黑体" pitchFamily="2" charset="-122"/>
              </a:rPr>
              <a:t>总时延 </a:t>
            </a:r>
            <a:r>
              <a:rPr lang="zh-CN" altLang="en-US" sz="3200" b="1" dirty="0" smtClean="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a:t>
            </a:r>
            <a:r>
              <a:rPr lang="zh-CN" altLang="en-US" sz="3200" b="1" dirty="0" smtClean="0">
                <a:solidFill>
                  <a:srgbClr val="0000CC"/>
                </a:solidFill>
                <a:latin typeface="+mn-lt"/>
                <a:ea typeface="黑体" pitchFamily="2" charset="-122"/>
              </a:rPr>
              <a:t>发送时延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传播时延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处理时延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排队时延</a:t>
            </a:r>
            <a:endParaRPr lang="zh-CN" altLang="en-US" sz="3200" b="1" dirty="0">
              <a:solidFill>
                <a:srgbClr val="0000CC"/>
              </a:solidFill>
              <a:latin typeface="+mn-lt"/>
              <a:ea typeface="黑体" pitchFamily="2" charset="-122"/>
            </a:endParaRPr>
          </a:p>
        </p:txBody>
      </p:sp>
      <p:sp>
        <p:nvSpPr>
          <p:cNvPr id="5" name="矩形 4"/>
          <p:cNvSpPr/>
          <p:nvPr/>
        </p:nvSpPr>
        <p:spPr>
          <a:xfrm>
            <a:off x="1208584" y="5046275"/>
            <a:ext cx="7632848"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itchFamily="2" charset="-122"/>
              </a:rPr>
              <a:t>必须指出，在总时延中，究竟是哪一种时延占主导地位，必须具体</a:t>
            </a:r>
            <a:r>
              <a:rPr lang="zh-CN" altLang="zh-CN" sz="2800" b="1" dirty="0" smtClean="0">
                <a:solidFill>
                  <a:schemeClr val="bg1"/>
                </a:solidFill>
                <a:latin typeface="+mn-lt"/>
                <a:ea typeface="黑体" pitchFamily="2" charset="-122"/>
              </a:rPr>
              <a:t>分析</a:t>
            </a:r>
            <a:r>
              <a:rPr lang="zh-CN" altLang="en-US" sz="2800" b="1" dirty="0" smtClean="0">
                <a:solidFill>
                  <a:schemeClr val="bg1"/>
                </a:solidFill>
                <a:latin typeface="+mn-lt"/>
                <a:ea typeface="黑体" pitchFamily="2" charset="-122"/>
              </a:rPr>
              <a:t>。</a:t>
            </a:r>
            <a:endParaRPr lang="zh-CN" altLang="en-US" sz="2800" b="1" dirty="0">
              <a:solidFill>
                <a:schemeClr val="bg1"/>
              </a:solidFill>
              <a:latin typeface="+mn-lt"/>
              <a:ea typeface="黑体" pitchFamily="2" charset="-122"/>
            </a:endParaRPr>
          </a:p>
        </p:txBody>
      </p:sp>
    </p:spTree>
    <p:extLst>
      <p:ext uri="{BB962C8B-B14F-4D97-AF65-F5344CB8AC3E}">
        <p14:creationId xmlns:p14="http://schemas.microsoft.com/office/powerpoint/2010/main" val="3461884900"/>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92171" name="Group 11"/>
          <p:cNvGrpSpPr>
            <a:grpSpLocks/>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headEnd/>
            <a:tailEnd/>
          </a:ln>
          <a:effectLst/>
          <a:extLst/>
        </p:spPr>
        <p:txBody>
          <a:bodyPr wrap="none" anchor="ctr"/>
          <a:lstStyle/>
          <a:p>
            <a:endParaRPr lang="zh-CN" altLang="en-US" b="1">
              <a:latin typeface="+mn-lt"/>
              <a:ea typeface="黑体"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1 0 1 1 0 0 1</a:t>
            </a: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itchFamily="2" charset="-122"/>
              </a:rPr>
              <a:t>…</a:t>
            </a: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发送器</a:t>
            </a: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队列</a:t>
            </a:r>
          </a:p>
        </p:txBody>
      </p:sp>
      <p:grpSp>
        <p:nvGrpSpPr>
          <p:cNvPr id="92205" name="Group 45"/>
          <p:cNvGrpSpPr>
            <a:grpSpLocks/>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在链路上产生</a:t>
              </a:r>
            </a:p>
            <a:p>
              <a:pPr algn="ctr"/>
              <a:r>
                <a:rPr kumimoji="1" lang="zh-CN" altLang="en-US" sz="2400" b="1">
                  <a:solidFill>
                    <a:srgbClr val="333399"/>
                  </a:solidFill>
                  <a:latin typeface="+mn-lt"/>
                  <a:ea typeface="黑体" pitchFamily="2" charset="-122"/>
                </a:rPr>
                <a:t>传播时延</a:t>
              </a: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结点</a:t>
            </a:r>
            <a:r>
              <a:rPr kumimoji="1" lang="zh-CN" altLang="en-US" sz="1600" b="1">
                <a:solidFill>
                  <a:srgbClr val="333399"/>
                </a:solidFill>
                <a:latin typeface="+mn-lt"/>
                <a:ea typeface="黑体" pitchFamily="2" charset="-122"/>
              </a:rPr>
              <a:t> </a:t>
            </a:r>
            <a:r>
              <a:rPr kumimoji="1" lang="en-US" altLang="zh-CN" sz="2400" b="1">
                <a:solidFill>
                  <a:srgbClr val="333399"/>
                </a:solidFill>
                <a:latin typeface="+mn-lt"/>
                <a:ea typeface="黑体" pitchFamily="2" charset="-122"/>
              </a:rPr>
              <a:t>B</a:t>
            </a: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结点</a:t>
            </a:r>
            <a:r>
              <a:rPr kumimoji="1" lang="zh-CN" altLang="en-US" sz="1600" b="1" dirty="0">
                <a:solidFill>
                  <a:srgbClr val="333399"/>
                </a:solidFill>
                <a:latin typeface="+mn-lt"/>
                <a:ea typeface="黑体" pitchFamily="2" charset="-122"/>
              </a:rPr>
              <a:t> </a:t>
            </a:r>
            <a:r>
              <a:rPr kumimoji="1" lang="en-US" altLang="zh-CN" sz="2400" b="1" dirty="0">
                <a:solidFill>
                  <a:srgbClr val="333399"/>
                </a:solidFill>
                <a:latin typeface="+mn-lt"/>
                <a:ea typeface="黑体" pitchFamily="2" charset="-122"/>
              </a:rPr>
              <a:t>A</a:t>
            </a:r>
          </a:p>
        </p:txBody>
      </p:sp>
      <p:grpSp>
        <p:nvGrpSpPr>
          <p:cNvPr id="92204" name="Group 44"/>
          <p:cNvGrpSpPr>
            <a:grpSpLocks/>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在发送器产生发送时延</a:t>
              </a:r>
            </a:p>
            <a:p>
              <a:pPr algn="ctr"/>
              <a:r>
                <a:rPr kumimoji="1" lang="en-US" altLang="zh-CN" sz="2400" b="1">
                  <a:solidFill>
                    <a:srgbClr val="333399"/>
                  </a:solidFill>
                  <a:latin typeface="+mn-lt"/>
                  <a:ea typeface="黑体" pitchFamily="2" charset="-122"/>
                </a:rPr>
                <a:t>(</a:t>
              </a:r>
              <a:r>
                <a:rPr kumimoji="1" lang="zh-CN" altLang="en-US" sz="2400" b="1">
                  <a:solidFill>
                    <a:srgbClr val="333399"/>
                  </a:solidFill>
                  <a:latin typeface="+mn-lt"/>
                  <a:ea typeface="黑体" pitchFamily="2" charset="-122"/>
                </a:rPr>
                <a:t>即传输时延</a:t>
              </a:r>
              <a:r>
                <a:rPr kumimoji="1" lang="en-US" altLang="zh-CN" sz="2400" b="1">
                  <a:solidFill>
                    <a:srgbClr val="333399"/>
                  </a:solidFill>
                  <a:latin typeface="+mn-lt"/>
                  <a:ea typeface="黑体"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在结点 </a:t>
            </a:r>
            <a:r>
              <a:rPr kumimoji="1" lang="en-US" altLang="zh-CN" sz="2400" b="1">
                <a:solidFill>
                  <a:srgbClr val="333399"/>
                </a:solidFill>
                <a:latin typeface="+mn-lt"/>
                <a:ea typeface="黑体" pitchFamily="2" charset="-122"/>
              </a:rPr>
              <a:t>A </a:t>
            </a:r>
            <a:r>
              <a:rPr kumimoji="1" lang="zh-CN" altLang="en-US" sz="2400" b="1">
                <a:solidFill>
                  <a:srgbClr val="333399"/>
                </a:solidFill>
                <a:latin typeface="+mn-lt"/>
                <a:ea typeface="黑体" pitchFamily="2" charset="-122"/>
              </a:rPr>
              <a:t>中产生</a:t>
            </a:r>
          </a:p>
          <a:p>
            <a:pPr algn="ctr"/>
            <a:r>
              <a:rPr kumimoji="1" lang="zh-CN" altLang="en-US" sz="2400" b="1">
                <a:solidFill>
                  <a:srgbClr val="333399"/>
                </a:solidFill>
                <a:latin typeface="+mn-lt"/>
                <a:ea typeface="黑体" pitchFamily="2" charset="-122"/>
              </a:rPr>
              <a:t>处理时延和排队时延</a:t>
            </a: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数据</a:t>
            </a: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3200" b="1" dirty="0" smtClean="0">
                <a:solidFill>
                  <a:srgbClr val="C00000"/>
                </a:solidFill>
                <a:latin typeface="+mn-lt"/>
                <a:ea typeface="黑体" pitchFamily="2" charset="-122"/>
              </a:rPr>
              <a:t>假设从</a:t>
            </a:r>
            <a:r>
              <a:rPr kumimoji="1" lang="zh-CN" altLang="en-US" sz="3200" b="1" dirty="0">
                <a:solidFill>
                  <a:srgbClr val="C00000"/>
                </a:solidFill>
                <a:latin typeface="+mn-lt"/>
                <a:ea typeface="黑体" pitchFamily="2" charset="-122"/>
              </a:rPr>
              <a:t>结点 </a:t>
            </a:r>
            <a:r>
              <a:rPr kumimoji="1" lang="en-US" altLang="zh-CN" sz="3200" b="1" dirty="0">
                <a:solidFill>
                  <a:srgbClr val="C00000"/>
                </a:solidFill>
                <a:latin typeface="+mn-lt"/>
                <a:ea typeface="黑体" pitchFamily="2" charset="-122"/>
              </a:rPr>
              <a:t>A </a:t>
            </a:r>
            <a:r>
              <a:rPr kumimoji="1" lang="zh-CN" altLang="en-US" sz="3200" b="1" dirty="0">
                <a:solidFill>
                  <a:srgbClr val="C00000"/>
                </a:solidFill>
                <a:latin typeface="+mn-lt"/>
                <a:ea typeface="黑体" pitchFamily="2" charset="-122"/>
              </a:rPr>
              <a:t>向结点 </a:t>
            </a:r>
            <a:r>
              <a:rPr kumimoji="1" lang="en-US" altLang="zh-CN" sz="3200" b="1" dirty="0">
                <a:solidFill>
                  <a:srgbClr val="C00000"/>
                </a:solidFill>
                <a:latin typeface="+mn-lt"/>
                <a:ea typeface="黑体" pitchFamily="2" charset="-122"/>
              </a:rPr>
              <a:t>B </a:t>
            </a:r>
            <a:r>
              <a:rPr kumimoji="1" lang="zh-CN" altLang="en-US" sz="3200" b="1" dirty="0">
                <a:solidFill>
                  <a:srgbClr val="C00000"/>
                </a:solidFill>
                <a:latin typeface="+mn-lt"/>
                <a:ea typeface="黑体" pitchFamily="2" charset="-122"/>
              </a:rPr>
              <a:t>发送数据</a:t>
            </a: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链路</a:t>
            </a: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smtClean="0">
                <a:latin typeface="+mn-lt"/>
                <a:ea typeface="黑体" pitchFamily="2" charset="-122"/>
              </a:rPr>
              <a:t>几种</a:t>
            </a:r>
            <a:r>
              <a:rPr lang="zh-CN" altLang="zh-CN" sz="2800" b="1" dirty="0">
                <a:latin typeface="+mn-lt"/>
                <a:ea typeface="黑体" pitchFamily="2" charset="-122"/>
              </a:rPr>
              <a:t>时延产生的地方不一样</a:t>
            </a:r>
            <a:endParaRPr lang="zh-CN" altLang="en-US" sz="2800" b="1" dirty="0">
              <a:latin typeface="+mn-lt"/>
              <a:ea typeface="黑体" pitchFamily="2" charset="-122"/>
            </a:endParaRPr>
          </a:p>
        </p:txBody>
      </p:sp>
    </p:spTree>
    <p:extLst>
      <p:ext uri="{BB962C8B-B14F-4D97-AF65-F5344CB8AC3E}">
        <p14:creationId xmlns:p14="http://schemas.microsoft.com/office/powerpoint/2010/main" val="4249010287"/>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p>
          <a:p>
            <a:r>
              <a:rPr lang="zh-CN" altLang="en-US" dirty="0"/>
              <a:t>提高链路带宽减小了数据的发送时延。 </a:t>
            </a:r>
            <a:endParaRPr lang="en-US" altLang="zh-CN" dirty="0" smtClean="0"/>
          </a:p>
        </p:txBody>
      </p:sp>
      <p:sp>
        <p:nvSpPr>
          <p:cNvPr id="2" name="矩形 1"/>
          <p:cNvSpPr/>
          <p:nvPr/>
        </p:nvSpPr>
        <p:spPr>
          <a:xfrm>
            <a:off x="1151829" y="3493027"/>
            <a:ext cx="7776864"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itchFamily="2" charset="-122"/>
              </a:rPr>
              <a:t>以下说法是</a:t>
            </a:r>
            <a:r>
              <a:rPr lang="zh-CN" altLang="en-US" sz="3200" b="1" dirty="0">
                <a:solidFill>
                  <a:srgbClr val="FF0000"/>
                </a:solidFill>
                <a:latin typeface="+mn-lt"/>
                <a:ea typeface="黑体" pitchFamily="2" charset="-122"/>
              </a:rPr>
              <a:t>错误</a:t>
            </a:r>
            <a:r>
              <a:rPr lang="zh-CN" altLang="en-US" sz="3200" b="1" dirty="0">
                <a:latin typeface="+mn-lt"/>
                <a:ea typeface="黑体" pitchFamily="2" charset="-122"/>
              </a:rPr>
              <a:t>的</a:t>
            </a:r>
            <a:r>
              <a:rPr lang="zh-CN" altLang="en-US" sz="3200" b="1" dirty="0" smtClean="0">
                <a:latin typeface="+mn-lt"/>
                <a:ea typeface="黑体" pitchFamily="2" charset="-122"/>
              </a:rPr>
              <a:t>：</a:t>
            </a:r>
            <a:endParaRPr lang="en-US" altLang="zh-CN" sz="3200" b="1" dirty="0" smtClean="0">
              <a:latin typeface="+mn-lt"/>
              <a:ea typeface="黑体" pitchFamily="2" charset="-122"/>
            </a:endParaRPr>
          </a:p>
          <a:p>
            <a:r>
              <a:rPr lang="zh-CN" altLang="zh-CN" sz="3200" b="1" dirty="0" smtClean="0">
                <a:solidFill>
                  <a:srgbClr val="0000CC"/>
                </a:solidFill>
                <a:latin typeface="+mn-lt"/>
                <a:ea typeface="黑体" pitchFamily="2" charset="-122"/>
              </a:rPr>
              <a:t>“</a:t>
            </a:r>
            <a:r>
              <a:rPr lang="zh-CN" altLang="zh-CN" sz="3200" b="1" dirty="0">
                <a:solidFill>
                  <a:srgbClr val="0000CC"/>
                </a:solidFill>
                <a:latin typeface="+mn-lt"/>
                <a:ea typeface="黑体" pitchFamily="2" charset="-122"/>
              </a:rPr>
              <a:t>在高速链路（或高带宽链路）上，比特会传送得更快些”。</a:t>
            </a:r>
            <a:endParaRPr lang="zh-CN" altLang="en-US" sz="3200" b="1" dirty="0">
              <a:solidFill>
                <a:srgbClr val="0000CC"/>
              </a:solidFill>
              <a:latin typeface="+mn-lt"/>
              <a:ea typeface="黑体" pitchFamily="2" charset="-122"/>
            </a:endParaRPr>
          </a:p>
        </p:txBody>
      </p:sp>
    </p:spTree>
    <p:extLst>
      <p:ext uri="{BB962C8B-B14F-4D97-AF65-F5344CB8AC3E}">
        <p14:creationId xmlns:p14="http://schemas.microsoft.com/office/powerpoint/2010/main" val="379418990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smtClean="0"/>
              <a:t>时延</a:t>
            </a:r>
            <a:r>
              <a:rPr lang="zh-CN" altLang="en-US" dirty="0"/>
              <a:t>带宽积</a:t>
            </a:r>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（传播）时延</a:t>
            </a: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itchFamily="2" charset="-122"/>
              </a:rPr>
              <a:t>链路</a:t>
            </a:r>
            <a:endParaRPr lang="zh-CN" altLang="en-US" sz="2400" b="1" dirty="0">
              <a:solidFill>
                <a:srgbClr val="333399"/>
              </a:solidFill>
              <a:latin typeface="+mn-lt"/>
              <a:ea typeface="黑体"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带宽</a:t>
            </a: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headEnd/>
            <a:tailEnd/>
          </a:ln>
          <a:effectLst/>
          <a:extLst/>
        </p:spPr>
        <p:txBody>
          <a:bodyPr wrap="none">
            <a:spAutoFit/>
          </a:bodyPr>
          <a:lstStyle/>
          <a:p>
            <a:r>
              <a:rPr lang="zh-CN" altLang="en-US" sz="3200" b="1" dirty="0">
                <a:solidFill>
                  <a:srgbClr val="333399"/>
                </a:solidFill>
                <a:latin typeface="+mn-lt"/>
                <a:ea typeface="黑体" pitchFamily="2" charset="-122"/>
              </a:rPr>
              <a:t>时延带宽积 </a:t>
            </a:r>
            <a:r>
              <a:rPr lang="en-US" altLang="zh-CN" sz="3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传播时延 </a:t>
            </a:r>
            <a:r>
              <a:rPr lang="zh-CN" altLang="en-US" sz="3600" b="1" dirty="0">
                <a:solidFill>
                  <a:srgbClr val="333399"/>
                </a:solidFill>
                <a:latin typeface="+mn-lt"/>
                <a:ea typeface="黑体" pitchFamily="2" charset="-122"/>
                <a:sym typeface="Symbol" pitchFamily="18" charset="2"/>
              </a:rPr>
              <a:t> </a:t>
            </a:r>
            <a:r>
              <a:rPr lang="zh-CN" altLang="en-US" sz="3200" b="1" dirty="0">
                <a:solidFill>
                  <a:srgbClr val="333399"/>
                </a:solidFill>
                <a:latin typeface="+mn-lt"/>
                <a:ea typeface="黑体" pitchFamily="2" charset="-122"/>
                <a:sym typeface="Symbol" pitchFamily="18" charset="2"/>
              </a:rPr>
              <a:t>带宽</a:t>
            </a:r>
          </a:p>
        </p:txBody>
      </p:sp>
      <p:sp>
        <p:nvSpPr>
          <p:cNvPr id="2" name="矩形 1"/>
          <p:cNvSpPr/>
          <p:nvPr/>
        </p:nvSpPr>
        <p:spPr>
          <a:xfrm>
            <a:off x="1951053" y="5355213"/>
            <a:ext cx="7178412"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itchFamily="2" charset="-122"/>
              </a:rPr>
              <a:t>只有在代表链路的管道都充满比特时</a:t>
            </a:r>
            <a:r>
              <a:rPr lang="zh-CN" altLang="zh-CN" sz="2800" b="1" dirty="0" smtClean="0">
                <a:solidFill>
                  <a:srgbClr val="000099"/>
                </a:solidFill>
                <a:latin typeface="+mn-lt"/>
                <a:ea typeface="黑体" pitchFamily="2" charset="-122"/>
              </a:rPr>
              <a:t>，</a:t>
            </a:r>
            <a:endParaRPr lang="en-US" altLang="zh-CN" sz="2800" b="1" dirty="0" smtClean="0">
              <a:solidFill>
                <a:srgbClr val="000099"/>
              </a:solidFill>
              <a:latin typeface="+mn-lt"/>
              <a:ea typeface="黑体" pitchFamily="2" charset="-122"/>
            </a:endParaRPr>
          </a:p>
          <a:p>
            <a:pPr algn="ctr"/>
            <a:r>
              <a:rPr lang="zh-CN" altLang="zh-CN" sz="2800" b="1" dirty="0" smtClean="0">
                <a:solidFill>
                  <a:srgbClr val="000099"/>
                </a:solidFill>
                <a:latin typeface="+mn-lt"/>
                <a:ea typeface="黑体" pitchFamily="2" charset="-122"/>
              </a:rPr>
              <a:t>链路</a:t>
            </a:r>
            <a:r>
              <a:rPr lang="zh-CN" altLang="zh-CN" sz="2800" b="1" dirty="0">
                <a:solidFill>
                  <a:srgbClr val="000099"/>
                </a:solidFill>
                <a:latin typeface="+mn-lt"/>
                <a:ea typeface="黑体" pitchFamily="2" charset="-122"/>
              </a:rPr>
              <a:t>才</a:t>
            </a:r>
            <a:r>
              <a:rPr lang="zh-CN" altLang="zh-CN" sz="2800" b="1" dirty="0" smtClean="0">
                <a:solidFill>
                  <a:srgbClr val="000099"/>
                </a:solidFill>
                <a:latin typeface="+mn-lt"/>
                <a:ea typeface="黑体" pitchFamily="2" charset="-122"/>
              </a:rPr>
              <a:t>得到</a:t>
            </a:r>
            <a:r>
              <a:rPr lang="zh-CN" altLang="en-US" sz="2800" b="1" dirty="0" smtClean="0">
                <a:solidFill>
                  <a:srgbClr val="000099"/>
                </a:solidFill>
                <a:latin typeface="+mn-lt"/>
                <a:ea typeface="黑体" pitchFamily="2" charset="-122"/>
              </a:rPr>
              <a:t>了</a:t>
            </a:r>
            <a:r>
              <a:rPr lang="zh-CN" altLang="zh-CN" sz="2800" b="1" dirty="0" smtClean="0">
                <a:solidFill>
                  <a:srgbClr val="000099"/>
                </a:solidFill>
                <a:latin typeface="+mn-lt"/>
                <a:ea typeface="黑体" pitchFamily="2" charset="-122"/>
              </a:rPr>
              <a:t>充分利用</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smtClean="0">
                <a:latin typeface="+mn-lt"/>
                <a:ea typeface="黑体" pitchFamily="2" charset="-122"/>
              </a:rPr>
              <a:t>链路</a:t>
            </a:r>
            <a:r>
              <a:rPr lang="zh-CN" altLang="zh-CN" sz="2400" b="1" dirty="0">
                <a:latin typeface="+mn-lt"/>
                <a:ea typeface="黑体" pitchFamily="2" charset="-122"/>
              </a:rPr>
              <a:t>像一条空心管道</a:t>
            </a:r>
            <a:endParaRPr lang="zh-CN" altLang="en-US" sz="2400" b="1" dirty="0">
              <a:latin typeface="+mn-lt"/>
              <a:ea typeface="黑体" pitchFamily="2" charset="-122"/>
            </a:endParaRPr>
          </a:p>
        </p:txBody>
      </p:sp>
    </p:spTree>
    <p:extLst>
      <p:ext uri="{BB962C8B-B14F-4D97-AF65-F5344CB8AC3E}">
        <p14:creationId xmlns:p14="http://schemas.microsoft.com/office/powerpoint/2010/main" val="1471215270"/>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820</TotalTime>
  <Words>6347</Words>
  <Application>Microsoft Macintosh PowerPoint</Application>
  <PresentationFormat>A4 纸张(210x297 毫米)</PresentationFormat>
  <Paragraphs>1669</Paragraphs>
  <Slides>158</Slides>
  <Notes>123</Notes>
  <HiddenSlides>0</HiddenSlides>
  <MMClips>0</MMClips>
  <ScaleCrop>false</ScaleCrop>
  <HeadingPairs>
    <vt:vector size="6" baseType="variant">
      <vt:variant>
        <vt:lpstr>主题</vt:lpstr>
      </vt:variant>
      <vt:variant>
        <vt:i4>1</vt:i4>
      </vt:variant>
      <vt:variant>
        <vt:lpstr>嵌入的 OLE 服务器</vt:lpstr>
      </vt:variant>
      <vt:variant>
        <vt:i4>4</vt:i4>
      </vt:variant>
      <vt:variant>
        <vt:lpstr>幻灯片标题</vt:lpstr>
      </vt:variant>
      <vt:variant>
        <vt:i4>158</vt:i4>
      </vt:variant>
    </vt:vector>
  </HeadingPairs>
  <TitlesOfParts>
    <vt:vector size="163" baseType="lpstr">
      <vt:lpstr>Presentation</vt:lpstr>
      <vt:lpstr>Visio</vt:lpstr>
      <vt:lpstr>Microsoft ClipArt Gallery</vt:lpstr>
      <vt:lpstr>公式</vt:lpstr>
      <vt:lpstr>VISIO</vt:lpstr>
      <vt:lpstr>第 1 章   概述</vt:lpstr>
      <vt:lpstr>第 1 章   概述</vt:lpstr>
      <vt:lpstr>1.1  计算机网络在信息时代中的作用</vt:lpstr>
      <vt:lpstr>1.1  计算机网络在信息时代中的作用</vt:lpstr>
      <vt:lpstr>Internet 发展</vt:lpstr>
      <vt:lpstr>Internet 中文译名</vt:lpstr>
      <vt:lpstr>互连网与互联网</vt:lpstr>
      <vt:lpstr>“网”与互联网</vt:lpstr>
      <vt:lpstr>什么是互联网？</vt:lpstr>
      <vt:lpstr>互联网应用</vt:lpstr>
      <vt:lpstr>互联网的两个重要特点</vt:lpstr>
      <vt:lpstr>互联网在生活中的地位</vt:lpstr>
      <vt:lpstr>互联网+</vt:lpstr>
      <vt:lpstr>互联网负面影响</vt:lpstr>
      <vt:lpstr>1.2  互联网概述</vt:lpstr>
      <vt:lpstr>1.2.1  网络的网络</vt:lpstr>
      <vt:lpstr>1.2.1  网络的网络</vt:lpstr>
      <vt:lpstr>请注意名词“结点”</vt:lpstr>
      <vt:lpstr>关于“云”</vt:lpstr>
      <vt:lpstr>基本概念要清楚</vt:lpstr>
      <vt:lpstr>1.2.2  互联网基础结构发展的三个阶段</vt:lpstr>
      <vt:lpstr>internet 和 Internet 的区别</vt:lpstr>
      <vt:lpstr>internet 和 Internet 的区别</vt:lpstr>
      <vt:lpstr>1.2.2  互联网基础结构发展的三个阶段</vt:lpstr>
      <vt:lpstr>1.2.2  互联网基础结构发展的三个阶段</vt:lpstr>
      <vt:lpstr>PowerPoint 演示文稿</vt:lpstr>
      <vt:lpstr>PowerPoint 演示文稿</vt:lpstr>
      <vt:lpstr>万维网 WWW 的问世</vt:lpstr>
      <vt:lpstr>互联网的发展情况概况</vt:lpstr>
      <vt:lpstr>互联网的发展情况概况</vt:lpstr>
      <vt:lpstr>1.2.3  互联网的标准化工作</vt:lpstr>
      <vt:lpstr>成为互联网正式标准要经过三个阶段</vt:lpstr>
      <vt:lpstr>各种 RFC 之间的关系 </vt:lpstr>
      <vt:lpstr>1.3  互联网的组成</vt:lpstr>
      <vt:lpstr>1.3  互联网的组成</vt:lpstr>
      <vt:lpstr>互联网的边缘部分与核心部分</vt:lpstr>
      <vt:lpstr>1.3.1  互联网的边缘部分</vt:lpstr>
      <vt:lpstr>端系统之间通信的含义</vt:lpstr>
      <vt:lpstr>端系统之间的两种通信方式</vt:lpstr>
      <vt:lpstr>1.  客户服/务器方式</vt:lpstr>
      <vt:lpstr>PowerPoint 演示文稿</vt:lpstr>
      <vt:lpstr>客户软件的特点 </vt:lpstr>
      <vt:lpstr>服务器软件的特点 </vt:lpstr>
      <vt:lpstr>2. 对等连接方式 </vt:lpstr>
      <vt:lpstr>对等连接方式的特点</vt:lpstr>
      <vt:lpstr>PowerPoint 演示文稿</vt:lpstr>
      <vt:lpstr>1.3.2  互联网的核心部分</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1.3.2  互联网的核心部分</vt:lpstr>
      <vt:lpstr>PowerPoint 演示文稿</vt:lpstr>
      <vt:lpstr>PowerPoint 演示文稿</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 </vt:lpstr>
      <vt:lpstr>三种交换的比较</vt:lpstr>
      <vt:lpstr>1.4  计算机网络在我国的发展</vt:lpstr>
      <vt:lpstr>1.4  计算机网络在我国的发展</vt:lpstr>
      <vt:lpstr>1.4  计算机网络在我国的发展</vt:lpstr>
      <vt:lpstr>1.5  计算机网络的类别</vt:lpstr>
      <vt:lpstr>1.5.1  计算机网络的定义</vt:lpstr>
      <vt:lpstr>1.5.1  计算机网络的定义</vt:lpstr>
      <vt:lpstr>1.5.2  几种不同类别的网络</vt:lpstr>
      <vt:lpstr>1. 按照网络的作用范围进行分类</vt:lpstr>
      <vt:lpstr>2. 按照网络的使用者进行分类</vt:lpstr>
      <vt:lpstr>3. 用来把用户接入到互联网的网络</vt:lpstr>
      <vt:lpstr>3. 用来把用户接入到互联网的网络</vt:lpstr>
      <vt:lpstr>1.6  计算机网络的性能</vt:lpstr>
      <vt:lpstr>1.6.1  计算机网络的性能指标</vt:lpstr>
      <vt:lpstr>1. 速率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7. 利用率</vt:lpstr>
      <vt:lpstr>时延与网络利用率的关系</vt:lpstr>
      <vt:lpstr>时延与网络利用率的关系</vt:lpstr>
      <vt:lpstr>1.6.2  计算机网络的非性能特征 </vt:lpstr>
      <vt:lpstr>1.7  计算机网络的体系结构</vt:lpstr>
      <vt:lpstr>1.7.1  计算机网络体系结构的形成</vt:lpstr>
      <vt:lpstr>1.7.1  计算机网络体系结构的形成</vt:lpstr>
      <vt:lpstr>开放系统互连参考模型 OSI/RM</vt:lpstr>
      <vt:lpstr>开放系统互连参考模型 OSI/RM</vt:lpstr>
      <vt:lpstr>两种国际标准</vt:lpstr>
      <vt:lpstr>1.7.2  协议与划分层次</vt:lpstr>
      <vt:lpstr>网络协议的三个组成要素 </vt:lpstr>
      <vt:lpstr>协议的两种形式</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PowerPoint 演示文稿</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颖 黄</cp:lastModifiedBy>
  <cp:revision>29</cp:revision>
  <dcterms:created xsi:type="dcterms:W3CDTF">2016-10-01T05:27:09Z</dcterms:created>
  <dcterms:modified xsi:type="dcterms:W3CDTF">2018-09-05T01:06:01Z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