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B95EF-827B-45D8-B497-ED5B18C74362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0106A-6E55-4AC9-8CE7-3CED3B5CA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17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0106A-6E55-4AC9-8CE7-3CED3B5CAD2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68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FFA7-D9DA-85B9-A0B0-78DEC0A6D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7AAC9-DCFB-F313-DF3D-BAB1A3F90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98B3A-5174-3915-6986-29B38928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7EF0-C82A-4439-8865-89D387D5C0F9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19E64-FFF1-0BFD-ED1D-5CE01EC5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E26FD-1DBF-996E-5833-4A72C91B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FB7A-8C69-4436-B50D-C16878D29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85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3F14-C361-8837-C9EA-5D90EA56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068E1-9B4E-D9E2-3E57-DB4D10EAA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F4047-9E91-345D-4607-8371A4A9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7EF0-C82A-4439-8865-89D387D5C0F9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E85D5-25C2-B5CA-FCAA-F4CC378F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A6AA5-53B6-0E83-E080-AF13D3F0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FB7A-8C69-4436-B50D-C16878D29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33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B905A-ADF6-2939-A3BE-B2A54A266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3857F-06D7-C463-21F9-952078CEF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A9273-B008-810C-4D5C-8E81E1C9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7EF0-C82A-4439-8865-89D387D5C0F9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13E6B-8EC2-0C4E-4E43-AB5AB80C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D95AF-33EB-FB9B-8C31-8B4442DF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FB7A-8C69-4436-B50D-C16878D29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4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879C-CA38-819A-6A61-836703059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3E9B4-DF77-3518-36C3-0803737D4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0C7DA-33E5-D5F6-2D0C-63926557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7EF0-C82A-4439-8865-89D387D5C0F9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430BD-A407-7353-3189-7E9CD720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01663-4763-BE5A-EA86-57340236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FB7A-8C69-4436-B50D-C16878D29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51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07904-5D82-3162-4488-5A7A783D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134AA-D2C8-41D1-8C06-E92C55A14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29F7F-987D-616E-B5B9-2143D29F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7EF0-C82A-4439-8865-89D387D5C0F9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51AAE-BBF6-8F72-EAE5-8CC1B7CB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2A269-F951-92A6-F37F-D8FD9497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FB7A-8C69-4436-B50D-C16878D29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42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9A14-9A90-09E6-CB80-EA068AA2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5E383-3B1B-C61F-5A06-299E917D8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570E8-370E-9E5F-E71A-A6B371C90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4D183-C9A0-CFDB-3A05-60F5E9D6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7EF0-C82A-4439-8865-89D387D5C0F9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34DB2-734D-B097-DE88-FD57FBCE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51ED0-6EDD-1B91-3477-24F7EE7D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FB7A-8C69-4436-B50D-C16878D29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53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8315-44A8-78CB-6392-4495DD849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010D-C0F5-598B-463D-3758A853F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94048-4794-E1F7-AEED-25F24678A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44EF4-4308-D376-A6C6-05E7C61B0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DAF9A7-AE5E-41CC-BB1F-5A747FF96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39B0F-D021-C443-1C98-71F91D6A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7EF0-C82A-4439-8865-89D387D5C0F9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BBC91-C210-95A0-1B76-EDAAA5B6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AC266-DF81-1702-18E3-4CFBB86F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FB7A-8C69-4436-B50D-C16878D29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16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59EA4-0234-7568-B5BF-53F07ECE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53AC7-19E9-B54A-29A1-F691C09A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7EF0-C82A-4439-8865-89D387D5C0F9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8FFF0-A8B2-767D-D328-B8967EB1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751B7-FEAF-CCCA-F6B9-FC801031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FB7A-8C69-4436-B50D-C16878D29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9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E8325-1157-9E8A-4850-45407A49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7EF0-C82A-4439-8865-89D387D5C0F9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14CFC-4926-992C-1BFB-2E2CA0EE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577A7-2E98-D0E0-EF52-28DC1173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FB7A-8C69-4436-B50D-C16878D29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43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3DF6-AC5B-D8F5-B6B8-61A08D127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E5A4F-C250-80DD-06E9-E24778E8A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67945-EA62-7C36-9D0F-8FB4ECC60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377A2-81E1-C424-952B-D0429E155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7EF0-C82A-4439-8865-89D387D5C0F9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98352-DFFC-9F0F-3A14-493880ED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E4EC7-7839-2041-EDC7-F255D429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FB7A-8C69-4436-B50D-C16878D29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32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F3F5-7B90-3EF5-81D1-A56F68CE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ED1AD1-F508-62A5-6E4C-90A07A522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AA970-135F-7D3D-FDC0-D170575B4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970BE-BCA3-1DBC-A999-FDFF8A56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7EF0-C82A-4439-8865-89D387D5C0F9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88FE4-EAC2-D0D6-917C-0E60F60C8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69997-1251-8A99-E43A-797DFEC2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FB7A-8C69-4436-B50D-C16878D29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44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8D6F7-EBE5-7C5C-0CD7-AE45B9B22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76E9A-CD5B-26DE-7CED-1A0920B82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23FD7-E6F7-7269-8B37-B4C5B281F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97EF0-C82A-4439-8865-89D387D5C0F9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7484A-7CCE-E8A8-374E-A64033375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DD157-0938-FC5F-1120-CCA9995EB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2FB7A-8C69-4436-B50D-C16878D29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902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5,800+ Hospital Inventory Stock Photos ...">
            <a:extLst>
              <a:ext uri="{FF2B5EF4-FFF2-40B4-BE49-F238E27FC236}">
                <a16:creationId xmlns:a16="http://schemas.microsoft.com/office/drawing/2014/main" id="{D6444294-681A-E751-AAB5-D51099E36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516" y="3285198"/>
            <a:ext cx="4347858" cy="28933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B02C15-51F2-D142-27DD-AD9B27C57EB0}"/>
              </a:ext>
            </a:extLst>
          </p:cNvPr>
          <p:cNvSpPr txBox="1"/>
          <p:nvPr/>
        </p:nvSpPr>
        <p:spPr>
          <a:xfrm>
            <a:off x="0" y="570271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Medical Inventory Management Project – Agile Scrum Framework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Journey of Continuous Improvement</a:t>
            </a:r>
            <a:endParaRPr lang="en-IN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075A9-60C8-5FED-C1E9-4D6EC105456A}"/>
              </a:ext>
            </a:extLst>
          </p:cNvPr>
          <p:cNvSpPr txBox="1"/>
          <p:nvPr/>
        </p:nvSpPr>
        <p:spPr>
          <a:xfrm>
            <a:off x="1956619" y="4139381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Pratik kale</a:t>
            </a:r>
          </a:p>
        </p:txBody>
      </p:sp>
    </p:spTree>
    <p:extLst>
      <p:ext uri="{BB962C8B-B14F-4D97-AF65-F5344CB8AC3E}">
        <p14:creationId xmlns:p14="http://schemas.microsoft.com/office/powerpoint/2010/main" val="2430387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2051-3BAB-25D9-C9E6-188FB3EBDD9A}"/>
              </a:ext>
            </a:extLst>
          </p:cNvPr>
          <p:cNvSpPr txBox="1"/>
          <p:nvPr/>
        </p:nvSpPr>
        <p:spPr>
          <a:xfrm>
            <a:off x="0" y="571364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Key Point: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Our process evolves the product through iterative and continuous improvement.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C3D6DF-86A8-1F2D-148E-E855728A0938}"/>
              </a:ext>
            </a:extLst>
          </p:cNvPr>
          <p:cNvSpPr txBox="1"/>
          <p:nvPr/>
        </p:nvSpPr>
        <p:spPr>
          <a:xfrm>
            <a:off x="0" y="424933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Sprint Overview – Part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DA769C-E324-FC89-1847-69874476264F}"/>
              </a:ext>
            </a:extLst>
          </p:cNvPr>
          <p:cNvSpPr txBox="1"/>
          <p:nvPr/>
        </p:nvSpPr>
        <p:spPr>
          <a:xfrm>
            <a:off x="0" y="114435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Advanced Features: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Later sprints introduce enhancements like advanced reporting, integration, and UI improvements.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C4A69-D131-9568-7D23-AD5AF8603FB4}"/>
              </a:ext>
            </a:extLst>
          </p:cNvPr>
          <p:cNvSpPr txBox="1"/>
          <p:nvPr/>
        </p:nvSpPr>
        <p:spPr>
          <a:xfrm>
            <a:off x="6096000" y="326207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Continuous Adaptation: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Each sprint incorporates client feedback for further refinement.</a:t>
            </a:r>
          </a:p>
        </p:txBody>
      </p:sp>
      <p:pic>
        <p:nvPicPr>
          <p:cNvPr id="10" name="Picture 2" descr="What is a Sprint in Scrum?">
            <a:extLst>
              <a:ext uri="{FF2B5EF4-FFF2-40B4-BE49-F238E27FC236}">
                <a16:creationId xmlns:a16="http://schemas.microsoft.com/office/drawing/2014/main" id="{86B5337F-E4A1-2D20-CBC2-B2440CD80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48" y="2817396"/>
            <a:ext cx="4191614" cy="23473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798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FF15A0-9CE8-986F-298D-A97B0E953B28}"/>
              </a:ext>
            </a:extLst>
          </p:cNvPr>
          <p:cNvSpPr txBox="1"/>
          <p:nvPr/>
        </p:nvSpPr>
        <p:spPr>
          <a:xfrm>
            <a:off x="-1" y="575215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Commitment: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Continuous improvement ensures our solution remains effective and relevant.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1EA9C-5389-F6DC-411D-67BEC4A26492}"/>
              </a:ext>
            </a:extLst>
          </p:cNvPr>
          <p:cNvSpPr txBox="1"/>
          <p:nvPr/>
        </p:nvSpPr>
        <p:spPr>
          <a:xfrm>
            <a:off x="0" y="474095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Continuous Feedback &amp; Improvement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2BD264-E141-F9A1-318E-55BA4737DD71}"/>
              </a:ext>
            </a:extLst>
          </p:cNvPr>
          <p:cNvSpPr txBox="1"/>
          <p:nvPr/>
        </p:nvSpPr>
        <p:spPr>
          <a:xfrm>
            <a:off x="78658" y="141629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Feedback Loop: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Regular sprint reviews capture insights from stakeholders and end users.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D48390-E87B-DB55-4EB5-ADE32DFC56F2}"/>
              </a:ext>
            </a:extLst>
          </p:cNvPr>
          <p:cNvSpPr txBox="1"/>
          <p:nvPr/>
        </p:nvSpPr>
        <p:spPr>
          <a:xfrm>
            <a:off x="6095999" y="349412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Ongoing Adjustments: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Feedback directly influences the next sprint’s priorities.</a:t>
            </a:r>
          </a:p>
        </p:txBody>
      </p:sp>
      <p:pic>
        <p:nvPicPr>
          <p:cNvPr id="7170" name="Picture 2" descr="Feedback Loop: Steps, Types, Tools and ...">
            <a:extLst>
              <a:ext uri="{FF2B5EF4-FFF2-40B4-BE49-F238E27FC236}">
                <a16:creationId xmlns:a16="http://schemas.microsoft.com/office/drawing/2014/main" id="{BE62544F-442C-0B4B-6C90-C9C49539F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541" y="2906765"/>
            <a:ext cx="3210233" cy="24673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946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506F77-83A7-3BE9-26B8-DF2D5425ED91}"/>
              </a:ext>
            </a:extLst>
          </p:cNvPr>
          <p:cNvSpPr txBox="1"/>
          <p:nvPr/>
        </p:nvSpPr>
        <p:spPr>
          <a:xfrm>
            <a:off x="68826" y="585327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Roadmap: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A flexible plan that adapts as customer needs evolve.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CC24CB-C379-91B6-8804-2B0B99A14C79}"/>
              </a:ext>
            </a:extLst>
          </p:cNvPr>
          <p:cNvSpPr txBox="1"/>
          <p:nvPr/>
        </p:nvSpPr>
        <p:spPr>
          <a:xfrm>
            <a:off x="0" y="96780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Next Steps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06D5BC-AA07-B9CA-967C-3FA634175FBD}"/>
              </a:ext>
            </a:extLst>
          </p:cNvPr>
          <p:cNvSpPr txBox="1"/>
          <p:nvPr/>
        </p:nvSpPr>
        <p:spPr>
          <a:xfrm>
            <a:off x="0" y="116346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Future Enhancements: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Expansion to advanced analytics, integration with pharmacy systems, and additional features.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1D5077-E037-1FA0-8917-488998A29C6E}"/>
              </a:ext>
            </a:extLst>
          </p:cNvPr>
          <p:cNvSpPr txBox="1"/>
          <p:nvPr/>
        </p:nvSpPr>
        <p:spPr>
          <a:xfrm>
            <a:off x="5960806" y="3235264"/>
            <a:ext cx="61205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Ongoing Sprints: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We will continue to iterate and enhance the product based on new requirements.</a:t>
            </a:r>
          </a:p>
        </p:txBody>
      </p:sp>
      <p:pic>
        <p:nvPicPr>
          <p:cNvPr id="9220" name="Picture 4" descr="Scrum Agile software development Software development process, agile  process flow diagram, text, logo png | PNGEgg">
            <a:extLst>
              <a:ext uri="{FF2B5EF4-FFF2-40B4-BE49-F238E27FC236}">
                <a16:creationId xmlns:a16="http://schemas.microsoft.com/office/drawing/2014/main" id="{B633F74F-C6D8-81E0-D918-348633026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14" y="2630256"/>
            <a:ext cx="5388077" cy="28044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064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634EC6-F196-B7D6-2D6D-41A51BB21F59}"/>
              </a:ext>
            </a:extLst>
          </p:cNvPr>
          <p:cNvSpPr txBox="1"/>
          <p:nvPr/>
        </p:nvSpPr>
        <p:spPr>
          <a:xfrm>
            <a:off x="-9832" y="139800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D0EE40-364F-F82E-F96D-347DA439E3FF}"/>
              </a:ext>
            </a:extLst>
          </p:cNvPr>
          <p:cNvSpPr txBox="1"/>
          <p:nvPr/>
        </p:nvSpPr>
        <p:spPr>
          <a:xfrm>
            <a:off x="120446" y="1035361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Summary: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Our Agile Scrum approach delivers a user-centric, high-quality solution through continuous, iterative development.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ED60B7-A360-14E7-F1F8-843AF9626D62}"/>
              </a:ext>
            </a:extLst>
          </p:cNvPr>
          <p:cNvSpPr txBox="1"/>
          <p:nvPr/>
        </p:nvSpPr>
        <p:spPr>
          <a:xfrm>
            <a:off x="0" y="4738533"/>
            <a:ext cx="6100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Final Thought: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We value collaboration, learning, and feedback to ensure long-term success.</a:t>
            </a:r>
          </a:p>
        </p:txBody>
      </p:sp>
      <p:pic>
        <p:nvPicPr>
          <p:cNvPr id="10242" name="Picture 2" descr="3,892 Conclusion Presentation Royalty-Free Photos and Stock Images |  Shutterstock">
            <a:extLst>
              <a:ext uri="{FF2B5EF4-FFF2-40B4-BE49-F238E27FC236}">
                <a16:creationId xmlns:a16="http://schemas.microsoft.com/office/drawing/2014/main" id="{DFD47F0A-5F55-854B-0550-4F4F5EDB6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070" y="2328094"/>
            <a:ext cx="3551308" cy="220181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310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C3ED0E-3581-3018-A4C3-EA2D8AE13072}"/>
              </a:ext>
            </a:extLst>
          </p:cNvPr>
          <p:cNvSpPr txBox="1"/>
          <p:nvPr/>
        </p:nvSpPr>
        <p:spPr>
          <a:xfrm>
            <a:off x="0" y="3156606"/>
            <a:ext cx="12192000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Thank You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74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05AB25-07F1-0503-3319-F8D7C8FC31DB}"/>
              </a:ext>
            </a:extLst>
          </p:cNvPr>
          <p:cNvSpPr txBox="1"/>
          <p:nvPr/>
        </p:nvSpPr>
        <p:spPr>
          <a:xfrm>
            <a:off x="147479" y="639097"/>
            <a:ext cx="10176387" cy="7770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Introduction</a:t>
            </a:r>
            <a:endParaRPr lang="en-US" dirty="0"/>
          </a:p>
          <a:p>
            <a:pPr lvl="1" algn="just">
              <a:lnSpc>
                <a:spcPct val="200000"/>
              </a:lnSpc>
            </a:pPr>
            <a:r>
              <a:rPr lang="en-US" dirty="0"/>
              <a:t>Project Overview &amp; Objectives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Our Team</a:t>
            </a:r>
            <a:endParaRPr lang="en-US" dirty="0"/>
          </a:p>
          <a:p>
            <a:pPr lvl="1" algn="just">
              <a:lnSpc>
                <a:spcPct val="200000"/>
              </a:lnSpc>
            </a:pPr>
            <a:r>
              <a:rPr lang="en-US" dirty="0"/>
              <a:t>Roles and Responsibilities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Agile Manifesto</a:t>
            </a:r>
            <a:endParaRPr lang="en-US" dirty="0"/>
          </a:p>
          <a:p>
            <a:pPr lvl="1" algn="just">
              <a:lnSpc>
                <a:spcPct val="200000"/>
              </a:lnSpc>
            </a:pPr>
            <a:r>
              <a:rPr lang="en-US" dirty="0"/>
              <a:t>Why Agile &amp; Scrum Framework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Agile Framework Explanation</a:t>
            </a:r>
            <a:endParaRPr lang="en-US" dirty="0"/>
          </a:p>
          <a:p>
            <a:pPr lvl="1" algn="just">
              <a:lnSpc>
                <a:spcPct val="200000"/>
              </a:lnSpc>
            </a:pPr>
            <a:r>
              <a:rPr lang="en-US" dirty="0"/>
              <a:t>Key Ceremonies &amp; Benefits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Project Description</a:t>
            </a:r>
            <a:endParaRPr lang="en-US" dirty="0"/>
          </a:p>
          <a:p>
            <a:pPr lvl="1" algn="just">
              <a:lnSpc>
                <a:spcPct val="200000"/>
              </a:lnSpc>
            </a:pPr>
            <a:r>
              <a:rPr lang="en-US" dirty="0"/>
              <a:t>Medical Inventory Management System</a:t>
            </a:r>
          </a:p>
          <a:p>
            <a:pPr algn="just">
              <a:lnSpc>
                <a:spcPct val="200000"/>
              </a:lnSpc>
            </a:pPr>
            <a:endParaRPr lang="en-US" b="1" dirty="0"/>
          </a:p>
          <a:p>
            <a:pPr algn="just">
              <a:lnSpc>
                <a:spcPct val="200000"/>
              </a:lnSpc>
            </a:pPr>
            <a:endParaRPr lang="en-US" b="1" dirty="0"/>
          </a:p>
          <a:p>
            <a:pPr algn="just">
              <a:lnSpc>
                <a:spcPct val="200000"/>
              </a:lnSpc>
            </a:pPr>
            <a:endParaRPr lang="en-US" dirty="0"/>
          </a:p>
          <a:p>
            <a:pPr algn="just">
              <a:lnSpc>
                <a:spcPct val="200000"/>
              </a:lnSpc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3A6E0-7EEE-2C51-39EB-DB7D92B190FB}"/>
              </a:ext>
            </a:extLst>
          </p:cNvPr>
          <p:cNvSpPr txBox="1"/>
          <p:nvPr/>
        </p:nvSpPr>
        <p:spPr>
          <a:xfrm>
            <a:off x="0" y="0"/>
            <a:ext cx="12191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Content</a:t>
            </a:r>
          </a:p>
          <a:p>
            <a:pPr algn="ctr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967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93AEEF-E12A-11AA-D7F3-37F33D5D000B}"/>
              </a:ext>
            </a:extLst>
          </p:cNvPr>
          <p:cNvSpPr txBox="1"/>
          <p:nvPr/>
        </p:nvSpPr>
        <p:spPr>
          <a:xfrm>
            <a:off x="137651" y="221476"/>
            <a:ext cx="6096000" cy="5554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+mj-lt"/>
              <a:buAutoNum type="arabicPeriod" startAt="6"/>
            </a:pPr>
            <a:r>
              <a:rPr lang="en-US" b="1" dirty="0"/>
              <a:t>Sprint Plan</a:t>
            </a:r>
            <a:endParaRPr lang="en-US" dirty="0"/>
          </a:p>
          <a:p>
            <a:pPr lvl="1" algn="just">
              <a:lnSpc>
                <a:spcPct val="200000"/>
              </a:lnSpc>
            </a:pPr>
            <a:r>
              <a:rPr lang="en-US" dirty="0"/>
              <a:t>Sprint Structure &amp; Key Milestones</a:t>
            </a:r>
          </a:p>
          <a:p>
            <a:pPr algn="just">
              <a:lnSpc>
                <a:spcPct val="200000"/>
              </a:lnSpc>
              <a:buFont typeface="+mj-lt"/>
              <a:buAutoNum type="arabicPeriod" startAt="6"/>
            </a:pPr>
            <a:r>
              <a:rPr lang="en-US" b="1" dirty="0"/>
              <a:t>Feature Development</a:t>
            </a:r>
            <a:endParaRPr lang="en-US" dirty="0"/>
          </a:p>
          <a:p>
            <a:pPr lvl="1" algn="just">
              <a:lnSpc>
                <a:spcPct val="200000"/>
              </a:lnSpc>
            </a:pPr>
            <a:r>
              <a:rPr lang="en-US" dirty="0"/>
              <a:t>Iterative Development &amp; Improvements</a:t>
            </a:r>
          </a:p>
          <a:p>
            <a:pPr algn="just">
              <a:lnSpc>
                <a:spcPct val="200000"/>
              </a:lnSpc>
              <a:buFont typeface="+mj-lt"/>
              <a:buAutoNum type="arabicPeriod" startAt="6"/>
            </a:pPr>
            <a:r>
              <a:rPr lang="en-US" b="1" dirty="0"/>
              <a:t>Continuous Feedback &amp; Improvement</a:t>
            </a:r>
            <a:endParaRPr lang="en-US" dirty="0"/>
          </a:p>
          <a:p>
            <a:pPr lvl="1" algn="just">
              <a:lnSpc>
                <a:spcPct val="200000"/>
              </a:lnSpc>
            </a:pPr>
            <a:r>
              <a:rPr lang="en-US" dirty="0"/>
              <a:t>Client Collaboration &amp; Enhancements</a:t>
            </a:r>
          </a:p>
          <a:p>
            <a:pPr algn="just">
              <a:lnSpc>
                <a:spcPct val="200000"/>
              </a:lnSpc>
              <a:buFont typeface="+mj-lt"/>
              <a:buAutoNum type="arabicPeriod" startAt="6"/>
            </a:pPr>
            <a:r>
              <a:rPr lang="en-US" b="1" dirty="0"/>
              <a:t>Future Roadmap</a:t>
            </a:r>
            <a:endParaRPr lang="en-US" dirty="0"/>
          </a:p>
          <a:p>
            <a:pPr lvl="1" algn="just">
              <a:lnSpc>
                <a:spcPct val="200000"/>
              </a:lnSpc>
            </a:pPr>
            <a:r>
              <a:rPr lang="en-US" dirty="0"/>
              <a:t>Long-Term Enhancements</a:t>
            </a:r>
          </a:p>
          <a:p>
            <a:pPr algn="just">
              <a:lnSpc>
                <a:spcPct val="200000"/>
              </a:lnSpc>
              <a:buFont typeface="+mj-lt"/>
              <a:buAutoNum type="arabicPeriod" startAt="6"/>
            </a:pPr>
            <a:r>
              <a:rPr lang="en-US" b="1" dirty="0"/>
              <a:t>Conclusion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         Summary &amp; Final Thoughts</a:t>
            </a:r>
          </a:p>
        </p:txBody>
      </p:sp>
    </p:spTree>
    <p:extLst>
      <p:ext uri="{BB962C8B-B14F-4D97-AF65-F5344CB8AC3E}">
        <p14:creationId xmlns:p14="http://schemas.microsoft.com/office/powerpoint/2010/main" val="208432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4DA298-537D-5AD1-6982-9525147565B0}"/>
              </a:ext>
            </a:extLst>
          </p:cNvPr>
          <p:cNvSpPr txBox="1"/>
          <p:nvPr/>
        </p:nvSpPr>
        <p:spPr>
          <a:xfrm>
            <a:off x="78657" y="2231923"/>
            <a:ext cx="58108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our presentation on the Medical Inventory Management System developed using the Agile Scrum framework.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our team aims to create an efficient and scalable solution for managing medical inventory at pharmacies. Through iterative development and continuous feedback, we will ensure a user-friendly, reliable, and adaptable system to meet evolving client needs.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309850-B43E-4F4F-3F77-1EDE31BE4A5B}"/>
              </a:ext>
            </a:extLst>
          </p:cNvPr>
          <p:cNvSpPr txBox="1"/>
          <p:nvPr/>
        </p:nvSpPr>
        <p:spPr>
          <a:xfrm>
            <a:off x="0" y="68448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10 Best Inventory Management System for your Business in 2024">
            <a:extLst>
              <a:ext uri="{FF2B5EF4-FFF2-40B4-BE49-F238E27FC236}">
                <a16:creationId xmlns:a16="http://schemas.microsoft.com/office/drawing/2014/main" id="{F8515BBC-DDF4-7F7D-94E6-72ED17786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560" y="1829527"/>
            <a:ext cx="4796197" cy="31989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31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8745F3-B342-E6C6-B65A-DDB9060808B5}"/>
              </a:ext>
            </a:extLst>
          </p:cNvPr>
          <p:cNvSpPr txBox="1"/>
          <p:nvPr/>
        </p:nvSpPr>
        <p:spPr>
          <a:xfrm>
            <a:off x="0" y="589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Team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D027F1-6D47-CA95-9985-654F04829E2F}"/>
              </a:ext>
            </a:extLst>
          </p:cNvPr>
          <p:cNvSpPr txBox="1"/>
          <p:nvPr/>
        </p:nvSpPr>
        <p:spPr>
          <a:xfrm>
            <a:off x="8402896" y="4050572"/>
            <a:ext cx="2890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Client (Stakeholder):</a:t>
            </a:r>
            <a:r>
              <a:rPr lang="en-US" dirty="0"/>
              <a:t> Provides valuable feedback to shape the project.</a:t>
            </a:r>
          </a:p>
          <a:p>
            <a:pPr algn="just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5C1D91-9D91-8ADC-E11B-80C6BEB31039}"/>
              </a:ext>
            </a:extLst>
          </p:cNvPr>
          <p:cNvSpPr txBox="1"/>
          <p:nvPr/>
        </p:nvSpPr>
        <p:spPr>
          <a:xfrm>
            <a:off x="3789105" y="4070033"/>
            <a:ext cx="3991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Business Analyst / Scrum Master:</a:t>
            </a:r>
            <a:r>
              <a:rPr lang="en-US" dirty="0"/>
              <a:t> Guides the agile process and ensures effective collaboration.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5B9F25-72F3-2164-5C22-BBF8173AE9DB}"/>
              </a:ext>
            </a:extLst>
          </p:cNvPr>
          <p:cNvSpPr txBox="1"/>
          <p:nvPr/>
        </p:nvSpPr>
        <p:spPr>
          <a:xfrm>
            <a:off x="401589" y="1337117"/>
            <a:ext cx="2890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Python Developers (2):</a:t>
            </a:r>
            <a:r>
              <a:rPr lang="en-US" dirty="0"/>
              <a:t> Build and maintain the application’s code.</a:t>
            </a:r>
          </a:p>
          <a:p>
            <a:pPr algn="just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F8F16C-3A86-9E54-8BD3-E36BB5FF28C1}"/>
              </a:ext>
            </a:extLst>
          </p:cNvPr>
          <p:cNvSpPr txBox="1"/>
          <p:nvPr/>
        </p:nvSpPr>
        <p:spPr>
          <a:xfrm>
            <a:off x="432622" y="4306356"/>
            <a:ext cx="2890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Tester:</a:t>
            </a:r>
            <a:r>
              <a:rPr lang="en-US" dirty="0"/>
              <a:t> Ensures quality through rigorous testing.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438126-6917-F50B-D5F2-7060052CD4F3}"/>
              </a:ext>
            </a:extLst>
          </p:cNvPr>
          <p:cNvSpPr txBox="1"/>
          <p:nvPr/>
        </p:nvSpPr>
        <p:spPr>
          <a:xfrm>
            <a:off x="8283680" y="1351315"/>
            <a:ext cx="2890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Data Analyst:</a:t>
            </a:r>
            <a:r>
              <a:rPr lang="en-US" dirty="0"/>
              <a:t> Extracts insights and validates data.</a:t>
            </a:r>
          </a:p>
        </p:txBody>
      </p:sp>
      <p:pic>
        <p:nvPicPr>
          <p:cNvPr id="3074" name="Picture 2" descr="What is Data Analyst? A Complete Guide ...">
            <a:extLst>
              <a:ext uri="{FF2B5EF4-FFF2-40B4-BE49-F238E27FC236}">
                <a16:creationId xmlns:a16="http://schemas.microsoft.com/office/drawing/2014/main" id="{A675BE94-246F-4E30-C030-C7B19E0DA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713" y="2152322"/>
            <a:ext cx="2133000" cy="108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iring a Python Developer in 2024 ...">
            <a:extLst>
              <a:ext uri="{FF2B5EF4-FFF2-40B4-BE49-F238E27FC236}">
                <a16:creationId xmlns:a16="http://schemas.microsoft.com/office/drawing/2014/main" id="{2ED99BFE-D80E-DA58-95D7-4C02998E4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54" y="2554705"/>
            <a:ext cx="2264516" cy="108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What is Test Execution: Importance ...">
            <a:extLst>
              <a:ext uri="{FF2B5EF4-FFF2-40B4-BE49-F238E27FC236}">
                <a16:creationId xmlns:a16="http://schemas.microsoft.com/office/drawing/2014/main" id="{BB440012-DEE5-E36C-5353-7CBED290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22" y="5138274"/>
            <a:ext cx="2053988" cy="108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10 Characteristics of an Ideal Client ...">
            <a:extLst>
              <a:ext uri="{FF2B5EF4-FFF2-40B4-BE49-F238E27FC236}">
                <a16:creationId xmlns:a16="http://schemas.microsoft.com/office/drawing/2014/main" id="{57FBE82A-7A66-239D-2057-F026976DC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930" y="5057775"/>
            <a:ext cx="1863319" cy="108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Who is a Business Analyst?">
            <a:extLst>
              <a:ext uri="{FF2B5EF4-FFF2-40B4-BE49-F238E27FC236}">
                <a16:creationId xmlns:a16="http://schemas.microsoft.com/office/drawing/2014/main" id="{2FB1C846-DD7F-C506-C70D-DB0D6BB1A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569" y="5138274"/>
            <a:ext cx="2073334" cy="108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D7C146-4BB8-EBD4-90BE-33878BACA47E}"/>
              </a:ext>
            </a:extLst>
          </p:cNvPr>
          <p:cNvSpPr txBox="1"/>
          <p:nvPr/>
        </p:nvSpPr>
        <p:spPr>
          <a:xfrm>
            <a:off x="3887433" y="1397481"/>
            <a:ext cx="3832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/>
              <a:t>Manager / product owner:</a:t>
            </a:r>
          </a:p>
          <a:p>
            <a:pPr algn="just"/>
            <a:r>
              <a:rPr lang="en-US" dirty="0"/>
              <a:t>Acts as a bridge between the client and the team, ensuring alignment and execution.</a:t>
            </a:r>
            <a:endParaRPr lang="en-IN" dirty="0"/>
          </a:p>
        </p:txBody>
      </p:sp>
      <p:pic>
        <p:nvPicPr>
          <p:cNvPr id="1026" name="Picture 2" descr="Product Manager e Product Owner: qual a diferença destes papéis? - Agile  Expert">
            <a:extLst>
              <a:ext uri="{FF2B5EF4-FFF2-40B4-BE49-F238E27FC236}">
                <a16:creationId xmlns:a16="http://schemas.microsoft.com/office/drawing/2014/main" id="{DD4BCC9F-41A0-BD0B-D753-FF375AD1A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217" y="2554705"/>
            <a:ext cx="2792037" cy="126413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18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3C6C0F6-CE1E-9FF1-CBBF-9BC7BB89F53A}"/>
              </a:ext>
            </a:extLst>
          </p:cNvPr>
          <p:cNvSpPr txBox="1"/>
          <p:nvPr/>
        </p:nvSpPr>
        <p:spPr>
          <a:xfrm>
            <a:off x="0" y="39328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Agile Manifesto</a:t>
            </a:r>
          </a:p>
          <a:p>
            <a:pPr algn="ctr"/>
            <a:r>
              <a:rPr lang="en-US" sz="2800" b="1"/>
              <a:t>Guiding Principles for Agile Development</a:t>
            </a:r>
            <a:endParaRPr lang="en-US" sz="2800"/>
          </a:p>
          <a:p>
            <a:pPr algn="ctr"/>
            <a:endParaRPr lang="en-IN" sz="2800" dirty="0"/>
          </a:p>
        </p:txBody>
      </p:sp>
      <p:pic>
        <p:nvPicPr>
          <p:cNvPr id="4098" name="Picture 2" descr="Manifesto for Agile Software Development">
            <a:extLst>
              <a:ext uri="{FF2B5EF4-FFF2-40B4-BE49-F238E27FC236}">
                <a16:creationId xmlns:a16="http://schemas.microsoft.com/office/drawing/2014/main" id="{D30A950B-795D-9945-9CCD-41F126F9D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27" y="2978052"/>
            <a:ext cx="4465834" cy="365151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A12321-5B62-C25A-8A1C-E878D4DEFA61}"/>
              </a:ext>
            </a:extLst>
          </p:cNvPr>
          <p:cNvSpPr txBox="1"/>
          <p:nvPr/>
        </p:nvSpPr>
        <p:spPr>
          <a:xfrm>
            <a:off x="4965290" y="4194546"/>
            <a:ext cx="69464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dirty="0"/>
          </a:p>
          <a:p>
            <a:pPr algn="just"/>
            <a:r>
              <a:rPr lang="en-US" b="1" dirty="0"/>
              <a:t>Core Values of Agile:</a:t>
            </a:r>
            <a:endParaRPr lang="en-US" dirty="0"/>
          </a:p>
          <a:p>
            <a:pPr algn="just">
              <a:buFont typeface="+mj-lt"/>
              <a:buAutoNum type="arabicPeriod"/>
            </a:pPr>
            <a:r>
              <a:rPr lang="en-US" b="1" dirty="0"/>
              <a:t>Individuals and interactions</a:t>
            </a:r>
            <a:r>
              <a:rPr lang="en-US" dirty="0"/>
              <a:t> over processes and tools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Working software</a:t>
            </a:r>
            <a:r>
              <a:rPr lang="en-US" dirty="0"/>
              <a:t> over comprehensive documentation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Customer collaboration</a:t>
            </a:r>
            <a:r>
              <a:rPr lang="en-US" dirty="0"/>
              <a:t> over contract negotiation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Responding to change</a:t>
            </a:r>
            <a:r>
              <a:rPr lang="en-US" dirty="0"/>
              <a:t> over following a plan</a:t>
            </a:r>
          </a:p>
          <a:p>
            <a:pPr algn="just"/>
            <a:r>
              <a:rPr lang="en-US" dirty="0"/>
              <a:t>These principles guide teams toward delivering continuous value and adapting to change based on customer feedback.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03BD2B-4D73-8C09-4350-F971C676F4EB}"/>
              </a:ext>
            </a:extLst>
          </p:cNvPr>
          <p:cNvSpPr txBox="1"/>
          <p:nvPr/>
        </p:nvSpPr>
        <p:spPr>
          <a:xfrm>
            <a:off x="98323" y="174012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Agile Manifesto outlines core values and principles for iterative development and customer collaboration in software and project delivery.</a:t>
            </a:r>
          </a:p>
        </p:txBody>
      </p:sp>
    </p:spTree>
    <p:extLst>
      <p:ext uri="{BB962C8B-B14F-4D97-AF65-F5344CB8AC3E}">
        <p14:creationId xmlns:p14="http://schemas.microsoft.com/office/powerpoint/2010/main" val="133620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8C4FE5-FA79-4BDA-E5BE-6D8A35D08D77}"/>
              </a:ext>
            </a:extLst>
          </p:cNvPr>
          <p:cNvSpPr txBox="1"/>
          <p:nvPr/>
        </p:nvSpPr>
        <p:spPr>
          <a:xfrm>
            <a:off x="5938684" y="573802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Benefits: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Improves transparency, responsiveness, and team collaboration.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4F96F-A689-4474-9F56-55B5E38C1500}"/>
              </a:ext>
            </a:extLst>
          </p:cNvPr>
          <p:cNvSpPr txBox="1"/>
          <p:nvPr/>
        </p:nvSpPr>
        <p:spPr>
          <a:xfrm>
            <a:off x="0" y="196645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Agile Framework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DC6EA9-554F-0121-A831-BD2E32113746}"/>
              </a:ext>
            </a:extLst>
          </p:cNvPr>
          <p:cNvSpPr txBox="1"/>
          <p:nvPr/>
        </p:nvSpPr>
        <p:spPr>
          <a:xfrm>
            <a:off x="0" y="90332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Scrum Framework: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Organizes work into time-boxed iterations called sprints.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Key ceremonies include Sprint Planning, Daily Stand-ups, Sprint Reviews, and Retrospectives.</a:t>
            </a:r>
          </a:p>
        </p:txBody>
      </p:sp>
      <p:pic>
        <p:nvPicPr>
          <p:cNvPr id="5122" name="Picture 2" descr="Scrum Framework">
            <a:extLst>
              <a:ext uri="{FF2B5EF4-FFF2-40B4-BE49-F238E27FC236}">
                <a16:creationId xmlns:a16="http://schemas.microsoft.com/office/drawing/2014/main" id="{217A36E1-E414-9C3F-03EB-41464597D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466" y="1797152"/>
            <a:ext cx="8572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44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059D59-758A-FADF-3D85-0ABF0C3B2E90}"/>
              </a:ext>
            </a:extLst>
          </p:cNvPr>
          <p:cNvSpPr txBox="1"/>
          <p:nvPr/>
        </p:nvSpPr>
        <p:spPr>
          <a:xfrm>
            <a:off x="117987" y="528319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Value Proposition: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Enhanced inventory management leading to better efficiency and reduced errors.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5C304-9D93-DF40-0678-D7A81459A88C}"/>
              </a:ext>
            </a:extLst>
          </p:cNvPr>
          <p:cNvSpPr txBox="1"/>
          <p:nvPr/>
        </p:nvSpPr>
        <p:spPr>
          <a:xfrm>
            <a:off x="0" y="405270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Project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780C68-60E6-3BEF-2739-23754C3C658A}"/>
              </a:ext>
            </a:extLst>
          </p:cNvPr>
          <p:cNvSpPr txBox="1"/>
          <p:nvPr/>
        </p:nvSpPr>
        <p:spPr>
          <a:xfrm>
            <a:off x="117987" y="120981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Project Goal: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Streamline pharmacy operations with a GUI-based application integrated with Excel.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595AE-D7EA-38FB-B90E-C6F9F2BD1265}"/>
              </a:ext>
            </a:extLst>
          </p:cNvPr>
          <p:cNvSpPr txBox="1"/>
          <p:nvPr/>
        </p:nvSpPr>
        <p:spPr>
          <a:xfrm>
            <a:off x="6469626" y="317627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Core Features: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Selling medicine, refilling stock, and automatic low stock alerts.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25FD4B-11B3-5C87-59CD-07D243332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44" y="2246635"/>
            <a:ext cx="4350461" cy="29230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1141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C37C5C-7C92-2B10-01D5-41EB867D07CE}"/>
              </a:ext>
            </a:extLst>
          </p:cNvPr>
          <p:cNvSpPr txBox="1"/>
          <p:nvPr/>
        </p:nvSpPr>
        <p:spPr>
          <a:xfrm>
            <a:off x="0" y="597104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Key Point: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We launch and upgrade the product at every sprint.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2FC35-A694-970B-BF01-9A00CD922F76}"/>
              </a:ext>
            </a:extLst>
          </p:cNvPr>
          <p:cNvSpPr txBox="1"/>
          <p:nvPr/>
        </p:nvSpPr>
        <p:spPr>
          <a:xfrm>
            <a:off x="0" y="198792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Sprint Overview – 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98F7BE-B396-4289-576A-CD59417FF689}"/>
              </a:ext>
            </a:extLst>
          </p:cNvPr>
          <p:cNvSpPr txBox="1"/>
          <p:nvPr/>
        </p:nvSpPr>
        <p:spPr>
          <a:xfrm>
            <a:off x="0" y="108115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Sprint Structure: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Each sprint is a 3-week cycle.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Early sprints focus on launching core features (e.g., Sell Medicine, Refill Stock).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78FFE7-CD20-BAA4-B73D-BB2303910476}"/>
              </a:ext>
            </a:extLst>
          </p:cNvPr>
          <p:cNvSpPr txBox="1"/>
          <p:nvPr/>
        </p:nvSpPr>
        <p:spPr>
          <a:xfrm>
            <a:off x="6027176" y="3234867"/>
            <a:ext cx="61156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Iterative Improvement: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Features are developed, tested, and refined incrementally.</a:t>
            </a:r>
          </a:p>
        </p:txBody>
      </p:sp>
      <p:pic>
        <p:nvPicPr>
          <p:cNvPr id="6146" name="Picture 2" descr="What is a Sprint in Scrum?">
            <a:extLst>
              <a:ext uri="{FF2B5EF4-FFF2-40B4-BE49-F238E27FC236}">
                <a16:creationId xmlns:a16="http://schemas.microsoft.com/office/drawing/2014/main" id="{B40DAC79-D62E-FEC1-9479-240C62D8E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93" y="2984545"/>
            <a:ext cx="4191614" cy="23473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742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613</Words>
  <Application>Microsoft Office PowerPoint</Application>
  <PresentationFormat>Widescreen</PresentationFormat>
  <Paragraphs>96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 Kale</dc:creator>
  <cp:lastModifiedBy>Pratik Kale</cp:lastModifiedBy>
  <cp:revision>5</cp:revision>
  <dcterms:created xsi:type="dcterms:W3CDTF">2025-02-01T15:28:04Z</dcterms:created>
  <dcterms:modified xsi:type="dcterms:W3CDTF">2025-02-21T10:01:23Z</dcterms:modified>
</cp:coreProperties>
</file>