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81" r:id="rId4"/>
  </p:sldMasterIdLst>
  <p:notesMasterIdLst>
    <p:notesMasterId r:id="rId7"/>
  </p:notesMasterIdLst>
  <p:handoutMasterIdLst>
    <p:handoutMasterId r:id="rId33"/>
  </p:handoutMasterIdLst>
  <p:sldIdLst>
    <p:sldId id="983" r:id="rId5"/>
    <p:sldId id="2082" r:id="rId6"/>
    <p:sldId id="2636" r:id="rId8"/>
    <p:sldId id="6816" r:id="rId9"/>
    <p:sldId id="2053" r:id="rId10"/>
    <p:sldId id="6817" r:id="rId11"/>
    <p:sldId id="3519" r:id="rId12"/>
    <p:sldId id="2052" r:id="rId13"/>
    <p:sldId id="6820" r:id="rId14"/>
    <p:sldId id="6821" r:id="rId15"/>
    <p:sldId id="6822" r:id="rId16"/>
    <p:sldId id="6819" r:id="rId17"/>
    <p:sldId id="2059" r:id="rId18"/>
    <p:sldId id="2084" r:id="rId19"/>
    <p:sldId id="2056" r:id="rId20"/>
    <p:sldId id="6827" r:id="rId21"/>
    <p:sldId id="6825" r:id="rId22"/>
    <p:sldId id="6826" r:id="rId23"/>
    <p:sldId id="6823" r:id="rId24"/>
    <p:sldId id="3516" r:id="rId25"/>
    <p:sldId id="6824" r:id="rId26"/>
    <p:sldId id="6833" r:id="rId27"/>
    <p:sldId id="2058" r:id="rId28"/>
    <p:sldId id="3518" r:id="rId29"/>
    <p:sldId id="6829" r:id="rId30"/>
    <p:sldId id="6830" r:id="rId31"/>
    <p:sldId id="6831"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bg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3300"/>
    <a:srgbClr val="FF0000"/>
    <a:srgbClr val="FA2906"/>
    <a:srgbClr val="66FF33"/>
    <a:srgbClr val="CC3300"/>
    <a:srgbClr val="CCFF33"/>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7470"/>
  </p:normalViewPr>
  <p:slideViewPr>
    <p:cSldViewPr showGuides="1">
      <p:cViewPr varScale="1">
        <p:scale>
          <a:sx n="72" d="100"/>
          <a:sy n="72" d="100"/>
        </p:scale>
        <p:origin x="1344" y="60"/>
      </p:cViewPr>
      <p:guideLst>
        <p:guide orient="horz" pos="2112"/>
        <p:guide pos="2888"/>
      </p:guideLst>
    </p:cSldViewPr>
  </p:slideViewPr>
  <p:outlineViewPr>
    <p:cViewPr>
      <p:scale>
        <a:sx n="20" d="100"/>
        <a:sy n="20" d="100"/>
      </p:scale>
      <p:origin x="0" y="0"/>
    </p:cViewPr>
  </p:outlineViewPr>
  <p:notesTextViewPr>
    <p:cViewPr>
      <p:scale>
        <a:sx n="100" d="100"/>
        <a:sy n="100" d="100"/>
      </p:scale>
      <p:origin x="0" y="0"/>
    </p:cViewPr>
  </p:notesTextViewPr>
  <p:sorterViewPr showFormatting="0">
    <p:cViewPr>
      <p:scale>
        <a:sx n="100" d="100"/>
        <a:sy n="100" d="100"/>
      </p:scale>
      <p:origin x="0" y="34254"/>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3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tx1"/>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10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b="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7510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11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b="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11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40" tIns="45720" rIns="91440" bIns="45720" anchor="t" anchorCtr="0"/>
          <a:lstStyle/>
          <a:p>
            <a:pPr lvl="0"/>
            <a:endParaRPr lang="zh-CN" altLang="en-US"/>
          </a:p>
        </p:txBody>
      </p:sp>
      <p:sp>
        <p:nvSpPr>
          <p:cNvPr id="1843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sz="1800">
                <a:solidFill>
                  <a:schemeClr val="tx1"/>
                </a:solidFill>
                <a:latin typeface="Times New Roman" panose="02020603050405020304" pitchFamily="18" charset="0"/>
                <a:ea typeface="宋体" panose="02010600030101010101" pitchFamily="2" charset="-122"/>
              </a:rPr>
            </a:fld>
            <a:endParaRPr lang="zh-CN" altLang="en-US" sz="180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1440" tIns="45720" rIns="91440" bIns="45720" anchor="t" anchorCtr="0"/>
          <a:lstStyle/>
          <a:p>
            <a:pPr lvl="0"/>
            <a:endParaRPr lang="zh-CN" altLang="en-US"/>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endParaRPr lang="zh-CN" altLang="en-US"/>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endParaRPr lang="zh-CN" altLang="en-US"/>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endParaRPr lang="zh-CN" altLang="en-US"/>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r>
              <a:rPr lang="zh-CN" altLang="en-US"/>
              <a:t>[hù è bù quān]怙恶不悛，汉语成语，怙:坚持。悛:悔改。读音是hù è bù quān，意为坚持作恶，不肯悔改。</a:t>
            </a:r>
            <a:endParaRPr lang="zh-CN" altLang="en-US"/>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p:sp>
      <p:sp>
        <p:nvSpPr>
          <p:cNvPr id="43010" name="备注占位符 2"/>
          <p:cNvSpPr>
            <a:spLocks noGrp="1"/>
          </p:cNvSpPr>
          <p:nvPr>
            <p:ph type="body"/>
          </p:nvPr>
        </p:nvSpPr>
        <p:spPr/>
        <p:txBody>
          <a:bodyPr wrap="square" lIns="91440" tIns="45720" rIns="91440" bIns="45720" anchor="t" anchorCtr="0"/>
          <a:lstStyle/>
          <a:p>
            <a:pPr lvl="0"/>
            <a:endParaRPr lang="zh-CN" altLang="en-US"/>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xfrm>
            <a:off x="1371600" y="1143000"/>
            <a:ext cx="4114800" cy="3086100"/>
          </a:xfrm>
        </p:spPr>
      </p:sp>
      <p:sp>
        <p:nvSpPr>
          <p:cNvPr id="22530" name="备注占位符 2"/>
          <p:cNvSpPr>
            <a:spLocks noGrp="1"/>
          </p:cNvSpPr>
          <p:nvPr>
            <p:ph type="body"/>
          </p:nvPr>
        </p:nvSpPr>
        <p:spPr/>
        <p:txBody>
          <a:bodyPr wrap="square" lIns="91440" tIns="45720" rIns="91440" bIns="45720" anchor="t" anchorCtr="0"/>
          <a:lstStyle/>
          <a:p>
            <a:pPr lvl="0"/>
            <a:endParaRPr lang="zh-CN" altLang="en-US"/>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sz="1800">
                <a:solidFill>
                  <a:schemeClr val="tx1"/>
                </a:solidFill>
                <a:latin typeface="Times New Roman" panose="02020603050405020304" pitchFamily="18" charset="0"/>
                <a:ea typeface="宋体" panose="02010600030101010101" pitchFamily="2" charset="-122"/>
              </a:rPr>
            </a:fld>
            <a:endParaRPr lang="zh-CN" altLang="en-US" sz="180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xfrm>
            <a:off x="1371600" y="1143000"/>
            <a:ext cx="4114800" cy="3086100"/>
          </a:xfrm>
        </p:spPr>
      </p:sp>
      <p:sp>
        <p:nvSpPr>
          <p:cNvPr id="22530" name="备注占位符 2"/>
          <p:cNvSpPr>
            <a:spLocks noGrp="1"/>
          </p:cNvSpPr>
          <p:nvPr>
            <p:ph type="body"/>
          </p:nvPr>
        </p:nvSpPr>
        <p:spPr/>
        <p:txBody>
          <a:bodyPr wrap="square" lIns="91440" tIns="45720" rIns="91440" bIns="45720" anchor="t" anchorCtr="0"/>
          <a:lstStyle/>
          <a:p>
            <a:pPr lvl="0"/>
            <a:endParaRPr lang="zh-CN" altLang="en-US"/>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sz="1800">
                <a:solidFill>
                  <a:schemeClr val="tx1"/>
                </a:solidFill>
                <a:latin typeface="Times New Roman" panose="02020603050405020304" pitchFamily="18" charset="0"/>
                <a:ea typeface="宋体" panose="02010600030101010101" pitchFamily="2" charset="-122"/>
              </a:rPr>
            </a:fld>
            <a:endParaRPr lang="zh-CN" altLang="en-US" sz="180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xfrm>
            <a:off x="1371600" y="1143000"/>
            <a:ext cx="4114800" cy="3086100"/>
          </a:xfrm>
        </p:spPr>
      </p:sp>
      <p:sp>
        <p:nvSpPr>
          <p:cNvPr id="22530" name="备注占位符 2"/>
          <p:cNvSpPr>
            <a:spLocks noGrp="1"/>
          </p:cNvSpPr>
          <p:nvPr>
            <p:ph type="body"/>
          </p:nvPr>
        </p:nvSpPr>
        <p:spPr/>
        <p:txBody>
          <a:bodyPr wrap="square" lIns="91440" tIns="45720" rIns="91440" bIns="45720" anchor="t" anchorCtr="0"/>
          <a:lstStyle/>
          <a:p>
            <a:pPr lvl="0"/>
            <a:endParaRPr lang="zh-CN" altLang="en-US"/>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sz="1800">
                <a:solidFill>
                  <a:schemeClr val="tx1"/>
                </a:solidFill>
                <a:latin typeface="Times New Roman" panose="02020603050405020304" pitchFamily="18" charset="0"/>
                <a:ea typeface="宋体" panose="02010600030101010101" pitchFamily="2" charset="-122"/>
              </a:rPr>
            </a:fld>
            <a:endParaRPr lang="zh-CN" altLang="en-US" sz="180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p:sp>
      <p:sp>
        <p:nvSpPr>
          <p:cNvPr id="34818" name="备注占位符 2"/>
          <p:cNvSpPr>
            <a:spLocks noGrp="1"/>
          </p:cNvSpPr>
          <p:nvPr>
            <p:ph type="body"/>
          </p:nvPr>
        </p:nvSpPr>
        <p:spPr/>
        <p:txBody>
          <a:bodyPr wrap="square" lIns="91440" tIns="45720" rIns="91440" bIns="45720" anchor="t" anchorCtr="0"/>
          <a:lstStyle/>
          <a:p>
            <a:pPr lvl="0"/>
            <a:endParaRPr lang="zh-CN" altLang="en-US"/>
          </a:p>
        </p:txBody>
      </p:sp>
      <p:sp>
        <p:nvSpPr>
          <p:cNvPr id="3481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noTextEdit="1"/>
          </p:cNvSpPr>
          <p:nvPr>
            <p:ph type="sldImg"/>
          </p:nvPr>
        </p:nvSpPr>
        <p:spPr/>
      </p:sp>
      <p:sp>
        <p:nvSpPr>
          <p:cNvPr id="47106" name="备注占位符 2"/>
          <p:cNvSpPr>
            <a:spLocks noGrp="1"/>
          </p:cNvSpPr>
          <p:nvPr>
            <p:ph type="body"/>
          </p:nvPr>
        </p:nvSpPr>
        <p:spPr/>
        <p:txBody>
          <a:bodyPr wrap="square" lIns="91440" tIns="45720" rIns="91440" bIns="45720" anchor="t" anchorCtr="0"/>
          <a:lstStyle/>
          <a:p>
            <a:pPr lvl="0"/>
            <a:endParaRPr lang="zh-CN" altLang="en-US"/>
          </a:p>
        </p:txBody>
      </p:sp>
      <p:sp>
        <p:nvSpPr>
          <p:cNvPr id="47107"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sz="1800">
                <a:solidFill>
                  <a:schemeClr val="tx1"/>
                </a:solidFill>
                <a:latin typeface="Times New Roman" panose="02020603050405020304" pitchFamily="18" charset="0"/>
                <a:ea typeface="宋体" panose="02010600030101010101" pitchFamily="2" charset="-122"/>
              </a:rPr>
            </a:fld>
            <a:endParaRPr lang="zh-CN" altLang="en-US" sz="180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xfrm>
            <a:off x="1371600" y="1143000"/>
            <a:ext cx="4114800" cy="3086100"/>
          </a:xfrm>
        </p:spPr>
      </p:sp>
      <p:sp>
        <p:nvSpPr>
          <p:cNvPr id="36866" name="备注占位符 2"/>
          <p:cNvSpPr>
            <a:spLocks noGrp="1"/>
          </p:cNvSpPr>
          <p:nvPr>
            <p:ph type="body"/>
          </p:nvPr>
        </p:nvSpPr>
        <p:spPr/>
        <p:txBody>
          <a:bodyPr wrap="square" lIns="91440" tIns="45720" rIns="91440" bIns="45720" anchor="t" anchorCtr="0"/>
          <a:lstStyle/>
          <a:p>
            <a:pPr lvl="0"/>
            <a:endParaRPr lang="zh-CN" altLang="en-US"/>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xfrm>
            <a:off x="1371600" y="1143000"/>
            <a:ext cx="4114800" cy="3086100"/>
          </a:xfrm>
        </p:spPr>
      </p:sp>
      <p:sp>
        <p:nvSpPr>
          <p:cNvPr id="36866" name="备注占位符 2"/>
          <p:cNvSpPr>
            <a:spLocks noGrp="1"/>
          </p:cNvSpPr>
          <p:nvPr>
            <p:ph type="body"/>
          </p:nvPr>
        </p:nvSpPr>
        <p:spPr/>
        <p:txBody>
          <a:bodyPr wrap="square" lIns="91440" tIns="45720" rIns="91440" bIns="45720" anchor="t" anchorCtr="0"/>
          <a:lstStyle/>
          <a:p>
            <a:pPr lvl="0"/>
            <a:endParaRPr lang="zh-CN" altLang="en-US"/>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xfrm>
            <a:off x="1371600" y="1143000"/>
            <a:ext cx="4114800" cy="3086100"/>
          </a:xfrm>
        </p:spPr>
      </p:sp>
      <p:sp>
        <p:nvSpPr>
          <p:cNvPr id="36866" name="备注占位符 2"/>
          <p:cNvSpPr>
            <a:spLocks noGrp="1"/>
          </p:cNvSpPr>
          <p:nvPr>
            <p:ph type="body"/>
          </p:nvPr>
        </p:nvSpPr>
        <p:spPr/>
        <p:txBody>
          <a:bodyPr wrap="square" lIns="91440" tIns="45720" rIns="91440" bIns="45720" anchor="t" anchorCtr="0"/>
          <a:lstStyle/>
          <a:p>
            <a:pPr lvl="0"/>
            <a:endParaRPr lang="zh-CN" altLang="en-US"/>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40" tIns="45720" rIns="91440" bIns="45720" anchor="t" anchorCtr="0"/>
          <a:lstStyle/>
          <a:p>
            <a:pPr lvl="0"/>
            <a:endParaRPr lang="zh-CN" altLang="en-US"/>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备注占位符 2"/>
          <p:cNvSpPr>
            <a:spLocks noGrp="1"/>
          </p:cNvSpPr>
          <p:nvPr>
            <p:ph type="body"/>
          </p:nvPr>
        </p:nvSpPr>
        <p:spPr/>
        <p:txBody>
          <a:bodyPr wrap="square" lIns="91440" tIns="45720" rIns="91440" bIns="45720" anchor="t" anchorCtr="0"/>
          <a:lstStyle/>
          <a:p>
            <a:pPr lvl="0"/>
            <a:endParaRPr lang="zh-CN" altLang="en-US"/>
          </a:p>
        </p:txBody>
      </p:sp>
      <p:sp>
        <p:nvSpPr>
          <p:cNvPr id="40963"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nchorCtr="0"/>
          <a:lstStyle/>
          <a:p>
            <a:pPr lvl="0"/>
            <a:endParaRPr lang="zh-CN" altLang="en-US"/>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nchorCtr="0"/>
          <a:lstStyle/>
          <a:p>
            <a:pPr lvl="0"/>
            <a:endParaRPr lang="zh-CN" altLang="en-US"/>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40" tIns="45720" rIns="91440" bIns="45720" anchor="t" anchorCtr="0"/>
          <a:lstStyle/>
          <a:p>
            <a:pPr lvl="0"/>
            <a:endParaRPr lang="zh-CN" altLang="en-US"/>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40" tIns="45720" rIns="91440" bIns="45720" anchor="t" anchorCtr="0"/>
          <a:lstStyle/>
          <a:p>
            <a:pPr lvl="0"/>
            <a:endParaRPr lang="zh-CN" altLang="en-US"/>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fld id="{9A0DB2DC-4C9A-4742-B13C-FB6460FD3503}"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党的十九大报告指出：“不忘初心，方得始终。中国共产党人的初心和使命，就是为中国人民谋幸福，为中华民族谋复兴。这个初心和使命是激励中国共产党人不断前进的根本动力。”系统论述了“不忘初心、牢记使命”的深刻内涵和重大意义，总结提出了共产党员“不忘初心、牢记使命”的主要途径和具体着力点，对广大党员干部准确把握“不忘初心、牢记使命”的精神内涵，自觉用党的创新理论武装头脑，继承和发扬党的优良传统，不断提高个人思想政治素质，始终保持共产党人的先进性和纯洁性，永葆接续奋斗、砥砺前行的内在动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557338"/>
            <a:ext cx="2071687" cy="45688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395288" y="1557338"/>
            <a:ext cx="6067425" cy="45688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557338"/>
            <a:ext cx="8291512" cy="456882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557338"/>
            <a:ext cx="2071687" cy="45688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395288" y="1557338"/>
            <a:ext cx="6067425" cy="45688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557338"/>
            <a:ext cx="8291512" cy="456882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srcRect r="45650"/>
          <a:stretch>
            <a:fillRect/>
          </a:stretch>
        </p:blipFill>
        <p:spPr>
          <a:xfrm rot="10800000">
            <a:off x="-19050" y="-12700"/>
            <a:ext cx="1558925" cy="6870700"/>
          </a:xfrm>
          <a:prstGeom prst="rect">
            <a:avLst/>
          </a:prstGeom>
          <a:noFill/>
          <a:ln w="9525">
            <a:noFill/>
          </a:ln>
        </p:spPr>
      </p:pic>
      <p:pic>
        <p:nvPicPr>
          <p:cNvPr id="11267" name="图片 2"/>
          <p:cNvPicPr>
            <a:picLocks noChangeAspect="1"/>
          </p:cNvPicPr>
          <p:nvPr userDrawn="1"/>
        </p:nvPicPr>
        <p:blipFill>
          <a:blip r:embed="rId4"/>
          <a:stretch>
            <a:fillRect/>
          </a:stretch>
        </p:blipFill>
        <p:spPr>
          <a:xfrm>
            <a:off x="196850" y="188913"/>
            <a:ext cx="593725" cy="792162"/>
          </a:xfrm>
          <a:prstGeom prst="rect">
            <a:avLst/>
          </a:prstGeom>
          <a:noFill/>
          <a:ln w="9525">
            <a:noFill/>
          </a:ln>
        </p:spPr>
      </p:pic>
      <p:sp>
        <p:nvSpPr>
          <p:cNvPr id="2" name="日期占位符 1"/>
          <p:cNvSpPr>
            <a:spLocks noGrp="1"/>
          </p:cNvSpPr>
          <p:nvPr>
            <p:ph type="dt" sz="half" idx="10"/>
          </p:nvPr>
        </p:nvSpPr>
        <p:spPr>
          <a:xfrm>
            <a:off x="457200" y="6245225"/>
            <a:ext cx="2133600" cy="476250"/>
          </a:xfrm>
          <a:prstGeom prst="rect">
            <a:avLst/>
          </a:prstGeom>
          <a:noFill/>
          <a:ln>
            <a:noFill/>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a:xfrm>
            <a:off x="3124200" y="6245225"/>
            <a:ext cx="2895600" cy="476250"/>
          </a:xfrm>
          <a:prstGeom prst="rect">
            <a:avLst/>
          </a:prstGeom>
          <a:noFill/>
          <a:ln>
            <a:noFill/>
          </a:ln>
          <a:effec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a:xfrm>
            <a:off x="6553200" y="6245225"/>
            <a:ext cx="2133600" cy="476250"/>
          </a:xfrm>
          <a:prstGeom prst="rect">
            <a:avLst/>
          </a:prstGeom>
          <a:noFill/>
          <a:ln>
            <a:noFill/>
          </a:ln>
          <a:effectLst/>
        </p:spPr>
        <p:txBody>
          <a:bodyPr vert="horz" wrap="square" lIns="91440" tIns="45720" rIns="91440" bIns="45720" numCol="1" anchor="t" anchorCtr="0" compatLnSpc="1"/>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0-#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557338"/>
            <a:ext cx="2071687" cy="45688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395288" y="1557338"/>
            <a:ext cx="6067425" cy="45688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557338"/>
            <a:ext cx="8291512" cy="456882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8" Type="http://schemas.openxmlformats.org/officeDocument/2006/relationships/theme" Target="../theme/theme2.xml"/><Relationship Id="rId17" Type="http://schemas.openxmlformats.org/officeDocument/2006/relationships/image" Target="../media/image1.jpeg"/><Relationship Id="rId16" Type="http://schemas.openxmlformats.org/officeDocument/2006/relationships/slideLayout" Target="../slideLayouts/slideLayout31.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7" Type="http://schemas.openxmlformats.org/officeDocument/2006/relationships/theme" Target="../theme/theme3.xml"/><Relationship Id="rId16" Type="http://schemas.openxmlformats.org/officeDocument/2006/relationships/image" Target="../media/image1.jpeg"/><Relationship Id="rId15" Type="http://schemas.openxmlformats.org/officeDocument/2006/relationships/slideLayout" Target="../slideLayouts/slideLayout46.xml"/><Relationship Id="rId14" Type="http://schemas.openxmlformats.org/officeDocument/2006/relationships/slideLayout" Target="../slideLayouts/slideLayout45.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395288" y="1557338"/>
            <a:ext cx="82296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2924175"/>
            <a:ext cx="8229600" cy="320198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55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buFontTx/>
              <a:buNone/>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9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defRPr>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advTm="90000">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395288" y="1557338"/>
            <a:ext cx="82296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2924175"/>
            <a:ext cx="8229600" cy="320198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55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buFontTx/>
              <a:buNone/>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9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defRPr>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transition spd="slow" advTm="90000">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395288" y="1557338"/>
            <a:ext cx="82296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3075" name="Rectangle 3"/>
          <p:cNvSpPr>
            <a:spLocks noGrp="1"/>
          </p:cNvSpPr>
          <p:nvPr>
            <p:ph type="body"/>
          </p:nvPr>
        </p:nvSpPr>
        <p:spPr>
          <a:xfrm>
            <a:off x="457200" y="2924175"/>
            <a:ext cx="8229600" cy="320198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55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buFontTx/>
              <a:buNone/>
              <a:defRPr sz="1400" b="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559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defRPr>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ransition spd="slow" advTm="90000">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3.xml"/><Relationship Id="rId2" Type="http://schemas.openxmlformats.org/officeDocument/2006/relationships/image" Target="../media/image4.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3.xml"/><Relationship Id="rId2" Type="http://schemas.openxmlformats.org/officeDocument/2006/relationships/image" Target="../media/image4.png"/><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3.xml"/><Relationship Id="rId2" Type="http://schemas.openxmlformats.org/officeDocument/2006/relationships/image" Target="../media/image4.pn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
          <p:cNvSpPr>
            <a:spLocks noTextEdit="1"/>
          </p:cNvSpPr>
          <p:nvPr/>
        </p:nvSpPr>
        <p:spPr>
          <a:xfrm>
            <a:off x="755650" y="2564765"/>
            <a:ext cx="7677785" cy="1480185"/>
          </a:xfrm>
          <a:prstGeom prst="rect">
            <a:avLst/>
          </a:prstGeom>
        </p:spPr>
        <p:txBody>
          <a:bodyPr wrap="none" fromWordArt="1">
            <a:prstTxWarp prst="textPlain">
              <a:avLst>
                <a:gd name="adj" fmla="val 50000"/>
              </a:avLst>
            </a:prstTxWarp>
            <a:normAutofit/>
          </a:bodyPr>
          <a:lstStyle/>
          <a:p>
            <a:pPr algn="ctr" fontAlgn="base"/>
            <a:r>
              <a:rPr lang="zh-CN" altLang="en-US" sz="3200" b="0" noProof="1">
                <a:ln w="12700" cap="flat" cmpd="sng">
                  <a:solidFill>
                    <a:schemeClr val="bg1"/>
                  </a:solidFill>
                  <a:prstDash val="solid"/>
                  <a:headEnd type="none" w="med" len="med"/>
                  <a:tailEnd type="none" w="med" len="med"/>
                </a:ln>
                <a:effectLst/>
                <a:latin typeface="黑体" panose="02010609060101010101" pitchFamily="49" charset="-122"/>
                <a:ea typeface="黑体" panose="02010609060101010101" pitchFamily="49" charset="-122"/>
              </a:rPr>
              <a:t>专题四：政治安全</a:t>
            </a:r>
            <a:endParaRPr lang="zh-CN" altLang="en-US" sz="3200" b="0" strike="noStrike" noProof="1">
              <a:ln w="12700" cap="flat" cmpd="sng">
                <a:solidFill>
                  <a:schemeClr val="bg1"/>
                </a:solidFill>
                <a:prstDash val="solid"/>
                <a:headEnd type="none" w="med" len="med"/>
                <a:tailEnd type="none" w="med" len="med"/>
              </a:ln>
              <a:solidFill>
                <a:schemeClr val="bg1"/>
              </a:solidFill>
              <a:effectLst/>
              <a:latin typeface="黑体" panose="02010609060101010101" pitchFamily="49" charset="-122"/>
              <a:ea typeface="黑体" panose="02010609060101010101" pitchFamily="49" charset="-122"/>
            </a:endParaRPr>
          </a:p>
        </p:txBody>
      </p:sp>
      <p:sp>
        <p:nvSpPr>
          <p:cNvPr id="16386" name="Rectangle 4"/>
          <p:cNvSpPr>
            <a:spLocks noGrp="1"/>
          </p:cNvSpPr>
          <p:nvPr>
            <p:ph type="title"/>
          </p:nvPr>
        </p:nvSpPr>
        <p:spPr>
          <a:xfrm>
            <a:off x="539750" y="4580913"/>
            <a:ext cx="8229600" cy="1925637"/>
          </a:xfrm>
        </p:spPr>
        <p:txBody>
          <a:bodyPr wrap="square" lIns="91440" tIns="45720" rIns="91440" bIns="45720" anchor="ctr" anchorCtr="0"/>
          <a:lstStyle/>
          <a:p>
            <a:r>
              <a:rPr lang="en-US" altLang="zh-CN" sz="4000" dirty="0"/>
              <a:t> </a:t>
            </a:r>
            <a:br>
              <a:rPr lang="zh-CN" altLang="en-US" sz="4000" b="1" dirty="0">
                <a:solidFill>
                  <a:schemeClr val="bg1"/>
                </a:solidFill>
                <a:latin typeface="华文新魏" panose="02010800040101010101" pitchFamily="2" charset="-122"/>
                <a:ea typeface="华文新魏" panose="02010800040101010101" pitchFamily="2" charset="-122"/>
              </a:rPr>
            </a:br>
            <a:endParaRPr lang="zh-CN" altLang="en-US" sz="3600" b="1" dirty="0">
              <a:solidFill>
                <a:srgbClr val="2100EA"/>
              </a:solidFill>
              <a:latin typeface="华文新魏" panose="02010800040101010101" pitchFamily="2" charset="-122"/>
              <a:ea typeface="华文新魏" panose="02010800040101010101" pitchFamily="2" charset="-122"/>
            </a:endParaRPr>
          </a:p>
        </p:txBody>
      </p:sp>
      <p:pic>
        <p:nvPicPr>
          <p:cNvPr id="5" name="图片 4"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图片 3"/>
          <p:cNvPicPr>
            <a:picLocks noChangeAspect="1"/>
          </p:cNvPicPr>
          <p:nvPr/>
        </p:nvPicPr>
        <p:blipFill>
          <a:blip r:embed="rId1"/>
          <a:stretch>
            <a:fillRect/>
          </a:stretch>
        </p:blipFill>
        <p:spPr>
          <a:xfrm>
            <a:off x="142240" y="180975"/>
            <a:ext cx="1419225" cy="1376672"/>
          </a:xfrm>
          <a:prstGeom prst="ellipse">
            <a:avLst/>
          </a:prstGeom>
        </p:spPr>
      </p:pic>
      <p:sp>
        <p:nvSpPr>
          <p:cNvPr id="21" name="Oval 10"/>
          <p:cNvSpPr/>
          <p:nvPr/>
        </p:nvSpPr>
        <p:spPr>
          <a:xfrm>
            <a:off x="683730" y="1697673"/>
            <a:ext cx="555435" cy="51894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noProof="1">
                <a:latin typeface="微软雅黑" panose="020B0503020204020204" charset="-122"/>
                <a:ea typeface="微软雅黑" panose="020B0503020204020204" charset="-122"/>
              </a:rPr>
              <a:t>2</a:t>
            </a:r>
            <a:endParaRPr lang="en-US" strike="noStrike" noProof="1">
              <a:latin typeface="微软雅黑" panose="020B0503020204020204" charset="-122"/>
              <a:ea typeface="微软雅黑" panose="020B0503020204020204" charset="-122"/>
            </a:endParaRPr>
          </a:p>
        </p:txBody>
      </p:sp>
      <p:sp>
        <p:nvSpPr>
          <p:cNvPr id="24" name="文本框 23"/>
          <p:cNvSpPr txBox="1"/>
          <p:nvPr/>
        </p:nvSpPr>
        <p:spPr>
          <a:xfrm>
            <a:off x="1315173" y="1714965"/>
            <a:ext cx="7577127"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政治安全的核心是政权安全</a:t>
            </a:r>
            <a:endParaRPr lang="en-US" altLang="zh-CN"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cxnSp>
        <p:nvCxnSpPr>
          <p:cNvPr id="18" name="直接连接符 17"/>
          <p:cNvCxnSpPr/>
          <p:nvPr/>
        </p:nvCxnSpPr>
        <p:spPr>
          <a:xfrm>
            <a:off x="4709237" y="2846010"/>
            <a:ext cx="0" cy="270033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709237" y="2846010"/>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499996" y="4210151"/>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709237" y="5547935"/>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5004030" y="2564940"/>
            <a:ext cx="2801419" cy="579813"/>
            <a:chOff x="3952875" y="1970088"/>
            <a:chExt cx="2855913" cy="773112"/>
          </a:xfrm>
          <a:solidFill>
            <a:srgbClr val="3E4150"/>
          </a:solidFill>
        </p:grpSpPr>
        <p:sp>
          <p:nvSpPr>
            <p:cNvPr id="26"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27" name="文本框 26"/>
            <p:cNvSpPr txBox="1"/>
            <p:nvPr/>
          </p:nvSpPr>
          <p:spPr>
            <a:xfrm>
              <a:off x="4178089" y="2025967"/>
              <a:ext cx="2372656" cy="615575"/>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cs typeface="+mn-cs"/>
                </a:rPr>
                <a:t>法制程序合法性</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28" name="组合 27"/>
          <p:cNvGrpSpPr/>
          <p:nvPr/>
        </p:nvGrpSpPr>
        <p:grpSpPr>
          <a:xfrm>
            <a:off x="5004031" y="3900802"/>
            <a:ext cx="2801418" cy="581025"/>
            <a:chOff x="3952875" y="3751263"/>
            <a:chExt cx="2855913" cy="774700"/>
          </a:xfrm>
          <a:solidFill>
            <a:srgbClr val="3E4150"/>
          </a:solidFill>
        </p:grpSpPr>
        <p:sp>
          <p:nvSpPr>
            <p:cNvPr id="29"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30" name="文本框 29"/>
            <p:cNvSpPr txBox="1"/>
            <p:nvPr/>
          </p:nvSpPr>
          <p:spPr>
            <a:xfrm>
              <a:off x="4177557" y="3852742"/>
              <a:ext cx="2373187" cy="613833"/>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政权存在正当</a:t>
              </a:r>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性</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32" name="组合 31"/>
          <p:cNvGrpSpPr/>
          <p:nvPr/>
        </p:nvGrpSpPr>
        <p:grpSpPr>
          <a:xfrm>
            <a:off x="5004745" y="5227793"/>
            <a:ext cx="2800704" cy="581025"/>
            <a:chOff x="3952875" y="5532438"/>
            <a:chExt cx="2855913" cy="774700"/>
          </a:xfrm>
          <a:solidFill>
            <a:srgbClr val="3E4150"/>
          </a:solidFill>
        </p:grpSpPr>
        <p:sp>
          <p:nvSpPr>
            <p:cNvPr id="34"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35" name="文本框 34"/>
            <p:cNvSpPr txBox="1"/>
            <p:nvPr/>
          </p:nvSpPr>
          <p:spPr>
            <a:xfrm>
              <a:off x="4176951" y="5591023"/>
              <a:ext cx="2373728" cy="615553"/>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执政绩效合法性</a:t>
              </a:r>
              <a:endParaRPr lang="en-US" altLang="zh-CN" sz="2400" strike="noStrike" noProof="1">
                <a:solidFill>
                  <a:schemeClr val="bg1"/>
                </a:solidFill>
                <a:latin typeface="微软雅黑" panose="020B0503020204020204" charset="-122"/>
                <a:ea typeface="微软雅黑" panose="020B0503020204020204" charset="-122"/>
              </a:endParaRPr>
            </a:p>
          </p:txBody>
        </p:sp>
      </p:grpSp>
      <p:sp>
        <p:nvSpPr>
          <p:cNvPr id="36" name="文本框 35"/>
          <p:cNvSpPr txBox="1"/>
          <p:nvPr/>
        </p:nvSpPr>
        <p:spPr>
          <a:xfrm>
            <a:off x="1331775" y="3937100"/>
            <a:ext cx="3240225" cy="553998"/>
          </a:xfrm>
          <a:prstGeom prst="rect">
            <a:avLst/>
          </a:prstGeom>
          <a:noFill/>
          <a:ln w="9525">
            <a:noFill/>
          </a:ln>
        </p:spPr>
        <p:txBody>
          <a:bodyPr wrap="square" anchor="t" anchorCtr="0">
            <a:spAutoFit/>
          </a:bodyPr>
          <a:lstStyle/>
          <a:p>
            <a:r>
              <a:rPr lang="zh-CN" altLang="en-US" sz="3000" dirty="0">
                <a:latin typeface="微软雅黑" panose="020B0503020204020204" charset="-122"/>
                <a:ea typeface="微软雅黑" panose="020B0503020204020204" charset="-122"/>
              </a:rPr>
              <a:t>国家政权的合法性</a:t>
            </a:r>
            <a:endParaRPr lang="zh-CN" altLang="en-US" sz="3000" dirty="0">
              <a:latin typeface="微软雅黑" panose="020B0503020204020204" charset="-122"/>
              <a:ea typeface="微软雅黑" panose="020B0503020204020204" charset="-122"/>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1+#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16" presetClass="entr" presetSubtype="42"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outHorizontal)">
                                      <p:cBhvr>
                                        <p:cTn id="16" dur="500"/>
                                        <p:tgtEl>
                                          <p:spTgt spid="1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图片 3"/>
          <p:cNvPicPr>
            <a:picLocks noChangeAspect="1"/>
          </p:cNvPicPr>
          <p:nvPr/>
        </p:nvPicPr>
        <p:blipFill>
          <a:blip r:embed="rId1"/>
          <a:stretch>
            <a:fillRect/>
          </a:stretch>
        </p:blipFill>
        <p:spPr>
          <a:xfrm>
            <a:off x="142240" y="180975"/>
            <a:ext cx="1419225" cy="1376672"/>
          </a:xfrm>
          <a:prstGeom prst="ellipse">
            <a:avLst/>
          </a:prstGeom>
        </p:spPr>
      </p:pic>
      <p:sp>
        <p:nvSpPr>
          <p:cNvPr id="27" name="Oval 10"/>
          <p:cNvSpPr/>
          <p:nvPr/>
        </p:nvSpPr>
        <p:spPr>
          <a:xfrm>
            <a:off x="683730" y="1697673"/>
            <a:ext cx="555435" cy="51894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3</a:t>
            </a:r>
            <a:endParaRPr lang="en-US" strike="noStrike" noProof="1">
              <a:latin typeface="微软雅黑" panose="020B0503020204020204" charset="-122"/>
              <a:ea typeface="微软雅黑" panose="020B0503020204020204" charset="-122"/>
            </a:endParaRPr>
          </a:p>
        </p:txBody>
      </p:sp>
      <p:sp>
        <p:nvSpPr>
          <p:cNvPr id="28" name="文本框 27"/>
          <p:cNvSpPr txBox="1"/>
          <p:nvPr/>
        </p:nvSpPr>
        <p:spPr>
          <a:xfrm>
            <a:off x="1315173" y="1714965"/>
            <a:ext cx="7577127"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政权安全的实质是党的执政地位</a:t>
            </a:r>
            <a:endParaRPr lang="en-US" altLang="zh-CN"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cxnSp>
        <p:nvCxnSpPr>
          <p:cNvPr id="30" name="直接连接符 29"/>
          <p:cNvCxnSpPr/>
          <p:nvPr/>
        </p:nvCxnSpPr>
        <p:spPr>
          <a:xfrm flipH="1">
            <a:off x="4551552" y="2986367"/>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1403780" y="2705297"/>
            <a:ext cx="7042813" cy="579813"/>
            <a:chOff x="3952875" y="1970088"/>
            <a:chExt cx="2855913" cy="773112"/>
          </a:xfrm>
          <a:solidFill>
            <a:srgbClr val="3E4150"/>
          </a:solidFill>
        </p:grpSpPr>
        <p:sp>
          <p:nvSpPr>
            <p:cNvPr id="34"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35" name="文本框 34"/>
            <p:cNvSpPr txBox="1"/>
            <p:nvPr/>
          </p:nvSpPr>
          <p:spPr>
            <a:xfrm>
              <a:off x="4178089" y="2025967"/>
              <a:ext cx="2436193" cy="615576"/>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cs typeface="+mn-cs"/>
                </a:rPr>
                <a:t>中国共产党执政地位是历史的选择</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1403780" y="3645899"/>
            <a:ext cx="7042814" cy="581025"/>
            <a:chOff x="3952875" y="3751263"/>
            <a:chExt cx="2855913" cy="774700"/>
          </a:xfrm>
          <a:solidFill>
            <a:srgbClr val="3E4150"/>
          </a:solidFill>
        </p:grpSpPr>
        <p:sp>
          <p:nvSpPr>
            <p:cNvPr id="37"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38" name="文本框 37"/>
            <p:cNvSpPr txBox="1"/>
            <p:nvPr/>
          </p:nvSpPr>
          <p:spPr>
            <a:xfrm>
              <a:off x="4177557" y="3852742"/>
              <a:ext cx="2543636" cy="615555"/>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中国共产党执政地位来源于党的宗旨与承诺</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1403780" y="4587713"/>
            <a:ext cx="7042814" cy="581025"/>
            <a:chOff x="3952875" y="5532438"/>
            <a:chExt cx="2855913" cy="774700"/>
          </a:xfrm>
          <a:solidFill>
            <a:srgbClr val="3E4150"/>
          </a:solidFill>
        </p:grpSpPr>
        <p:sp>
          <p:nvSpPr>
            <p:cNvPr id="40"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41" name="文本框 40"/>
            <p:cNvSpPr txBox="1"/>
            <p:nvPr/>
          </p:nvSpPr>
          <p:spPr>
            <a:xfrm>
              <a:off x="4176951" y="5591023"/>
              <a:ext cx="2519632" cy="615553"/>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中国共产党执政地位来源于非凡的执政能力</a:t>
              </a:r>
              <a:endParaRPr lang="en-US" altLang="zh-CN" sz="2400" strike="noStrike" noProof="1">
                <a:solidFill>
                  <a:schemeClr val="bg1"/>
                </a:solidFill>
                <a:latin typeface="微软雅黑" panose="020B0503020204020204" charset="-122"/>
                <a:ea typeface="微软雅黑" panose="020B0503020204020204" charset="-122"/>
              </a:endParaRPr>
            </a:p>
          </p:txBody>
        </p:sp>
      </p:gr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0"/>
          <p:cNvSpPr/>
          <p:nvPr/>
        </p:nvSpPr>
        <p:spPr>
          <a:xfrm>
            <a:off x="683730" y="1697673"/>
            <a:ext cx="555435" cy="51894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noProof="1">
                <a:latin typeface="微软雅黑" panose="020B0503020204020204" charset="-122"/>
                <a:ea typeface="微软雅黑" panose="020B0503020204020204" charset="-122"/>
              </a:rPr>
              <a:t>4</a:t>
            </a:r>
            <a:endParaRPr lang="en-US" strike="noStrike" noProof="1">
              <a:latin typeface="微软雅黑" panose="020B0503020204020204" charset="-122"/>
              <a:ea typeface="微软雅黑" panose="020B0503020204020204" charset="-122"/>
            </a:endParaRPr>
          </a:p>
        </p:txBody>
      </p:sp>
      <p:sp>
        <p:nvSpPr>
          <p:cNvPr id="8" name="文本框 7"/>
          <p:cNvSpPr txBox="1"/>
          <p:nvPr/>
        </p:nvSpPr>
        <p:spPr>
          <a:xfrm>
            <a:off x="1315173" y="1714965"/>
            <a:ext cx="7577127"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执政安全来源于人民安全</a:t>
            </a:r>
            <a:endParaRPr lang="en-US" altLang="zh-CN"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cxnSp>
        <p:nvCxnSpPr>
          <p:cNvPr id="9" name="直接连接符 8"/>
          <p:cNvCxnSpPr/>
          <p:nvPr/>
        </p:nvCxnSpPr>
        <p:spPr>
          <a:xfrm flipH="1">
            <a:off x="4551552" y="2986367"/>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403781" y="2705297"/>
            <a:ext cx="6243984" cy="579813"/>
            <a:chOff x="3952875" y="1970088"/>
            <a:chExt cx="2855913" cy="773112"/>
          </a:xfrm>
          <a:solidFill>
            <a:srgbClr val="3E4150"/>
          </a:solidFill>
        </p:grpSpPr>
        <p:sp>
          <p:nvSpPr>
            <p:cNvPr id="11"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2" name="文本框 11"/>
            <p:cNvSpPr txBox="1"/>
            <p:nvPr/>
          </p:nvSpPr>
          <p:spPr>
            <a:xfrm>
              <a:off x="4178089" y="2025967"/>
              <a:ext cx="2436193" cy="615576"/>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cs typeface="+mn-cs"/>
                </a:rPr>
                <a:t>执政安全在于“不忘初心，牢记使命”</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13" name="组合 12"/>
          <p:cNvGrpSpPr/>
          <p:nvPr/>
        </p:nvGrpSpPr>
        <p:grpSpPr>
          <a:xfrm>
            <a:off x="1403780" y="3645899"/>
            <a:ext cx="6243984" cy="581025"/>
            <a:chOff x="3952875" y="3751263"/>
            <a:chExt cx="2855913" cy="774700"/>
          </a:xfrm>
          <a:solidFill>
            <a:srgbClr val="3E4150"/>
          </a:solidFill>
        </p:grpSpPr>
        <p:sp>
          <p:nvSpPr>
            <p:cNvPr id="14"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5" name="文本框 14"/>
            <p:cNvSpPr txBox="1"/>
            <p:nvPr/>
          </p:nvSpPr>
          <p:spPr>
            <a:xfrm>
              <a:off x="4177557" y="3852742"/>
              <a:ext cx="2543636" cy="615555"/>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执政安全来源于人民的选择</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16" name="组合 15"/>
          <p:cNvGrpSpPr/>
          <p:nvPr/>
        </p:nvGrpSpPr>
        <p:grpSpPr>
          <a:xfrm>
            <a:off x="1403780" y="4587713"/>
            <a:ext cx="6243984" cy="581025"/>
            <a:chOff x="3952875" y="5532438"/>
            <a:chExt cx="2855913" cy="774700"/>
          </a:xfrm>
          <a:solidFill>
            <a:srgbClr val="3E4150"/>
          </a:solidFill>
        </p:grpSpPr>
        <p:sp>
          <p:nvSpPr>
            <p:cNvPr id="17"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8" name="文本框 17"/>
            <p:cNvSpPr txBox="1"/>
            <p:nvPr/>
          </p:nvSpPr>
          <p:spPr>
            <a:xfrm>
              <a:off x="4176951" y="5591023"/>
              <a:ext cx="2519632" cy="615553"/>
            </a:xfrm>
            <a:prstGeom prst="rect">
              <a:avLst/>
            </a:prstGeom>
            <a:grpFill/>
            <a:effectLst/>
          </p:spPr>
          <p:txBody>
            <a:bodyPr wrap="squar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执政安全取决于人民安全</a:t>
              </a:r>
              <a:endParaRPr lang="en-US" altLang="zh-CN" sz="2400" strike="noStrike" noProof="1">
                <a:solidFill>
                  <a:schemeClr val="bg1"/>
                </a:solidFill>
                <a:latin typeface="微软雅黑" panose="020B0503020204020204" charset="-122"/>
                <a:ea typeface="微软雅黑" panose="020B0503020204020204" charset="-122"/>
              </a:endParaRPr>
            </a:p>
          </p:txBody>
        </p:sp>
      </p:grpSp>
      <p:pic>
        <p:nvPicPr>
          <p:cNvPr id="19" name="图片 18"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976438"/>
            <a:ext cx="2487613" cy="1974850"/>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8" name="矩形 17"/>
            <p:cNvSpPr/>
            <p:nvPr/>
          </p:nvSpPr>
          <p:spPr>
            <a:xfrm>
              <a:off x="815783" y="2796214"/>
              <a:ext cx="1155256" cy="1137072"/>
            </a:xfrm>
            <a:prstGeom prst="rect">
              <a:avLst/>
            </a:prstGeom>
          </p:spPr>
          <p:txBody>
            <a:bodyPr wrap="square">
              <a:spAutoFit/>
            </a:bodyPr>
            <a:lstStyle/>
            <a:p>
              <a:pPr fontAlgn="base"/>
              <a:r>
                <a:rPr lang="en-US" altLang="zh-CN" sz="4950" b="1" strike="noStrike" noProof="1">
                  <a:solidFill>
                    <a:prstClr val="white"/>
                  </a:solidFill>
                  <a:latin typeface="方正姚体" panose="02010601030101010101" pitchFamily="2" charset="-122"/>
                  <a:ea typeface="方正姚体" panose="02010601030101010101" pitchFamily="2" charset="-122"/>
                  <a:cs typeface="+mn-cs"/>
                </a:rPr>
                <a:t>2</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2257425" y="280035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6" name="矩形 15"/>
          <p:cNvSpPr/>
          <p:nvPr/>
        </p:nvSpPr>
        <p:spPr>
          <a:xfrm>
            <a:off x="2370138" y="2954338"/>
            <a:ext cx="6578600" cy="706437"/>
          </a:xfrm>
          <a:prstGeom prst="rect">
            <a:avLst/>
          </a:prstGeom>
          <a:noFill/>
          <a:ln w="9525">
            <a:noFill/>
          </a:ln>
        </p:spPr>
        <p:txBody>
          <a:bodyPr wrap="square" anchor="t" anchorCtr="0">
            <a:spAutoFit/>
          </a:bodyPr>
          <a:lstStyle/>
          <a:p>
            <a:pPr algn="ctr"/>
            <a:r>
              <a:rPr lang="zh-CN" altLang="en-US" sz="4000" dirty="0">
                <a:latin typeface="Agency FB" panose="020B0503020202020204" pitchFamily="34" charset="0"/>
                <a:ea typeface="微软雅黑" panose="020B0503020204020204" charset="-122"/>
              </a:rPr>
              <a:t>政治安全的主要任务</a:t>
            </a:r>
            <a:endParaRPr lang="zh-CN" altLang="en-US" sz="4000" dirty="0">
              <a:latin typeface="Agency FB" panose="020B0503020202020204" pitchFamily="34" charset="0"/>
              <a:ea typeface="微软雅黑" panose="020B0503020204020204" charset="-122"/>
            </a:endParaRPr>
          </a:p>
        </p:txBody>
      </p:sp>
      <p:pic>
        <p:nvPicPr>
          <p:cNvPr id="9" name="图片 8"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Scale>
                                      <p:cBhvr>
                                        <p:cTn id="1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6"/>
                                        </p:tgtEl>
                                        <p:attrNameLst>
                                          <p:attrName>ppt_x</p:attrName>
                                          <p:attrName>ppt_y</p:attrName>
                                        </p:attrNameLst>
                                      </p:cBhvr>
                                    </p:animMotion>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p:nvPr/>
        </p:nvSpPr>
        <p:spPr>
          <a:xfrm>
            <a:off x="956272" y="5971998"/>
            <a:ext cx="7720013" cy="288925"/>
          </a:xfrm>
          <a:custGeom>
            <a:avLst/>
            <a:gdLst/>
            <a:ahLst/>
            <a:cxnLst/>
            <a:rect l="l" t="t" r="r" b="b"/>
            <a:pathLst>
              <a:path w="7542752" h="288032">
                <a:moveTo>
                  <a:pt x="6917371" y="0"/>
                </a:moveTo>
                <a:lnTo>
                  <a:pt x="7542752" y="288032"/>
                </a:lnTo>
                <a:lnTo>
                  <a:pt x="0" y="288032"/>
                </a:lnTo>
                <a:lnTo>
                  <a:pt x="0" y="144016"/>
                </a:lnTo>
                <a:lnTo>
                  <a:pt x="6917371" y="14401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椭圆 34"/>
          <p:cNvSpPr>
            <a:spLocks noChangeAspect="1"/>
          </p:cNvSpPr>
          <p:nvPr/>
        </p:nvSpPr>
        <p:spPr>
          <a:xfrm>
            <a:off x="1310285" y="3970160"/>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cxnSp>
        <p:nvCxnSpPr>
          <p:cNvPr id="37" name="直接连接符 36"/>
          <p:cNvCxnSpPr>
            <a:stCxn id="35" idx="4"/>
          </p:cNvCxnSpPr>
          <p:nvPr/>
        </p:nvCxnSpPr>
        <p:spPr>
          <a:xfrm>
            <a:off x="1383310" y="4114623"/>
            <a:ext cx="0" cy="20018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2402485" y="4689298"/>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椭圆 40"/>
          <p:cNvSpPr>
            <a:spLocks noChangeAspect="1"/>
          </p:cNvSpPr>
          <p:nvPr/>
        </p:nvSpPr>
        <p:spPr>
          <a:xfrm>
            <a:off x="3481985" y="4125735"/>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椭圆 41"/>
          <p:cNvSpPr>
            <a:spLocks noChangeAspect="1"/>
          </p:cNvSpPr>
          <p:nvPr/>
        </p:nvSpPr>
        <p:spPr>
          <a:xfrm>
            <a:off x="4586885" y="4689298"/>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椭圆 42"/>
          <p:cNvSpPr>
            <a:spLocks noChangeAspect="1"/>
          </p:cNvSpPr>
          <p:nvPr/>
        </p:nvSpPr>
        <p:spPr>
          <a:xfrm>
            <a:off x="5679085" y="3970160"/>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椭圆 43"/>
          <p:cNvSpPr>
            <a:spLocks noChangeAspect="1"/>
          </p:cNvSpPr>
          <p:nvPr/>
        </p:nvSpPr>
        <p:spPr>
          <a:xfrm>
            <a:off x="6771285" y="4689298"/>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椭圆 44"/>
          <p:cNvSpPr>
            <a:spLocks noChangeAspect="1"/>
          </p:cNvSpPr>
          <p:nvPr/>
        </p:nvSpPr>
        <p:spPr>
          <a:xfrm>
            <a:off x="7863485" y="3970160"/>
            <a:ext cx="144463" cy="144463"/>
          </a:xfrm>
          <a:prstGeom prst="ellipse">
            <a:avLst/>
          </a:prstGeom>
          <a:solidFill>
            <a:srgbClr val="B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cxnSp>
        <p:nvCxnSpPr>
          <p:cNvPr id="46" name="直接连接符 45"/>
          <p:cNvCxnSpPr>
            <a:stCxn id="39" idx="4"/>
          </p:cNvCxnSpPr>
          <p:nvPr/>
        </p:nvCxnSpPr>
        <p:spPr>
          <a:xfrm>
            <a:off x="2475510" y="4833760"/>
            <a:ext cx="0" cy="128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4"/>
          </p:cNvCxnSpPr>
          <p:nvPr/>
        </p:nvCxnSpPr>
        <p:spPr>
          <a:xfrm>
            <a:off x="3543897" y="4243210"/>
            <a:ext cx="23813" cy="18732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2" idx="4"/>
          </p:cNvCxnSpPr>
          <p:nvPr/>
        </p:nvCxnSpPr>
        <p:spPr>
          <a:xfrm>
            <a:off x="4659910" y="4833760"/>
            <a:ext cx="0" cy="128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3" idx="4"/>
          </p:cNvCxnSpPr>
          <p:nvPr/>
        </p:nvCxnSpPr>
        <p:spPr>
          <a:xfrm>
            <a:off x="5752110" y="4114623"/>
            <a:ext cx="0" cy="20018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4" idx="4"/>
          </p:cNvCxnSpPr>
          <p:nvPr/>
        </p:nvCxnSpPr>
        <p:spPr>
          <a:xfrm>
            <a:off x="6844310" y="4833760"/>
            <a:ext cx="0" cy="128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5" idx="4"/>
          </p:cNvCxnSpPr>
          <p:nvPr/>
        </p:nvCxnSpPr>
        <p:spPr>
          <a:xfrm>
            <a:off x="7936510" y="4114623"/>
            <a:ext cx="0" cy="20018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743197" y="3749798"/>
            <a:ext cx="1400810" cy="954107"/>
          </a:xfrm>
          <a:prstGeom prst="rect">
            <a:avLst/>
          </a:prstGeom>
        </p:spPr>
        <p:txBody>
          <a:bodyPr wrap="square">
            <a:spAutoFit/>
            <a:scene3d>
              <a:camera prst="orthographicFront"/>
              <a:lightRig rig="threePt" dir="t"/>
            </a:scene3d>
          </a:bodyPr>
          <a:lstStyle/>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制度</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安全</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sp>
        <p:nvSpPr>
          <p:cNvPr id="67" name="矩形 66"/>
          <p:cNvSpPr/>
          <p:nvPr/>
        </p:nvSpPr>
        <p:spPr>
          <a:xfrm>
            <a:off x="2907776" y="3096602"/>
            <a:ext cx="1296144" cy="954107"/>
          </a:xfrm>
          <a:prstGeom prst="rect">
            <a:avLst/>
          </a:prstGeom>
        </p:spPr>
        <p:txBody>
          <a:bodyPr wrap="square">
            <a:spAutoFit/>
          </a:bodyPr>
          <a:lstStyle/>
          <a:p>
            <a:pPr algn="ctr" fontAlgn="base"/>
            <a:r>
              <a:rPr lang="zh-CN" altLang="en-US" sz="28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sym typeface="Arial" panose="020B0604020202020204" pitchFamily="34" charset="0"/>
              </a:rPr>
              <a:t>意识形态</a:t>
            </a:r>
            <a:r>
              <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安全</a:t>
            </a:r>
            <a:r>
              <a:rPr lang="en-US" altLang="zh-CN" sz="1100" strike="noStrike" noProof="1">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 </a:t>
            </a:r>
            <a:endParaRPr lang="en-US" altLang="zh-CN" sz="1100" strike="noStrike" noProof="1">
              <a:solidFill>
                <a:schemeClr val="tx1">
                  <a:lumMod val="75000"/>
                  <a:lumOff val="25000"/>
                </a:schemeClr>
              </a:solidFill>
              <a:latin typeface="Arial" panose="020B0604020202020204" pitchFamily="34" charset="0"/>
              <a:cs typeface="Arial" panose="020B0604020202020204" pitchFamily="34" charset="0"/>
            </a:endParaRPr>
          </a:p>
        </p:txBody>
      </p:sp>
      <p:sp>
        <p:nvSpPr>
          <p:cNvPr id="68" name="矩形 67"/>
          <p:cNvSpPr/>
          <p:nvPr/>
        </p:nvSpPr>
        <p:spPr>
          <a:xfrm>
            <a:off x="4012598" y="3627803"/>
            <a:ext cx="1296144" cy="954107"/>
          </a:xfrm>
          <a:prstGeom prst="rect">
            <a:avLst/>
          </a:prstGeom>
        </p:spPr>
        <p:txBody>
          <a:bodyPr wrap="square">
            <a:spAutoFit/>
            <a:scene3d>
              <a:camera prst="orthographicFront"/>
              <a:lightRig rig="threePt" dir="t"/>
            </a:scene3d>
          </a:bodyPr>
          <a:lstStyle/>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主权</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安全</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sp>
        <p:nvSpPr>
          <p:cNvPr id="69" name="矩形 68"/>
          <p:cNvSpPr/>
          <p:nvPr/>
        </p:nvSpPr>
        <p:spPr>
          <a:xfrm>
            <a:off x="5103449" y="3017227"/>
            <a:ext cx="1296144" cy="954107"/>
          </a:xfrm>
          <a:prstGeom prst="rect">
            <a:avLst/>
          </a:prstGeom>
        </p:spPr>
        <p:txBody>
          <a:bodyPr wrap="square">
            <a:spAutoFit/>
          </a:bodyPr>
          <a:lstStyle/>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国家</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a:p>
            <a:pPr algn="ctr" fontAlgn="base"/>
            <a:r>
              <a:rPr lang="zh-CN" altLang="en-US" sz="28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sym typeface="Arial" panose="020B0604020202020204" pitchFamily="34" charset="0"/>
              </a:rPr>
              <a:t>统一</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sp>
        <p:nvSpPr>
          <p:cNvPr id="70" name="矩形 69"/>
          <p:cNvSpPr/>
          <p:nvPr/>
        </p:nvSpPr>
        <p:spPr>
          <a:xfrm>
            <a:off x="6195570" y="3565813"/>
            <a:ext cx="1296144" cy="954107"/>
          </a:xfrm>
          <a:prstGeom prst="rect">
            <a:avLst/>
          </a:prstGeom>
        </p:spPr>
        <p:txBody>
          <a:bodyPr wrap="square">
            <a:spAutoFit/>
          </a:bodyPr>
          <a:lstStyle/>
          <a:p>
            <a:pPr algn="ctr" fontAlgn="base"/>
            <a:r>
              <a:rPr lang="zh-CN" altLang="en-US" sz="28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sym typeface="Arial" panose="020B0604020202020204" pitchFamily="34" charset="0"/>
              </a:rPr>
              <a:t>领土</a:t>
            </a:r>
            <a:endParaRPr lang="en-US" altLang="zh-CN" sz="28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sym typeface="Arial" panose="020B0604020202020204" pitchFamily="34" charset="0"/>
            </a:endParaRPr>
          </a:p>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完整</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sp>
        <p:nvSpPr>
          <p:cNvPr id="71" name="矩形 70"/>
          <p:cNvSpPr/>
          <p:nvPr/>
        </p:nvSpPr>
        <p:spPr>
          <a:xfrm>
            <a:off x="7287981" y="2924965"/>
            <a:ext cx="1296144" cy="954107"/>
          </a:xfrm>
          <a:prstGeom prst="rect">
            <a:avLst/>
          </a:prstGeom>
        </p:spPr>
        <p:txBody>
          <a:bodyPr wrap="square">
            <a:spAutoFit/>
          </a:bodyPr>
          <a:lstStyle/>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民族</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a:p>
            <a:pPr algn="ctr" fontAlgn="base"/>
            <a:r>
              <a:rPr lang="zh-CN" altLang="en-US" sz="28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sym typeface="Arial" panose="020B0604020202020204" pitchFamily="34" charset="0"/>
              </a:rPr>
              <a:t>尊严</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sp>
        <p:nvSpPr>
          <p:cNvPr id="27" name="矩形 26"/>
          <p:cNvSpPr/>
          <p:nvPr/>
        </p:nvSpPr>
        <p:spPr>
          <a:xfrm>
            <a:off x="685281" y="2930651"/>
            <a:ext cx="1400810" cy="953135"/>
          </a:xfrm>
          <a:prstGeom prst="rect">
            <a:avLst/>
          </a:prstGeom>
        </p:spPr>
        <p:txBody>
          <a:bodyPr wrap="square">
            <a:spAutoFit/>
            <a:scene3d>
              <a:camera prst="orthographicFront"/>
              <a:lightRig rig="threePt" dir="t"/>
            </a:scene3d>
          </a:bodyPr>
          <a:lstStyle/>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政权</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a:p>
            <a:pPr algn="ctr" fontAlgn="base"/>
            <a:r>
              <a:rPr lang="zh-CN" altLang="en-US"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rPr>
              <a:t>安全</a:t>
            </a:r>
            <a:endParaRPr lang="en-US" altLang="zh-CN" sz="28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仿宋" panose="02010600040101010101" pitchFamily="2" charset="-122"/>
              <a:ea typeface="华文仿宋" panose="02010600040101010101" pitchFamily="2" charset="-122"/>
              <a:cs typeface="+mn-cs"/>
              <a:sym typeface="Arial" panose="020B0604020202020204" pitchFamily="34" charset="0"/>
            </a:endParaRPr>
          </a:p>
        </p:txBody>
      </p:sp>
      <p:pic>
        <p:nvPicPr>
          <p:cNvPr id="28" name="图片 27" descr="图片 3"/>
          <p:cNvPicPr>
            <a:picLocks noChangeAspect="1"/>
          </p:cNvPicPr>
          <p:nvPr/>
        </p:nvPicPr>
        <p:blipFill>
          <a:blip r:embed="rId1"/>
          <a:stretch>
            <a:fillRect/>
          </a:stretch>
        </p:blipFill>
        <p:spPr>
          <a:xfrm>
            <a:off x="142240" y="180975"/>
            <a:ext cx="1419225" cy="1376672"/>
          </a:xfrm>
          <a:prstGeom prst="ellipse">
            <a:avLst/>
          </a:prstGeom>
        </p:spPr>
      </p:pic>
      <p:sp>
        <p:nvSpPr>
          <p:cNvPr id="26" name="文本框 25"/>
          <p:cNvSpPr txBox="1"/>
          <p:nvPr/>
        </p:nvSpPr>
        <p:spPr>
          <a:xfrm>
            <a:off x="1315174" y="1714965"/>
            <a:ext cx="3040812"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政治安全的内容</a:t>
            </a:r>
            <a:endParaRPr lang="en-US" altLang="zh-CN"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Tree>
  </p:cSld>
  <p:clrMapOvr>
    <a:masterClrMapping/>
  </p:clrMapOvr>
  <p:transition spd="slow" advTm="90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668588" y="2341563"/>
            <a:ext cx="0" cy="270033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2668588" y="2341563"/>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rot="5400000">
            <a:off x="2937887" y="3148013"/>
            <a:ext cx="0" cy="110807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668588" y="5043488"/>
            <a:ext cx="110807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975208" y="2060493"/>
            <a:ext cx="1308772" cy="579813"/>
            <a:chOff x="3952875" y="1970088"/>
            <a:chExt cx="2855913" cy="773112"/>
          </a:xfrm>
          <a:solidFill>
            <a:srgbClr val="FF3300"/>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3" name="文本框 12"/>
            <p:cNvSpPr txBox="1"/>
            <p:nvPr/>
          </p:nvSpPr>
          <p:spPr>
            <a:xfrm>
              <a:off x="4178088" y="2025967"/>
              <a:ext cx="2599267" cy="615575"/>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rPr>
                <a:t>反渗透</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2975208" y="3396355"/>
            <a:ext cx="1319333" cy="581025"/>
            <a:chOff x="3952875" y="3751263"/>
            <a:chExt cx="2855913" cy="774700"/>
          </a:xfrm>
          <a:solidFill>
            <a:srgbClr val="FA2906"/>
          </a:solidFill>
        </p:grpSpPr>
        <p:sp>
          <p:nvSpPr>
            <p:cNvPr id="15"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6" name="文本框 15"/>
            <p:cNvSpPr txBox="1"/>
            <p:nvPr/>
          </p:nvSpPr>
          <p:spPr>
            <a:xfrm>
              <a:off x="4177558" y="3852742"/>
              <a:ext cx="1477328" cy="615553"/>
            </a:xfrm>
            <a:prstGeom prst="rect">
              <a:avLst/>
            </a:prstGeom>
            <a:grpFill/>
            <a:effectLst/>
          </p:spPr>
          <p:txBody>
            <a:bodyPr wrap="non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反分裂</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2958053" y="4723346"/>
            <a:ext cx="1319339" cy="581025"/>
            <a:chOff x="3952875" y="5532438"/>
            <a:chExt cx="2855913" cy="774700"/>
          </a:xfrm>
          <a:solidFill>
            <a:srgbClr val="FF3300"/>
          </a:solidFill>
        </p:grpSpPr>
        <p:sp>
          <p:nvSpPr>
            <p:cNvPr id="19"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20" name="文本框 19"/>
            <p:cNvSpPr txBox="1"/>
            <p:nvPr/>
          </p:nvSpPr>
          <p:spPr>
            <a:xfrm>
              <a:off x="4213419" y="5580261"/>
              <a:ext cx="1477320" cy="615553"/>
            </a:xfrm>
            <a:prstGeom prst="rect">
              <a:avLst/>
            </a:prstGeom>
            <a:grpFill/>
            <a:effectLst/>
          </p:spPr>
          <p:txBody>
            <a:bodyPr wrap="non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反颠覆</a:t>
              </a:r>
              <a:endParaRPr lang="en-US" altLang="zh-CN" sz="2400" strike="noStrike" noProof="1">
                <a:solidFill>
                  <a:schemeClr val="bg1"/>
                </a:solidFill>
                <a:latin typeface="微软雅黑" panose="020B0503020204020204" charset="-122"/>
                <a:ea typeface="微软雅黑" panose="020B0503020204020204" charset="-122"/>
                <a:sym typeface="Arial" panose="020B0604020202020204" pitchFamily="34" charset="0"/>
              </a:endParaRPr>
            </a:p>
          </p:txBody>
        </p:sp>
      </p:grpSp>
      <p:sp>
        <p:nvSpPr>
          <p:cNvPr id="21" name="文本框 20"/>
          <p:cNvSpPr txBox="1"/>
          <p:nvPr/>
        </p:nvSpPr>
        <p:spPr>
          <a:xfrm>
            <a:off x="4283980" y="2133178"/>
            <a:ext cx="4403571" cy="400110"/>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抵御和防范西方资本主义的和平演变</a:t>
            </a:r>
            <a:endParaRPr lang="en-US" altLang="zh-CN" noProof="1">
              <a:latin typeface="微软雅黑" panose="020B0503020204020204" charset="-122"/>
              <a:ea typeface="微软雅黑" panose="020B0503020204020204" charset="-122"/>
            </a:endParaRPr>
          </a:p>
        </p:txBody>
      </p:sp>
      <p:pic>
        <p:nvPicPr>
          <p:cNvPr id="25" name="图片 24" descr="图片 3"/>
          <p:cNvPicPr>
            <a:picLocks noChangeAspect="1"/>
          </p:cNvPicPr>
          <p:nvPr/>
        </p:nvPicPr>
        <p:blipFill>
          <a:blip r:embed="rId1"/>
          <a:stretch>
            <a:fillRect/>
          </a:stretch>
        </p:blipFill>
        <p:spPr>
          <a:xfrm>
            <a:off x="142240" y="180975"/>
            <a:ext cx="1419225" cy="1376672"/>
          </a:xfrm>
          <a:prstGeom prst="ellipse">
            <a:avLst/>
          </a:prstGeom>
        </p:spPr>
      </p:pic>
      <p:sp>
        <p:nvSpPr>
          <p:cNvPr id="26" name="文本框 25"/>
          <p:cNvSpPr txBox="1"/>
          <p:nvPr/>
        </p:nvSpPr>
        <p:spPr>
          <a:xfrm>
            <a:off x="4314440" y="3348107"/>
            <a:ext cx="4403571" cy="707886"/>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坚决捍卫主权安全、国家统一、领土完整</a:t>
            </a:r>
            <a:endParaRPr lang="en-US" altLang="zh-CN" noProof="1">
              <a:latin typeface="微软雅黑" panose="020B0503020204020204" charset="-122"/>
              <a:ea typeface="微软雅黑" panose="020B0503020204020204" charset="-122"/>
            </a:endParaRPr>
          </a:p>
        </p:txBody>
      </p:sp>
      <p:sp>
        <p:nvSpPr>
          <p:cNvPr id="27" name="文本框 11"/>
          <p:cNvSpPr txBox="1"/>
          <p:nvPr/>
        </p:nvSpPr>
        <p:spPr>
          <a:xfrm>
            <a:off x="531046" y="3358709"/>
            <a:ext cx="2096819" cy="646331"/>
          </a:xfrm>
          <a:prstGeom prst="rect">
            <a:avLst/>
          </a:prstGeom>
          <a:noFill/>
          <a:ln w="9525">
            <a:noFill/>
          </a:ln>
        </p:spPr>
        <p:txBody>
          <a:bodyPr wrap="square" anchor="t" anchorCtr="0">
            <a:spAutoFit/>
          </a:bodyPr>
          <a:lstStyle/>
          <a:p>
            <a:r>
              <a:rPr lang="zh-CN" altLang="en-US" sz="3600" dirty="0">
                <a:latin typeface="微软雅黑" panose="020B0503020204020204" charset="-122"/>
                <a:ea typeface="微软雅黑" panose="020B0503020204020204" charset="-122"/>
              </a:rPr>
              <a:t>主要任务</a:t>
            </a:r>
            <a:endParaRPr lang="zh-CN" altLang="en-US" sz="3600" dirty="0">
              <a:latin typeface="微软雅黑" panose="020B0503020204020204" charset="-122"/>
              <a:ea typeface="微软雅黑" panose="020B0503020204020204" charset="-122"/>
            </a:endParaRPr>
          </a:p>
        </p:txBody>
      </p:sp>
      <p:sp>
        <p:nvSpPr>
          <p:cNvPr id="28" name="文本框 27"/>
          <p:cNvSpPr txBox="1"/>
          <p:nvPr/>
        </p:nvSpPr>
        <p:spPr>
          <a:xfrm>
            <a:off x="4314440" y="4641927"/>
            <a:ext cx="4403571" cy="707886"/>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严厉打击和严密防范反动势力的破坏活动</a:t>
            </a:r>
            <a:endParaRPr lang="en-US" altLang="zh-CN" noProof="1">
              <a:latin typeface="微软雅黑" panose="020B0503020204020204" charset="-122"/>
              <a:ea typeface="微软雅黑" panose="020B0503020204020204" charset="-122"/>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6" grpId="0" bldLvl="0" animBg="1"/>
      <p:bldP spid="2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4385" y="1988900"/>
            <a:ext cx="1308772" cy="579813"/>
            <a:chOff x="3952875" y="1970088"/>
            <a:chExt cx="2855913" cy="773112"/>
          </a:xfrm>
          <a:solidFill>
            <a:srgbClr val="FF3300"/>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3" name="文本框 12"/>
            <p:cNvSpPr txBox="1"/>
            <p:nvPr/>
          </p:nvSpPr>
          <p:spPr>
            <a:xfrm>
              <a:off x="4178088" y="2025967"/>
              <a:ext cx="2599267" cy="615575"/>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rPr>
                <a:t>反渗透</a:t>
              </a:r>
              <a:endParaRPr lang="en-US" altLang="zh-CN" sz="2400" strike="noStrike" noProof="1">
                <a:solidFill>
                  <a:schemeClr val="bg1"/>
                </a:solidFill>
                <a:latin typeface="微软雅黑" panose="020B0503020204020204" charset="-122"/>
                <a:ea typeface="微软雅黑" panose="020B0503020204020204" charset="-122"/>
              </a:endParaRPr>
            </a:p>
          </p:txBody>
        </p:sp>
      </p:grpSp>
      <p:sp>
        <p:nvSpPr>
          <p:cNvPr id="21" name="文本框 20"/>
          <p:cNvSpPr txBox="1"/>
          <p:nvPr/>
        </p:nvSpPr>
        <p:spPr>
          <a:xfrm>
            <a:off x="2803157" y="2061585"/>
            <a:ext cx="4403571" cy="400110"/>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抵御和防范西方资本主义的和平演变</a:t>
            </a:r>
            <a:endParaRPr lang="en-US" altLang="zh-CN" noProof="1">
              <a:latin typeface="微软雅黑" panose="020B0503020204020204" charset="-122"/>
              <a:ea typeface="微软雅黑" panose="020B0503020204020204" charset="-122"/>
            </a:endParaRPr>
          </a:p>
        </p:txBody>
      </p:sp>
      <p:pic>
        <p:nvPicPr>
          <p:cNvPr id="25" name="图片 24" descr="图片 3"/>
          <p:cNvPicPr>
            <a:picLocks noChangeAspect="1"/>
          </p:cNvPicPr>
          <p:nvPr/>
        </p:nvPicPr>
        <p:blipFill>
          <a:blip r:embed="rId1"/>
          <a:stretch>
            <a:fillRect/>
          </a:stretch>
        </p:blipFill>
        <p:spPr>
          <a:xfrm>
            <a:off x="142240" y="180975"/>
            <a:ext cx="1419225" cy="1376672"/>
          </a:xfrm>
          <a:prstGeom prst="ellipse">
            <a:avLst/>
          </a:prstGeom>
        </p:spPr>
      </p:pic>
      <p:sp>
        <p:nvSpPr>
          <p:cNvPr id="8" name="文本框 7"/>
          <p:cNvSpPr txBox="1"/>
          <p:nvPr/>
        </p:nvSpPr>
        <p:spPr>
          <a:xfrm>
            <a:off x="1100455" y="2995930"/>
            <a:ext cx="7143750" cy="2848610"/>
          </a:xfrm>
          <a:prstGeom prst="rect">
            <a:avLst/>
          </a:prstGeom>
          <a:noFill/>
        </p:spPr>
        <p:txBody>
          <a:bodyPr wrap="square">
            <a:spAutoFit/>
          </a:bodyPr>
          <a:lstStyle/>
          <a:p>
            <a:pPr>
              <a:lnSpc>
                <a:spcPct val="160000"/>
              </a:lnSpc>
            </a:pPr>
            <a:r>
              <a:rPr lang="en-US" altLang="zh-CN" sz="2800" dirty="0">
                <a:solidFill>
                  <a:srgbClr val="FFFF00"/>
                </a:solidFill>
              </a:rPr>
              <a:t>        </a:t>
            </a:r>
            <a:r>
              <a:rPr lang="zh-CN" altLang="en-US" sz="2800" dirty="0">
                <a:solidFill>
                  <a:srgbClr val="FFFF00"/>
                </a:solidFill>
              </a:rPr>
              <a:t>和平演变是西方资本主义国家实施的以非暴力方式从内部颠覆社会主义国家政权的战略。新中国成立以来， 西方资本主义国家始终没有放弃对中国敌视态势和演变图谋。</a:t>
            </a:r>
            <a:endParaRPr lang="zh-CN" altLang="en-US" sz="2800" dirty="0">
              <a:solidFill>
                <a:srgbClr val="FFFF00"/>
              </a:solidFill>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4385" y="1988900"/>
            <a:ext cx="1308772" cy="579813"/>
            <a:chOff x="3952875" y="1970088"/>
            <a:chExt cx="2855913" cy="773112"/>
          </a:xfrm>
          <a:solidFill>
            <a:srgbClr val="FF3300"/>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3" name="文本框 12"/>
            <p:cNvSpPr txBox="1"/>
            <p:nvPr/>
          </p:nvSpPr>
          <p:spPr>
            <a:xfrm>
              <a:off x="4178088" y="2025967"/>
              <a:ext cx="2599266" cy="615575"/>
            </a:xfrm>
            <a:prstGeom prst="rect">
              <a:avLst/>
            </a:prstGeom>
            <a:grpFill/>
            <a:effectLst/>
          </p:spPr>
          <p:txBody>
            <a:bodyPr wrap="square" rtlCol="0">
              <a:spAutoFit/>
            </a:bodyPr>
            <a:lstStyle/>
            <a:p>
              <a:pPr fontAlgn="base"/>
              <a:r>
                <a:rPr lang="zh-CN" altLang="en-US" sz="2400" noProof="1">
                  <a:latin typeface="微软雅黑" panose="020B0503020204020204" charset="-122"/>
                  <a:ea typeface="微软雅黑" panose="020B0503020204020204" charset="-122"/>
                </a:rPr>
                <a:t>反分裂</a:t>
              </a:r>
              <a:endParaRPr lang="en-US" altLang="zh-CN" sz="2400" strike="noStrike" noProof="1">
                <a:solidFill>
                  <a:schemeClr val="bg1"/>
                </a:solidFill>
                <a:latin typeface="微软雅黑" panose="020B0503020204020204" charset="-122"/>
                <a:ea typeface="微软雅黑" panose="020B0503020204020204" charset="-122"/>
              </a:endParaRPr>
            </a:p>
          </p:txBody>
        </p:sp>
      </p:grpSp>
      <p:sp>
        <p:nvSpPr>
          <p:cNvPr id="21" name="文本框 20"/>
          <p:cNvSpPr txBox="1"/>
          <p:nvPr/>
        </p:nvSpPr>
        <p:spPr>
          <a:xfrm>
            <a:off x="2803157" y="2061585"/>
            <a:ext cx="5009068" cy="400110"/>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坚决捍卫主权安全、国家统一、领土完整</a:t>
            </a:r>
            <a:endParaRPr lang="en-US" altLang="zh-CN" noProof="1">
              <a:latin typeface="微软雅黑" panose="020B0503020204020204" charset="-122"/>
              <a:ea typeface="微软雅黑" panose="020B0503020204020204" charset="-122"/>
            </a:endParaRPr>
          </a:p>
        </p:txBody>
      </p:sp>
      <p:pic>
        <p:nvPicPr>
          <p:cNvPr id="25" name="图片 24" descr="图片 3"/>
          <p:cNvPicPr>
            <a:picLocks noChangeAspect="1"/>
          </p:cNvPicPr>
          <p:nvPr/>
        </p:nvPicPr>
        <p:blipFill>
          <a:blip r:embed="rId1"/>
          <a:stretch>
            <a:fillRect/>
          </a:stretch>
        </p:blipFill>
        <p:spPr>
          <a:xfrm>
            <a:off x="142240" y="180975"/>
            <a:ext cx="1419225" cy="1376672"/>
          </a:xfrm>
          <a:prstGeom prst="ellipse">
            <a:avLst/>
          </a:prstGeom>
        </p:spPr>
      </p:pic>
      <p:sp>
        <p:nvSpPr>
          <p:cNvPr id="8" name="文本框 7"/>
          <p:cNvSpPr txBox="1"/>
          <p:nvPr/>
        </p:nvSpPr>
        <p:spPr>
          <a:xfrm>
            <a:off x="860425" y="2999740"/>
            <a:ext cx="7671435" cy="3449955"/>
          </a:xfrm>
          <a:prstGeom prst="rect">
            <a:avLst/>
          </a:prstGeom>
          <a:noFill/>
        </p:spPr>
        <p:txBody>
          <a:bodyPr wrap="square">
            <a:spAutoFit/>
          </a:bodyPr>
          <a:lstStyle/>
          <a:p>
            <a:pPr>
              <a:lnSpc>
                <a:spcPct val="130000"/>
              </a:lnSpc>
            </a:pPr>
            <a:r>
              <a:rPr lang="en-US" altLang="zh-CN" sz="2800" dirty="0">
                <a:solidFill>
                  <a:srgbClr val="FFFF00"/>
                </a:solidFill>
              </a:rPr>
              <a:t>        </a:t>
            </a:r>
            <a:r>
              <a:rPr lang="zh-CN" altLang="en-US" sz="2800" dirty="0">
                <a:solidFill>
                  <a:srgbClr val="FFFF00"/>
                </a:solidFill>
              </a:rPr>
              <a:t>我们坚决维护国家主权和领土完整，绝不容忍国家分裂的历史悲剧重演。一切分裂祖国的活动都必将遭到全体中国人坚决反对。</a:t>
            </a:r>
            <a:endParaRPr lang="en-US" altLang="zh-CN" sz="2800" dirty="0">
              <a:solidFill>
                <a:srgbClr val="FFFF00"/>
              </a:solidFill>
            </a:endParaRPr>
          </a:p>
          <a:p>
            <a:pPr>
              <a:lnSpc>
                <a:spcPct val="130000"/>
              </a:lnSpc>
            </a:pPr>
            <a:r>
              <a:rPr lang="en-US" altLang="zh-CN" sz="2800" dirty="0">
                <a:solidFill>
                  <a:srgbClr val="FFFF00"/>
                </a:solidFill>
              </a:rPr>
              <a:t>       </a:t>
            </a:r>
            <a:r>
              <a:rPr lang="zh-CN" altLang="en-US" sz="2800" dirty="0">
                <a:solidFill>
                  <a:srgbClr val="FFFF00"/>
                </a:solidFill>
              </a:rPr>
              <a:t>我们绝不允许任何人、任何组织、任何政党、在任何时候、以任何形式、把任何一块中国领土从中国分裂出去！</a:t>
            </a:r>
            <a:endParaRPr lang="zh-CN" altLang="en-US" sz="2800" dirty="0">
              <a:solidFill>
                <a:srgbClr val="FFFF00"/>
              </a:solidFill>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94385" y="1988900"/>
            <a:ext cx="1308772" cy="579813"/>
            <a:chOff x="3952875" y="1970088"/>
            <a:chExt cx="2855913" cy="773112"/>
          </a:xfrm>
          <a:solidFill>
            <a:srgbClr val="FF3300"/>
          </a:solidFill>
        </p:grpSpPr>
        <p:sp>
          <p:nvSpPr>
            <p:cNvPr id="12"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3" name="文本框 12"/>
            <p:cNvSpPr txBox="1"/>
            <p:nvPr/>
          </p:nvSpPr>
          <p:spPr>
            <a:xfrm>
              <a:off x="4178088" y="2025967"/>
              <a:ext cx="2599266" cy="615575"/>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rPr>
                <a:t>反颠覆</a:t>
              </a:r>
              <a:endParaRPr lang="en-US" altLang="zh-CN" sz="2400" strike="noStrike" noProof="1">
                <a:solidFill>
                  <a:schemeClr val="bg1"/>
                </a:solidFill>
                <a:latin typeface="微软雅黑" panose="020B0503020204020204" charset="-122"/>
                <a:ea typeface="微软雅黑" panose="020B0503020204020204" charset="-122"/>
              </a:endParaRPr>
            </a:p>
          </p:txBody>
        </p:sp>
      </p:grpSp>
      <p:sp>
        <p:nvSpPr>
          <p:cNvPr id="21" name="文本框 20"/>
          <p:cNvSpPr txBox="1"/>
          <p:nvPr/>
        </p:nvSpPr>
        <p:spPr>
          <a:xfrm>
            <a:off x="2803157" y="2061585"/>
            <a:ext cx="4846458" cy="400110"/>
          </a:xfrm>
          <a:prstGeom prst="rect">
            <a:avLst/>
          </a:prstGeom>
          <a:noFill/>
          <a:effectLst/>
        </p:spPr>
        <p:txBody>
          <a:bodyPr wrap="square" rtlCol="0">
            <a:spAutoFit/>
          </a:bodyPr>
          <a:lstStyle/>
          <a:p>
            <a:r>
              <a:rPr lang="zh-CN" altLang="en-US" noProof="1">
                <a:latin typeface="微软雅黑" panose="020B0503020204020204" charset="-122"/>
                <a:ea typeface="微软雅黑" panose="020B0503020204020204" charset="-122"/>
              </a:rPr>
              <a:t>严厉打击和严密防范反动势力的破坏活动</a:t>
            </a:r>
            <a:endParaRPr lang="en-US" altLang="zh-CN" noProof="1">
              <a:latin typeface="微软雅黑" panose="020B0503020204020204" charset="-122"/>
              <a:ea typeface="微软雅黑" panose="020B0503020204020204" charset="-122"/>
            </a:endParaRPr>
          </a:p>
        </p:txBody>
      </p:sp>
      <p:pic>
        <p:nvPicPr>
          <p:cNvPr id="25" name="图片 24" descr="图片 3"/>
          <p:cNvPicPr>
            <a:picLocks noChangeAspect="1"/>
          </p:cNvPicPr>
          <p:nvPr/>
        </p:nvPicPr>
        <p:blipFill>
          <a:blip r:embed="rId1"/>
          <a:stretch>
            <a:fillRect/>
          </a:stretch>
        </p:blipFill>
        <p:spPr>
          <a:xfrm>
            <a:off x="142240" y="180975"/>
            <a:ext cx="1419225" cy="1376672"/>
          </a:xfrm>
          <a:prstGeom prst="ellipse">
            <a:avLst/>
          </a:prstGeom>
        </p:spPr>
      </p:pic>
      <p:sp>
        <p:nvSpPr>
          <p:cNvPr id="18" name="文本框 17"/>
          <p:cNvSpPr txBox="1"/>
          <p:nvPr/>
        </p:nvSpPr>
        <p:spPr>
          <a:xfrm>
            <a:off x="934720" y="2999740"/>
            <a:ext cx="7597140" cy="3105150"/>
          </a:xfrm>
          <a:prstGeom prst="rect">
            <a:avLst/>
          </a:prstGeom>
          <a:noFill/>
        </p:spPr>
        <p:txBody>
          <a:bodyPr wrap="square">
            <a:spAutoFit/>
          </a:bodyPr>
          <a:lstStyle/>
          <a:p>
            <a:pPr>
              <a:lnSpc>
                <a:spcPct val="140000"/>
              </a:lnSpc>
            </a:pPr>
            <a:r>
              <a:rPr lang="en-US" altLang="zh-CN" sz="2800" dirty="0">
                <a:solidFill>
                  <a:srgbClr val="FFFF00"/>
                </a:solidFill>
                <a:latin typeface="+mn-ea"/>
                <a:ea typeface="+mn-ea"/>
              </a:rPr>
              <a:t>    《</a:t>
            </a:r>
            <a:r>
              <a:rPr lang="zh-CN" altLang="en-US" sz="2800" dirty="0">
                <a:solidFill>
                  <a:srgbClr val="FFFF00"/>
                </a:solidFill>
                <a:latin typeface="+mn-ea"/>
                <a:ea typeface="+mn-ea"/>
              </a:rPr>
              <a:t>中国人民政治协商会议共同纲领</a:t>
            </a:r>
            <a:r>
              <a:rPr lang="en-US" altLang="zh-CN" sz="2800" dirty="0">
                <a:solidFill>
                  <a:srgbClr val="FFFF00"/>
                </a:solidFill>
                <a:latin typeface="+mn-ea"/>
                <a:ea typeface="+mn-ea"/>
              </a:rPr>
              <a:t>》</a:t>
            </a:r>
            <a:r>
              <a:rPr lang="zh-CN" altLang="en-US" sz="2800" dirty="0">
                <a:solidFill>
                  <a:srgbClr val="FFFF00"/>
                </a:solidFill>
                <a:latin typeface="+mn-ea"/>
                <a:ea typeface="+mn-ea"/>
              </a:rPr>
              <a:t>第七条规定</a:t>
            </a:r>
            <a:r>
              <a:rPr lang="en-US" altLang="zh-CN" sz="2800" dirty="0">
                <a:solidFill>
                  <a:srgbClr val="FFFF00"/>
                </a:solidFill>
                <a:latin typeface="+mn-ea"/>
                <a:ea typeface="+mn-ea"/>
              </a:rPr>
              <a:t>:“</a:t>
            </a:r>
            <a:r>
              <a:rPr lang="zh-CN" altLang="en-US" sz="2800" dirty="0">
                <a:solidFill>
                  <a:srgbClr val="FFFF00"/>
                </a:solidFill>
                <a:latin typeface="+mn-ea"/>
                <a:ea typeface="+mn-ea"/>
              </a:rPr>
              <a:t>中华人民共和国必须镇压一切反革命活动， 严厉惩罚一切勾结帝国主义、背叛祖国、反对人民民主事业的国民党反革命战争罪犯和其他怙恶不悛的反革命首要分子。</a:t>
            </a:r>
            <a:endParaRPr lang="en-US" altLang="zh-CN" sz="2800" dirty="0">
              <a:solidFill>
                <a:srgbClr val="FFFF00"/>
              </a:solidFill>
              <a:latin typeface="+mn-ea"/>
              <a:ea typeface="+mn-ea"/>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976438"/>
            <a:ext cx="2487613" cy="1974850"/>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8" name="矩形 17"/>
            <p:cNvSpPr/>
            <p:nvPr/>
          </p:nvSpPr>
          <p:spPr>
            <a:xfrm>
              <a:off x="815783" y="2796214"/>
              <a:ext cx="1155256" cy="1137072"/>
            </a:xfrm>
            <a:prstGeom prst="rect">
              <a:avLst/>
            </a:prstGeom>
          </p:spPr>
          <p:txBody>
            <a:bodyPr wrap="square">
              <a:spAutoFit/>
            </a:bodyPr>
            <a:lstStyle/>
            <a:p>
              <a:pPr fontAlgn="base"/>
              <a:r>
                <a:rPr lang="en-US" altLang="zh-CN" sz="4950" noProof="1">
                  <a:solidFill>
                    <a:prstClr val="white"/>
                  </a:solidFill>
                  <a:latin typeface="方正姚体" panose="02010601030101010101" pitchFamily="2" charset="-122"/>
                  <a:ea typeface="方正姚体" panose="02010601030101010101" pitchFamily="2" charset="-122"/>
                </a:rPr>
                <a:t>3</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2247315" y="2800350"/>
            <a:ext cx="6896686"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6" name="矩形 15"/>
          <p:cNvSpPr/>
          <p:nvPr/>
        </p:nvSpPr>
        <p:spPr>
          <a:xfrm>
            <a:off x="2273047" y="3083431"/>
            <a:ext cx="6578600" cy="584775"/>
          </a:xfrm>
          <a:prstGeom prst="rect">
            <a:avLst/>
          </a:prstGeom>
          <a:noFill/>
          <a:ln w="9525">
            <a:noFill/>
          </a:ln>
        </p:spPr>
        <p:txBody>
          <a:bodyPr wrap="square" anchor="t" anchorCtr="0">
            <a:spAutoFit/>
          </a:bodyPr>
          <a:lstStyle/>
          <a:p>
            <a:pPr algn="ctr"/>
            <a:r>
              <a:rPr lang="zh-CN" altLang="en-US" sz="3200" dirty="0">
                <a:latin typeface="Agency FB" panose="020B0503020202020204" pitchFamily="34" charset="0"/>
                <a:ea typeface="微软雅黑" panose="020B0503020204020204" charset="-122"/>
              </a:rPr>
              <a:t>政治安全就是要坚持党的绝对领导</a:t>
            </a:r>
            <a:endParaRPr lang="zh-CN" altLang="en-US" sz="3200" dirty="0">
              <a:latin typeface="Agency FB" panose="020B0503020202020204" pitchFamily="34" charset="0"/>
              <a:ea typeface="微软雅黑" panose="020B0503020204020204" charset="-122"/>
            </a:endParaRPr>
          </a:p>
        </p:txBody>
      </p:sp>
      <p:pic>
        <p:nvPicPr>
          <p:cNvPr id="9" name="图片 8"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Scale>
                                      <p:cBhvr>
                                        <p:cTn id="1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6"/>
                                        </p:tgtEl>
                                        <p:attrNameLst>
                                          <p:attrName>ppt_x</p:attrName>
                                          <p:attrName>ppt_y</p:attrName>
                                        </p:attrNameLst>
                                      </p:cBhvr>
                                    </p:animMotion>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11725" y="2153919"/>
            <a:ext cx="3384235" cy="890428"/>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endParaRPr lang="zh-CN" altLang="en-US" sz="1500" strike="noStrike" noProof="1">
              <a:solidFill>
                <a:prstClr val="white"/>
              </a:solidFill>
            </a:endParaRPr>
          </a:p>
        </p:txBody>
      </p:sp>
      <p:sp>
        <p:nvSpPr>
          <p:cNvPr id="99" name="文本框 98"/>
          <p:cNvSpPr txBox="1"/>
          <p:nvPr/>
        </p:nvSpPr>
        <p:spPr>
          <a:xfrm>
            <a:off x="851852" y="2245190"/>
            <a:ext cx="2324296" cy="707886"/>
          </a:xfrm>
          <a:prstGeom prst="rect">
            <a:avLst/>
          </a:prstGeom>
          <a:noFill/>
          <a:ln w="9525">
            <a:noFill/>
          </a:ln>
        </p:spPr>
        <p:txBody>
          <a:bodyPr wrap="square" anchor="t">
            <a:spAutoFit/>
            <a:scene3d>
              <a:camera prst="orthographicFront"/>
              <a:lightRig rig="threePt" dir="t"/>
            </a:scene3d>
          </a:bodyPr>
          <a:lstStyle/>
          <a:p>
            <a:r>
              <a:rPr lang="zh-CN" altLang="en-US" sz="40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rPr>
              <a:t>政治安全</a:t>
            </a:r>
            <a:endParaRPr lang="zh-CN" altLang="en-US" sz="40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endParaRPr>
          </a:p>
        </p:txBody>
      </p:sp>
      <p:sp>
        <p:nvSpPr>
          <p:cNvPr id="21" name="文本框 20"/>
          <p:cNvSpPr txBox="1"/>
          <p:nvPr/>
        </p:nvSpPr>
        <p:spPr>
          <a:xfrm>
            <a:off x="611505" y="3453765"/>
            <a:ext cx="8051800" cy="1938020"/>
          </a:xfrm>
          <a:prstGeom prst="rect">
            <a:avLst/>
          </a:prstGeom>
          <a:noFill/>
          <a:effectLst/>
        </p:spPr>
        <p:txBody>
          <a:bodyPr wrap="square" rtlCol="0">
            <a:spAutoFit/>
            <a:scene3d>
              <a:camera prst="orthographicFront"/>
              <a:lightRig rig="threePt" dir="t"/>
            </a:scene3d>
          </a:bodyPr>
          <a:lstStyle/>
          <a:p>
            <a:r>
              <a:rPr lang="en-US" altLang="zh-CN" sz="4000" b="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       </a:t>
            </a:r>
            <a:r>
              <a:rPr lang="zh-CN" altLang="en-US" sz="4000" b="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政治安全就是国家在政治方面免于国家内外和政治内外各种因素侵害和威胁的客观状态。</a:t>
            </a:r>
            <a:endParaRPr lang="zh-CN" altLang="en-US" sz="4000" b="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pic>
        <p:nvPicPr>
          <p:cNvPr id="23" name="图片 22"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ppt_x</p:attrName>
                                        </p:attrNameLst>
                                      </p:cBhvr>
                                      <p:tavLst>
                                        <p:tav tm="0">
                                          <p:val>
                                            <p:strVal val="1+#ppt_w/2"/>
                                          </p:val>
                                        </p:tav>
                                        <p:tav tm="100000">
                                          <p:val>
                                            <p:strVal val="#ppt_x"/>
                                          </p:val>
                                        </p:tav>
                                      </p:tavLst>
                                    </p:anim>
                                    <p:anim calcmode="lin" valueType="num">
                                      <p:cBhvr>
                                        <p:cTn id="8" dur="500" fill="hold"/>
                                        <p:tgtEl>
                                          <p:spTgt spid="9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p:nvPr/>
        </p:nvSpPr>
        <p:spPr>
          <a:xfrm>
            <a:off x="755651" y="3475990"/>
            <a:ext cx="7658098" cy="2856230"/>
          </a:xfrm>
          <a:prstGeom prst="rect">
            <a:avLst/>
          </a:prstGeom>
        </p:spPr>
        <p:txBody>
          <a:bodyPr wrap="square" lIns="86410" tIns="43205" rIns="86410" bIns="43205" numCol="1" spcCol="345643">
            <a:spAutoFit/>
            <a:scene3d>
              <a:camera prst="orthographicFront"/>
              <a:lightRig rig="threePt" dir="t"/>
            </a:scene3d>
          </a:bodyPr>
          <a:lstStyle/>
          <a:p>
            <a:pPr lvl="0" fontAlgn="auto">
              <a:lnSpc>
                <a:spcPct val="150000"/>
              </a:lnSpc>
              <a:spcBef>
                <a:spcPts val="0"/>
              </a:spcBef>
              <a:spcAft>
                <a:spcPts val="0"/>
              </a:spcAft>
              <a:defRPr/>
            </a:pPr>
            <a:r>
              <a:rPr lang="en-US" altLang="zh-CN" sz="2400" b="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    “</a:t>
            </a:r>
            <a:r>
              <a:rPr lang="zh-CN" altLang="en-US" sz="2400" b="0" noProof="1">
                <a:ln w="10160">
                  <a:solidFill>
                    <a:schemeClr val="accent5"/>
                  </a:solidFill>
                  <a:prstDash val="solid"/>
                </a:ln>
                <a:solidFill>
                  <a:schemeClr val="bg1"/>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办好中国的事情，关键在党。中国特色社会主义最本质的特征是中国共产党领导，中国特色社会主义制度的最大优势是中国共产党领导。坚持和完善党的领导，是党和国家的根本所在、命脉所在，是全国各族人民的利益所在、幸福所在。”</a:t>
            </a:r>
            <a:endParaRPr kumimoji="0" lang="zh-CN" altLang="en-US" sz="2400" b="0" i="0" u="none" strike="noStrike" kern="0" cap="none" spc="0" normalizeH="0" baseline="0" noProof="1" dirty="0">
              <a:ln w="10160">
                <a:solidFill>
                  <a:schemeClr val="accent5"/>
                </a:solidFill>
                <a:prstDash val="solid"/>
              </a:ln>
              <a:solidFill>
                <a:schemeClr val="bg1"/>
              </a:solidFill>
              <a:effectLst>
                <a:outerShdw blurRad="38100" dist="22860" dir="5400000" algn="tl" rotWithShape="0">
                  <a:srgbClr val="000000">
                    <a:alpha val="30000"/>
                  </a:srgbClr>
                </a:outerShdw>
              </a:effectLst>
              <a:uLnTx/>
              <a:uFillTx/>
              <a:latin typeface="黑体" panose="02010609060101010101" pitchFamily="49" charset="-122"/>
              <a:ea typeface="黑体" panose="02010609060101010101" pitchFamily="49" charset="-122"/>
              <a:sym typeface="+mn-ea"/>
            </a:endParaRPr>
          </a:p>
        </p:txBody>
      </p:sp>
      <p:pic>
        <p:nvPicPr>
          <p:cNvPr id="29" name="图片 28"/>
          <p:cNvPicPr>
            <a:picLocks noChangeAspect="1"/>
          </p:cNvPicPr>
          <p:nvPr/>
        </p:nvPicPr>
        <p:blipFill>
          <a:blip r:embed="rId1"/>
          <a:stretch>
            <a:fillRect/>
          </a:stretch>
        </p:blipFill>
        <p:spPr>
          <a:xfrm>
            <a:off x="742951" y="1776412"/>
            <a:ext cx="1483988" cy="1699405"/>
          </a:xfrm>
          <a:prstGeom prst="rect">
            <a:avLst/>
          </a:prstGeom>
          <a:noFill/>
          <a:ln w="9525">
            <a:noFill/>
          </a:ln>
        </p:spPr>
      </p:pic>
      <p:sp>
        <p:nvSpPr>
          <p:cNvPr id="3" name="文本框 2"/>
          <p:cNvSpPr txBox="1"/>
          <p:nvPr/>
        </p:nvSpPr>
        <p:spPr>
          <a:xfrm>
            <a:off x="2350311" y="2149060"/>
            <a:ext cx="5927366" cy="954107"/>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rPr>
              <a:t>习近平总书记在庆祝 中国共产党成立 </a:t>
            </a:r>
            <a:r>
              <a:rPr lang="en-US" altLang="zh-CN" sz="2800" dirty="0">
                <a:latin typeface="微软雅黑" panose="020B0503020204020204" charset="-122"/>
                <a:ea typeface="微软雅黑" panose="020B0503020204020204" charset="-122"/>
              </a:rPr>
              <a:t>95 </a:t>
            </a:r>
            <a:r>
              <a:rPr lang="zh-CN" altLang="en-US" sz="2800" dirty="0">
                <a:latin typeface="微软雅黑" panose="020B0503020204020204" charset="-122"/>
                <a:ea typeface="微软雅黑" panose="020B0503020204020204" charset="-122"/>
              </a:rPr>
              <a:t>周年大会上的讲话中指出：</a:t>
            </a:r>
            <a:endParaRPr lang="zh-CN" altLang="en-US" sz="2800" dirty="0">
              <a:latin typeface="微软雅黑" panose="020B0503020204020204" charset="-122"/>
              <a:ea typeface="微软雅黑" panose="020B0503020204020204" charset="-122"/>
            </a:endParaRPr>
          </a:p>
        </p:txBody>
      </p:sp>
      <p:pic>
        <p:nvPicPr>
          <p:cNvPr id="8" name="图片 7" descr="图片 3"/>
          <p:cNvPicPr>
            <a:picLocks noChangeAspect="1"/>
          </p:cNvPicPr>
          <p:nvPr/>
        </p:nvPicPr>
        <p:blipFill>
          <a:blip r:embed="rId2"/>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 presetClass="entr" presetSubtype="4" decel="5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300" fill="hold"/>
                                        <p:tgtEl>
                                          <p:spTgt spid="11"/>
                                        </p:tgtEl>
                                        <p:attrNameLst>
                                          <p:attrName>ppt_x</p:attrName>
                                        </p:attrNameLst>
                                      </p:cBhvr>
                                      <p:tavLst>
                                        <p:tav tm="0">
                                          <p:val>
                                            <p:strVal val="#ppt_x"/>
                                          </p:val>
                                        </p:tav>
                                        <p:tav tm="100000">
                                          <p:val>
                                            <p:strVal val="#ppt_x"/>
                                          </p:val>
                                        </p:tav>
                                      </p:tavLst>
                                    </p:anim>
                                    <p:anim calcmode="lin" valueType="num">
                                      <p:cBhvr>
                                        <p:cTn id="13" dur="3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1"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p:nvPr/>
        </p:nvSpPr>
        <p:spPr>
          <a:xfrm>
            <a:off x="742950" y="3429000"/>
            <a:ext cx="7940675" cy="2597150"/>
          </a:xfrm>
          <a:prstGeom prst="rect">
            <a:avLst/>
          </a:prstGeom>
        </p:spPr>
        <p:txBody>
          <a:bodyPr wrap="square" lIns="86410" tIns="43205" rIns="86410" bIns="43205" numCol="1" spcCol="345643">
            <a:spAutoFit/>
          </a:bodyPr>
          <a:lstStyle/>
          <a:p>
            <a:pPr lvl="0" fontAlgn="auto">
              <a:lnSpc>
                <a:spcPct val="170000"/>
              </a:lnSpc>
              <a:spcBef>
                <a:spcPts val="0"/>
              </a:spcBef>
              <a:spcAft>
                <a:spcPts val="0"/>
              </a:spcAft>
              <a:defRPr/>
            </a:pPr>
            <a:r>
              <a:rPr lang="en-US" altLang="zh-CN" sz="2400" b="0" noProof="1">
                <a:ln w="10160">
                  <a:solidFill>
                    <a:schemeClr val="accent5"/>
                  </a:solidFill>
                  <a:prstDash val="solid"/>
                </a:ln>
                <a:latin typeface="黑体" panose="02010609060101010101" pitchFamily="49" charset="-122"/>
                <a:ea typeface="黑体" panose="02010609060101010101" pitchFamily="49" charset="-122"/>
              </a:rPr>
              <a:t>    </a:t>
            </a:r>
            <a:r>
              <a:rPr lang="zh-CN" altLang="en-US" sz="2400" b="0" noProof="1">
                <a:ln w="10160">
                  <a:solidFill>
                    <a:schemeClr val="accent5"/>
                  </a:solidFill>
                  <a:prstDash val="solid"/>
                </a:ln>
                <a:latin typeface="黑体" panose="02010609060101010101" pitchFamily="49" charset="-122"/>
                <a:ea typeface="黑体" panose="02010609060101010101" pitchFamily="49" charset="-122"/>
              </a:rPr>
              <a:t>“历史已经并将继续证明，没有中国共产党的领导，民族复兴必然是空想。”保障当代中国国家安全，推进中国特色社会主义事业，实现中华民族复兴，必须“坚持党对一切工作的领导”，“坚持党的集中统一领导”。</a:t>
            </a:r>
            <a:endParaRPr kumimoji="0" lang="zh-CN" altLang="en-US" sz="2400" b="0" i="0" u="none" strike="noStrike" kern="0" cap="none" spc="0" normalizeH="0" baseline="0" noProof="0" dirty="0">
              <a:ln w="10160">
                <a:solidFill>
                  <a:schemeClr val="accent5"/>
                </a:solidFill>
                <a:prstDash val="solid"/>
              </a:ln>
              <a:uLnTx/>
              <a:uFillTx/>
              <a:latin typeface="黑体" panose="02010609060101010101" pitchFamily="49" charset="-122"/>
              <a:ea typeface="黑体" panose="02010609060101010101" pitchFamily="49" charset="-122"/>
              <a:sym typeface="+mn-ea"/>
            </a:endParaRPr>
          </a:p>
        </p:txBody>
      </p:sp>
      <p:pic>
        <p:nvPicPr>
          <p:cNvPr id="29" name="图片 28"/>
          <p:cNvPicPr>
            <a:picLocks noChangeAspect="1"/>
          </p:cNvPicPr>
          <p:nvPr/>
        </p:nvPicPr>
        <p:blipFill>
          <a:blip r:embed="rId1"/>
          <a:stretch>
            <a:fillRect/>
          </a:stretch>
        </p:blipFill>
        <p:spPr>
          <a:xfrm>
            <a:off x="742951" y="1776412"/>
            <a:ext cx="1483988" cy="1699405"/>
          </a:xfrm>
          <a:prstGeom prst="rect">
            <a:avLst/>
          </a:prstGeom>
          <a:noFill/>
          <a:ln w="9525">
            <a:noFill/>
          </a:ln>
        </p:spPr>
      </p:pic>
      <p:sp>
        <p:nvSpPr>
          <p:cNvPr id="3" name="文本框 2"/>
          <p:cNvSpPr txBox="1"/>
          <p:nvPr/>
        </p:nvSpPr>
        <p:spPr>
          <a:xfrm>
            <a:off x="2703910" y="2343905"/>
            <a:ext cx="5927366" cy="523220"/>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rPr>
              <a:t>党的十九大报告深刻指出：</a:t>
            </a:r>
            <a:endParaRPr lang="zh-CN" altLang="en-US" sz="2800" dirty="0">
              <a:latin typeface="微软雅黑" panose="020B0503020204020204" charset="-122"/>
              <a:ea typeface="微软雅黑" panose="020B0503020204020204" charset="-122"/>
            </a:endParaRPr>
          </a:p>
        </p:txBody>
      </p:sp>
      <p:pic>
        <p:nvPicPr>
          <p:cNvPr id="8" name="图片 7" descr="图片 3"/>
          <p:cNvPicPr>
            <a:picLocks noChangeAspect="1"/>
          </p:cNvPicPr>
          <p:nvPr/>
        </p:nvPicPr>
        <p:blipFill>
          <a:blip r:embed="rId2"/>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 presetClass="entr" presetSubtype="4" decel="5000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300" fill="hold"/>
                                        <p:tgtEl>
                                          <p:spTgt spid="11"/>
                                        </p:tgtEl>
                                        <p:attrNameLst>
                                          <p:attrName>ppt_x</p:attrName>
                                        </p:attrNameLst>
                                      </p:cBhvr>
                                      <p:tavLst>
                                        <p:tav tm="0">
                                          <p:val>
                                            <p:strVal val="#ppt_x"/>
                                          </p:val>
                                        </p:tav>
                                        <p:tav tm="100000">
                                          <p:val>
                                            <p:strVal val="#ppt_x"/>
                                          </p:val>
                                        </p:tav>
                                      </p:tavLst>
                                    </p:anim>
                                    <p:anim calcmode="lin" valueType="num">
                                      <p:cBhvr>
                                        <p:cTn id="13" dur="3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ppt_x</p:attrName>
                                        </p:attrNameLst>
                                      </p:cBhvr>
                                      <p:tavLst>
                                        <p:tav tm="0">
                                          <p:val>
                                            <p:strVal val="#ppt_x"/>
                                          </p:val>
                                        </p:tav>
                                        <p:tav tm="100000">
                                          <p:val>
                                            <p:strVal val="#ppt_x"/>
                                          </p:val>
                                        </p:tav>
                                      </p:tavLst>
                                    </p:anim>
                                    <p:anim calcmode="lin" valueType="num">
                                      <p:cBhvr>
                                        <p:cTn id="1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1"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11"/>
          <p:cNvSpPr/>
          <p:nvPr/>
        </p:nvSpPr>
        <p:spPr>
          <a:xfrm>
            <a:off x="2798981" y="1866730"/>
            <a:ext cx="5737225" cy="1477571"/>
          </a:xfrm>
          <a:prstGeom prst="rect">
            <a:avLst/>
          </a:prstGeom>
        </p:spPr>
        <p:txBody>
          <a:bodyPr wrap="square" lIns="86410" tIns="43205" rIns="86410" bIns="43205" numCol="1" spcCol="345643">
            <a:spAutoFit/>
            <a:scene3d>
              <a:camera prst="orthographicFront"/>
              <a:lightRig rig="threePt" dir="t"/>
            </a:scene3d>
          </a:bodyPr>
          <a:lstStyle/>
          <a:p>
            <a:pPr lvl="0" fontAlgn="auto">
              <a:lnSpc>
                <a:spcPct val="150000"/>
              </a:lnSpc>
              <a:spcBef>
                <a:spcPts val="0"/>
              </a:spcBef>
              <a:spcAft>
                <a:spcPts val="0"/>
              </a:spcAft>
              <a:defRPr/>
            </a:pPr>
            <a:br>
              <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endParaRPr kumimoji="0" lang="zh-CN" altLang="en-US" sz="3200" b="0" i="0" u="none" strike="noStrike" kern="0" cap="none" spc="0" normalizeH="0" baseline="0"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charset="-122"/>
              <a:ea typeface="微软雅黑" panose="020B0503020204020204" charset="-122"/>
              <a:sym typeface="+mn-ea"/>
            </a:endParaRPr>
          </a:p>
        </p:txBody>
      </p:sp>
      <p:sp>
        <p:nvSpPr>
          <p:cNvPr id="11" name="Rectangle 11"/>
          <p:cNvSpPr/>
          <p:nvPr/>
        </p:nvSpPr>
        <p:spPr>
          <a:xfrm>
            <a:off x="742951" y="3429000"/>
            <a:ext cx="7658098" cy="2301875"/>
          </a:xfrm>
          <a:prstGeom prst="rect">
            <a:avLst/>
          </a:prstGeom>
        </p:spPr>
        <p:txBody>
          <a:bodyPr wrap="square" lIns="86410" tIns="43205" rIns="86410" bIns="43205" numCol="1" spcCol="345643">
            <a:spAutoFit/>
          </a:bodyPr>
          <a:lstStyle/>
          <a:p>
            <a:pPr lvl="0" fontAlgn="auto">
              <a:lnSpc>
                <a:spcPct val="150000"/>
              </a:lnSpc>
              <a:spcBef>
                <a:spcPts val="0"/>
              </a:spcBef>
              <a:spcAft>
                <a:spcPts val="0"/>
              </a:spcAft>
              <a:defRPr/>
            </a:pPr>
            <a:r>
              <a:rPr lang="en-US" altLang="zh-CN" sz="2400" b="0" noProof="1">
                <a:ln w="10160">
                  <a:solidFill>
                    <a:schemeClr val="accent5"/>
                  </a:solidFill>
                  <a:prstDash val="solid"/>
                </a:ln>
                <a:latin typeface="黑体" panose="02010609060101010101" pitchFamily="49" charset="-122"/>
                <a:ea typeface="黑体" panose="02010609060101010101" pitchFamily="49" charset="-122"/>
              </a:rPr>
              <a:t>    </a:t>
            </a:r>
            <a:r>
              <a:rPr lang="zh-CN" altLang="en-US" sz="2400" b="0" noProof="1">
                <a:ln w="10160">
                  <a:solidFill>
                    <a:schemeClr val="accent5"/>
                  </a:solidFill>
                  <a:prstDash val="solid"/>
                </a:ln>
                <a:latin typeface="黑体" panose="02010609060101010101" pitchFamily="49" charset="-122"/>
                <a:ea typeface="黑体" panose="02010609060101010101" pitchFamily="49" charset="-122"/>
              </a:rPr>
              <a:t>坚持中国共产党对政法工作的绝对领导，坚持以人民为中心的发展思想，履行好维护国家政治安全、确保社会大局稳定、促进社会公平正义、保障人民安居乐业的主要任务，增强人民群众获得感、幸福感和安全感。</a:t>
            </a:r>
            <a:endParaRPr kumimoji="0" lang="zh-CN" altLang="en-US" sz="2400" b="0" i="0" u="none" strike="noStrike" kern="0" cap="none" spc="0" normalizeH="0" baseline="0" noProof="0" dirty="0">
              <a:ln w="10160">
                <a:solidFill>
                  <a:schemeClr val="accent5"/>
                </a:solidFill>
                <a:prstDash val="solid"/>
              </a:ln>
              <a:uLnTx/>
              <a:uFillTx/>
              <a:latin typeface="黑体" panose="02010609060101010101" pitchFamily="49" charset="-122"/>
              <a:ea typeface="黑体" panose="02010609060101010101" pitchFamily="49" charset="-122"/>
              <a:sym typeface="+mn-ea"/>
            </a:endParaRPr>
          </a:p>
        </p:txBody>
      </p:sp>
      <p:pic>
        <p:nvPicPr>
          <p:cNvPr id="29" name="图片 28"/>
          <p:cNvPicPr>
            <a:picLocks noChangeAspect="1"/>
          </p:cNvPicPr>
          <p:nvPr/>
        </p:nvPicPr>
        <p:blipFill>
          <a:blip r:embed="rId1"/>
          <a:stretch>
            <a:fillRect/>
          </a:stretch>
        </p:blipFill>
        <p:spPr>
          <a:xfrm>
            <a:off x="742951" y="1776412"/>
            <a:ext cx="1483988" cy="1699405"/>
          </a:xfrm>
          <a:prstGeom prst="rect">
            <a:avLst/>
          </a:prstGeom>
          <a:noFill/>
          <a:ln w="9525">
            <a:noFill/>
          </a:ln>
        </p:spPr>
      </p:pic>
      <p:sp>
        <p:nvSpPr>
          <p:cNvPr id="3" name="文本框 2"/>
          <p:cNvSpPr txBox="1"/>
          <p:nvPr/>
        </p:nvSpPr>
        <p:spPr>
          <a:xfrm>
            <a:off x="2703910" y="2343905"/>
            <a:ext cx="5927366" cy="523220"/>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rPr>
              <a:t>习近平对政法工作作出重要指示：</a:t>
            </a:r>
            <a:endParaRPr lang="zh-CN" altLang="en-US" sz="2800" dirty="0">
              <a:latin typeface="微软雅黑" panose="020B0503020204020204" charset="-122"/>
              <a:ea typeface="微软雅黑" panose="020B0503020204020204" charset="-122"/>
            </a:endParaRPr>
          </a:p>
        </p:txBody>
      </p:sp>
      <p:pic>
        <p:nvPicPr>
          <p:cNvPr id="8" name="图片 7" descr="图片 3"/>
          <p:cNvPicPr>
            <a:picLocks noChangeAspect="1"/>
          </p:cNvPicPr>
          <p:nvPr/>
        </p:nvPicPr>
        <p:blipFill>
          <a:blip r:embed="rId2"/>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2" presetClass="entr" presetSubtype="4" decel="50000" fill="hold" grpId="0" nodeType="with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p:cTn id="12" dur="300" fill="hold"/>
                                        <p:tgtEl>
                                          <p:spTgt spid="89"/>
                                        </p:tgtEl>
                                        <p:attrNameLst>
                                          <p:attrName>ppt_x</p:attrName>
                                        </p:attrNameLst>
                                      </p:cBhvr>
                                      <p:tavLst>
                                        <p:tav tm="0">
                                          <p:val>
                                            <p:strVal val="#ppt_x"/>
                                          </p:val>
                                        </p:tav>
                                        <p:tav tm="100000">
                                          <p:val>
                                            <p:strVal val="#ppt_x"/>
                                          </p:val>
                                        </p:tav>
                                      </p:tavLst>
                                    </p:anim>
                                    <p:anim calcmode="lin" valueType="num">
                                      <p:cBhvr>
                                        <p:cTn id="13" dur="300" fill="hold"/>
                                        <p:tgtEl>
                                          <p:spTgt spid="89"/>
                                        </p:tgtEl>
                                        <p:attrNameLst>
                                          <p:attrName>ppt_y</p:attrName>
                                        </p:attrNameLst>
                                      </p:cBhvr>
                                      <p:tavLst>
                                        <p:tav tm="0">
                                          <p:val>
                                            <p:strVal val="1+#ppt_h/2"/>
                                          </p:val>
                                        </p:tav>
                                        <p:tav tm="100000">
                                          <p:val>
                                            <p:strVal val="#ppt_y"/>
                                          </p:val>
                                        </p:tav>
                                      </p:tavLst>
                                    </p:anim>
                                  </p:childTnLst>
                                </p:cTn>
                              </p:par>
                              <p:par>
                                <p:cTn id="14" presetID="2" presetClass="entr" presetSubtype="4" decel="5000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300" fill="hold"/>
                                        <p:tgtEl>
                                          <p:spTgt spid="11"/>
                                        </p:tgtEl>
                                        <p:attrNameLst>
                                          <p:attrName>ppt_x</p:attrName>
                                        </p:attrNameLst>
                                      </p:cBhvr>
                                      <p:tavLst>
                                        <p:tav tm="0">
                                          <p:val>
                                            <p:strVal val="#ppt_x"/>
                                          </p:val>
                                        </p:tav>
                                        <p:tav tm="100000">
                                          <p:val>
                                            <p:strVal val="#ppt_x"/>
                                          </p:val>
                                        </p:tav>
                                      </p:tavLst>
                                    </p:anim>
                                    <p:anim calcmode="lin" valueType="num">
                                      <p:cBhvr>
                                        <p:cTn id="17" dur="3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ppt_x</p:attrName>
                                        </p:attrNameLst>
                                      </p:cBhvr>
                                      <p:tavLst>
                                        <p:tav tm="0">
                                          <p:val>
                                            <p:strVal val="#ppt_x"/>
                                          </p:val>
                                        </p:tav>
                                        <p:tav tm="100000">
                                          <p:val>
                                            <p:strVal val="#ppt_x"/>
                                          </p:val>
                                        </p:tav>
                                      </p:tavLst>
                                    </p:anim>
                                    <p:anim calcmode="lin" valueType="num">
                                      <p:cBhvr>
                                        <p:cTn id="2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1"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amond(in)">
                                      <p:cBhvr>
                                        <p:cTn id="2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527175" y="2345152"/>
            <a:ext cx="6501065" cy="579813"/>
            <a:chOff x="3952875" y="1970088"/>
            <a:chExt cx="2855913" cy="773112"/>
          </a:xfrm>
          <a:solidFill>
            <a:srgbClr val="FF3300"/>
          </a:solidFill>
        </p:grpSpPr>
        <p:sp>
          <p:nvSpPr>
            <p:cNvPr id="18" name="圆角矩形 11"/>
            <p:cNvSpPr/>
            <p:nvPr/>
          </p:nvSpPr>
          <p:spPr>
            <a:xfrm>
              <a:off x="3952875" y="1970088"/>
              <a:ext cx="2855913" cy="7731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19" name="文本框 18"/>
            <p:cNvSpPr txBox="1"/>
            <p:nvPr/>
          </p:nvSpPr>
          <p:spPr>
            <a:xfrm>
              <a:off x="4178088" y="2025967"/>
              <a:ext cx="2599267" cy="615575"/>
            </a:xfrm>
            <a:prstGeom prst="rect">
              <a:avLst/>
            </a:prstGeom>
            <a:grpFill/>
            <a:effectLst/>
          </p:spPr>
          <p:txBody>
            <a:bodyPr wrap="square" rtlCol="0">
              <a:spAutoFit/>
            </a:bodyPr>
            <a:lstStyle/>
            <a:p>
              <a:pPr fontAlgn="base"/>
              <a:r>
                <a:rPr lang="zh-CN" altLang="en-US" sz="2400" strike="noStrike" noProof="1">
                  <a:solidFill>
                    <a:schemeClr val="bg1"/>
                  </a:solidFill>
                  <a:latin typeface="微软雅黑" panose="020B0503020204020204" charset="-122"/>
                  <a:ea typeface="微软雅黑" panose="020B0503020204020204" charset="-122"/>
                </a:rPr>
                <a:t>党的执政地位是历史的选择， 人民的选择</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20" name="组合 19"/>
          <p:cNvGrpSpPr/>
          <p:nvPr/>
        </p:nvGrpSpPr>
        <p:grpSpPr>
          <a:xfrm>
            <a:off x="1515490" y="3396355"/>
            <a:ext cx="6553525" cy="581025"/>
            <a:chOff x="3952875" y="3751263"/>
            <a:chExt cx="2855913" cy="774700"/>
          </a:xfrm>
          <a:solidFill>
            <a:srgbClr val="FA2906"/>
          </a:solidFill>
        </p:grpSpPr>
        <p:sp>
          <p:nvSpPr>
            <p:cNvPr id="21" name="圆角矩形 14"/>
            <p:cNvSpPr/>
            <p:nvPr/>
          </p:nvSpPr>
          <p:spPr>
            <a:xfrm>
              <a:off x="3952875" y="3751263"/>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22" name="文本框 21"/>
            <p:cNvSpPr txBox="1"/>
            <p:nvPr/>
          </p:nvSpPr>
          <p:spPr>
            <a:xfrm>
              <a:off x="4177558" y="3852742"/>
              <a:ext cx="2628825" cy="615553"/>
            </a:xfrm>
            <a:prstGeom prst="rect">
              <a:avLst/>
            </a:prstGeom>
            <a:grpFill/>
            <a:effectLst/>
          </p:spPr>
          <p:txBody>
            <a:bodyPr wrap="non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党的领导是中国特色社会主义最本质的特征</a:t>
              </a:r>
              <a:endParaRPr lang="en-US" altLang="zh-CN" sz="2400" strike="noStrike" noProof="1">
                <a:solidFill>
                  <a:schemeClr val="bg1"/>
                </a:solidFill>
                <a:latin typeface="微软雅黑" panose="020B0503020204020204" charset="-122"/>
                <a:ea typeface="微软雅黑" panose="020B0503020204020204" charset="-122"/>
              </a:endParaRPr>
            </a:p>
          </p:txBody>
        </p:sp>
      </p:grpSp>
      <p:grpSp>
        <p:nvGrpSpPr>
          <p:cNvPr id="23" name="组合 22"/>
          <p:cNvGrpSpPr/>
          <p:nvPr/>
        </p:nvGrpSpPr>
        <p:grpSpPr>
          <a:xfrm>
            <a:off x="1498329" y="4437070"/>
            <a:ext cx="6553554" cy="581025"/>
            <a:chOff x="3952875" y="5532438"/>
            <a:chExt cx="2855913" cy="774700"/>
          </a:xfrm>
          <a:solidFill>
            <a:srgbClr val="FF3300"/>
          </a:solidFill>
        </p:grpSpPr>
        <p:sp>
          <p:nvSpPr>
            <p:cNvPr id="24" name="圆角矩形 18"/>
            <p:cNvSpPr/>
            <p:nvPr/>
          </p:nvSpPr>
          <p:spPr>
            <a:xfrm>
              <a:off x="3952875" y="5532438"/>
              <a:ext cx="2855913" cy="7747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25" name="文本框 24"/>
            <p:cNvSpPr txBox="1"/>
            <p:nvPr/>
          </p:nvSpPr>
          <p:spPr>
            <a:xfrm>
              <a:off x="4188855" y="5612010"/>
              <a:ext cx="2226444" cy="615553"/>
            </a:xfrm>
            <a:prstGeom prst="rect">
              <a:avLst/>
            </a:prstGeom>
            <a:grpFill/>
            <a:effectLst/>
          </p:spPr>
          <p:txBody>
            <a:bodyPr wrap="none" rtlCol="0">
              <a:spAutoFit/>
            </a:bodyPr>
            <a:lstStyle/>
            <a:p>
              <a:pPr algn="l" fontAlgn="base"/>
              <a:r>
                <a:rPr lang="zh-CN" altLang="en-US" sz="2400" strike="noStrike" noProof="1">
                  <a:latin typeface="微软雅黑" panose="020B0503020204020204" charset="-122"/>
                  <a:ea typeface="微软雅黑" panose="020B0503020204020204" charset="-122"/>
                  <a:cs typeface="+mn-cs"/>
                  <a:sym typeface="Arial" panose="020B0604020202020204" pitchFamily="34" charset="0"/>
                </a:rPr>
                <a:t>党的领导是实现民族复兴的根本保障</a:t>
              </a:r>
              <a:endParaRPr lang="en-US" altLang="zh-CN" sz="2400" strike="noStrike" noProof="1">
                <a:solidFill>
                  <a:schemeClr val="bg1"/>
                </a:solidFill>
                <a:latin typeface="微软雅黑" panose="020B0503020204020204" charset="-122"/>
                <a:ea typeface="微软雅黑" panose="020B0503020204020204" charset="-122"/>
                <a:sym typeface="Arial" panose="020B0604020202020204" pitchFamily="34" charset="0"/>
              </a:endParaRPr>
            </a:p>
          </p:txBody>
        </p:sp>
      </p:grpSp>
      <p:pic>
        <p:nvPicPr>
          <p:cNvPr id="12" name="图片 11"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752475" y="1772920"/>
            <a:ext cx="7965440" cy="4420870"/>
          </a:xfrm>
          <a:prstGeom prst="rect">
            <a:avLst/>
          </a:prstGeom>
          <a:noFill/>
        </p:spPr>
        <p:txBody>
          <a:bodyPr wrap="square">
            <a:spAutoFit/>
          </a:bodyPr>
          <a:lstStyle/>
          <a:p>
            <a:pPr>
              <a:lnSpc>
                <a:spcPct val="11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十八大以来，党中央加强对国家安全工作的集中统一领导。</a:t>
            </a:r>
            <a:endParaRPr lang="en-US" altLang="zh-CN" sz="3200" dirty="0">
              <a:latin typeface="黑体" panose="02010609060101010101" pitchFamily="49" charset="-122"/>
              <a:ea typeface="黑体" panose="02010609060101010101" pitchFamily="49" charset="-122"/>
            </a:endParaRPr>
          </a:p>
          <a:p>
            <a:pPr>
              <a:lnSpc>
                <a:spcPct val="110000"/>
              </a:lnSpc>
            </a:pPr>
            <a:endParaRPr lang="en-US" altLang="zh-CN" sz="3200" dirty="0">
              <a:latin typeface="黑体" panose="02010609060101010101" pitchFamily="49" charset="-122"/>
              <a:ea typeface="黑体" panose="02010609060101010101" pitchFamily="49" charset="-122"/>
            </a:endParaRPr>
          </a:p>
          <a:p>
            <a:pPr>
              <a:lnSpc>
                <a:spcPct val="110000"/>
              </a:lnSpc>
            </a:pPr>
            <a:r>
              <a:rPr lang="en-US" altLang="zh-CN" sz="3200" dirty="0">
                <a:latin typeface="黑体" panose="02010609060101010101" pitchFamily="49" charset="-122"/>
                <a:ea typeface="黑体" panose="02010609060101010101" pitchFamily="49" charset="-122"/>
              </a:rPr>
              <a:t>     2020</a:t>
            </a:r>
            <a:r>
              <a:rPr lang="zh-CN" altLang="en-US" sz="3200" dirty="0">
                <a:latin typeface="黑体" panose="02010609060101010101" pitchFamily="49" charset="-122"/>
                <a:ea typeface="黑体" panose="02010609060101010101" pitchFamily="49" charset="-122"/>
              </a:rPr>
              <a:t>年12月11日，中共中央政治局就切实做好国家安全工作举行第二十六次集体学习，习总书记就贯彻总体国家安全观提出</a:t>
            </a:r>
            <a:r>
              <a:rPr lang="en-US" altLang="zh-CN" sz="3200" dirty="0">
                <a:latin typeface="黑体" panose="02010609060101010101" pitchFamily="49" charset="-122"/>
                <a:ea typeface="黑体" panose="02010609060101010101" pitchFamily="49" charset="-122"/>
              </a:rPr>
              <a:t>10</a:t>
            </a:r>
            <a:r>
              <a:rPr lang="zh-CN" altLang="en-US" sz="3200" dirty="0">
                <a:latin typeface="黑体" panose="02010609060101010101" pitchFamily="49" charset="-122"/>
                <a:ea typeface="黑体" panose="02010609060101010101" pitchFamily="49" charset="-122"/>
              </a:rPr>
              <a:t>点要求，</a:t>
            </a:r>
            <a:r>
              <a:rPr lang="zh-CN" altLang="en-US" sz="3200" dirty="0">
                <a:solidFill>
                  <a:srgbClr val="FF0000"/>
                </a:solidFill>
                <a:latin typeface="黑体" panose="02010609060101010101" pitchFamily="49" charset="-122"/>
                <a:ea typeface="黑体" panose="02010609060101010101" pitchFamily="49" charset="-122"/>
              </a:rPr>
              <a:t>将“坚持党对国家安全工作的绝对领导”放在首位</a:t>
            </a:r>
            <a:r>
              <a:rPr lang="zh-CN" altLang="en-US" sz="3200" dirty="0">
                <a:latin typeface="黑体" panose="02010609060101010101" pitchFamily="49" charset="-122"/>
                <a:ea typeface="黑体" panose="02010609060101010101" pitchFamily="49" charset="-122"/>
              </a:rPr>
              <a:t>。</a:t>
            </a:r>
            <a:endParaRPr lang="en-US" altLang="zh-CN" sz="3200" dirty="0">
              <a:latin typeface="黑体" panose="02010609060101010101" pitchFamily="49" charset="-122"/>
              <a:ea typeface="黑体" panose="02010609060101010101" pitchFamily="49" charset="-122"/>
            </a:endParaRPr>
          </a:p>
        </p:txBody>
      </p:sp>
      <p:pic>
        <p:nvPicPr>
          <p:cNvPr id="37" name="图片 36" descr="图片 3"/>
          <p:cNvPicPr>
            <a:picLocks noChangeAspect="1"/>
          </p:cNvPicPr>
          <p:nvPr/>
        </p:nvPicPr>
        <p:blipFill>
          <a:blip r:embed="rId1"/>
          <a:stretch>
            <a:fillRect/>
          </a:stretch>
        </p:blipFill>
        <p:spPr>
          <a:xfrm>
            <a:off x="142240" y="180975"/>
            <a:ext cx="1419225" cy="1376672"/>
          </a:xfrm>
          <a:prstGeom prst="ellipse">
            <a:avLst/>
          </a:prstGeom>
        </p:spPr>
      </p:pic>
    </p:spTree>
    <p:custDataLst>
      <p:tags r:id="rId2"/>
    </p:custDataLst>
  </p:cSld>
  <p:clrMapOvr>
    <a:masterClrMapping/>
  </p:clrMapOvr>
  <p:transition spd="slow" advTm="90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7715" y="2060905"/>
            <a:ext cx="3970536" cy="4104286"/>
            <a:chOff x="3952875" y="1970088"/>
            <a:chExt cx="2855913" cy="1324159"/>
          </a:xfrm>
          <a:solidFill>
            <a:srgbClr val="FF3300"/>
          </a:solidFill>
        </p:grpSpPr>
        <p:sp>
          <p:nvSpPr>
            <p:cNvPr id="4" name="圆角矩形 11"/>
            <p:cNvSpPr/>
            <p:nvPr/>
          </p:nvSpPr>
          <p:spPr>
            <a:xfrm>
              <a:off x="3952875" y="1970088"/>
              <a:ext cx="2855913" cy="132415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5" name="文本框 4"/>
            <p:cNvSpPr txBox="1"/>
            <p:nvPr/>
          </p:nvSpPr>
          <p:spPr>
            <a:xfrm>
              <a:off x="4111295" y="2061290"/>
              <a:ext cx="2539073" cy="1131991"/>
            </a:xfrm>
            <a:prstGeom prst="rect">
              <a:avLst/>
            </a:prstGeom>
            <a:grpFill/>
            <a:effectLst/>
          </p:spPr>
          <p:txBody>
            <a:bodyPr wrap="square" rtlCol="0">
              <a:spAutoFit/>
            </a:bodyPr>
            <a:lstStyle/>
            <a:p>
              <a:pPr algn="l"/>
              <a:r>
                <a:rPr lang="en-US" altLang="zh-CN" sz="2200" b="1" i="0" dirty="0">
                  <a:effectLst/>
                  <a:latin typeface="微软雅黑" panose="020B0503020204020204" charset="-122"/>
                  <a:ea typeface="微软雅黑" panose="020B0503020204020204" charset="-122"/>
                </a:rPr>
                <a:t>1.</a:t>
              </a:r>
              <a:r>
                <a:rPr lang="zh-CN" altLang="en-US" sz="2200" b="1" i="0" dirty="0">
                  <a:effectLst/>
                  <a:latin typeface="微软雅黑" panose="020B0503020204020204" charset="-122"/>
                  <a:ea typeface="微软雅黑" panose="020B0503020204020204" charset="-122"/>
                </a:rPr>
                <a:t>坚持党对国家安全工作的绝对领导</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2.</a:t>
              </a:r>
              <a:r>
                <a:rPr lang="zh-CN" altLang="en-US" sz="2200" b="1" i="0" dirty="0">
                  <a:effectLst/>
                  <a:latin typeface="微软雅黑" panose="020B0503020204020204" charset="-122"/>
                  <a:ea typeface="微软雅黑" panose="020B0503020204020204" charset="-122"/>
                </a:rPr>
                <a:t>坚持中国特色国家安全道路，贯彻总体国家安全观</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3.</a:t>
              </a:r>
              <a:r>
                <a:rPr lang="zh-CN" altLang="en-US" sz="2200" b="1" i="0" dirty="0">
                  <a:effectLst/>
                  <a:latin typeface="微软雅黑" panose="020B0503020204020204" charset="-122"/>
                  <a:ea typeface="微软雅黑" panose="020B0503020204020204" charset="-122"/>
                </a:rPr>
                <a:t>坚持以人民安全为宗旨</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4.</a:t>
              </a:r>
              <a:r>
                <a:rPr lang="zh-CN" altLang="en-US" sz="2200" b="1" i="0" dirty="0">
                  <a:effectLst/>
                  <a:latin typeface="微软雅黑" panose="020B0503020204020204" charset="-122"/>
                  <a:ea typeface="微软雅黑" panose="020B0503020204020204" charset="-122"/>
                </a:rPr>
                <a:t>坚持统筹发展和安全，坚持发展和安全并重</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5.</a:t>
              </a:r>
              <a:r>
                <a:rPr lang="zh-CN" altLang="en-US" sz="2200" b="1" i="0" dirty="0">
                  <a:effectLst/>
                  <a:latin typeface="微软雅黑" panose="020B0503020204020204" charset="-122"/>
                  <a:ea typeface="微软雅黑" panose="020B0503020204020204" charset="-122"/>
                </a:rPr>
                <a:t>坚持把政治安全放在首要位置，维护政权安全和制度安全</a:t>
              </a:r>
              <a:endParaRPr lang="zh-CN" altLang="en-US" sz="2200" b="0" i="0" dirty="0">
                <a:effectLst/>
                <a:latin typeface="微软雅黑" panose="020B0503020204020204" charset="-122"/>
                <a:ea typeface="微软雅黑" panose="020B0503020204020204" charset="-122"/>
              </a:endParaRPr>
            </a:p>
          </p:txBody>
        </p:sp>
      </p:grpSp>
      <p:grpSp>
        <p:nvGrpSpPr>
          <p:cNvPr id="6" name="组合 5"/>
          <p:cNvGrpSpPr/>
          <p:nvPr/>
        </p:nvGrpSpPr>
        <p:grpSpPr>
          <a:xfrm>
            <a:off x="4585298" y="2060904"/>
            <a:ext cx="4090987" cy="4089153"/>
            <a:chOff x="3952875" y="1970088"/>
            <a:chExt cx="2855913" cy="1324159"/>
          </a:xfrm>
          <a:solidFill>
            <a:srgbClr val="FF3300"/>
          </a:solidFill>
        </p:grpSpPr>
        <p:sp>
          <p:nvSpPr>
            <p:cNvPr id="7" name="圆角矩形 11"/>
            <p:cNvSpPr/>
            <p:nvPr/>
          </p:nvSpPr>
          <p:spPr>
            <a:xfrm>
              <a:off x="3952875" y="1970088"/>
              <a:ext cx="2855913" cy="132415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500" strike="noStrike" noProof="1"/>
            </a:p>
          </p:txBody>
        </p:sp>
        <p:sp>
          <p:nvSpPr>
            <p:cNvPr id="8" name="文本框 7"/>
            <p:cNvSpPr txBox="1"/>
            <p:nvPr/>
          </p:nvSpPr>
          <p:spPr>
            <a:xfrm>
              <a:off x="4180834" y="2061628"/>
              <a:ext cx="2399994" cy="1016582"/>
            </a:xfrm>
            <a:prstGeom prst="rect">
              <a:avLst/>
            </a:prstGeom>
            <a:grpFill/>
            <a:effectLst/>
          </p:spPr>
          <p:txBody>
            <a:bodyPr wrap="square" rtlCol="0">
              <a:spAutoFit/>
            </a:bodyPr>
            <a:lstStyle/>
            <a:p>
              <a:pPr algn="l"/>
              <a:r>
                <a:rPr lang="en-US" altLang="zh-CN" sz="2200" b="1" i="0" dirty="0">
                  <a:effectLst/>
                  <a:latin typeface="微软雅黑" panose="020B0503020204020204" charset="-122"/>
                  <a:ea typeface="微软雅黑" panose="020B0503020204020204" charset="-122"/>
                </a:rPr>
                <a:t>6.</a:t>
              </a:r>
              <a:r>
                <a:rPr lang="zh-CN" altLang="en-US" sz="2200" b="1" i="0" dirty="0">
                  <a:effectLst/>
                  <a:latin typeface="微软雅黑" panose="020B0503020204020204" charset="-122"/>
                  <a:ea typeface="微软雅黑" panose="020B0503020204020204" charset="-122"/>
                </a:rPr>
                <a:t>坚持统筹推进各领域安全</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7.</a:t>
              </a:r>
              <a:r>
                <a:rPr lang="zh-CN" altLang="en-US" sz="2200" b="1" i="0" dirty="0">
                  <a:effectLst/>
                  <a:latin typeface="微软雅黑" panose="020B0503020204020204" charset="-122"/>
                  <a:ea typeface="微软雅黑" panose="020B0503020204020204" charset="-122"/>
                </a:rPr>
                <a:t>坚持把防范化解国家安全风险摆在突出位置</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8.</a:t>
              </a:r>
              <a:r>
                <a:rPr lang="zh-CN" altLang="en-US" sz="2200" b="1" i="0" dirty="0">
                  <a:effectLst/>
                  <a:latin typeface="微软雅黑" panose="020B0503020204020204" charset="-122"/>
                  <a:ea typeface="微软雅黑" panose="020B0503020204020204" charset="-122"/>
                </a:rPr>
                <a:t>坚持推进国际共同安全</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9.</a:t>
              </a:r>
              <a:r>
                <a:rPr lang="zh-CN" altLang="en-US" sz="2200" b="1" i="0" dirty="0">
                  <a:effectLst/>
                  <a:latin typeface="微软雅黑" panose="020B0503020204020204" charset="-122"/>
                  <a:ea typeface="微软雅黑" panose="020B0503020204020204" charset="-122"/>
                </a:rPr>
                <a:t>坚持推进国家安全体系和能力现代化</a:t>
              </a:r>
              <a:endParaRPr lang="zh-CN" altLang="en-US" sz="2200" b="0" i="0" dirty="0">
                <a:effectLst/>
                <a:latin typeface="微软雅黑" panose="020B0503020204020204" charset="-122"/>
                <a:ea typeface="微软雅黑" panose="020B0503020204020204" charset="-122"/>
              </a:endParaRPr>
            </a:p>
            <a:p>
              <a:pPr algn="l"/>
              <a:r>
                <a:rPr lang="en-US" altLang="zh-CN" sz="2200" b="1" i="0" dirty="0">
                  <a:effectLst/>
                  <a:latin typeface="微软雅黑" panose="020B0503020204020204" charset="-122"/>
                  <a:ea typeface="微软雅黑" panose="020B0503020204020204" charset="-122"/>
                </a:rPr>
                <a:t>10.</a:t>
              </a:r>
              <a:r>
                <a:rPr lang="zh-CN" altLang="en-US" sz="2200" b="1" i="0" dirty="0">
                  <a:effectLst/>
                  <a:latin typeface="微软雅黑" panose="020B0503020204020204" charset="-122"/>
                  <a:ea typeface="微软雅黑" panose="020B0503020204020204" charset="-122"/>
                </a:rPr>
                <a:t>坚持加强国家安全干部队伍建设</a:t>
              </a:r>
              <a:endParaRPr lang="zh-CN" altLang="en-US" sz="2200" b="0" i="0" dirty="0">
                <a:effectLst/>
                <a:latin typeface="微软雅黑" panose="020B0503020204020204" charset="-122"/>
                <a:ea typeface="微软雅黑" panose="020B0503020204020204" charset="-122"/>
              </a:endParaRPr>
            </a:p>
          </p:txBody>
        </p:sp>
      </p:grpSp>
      <p:pic>
        <p:nvPicPr>
          <p:cNvPr id="9" name="图片 8"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395605" y="1557020"/>
            <a:ext cx="8646795" cy="4950460"/>
          </a:xfrm>
          <a:prstGeom prst="rect">
            <a:avLst/>
          </a:prstGeom>
          <a:noFill/>
        </p:spPr>
        <p:txBody>
          <a:bodyPr wrap="square">
            <a:spAutoFit/>
          </a:bodyPr>
          <a:lstStyle/>
          <a:p>
            <a:pPr algn="ctr"/>
            <a:r>
              <a:rPr lang="zh-CN" altLang="en-US" sz="3200" dirty="0">
                <a:latin typeface="黑体" panose="02010609060101010101" pitchFamily="49" charset="-122"/>
                <a:ea typeface="黑体" panose="02010609060101010101" pitchFamily="49" charset="-122"/>
              </a:rPr>
              <a:t>结语</a:t>
            </a:r>
            <a:endParaRPr lang="en-US" altLang="zh-CN" sz="32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a:lnSpc>
                <a:spcPct val="110000"/>
              </a:lnSpc>
            </a:pP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当代中国政治安全的现实逻辑：国家安全的根本在于政治安全，政治安全的根本在于政权安全，政权安全的实质在于中国共产党的执政安全，执政安全体现为中国共产党的执政地位（领导地位）的绝对巩固。</a:t>
            </a:r>
            <a:endParaRPr lang="en-US" altLang="zh-CN" sz="2400" dirty="0">
              <a:latin typeface="黑体" panose="02010609060101010101" pitchFamily="49" charset="-122"/>
              <a:ea typeface="黑体" panose="02010609060101010101" pitchFamily="49" charset="-122"/>
            </a:endParaRPr>
          </a:p>
          <a:p>
            <a:pPr>
              <a:lnSpc>
                <a:spcPct val="11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当今世界正经历百年未有之大变局，国际力量对比深刻调整，国际环境日趋复杂，不稳定性不确定性明显增加，然而，无论党和国家面临怎样的挑战，“让全体中国人民和中华儿女在实现中华民族伟大复兴的历史进程中共享幸福和荣光”，始终是当今时代及未来中国共产党执政的价值理念和国家政治安全的终极价值。</a:t>
            </a:r>
            <a:endParaRPr lang="en-US" altLang="zh-CN" sz="2400" dirty="0">
              <a:latin typeface="黑体" panose="02010609060101010101" pitchFamily="49" charset="-122"/>
              <a:ea typeface="黑体" panose="02010609060101010101" pitchFamily="49" charset="-122"/>
            </a:endParaRPr>
          </a:p>
        </p:txBody>
      </p:sp>
      <p:pic>
        <p:nvPicPr>
          <p:cNvPr id="37" name="图片 36" descr="图片 3"/>
          <p:cNvPicPr>
            <a:picLocks noChangeAspect="1"/>
          </p:cNvPicPr>
          <p:nvPr/>
        </p:nvPicPr>
        <p:blipFill>
          <a:blip r:embed="rId1"/>
          <a:stretch>
            <a:fillRect/>
          </a:stretch>
        </p:blipFill>
        <p:spPr>
          <a:xfrm>
            <a:off x="142240" y="180975"/>
            <a:ext cx="1419225" cy="1376672"/>
          </a:xfrm>
          <a:prstGeom prst="ellipse">
            <a:avLst/>
          </a:prstGeom>
        </p:spPr>
      </p:pic>
    </p:spTree>
    <p:custDataLst>
      <p:tags r:id="rId2"/>
    </p:custDataLst>
  </p:cSld>
  <p:clrMapOvr>
    <a:masterClrMapping/>
  </p:clrMapOvr>
  <p:transition spd="slow" advTm="90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971749" y="1772885"/>
            <a:ext cx="7488521" cy="4278094"/>
          </a:xfrm>
          <a:prstGeom prst="rect">
            <a:avLst/>
          </a:prstGeom>
          <a:noFill/>
        </p:spPr>
        <p:txBody>
          <a:bodyPr wrap="square">
            <a:spAutoFit/>
          </a:bodyPr>
          <a:lstStyle/>
          <a:p>
            <a:r>
              <a:rPr lang="zh-CN" altLang="en-US" sz="3200" dirty="0">
                <a:latin typeface="黑体" panose="02010609060101010101" pitchFamily="49" charset="-122"/>
                <a:ea typeface="黑体" panose="02010609060101010101" pitchFamily="49" charset="-122"/>
              </a:rPr>
              <a:t>参考文献：</a:t>
            </a:r>
            <a:endParaRPr lang="en-US" altLang="zh-CN" sz="32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习近平对政法工作重要指示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2018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日），新华网，</a:t>
            </a:r>
            <a:r>
              <a:rPr lang="en-US" altLang="zh-CN" dirty="0">
                <a:latin typeface="黑体" panose="02010609060101010101" pitchFamily="49" charset="-122"/>
                <a:ea typeface="黑体" panose="02010609060101010101" pitchFamily="49" charset="-122"/>
              </a:rPr>
              <a:t>http://www.xinhuanet. com/201801/22/c_1122296147.htm</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习近平主持中央政治局第二十六次集体学习并讲话</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，中华人民共和国中央人民政府网，</a:t>
            </a:r>
            <a:r>
              <a:rPr lang="en-US" altLang="zh-CN" kern="100" dirty="0">
                <a:cs typeface="Times New Roman" panose="02020603050405020304" pitchFamily="18" charset="0"/>
              </a:rPr>
              <a:t> http://www.gov.cn/xinwen/2020-12/12/content_5569074.htm</a:t>
            </a:r>
            <a:r>
              <a:rPr lang="zh-CN" altLang="en-US"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cs typeface="Times New Roman" panose="02020603050405020304" pitchFamily="18" charset="0"/>
            </a:endParaRPr>
          </a:p>
          <a:p>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中共中央关于加强党的执政能力建设的决定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，北京：人民出版社 </a:t>
            </a:r>
            <a:r>
              <a:rPr lang="en-US" altLang="zh-CN" dirty="0">
                <a:latin typeface="黑体" panose="02010609060101010101" pitchFamily="49" charset="-122"/>
                <a:ea typeface="黑体" panose="02010609060101010101" pitchFamily="49" charset="-122"/>
              </a:rPr>
              <a:t>2004 </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4.</a:t>
            </a:r>
            <a:r>
              <a:rPr lang="zh-CN" altLang="en-US" dirty="0">
                <a:latin typeface="黑体" panose="02010609060101010101" pitchFamily="49" charset="-122"/>
                <a:ea typeface="黑体" panose="02010609060101010101" pitchFamily="49" charset="-122"/>
              </a:rPr>
              <a:t>马振超：</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新中国成立以来中国共产党政治安全话语：内涵、发展及逻辑</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公安学研究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2021</a:t>
            </a:r>
            <a:r>
              <a:rPr lang="zh-CN" altLang="en-US" dirty="0">
                <a:latin typeface="黑体" panose="02010609060101010101" pitchFamily="49" charset="-122"/>
                <a:ea typeface="黑体" panose="02010609060101010101" pitchFamily="49" charset="-122"/>
              </a:rPr>
              <a:t>年第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期；</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5.</a:t>
            </a:r>
            <a:r>
              <a:rPr lang="zh-CN" altLang="en-US" dirty="0">
                <a:latin typeface="黑体" panose="02010609060101010101" pitchFamily="49" charset="-122"/>
                <a:ea typeface="黑体" panose="02010609060101010101" pitchFamily="49" charset="-122"/>
              </a:rPr>
              <a:t>马振超：</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当代中国政治安全的显示逻辑和终极价值</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国际安全研究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2018</a:t>
            </a:r>
            <a:r>
              <a:rPr lang="zh-CN" altLang="en-US" dirty="0">
                <a:latin typeface="黑体" panose="02010609060101010101" pitchFamily="49" charset="-122"/>
                <a:ea typeface="黑体" panose="02010609060101010101" pitchFamily="49" charset="-122"/>
              </a:rPr>
              <a:t>年第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期。</a:t>
            </a:r>
            <a:endParaRPr lang="en-US" altLang="zh-CN" dirty="0">
              <a:latin typeface="黑体" panose="02010609060101010101" pitchFamily="49" charset="-122"/>
              <a:ea typeface="黑体" panose="02010609060101010101" pitchFamily="49" charset="-122"/>
            </a:endParaRPr>
          </a:p>
        </p:txBody>
      </p:sp>
      <p:pic>
        <p:nvPicPr>
          <p:cNvPr id="37" name="图片 36" descr="图片 3"/>
          <p:cNvPicPr>
            <a:picLocks noChangeAspect="1"/>
          </p:cNvPicPr>
          <p:nvPr/>
        </p:nvPicPr>
        <p:blipFill>
          <a:blip r:embed="rId1"/>
          <a:stretch>
            <a:fillRect/>
          </a:stretch>
        </p:blipFill>
        <p:spPr>
          <a:xfrm>
            <a:off x="142240" y="180975"/>
            <a:ext cx="1419225" cy="1376672"/>
          </a:xfrm>
          <a:prstGeom prst="ellipse">
            <a:avLst/>
          </a:prstGeom>
        </p:spPr>
      </p:pic>
    </p:spTree>
    <p:custDataLst>
      <p:tags r:id="rId2"/>
    </p:custDataLst>
  </p:cSld>
  <p:clrMapOvr>
    <a:masterClrMapping/>
  </p:clrMapOvr>
  <p:transition spd="slow" advTm="90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rot="21030560">
            <a:off x="802118" y="2147800"/>
            <a:ext cx="4544892" cy="1622426"/>
            <a:chOff x="2686384" y="1983722"/>
            <a:chExt cx="6049067" cy="2163820"/>
          </a:xfrm>
        </p:grpSpPr>
        <p:sp>
          <p:nvSpPr>
            <p:cNvPr id="8" name="任意多边形 7"/>
            <p:cNvSpPr/>
            <p:nvPr/>
          </p:nvSpPr>
          <p:spPr>
            <a:xfrm rot="19320000">
              <a:off x="2686384" y="3256450"/>
              <a:ext cx="6049067" cy="891092"/>
            </a:xfrm>
            <a:custGeom>
              <a:avLst/>
              <a:gdLst>
                <a:gd name="connsiteX0" fmla="*/ 5871090 w 6049067"/>
                <a:gd name="connsiteY0" fmla="*/ 665132 h 891091"/>
                <a:gd name="connsiteX1" fmla="*/ 6049067 w 6049067"/>
                <a:gd name="connsiteY1" fmla="*/ 804183 h 891091"/>
                <a:gd name="connsiteX2" fmla="*/ 6013780 w 6049067"/>
                <a:gd name="connsiteY2" fmla="*/ 836246 h 891091"/>
                <a:gd name="connsiteX3" fmla="*/ 5834230 w 6049067"/>
                <a:gd name="connsiteY3" fmla="*/ 891091 h 891091"/>
                <a:gd name="connsiteX4" fmla="*/ 321135 w 6049067"/>
                <a:gd name="connsiteY4" fmla="*/ 891091 h 891091"/>
                <a:gd name="connsiteX5" fmla="*/ 0 w 6049067"/>
                <a:gd name="connsiteY5" fmla="*/ 569956 h 891091"/>
                <a:gd name="connsiteX6" fmla="*/ 0 w 6049067"/>
                <a:gd name="connsiteY6" fmla="*/ 199220 h 891091"/>
                <a:gd name="connsiteX7" fmla="*/ 113866 w 6049067"/>
                <a:gd name="connsiteY7" fmla="*/ 120214 h 891091"/>
                <a:gd name="connsiteX8" fmla="*/ 228972 w 6049067"/>
                <a:gd name="connsiteY8" fmla="*/ 0 h 891091"/>
                <a:gd name="connsiteX9" fmla="*/ 228972 w 6049067"/>
                <a:gd name="connsiteY9" fmla="*/ 372117 h 891091"/>
                <a:gd name="connsiteX10" fmla="*/ 521987 w 6049067"/>
                <a:gd name="connsiteY10" fmla="*/ 665133 h 891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49067" h="891091">
                  <a:moveTo>
                    <a:pt x="5871090" y="665132"/>
                  </a:moveTo>
                  <a:lnTo>
                    <a:pt x="6049067" y="804183"/>
                  </a:lnTo>
                  <a:lnTo>
                    <a:pt x="6013780" y="836246"/>
                  </a:lnTo>
                  <a:cubicBezTo>
                    <a:pt x="5962527" y="870873"/>
                    <a:pt x="5900740" y="891091"/>
                    <a:pt x="5834230" y="891091"/>
                  </a:cubicBezTo>
                  <a:lnTo>
                    <a:pt x="321135" y="891091"/>
                  </a:lnTo>
                  <a:cubicBezTo>
                    <a:pt x="143777" y="891091"/>
                    <a:pt x="0" y="747314"/>
                    <a:pt x="0" y="569956"/>
                  </a:cubicBezTo>
                  <a:lnTo>
                    <a:pt x="0" y="199220"/>
                  </a:lnTo>
                  <a:lnTo>
                    <a:pt x="113866" y="120214"/>
                  </a:lnTo>
                  <a:lnTo>
                    <a:pt x="228972" y="0"/>
                  </a:lnTo>
                  <a:lnTo>
                    <a:pt x="228972" y="372117"/>
                  </a:lnTo>
                  <a:cubicBezTo>
                    <a:pt x="228972" y="533945"/>
                    <a:pt x="360159" y="665132"/>
                    <a:pt x="521987" y="66513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等腰三角形 8"/>
            <p:cNvSpPr/>
            <p:nvPr/>
          </p:nvSpPr>
          <p:spPr>
            <a:xfrm rot="2633485">
              <a:off x="7988013" y="1983722"/>
              <a:ext cx="539138" cy="286028"/>
            </a:xfrm>
            <a:prstGeom prst="triangl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grpSp>
      <p:grpSp>
        <p:nvGrpSpPr>
          <p:cNvPr id="11" name="组合 10"/>
          <p:cNvGrpSpPr/>
          <p:nvPr/>
        </p:nvGrpSpPr>
        <p:grpSpPr>
          <a:xfrm>
            <a:off x="2699870" y="4894378"/>
            <a:ext cx="3606800" cy="526396"/>
            <a:chOff x="4112574" y="5578288"/>
            <a:chExt cx="5180752" cy="634153"/>
          </a:xfrm>
          <a:solidFill>
            <a:srgbClr val="99CCFF"/>
          </a:solidFill>
        </p:grpSpPr>
        <p:sp>
          <p:nvSpPr>
            <p:cNvPr id="12" name="五边形 11"/>
            <p:cNvSpPr/>
            <p:nvPr/>
          </p:nvSpPr>
          <p:spPr>
            <a:xfrm>
              <a:off x="4112574" y="5578288"/>
              <a:ext cx="5180752" cy="63415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3" name="文本框 12"/>
            <p:cNvSpPr txBox="1"/>
            <p:nvPr/>
          </p:nvSpPr>
          <p:spPr>
            <a:xfrm>
              <a:off x="4698956" y="5634927"/>
              <a:ext cx="3835805" cy="500553"/>
            </a:xfrm>
            <a:prstGeom prst="rect">
              <a:avLst/>
            </a:prstGeom>
            <a:grpFill/>
            <a:effectLst/>
          </p:spPr>
          <p:txBody>
            <a:bodyPr wrap="square" rtlCol="0">
              <a:spAutoFit/>
            </a:bodyPr>
            <a:lstStyle/>
            <a:p>
              <a:pPr algn="l" fontAlgn="base"/>
              <a:r>
                <a:rPr lang="zh-CN" altLang="en-US" sz="2100" strike="noStrike" noProof="1">
                  <a:solidFill>
                    <a:srgbClr val="FF0000"/>
                  </a:solidFill>
                  <a:latin typeface="微软雅黑" panose="020B0503020204020204" charset="-122"/>
                  <a:ea typeface="微软雅黑" panose="020B0503020204020204" charset="-122"/>
                  <a:cs typeface="+mn-cs"/>
                </a:rPr>
                <a:t>主权</a:t>
              </a:r>
              <a:r>
                <a:rPr lang="zh-CN" altLang="en-US" sz="2100" strike="noStrike" noProof="1">
                  <a:solidFill>
                    <a:srgbClr val="FFFFFF"/>
                  </a:solidFill>
                  <a:latin typeface="微软雅黑" panose="020B0503020204020204" charset="-122"/>
                  <a:ea typeface="微软雅黑" panose="020B0503020204020204" charset="-122"/>
                  <a:cs typeface="+mn-cs"/>
                </a:rPr>
                <a:t>独立和领土完整</a:t>
              </a:r>
              <a:endParaRPr lang="zh-CN" altLang="en-US" sz="2100" strike="noStrike" noProof="1">
                <a:solidFill>
                  <a:srgbClr val="FFFFFF"/>
                </a:solidFill>
                <a:latin typeface="微软雅黑" panose="020B0503020204020204" charset="-122"/>
                <a:ea typeface="微软雅黑" panose="020B0503020204020204" charset="-122"/>
                <a:cs typeface="+mn-cs"/>
              </a:endParaRPr>
            </a:p>
          </p:txBody>
        </p:sp>
        <p:sp>
          <p:nvSpPr>
            <p:cNvPr id="14" name="文本框 13"/>
            <p:cNvSpPr txBox="1"/>
            <p:nvPr/>
          </p:nvSpPr>
          <p:spPr>
            <a:xfrm>
              <a:off x="4205952" y="5578288"/>
              <a:ext cx="399627" cy="613833"/>
            </a:xfrm>
            <a:prstGeom prst="rect">
              <a:avLst/>
            </a:prstGeom>
            <a:grpFill/>
          </p:spPr>
          <p:txBody>
            <a:bodyPr wrap="square" rtlCol="0">
              <a:spAutoFit/>
            </a:bodyPr>
            <a:lstStyle/>
            <a:p>
              <a:pPr fontAlgn="base"/>
              <a:r>
                <a:rPr lang="en-US" altLang="zh-CN"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a typeface="宋体" panose="02010600030101010101" pitchFamily="2" charset="-122"/>
                  <a:cs typeface="+mn-cs"/>
                </a:rPr>
                <a:t>1</a:t>
              </a:r>
              <a:endParaRPr lang="zh-CN" altLang="en-US"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15" name="组合 14"/>
          <p:cNvGrpSpPr/>
          <p:nvPr/>
        </p:nvGrpSpPr>
        <p:grpSpPr>
          <a:xfrm>
            <a:off x="3347915" y="4240045"/>
            <a:ext cx="3606800" cy="526396"/>
            <a:chOff x="5278465" y="4639381"/>
            <a:chExt cx="3079650" cy="702129"/>
          </a:xfrm>
          <a:solidFill>
            <a:srgbClr val="99CCFF"/>
          </a:solidFill>
        </p:grpSpPr>
        <p:sp>
          <p:nvSpPr>
            <p:cNvPr id="16" name="五边形 15"/>
            <p:cNvSpPr/>
            <p:nvPr/>
          </p:nvSpPr>
          <p:spPr>
            <a:xfrm>
              <a:off x="5278465" y="4639381"/>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7" name="文本框 16"/>
            <p:cNvSpPr txBox="1"/>
            <p:nvPr/>
          </p:nvSpPr>
          <p:spPr>
            <a:xfrm>
              <a:off x="5641134" y="4727333"/>
              <a:ext cx="2207832" cy="552217"/>
            </a:xfrm>
            <a:prstGeom prst="rect">
              <a:avLst/>
            </a:prstGeom>
            <a:grpFill/>
            <a:effectLst/>
          </p:spPr>
          <p:txBody>
            <a:bodyPr wrap="square" rtlCol="0">
              <a:spAutoFit/>
            </a:bodyPr>
            <a:lstStyle/>
            <a:p>
              <a:pPr fontAlgn="base"/>
              <a:r>
                <a:rPr lang="zh-CN" altLang="en-US" sz="2100" strike="noStrike" noProof="1">
                  <a:solidFill>
                    <a:srgbClr val="FF0000"/>
                  </a:solidFill>
                  <a:latin typeface="微软雅黑" panose="020B0503020204020204" charset="-122"/>
                  <a:ea typeface="微软雅黑" panose="020B0503020204020204" charset="-122"/>
                  <a:cs typeface="+mn-cs"/>
                </a:rPr>
                <a:t>政权</a:t>
              </a:r>
              <a:r>
                <a:rPr lang="zh-CN" altLang="en-US" sz="2100" strike="noStrike" noProof="1">
                  <a:solidFill>
                    <a:srgbClr val="FFFFFF"/>
                  </a:solidFill>
                  <a:latin typeface="微软雅黑" panose="020B0503020204020204" charset="-122"/>
                  <a:ea typeface="微软雅黑" panose="020B0503020204020204" charset="-122"/>
                  <a:cs typeface="+mn-cs"/>
                </a:rPr>
                <a:t>安全</a:t>
              </a:r>
              <a:endParaRPr lang="zh-CN" altLang="en-US" sz="2100" strike="noStrike" noProof="1">
                <a:solidFill>
                  <a:srgbClr val="FFFFFF"/>
                </a:solidFill>
                <a:latin typeface="微软雅黑" panose="020B0503020204020204" charset="-122"/>
                <a:ea typeface="微软雅黑" panose="020B0503020204020204" charset="-122"/>
                <a:cs typeface="+mn-cs"/>
              </a:endParaRPr>
            </a:p>
          </p:txBody>
        </p:sp>
        <p:sp>
          <p:nvSpPr>
            <p:cNvPr id="19" name="文本框 18"/>
            <p:cNvSpPr txBox="1"/>
            <p:nvPr/>
          </p:nvSpPr>
          <p:spPr>
            <a:xfrm>
              <a:off x="5313177" y="4707137"/>
              <a:ext cx="389439" cy="614045"/>
            </a:xfrm>
            <a:prstGeom prst="rect">
              <a:avLst/>
            </a:prstGeom>
            <a:grpFill/>
          </p:spPr>
          <p:txBody>
            <a:bodyPr wrap="square" rtlCol="0">
              <a:spAutoFit/>
            </a:bodyPr>
            <a:lstStyle/>
            <a:p>
              <a:pPr fontAlgn="base"/>
              <a:r>
                <a:rPr lang="en-US" altLang="zh-CN"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a typeface="宋体" panose="02010600030101010101" pitchFamily="2" charset="-122"/>
                  <a:cs typeface="+mn-cs"/>
                </a:rPr>
                <a:t>2</a:t>
              </a:r>
              <a:endParaRPr lang="zh-CN" altLang="en-US"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0" name="组合 19"/>
          <p:cNvGrpSpPr/>
          <p:nvPr/>
        </p:nvGrpSpPr>
        <p:grpSpPr>
          <a:xfrm>
            <a:off x="3995960" y="3585712"/>
            <a:ext cx="3606800" cy="526396"/>
            <a:chOff x="6403195" y="3767837"/>
            <a:chExt cx="3079839" cy="702129"/>
          </a:xfrm>
          <a:solidFill>
            <a:srgbClr val="99CCFF"/>
          </a:solidFill>
        </p:grpSpPr>
        <p:sp>
          <p:nvSpPr>
            <p:cNvPr id="21" name="五边形 20"/>
            <p:cNvSpPr/>
            <p:nvPr/>
          </p:nvSpPr>
          <p:spPr>
            <a:xfrm>
              <a:off x="6403384" y="3767837"/>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2" name="文本框 21"/>
            <p:cNvSpPr txBox="1"/>
            <p:nvPr/>
          </p:nvSpPr>
          <p:spPr>
            <a:xfrm>
              <a:off x="6772293" y="3854630"/>
              <a:ext cx="1943563" cy="552217"/>
            </a:xfrm>
            <a:prstGeom prst="rect">
              <a:avLst/>
            </a:prstGeom>
            <a:grpFill/>
            <a:effectLst/>
          </p:spPr>
          <p:txBody>
            <a:bodyPr wrap="square" rtlCol="0">
              <a:spAutoFit/>
            </a:bodyPr>
            <a:lstStyle/>
            <a:p>
              <a:pPr fontAlgn="base"/>
              <a:r>
                <a:rPr lang="zh-CN" altLang="en-US" sz="2100" strike="noStrike" noProof="1">
                  <a:solidFill>
                    <a:srgbClr val="FF0000"/>
                  </a:solidFill>
                  <a:latin typeface="微软雅黑" panose="020B0503020204020204" charset="-122"/>
                  <a:ea typeface="微软雅黑" panose="020B0503020204020204" charset="-122"/>
                  <a:cs typeface="+mn-cs"/>
                  <a:sym typeface="+mn-ea"/>
                </a:rPr>
                <a:t>制度</a:t>
              </a:r>
              <a:r>
                <a:rPr lang="zh-CN" altLang="en-US" sz="2100" strike="noStrike" noProof="1">
                  <a:solidFill>
                    <a:srgbClr val="FFFFFF"/>
                  </a:solidFill>
                  <a:latin typeface="微软雅黑" panose="020B0503020204020204" charset="-122"/>
                  <a:ea typeface="微软雅黑" panose="020B0503020204020204" charset="-122"/>
                  <a:cs typeface="+mn-cs"/>
                  <a:sym typeface="+mn-ea"/>
                </a:rPr>
                <a:t>安全</a:t>
              </a:r>
              <a:endParaRPr lang="en-US" altLang="zh-CN" sz="2100" strike="noStrike" noProof="1">
                <a:solidFill>
                  <a:srgbClr val="FFFFFF"/>
                </a:solidFill>
                <a:latin typeface="微软雅黑" panose="020B0503020204020204" charset="-122"/>
                <a:ea typeface="微软雅黑" panose="020B0503020204020204" charset="-122"/>
              </a:endParaRPr>
            </a:p>
          </p:txBody>
        </p:sp>
        <p:sp>
          <p:nvSpPr>
            <p:cNvPr id="23" name="文本框 22"/>
            <p:cNvSpPr txBox="1"/>
            <p:nvPr/>
          </p:nvSpPr>
          <p:spPr>
            <a:xfrm>
              <a:off x="6403195" y="3811879"/>
              <a:ext cx="369098" cy="614045"/>
            </a:xfrm>
            <a:prstGeom prst="rect">
              <a:avLst/>
            </a:prstGeom>
            <a:grpFill/>
          </p:spPr>
          <p:txBody>
            <a:bodyPr wrap="square" rtlCol="0">
              <a:spAutoFit/>
            </a:bodyPr>
            <a:lstStyle/>
            <a:p>
              <a:pPr fontAlgn="base"/>
              <a:r>
                <a:rPr lang="en-US" altLang="zh-CN"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a typeface="宋体" panose="02010600030101010101" pitchFamily="2" charset="-122"/>
                  <a:cs typeface="+mn-cs"/>
                </a:rPr>
                <a:t>3</a:t>
              </a:r>
              <a:endParaRPr lang="zh-CN" altLang="en-US"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4" name="组合 23"/>
          <p:cNvGrpSpPr/>
          <p:nvPr/>
        </p:nvGrpSpPr>
        <p:grpSpPr>
          <a:xfrm>
            <a:off x="4572000" y="2893060"/>
            <a:ext cx="3606579" cy="530860"/>
            <a:chOff x="7528303" y="2896293"/>
            <a:chExt cx="3079650" cy="702129"/>
          </a:xfrm>
          <a:solidFill>
            <a:srgbClr val="99CCFF"/>
          </a:solidFill>
        </p:grpSpPr>
        <p:sp>
          <p:nvSpPr>
            <p:cNvPr id="25" name="五边形 24"/>
            <p:cNvSpPr/>
            <p:nvPr/>
          </p:nvSpPr>
          <p:spPr>
            <a:xfrm>
              <a:off x="7528303" y="2896293"/>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6" name="文本框 25"/>
            <p:cNvSpPr txBox="1"/>
            <p:nvPr/>
          </p:nvSpPr>
          <p:spPr>
            <a:xfrm>
              <a:off x="7960071" y="2983988"/>
              <a:ext cx="2476083" cy="547593"/>
            </a:xfrm>
            <a:prstGeom prst="rect">
              <a:avLst/>
            </a:prstGeom>
            <a:grpFill/>
            <a:effectLst/>
          </p:spPr>
          <p:txBody>
            <a:bodyPr wrap="square" rtlCol="0">
              <a:spAutoFit/>
            </a:bodyPr>
            <a:lstStyle/>
            <a:p>
              <a:pPr fontAlgn="base"/>
              <a:r>
                <a:rPr lang="zh-CN" altLang="en-US" sz="2100" strike="noStrike" noProof="1">
                  <a:solidFill>
                    <a:srgbClr val="FF0000"/>
                  </a:solidFill>
                  <a:latin typeface="微软雅黑" panose="020B0503020204020204" charset="-122"/>
                  <a:ea typeface="微软雅黑" panose="020B0503020204020204" charset="-122"/>
                  <a:cs typeface="+mn-cs"/>
                  <a:sym typeface="+mn-ea"/>
                </a:rPr>
                <a:t>国家政治秩序</a:t>
              </a:r>
              <a:r>
                <a:rPr lang="zh-CN" altLang="en-US" sz="2100" strike="noStrike" noProof="1">
                  <a:solidFill>
                    <a:srgbClr val="FFFFFF"/>
                  </a:solidFill>
                  <a:latin typeface="微软雅黑" panose="020B0503020204020204" charset="-122"/>
                  <a:ea typeface="微软雅黑" panose="020B0503020204020204" charset="-122"/>
                  <a:cs typeface="+mn-cs"/>
                  <a:sym typeface="+mn-ea"/>
                </a:rPr>
                <a:t>稳定</a:t>
              </a:r>
              <a:endParaRPr lang="en-US" altLang="zh-CN" sz="2100" strike="noStrike" noProof="1">
                <a:solidFill>
                  <a:srgbClr val="FFFFFF"/>
                </a:solidFill>
                <a:latin typeface="微软雅黑" panose="020B0503020204020204" charset="-122"/>
                <a:ea typeface="微软雅黑" panose="020B0503020204020204" charset="-122"/>
              </a:endParaRPr>
            </a:p>
          </p:txBody>
        </p:sp>
        <p:sp>
          <p:nvSpPr>
            <p:cNvPr id="27" name="文本框 26"/>
            <p:cNvSpPr txBox="1"/>
            <p:nvPr/>
          </p:nvSpPr>
          <p:spPr>
            <a:xfrm>
              <a:off x="7596352" y="2975907"/>
              <a:ext cx="368744" cy="608904"/>
            </a:xfrm>
            <a:prstGeom prst="rect">
              <a:avLst/>
            </a:prstGeom>
            <a:grpFill/>
          </p:spPr>
          <p:txBody>
            <a:bodyPr wrap="square" rtlCol="0">
              <a:spAutoFit/>
            </a:bodyPr>
            <a:lstStyle/>
            <a:p>
              <a:pPr fontAlgn="base"/>
              <a:r>
                <a:rPr lang="en-US" altLang="zh-CN"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a typeface="宋体" panose="02010600030101010101" pitchFamily="2" charset="-122"/>
                  <a:cs typeface="+mn-cs"/>
                </a:rPr>
                <a:t>4</a:t>
              </a:r>
              <a:endParaRPr lang="zh-CN" altLang="en-US"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28" name="组合 27"/>
          <p:cNvGrpSpPr/>
          <p:nvPr/>
        </p:nvGrpSpPr>
        <p:grpSpPr>
          <a:xfrm>
            <a:off x="5148040" y="2235200"/>
            <a:ext cx="3606579" cy="530860"/>
            <a:chOff x="8508453" y="2019076"/>
            <a:chExt cx="3079650" cy="702129"/>
          </a:xfrm>
          <a:solidFill>
            <a:srgbClr val="99CCFF"/>
          </a:solidFill>
        </p:grpSpPr>
        <p:sp>
          <p:nvSpPr>
            <p:cNvPr id="29" name="五边形 28"/>
            <p:cNvSpPr/>
            <p:nvPr/>
          </p:nvSpPr>
          <p:spPr>
            <a:xfrm>
              <a:off x="8508453" y="2019076"/>
              <a:ext cx="3079650" cy="70212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30" name="文本框 29"/>
            <p:cNvSpPr txBox="1"/>
            <p:nvPr/>
          </p:nvSpPr>
          <p:spPr>
            <a:xfrm>
              <a:off x="8846876" y="2105466"/>
              <a:ext cx="2499861" cy="552217"/>
            </a:xfrm>
            <a:prstGeom prst="rect">
              <a:avLst/>
            </a:prstGeom>
            <a:grpFill/>
            <a:effectLst/>
          </p:spPr>
          <p:txBody>
            <a:bodyPr wrap="square" rtlCol="0">
              <a:spAutoFit/>
            </a:bodyPr>
            <a:lstStyle/>
            <a:p>
              <a:pPr fontAlgn="base"/>
              <a:r>
                <a:rPr lang="zh-CN" altLang="en-US" sz="2100" strike="noStrike" noProof="1">
                  <a:solidFill>
                    <a:srgbClr val="FF0000"/>
                  </a:solidFill>
                  <a:latin typeface="微软雅黑" panose="020B0503020204020204" charset="-122"/>
                  <a:ea typeface="微软雅黑" panose="020B0503020204020204" charset="-122"/>
                  <a:cs typeface="+mn-cs"/>
                </a:rPr>
                <a:t>主流意识形态</a:t>
              </a:r>
              <a:r>
                <a:rPr lang="zh-CN" altLang="en-US" sz="2100" strike="noStrike" noProof="1">
                  <a:solidFill>
                    <a:srgbClr val="FFFFFF"/>
                  </a:solidFill>
                  <a:latin typeface="微软雅黑" panose="020B0503020204020204" charset="-122"/>
                  <a:ea typeface="微软雅黑" panose="020B0503020204020204" charset="-122"/>
                  <a:cs typeface="+mn-cs"/>
                </a:rPr>
                <a:t>巩固</a:t>
              </a:r>
              <a:endParaRPr lang="zh-CN" altLang="en-US" sz="2100" strike="noStrike" noProof="1">
                <a:solidFill>
                  <a:srgbClr val="FFFFFF"/>
                </a:solidFill>
                <a:latin typeface="微软雅黑" panose="020B0503020204020204" charset="-122"/>
                <a:ea typeface="微软雅黑" panose="020B0503020204020204" charset="-122"/>
                <a:cs typeface="+mn-cs"/>
              </a:endParaRPr>
            </a:p>
          </p:txBody>
        </p:sp>
        <p:sp>
          <p:nvSpPr>
            <p:cNvPr id="31" name="文本框 30"/>
            <p:cNvSpPr txBox="1"/>
            <p:nvPr/>
          </p:nvSpPr>
          <p:spPr>
            <a:xfrm>
              <a:off x="8508453" y="2105466"/>
              <a:ext cx="338423" cy="614045"/>
            </a:xfrm>
            <a:prstGeom prst="rect">
              <a:avLst/>
            </a:prstGeom>
            <a:grpFill/>
          </p:spPr>
          <p:txBody>
            <a:bodyPr wrap="square" rtlCol="0">
              <a:spAutoFit/>
            </a:bodyPr>
            <a:lstStyle/>
            <a:p>
              <a:pPr fontAlgn="base"/>
              <a:r>
                <a:rPr lang="en-US" altLang="zh-CN"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a typeface="宋体" panose="02010600030101010101" pitchFamily="2" charset="-122"/>
                  <a:cs typeface="+mn-cs"/>
                </a:rPr>
                <a:t>5</a:t>
              </a:r>
              <a:endParaRPr lang="zh-CN" altLang="en-US" sz="2400" strike="noStrike" noProof="1">
                <a:solidFill>
                  <a:schemeClr val="bg1"/>
                </a:solidFill>
                <a:effectLst>
                  <a:outerShdw blurRad="50800" dist="25400" dir="2700000" algn="tl" rotWithShape="0">
                    <a:prstClr val="black">
                      <a:alpha val="40000"/>
                    </a:prstClr>
                  </a:outerShdw>
                </a:effectLst>
                <a:latin typeface="Impact" panose="020B0806030902050204" pitchFamily="34" charset="0"/>
              </a:endParaRPr>
            </a:p>
          </p:txBody>
        </p:sp>
      </p:grpSp>
      <p:grpSp>
        <p:nvGrpSpPr>
          <p:cNvPr id="35" name="组合 34"/>
          <p:cNvGrpSpPr/>
          <p:nvPr/>
        </p:nvGrpSpPr>
        <p:grpSpPr>
          <a:xfrm>
            <a:off x="315574" y="3353802"/>
            <a:ext cx="1808256" cy="1746425"/>
            <a:chOff x="1943583" y="4134892"/>
            <a:chExt cx="1855359" cy="1855358"/>
          </a:xfrm>
          <a:solidFill>
            <a:srgbClr val="99CCFF"/>
          </a:solidFill>
        </p:grpSpPr>
        <p:sp>
          <p:nvSpPr>
            <p:cNvPr id="36" name="椭圆 35"/>
            <p:cNvSpPr>
              <a:spLocks noChangeAspect="1"/>
            </p:cNvSpPr>
            <p:nvPr/>
          </p:nvSpPr>
          <p:spPr>
            <a:xfrm>
              <a:off x="1943583" y="4134892"/>
              <a:ext cx="1855359" cy="1855358"/>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37" name="文本框 36"/>
            <p:cNvSpPr txBox="1"/>
            <p:nvPr/>
          </p:nvSpPr>
          <p:spPr>
            <a:xfrm>
              <a:off x="2355466" y="4557283"/>
              <a:ext cx="1031593" cy="1144409"/>
            </a:xfrm>
            <a:prstGeom prst="rect">
              <a:avLst/>
            </a:prstGeom>
            <a:grpFill/>
          </p:spPr>
          <p:txBody>
            <a:bodyPr wrap="none" rtlCol="0">
              <a:spAutoFit/>
            </a:bodyPr>
            <a:lstStyle/>
            <a:p>
              <a:r>
                <a:rPr lang="zh-CN" altLang="en-US" sz="32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rPr>
                <a:t>政治</a:t>
              </a:r>
              <a:endParaRPr lang="en-US" altLang="zh-CN" sz="32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endParaRPr>
            </a:p>
            <a:p>
              <a:r>
                <a:rPr lang="zh-CN" altLang="en-US" sz="32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rPr>
                <a:t>安全</a:t>
              </a:r>
              <a:endParaRPr lang="zh-CN" altLang="en-US" sz="3200" noProof="1">
                <a:ln w="22225">
                  <a:solidFill>
                    <a:schemeClr val="accent2"/>
                  </a:solidFill>
                  <a:prstDash val="solid"/>
                </a:ln>
                <a:solidFill>
                  <a:schemeClr val="accent2">
                    <a:lumMod val="40000"/>
                    <a:lumOff val="60000"/>
                  </a:schemeClr>
                </a:solidFill>
                <a:latin typeface="微软雅黑" panose="020B0503020204020204" charset="-122"/>
                <a:ea typeface="微软雅黑" panose="020B0503020204020204" charset="-122"/>
              </a:endParaRPr>
            </a:p>
          </p:txBody>
        </p:sp>
      </p:grpSp>
      <p:pic>
        <p:nvPicPr>
          <p:cNvPr id="32" name="图片 31"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p:nvPr/>
        </p:nvSpPr>
        <p:spPr>
          <a:xfrm>
            <a:off x="1331532" y="2674939"/>
            <a:ext cx="864303" cy="2409824"/>
          </a:xfrm>
          <a:prstGeom prst="rect">
            <a:avLst/>
          </a:prstGeom>
          <a:solidFill>
            <a:schemeClr val="accent2"/>
          </a:solidFill>
          <a:ln w="9525" cap="flat" cmpd="sng">
            <a:solidFill>
              <a:srgbClr val="CCFF33"/>
            </a:solidFill>
            <a:prstDash val="solid"/>
            <a:miter/>
            <a:headEnd type="none" w="med" len="med"/>
            <a:tailEnd type="none" w="med" len="med"/>
          </a:ln>
        </p:spPr>
        <p:txBody>
          <a:bodyPr wrap="none" anchor="ctr" anchorCtr="0"/>
          <a:lstStyle/>
          <a:p>
            <a:pPr algn="ctr"/>
            <a:r>
              <a:rPr lang="zh-CN" altLang="en-US" sz="3600" dirty="0">
                <a:solidFill>
                  <a:srgbClr val="CCFF33"/>
                </a:solidFill>
                <a:ea typeface="黑体" panose="02010609060101010101" pitchFamily="49" charset="-122"/>
              </a:rPr>
              <a:t>政</a:t>
            </a:r>
            <a:endParaRPr lang="en-US" altLang="zh-CN" sz="3600" dirty="0">
              <a:solidFill>
                <a:srgbClr val="CCFF33"/>
              </a:solidFill>
              <a:ea typeface="黑体" panose="02010609060101010101" pitchFamily="49" charset="-122"/>
            </a:endParaRPr>
          </a:p>
          <a:p>
            <a:pPr algn="ctr"/>
            <a:r>
              <a:rPr lang="zh-CN" altLang="en-US" sz="3600" dirty="0">
                <a:solidFill>
                  <a:srgbClr val="CCFF33"/>
                </a:solidFill>
                <a:ea typeface="黑体" panose="02010609060101010101" pitchFamily="49" charset="-122"/>
              </a:rPr>
              <a:t>治</a:t>
            </a:r>
            <a:endParaRPr lang="en-US" altLang="zh-CN" sz="3600" dirty="0">
              <a:solidFill>
                <a:srgbClr val="CCFF33"/>
              </a:solidFill>
              <a:ea typeface="黑体" panose="02010609060101010101" pitchFamily="49" charset="-122"/>
            </a:endParaRPr>
          </a:p>
          <a:p>
            <a:pPr algn="ctr"/>
            <a:r>
              <a:rPr lang="zh-CN" altLang="en-US" sz="3600" dirty="0">
                <a:solidFill>
                  <a:srgbClr val="CCFF33"/>
                </a:solidFill>
                <a:ea typeface="黑体" panose="02010609060101010101" pitchFamily="49" charset="-122"/>
              </a:rPr>
              <a:t>安</a:t>
            </a:r>
            <a:endParaRPr lang="en-US" altLang="zh-CN" sz="3600" dirty="0">
              <a:solidFill>
                <a:srgbClr val="CCFF33"/>
              </a:solidFill>
              <a:ea typeface="黑体" panose="02010609060101010101" pitchFamily="49" charset="-122"/>
            </a:endParaRPr>
          </a:p>
          <a:p>
            <a:pPr algn="ctr"/>
            <a:r>
              <a:rPr lang="zh-CN" altLang="en-US" sz="3600" dirty="0">
                <a:solidFill>
                  <a:srgbClr val="CCFF33"/>
                </a:solidFill>
                <a:ea typeface="黑体" panose="02010609060101010101" pitchFamily="49" charset="-122"/>
              </a:rPr>
              <a:t>全</a:t>
            </a:r>
            <a:endParaRPr lang="zh-CN" altLang="en-US" sz="3600" dirty="0">
              <a:solidFill>
                <a:srgbClr val="CCFF33"/>
              </a:solidFill>
              <a:latin typeface="Times New Roman" panose="02020603050405020304" pitchFamily="18" charset="0"/>
              <a:ea typeface="黑体" panose="02010609060101010101" pitchFamily="49" charset="-122"/>
            </a:endParaRPr>
          </a:p>
        </p:txBody>
      </p:sp>
      <p:sp>
        <p:nvSpPr>
          <p:cNvPr id="689156" name="Line 4"/>
          <p:cNvSpPr/>
          <p:nvPr/>
        </p:nvSpPr>
        <p:spPr>
          <a:xfrm>
            <a:off x="2230438" y="3933824"/>
            <a:ext cx="685800" cy="0"/>
          </a:xfrm>
          <a:prstGeom prst="line">
            <a:avLst/>
          </a:prstGeom>
          <a:ln w="57150" cap="flat" cmpd="sng">
            <a:solidFill>
              <a:schemeClr val="bg2"/>
            </a:solidFill>
            <a:prstDash val="solid"/>
            <a:round/>
            <a:headEnd type="none" w="med" len="med"/>
            <a:tailEnd type="triangle" w="med" len="med"/>
          </a:ln>
        </p:spPr>
        <p:txBody>
          <a:bodyPr/>
          <a:lstStyle/>
          <a:p>
            <a:endParaRPr lang="zh-CN" altLang="en-US" dirty="0"/>
          </a:p>
        </p:txBody>
      </p:sp>
      <p:sp>
        <p:nvSpPr>
          <p:cNvPr id="689157" name="Line 5"/>
          <p:cNvSpPr/>
          <p:nvPr/>
        </p:nvSpPr>
        <p:spPr>
          <a:xfrm>
            <a:off x="2916238" y="2349500"/>
            <a:ext cx="0" cy="3200400"/>
          </a:xfrm>
          <a:prstGeom prst="line">
            <a:avLst/>
          </a:prstGeom>
          <a:ln w="38100" cap="flat" cmpd="sng">
            <a:solidFill>
              <a:schemeClr val="bg2"/>
            </a:solidFill>
            <a:prstDash val="solid"/>
            <a:round/>
            <a:headEnd type="none" w="med" len="med"/>
            <a:tailEnd type="none" w="med" len="med"/>
          </a:ln>
        </p:spPr>
      </p:sp>
      <p:sp>
        <p:nvSpPr>
          <p:cNvPr id="689158" name="Line 6"/>
          <p:cNvSpPr/>
          <p:nvPr/>
        </p:nvSpPr>
        <p:spPr>
          <a:xfrm>
            <a:off x="2916238" y="2349500"/>
            <a:ext cx="838200" cy="0"/>
          </a:xfrm>
          <a:prstGeom prst="line">
            <a:avLst/>
          </a:prstGeom>
          <a:ln w="57150" cap="flat" cmpd="sng">
            <a:solidFill>
              <a:schemeClr val="bg2"/>
            </a:solidFill>
            <a:prstDash val="solid"/>
            <a:round/>
            <a:headEnd type="none" w="med" len="med"/>
            <a:tailEnd type="triangle" w="med" len="med"/>
          </a:ln>
        </p:spPr>
      </p:sp>
      <p:sp>
        <p:nvSpPr>
          <p:cNvPr id="689159" name="Rectangle 7"/>
          <p:cNvSpPr/>
          <p:nvPr/>
        </p:nvSpPr>
        <p:spPr>
          <a:xfrm>
            <a:off x="3708400" y="1989138"/>
            <a:ext cx="4751863" cy="685800"/>
          </a:xfrm>
          <a:prstGeom prst="rect">
            <a:avLst/>
          </a:prstGeom>
          <a:solidFill>
            <a:srgbClr val="CCFF33"/>
          </a:solidFill>
          <a:ln w="9525" cap="flat" cmpd="sng">
            <a:solidFill>
              <a:srgbClr val="0033CC"/>
            </a:solidFill>
            <a:prstDash val="solid"/>
            <a:miter/>
            <a:headEnd type="none" w="med" len="med"/>
            <a:tailEnd type="none" w="med" len="med"/>
          </a:ln>
        </p:spPr>
        <p:txBody>
          <a:bodyPr wrap="none" anchor="ctr" anchorCtr="0"/>
          <a:lstStyle/>
          <a:p>
            <a:pPr algn="ctr"/>
            <a:r>
              <a:rPr lang="zh-CN" altLang="en-US" sz="3600" dirty="0">
                <a:solidFill>
                  <a:schemeClr val="tx1"/>
                </a:solidFill>
                <a:ea typeface="华文新魏" panose="02010800040101010101" pitchFamily="2" charset="-122"/>
              </a:rPr>
              <a:t>国家安全的根本</a:t>
            </a:r>
            <a:endParaRPr lang="zh-CN" altLang="en-US" sz="3600" dirty="0">
              <a:solidFill>
                <a:schemeClr val="tx1"/>
              </a:solidFill>
              <a:latin typeface="Times New Roman" panose="02020603050405020304" pitchFamily="18" charset="0"/>
              <a:ea typeface="华文新魏" panose="02010800040101010101" pitchFamily="2" charset="-122"/>
            </a:endParaRPr>
          </a:p>
        </p:txBody>
      </p:sp>
      <p:sp>
        <p:nvSpPr>
          <p:cNvPr id="689160" name="Line 8"/>
          <p:cNvSpPr/>
          <p:nvPr/>
        </p:nvSpPr>
        <p:spPr>
          <a:xfrm flipV="1">
            <a:off x="2916238" y="3933824"/>
            <a:ext cx="791805" cy="1"/>
          </a:xfrm>
          <a:prstGeom prst="line">
            <a:avLst/>
          </a:prstGeom>
          <a:ln w="57150" cap="flat" cmpd="sng">
            <a:solidFill>
              <a:schemeClr val="bg2"/>
            </a:solidFill>
            <a:prstDash val="solid"/>
            <a:round/>
            <a:headEnd type="none" w="med" len="med"/>
            <a:tailEnd type="triangle" w="med" len="med"/>
          </a:ln>
        </p:spPr>
      </p:sp>
      <p:sp>
        <p:nvSpPr>
          <p:cNvPr id="689161" name="Line 9"/>
          <p:cNvSpPr/>
          <p:nvPr/>
        </p:nvSpPr>
        <p:spPr>
          <a:xfrm>
            <a:off x="2916238" y="5589588"/>
            <a:ext cx="838200" cy="0"/>
          </a:xfrm>
          <a:prstGeom prst="line">
            <a:avLst/>
          </a:prstGeom>
          <a:ln w="57150" cap="flat" cmpd="sng">
            <a:solidFill>
              <a:schemeClr val="bg2"/>
            </a:solidFill>
            <a:prstDash val="solid"/>
            <a:round/>
            <a:headEnd type="none" w="med" len="med"/>
            <a:tailEnd type="triangle" w="med" len="med"/>
          </a:ln>
        </p:spPr>
      </p:sp>
      <p:sp>
        <p:nvSpPr>
          <p:cNvPr id="689162" name="Rectangle 10"/>
          <p:cNvSpPr/>
          <p:nvPr/>
        </p:nvSpPr>
        <p:spPr>
          <a:xfrm>
            <a:off x="3708399" y="3429000"/>
            <a:ext cx="4751868" cy="838200"/>
          </a:xfrm>
          <a:prstGeom prst="rect">
            <a:avLst/>
          </a:prstGeom>
          <a:solidFill>
            <a:srgbClr val="CCFF33"/>
          </a:solidFill>
          <a:ln w="9525" cap="flat" cmpd="sng">
            <a:solidFill>
              <a:srgbClr val="0033CC"/>
            </a:solidFill>
            <a:prstDash val="solid"/>
            <a:miter/>
            <a:headEnd type="none" w="med" len="med"/>
            <a:tailEnd type="none" w="med" len="med"/>
          </a:ln>
        </p:spPr>
        <p:txBody>
          <a:bodyPr wrap="none" anchor="ctr" anchorCtr="0"/>
          <a:lstStyle/>
          <a:p>
            <a:pPr algn="ctr"/>
            <a:r>
              <a:rPr lang="zh-CN" altLang="en-US" sz="3600" dirty="0">
                <a:solidFill>
                  <a:schemeClr val="tx1"/>
                </a:solidFill>
                <a:ea typeface="华文新魏" panose="02010800040101010101" pitchFamily="2" charset="-122"/>
              </a:rPr>
              <a:t>反渗透反分裂反颠覆</a:t>
            </a:r>
            <a:endParaRPr lang="zh-CN" altLang="en-US" sz="3600" dirty="0">
              <a:solidFill>
                <a:schemeClr val="tx1"/>
              </a:solidFill>
              <a:latin typeface="Times New Roman" panose="02020603050405020304" pitchFamily="18" charset="0"/>
              <a:ea typeface="华文新魏" panose="02010800040101010101" pitchFamily="2" charset="-122"/>
            </a:endParaRPr>
          </a:p>
        </p:txBody>
      </p:sp>
      <p:sp>
        <p:nvSpPr>
          <p:cNvPr id="689163" name="Rectangle 11"/>
          <p:cNvSpPr/>
          <p:nvPr/>
        </p:nvSpPr>
        <p:spPr>
          <a:xfrm>
            <a:off x="3708399" y="5084763"/>
            <a:ext cx="4751869" cy="838200"/>
          </a:xfrm>
          <a:prstGeom prst="rect">
            <a:avLst/>
          </a:prstGeom>
          <a:solidFill>
            <a:srgbClr val="CCFF33"/>
          </a:solidFill>
          <a:ln w="9525" cap="flat" cmpd="sng">
            <a:solidFill>
              <a:srgbClr val="0033CC"/>
            </a:solidFill>
            <a:prstDash val="solid"/>
            <a:miter/>
            <a:headEnd type="none" w="med" len="med"/>
            <a:tailEnd type="none" w="med" len="med"/>
          </a:ln>
        </p:spPr>
        <p:txBody>
          <a:bodyPr wrap="none" anchor="ctr" anchorCtr="0"/>
          <a:lstStyle/>
          <a:p>
            <a:pPr algn="ctr"/>
            <a:r>
              <a:rPr lang="zh-CN" altLang="en-US" sz="3600" dirty="0">
                <a:solidFill>
                  <a:schemeClr val="tx1"/>
                </a:solidFill>
                <a:ea typeface="华文新魏" panose="02010800040101010101" pitchFamily="2" charset="-122"/>
              </a:rPr>
              <a:t>坚持党的绝对领导</a:t>
            </a:r>
            <a:endParaRPr lang="zh-CN" altLang="en-US" sz="3600" dirty="0">
              <a:solidFill>
                <a:schemeClr val="tx1"/>
              </a:solidFill>
              <a:latin typeface="Times New Roman" panose="02020603050405020304" pitchFamily="18" charset="0"/>
              <a:ea typeface="华文新魏" panose="02010800040101010101" pitchFamily="2" charset="-122"/>
            </a:endParaRPr>
          </a:p>
        </p:txBody>
      </p:sp>
      <p:pic>
        <p:nvPicPr>
          <p:cNvPr id="12" name="图片 11"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p:cTn id="7" dur="500" fill="hold"/>
                                        <p:tgtEl>
                                          <p:spTgt spid="689155"/>
                                        </p:tgtEl>
                                        <p:attrNameLst>
                                          <p:attrName>ppt_x</p:attrName>
                                        </p:attrNameLst>
                                      </p:cBhvr>
                                      <p:tavLst>
                                        <p:tav tm="0">
                                          <p:val>
                                            <p:strVal val="#ppt_x"/>
                                          </p:val>
                                        </p:tav>
                                        <p:tav tm="100000">
                                          <p:val>
                                            <p:strVal val="#ppt_x"/>
                                          </p:val>
                                        </p:tav>
                                      </p:tavLst>
                                    </p:anim>
                                    <p:anim calcmode="lin" valueType="num">
                                      <p:cBhvr>
                                        <p:cTn id="8" dur="500" fill="hold"/>
                                        <p:tgtEl>
                                          <p:spTgt spid="6891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9156"/>
                                        </p:tgtEl>
                                        <p:attrNameLst>
                                          <p:attrName>style.visibility</p:attrName>
                                        </p:attrNameLst>
                                      </p:cBhvr>
                                      <p:to>
                                        <p:strVal val="visible"/>
                                      </p:to>
                                    </p:set>
                                    <p:anim calcmode="lin" valueType="num">
                                      <p:cBhvr>
                                        <p:cTn id="13" dur="500" fill="hold"/>
                                        <p:tgtEl>
                                          <p:spTgt spid="689156"/>
                                        </p:tgtEl>
                                        <p:attrNameLst>
                                          <p:attrName>ppt_x</p:attrName>
                                        </p:attrNameLst>
                                      </p:cBhvr>
                                      <p:tavLst>
                                        <p:tav tm="0">
                                          <p:val>
                                            <p:strVal val="#ppt_x"/>
                                          </p:val>
                                        </p:tav>
                                        <p:tav tm="100000">
                                          <p:val>
                                            <p:strVal val="#ppt_x"/>
                                          </p:val>
                                        </p:tav>
                                      </p:tavLst>
                                    </p:anim>
                                    <p:anim calcmode="lin" valueType="num">
                                      <p:cBhvr>
                                        <p:cTn id="14" dur="500" fill="hold"/>
                                        <p:tgtEl>
                                          <p:spTgt spid="6891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9157"/>
                                        </p:tgtEl>
                                        <p:attrNameLst>
                                          <p:attrName>style.visibility</p:attrName>
                                        </p:attrNameLst>
                                      </p:cBhvr>
                                      <p:to>
                                        <p:strVal val="visible"/>
                                      </p:to>
                                    </p:set>
                                    <p:anim calcmode="lin" valueType="num">
                                      <p:cBhvr>
                                        <p:cTn id="19" dur="500" fill="hold"/>
                                        <p:tgtEl>
                                          <p:spTgt spid="689157"/>
                                        </p:tgtEl>
                                        <p:attrNameLst>
                                          <p:attrName>ppt_x</p:attrName>
                                        </p:attrNameLst>
                                      </p:cBhvr>
                                      <p:tavLst>
                                        <p:tav tm="0">
                                          <p:val>
                                            <p:strVal val="#ppt_x"/>
                                          </p:val>
                                        </p:tav>
                                        <p:tav tm="100000">
                                          <p:val>
                                            <p:strVal val="#ppt_x"/>
                                          </p:val>
                                        </p:tav>
                                      </p:tavLst>
                                    </p:anim>
                                    <p:anim calcmode="lin" valueType="num">
                                      <p:cBhvr>
                                        <p:cTn id="20" dur="500" fill="hold"/>
                                        <p:tgtEl>
                                          <p:spTgt spid="6891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9158"/>
                                        </p:tgtEl>
                                        <p:attrNameLst>
                                          <p:attrName>style.visibility</p:attrName>
                                        </p:attrNameLst>
                                      </p:cBhvr>
                                      <p:to>
                                        <p:strVal val="visible"/>
                                      </p:to>
                                    </p:set>
                                    <p:anim calcmode="lin" valueType="num">
                                      <p:cBhvr>
                                        <p:cTn id="25" dur="500" fill="hold"/>
                                        <p:tgtEl>
                                          <p:spTgt spid="689158"/>
                                        </p:tgtEl>
                                        <p:attrNameLst>
                                          <p:attrName>ppt_x</p:attrName>
                                        </p:attrNameLst>
                                      </p:cBhvr>
                                      <p:tavLst>
                                        <p:tav tm="0">
                                          <p:val>
                                            <p:strVal val="#ppt_x"/>
                                          </p:val>
                                        </p:tav>
                                        <p:tav tm="100000">
                                          <p:val>
                                            <p:strVal val="#ppt_x"/>
                                          </p:val>
                                        </p:tav>
                                      </p:tavLst>
                                    </p:anim>
                                    <p:anim calcmode="lin" valueType="num">
                                      <p:cBhvr>
                                        <p:cTn id="26" dur="500" fill="hold"/>
                                        <p:tgtEl>
                                          <p:spTgt spid="68915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89159"/>
                                        </p:tgtEl>
                                        <p:attrNameLst>
                                          <p:attrName>style.visibility</p:attrName>
                                        </p:attrNameLst>
                                      </p:cBhvr>
                                      <p:to>
                                        <p:strVal val="visible"/>
                                      </p:to>
                                    </p:set>
                                    <p:animEffect transition="in" filter="blinds(horizontal)">
                                      <p:cBhvr>
                                        <p:cTn id="31" dur="500"/>
                                        <p:tgtEl>
                                          <p:spTgt spid="68915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89160"/>
                                        </p:tgtEl>
                                        <p:attrNameLst>
                                          <p:attrName>style.visibility</p:attrName>
                                        </p:attrNameLst>
                                      </p:cBhvr>
                                      <p:to>
                                        <p:strVal val="visible"/>
                                      </p:to>
                                    </p:set>
                                    <p:anim calcmode="lin" valueType="num">
                                      <p:cBhvr>
                                        <p:cTn id="36" dur="500" fill="hold"/>
                                        <p:tgtEl>
                                          <p:spTgt spid="689160"/>
                                        </p:tgtEl>
                                        <p:attrNameLst>
                                          <p:attrName>ppt_x</p:attrName>
                                        </p:attrNameLst>
                                      </p:cBhvr>
                                      <p:tavLst>
                                        <p:tav tm="0">
                                          <p:val>
                                            <p:strVal val="#ppt_x"/>
                                          </p:val>
                                        </p:tav>
                                        <p:tav tm="100000">
                                          <p:val>
                                            <p:strVal val="#ppt_x"/>
                                          </p:val>
                                        </p:tav>
                                      </p:tavLst>
                                    </p:anim>
                                    <p:anim calcmode="lin" valueType="num">
                                      <p:cBhvr>
                                        <p:cTn id="37" dur="500" fill="hold"/>
                                        <p:tgtEl>
                                          <p:spTgt spid="68916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9162"/>
                                        </p:tgtEl>
                                        <p:attrNameLst>
                                          <p:attrName>style.visibility</p:attrName>
                                        </p:attrNameLst>
                                      </p:cBhvr>
                                      <p:to>
                                        <p:strVal val="visible"/>
                                      </p:to>
                                    </p:set>
                                    <p:animEffect transition="in" filter="blinds(horizontal)">
                                      <p:cBhvr>
                                        <p:cTn id="42" dur="500"/>
                                        <p:tgtEl>
                                          <p:spTgt spid="68916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89161"/>
                                        </p:tgtEl>
                                        <p:attrNameLst>
                                          <p:attrName>style.visibility</p:attrName>
                                        </p:attrNameLst>
                                      </p:cBhvr>
                                      <p:to>
                                        <p:strVal val="visible"/>
                                      </p:to>
                                    </p:set>
                                    <p:anim calcmode="lin" valueType="num">
                                      <p:cBhvr>
                                        <p:cTn id="47" dur="500" fill="hold"/>
                                        <p:tgtEl>
                                          <p:spTgt spid="689161"/>
                                        </p:tgtEl>
                                        <p:attrNameLst>
                                          <p:attrName>ppt_x</p:attrName>
                                        </p:attrNameLst>
                                      </p:cBhvr>
                                      <p:tavLst>
                                        <p:tav tm="0">
                                          <p:val>
                                            <p:strVal val="#ppt_x"/>
                                          </p:val>
                                        </p:tav>
                                        <p:tav tm="100000">
                                          <p:val>
                                            <p:strVal val="#ppt_x"/>
                                          </p:val>
                                        </p:tav>
                                      </p:tavLst>
                                    </p:anim>
                                    <p:anim calcmode="lin" valueType="num">
                                      <p:cBhvr>
                                        <p:cTn id="48" dur="500" fill="hold"/>
                                        <p:tgtEl>
                                          <p:spTgt spid="68916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89163"/>
                                        </p:tgtEl>
                                        <p:attrNameLst>
                                          <p:attrName>style.visibility</p:attrName>
                                        </p:attrNameLst>
                                      </p:cBhvr>
                                      <p:to>
                                        <p:strVal val="visible"/>
                                      </p:to>
                                    </p:set>
                                    <p:animEffect transition="in" filter="checkerboard(across)">
                                      <p:cBhvr>
                                        <p:cTn id="53" dur="500"/>
                                        <p:tgtEl>
                                          <p:spTgt spid="68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bldLvl="0" animBg="1"/>
      <p:bldP spid="689159" grpId="0" bldLvl="0" animBg="1"/>
      <p:bldP spid="689162" grpId="0" bldLvl="0" animBg="1"/>
      <p:bldP spid="68916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976438"/>
            <a:ext cx="2487613" cy="1974850"/>
            <a:chOff x="-1" y="1492347"/>
            <a:chExt cx="3317430" cy="2632835"/>
          </a:xfrm>
        </p:grpSpPr>
        <p:sp>
          <p:nvSpPr>
            <p:cNvPr id="20" name="任意多边形 19"/>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5" name="任意多边形 14"/>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8" name="矩形 17"/>
            <p:cNvSpPr/>
            <p:nvPr/>
          </p:nvSpPr>
          <p:spPr>
            <a:xfrm>
              <a:off x="622091" y="2795957"/>
              <a:ext cx="673814" cy="1138644"/>
            </a:xfrm>
            <a:prstGeom prst="rect">
              <a:avLst/>
            </a:prstGeom>
          </p:spPr>
          <p:txBody>
            <a:bodyPr wrap="none">
              <a:spAutoFit/>
            </a:bodyPr>
            <a:lstStyle/>
            <a:p>
              <a:pPr fontAlgn="base"/>
              <a:r>
                <a:rPr lang="en-US" altLang="zh-CN" sz="4950" b="1" strike="noStrike" noProof="1">
                  <a:solidFill>
                    <a:prstClr val="white"/>
                  </a:solidFill>
                  <a:latin typeface="方正姚体" panose="02010601030101010101" pitchFamily="2" charset="-122"/>
                  <a:ea typeface="方正姚体" panose="02010601030101010101" pitchFamily="2" charset="-122"/>
                  <a:cs typeface="+mn-cs"/>
                </a:rPr>
                <a:t>1</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19" name="矩形 18"/>
          <p:cNvSpPr/>
          <p:nvPr/>
        </p:nvSpPr>
        <p:spPr>
          <a:xfrm>
            <a:off x="2257425" y="280035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16" name="矩形 15"/>
          <p:cNvSpPr/>
          <p:nvPr/>
        </p:nvSpPr>
        <p:spPr>
          <a:xfrm>
            <a:off x="2430463" y="3114675"/>
            <a:ext cx="6713537" cy="522288"/>
          </a:xfrm>
          <a:prstGeom prst="rect">
            <a:avLst/>
          </a:prstGeom>
          <a:noFill/>
          <a:ln w="9525">
            <a:noFill/>
          </a:ln>
        </p:spPr>
        <p:txBody>
          <a:bodyPr wrap="square" anchor="t" anchorCtr="0">
            <a:spAutoFit/>
          </a:bodyPr>
          <a:lstStyle/>
          <a:p>
            <a:r>
              <a:rPr lang="zh-CN" altLang="en-US" sz="2800" dirty="0">
                <a:latin typeface="Agency FB" panose="020B0503020202020204" pitchFamily="34" charset="0"/>
                <a:ea typeface="微软雅黑" panose="020B0503020204020204" charset="-122"/>
              </a:rPr>
              <a:t>政治安全是国家安全的根本</a:t>
            </a:r>
            <a:endParaRPr lang="en-US" altLang="zh-CN" sz="2800" dirty="0">
              <a:latin typeface="Agency FB" panose="020B0503020202020204" pitchFamily="34" charset="0"/>
              <a:ea typeface="微软雅黑" panose="020B0503020204020204" charset="-122"/>
            </a:endParaRPr>
          </a:p>
        </p:txBody>
      </p:sp>
      <p:pic>
        <p:nvPicPr>
          <p:cNvPr id="10" name="图片 9"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Scale>
                                      <p:cBhvr>
                                        <p:cTn id="1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6"/>
                                        </p:tgtEl>
                                        <p:attrNameLst>
                                          <p:attrName>ppt_x</p:attrName>
                                          <p:attrName>ppt_y</p:attrName>
                                        </p:attrNameLst>
                                      </p:cBhvr>
                                    </p:animMotion>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7395" y="1917065"/>
            <a:ext cx="7993380" cy="3960495"/>
          </a:xfrm>
        </p:spPr>
        <p:txBody>
          <a:bodyPr/>
          <a:lstStyle/>
          <a:p>
            <a:pPr marL="0" indent="0">
              <a:buNone/>
            </a:pPr>
            <a:r>
              <a:rPr lang="en-US" altLang="zh-CN"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    2014</a:t>
            </a:r>
            <a:r>
              <a:rPr lang="zh-CN" altLang="en-US"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年</a:t>
            </a:r>
            <a:r>
              <a:rPr lang="en-US" altLang="zh-CN"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4</a:t>
            </a:r>
            <a:r>
              <a:rPr lang="zh-CN" altLang="en-US"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月</a:t>
            </a:r>
            <a:r>
              <a:rPr lang="en-US" altLang="zh-CN"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15</a:t>
            </a:r>
            <a:r>
              <a:rPr lang="zh-CN" altLang="en-US"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日， 习近平在中央国家安全委员会第一次会议上指出：必须坚持总体国家安全观，以人民安全为宗旨，</a:t>
            </a:r>
            <a:r>
              <a:rPr lang="zh-CN" altLang="en-US" sz="3200" b="1" dirty="0">
                <a:solidFill>
                  <a:srgbClr val="FF0000"/>
                </a:solidFill>
                <a:latin typeface="黑体" panose="02010609060101010101" pitchFamily="49" charset="-122"/>
                <a:ea typeface="黑体" panose="02010609060101010101" pitchFamily="49" charset="-122"/>
              </a:rPr>
              <a:t>以政治安全为根本</a:t>
            </a:r>
            <a:r>
              <a:rPr lang="zh-CN" altLang="en-US" sz="320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，以经济安全为基础，以军事、文化、社会安全为保障，以促进国际安全为依托，走出一条中国特色国家安全道路。</a:t>
            </a:r>
            <a:endParaRPr lang="zh-CN" altLang="en-US" dirty="0"/>
          </a:p>
        </p:txBody>
      </p:sp>
      <p:pic>
        <p:nvPicPr>
          <p:cNvPr id="4" name="图片 3"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35812" y="1596572"/>
            <a:ext cx="3740075" cy="523220"/>
          </a:xfrm>
          <a:prstGeom prst="rect">
            <a:avLst/>
          </a:prstGeom>
          <a:noFill/>
        </p:spPr>
        <p:txBody>
          <a:bodyPr wrap="square" rtlCol="0">
            <a:spAutoFit/>
          </a:bodyPr>
          <a:lstStyle/>
          <a:p>
            <a:pPr>
              <a:buFont typeface="Wingdings" panose="05000000000000000000" pitchFamily="2" charset="2"/>
            </a:pPr>
            <a:r>
              <a:rPr lang="zh-CN" altLang="en-US" sz="2800" noProof="1">
                <a:latin typeface="微软雅黑" panose="020B0503020204020204" charset="-122"/>
                <a:ea typeface="微软雅黑" panose="020B0503020204020204" charset="-122"/>
                <a:sym typeface="+mn-ea"/>
              </a:rPr>
              <a:t>国家安全的内在关系</a:t>
            </a:r>
            <a:endParaRPr lang="zh-CN" altLang="en-US" sz="2800" noProof="1">
              <a:solidFill>
                <a:schemeClr val="accent4"/>
              </a:solidFill>
              <a:latin typeface="微软雅黑" panose="020B0503020204020204" charset="-122"/>
              <a:ea typeface="微软雅黑" panose="020B0503020204020204" charset="-122"/>
            </a:endParaRPr>
          </a:p>
        </p:txBody>
      </p:sp>
      <p:grpSp>
        <p:nvGrpSpPr>
          <p:cNvPr id="76" name="组合 75"/>
          <p:cNvGrpSpPr/>
          <p:nvPr/>
        </p:nvGrpSpPr>
        <p:grpSpPr>
          <a:xfrm>
            <a:off x="6084105" y="2274888"/>
            <a:ext cx="2168525" cy="1771650"/>
            <a:chOff x="4845707" y="1420122"/>
            <a:chExt cx="2167911" cy="1771453"/>
          </a:xfrm>
        </p:grpSpPr>
        <p:grpSp>
          <p:nvGrpSpPr>
            <p:cNvPr id="39945" name="组合 63"/>
            <p:cNvGrpSpPr/>
            <p:nvPr/>
          </p:nvGrpSpPr>
          <p:grpSpPr>
            <a:xfrm>
              <a:off x="4845707" y="1420122"/>
              <a:ext cx="2167911" cy="1771453"/>
              <a:chOff x="4845707" y="1420122"/>
              <a:chExt cx="2167911" cy="1771453"/>
            </a:xfrm>
          </p:grpSpPr>
          <p:sp>
            <p:nvSpPr>
              <p:cNvPr id="21" name="Freeform: Shape 2"/>
              <p:cNvSpPr/>
              <p:nvPr/>
            </p:nvSpPr>
            <p:spPr bwMode="auto">
              <a:xfrm>
                <a:off x="6277996" y="1828038"/>
                <a:ext cx="735622"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5">
                  <a:lumMod val="75000"/>
                  <a:alpha val="50000"/>
                </a:schemeClr>
              </a:solidFill>
              <a:ln>
                <a:noFill/>
              </a:ln>
            </p:spPr>
            <p:txBody>
              <a:bodyPr anchor="ctr"/>
              <a:lstStyle/>
              <a:p>
                <a:pPr algn="ctr" fontAlgn="base"/>
                <a:endParaRPr strike="noStrike" noProof="1">
                  <a:latin typeface="微软雅黑" panose="020B0503020204020204" charset="-122"/>
                  <a:ea typeface="微软雅黑" panose="020B0503020204020204" charset="-122"/>
                </a:endParaRPr>
              </a:p>
            </p:txBody>
          </p:sp>
          <p:sp>
            <p:nvSpPr>
              <p:cNvPr id="22"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fontAlgn="base"/>
                <a:endParaRPr strike="noStrike" noProof="1">
                  <a:latin typeface="微软雅黑" panose="020B0503020204020204" charset="-122"/>
                  <a:ea typeface="微软雅黑" panose="020B0503020204020204" charset="-122"/>
                </a:endParaRPr>
              </a:p>
            </p:txBody>
          </p:sp>
        </p:grpSp>
        <p:sp>
          <p:nvSpPr>
            <p:cNvPr id="35"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4</a:t>
              </a:r>
              <a:endParaRPr lang="en-US" strike="noStrike" noProof="1">
                <a:latin typeface="微软雅黑" panose="020B0503020204020204" charset="-122"/>
                <a:ea typeface="微软雅黑" panose="020B0503020204020204" charset="-122"/>
              </a:endParaRPr>
            </a:p>
          </p:txBody>
        </p:sp>
      </p:grpSp>
      <p:sp>
        <p:nvSpPr>
          <p:cNvPr id="52" name="TextBox 33"/>
          <p:cNvSpPr txBox="1"/>
          <p:nvPr/>
        </p:nvSpPr>
        <p:spPr bwMode="auto">
          <a:xfrm>
            <a:off x="1094259" y="4107578"/>
            <a:ext cx="1512034" cy="1176926"/>
          </a:xfrm>
          <a:prstGeom prst="rect">
            <a:avLst/>
          </a:prstGeom>
          <a:noFill/>
          <a:ln w="9525">
            <a:noFill/>
            <a:miter lim="800000"/>
          </a:ln>
        </p:spPr>
        <p:txBody>
          <a:bodyPr wrap="square" lIns="0" tIns="0" rIns="0" bIns="0" anchor="ctr" anchorCtr="1">
            <a:noAutofit/>
          </a:bodyPr>
          <a:lstStyle/>
          <a:p>
            <a:pPr fontAlgn="ctr"/>
            <a:r>
              <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国家安全的根本是政治安全</a:t>
            </a:r>
            <a:endPar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50" name="TextBox 31"/>
          <p:cNvSpPr txBox="1"/>
          <p:nvPr/>
        </p:nvSpPr>
        <p:spPr bwMode="auto">
          <a:xfrm>
            <a:off x="2806072" y="4312101"/>
            <a:ext cx="1512034" cy="1081485"/>
          </a:xfrm>
          <a:prstGeom prst="rect">
            <a:avLst/>
          </a:prstGeom>
          <a:noFill/>
          <a:ln w="9525">
            <a:noFill/>
            <a:miter lim="800000"/>
          </a:ln>
        </p:spPr>
        <p:txBody>
          <a:bodyPr wrap="square" lIns="0" tIns="0" rIns="0" bIns="0" anchor="ctr" anchorCtr="1">
            <a:noAutofit/>
            <a:scene3d>
              <a:camera prst="orthographicFront"/>
              <a:lightRig rig="threePt" dir="t"/>
            </a:scene3d>
          </a:bodyPr>
          <a:lstStyle/>
          <a:p>
            <a:pPr fontAlgn="ctr"/>
            <a:r>
              <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mn-cs"/>
              </a:rPr>
              <a:t>政治安全的核心是政权安全</a:t>
            </a:r>
            <a:endPar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a:p>
            <a:pPr fontAlgn="ctr"/>
            <a:endPar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48" name="TextBox 29"/>
          <p:cNvSpPr txBox="1"/>
          <p:nvPr/>
        </p:nvSpPr>
        <p:spPr bwMode="auto">
          <a:xfrm>
            <a:off x="4517885" y="4175363"/>
            <a:ext cx="1512034" cy="1081486"/>
          </a:xfrm>
          <a:prstGeom prst="rect">
            <a:avLst/>
          </a:prstGeom>
          <a:noFill/>
          <a:ln w="9525">
            <a:noFill/>
            <a:miter lim="800000"/>
          </a:ln>
        </p:spPr>
        <p:txBody>
          <a:bodyPr wrap="square" lIns="0" tIns="0" rIns="0" bIns="0" anchor="ctr" anchorCtr="1">
            <a:noAutofit/>
          </a:bodyPr>
          <a:lstStyle/>
          <a:p>
            <a:pPr fontAlgn="ctr"/>
            <a:r>
              <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mn-cs"/>
              </a:rPr>
              <a:t>政权安全的实质是党的执政地位</a:t>
            </a:r>
            <a:endPar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
        <p:nvSpPr>
          <p:cNvPr id="46" name="TextBox 27"/>
          <p:cNvSpPr txBox="1"/>
          <p:nvPr/>
        </p:nvSpPr>
        <p:spPr bwMode="auto">
          <a:xfrm>
            <a:off x="6229698" y="4155298"/>
            <a:ext cx="1512034" cy="1081486"/>
          </a:xfrm>
          <a:prstGeom prst="rect">
            <a:avLst/>
          </a:prstGeom>
          <a:noFill/>
          <a:ln w="9525">
            <a:noFill/>
            <a:miter lim="800000"/>
          </a:ln>
        </p:spPr>
        <p:txBody>
          <a:bodyPr wrap="square" lIns="0" tIns="0" rIns="0" bIns="0" anchor="ctr" anchorCtr="1">
            <a:noAutofit/>
          </a:bodyPr>
          <a:lstStyle/>
          <a:p>
            <a:pPr fontAlgn="ctr"/>
            <a:r>
              <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cs typeface="+mn-cs"/>
              </a:rPr>
              <a:t>执政安全来源于人民安全</a:t>
            </a:r>
            <a:endParaRPr lang="zh-CN" altLang="en-US"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grpSp>
        <p:nvGrpSpPr>
          <p:cNvPr id="75" name="组合 74"/>
          <p:cNvGrpSpPr/>
          <p:nvPr/>
        </p:nvGrpSpPr>
        <p:grpSpPr>
          <a:xfrm>
            <a:off x="4275605" y="2279650"/>
            <a:ext cx="2422119" cy="1771650"/>
            <a:chOff x="3419150" y="1420122"/>
            <a:chExt cx="2167909" cy="1771453"/>
          </a:xfrm>
        </p:grpSpPr>
        <p:grpSp>
          <p:nvGrpSpPr>
            <p:cNvPr id="39955" name="组合 64"/>
            <p:cNvGrpSpPr/>
            <p:nvPr/>
          </p:nvGrpSpPr>
          <p:grpSpPr>
            <a:xfrm>
              <a:off x="3419150" y="1420122"/>
              <a:ext cx="2167909" cy="1771453"/>
              <a:chOff x="3419150" y="1420122"/>
              <a:chExt cx="2167909" cy="1771453"/>
            </a:xfrm>
          </p:grpSpPr>
          <p:sp>
            <p:nvSpPr>
              <p:cNvPr id="23" name="Freeform: Shape 4"/>
              <p:cNvSpPr/>
              <p:nvPr/>
            </p:nvSpPr>
            <p:spPr bwMode="auto">
              <a:xfrm>
                <a:off x="4845707" y="1828038"/>
                <a:ext cx="741352" cy="961351"/>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chemeClr val="accent4">
                  <a:lumMod val="75000"/>
                  <a:alpha val="50000"/>
                </a:schemeClr>
              </a:solidFill>
              <a:ln>
                <a:noFill/>
              </a:ln>
            </p:spPr>
            <p:txBody>
              <a:bodyPr anchor="ctr"/>
              <a:lstStyle/>
              <a:p>
                <a:pPr algn="ctr" fontAlgn="base"/>
                <a:endParaRPr strike="noStrike" noProof="1">
                  <a:latin typeface="微软雅黑" panose="020B0503020204020204" charset="-122"/>
                  <a:ea typeface="微软雅黑" panose="020B0503020204020204" charset="-122"/>
                </a:endParaRPr>
              </a:p>
            </p:txBody>
          </p:sp>
          <p:sp>
            <p:nvSpPr>
              <p:cNvPr id="24" name="Freeform: Shape 5"/>
              <p:cNvSpPr/>
              <p:nvPr/>
            </p:nvSpPr>
            <p:spPr bwMode="auto">
              <a:xfrm>
                <a:off x="3419150"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fontAlgn="base"/>
                <a:endParaRPr strike="noStrike" noProof="1">
                  <a:latin typeface="微软雅黑" panose="020B0503020204020204" charset="-122"/>
                  <a:ea typeface="微软雅黑" panose="020B0503020204020204" charset="-122"/>
                </a:endParaRPr>
              </a:p>
            </p:txBody>
          </p:sp>
        </p:grpSp>
        <p:sp>
          <p:nvSpPr>
            <p:cNvPr id="33" name="Oval 14"/>
            <p:cNvSpPr/>
            <p:nvPr/>
          </p:nvSpPr>
          <p:spPr>
            <a:xfrm>
              <a:off x="4381690" y="2060925"/>
              <a:ext cx="460790"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3</a:t>
              </a:r>
              <a:endParaRPr lang="en-US" strike="noStrike" noProof="1">
                <a:latin typeface="微软雅黑" panose="020B0503020204020204" charset="-122"/>
                <a:ea typeface="微软雅黑" panose="020B0503020204020204" charset="-122"/>
              </a:endParaRPr>
            </a:p>
          </p:txBody>
        </p:sp>
      </p:grpSp>
      <p:grpSp>
        <p:nvGrpSpPr>
          <p:cNvPr id="74" name="组合 73"/>
          <p:cNvGrpSpPr/>
          <p:nvPr/>
        </p:nvGrpSpPr>
        <p:grpSpPr>
          <a:xfrm>
            <a:off x="2765088" y="2279649"/>
            <a:ext cx="2271146" cy="1895713"/>
            <a:chOff x="1985715" y="1422512"/>
            <a:chExt cx="2167911" cy="1771452"/>
          </a:xfrm>
        </p:grpSpPr>
        <p:grpSp>
          <p:nvGrpSpPr>
            <p:cNvPr id="39960" name="组合 65"/>
            <p:cNvGrpSpPr/>
            <p:nvPr/>
          </p:nvGrpSpPr>
          <p:grpSpPr>
            <a:xfrm>
              <a:off x="1985715" y="1422512"/>
              <a:ext cx="2167911" cy="1771452"/>
              <a:chOff x="1985715" y="1422512"/>
              <a:chExt cx="2167911" cy="1771452"/>
            </a:xfrm>
          </p:grpSpPr>
          <p:sp>
            <p:nvSpPr>
              <p:cNvPr id="25" name="Freeform: Shape 6"/>
              <p:cNvSpPr/>
              <p:nvPr/>
            </p:nvSpPr>
            <p:spPr bwMode="auto">
              <a:xfrm>
                <a:off x="3419150" y="1828038"/>
                <a:ext cx="734476"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3">
                  <a:lumMod val="75000"/>
                  <a:alpha val="50000"/>
                </a:schemeClr>
              </a:solidFill>
              <a:ln>
                <a:noFill/>
              </a:ln>
            </p:spPr>
            <p:txBody>
              <a:bodyPr anchor="ctr"/>
              <a:lstStyle/>
              <a:p>
                <a:pPr algn="ctr" fontAlgn="base"/>
                <a:endParaRPr strike="noStrike" noProof="1">
                  <a:latin typeface="微软雅黑" panose="020B0503020204020204" charset="-122"/>
                  <a:ea typeface="微软雅黑" panose="020B0503020204020204" charset="-122"/>
                </a:endParaRPr>
              </a:p>
            </p:txBody>
          </p:sp>
          <p:sp>
            <p:nvSpPr>
              <p:cNvPr id="39962" name="Freeform: Shape 7"/>
              <p:cNvSpPr/>
              <p:nvPr/>
            </p:nvSpPr>
            <p:spPr>
              <a:xfrm>
                <a:off x="1985715" y="1422512"/>
                <a:ext cx="2068222" cy="1771452"/>
              </a:xfrm>
              <a:custGeom>
                <a:avLst/>
                <a:gdLst/>
                <a:ahLst/>
                <a:cxnLst>
                  <a:cxn ang="0">
                    <a:pos x="1981007" y="1055333"/>
                  </a:cxn>
                  <a:cxn ang="0">
                    <a:pos x="1981007" y="716118"/>
                  </a:cxn>
                  <a:cxn ang="0">
                    <a:pos x="1364278" y="94226"/>
                  </a:cxn>
                  <a:cxn ang="0">
                    <a:pos x="1196080" y="163325"/>
                  </a:cxn>
                  <a:cxn ang="0">
                    <a:pos x="1196080" y="163325"/>
                  </a:cxn>
                  <a:cxn ang="0">
                    <a:pos x="953126" y="408313"/>
                  </a:cxn>
                  <a:cxn ang="0">
                    <a:pos x="242953" y="408313"/>
                  </a:cxn>
                  <a:cxn ang="0">
                    <a:pos x="0" y="647019"/>
                  </a:cxn>
                  <a:cxn ang="0">
                    <a:pos x="0" y="1124432"/>
                  </a:cxn>
                  <a:cxn ang="0">
                    <a:pos x="242953" y="1369420"/>
                  </a:cxn>
                  <a:cxn ang="0">
                    <a:pos x="953126" y="1369420"/>
                  </a:cxn>
                  <a:cxn ang="0">
                    <a:pos x="1196080" y="1608126"/>
                  </a:cxn>
                  <a:cxn ang="0">
                    <a:pos x="1196080" y="1608126"/>
                  </a:cxn>
                  <a:cxn ang="0">
                    <a:pos x="1364278" y="1677225"/>
                  </a:cxn>
                  <a:cxn ang="0">
                    <a:pos x="1981007" y="1055333"/>
                  </a:cxn>
                </a:cxnLst>
                <a:rect l="0" t="0" r="0" b="0"/>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w="9525">
                <a:noFill/>
              </a:ln>
            </p:spPr>
            <p:txBody>
              <a:bodyPr/>
              <a:lstStyle/>
              <a:p>
                <a:endParaRPr lang="zh-CN" altLang="en-US"/>
              </a:p>
            </p:txBody>
          </p:sp>
        </p:grpSp>
        <p:sp>
          <p:nvSpPr>
            <p:cNvPr id="31"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2</a:t>
              </a:r>
              <a:endParaRPr lang="en-US" strike="noStrike" noProof="1">
                <a:latin typeface="微软雅黑" panose="020B0503020204020204" charset="-122"/>
                <a:ea typeface="微软雅黑" panose="020B0503020204020204" charset="-122"/>
              </a:endParaRPr>
            </a:p>
          </p:txBody>
        </p:sp>
      </p:grpSp>
      <p:grpSp>
        <p:nvGrpSpPr>
          <p:cNvPr id="10" name="组合 9"/>
          <p:cNvGrpSpPr/>
          <p:nvPr/>
        </p:nvGrpSpPr>
        <p:grpSpPr>
          <a:xfrm>
            <a:off x="899745" y="2317749"/>
            <a:ext cx="2677210" cy="1771649"/>
            <a:chOff x="794443" y="1459940"/>
            <a:chExt cx="1932624" cy="1691816"/>
          </a:xfrm>
        </p:grpSpPr>
        <p:grpSp>
          <p:nvGrpSpPr>
            <p:cNvPr id="39965" name="组合 1"/>
            <p:cNvGrpSpPr/>
            <p:nvPr/>
          </p:nvGrpSpPr>
          <p:grpSpPr>
            <a:xfrm>
              <a:off x="794443" y="1459940"/>
              <a:ext cx="1932624" cy="1691816"/>
              <a:chOff x="794443" y="1459940"/>
              <a:chExt cx="1932624" cy="1691816"/>
            </a:xfrm>
          </p:grpSpPr>
          <p:sp>
            <p:nvSpPr>
              <p:cNvPr id="39966" name="Freeform: Shape 8"/>
              <p:cNvSpPr/>
              <p:nvPr/>
            </p:nvSpPr>
            <p:spPr>
              <a:xfrm>
                <a:off x="1985715" y="1830427"/>
                <a:ext cx="741352" cy="961350"/>
              </a:xfrm>
              <a:custGeom>
                <a:avLst/>
                <a:gdLst/>
                <a:ahLst/>
                <a:cxnLst>
                  <a:cxn ang="0">
                    <a:pos x="0" y="238766"/>
                  </a:cxn>
                  <a:cxn ang="0">
                    <a:pos x="0" y="716300"/>
                  </a:cxn>
                  <a:cxn ang="0">
                    <a:pos x="242964" y="961350"/>
                  </a:cxn>
                  <a:cxn ang="0">
                    <a:pos x="342641" y="961350"/>
                  </a:cxn>
                  <a:cxn ang="0">
                    <a:pos x="647904" y="647183"/>
                  </a:cxn>
                  <a:cxn ang="0">
                    <a:pos x="647904" y="307883"/>
                  </a:cxn>
                  <a:cxn ang="0">
                    <a:pos x="342641" y="0"/>
                  </a:cxn>
                  <a:cxn ang="0">
                    <a:pos x="242964" y="0"/>
                  </a:cxn>
                  <a:cxn ang="0">
                    <a:pos x="0" y="238766"/>
                  </a:cxn>
                </a:cxnLst>
                <a:rect l="0" t="0" r="0" b="0"/>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rgbClr val="19194D">
                  <a:alpha val="20000"/>
                </a:srgbClr>
              </a:solidFill>
              <a:ln w="9525">
                <a:noFill/>
              </a:ln>
            </p:spPr>
            <p:txBody>
              <a:bodyPr/>
              <a:lstStyle/>
              <a:p>
                <a:endParaRPr lang="zh-CN" altLang="en-US"/>
              </a:p>
            </p:txBody>
          </p:sp>
          <p:sp>
            <p:nvSpPr>
              <p:cNvPr id="39967" name="Freeform: Shape 9"/>
              <p:cNvSpPr/>
              <p:nvPr/>
            </p:nvSpPr>
            <p:spPr>
              <a:xfrm>
                <a:off x="794443" y="1459940"/>
                <a:ext cx="1809574" cy="1691816"/>
              </a:xfrm>
              <a:custGeom>
                <a:avLst/>
                <a:gdLst/>
                <a:ahLst/>
                <a:cxnLst>
                  <a:cxn ang="0">
                    <a:pos x="1028479" y="80"/>
                  </a:cxn>
                  <a:cxn ang="0">
                    <a:pos x="1122762" y="54408"/>
                  </a:cxn>
                  <a:cxn ang="0">
                    <a:pos x="1739491" y="676301"/>
                  </a:cxn>
                  <a:cxn ang="0">
                    <a:pos x="1739491" y="1015515"/>
                  </a:cxn>
                  <a:cxn ang="0">
                    <a:pos x="1122762" y="1637408"/>
                  </a:cxn>
                  <a:cxn ang="0">
                    <a:pos x="954564" y="1568308"/>
                  </a:cxn>
                  <a:cxn ang="0">
                    <a:pos x="717839" y="1329603"/>
                  </a:cxn>
                  <a:cxn ang="0">
                    <a:pos x="1437" y="1329603"/>
                  </a:cxn>
                  <a:cxn ang="0">
                    <a:pos x="0" y="1329448"/>
                  </a:cxn>
                  <a:cxn ang="0">
                    <a:pos x="6197" y="1329448"/>
                  </a:cxn>
                  <a:cxn ang="0">
                    <a:pos x="48249" y="1329448"/>
                  </a:cxn>
                  <a:cxn ang="0">
                    <a:pos x="353511" y="1015281"/>
                  </a:cxn>
                  <a:cxn ang="0">
                    <a:pos x="353511" y="675981"/>
                  </a:cxn>
                  <a:cxn ang="0">
                    <a:pos x="48845" y="368698"/>
                  </a:cxn>
                  <a:cxn ang="0">
                    <a:pos x="48644" y="368495"/>
                  </a:cxn>
                  <a:cxn ang="0">
                    <a:pos x="61429" y="368495"/>
                  </a:cxn>
                  <a:cxn ang="0">
                    <a:pos x="717839" y="368495"/>
                  </a:cxn>
                  <a:cxn ang="0">
                    <a:pos x="954564" y="123507"/>
                  </a:cxn>
                  <a:cxn ang="0">
                    <a:pos x="1028479" y="80"/>
                  </a:cxn>
                </a:cxnLst>
                <a:rect l="0" t="0" r="0" b="0"/>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w="9525">
                <a:noFill/>
              </a:ln>
            </p:spPr>
            <p:txBody>
              <a:bodyPr/>
              <a:lstStyle/>
              <a:p>
                <a:endParaRPr lang="zh-CN" altLang="en-US"/>
              </a:p>
            </p:txBody>
          </p:sp>
        </p:grpSp>
        <p:sp>
          <p:nvSpPr>
            <p:cNvPr id="29" name="Oval 10"/>
            <p:cNvSpPr/>
            <p:nvPr/>
          </p:nvSpPr>
          <p:spPr>
            <a:xfrm>
              <a:off x="1584758" y="2062629"/>
              <a:ext cx="400957" cy="495557"/>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1</a:t>
              </a:r>
              <a:endParaRPr lang="en-US" strike="noStrike" noProof="1">
                <a:latin typeface="微软雅黑" panose="020B0503020204020204" charset="-122"/>
                <a:ea typeface="微软雅黑" panose="020B0503020204020204" charset="-122"/>
              </a:endParaRPr>
            </a:p>
          </p:txBody>
        </p:sp>
      </p:grpSp>
      <p:pic>
        <p:nvPicPr>
          <p:cNvPr id="32" name="图片 31" descr="图片 3"/>
          <p:cNvPicPr>
            <a:picLocks noChangeAspect="1"/>
          </p:cNvPicPr>
          <p:nvPr/>
        </p:nvPicPr>
        <p:blipFill>
          <a:blip r:embed="rId1"/>
          <a:stretch>
            <a:fillRect/>
          </a:stretch>
        </p:blipFill>
        <p:spPr>
          <a:xfrm>
            <a:off x="142240" y="180975"/>
            <a:ext cx="1419225" cy="1376672"/>
          </a:xfrm>
          <a:prstGeom prst="ellipse">
            <a:avLst/>
          </a:prstGeom>
        </p:spPr>
      </p:pic>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0-#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ppt_x</p:attrName>
                                        </p:attrNameLst>
                                      </p:cBhvr>
                                      <p:tavLst>
                                        <p:tav tm="0">
                                          <p:val>
                                            <p:strVal val="0-#ppt_w/2"/>
                                          </p:val>
                                        </p:tav>
                                        <p:tav tm="100000">
                                          <p:val>
                                            <p:strVal val="#ppt_x"/>
                                          </p:val>
                                        </p:tav>
                                      </p:tavLst>
                                    </p:anim>
                                    <p:anim calcmode="lin" valueType="num">
                                      <p:cBhvr>
                                        <p:cTn id="12" dur="500" fill="hold"/>
                                        <p:tgtEl>
                                          <p:spTgt spid="7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5"/>
                                        </p:tgtEl>
                                        <p:attrNameLst>
                                          <p:attrName>style.visibility</p:attrName>
                                        </p:attrNameLst>
                                      </p:cBhvr>
                                      <p:to>
                                        <p:strVal val="visible"/>
                                      </p:to>
                                    </p:set>
                                    <p:anim calcmode="lin" valueType="num">
                                      <p:cBhvr>
                                        <p:cTn id="15" dur="500" fill="hold"/>
                                        <p:tgtEl>
                                          <p:spTgt spid="75"/>
                                        </p:tgtEl>
                                        <p:attrNameLst>
                                          <p:attrName>ppt_x</p:attrName>
                                        </p:attrNameLst>
                                      </p:cBhvr>
                                      <p:tavLst>
                                        <p:tav tm="0">
                                          <p:val>
                                            <p:strVal val="0-#ppt_w/2"/>
                                          </p:val>
                                        </p:tav>
                                        <p:tav tm="100000">
                                          <p:val>
                                            <p:strVal val="#ppt_x"/>
                                          </p:val>
                                        </p:tav>
                                      </p:tavLst>
                                    </p:anim>
                                    <p:anim calcmode="lin" valueType="num">
                                      <p:cBhvr>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74"/>
                                        </p:tgtEl>
                                        <p:attrNameLst>
                                          <p:attrName>style.visibility</p:attrName>
                                        </p:attrNameLst>
                                      </p:cBhvr>
                                      <p:to>
                                        <p:strVal val="visible"/>
                                      </p:to>
                                    </p:set>
                                    <p:anim calcmode="lin" valueType="num">
                                      <p:cBhvr>
                                        <p:cTn id="19" dur="500" fill="hold"/>
                                        <p:tgtEl>
                                          <p:spTgt spid="74"/>
                                        </p:tgtEl>
                                        <p:attrNameLst>
                                          <p:attrName>ppt_x</p:attrName>
                                        </p:attrNameLst>
                                      </p:cBhvr>
                                      <p:tavLst>
                                        <p:tav tm="0">
                                          <p:val>
                                            <p:strVal val="0-#ppt_w/2"/>
                                          </p:val>
                                        </p:tav>
                                        <p:tav tm="100000">
                                          <p:val>
                                            <p:strVal val="#ppt_x"/>
                                          </p:val>
                                        </p:tav>
                                      </p:tavLst>
                                    </p:anim>
                                    <p:anim calcmode="lin" valueType="num">
                                      <p:cBhvr>
                                        <p:cTn id="20"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p:cTn id="31" dur="500" fill="hold"/>
                                        <p:tgtEl>
                                          <p:spTgt spid="74"/>
                                        </p:tgtEl>
                                        <p:attrNameLst>
                                          <p:attrName>ppt_x</p:attrName>
                                        </p:attrNameLst>
                                      </p:cBhvr>
                                      <p:tavLst>
                                        <p:tav tm="0">
                                          <p:val>
                                            <p:strVal val="#ppt_x"/>
                                          </p:val>
                                        </p:tav>
                                        <p:tav tm="100000">
                                          <p:val>
                                            <p:strVal val="#ppt_x"/>
                                          </p:val>
                                        </p:tav>
                                      </p:tavLst>
                                    </p:anim>
                                    <p:anim calcmode="lin" valueType="num">
                                      <p:cBhvr>
                                        <p:cTn id="3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p:cTn id="37" dur="500" fill="hold"/>
                                        <p:tgtEl>
                                          <p:spTgt spid="75"/>
                                        </p:tgtEl>
                                        <p:attrNameLst>
                                          <p:attrName>ppt_x</p:attrName>
                                        </p:attrNameLst>
                                      </p:cBhvr>
                                      <p:tavLst>
                                        <p:tav tm="0">
                                          <p:val>
                                            <p:strVal val="#ppt_x"/>
                                          </p:val>
                                        </p:tav>
                                        <p:tav tm="100000">
                                          <p:val>
                                            <p:strVal val="#ppt_x"/>
                                          </p:val>
                                        </p:tav>
                                      </p:tavLst>
                                    </p:anim>
                                    <p:anim calcmode="lin" valueType="num">
                                      <p:cBhvr>
                                        <p:cTn id="3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ppt_x</p:attrName>
                                        </p:attrNameLst>
                                      </p:cBhvr>
                                      <p:tavLst>
                                        <p:tav tm="0">
                                          <p:val>
                                            <p:strVal val="#ppt_x"/>
                                          </p:val>
                                        </p:tav>
                                        <p:tav tm="100000">
                                          <p:val>
                                            <p:strVal val="#ppt_x"/>
                                          </p:val>
                                        </p:tav>
                                      </p:tavLst>
                                    </p:anim>
                                    <p:anim calcmode="lin" valueType="num">
                                      <p:cBhvr>
                                        <p:cTn id="4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rcRect r="56406"/>
          <a:stretch>
            <a:fillRect/>
          </a:stretch>
        </p:blipFill>
        <p:spPr>
          <a:xfrm>
            <a:off x="1042598" y="2636945"/>
            <a:ext cx="2944719" cy="2781989"/>
          </a:xfrm>
          <a:prstGeom prst="rect">
            <a:avLst/>
          </a:prstGeom>
          <a:noFill/>
          <a:ln w="9525">
            <a:noFill/>
          </a:ln>
        </p:spPr>
      </p:pic>
      <p:sp>
        <p:nvSpPr>
          <p:cNvPr id="7" name="等腰三角形 6"/>
          <p:cNvSpPr/>
          <p:nvPr/>
        </p:nvSpPr>
        <p:spPr>
          <a:xfrm rot="5400000">
            <a:off x="3347276" y="3820168"/>
            <a:ext cx="319801" cy="257516"/>
          </a:xfrm>
          <a:prstGeom prst="triangl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solidFill>
                <a:prstClr val="white"/>
              </a:solidFill>
            </a:endParaRPr>
          </a:p>
        </p:txBody>
      </p:sp>
      <p:grpSp>
        <p:nvGrpSpPr>
          <p:cNvPr id="10" name="组合 9"/>
          <p:cNvGrpSpPr/>
          <p:nvPr/>
        </p:nvGrpSpPr>
        <p:grpSpPr>
          <a:xfrm>
            <a:off x="4283980" y="2636945"/>
            <a:ext cx="426552" cy="452816"/>
            <a:chOff x="6130971" y="1234452"/>
            <a:chExt cx="684290" cy="675640"/>
          </a:xfrm>
        </p:grpSpPr>
        <p:sp>
          <p:nvSpPr>
            <p:cNvPr id="12" name="圆角矩形 11"/>
            <p:cNvSpPr/>
            <p:nvPr/>
          </p:nvSpPr>
          <p:spPr>
            <a:xfrm>
              <a:off x="6175941" y="1249442"/>
              <a:ext cx="639320" cy="639320"/>
            </a:xfrm>
            <a:prstGeom prst="roundRect">
              <a:avLst/>
            </a:prstGeom>
            <a:solidFill>
              <a:srgbClr val="FCFC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3557" name="文本框 13"/>
            <p:cNvSpPr txBox="1"/>
            <p:nvPr/>
          </p:nvSpPr>
          <p:spPr>
            <a:xfrm>
              <a:off x="6130971" y="1234452"/>
              <a:ext cx="622300" cy="675640"/>
            </a:xfrm>
            <a:prstGeom prst="rect">
              <a:avLst/>
            </a:prstGeom>
            <a:noFill/>
            <a:ln w="9525">
              <a:noFill/>
            </a:ln>
          </p:spPr>
          <p:txBody>
            <a:bodyPr wrap="none" anchor="t" anchorCtr="0">
              <a:spAutoFit/>
            </a:bodyPr>
            <a:lstStyle/>
            <a:p>
              <a:r>
                <a:rPr lang="en-US" altLang="zh-CN" sz="2400" dirty="0">
                  <a:latin typeface="Times New Roman" panose="02020603050405020304" pitchFamily="18" charset="0"/>
                  <a:ea typeface="宋体" panose="02010600030101010101" pitchFamily="2" charset="-122"/>
                </a:rPr>
                <a:t>  </a:t>
              </a:r>
              <a:r>
                <a:rPr lang="en-US" altLang="zh-CN" sz="2700" dirty="0">
                  <a:solidFill>
                    <a:srgbClr val="C00102"/>
                  </a:solidFill>
                  <a:latin typeface="Impact" panose="020B0806030902050204" pitchFamily="34" charset="0"/>
                  <a:ea typeface="宋体" panose="02010600030101010101" pitchFamily="2" charset="-122"/>
                </a:rPr>
                <a:t>1</a:t>
              </a:r>
              <a:endParaRPr lang="en-US" altLang="zh-CN" sz="2100" dirty="0">
                <a:solidFill>
                  <a:srgbClr val="C00102"/>
                </a:solidFill>
                <a:latin typeface="Impact" panose="020B0806030902050204" pitchFamily="34" charset="0"/>
                <a:ea typeface="宋体" panose="02010600030101010101" pitchFamily="2" charset="-122"/>
              </a:endParaRPr>
            </a:p>
          </p:txBody>
        </p:sp>
      </p:grpSp>
      <p:grpSp>
        <p:nvGrpSpPr>
          <p:cNvPr id="15" name="组合 14"/>
          <p:cNvGrpSpPr/>
          <p:nvPr/>
        </p:nvGrpSpPr>
        <p:grpSpPr>
          <a:xfrm>
            <a:off x="4273416" y="3635426"/>
            <a:ext cx="437116" cy="451402"/>
            <a:chOff x="6115981" y="2180826"/>
            <a:chExt cx="699280" cy="675640"/>
          </a:xfrm>
        </p:grpSpPr>
        <p:sp>
          <p:nvSpPr>
            <p:cNvPr id="16" name="圆角矩形 15"/>
            <p:cNvSpPr/>
            <p:nvPr/>
          </p:nvSpPr>
          <p:spPr>
            <a:xfrm>
              <a:off x="6175941" y="2195816"/>
              <a:ext cx="639320" cy="639320"/>
            </a:xfrm>
            <a:prstGeom prst="roundRect">
              <a:avLst/>
            </a:prstGeom>
            <a:solidFill>
              <a:srgbClr val="F4F4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3560" name="文本框 16"/>
            <p:cNvSpPr txBox="1"/>
            <p:nvPr/>
          </p:nvSpPr>
          <p:spPr>
            <a:xfrm>
              <a:off x="6115981" y="2180826"/>
              <a:ext cx="677333" cy="675640"/>
            </a:xfrm>
            <a:prstGeom prst="rect">
              <a:avLst/>
            </a:prstGeom>
            <a:noFill/>
            <a:ln w="9525">
              <a:noFill/>
            </a:ln>
          </p:spPr>
          <p:txBody>
            <a:bodyPr wrap="none" anchor="t" anchorCtr="0">
              <a:spAutoFit/>
            </a:bodyPr>
            <a:lstStyle/>
            <a:p>
              <a:r>
                <a:rPr lang="en-US" altLang="zh-CN" sz="2400" dirty="0">
                  <a:latin typeface="Times New Roman" panose="02020603050405020304" pitchFamily="18" charset="0"/>
                  <a:ea typeface="宋体" panose="02010600030101010101" pitchFamily="2" charset="-122"/>
                </a:rPr>
                <a:t>  </a:t>
              </a:r>
              <a:r>
                <a:rPr lang="en-US" altLang="zh-CN" sz="2700" dirty="0">
                  <a:solidFill>
                    <a:srgbClr val="C00102"/>
                  </a:solidFill>
                  <a:latin typeface="Impact" panose="020B0806030902050204" pitchFamily="34" charset="0"/>
                  <a:ea typeface="宋体" panose="02010600030101010101" pitchFamily="2" charset="-122"/>
                </a:rPr>
                <a:t>2</a:t>
              </a:r>
              <a:endParaRPr lang="en-US" altLang="zh-CN" sz="2100" dirty="0">
                <a:solidFill>
                  <a:srgbClr val="C00102"/>
                </a:solidFill>
                <a:latin typeface="Impact" panose="020B0806030902050204" pitchFamily="34" charset="0"/>
                <a:ea typeface="宋体" panose="02010600030101010101" pitchFamily="2" charset="-122"/>
              </a:endParaRPr>
            </a:p>
          </p:txBody>
        </p:sp>
      </p:grpSp>
      <p:sp>
        <p:nvSpPr>
          <p:cNvPr id="31" name="文本框 30"/>
          <p:cNvSpPr txBox="1"/>
          <p:nvPr/>
        </p:nvSpPr>
        <p:spPr>
          <a:xfrm>
            <a:off x="4955218" y="2546705"/>
            <a:ext cx="3361042" cy="954107"/>
          </a:xfrm>
          <a:prstGeom prst="rect">
            <a:avLst/>
          </a:prstGeom>
          <a:noFill/>
          <a:ln w="9525">
            <a:noFill/>
          </a:ln>
        </p:spPr>
        <p:txBody>
          <a:bodyPr wrap="square" anchor="t" anchorCtr="0">
            <a:spAutoFit/>
          </a:bodyPr>
          <a:lstStyle/>
          <a:p>
            <a:r>
              <a:rPr lang="zh-CN" altLang="en-US" sz="2800" dirty="0">
                <a:ea typeface="黑体" panose="02010609060101010101" pitchFamily="49" charset="-122"/>
              </a:rPr>
              <a:t>政治安全的“主体”是国家。</a:t>
            </a:r>
            <a:endParaRPr lang="zh-CN" altLang="en-US" sz="2800" dirty="0">
              <a:latin typeface="微软雅黑" panose="020B0503020204020204" charset="-122"/>
              <a:ea typeface="微软雅黑" panose="020B0503020204020204" charset="-122"/>
            </a:endParaRPr>
          </a:p>
        </p:txBody>
      </p:sp>
      <p:sp>
        <p:nvSpPr>
          <p:cNvPr id="33" name="文本框 32"/>
          <p:cNvSpPr txBox="1"/>
          <p:nvPr/>
        </p:nvSpPr>
        <p:spPr>
          <a:xfrm>
            <a:off x="4982912" y="3635426"/>
            <a:ext cx="3333348" cy="2246769"/>
          </a:xfrm>
          <a:prstGeom prst="rect">
            <a:avLst/>
          </a:prstGeom>
          <a:noFill/>
          <a:ln w="9525">
            <a:noFill/>
          </a:ln>
        </p:spPr>
        <p:txBody>
          <a:bodyPr wrap="square" anchor="t" anchorCtr="0">
            <a:spAutoFit/>
          </a:bodyPr>
          <a:lstStyle/>
          <a:p>
            <a:r>
              <a:rPr lang="zh-CN" altLang="en-US" sz="2800" dirty="0">
                <a:latin typeface="黑体" panose="02010609060101010101" pitchFamily="49" charset="-122"/>
                <a:ea typeface="黑体" panose="02010609060101010101" pitchFamily="49" charset="-122"/>
              </a:rPr>
              <a:t>政治安全是国家作为安全主体在上层建筑领域中各种权力主体结成特定关系的安全。</a:t>
            </a:r>
            <a:endParaRPr lang="zh-CN" altLang="en-US" sz="2800" dirty="0">
              <a:latin typeface="黑体" panose="02010609060101010101" pitchFamily="49" charset="-122"/>
              <a:ea typeface="黑体" panose="02010609060101010101" pitchFamily="49" charset="-122"/>
            </a:endParaRPr>
          </a:p>
        </p:txBody>
      </p:sp>
      <p:grpSp>
        <p:nvGrpSpPr>
          <p:cNvPr id="2" name="组合 1"/>
          <p:cNvGrpSpPr/>
          <p:nvPr/>
        </p:nvGrpSpPr>
        <p:grpSpPr>
          <a:xfrm>
            <a:off x="1711777" y="3220616"/>
            <a:ext cx="1348325" cy="1443351"/>
            <a:chOff x="980000" y="2348865"/>
            <a:chExt cx="2160270" cy="2160270"/>
          </a:xfrm>
        </p:grpSpPr>
        <p:sp>
          <p:nvSpPr>
            <p:cNvPr id="3" name="椭圆 2"/>
            <p:cNvSpPr/>
            <p:nvPr/>
          </p:nvSpPr>
          <p:spPr>
            <a:xfrm>
              <a:off x="980000" y="2348865"/>
              <a:ext cx="2160270" cy="2160270"/>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solidFill>
                  <a:prstClr val="white"/>
                </a:solidFill>
              </a:endParaRPr>
            </a:p>
          </p:txBody>
        </p:sp>
        <p:sp>
          <p:nvSpPr>
            <p:cNvPr id="23569" name="文本框 20"/>
            <p:cNvSpPr/>
            <p:nvPr/>
          </p:nvSpPr>
          <p:spPr>
            <a:xfrm>
              <a:off x="1201728" y="2552984"/>
              <a:ext cx="1476748" cy="1601380"/>
            </a:xfrm>
            <a:prstGeom prst="rect">
              <a:avLst/>
            </a:prstGeom>
            <a:noFill/>
            <a:ln w="9525">
              <a:noFill/>
            </a:ln>
          </p:spPr>
          <p:txBody>
            <a:bodyPr wrap="none" anchor="t" anchorCtr="0">
              <a:spAutoFit/>
            </a:bodyPr>
            <a:lstStyle/>
            <a:p>
              <a:r>
                <a:rPr lang="zh-CN" altLang="en-US" sz="3600" dirty="0">
                  <a:solidFill>
                    <a:srgbClr val="FFFFFF"/>
                  </a:solidFill>
                  <a:latin typeface="微软雅黑" panose="020B0503020204020204" charset="-122"/>
                  <a:ea typeface="微软雅黑" panose="020B0503020204020204" charset="-122"/>
                  <a:sym typeface="微软雅黑" panose="020B0503020204020204" charset="-122"/>
                </a:rPr>
                <a:t>理论</a:t>
              </a:r>
              <a:endParaRPr lang="en-US" altLang="zh-CN" sz="3600" dirty="0">
                <a:solidFill>
                  <a:srgbClr val="FFFFFF"/>
                </a:solidFill>
                <a:latin typeface="微软雅黑" panose="020B0503020204020204" charset="-122"/>
                <a:ea typeface="微软雅黑" panose="020B0503020204020204" charset="-122"/>
                <a:sym typeface="微软雅黑" panose="020B0503020204020204" charset="-122"/>
              </a:endParaRPr>
            </a:p>
            <a:p>
              <a:r>
                <a:rPr lang="zh-CN" altLang="en-US" sz="3600" dirty="0">
                  <a:solidFill>
                    <a:srgbClr val="FFFFFF"/>
                  </a:solidFill>
                  <a:latin typeface="微软雅黑" panose="020B0503020204020204" charset="-122"/>
                  <a:ea typeface="微软雅黑" panose="020B0503020204020204" charset="-122"/>
                  <a:sym typeface="微软雅黑" panose="020B0503020204020204" charset="-122"/>
                </a:rPr>
                <a:t>依据</a:t>
              </a:r>
              <a:endParaRPr lang="zh-CN" altLang="en-US" sz="3600" dirty="0">
                <a:solidFill>
                  <a:srgbClr val="FFFFFF"/>
                </a:solidFill>
                <a:latin typeface="微软雅黑" panose="020B0503020204020204" charset="-122"/>
                <a:ea typeface="微软雅黑" panose="020B0503020204020204" charset="-122"/>
                <a:sym typeface="微软雅黑" panose="020B0503020204020204" charset="-122"/>
              </a:endParaRPr>
            </a:p>
          </p:txBody>
        </p:sp>
      </p:grpSp>
      <p:pic>
        <p:nvPicPr>
          <p:cNvPr id="20" name="图片 19" descr="图片 3"/>
          <p:cNvPicPr>
            <a:picLocks noChangeAspect="1"/>
          </p:cNvPicPr>
          <p:nvPr/>
        </p:nvPicPr>
        <p:blipFill>
          <a:blip r:embed="rId2"/>
          <a:stretch>
            <a:fillRect/>
          </a:stretch>
        </p:blipFill>
        <p:spPr>
          <a:xfrm>
            <a:off x="142240" y="180975"/>
            <a:ext cx="1419225" cy="1376672"/>
          </a:xfrm>
          <a:prstGeom prst="ellipse">
            <a:avLst/>
          </a:prstGeom>
        </p:spPr>
      </p:pic>
      <p:sp>
        <p:nvSpPr>
          <p:cNvPr id="21" name="Oval 10"/>
          <p:cNvSpPr/>
          <p:nvPr/>
        </p:nvSpPr>
        <p:spPr>
          <a:xfrm>
            <a:off x="683730" y="1697673"/>
            <a:ext cx="555435" cy="51894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1</a:t>
            </a:r>
            <a:endParaRPr lang="en-US" strike="noStrike" noProof="1">
              <a:latin typeface="微软雅黑" panose="020B0503020204020204" charset="-122"/>
              <a:ea typeface="微软雅黑" panose="020B0503020204020204" charset="-122"/>
            </a:endParaRPr>
          </a:p>
        </p:txBody>
      </p:sp>
      <p:sp>
        <p:nvSpPr>
          <p:cNvPr id="24" name="文本框 23"/>
          <p:cNvSpPr txBox="1"/>
          <p:nvPr/>
        </p:nvSpPr>
        <p:spPr>
          <a:xfrm>
            <a:off x="1315173" y="1714965"/>
            <a:ext cx="5344971"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国家安全的根本是政治安全</a:t>
            </a:r>
            <a:endPar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childTnLst>
                          </p:cTn>
                        </p:par>
                        <p:par>
                          <p:cTn id="12" fill="hold">
                            <p:stCondLst>
                              <p:cond delay="1500"/>
                            </p:stCondLst>
                            <p:childTnLst>
                              <p:par>
                                <p:cTn id="13" presetID="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0-#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0-#ppt_w/2"/>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ppt_x</p:attrName>
                                        </p:attrNameLst>
                                      </p:cBhvr>
                                      <p:tavLst>
                                        <p:tav tm="0">
                                          <p:val>
                                            <p:strVal val="1+#ppt_w/2"/>
                                          </p:val>
                                        </p:tav>
                                        <p:tav tm="100000">
                                          <p:val>
                                            <p:strVal val="#ppt_x"/>
                                          </p:val>
                                        </p:tav>
                                      </p:tavLst>
                                    </p:anim>
                                    <p:anim calcmode="lin" valueType="num">
                                      <p:cBhvr>
                                        <p:cTn id="25" dur="500" fill="hold"/>
                                        <p:tgtEl>
                                          <p:spTgt spid="3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0-#ppt_w/2"/>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ppt_x</p:attrName>
                                        </p:attrNameLst>
                                      </p:cBhvr>
                                      <p:tavLst>
                                        <p:tav tm="0">
                                          <p:val>
                                            <p:strVal val="1+#ppt_w/2"/>
                                          </p:val>
                                        </p:tav>
                                        <p:tav tm="100000">
                                          <p:val>
                                            <p:strVal val="#ppt_x"/>
                                          </p:val>
                                        </p:tav>
                                      </p:tavLst>
                                    </p:anim>
                                    <p:anim calcmode="lin" valueType="num">
                                      <p:cBhvr>
                                        <p:cTn id="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1"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amond(in)">
                                      <p:cBhvr>
                                        <p:cTn id="45" dur="20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1" grpId="0"/>
      <p:bldP spid="31" grpId="1"/>
      <p:bldP spid="33" grpId="0"/>
      <p:bldP spid="3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rcRect r="56406"/>
          <a:stretch>
            <a:fillRect/>
          </a:stretch>
        </p:blipFill>
        <p:spPr>
          <a:xfrm>
            <a:off x="1042598" y="2636945"/>
            <a:ext cx="2944719" cy="2781989"/>
          </a:xfrm>
          <a:prstGeom prst="rect">
            <a:avLst/>
          </a:prstGeom>
          <a:noFill/>
          <a:ln w="9525">
            <a:noFill/>
          </a:ln>
        </p:spPr>
      </p:pic>
      <p:sp>
        <p:nvSpPr>
          <p:cNvPr id="7" name="等腰三角形 6"/>
          <p:cNvSpPr/>
          <p:nvPr/>
        </p:nvSpPr>
        <p:spPr>
          <a:xfrm rot="5400000">
            <a:off x="3347276" y="3820168"/>
            <a:ext cx="319801" cy="257516"/>
          </a:xfrm>
          <a:prstGeom prst="triangl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solidFill>
                <a:prstClr val="white"/>
              </a:solidFill>
            </a:endParaRPr>
          </a:p>
        </p:txBody>
      </p:sp>
      <p:grpSp>
        <p:nvGrpSpPr>
          <p:cNvPr id="10" name="组合 9"/>
          <p:cNvGrpSpPr/>
          <p:nvPr/>
        </p:nvGrpSpPr>
        <p:grpSpPr>
          <a:xfrm>
            <a:off x="4283980" y="2636945"/>
            <a:ext cx="426552" cy="452816"/>
            <a:chOff x="6130971" y="1234452"/>
            <a:chExt cx="684290" cy="675640"/>
          </a:xfrm>
        </p:grpSpPr>
        <p:sp>
          <p:nvSpPr>
            <p:cNvPr id="12" name="圆角矩形 11"/>
            <p:cNvSpPr/>
            <p:nvPr/>
          </p:nvSpPr>
          <p:spPr>
            <a:xfrm>
              <a:off x="6175941" y="1249442"/>
              <a:ext cx="639320" cy="639320"/>
            </a:xfrm>
            <a:prstGeom prst="roundRect">
              <a:avLst/>
            </a:prstGeom>
            <a:solidFill>
              <a:srgbClr val="FCFCF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3557" name="文本框 13"/>
            <p:cNvSpPr txBox="1"/>
            <p:nvPr/>
          </p:nvSpPr>
          <p:spPr>
            <a:xfrm>
              <a:off x="6130971" y="1234452"/>
              <a:ext cx="622300" cy="675640"/>
            </a:xfrm>
            <a:prstGeom prst="rect">
              <a:avLst/>
            </a:prstGeom>
            <a:noFill/>
            <a:ln w="9525">
              <a:noFill/>
            </a:ln>
          </p:spPr>
          <p:txBody>
            <a:bodyPr wrap="none" anchor="t" anchorCtr="0">
              <a:spAutoFit/>
            </a:bodyPr>
            <a:lstStyle/>
            <a:p>
              <a:r>
                <a:rPr lang="en-US" altLang="zh-CN" sz="2400" dirty="0">
                  <a:latin typeface="Times New Roman" panose="02020603050405020304" pitchFamily="18" charset="0"/>
                  <a:ea typeface="宋体" panose="02010600030101010101" pitchFamily="2" charset="-122"/>
                </a:rPr>
                <a:t>  </a:t>
              </a:r>
              <a:r>
                <a:rPr lang="en-US" altLang="zh-CN" sz="2700" dirty="0">
                  <a:solidFill>
                    <a:srgbClr val="C00102"/>
                  </a:solidFill>
                  <a:latin typeface="Impact" panose="020B0806030902050204" pitchFamily="34" charset="0"/>
                  <a:ea typeface="宋体" panose="02010600030101010101" pitchFamily="2" charset="-122"/>
                </a:rPr>
                <a:t>1</a:t>
              </a:r>
              <a:endParaRPr lang="en-US" altLang="zh-CN" sz="2100" dirty="0">
                <a:solidFill>
                  <a:srgbClr val="C00102"/>
                </a:solidFill>
                <a:latin typeface="Impact" panose="020B0806030902050204" pitchFamily="34" charset="0"/>
                <a:ea typeface="宋体" panose="02010600030101010101" pitchFamily="2" charset="-122"/>
              </a:endParaRPr>
            </a:p>
          </p:txBody>
        </p:sp>
      </p:grpSp>
      <p:grpSp>
        <p:nvGrpSpPr>
          <p:cNvPr id="15" name="组合 14"/>
          <p:cNvGrpSpPr/>
          <p:nvPr/>
        </p:nvGrpSpPr>
        <p:grpSpPr>
          <a:xfrm>
            <a:off x="4273416" y="3635426"/>
            <a:ext cx="437116" cy="451402"/>
            <a:chOff x="6115981" y="2180826"/>
            <a:chExt cx="699280" cy="675640"/>
          </a:xfrm>
        </p:grpSpPr>
        <p:sp>
          <p:nvSpPr>
            <p:cNvPr id="16" name="圆角矩形 15"/>
            <p:cNvSpPr/>
            <p:nvPr/>
          </p:nvSpPr>
          <p:spPr>
            <a:xfrm>
              <a:off x="6175941" y="2195816"/>
              <a:ext cx="639320" cy="639320"/>
            </a:xfrm>
            <a:prstGeom prst="roundRect">
              <a:avLst/>
            </a:prstGeom>
            <a:solidFill>
              <a:srgbClr val="F4F4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23560" name="文本框 16"/>
            <p:cNvSpPr txBox="1"/>
            <p:nvPr/>
          </p:nvSpPr>
          <p:spPr>
            <a:xfrm>
              <a:off x="6115981" y="2180826"/>
              <a:ext cx="677333" cy="675640"/>
            </a:xfrm>
            <a:prstGeom prst="rect">
              <a:avLst/>
            </a:prstGeom>
            <a:noFill/>
            <a:ln w="9525">
              <a:noFill/>
            </a:ln>
          </p:spPr>
          <p:txBody>
            <a:bodyPr wrap="none" anchor="t" anchorCtr="0">
              <a:spAutoFit/>
            </a:bodyPr>
            <a:lstStyle/>
            <a:p>
              <a:r>
                <a:rPr lang="en-US" altLang="zh-CN" sz="2400" dirty="0">
                  <a:latin typeface="Times New Roman" panose="02020603050405020304" pitchFamily="18" charset="0"/>
                  <a:ea typeface="宋体" panose="02010600030101010101" pitchFamily="2" charset="-122"/>
                </a:rPr>
                <a:t>  </a:t>
              </a:r>
              <a:r>
                <a:rPr lang="en-US" altLang="zh-CN" sz="2700" dirty="0">
                  <a:solidFill>
                    <a:srgbClr val="C00102"/>
                  </a:solidFill>
                  <a:latin typeface="Impact" panose="020B0806030902050204" pitchFamily="34" charset="0"/>
                  <a:ea typeface="宋体" panose="02010600030101010101" pitchFamily="2" charset="-122"/>
                </a:rPr>
                <a:t>2</a:t>
              </a:r>
              <a:endParaRPr lang="en-US" altLang="zh-CN" sz="2100" dirty="0">
                <a:solidFill>
                  <a:srgbClr val="C00102"/>
                </a:solidFill>
                <a:latin typeface="Impact" panose="020B0806030902050204" pitchFamily="34" charset="0"/>
                <a:ea typeface="宋体" panose="02010600030101010101" pitchFamily="2" charset="-122"/>
              </a:endParaRPr>
            </a:p>
          </p:txBody>
        </p:sp>
      </p:grpSp>
      <p:sp>
        <p:nvSpPr>
          <p:cNvPr id="31" name="文本框 30"/>
          <p:cNvSpPr txBox="1"/>
          <p:nvPr/>
        </p:nvSpPr>
        <p:spPr>
          <a:xfrm>
            <a:off x="4955218" y="2546705"/>
            <a:ext cx="3361042" cy="954107"/>
          </a:xfrm>
          <a:prstGeom prst="rect">
            <a:avLst/>
          </a:prstGeom>
          <a:noFill/>
          <a:ln w="9525">
            <a:noFill/>
          </a:ln>
        </p:spPr>
        <p:txBody>
          <a:bodyPr wrap="square" anchor="t" anchorCtr="0">
            <a:spAutoFit/>
          </a:bodyPr>
          <a:lstStyle/>
          <a:p>
            <a:r>
              <a:rPr lang="zh-CN" altLang="en-US" sz="2800" dirty="0">
                <a:ea typeface="黑体" panose="02010609060101010101" pitchFamily="49" charset="-122"/>
              </a:rPr>
              <a:t>历史逻辑：没有共产党就没有新中国</a:t>
            </a:r>
            <a:endParaRPr lang="zh-CN" altLang="en-US" sz="2800" dirty="0">
              <a:latin typeface="微软雅黑" panose="020B0503020204020204" charset="-122"/>
              <a:ea typeface="微软雅黑" panose="020B0503020204020204" charset="-122"/>
            </a:endParaRPr>
          </a:p>
        </p:txBody>
      </p:sp>
      <p:sp>
        <p:nvSpPr>
          <p:cNvPr id="33" name="文本框 32"/>
          <p:cNvSpPr txBox="1"/>
          <p:nvPr/>
        </p:nvSpPr>
        <p:spPr>
          <a:xfrm>
            <a:off x="4982912" y="3635426"/>
            <a:ext cx="3333348" cy="1384995"/>
          </a:xfrm>
          <a:prstGeom prst="rect">
            <a:avLst/>
          </a:prstGeom>
          <a:noFill/>
          <a:ln w="9525">
            <a:noFill/>
          </a:ln>
        </p:spPr>
        <p:txBody>
          <a:bodyPr wrap="square" anchor="t" anchorCtr="0">
            <a:spAutoFit/>
          </a:bodyPr>
          <a:lstStyle/>
          <a:p>
            <a:r>
              <a:rPr lang="zh-CN" altLang="en-US" sz="2800" dirty="0">
                <a:latin typeface="黑体" panose="02010609060101010101" pitchFamily="49" charset="-122"/>
                <a:ea typeface="黑体" panose="02010609060101010101" pitchFamily="49" charset="-122"/>
              </a:rPr>
              <a:t>现实逻辑：中国共产党是中华人民共和国唯一的执政党</a:t>
            </a:r>
            <a:endParaRPr lang="zh-CN" altLang="en-US" sz="2800" dirty="0">
              <a:latin typeface="黑体" panose="02010609060101010101" pitchFamily="49" charset="-122"/>
              <a:ea typeface="黑体" panose="02010609060101010101" pitchFamily="49" charset="-122"/>
            </a:endParaRPr>
          </a:p>
        </p:txBody>
      </p:sp>
      <p:grpSp>
        <p:nvGrpSpPr>
          <p:cNvPr id="2" name="组合 1"/>
          <p:cNvGrpSpPr/>
          <p:nvPr/>
        </p:nvGrpSpPr>
        <p:grpSpPr>
          <a:xfrm>
            <a:off x="1711777" y="3220616"/>
            <a:ext cx="1348326" cy="1443351"/>
            <a:chOff x="980000" y="2348865"/>
            <a:chExt cx="2160270" cy="2160270"/>
          </a:xfrm>
        </p:grpSpPr>
        <p:sp>
          <p:nvSpPr>
            <p:cNvPr id="3" name="椭圆 2"/>
            <p:cNvSpPr/>
            <p:nvPr/>
          </p:nvSpPr>
          <p:spPr>
            <a:xfrm>
              <a:off x="980000" y="2348865"/>
              <a:ext cx="2160270" cy="2160270"/>
            </a:xfrm>
            <a:prstGeom prst="ellipse">
              <a:avLst/>
            </a:pr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solidFill>
                  <a:prstClr val="white"/>
                </a:solidFill>
              </a:endParaRPr>
            </a:p>
          </p:txBody>
        </p:sp>
        <p:sp>
          <p:nvSpPr>
            <p:cNvPr id="23569" name="文本框 20"/>
            <p:cNvSpPr/>
            <p:nvPr/>
          </p:nvSpPr>
          <p:spPr>
            <a:xfrm>
              <a:off x="1201728" y="2552984"/>
              <a:ext cx="1775217" cy="1796538"/>
            </a:xfrm>
            <a:prstGeom prst="rect">
              <a:avLst/>
            </a:prstGeom>
            <a:noFill/>
            <a:ln w="9525">
              <a:noFill/>
            </a:ln>
          </p:spPr>
          <p:txBody>
            <a:bodyPr wrap="none" anchor="t" anchorCtr="0">
              <a:spAutoFit/>
            </a:bodyPr>
            <a:lstStyle/>
            <a:p>
              <a:r>
                <a:rPr lang="zh-CN" altLang="en-US" sz="3600" dirty="0">
                  <a:solidFill>
                    <a:srgbClr val="FFFFFF"/>
                  </a:solidFill>
                  <a:latin typeface="微软雅黑" panose="020B0503020204020204" charset="-122"/>
                  <a:ea typeface="微软雅黑" panose="020B0503020204020204" charset="-122"/>
                  <a:sym typeface="微软雅黑" panose="020B0503020204020204" charset="-122"/>
                </a:rPr>
                <a:t>必然</a:t>
              </a:r>
              <a:endParaRPr lang="en-US" altLang="zh-CN" sz="3600" dirty="0">
                <a:solidFill>
                  <a:srgbClr val="FFFFFF"/>
                </a:solidFill>
                <a:latin typeface="微软雅黑" panose="020B0503020204020204" charset="-122"/>
                <a:ea typeface="微软雅黑" panose="020B0503020204020204" charset="-122"/>
                <a:sym typeface="微软雅黑" panose="020B0503020204020204" charset="-122"/>
              </a:endParaRPr>
            </a:p>
            <a:p>
              <a:r>
                <a:rPr lang="zh-CN" altLang="en-US" sz="3600" dirty="0">
                  <a:solidFill>
                    <a:srgbClr val="FFFFFF"/>
                  </a:solidFill>
                  <a:latin typeface="微软雅黑" panose="020B0503020204020204" charset="-122"/>
                  <a:ea typeface="微软雅黑" panose="020B0503020204020204" charset="-122"/>
                  <a:sym typeface="微软雅黑" panose="020B0503020204020204" charset="-122"/>
                </a:rPr>
                <a:t>逻辑</a:t>
              </a:r>
              <a:endParaRPr lang="en-US" altLang="zh-CN" sz="3600" dirty="0">
                <a:solidFill>
                  <a:srgbClr val="FFFFFF"/>
                </a:solidFill>
                <a:latin typeface="微软雅黑" panose="020B0503020204020204" charset="-122"/>
                <a:ea typeface="微软雅黑" panose="020B0503020204020204" charset="-122"/>
                <a:sym typeface="微软雅黑" panose="020B0503020204020204" charset="-122"/>
              </a:endParaRPr>
            </a:p>
          </p:txBody>
        </p:sp>
      </p:grpSp>
      <p:pic>
        <p:nvPicPr>
          <p:cNvPr id="20" name="图片 19" descr="图片 3"/>
          <p:cNvPicPr>
            <a:picLocks noChangeAspect="1"/>
          </p:cNvPicPr>
          <p:nvPr/>
        </p:nvPicPr>
        <p:blipFill>
          <a:blip r:embed="rId2"/>
          <a:stretch>
            <a:fillRect/>
          </a:stretch>
        </p:blipFill>
        <p:spPr>
          <a:xfrm>
            <a:off x="142240" y="180975"/>
            <a:ext cx="1419225" cy="1376672"/>
          </a:xfrm>
          <a:prstGeom prst="ellipse">
            <a:avLst/>
          </a:prstGeom>
        </p:spPr>
      </p:pic>
      <p:sp>
        <p:nvSpPr>
          <p:cNvPr id="21" name="Oval 10"/>
          <p:cNvSpPr/>
          <p:nvPr/>
        </p:nvSpPr>
        <p:spPr>
          <a:xfrm>
            <a:off x="683730" y="1697673"/>
            <a:ext cx="555435" cy="51894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r>
              <a:rPr lang="en-US" strike="noStrike" noProof="1">
                <a:latin typeface="微软雅黑" panose="020B0503020204020204" charset="-122"/>
                <a:ea typeface="微软雅黑" panose="020B0503020204020204" charset="-122"/>
              </a:rPr>
              <a:t>1</a:t>
            </a:r>
            <a:endParaRPr lang="en-US" strike="noStrike" noProof="1">
              <a:latin typeface="微软雅黑" panose="020B0503020204020204" charset="-122"/>
              <a:ea typeface="微软雅黑" panose="020B0503020204020204" charset="-122"/>
            </a:endParaRPr>
          </a:p>
        </p:txBody>
      </p:sp>
      <p:sp>
        <p:nvSpPr>
          <p:cNvPr id="24" name="文本框 23"/>
          <p:cNvSpPr txBox="1"/>
          <p:nvPr/>
        </p:nvSpPr>
        <p:spPr>
          <a:xfrm>
            <a:off x="1315173" y="1714965"/>
            <a:ext cx="5344971" cy="584775"/>
          </a:xfrm>
          <a:prstGeom prst="rect">
            <a:avLst/>
          </a:prstGeom>
          <a:noFill/>
        </p:spPr>
        <p:txBody>
          <a:bodyPr wrap="square">
            <a:spAutoFit/>
          </a:bodyPr>
          <a:lstStyle/>
          <a:p>
            <a:pPr fontAlgn="ctr"/>
            <a:r>
              <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rPr>
              <a:t>国家安全的根本是政治安全</a:t>
            </a:r>
            <a:endParaRPr lang="zh-CN" altLang="en-US" sz="3200"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endParaRPr>
          </a:p>
        </p:txBody>
      </p:sp>
    </p:spTree>
  </p:cSld>
  <p:clrMapOvr>
    <a:masterClrMapping/>
  </p:clrMapOvr>
  <p:transition spd="slow" advTm="9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1000"/>
                                        <p:tgtEl>
                                          <p:spTgt spid="2"/>
                                        </p:tgtEl>
                                      </p:cBhvr>
                                    </p:animEffect>
                                  </p:childTnLst>
                                </p:cTn>
                              </p:par>
                            </p:childTnLst>
                          </p:cTn>
                        </p:par>
                        <p:par>
                          <p:cTn id="12" fill="hold">
                            <p:stCondLst>
                              <p:cond delay="1500"/>
                            </p:stCondLst>
                            <p:childTnLst>
                              <p:par>
                                <p:cTn id="13" presetID="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0-#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0-#ppt_w/2"/>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ppt_x</p:attrName>
                                        </p:attrNameLst>
                                      </p:cBhvr>
                                      <p:tavLst>
                                        <p:tav tm="0">
                                          <p:val>
                                            <p:strVal val="1+#ppt_w/2"/>
                                          </p:val>
                                        </p:tav>
                                        <p:tav tm="100000">
                                          <p:val>
                                            <p:strVal val="#ppt_x"/>
                                          </p:val>
                                        </p:tav>
                                      </p:tavLst>
                                    </p:anim>
                                    <p:anim calcmode="lin" valueType="num">
                                      <p:cBhvr>
                                        <p:cTn id="25" dur="500" fill="hold"/>
                                        <p:tgtEl>
                                          <p:spTgt spid="3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ppt_x</p:attrName>
                                        </p:attrNameLst>
                                      </p:cBhvr>
                                      <p:tavLst>
                                        <p:tav tm="0">
                                          <p:val>
                                            <p:strVal val="0-#ppt_w/2"/>
                                          </p:val>
                                        </p:tav>
                                        <p:tav tm="100000">
                                          <p:val>
                                            <p:strVal val="#ppt_x"/>
                                          </p:val>
                                        </p:tav>
                                      </p:tavLst>
                                    </p:anim>
                                    <p:anim calcmode="lin" valueType="num">
                                      <p:cBhvr>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ppt_x</p:attrName>
                                        </p:attrNameLst>
                                      </p:cBhvr>
                                      <p:tavLst>
                                        <p:tav tm="0">
                                          <p:val>
                                            <p:strVal val="1+#ppt_w/2"/>
                                          </p:val>
                                        </p:tav>
                                        <p:tav tm="100000">
                                          <p:val>
                                            <p:strVal val="#ppt_x"/>
                                          </p:val>
                                        </p:tav>
                                      </p:tavLst>
                                    </p:anim>
                                    <p:anim calcmode="lin" valueType="num">
                                      <p:cBhvr>
                                        <p:cTn id="3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1"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amond(in)">
                                      <p:cBhvr>
                                        <p:cTn id="45" dur="20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 nodeType="click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1" grpId="0"/>
      <p:bldP spid="31" grpId="1"/>
      <p:bldP spid="33" grpId="0"/>
      <p:bldP spid="33" grpId="1"/>
    </p:bldLst>
  </p:timing>
</p:sld>
</file>

<file path=ppt/tags/tag1.xml><?xml version="1.0" encoding="utf-8"?>
<p:tagLst xmlns:p="http://schemas.openxmlformats.org/presentationml/2006/main">
  <p:tag name="MH_TYPE" val="#NeiR#"/>
  <p:tag name="MH_NUMBER" val="4"/>
  <p:tag name="MH_CATEGORY" val="#LiuChBZh#"/>
  <p:tag name="MH_LAYOUT" val="SubTitle"/>
  <p:tag name="MH" val="20160302100122"/>
  <p:tag name="MH_LIBRARY" val="GRAPHIC"/>
</p:tagLst>
</file>

<file path=ppt/tags/tag2.xml><?xml version="1.0" encoding="utf-8"?>
<p:tagLst xmlns:p="http://schemas.openxmlformats.org/presentationml/2006/main">
  <p:tag name="MH_TYPE" val="#NeiR#"/>
  <p:tag name="MH_NUMBER" val="4"/>
  <p:tag name="MH_CATEGORY" val="#LiuChBZh#"/>
  <p:tag name="MH_LAYOUT" val="SubTitle"/>
  <p:tag name="MH" val="20160302100122"/>
  <p:tag name="MH_LIBRARY" val="GRAPHIC"/>
</p:tagLst>
</file>

<file path=ppt/tags/tag3.xml><?xml version="1.0" encoding="utf-8"?>
<p:tagLst xmlns:p="http://schemas.openxmlformats.org/presentationml/2006/main">
  <p:tag name="MH_TYPE" val="#NeiR#"/>
  <p:tag name="MH_NUMBER" val="4"/>
  <p:tag name="MH_CATEGORY" val="#LiuChBZh#"/>
  <p:tag name="MH_LAYOUT" val="SubTitle"/>
  <p:tag name="MH" val="20160302100122"/>
  <p:tag name="MH_LIBRARY" val="GRAPHIC"/>
</p:tagLst>
</file>

<file path=ppt/theme/theme1.xml><?xml version="1.0" encoding="utf-8"?>
<a:theme xmlns:a="http://schemas.openxmlformats.org/drawingml/2006/main" name="模版4">
  <a:themeElements>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版4">
      <a:majorFont>
        <a:latin typeface="Arial"/>
        <a:ea typeface="宋体"/>
        <a:cs typeface=""/>
      </a:majorFont>
      <a:minorFont>
        <a:latin typeface="Arial"/>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版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版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版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版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版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版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版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版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版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版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版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模版4">
  <a:themeElements>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版4">
      <a:majorFont>
        <a:latin typeface="Arial"/>
        <a:ea typeface="宋体"/>
        <a:cs typeface=""/>
      </a:majorFont>
      <a:minorFont>
        <a:latin typeface="Arial"/>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版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版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版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版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版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版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版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版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版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版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版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模版4">
  <a:themeElements>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版4">
      <a:majorFont>
        <a:latin typeface="Arial"/>
        <a:ea typeface="宋体"/>
        <a:cs typeface=""/>
      </a:majorFont>
      <a:minorFont>
        <a:latin typeface="Arial"/>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版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版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版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版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版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版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版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版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版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版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版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2431</Words>
  <Application>WPS 演示</Application>
  <PresentationFormat>全屏显示(4:3)</PresentationFormat>
  <Paragraphs>241</Paragraphs>
  <Slides>27</Slides>
  <Notes>21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27</vt:i4>
      </vt:variant>
    </vt:vector>
  </HeadingPairs>
  <TitlesOfParts>
    <vt:vector size="42" baseType="lpstr">
      <vt:lpstr>Arial</vt:lpstr>
      <vt:lpstr>宋体</vt:lpstr>
      <vt:lpstr>Wingdings</vt:lpstr>
      <vt:lpstr>Times New Roman</vt:lpstr>
      <vt:lpstr>黑体</vt:lpstr>
      <vt:lpstr>华文新魏</vt:lpstr>
      <vt:lpstr>微软雅黑</vt:lpstr>
      <vt:lpstr>Impact</vt:lpstr>
      <vt:lpstr>方正姚体</vt:lpstr>
      <vt:lpstr>Agency FB</vt:lpstr>
      <vt:lpstr>Arial Unicode MS</vt:lpstr>
      <vt:lpstr>华文仿宋</vt:lpstr>
      <vt:lpstr>模版4</vt:lpstr>
      <vt:lpstr>2_模版4</vt:lpstr>
      <vt:lpstr>4_模版4</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中国人民公安大学      毛欣娟 电话：13683035390 E-mail:maoxinjuan@126.com 2017年4月</dc:title>
  <dc:creator>余晓强</dc:creator>
  <cp:lastModifiedBy>zqh19</cp:lastModifiedBy>
  <cp:revision>125</cp:revision>
  <dcterms:created xsi:type="dcterms:W3CDTF">2017-04-18T03:50:00Z</dcterms:created>
  <dcterms:modified xsi:type="dcterms:W3CDTF">2021-11-02T13:20:21Z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KSOSaveFontToCloudKey">
    <vt:lpwstr>581545959_btnclosed</vt:lpwstr>
  </property>
  <property fmtid="{D5CDD505-2E9C-101B-9397-08002B2CF9AE}" pid="4" name="ICV">
    <vt:lpwstr>590D0B702F3C40F78AE46296A75F1F97</vt:lpwstr>
  </property>
</Properties>
</file>