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238" r:id="rId1"/>
    <p:sldMasterId id="2147486251" r:id="rId2"/>
    <p:sldMasterId id="2147486264" r:id="rId3"/>
    <p:sldMasterId id="2147486277" r:id="rId4"/>
    <p:sldMasterId id="2147486290" r:id="rId5"/>
  </p:sldMasterIdLst>
  <p:notesMasterIdLst>
    <p:notesMasterId r:id="rId94"/>
  </p:notesMasterIdLst>
  <p:sldIdLst>
    <p:sldId id="256" r:id="rId6"/>
    <p:sldId id="287" r:id="rId7"/>
    <p:sldId id="280" r:id="rId8"/>
    <p:sldId id="467" r:id="rId9"/>
    <p:sldId id="394" r:id="rId10"/>
    <p:sldId id="288" r:id="rId11"/>
    <p:sldId id="289" r:id="rId12"/>
    <p:sldId id="271" r:id="rId13"/>
    <p:sldId id="395" r:id="rId14"/>
    <p:sldId id="443" r:id="rId15"/>
    <p:sldId id="444" r:id="rId16"/>
    <p:sldId id="442" r:id="rId17"/>
    <p:sldId id="366" r:id="rId18"/>
    <p:sldId id="455" r:id="rId19"/>
    <p:sldId id="456" r:id="rId20"/>
    <p:sldId id="457" r:id="rId21"/>
    <p:sldId id="458" r:id="rId22"/>
    <p:sldId id="459" r:id="rId23"/>
    <p:sldId id="460" r:id="rId24"/>
    <p:sldId id="461" r:id="rId25"/>
    <p:sldId id="462" r:id="rId26"/>
    <p:sldId id="463" r:id="rId27"/>
    <p:sldId id="464" r:id="rId28"/>
    <p:sldId id="473" r:id="rId29"/>
    <p:sldId id="465" r:id="rId30"/>
    <p:sldId id="466" r:id="rId31"/>
    <p:sldId id="409" r:id="rId32"/>
    <p:sldId id="406" r:id="rId33"/>
    <p:sldId id="408" r:id="rId34"/>
    <p:sldId id="410" r:id="rId35"/>
    <p:sldId id="411" r:id="rId36"/>
    <p:sldId id="424" r:id="rId37"/>
    <p:sldId id="412" r:id="rId38"/>
    <p:sldId id="413" r:id="rId39"/>
    <p:sldId id="416" r:id="rId40"/>
    <p:sldId id="414" r:id="rId41"/>
    <p:sldId id="415" r:id="rId42"/>
    <p:sldId id="417" r:id="rId43"/>
    <p:sldId id="422" r:id="rId44"/>
    <p:sldId id="420" r:id="rId45"/>
    <p:sldId id="421" r:id="rId46"/>
    <p:sldId id="418" r:id="rId47"/>
    <p:sldId id="423" r:id="rId48"/>
    <p:sldId id="427" r:id="rId49"/>
    <p:sldId id="428" r:id="rId50"/>
    <p:sldId id="425" r:id="rId51"/>
    <p:sldId id="426" r:id="rId52"/>
    <p:sldId id="432" r:id="rId53"/>
    <p:sldId id="433" r:id="rId54"/>
    <p:sldId id="434" r:id="rId55"/>
    <p:sldId id="435" r:id="rId56"/>
    <p:sldId id="436" r:id="rId57"/>
    <p:sldId id="445" r:id="rId58"/>
    <p:sldId id="437" r:id="rId59"/>
    <p:sldId id="438" r:id="rId60"/>
    <p:sldId id="439" r:id="rId61"/>
    <p:sldId id="440" r:id="rId62"/>
    <p:sldId id="441" r:id="rId63"/>
    <p:sldId id="447" r:id="rId64"/>
    <p:sldId id="446" r:id="rId65"/>
    <p:sldId id="450" r:id="rId66"/>
    <p:sldId id="449" r:id="rId67"/>
    <p:sldId id="452" r:id="rId68"/>
    <p:sldId id="314" r:id="rId69"/>
    <p:sldId id="275" r:id="rId70"/>
    <p:sldId id="468" r:id="rId71"/>
    <p:sldId id="469" r:id="rId72"/>
    <p:sldId id="470" r:id="rId73"/>
    <p:sldId id="471" r:id="rId74"/>
    <p:sldId id="276" r:id="rId75"/>
    <p:sldId id="277" r:id="rId76"/>
    <p:sldId id="306" r:id="rId77"/>
    <p:sldId id="376" r:id="rId78"/>
    <p:sldId id="387" r:id="rId79"/>
    <p:sldId id="377" r:id="rId80"/>
    <p:sldId id="474" r:id="rId81"/>
    <p:sldId id="380" r:id="rId82"/>
    <p:sldId id="453" r:id="rId83"/>
    <p:sldId id="279" r:id="rId84"/>
    <p:sldId id="472" r:id="rId85"/>
    <p:sldId id="320" r:id="rId86"/>
    <p:sldId id="321" r:id="rId87"/>
    <p:sldId id="329" r:id="rId88"/>
    <p:sldId id="327" r:id="rId89"/>
    <p:sldId id="454" r:id="rId90"/>
    <p:sldId id="328" r:id="rId91"/>
    <p:sldId id="330" r:id="rId92"/>
    <p:sldId id="390" r:id="rId9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Meggie" initials="WM" lastIdx="2" clrIdx="0">
    <p:extLst>
      <p:ext uri="{19B8F6BF-5375-455C-9EA6-DF929625EA0E}">
        <p15:presenceInfo xmlns:p15="http://schemas.microsoft.com/office/powerpoint/2012/main" userId="96ebb1de274fc0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00F"/>
    <a:srgbClr val="2F2F2F"/>
    <a:srgbClr val="EA2A0C"/>
    <a:srgbClr val="229C12"/>
    <a:srgbClr val="E037D6"/>
    <a:srgbClr val="4C4C4C"/>
    <a:srgbClr val="3F3F3F"/>
    <a:srgbClr val="E22F31"/>
    <a:srgbClr val="E134B6"/>
    <a:srgbClr val="FED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89503" autoAdjust="0"/>
  </p:normalViewPr>
  <p:slideViewPr>
    <p:cSldViewPr>
      <p:cViewPr varScale="1">
        <p:scale>
          <a:sx n="109" d="100"/>
          <a:sy n="109" d="100"/>
        </p:scale>
        <p:origin x="318" y="45"/>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commentAuthors" Target="commentAuthor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5106C-BFF8-4208-B466-19FD77DF1E92}"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623DC-50FF-485B-B4EE-84B84A40D4AF}" type="slidenum">
              <a:rPr lang="zh-CN" altLang="en-US" smtClean="0"/>
              <a:t>‹#›</a:t>
            </a:fld>
            <a:endParaRPr lang="zh-CN" altLang="en-US"/>
          </a:p>
        </p:txBody>
      </p:sp>
    </p:spTree>
    <p:extLst>
      <p:ext uri="{BB962C8B-B14F-4D97-AF65-F5344CB8AC3E}">
        <p14:creationId xmlns:p14="http://schemas.microsoft.com/office/powerpoint/2010/main" val="7123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3623DC-50FF-485B-B4EE-84B84A40D4AF}" type="slidenum">
              <a:rPr lang="zh-CN" altLang="en-US" smtClean="0"/>
              <a:t>2</a:t>
            </a:fld>
            <a:endParaRPr lang="zh-CN" altLang="en-US"/>
          </a:p>
        </p:txBody>
      </p:sp>
    </p:spTree>
    <p:extLst>
      <p:ext uri="{BB962C8B-B14F-4D97-AF65-F5344CB8AC3E}">
        <p14:creationId xmlns:p14="http://schemas.microsoft.com/office/powerpoint/2010/main" val="92785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42</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46</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47</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50</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52</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53</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57</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latin typeface="Arial" charset="0"/>
              </a:rPr>
              <a:pPr eaLnBrk="1" hangingPunct="1"/>
              <a:t>60</a:t>
            </a:fld>
            <a:endParaRPr lang="en-US" altLang="zh-CN" sz="120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latin typeface="Arial" charset="0"/>
              </a:rPr>
              <a:pPr eaLnBrk="1" hangingPunct="1"/>
              <a:t>61</a:t>
            </a:fld>
            <a:endParaRPr lang="en-US" altLang="zh-CN" sz="120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EE6790-D45C-42D1-A0A3-481E26C01724}" type="slidenum">
              <a:rPr lang="zh-CN" altLang="en-US" smtClean="0"/>
              <a:t>3</a:t>
            </a:fld>
            <a:endParaRPr lang="zh-CN" altLang="en-US"/>
          </a:p>
        </p:txBody>
      </p:sp>
    </p:spTree>
    <p:extLst>
      <p:ext uri="{BB962C8B-B14F-4D97-AF65-F5344CB8AC3E}">
        <p14:creationId xmlns:p14="http://schemas.microsoft.com/office/powerpoint/2010/main" val="1132541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6FC006F7-F316-40D0-8E7A-567BE60CDE12}" type="slidenum">
              <a:rPr lang="en-US" altLang="zh-CN" sz="1200">
                <a:solidFill>
                  <a:prstClr val="black"/>
                </a:solidFill>
                <a:latin typeface="Arial" charset="0"/>
              </a:rPr>
              <a:pPr eaLnBrk="1" hangingPunct="1"/>
              <a:t>27</a:t>
            </a:fld>
            <a:endParaRPr lang="en-US" altLang="zh-CN" sz="1200">
              <a:solidFill>
                <a:prstClr val="black"/>
              </a:solidFill>
              <a:latin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latin typeface="Arial" charset="0"/>
              </a:rPr>
              <a:pPr eaLnBrk="1" hangingPunct="1"/>
              <a:t>28</a:t>
            </a:fld>
            <a:endParaRPr lang="en-US" altLang="zh-CN" sz="120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latin typeface="Arial" charset="0"/>
              </a:rPr>
              <a:pPr eaLnBrk="1" hangingPunct="1"/>
              <a:t>29</a:t>
            </a:fld>
            <a:endParaRPr lang="en-US" altLang="zh-CN" sz="120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latin typeface="Arial" charset="0"/>
              </a:rPr>
              <a:pPr eaLnBrk="1" hangingPunct="1"/>
              <a:t>33</a:t>
            </a:fld>
            <a:endParaRPr lang="en-US" altLang="zh-CN" sz="120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34</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36</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37</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t>2021/12/22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p>
        </p:txBody>
      </p:sp>
    </p:spTree>
    <p:extLst>
      <p:ext uri="{BB962C8B-B14F-4D97-AF65-F5344CB8AC3E}">
        <p14:creationId xmlns:p14="http://schemas.microsoft.com/office/powerpoint/2010/main" val="2059980924"/>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6B8BEDB6-9134-4818-B860-A43816EEA546}" type="slidenum">
              <a:rPr lang="zh-CN" altLang="zh-CN" smtClean="0"/>
              <a:pPr>
                <a:defRPr/>
              </a:pPr>
              <a:t>‹#›</a:t>
            </a:fld>
            <a:endParaRPr lang="zh-CN" altLang="zh-CN"/>
          </a:p>
        </p:txBody>
      </p:sp>
    </p:spTree>
    <p:extLst>
      <p:ext uri="{BB962C8B-B14F-4D97-AF65-F5344CB8AC3E}">
        <p14:creationId xmlns:p14="http://schemas.microsoft.com/office/powerpoint/2010/main" val="60182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084147C6-441C-49A5-81DE-5A209A94F5E2}" type="slidenum">
              <a:rPr lang="zh-CN" altLang="zh-CN" smtClean="0"/>
              <a:pPr>
                <a:defRPr/>
              </a:pPr>
              <a:t>‹#›</a:t>
            </a:fld>
            <a:endParaRPr lang="zh-CN" altLang="zh-CN"/>
          </a:p>
        </p:txBody>
      </p:sp>
    </p:spTree>
    <p:extLst>
      <p:ext uri="{BB962C8B-B14F-4D97-AF65-F5344CB8AC3E}">
        <p14:creationId xmlns:p14="http://schemas.microsoft.com/office/powerpoint/2010/main" val="263450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2"/>
            <a:ext cx="6858000" cy="1989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64D6A75-D534-4188-806C-3DAF795920CF}" type="datetimeFigureOut">
              <a:rPr lang="zh-CN" altLang="en-US"/>
              <a:pPr>
                <a:defRPr/>
              </a:pPr>
              <a:t>2021/12/22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D927C1-BD13-45C7-AD45-7A9617ACB01F}" type="slidenum">
              <a:rPr lang="zh-CN" altLang="en-US"/>
              <a:pPr>
                <a:defRPr/>
              </a:pPr>
              <a:t>‹#›</a:t>
            </a:fld>
            <a:endParaRPr lang="en-US" altLang="zh-CN"/>
          </a:p>
        </p:txBody>
      </p:sp>
    </p:spTree>
    <p:extLst>
      <p:ext uri="{BB962C8B-B14F-4D97-AF65-F5344CB8AC3E}">
        <p14:creationId xmlns:p14="http://schemas.microsoft.com/office/powerpoint/2010/main" val="230984580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solidFill>
                  <a:srgbClr val="3F3F3F">
                    <a:tint val="75000"/>
                  </a:srgbClr>
                </a:solidFill>
              </a:rPr>
              <a:pPr/>
              <a:t>2021/12/22</a:t>
            </a:fld>
            <a:endParaRPr lang="zh-CN" altLang="en-US">
              <a:solidFill>
                <a:srgbClr val="3F3F3F">
                  <a:tint val="75000"/>
                </a:srgbClr>
              </a:solidFill>
            </a:endParaRPr>
          </a:p>
        </p:txBody>
      </p:sp>
      <p:sp>
        <p:nvSpPr>
          <p:cNvPr id="5" name="KSO_FT"/>
          <p:cNvSpPr>
            <a:spLocks noGrp="1"/>
          </p:cNvSpPr>
          <p:nvPr>
            <p:ph type="ftr" sz="quarter" idx="11"/>
          </p:nvPr>
        </p:nvSpPr>
        <p:spPr/>
        <p:txBody>
          <a:bodyPr/>
          <a:lstStyle/>
          <a:p>
            <a:endParaRPr lang="zh-CN" altLang="en-US">
              <a:solidFill>
                <a:srgbClr val="3F3F3F">
                  <a:tint val="75000"/>
                </a:srgbClr>
              </a:solidFill>
            </a:endParaRPr>
          </a:p>
        </p:txBody>
      </p:sp>
      <p:sp>
        <p:nvSpPr>
          <p:cNvPr id="6" name="KSO_FN"/>
          <p:cNvSpPr>
            <a:spLocks noGrp="1"/>
          </p:cNvSpPr>
          <p:nvPr>
            <p:ph type="sldNum" sz="quarter" idx="12"/>
          </p:nvPr>
        </p:nvSpPr>
        <p:spPr/>
        <p:txBody>
          <a:bodyPr/>
          <a:lstStyle/>
          <a:p>
            <a:fld id="{4AE85CE2-CEAD-46BB-861E-7D62265DC969}" type="slidenum">
              <a:rPr lang="zh-CN" altLang="en-US" smtClean="0">
                <a:solidFill>
                  <a:srgbClr val="3F3F3F">
                    <a:tint val="75000"/>
                  </a:srgbClr>
                </a:solidFill>
              </a:rPr>
              <a:pPr/>
              <a:t>‹#›</a:t>
            </a:fld>
            <a:endParaRPr lang="zh-CN" altLang="en-US">
              <a:solidFill>
                <a:srgbClr val="3F3F3F">
                  <a:tint val="75000"/>
                </a:srgbClr>
              </a:solidFill>
            </a:endParaRPr>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p>
        </p:txBody>
      </p:sp>
    </p:spTree>
    <p:extLst>
      <p:ext uri="{BB962C8B-B14F-4D97-AF65-F5344CB8AC3E}">
        <p14:creationId xmlns:p14="http://schemas.microsoft.com/office/powerpoint/2010/main" val="2703237298"/>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3D053ACA-2909-4C7B-B0CD-5625C0124077}"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1329832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8FFF86F1-7668-4E47-A7FF-F75D4CCAAEAF}" type="slidenum">
              <a:rPr lang="zh-CN" altLang="en-US" smtClean="0">
                <a:solidFill>
                  <a:srgbClr val="3F3F3F">
                    <a:tint val="75000"/>
                  </a:srgbClr>
                </a:solidFill>
              </a:rPr>
              <a:pPr>
                <a:defRPr/>
              </a:pPr>
              <a:t>‹#›</a:t>
            </a:fld>
            <a:endParaRPr lang="zh-CN" altLang="en-US">
              <a:solidFill>
                <a:srgbClr val="3F3F3F">
                  <a:tint val="75000"/>
                </a:srgbClr>
              </a:solidFill>
            </a:endParaRPr>
          </a:p>
        </p:txBody>
      </p:sp>
    </p:spTree>
    <p:extLst>
      <p:ext uri="{BB962C8B-B14F-4D97-AF65-F5344CB8AC3E}">
        <p14:creationId xmlns:p14="http://schemas.microsoft.com/office/powerpoint/2010/main" val="10779942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D057A30F-1090-4CF9-91AC-8CD7ACC07E2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1499100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8"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9" name="KSO_FN"/>
          <p:cNvSpPr>
            <a:spLocks noGrp="1"/>
          </p:cNvSpPr>
          <p:nvPr>
            <p:ph type="sldNum" sz="quarter" idx="12"/>
          </p:nvPr>
        </p:nvSpPr>
        <p:spPr/>
        <p:txBody>
          <a:bodyPr/>
          <a:lstStyle/>
          <a:p>
            <a:pPr>
              <a:defRPr/>
            </a:pPr>
            <a:fld id="{572F1F50-2BD9-4F09-9AA9-AF9A133E19DA}"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549179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4"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5" name="KSO_FN"/>
          <p:cNvSpPr>
            <a:spLocks noGrp="1"/>
          </p:cNvSpPr>
          <p:nvPr>
            <p:ph type="sldNum" sz="quarter" idx="12"/>
          </p:nvPr>
        </p:nvSpPr>
        <p:spPr/>
        <p:txBody>
          <a:bodyPr/>
          <a:lstStyle/>
          <a:p>
            <a:pPr>
              <a:defRPr/>
            </a:pPr>
            <a:fld id="{354E30BC-2A9F-4B1F-9B31-2AA101D4B88C}"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73707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3"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4" name="KSO_FN"/>
          <p:cNvSpPr>
            <a:spLocks noGrp="1"/>
          </p:cNvSpPr>
          <p:nvPr>
            <p:ph type="sldNum" sz="quarter" idx="12"/>
          </p:nvPr>
        </p:nvSpPr>
        <p:spPr/>
        <p:txBody>
          <a:bodyPr/>
          <a:lstStyle/>
          <a:p>
            <a:pPr>
              <a:defRPr/>
            </a:pPr>
            <a:fld id="{AF51B120-5B11-49CE-B63F-7EE220373793}"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87716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3D053ACA-2909-4C7B-B0CD-5625C0124077}" type="slidenum">
              <a:rPr lang="zh-CN" altLang="zh-CN" smtClean="0"/>
              <a:pPr>
                <a:defRPr/>
              </a:pPr>
              <a:t>‹#›</a:t>
            </a:fld>
            <a:endParaRPr lang="zh-CN" altLang="zh-CN"/>
          </a:p>
        </p:txBody>
      </p:sp>
    </p:spTree>
    <p:extLst>
      <p:ext uri="{BB962C8B-B14F-4D97-AF65-F5344CB8AC3E}">
        <p14:creationId xmlns:p14="http://schemas.microsoft.com/office/powerpoint/2010/main" val="3228450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87A1BFFD-3B90-47C7-9BA6-893EE6253659}"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837547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08E06AFB-CFCF-4106-91BD-75894E1F7D5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1413376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6B8BEDB6-9134-4818-B860-A43816EEA546}"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3974570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084147C6-441C-49A5-81DE-5A209A94F5E2}"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14801989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2"/>
            <a:ext cx="6858000" cy="1989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64D6A75-D534-4188-806C-3DAF795920CF}" type="datetimeFigureOut">
              <a:rPr lang="zh-CN" altLang="en-US"/>
              <a:pPr>
                <a:defRPr/>
              </a:pPr>
              <a:t>2021/12/22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D927C1-BD13-45C7-AD45-7A9617ACB01F}" type="slidenum">
              <a:rPr lang="zh-CN" altLang="en-US"/>
              <a:pPr>
                <a:defRPr/>
              </a:pPr>
              <a:t>‹#›</a:t>
            </a:fld>
            <a:endParaRPr lang="en-US" altLang="zh-CN"/>
          </a:p>
        </p:txBody>
      </p:sp>
    </p:spTree>
    <p:extLst>
      <p:ext uri="{BB962C8B-B14F-4D97-AF65-F5344CB8AC3E}">
        <p14:creationId xmlns:p14="http://schemas.microsoft.com/office/powerpoint/2010/main" val="227747229"/>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solidFill>
                  <a:srgbClr val="3F3F3F">
                    <a:tint val="75000"/>
                  </a:srgbClr>
                </a:solidFill>
              </a:rPr>
              <a:pPr/>
              <a:t>2021/12/22</a:t>
            </a:fld>
            <a:endParaRPr lang="zh-CN" altLang="en-US">
              <a:solidFill>
                <a:srgbClr val="3F3F3F">
                  <a:tint val="75000"/>
                </a:srgbClr>
              </a:solidFill>
            </a:endParaRPr>
          </a:p>
        </p:txBody>
      </p:sp>
      <p:sp>
        <p:nvSpPr>
          <p:cNvPr id="5" name="KSO_FT"/>
          <p:cNvSpPr>
            <a:spLocks noGrp="1"/>
          </p:cNvSpPr>
          <p:nvPr>
            <p:ph type="ftr" sz="quarter" idx="11"/>
          </p:nvPr>
        </p:nvSpPr>
        <p:spPr/>
        <p:txBody>
          <a:bodyPr/>
          <a:lstStyle/>
          <a:p>
            <a:endParaRPr lang="zh-CN" altLang="en-US">
              <a:solidFill>
                <a:srgbClr val="3F3F3F">
                  <a:tint val="75000"/>
                </a:srgbClr>
              </a:solidFill>
            </a:endParaRPr>
          </a:p>
        </p:txBody>
      </p:sp>
      <p:sp>
        <p:nvSpPr>
          <p:cNvPr id="6" name="KSO_FN"/>
          <p:cNvSpPr>
            <a:spLocks noGrp="1"/>
          </p:cNvSpPr>
          <p:nvPr>
            <p:ph type="sldNum" sz="quarter" idx="12"/>
          </p:nvPr>
        </p:nvSpPr>
        <p:spPr/>
        <p:txBody>
          <a:bodyPr/>
          <a:lstStyle/>
          <a:p>
            <a:fld id="{4AE85CE2-CEAD-46BB-861E-7D62265DC969}" type="slidenum">
              <a:rPr lang="zh-CN" altLang="en-US" smtClean="0">
                <a:solidFill>
                  <a:srgbClr val="3F3F3F">
                    <a:tint val="75000"/>
                  </a:srgbClr>
                </a:solidFill>
              </a:rPr>
              <a:pPr/>
              <a:t>‹#›</a:t>
            </a:fld>
            <a:endParaRPr lang="zh-CN" altLang="en-US">
              <a:solidFill>
                <a:srgbClr val="3F3F3F">
                  <a:tint val="75000"/>
                </a:srgbClr>
              </a:solidFill>
            </a:endParaRPr>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p>
        </p:txBody>
      </p:sp>
    </p:spTree>
    <p:extLst>
      <p:ext uri="{BB962C8B-B14F-4D97-AF65-F5344CB8AC3E}">
        <p14:creationId xmlns:p14="http://schemas.microsoft.com/office/powerpoint/2010/main" val="2986096041"/>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3D053ACA-2909-4C7B-B0CD-5625C0124077}"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85279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8FFF86F1-7668-4E47-A7FF-F75D4CCAAEAF}" type="slidenum">
              <a:rPr lang="zh-CN" altLang="en-US" smtClean="0">
                <a:solidFill>
                  <a:srgbClr val="3F3F3F">
                    <a:tint val="75000"/>
                  </a:srgbClr>
                </a:solidFill>
              </a:rPr>
              <a:pPr>
                <a:defRPr/>
              </a:pPr>
              <a:t>‹#›</a:t>
            </a:fld>
            <a:endParaRPr lang="zh-CN" altLang="en-US">
              <a:solidFill>
                <a:srgbClr val="3F3F3F">
                  <a:tint val="75000"/>
                </a:srgbClr>
              </a:solidFill>
            </a:endParaRPr>
          </a:p>
        </p:txBody>
      </p:sp>
    </p:spTree>
    <p:extLst>
      <p:ext uri="{BB962C8B-B14F-4D97-AF65-F5344CB8AC3E}">
        <p14:creationId xmlns:p14="http://schemas.microsoft.com/office/powerpoint/2010/main" val="316552409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D057A30F-1090-4CF9-91AC-8CD7ACC07E2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806253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8"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9" name="KSO_FN"/>
          <p:cNvSpPr>
            <a:spLocks noGrp="1"/>
          </p:cNvSpPr>
          <p:nvPr>
            <p:ph type="sldNum" sz="quarter" idx="12"/>
          </p:nvPr>
        </p:nvSpPr>
        <p:spPr/>
        <p:txBody>
          <a:bodyPr/>
          <a:lstStyle/>
          <a:p>
            <a:pPr>
              <a:defRPr/>
            </a:pPr>
            <a:fld id="{572F1F50-2BD9-4F09-9AA9-AF9A133E19DA}"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08247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8FFF86F1-7668-4E47-A7FF-F75D4CCAAEAF}" type="slidenum">
              <a:rPr lang="zh-CN" altLang="en-US" smtClean="0"/>
              <a:pPr>
                <a:defRPr/>
              </a:pPr>
              <a:t>‹#›</a:t>
            </a:fld>
            <a:endParaRPr lang="zh-CN" altLang="en-US"/>
          </a:p>
        </p:txBody>
      </p:sp>
    </p:spTree>
    <p:extLst>
      <p:ext uri="{BB962C8B-B14F-4D97-AF65-F5344CB8AC3E}">
        <p14:creationId xmlns:p14="http://schemas.microsoft.com/office/powerpoint/2010/main" val="10436960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4"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5" name="KSO_FN"/>
          <p:cNvSpPr>
            <a:spLocks noGrp="1"/>
          </p:cNvSpPr>
          <p:nvPr>
            <p:ph type="sldNum" sz="quarter" idx="12"/>
          </p:nvPr>
        </p:nvSpPr>
        <p:spPr/>
        <p:txBody>
          <a:bodyPr/>
          <a:lstStyle/>
          <a:p>
            <a:pPr>
              <a:defRPr/>
            </a:pPr>
            <a:fld id="{354E30BC-2A9F-4B1F-9B31-2AA101D4B88C}"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3589465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3"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4" name="KSO_FN"/>
          <p:cNvSpPr>
            <a:spLocks noGrp="1"/>
          </p:cNvSpPr>
          <p:nvPr>
            <p:ph type="sldNum" sz="quarter" idx="12"/>
          </p:nvPr>
        </p:nvSpPr>
        <p:spPr/>
        <p:txBody>
          <a:bodyPr/>
          <a:lstStyle/>
          <a:p>
            <a:pPr>
              <a:defRPr/>
            </a:pPr>
            <a:fld id="{AF51B120-5B11-49CE-B63F-7EE220373793}"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6420101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87A1BFFD-3B90-47C7-9BA6-893EE6253659}"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4285187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08E06AFB-CFCF-4106-91BD-75894E1F7D5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737309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6B8BEDB6-9134-4818-B860-A43816EEA546}"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4945739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084147C6-441C-49A5-81DE-5A209A94F5E2}"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607767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2"/>
            <a:ext cx="6858000" cy="1989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64D6A75-D534-4188-806C-3DAF795920CF}" type="datetimeFigureOut">
              <a:rPr lang="zh-CN" altLang="en-US">
                <a:solidFill>
                  <a:srgbClr val="3F3F3F">
                    <a:tint val="75000"/>
                  </a:srgbClr>
                </a:solidFill>
              </a:rPr>
              <a:pPr>
                <a:defRPr/>
              </a:pPr>
              <a:t>2021/12/22</a:t>
            </a:fld>
            <a:endParaRPr lang="zh-CN" altLang="en-US">
              <a:solidFill>
                <a:srgbClr val="3F3F3F">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3F3F3F">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0D927C1-BD13-45C7-AD45-7A9617ACB01F}" type="slidenum">
              <a:rPr lang="zh-CN" altLang="en-US">
                <a:solidFill>
                  <a:srgbClr val="3F3F3F">
                    <a:tint val="75000"/>
                  </a:srgbClr>
                </a:solidFill>
              </a:rPr>
              <a:pPr>
                <a:defRPr/>
              </a:pPr>
              <a:t>‹#›</a:t>
            </a:fld>
            <a:endParaRPr lang="en-US" altLang="zh-CN">
              <a:solidFill>
                <a:srgbClr val="3F3F3F">
                  <a:tint val="75000"/>
                </a:srgbClr>
              </a:solidFill>
            </a:endParaRPr>
          </a:p>
        </p:txBody>
      </p:sp>
    </p:spTree>
    <p:extLst>
      <p:ext uri="{BB962C8B-B14F-4D97-AF65-F5344CB8AC3E}">
        <p14:creationId xmlns:p14="http://schemas.microsoft.com/office/powerpoint/2010/main" val="1273969161"/>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solidFill>
                  <a:srgbClr val="3F3F3F">
                    <a:tint val="75000"/>
                  </a:srgbClr>
                </a:solidFill>
              </a:rPr>
              <a:pPr/>
              <a:t>2021/12/22</a:t>
            </a:fld>
            <a:endParaRPr lang="zh-CN" altLang="en-US">
              <a:solidFill>
                <a:srgbClr val="3F3F3F">
                  <a:tint val="75000"/>
                </a:srgbClr>
              </a:solidFill>
            </a:endParaRPr>
          </a:p>
        </p:txBody>
      </p:sp>
      <p:sp>
        <p:nvSpPr>
          <p:cNvPr id="5" name="KSO_FT"/>
          <p:cNvSpPr>
            <a:spLocks noGrp="1"/>
          </p:cNvSpPr>
          <p:nvPr>
            <p:ph type="ftr" sz="quarter" idx="11"/>
          </p:nvPr>
        </p:nvSpPr>
        <p:spPr/>
        <p:txBody>
          <a:bodyPr/>
          <a:lstStyle/>
          <a:p>
            <a:endParaRPr lang="zh-CN" altLang="en-US">
              <a:solidFill>
                <a:srgbClr val="3F3F3F">
                  <a:tint val="75000"/>
                </a:srgbClr>
              </a:solidFill>
            </a:endParaRPr>
          </a:p>
        </p:txBody>
      </p:sp>
      <p:sp>
        <p:nvSpPr>
          <p:cNvPr id="6" name="KSO_FN"/>
          <p:cNvSpPr>
            <a:spLocks noGrp="1"/>
          </p:cNvSpPr>
          <p:nvPr>
            <p:ph type="sldNum" sz="quarter" idx="12"/>
          </p:nvPr>
        </p:nvSpPr>
        <p:spPr/>
        <p:txBody>
          <a:bodyPr/>
          <a:lstStyle/>
          <a:p>
            <a:fld id="{4AE85CE2-CEAD-46BB-861E-7D62265DC969}" type="slidenum">
              <a:rPr lang="zh-CN" altLang="en-US" smtClean="0">
                <a:solidFill>
                  <a:srgbClr val="3F3F3F">
                    <a:tint val="75000"/>
                  </a:srgbClr>
                </a:solidFill>
              </a:rPr>
              <a:pPr/>
              <a:t>‹#›</a:t>
            </a:fld>
            <a:endParaRPr lang="zh-CN" altLang="en-US">
              <a:solidFill>
                <a:srgbClr val="3F3F3F">
                  <a:tint val="75000"/>
                </a:srgbClr>
              </a:solidFill>
            </a:endParaRPr>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p>
        </p:txBody>
      </p:sp>
    </p:spTree>
    <p:extLst>
      <p:ext uri="{BB962C8B-B14F-4D97-AF65-F5344CB8AC3E}">
        <p14:creationId xmlns:p14="http://schemas.microsoft.com/office/powerpoint/2010/main" val="2243864842"/>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3D053ACA-2909-4C7B-B0CD-5625C0124077}"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9447117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8FFF86F1-7668-4E47-A7FF-F75D4CCAAEAF}" type="slidenum">
              <a:rPr lang="zh-CN" altLang="en-US" smtClean="0">
                <a:solidFill>
                  <a:srgbClr val="3F3F3F">
                    <a:tint val="75000"/>
                  </a:srgbClr>
                </a:solidFill>
              </a:rPr>
              <a:pPr>
                <a:defRPr/>
              </a:pPr>
              <a:t>‹#›</a:t>
            </a:fld>
            <a:endParaRPr lang="zh-CN" altLang="en-US">
              <a:solidFill>
                <a:srgbClr val="3F3F3F">
                  <a:tint val="75000"/>
                </a:srgbClr>
              </a:solidFill>
            </a:endParaRPr>
          </a:p>
        </p:txBody>
      </p:sp>
    </p:spTree>
    <p:extLst>
      <p:ext uri="{BB962C8B-B14F-4D97-AF65-F5344CB8AC3E}">
        <p14:creationId xmlns:p14="http://schemas.microsoft.com/office/powerpoint/2010/main" val="98773529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D057A30F-1090-4CF9-91AC-8CD7ACC07E2E}" type="slidenum">
              <a:rPr lang="zh-CN" altLang="zh-CN" smtClean="0"/>
              <a:pPr>
                <a:defRPr/>
              </a:pPr>
              <a:t>‹#›</a:t>
            </a:fld>
            <a:endParaRPr lang="zh-CN" altLang="zh-CN"/>
          </a:p>
        </p:txBody>
      </p:sp>
    </p:spTree>
    <p:extLst>
      <p:ext uri="{BB962C8B-B14F-4D97-AF65-F5344CB8AC3E}">
        <p14:creationId xmlns:p14="http://schemas.microsoft.com/office/powerpoint/2010/main" val="29824702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D057A30F-1090-4CF9-91AC-8CD7ACC07E2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6190812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8"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9" name="KSO_FN"/>
          <p:cNvSpPr>
            <a:spLocks noGrp="1"/>
          </p:cNvSpPr>
          <p:nvPr>
            <p:ph type="sldNum" sz="quarter" idx="12"/>
          </p:nvPr>
        </p:nvSpPr>
        <p:spPr/>
        <p:txBody>
          <a:bodyPr/>
          <a:lstStyle/>
          <a:p>
            <a:pPr>
              <a:defRPr/>
            </a:pPr>
            <a:fld id="{572F1F50-2BD9-4F09-9AA9-AF9A133E19DA}"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5573774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4"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5" name="KSO_FN"/>
          <p:cNvSpPr>
            <a:spLocks noGrp="1"/>
          </p:cNvSpPr>
          <p:nvPr>
            <p:ph type="sldNum" sz="quarter" idx="12"/>
          </p:nvPr>
        </p:nvSpPr>
        <p:spPr/>
        <p:txBody>
          <a:bodyPr/>
          <a:lstStyle/>
          <a:p>
            <a:pPr>
              <a:defRPr/>
            </a:pPr>
            <a:fld id="{354E30BC-2A9F-4B1F-9B31-2AA101D4B88C}"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40013325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3"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4" name="KSO_FN"/>
          <p:cNvSpPr>
            <a:spLocks noGrp="1"/>
          </p:cNvSpPr>
          <p:nvPr>
            <p:ph type="sldNum" sz="quarter" idx="12"/>
          </p:nvPr>
        </p:nvSpPr>
        <p:spPr/>
        <p:txBody>
          <a:bodyPr/>
          <a:lstStyle/>
          <a:p>
            <a:pPr>
              <a:defRPr/>
            </a:pPr>
            <a:fld id="{AF51B120-5B11-49CE-B63F-7EE220373793}"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518901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87A1BFFD-3B90-47C7-9BA6-893EE6253659}"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9292900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08E06AFB-CFCF-4106-91BD-75894E1F7D5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4045948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6B8BEDB6-9134-4818-B860-A43816EEA546}"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7472049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084147C6-441C-49A5-81DE-5A209A94F5E2}"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40562059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2"/>
            <a:ext cx="6858000" cy="1989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64D6A75-D534-4188-806C-3DAF795920CF}" type="datetimeFigureOut">
              <a:rPr lang="zh-CN" altLang="en-US">
                <a:solidFill>
                  <a:srgbClr val="3F3F3F">
                    <a:tint val="75000"/>
                  </a:srgbClr>
                </a:solidFill>
              </a:rPr>
              <a:pPr>
                <a:defRPr/>
              </a:pPr>
              <a:t>2021/12/22</a:t>
            </a:fld>
            <a:endParaRPr lang="zh-CN" altLang="en-US">
              <a:solidFill>
                <a:srgbClr val="3F3F3F">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3F3F3F">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0D927C1-BD13-45C7-AD45-7A9617ACB01F}" type="slidenum">
              <a:rPr lang="zh-CN" altLang="en-US">
                <a:solidFill>
                  <a:srgbClr val="3F3F3F">
                    <a:tint val="75000"/>
                  </a:srgbClr>
                </a:solidFill>
              </a:rPr>
              <a:pPr>
                <a:defRPr/>
              </a:pPr>
              <a:t>‹#›</a:t>
            </a:fld>
            <a:endParaRPr lang="en-US" altLang="zh-CN">
              <a:solidFill>
                <a:srgbClr val="3F3F3F">
                  <a:tint val="75000"/>
                </a:srgbClr>
              </a:solidFill>
            </a:endParaRPr>
          </a:p>
        </p:txBody>
      </p:sp>
    </p:spTree>
    <p:extLst>
      <p:ext uri="{BB962C8B-B14F-4D97-AF65-F5344CB8AC3E}">
        <p14:creationId xmlns:p14="http://schemas.microsoft.com/office/powerpoint/2010/main" val="155618762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C9E60F58-3108-4415-857A-6D0360DF626E}" type="datetimeFigureOut">
              <a:rPr lang="zh-CN" altLang="en-US" smtClean="0">
                <a:solidFill>
                  <a:srgbClr val="3F3F3F">
                    <a:tint val="75000"/>
                  </a:srgbClr>
                </a:solidFill>
              </a:rPr>
              <a:pPr/>
              <a:t>2021/12/22</a:t>
            </a:fld>
            <a:endParaRPr lang="zh-CN" altLang="en-US">
              <a:solidFill>
                <a:srgbClr val="3F3F3F">
                  <a:tint val="75000"/>
                </a:srgbClr>
              </a:solidFill>
            </a:endParaRPr>
          </a:p>
        </p:txBody>
      </p:sp>
      <p:sp>
        <p:nvSpPr>
          <p:cNvPr id="5" name="KSO_FT"/>
          <p:cNvSpPr>
            <a:spLocks noGrp="1"/>
          </p:cNvSpPr>
          <p:nvPr>
            <p:ph type="ftr" sz="quarter" idx="11"/>
          </p:nvPr>
        </p:nvSpPr>
        <p:spPr/>
        <p:txBody>
          <a:bodyPr/>
          <a:lstStyle/>
          <a:p>
            <a:endParaRPr lang="zh-CN" altLang="en-US">
              <a:solidFill>
                <a:srgbClr val="3F3F3F">
                  <a:tint val="75000"/>
                </a:srgbClr>
              </a:solidFill>
            </a:endParaRPr>
          </a:p>
        </p:txBody>
      </p:sp>
      <p:sp>
        <p:nvSpPr>
          <p:cNvPr id="6" name="KSO_FN"/>
          <p:cNvSpPr>
            <a:spLocks noGrp="1"/>
          </p:cNvSpPr>
          <p:nvPr>
            <p:ph type="sldNum" sz="quarter" idx="12"/>
          </p:nvPr>
        </p:nvSpPr>
        <p:spPr/>
        <p:txBody>
          <a:bodyPr/>
          <a:lstStyle/>
          <a:p>
            <a:fld id="{4AE85CE2-CEAD-46BB-861E-7D62265DC969}" type="slidenum">
              <a:rPr lang="zh-CN" altLang="en-US" smtClean="0">
                <a:solidFill>
                  <a:srgbClr val="3F3F3F">
                    <a:tint val="75000"/>
                  </a:srgbClr>
                </a:solidFill>
              </a:rPr>
              <a:pPr/>
              <a:t>‹#›</a:t>
            </a:fld>
            <a:endParaRPr lang="zh-CN" altLang="en-US">
              <a:solidFill>
                <a:srgbClr val="3F3F3F">
                  <a:tint val="75000"/>
                </a:srgbClr>
              </a:solidFill>
            </a:endParaRPr>
          </a:p>
        </p:txBody>
      </p:sp>
    </p:spTree>
    <p:extLst>
      <p:ext uri="{BB962C8B-B14F-4D97-AF65-F5344CB8AC3E}">
        <p14:creationId xmlns:p14="http://schemas.microsoft.com/office/powerpoint/2010/main" val="2469611232"/>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zh-CN" altLang="zh-CN"/>
          </a:p>
        </p:txBody>
      </p:sp>
      <p:sp>
        <p:nvSpPr>
          <p:cNvPr id="8" name="KSO_FT"/>
          <p:cNvSpPr>
            <a:spLocks noGrp="1"/>
          </p:cNvSpPr>
          <p:nvPr>
            <p:ph type="ftr" sz="quarter" idx="11"/>
          </p:nvPr>
        </p:nvSpPr>
        <p:spPr/>
        <p:txBody>
          <a:bodyPr/>
          <a:lstStyle/>
          <a:p>
            <a:pPr>
              <a:defRPr/>
            </a:pPr>
            <a:endParaRPr lang="zh-CN" altLang="zh-CN"/>
          </a:p>
        </p:txBody>
      </p:sp>
      <p:sp>
        <p:nvSpPr>
          <p:cNvPr id="9" name="KSO_FN"/>
          <p:cNvSpPr>
            <a:spLocks noGrp="1"/>
          </p:cNvSpPr>
          <p:nvPr>
            <p:ph type="sldNum" sz="quarter" idx="12"/>
          </p:nvPr>
        </p:nvSpPr>
        <p:spPr/>
        <p:txBody>
          <a:bodyPr/>
          <a:lstStyle/>
          <a:p>
            <a:pPr>
              <a:defRPr/>
            </a:pPr>
            <a:fld id="{572F1F50-2BD9-4F09-9AA9-AF9A133E19DA}" type="slidenum">
              <a:rPr lang="zh-CN" altLang="zh-CN" smtClean="0"/>
              <a:pPr>
                <a:defRPr/>
              </a:pPr>
              <a:t>‹#›</a:t>
            </a:fld>
            <a:endParaRPr lang="zh-CN" altLang="zh-CN"/>
          </a:p>
        </p:txBody>
      </p:sp>
    </p:spTree>
    <p:extLst>
      <p:ext uri="{BB962C8B-B14F-4D97-AF65-F5344CB8AC3E}">
        <p14:creationId xmlns:p14="http://schemas.microsoft.com/office/powerpoint/2010/main" val="11994660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3D053ACA-2909-4C7B-B0CD-5625C0124077}"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149618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p>
        </p:txBody>
      </p:sp>
      <p:sp>
        <p:nvSpPr>
          <p:cNvPr id="4" name="KSO_FT"/>
          <p:cNvSpPr>
            <a:spLocks noGrp="1"/>
          </p:cNvSpPr>
          <p:nvPr>
            <p:ph type="ftr" sz="quarter" idx="11"/>
          </p:nvPr>
        </p:nvSpPr>
        <p:spPr/>
        <p:txBody>
          <a:bodyPr/>
          <a:lstStyle/>
          <a:p>
            <a:pPr>
              <a:defRPr/>
            </a:pPr>
            <a:endParaRPr lang="zh-CN" altLang="zh-CN"/>
          </a:p>
        </p:txBody>
      </p:sp>
      <p:sp>
        <p:nvSpPr>
          <p:cNvPr id="5" name="KSO_FN"/>
          <p:cNvSpPr>
            <a:spLocks noGrp="1"/>
          </p:cNvSpPr>
          <p:nvPr>
            <p:ph type="sldNum" sz="quarter" idx="12"/>
          </p:nvPr>
        </p:nvSpPr>
        <p:spPr/>
        <p:txBody>
          <a:bodyPr/>
          <a:lstStyle/>
          <a:p>
            <a:pPr>
              <a:defRPr/>
            </a:pPr>
            <a:fld id="{354E30BC-2A9F-4B1F-9B31-2AA101D4B88C}" type="slidenum">
              <a:rPr lang="zh-CN" altLang="zh-CN" smtClean="0"/>
              <a:pPr>
                <a:defRPr/>
              </a:pPr>
              <a:t>‹#›</a:t>
            </a:fld>
            <a:endParaRPr lang="zh-CN" altLang="zh-CN"/>
          </a:p>
        </p:txBody>
      </p:sp>
    </p:spTree>
    <p:extLst>
      <p:ext uri="{BB962C8B-B14F-4D97-AF65-F5344CB8AC3E}">
        <p14:creationId xmlns:p14="http://schemas.microsoft.com/office/powerpoint/2010/main" val="340484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p>
        </p:txBody>
      </p:sp>
      <p:sp>
        <p:nvSpPr>
          <p:cNvPr id="3" name="KSO_FT"/>
          <p:cNvSpPr>
            <a:spLocks noGrp="1"/>
          </p:cNvSpPr>
          <p:nvPr>
            <p:ph type="ftr" sz="quarter" idx="11"/>
          </p:nvPr>
        </p:nvSpPr>
        <p:spPr/>
        <p:txBody>
          <a:bodyPr/>
          <a:lstStyle/>
          <a:p>
            <a:pPr>
              <a:defRPr/>
            </a:pPr>
            <a:endParaRPr lang="zh-CN" altLang="zh-CN"/>
          </a:p>
        </p:txBody>
      </p:sp>
      <p:sp>
        <p:nvSpPr>
          <p:cNvPr id="4" name="KSO_FN"/>
          <p:cNvSpPr>
            <a:spLocks noGrp="1"/>
          </p:cNvSpPr>
          <p:nvPr>
            <p:ph type="sldNum" sz="quarter" idx="12"/>
          </p:nvPr>
        </p:nvSpPr>
        <p:spPr/>
        <p:txBody>
          <a:bodyPr/>
          <a:lstStyle/>
          <a:p>
            <a:pPr>
              <a:defRPr/>
            </a:pPr>
            <a:fld id="{AF51B120-5B11-49CE-B63F-7EE220373793}" type="slidenum">
              <a:rPr lang="zh-CN" altLang="zh-CN" smtClean="0"/>
              <a:pPr>
                <a:defRPr/>
              </a:pPr>
              <a:t>‹#›</a:t>
            </a:fld>
            <a:endParaRPr lang="zh-CN" altLang="zh-CN"/>
          </a:p>
        </p:txBody>
      </p:sp>
    </p:spTree>
    <p:extLst>
      <p:ext uri="{BB962C8B-B14F-4D97-AF65-F5344CB8AC3E}">
        <p14:creationId xmlns:p14="http://schemas.microsoft.com/office/powerpoint/2010/main" val="217638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87A1BFFD-3B90-47C7-9BA6-893EE6253659}" type="slidenum">
              <a:rPr lang="zh-CN" altLang="zh-CN" smtClean="0"/>
              <a:pPr>
                <a:defRPr/>
              </a:pPr>
              <a:t>‹#›</a:t>
            </a:fld>
            <a:endParaRPr lang="zh-CN" altLang="zh-CN"/>
          </a:p>
        </p:txBody>
      </p:sp>
    </p:spTree>
    <p:extLst>
      <p:ext uri="{BB962C8B-B14F-4D97-AF65-F5344CB8AC3E}">
        <p14:creationId xmlns:p14="http://schemas.microsoft.com/office/powerpoint/2010/main" val="240752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08E06AFB-CFCF-4106-91BD-75894E1F7D5E}" type="slidenum">
              <a:rPr lang="zh-CN" altLang="zh-CN" smtClean="0"/>
              <a:pPr>
                <a:defRPr/>
              </a:pPr>
              <a:t>‹#›</a:t>
            </a:fld>
            <a:endParaRPr lang="zh-CN" altLang="zh-CN"/>
          </a:p>
        </p:txBody>
      </p:sp>
    </p:spTree>
    <p:extLst>
      <p:ext uri="{BB962C8B-B14F-4D97-AF65-F5344CB8AC3E}">
        <p14:creationId xmlns:p14="http://schemas.microsoft.com/office/powerpoint/2010/main" val="227622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pPr>
                <a:defRPr/>
              </a:pPr>
              <a:t>‹#›</a:t>
            </a:fld>
            <a:endParaRPr lang="zh-CN" altLang="zh-CN"/>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664110096"/>
      </p:ext>
    </p:extLst>
  </p:cSld>
  <p:clrMap bg1="lt1" tx1="dk1" bg2="lt2" tx2="dk2" accent1="accent1" accent2="accent2" accent3="accent3" accent4="accent4" accent5="accent5" accent6="accent6" hlink="hlink" folHlink="folHlink"/>
  <p:sldLayoutIdLst>
    <p:sldLayoutId id="2147486239" r:id="rId1"/>
    <p:sldLayoutId id="2147486240" r:id="rId2"/>
    <p:sldLayoutId id="2147486241" r:id="rId3"/>
    <p:sldLayoutId id="2147486242" r:id="rId4"/>
    <p:sldLayoutId id="2147486243" r:id="rId5"/>
    <p:sldLayoutId id="2147486244" r:id="rId6"/>
    <p:sldLayoutId id="2147486245" r:id="rId7"/>
    <p:sldLayoutId id="2147486246" r:id="rId8"/>
    <p:sldLayoutId id="2147486247" r:id="rId9"/>
    <p:sldLayoutId id="2147486248" r:id="rId10"/>
    <p:sldLayoutId id="2147486249" r:id="rId11"/>
    <p:sldLayoutId id="2147486250" r:id="rId12"/>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solidFill>
                <a:srgbClr val="3F3F3F">
                  <a:tint val="75000"/>
                </a:srgbClr>
              </a:solidFill>
            </a:endParaRPr>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solidFill>
                <a:srgbClr val="3F3F3F">
                  <a:tint val="75000"/>
                </a:srgbClr>
              </a:solidFill>
            </a:endParaRPr>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solidFill>
                  <a:srgbClr val="3F3F3F">
                    <a:tint val="75000"/>
                  </a:srgbClr>
                </a:solidFill>
              </a:rPr>
              <a:pPr>
                <a:defRPr/>
              </a:pPr>
              <a:t>‹#›</a:t>
            </a:fld>
            <a:endParaRPr lang="zh-CN" altLang="zh-CN">
              <a:solidFill>
                <a:srgbClr val="3F3F3F">
                  <a:tint val="75000"/>
                </a:srgbClr>
              </a:solidFill>
            </a:endParaRPr>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1181500438"/>
      </p:ext>
    </p:extLst>
  </p:cSld>
  <p:clrMap bg1="lt1" tx1="dk1" bg2="lt2" tx2="dk2" accent1="accent1" accent2="accent2" accent3="accent3" accent4="accent4" accent5="accent5" accent6="accent6" hlink="hlink" folHlink="folHlink"/>
  <p:sldLayoutIdLst>
    <p:sldLayoutId id="2147486252" r:id="rId1"/>
    <p:sldLayoutId id="2147486253" r:id="rId2"/>
    <p:sldLayoutId id="2147486254" r:id="rId3"/>
    <p:sldLayoutId id="2147486255" r:id="rId4"/>
    <p:sldLayoutId id="2147486256" r:id="rId5"/>
    <p:sldLayoutId id="2147486257" r:id="rId6"/>
    <p:sldLayoutId id="2147486258" r:id="rId7"/>
    <p:sldLayoutId id="2147486259" r:id="rId8"/>
    <p:sldLayoutId id="2147486260" r:id="rId9"/>
    <p:sldLayoutId id="2147486261" r:id="rId10"/>
    <p:sldLayoutId id="2147486262" r:id="rId11"/>
    <p:sldLayoutId id="2147486263" r:id="rId12"/>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solidFill>
                <a:srgbClr val="3F3F3F">
                  <a:tint val="75000"/>
                </a:srgbClr>
              </a:solidFill>
            </a:endParaRPr>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solidFill>
                <a:srgbClr val="3F3F3F">
                  <a:tint val="75000"/>
                </a:srgbClr>
              </a:solidFill>
            </a:endParaRPr>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solidFill>
                  <a:srgbClr val="3F3F3F">
                    <a:tint val="75000"/>
                  </a:srgbClr>
                </a:solidFill>
              </a:rPr>
              <a:pPr>
                <a:defRPr/>
              </a:pPr>
              <a:t>‹#›</a:t>
            </a:fld>
            <a:endParaRPr lang="zh-CN" altLang="zh-CN">
              <a:solidFill>
                <a:srgbClr val="3F3F3F">
                  <a:tint val="75000"/>
                </a:srgbClr>
              </a:solidFill>
            </a:endParaRPr>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405077375"/>
      </p:ext>
    </p:extLst>
  </p:cSld>
  <p:clrMap bg1="lt1" tx1="dk1" bg2="lt2" tx2="dk2" accent1="accent1" accent2="accent2" accent3="accent3" accent4="accent4" accent5="accent5" accent6="accent6" hlink="hlink" folHlink="folHlink"/>
  <p:sldLayoutIdLst>
    <p:sldLayoutId id="2147486265" r:id="rId1"/>
    <p:sldLayoutId id="2147486266" r:id="rId2"/>
    <p:sldLayoutId id="2147486267" r:id="rId3"/>
    <p:sldLayoutId id="2147486268" r:id="rId4"/>
    <p:sldLayoutId id="2147486269" r:id="rId5"/>
    <p:sldLayoutId id="2147486270" r:id="rId6"/>
    <p:sldLayoutId id="2147486271" r:id="rId7"/>
    <p:sldLayoutId id="2147486272" r:id="rId8"/>
    <p:sldLayoutId id="2147486273" r:id="rId9"/>
    <p:sldLayoutId id="2147486274" r:id="rId10"/>
    <p:sldLayoutId id="2147486275" r:id="rId11"/>
    <p:sldLayoutId id="2147486276" r:id="rId12"/>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solidFill>
                <a:srgbClr val="3F3F3F">
                  <a:tint val="75000"/>
                </a:srgbClr>
              </a:solidFill>
            </a:endParaRPr>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solidFill>
                <a:srgbClr val="3F3F3F">
                  <a:tint val="75000"/>
                </a:srgbClr>
              </a:solidFill>
            </a:endParaRPr>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solidFill>
                  <a:srgbClr val="3F3F3F">
                    <a:tint val="75000"/>
                  </a:srgbClr>
                </a:solidFill>
              </a:rPr>
              <a:pPr>
                <a:defRPr/>
              </a:pPr>
              <a:t>‹#›</a:t>
            </a:fld>
            <a:endParaRPr lang="zh-CN" altLang="zh-CN">
              <a:solidFill>
                <a:srgbClr val="3F3F3F">
                  <a:tint val="75000"/>
                </a:srgbClr>
              </a:solidFill>
            </a:endParaRPr>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09571681"/>
      </p:ext>
    </p:extLst>
  </p:cSld>
  <p:clrMap bg1="lt1" tx1="dk1" bg2="lt2" tx2="dk2" accent1="accent1" accent2="accent2" accent3="accent3" accent4="accent4" accent5="accent5" accent6="accent6" hlink="hlink" folHlink="folHlink"/>
  <p:sldLayoutIdLst>
    <p:sldLayoutId id="2147486278" r:id="rId1"/>
    <p:sldLayoutId id="2147486279" r:id="rId2"/>
    <p:sldLayoutId id="2147486280" r:id="rId3"/>
    <p:sldLayoutId id="2147486281" r:id="rId4"/>
    <p:sldLayoutId id="2147486282" r:id="rId5"/>
    <p:sldLayoutId id="2147486283" r:id="rId6"/>
    <p:sldLayoutId id="2147486284" r:id="rId7"/>
    <p:sldLayoutId id="2147486285" r:id="rId8"/>
    <p:sldLayoutId id="2147486286" r:id="rId9"/>
    <p:sldLayoutId id="2147486287" r:id="rId10"/>
    <p:sldLayoutId id="2147486288" r:id="rId11"/>
    <p:sldLayoutId id="2147486289" r:id="rId12"/>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KSO_FD"/>
          <p:cNvSpPr>
            <a:spLocks noGrp="1"/>
          </p:cNvSpPr>
          <p:nvPr>
            <p:ph type="dt" sz="half" idx="2"/>
          </p:nvPr>
        </p:nvSpPr>
        <p:spPr>
          <a:xfrm>
            <a:off x="628650" y="5296965"/>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solidFill>
                <a:srgbClr val="3F3F3F">
                  <a:tint val="75000"/>
                </a:srgbClr>
              </a:solidFill>
            </a:endParaRPr>
          </a:p>
        </p:txBody>
      </p:sp>
      <p:sp>
        <p:nvSpPr>
          <p:cNvPr id="5" name="KSO_FT"/>
          <p:cNvSpPr>
            <a:spLocks noGrp="1"/>
          </p:cNvSpPr>
          <p:nvPr>
            <p:ph type="ftr" sz="quarter" idx="3"/>
          </p:nvPr>
        </p:nvSpPr>
        <p:spPr>
          <a:xfrm>
            <a:off x="3028950" y="5296965"/>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solidFill>
                <a:srgbClr val="3F3F3F">
                  <a:tint val="75000"/>
                </a:srgbClr>
              </a:solidFill>
            </a:endParaRPr>
          </a:p>
        </p:txBody>
      </p:sp>
      <p:sp>
        <p:nvSpPr>
          <p:cNvPr id="6" name="KSO_FN"/>
          <p:cNvSpPr>
            <a:spLocks noGrp="1"/>
          </p:cNvSpPr>
          <p:nvPr>
            <p:ph type="sldNum" sz="quarter" idx="4"/>
          </p:nvPr>
        </p:nvSpPr>
        <p:spPr>
          <a:xfrm>
            <a:off x="6457950" y="5296965"/>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solidFill>
                  <a:srgbClr val="3F3F3F">
                    <a:tint val="75000"/>
                  </a:srgbClr>
                </a:solidFill>
              </a:rPr>
              <a:pPr>
                <a:defRPr/>
              </a:pPr>
              <a:t>‹#›</a:t>
            </a:fld>
            <a:endParaRPr lang="zh-CN" altLang="zh-CN">
              <a:solidFill>
                <a:srgbClr val="3F3F3F">
                  <a:tint val="75000"/>
                </a:srgbClr>
              </a:solidFill>
            </a:endParaRPr>
          </a:p>
        </p:txBody>
      </p:sp>
      <p:sp>
        <p:nvSpPr>
          <p:cNvPr id="3" name="KSO_BC1"/>
          <p:cNvSpPr>
            <a:spLocks noGrp="1"/>
          </p:cNvSpPr>
          <p:nvPr>
            <p:ph type="body" idx="1"/>
          </p:nvPr>
        </p:nvSpPr>
        <p:spPr>
          <a:xfrm>
            <a:off x="419110" y="855513"/>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419101"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1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12" y="2535"/>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BT1"/>
          <p:cNvSpPr>
            <a:spLocks noGrp="1"/>
          </p:cNvSpPr>
          <p:nvPr>
            <p:ph type="title"/>
          </p:nvPr>
        </p:nvSpPr>
        <p:spPr>
          <a:xfrm>
            <a:off x="505097" y="72188"/>
            <a:ext cx="8206046" cy="56644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1946896081"/>
      </p:ext>
    </p:extLst>
  </p:cSld>
  <p:clrMap bg1="lt1" tx1="dk1" bg2="lt2" tx2="dk2" accent1="accent1" accent2="accent2" accent3="accent3" accent4="accent4" accent5="accent5" accent6="accent6" hlink="hlink" folHlink="folHlink"/>
  <p:sldLayoutIdLst>
    <p:sldLayoutId id="2147486291" r:id="rId1"/>
    <p:sldLayoutId id="2147486292" r:id="rId2"/>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F:\E\&#30005;&#23376;&#25945;&#26696;\&#26032;&#19990;&#32426;&#22823;&#23398;&#33521;&#35821;\&#20462;&#35746;&#29256;&#30005;&#23376;&#25945;&#26696;\&#26032;&#19990;&#32426;&#30005;&#23376;&#25945;&#26696;&#31532;1&#20876;\3&#23457;&#36890;&#35835;150331\B1U1\PPT_U1\para2_b1u1.mp3" TargetMode="External"/><Relationship Id="rId1" Type="http://schemas.microsoft.com/office/2007/relationships/media" Target="file:///F:\E\&#30005;&#23376;&#25945;&#26696;\&#26032;&#19990;&#32426;&#22823;&#23398;&#33521;&#35821;\&#20462;&#35746;&#29256;&#30005;&#23376;&#25945;&#26696;\&#26032;&#19990;&#32426;&#30005;&#23376;&#25945;&#26696;&#31532;1&#20876;\3&#23457;&#36890;&#35835;150331\B1U1\PPT_U1\para2_b1u1.mp3" TargetMode="External"/><Relationship Id="rId6" Type="http://schemas.openxmlformats.org/officeDocument/2006/relationships/slide" Target="slide28.xml"/><Relationship Id="rId5" Type="http://schemas.openxmlformats.org/officeDocument/2006/relationships/slide" Target="slide2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slide" Target="slide32.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33.xml"/><Relationship Id="rId4" Type="http://schemas.openxmlformats.org/officeDocument/2006/relationships/slide" Target="slide31.xml"/></Relationships>
</file>

<file path=ppt/slides/_rels/slide1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6.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42.xml"/><Relationship Id="rId4" Type="http://schemas.openxmlformats.org/officeDocument/2006/relationships/slide" Target="slide40.xml"/></Relationships>
</file>

<file path=ppt/slides/_rels/slide17.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46.xml"/><Relationship Id="rId1" Type="http://schemas.openxmlformats.org/officeDocument/2006/relationships/slideLayout" Target="../slideLayouts/slideLayout2.xml"/><Relationship Id="rId5" Type="http://schemas.openxmlformats.org/officeDocument/2006/relationships/slide" Target="slide45.xml"/><Relationship Id="rId4" Type="http://schemas.openxmlformats.org/officeDocument/2006/relationships/slide" Target="slide47.xml"/></Relationships>
</file>

<file path=ppt/slides/_rels/slide1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0.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2.xml"/><Relationship Id="rId1" Type="http://schemas.openxmlformats.org/officeDocument/2006/relationships/slideLayout" Target="../slideLayouts/slideLayout2.xml"/><Relationship Id="rId4" Type="http://schemas.openxmlformats.org/officeDocument/2006/relationships/slide" Target="slide55.xml"/></Relationships>
</file>

<file path=ppt/slides/_rels/slide22.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6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slide" Target="slide13.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slide" Target="slide4.xml"/><Relationship Id="rId7" Type="http://schemas.openxmlformats.org/officeDocument/2006/relationships/slide" Target="slide7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7.xml"/><Relationship Id="rId5" Type="http://schemas.openxmlformats.org/officeDocument/2006/relationships/slide" Target="slide64.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slide" Target="slide1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slide" Target="slide1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slide" Target="slide14.xml"/></Relationships>
</file>

<file path=ppt/slides/_rels/slide3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15.xml"/></Relationships>
</file>

<file path=ppt/slides/_rels/slide3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slide" Target="slide16.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slide" Target="slide1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U4-P1%20A%20talk%20by%20Natalie%20Hawkins,%20mother%20of%20Gabby%20Douglas.mp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16.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16.xml"/></Relationships>
</file>

<file path=ppt/slides/_rels/slide4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17.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18.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18.xml"/></Relationships>
</file>

<file path=ppt/slides/_rels/slide4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19.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slide" Target="slide19.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1.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1.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2.xml"/></Relationships>
</file>

<file path=ppt/slides/_rels/slide5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6.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4.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13.jpeg"/><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7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13.jpeg"/><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media" Target="file:///F:\E\&#30005;&#23376;&#25945;&#26696;\&#26032;&#19990;&#32426;&#22823;&#23398;&#33521;&#35821;\&#20462;&#35746;&#29256;&#30005;&#23376;&#25945;&#26696;\&#26032;&#19990;&#32426;&#30005;&#23376;&#25945;&#26696;&#31532;1&#20876;\3&#23457;&#36890;&#35835;150331\B1U1\PPT_U1\para1_b1u1.mp3" TargetMode="External"/><Relationship Id="rId2" Type="http://schemas.openxmlformats.org/officeDocument/2006/relationships/audio" Target="file:///F:\E\&#30005;&#23376;&#25945;&#26696;\&#26032;&#19990;&#32426;&#22823;&#23398;&#33521;&#35821;\&#20462;&#35746;&#29256;&#30005;&#23376;&#25945;&#26696;\&#26032;&#19990;&#32426;&#30005;&#23376;&#25945;&#26696;&#31532;1&#20876;\3&#23457;&#36890;&#35835;150331\B1U1\PPT_U1\para2_b1u1.mp3" TargetMode="External"/><Relationship Id="rId1" Type="http://schemas.microsoft.com/office/2007/relationships/media" Target="file:///F:\E\&#30005;&#23376;&#25945;&#26696;\&#26032;&#19990;&#32426;&#22823;&#23398;&#33521;&#35821;\&#20462;&#35746;&#29256;&#30005;&#23376;&#25945;&#26696;\&#26032;&#19990;&#32426;&#30005;&#23376;&#25945;&#26696;&#31532;1&#20876;\3&#23457;&#36890;&#35835;150331\B1U1\PPT_U1\para2_b1u1.mp3" TargetMode="Externa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audio" Target="file:///F:\E\&#30005;&#23376;&#25945;&#26696;\&#26032;&#19990;&#32426;&#22823;&#23398;&#33521;&#35821;\&#20462;&#35746;&#29256;&#30005;&#23376;&#25945;&#26696;\&#26032;&#19990;&#32426;&#30005;&#23376;&#25945;&#26696;&#31532;1&#20876;\3&#23457;&#36890;&#35835;150331\B1U1\PPT_U1\para1_b1u1.mp3"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3" y="1837387"/>
            <a:ext cx="6264695" cy="1480635"/>
          </a:xfrm>
        </p:spPr>
        <p:txBody>
          <a:bodyPr>
            <a:normAutofit fontScale="90000"/>
          </a:bodyPr>
          <a:lstStyle/>
          <a:p>
            <a:r>
              <a:rPr lang="en-US" altLang="zh-CN" dirty="0"/>
              <a:t>Unit 4     Sports </a:t>
            </a:r>
            <a:r>
              <a:rPr lang="en-US" altLang="zh-CN"/>
              <a:t>and Sportsmanship</a:t>
            </a:r>
            <a:endParaRPr lang="zh-CN" altLang="en-US" dirty="0"/>
          </a:p>
        </p:txBody>
      </p:sp>
    </p:spTree>
    <p:extLst>
      <p:ext uri="{BB962C8B-B14F-4D97-AF65-F5344CB8AC3E}">
        <p14:creationId xmlns:p14="http://schemas.microsoft.com/office/powerpoint/2010/main" val="417437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 – Global Reading</a:t>
            </a:r>
            <a:endParaRPr kumimoji="1" lang="zh-CN" altLang="en-US" b="0" dirty="0"/>
          </a:p>
        </p:txBody>
      </p:sp>
      <p:sp>
        <p:nvSpPr>
          <p:cNvPr id="12" name="矩形 11"/>
          <p:cNvSpPr/>
          <p:nvPr/>
        </p:nvSpPr>
        <p:spPr>
          <a:xfrm>
            <a:off x="296742" y="1489348"/>
            <a:ext cx="8208912" cy="3416320"/>
          </a:xfrm>
          <a:prstGeom prst="rect">
            <a:avLst/>
          </a:prstGeom>
        </p:spPr>
        <p:txBody>
          <a:bodyPr wrap="square">
            <a:spAutoFit/>
          </a:bodyPr>
          <a:lstStyle/>
          <a:p>
            <a:pPr marL="342900" indent="-342900">
              <a:buFontTx/>
              <a:buAutoNum type="arabicPeriod"/>
            </a:pPr>
            <a:r>
              <a:rPr lang="en-US" altLang="zh-CN" sz="2400" dirty="0">
                <a:solidFill>
                  <a:srgbClr val="3F3F3F"/>
                </a:solidFill>
              </a:rPr>
              <a:t>How did the author start playing soccer?</a:t>
            </a:r>
          </a:p>
          <a:p>
            <a:r>
              <a:rPr lang="en-US" altLang="zh-CN" sz="2400" dirty="0">
                <a:solidFill>
                  <a:srgbClr val="C00000"/>
                </a:solidFill>
              </a:rPr>
              <a:t>His parents signed him up for soccer because they didn’t want him to be a couch potato.</a:t>
            </a:r>
          </a:p>
          <a:p>
            <a:endParaRPr lang="en-US" altLang="zh-CN" sz="2400" dirty="0">
              <a:solidFill>
                <a:srgbClr val="C00000"/>
              </a:solidFill>
            </a:endParaRPr>
          </a:p>
          <a:p>
            <a:r>
              <a:rPr lang="en-US" altLang="zh-CN" sz="2400" dirty="0">
                <a:solidFill>
                  <a:srgbClr val="3F3F3F"/>
                </a:solidFill>
              </a:rPr>
              <a:t>2. Did he enjoy playing soccer at first? Why or why not?</a:t>
            </a:r>
          </a:p>
          <a:p>
            <a:r>
              <a:rPr lang="en-US" altLang="zh-CN" sz="2400" dirty="0">
                <a:solidFill>
                  <a:srgbClr val="C00000"/>
                </a:solidFill>
              </a:rPr>
              <a:t>He didn’t enjoy it. For one thing, there were too many concepts that were unfamiliar to him. For another, he was frustrated because he was not as good as other children.</a:t>
            </a:r>
          </a:p>
          <a:p>
            <a:endParaRPr lang="en-US" altLang="zh-CN" sz="2400" dirty="0">
              <a:solidFill>
                <a:srgbClr val="3F3F3F"/>
              </a:solidFill>
            </a:endParaRPr>
          </a:p>
        </p:txBody>
      </p:sp>
      <p:sp>
        <p:nvSpPr>
          <p:cNvPr id="6" name="文本框 7"/>
          <p:cNvSpPr txBox="1"/>
          <p:nvPr/>
        </p:nvSpPr>
        <p:spPr>
          <a:xfrm>
            <a:off x="2191816" y="683976"/>
            <a:ext cx="4442429" cy="652486"/>
          </a:xfrm>
          <a:prstGeom prst="rect">
            <a:avLst/>
          </a:prstGeom>
          <a:noFill/>
        </p:spPr>
        <p:txBody>
          <a:bodyPr wrap="square" rtlCol="0">
            <a:spAutoFit/>
          </a:bodyPr>
          <a:lstStyle/>
          <a:p>
            <a:pPr algn="ctr">
              <a:lnSpc>
                <a:spcPct val="130000"/>
              </a:lnSpc>
            </a:pPr>
            <a:r>
              <a:rPr kumimoji="1" lang="en-US" altLang="zh-CN" sz="2800" b="1" dirty="0">
                <a:solidFill>
                  <a:srgbClr val="3F3F3F"/>
                </a:solidFill>
                <a:ea typeface="微软雅黑" panose="020B0503020204020204" pitchFamily="34" charset="-122"/>
              </a:rPr>
              <a:t>Questions about the Text </a:t>
            </a:r>
          </a:p>
        </p:txBody>
      </p:sp>
    </p:spTree>
    <p:extLst>
      <p:ext uri="{BB962C8B-B14F-4D97-AF65-F5344CB8AC3E}">
        <p14:creationId xmlns:p14="http://schemas.microsoft.com/office/powerpoint/2010/main" val="71885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 – Global Reading</a:t>
            </a:r>
            <a:endParaRPr kumimoji="1" lang="zh-CN" altLang="en-US" b="0" dirty="0"/>
          </a:p>
        </p:txBody>
      </p:sp>
      <p:sp>
        <p:nvSpPr>
          <p:cNvPr id="12" name="矩形 11"/>
          <p:cNvSpPr/>
          <p:nvPr/>
        </p:nvSpPr>
        <p:spPr>
          <a:xfrm>
            <a:off x="452555" y="1055496"/>
            <a:ext cx="8208912" cy="4893647"/>
          </a:xfrm>
          <a:prstGeom prst="rect">
            <a:avLst/>
          </a:prstGeom>
        </p:spPr>
        <p:txBody>
          <a:bodyPr wrap="square">
            <a:spAutoFit/>
          </a:bodyPr>
          <a:lstStyle/>
          <a:p>
            <a:endParaRPr lang="en-US" altLang="zh-CN" sz="2400" dirty="0">
              <a:solidFill>
                <a:srgbClr val="3F3F3F"/>
              </a:solidFill>
            </a:endParaRPr>
          </a:p>
          <a:p>
            <a:r>
              <a:rPr lang="en-US" altLang="zh-CN" sz="2400" dirty="0">
                <a:solidFill>
                  <a:srgbClr val="3F3F3F"/>
                </a:solidFill>
              </a:rPr>
              <a:t>3. Why did the author give up baseball in the end even though he was quite good at it?</a:t>
            </a:r>
          </a:p>
          <a:p>
            <a:r>
              <a:rPr lang="en-US" altLang="zh-CN" sz="2400" dirty="0">
                <a:solidFill>
                  <a:srgbClr val="C00000"/>
                </a:solidFill>
              </a:rPr>
              <a:t>He was irritated by the overall duration of each inning and the entire game. And speed, thrill, intensity and fun were missing.</a:t>
            </a:r>
          </a:p>
          <a:p>
            <a:endParaRPr lang="en-US" altLang="zh-CN" sz="2400" dirty="0">
              <a:solidFill>
                <a:srgbClr val="C00000"/>
              </a:solidFill>
            </a:endParaRPr>
          </a:p>
          <a:p>
            <a:r>
              <a:rPr lang="en-US" altLang="zh-CN" sz="2400" dirty="0">
                <a:solidFill>
                  <a:srgbClr val="3F3F3F"/>
                </a:solidFill>
              </a:rPr>
              <a:t>4. Why does the author call himself a “late bloomer”?</a:t>
            </a:r>
          </a:p>
          <a:p>
            <a:r>
              <a:rPr lang="en-US" altLang="zh-CN" sz="2400" dirty="0">
                <a:solidFill>
                  <a:srgbClr val="C00000"/>
                </a:solidFill>
              </a:rPr>
              <a:t>He didn’t become good at soccer until he was much older and after having tried other sports.</a:t>
            </a:r>
          </a:p>
          <a:p>
            <a:endParaRPr lang="en-US" altLang="zh-CN" sz="2400" dirty="0">
              <a:solidFill>
                <a:srgbClr val="3F3F3F"/>
              </a:solidFill>
            </a:endParaRPr>
          </a:p>
          <a:p>
            <a:endParaRPr lang="en-US" altLang="zh-CN" sz="2400" dirty="0">
              <a:solidFill>
                <a:srgbClr val="3F3F3F"/>
              </a:solidFill>
            </a:endParaRPr>
          </a:p>
          <a:p>
            <a:endParaRPr lang="en-US" altLang="zh-CN" sz="2400" dirty="0">
              <a:solidFill>
                <a:srgbClr val="3F3F3F"/>
              </a:solidFill>
            </a:endParaRPr>
          </a:p>
        </p:txBody>
      </p:sp>
      <p:sp>
        <p:nvSpPr>
          <p:cNvPr id="5" name="文本框 7"/>
          <p:cNvSpPr txBox="1"/>
          <p:nvPr/>
        </p:nvSpPr>
        <p:spPr>
          <a:xfrm>
            <a:off x="2179984" y="701652"/>
            <a:ext cx="4442429" cy="652486"/>
          </a:xfrm>
          <a:prstGeom prst="rect">
            <a:avLst/>
          </a:prstGeom>
          <a:noFill/>
        </p:spPr>
        <p:txBody>
          <a:bodyPr wrap="square" rtlCol="0">
            <a:spAutoFit/>
          </a:bodyPr>
          <a:lstStyle/>
          <a:p>
            <a:pPr algn="ctr">
              <a:lnSpc>
                <a:spcPct val="130000"/>
              </a:lnSpc>
            </a:pPr>
            <a:r>
              <a:rPr kumimoji="1" lang="en-US" altLang="zh-CN" sz="2800" b="1" dirty="0">
                <a:solidFill>
                  <a:srgbClr val="3F3F3F"/>
                </a:solidFill>
                <a:ea typeface="微软雅黑" panose="020B0503020204020204" pitchFamily="34" charset="-122"/>
              </a:rPr>
              <a:t>Questions about the Text </a:t>
            </a:r>
          </a:p>
        </p:txBody>
      </p:sp>
    </p:spTree>
    <p:extLst>
      <p:ext uri="{BB962C8B-B14F-4D97-AF65-F5344CB8AC3E}">
        <p14:creationId xmlns:p14="http://schemas.microsoft.com/office/powerpoint/2010/main" val="111008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 – Global Reading</a:t>
            </a:r>
            <a:endParaRPr kumimoji="1" lang="zh-CN" altLang="en-US" b="0" dirty="0"/>
          </a:p>
        </p:txBody>
      </p:sp>
      <p:sp>
        <p:nvSpPr>
          <p:cNvPr id="8" name="文本框 7"/>
          <p:cNvSpPr txBox="1"/>
          <p:nvPr/>
        </p:nvSpPr>
        <p:spPr>
          <a:xfrm>
            <a:off x="2179984" y="701652"/>
            <a:ext cx="4442429" cy="652486"/>
          </a:xfrm>
          <a:prstGeom prst="rect">
            <a:avLst/>
          </a:prstGeom>
          <a:noFill/>
        </p:spPr>
        <p:txBody>
          <a:bodyPr wrap="square" rtlCol="0">
            <a:spAutoFit/>
          </a:bodyPr>
          <a:lstStyle/>
          <a:p>
            <a:pPr algn="ctr">
              <a:lnSpc>
                <a:spcPct val="130000"/>
              </a:lnSpc>
            </a:pPr>
            <a:r>
              <a:rPr kumimoji="1" lang="en-US" altLang="zh-CN" sz="2800" b="1" dirty="0">
                <a:solidFill>
                  <a:srgbClr val="3F3F3F"/>
                </a:solidFill>
                <a:ea typeface="微软雅黑" panose="020B0503020204020204" pitchFamily="34" charset="-122"/>
              </a:rPr>
              <a:t>Questions about the Text </a:t>
            </a:r>
          </a:p>
        </p:txBody>
      </p:sp>
      <p:sp>
        <p:nvSpPr>
          <p:cNvPr id="10" name="Text Box 31"/>
          <p:cNvSpPr txBox="1">
            <a:spLocks noChangeArrowheads="1"/>
          </p:cNvSpPr>
          <p:nvPr/>
        </p:nvSpPr>
        <p:spPr bwMode="auto">
          <a:xfrm>
            <a:off x="539750" y="1357313"/>
            <a:ext cx="7704138"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marL="0" indent="0" eaLnBrk="1" hangingPunct="1">
              <a:lnSpc>
                <a:spcPct val="110000"/>
              </a:lnSpc>
            </a:pPr>
            <a:r>
              <a:rPr lang="en-US" altLang="zh-CN" dirty="0">
                <a:solidFill>
                  <a:srgbClr val="3F3F3F"/>
                </a:solidFill>
                <a:latin typeface="+mn-lt"/>
              </a:rPr>
              <a:t>5 How has soccer shaped the author’s personality?</a:t>
            </a:r>
          </a:p>
          <a:p>
            <a:pPr marL="0" indent="0" eaLnBrk="1" hangingPunct="1">
              <a:lnSpc>
                <a:spcPct val="110000"/>
              </a:lnSpc>
            </a:pPr>
            <a:r>
              <a:rPr lang="en-US" altLang="zh-CN" dirty="0">
                <a:solidFill>
                  <a:srgbClr val="C00000"/>
                </a:solidFill>
                <a:latin typeface="+mn-lt"/>
              </a:rPr>
              <a:t>He has evolved from a shy and timid person into a strong player and a man.</a:t>
            </a:r>
          </a:p>
          <a:p>
            <a:pPr marL="0" indent="0" eaLnBrk="1" hangingPunct="1">
              <a:lnSpc>
                <a:spcPct val="110000"/>
              </a:lnSpc>
            </a:pPr>
            <a:endParaRPr lang="en-US" altLang="zh-CN" dirty="0">
              <a:solidFill>
                <a:srgbClr val="3F3F3F"/>
              </a:solidFill>
              <a:latin typeface="+mn-lt"/>
            </a:endParaRPr>
          </a:p>
          <a:p>
            <a:pPr marL="0" indent="0" eaLnBrk="1" hangingPunct="1">
              <a:lnSpc>
                <a:spcPct val="110000"/>
              </a:lnSpc>
            </a:pPr>
            <a:r>
              <a:rPr lang="en-US" altLang="zh-CN" dirty="0">
                <a:solidFill>
                  <a:srgbClr val="3F3F3F"/>
                </a:solidFill>
                <a:latin typeface="+mn-lt"/>
              </a:rPr>
              <a:t>6 What has the author gained from playing soccer? </a:t>
            </a:r>
          </a:p>
          <a:p>
            <a:pPr marL="0" indent="0" eaLnBrk="1" hangingPunct="1">
              <a:lnSpc>
                <a:spcPct val="110000"/>
              </a:lnSpc>
            </a:pPr>
            <a:r>
              <a:rPr lang="en-US" altLang="zh-CN" dirty="0">
                <a:solidFill>
                  <a:srgbClr val="C00000"/>
                </a:solidFill>
                <a:latin typeface="+mn-lt"/>
              </a:rPr>
              <a:t>He has gained from playing soccer honors, skills, experiences with different people and cultures, and a change in his personality for the better.</a:t>
            </a:r>
          </a:p>
        </p:txBody>
      </p:sp>
    </p:spTree>
    <p:extLst>
      <p:ext uri="{BB962C8B-B14F-4D97-AF65-F5344CB8AC3E}">
        <p14:creationId xmlns:p14="http://schemas.microsoft.com/office/powerpoint/2010/main" val="4827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Detailed Reading</a:t>
            </a:r>
            <a:endParaRPr lang="zh-CN" altLang="en-US" b="0" dirty="0"/>
          </a:p>
        </p:txBody>
      </p:sp>
      <p:pic>
        <p:nvPicPr>
          <p:cNvPr id="4" name="para2_b1u1.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4">
            <a:lum bright="100000"/>
          </a:blip>
          <a:srcRect/>
          <a:stretch>
            <a:fillRect/>
          </a:stretch>
        </p:blipFill>
        <p:spPr bwMode="auto">
          <a:xfrm>
            <a:off x="323850" y="3217333"/>
            <a:ext cx="304800" cy="254000"/>
          </a:xfrm>
          <a:prstGeom prst="rect">
            <a:avLst/>
          </a:prstGeom>
          <a:noFill/>
        </p:spPr>
      </p:pic>
      <p:sp>
        <p:nvSpPr>
          <p:cNvPr id="7" name="TextBox 29"/>
          <p:cNvSpPr txBox="1">
            <a:spLocks noChangeArrowheads="1"/>
          </p:cNvSpPr>
          <p:nvPr/>
        </p:nvSpPr>
        <p:spPr bwMode="auto">
          <a:xfrm>
            <a:off x="387466" y="835885"/>
            <a:ext cx="8208713" cy="1446550"/>
          </a:xfrm>
          <a:prstGeom prst="rect">
            <a:avLst/>
          </a:prstGeom>
          <a:noFill/>
          <a:ln w="9525">
            <a:noFill/>
            <a:miter lim="800000"/>
            <a:headEnd/>
            <a:tailEnd/>
          </a:ln>
        </p:spPr>
        <p:txBody>
          <a:bodyPr wrap="square">
            <a:spAutoFit/>
          </a:bodyPr>
          <a:lstStyle>
            <a:defPPr>
              <a:defRPr lang="zh-CN"/>
            </a:defPPr>
            <a:lvl1pPr algn="ctr">
              <a:spcBef>
                <a:spcPct val="0"/>
              </a:spcBef>
              <a:defRPr sz="2000">
                <a:ea typeface="宋体" pitchFamily="2" charset="-122"/>
              </a:defRPr>
            </a:lvl1pPr>
          </a:lstStyle>
          <a:p>
            <a:r>
              <a:rPr lang="en-US" altLang="zh-CN" sz="2400" dirty="0"/>
              <a:t>Why Soccer Is More  Than Just a Game</a:t>
            </a:r>
          </a:p>
          <a:p>
            <a:endParaRPr lang="en-US" altLang="zh-CN" sz="2400" dirty="0"/>
          </a:p>
          <a:p>
            <a:r>
              <a:rPr lang="en-US" altLang="zh-CN" i="1" dirty="0"/>
              <a:t>Love, passion and </a:t>
            </a:r>
            <a:r>
              <a:rPr lang="en-US" altLang="zh-CN" i="1" dirty="0">
                <a:solidFill>
                  <a:srgbClr val="FF0000"/>
                </a:solidFill>
                <a:hlinkClick r:id="rId5" action="ppaction://hlinksldjump"/>
              </a:rPr>
              <a:t>commitment</a:t>
            </a:r>
            <a:r>
              <a:rPr lang="en-US" altLang="zh-CN" i="1" dirty="0"/>
              <a:t> have all defined my life playing soccer.</a:t>
            </a:r>
          </a:p>
          <a:p>
            <a:r>
              <a:rPr lang="en-US" altLang="zh-CN" dirty="0"/>
              <a:t>                                                 by </a:t>
            </a:r>
            <a:r>
              <a:rPr lang="en-US" altLang="zh-CN" dirty="0" err="1"/>
              <a:t>Kaushik</a:t>
            </a:r>
            <a:r>
              <a:rPr lang="en-US" altLang="zh-CN" dirty="0"/>
              <a:t> </a:t>
            </a:r>
            <a:r>
              <a:rPr lang="en-US" altLang="zh-CN" dirty="0" err="1"/>
              <a:t>Dhanyamraju</a:t>
            </a:r>
            <a:endParaRPr lang="zh-CN" altLang="zh-CN" dirty="0"/>
          </a:p>
        </p:txBody>
      </p:sp>
      <p:sp>
        <p:nvSpPr>
          <p:cNvPr id="22" name="Text Box 29">
            <a:hlinkClick r:id="" action="ppaction://noaction"/>
          </p:cNvPr>
          <p:cNvSpPr txBox="1">
            <a:spLocks noChangeArrowheads="1"/>
          </p:cNvSpPr>
          <p:nvPr/>
        </p:nvSpPr>
        <p:spPr bwMode="auto">
          <a:xfrm>
            <a:off x="539750" y="4118242"/>
            <a:ext cx="647700" cy="400110"/>
          </a:xfrm>
          <a:prstGeom prst="rect">
            <a:avLst/>
          </a:prstGeom>
          <a:noFill/>
          <a:ln w="9525" algn="ctr">
            <a:noFill/>
            <a:miter lim="800000"/>
            <a:headEnd/>
            <a:tailEnd/>
          </a:ln>
          <a:effectLst/>
        </p:spPr>
        <p:txBody>
          <a:bodyPr>
            <a:spAutoFit/>
          </a:bodyPr>
          <a:lstStyle/>
          <a:p>
            <a:endParaRPr lang="zh-CN" altLang="en-US" sz="2000"/>
          </a:p>
        </p:txBody>
      </p:sp>
      <p:sp>
        <p:nvSpPr>
          <p:cNvPr id="3" name="矩形 2"/>
          <p:cNvSpPr/>
          <p:nvPr/>
        </p:nvSpPr>
        <p:spPr>
          <a:xfrm>
            <a:off x="531319" y="2857500"/>
            <a:ext cx="8073129" cy="1938992"/>
          </a:xfrm>
          <a:prstGeom prst="rect">
            <a:avLst/>
          </a:prstGeom>
        </p:spPr>
        <p:txBody>
          <a:bodyPr wrap="square">
            <a:spAutoFit/>
          </a:bodyPr>
          <a:lstStyle/>
          <a:p>
            <a:pPr algn="just"/>
            <a:r>
              <a:rPr lang="en-US" altLang="zh-CN" sz="2400" dirty="0">
                <a:solidFill>
                  <a:srgbClr val="2F2F2F"/>
                </a:solidFill>
                <a:latin typeface="Arial" panose="020B0604020202020204" pitchFamily="34" charset="0"/>
                <a:ea typeface="微软雅黑" panose="020B0503020204020204" pitchFamily="34" charset="-122"/>
              </a:rPr>
              <a:t>1 Certain things have a way of capturing our hearts and souls. It could be music, painting or gaming. </a:t>
            </a:r>
            <a:r>
              <a:rPr lang="en-US" altLang="zh-CN" sz="2400" u="sng" dirty="0">
                <a:solidFill>
                  <a:srgbClr val="2F2F2F"/>
                </a:solidFill>
                <a:latin typeface="Arial" panose="020B0604020202020204" pitchFamily="34" charset="0"/>
                <a:ea typeface="微软雅黑" panose="020B0503020204020204" pitchFamily="34" charset="-122"/>
                <a:hlinkClick r:id="rId6" action="ppaction://hlinksldjump"/>
              </a:rPr>
              <a:t>All of our troubles, even for a moment, seem to just disappear and we can enjoy ourselves to the fullest with that one thing. </a:t>
            </a:r>
            <a:r>
              <a:rPr lang="en-US" altLang="zh-CN" sz="2400" dirty="0">
                <a:solidFill>
                  <a:srgbClr val="2F2F2F"/>
                </a:solidFill>
                <a:latin typeface="Arial" panose="020B0604020202020204" pitchFamily="34" charset="0"/>
                <a:ea typeface="微软雅黑" panose="020B0503020204020204" pitchFamily="34" charset="-122"/>
              </a:rPr>
              <a:t>For me, that one thing is soccer.</a:t>
            </a:r>
            <a:endParaRPr lang="zh-CN" altLang="en-US" sz="2400" dirty="0">
              <a:solidFill>
                <a:srgbClr val="2F2F2F"/>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31348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numSld="2">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44BF48-FD1E-4F2C-AD51-9E311F226226}"/>
              </a:ext>
            </a:extLst>
          </p:cNvPr>
          <p:cNvSpPr>
            <a:spLocks noGrp="1"/>
          </p:cNvSpPr>
          <p:nvPr>
            <p:ph idx="1"/>
          </p:nvPr>
        </p:nvSpPr>
        <p:spPr/>
        <p:txBody>
          <a:bodyPr>
            <a:normAutofit/>
          </a:bodyPr>
          <a:lstStyle/>
          <a:p>
            <a:pPr marL="0" indent="0">
              <a:buNone/>
            </a:pPr>
            <a:r>
              <a:rPr lang="en-US" altLang="zh-CN" dirty="0">
                <a:solidFill>
                  <a:srgbClr val="2F2F2F"/>
                </a:solidFill>
              </a:rPr>
              <a:t>2 It all started when I was six years old. </a:t>
            </a:r>
            <a:r>
              <a:rPr lang="en-US" altLang="zh-CN" u="sng" dirty="0">
                <a:solidFill>
                  <a:srgbClr val="2F2F2F"/>
                </a:solidFill>
                <a:hlinkClick r:id="rId2" action="ppaction://hlinksldjump"/>
              </a:rPr>
              <a:t>I was a happy-go-lucky child who was content with life as a couch potato</a:t>
            </a:r>
            <a:r>
              <a:rPr lang="en-US" altLang="zh-CN" dirty="0">
                <a:solidFill>
                  <a:srgbClr val="2F2F2F"/>
                </a:solidFill>
                <a:hlinkClick r:id="rId2" action="ppaction://hlinksldjump"/>
              </a:rPr>
              <a:t>. </a:t>
            </a:r>
            <a:r>
              <a:rPr lang="en-US" altLang="zh-CN" dirty="0">
                <a:solidFill>
                  <a:srgbClr val="2F2F2F"/>
                </a:solidFill>
              </a:rPr>
              <a:t>One day, my parents came back from work and said, “We </a:t>
            </a:r>
            <a:r>
              <a:rPr lang="en-US" altLang="zh-CN" dirty="0">
                <a:solidFill>
                  <a:srgbClr val="FF0000"/>
                </a:solidFill>
                <a:hlinkClick r:id="rId3" action="ppaction://hlinksldjump"/>
              </a:rPr>
              <a:t>signed you up for </a:t>
            </a:r>
            <a:r>
              <a:rPr lang="en-US" altLang="zh-CN" dirty="0">
                <a:solidFill>
                  <a:srgbClr val="2F2F2F"/>
                </a:solidFill>
              </a:rPr>
              <a:t>soccer. You can’t spend </a:t>
            </a:r>
            <a:r>
              <a:rPr lang="en-US" altLang="zh-CN" dirty="0">
                <a:solidFill>
                  <a:srgbClr val="FF0000"/>
                </a:solidFill>
                <a:hlinkClick r:id="rId4" action="ppaction://hlinksldjump"/>
              </a:rPr>
              <a:t>each and every</a:t>
            </a:r>
            <a:r>
              <a:rPr lang="en-US" altLang="zh-CN" dirty="0">
                <a:solidFill>
                  <a:srgbClr val="2F2F2F"/>
                </a:solidFill>
                <a:hlinkClick r:id="rId4" action="ppaction://hlinksldjump"/>
              </a:rPr>
              <a:t> </a:t>
            </a:r>
            <a:r>
              <a:rPr lang="en-US" altLang="zh-CN" dirty="0">
                <a:solidFill>
                  <a:srgbClr val="2F2F2F"/>
                </a:solidFill>
              </a:rPr>
              <a:t>day going to school and doing nothing.” I definitely have my parents to thank because that very decision they made 15 years ago would forever change my life. When I started playing, however, I had no idea what I was doing. </a:t>
            </a:r>
            <a:r>
              <a:rPr lang="en-US" altLang="zh-CN" dirty="0">
                <a:solidFill>
                  <a:srgbClr val="2F2F2F"/>
                </a:solidFill>
                <a:hlinkClick r:id="rId5" action="ppaction://hlinksldjump"/>
              </a:rPr>
              <a:t>Passing, dribbling, shooting, teamwork — they were all foreign concepts to me. </a:t>
            </a:r>
            <a:r>
              <a:rPr lang="en-US" altLang="zh-CN" u="sng" dirty="0">
                <a:solidFill>
                  <a:srgbClr val="2F2F2F"/>
                </a:solidFill>
                <a:hlinkClick r:id="rId6" action="ppaction://hlinksldjump"/>
              </a:rPr>
              <a:t>Although it was normal for most six-year-old kids to feel the same way, that uncertainty led to apathy</a:t>
            </a:r>
            <a:r>
              <a:rPr lang="en-US" altLang="zh-CN" dirty="0">
                <a:solidFill>
                  <a:srgbClr val="2F2F2F"/>
                </a:solidFill>
                <a:hlinkClick r:id="rId6" action="ppaction://hlinksldjump"/>
              </a:rPr>
              <a:t>. </a:t>
            </a:r>
            <a:r>
              <a:rPr lang="en-US" altLang="zh-CN" dirty="0">
                <a:solidFill>
                  <a:srgbClr val="2F2F2F"/>
                </a:solidFill>
              </a:rPr>
              <a:t>I would have rather been playing “Super Mario Brothers” on my old Gameboy Advance, or watching the latest </a:t>
            </a:r>
            <a:r>
              <a:rPr lang="en-US" altLang="zh-CN" dirty="0">
                <a:solidFill>
                  <a:srgbClr val="C00000"/>
                </a:solidFill>
                <a:hlinkClick r:id="rId7" action="ppaction://hlinksldjump"/>
              </a:rPr>
              <a:t>episodes</a:t>
            </a:r>
            <a:r>
              <a:rPr lang="en-US" altLang="zh-CN" dirty="0">
                <a:solidFill>
                  <a:srgbClr val="2F2F2F"/>
                </a:solidFill>
              </a:rPr>
              <a:t> of “</a:t>
            </a:r>
            <a:r>
              <a:rPr lang="en-US" altLang="zh-CN" dirty="0" err="1">
                <a:solidFill>
                  <a:srgbClr val="2F2F2F"/>
                </a:solidFill>
              </a:rPr>
              <a:t>Spongebob</a:t>
            </a:r>
            <a:r>
              <a:rPr lang="en-US" altLang="zh-CN" dirty="0">
                <a:solidFill>
                  <a:srgbClr val="2F2F2F"/>
                </a:solidFill>
              </a:rPr>
              <a:t> </a:t>
            </a:r>
            <a:r>
              <a:rPr lang="en-US" altLang="zh-CN" dirty="0" err="1">
                <a:solidFill>
                  <a:srgbClr val="2F2F2F"/>
                </a:solidFill>
              </a:rPr>
              <a:t>Squarepants</a:t>
            </a:r>
            <a:r>
              <a:rPr lang="en-US" altLang="zh-CN" dirty="0">
                <a:solidFill>
                  <a:srgbClr val="2F2F2F"/>
                </a:solidFill>
              </a:rPr>
              <a:t> ” on Nickelodeon .</a:t>
            </a:r>
            <a:endParaRPr lang="zh-CN" altLang="en-US" dirty="0">
              <a:solidFill>
                <a:srgbClr val="2F2F2F"/>
              </a:solidFill>
            </a:endParaRPr>
          </a:p>
        </p:txBody>
      </p:sp>
      <p:sp>
        <p:nvSpPr>
          <p:cNvPr id="5"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215661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97BDD8-E4AE-45E3-807E-7436C87EF97D}"/>
              </a:ext>
            </a:extLst>
          </p:cNvPr>
          <p:cNvSpPr>
            <a:spLocks noGrp="1"/>
          </p:cNvSpPr>
          <p:nvPr>
            <p:ph idx="1"/>
          </p:nvPr>
        </p:nvSpPr>
        <p:spPr/>
        <p:txBody>
          <a:bodyPr/>
          <a:lstStyle/>
          <a:p>
            <a:pPr marL="0" indent="0">
              <a:buNone/>
            </a:pPr>
            <a:r>
              <a:rPr lang="en-US" altLang="zh-CN" dirty="0">
                <a:solidFill>
                  <a:srgbClr val="2F2F2F"/>
                </a:solidFill>
              </a:rPr>
              <a:t>3 </a:t>
            </a:r>
            <a:r>
              <a:rPr lang="en-US" altLang="zh-CN" sz="2400" u="sng" dirty="0">
                <a:solidFill>
                  <a:srgbClr val="2F2F2F"/>
                </a:solidFill>
                <a:hlinkClick r:id="rId2" action="ppaction://hlinksldjump"/>
              </a:rPr>
              <a:t>Eventually, my stubbornness began to give. </a:t>
            </a:r>
            <a:r>
              <a:rPr lang="en-US" altLang="zh-CN" sz="2400" dirty="0">
                <a:solidFill>
                  <a:srgbClr val="2F2F2F"/>
                </a:solidFill>
              </a:rPr>
              <a:t>As I began to play more often, there was just something mystifying, yet fun, about playing the beautiful game. Maybe it was being around other kids my age outside of school, or maybe it was feeling useful and </a:t>
            </a:r>
            <a:r>
              <a:rPr lang="en-US" altLang="zh-CN" sz="2400" dirty="0">
                <a:solidFill>
                  <a:srgbClr val="C00000"/>
                </a:solidFill>
                <a:hlinkClick r:id="rId3" action="ppaction://hlinksldjump"/>
              </a:rPr>
              <a:t>appreciated</a:t>
            </a:r>
            <a:r>
              <a:rPr lang="en-US" altLang="zh-CN" sz="2400" dirty="0">
                <a:solidFill>
                  <a:srgbClr val="2F2F2F"/>
                </a:solidFill>
              </a:rPr>
              <a:t> while playing as a defender or goalie. </a:t>
            </a:r>
            <a:r>
              <a:rPr lang="en-US" altLang="zh-CN" sz="2400" u="sng" dirty="0">
                <a:solidFill>
                  <a:srgbClr val="2F2F2F"/>
                </a:solidFill>
                <a:hlinkClick r:id="rId4" action="ppaction://hlinksldjump"/>
              </a:rPr>
              <a:t>I couldn’t place my finger on it, but soccer had my attention.</a:t>
            </a:r>
            <a:endParaRPr lang="zh-CN" altLang="en-US" sz="2400" u="sng"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44996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C91030-9AF3-41D0-A67D-AEA92A3681C2}"/>
              </a:ext>
            </a:extLst>
          </p:cNvPr>
          <p:cNvSpPr>
            <a:spLocks noGrp="1"/>
          </p:cNvSpPr>
          <p:nvPr>
            <p:ph idx="1"/>
          </p:nvPr>
        </p:nvSpPr>
        <p:spPr/>
        <p:txBody>
          <a:bodyPr>
            <a:normAutofit/>
          </a:bodyPr>
          <a:lstStyle/>
          <a:p>
            <a:pPr marL="0" indent="0">
              <a:buNone/>
            </a:pPr>
            <a:r>
              <a:rPr lang="en-US" altLang="zh-CN" sz="2400" dirty="0">
                <a:solidFill>
                  <a:srgbClr val="2F2F2F"/>
                </a:solidFill>
              </a:rPr>
              <a:t>4 As time went on, my father bought me the latest soccer video games for my computer and PlayStation . He even called Dish Network, our satellite cable provider, to unblock the soccer channels. Even though I wouldn’t start watching soccer </a:t>
            </a:r>
            <a:r>
              <a:rPr lang="en-US" altLang="zh-CN" sz="2400" dirty="0">
                <a:solidFill>
                  <a:srgbClr val="C00000"/>
                </a:solidFill>
                <a:hlinkClick r:id="rId2" action="ppaction://hlinksldjump"/>
              </a:rPr>
              <a:t>on a daily basis </a:t>
            </a:r>
            <a:r>
              <a:rPr lang="en-US" altLang="zh-CN" sz="2400" dirty="0">
                <a:solidFill>
                  <a:srgbClr val="2F2F2F"/>
                </a:solidFill>
              </a:rPr>
              <a:t>until I was 13, the </a:t>
            </a:r>
            <a:r>
              <a:rPr lang="en-US" altLang="zh-CN" sz="2400" dirty="0">
                <a:solidFill>
                  <a:srgbClr val="C00000"/>
                </a:solidFill>
                <a:hlinkClick r:id="rId3" action="ppaction://hlinksldjump"/>
              </a:rPr>
              <a:t>intentions</a:t>
            </a:r>
            <a:r>
              <a:rPr lang="en-US" altLang="zh-CN" sz="2400" dirty="0">
                <a:solidFill>
                  <a:srgbClr val="C00000"/>
                </a:solidFill>
              </a:rPr>
              <a:t> </a:t>
            </a:r>
            <a:r>
              <a:rPr lang="en-US" altLang="zh-CN" sz="2400" dirty="0">
                <a:solidFill>
                  <a:srgbClr val="2F2F2F"/>
                </a:solidFill>
              </a:rPr>
              <a:t>my father had definitely </a:t>
            </a:r>
            <a:r>
              <a:rPr lang="en-US" altLang="zh-CN" sz="2400" dirty="0">
                <a:solidFill>
                  <a:srgbClr val="C00000"/>
                </a:solidFill>
                <a:hlinkClick r:id="rId4" action="ppaction://hlinksldjump"/>
              </a:rPr>
              <a:t>spoke volumes</a:t>
            </a:r>
            <a:r>
              <a:rPr lang="en-US" altLang="zh-CN" sz="2400" dirty="0">
                <a:solidFill>
                  <a:srgbClr val="2F2F2F"/>
                </a:solidFill>
              </a:rPr>
              <a:t>. </a:t>
            </a:r>
            <a:r>
              <a:rPr lang="en-US" altLang="zh-CN" sz="2400" u="sng" dirty="0">
                <a:solidFill>
                  <a:srgbClr val="2F2F2F"/>
                </a:solidFill>
                <a:hlinkClick r:id="rId5" action="ppaction://hlinksldjump"/>
              </a:rPr>
              <a:t>However, my frustration with not being as good as other kids my age began to </a:t>
            </a:r>
            <a:r>
              <a:rPr lang="en-US" altLang="zh-CN" sz="2400" i="1" u="sng" dirty="0">
                <a:solidFill>
                  <a:srgbClr val="C00000"/>
                </a:solidFill>
                <a:hlinkClick r:id="rId6" action="ppaction://hlinksldjump"/>
              </a:rPr>
              <a:t>wear me down.</a:t>
            </a:r>
            <a:r>
              <a:rPr lang="en-US" altLang="zh-CN" sz="2400" dirty="0">
                <a:solidFill>
                  <a:srgbClr val="2F2F2F"/>
                </a:solidFill>
              </a:rPr>
              <a:t> I ended up giving up the beautiful game for a year in order to play baseball.</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22827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1DF8D9-E6AE-4B85-84C1-32E855B4DC0D}"/>
              </a:ext>
            </a:extLst>
          </p:cNvPr>
          <p:cNvSpPr>
            <a:spLocks noGrp="1"/>
          </p:cNvSpPr>
          <p:nvPr>
            <p:ph idx="1"/>
          </p:nvPr>
        </p:nvSpPr>
        <p:spPr/>
        <p:txBody>
          <a:bodyPr>
            <a:normAutofit/>
          </a:bodyPr>
          <a:lstStyle/>
          <a:p>
            <a:pPr marL="0" indent="0">
              <a:buNone/>
            </a:pPr>
            <a:r>
              <a:rPr lang="en-US" altLang="zh-CN" sz="2400" dirty="0">
                <a:solidFill>
                  <a:srgbClr val="2F2F2F"/>
                </a:solidFill>
              </a:rPr>
              <a:t>5 With baseball, I was actually pretty good. Throughout the North Brunswick little league, I developed quite the reputation for my batting prowess. My teammates and I really enjoyed each other’s company. However, the long periods I had to wait to bat and just the overall duration of each inning, </a:t>
            </a:r>
            <a:r>
              <a:rPr lang="en-US" altLang="zh-CN" sz="2400" dirty="0">
                <a:solidFill>
                  <a:srgbClr val="C00000"/>
                </a:solidFill>
                <a:hlinkClick r:id="rId2" action="ppaction://hlinksldjump"/>
              </a:rPr>
              <a:t>let alone </a:t>
            </a:r>
            <a:r>
              <a:rPr lang="en-US" altLang="zh-CN" sz="2400" dirty="0">
                <a:solidFill>
                  <a:srgbClr val="2F2F2F"/>
                </a:solidFill>
              </a:rPr>
              <a:t>the entire game, really </a:t>
            </a:r>
            <a:r>
              <a:rPr lang="en-US" altLang="zh-CN" sz="2400" dirty="0">
                <a:solidFill>
                  <a:schemeClr val="tx1"/>
                </a:solidFill>
              </a:rPr>
              <a:t>irritated</a:t>
            </a:r>
            <a:r>
              <a:rPr lang="en-US" altLang="zh-CN" sz="2400" dirty="0">
                <a:solidFill>
                  <a:srgbClr val="2F2F2F"/>
                </a:solidFill>
              </a:rPr>
              <a:t> me. Also, some aspects were missing — speed, thrill, intensity, excitement and most importantly, fun. It was at that moment I realized I wanted to return to soccer, and once again, my life would never be the same.</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17985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979B1E-1E6C-4DEC-90F2-38D7A4BE5294}"/>
              </a:ext>
            </a:extLst>
          </p:cNvPr>
          <p:cNvSpPr>
            <a:spLocks noGrp="1"/>
          </p:cNvSpPr>
          <p:nvPr>
            <p:ph idx="1"/>
          </p:nvPr>
        </p:nvSpPr>
        <p:spPr>
          <a:xfrm>
            <a:off x="467544" y="985292"/>
            <a:ext cx="7886700" cy="3626115"/>
          </a:xfrm>
        </p:spPr>
        <p:txBody>
          <a:bodyPr>
            <a:noAutofit/>
          </a:bodyPr>
          <a:lstStyle/>
          <a:p>
            <a:pPr marL="0" indent="0">
              <a:buNone/>
            </a:pPr>
            <a:r>
              <a:rPr lang="en-US" altLang="zh-CN" sz="2400" dirty="0">
                <a:solidFill>
                  <a:srgbClr val="2F2F2F"/>
                </a:solidFill>
              </a:rPr>
              <a:t>6 </a:t>
            </a:r>
            <a:r>
              <a:rPr lang="en-US" altLang="zh-CN" sz="2400" u="sng" dirty="0">
                <a:solidFill>
                  <a:srgbClr val="2F2F2F"/>
                </a:solidFill>
                <a:hlinkClick r:id="rId2" action="ppaction://hlinksldjump"/>
              </a:rPr>
              <a:t>I’m a late bloomer, and it was </a:t>
            </a:r>
            <a:r>
              <a:rPr lang="en-US" altLang="zh-CN" sz="2400" i="1" u="sng" dirty="0">
                <a:solidFill>
                  <a:srgbClr val="C00000"/>
                </a:solidFill>
                <a:hlinkClick r:id="rId3" action="ppaction://hlinksldjump"/>
              </a:rPr>
              <a:t>evident</a:t>
            </a:r>
            <a:r>
              <a:rPr lang="en-US" altLang="zh-CN" sz="2400" i="1" u="sng" dirty="0">
                <a:solidFill>
                  <a:srgbClr val="2F2F2F"/>
                </a:solidFill>
                <a:hlinkClick r:id="rId2" action="ppaction://hlinksldjump"/>
              </a:rPr>
              <a:t> </a:t>
            </a:r>
            <a:r>
              <a:rPr lang="en-US" altLang="zh-CN" sz="2400" u="sng" dirty="0">
                <a:solidFill>
                  <a:srgbClr val="2F2F2F"/>
                </a:solidFill>
                <a:hlinkClick r:id="rId2" action="ppaction://hlinksldjump"/>
              </a:rPr>
              <a:t>on numerous occasions </a:t>
            </a:r>
            <a:r>
              <a:rPr lang="en-US" altLang="zh-CN" sz="2400" dirty="0">
                <a:solidFill>
                  <a:srgbClr val="2F2F2F"/>
                </a:solidFill>
              </a:rPr>
              <a:t>as I erupted into a ferocious 9-year-old forward in recreational soccer, started playing travel/club soccer for North Brunswick when I was 11 and eventually becoming a tenacious forward and midfielder for my local Monroe travel team. By then, soccer had everything I’ve always wanted: the speed, the thrill, the intensity, the excitement and most importantly, the fun. </a:t>
            </a:r>
            <a:r>
              <a:rPr lang="en-US" altLang="zh-CN" sz="2400" u="sng" dirty="0">
                <a:solidFill>
                  <a:srgbClr val="2F2F2F"/>
                </a:solidFill>
                <a:hlinkClick r:id="rId4" action="ppaction://hlinksldjump"/>
              </a:rPr>
              <a:t>However, the game still lacked a certain </a:t>
            </a:r>
            <a:r>
              <a:rPr lang="en-US" altLang="zh-CN" sz="2400" i="1" u="sng" dirty="0">
                <a:solidFill>
                  <a:srgbClr val="C00000"/>
                </a:solidFill>
                <a:hlinkClick r:id="rId5" action="ppaction://hlinksldjump"/>
              </a:rPr>
              <a:t>essence</a:t>
            </a:r>
            <a:r>
              <a:rPr lang="en-US" altLang="zh-CN" sz="2400" u="sng" dirty="0">
                <a:solidFill>
                  <a:srgbClr val="2F2F2F"/>
                </a:solidFill>
                <a:hlinkClick r:id="rId4" action="ppaction://hlinksldjump"/>
              </a:rPr>
              <a:t>, but it’s clearer in </a:t>
            </a:r>
            <a:r>
              <a:rPr lang="en-US" altLang="zh-CN" sz="2400" u="sng" dirty="0">
                <a:solidFill>
                  <a:srgbClr val="C00000"/>
                </a:solidFill>
                <a:hlinkClick r:id="rId4" action="ppaction://hlinksldjump"/>
              </a:rPr>
              <a:t>hindsight</a:t>
            </a:r>
            <a:r>
              <a:rPr lang="en-US" altLang="zh-CN" sz="2400" u="sng" dirty="0">
                <a:solidFill>
                  <a:srgbClr val="FF0000"/>
                </a:solidFill>
                <a:hlinkClick r:id="rId4" action="ppaction://hlinksldjump"/>
              </a:rPr>
              <a:t> </a:t>
            </a:r>
            <a:r>
              <a:rPr lang="en-US" altLang="zh-CN" sz="2400" u="sng" dirty="0">
                <a:solidFill>
                  <a:srgbClr val="2F2F2F"/>
                </a:solidFill>
                <a:hlinkClick r:id="rId4" action="ppaction://hlinksldjump"/>
              </a:rPr>
              <a:t>than it was at the age of 13.</a:t>
            </a:r>
            <a:endParaRPr lang="zh-CN" altLang="en-US" sz="2400" u="sng"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588661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6B8592-A514-4BA6-801F-8FBE998BECF6}"/>
              </a:ext>
            </a:extLst>
          </p:cNvPr>
          <p:cNvSpPr>
            <a:spLocks noGrp="1"/>
          </p:cNvSpPr>
          <p:nvPr>
            <p:ph idx="1"/>
          </p:nvPr>
        </p:nvSpPr>
        <p:spPr>
          <a:xfrm>
            <a:off x="251520" y="841276"/>
            <a:ext cx="8617396" cy="4327677"/>
          </a:xfrm>
        </p:spPr>
        <p:txBody>
          <a:bodyPr>
            <a:normAutofit/>
          </a:bodyPr>
          <a:lstStyle/>
          <a:p>
            <a:pPr marL="0" indent="0">
              <a:buNone/>
            </a:pPr>
            <a:r>
              <a:rPr lang="en-US" altLang="zh-CN" sz="2400" dirty="0">
                <a:solidFill>
                  <a:srgbClr val="2F2F2F"/>
                </a:solidFill>
              </a:rPr>
              <a:t>7 That all changed when I tried out and made the Monroe Township Middle School Boys’ Soccer team during the fall of my eighth-grade year. </a:t>
            </a:r>
            <a:r>
              <a:rPr lang="en-US" altLang="zh-CN" sz="2400" u="sng" dirty="0">
                <a:solidFill>
                  <a:srgbClr val="2F2F2F"/>
                </a:solidFill>
                <a:hlinkClick r:id="rId2" action="ppaction://hlinksldjump"/>
              </a:rPr>
              <a:t>Immediately, I was catapulted into a whole new world of soccer that </a:t>
            </a:r>
            <a:r>
              <a:rPr lang="en-US" altLang="zh-CN" sz="2400" i="1" u="sng" dirty="0">
                <a:solidFill>
                  <a:srgbClr val="C00000"/>
                </a:solidFill>
                <a:hlinkClick r:id="rId3" action="ppaction://hlinksldjump"/>
              </a:rPr>
              <a:t>exceeded</a:t>
            </a:r>
            <a:r>
              <a:rPr lang="en-US" altLang="zh-CN" sz="2400" u="sng" dirty="0">
                <a:solidFill>
                  <a:srgbClr val="2F2F2F"/>
                </a:solidFill>
                <a:hlinkClick r:id="rId2" action="ppaction://hlinksldjump"/>
              </a:rPr>
              <a:t> the wildest of my imaginations</a:t>
            </a:r>
            <a:r>
              <a:rPr lang="en-US" altLang="zh-CN" sz="2400" dirty="0">
                <a:solidFill>
                  <a:srgbClr val="2F2F2F"/>
                </a:solidFill>
                <a:hlinkClick r:id="rId2" action="ppaction://hlinksldjump"/>
              </a:rPr>
              <a:t>.</a:t>
            </a:r>
            <a:r>
              <a:rPr lang="en-US" altLang="zh-CN" sz="2400" dirty="0">
                <a:solidFill>
                  <a:srgbClr val="2F2F2F"/>
                </a:solidFill>
              </a:rPr>
              <a:t> The culture was incredible, and I was surrounded by players who already played for state and regionally ranked clubs. The constant discussions about tactics </a:t>
            </a:r>
            <a:r>
              <a:rPr lang="en-US" altLang="zh-CN" sz="2400" dirty="0">
                <a:solidFill>
                  <a:srgbClr val="C00000"/>
                </a:solidFill>
                <a:hlinkClick r:id="rId4" action="ppaction://hlinksldjump"/>
              </a:rPr>
              <a:t>took my young mind by storm</a:t>
            </a:r>
            <a:r>
              <a:rPr lang="en-US" altLang="zh-CN" sz="2400" dirty="0">
                <a:solidFill>
                  <a:srgbClr val="2F2F2F"/>
                </a:solidFill>
              </a:rPr>
              <a:t>. I wanted to reach and surpass the level of play my middle school teammates were at. </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10939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Learning Objectives</a:t>
            </a:r>
            <a:endParaRPr kumimoji="1" lang="zh-CN" altLang="en-US" dirty="0"/>
          </a:p>
        </p:txBody>
      </p:sp>
      <p:sp>
        <p:nvSpPr>
          <p:cNvPr id="3" name="内容占位符 2"/>
          <p:cNvSpPr>
            <a:spLocks noGrp="1"/>
          </p:cNvSpPr>
          <p:nvPr>
            <p:ph idx="1"/>
          </p:nvPr>
        </p:nvSpPr>
        <p:spPr>
          <a:xfrm>
            <a:off x="179512" y="913284"/>
            <a:ext cx="8424936" cy="4327677"/>
          </a:xfrm>
        </p:spPr>
        <p:txBody>
          <a:bodyPr>
            <a:noAutofit/>
          </a:bodyPr>
          <a:lstStyle/>
          <a:p>
            <a:pPr marL="0" indent="0">
              <a:lnSpc>
                <a:spcPct val="80000"/>
              </a:lnSpc>
              <a:buNone/>
            </a:pPr>
            <a:endParaRPr lang="en-US" altLang="zh-CN" sz="2400" dirty="0">
              <a:solidFill>
                <a:srgbClr val="3F3F3F"/>
              </a:solidFill>
            </a:endParaRPr>
          </a:p>
          <a:p>
            <a:pPr marL="0" indent="0">
              <a:lnSpc>
                <a:spcPct val="80000"/>
              </a:lnSpc>
              <a:buNone/>
            </a:pPr>
            <a:r>
              <a:rPr lang="en-US" altLang="zh-CN" sz="2400" b="1" dirty="0">
                <a:solidFill>
                  <a:srgbClr val="EA2A0C"/>
                </a:solidFill>
              </a:rPr>
              <a:t>  </a:t>
            </a:r>
            <a:endParaRPr lang="en-US" altLang="zh-CN" sz="2400" dirty="0">
              <a:solidFill>
                <a:srgbClr val="3F3F3F"/>
              </a:solidFill>
            </a:endParaRPr>
          </a:p>
          <a:p>
            <a:pPr marL="0" indent="0">
              <a:lnSpc>
                <a:spcPct val="80000"/>
              </a:lnSpc>
              <a:buNone/>
            </a:pPr>
            <a:r>
              <a:rPr lang="en-US" altLang="zh-CN" sz="2400" b="1" dirty="0">
                <a:solidFill>
                  <a:srgbClr val="EA2A0C"/>
                </a:solidFill>
              </a:rPr>
              <a:t>   </a:t>
            </a:r>
            <a:endParaRPr lang="en-US" altLang="zh-CN" sz="2400" dirty="0">
              <a:solidFill>
                <a:srgbClr val="3F3F3F"/>
              </a:solidFill>
            </a:endParaRPr>
          </a:p>
          <a:p>
            <a:pPr marL="0" indent="0">
              <a:lnSpc>
                <a:spcPct val="80000"/>
              </a:lnSpc>
              <a:buNone/>
            </a:pPr>
            <a:r>
              <a:rPr lang="en-US" altLang="zh-CN" sz="2400" b="1" dirty="0">
                <a:solidFill>
                  <a:srgbClr val="EA2A0C"/>
                </a:solidFill>
              </a:rPr>
              <a:t>   </a:t>
            </a:r>
          </a:p>
          <a:p>
            <a:pPr marL="0" indent="0">
              <a:lnSpc>
                <a:spcPct val="80000"/>
              </a:lnSpc>
              <a:buNone/>
            </a:pPr>
            <a:r>
              <a:rPr lang="zh-CN" altLang="zh-CN" sz="2400" b="1" dirty="0">
                <a:solidFill>
                  <a:srgbClr val="EA2A0C"/>
                </a:solidFill>
              </a:rPr>
              <a:t> </a:t>
            </a:r>
            <a:endParaRPr lang="en-US" altLang="zh-CN" sz="2400" b="1" dirty="0">
              <a:solidFill>
                <a:srgbClr val="EA2A0C"/>
              </a:solidFill>
            </a:endParaRPr>
          </a:p>
          <a:p>
            <a:pPr marL="0" indent="0">
              <a:lnSpc>
                <a:spcPct val="80000"/>
              </a:lnSpc>
              <a:buNone/>
            </a:pPr>
            <a:endParaRPr lang="en-US" altLang="zh-CN" sz="2400" b="1" dirty="0">
              <a:solidFill>
                <a:srgbClr val="EA2A0C"/>
              </a:solidFill>
            </a:endParaRPr>
          </a:p>
          <a:p>
            <a:pPr marL="0" indent="0">
              <a:lnSpc>
                <a:spcPct val="80000"/>
              </a:lnSpc>
              <a:buNone/>
            </a:pPr>
            <a:endParaRPr lang="en-US" altLang="zh-CN" sz="2400" b="1" dirty="0">
              <a:solidFill>
                <a:srgbClr val="EA2A0C"/>
              </a:solidFill>
            </a:endParaRPr>
          </a:p>
          <a:p>
            <a:pPr marL="0" indent="0">
              <a:lnSpc>
                <a:spcPct val="80000"/>
              </a:lnSpc>
              <a:buNone/>
            </a:pPr>
            <a:endParaRPr lang="en-US" altLang="zh-CN" sz="2400" dirty="0">
              <a:solidFill>
                <a:srgbClr val="3F3F3F"/>
              </a:solidFill>
            </a:endParaRPr>
          </a:p>
        </p:txBody>
      </p:sp>
      <p:sp>
        <p:nvSpPr>
          <p:cNvPr id="4" name="矩形 3"/>
          <p:cNvSpPr/>
          <p:nvPr/>
        </p:nvSpPr>
        <p:spPr>
          <a:xfrm>
            <a:off x="-1" y="697260"/>
            <a:ext cx="2547367" cy="58477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zh-CN" sz="3200" b="1" cap="all" dirty="0">
                <a:ln/>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a:t>
            </a:r>
            <a:r>
              <a:rPr lang="en-US" altLang="zh-CN" sz="3200" b="1" cap="all" dirty="0">
                <a:ln/>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oral</a:t>
            </a:r>
            <a:endParaRPr lang="zh-CN" altLang="en-US" sz="3200" b="1" cap="all" dirty="0">
              <a:ln/>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矩形 4"/>
          <p:cNvSpPr/>
          <p:nvPr/>
        </p:nvSpPr>
        <p:spPr>
          <a:xfrm>
            <a:off x="0" y="2353444"/>
            <a:ext cx="2547367" cy="58477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3200" b="1" cap="all" dirty="0">
                <a:ln/>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Skills</a:t>
            </a:r>
            <a:endParaRPr lang="zh-CN" altLang="en-US" sz="3200" b="1" cap="all" dirty="0">
              <a:ln/>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矩形 5"/>
          <p:cNvSpPr/>
          <p:nvPr/>
        </p:nvSpPr>
        <p:spPr>
          <a:xfrm>
            <a:off x="30646" y="3865612"/>
            <a:ext cx="3384376" cy="58477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3200" b="1" cap="all" dirty="0">
                <a:ln/>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language</a:t>
            </a:r>
            <a:endParaRPr lang="zh-CN" altLang="en-US" sz="3200" b="1" cap="all" dirty="0">
              <a:ln/>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文本框 6"/>
          <p:cNvSpPr txBox="1"/>
          <p:nvPr/>
        </p:nvSpPr>
        <p:spPr>
          <a:xfrm>
            <a:off x="503548" y="1282036"/>
            <a:ext cx="8136904" cy="1052596"/>
          </a:xfrm>
          <a:prstGeom prst="rect">
            <a:avLst/>
          </a:prstGeom>
          <a:noFill/>
        </p:spPr>
        <p:txBody>
          <a:bodyPr wrap="square" rtlCol="0">
            <a:spAutoFit/>
          </a:bodyPr>
          <a:lstStyle/>
          <a:p>
            <a:pPr>
              <a:lnSpc>
                <a:spcPct val="80000"/>
              </a:lnSpc>
            </a:pPr>
            <a:r>
              <a:rPr lang="en-US" altLang="zh-CN" sz="2400" b="1" dirty="0">
                <a:solidFill>
                  <a:srgbClr val="EA2A0C"/>
                </a:solidFill>
              </a:rPr>
              <a:t>Achieve</a:t>
            </a:r>
            <a:r>
              <a:rPr lang="en-US" altLang="zh-CN" sz="2400" dirty="0">
                <a:solidFill>
                  <a:srgbClr val="3F3F3F"/>
                </a:solidFill>
              </a:rPr>
              <a:t> a thorough understanding of “sportsmanship”.</a:t>
            </a:r>
          </a:p>
          <a:p>
            <a:pPr>
              <a:lnSpc>
                <a:spcPct val="90000"/>
              </a:lnSpc>
            </a:pPr>
            <a:r>
              <a:rPr lang="en-US" altLang="zh-CN" sz="2400" b="1" dirty="0">
                <a:solidFill>
                  <a:srgbClr val="EA2A0C"/>
                </a:solidFill>
              </a:rPr>
              <a:t>Appreciate </a:t>
            </a:r>
            <a:r>
              <a:rPr lang="en-US" altLang="zh-CN" sz="2400" dirty="0">
                <a:solidFill>
                  <a:srgbClr val="3F3F3F"/>
                </a:solidFill>
              </a:rPr>
              <a:t>the role of sports in the development of an individual and sportsmanship both on and off the field.</a:t>
            </a:r>
            <a:endParaRPr lang="zh-CN" altLang="en-US" sz="2400" dirty="0">
              <a:solidFill>
                <a:srgbClr val="3F3F3F"/>
              </a:solidFill>
            </a:endParaRPr>
          </a:p>
        </p:txBody>
      </p:sp>
      <p:sp>
        <p:nvSpPr>
          <p:cNvPr id="8" name="文本框 7"/>
          <p:cNvSpPr txBox="1"/>
          <p:nvPr/>
        </p:nvSpPr>
        <p:spPr>
          <a:xfrm>
            <a:off x="467544" y="3073524"/>
            <a:ext cx="6768752" cy="963341"/>
          </a:xfrm>
          <a:prstGeom prst="rect">
            <a:avLst/>
          </a:prstGeom>
          <a:noFill/>
        </p:spPr>
        <p:txBody>
          <a:bodyPr wrap="square" rtlCol="0">
            <a:spAutoFit/>
          </a:bodyPr>
          <a:lstStyle/>
          <a:p>
            <a:pPr>
              <a:lnSpc>
                <a:spcPct val="80000"/>
              </a:lnSpc>
            </a:pPr>
            <a:r>
              <a:rPr lang="en-US" altLang="zh-CN" sz="2400" b="1" dirty="0">
                <a:solidFill>
                  <a:srgbClr val="EA2A0C"/>
                </a:solidFill>
              </a:rPr>
              <a:t>Learn </a:t>
            </a:r>
            <a:r>
              <a:rPr lang="en-US" altLang="zh-CN" sz="2400" dirty="0"/>
              <a:t>to write a notice or poster</a:t>
            </a:r>
          </a:p>
          <a:p>
            <a:pPr>
              <a:lnSpc>
                <a:spcPct val="80000"/>
              </a:lnSpc>
            </a:pPr>
            <a:r>
              <a:rPr lang="en-US" altLang="zh-CN" sz="2400" b="1" dirty="0">
                <a:solidFill>
                  <a:srgbClr val="EA2A0C"/>
                </a:solidFill>
              </a:rPr>
              <a:t>Develop</a:t>
            </a:r>
            <a:r>
              <a:rPr lang="en-US" altLang="zh-CN" sz="2400" dirty="0">
                <a:solidFill>
                  <a:srgbClr val="3F3F3F"/>
                </a:solidFill>
              </a:rPr>
              <a:t> critical thinking abilities</a:t>
            </a:r>
          </a:p>
          <a:p>
            <a:pPr>
              <a:lnSpc>
                <a:spcPct val="130000"/>
              </a:lnSpc>
            </a:pPr>
            <a:endParaRPr kumimoji="1" lang="zh-CN" altLang="en-US" sz="1400" dirty="0">
              <a:latin typeface="Arial" panose="020B0604020202020204" pitchFamily="34" charset="0"/>
              <a:ea typeface="微软雅黑" panose="020B0503020204020204" pitchFamily="34" charset="-122"/>
            </a:endParaRPr>
          </a:p>
        </p:txBody>
      </p:sp>
      <p:sp>
        <p:nvSpPr>
          <p:cNvPr id="9" name="文本框 8"/>
          <p:cNvSpPr txBox="1"/>
          <p:nvPr/>
        </p:nvSpPr>
        <p:spPr>
          <a:xfrm>
            <a:off x="467544" y="4657700"/>
            <a:ext cx="8208912" cy="400110"/>
          </a:xfrm>
          <a:prstGeom prst="rect">
            <a:avLst/>
          </a:prstGeom>
          <a:noFill/>
        </p:spPr>
        <p:txBody>
          <a:bodyPr wrap="square" rtlCol="0">
            <a:spAutoFit/>
          </a:bodyPr>
          <a:lstStyle/>
          <a:p>
            <a:pPr>
              <a:lnSpc>
                <a:spcPct val="80000"/>
              </a:lnSpc>
            </a:pPr>
            <a:r>
              <a:rPr lang="zh-CN" altLang="zh-CN" sz="2400" b="1" dirty="0">
                <a:solidFill>
                  <a:srgbClr val="FF0000"/>
                </a:solidFill>
              </a:rPr>
              <a:t>G</a:t>
            </a:r>
            <a:r>
              <a:rPr lang="en-US" altLang="zh-CN" sz="2400" b="1" dirty="0">
                <a:solidFill>
                  <a:srgbClr val="FF0000"/>
                </a:solidFill>
              </a:rPr>
              <a:t>rasp</a:t>
            </a:r>
            <a:r>
              <a:rPr lang="en-US" altLang="zh-CN" sz="2400" dirty="0">
                <a:solidFill>
                  <a:srgbClr val="3F3F3F"/>
                </a:solidFill>
              </a:rPr>
              <a:t> </a:t>
            </a:r>
            <a:r>
              <a:rPr lang="zh-CN" altLang="en-US" sz="2400" dirty="0">
                <a:solidFill>
                  <a:srgbClr val="3F3F3F"/>
                </a:solidFill>
              </a:rPr>
              <a:t>k</a:t>
            </a:r>
            <a:r>
              <a:rPr lang="en-US" altLang="zh-CN" sz="2400" dirty="0" err="1">
                <a:solidFill>
                  <a:srgbClr val="3F3F3F"/>
                </a:solidFill>
              </a:rPr>
              <a:t>ey</a:t>
            </a:r>
            <a:r>
              <a:rPr lang="en-US" altLang="zh-CN" sz="2400" dirty="0">
                <a:solidFill>
                  <a:srgbClr val="3F3F3F"/>
                </a:solidFill>
              </a:rPr>
              <a:t> language points and their usage in context</a:t>
            </a:r>
          </a:p>
        </p:txBody>
      </p:sp>
    </p:spTree>
    <p:extLst>
      <p:ext uri="{BB962C8B-B14F-4D97-AF65-F5344CB8AC3E}">
        <p14:creationId xmlns:p14="http://schemas.microsoft.com/office/powerpoint/2010/main" val="380521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6B8592-A514-4BA6-801F-8FBE998BECF6}"/>
              </a:ext>
            </a:extLst>
          </p:cNvPr>
          <p:cNvSpPr>
            <a:spLocks noGrp="1"/>
          </p:cNvSpPr>
          <p:nvPr>
            <p:ph idx="1"/>
          </p:nvPr>
        </p:nvSpPr>
        <p:spPr/>
        <p:txBody>
          <a:bodyPr>
            <a:normAutofit/>
          </a:bodyPr>
          <a:lstStyle/>
          <a:p>
            <a:pPr marL="0" indent="0">
              <a:buNone/>
            </a:pPr>
            <a:r>
              <a:rPr lang="en-US" altLang="zh-CN" sz="2400">
                <a:solidFill>
                  <a:srgbClr val="2F2F2F"/>
                </a:solidFill>
              </a:rPr>
              <a:t>7 After </a:t>
            </a:r>
            <a:r>
              <a:rPr lang="en-US" altLang="zh-CN" sz="2400" dirty="0">
                <a:solidFill>
                  <a:srgbClr val="2F2F2F"/>
                </a:solidFill>
              </a:rPr>
              <a:t>that fall 2008 season, I committed myself to improving as a player. I contacted </a:t>
            </a:r>
            <a:r>
              <a:rPr lang="en-US" altLang="zh-CN" sz="2400" dirty="0">
                <a:solidFill>
                  <a:srgbClr val="CE200F"/>
                </a:solidFill>
                <a:hlinkClick r:id="rId2" action="ppaction://hlinksldjump"/>
              </a:rPr>
              <a:t>multiple</a:t>
            </a:r>
            <a:r>
              <a:rPr lang="en-US" altLang="zh-CN" sz="2400" dirty="0">
                <a:solidFill>
                  <a:srgbClr val="2F2F2F"/>
                </a:solidFill>
              </a:rPr>
              <a:t> teams to try out for, practiced soccer in my house (much to the chagrin of my parents) and registered for a number of camps and clinics for my age and up. Throughout the beginning of this newfound experience in soccer, what I was searching for became apparent — love. The respect I had for the game turned into admiration, and that admiration, into love.</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243256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D82BA0-6719-4D90-AE92-2ED6DBC186B4}"/>
              </a:ext>
            </a:extLst>
          </p:cNvPr>
          <p:cNvSpPr>
            <a:spLocks noGrp="1"/>
          </p:cNvSpPr>
          <p:nvPr>
            <p:ph idx="1"/>
          </p:nvPr>
        </p:nvSpPr>
        <p:spPr>
          <a:xfrm>
            <a:off x="419100" y="855512"/>
            <a:ext cx="8401372" cy="4327677"/>
          </a:xfrm>
        </p:spPr>
        <p:txBody>
          <a:bodyPr>
            <a:normAutofit/>
          </a:bodyPr>
          <a:lstStyle/>
          <a:p>
            <a:pPr marL="0" indent="0">
              <a:buNone/>
            </a:pPr>
            <a:r>
              <a:rPr lang="en-US" altLang="zh-CN" sz="2400" dirty="0">
                <a:solidFill>
                  <a:srgbClr val="2F2F2F"/>
                </a:solidFill>
              </a:rPr>
              <a:t>8 Throughout this journey, I’ve traveled all over the country for the beautiful game. </a:t>
            </a:r>
            <a:r>
              <a:rPr lang="en-US" altLang="zh-CN" sz="2400" u="sng" dirty="0">
                <a:solidFill>
                  <a:srgbClr val="2F2F2F"/>
                </a:solidFill>
                <a:hlinkClick r:id="rId2" action="ppaction://hlinksldjump"/>
              </a:rPr>
              <a:t>Whether it was league games, one-day tournaments, or college showcases, the weekends would always be my favorite time of the week.</a:t>
            </a:r>
            <a:r>
              <a:rPr lang="en-US" altLang="zh-CN" sz="2400" dirty="0">
                <a:solidFill>
                  <a:srgbClr val="2F2F2F"/>
                </a:solidFill>
                <a:hlinkClick r:id="rId2" action="ppaction://hlinksldjump"/>
              </a:rPr>
              <a:t> </a:t>
            </a:r>
            <a:r>
              <a:rPr lang="en-US" altLang="zh-CN" sz="2400" dirty="0">
                <a:solidFill>
                  <a:srgbClr val="2F2F2F"/>
                </a:solidFill>
              </a:rPr>
              <a:t>I loved soccer so much that I decided I would not let myself go to college without receiving a quality education and playing NCAA soccer, and that was a goal I had since I was 16. Soon after my last season of high school soccer, I </a:t>
            </a:r>
            <a:r>
              <a:rPr lang="en-US" altLang="zh-CN" sz="2400" dirty="0">
                <a:solidFill>
                  <a:srgbClr val="C00000"/>
                </a:solidFill>
                <a:hlinkClick r:id="rId3" action="ppaction://hlinksldjump"/>
              </a:rPr>
              <a:t>subjected</a:t>
            </a:r>
            <a:r>
              <a:rPr lang="en-US" altLang="zh-CN" sz="2400" dirty="0">
                <a:solidFill>
                  <a:srgbClr val="C00000"/>
                </a:solidFill>
              </a:rPr>
              <a:t> </a:t>
            </a:r>
            <a:r>
              <a:rPr lang="en-US" altLang="zh-CN" sz="2400" dirty="0">
                <a:solidFill>
                  <a:srgbClr val="2F2F2F"/>
                </a:solidFill>
              </a:rPr>
              <a:t>myself to </a:t>
            </a:r>
            <a:r>
              <a:rPr lang="en-US" altLang="zh-CN" sz="2400" dirty="0">
                <a:solidFill>
                  <a:srgbClr val="C00000"/>
                </a:solidFill>
                <a:hlinkClick r:id="rId4" action="ppaction://hlinksldjump"/>
              </a:rPr>
              <a:t>productive</a:t>
            </a:r>
            <a:r>
              <a:rPr lang="en-US" altLang="zh-CN" sz="2400" dirty="0">
                <a:solidFill>
                  <a:srgbClr val="2F2F2F"/>
                </a:solidFill>
              </a:rPr>
              <a:t>, yet rigorous training that I still follow to this day. </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464991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D82BA0-6719-4D90-AE92-2ED6DBC186B4}"/>
              </a:ext>
            </a:extLst>
          </p:cNvPr>
          <p:cNvSpPr>
            <a:spLocks noGrp="1"/>
          </p:cNvSpPr>
          <p:nvPr>
            <p:ph idx="1"/>
          </p:nvPr>
        </p:nvSpPr>
        <p:spPr/>
        <p:txBody>
          <a:bodyPr>
            <a:normAutofit/>
          </a:bodyPr>
          <a:lstStyle/>
          <a:p>
            <a:pPr marL="0" indent="0">
              <a:buNone/>
            </a:pPr>
            <a:r>
              <a:rPr lang="en-US" altLang="zh-CN" sz="2400" dirty="0">
                <a:solidFill>
                  <a:srgbClr val="2F2F2F"/>
                </a:solidFill>
              </a:rPr>
              <a:t>8 With this course of action, I’ve increased my size, strength and stamina in addition to my technical ability. Through the blood, sweat and tears, I’ve </a:t>
            </a:r>
            <a:r>
              <a:rPr lang="en-US" altLang="zh-CN" sz="2400" dirty="0">
                <a:solidFill>
                  <a:srgbClr val="C00000"/>
                </a:solidFill>
                <a:hlinkClick r:id="rId2" action="ppaction://hlinksldjump"/>
              </a:rPr>
              <a:t>evolved</a:t>
            </a:r>
            <a:r>
              <a:rPr lang="en-US" altLang="zh-CN" sz="2400" dirty="0">
                <a:solidFill>
                  <a:srgbClr val="2F2F2F"/>
                </a:solidFill>
              </a:rPr>
              <a:t> into both a player and man my teammates, coaches, supporters and most importantly, myself, would be proud of. </a:t>
            </a:r>
            <a:r>
              <a:rPr lang="en-US" altLang="zh-CN" sz="2400" u="sng" dirty="0">
                <a:solidFill>
                  <a:srgbClr val="2F2F2F"/>
                </a:solidFill>
                <a:hlinkClick r:id="rId3" action="ppaction://hlinksldjump"/>
              </a:rPr>
              <a:t>Being an esteemed member of both Men’s Soccer and the overall community at Rosemont College is proof of that evolution, and I could not be more fulfilled with a rewarding experience.</a:t>
            </a:r>
            <a:endParaRPr lang="zh-CN" altLang="en-US" sz="2400" u="sng"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2603838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82415A-D91C-490D-B3A5-1F393226068A}"/>
              </a:ext>
            </a:extLst>
          </p:cNvPr>
          <p:cNvSpPr>
            <a:spLocks noGrp="1"/>
          </p:cNvSpPr>
          <p:nvPr>
            <p:ph idx="1"/>
          </p:nvPr>
        </p:nvSpPr>
        <p:spPr>
          <a:xfrm>
            <a:off x="395536" y="892559"/>
            <a:ext cx="7903406" cy="4842669"/>
          </a:xfrm>
        </p:spPr>
        <p:txBody>
          <a:bodyPr>
            <a:noAutofit/>
          </a:bodyPr>
          <a:lstStyle/>
          <a:p>
            <a:pPr marL="0" indent="0">
              <a:buNone/>
            </a:pPr>
            <a:r>
              <a:rPr lang="en-US" altLang="zh-CN" sz="2400" dirty="0">
                <a:solidFill>
                  <a:srgbClr val="2F2F2F"/>
                </a:solidFill>
              </a:rPr>
              <a:t>9 By now, it’s pretty obvious that I have played a lot of soccer. Everyone else, especially in high school, would be out hanging out with friends, partying, so on and so forth. While they chose these routes, I chose to play soccer. It wasn’t because I thought I was better than everyone else. I simply played soccer because I loved it with a burning passion. It was my goal to train and go as far as I possibly could in my footballing career. I am always thinking about the next practice, game or chance to just go to the local fields and just shoot around. </a:t>
            </a:r>
            <a:endParaRPr lang="zh-CN" altLang="en-US" sz="2400" dirty="0">
              <a:solidFill>
                <a:srgbClr val="2F2F2F"/>
              </a:solidFill>
            </a:endParaRPr>
          </a:p>
        </p:txBody>
      </p:sp>
      <p:sp>
        <p:nvSpPr>
          <p:cNvPr id="4" name="标题 1"/>
          <p:cNvSpPr>
            <a:spLocks noGrp="1"/>
          </p:cNvSpPr>
          <p:nvPr>
            <p:ph type="title"/>
          </p:nvPr>
        </p:nvSpPr>
        <p:spPr>
          <a:xfrm>
            <a:off x="505097" y="72186"/>
            <a:ext cx="8206046" cy="566445"/>
          </a:xfrm>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815080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82415A-D91C-490D-B3A5-1F393226068A}"/>
              </a:ext>
            </a:extLst>
          </p:cNvPr>
          <p:cNvSpPr>
            <a:spLocks noGrp="1"/>
          </p:cNvSpPr>
          <p:nvPr>
            <p:ph idx="1"/>
          </p:nvPr>
        </p:nvSpPr>
        <p:spPr>
          <a:xfrm>
            <a:off x="395536" y="892559"/>
            <a:ext cx="7903406" cy="4842669"/>
          </a:xfrm>
        </p:spPr>
        <p:txBody>
          <a:bodyPr>
            <a:noAutofit/>
          </a:bodyPr>
          <a:lstStyle/>
          <a:p>
            <a:pPr marL="0" indent="0">
              <a:buNone/>
            </a:pPr>
            <a:r>
              <a:rPr lang="en-US" altLang="zh-CN" sz="2400" dirty="0">
                <a:solidFill>
                  <a:srgbClr val="2F2F2F"/>
                </a:solidFill>
              </a:rPr>
              <a:t>9 My social life </a:t>
            </a:r>
            <a:r>
              <a:rPr lang="en-US" altLang="zh-CN" sz="2400" dirty="0">
                <a:solidFill>
                  <a:srgbClr val="C00000"/>
                </a:solidFill>
                <a:hlinkClick r:id="rId2" action="ppaction://hlinksldjump"/>
              </a:rPr>
              <a:t>thrived</a:t>
            </a:r>
            <a:r>
              <a:rPr lang="en-US" altLang="zh-CN" sz="2400" dirty="0">
                <a:solidFill>
                  <a:srgbClr val="C00000"/>
                </a:solidFill>
              </a:rPr>
              <a:t> </a:t>
            </a:r>
            <a:r>
              <a:rPr lang="en-US" altLang="zh-CN" sz="2400" dirty="0">
                <a:solidFill>
                  <a:srgbClr val="2F2F2F"/>
                </a:solidFill>
              </a:rPr>
              <a:t>off of playing the beautiful game, as I have come across a multitude of skill levels, people, cultures and much more from this sport. My friends were my teammates, and my best life experiences came from playing soccer. My coaches were not only there for growth and development in soccer — they were my mentors outside the classroom. I’m no longer the shy and timid person I used to be thanks to the way the beautiful game shaped my personality. </a:t>
            </a:r>
            <a:endParaRPr lang="zh-CN" altLang="en-US" sz="2400" dirty="0">
              <a:solidFill>
                <a:srgbClr val="2F2F2F"/>
              </a:solidFill>
            </a:endParaRPr>
          </a:p>
        </p:txBody>
      </p:sp>
      <p:sp>
        <p:nvSpPr>
          <p:cNvPr id="4" name="标题 1"/>
          <p:cNvSpPr>
            <a:spLocks noGrp="1"/>
          </p:cNvSpPr>
          <p:nvPr>
            <p:ph type="title"/>
          </p:nvPr>
        </p:nvSpPr>
        <p:spPr>
          <a:xfrm>
            <a:off x="505097" y="72186"/>
            <a:ext cx="8206046" cy="566445"/>
          </a:xfrm>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052447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82415A-D91C-490D-B3A5-1F393226068A}"/>
              </a:ext>
            </a:extLst>
          </p:cNvPr>
          <p:cNvSpPr>
            <a:spLocks noGrp="1"/>
          </p:cNvSpPr>
          <p:nvPr>
            <p:ph idx="1"/>
          </p:nvPr>
        </p:nvSpPr>
        <p:spPr>
          <a:xfrm>
            <a:off x="467544" y="985292"/>
            <a:ext cx="7903406" cy="4842669"/>
          </a:xfrm>
        </p:spPr>
        <p:txBody>
          <a:bodyPr>
            <a:noAutofit/>
          </a:bodyPr>
          <a:lstStyle/>
          <a:p>
            <a:pPr marL="0" indent="0">
              <a:buNone/>
            </a:pPr>
            <a:r>
              <a:rPr lang="en-US" altLang="zh-CN" sz="2400" dirty="0">
                <a:solidFill>
                  <a:srgbClr val="2F2F2F"/>
                </a:solidFill>
              </a:rPr>
              <a:t>9 The love I have for this game cannot be measured. </a:t>
            </a:r>
            <a:r>
              <a:rPr lang="en-US" altLang="zh-CN" sz="2400" u="sng" dirty="0">
                <a:solidFill>
                  <a:srgbClr val="2F2F2F"/>
                </a:solidFill>
                <a:hlinkClick r:id="rId2" action="ppaction://hlinksldjump"/>
              </a:rPr>
              <a:t>Throughout the course of my career, trophies were won, goals were scored, championships were lost, chances were </a:t>
            </a:r>
            <a:r>
              <a:rPr lang="en-US" altLang="zh-CN" sz="2400" i="1" u="sng" dirty="0">
                <a:solidFill>
                  <a:srgbClr val="FF0000"/>
                </a:solidFill>
                <a:hlinkClick r:id="rId3" action="ppaction://hlinksldjump"/>
              </a:rPr>
              <a:t>squandered</a:t>
            </a:r>
            <a:r>
              <a:rPr lang="en-US" altLang="zh-CN" sz="2400" u="sng" dirty="0">
                <a:solidFill>
                  <a:srgbClr val="2F2F2F"/>
                </a:solidFill>
                <a:hlinkClick r:id="rId2" action="ppaction://hlinksldjump"/>
              </a:rPr>
              <a:t>, tears were </a:t>
            </a:r>
            <a:r>
              <a:rPr lang="en-US" altLang="zh-CN" sz="2400" u="sng" dirty="0">
                <a:solidFill>
                  <a:schemeClr val="tx1"/>
                </a:solidFill>
                <a:hlinkClick r:id="rId2" action="ppaction://hlinksldjump"/>
              </a:rPr>
              <a:t>shed </a:t>
            </a:r>
            <a:r>
              <a:rPr lang="en-US" altLang="zh-CN" sz="2400" u="sng" dirty="0">
                <a:solidFill>
                  <a:srgbClr val="2F2F2F"/>
                </a:solidFill>
                <a:hlinkClick r:id="rId2" action="ppaction://hlinksldjump"/>
              </a:rPr>
              <a:t>and bones were broken. Regardless of the good and the bad, the happiness, sadness, anger, frustration, determination, tenacity and fun that simply come with the game, I will always love the sport.</a:t>
            </a:r>
            <a:endParaRPr lang="zh-CN" altLang="en-US" sz="2400" u="sng" dirty="0">
              <a:solidFill>
                <a:srgbClr val="2F2F2F"/>
              </a:solidFill>
            </a:endParaRPr>
          </a:p>
        </p:txBody>
      </p:sp>
      <p:sp>
        <p:nvSpPr>
          <p:cNvPr id="4" name="标题 1"/>
          <p:cNvSpPr>
            <a:spLocks noGrp="1"/>
          </p:cNvSpPr>
          <p:nvPr>
            <p:ph type="title"/>
          </p:nvPr>
        </p:nvSpPr>
        <p:spPr>
          <a:xfrm>
            <a:off x="505097" y="72186"/>
            <a:ext cx="8206046" cy="566445"/>
          </a:xfrm>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243695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5F908A-6E8B-4CC7-A05D-49A7C2E10DA2}"/>
              </a:ext>
            </a:extLst>
          </p:cNvPr>
          <p:cNvSpPr>
            <a:spLocks noGrp="1"/>
          </p:cNvSpPr>
          <p:nvPr>
            <p:ph idx="1"/>
          </p:nvPr>
        </p:nvSpPr>
        <p:spPr/>
        <p:txBody>
          <a:bodyPr>
            <a:normAutofit/>
          </a:bodyPr>
          <a:lstStyle/>
          <a:p>
            <a:pPr marL="0" indent="0">
              <a:buNone/>
            </a:pPr>
            <a:r>
              <a:rPr lang="en-US" altLang="zh-CN" sz="2400" dirty="0">
                <a:solidFill>
                  <a:srgbClr val="2F2F2F"/>
                </a:solidFill>
              </a:rPr>
              <a:t>10 Bill </a:t>
            </a:r>
            <a:r>
              <a:rPr lang="en-US" altLang="zh-CN" sz="2400" dirty="0" err="1">
                <a:solidFill>
                  <a:srgbClr val="2F2F2F"/>
                </a:solidFill>
              </a:rPr>
              <a:t>Shankly</a:t>
            </a:r>
            <a:r>
              <a:rPr lang="en-US" altLang="zh-CN" sz="2400" dirty="0">
                <a:solidFill>
                  <a:srgbClr val="2F2F2F"/>
                </a:solidFill>
              </a:rPr>
              <a:t>, one of Liverpool FC’s most iconic managers, once said, “Football is not a matter of life and death … it’s more important than that.” </a:t>
            </a:r>
            <a:r>
              <a:rPr lang="en-US" altLang="zh-CN" sz="2400" u="sng" dirty="0">
                <a:solidFill>
                  <a:srgbClr val="2F2F2F"/>
                </a:solidFill>
                <a:hlinkClick r:id="rId2" action="ppaction://hlinksldjump"/>
              </a:rPr>
              <a:t>I hold this quote to be true — it’s who I am, it’s the </a:t>
            </a:r>
            <a:r>
              <a:rPr lang="en-US" altLang="zh-CN" sz="2400" i="1" u="sng" dirty="0">
                <a:solidFill>
                  <a:srgbClr val="C00000"/>
                </a:solidFill>
                <a:hlinkClick r:id="rId3" action="ppaction://hlinksldjump"/>
              </a:rPr>
              <a:t>embodiment</a:t>
            </a:r>
            <a:r>
              <a:rPr lang="en-US" altLang="zh-CN" sz="2400" u="sng" dirty="0">
                <a:solidFill>
                  <a:srgbClr val="2F2F2F"/>
                </a:solidFill>
                <a:hlinkClick r:id="rId2" action="ppaction://hlinksldjump"/>
              </a:rPr>
              <a:t> of my soul and it’s in my blood.</a:t>
            </a:r>
            <a:r>
              <a:rPr lang="en-US" altLang="zh-CN" sz="2400" u="sng" dirty="0">
                <a:solidFill>
                  <a:srgbClr val="2F2F2F"/>
                </a:solidFill>
              </a:rPr>
              <a:t> </a:t>
            </a:r>
            <a:r>
              <a:rPr lang="en-US" altLang="zh-CN" sz="2400" dirty="0">
                <a:solidFill>
                  <a:srgbClr val="2F2F2F"/>
                </a:solidFill>
              </a:rPr>
              <a:t>Through the good, bad and ugly, my fire for the game burns brightly all the same. I’m not a professional, All-American or up-and-coming prodigy. I’m simply a man who loves a sport. Regardless, one thing remains certain: soccer will always be more than just a game to me.</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pic>
        <p:nvPicPr>
          <p:cNvPr id="5"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3385" y="472970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293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685800" y="-1822979"/>
            <a:ext cx="7772400" cy="122502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r>
              <a:rPr lang="en-US" altLang="zh-CN" sz="2000">
                <a:latin typeface="Trebuchet MS" pitchFamily="34" charset="0"/>
              </a:rPr>
              <a:t>D R _ word _ </a:t>
            </a:r>
            <a:r>
              <a:rPr lang="en-US" altLang="zh-CN" sz="2000">
                <a:solidFill>
                  <a:srgbClr val="CC3300"/>
                </a:solidFill>
              </a:rPr>
              <a:t>fantasy1</a:t>
            </a:r>
          </a:p>
        </p:txBody>
      </p:sp>
      <p:sp>
        <p:nvSpPr>
          <p:cNvPr id="68611" name="Text Box 4"/>
          <p:cNvSpPr txBox="1">
            <a:spLocks noChangeArrowheads="1"/>
          </p:cNvSpPr>
          <p:nvPr/>
        </p:nvSpPr>
        <p:spPr bwMode="auto">
          <a:xfrm>
            <a:off x="436398" y="789847"/>
            <a:ext cx="864299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latin typeface="+mn-lt"/>
              </a:rPr>
              <a:t>commitment</a:t>
            </a:r>
            <a:r>
              <a:rPr lang="en-US" altLang="zh-CN" dirty="0">
                <a:latin typeface="+mn-lt"/>
              </a:rPr>
              <a:t>:</a:t>
            </a:r>
            <a:r>
              <a:rPr lang="en-US" altLang="zh-CN" dirty="0">
                <a:solidFill>
                  <a:srgbClr val="CC3300"/>
                </a:solidFill>
              </a:rPr>
              <a:t>  </a:t>
            </a:r>
            <a:r>
              <a:rPr lang="en-US" altLang="zh-CN" dirty="0">
                <a:latin typeface="+mn-lt"/>
              </a:rPr>
              <a:t>n.</a:t>
            </a:r>
            <a:r>
              <a:rPr lang="en-US" altLang="zh-CN" dirty="0">
                <a:solidFill>
                  <a:srgbClr val="3F3F3F"/>
                </a:solidFill>
                <a:latin typeface="+mn-lt"/>
              </a:rPr>
              <a:t> a willingness to give one’s time and energy to </a:t>
            </a:r>
            <a:r>
              <a:rPr lang="en-US" altLang="zh-CN" dirty="0" err="1">
                <a:solidFill>
                  <a:srgbClr val="3F3F3F"/>
                </a:solidFill>
                <a:latin typeface="+mn-lt"/>
              </a:rPr>
              <a:t>sth</a:t>
            </a:r>
            <a:r>
              <a:rPr lang="en-US" altLang="zh-CN" dirty="0">
                <a:solidFill>
                  <a:srgbClr val="3F3F3F"/>
                </a:solidFill>
                <a:latin typeface="+mn-lt"/>
              </a:rPr>
              <a:t>. that one believes </a:t>
            </a:r>
            <a:r>
              <a:rPr lang="en-US" altLang="zh-CN" dirty="0">
                <a:latin typeface="+mn-lt"/>
              </a:rPr>
              <a:t>in, or a promise or firm decision to do </a:t>
            </a:r>
            <a:r>
              <a:rPr lang="en-US" altLang="zh-CN" dirty="0" err="1">
                <a:latin typeface="+mn-lt"/>
              </a:rPr>
              <a:t>sth</a:t>
            </a:r>
            <a:r>
              <a:rPr lang="en-US" altLang="zh-CN" dirty="0">
                <a:latin typeface="+mn-lt"/>
              </a:rPr>
              <a:t>. </a:t>
            </a:r>
            <a:r>
              <a:rPr lang="zh-CN" altLang="en-US" dirty="0">
                <a:latin typeface="+mn-lt"/>
              </a:rPr>
              <a:t>投入；承诺</a:t>
            </a:r>
          </a:p>
          <a:p>
            <a:pPr eaLnBrk="1" hangingPunct="1"/>
            <a:endParaRPr lang="en-US" altLang="zh-CN" dirty="0"/>
          </a:p>
          <a:p>
            <a:pPr eaLnBrk="1" hangingPunct="1"/>
            <a:endParaRPr lang="en-US" altLang="zh-CN" dirty="0">
              <a:solidFill>
                <a:srgbClr val="3F3F3F"/>
              </a:solidFill>
            </a:endParaRPr>
          </a:p>
          <a:p>
            <a:pPr eaLnBrk="1" hangingPunct="1"/>
            <a:endParaRPr lang="zh-CN" altLang="en-US" dirty="0">
              <a:solidFill>
                <a:srgbClr val="3F3F3F"/>
              </a:solidFill>
            </a:endParaRPr>
          </a:p>
        </p:txBody>
      </p:sp>
      <p:sp>
        <p:nvSpPr>
          <p:cNvPr id="2" name="矩形 1"/>
          <p:cNvSpPr/>
          <p:nvPr/>
        </p:nvSpPr>
        <p:spPr>
          <a:xfrm>
            <a:off x="870043" y="3865612"/>
            <a:ext cx="7651306" cy="1200329"/>
          </a:xfrm>
          <a:prstGeom prst="rect">
            <a:avLst/>
          </a:prstGeom>
        </p:spPr>
        <p:txBody>
          <a:bodyPr wrap="square">
            <a:spAutoFit/>
          </a:bodyPr>
          <a:lstStyle/>
          <a:p>
            <a:r>
              <a:rPr lang="en-US" altLang="zh-CN" sz="2400" dirty="0"/>
              <a:t>The company’s </a:t>
            </a:r>
            <a:r>
              <a:rPr lang="en-US" altLang="zh-CN" sz="2400" i="1" dirty="0"/>
              <a:t>commitment </a:t>
            </a:r>
            <a:r>
              <a:rPr lang="en-US" altLang="zh-CN" sz="2400" dirty="0"/>
              <a:t>to providing quality products at a reasonable price has been vital to its success.</a:t>
            </a:r>
          </a:p>
        </p:txBody>
      </p:sp>
      <p:sp>
        <p:nvSpPr>
          <p:cNvPr id="4" name="矩形 3"/>
          <p:cNvSpPr/>
          <p:nvPr/>
        </p:nvSpPr>
        <p:spPr>
          <a:xfrm>
            <a:off x="870043" y="2753813"/>
            <a:ext cx="7624668" cy="461665"/>
          </a:xfrm>
          <a:prstGeom prst="rect">
            <a:avLst/>
          </a:prstGeom>
        </p:spPr>
        <p:txBody>
          <a:bodyPr wrap="square">
            <a:spAutoFit/>
          </a:bodyPr>
          <a:lstStyle/>
          <a:p>
            <a:r>
              <a:rPr lang="zh-CN" altLang="en-US" sz="2400" dirty="0"/>
              <a:t>干演员这一行需要百分之百的投入。</a:t>
            </a:r>
          </a:p>
        </p:txBody>
      </p:sp>
      <p:sp>
        <p:nvSpPr>
          <p:cNvPr id="5" name="矩形 4"/>
          <p:cNvSpPr/>
          <p:nvPr/>
        </p:nvSpPr>
        <p:spPr>
          <a:xfrm>
            <a:off x="825650" y="3243085"/>
            <a:ext cx="7994821" cy="461665"/>
          </a:xfrm>
          <a:prstGeom prst="rect">
            <a:avLst/>
          </a:prstGeom>
        </p:spPr>
        <p:txBody>
          <a:bodyPr wrap="square">
            <a:spAutoFit/>
          </a:bodyPr>
          <a:lstStyle/>
          <a:p>
            <a:r>
              <a:rPr lang="zh-CN" altLang="en-US" sz="2400" dirty="0"/>
              <a:t>这家公司保证供货质优价廉的承诺是它成功的关键。</a:t>
            </a:r>
            <a:endParaRPr lang="en-US" altLang="zh-CN" sz="2400" dirty="0">
              <a:solidFill>
                <a:srgbClr val="3F3F3F"/>
              </a:solidFill>
            </a:endParaRPr>
          </a:p>
        </p:txBody>
      </p:sp>
      <p:pic>
        <p:nvPicPr>
          <p:cNvPr id="21" name="Picture 17" descr="14"/>
          <p:cNvPicPr>
            <a:picLocks noChangeAspect="1" noChangeArrowheads="1"/>
          </p:cNvPicPr>
          <p:nvPr/>
        </p:nvPicPr>
        <p:blipFill>
          <a:blip r:embed="rId3"/>
          <a:srcRect/>
          <a:stretch>
            <a:fillRect/>
          </a:stretch>
        </p:blipFill>
        <p:spPr bwMode="auto">
          <a:xfrm>
            <a:off x="415606" y="2836233"/>
            <a:ext cx="314325" cy="261938"/>
          </a:xfrm>
          <a:prstGeom prst="rect">
            <a:avLst/>
          </a:prstGeom>
          <a:noFill/>
          <a:ln w="9525">
            <a:noFill/>
            <a:miter lim="800000"/>
            <a:headEnd/>
            <a:tailEnd/>
          </a:ln>
        </p:spPr>
      </p:pic>
      <p:pic>
        <p:nvPicPr>
          <p:cNvPr id="22" name="Picture 15" descr="13"/>
          <p:cNvPicPr>
            <a:picLocks noChangeAspect="1" noChangeArrowheads="1"/>
          </p:cNvPicPr>
          <p:nvPr/>
        </p:nvPicPr>
        <p:blipFill>
          <a:blip r:embed="rId4"/>
          <a:srcRect/>
          <a:stretch>
            <a:fillRect/>
          </a:stretch>
        </p:blipFill>
        <p:spPr bwMode="auto">
          <a:xfrm>
            <a:off x="454255" y="2165867"/>
            <a:ext cx="314325" cy="261938"/>
          </a:xfrm>
          <a:prstGeom prst="rect">
            <a:avLst/>
          </a:prstGeom>
          <a:noFill/>
          <a:ln w="9525">
            <a:noFill/>
            <a:miter lim="800000"/>
            <a:headEnd/>
            <a:tailEnd/>
          </a:ln>
        </p:spPr>
      </p:pic>
      <p:pic>
        <p:nvPicPr>
          <p:cNvPr id="23" name="Picture 15" descr="13"/>
          <p:cNvPicPr>
            <a:picLocks noChangeAspect="1" noChangeArrowheads="1"/>
          </p:cNvPicPr>
          <p:nvPr/>
        </p:nvPicPr>
        <p:blipFill>
          <a:blip r:embed="rId4"/>
          <a:srcRect/>
          <a:stretch>
            <a:fillRect/>
          </a:stretch>
        </p:blipFill>
        <p:spPr bwMode="auto">
          <a:xfrm>
            <a:off x="436397" y="3342949"/>
            <a:ext cx="314325" cy="261938"/>
          </a:xfrm>
          <a:prstGeom prst="rect">
            <a:avLst/>
          </a:prstGeom>
          <a:noFill/>
          <a:ln w="9525">
            <a:noFill/>
            <a:miter lim="800000"/>
            <a:headEnd/>
            <a:tailEnd/>
          </a:ln>
        </p:spPr>
      </p:pic>
      <p:pic>
        <p:nvPicPr>
          <p:cNvPr id="24" name="Picture 17" descr="14"/>
          <p:cNvPicPr>
            <a:picLocks noChangeAspect="1" noChangeArrowheads="1"/>
          </p:cNvPicPr>
          <p:nvPr/>
        </p:nvPicPr>
        <p:blipFill>
          <a:blip r:embed="rId3"/>
          <a:srcRect/>
          <a:stretch>
            <a:fillRect/>
          </a:stretch>
        </p:blipFill>
        <p:spPr bwMode="auto">
          <a:xfrm>
            <a:off x="436398" y="4018920"/>
            <a:ext cx="314325" cy="261938"/>
          </a:xfrm>
          <a:prstGeom prst="rect">
            <a:avLst/>
          </a:prstGeom>
          <a:noFill/>
          <a:ln w="9525">
            <a:noFill/>
            <a:miter lim="800000"/>
            <a:headEnd/>
            <a:tailEnd/>
          </a:ln>
        </p:spPr>
      </p:pic>
      <p:sp>
        <p:nvSpPr>
          <p:cNvPr id="25"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t>In Reading - Language Focus</a:t>
            </a:r>
            <a:endParaRPr lang="zh-CN" altLang="en-US" dirty="0"/>
          </a:p>
        </p:txBody>
      </p:sp>
      <p:sp>
        <p:nvSpPr>
          <p:cNvPr id="14" name="矩形 13"/>
          <p:cNvSpPr/>
          <p:nvPr/>
        </p:nvSpPr>
        <p:spPr>
          <a:xfrm>
            <a:off x="789826" y="2015149"/>
            <a:ext cx="8522590" cy="1200329"/>
          </a:xfrm>
          <a:prstGeom prst="rect">
            <a:avLst/>
          </a:prstGeom>
        </p:spPr>
        <p:txBody>
          <a:bodyPr wrap="square">
            <a:spAutoFit/>
          </a:bodyPr>
          <a:lstStyle/>
          <a:p>
            <a:r>
              <a:rPr lang="en-US" altLang="zh-CN" sz="2400" dirty="0"/>
              <a:t>A career as an actor requires one hundred percent </a:t>
            </a:r>
            <a:r>
              <a:rPr lang="en-US" altLang="zh-CN" sz="2400" i="1" dirty="0"/>
              <a:t>commitment.</a:t>
            </a:r>
          </a:p>
          <a:p>
            <a:pPr lvl="0"/>
            <a:endParaRPr lang="zh-CN" altLang="en-US" sz="2400" b="1" dirty="0">
              <a:solidFill>
                <a:srgbClr val="3F3F3F"/>
              </a:solidFill>
            </a:endParaRPr>
          </a:p>
        </p:txBody>
      </p:sp>
      <p:pic>
        <p:nvPicPr>
          <p:cNvPr id="2050" name="Picture 2">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2212" y="4930526"/>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53482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754231" y="2584007"/>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latin typeface="+mn-lt"/>
              </a:rPr>
              <a:t>Translate the sentence into Chinese.</a:t>
            </a:r>
          </a:p>
        </p:txBody>
      </p:sp>
      <p:sp>
        <p:nvSpPr>
          <p:cNvPr id="57349" name="Rectangle 32"/>
          <p:cNvSpPr>
            <a:spLocks noChangeArrowheads="1"/>
          </p:cNvSpPr>
          <p:nvPr/>
        </p:nvSpPr>
        <p:spPr bwMode="auto">
          <a:xfrm>
            <a:off x="539751" y="1300428"/>
            <a:ext cx="8208963" cy="120032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All of our troubles, even for a moment, seem to just</a:t>
            </a:r>
          </a:p>
          <a:p>
            <a:r>
              <a:rPr lang="en-US" altLang="zh-CN" sz="2400" u="sng" dirty="0"/>
              <a:t>disappear and we can enjoy ourselves to the fullest</a:t>
            </a:r>
          </a:p>
          <a:p>
            <a:r>
              <a:rPr lang="en-US" altLang="zh-CN" sz="2400" u="sng" dirty="0"/>
              <a:t>with that one thing.</a:t>
            </a:r>
          </a:p>
        </p:txBody>
      </p:sp>
      <p:sp>
        <p:nvSpPr>
          <p:cNvPr id="386082" name="Text Box 34"/>
          <p:cNvSpPr txBox="1">
            <a:spLocks noChangeArrowheads="1"/>
          </p:cNvSpPr>
          <p:nvPr/>
        </p:nvSpPr>
        <p:spPr bwMode="auto">
          <a:xfrm>
            <a:off x="791369" y="3238269"/>
            <a:ext cx="7705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zh-CN" altLang="en-US" b="1" dirty="0">
                <a:solidFill>
                  <a:srgbClr val="CC3300"/>
                </a:solidFill>
              </a:rPr>
              <a:t>只要有了它，哪怕只是片刻，我们所有的烦恼似乎立刻烟消云散，让我们能尽情享受。</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t>In Reading - Language Focus</a:t>
            </a:r>
            <a:endParaRPr lang="zh-CN" altLang="en-US" dirty="0"/>
          </a:p>
        </p:txBody>
      </p:sp>
      <p:pic>
        <p:nvPicPr>
          <p:cNvPr id="8"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8230" y="4585692"/>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71282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2"/>
          <p:cNvSpPr>
            <a:spLocks noChangeArrowheads="1"/>
          </p:cNvSpPr>
          <p:nvPr/>
        </p:nvSpPr>
        <p:spPr bwMode="auto">
          <a:xfrm>
            <a:off x="310363" y="1662062"/>
            <a:ext cx="8208963"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t>How do you understand the term “a couch potato” ?</a:t>
            </a:r>
            <a:endParaRPr lang="en-US" altLang="zh-CN" sz="2400" dirty="0">
              <a:solidFill>
                <a:schemeClr val="accent2"/>
              </a:solidFill>
            </a:endParaRPr>
          </a:p>
        </p:txBody>
      </p:sp>
      <p:sp>
        <p:nvSpPr>
          <p:cNvPr id="386082" name="Text Box 34"/>
          <p:cNvSpPr txBox="1">
            <a:spLocks noChangeArrowheads="1"/>
          </p:cNvSpPr>
          <p:nvPr/>
        </p:nvSpPr>
        <p:spPr bwMode="auto">
          <a:xfrm>
            <a:off x="310363" y="2159437"/>
            <a:ext cx="7705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mn-lt"/>
              </a:rPr>
              <a:t>A couch potato is someone who spends a lot of time sitting and watching television.</a:t>
            </a:r>
            <a:endParaRPr lang="zh-CN" altLang="en-US" dirty="0">
              <a:solidFill>
                <a:srgbClr val="CC3300"/>
              </a:solidFill>
              <a:latin typeface="+mn-lt"/>
            </a:endParaRP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t>In Reading - Language Focus</a:t>
            </a:r>
            <a:endParaRPr lang="zh-CN" altLang="en-US" dirty="0"/>
          </a:p>
        </p:txBody>
      </p:sp>
      <p:sp>
        <p:nvSpPr>
          <p:cNvPr id="2" name="AutoShape 5" descr="Image result for a couch potato   "/>
          <p:cNvSpPr>
            <a:spLocks noChangeAspect="1" noChangeArrowheads="1"/>
          </p:cNvSpPr>
          <p:nvPr/>
        </p:nvSpPr>
        <p:spPr bwMode="auto">
          <a:xfrm>
            <a:off x="63500" y="-822325"/>
            <a:ext cx="26289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145532"/>
            <a:ext cx="3842206" cy="223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8966" y="3704305"/>
            <a:ext cx="4765693" cy="1569660"/>
          </a:xfrm>
          <a:prstGeom prst="rect">
            <a:avLst/>
          </a:prstGeom>
        </p:spPr>
        <p:txBody>
          <a:bodyPr wrap="square">
            <a:spAutoFit/>
          </a:bodyPr>
          <a:lstStyle/>
          <a:p>
            <a:r>
              <a:rPr lang="en-US" altLang="zh-CN" sz="2400" dirty="0">
                <a:solidFill>
                  <a:srgbClr val="C00000"/>
                </a:solidFill>
                <a:ea typeface="宋体" charset="-122"/>
              </a:rPr>
              <a:t>I was a carefree child and I was content with my life with leisure time spent watching a lot of television.</a:t>
            </a:r>
            <a:endParaRPr lang="zh-CN" altLang="en-US" sz="2400" dirty="0">
              <a:solidFill>
                <a:srgbClr val="C00000"/>
              </a:solidFill>
              <a:ea typeface="宋体" charset="-122"/>
            </a:endParaRPr>
          </a:p>
        </p:txBody>
      </p:sp>
      <p:sp>
        <p:nvSpPr>
          <p:cNvPr id="12" name="Rectangle 32"/>
          <p:cNvSpPr>
            <a:spLocks noChangeArrowheads="1"/>
          </p:cNvSpPr>
          <p:nvPr/>
        </p:nvSpPr>
        <p:spPr bwMode="auto">
          <a:xfrm>
            <a:off x="277380" y="3145532"/>
            <a:ext cx="7952573"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t>Paraphrase the sentence.</a:t>
            </a:r>
            <a:endParaRPr lang="en-US" altLang="zh-CN" sz="2400" dirty="0">
              <a:solidFill>
                <a:schemeClr val="accent2"/>
              </a:solidFill>
            </a:endParaRPr>
          </a:p>
        </p:txBody>
      </p:sp>
      <p:sp>
        <p:nvSpPr>
          <p:cNvPr id="5" name="矩形 4"/>
          <p:cNvSpPr/>
          <p:nvPr/>
        </p:nvSpPr>
        <p:spPr>
          <a:xfrm>
            <a:off x="277380" y="845416"/>
            <a:ext cx="8342064" cy="830997"/>
          </a:xfrm>
          <a:prstGeom prst="rect">
            <a:avLst/>
          </a:prstGeom>
        </p:spPr>
        <p:txBody>
          <a:bodyPr wrap="square">
            <a:spAutoFit/>
          </a:bodyPr>
          <a:lstStyle/>
          <a:p>
            <a:r>
              <a:rPr lang="en-US" altLang="zh-CN" sz="2400" u="sng" dirty="0"/>
              <a:t>I was a happy-go-lucky child who was content with life as a couch potato. </a:t>
            </a:r>
            <a:endParaRPr lang="zh-CN" altLang="en-US" sz="2400" u="sng" dirty="0"/>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9875" y="5048979"/>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27998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703385" cy="5715000"/>
          </a:xfrm>
          <a:prstGeom prst="rect">
            <a:avLst/>
          </a:prstGeom>
          <a:solidFill>
            <a:srgbClr val="194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3387" y="0"/>
            <a:ext cx="703385" cy="5715000"/>
          </a:xfrm>
          <a:prstGeom prst="rect">
            <a:avLst/>
          </a:prstGeom>
          <a:solidFill>
            <a:srgbClr val="207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6771" y="0"/>
            <a:ext cx="703385" cy="5715000"/>
          </a:xfrm>
          <a:prstGeom prst="rect">
            <a:avLst/>
          </a:prstGeom>
          <a:solidFill>
            <a:srgbClr val="00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10156" y="0"/>
            <a:ext cx="703385" cy="5715000"/>
          </a:xfrm>
          <a:prstGeom prst="rect">
            <a:avLst/>
          </a:prstGeom>
          <a:solidFill>
            <a:srgbClr val="529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13540" y="0"/>
            <a:ext cx="703385" cy="5715000"/>
          </a:xfrm>
          <a:prstGeom prst="rect">
            <a:avLst/>
          </a:prstGeom>
          <a:solidFill>
            <a:srgbClr val="BFC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16925" y="0"/>
            <a:ext cx="703385" cy="5715000"/>
          </a:xfrm>
          <a:prstGeom prst="rect">
            <a:avLst/>
          </a:prstGeom>
          <a:solidFill>
            <a:srgbClr val="FFD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20310" y="0"/>
            <a:ext cx="703385" cy="5715000"/>
          </a:xfrm>
          <a:prstGeom prst="rect">
            <a:avLst/>
          </a:prstGeom>
          <a:solidFill>
            <a:srgbClr val="FFB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23694" y="0"/>
            <a:ext cx="703385" cy="5715000"/>
          </a:xfrm>
          <a:prstGeom prst="rect">
            <a:avLst/>
          </a:prstGeom>
          <a:solidFill>
            <a:srgbClr val="FC7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27079" y="0"/>
            <a:ext cx="703385" cy="5715000"/>
          </a:xfrm>
          <a:prstGeom prst="rect">
            <a:avLst/>
          </a:prstGeom>
          <a:solidFill>
            <a:srgbClr val="FF2F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330463" y="0"/>
            <a:ext cx="703385" cy="5715000"/>
          </a:xfrm>
          <a:prstGeom prst="rect">
            <a:avLst/>
          </a:prstGeom>
          <a:solidFill>
            <a:srgbClr val="FF1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033848" y="0"/>
            <a:ext cx="703385" cy="5715000"/>
          </a:xfrm>
          <a:prstGeom prst="rect">
            <a:avLst/>
          </a:prstGeom>
          <a:solidFill>
            <a:srgbClr val="B631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737232" y="0"/>
            <a:ext cx="703385" cy="5715000"/>
          </a:xfrm>
          <a:prstGeom prst="rect">
            <a:avLst/>
          </a:prstGeom>
          <a:solidFill>
            <a:srgbClr val="851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440617" y="0"/>
            <a:ext cx="703385" cy="5715000"/>
          </a:xfrm>
          <a:prstGeom prst="rect">
            <a:avLst/>
          </a:prstGeom>
          <a:solidFill>
            <a:srgbClr val="737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0"/>
            <a:ext cx="9144000" cy="575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33"/>
          <p:cNvGrpSpPr/>
          <p:nvPr/>
        </p:nvGrpSpPr>
        <p:grpSpPr>
          <a:xfrm>
            <a:off x="1043608" y="1271197"/>
            <a:ext cx="8100393" cy="578190"/>
            <a:chOff x="1875690" y="1525438"/>
            <a:chExt cx="10316310" cy="1217762"/>
          </a:xfrm>
          <a:scene3d>
            <a:camera prst="orthographicFront"/>
            <a:lightRig rig="threePt" dir="t">
              <a:rot lat="0" lon="0" rev="15600000"/>
            </a:lightRig>
          </a:scene3d>
        </p:grpSpPr>
        <p:sp>
          <p:nvSpPr>
            <p:cNvPr id="49" name="矩形 48"/>
            <p:cNvSpPr/>
            <p:nvPr/>
          </p:nvSpPr>
          <p:spPr>
            <a:xfrm>
              <a:off x="1875691" y="1525438"/>
              <a:ext cx="10316309" cy="1217762"/>
            </a:xfrm>
            <a:prstGeom prst="rect">
              <a:avLst/>
            </a:prstGeom>
            <a:noFill/>
            <a:ln>
              <a:no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p:cNvSpPr/>
            <p:nvPr/>
          </p:nvSpPr>
          <p:spPr>
            <a:xfrm>
              <a:off x="1875690" y="1525438"/>
              <a:ext cx="2017538" cy="1217762"/>
            </a:xfrm>
            <a:prstGeom prst="rect">
              <a:avLst/>
            </a:prstGeom>
            <a:solidFill>
              <a:schemeClr val="accent3">
                <a:lumMod val="75000"/>
              </a:schemeClr>
            </a:solidFill>
            <a:ln>
              <a:no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1 </a:t>
              </a:r>
              <a:endParaRPr lang="zh-CN" altLang="en-US" sz="2800" b="1" dirty="0">
                <a:latin typeface="+mj-lt"/>
                <a:ea typeface="时尚中黑简体" panose="01010104010101010101" pitchFamily="2" charset="-122"/>
              </a:endParaRPr>
            </a:p>
          </p:txBody>
        </p:sp>
        <p:sp>
          <p:nvSpPr>
            <p:cNvPr id="51" name="文本框 50">
              <a:hlinkClick r:id="rId3" action="ppaction://hlinksldjump"/>
            </p:cNvPr>
            <p:cNvSpPr txBox="1"/>
            <p:nvPr/>
          </p:nvSpPr>
          <p:spPr>
            <a:xfrm>
              <a:off x="4351759" y="1529918"/>
              <a:ext cx="4060599" cy="1101986"/>
            </a:xfrm>
            <a:prstGeom prst="rect">
              <a:avLst/>
            </a:prstGeom>
            <a:noFill/>
            <a:sp3d/>
          </p:spPr>
          <p:txBody>
            <a:bodyPr wrap="none" rtlCol="0">
              <a:spAutoFit/>
            </a:bodyPr>
            <a:lstStyle/>
            <a:p>
              <a:r>
                <a:rPr lang="en-US" altLang="zh-CN" sz="2800" b="1" dirty="0">
                  <a:solidFill>
                    <a:srgbClr val="E22F31"/>
                  </a:solidFill>
                  <a:latin typeface="+mj-lt"/>
                  <a:ea typeface="张海山锐线体简" panose="02000000000000000000" charset="-122"/>
                </a:rPr>
                <a:t>Before Reading</a:t>
              </a:r>
              <a:endParaRPr lang="zh-CN" altLang="en-US" sz="2800" b="1" dirty="0">
                <a:solidFill>
                  <a:srgbClr val="E22F31"/>
                </a:solidFill>
                <a:latin typeface="+mj-lt"/>
                <a:ea typeface="张海山锐线体简" panose="02000000000000000000" charset="-122"/>
              </a:endParaRPr>
            </a:p>
          </p:txBody>
        </p:sp>
      </p:grpSp>
      <p:grpSp>
        <p:nvGrpSpPr>
          <p:cNvPr id="52" name="组合 34"/>
          <p:cNvGrpSpPr/>
          <p:nvPr/>
        </p:nvGrpSpPr>
        <p:grpSpPr>
          <a:xfrm>
            <a:off x="899592" y="1849388"/>
            <a:ext cx="8244408" cy="864096"/>
            <a:chOff x="1875691" y="2374008"/>
            <a:chExt cx="10316309" cy="1586954"/>
          </a:xfrm>
        </p:grpSpPr>
        <p:sp>
          <p:nvSpPr>
            <p:cNvPr id="53" name="矩形 52"/>
            <p:cNvSpPr/>
            <p:nvPr/>
          </p:nvSpPr>
          <p:spPr>
            <a:xfrm>
              <a:off x="1875691" y="2743200"/>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2055900" y="2374008"/>
              <a:ext cx="1982295" cy="1057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2</a:t>
              </a:r>
              <a:endParaRPr lang="zh-CN" altLang="en-US" sz="2800" b="1" dirty="0">
                <a:latin typeface="+mj-lt"/>
                <a:ea typeface="时尚中黑简体" panose="01010104010101010101" pitchFamily="2" charset="-122"/>
              </a:endParaRPr>
            </a:p>
          </p:txBody>
        </p:sp>
        <p:sp>
          <p:nvSpPr>
            <p:cNvPr id="55" name="文本框 54">
              <a:hlinkClick r:id="rId4" action="ppaction://hlinksldjump"/>
            </p:cNvPr>
            <p:cNvSpPr txBox="1"/>
            <p:nvPr/>
          </p:nvSpPr>
          <p:spPr>
            <a:xfrm>
              <a:off x="4488716" y="2374008"/>
              <a:ext cx="2841817" cy="960919"/>
            </a:xfrm>
            <a:prstGeom prst="rect">
              <a:avLst/>
            </a:prstGeom>
            <a:noFill/>
          </p:spPr>
          <p:txBody>
            <a:bodyPr wrap="none" rtlCol="0">
              <a:spAutoFit/>
            </a:bodyPr>
            <a:lstStyle/>
            <a:p>
              <a:r>
                <a:rPr lang="en-US" altLang="zh-CN" sz="2800" b="1" dirty="0">
                  <a:solidFill>
                    <a:schemeClr val="accent6">
                      <a:lumMod val="75000"/>
                    </a:schemeClr>
                  </a:solidFill>
                  <a:latin typeface="+mj-lt"/>
                  <a:ea typeface="张海山锐线体简" panose="02000000000000000000" charset="-122"/>
                </a:rPr>
                <a:t>In Reading</a:t>
              </a:r>
              <a:endParaRPr lang="zh-CN" altLang="en-US" sz="2800" b="1" dirty="0">
                <a:solidFill>
                  <a:schemeClr val="accent6">
                    <a:lumMod val="75000"/>
                  </a:schemeClr>
                </a:solidFill>
                <a:latin typeface="+mj-lt"/>
                <a:ea typeface="张海山锐线体简" panose="02000000000000000000" charset="-122"/>
              </a:endParaRPr>
            </a:p>
          </p:txBody>
        </p:sp>
      </p:grpSp>
      <p:grpSp>
        <p:nvGrpSpPr>
          <p:cNvPr id="56" name="组合 35"/>
          <p:cNvGrpSpPr/>
          <p:nvPr/>
        </p:nvGrpSpPr>
        <p:grpSpPr>
          <a:xfrm>
            <a:off x="1043608" y="2353444"/>
            <a:ext cx="8100392" cy="714054"/>
            <a:chOff x="1197734" y="3653300"/>
            <a:chExt cx="10994266" cy="1525424"/>
          </a:xfrm>
        </p:grpSpPr>
        <p:sp>
          <p:nvSpPr>
            <p:cNvPr id="57" name="矩形 56"/>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1197734" y="3807132"/>
              <a:ext cx="2150125" cy="121776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3</a:t>
              </a:r>
              <a:endParaRPr lang="zh-CN" altLang="en-US" sz="2800" b="1" dirty="0">
                <a:latin typeface="+mj-lt"/>
                <a:ea typeface="时尚中黑简体" panose="01010104010101010101" pitchFamily="2" charset="-122"/>
              </a:endParaRPr>
            </a:p>
          </p:txBody>
        </p:sp>
        <p:sp>
          <p:nvSpPr>
            <p:cNvPr id="59" name="文本框 58">
              <a:hlinkClick r:id="rId5" action="ppaction://hlinksldjump"/>
            </p:cNvPr>
            <p:cNvSpPr txBox="1"/>
            <p:nvPr/>
          </p:nvSpPr>
          <p:spPr>
            <a:xfrm>
              <a:off x="3836523" y="3653300"/>
              <a:ext cx="3894116" cy="1117748"/>
            </a:xfrm>
            <a:prstGeom prst="rect">
              <a:avLst/>
            </a:prstGeom>
            <a:noFill/>
          </p:spPr>
          <p:txBody>
            <a:bodyPr wrap="none" rtlCol="0">
              <a:spAutoFit/>
            </a:bodyPr>
            <a:lstStyle/>
            <a:p>
              <a:r>
                <a:rPr lang="en-US" altLang="zh-CN" sz="2800" b="1" dirty="0">
                  <a:solidFill>
                    <a:srgbClr val="E037D6"/>
                  </a:solidFill>
                  <a:latin typeface="+mj-lt"/>
                  <a:ea typeface="张海山锐线体简" panose="02000000000000000000" charset="-122"/>
                </a:rPr>
                <a:t>After Reading</a:t>
              </a:r>
              <a:endParaRPr lang="zh-CN" altLang="en-US" sz="2800" b="1" dirty="0">
                <a:solidFill>
                  <a:srgbClr val="E037D6"/>
                </a:solidFill>
                <a:latin typeface="+mj-lt"/>
                <a:ea typeface="张海山锐线体简" panose="02000000000000000000" charset="-122"/>
              </a:endParaRPr>
            </a:p>
          </p:txBody>
        </p:sp>
      </p:grpSp>
      <p:grpSp>
        <p:nvGrpSpPr>
          <p:cNvPr id="60" name="组合 36"/>
          <p:cNvGrpSpPr/>
          <p:nvPr/>
        </p:nvGrpSpPr>
        <p:grpSpPr>
          <a:xfrm>
            <a:off x="1043608" y="2929508"/>
            <a:ext cx="8100392" cy="714050"/>
            <a:chOff x="1875691" y="4871066"/>
            <a:chExt cx="10316309" cy="1525420"/>
          </a:xfrm>
        </p:grpSpPr>
        <p:sp>
          <p:nvSpPr>
            <p:cNvPr id="61" name="矩形 60"/>
            <p:cNvSpPr/>
            <p:nvPr/>
          </p:nvSpPr>
          <p:spPr>
            <a:xfrm>
              <a:off x="1875691" y="5178724"/>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1875691" y="4871066"/>
              <a:ext cx="2017538" cy="121776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4</a:t>
              </a:r>
              <a:endParaRPr lang="zh-CN" altLang="en-US" sz="2800" b="1" dirty="0">
                <a:latin typeface="+mj-lt"/>
                <a:ea typeface="时尚中黑简体" panose="01010104010101010101" pitchFamily="2" charset="-122"/>
              </a:endParaRPr>
            </a:p>
          </p:txBody>
        </p:sp>
        <p:sp>
          <p:nvSpPr>
            <p:cNvPr id="63" name="文本框 62">
              <a:hlinkClick r:id="rId6" action="ppaction://hlinksldjump"/>
            </p:cNvPr>
            <p:cNvSpPr txBox="1"/>
            <p:nvPr/>
          </p:nvSpPr>
          <p:spPr>
            <a:xfrm>
              <a:off x="4351760" y="4871066"/>
              <a:ext cx="4388390" cy="1117751"/>
            </a:xfrm>
            <a:prstGeom prst="rect">
              <a:avLst/>
            </a:prstGeom>
            <a:noFill/>
          </p:spPr>
          <p:txBody>
            <a:bodyPr wrap="none" rtlCol="0">
              <a:spAutoFit/>
            </a:bodyPr>
            <a:lstStyle/>
            <a:p>
              <a:r>
                <a:rPr lang="en-US" altLang="zh-CN" sz="2800" b="1" dirty="0">
                  <a:solidFill>
                    <a:schemeClr val="accent5">
                      <a:lumMod val="75000"/>
                    </a:schemeClr>
                  </a:solidFill>
                  <a:latin typeface="+mj-lt"/>
                  <a:ea typeface="张海山锐线体简" panose="02000000000000000000" charset="-122"/>
                </a:rPr>
                <a:t>Critical Thinking</a:t>
              </a:r>
              <a:endParaRPr lang="zh-CN" altLang="en-US" sz="2800" b="1" dirty="0">
                <a:solidFill>
                  <a:schemeClr val="accent5">
                    <a:lumMod val="75000"/>
                  </a:schemeClr>
                </a:solidFill>
                <a:latin typeface="+mj-lt"/>
                <a:ea typeface="张海山锐线体简" panose="02000000000000000000" charset="-122"/>
              </a:endParaRPr>
            </a:p>
          </p:txBody>
        </p:sp>
      </p:grpSp>
      <p:sp>
        <p:nvSpPr>
          <p:cNvPr id="5" name="文本框 4"/>
          <p:cNvSpPr txBox="1"/>
          <p:nvPr/>
        </p:nvSpPr>
        <p:spPr>
          <a:xfrm>
            <a:off x="1115616" y="0"/>
            <a:ext cx="6840760" cy="861774"/>
          </a:xfrm>
          <a:prstGeom prst="rect">
            <a:avLst/>
          </a:prstGeom>
          <a:noFill/>
        </p:spPr>
        <p:txBody>
          <a:bodyPr wrap="square" rtlCol="0">
            <a:spAutoFit/>
          </a:bodyPr>
          <a:lstStyle/>
          <a:p>
            <a:pPr algn="ctr">
              <a:lnSpc>
                <a:spcPct val="130000"/>
              </a:lnSpc>
            </a:pPr>
            <a:r>
              <a:rPr kumimoji="1" lang="en-US" altLang="zh-CN" sz="4000" dirty="0">
                <a:solidFill>
                  <a:srgbClr val="4C4C4C"/>
                </a:solidFill>
                <a:latin typeface="+mj-lt"/>
                <a:ea typeface="微软雅黑" panose="020B0503020204020204" pitchFamily="34" charset="-122"/>
              </a:rPr>
              <a:t>CONTENTS</a:t>
            </a:r>
            <a:endParaRPr kumimoji="1" lang="zh-CN" altLang="en-US" sz="4000" dirty="0">
              <a:solidFill>
                <a:srgbClr val="4C4C4C"/>
              </a:solidFill>
              <a:latin typeface="+mj-lt"/>
              <a:ea typeface="微软雅黑" panose="020B0503020204020204" pitchFamily="34" charset="-122"/>
            </a:endParaRPr>
          </a:p>
        </p:txBody>
      </p:sp>
      <p:grpSp>
        <p:nvGrpSpPr>
          <p:cNvPr id="65" name="组合 35"/>
          <p:cNvGrpSpPr/>
          <p:nvPr/>
        </p:nvGrpSpPr>
        <p:grpSpPr>
          <a:xfrm>
            <a:off x="1043608" y="3505572"/>
            <a:ext cx="7879849" cy="642798"/>
            <a:chOff x="1295467" y="3609349"/>
            <a:chExt cx="10896533" cy="1569375"/>
          </a:xfrm>
        </p:grpSpPr>
        <p:sp>
          <p:nvSpPr>
            <p:cNvPr id="66" name="矩形 65"/>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66"/>
            <p:cNvSpPr/>
            <p:nvPr/>
          </p:nvSpPr>
          <p:spPr>
            <a:xfrm>
              <a:off x="1295467" y="3609350"/>
              <a:ext cx="2190654" cy="121776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5</a:t>
              </a:r>
              <a:endParaRPr lang="zh-CN" altLang="en-US" sz="2800" b="1" dirty="0">
                <a:latin typeface="+mj-lt"/>
                <a:ea typeface="时尚中黑简体" panose="01010104010101010101" pitchFamily="2" charset="-122"/>
              </a:endParaRPr>
            </a:p>
          </p:txBody>
        </p:sp>
        <p:sp>
          <p:nvSpPr>
            <p:cNvPr id="68" name="文本框 67">
              <a:hlinkClick r:id="rId7" action="ppaction://hlinksldjump"/>
            </p:cNvPr>
            <p:cNvSpPr txBox="1"/>
            <p:nvPr/>
          </p:nvSpPr>
          <p:spPr>
            <a:xfrm>
              <a:off x="3983997" y="3609349"/>
              <a:ext cx="4025951" cy="1277428"/>
            </a:xfrm>
            <a:prstGeom prst="rect">
              <a:avLst/>
            </a:prstGeom>
            <a:noFill/>
          </p:spPr>
          <p:txBody>
            <a:bodyPr wrap="none" rtlCol="0">
              <a:spAutoFit/>
            </a:bodyPr>
            <a:lstStyle/>
            <a:p>
              <a:r>
                <a:rPr lang="en-US" altLang="zh-CN" sz="2800" b="1" dirty="0">
                  <a:solidFill>
                    <a:schemeClr val="accent3"/>
                  </a:solidFill>
                  <a:latin typeface="+mj-lt"/>
                  <a:ea typeface="张海山锐线体简" panose="02000000000000000000" charset="-122"/>
                </a:rPr>
                <a:t>Culture Focus</a:t>
              </a:r>
              <a:endParaRPr lang="zh-CN" altLang="en-US" sz="2800" b="1" dirty="0">
                <a:solidFill>
                  <a:schemeClr val="accent3"/>
                </a:solidFill>
                <a:latin typeface="+mj-lt"/>
                <a:ea typeface="张海山锐线体简" panose="02000000000000000000" charset="-122"/>
              </a:endParaRPr>
            </a:p>
          </p:txBody>
        </p:sp>
      </p:grpSp>
      <p:grpSp>
        <p:nvGrpSpPr>
          <p:cNvPr id="43" name="组合 35"/>
          <p:cNvGrpSpPr/>
          <p:nvPr/>
        </p:nvGrpSpPr>
        <p:grpSpPr>
          <a:xfrm>
            <a:off x="1043608" y="4009628"/>
            <a:ext cx="7879849" cy="642798"/>
            <a:chOff x="1295467" y="3609349"/>
            <a:chExt cx="10896533" cy="1569375"/>
          </a:xfrm>
        </p:grpSpPr>
        <p:sp>
          <p:nvSpPr>
            <p:cNvPr id="44" name="矩形 43"/>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a:xfrm>
              <a:off x="1295467" y="3609350"/>
              <a:ext cx="2190654" cy="121776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6</a:t>
              </a:r>
              <a:endParaRPr lang="zh-CN" altLang="en-US" sz="2800" b="1" dirty="0">
                <a:latin typeface="+mj-lt"/>
                <a:ea typeface="时尚中黑简体" panose="01010104010101010101" pitchFamily="2" charset="-122"/>
              </a:endParaRPr>
            </a:p>
          </p:txBody>
        </p:sp>
        <p:sp>
          <p:nvSpPr>
            <p:cNvPr id="46" name="文本框 45">
              <a:hlinkClick r:id="rId8" action="ppaction://hlinksldjump"/>
            </p:cNvPr>
            <p:cNvSpPr txBox="1"/>
            <p:nvPr/>
          </p:nvSpPr>
          <p:spPr>
            <a:xfrm>
              <a:off x="3983997" y="3609349"/>
              <a:ext cx="4188634" cy="1277428"/>
            </a:xfrm>
            <a:prstGeom prst="rect">
              <a:avLst/>
            </a:prstGeom>
            <a:noFill/>
          </p:spPr>
          <p:txBody>
            <a:bodyPr wrap="none" rtlCol="0">
              <a:spAutoFit/>
            </a:bodyPr>
            <a:lstStyle/>
            <a:p>
              <a:r>
                <a:rPr lang="en-US" altLang="zh-CN" sz="2800" b="1" dirty="0">
                  <a:solidFill>
                    <a:srgbClr val="4C4C4C"/>
                  </a:solidFill>
                  <a:latin typeface="+mj-lt"/>
                  <a:ea typeface="张海山锐线体简" panose="02000000000000000000" charset="-122"/>
                </a:rPr>
                <a:t>Home Reading</a:t>
              </a:r>
              <a:endParaRPr lang="zh-CN" altLang="en-US" sz="2800" b="1" dirty="0">
                <a:solidFill>
                  <a:srgbClr val="4C4C4C"/>
                </a:solidFill>
                <a:latin typeface="+mj-lt"/>
                <a:ea typeface="张海山锐线体简" panose="02000000000000000000" charset="-122"/>
              </a:endParaRPr>
            </a:p>
          </p:txBody>
        </p:sp>
      </p:grpSp>
    </p:spTree>
    <p:extLst>
      <p:ext uri="{BB962C8B-B14F-4D97-AF65-F5344CB8AC3E}">
        <p14:creationId xmlns:p14="http://schemas.microsoft.com/office/powerpoint/2010/main" val="29796724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5669" y="855792"/>
            <a:ext cx="7992888"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sign (sb.) up (for </a:t>
            </a:r>
            <a:r>
              <a:rPr lang="en-US" altLang="zh-CN" sz="2400" b="1" dirty="0" err="1">
                <a:solidFill>
                  <a:srgbClr val="CC0000"/>
                </a:solidFill>
                <a:ea typeface="宋体" pitchFamily="2" charset="-122"/>
              </a:rPr>
              <a:t>sth</a:t>
            </a:r>
            <a:r>
              <a:rPr lang="en-US" altLang="zh-CN" sz="2400" b="1" dirty="0">
                <a:solidFill>
                  <a:srgbClr val="CC0000"/>
                </a:solidFill>
                <a:ea typeface="宋体" pitchFamily="2" charset="-122"/>
              </a:rPr>
              <a:t>.)</a:t>
            </a:r>
            <a:r>
              <a:rPr lang="en-US" altLang="zh-CN" sz="2400" dirty="0">
                <a:ea typeface="宋体" pitchFamily="2" charset="-122"/>
              </a:rPr>
              <a:t>:</a:t>
            </a:r>
            <a:r>
              <a:rPr lang="en-US" altLang="zh-CN" sz="2400" b="1" dirty="0">
                <a:solidFill>
                  <a:srgbClr val="CC0000"/>
                </a:solidFill>
                <a:ea typeface="宋体" pitchFamily="2" charset="-122"/>
              </a:rPr>
              <a:t> </a:t>
            </a:r>
            <a:r>
              <a:rPr lang="en-US" altLang="zh-CN" sz="2400" dirty="0"/>
              <a:t>agree to (let sb.) become involved in an organized </a:t>
            </a:r>
            <a:r>
              <a:rPr lang="zh-CN" altLang="en-US" sz="2400" dirty="0"/>
              <a:t>报名（让某人）参加</a:t>
            </a:r>
          </a:p>
        </p:txBody>
      </p:sp>
      <p:pic>
        <p:nvPicPr>
          <p:cNvPr id="8" name="Picture 15" descr="13"/>
          <p:cNvPicPr>
            <a:picLocks noChangeAspect="1" noChangeArrowheads="1"/>
          </p:cNvPicPr>
          <p:nvPr/>
        </p:nvPicPr>
        <p:blipFill>
          <a:blip r:embed="rId2"/>
          <a:srcRect/>
          <a:stretch>
            <a:fillRect/>
          </a:stretch>
        </p:blipFill>
        <p:spPr bwMode="auto">
          <a:xfrm>
            <a:off x="611560" y="2272599"/>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75610" y="4466542"/>
            <a:ext cx="314325" cy="261938"/>
          </a:xfrm>
          <a:prstGeom prst="rect">
            <a:avLst/>
          </a:prstGeom>
          <a:noFill/>
          <a:ln w="9525">
            <a:noFill/>
            <a:miter lim="800000"/>
            <a:headEnd/>
            <a:tailEnd/>
          </a:ln>
        </p:spPr>
      </p:pic>
      <p:sp>
        <p:nvSpPr>
          <p:cNvPr id="6" name="矩形 5"/>
          <p:cNvSpPr/>
          <p:nvPr/>
        </p:nvSpPr>
        <p:spPr>
          <a:xfrm>
            <a:off x="1187624" y="4328120"/>
            <a:ext cx="7159128" cy="461665"/>
          </a:xfrm>
          <a:prstGeom prst="rect">
            <a:avLst/>
          </a:prstGeom>
        </p:spPr>
        <p:txBody>
          <a:bodyPr wrap="square">
            <a:spAutoFit/>
          </a:bodyPr>
          <a:lstStyle/>
          <a:p>
            <a:pPr lvl="0"/>
            <a:r>
              <a:rPr lang="en-US" altLang="zh-CN" sz="2400" dirty="0">
                <a:solidFill>
                  <a:srgbClr val="3F3F3F"/>
                </a:solidFill>
              </a:rPr>
              <a:t>I</a:t>
            </a:r>
            <a:r>
              <a:rPr lang="en-US" altLang="zh-CN" sz="2400" i="1" dirty="0">
                <a:solidFill>
                  <a:srgbClr val="3F3F3F"/>
                </a:solidFill>
              </a:rPr>
              <a:t>’ve signed up </a:t>
            </a:r>
            <a:r>
              <a:rPr lang="en-US" altLang="zh-CN" sz="2400" dirty="0">
                <a:solidFill>
                  <a:srgbClr val="3F3F3F"/>
                </a:solidFill>
              </a:rPr>
              <a:t>to make the sandwiches for the party.</a:t>
            </a:r>
          </a:p>
        </p:txBody>
      </p:sp>
      <p:sp>
        <p:nvSpPr>
          <p:cNvPr id="9" name="矩形 8"/>
          <p:cNvSpPr/>
          <p:nvPr/>
        </p:nvSpPr>
        <p:spPr>
          <a:xfrm>
            <a:off x="1044138" y="3766860"/>
            <a:ext cx="5084589" cy="461665"/>
          </a:xfrm>
          <a:prstGeom prst="rect">
            <a:avLst/>
          </a:prstGeom>
        </p:spPr>
        <p:txBody>
          <a:bodyPr wrap="square">
            <a:spAutoFit/>
          </a:bodyPr>
          <a:lstStyle/>
          <a:p>
            <a:pPr lvl="0"/>
            <a:r>
              <a:rPr lang="zh-CN" altLang="en-US" sz="2400" dirty="0">
                <a:solidFill>
                  <a:srgbClr val="3F3F3F"/>
                </a:solidFill>
              </a:rPr>
              <a:t>我已报名为聚会做三明治。</a:t>
            </a:r>
            <a:endParaRPr lang="zh-CN" altLang="zh-CN" sz="2400" dirty="0">
              <a:solidFill>
                <a:srgbClr val="3F3F3F"/>
              </a:solidFill>
              <a:ea typeface="宋体" pitchFamily="2" charset="-122"/>
            </a:endParaRPr>
          </a:p>
        </p:txBody>
      </p:sp>
      <p:sp>
        <p:nvSpPr>
          <p:cNvPr id="11" name="矩形 10"/>
          <p:cNvSpPr/>
          <p:nvPr/>
        </p:nvSpPr>
        <p:spPr>
          <a:xfrm>
            <a:off x="1022536" y="2172736"/>
            <a:ext cx="7632847" cy="461665"/>
          </a:xfrm>
          <a:prstGeom prst="rect">
            <a:avLst/>
          </a:prstGeom>
        </p:spPr>
        <p:txBody>
          <a:bodyPr wrap="square">
            <a:spAutoFit/>
          </a:bodyPr>
          <a:lstStyle/>
          <a:p>
            <a:pPr lvl="0"/>
            <a:r>
              <a:rPr lang="zh-CN" altLang="en-US" sz="2400" dirty="0">
                <a:solidFill>
                  <a:srgbClr val="3F3F3F"/>
                </a:solidFill>
              </a:rPr>
              <a:t>她已经报名参加社区学院夜间课程的学习。</a:t>
            </a:r>
          </a:p>
        </p:txBody>
      </p:sp>
      <p:pic>
        <p:nvPicPr>
          <p:cNvPr id="12" name="Picture 17" descr="14"/>
          <p:cNvPicPr>
            <a:picLocks noChangeAspect="1" noChangeArrowheads="1"/>
          </p:cNvPicPr>
          <p:nvPr/>
        </p:nvPicPr>
        <p:blipFill>
          <a:blip r:embed="rId3"/>
          <a:srcRect/>
          <a:stretch>
            <a:fillRect/>
          </a:stretch>
        </p:blipFill>
        <p:spPr bwMode="auto">
          <a:xfrm>
            <a:off x="590578" y="3007400"/>
            <a:ext cx="314325" cy="261938"/>
          </a:xfrm>
          <a:prstGeom prst="rect">
            <a:avLst/>
          </a:prstGeom>
          <a:noFill/>
          <a:ln w="9525">
            <a:noFill/>
            <a:miter lim="800000"/>
            <a:headEnd/>
            <a:tailEnd/>
          </a:ln>
        </p:spPr>
      </p:pic>
      <p:sp>
        <p:nvSpPr>
          <p:cNvPr id="13" name="矩形 12"/>
          <p:cNvSpPr/>
          <p:nvPr/>
        </p:nvSpPr>
        <p:spPr>
          <a:xfrm>
            <a:off x="1036882" y="2814729"/>
            <a:ext cx="6740797" cy="830997"/>
          </a:xfrm>
          <a:prstGeom prst="rect">
            <a:avLst/>
          </a:prstGeom>
        </p:spPr>
        <p:txBody>
          <a:bodyPr wrap="square">
            <a:spAutoFit/>
          </a:bodyPr>
          <a:lstStyle/>
          <a:p>
            <a:pPr lvl="0"/>
            <a:r>
              <a:rPr lang="en-US" altLang="zh-CN" sz="2400" dirty="0">
                <a:solidFill>
                  <a:srgbClr val="3F3F3F"/>
                </a:solidFill>
              </a:rPr>
              <a:t>She</a:t>
            </a:r>
            <a:r>
              <a:rPr lang="en-US" altLang="zh-CN" sz="2400" i="1" dirty="0">
                <a:solidFill>
                  <a:srgbClr val="3F3F3F"/>
                </a:solidFill>
              </a:rPr>
              <a:t>’s signed up </a:t>
            </a:r>
            <a:r>
              <a:rPr lang="en-US" altLang="zh-CN" sz="2400" dirty="0">
                <a:solidFill>
                  <a:srgbClr val="3F3F3F"/>
                </a:solidFill>
              </a:rPr>
              <a:t>for evening classes at the community college.</a:t>
            </a:r>
          </a:p>
        </p:txBody>
      </p:sp>
      <p:pic>
        <p:nvPicPr>
          <p:cNvPr id="14" name="Picture 15" descr="13"/>
          <p:cNvPicPr>
            <a:picLocks noChangeAspect="1" noChangeArrowheads="1"/>
          </p:cNvPicPr>
          <p:nvPr/>
        </p:nvPicPr>
        <p:blipFill>
          <a:blip r:embed="rId2"/>
          <a:srcRect/>
          <a:stretch>
            <a:fillRect/>
          </a:stretch>
        </p:blipFill>
        <p:spPr bwMode="auto">
          <a:xfrm>
            <a:off x="575610" y="3866724"/>
            <a:ext cx="314325" cy="261938"/>
          </a:xfrm>
          <a:prstGeom prst="rect">
            <a:avLst/>
          </a:prstGeom>
          <a:noFill/>
          <a:ln w="9525">
            <a:noFill/>
            <a:miter lim="800000"/>
            <a:headEnd/>
            <a:tailEnd/>
          </a:ln>
        </p:spPr>
      </p:pic>
      <p:pic>
        <p:nvPicPr>
          <p:cNvPr id="17"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4811" y="5176002"/>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78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5669" y="855792"/>
            <a:ext cx="7992888" cy="461665"/>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each and every</a:t>
            </a:r>
            <a:r>
              <a:rPr lang="en-US" altLang="zh-CN" sz="2400" dirty="0"/>
              <a:t>:</a:t>
            </a:r>
            <a:r>
              <a:rPr lang="zh-CN" altLang="en-US" sz="2400" dirty="0"/>
              <a:t>（用于强调）每一个</a:t>
            </a:r>
          </a:p>
        </p:txBody>
      </p:sp>
      <p:pic>
        <p:nvPicPr>
          <p:cNvPr id="8" name="Picture 15" descr="13"/>
          <p:cNvPicPr>
            <a:picLocks noChangeAspect="1" noChangeArrowheads="1"/>
          </p:cNvPicPr>
          <p:nvPr/>
        </p:nvPicPr>
        <p:blipFill>
          <a:blip r:embed="rId2"/>
          <a:srcRect/>
          <a:stretch>
            <a:fillRect/>
          </a:stretch>
        </p:blipFill>
        <p:spPr bwMode="auto">
          <a:xfrm>
            <a:off x="640597" y="1761362"/>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40595" y="4230115"/>
            <a:ext cx="314325" cy="261938"/>
          </a:xfrm>
          <a:prstGeom prst="rect">
            <a:avLst/>
          </a:prstGeom>
          <a:noFill/>
          <a:ln w="9525">
            <a:noFill/>
            <a:miter lim="800000"/>
            <a:headEnd/>
            <a:tailEnd/>
          </a:ln>
        </p:spPr>
      </p:pic>
      <p:sp>
        <p:nvSpPr>
          <p:cNvPr id="6" name="矩形 5"/>
          <p:cNvSpPr/>
          <p:nvPr/>
        </p:nvSpPr>
        <p:spPr>
          <a:xfrm>
            <a:off x="1032549" y="3203067"/>
            <a:ext cx="7159128" cy="830997"/>
          </a:xfrm>
          <a:prstGeom prst="rect">
            <a:avLst/>
          </a:prstGeom>
        </p:spPr>
        <p:txBody>
          <a:bodyPr wrap="square">
            <a:spAutoFit/>
          </a:bodyPr>
          <a:lstStyle/>
          <a:p>
            <a:pPr marL="261938" indent="-261938">
              <a:spcBef>
                <a:spcPct val="0"/>
              </a:spcBef>
            </a:pPr>
            <a:r>
              <a:rPr lang="zh-CN" altLang="en-US" sz="2400" dirty="0"/>
              <a:t>公司将继续致力于从小型到大型机器的产品多样化，以满足每一位客户的需要。</a:t>
            </a:r>
          </a:p>
        </p:txBody>
      </p:sp>
      <p:sp>
        <p:nvSpPr>
          <p:cNvPr id="9" name="矩形 8"/>
          <p:cNvSpPr/>
          <p:nvPr/>
        </p:nvSpPr>
        <p:spPr>
          <a:xfrm>
            <a:off x="1008558" y="4032577"/>
            <a:ext cx="7598528" cy="1200329"/>
          </a:xfrm>
          <a:prstGeom prst="rect">
            <a:avLst/>
          </a:prstGeom>
        </p:spPr>
        <p:txBody>
          <a:bodyPr wrap="square">
            <a:spAutoFit/>
          </a:bodyPr>
          <a:lstStyle/>
          <a:p>
            <a:r>
              <a:rPr lang="en-US" altLang="zh-CN" sz="2400" dirty="0"/>
              <a:t>The company will continue to provide a wide range of products from small to large machines in order to suit </a:t>
            </a:r>
            <a:r>
              <a:rPr lang="en-US" altLang="zh-CN" sz="2400" i="1" dirty="0"/>
              <a:t>each and every </a:t>
            </a:r>
            <a:r>
              <a:rPr lang="en-US" altLang="zh-CN" sz="2400" dirty="0"/>
              <a:t>customer need.</a:t>
            </a:r>
          </a:p>
        </p:txBody>
      </p:sp>
      <p:sp>
        <p:nvSpPr>
          <p:cNvPr id="11" name="矩形 10"/>
          <p:cNvSpPr/>
          <p:nvPr/>
        </p:nvSpPr>
        <p:spPr>
          <a:xfrm>
            <a:off x="1008134" y="1607802"/>
            <a:ext cx="7632847" cy="830997"/>
          </a:xfrm>
          <a:prstGeom prst="rect">
            <a:avLst/>
          </a:prstGeom>
        </p:spPr>
        <p:txBody>
          <a:bodyPr wrap="square">
            <a:spAutoFit/>
          </a:bodyPr>
          <a:lstStyle/>
          <a:p>
            <a:pPr marL="261938" indent="-261938" algn="just">
              <a:spcBef>
                <a:spcPct val="0"/>
              </a:spcBef>
            </a:pPr>
            <a:r>
              <a:rPr lang="en-US" altLang="zh-CN" sz="2400" i="1" dirty="0"/>
              <a:t>Each and every </a:t>
            </a:r>
            <a:r>
              <a:rPr lang="en-US" altLang="zh-CN" sz="2400" dirty="0"/>
              <a:t>one of the flowers has its own color and smell.</a:t>
            </a:r>
          </a:p>
        </p:txBody>
      </p:sp>
      <p:pic>
        <p:nvPicPr>
          <p:cNvPr id="12" name="Picture 17" descr="14"/>
          <p:cNvPicPr>
            <a:picLocks noChangeAspect="1" noChangeArrowheads="1"/>
          </p:cNvPicPr>
          <p:nvPr/>
        </p:nvPicPr>
        <p:blipFill>
          <a:blip r:embed="rId3"/>
          <a:srcRect/>
          <a:stretch>
            <a:fillRect/>
          </a:stretch>
        </p:blipFill>
        <p:spPr bwMode="auto">
          <a:xfrm>
            <a:off x="640596" y="2591669"/>
            <a:ext cx="314325" cy="261938"/>
          </a:xfrm>
          <a:prstGeom prst="rect">
            <a:avLst/>
          </a:prstGeom>
          <a:noFill/>
          <a:ln w="9525">
            <a:noFill/>
            <a:miter lim="800000"/>
            <a:headEnd/>
            <a:tailEnd/>
          </a:ln>
        </p:spPr>
      </p:pic>
      <p:sp>
        <p:nvSpPr>
          <p:cNvPr id="13" name="矩形 12"/>
          <p:cNvSpPr/>
          <p:nvPr/>
        </p:nvSpPr>
        <p:spPr>
          <a:xfrm>
            <a:off x="1008558" y="2579875"/>
            <a:ext cx="6740797" cy="461665"/>
          </a:xfrm>
          <a:prstGeom prst="rect">
            <a:avLst/>
          </a:prstGeom>
        </p:spPr>
        <p:txBody>
          <a:bodyPr wrap="square">
            <a:spAutoFit/>
          </a:bodyPr>
          <a:lstStyle/>
          <a:p>
            <a:pPr marL="261938" indent="-261938" algn="just">
              <a:spcBef>
                <a:spcPct val="0"/>
              </a:spcBef>
            </a:pPr>
            <a:r>
              <a:rPr lang="zh-CN" altLang="en-US" sz="2400" dirty="0"/>
              <a:t>每一种花的色彩和气味都各不相同。</a:t>
            </a:r>
          </a:p>
        </p:txBody>
      </p:sp>
      <p:pic>
        <p:nvPicPr>
          <p:cNvPr id="14" name="Picture 15" descr="13"/>
          <p:cNvPicPr>
            <a:picLocks noChangeAspect="1" noChangeArrowheads="1"/>
          </p:cNvPicPr>
          <p:nvPr/>
        </p:nvPicPr>
        <p:blipFill>
          <a:blip r:embed="rId2"/>
          <a:srcRect/>
          <a:stretch>
            <a:fillRect/>
          </a:stretch>
        </p:blipFill>
        <p:spPr bwMode="auto">
          <a:xfrm>
            <a:off x="640598" y="3378140"/>
            <a:ext cx="314325" cy="261938"/>
          </a:xfrm>
          <a:prstGeom prst="rect">
            <a:avLst/>
          </a:prstGeom>
          <a:noFill/>
          <a:ln w="9525">
            <a:noFill/>
            <a:miter lim="800000"/>
            <a:headEnd/>
            <a:tailEnd/>
          </a:ln>
        </p:spPr>
      </p:pic>
      <p:pic>
        <p:nvPicPr>
          <p:cNvPr id="15"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9875" y="5048979"/>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83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5669" y="855792"/>
            <a:ext cx="7992888" cy="1200329"/>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episode</a:t>
            </a:r>
            <a:r>
              <a:rPr lang="en-US" altLang="zh-CN" sz="2400" dirty="0">
                <a:ea typeface="宋体" pitchFamily="2" charset="-122"/>
              </a:rPr>
              <a:t>: </a:t>
            </a:r>
            <a:r>
              <a:rPr lang="en-US" altLang="zh-CN" sz="2400" i="1" dirty="0">
                <a:ea typeface="宋体" pitchFamily="2" charset="-122"/>
              </a:rPr>
              <a:t>n</a:t>
            </a:r>
            <a:r>
              <a:rPr lang="en-US" altLang="zh-CN" sz="2400" dirty="0">
                <a:ea typeface="宋体" pitchFamily="2" charset="-122"/>
              </a:rPr>
              <a:t>. a part of a serialized work, such as a novel or television series</a:t>
            </a:r>
            <a:r>
              <a:rPr lang="zh-CN" altLang="en-US" sz="2400" dirty="0">
                <a:ea typeface="宋体" pitchFamily="2" charset="-122"/>
              </a:rPr>
              <a:t>（电视连续剧的）一集；（小说的）一个事件</a:t>
            </a:r>
            <a:endParaRPr lang="zh-CN" altLang="en-US" sz="2400" dirty="0"/>
          </a:p>
        </p:txBody>
      </p:sp>
      <p:pic>
        <p:nvPicPr>
          <p:cNvPr id="8" name="Picture 15" descr="13"/>
          <p:cNvPicPr>
            <a:picLocks noChangeAspect="1" noChangeArrowheads="1"/>
          </p:cNvPicPr>
          <p:nvPr/>
        </p:nvPicPr>
        <p:blipFill>
          <a:blip r:embed="rId2"/>
          <a:srcRect/>
          <a:stretch>
            <a:fillRect/>
          </a:stretch>
        </p:blipFill>
        <p:spPr bwMode="auto">
          <a:xfrm>
            <a:off x="611560" y="2300123"/>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75610" y="4466542"/>
            <a:ext cx="314325" cy="261938"/>
          </a:xfrm>
          <a:prstGeom prst="rect">
            <a:avLst/>
          </a:prstGeom>
          <a:noFill/>
          <a:ln w="9525">
            <a:noFill/>
            <a:miter lim="800000"/>
            <a:headEnd/>
            <a:tailEnd/>
          </a:ln>
        </p:spPr>
      </p:pic>
      <p:sp>
        <p:nvSpPr>
          <p:cNvPr id="6" name="矩形 5"/>
          <p:cNvSpPr/>
          <p:nvPr/>
        </p:nvSpPr>
        <p:spPr>
          <a:xfrm>
            <a:off x="1061402" y="4404364"/>
            <a:ext cx="7704856" cy="461665"/>
          </a:xfrm>
          <a:prstGeom prst="rect">
            <a:avLst/>
          </a:prstGeom>
        </p:spPr>
        <p:txBody>
          <a:bodyPr wrap="square">
            <a:spAutoFit/>
          </a:bodyPr>
          <a:lstStyle/>
          <a:p>
            <a:r>
              <a:rPr lang="zh-CN" altLang="en-US" sz="2400" dirty="0">
                <a:solidFill>
                  <a:srgbClr val="3F3F3F"/>
                </a:solidFill>
              </a:rPr>
              <a:t>电视剧的第一季第一集也被称为“试播集”。</a:t>
            </a:r>
            <a:endParaRPr lang="zh-CN" altLang="zh-CN" sz="2400" dirty="0">
              <a:solidFill>
                <a:srgbClr val="3F3F3F"/>
              </a:solidFill>
              <a:ea typeface="宋体" pitchFamily="2" charset="-122"/>
            </a:endParaRPr>
          </a:p>
        </p:txBody>
      </p:sp>
      <p:sp>
        <p:nvSpPr>
          <p:cNvPr id="9" name="矩形 8"/>
          <p:cNvSpPr/>
          <p:nvPr/>
        </p:nvSpPr>
        <p:spPr>
          <a:xfrm>
            <a:off x="1034514" y="3602553"/>
            <a:ext cx="7650111" cy="830997"/>
          </a:xfrm>
          <a:prstGeom prst="rect">
            <a:avLst/>
          </a:prstGeom>
        </p:spPr>
        <p:txBody>
          <a:bodyPr wrap="square">
            <a:spAutoFit/>
          </a:bodyPr>
          <a:lstStyle/>
          <a:p>
            <a:pPr lvl="0"/>
            <a:r>
              <a:rPr lang="en-US" altLang="zh-CN" sz="2400" dirty="0">
                <a:solidFill>
                  <a:srgbClr val="3F3F3F"/>
                </a:solidFill>
              </a:rPr>
              <a:t>The first </a:t>
            </a:r>
            <a:r>
              <a:rPr lang="en-US" altLang="zh-CN" sz="2400" i="1" dirty="0">
                <a:solidFill>
                  <a:srgbClr val="3F3F3F"/>
                </a:solidFill>
              </a:rPr>
              <a:t>episode</a:t>
            </a:r>
            <a:r>
              <a:rPr lang="en-US" altLang="zh-CN" sz="2400" dirty="0">
                <a:solidFill>
                  <a:srgbClr val="3F3F3F"/>
                </a:solidFill>
              </a:rPr>
              <a:t> of the first season of a TV show is also known as the “pilot”.</a:t>
            </a:r>
          </a:p>
        </p:txBody>
      </p:sp>
      <p:sp>
        <p:nvSpPr>
          <p:cNvPr id="11" name="矩形 10"/>
          <p:cNvSpPr/>
          <p:nvPr/>
        </p:nvSpPr>
        <p:spPr>
          <a:xfrm>
            <a:off x="1061402" y="2176403"/>
            <a:ext cx="7632847" cy="830997"/>
          </a:xfrm>
          <a:prstGeom prst="rect">
            <a:avLst/>
          </a:prstGeom>
        </p:spPr>
        <p:txBody>
          <a:bodyPr wrap="square">
            <a:spAutoFit/>
          </a:bodyPr>
          <a:lstStyle/>
          <a:p>
            <a:pPr lvl="0"/>
            <a:r>
              <a:rPr lang="en-US" altLang="zh-CN" sz="2400" dirty="0">
                <a:solidFill>
                  <a:srgbClr val="3F3F3F"/>
                </a:solidFill>
              </a:rPr>
              <a:t>One of the funniest </a:t>
            </a:r>
            <a:r>
              <a:rPr lang="en-US" altLang="zh-CN" sz="2400" i="1" dirty="0">
                <a:solidFill>
                  <a:srgbClr val="3F3F3F"/>
                </a:solidFill>
              </a:rPr>
              <a:t>episodes</a:t>
            </a:r>
            <a:r>
              <a:rPr lang="en-US" altLang="zh-CN" sz="2400" dirty="0">
                <a:solidFill>
                  <a:srgbClr val="3F3F3F"/>
                </a:solidFill>
              </a:rPr>
              <a:t> in the book occurs in Chapter 6.</a:t>
            </a:r>
          </a:p>
        </p:txBody>
      </p:sp>
      <p:pic>
        <p:nvPicPr>
          <p:cNvPr id="12" name="Picture 17" descr="14"/>
          <p:cNvPicPr>
            <a:picLocks noChangeAspect="1" noChangeArrowheads="1"/>
          </p:cNvPicPr>
          <p:nvPr/>
        </p:nvPicPr>
        <p:blipFill>
          <a:blip r:embed="rId3"/>
          <a:srcRect/>
          <a:stretch>
            <a:fillRect/>
          </a:stretch>
        </p:blipFill>
        <p:spPr bwMode="auto">
          <a:xfrm>
            <a:off x="590578" y="3007400"/>
            <a:ext cx="314325" cy="261938"/>
          </a:xfrm>
          <a:prstGeom prst="rect">
            <a:avLst/>
          </a:prstGeom>
          <a:noFill/>
          <a:ln w="9525">
            <a:noFill/>
            <a:miter lim="800000"/>
            <a:headEnd/>
            <a:tailEnd/>
          </a:ln>
        </p:spPr>
      </p:pic>
      <p:sp>
        <p:nvSpPr>
          <p:cNvPr id="13" name="矩形 12"/>
          <p:cNvSpPr/>
          <p:nvPr/>
        </p:nvSpPr>
        <p:spPr>
          <a:xfrm>
            <a:off x="939503" y="2977328"/>
            <a:ext cx="6740797" cy="461665"/>
          </a:xfrm>
          <a:prstGeom prst="rect">
            <a:avLst/>
          </a:prstGeom>
        </p:spPr>
        <p:txBody>
          <a:bodyPr wrap="square">
            <a:spAutoFit/>
          </a:bodyPr>
          <a:lstStyle/>
          <a:p>
            <a:pPr lvl="0"/>
            <a:r>
              <a:rPr lang="zh-CN" altLang="en-US" sz="2400" dirty="0">
                <a:solidFill>
                  <a:srgbClr val="3F3F3F"/>
                </a:solidFill>
              </a:rPr>
              <a:t>书中最有趣的事件之一发生在第六章。</a:t>
            </a:r>
          </a:p>
        </p:txBody>
      </p:sp>
      <p:pic>
        <p:nvPicPr>
          <p:cNvPr id="14" name="Picture 15" descr="13"/>
          <p:cNvPicPr>
            <a:picLocks noChangeAspect="1" noChangeArrowheads="1"/>
          </p:cNvPicPr>
          <p:nvPr/>
        </p:nvPicPr>
        <p:blipFill>
          <a:blip r:embed="rId2"/>
          <a:srcRect/>
          <a:stretch>
            <a:fillRect/>
          </a:stretch>
        </p:blipFill>
        <p:spPr bwMode="auto">
          <a:xfrm>
            <a:off x="575610" y="3866724"/>
            <a:ext cx="314325" cy="261938"/>
          </a:xfrm>
          <a:prstGeom prst="rect">
            <a:avLst/>
          </a:prstGeom>
          <a:noFill/>
          <a:ln w="9525">
            <a:noFill/>
            <a:miter lim="800000"/>
            <a:headEnd/>
            <a:tailEnd/>
          </a:ln>
        </p:spPr>
      </p:pic>
      <p:pic>
        <p:nvPicPr>
          <p:cNvPr id="16"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9875" y="5048979"/>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66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754231" y="2584007"/>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latin typeface="+mn-lt"/>
              </a:rPr>
              <a:t>Paraphrase the sentence.</a:t>
            </a:r>
          </a:p>
        </p:txBody>
      </p:sp>
      <p:sp>
        <p:nvSpPr>
          <p:cNvPr id="57349" name="Rectangle 32"/>
          <p:cNvSpPr>
            <a:spLocks noChangeArrowheads="1"/>
          </p:cNvSpPr>
          <p:nvPr/>
        </p:nvSpPr>
        <p:spPr bwMode="auto">
          <a:xfrm>
            <a:off x="539751" y="1300428"/>
            <a:ext cx="82089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Passing, dribbling, shooting, teamwork — they were all foreign concepts to me. </a:t>
            </a:r>
          </a:p>
        </p:txBody>
      </p:sp>
      <p:sp>
        <p:nvSpPr>
          <p:cNvPr id="386082" name="Text Box 34"/>
          <p:cNvSpPr txBox="1">
            <a:spLocks noChangeArrowheads="1"/>
          </p:cNvSpPr>
          <p:nvPr/>
        </p:nvSpPr>
        <p:spPr bwMode="auto">
          <a:xfrm>
            <a:off x="791369" y="3238269"/>
            <a:ext cx="7705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mn-lt"/>
              </a:rPr>
              <a:t>Passing, dribbling, shooting, teamwork — they were all beyond my comprehension.</a:t>
            </a:r>
            <a:endParaRPr lang="zh-CN" altLang="en-US" dirty="0">
              <a:solidFill>
                <a:srgbClr val="CC3300"/>
              </a:solidFill>
              <a:latin typeface="+mn-lt"/>
            </a:endParaRP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t>In Reading - Language Focus</a:t>
            </a:r>
            <a:endParaRPr lang="zh-CN" altLang="en-US" dirty="0"/>
          </a:p>
        </p:txBody>
      </p:sp>
      <p:pic>
        <p:nvPicPr>
          <p:cNvPr id="9"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9875" y="5048979"/>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13503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550863" y="3402507"/>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Translate the sentence into Chinese.</a:t>
            </a:r>
          </a:p>
        </p:txBody>
      </p:sp>
      <p:sp>
        <p:nvSpPr>
          <p:cNvPr id="57349" name="Rectangle 32"/>
          <p:cNvSpPr>
            <a:spLocks noChangeArrowheads="1"/>
          </p:cNvSpPr>
          <p:nvPr/>
        </p:nvSpPr>
        <p:spPr bwMode="auto">
          <a:xfrm>
            <a:off x="539751" y="1300428"/>
            <a:ext cx="82089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Although it was normal for most six-year-old kids to feel the same way, that uncertainty led to apathy. </a:t>
            </a:r>
          </a:p>
        </p:txBody>
      </p:sp>
      <p:sp>
        <p:nvSpPr>
          <p:cNvPr id="386082" name="Text Box 34"/>
          <p:cNvSpPr txBox="1">
            <a:spLocks noChangeArrowheads="1"/>
          </p:cNvSpPr>
          <p:nvPr/>
        </p:nvSpPr>
        <p:spPr bwMode="auto">
          <a:xfrm>
            <a:off x="550863" y="3864172"/>
            <a:ext cx="7705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zh-CN" altLang="en-US" dirty="0">
                <a:solidFill>
                  <a:srgbClr val="C00000"/>
                </a:solidFill>
                <a:latin typeface="+mn-lt"/>
                <a:ea typeface="+mn-ea"/>
              </a:rPr>
              <a:t>尽管对于大多数六岁孩童来说，这种感觉实属正常，可是这种捉摸不定使我对足球产生不了兴趣。</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sp>
        <p:nvSpPr>
          <p:cNvPr id="8" name="Text Box 28"/>
          <p:cNvSpPr txBox="1">
            <a:spLocks noChangeArrowheads="1"/>
          </p:cNvSpPr>
          <p:nvPr/>
        </p:nvSpPr>
        <p:spPr bwMode="auto">
          <a:xfrm>
            <a:off x="544359" y="2281436"/>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What does “uncertainty” refer to?</a:t>
            </a:r>
          </a:p>
        </p:txBody>
      </p:sp>
      <p:sp>
        <p:nvSpPr>
          <p:cNvPr id="9" name="Text Box 28"/>
          <p:cNvSpPr txBox="1">
            <a:spLocks noChangeArrowheads="1"/>
          </p:cNvSpPr>
          <p:nvPr/>
        </p:nvSpPr>
        <p:spPr bwMode="auto">
          <a:xfrm>
            <a:off x="470629" y="2743101"/>
            <a:ext cx="8673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00000"/>
                </a:solidFill>
              </a:rPr>
              <a:t> </a:t>
            </a:r>
            <a:r>
              <a:rPr lang="en-US" altLang="zh-CN" dirty="0">
                <a:solidFill>
                  <a:srgbClr val="C00000"/>
                </a:solidFill>
                <a:latin typeface="+mn-lt"/>
              </a:rPr>
              <a:t>The author couldn’t fully understand and appreciate soccer. </a:t>
            </a:r>
          </a:p>
        </p:txBody>
      </p:sp>
      <p:pic>
        <p:nvPicPr>
          <p:cNvPr id="12"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275" y="5201379"/>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4459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86082"/>
                                        </p:tgtEl>
                                        <p:attrNameLst>
                                          <p:attrName>style.visibility</p:attrName>
                                        </p:attrNameLst>
                                      </p:cBhvr>
                                      <p:to>
                                        <p:strVal val="visible"/>
                                      </p:to>
                                    </p:set>
                                    <p:animEffect transition="in" filter="fade">
                                      <p:cBhvr>
                                        <p:cTn id="11"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5669" y="855792"/>
            <a:ext cx="7992888"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appreciate</a:t>
            </a:r>
            <a:r>
              <a:rPr lang="en-US" altLang="zh-CN" sz="2400" dirty="0">
                <a:ea typeface="宋体" pitchFamily="2" charset="-122"/>
              </a:rPr>
              <a:t>: </a:t>
            </a:r>
            <a:r>
              <a:rPr lang="en-US" altLang="zh-CN" sz="2400" i="1" dirty="0" err="1">
                <a:ea typeface="宋体" pitchFamily="2" charset="-122"/>
              </a:rPr>
              <a:t>vt</a:t>
            </a:r>
            <a:r>
              <a:rPr lang="en-US" altLang="zh-CN" sz="2400" dirty="0" err="1">
                <a:ea typeface="宋体" pitchFamily="2" charset="-122"/>
              </a:rPr>
              <a:t>.</a:t>
            </a:r>
            <a:r>
              <a:rPr lang="en-US" altLang="zh-CN" sz="2400" dirty="0">
                <a:ea typeface="宋体" pitchFamily="2" charset="-122"/>
              </a:rPr>
              <a:t> recognize the good qualities of sb./</a:t>
            </a:r>
            <a:r>
              <a:rPr lang="en-US" altLang="zh-CN" sz="2400" dirty="0" err="1">
                <a:ea typeface="宋体" pitchFamily="2" charset="-122"/>
              </a:rPr>
              <a:t>sth</a:t>
            </a:r>
            <a:r>
              <a:rPr lang="en-US" altLang="zh-CN" sz="2400" dirty="0">
                <a:ea typeface="宋体" pitchFamily="2" charset="-122"/>
              </a:rPr>
              <a:t>.; be grateful for </a:t>
            </a:r>
            <a:r>
              <a:rPr lang="en-US" altLang="zh-CN" sz="2400" dirty="0" err="1">
                <a:ea typeface="宋体" pitchFamily="2" charset="-122"/>
              </a:rPr>
              <a:t>sth</a:t>
            </a:r>
            <a:r>
              <a:rPr lang="en-US" altLang="zh-CN" sz="2400" dirty="0">
                <a:ea typeface="宋体" pitchFamily="2" charset="-122"/>
              </a:rPr>
              <a:t>. that </a:t>
            </a:r>
            <a:r>
              <a:rPr lang="en-US" altLang="zh-CN" sz="2400" dirty="0" err="1">
                <a:ea typeface="宋体" pitchFamily="2" charset="-122"/>
              </a:rPr>
              <a:t>sb.has</a:t>
            </a:r>
            <a:r>
              <a:rPr lang="en-US" altLang="zh-CN" sz="2400" dirty="0">
                <a:ea typeface="宋体" pitchFamily="2" charset="-122"/>
              </a:rPr>
              <a:t> done </a:t>
            </a:r>
            <a:r>
              <a:rPr lang="zh-CN" altLang="en-US" sz="2400" dirty="0">
                <a:ea typeface="宋体" pitchFamily="2" charset="-122"/>
              </a:rPr>
              <a:t>欣赏；感激</a:t>
            </a:r>
            <a:endParaRPr lang="zh-CN" altLang="en-US" sz="2400" dirty="0"/>
          </a:p>
        </p:txBody>
      </p:sp>
      <p:pic>
        <p:nvPicPr>
          <p:cNvPr id="8" name="Picture 15" descr="13"/>
          <p:cNvPicPr>
            <a:picLocks noChangeAspect="1" noChangeArrowheads="1"/>
          </p:cNvPicPr>
          <p:nvPr/>
        </p:nvPicPr>
        <p:blipFill>
          <a:blip r:embed="rId2"/>
          <a:srcRect/>
          <a:stretch>
            <a:fillRect/>
          </a:stretch>
        </p:blipFill>
        <p:spPr bwMode="auto">
          <a:xfrm>
            <a:off x="611560" y="174270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443108"/>
            <a:ext cx="314325" cy="261938"/>
          </a:xfrm>
          <a:prstGeom prst="rect">
            <a:avLst/>
          </a:prstGeom>
          <a:noFill/>
          <a:ln w="9525">
            <a:noFill/>
            <a:miter lim="800000"/>
            <a:headEnd/>
            <a:tailEnd/>
          </a:ln>
        </p:spPr>
      </p:pic>
      <p:sp>
        <p:nvSpPr>
          <p:cNvPr id="6" name="矩形 5"/>
          <p:cNvSpPr/>
          <p:nvPr/>
        </p:nvSpPr>
        <p:spPr>
          <a:xfrm>
            <a:off x="1021533" y="3289548"/>
            <a:ext cx="7776864" cy="830997"/>
          </a:xfrm>
          <a:prstGeom prst="rect">
            <a:avLst/>
          </a:prstGeom>
        </p:spPr>
        <p:txBody>
          <a:bodyPr wrap="square">
            <a:spAutoFit/>
          </a:bodyPr>
          <a:lstStyle/>
          <a:p>
            <a:pPr lvl="0"/>
            <a:r>
              <a:rPr lang="en-US" altLang="zh-CN" sz="2400" dirty="0">
                <a:solidFill>
                  <a:srgbClr val="3F3F3F"/>
                </a:solidFill>
              </a:rPr>
              <a:t>You can’t really </a:t>
            </a:r>
            <a:r>
              <a:rPr lang="en-US" altLang="zh-CN" sz="2400" i="1" dirty="0">
                <a:solidFill>
                  <a:srgbClr val="3F3F3F"/>
                </a:solidFill>
              </a:rPr>
              <a:t>appreciate</a:t>
            </a:r>
            <a:r>
              <a:rPr lang="en-US" altLang="zh-CN" sz="2400" dirty="0">
                <a:solidFill>
                  <a:srgbClr val="3F3F3F"/>
                </a:solidFill>
              </a:rPr>
              <a:t> foreign literature in translation.</a:t>
            </a:r>
          </a:p>
        </p:txBody>
      </p:sp>
      <p:sp>
        <p:nvSpPr>
          <p:cNvPr id="9" name="矩形 8"/>
          <p:cNvSpPr/>
          <p:nvPr/>
        </p:nvSpPr>
        <p:spPr>
          <a:xfrm>
            <a:off x="1044138" y="2713484"/>
            <a:ext cx="7020250" cy="461665"/>
          </a:xfrm>
          <a:prstGeom prst="rect">
            <a:avLst/>
          </a:prstGeom>
        </p:spPr>
        <p:txBody>
          <a:bodyPr wrap="square">
            <a:spAutoFit/>
          </a:bodyPr>
          <a:lstStyle/>
          <a:p>
            <a:pPr lvl="0"/>
            <a:r>
              <a:rPr lang="zh-CN" altLang="en-US" sz="2400" dirty="0">
                <a:solidFill>
                  <a:srgbClr val="3F3F3F"/>
                </a:solidFill>
              </a:rPr>
              <a:t>看翻译作品不能真正欣赏外国文学原著的美妙之处。</a:t>
            </a:r>
            <a:endParaRPr lang="zh-CN" altLang="zh-CN" sz="2400" dirty="0">
              <a:solidFill>
                <a:srgbClr val="3F3F3F"/>
              </a:solidFill>
              <a:ea typeface="宋体" pitchFamily="2" charset="-122"/>
            </a:endParaRPr>
          </a:p>
        </p:txBody>
      </p:sp>
      <p:sp>
        <p:nvSpPr>
          <p:cNvPr id="11" name="矩形 10"/>
          <p:cNvSpPr/>
          <p:nvPr/>
        </p:nvSpPr>
        <p:spPr>
          <a:xfrm>
            <a:off x="950214" y="1706945"/>
            <a:ext cx="7632847" cy="461665"/>
          </a:xfrm>
          <a:prstGeom prst="rect">
            <a:avLst/>
          </a:prstGeom>
        </p:spPr>
        <p:txBody>
          <a:bodyPr wrap="square">
            <a:spAutoFit/>
          </a:bodyPr>
          <a:lstStyle/>
          <a:p>
            <a:pPr lvl="0"/>
            <a:r>
              <a:rPr lang="en-US" altLang="zh-CN" sz="2400" dirty="0">
                <a:solidFill>
                  <a:srgbClr val="3F3F3F"/>
                </a:solidFill>
              </a:rPr>
              <a:t>She feels that he does not </a:t>
            </a:r>
            <a:r>
              <a:rPr lang="en-US" altLang="zh-CN" sz="2400" i="1" dirty="0">
                <a:solidFill>
                  <a:srgbClr val="3F3F3F"/>
                </a:solidFill>
              </a:rPr>
              <a:t>appreciate</a:t>
            </a:r>
            <a:r>
              <a:rPr lang="en-US" altLang="zh-CN" sz="2400" dirty="0">
                <a:solidFill>
                  <a:srgbClr val="3F3F3F"/>
                </a:solidFill>
              </a:rPr>
              <a:t> her.</a:t>
            </a:r>
            <a:endParaRPr lang="zh-CN" altLang="en-US" sz="2400" dirty="0">
              <a:solidFill>
                <a:srgbClr val="3F3F3F"/>
              </a:solidFill>
            </a:endParaRPr>
          </a:p>
        </p:txBody>
      </p:sp>
      <p:pic>
        <p:nvPicPr>
          <p:cNvPr id="12" name="Picture 17" descr="14"/>
          <p:cNvPicPr>
            <a:picLocks noChangeAspect="1" noChangeArrowheads="1"/>
          </p:cNvPicPr>
          <p:nvPr/>
        </p:nvPicPr>
        <p:blipFill>
          <a:blip r:embed="rId3"/>
          <a:srcRect/>
          <a:stretch>
            <a:fillRect/>
          </a:stretch>
        </p:blipFill>
        <p:spPr bwMode="auto">
          <a:xfrm>
            <a:off x="610553" y="2239303"/>
            <a:ext cx="314325" cy="261938"/>
          </a:xfrm>
          <a:prstGeom prst="rect">
            <a:avLst/>
          </a:prstGeom>
          <a:noFill/>
          <a:ln w="9525">
            <a:noFill/>
            <a:miter lim="800000"/>
            <a:headEnd/>
            <a:tailEnd/>
          </a:ln>
        </p:spPr>
      </p:pic>
      <p:sp>
        <p:nvSpPr>
          <p:cNvPr id="13" name="矩形 12"/>
          <p:cNvSpPr/>
          <p:nvPr/>
        </p:nvSpPr>
        <p:spPr>
          <a:xfrm>
            <a:off x="1021533" y="2139440"/>
            <a:ext cx="6740797" cy="461665"/>
          </a:xfrm>
          <a:prstGeom prst="rect">
            <a:avLst/>
          </a:prstGeom>
        </p:spPr>
        <p:txBody>
          <a:bodyPr wrap="square">
            <a:spAutoFit/>
          </a:bodyPr>
          <a:lstStyle/>
          <a:p>
            <a:pPr lvl="0"/>
            <a:r>
              <a:rPr lang="zh-CN" altLang="en-US" sz="2400" dirty="0">
                <a:solidFill>
                  <a:srgbClr val="3F3F3F"/>
                </a:solidFill>
              </a:rPr>
              <a:t>她觉得他并不赏识她。</a:t>
            </a:r>
            <a:endParaRPr lang="en-US" altLang="zh-CN" sz="2400" dirty="0">
              <a:solidFill>
                <a:srgbClr val="3F3F3F"/>
              </a:solidFill>
            </a:endParaRPr>
          </a:p>
        </p:txBody>
      </p:sp>
      <p:pic>
        <p:nvPicPr>
          <p:cNvPr id="14" name="Picture 15" descr="13"/>
          <p:cNvPicPr>
            <a:picLocks noChangeAspect="1" noChangeArrowheads="1"/>
          </p:cNvPicPr>
          <p:nvPr/>
        </p:nvPicPr>
        <p:blipFill>
          <a:blip r:embed="rId2"/>
          <a:srcRect/>
          <a:stretch>
            <a:fillRect/>
          </a:stretch>
        </p:blipFill>
        <p:spPr bwMode="auto">
          <a:xfrm>
            <a:off x="618282" y="2813347"/>
            <a:ext cx="314325" cy="261938"/>
          </a:xfrm>
          <a:prstGeom prst="rect">
            <a:avLst/>
          </a:prstGeom>
          <a:noFill/>
          <a:ln w="9525">
            <a:noFill/>
            <a:miter lim="800000"/>
            <a:headEnd/>
            <a:tailEnd/>
          </a:ln>
        </p:spPr>
      </p:pic>
      <p:sp>
        <p:nvSpPr>
          <p:cNvPr id="15" name="矩形 14"/>
          <p:cNvSpPr/>
          <p:nvPr/>
        </p:nvSpPr>
        <p:spPr>
          <a:xfrm>
            <a:off x="1021533" y="4126706"/>
            <a:ext cx="8807051" cy="461665"/>
          </a:xfrm>
          <a:prstGeom prst="rect">
            <a:avLst/>
          </a:prstGeom>
        </p:spPr>
        <p:txBody>
          <a:bodyPr wrap="square">
            <a:spAutoFit/>
          </a:bodyPr>
          <a:lstStyle/>
          <a:p>
            <a:pPr lvl="0"/>
            <a:r>
              <a:rPr lang="en-US" altLang="zh-CN" sz="2400" dirty="0">
                <a:solidFill>
                  <a:srgbClr val="3F3F3F"/>
                </a:solidFill>
              </a:rPr>
              <a:t>I would </a:t>
            </a:r>
            <a:r>
              <a:rPr lang="en-US" altLang="zh-CN" sz="2400" i="1" dirty="0">
                <a:solidFill>
                  <a:srgbClr val="3F3F3F"/>
                </a:solidFill>
              </a:rPr>
              <a:t>appreciate</a:t>
            </a:r>
            <a:r>
              <a:rPr lang="en-US" altLang="zh-CN" sz="2400" dirty="0">
                <a:solidFill>
                  <a:srgbClr val="3F3F3F"/>
                </a:solidFill>
              </a:rPr>
              <a:t> it if you could let me know in advance.</a:t>
            </a:r>
            <a:endParaRPr lang="zh-CN" altLang="en-US" sz="2400" dirty="0">
              <a:solidFill>
                <a:srgbClr val="3F3F3F"/>
              </a:solidFill>
            </a:endParaRPr>
          </a:p>
        </p:txBody>
      </p:sp>
      <p:pic>
        <p:nvPicPr>
          <p:cNvPr id="16" name="Picture 15" descr="13"/>
          <p:cNvPicPr>
            <a:picLocks noChangeAspect="1" noChangeArrowheads="1"/>
          </p:cNvPicPr>
          <p:nvPr/>
        </p:nvPicPr>
        <p:blipFill>
          <a:blip r:embed="rId2"/>
          <a:srcRect/>
          <a:stretch>
            <a:fillRect/>
          </a:stretch>
        </p:blipFill>
        <p:spPr bwMode="auto">
          <a:xfrm>
            <a:off x="618282" y="4226569"/>
            <a:ext cx="314325" cy="261938"/>
          </a:xfrm>
          <a:prstGeom prst="rect">
            <a:avLst/>
          </a:prstGeom>
          <a:noFill/>
          <a:ln w="9525">
            <a:noFill/>
            <a:miter lim="800000"/>
            <a:headEnd/>
            <a:tailEnd/>
          </a:ln>
        </p:spPr>
      </p:pic>
      <p:pic>
        <p:nvPicPr>
          <p:cNvPr id="17" name="Picture 17" descr="14"/>
          <p:cNvPicPr>
            <a:picLocks noChangeAspect="1" noChangeArrowheads="1"/>
          </p:cNvPicPr>
          <p:nvPr/>
        </p:nvPicPr>
        <p:blipFill>
          <a:blip r:embed="rId3"/>
          <a:srcRect/>
          <a:stretch>
            <a:fillRect/>
          </a:stretch>
        </p:blipFill>
        <p:spPr bwMode="auto">
          <a:xfrm>
            <a:off x="625004" y="4788329"/>
            <a:ext cx="314325" cy="261938"/>
          </a:xfrm>
          <a:prstGeom prst="rect">
            <a:avLst/>
          </a:prstGeom>
          <a:noFill/>
          <a:ln w="9525">
            <a:noFill/>
            <a:miter lim="800000"/>
            <a:headEnd/>
            <a:tailEnd/>
          </a:ln>
        </p:spPr>
      </p:pic>
      <p:sp>
        <p:nvSpPr>
          <p:cNvPr id="5" name="矩形 4"/>
          <p:cNvSpPr/>
          <p:nvPr/>
        </p:nvSpPr>
        <p:spPr>
          <a:xfrm>
            <a:off x="1085408" y="4689058"/>
            <a:ext cx="4801314" cy="461665"/>
          </a:xfrm>
          <a:prstGeom prst="rect">
            <a:avLst/>
          </a:prstGeom>
        </p:spPr>
        <p:txBody>
          <a:bodyPr wrap="none">
            <a:spAutoFit/>
          </a:bodyPr>
          <a:lstStyle/>
          <a:p>
            <a:r>
              <a:rPr lang="zh-CN" altLang="en-US" sz="2400" dirty="0">
                <a:solidFill>
                  <a:srgbClr val="3F3F3F"/>
                </a:solidFill>
              </a:rPr>
              <a:t>如能提前告知我，我将不胜感激。</a:t>
            </a:r>
          </a:p>
        </p:txBody>
      </p:sp>
      <p:pic>
        <p:nvPicPr>
          <p:cNvPr id="19"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388" y="491929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18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15"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754231" y="2584007"/>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Paraphrase the sentence.</a:t>
            </a:r>
          </a:p>
        </p:txBody>
      </p:sp>
      <p:sp>
        <p:nvSpPr>
          <p:cNvPr id="57349" name="Rectangle 32"/>
          <p:cNvSpPr>
            <a:spLocks noChangeArrowheads="1"/>
          </p:cNvSpPr>
          <p:nvPr/>
        </p:nvSpPr>
        <p:spPr bwMode="auto">
          <a:xfrm>
            <a:off x="539751" y="1300428"/>
            <a:ext cx="8208963"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Eventually, my stubbornness began to give. </a:t>
            </a:r>
          </a:p>
        </p:txBody>
      </p:sp>
      <p:sp>
        <p:nvSpPr>
          <p:cNvPr id="386082" name="Text Box 34"/>
          <p:cNvSpPr txBox="1">
            <a:spLocks noChangeArrowheads="1"/>
          </p:cNvSpPr>
          <p:nvPr/>
        </p:nvSpPr>
        <p:spPr bwMode="auto">
          <a:xfrm>
            <a:off x="771035" y="3289548"/>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Arial"/>
              </a:rPr>
              <a:t>Eventually, my stubbornness started to fade away.</a:t>
            </a:r>
            <a:endParaRPr lang="zh-CN" altLang="en-US" dirty="0">
              <a:solidFill>
                <a:srgbClr val="CC3300"/>
              </a:solidFill>
              <a:latin typeface="Arial"/>
            </a:endParaRP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pic>
        <p:nvPicPr>
          <p:cNvPr id="8"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388" y="491929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02226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539751" y="1785158"/>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Translate the sentence.</a:t>
            </a:r>
          </a:p>
        </p:txBody>
      </p:sp>
      <p:sp>
        <p:nvSpPr>
          <p:cNvPr id="57349" name="Rectangle 32"/>
          <p:cNvSpPr>
            <a:spLocks noChangeArrowheads="1"/>
          </p:cNvSpPr>
          <p:nvPr/>
        </p:nvSpPr>
        <p:spPr bwMode="auto">
          <a:xfrm>
            <a:off x="539751" y="1094379"/>
            <a:ext cx="8208963"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I couldn’t place my finger on it, but soccer had my attention.</a:t>
            </a:r>
          </a:p>
        </p:txBody>
      </p:sp>
      <p:sp>
        <p:nvSpPr>
          <p:cNvPr id="386082" name="Text Box 34"/>
          <p:cNvSpPr txBox="1">
            <a:spLocks noChangeArrowheads="1"/>
          </p:cNvSpPr>
          <p:nvPr/>
        </p:nvSpPr>
        <p:spPr bwMode="auto">
          <a:xfrm>
            <a:off x="588659" y="2213290"/>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zh-CN" altLang="en-US" dirty="0">
                <a:solidFill>
                  <a:srgbClr val="C00000"/>
                </a:solidFill>
                <a:latin typeface="+mn-lt"/>
                <a:ea typeface="+mn-ea"/>
              </a:rPr>
              <a:t>我说不清楚，但足球吸引了我的注意力。</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sp>
        <p:nvSpPr>
          <p:cNvPr id="2" name="矩形 1"/>
          <p:cNvSpPr/>
          <p:nvPr/>
        </p:nvSpPr>
        <p:spPr>
          <a:xfrm>
            <a:off x="581527" y="2971899"/>
            <a:ext cx="3895425" cy="461665"/>
          </a:xfrm>
          <a:prstGeom prst="rect">
            <a:avLst/>
          </a:prstGeom>
        </p:spPr>
        <p:txBody>
          <a:bodyPr wrap="none">
            <a:spAutoFit/>
          </a:bodyPr>
          <a:lstStyle/>
          <a:p>
            <a:r>
              <a:rPr lang="en-US" altLang="zh-CN" sz="2400" b="1" dirty="0">
                <a:solidFill>
                  <a:srgbClr val="C00000"/>
                </a:solidFill>
              </a:rPr>
              <a:t>place/put one’s finger on </a:t>
            </a:r>
            <a:endParaRPr lang="zh-CN" altLang="en-US" sz="2400" b="1" dirty="0">
              <a:solidFill>
                <a:srgbClr val="C00000"/>
              </a:solidFill>
            </a:endParaRPr>
          </a:p>
        </p:txBody>
      </p:sp>
      <p:sp>
        <p:nvSpPr>
          <p:cNvPr id="3" name="矩形 2"/>
          <p:cNvSpPr/>
          <p:nvPr/>
        </p:nvSpPr>
        <p:spPr>
          <a:xfrm>
            <a:off x="602900" y="3433564"/>
            <a:ext cx="7901522" cy="830997"/>
          </a:xfrm>
          <a:prstGeom prst="rect">
            <a:avLst/>
          </a:prstGeom>
        </p:spPr>
        <p:txBody>
          <a:bodyPr wrap="none">
            <a:spAutoFit/>
          </a:bodyPr>
          <a:lstStyle/>
          <a:p>
            <a:r>
              <a:rPr lang="en-US" altLang="zh-CN" sz="2400" dirty="0"/>
              <a:t>discover the exact reason why a situation is the way it is </a:t>
            </a:r>
          </a:p>
          <a:p>
            <a:r>
              <a:rPr lang="zh-CN" altLang="en-US" sz="2400" dirty="0"/>
              <a:t>准确地找出原因</a:t>
            </a:r>
          </a:p>
        </p:txBody>
      </p:sp>
      <p:pic>
        <p:nvPicPr>
          <p:cNvPr id="12"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388" y="491929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47489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5669" y="855792"/>
            <a:ext cx="7992888" cy="461665"/>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on a daily basis</a:t>
            </a:r>
            <a:r>
              <a:rPr lang="en-US" altLang="zh-CN" sz="2400" dirty="0">
                <a:ea typeface="宋体" pitchFamily="2" charset="-122"/>
              </a:rPr>
              <a:t>: </a:t>
            </a:r>
            <a:r>
              <a:rPr lang="zh-CN" altLang="en-US" sz="2400" dirty="0">
                <a:solidFill>
                  <a:srgbClr val="3F3F3F"/>
                </a:solidFill>
              </a:rPr>
              <a:t>每一天</a:t>
            </a:r>
          </a:p>
        </p:txBody>
      </p:sp>
      <p:pic>
        <p:nvPicPr>
          <p:cNvPr id="8" name="Picture 15" descr="13"/>
          <p:cNvPicPr>
            <a:picLocks noChangeAspect="1" noChangeArrowheads="1"/>
          </p:cNvPicPr>
          <p:nvPr/>
        </p:nvPicPr>
        <p:blipFill>
          <a:blip r:embed="rId3"/>
          <a:srcRect/>
          <a:stretch>
            <a:fillRect/>
          </a:stretch>
        </p:blipFill>
        <p:spPr bwMode="auto">
          <a:xfrm>
            <a:off x="611560" y="164635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4"/>
          <a:srcRect/>
          <a:stretch>
            <a:fillRect/>
          </a:stretch>
        </p:blipFill>
        <p:spPr bwMode="auto">
          <a:xfrm>
            <a:off x="575607" y="3443108"/>
            <a:ext cx="314325" cy="261938"/>
          </a:xfrm>
          <a:prstGeom prst="rect">
            <a:avLst/>
          </a:prstGeom>
          <a:noFill/>
          <a:ln w="9525">
            <a:noFill/>
            <a:miter lim="800000"/>
            <a:headEnd/>
            <a:tailEnd/>
          </a:ln>
        </p:spPr>
      </p:pic>
      <p:sp>
        <p:nvSpPr>
          <p:cNvPr id="6" name="矩形 5"/>
          <p:cNvSpPr/>
          <p:nvPr/>
        </p:nvSpPr>
        <p:spPr>
          <a:xfrm>
            <a:off x="1051394" y="2813347"/>
            <a:ext cx="7776864" cy="461665"/>
          </a:xfrm>
          <a:prstGeom prst="rect">
            <a:avLst/>
          </a:prstGeom>
        </p:spPr>
        <p:txBody>
          <a:bodyPr wrap="square">
            <a:spAutoFit/>
          </a:bodyPr>
          <a:lstStyle/>
          <a:p>
            <a:pPr lvl="0"/>
            <a:r>
              <a:rPr lang="zh-CN" altLang="en-US" sz="2400" dirty="0">
                <a:solidFill>
                  <a:srgbClr val="3F3F3F"/>
                </a:solidFill>
              </a:rPr>
              <a:t>安全设备每天都进行检查。</a:t>
            </a:r>
            <a:endParaRPr lang="en-US" altLang="zh-CN" sz="2400" dirty="0">
              <a:solidFill>
                <a:srgbClr val="3F3F3F"/>
              </a:solidFill>
            </a:endParaRPr>
          </a:p>
        </p:txBody>
      </p:sp>
      <p:sp>
        <p:nvSpPr>
          <p:cNvPr id="9" name="矩形 8"/>
          <p:cNvSpPr/>
          <p:nvPr/>
        </p:nvSpPr>
        <p:spPr>
          <a:xfrm>
            <a:off x="1078850" y="3343244"/>
            <a:ext cx="7020250" cy="461665"/>
          </a:xfrm>
          <a:prstGeom prst="rect">
            <a:avLst/>
          </a:prstGeom>
        </p:spPr>
        <p:txBody>
          <a:bodyPr wrap="square">
            <a:spAutoFit/>
          </a:bodyPr>
          <a:lstStyle/>
          <a:p>
            <a:pPr lvl="0"/>
            <a:r>
              <a:rPr lang="en-US" altLang="zh-CN" sz="2400" dirty="0">
                <a:solidFill>
                  <a:srgbClr val="3F3F3F"/>
                </a:solidFill>
              </a:rPr>
              <a:t>Safety equipment was checked </a:t>
            </a:r>
            <a:r>
              <a:rPr lang="en-US" altLang="zh-CN" sz="2400" i="1" dirty="0">
                <a:solidFill>
                  <a:srgbClr val="3F3F3F"/>
                </a:solidFill>
              </a:rPr>
              <a:t>on a daily basis</a:t>
            </a:r>
            <a:r>
              <a:rPr lang="en-US" altLang="zh-CN" sz="2400" dirty="0">
                <a:solidFill>
                  <a:srgbClr val="3F3F3F"/>
                </a:solidFill>
              </a:rPr>
              <a:t>.</a:t>
            </a:r>
          </a:p>
        </p:txBody>
      </p:sp>
      <p:sp>
        <p:nvSpPr>
          <p:cNvPr id="11" name="矩形 10"/>
          <p:cNvSpPr/>
          <p:nvPr/>
        </p:nvSpPr>
        <p:spPr>
          <a:xfrm>
            <a:off x="975710" y="1501817"/>
            <a:ext cx="7632847" cy="830997"/>
          </a:xfrm>
          <a:prstGeom prst="rect">
            <a:avLst/>
          </a:prstGeom>
        </p:spPr>
        <p:txBody>
          <a:bodyPr wrap="square">
            <a:spAutoFit/>
          </a:bodyPr>
          <a:lstStyle/>
          <a:p>
            <a:pPr lvl="0"/>
            <a:r>
              <a:rPr lang="en-US" altLang="zh-CN" sz="2400" dirty="0">
                <a:solidFill>
                  <a:srgbClr val="3F3F3F"/>
                </a:solidFill>
              </a:rPr>
              <a:t>How much desktop software do you generally use </a:t>
            </a:r>
            <a:r>
              <a:rPr lang="en-US" altLang="zh-CN" sz="2400" i="1" dirty="0">
                <a:solidFill>
                  <a:srgbClr val="3F3F3F"/>
                </a:solidFill>
              </a:rPr>
              <a:t>on a daily basis</a:t>
            </a:r>
            <a:r>
              <a:rPr lang="en-US" altLang="zh-CN" sz="2400" dirty="0">
                <a:solidFill>
                  <a:srgbClr val="3F3F3F"/>
                </a:solidFill>
              </a:rPr>
              <a:t>?</a:t>
            </a:r>
          </a:p>
        </p:txBody>
      </p:sp>
      <p:pic>
        <p:nvPicPr>
          <p:cNvPr id="12" name="Picture 17" descr="14"/>
          <p:cNvPicPr>
            <a:picLocks noChangeAspect="1" noChangeArrowheads="1"/>
          </p:cNvPicPr>
          <p:nvPr/>
        </p:nvPicPr>
        <p:blipFill>
          <a:blip r:embed="rId4"/>
          <a:srcRect/>
          <a:stretch>
            <a:fillRect/>
          </a:stretch>
        </p:blipFill>
        <p:spPr bwMode="auto">
          <a:xfrm>
            <a:off x="575608" y="2332814"/>
            <a:ext cx="314325" cy="261938"/>
          </a:xfrm>
          <a:prstGeom prst="rect">
            <a:avLst/>
          </a:prstGeom>
          <a:noFill/>
          <a:ln w="9525">
            <a:noFill/>
            <a:miter lim="800000"/>
            <a:headEnd/>
            <a:tailEnd/>
          </a:ln>
        </p:spPr>
      </p:pic>
      <p:sp>
        <p:nvSpPr>
          <p:cNvPr id="13" name="矩形 12"/>
          <p:cNvSpPr/>
          <p:nvPr/>
        </p:nvSpPr>
        <p:spPr>
          <a:xfrm>
            <a:off x="1051394" y="2232951"/>
            <a:ext cx="6740797" cy="461665"/>
          </a:xfrm>
          <a:prstGeom prst="rect">
            <a:avLst/>
          </a:prstGeom>
        </p:spPr>
        <p:txBody>
          <a:bodyPr wrap="square">
            <a:spAutoFit/>
          </a:bodyPr>
          <a:lstStyle/>
          <a:p>
            <a:pPr lvl="0"/>
            <a:r>
              <a:rPr lang="zh-CN" altLang="en-US" sz="2400" dirty="0">
                <a:solidFill>
                  <a:srgbClr val="3F3F3F"/>
                </a:solidFill>
              </a:rPr>
              <a:t>你平日里常用的桌面软件有多少？</a:t>
            </a:r>
          </a:p>
        </p:txBody>
      </p:sp>
      <p:pic>
        <p:nvPicPr>
          <p:cNvPr id="14" name="Picture 15" descr="13"/>
          <p:cNvPicPr>
            <a:picLocks noChangeAspect="1" noChangeArrowheads="1"/>
          </p:cNvPicPr>
          <p:nvPr/>
        </p:nvPicPr>
        <p:blipFill>
          <a:blip r:embed="rId3"/>
          <a:srcRect/>
          <a:stretch>
            <a:fillRect/>
          </a:stretch>
        </p:blipFill>
        <p:spPr bwMode="auto">
          <a:xfrm>
            <a:off x="575610" y="2813347"/>
            <a:ext cx="314325" cy="261938"/>
          </a:xfrm>
          <a:prstGeom prst="rect">
            <a:avLst/>
          </a:prstGeom>
          <a:noFill/>
          <a:ln w="9525">
            <a:noFill/>
            <a:miter lim="800000"/>
            <a:headEnd/>
            <a:tailEnd/>
          </a:ln>
        </p:spPr>
      </p:pic>
      <p:pic>
        <p:nvPicPr>
          <p:cNvPr id="17" name="Picture 2">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4388" y="491929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1859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810440"/>
            <a:ext cx="7992888"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intention</a:t>
            </a:r>
            <a:r>
              <a:rPr lang="en-US" altLang="zh-CN" sz="2400" dirty="0">
                <a:ea typeface="宋体" pitchFamily="2" charset="-122"/>
              </a:rPr>
              <a:t>: </a:t>
            </a:r>
            <a:r>
              <a:rPr lang="en-US" altLang="zh-CN" sz="2400" i="1" dirty="0">
                <a:ea typeface="宋体" pitchFamily="2" charset="-122"/>
              </a:rPr>
              <a:t>n</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dirty="0">
                <a:ea typeface="宋体" pitchFamily="2" charset="-122"/>
              </a:rPr>
              <a:t>what one intends or plans to do </a:t>
            </a:r>
            <a:r>
              <a:rPr lang="zh-CN" altLang="en-US" sz="2400" dirty="0">
                <a:latin typeface="幼圆" pitchFamily="49" charset="-122"/>
                <a:ea typeface="幼圆" pitchFamily="49" charset="-122"/>
              </a:rPr>
              <a:t>打算；计划；意图</a:t>
            </a:r>
          </a:p>
        </p:txBody>
      </p:sp>
      <p:pic>
        <p:nvPicPr>
          <p:cNvPr id="8" name="Picture 15" descr="13"/>
          <p:cNvPicPr>
            <a:picLocks noChangeAspect="1" noChangeArrowheads="1"/>
          </p:cNvPicPr>
          <p:nvPr/>
        </p:nvPicPr>
        <p:blipFill>
          <a:blip r:embed="rId3"/>
          <a:srcRect/>
          <a:stretch>
            <a:fillRect/>
          </a:stretch>
        </p:blipFill>
        <p:spPr bwMode="auto">
          <a:xfrm>
            <a:off x="564666" y="170146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4"/>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99917" y="3333700"/>
            <a:ext cx="7776864" cy="461665"/>
          </a:xfrm>
          <a:prstGeom prst="rect">
            <a:avLst/>
          </a:prstGeom>
        </p:spPr>
        <p:txBody>
          <a:bodyPr wrap="square">
            <a:spAutoFit/>
          </a:bodyPr>
          <a:lstStyle/>
          <a:p>
            <a:r>
              <a:rPr lang="zh-CN" altLang="en-US" sz="2400" dirty="0">
                <a:solidFill>
                  <a:srgbClr val="3F3F3F"/>
                </a:solidFill>
              </a:rPr>
              <a:t>他说他为自己弹吉他的风格感到自豪，并一心想露一手。</a:t>
            </a:r>
            <a:endParaRPr lang="en-US" altLang="zh-CN" sz="2400" dirty="0">
              <a:solidFill>
                <a:srgbClr val="3F3F3F"/>
              </a:solidFill>
            </a:endParaRPr>
          </a:p>
        </p:txBody>
      </p:sp>
      <p:sp>
        <p:nvSpPr>
          <p:cNvPr id="9" name="矩形 8"/>
          <p:cNvSpPr/>
          <p:nvPr/>
        </p:nvSpPr>
        <p:spPr>
          <a:xfrm>
            <a:off x="928471" y="3909764"/>
            <a:ext cx="7749408" cy="830997"/>
          </a:xfrm>
          <a:prstGeom prst="rect">
            <a:avLst/>
          </a:prstGeom>
        </p:spPr>
        <p:txBody>
          <a:bodyPr wrap="square">
            <a:spAutoFit/>
          </a:bodyPr>
          <a:lstStyle/>
          <a:p>
            <a:r>
              <a:rPr lang="en-US" altLang="zh-CN" sz="2400" dirty="0">
                <a:solidFill>
                  <a:srgbClr val="3F3F3F"/>
                </a:solidFill>
              </a:rPr>
              <a:t>He’s proud of his guitar style, he says, and he has every </a:t>
            </a:r>
            <a:r>
              <a:rPr lang="en-US" altLang="zh-CN" sz="2400" i="1" dirty="0">
                <a:solidFill>
                  <a:srgbClr val="3F3F3F"/>
                </a:solidFill>
              </a:rPr>
              <a:t>intention</a:t>
            </a:r>
            <a:r>
              <a:rPr lang="en-US" altLang="zh-CN" sz="2400" dirty="0">
                <a:solidFill>
                  <a:srgbClr val="3F3F3F"/>
                </a:solidFill>
              </a:rPr>
              <a:t> of showing it off.</a:t>
            </a:r>
            <a:endParaRPr lang="zh-CN" altLang="en-US" sz="2400" dirty="0">
              <a:solidFill>
                <a:srgbClr val="3F3F3F"/>
              </a:solidFill>
            </a:endParaRPr>
          </a:p>
        </p:txBody>
      </p:sp>
      <p:sp>
        <p:nvSpPr>
          <p:cNvPr id="11" name="矩形 10"/>
          <p:cNvSpPr/>
          <p:nvPr/>
        </p:nvSpPr>
        <p:spPr>
          <a:xfrm>
            <a:off x="889935" y="1646355"/>
            <a:ext cx="7632847" cy="461665"/>
          </a:xfrm>
          <a:prstGeom prst="rect">
            <a:avLst/>
          </a:prstGeom>
        </p:spPr>
        <p:txBody>
          <a:bodyPr wrap="square">
            <a:spAutoFit/>
          </a:bodyPr>
          <a:lstStyle/>
          <a:p>
            <a:r>
              <a:rPr lang="en-US" altLang="zh-CN" sz="2400" dirty="0">
                <a:solidFill>
                  <a:srgbClr val="3F3F3F"/>
                </a:solidFill>
              </a:rPr>
              <a:t>I have no </a:t>
            </a:r>
            <a:r>
              <a:rPr lang="en-US" altLang="zh-CN" sz="2400" i="1" dirty="0">
                <a:solidFill>
                  <a:srgbClr val="3F3F3F"/>
                </a:solidFill>
              </a:rPr>
              <a:t>intention</a:t>
            </a:r>
            <a:r>
              <a:rPr lang="en-US" altLang="zh-CN" sz="2400" dirty="0">
                <a:solidFill>
                  <a:srgbClr val="3F3F3F"/>
                </a:solidFill>
              </a:rPr>
              <a:t> of going to his wedding.</a:t>
            </a:r>
          </a:p>
        </p:txBody>
      </p:sp>
      <p:pic>
        <p:nvPicPr>
          <p:cNvPr id="12" name="Picture 17" descr="14"/>
          <p:cNvPicPr>
            <a:picLocks noChangeAspect="1" noChangeArrowheads="1"/>
          </p:cNvPicPr>
          <p:nvPr/>
        </p:nvPicPr>
        <p:blipFill>
          <a:blip r:embed="rId4"/>
          <a:srcRect/>
          <a:stretch>
            <a:fillRect/>
          </a:stretch>
        </p:blipFill>
        <p:spPr bwMode="auto">
          <a:xfrm>
            <a:off x="575608" y="2594752"/>
            <a:ext cx="314325" cy="261938"/>
          </a:xfrm>
          <a:prstGeom prst="rect">
            <a:avLst/>
          </a:prstGeom>
          <a:noFill/>
          <a:ln w="9525">
            <a:noFill/>
            <a:miter lim="800000"/>
            <a:headEnd/>
            <a:tailEnd/>
          </a:ln>
        </p:spPr>
      </p:pic>
      <p:sp>
        <p:nvSpPr>
          <p:cNvPr id="13" name="矩形 12"/>
          <p:cNvSpPr/>
          <p:nvPr/>
        </p:nvSpPr>
        <p:spPr>
          <a:xfrm>
            <a:off x="960553" y="2494888"/>
            <a:ext cx="8489158" cy="461665"/>
          </a:xfrm>
          <a:prstGeom prst="rect">
            <a:avLst/>
          </a:prstGeom>
        </p:spPr>
        <p:txBody>
          <a:bodyPr wrap="square">
            <a:spAutoFit/>
          </a:bodyPr>
          <a:lstStyle/>
          <a:p>
            <a:r>
              <a:rPr lang="zh-CN" altLang="en-US" sz="2400" dirty="0">
                <a:solidFill>
                  <a:srgbClr val="3F3F3F"/>
                </a:solidFill>
              </a:rPr>
              <a:t>我无意去参加他的婚礼。</a:t>
            </a:r>
          </a:p>
        </p:txBody>
      </p:sp>
      <p:pic>
        <p:nvPicPr>
          <p:cNvPr id="14" name="Picture 15" descr="13"/>
          <p:cNvPicPr>
            <a:picLocks noChangeAspect="1" noChangeArrowheads="1"/>
          </p:cNvPicPr>
          <p:nvPr/>
        </p:nvPicPr>
        <p:blipFill>
          <a:blip r:embed="rId3"/>
          <a:srcRect/>
          <a:stretch>
            <a:fillRect/>
          </a:stretch>
        </p:blipFill>
        <p:spPr bwMode="auto">
          <a:xfrm>
            <a:off x="575610" y="3433564"/>
            <a:ext cx="314325" cy="261938"/>
          </a:xfrm>
          <a:prstGeom prst="rect">
            <a:avLst/>
          </a:prstGeom>
          <a:noFill/>
          <a:ln w="9525">
            <a:noFill/>
            <a:miter lim="800000"/>
            <a:headEnd/>
            <a:tailEnd/>
          </a:ln>
        </p:spPr>
      </p:pic>
      <p:pic>
        <p:nvPicPr>
          <p:cNvPr id="16" name="Picture 2">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4388" y="491929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6283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Before Reading</a:t>
            </a:r>
            <a:endParaRPr lang="zh-CN" altLang="en-US" dirty="0"/>
          </a:p>
        </p:txBody>
      </p:sp>
      <p:sp>
        <p:nvSpPr>
          <p:cNvPr id="3" name="内容占位符 2"/>
          <p:cNvSpPr>
            <a:spLocks noGrp="1"/>
          </p:cNvSpPr>
          <p:nvPr>
            <p:ph idx="1"/>
          </p:nvPr>
        </p:nvSpPr>
        <p:spPr>
          <a:xfrm>
            <a:off x="395536" y="841277"/>
            <a:ext cx="8748464" cy="1872207"/>
          </a:xfrm>
        </p:spPr>
        <p:txBody>
          <a:bodyPr>
            <a:normAutofit/>
          </a:bodyPr>
          <a:lstStyle/>
          <a:p>
            <a:pPr marL="0" indent="0" algn="l">
              <a:lnSpc>
                <a:spcPct val="100000"/>
              </a:lnSpc>
              <a:buNone/>
            </a:pPr>
            <a:r>
              <a:rPr lang="en-US" altLang="zh-CN" sz="2800" dirty="0">
                <a:solidFill>
                  <a:srgbClr val="4C4C4C"/>
                </a:solidFill>
              </a:rPr>
              <a:t>Watch the interview with Natalie Hawkins and list the benefits competitive sports can have on children. The blank filling exercise on page 111 can be of some help.</a:t>
            </a: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endParaRPr lang="zh-CN" altLang="en-US" sz="3600" b="1" dirty="0">
              <a:solidFill>
                <a:srgbClr val="4C4C4C"/>
              </a:solidFill>
            </a:endParaRPr>
          </a:p>
        </p:txBody>
      </p:sp>
      <p:pic>
        <p:nvPicPr>
          <p:cNvPr id="1026" name="Picture 2">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728" y="2596606"/>
            <a:ext cx="6079976" cy="282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607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665642"/>
            <a:ext cx="7992888" cy="830997"/>
          </a:xfrm>
          <a:prstGeom prst="rect">
            <a:avLst/>
          </a:prstGeom>
          <a:noFill/>
          <a:ln w="9525">
            <a:noFill/>
            <a:miter lim="800000"/>
            <a:headEnd/>
            <a:tailEnd/>
          </a:ln>
        </p:spPr>
        <p:txBody>
          <a:bodyPr wrap="square">
            <a:spAutoFit/>
          </a:bodyPr>
          <a:lstStyle/>
          <a:p>
            <a:pPr indent="-261938">
              <a:spcBef>
                <a:spcPct val="50000"/>
              </a:spcBef>
            </a:pPr>
            <a:r>
              <a:rPr lang="en-US" altLang="zh-CN" sz="2400" b="1" dirty="0">
                <a:solidFill>
                  <a:srgbClr val="CC0000"/>
                </a:solidFill>
                <a:ea typeface="宋体" pitchFamily="2" charset="-122"/>
              </a:rPr>
              <a:t>speak volumes</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dirty="0">
                <a:ea typeface="宋体" pitchFamily="2" charset="-122"/>
              </a:rPr>
              <a:t>give a lot of information without the use of words </a:t>
            </a:r>
            <a:r>
              <a:rPr lang="zh-CN" altLang="en-US" sz="2400" dirty="0">
                <a:latin typeface="幼圆" pitchFamily="49" charset="-122"/>
                <a:ea typeface="幼圆" pitchFamily="49" charset="-122"/>
              </a:rPr>
              <a:t>不言自明</a:t>
            </a:r>
          </a:p>
        </p:txBody>
      </p:sp>
      <p:pic>
        <p:nvPicPr>
          <p:cNvPr id="8" name="Picture 15" descr="13"/>
          <p:cNvPicPr>
            <a:picLocks noChangeAspect="1" noChangeArrowheads="1"/>
          </p:cNvPicPr>
          <p:nvPr/>
        </p:nvPicPr>
        <p:blipFill>
          <a:blip r:embed="rId2"/>
          <a:srcRect/>
          <a:stretch>
            <a:fillRect/>
          </a:stretch>
        </p:blipFill>
        <p:spPr bwMode="auto">
          <a:xfrm>
            <a:off x="611560" y="164635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75607" y="3443108"/>
            <a:ext cx="314325" cy="261938"/>
          </a:xfrm>
          <a:prstGeom prst="rect">
            <a:avLst/>
          </a:prstGeom>
          <a:noFill/>
          <a:ln w="9525">
            <a:noFill/>
            <a:miter lim="800000"/>
            <a:headEnd/>
            <a:tailEnd/>
          </a:ln>
        </p:spPr>
      </p:pic>
      <p:sp>
        <p:nvSpPr>
          <p:cNvPr id="6" name="矩形 5"/>
          <p:cNvSpPr/>
          <p:nvPr/>
        </p:nvSpPr>
        <p:spPr>
          <a:xfrm>
            <a:off x="933925" y="2710438"/>
            <a:ext cx="7776864" cy="461665"/>
          </a:xfrm>
          <a:prstGeom prst="rect">
            <a:avLst/>
          </a:prstGeom>
        </p:spPr>
        <p:txBody>
          <a:bodyPr wrap="square">
            <a:spAutoFit/>
          </a:bodyPr>
          <a:lstStyle/>
          <a:p>
            <a:r>
              <a:rPr lang="zh-CN" altLang="en-US" sz="2400" dirty="0">
                <a:solidFill>
                  <a:srgbClr val="3F3F3F"/>
                </a:solidFill>
              </a:rPr>
              <a:t>有时什么都不用说，仅仅一个眼神交汇就够了。</a:t>
            </a:r>
            <a:endParaRPr lang="en-US" altLang="zh-CN" sz="2400" dirty="0">
              <a:solidFill>
                <a:srgbClr val="3F3F3F"/>
              </a:solidFill>
            </a:endParaRPr>
          </a:p>
        </p:txBody>
      </p:sp>
      <p:sp>
        <p:nvSpPr>
          <p:cNvPr id="9" name="矩形 8"/>
          <p:cNvSpPr/>
          <p:nvPr/>
        </p:nvSpPr>
        <p:spPr>
          <a:xfrm>
            <a:off x="961381" y="3172103"/>
            <a:ext cx="7749408" cy="830997"/>
          </a:xfrm>
          <a:prstGeom prst="rect">
            <a:avLst/>
          </a:prstGeom>
        </p:spPr>
        <p:txBody>
          <a:bodyPr wrap="square">
            <a:spAutoFit/>
          </a:bodyPr>
          <a:lstStyle/>
          <a:p>
            <a:r>
              <a:rPr lang="en-US" altLang="zh-CN" sz="2400" dirty="0">
                <a:solidFill>
                  <a:srgbClr val="3F3F3F"/>
                </a:solidFill>
              </a:rPr>
              <a:t>Sometimes nothing needs to be said. A mere glance at each other can </a:t>
            </a:r>
            <a:r>
              <a:rPr lang="en-US" altLang="zh-CN" sz="2400" i="1" dirty="0">
                <a:solidFill>
                  <a:srgbClr val="3F3F3F"/>
                </a:solidFill>
              </a:rPr>
              <a:t>speak volumes</a:t>
            </a:r>
            <a:r>
              <a:rPr lang="en-US" altLang="zh-CN" sz="2400" dirty="0">
                <a:solidFill>
                  <a:srgbClr val="3F3F3F"/>
                </a:solidFill>
              </a:rPr>
              <a:t>.</a:t>
            </a:r>
          </a:p>
        </p:txBody>
      </p:sp>
      <p:sp>
        <p:nvSpPr>
          <p:cNvPr id="11" name="矩形 10"/>
          <p:cNvSpPr/>
          <p:nvPr/>
        </p:nvSpPr>
        <p:spPr>
          <a:xfrm>
            <a:off x="900231" y="1494287"/>
            <a:ext cx="7632847" cy="1200329"/>
          </a:xfrm>
          <a:prstGeom prst="rect">
            <a:avLst/>
          </a:prstGeom>
        </p:spPr>
        <p:txBody>
          <a:bodyPr wrap="square">
            <a:spAutoFit/>
          </a:bodyPr>
          <a:lstStyle/>
          <a:p>
            <a:r>
              <a:rPr lang="en-US" altLang="zh-CN" sz="2400" dirty="0">
                <a:solidFill>
                  <a:srgbClr val="3F3F3F"/>
                </a:solidFill>
              </a:rPr>
              <a:t>The crowd gathered at the entrance to the stadium </a:t>
            </a:r>
            <a:r>
              <a:rPr lang="en-US" altLang="zh-CN" sz="2400" i="1" dirty="0">
                <a:solidFill>
                  <a:srgbClr val="3F3F3F"/>
                </a:solidFill>
              </a:rPr>
              <a:t>spoke volumes </a:t>
            </a:r>
            <a:r>
              <a:rPr lang="en-US" altLang="zh-CN" sz="2400" dirty="0">
                <a:solidFill>
                  <a:srgbClr val="3F3F3F"/>
                </a:solidFill>
              </a:rPr>
              <a:t>of the soccer team’s popularity.</a:t>
            </a:r>
          </a:p>
          <a:p>
            <a:endParaRPr lang="en-US" altLang="zh-CN" sz="2400" dirty="0">
              <a:solidFill>
                <a:srgbClr val="3F3F3F"/>
              </a:solidFill>
            </a:endParaRPr>
          </a:p>
        </p:txBody>
      </p:sp>
      <p:pic>
        <p:nvPicPr>
          <p:cNvPr id="12" name="Picture 17" descr="14"/>
          <p:cNvPicPr>
            <a:picLocks noChangeAspect="1" noChangeArrowheads="1"/>
          </p:cNvPicPr>
          <p:nvPr/>
        </p:nvPicPr>
        <p:blipFill>
          <a:blip r:embed="rId3"/>
          <a:srcRect/>
          <a:stretch>
            <a:fillRect/>
          </a:stretch>
        </p:blipFill>
        <p:spPr bwMode="auto">
          <a:xfrm>
            <a:off x="575608" y="2332814"/>
            <a:ext cx="314325" cy="261938"/>
          </a:xfrm>
          <a:prstGeom prst="rect">
            <a:avLst/>
          </a:prstGeom>
          <a:noFill/>
          <a:ln w="9525">
            <a:noFill/>
            <a:miter lim="800000"/>
            <a:headEnd/>
            <a:tailEnd/>
          </a:ln>
        </p:spPr>
      </p:pic>
      <p:sp>
        <p:nvSpPr>
          <p:cNvPr id="13" name="矩形 12"/>
          <p:cNvSpPr/>
          <p:nvPr/>
        </p:nvSpPr>
        <p:spPr>
          <a:xfrm>
            <a:off x="925885" y="2248773"/>
            <a:ext cx="8489158" cy="461665"/>
          </a:xfrm>
          <a:prstGeom prst="rect">
            <a:avLst/>
          </a:prstGeom>
        </p:spPr>
        <p:txBody>
          <a:bodyPr wrap="square">
            <a:spAutoFit/>
          </a:bodyPr>
          <a:lstStyle/>
          <a:p>
            <a:r>
              <a:rPr lang="zh-CN" altLang="en-US" sz="2400" dirty="0">
                <a:solidFill>
                  <a:srgbClr val="3F3F3F"/>
                </a:solidFill>
              </a:rPr>
              <a:t>看体育馆进口处聚集的人群，就知道这支足球队有多受欢迎。</a:t>
            </a:r>
          </a:p>
        </p:txBody>
      </p:sp>
      <p:pic>
        <p:nvPicPr>
          <p:cNvPr id="14" name="Picture 15" descr="13"/>
          <p:cNvPicPr>
            <a:picLocks noChangeAspect="1" noChangeArrowheads="1"/>
          </p:cNvPicPr>
          <p:nvPr/>
        </p:nvPicPr>
        <p:blipFill>
          <a:blip r:embed="rId2"/>
          <a:srcRect/>
          <a:stretch>
            <a:fillRect/>
          </a:stretch>
        </p:blipFill>
        <p:spPr bwMode="auto">
          <a:xfrm>
            <a:off x="575610" y="2813347"/>
            <a:ext cx="314325" cy="261938"/>
          </a:xfrm>
          <a:prstGeom prst="rect">
            <a:avLst/>
          </a:prstGeom>
          <a:noFill/>
          <a:ln w="9525">
            <a:noFill/>
            <a:miter lim="800000"/>
            <a:headEnd/>
            <a:tailEnd/>
          </a:ln>
        </p:spPr>
      </p:pic>
      <p:pic>
        <p:nvPicPr>
          <p:cNvPr id="16"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388" y="491929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1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665642"/>
            <a:ext cx="7992888" cy="830997"/>
          </a:xfrm>
          <a:prstGeom prst="rect">
            <a:avLst/>
          </a:prstGeom>
          <a:noFill/>
          <a:ln w="9525">
            <a:noFill/>
            <a:miter lim="800000"/>
            <a:headEnd/>
            <a:tailEnd/>
          </a:ln>
        </p:spPr>
        <p:txBody>
          <a:bodyPr wrap="square">
            <a:spAutoFit/>
          </a:bodyPr>
          <a:lstStyle/>
          <a:p>
            <a:pPr indent="-261938">
              <a:spcBef>
                <a:spcPct val="50000"/>
              </a:spcBef>
            </a:pPr>
            <a:r>
              <a:rPr lang="en-US" altLang="zh-CN" sz="2400" b="1" dirty="0">
                <a:solidFill>
                  <a:srgbClr val="CC0000"/>
                </a:solidFill>
                <a:ea typeface="宋体" pitchFamily="2" charset="-122"/>
              </a:rPr>
              <a:t>wear sb./</a:t>
            </a:r>
            <a:r>
              <a:rPr lang="en-US" altLang="zh-CN" sz="2400" b="1" dirty="0" err="1">
                <a:solidFill>
                  <a:srgbClr val="CC0000"/>
                </a:solidFill>
                <a:ea typeface="宋体" pitchFamily="2" charset="-122"/>
              </a:rPr>
              <a:t>sth</a:t>
            </a:r>
            <a:r>
              <a:rPr lang="en-US" altLang="zh-CN" sz="2400" b="1" dirty="0">
                <a:solidFill>
                  <a:srgbClr val="CC0000"/>
                </a:solidFill>
                <a:ea typeface="宋体" pitchFamily="2" charset="-122"/>
              </a:rPr>
              <a:t>. down</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dirty="0">
                <a:ea typeface="宋体" pitchFamily="2" charset="-122"/>
              </a:rPr>
              <a:t>make sb./</a:t>
            </a:r>
            <a:r>
              <a:rPr lang="en-US" altLang="zh-CN" sz="2400" dirty="0" err="1">
                <a:ea typeface="宋体" pitchFamily="2" charset="-122"/>
              </a:rPr>
              <a:t>sth</a:t>
            </a:r>
            <a:r>
              <a:rPr lang="en-US" altLang="zh-CN" sz="2400" dirty="0">
                <a:ea typeface="宋体" pitchFamily="2" charset="-122"/>
              </a:rPr>
              <a:t>. weaker and less able to deal successfully with a situation </a:t>
            </a:r>
            <a:r>
              <a:rPr lang="zh-CN" altLang="en-US" sz="2400" dirty="0">
                <a:latin typeface="幼圆" pitchFamily="49" charset="-122"/>
                <a:ea typeface="幼圆" pitchFamily="49" charset="-122"/>
              </a:rPr>
              <a:t>使精疲力竭；磨垮</a:t>
            </a:r>
          </a:p>
        </p:txBody>
      </p:sp>
      <p:pic>
        <p:nvPicPr>
          <p:cNvPr id="8" name="Picture 15" descr="13"/>
          <p:cNvPicPr>
            <a:picLocks noChangeAspect="1" noChangeArrowheads="1"/>
          </p:cNvPicPr>
          <p:nvPr/>
        </p:nvPicPr>
        <p:blipFill>
          <a:blip r:embed="rId2"/>
          <a:srcRect/>
          <a:stretch>
            <a:fillRect/>
          </a:stretch>
        </p:blipFill>
        <p:spPr bwMode="auto">
          <a:xfrm>
            <a:off x="564666" y="170146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99917" y="3149034"/>
            <a:ext cx="7776864" cy="830997"/>
          </a:xfrm>
          <a:prstGeom prst="rect">
            <a:avLst/>
          </a:prstGeom>
        </p:spPr>
        <p:txBody>
          <a:bodyPr wrap="square">
            <a:spAutoFit/>
          </a:bodyPr>
          <a:lstStyle/>
          <a:p>
            <a:r>
              <a:rPr lang="en-US" altLang="zh-CN" sz="2400" dirty="0">
                <a:solidFill>
                  <a:srgbClr val="3F3F3F"/>
                </a:solidFill>
              </a:rPr>
              <a:t>Both sides are trying to </a:t>
            </a:r>
            <a:r>
              <a:rPr lang="en-US" altLang="zh-CN" sz="2400" i="1" dirty="0">
                <a:solidFill>
                  <a:srgbClr val="3F3F3F"/>
                </a:solidFill>
              </a:rPr>
              <a:t>wear </a:t>
            </a:r>
            <a:r>
              <a:rPr lang="en-US" altLang="zh-CN" sz="2400" dirty="0">
                <a:solidFill>
                  <a:srgbClr val="3F3F3F"/>
                </a:solidFill>
              </a:rPr>
              <a:t>the other </a:t>
            </a:r>
            <a:r>
              <a:rPr lang="en-US" altLang="zh-CN" sz="2400" i="1" dirty="0">
                <a:solidFill>
                  <a:srgbClr val="3F3F3F"/>
                </a:solidFill>
              </a:rPr>
              <a:t>down </a:t>
            </a:r>
            <a:r>
              <a:rPr lang="en-US" altLang="zh-CN" sz="2400" dirty="0">
                <a:solidFill>
                  <a:srgbClr val="3F3F3F"/>
                </a:solidFill>
              </a:rPr>
              <a:t>by being obstinate in the negotiations.</a:t>
            </a:r>
          </a:p>
        </p:txBody>
      </p:sp>
      <p:sp>
        <p:nvSpPr>
          <p:cNvPr id="9" name="矩形 8"/>
          <p:cNvSpPr/>
          <p:nvPr/>
        </p:nvSpPr>
        <p:spPr>
          <a:xfrm>
            <a:off x="928471" y="3909764"/>
            <a:ext cx="7749408" cy="461665"/>
          </a:xfrm>
          <a:prstGeom prst="rect">
            <a:avLst/>
          </a:prstGeom>
        </p:spPr>
        <p:txBody>
          <a:bodyPr wrap="square">
            <a:spAutoFit/>
          </a:bodyPr>
          <a:lstStyle/>
          <a:p>
            <a:r>
              <a:rPr lang="zh-CN" altLang="en-US" sz="2400" dirty="0">
                <a:solidFill>
                  <a:srgbClr val="3F3F3F"/>
                </a:solidFill>
              </a:rPr>
              <a:t>双方在谈判中都不肯让步，试图耗尽对方的耐性。</a:t>
            </a:r>
          </a:p>
        </p:txBody>
      </p:sp>
      <p:sp>
        <p:nvSpPr>
          <p:cNvPr id="11" name="矩形 10"/>
          <p:cNvSpPr/>
          <p:nvPr/>
        </p:nvSpPr>
        <p:spPr>
          <a:xfrm>
            <a:off x="889935" y="1646355"/>
            <a:ext cx="7632847" cy="830997"/>
          </a:xfrm>
          <a:prstGeom prst="rect">
            <a:avLst/>
          </a:prstGeom>
        </p:spPr>
        <p:txBody>
          <a:bodyPr wrap="square">
            <a:spAutoFit/>
          </a:bodyPr>
          <a:lstStyle/>
          <a:p>
            <a:r>
              <a:rPr lang="en-US" altLang="zh-CN" sz="2400" dirty="0">
                <a:solidFill>
                  <a:srgbClr val="3F3F3F"/>
                </a:solidFill>
              </a:rPr>
              <a:t>They hoped the waiting and the uncertainty would </a:t>
            </a:r>
            <a:r>
              <a:rPr lang="en-US" altLang="zh-CN" sz="2400" i="1" dirty="0">
                <a:solidFill>
                  <a:srgbClr val="3F3F3F"/>
                </a:solidFill>
              </a:rPr>
              <a:t>wear down </a:t>
            </a:r>
            <a:r>
              <a:rPr lang="en-US" altLang="zh-CN" sz="2400" dirty="0">
                <a:solidFill>
                  <a:srgbClr val="3F3F3F"/>
                </a:solidFill>
              </a:rPr>
              <a:t>my resistance.</a:t>
            </a:r>
          </a:p>
        </p:txBody>
      </p:sp>
      <p:pic>
        <p:nvPicPr>
          <p:cNvPr id="12" name="Picture 17" descr="14"/>
          <p:cNvPicPr>
            <a:picLocks noChangeAspect="1" noChangeArrowheads="1"/>
          </p:cNvPicPr>
          <p:nvPr/>
        </p:nvPicPr>
        <p:blipFill>
          <a:blip r:embed="rId3"/>
          <a:srcRect/>
          <a:stretch>
            <a:fillRect/>
          </a:stretch>
        </p:blipFill>
        <p:spPr bwMode="auto">
          <a:xfrm>
            <a:off x="575608" y="2594752"/>
            <a:ext cx="314325" cy="261938"/>
          </a:xfrm>
          <a:prstGeom prst="rect">
            <a:avLst/>
          </a:prstGeom>
          <a:noFill/>
          <a:ln w="9525">
            <a:noFill/>
            <a:miter lim="800000"/>
            <a:headEnd/>
            <a:tailEnd/>
          </a:ln>
        </p:spPr>
      </p:pic>
      <p:sp>
        <p:nvSpPr>
          <p:cNvPr id="13" name="矩形 12"/>
          <p:cNvSpPr/>
          <p:nvPr/>
        </p:nvSpPr>
        <p:spPr>
          <a:xfrm>
            <a:off x="960553" y="2494888"/>
            <a:ext cx="8489158" cy="461665"/>
          </a:xfrm>
          <a:prstGeom prst="rect">
            <a:avLst/>
          </a:prstGeom>
        </p:spPr>
        <p:txBody>
          <a:bodyPr wrap="square">
            <a:spAutoFit/>
          </a:bodyPr>
          <a:lstStyle/>
          <a:p>
            <a:r>
              <a:rPr lang="zh-CN" altLang="en-US" sz="2400" dirty="0">
                <a:solidFill>
                  <a:srgbClr val="3F3F3F"/>
                </a:solidFill>
              </a:rPr>
              <a:t>他们希望这种等待和不确定性将拖垮我的抵抗。</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7"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388" y="491929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73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754231" y="2584007"/>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ea typeface="+mj-ea"/>
              </a:rPr>
              <a:t>Paraphrase the sentence.</a:t>
            </a:r>
          </a:p>
        </p:txBody>
      </p:sp>
      <p:sp>
        <p:nvSpPr>
          <p:cNvPr id="57349" name="Rectangle 32"/>
          <p:cNvSpPr>
            <a:spLocks noChangeArrowheads="1"/>
          </p:cNvSpPr>
          <p:nvPr/>
        </p:nvSpPr>
        <p:spPr bwMode="auto">
          <a:xfrm>
            <a:off x="539751" y="1300428"/>
            <a:ext cx="82089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However, my frustration with not being as good as other kids my age began to wear me down.</a:t>
            </a:r>
          </a:p>
        </p:txBody>
      </p:sp>
      <p:sp>
        <p:nvSpPr>
          <p:cNvPr id="386082" name="Text Box 34"/>
          <p:cNvSpPr txBox="1">
            <a:spLocks noChangeArrowheads="1"/>
          </p:cNvSpPr>
          <p:nvPr/>
        </p:nvSpPr>
        <p:spPr bwMode="auto">
          <a:xfrm>
            <a:off x="791369" y="3238269"/>
            <a:ext cx="77057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Arial"/>
              </a:rPr>
              <a:t>However, compared with kids my age I was not much of a soccer player, and the resulting sense of frustration began to make me lose interest in the game.</a:t>
            </a:r>
            <a:endParaRPr lang="zh-CN" altLang="en-US" dirty="0">
              <a:solidFill>
                <a:srgbClr val="CC3300"/>
              </a:solidFill>
              <a:latin typeface="Arial"/>
            </a:endParaRP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pic>
        <p:nvPicPr>
          <p:cNvPr id="9"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388" y="4919298"/>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73806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5669" y="855792"/>
            <a:ext cx="7992888" cy="461665"/>
          </a:xfrm>
          <a:prstGeom prst="rect">
            <a:avLst/>
          </a:prstGeom>
          <a:noFill/>
          <a:ln w="9525">
            <a:noFill/>
            <a:miter lim="800000"/>
            <a:headEnd/>
            <a:tailEnd/>
          </a:ln>
        </p:spPr>
        <p:txBody>
          <a:bodyPr wrap="square">
            <a:spAutoFit/>
          </a:bodyPr>
          <a:lstStyle/>
          <a:p>
            <a:pPr indent="-261938">
              <a:spcBef>
                <a:spcPct val="50000"/>
              </a:spcBef>
            </a:pPr>
            <a:r>
              <a:rPr lang="en-US" altLang="zh-CN" sz="2400" b="1" dirty="0">
                <a:solidFill>
                  <a:srgbClr val="CC0000"/>
                </a:solidFill>
                <a:ea typeface="宋体" pitchFamily="2" charset="-122"/>
              </a:rPr>
              <a:t>let alone</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dirty="0">
                <a:ea typeface="宋体" pitchFamily="2" charset="-122"/>
              </a:rPr>
              <a:t>to say nothing of; not to mention </a:t>
            </a:r>
            <a:r>
              <a:rPr lang="zh-CN" altLang="en-US" sz="2400" dirty="0">
                <a:latin typeface="幼圆" pitchFamily="49" charset="-122"/>
                <a:ea typeface="幼圆" pitchFamily="49" charset="-122"/>
              </a:rPr>
              <a:t>更不用说</a:t>
            </a:r>
          </a:p>
        </p:txBody>
      </p:sp>
      <p:pic>
        <p:nvPicPr>
          <p:cNvPr id="8" name="Picture 15" descr="13"/>
          <p:cNvPicPr>
            <a:picLocks noChangeAspect="1" noChangeArrowheads="1"/>
          </p:cNvPicPr>
          <p:nvPr/>
        </p:nvPicPr>
        <p:blipFill>
          <a:blip r:embed="rId2"/>
          <a:srcRect/>
          <a:stretch>
            <a:fillRect/>
          </a:stretch>
        </p:blipFill>
        <p:spPr bwMode="auto">
          <a:xfrm>
            <a:off x="625004" y="1480768"/>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79365" y="3282792"/>
            <a:ext cx="314325" cy="261938"/>
          </a:xfrm>
          <a:prstGeom prst="rect">
            <a:avLst/>
          </a:prstGeom>
          <a:noFill/>
          <a:ln w="9525">
            <a:noFill/>
            <a:miter lim="800000"/>
            <a:headEnd/>
            <a:tailEnd/>
          </a:ln>
        </p:spPr>
      </p:pic>
      <p:pic>
        <p:nvPicPr>
          <p:cNvPr id="14" name="Picture 15" descr="13"/>
          <p:cNvPicPr>
            <a:picLocks noChangeAspect="1" noChangeArrowheads="1"/>
          </p:cNvPicPr>
          <p:nvPr/>
        </p:nvPicPr>
        <p:blipFill>
          <a:blip r:embed="rId2"/>
          <a:srcRect/>
          <a:stretch>
            <a:fillRect/>
          </a:stretch>
        </p:blipFill>
        <p:spPr bwMode="auto">
          <a:xfrm>
            <a:off x="589054" y="2207565"/>
            <a:ext cx="314325" cy="261938"/>
          </a:xfrm>
          <a:prstGeom prst="rect">
            <a:avLst/>
          </a:prstGeom>
          <a:noFill/>
          <a:ln w="9525">
            <a:noFill/>
            <a:miter lim="800000"/>
            <a:headEnd/>
            <a:tailEnd/>
          </a:ln>
        </p:spPr>
      </p:pic>
      <p:pic>
        <p:nvPicPr>
          <p:cNvPr id="16" name="Picture 15" descr="13"/>
          <p:cNvPicPr>
            <a:picLocks noChangeAspect="1" noChangeArrowheads="1"/>
          </p:cNvPicPr>
          <p:nvPr/>
        </p:nvPicPr>
        <p:blipFill>
          <a:blip r:embed="rId2"/>
          <a:srcRect/>
          <a:stretch>
            <a:fillRect/>
          </a:stretch>
        </p:blipFill>
        <p:spPr bwMode="auto">
          <a:xfrm>
            <a:off x="579364" y="4157333"/>
            <a:ext cx="314325" cy="261938"/>
          </a:xfrm>
          <a:prstGeom prst="rect">
            <a:avLst/>
          </a:prstGeom>
          <a:noFill/>
          <a:ln w="9525">
            <a:noFill/>
            <a:miter lim="800000"/>
            <a:headEnd/>
            <a:tailEnd/>
          </a:ln>
        </p:spPr>
      </p:pic>
      <p:pic>
        <p:nvPicPr>
          <p:cNvPr id="17" name="Picture 17" descr="14"/>
          <p:cNvPicPr>
            <a:picLocks noChangeAspect="1" noChangeArrowheads="1"/>
          </p:cNvPicPr>
          <p:nvPr/>
        </p:nvPicPr>
        <p:blipFill>
          <a:blip r:embed="rId3"/>
          <a:srcRect/>
          <a:stretch>
            <a:fillRect/>
          </a:stretch>
        </p:blipFill>
        <p:spPr bwMode="auto">
          <a:xfrm>
            <a:off x="579363" y="4788328"/>
            <a:ext cx="314325" cy="261938"/>
          </a:xfrm>
          <a:prstGeom prst="rect">
            <a:avLst/>
          </a:prstGeom>
          <a:noFill/>
          <a:ln w="9525">
            <a:noFill/>
            <a:miter lim="800000"/>
            <a:headEnd/>
            <a:tailEnd/>
          </a:ln>
        </p:spPr>
      </p:pic>
      <p:sp>
        <p:nvSpPr>
          <p:cNvPr id="18" name="Rectangle 6"/>
          <p:cNvSpPr>
            <a:spLocks noChangeArrowheads="1"/>
          </p:cNvSpPr>
          <p:nvPr/>
        </p:nvSpPr>
        <p:spPr bwMode="auto">
          <a:xfrm>
            <a:off x="1046444" y="2107702"/>
            <a:ext cx="66809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effectLst/>
                <a:uLnTx/>
                <a:uFillTx/>
              </a:rPr>
              <a:t>There isn’t room for all of us, </a:t>
            </a:r>
            <a:r>
              <a:rPr kumimoji="0" lang="en-US" altLang="zh-CN" sz="2400" b="0" i="1" u="none" strike="noStrike" kern="0" cap="none" spc="0" normalizeH="0" baseline="0" noProof="0" dirty="0">
                <a:ln>
                  <a:noFill/>
                </a:ln>
                <a:effectLst/>
                <a:uLnTx/>
                <a:uFillTx/>
              </a:rPr>
              <a:t>let alone </a:t>
            </a:r>
            <a:r>
              <a:rPr kumimoji="0" lang="en-US" altLang="zh-CN" sz="2400" b="0" i="0" u="none" strike="noStrike" kern="0" cap="none" spc="0" normalizeH="0" baseline="0" noProof="0" dirty="0">
                <a:ln>
                  <a:noFill/>
                </a:ln>
                <a:effectLst/>
                <a:uLnTx/>
                <a:uFillTx/>
              </a:rPr>
              <a:t>your cats.</a:t>
            </a:r>
            <a:endParaRPr kumimoji="0" lang="zh-CN" altLang="en-US" sz="2400" b="0" i="0" u="none" strike="noStrike" kern="0" cap="none" spc="0" normalizeH="0" baseline="0" noProof="0" dirty="0">
              <a:ln>
                <a:noFill/>
              </a:ln>
              <a:effectLst/>
              <a:uLnTx/>
              <a:uFillTx/>
            </a:endParaRPr>
          </a:p>
        </p:txBody>
      </p:sp>
      <p:sp>
        <p:nvSpPr>
          <p:cNvPr id="19" name="Rectangle 10"/>
          <p:cNvSpPr>
            <a:spLocks noChangeArrowheads="1"/>
          </p:cNvSpPr>
          <p:nvPr/>
        </p:nvSpPr>
        <p:spPr bwMode="auto">
          <a:xfrm>
            <a:off x="1014412" y="1327207"/>
            <a:ext cx="7689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effectLst/>
                <a:uLnTx/>
                <a:uFillTx/>
              </a:rPr>
              <a:t>Many thousands of children had never even seen, </a:t>
            </a:r>
            <a:r>
              <a:rPr kumimoji="0" lang="en-US" altLang="zh-CN" sz="2400" b="0" i="1" u="none" strike="noStrike" kern="0" cap="none" spc="0" normalizeH="0" baseline="0" noProof="0" dirty="0">
                <a:ln>
                  <a:noFill/>
                </a:ln>
                <a:effectLst/>
                <a:uLnTx/>
                <a:uFillTx/>
              </a:rPr>
              <a:t>let alone</a:t>
            </a:r>
            <a:r>
              <a:rPr kumimoji="0" lang="en-US" altLang="zh-CN" sz="2400" b="0" i="0" u="none" strike="noStrike" kern="0" cap="none" spc="0" normalizeH="0" baseline="0" noProof="0" dirty="0">
                <a:ln>
                  <a:noFill/>
                </a:ln>
                <a:effectLst/>
                <a:uLnTx/>
                <a:uFillTx/>
              </a:rPr>
              <a:t> owned a pair of shoes.</a:t>
            </a:r>
          </a:p>
        </p:txBody>
      </p:sp>
      <p:sp>
        <p:nvSpPr>
          <p:cNvPr id="20" name="Rectangle 6"/>
          <p:cNvSpPr>
            <a:spLocks noChangeArrowheads="1"/>
          </p:cNvSpPr>
          <p:nvPr/>
        </p:nvSpPr>
        <p:spPr bwMode="auto">
          <a:xfrm>
            <a:off x="1041868" y="4057470"/>
            <a:ext cx="7743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t>他连带领保龄球队的本事都没有，更别提领导国家了。</a:t>
            </a:r>
          </a:p>
        </p:txBody>
      </p:sp>
      <p:sp>
        <p:nvSpPr>
          <p:cNvPr id="21" name="Rectangle 6"/>
          <p:cNvSpPr>
            <a:spLocks noChangeArrowheads="1"/>
          </p:cNvSpPr>
          <p:nvPr/>
        </p:nvSpPr>
        <p:spPr bwMode="auto">
          <a:xfrm>
            <a:off x="1011044" y="2727286"/>
            <a:ext cx="60118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t> </a:t>
            </a:r>
            <a:r>
              <a:rPr lang="zh-CN" altLang="en-US" sz="2400" dirty="0"/>
              <a:t>病人很虚弱，他不能坐起来更别说走路了。</a:t>
            </a:r>
          </a:p>
        </p:txBody>
      </p:sp>
      <p:pic>
        <p:nvPicPr>
          <p:cNvPr id="22" name="Picture 15" descr="13"/>
          <p:cNvPicPr>
            <a:picLocks noChangeAspect="1" noChangeArrowheads="1"/>
          </p:cNvPicPr>
          <p:nvPr/>
        </p:nvPicPr>
        <p:blipFill>
          <a:blip r:embed="rId2"/>
          <a:srcRect/>
          <a:stretch>
            <a:fillRect/>
          </a:stretch>
        </p:blipFill>
        <p:spPr bwMode="auto">
          <a:xfrm>
            <a:off x="579366" y="2841203"/>
            <a:ext cx="314325" cy="261938"/>
          </a:xfrm>
          <a:prstGeom prst="rect">
            <a:avLst/>
          </a:prstGeom>
          <a:noFill/>
          <a:ln w="9525">
            <a:noFill/>
            <a:miter lim="800000"/>
            <a:headEnd/>
            <a:tailEnd/>
          </a:ln>
        </p:spPr>
      </p:pic>
      <p:sp>
        <p:nvSpPr>
          <p:cNvPr id="23" name="Rectangle 8"/>
          <p:cNvSpPr>
            <a:spLocks noChangeArrowheads="1"/>
          </p:cNvSpPr>
          <p:nvPr/>
        </p:nvSpPr>
        <p:spPr bwMode="auto">
          <a:xfrm>
            <a:off x="1046475" y="4634768"/>
            <a:ext cx="70539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effectLst/>
                <a:uLnTx/>
                <a:uFillTx/>
              </a:rPr>
              <a:t>He was incapable of leading a bowling team, </a:t>
            </a:r>
            <a:r>
              <a:rPr kumimoji="0" lang="en-US" altLang="zh-CN" sz="2400" b="0" i="1" u="none" strike="noStrike" kern="0" cap="none" spc="0" normalizeH="0" baseline="0" noProof="0" dirty="0">
                <a:ln>
                  <a:noFill/>
                </a:ln>
                <a:effectLst/>
                <a:uLnTx/>
                <a:uFillTx/>
              </a:rPr>
              <a:t>let alone</a:t>
            </a:r>
            <a:r>
              <a:rPr kumimoji="0" lang="en-US" altLang="zh-CN" sz="2400" b="0" i="0" u="none" strike="noStrike" kern="0" cap="none" spc="0" normalizeH="0" baseline="0" noProof="0" dirty="0">
                <a:ln>
                  <a:noFill/>
                </a:ln>
                <a:effectLst/>
                <a:uLnTx/>
                <a:uFillTx/>
              </a:rPr>
              <a:t> a country.</a:t>
            </a:r>
          </a:p>
        </p:txBody>
      </p:sp>
      <p:sp>
        <p:nvSpPr>
          <p:cNvPr id="24" name="Rectangle 8"/>
          <p:cNvSpPr>
            <a:spLocks noChangeArrowheads="1"/>
          </p:cNvSpPr>
          <p:nvPr/>
        </p:nvSpPr>
        <p:spPr bwMode="auto">
          <a:xfrm>
            <a:off x="1046476" y="3225724"/>
            <a:ext cx="74868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effectLst/>
                <a:uLnTx/>
                <a:uFillTx/>
              </a:rPr>
              <a:t>The patient was so weak that he could not sit up, </a:t>
            </a:r>
            <a:r>
              <a:rPr kumimoji="0" lang="en-US" altLang="zh-CN" sz="2400" b="0" i="1" u="none" strike="noStrike" kern="0" cap="none" spc="0" normalizeH="0" baseline="0" noProof="0" dirty="0">
                <a:ln>
                  <a:noFill/>
                </a:ln>
                <a:effectLst/>
                <a:uLnTx/>
                <a:uFillTx/>
              </a:rPr>
              <a:t>let alone</a:t>
            </a:r>
            <a:r>
              <a:rPr kumimoji="0" lang="en-US" altLang="zh-CN" sz="2400" b="0" i="0" u="none" strike="noStrike" kern="0" cap="none" spc="0" normalizeH="0" baseline="0" noProof="0" dirty="0">
                <a:ln>
                  <a:noFill/>
                </a:ln>
                <a:effectLst/>
                <a:uLnTx/>
                <a:uFillTx/>
              </a:rPr>
              <a:t> walk.</a:t>
            </a:r>
          </a:p>
        </p:txBody>
      </p:sp>
      <p:pic>
        <p:nvPicPr>
          <p:cNvPr id="25"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919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3"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810440"/>
            <a:ext cx="7992888" cy="461665"/>
          </a:xfrm>
          <a:prstGeom prst="rect">
            <a:avLst/>
          </a:prstGeom>
          <a:noFill/>
          <a:ln w="9525">
            <a:noFill/>
            <a:miter lim="800000"/>
            <a:headEnd/>
            <a:tailEnd/>
          </a:ln>
        </p:spPr>
        <p:txBody>
          <a:bodyPr wrap="square">
            <a:spAutoFit/>
          </a:bodyPr>
          <a:lstStyle/>
          <a:p>
            <a:pPr indent="-261938">
              <a:spcBef>
                <a:spcPct val="50000"/>
              </a:spcBef>
            </a:pPr>
            <a:r>
              <a:rPr lang="en-US" altLang="zh-CN" sz="2400" b="1" dirty="0">
                <a:solidFill>
                  <a:srgbClr val="CC0000"/>
                </a:solidFill>
                <a:ea typeface="宋体" pitchFamily="2" charset="-122"/>
              </a:rPr>
              <a:t>evident</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i="1" dirty="0">
                <a:ea typeface="宋体" pitchFamily="2" charset="-122"/>
              </a:rPr>
              <a:t>a.</a:t>
            </a:r>
            <a:r>
              <a:rPr lang="en-US" altLang="zh-CN" sz="2400" dirty="0">
                <a:ea typeface="宋体" pitchFamily="2" charset="-122"/>
              </a:rPr>
              <a:t>   clear; easily seen </a:t>
            </a:r>
            <a:r>
              <a:rPr lang="zh-CN" altLang="en-US" sz="2400" dirty="0">
                <a:latin typeface="幼圆" pitchFamily="49" charset="-122"/>
                <a:ea typeface="幼圆" pitchFamily="49" charset="-122"/>
              </a:rPr>
              <a:t>清楚的；显而易见的</a:t>
            </a:r>
          </a:p>
        </p:txBody>
      </p:sp>
      <p:pic>
        <p:nvPicPr>
          <p:cNvPr id="8" name="Picture 15" descr="13"/>
          <p:cNvPicPr>
            <a:picLocks noChangeAspect="1" noChangeArrowheads="1"/>
          </p:cNvPicPr>
          <p:nvPr/>
        </p:nvPicPr>
        <p:blipFill>
          <a:blip r:embed="rId2"/>
          <a:srcRect/>
          <a:stretch>
            <a:fillRect/>
          </a:stretch>
        </p:blipFill>
        <p:spPr bwMode="auto">
          <a:xfrm>
            <a:off x="564666" y="170146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3519437"/>
            <a:ext cx="314325" cy="261938"/>
          </a:xfrm>
          <a:prstGeom prst="rect">
            <a:avLst/>
          </a:prstGeom>
          <a:noFill/>
          <a:ln w="9525">
            <a:noFill/>
            <a:miter lim="800000"/>
            <a:headEnd/>
            <a:tailEnd/>
          </a:ln>
        </p:spPr>
      </p:pic>
      <p:sp>
        <p:nvSpPr>
          <p:cNvPr id="6" name="矩形 5"/>
          <p:cNvSpPr/>
          <p:nvPr/>
        </p:nvSpPr>
        <p:spPr>
          <a:xfrm>
            <a:off x="1071925" y="2785492"/>
            <a:ext cx="7776864" cy="461665"/>
          </a:xfrm>
          <a:prstGeom prst="rect">
            <a:avLst/>
          </a:prstGeom>
        </p:spPr>
        <p:txBody>
          <a:bodyPr wrap="square">
            <a:spAutoFit/>
          </a:bodyPr>
          <a:lstStyle/>
          <a:p>
            <a:r>
              <a:rPr lang="zh-CN" altLang="en-US" sz="2400" dirty="0">
                <a:solidFill>
                  <a:srgbClr val="3F3F3F"/>
                </a:solidFill>
              </a:rPr>
              <a:t>散发出的气味表明下水道显然已经被堵好几天了。</a:t>
            </a:r>
          </a:p>
        </p:txBody>
      </p:sp>
      <p:sp>
        <p:nvSpPr>
          <p:cNvPr id="9" name="矩形 8"/>
          <p:cNvSpPr/>
          <p:nvPr/>
        </p:nvSpPr>
        <p:spPr>
          <a:xfrm>
            <a:off x="1085653" y="3309600"/>
            <a:ext cx="7749408" cy="830997"/>
          </a:xfrm>
          <a:prstGeom prst="rect">
            <a:avLst/>
          </a:prstGeom>
        </p:spPr>
        <p:txBody>
          <a:bodyPr wrap="square">
            <a:spAutoFit/>
          </a:bodyPr>
          <a:lstStyle/>
          <a:p>
            <a:r>
              <a:rPr lang="en-US" altLang="zh-CN" sz="2400" dirty="0">
                <a:solidFill>
                  <a:srgbClr val="3F3F3F"/>
                </a:solidFill>
              </a:rPr>
              <a:t>From the smell it was </a:t>
            </a:r>
            <a:r>
              <a:rPr lang="en-US" altLang="zh-CN" sz="2400" i="1" dirty="0">
                <a:solidFill>
                  <a:srgbClr val="3F3F3F"/>
                </a:solidFill>
              </a:rPr>
              <a:t>evident</a:t>
            </a:r>
            <a:r>
              <a:rPr lang="en-US" altLang="zh-CN" sz="2400" dirty="0">
                <a:solidFill>
                  <a:srgbClr val="3F3F3F"/>
                </a:solidFill>
              </a:rPr>
              <a:t> that the drains had been blocked for several days.</a:t>
            </a:r>
          </a:p>
        </p:txBody>
      </p:sp>
      <p:sp>
        <p:nvSpPr>
          <p:cNvPr id="11" name="矩形 10"/>
          <p:cNvSpPr/>
          <p:nvPr/>
        </p:nvSpPr>
        <p:spPr>
          <a:xfrm>
            <a:off x="1071925" y="1601601"/>
            <a:ext cx="7632847" cy="461665"/>
          </a:xfrm>
          <a:prstGeom prst="rect">
            <a:avLst/>
          </a:prstGeom>
        </p:spPr>
        <p:txBody>
          <a:bodyPr wrap="square">
            <a:spAutoFit/>
          </a:bodyPr>
          <a:lstStyle/>
          <a:p>
            <a:r>
              <a:rPr lang="en-US" altLang="zh-CN" sz="2400" dirty="0">
                <a:solidFill>
                  <a:srgbClr val="3F3F3F"/>
                </a:solidFill>
              </a:rPr>
              <a:t>Her love for him was </a:t>
            </a:r>
            <a:r>
              <a:rPr lang="en-US" altLang="zh-CN" sz="2400" i="1" dirty="0">
                <a:solidFill>
                  <a:srgbClr val="3F3F3F"/>
                </a:solidFill>
              </a:rPr>
              <a:t>evident</a:t>
            </a:r>
            <a:r>
              <a:rPr lang="en-US" altLang="zh-CN" sz="2400" dirty="0">
                <a:solidFill>
                  <a:srgbClr val="3F3F3F"/>
                </a:solidFill>
              </a:rPr>
              <a:t> in all that she did.</a:t>
            </a:r>
          </a:p>
        </p:txBody>
      </p:sp>
      <p:pic>
        <p:nvPicPr>
          <p:cNvPr id="12" name="Picture 17" descr="14"/>
          <p:cNvPicPr>
            <a:picLocks noChangeAspect="1" noChangeArrowheads="1"/>
          </p:cNvPicPr>
          <p:nvPr/>
        </p:nvPicPr>
        <p:blipFill>
          <a:blip r:embed="rId3"/>
          <a:srcRect/>
          <a:stretch>
            <a:fillRect/>
          </a:stretch>
        </p:blipFill>
        <p:spPr bwMode="auto">
          <a:xfrm>
            <a:off x="564665" y="2240670"/>
            <a:ext cx="314325" cy="261938"/>
          </a:xfrm>
          <a:prstGeom prst="rect">
            <a:avLst/>
          </a:prstGeom>
          <a:noFill/>
          <a:ln w="9525">
            <a:noFill/>
            <a:miter lim="800000"/>
            <a:headEnd/>
            <a:tailEnd/>
          </a:ln>
        </p:spPr>
      </p:pic>
      <p:sp>
        <p:nvSpPr>
          <p:cNvPr id="13" name="矩形 12"/>
          <p:cNvSpPr/>
          <p:nvPr/>
        </p:nvSpPr>
        <p:spPr>
          <a:xfrm>
            <a:off x="1071925" y="2140807"/>
            <a:ext cx="8489158" cy="461665"/>
          </a:xfrm>
          <a:prstGeom prst="rect">
            <a:avLst/>
          </a:prstGeom>
        </p:spPr>
        <p:txBody>
          <a:bodyPr wrap="square">
            <a:spAutoFit/>
          </a:bodyPr>
          <a:lstStyle/>
          <a:p>
            <a:r>
              <a:rPr lang="zh-CN" altLang="en-US" sz="2400" dirty="0">
                <a:solidFill>
                  <a:srgbClr val="3F3F3F"/>
                </a:solidFill>
              </a:rPr>
              <a:t>她所做的一切都清楚地表明她爱他。</a:t>
            </a:r>
          </a:p>
        </p:txBody>
      </p:sp>
      <p:pic>
        <p:nvPicPr>
          <p:cNvPr id="14" name="Picture 15" descr="13"/>
          <p:cNvPicPr>
            <a:picLocks noChangeAspect="1" noChangeArrowheads="1"/>
          </p:cNvPicPr>
          <p:nvPr/>
        </p:nvPicPr>
        <p:blipFill>
          <a:blip r:embed="rId2"/>
          <a:srcRect/>
          <a:stretch>
            <a:fillRect/>
          </a:stretch>
        </p:blipFill>
        <p:spPr bwMode="auto">
          <a:xfrm>
            <a:off x="575610" y="2885355"/>
            <a:ext cx="314325" cy="261938"/>
          </a:xfrm>
          <a:prstGeom prst="rect">
            <a:avLst/>
          </a:prstGeom>
          <a:noFill/>
          <a:ln w="9525">
            <a:noFill/>
            <a:miter lim="800000"/>
            <a:headEnd/>
            <a:tailEnd/>
          </a:ln>
        </p:spPr>
      </p:pic>
      <p:pic>
        <p:nvPicPr>
          <p:cNvPr id="15"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63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02202" y="787593"/>
            <a:ext cx="7992888" cy="830997"/>
          </a:xfrm>
          <a:prstGeom prst="rect">
            <a:avLst/>
          </a:prstGeom>
          <a:noFill/>
          <a:ln w="9525">
            <a:noFill/>
            <a:miter lim="800000"/>
            <a:headEnd/>
            <a:tailEnd/>
          </a:ln>
        </p:spPr>
        <p:txBody>
          <a:bodyPr wrap="square">
            <a:spAutoFit/>
          </a:bodyPr>
          <a:lstStyle/>
          <a:p>
            <a:pPr indent="-261938">
              <a:spcBef>
                <a:spcPct val="50000"/>
              </a:spcBef>
            </a:pPr>
            <a:r>
              <a:rPr lang="en-US" altLang="zh-CN" sz="2400" b="1" dirty="0">
                <a:solidFill>
                  <a:srgbClr val="CC0000"/>
                </a:solidFill>
                <a:ea typeface="宋体" pitchFamily="2" charset="-122"/>
              </a:rPr>
              <a:t>essence</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i="1" dirty="0">
                <a:ea typeface="宋体" pitchFamily="2" charset="-122"/>
              </a:rPr>
              <a:t>n.</a:t>
            </a:r>
            <a:r>
              <a:rPr lang="en-US" altLang="zh-CN" sz="2400" dirty="0">
                <a:ea typeface="宋体" pitchFamily="2" charset="-122"/>
              </a:rPr>
              <a:t> the most important quality or feature of </a:t>
            </a:r>
            <a:r>
              <a:rPr lang="en-US" altLang="zh-CN" sz="2400" dirty="0" err="1">
                <a:ea typeface="宋体" pitchFamily="2" charset="-122"/>
              </a:rPr>
              <a:t>sth</a:t>
            </a:r>
            <a:r>
              <a:rPr lang="en-US" altLang="zh-CN" sz="2400" dirty="0">
                <a:ea typeface="宋体" pitchFamily="2" charset="-122"/>
              </a:rPr>
              <a:t>. that makes it what it is </a:t>
            </a:r>
            <a:r>
              <a:rPr lang="zh-CN" altLang="en-US" sz="2400" dirty="0">
                <a:latin typeface="幼圆" pitchFamily="49" charset="-122"/>
                <a:ea typeface="幼圆" pitchFamily="49" charset="-122"/>
              </a:rPr>
              <a:t>本质；精髓</a:t>
            </a: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99917" y="3333700"/>
            <a:ext cx="7776864" cy="461665"/>
          </a:xfrm>
          <a:prstGeom prst="rect">
            <a:avLst/>
          </a:prstGeom>
        </p:spPr>
        <p:txBody>
          <a:bodyPr wrap="square">
            <a:spAutoFit/>
          </a:bodyPr>
          <a:lstStyle/>
          <a:p>
            <a:r>
              <a:rPr lang="zh-CN" altLang="en-US" sz="2400" dirty="0">
                <a:solidFill>
                  <a:srgbClr val="3F3F3F"/>
                </a:solidFill>
              </a:rPr>
              <a:t>他观点的要旨是教育应该持续终生。</a:t>
            </a:r>
          </a:p>
        </p:txBody>
      </p:sp>
      <p:sp>
        <p:nvSpPr>
          <p:cNvPr id="9" name="矩形 8"/>
          <p:cNvSpPr/>
          <p:nvPr/>
        </p:nvSpPr>
        <p:spPr>
          <a:xfrm>
            <a:off x="928471" y="3909764"/>
            <a:ext cx="7749408" cy="830997"/>
          </a:xfrm>
          <a:prstGeom prst="rect">
            <a:avLst/>
          </a:prstGeom>
        </p:spPr>
        <p:txBody>
          <a:bodyPr wrap="square">
            <a:spAutoFit/>
          </a:bodyPr>
          <a:lstStyle/>
          <a:p>
            <a:r>
              <a:rPr lang="en-US" altLang="zh-CN" sz="2400" dirty="0">
                <a:solidFill>
                  <a:srgbClr val="3F3F3F"/>
                </a:solidFill>
              </a:rPr>
              <a:t>The </a:t>
            </a:r>
            <a:r>
              <a:rPr lang="en-US" altLang="zh-CN" sz="2400" i="1" dirty="0">
                <a:solidFill>
                  <a:srgbClr val="3F3F3F"/>
                </a:solidFill>
              </a:rPr>
              <a:t>essence</a:t>
            </a:r>
            <a:r>
              <a:rPr lang="en-US" altLang="zh-CN" sz="2400" dirty="0">
                <a:solidFill>
                  <a:srgbClr val="3F3F3F"/>
                </a:solidFill>
              </a:rPr>
              <a:t> of his argument was that education should continue throughout life.</a:t>
            </a:r>
          </a:p>
        </p:txBody>
      </p:sp>
      <p:sp>
        <p:nvSpPr>
          <p:cNvPr id="11" name="矩形 10"/>
          <p:cNvSpPr/>
          <p:nvPr/>
        </p:nvSpPr>
        <p:spPr>
          <a:xfrm>
            <a:off x="949059" y="1872542"/>
            <a:ext cx="7632847" cy="461665"/>
          </a:xfrm>
          <a:prstGeom prst="rect">
            <a:avLst/>
          </a:prstGeom>
        </p:spPr>
        <p:txBody>
          <a:bodyPr wrap="square">
            <a:spAutoFit/>
          </a:bodyPr>
          <a:lstStyle/>
          <a:p>
            <a:r>
              <a:rPr lang="en-US" altLang="zh-CN" sz="2400" dirty="0">
                <a:solidFill>
                  <a:srgbClr val="3F3F3F"/>
                </a:solidFill>
              </a:rPr>
              <a:t>Yet change is the very </a:t>
            </a:r>
            <a:r>
              <a:rPr lang="en-US" altLang="zh-CN" sz="2400" i="1" dirty="0">
                <a:solidFill>
                  <a:srgbClr val="3F3F3F"/>
                </a:solidFill>
              </a:rPr>
              <a:t>essence</a:t>
            </a:r>
            <a:r>
              <a:rPr lang="en-US" altLang="zh-CN" sz="2400" dirty="0">
                <a:solidFill>
                  <a:srgbClr val="3F3F3F"/>
                </a:solidFill>
              </a:rPr>
              <a:t> of life.</a:t>
            </a:r>
          </a:p>
        </p:txBody>
      </p:sp>
      <p:pic>
        <p:nvPicPr>
          <p:cNvPr id="12" name="Picture 17" descr="14"/>
          <p:cNvPicPr>
            <a:picLocks noChangeAspect="1" noChangeArrowheads="1"/>
          </p:cNvPicPr>
          <p:nvPr/>
        </p:nvPicPr>
        <p:blipFill>
          <a:blip r:embed="rId3"/>
          <a:srcRect/>
          <a:stretch>
            <a:fillRect/>
          </a:stretch>
        </p:blipFill>
        <p:spPr bwMode="auto">
          <a:xfrm>
            <a:off x="552476" y="2463782"/>
            <a:ext cx="314325" cy="261938"/>
          </a:xfrm>
          <a:prstGeom prst="rect">
            <a:avLst/>
          </a:prstGeom>
          <a:noFill/>
          <a:ln w="9525">
            <a:noFill/>
            <a:miter lim="800000"/>
            <a:headEnd/>
            <a:tailEnd/>
          </a:ln>
        </p:spPr>
      </p:pic>
      <p:sp>
        <p:nvSpPr>
          <p:cNvPr id="13" name="矩形 12"/>
          <p:cNvSpPr/>
          <p:nvPr/>
        </p:nvSpPr>
        <p:spPr>
          <a:xfrm>
            <a:off x="889933" y="2363919"/>
            <a:ext cx="8489158" cy="461665"/>
          </a:xfrm>
          <a:prstGeom prst="rect">
            <a:avLst/>
          </a:prstGeom>
        </p:spPr>
        <p:txBody>
          <a:bodyPr wrap="square">
            <a:spAutoFit/>
          </a:bodyPr>
          <a:lstStyle/>
          <a:p>
            <a:r>
              <a:rPr lang="zh-CN" altLang="en-US" sz="2400" dirty="0">
                <a:solidFill>
                  <a:srgbClr val="3F3F3F"/>
                </a:solidFill>
              </a:rPr>
              <a:t>然而变迁恰恰是人生的本质。</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6"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63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550863" y="3169623"/>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Translate the sentence into Chinese.</a:t>
            </a:r>
          </a:p>
        </p:txBody>
      </p:sp>
      <p:sp>
        <p:nvSpPr>
          <p:cNvPr id="57349" name="Rectangle 32"/>
          <p:cNvSpPr>
            <a:spLocks noChangeArrowheads="1"/>
          </p:cNvSpPr>
          <p:nvPr/>
        </p:nvSpPr>
        <p:spPr bwMode="auto">
          <a:xfrm>
            <a:off x="468399" y="917388"/>
            <a:ext cx="82089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I’m a late bloomer, and it was evident on numerous occasions …</a:t>
            </a:r>
          </a:p>
        </p:txBody>
      </p:sp>
      <p:sp>
        <p:nvSpPr>
          <p:cNvPr id="386082" name="Text Box 34"/>
          <p:cNvSpPr txBox="1">
            <a:spLocks noChangeArrowheads="1"/>
          </p:cNvSpPr>
          <p:nvPr/>
        </p:nvSpPr>
        <p:spPr bwMode="auto">
          <a:xfrm>
            <a:off x="550863" y="3627554"/>
            <a:ext cx="77057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zh-CN" altLang="en-US" dirty="0">
                <a:solidFill>
                  <a:srgbClr val="C00000"/>
                </a:solidFill>
                <a:latin typeface="幼圆" pitchFamily="49" charset="-122"/>
                <a:ea typeface="幼圆" pitchFamily="49" charset="-122"/>
              </a:rPr>
              <a:t>我成才较晚，这一点无数次得到了印证：九岁一跃成为休闲足球凶猛的前锋，十一岁进入北布伦斯威克少年</a:t>
            </a:r>
            <a:r>
              <a:rPr lang="en-US" altLang="zh-CN" dirty="0">
                <a:solidFill>
                  <a:srgbClr val="C00000"/>
                </a:solidFill>
                <a:latin typeface="幼圆" pitchFamily="49" charset="-122"/>
                <a:ea typeface="幼圆" pitchFamily="49" charset="-122"/>
              </a:rPr>
              <a:t>/</a:t>
            </a:r>
            <a:r>
              <a:rPr lang="zh-CN" altLang="en-US" dirty="0">
                <a:solidFill>
                  <a:srgbClr val="C00000"/>
                </a:solidFill>
                <a:latin typeface="幼圆" pitchFamily="49" charset="-122"/>
                <a:ea typeface="幼圆" pitchFamily="49" charset="-122"/>
              </a:rPr>
              <a:t>俱乐部足球队，最终成为我们当地门罗少年足球队顽强的前锋和中场。</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sp>
        <p:nvSpPr>
          <p:cNvPr id="8" name="Text Box 28"/>
          <p:cNvSpPr txBox="1">
            <a:spLocks noChangeArrowheads="1"/>
          </p:cNvSpPr>
          <p:nvPr/>
        </p:nvSpPr>
        <p:spPr bwMode="auto">
          <a:xfrm>
            <a:off x="550863" y="1784727"/>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Paraphrase the sentence.</a:t>
            </a:r>
          </a:p>
        </p:txBody>
      </p:sp>
      <p:sp>
        <p:nvSpPr>
          <p:cNvPr id="9" name="Text Box 28"/>
          <p:cNvSpPr txBox="1">
            <a:spLocks noChangeArrowheads="1"/>
          </p:cNvSpPr>
          <p:nvPr/>
        </p:nvSpPr>
        <p:spPr bwMode="auto">
          <a:xfrm>
            <a:off x="583525" y="2334653"/>
            <a:ext cx="76730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00000"/>
                </a:solidFill>
                <a:latin typeface="+mn-lt"/>
              </a:rPr>
              <a:t>I’m a person who achieves success later than my peers, and this was evidenced/proved many times…</a:t>
            </a:r>
          </a:p>
        </p:txBody>
      </p:sp>
      <p:pic>
        <p:nvPicPr>
          <p:cNvPr id="10"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25249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86082"/>
                                        </p:tgtEl>
                                        <p:attrNameLst>
                                          <p:attrName>style.visibility</p:attrName>
                                        </p:attrNameLst>
                                      </p:cBhvr>
                                      <p:to>
                                        <p:strVal val="visible"/>
                                      </p:to>
                                    </p:set>
                                    <p:animEffect transition="in" filter="fade">
                                      <p:cBhvr>
                                        <p:cTn id="11"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571095" y="3472606"/>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Translate the sentence into Chinese.</a:t>
            </a:r>
          </a:p>
        </p:txBody>
      </p:sp>
      <p:sp>
        <p:nvSpPr>
          <p:cNvPr id="57349" name="Rectangle 32"/>
          <p:cNvSpPr>
            <a:spLocks noChangeArrowheads="1"/>
          </p:cNvSpPr>
          <p:nvPr/>
        </p:nvSpPr>
        <p:spPr bwMode="auto">
          <a:xfrm>
            <a:off x="539751" y="917389"/>
            <a:ext cx="82089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However, the game still lacked a certain essence, but it’s clearer in hindsight than it was at the age of 13.</a:t>
            </a:r>
          </a:p>
        </p:txBody>
      </p:sp>
      <p:sp>
        <p:nvSpPr>
          <p:cNvPr id="386082" name="Text Box 34"/>
          <p:cNvSpPr txBox="1">
            <a:spLocks noChangeArrowheads="1"/>
          </p:cNvSpPr>
          <p:nvPr/>
        </p:nvSpPr>
        <p:spPr bwMode="auto">
          <a:xfrm>
            <a:off x="566970" y="3937620"/>
            <a:ext cx="7705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zh-CN" altLang="en-US" dirty="0">
                <a:solidFill>
                  <a:srgbClr val="C00000"/>
                </a:solidFill>
                <a:latin typeface="+mn-ea"/>
                <a:ea typeface="+mn-ea"/>
              </a:rPr>
              <a:t>然而，这项运动还是缺了一点精髓，不过这一点是我后来回想时才明白过来的，其时十三岁的我还懵懵懂懂。</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sp>
        <p:nvSpPr>
          <p:cNvPr id="8" name="Text Box 28"/>
          <p:cNvSpPr txBox="1">
            <a:spLocks noChangeArrowheads="1"/>
          </p:cNvSpPr>
          <p:nvPr/>
        </p:nvSpPr>
        <p:spPr bwMode="auto">
          <a:xfrm>
            <a:off x="550863" y="1784727"/>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Paraphrase the sentence.</a:t>
            </a:r>
          </a:p>
        </p:txBody>
      </p:sp>
      <p:sp>
        <p:nvSpPr>
          <p:cNvPr id="9" name="Text Box 28"/>
          <p:cNvSpPr txBox="1">
            <a:spLocks noChangeArrowheads="1"/>
          </p:cNvSpPr>
          <p:nvPr/>
        </p:nvSpPr>
        <p:spPr bwMode="auto">
          <a:xfrm>
            <a:off x="550863" y="2200126"/>
            <a:ext cx="78250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00000"/>
                </a:solidFill>
                <a:latin typeface="+mn-lt"/>
              </a:rPr>
              <a:t> However, the game still lacked a certain spirit, and that spirit is clearer when I look back on it now than it was when I was 13.</a:t>
            </a:r>
          </a:p>
        </p:txBody>
      </p:sp>
      <p:pic>
        <p:nvPicPr>
          <p:cNvPr id="11"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98395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86082"/>
                                        </p:tgtEl>
                                        <p:attrNameLst>
                                          <p:attrName>style.visibility</p:attrName>
                                        </p:attrNameLst>
                                      </p:cBhvr>
                                      <p:to>
                                        <p:strVal val="visible"/>
                                      </p:to>
                                    </p:set>
                                    <p:animEffect transition="in" filter="fade">
                                      <p:cBhvr>
                                        <p:cTn id="11"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02202" y="787593"/>
            <a:ext cx="7992888" cy="830997"/>
          </a:xfrm>
          <a:prstGeom prst="rect">
            <a:avLst/>
          </a:prstGeom>
          <a:noFill/>
          <a:ln w="9525">
            <a:noFill/>
            <a:miter lim="800000"/>
            <a:headEnd/>
            <a:tailEnd/>
          </a:ln>
        </p:spPr>
        <p:txBody>
          <a:bodyPr wrap="square">
            <a:spAutoFit/>
          </a:bodyPr>
          <a:lstStyle/>
          <a:p>
            <a:pPr indent="-261938">
              <a:spcBef>
                <a:spcPct val="50000"/>
              </a:spcBef>
            </a:pPr>
            <a:r>
              <a:rPr lang="en-US" altLang="zh-CN" sz="2400" b="1" dirty="0">
                <a:solidFill>
                  <a:srgbClr val="CC0000"/>
                </a:solidFill>
                <a:ea typeface="宋体" pitchFamily="2" charset="-122"/>
              </a:rPr>
              <a:t>exceed</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i="1" dirty="0" err="1">
                <a:ea typeface="宋体" pitchFamily="2" charset="-122"/>
              </a:rPr>
              <a:t>vt</a:t>
            </a:r>
            <a:r>
              <a:rPr lang="en-US" altLang="zh-CN" sz="2400" dirty="0" err="1">
                <a:ea typeface="宋体" pitchFamily="2" charset="-122"/>
              </a:rPr>
              <a:t>.</a:t>
            </a:r>
            <a:r>
              <a:rPr lang="en-US" altLang="zh-CN" sz="2400" dirty="0">
                <a:ea typeface="宋体" pitchFamily="2" charset="-122"/>
              </a:rPr>
              <a:t> be greater than a number or amount, or go past an allowed limit </a:t>
            </a:r>
            <a:r>
              <a:rPr lang="zh-CN" altLang="en-US" sz="2400" dirty="0">
                <a:latin typeface="幼圆" pitchFamily="49" charset="-122"/>
                <a:ea typeface="幼圆" pitchFamily="49" charset="-122"/>
              </a:rPr>
              <a:t>超过；超越</a:t>
            </a: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99917" y="3333700"/>
            <a:ext cx="7776864" cy="461665"/>
          </a:xfrm>
          <a:prstGeom prst="rect">
            <a:avLst/>
          </a:prstGeom>
        </p:spPr>
        <p:txBody>
          <a:bodyPr wrap="square">
            <a:spAutoFit/>
          </a:bodyPr>
          <a:lstStyle/>
          <a:p>
            <a:r>
              <a:rPr lang="zh-CN" altLang="en-US" sz="2400" dirty="0"/>
              <a:t>你</a:t>
            </a:r>
            <a:r>
              <a:rPr lang="zh-CN" altLang="en-US" sz="2400" dirty="0">
                <a:latin typeface="幼圆" pitchFamily="49" charset="-122"/>
                <a:ea typeface="幼圆" pitchFamily="49" charset="-122"/>
              </a:rPr>
              <a:t>超速</a:t>
            </a:r>
            <a:r>
              <a:rPr lang="zh-CN" altLang="en-US" sz="2400" dirty="0"/>
              <a:t>行驶，罚款</a:t>
            </a:r>
            <a:r>
              <a:rPr lang="en-US" altLang="zh-CN" sz="2400" dirty="0"/>
              <a:t>200</a:t>
            </a:r>
            <a:r>
              <a:rPr lang="zh-CN" altLang="en-US" sz="2400" dirty="0"/>
              <a:t>元。</a:t>
            </a:r>
          </a:p>
        </p:txBody>
      </p:sp>
      <p:sp>
        <p:nvSpPr>
          <p:cNvPr id="9" name="矩形 8"/>
          <p:cNvSpPr/>
          <p:nvPr/>
        </p:nvSpPr>
        <p:spPr>
          <a:xfrm>
            <a:off x="928471" y="3909764"/>
            <a:ext cx="7749408" cy="461665"/>
          </a:xfrm>
          <a:prstGeom prst="rect">
            <a:avLst/>
          </a:prstGeom>
        </p:spPr>
        <p:txBody>
          <a:bodyPr wrap="square">
            <a:spAutoFit/>
          </a:bodyPr>
          <a:lstStyle/>
          <a:p>
            <a:r>
              <a:rPr lang="en-US" altLang="zh-CN" sz="2400" dirty="0">
                <a:solidFill>
                  <a:srgbClr val="3F3F3F"/>
                </a:solidFill>
              </a:rPr>
              <a:t>You’re fined 200 </a:t>
            </a:r>
            <a:r>
              <a:rPr lang="en-US" altLang="zh-CN" sz="2400" dirty="0" err="1">
                <a:solidFill>
                  <a:srgbClr val="3F3F3F"/>
                </a:solidFill>
              </a:rPr>
              <a:t>yuan</a:t>
            </a:r>
            <a:r>
              <a:rPr lang="en-US" altLang="zh-CN" sz="2400" dirty="0">
                <a:solidFill>
                  <a:srgbClr val="3F3F3F"/>
                </a:solidFill>
              </a:rPr>
              <a:t> for </a:t>
            </a:r>
            <a:r>
              <a:rPr lang="en-US" altLang="zh-CN" sz="2400" i="1" dirty="0">
                <a:solidFill>
                  <a:srgbClr val="3F3F3F"/>
                </a:solidFill>
              </a:rPr>
              <a:t>exceed</a:t>
            </a:r>
            <a:r>
              <a:rPr lang="en-US" altLang="zh-CN" sz="2400" dirty="0">
                <a:solidFill>
                  <a:srgbClr val="3F3F3F"/>
                </a:solidFill>
              </a:rPr>
              <a:t>ing the speed limit.</a:t>
            </a:r>
          </a:p>
        </p:txBody>
      </p:sp>
      <p:sp>
        <p:nvSpPr>
          <p:cNvPr id="11" name="矩形 10"/>
          <p:cNvSpPr/>
          <p:nvPr/>
        </p:nvSpPr>
        <p:spPr>
          <a:xfrm>
            <a:off x="949059" y="1872542"/>
            <a:ext cx="7632847" cy="461665"/>
          </a:xfrm>
          <a:prstGeom prst="rect">
            <a:avLst/>
          </a:prstGeom>
        </p:spPr>
        <p:txBody>
          <a:bodyPr wrap="square">
            <a:spAutoFit/>
          </a:bodyPr>
          <a:lstStyle/>
          <a:p>
            <a:r>
              <a:rPr lang="en-US" altLang="zh-CN" sz="2400" dirty="0">
                <a:solidFill>
                  <a:srgbClr val="3F3F3F"/>
                </a:solidFill>
              </a:rPr>
              <a:t>The final cost should not </a:t>
            </a:r>
            <a:r>
              <a:rPr lang="en-US" altLang="zh-CN" sz="2400" i="1" dirty="0">
                <a:solidFill>
                  <a:srgbClr val="3F3F3F"/>
                </a:solidFill>
              </a:rPr>
              <a:t>exceed</a:t>
            </a:r>
            <a:r>
              <a:rPr lang="en-US" altLang="zh-CN" sz="2400" dirty="0">
                <a:solidFill>
                  <a:srgbClr val="3F3F3F"/>
                </a:solidFill>
              </a:rPr>
              <a:t> $5,000.</a:t>
            </a:r>
          </a:p>
        </p:txBody>
      </p:sp>
      <p:pic>
        <p:nvPicPr>
          <p:cNvPr id="12" name="Picture 17" descr="14"/>
          <p:cNvPicPr>
            <a:picLocks noChangeAspect="1" noChangeArrowheads="1"/>
          </p:cNvPicPr>
          <p:nvPr/>
        </p:nvPicPr>
        <p:blipFill>
          <a:blip r:embed="rId3"/>
          <a:srcRect/>
          <a:stretch>
            <a:fillRect/>
          </a:stretch>
        </p:blipFill>
        <p:spPr bwMode="auto">
          <a:xfrm>
            <a:off x="552476" y="2463782"/>
            <a:ext cx="314325" cy="261938"/>
          </a:xfrm>
          <a:prstGeom prst="rect">
            <a:avLst/>
          </a:prstGeom>
          <a:noFill/>
          <a:ln w="9525">
            <a:noFill/>
            <a:miter lim="800000"/>
            <a:headEnd/>
            <a:tailEnd/>
          </a:ln>
        </p:spPr>
      </p:pic>
      <p:sp>
        <p:nvSpPr>
          <p:cNvPr id="13" name="矩形 12"/>
          <p:cNvSpPr/>
          <p:nvPr/>
        </p:nvSpPr>
        <p:spPr>
          <a:xfrm>
            <a:off x="889933" y="2363919"/>
            <a:ext cx="8489158" cy="461665"/>
          </a:xfrm>
          <a:prstGeom prst="rect">
            <a:avLst/>
          </a:prstGeom>
        </p:spPr>
        <p:txBody>
          <a:bodyPr wrap="square">
            <a:spAutoFit/>
          </a:bodyPr>
          <a:lstStyle/>
          <a:p>
            <a:r>
              <a:rPr lang="zh-CN" altLang="en-US" sz="2400" dirty="0">
                <a:latin typeface="幼圆" pitchFamily="49" charset="-122"/>
                <a:ea typeface="幼圆" pitchFamily="49" charset="-122"/>
              </a:rPr>
              <a:t>最终</a:t>
            </a:r>
            <a:r>
              <a:rPr lang="zh-CN" altLang="en-US" sz="2400" dirty="0"/>
              <a:t>的花费不应超出</a:t>
            </a:r>
            <a:r>
              <a:rPr lang="en-US" altLang="zh-CN" sz="2400" dirty="0"/>
              <a:t>5,000</a:t>
            </a:r>
            <a:r>
              <a:rPr lang="zh-CN" altLang="en-US" sz="2400" dirty="0"/>
              <a:t>美元。</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7"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44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79538" y="1129308"/>
            <a:ext cx="7992888" cy="461665"/>
          </a:xfrm>
          <a:prstGeom prst="rect">
            <a:avLst/>
          </a:prstGeom>
          <a:noFill/>
          <a:ln w="9525">
            <a:noFill/>
            <a:miter lim="800000"/>
            <a:headEnd/>
            <a:tailEnd/>
          </a:ln>
        </p:spPr>
        <p:txBody>
          <a:bodyPr wrap="square">
            <a:spAutoFit/>
          </a:bodyPr>
          <a:lstStyle/>
          <a:p>
            <a:pPr indent="-261938">
              <a:spcBef>
                <a:spcPct val="50000"/>
              </a:spcBef>
            </a:pPr>
            <a:r>
              <a:rPr lang="en-US" altLang="zh-CN" sz="2400" b="1" dirty="0">
                <a:solidFill>
                  <a:srgbClr val="CC0000"/>
                </a:solidFill>
                <a:ea typeface="宋体" pitchFamily="2" charset="-122"/>
              </a:rPr>
              <a:t>take…by storm</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dirty="0">
                <a:ea typeface="宋体" pitchFamily="2" charset="-122"/>
              </a:rPr>
              <a:t>captivate, overwhelm </a:t>
            </a:r>
            <a:r>
              <a:rPr lang="zh-CN" altLang="en-US" sz="2400" dirty="0">
                <a:latin typeface="幼圆" pitchFamily="49" charset="-122"/>
                <a:ea typeface="幼圆" pitchFamily="49" charset="-122"/>
              </a:rPr>
              <a:t>征服</a:t>
            </a: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99917" y="3333700"/>
            <a:ext cx="7776864" cy="461665"/>
          </a:xfrm>
          <a:prstGeom prst="rect">
            <a:avLst/>
          </a:prstGeom>
        </p:spPr>
        <p:txBody>
          <a:bodyPr wrap="square">
            <a:spAutoFit/>
          </a:bodyPr>
          <a:lstStyle/>
          <a:p>
            <a:r>
              <a:rPr lang="zh-CN" altLang="en-US" sz="2400" dirty="0">
                <a:solidFill>
                  <a:srgbClr val="3F3F3F"/>
                </a:solidFill>
              </a:rPr>
              <a:t>这部新剧在伦敦大获成功。</a:t>
            </a:r>
          </a:p>
        </p:txBody>
      </p:sp>
      <p:sp>
        <p:nvSpPr>
          <p:cNvPr id="9" name="矩形 8"/>
          <p:cNvSpPr/>
          <p:nvPr/>
        </p:nvSpPr>
        <p:spPr>
          <a:xfrm>
            <a:off x="928471" y="3909764"/>
            <a:ext cx="7749408" cy="461665"/>
          </a:xfrm>
          <a:prstGeom prst="rect">
            <a:avLst/>
          </a:prstGeom>
        </p:spPr>
        <p:txBody>
          <a:bodyPr wrap="square">
            <a:spAutoFit/>
          </a:bodyPr>
          <a:lstStyle/>
          <a:p>
            <a:r>
              <a:rPr lang="en-US" altLang="zh-CN" sz="2400" dirty="0">
                <a:solidFill>
                  <a:srgbClr val="3F3F3F"/>
                </a:solidFill>
              </a:rPr>
              <a:t>The new show </a:t>
            </a:r>
            <a:r>
              <a:rPr lang="en-US" altLang="zh-CN" sz="2400" i="1" dirty="0">
                <a:solidFill>
                  <a:srgbClr val="3F3F3F"/>
                </a:solidFill>
              </a:rPr>
              <a:t>took </a:t>
            </a:r>
            <a:r>
              <a:rPr lang="en-US" altLang="zh-CN" sz="2400" dirty="0">
                <a:solidFill>
                  <a:srgbClr val="3F3F3F"/>
                </a:solidFill>
              </a:rPr>
              <a:t>London </a:t>
            </a:r>
            <a:r>
              <a:rPr lang="en-US" altLang="zh-CN" sz="2400" i="1" dirty="0">
                <a:solidFill>
                  <a:srgbClr val="3F3F3F"/>
                </a:solidFill>
              </a:rPr>
              <a:t>by storm</a:t>
            </a:r>
            <a:r>
              <a:rPr lang="en-US" altLang="zh-CN" sz="2400" dirty="0">
                <a:solidFill>
                  <a:srgbClr val="3F3F3F"/>
                </a:solidFill>
              </a:rPr>
              <a:t>.</a:t>
            </a:r>
          </a:p>
        </p:txBody>
      </p:sp>
      <p:sp>
        <p:nvSpPr>
          <p:cNvPr id="11" name="矩形 10"/>
          <p:cNvSpPr/>
          <p:nvPr/>
        </p:nvSpPr>
        <p:spPr>
          <a:xfrm>
            <a:off x="949059" y="1872542"/>
            <a:ext cx="7632847" cy="461665"/>
          </a:xfrm>
          <a:prstGeom prst="rect">
            <a:avLst/>
          </a:prstGeom>
        </p:spPr>
        <p:txBody>
          <a:bodyPr wrap="square">
            <a:spAutoFit/>
          </a:bodyPr>
          <a:lstStyle/>
          <a:p>
            <a:r>
              <a:rPr lang="en-US" altLang="zh-CN" sz="2400" dirty="0">
                <a:solidFill>
                  <a:srgbClr val="3F3F3F"/>
                </a:solidFill>
              </a:rPr>
              <a:t>Her performance has </a:t>
            </a:r>
            <a:r>
              <a:rPr lang="en-US" altLang="zh-CN" sz="2400" i="1" dirty="0">
                <a:solidFill>
                  <a:srgbClr val="3F3F3F"/>
                </a:solidFill>
              </a:rPr>
              <a:t>taken </a:t>
            </a:r>
            <a:r>
              <a:rPr lang="en-US" altLang="zh-CN" sz="2400" dirty="0">
                <a:solidFill>
                  <a:srgbClr val="3F3F3F"/>
                </a:solidFill>
              </a:rPr>
              <a:t>the critics</a:t>
            </a:r>
            <a:r>
              <a:rPr lang="en-US" altLang="zh-CN" sz="2400" i="1" dirty="0">
                <a:solidFill>
                  <a:srgbClr val="3F3F3F"/>
                </a:solidFill>
              </a:rPr>
              <a:t> by storm</a:t>
            </a:r>
            <a:r>
              <a:rPr lang="en-US" altLang="zh-CN" sz="2400" dirty="0">
                <a:solidFill>
                  <a:srgbClr val="3F3F3F"/>
                </a:solidFill>
              </a:rPr>
              <a:t>.</a:t>
            </a:r>
          </a:p>
        </p:txBody>
      </p:sp>
      <p:pic>
        <p:nvPicPr>
          <p:cNvPr id="12" name="Picture 17" descr="14"/>
          <p:cNvPicPr>
            <a:picLocks noChangeAspect="1" noChangeArrowheads="1"/>
          </p:cNvPicPr>
          <p:nvPr/>
        </p:nvPicPr>
        <p:blipFill>
          <a:blip r:embed="rId3"/>
          <a:srcRect/>
          <a:stretch>
            <a:fillRect/>
          </a:stretch>
        </p:blipFill>
        <p:spPr bwMode="auto">
          <a:xfrm>
            <a:off x="552476" y="2463782"/>
            <a:ext cx="314325" cy="261938"/>
          </a:xfrm>
          <a:prstGeom prst="rect">
            <a:avLst/>
          </a:prstGeom>
          <a:noFill/>
          <a:ln w="9525">
            <a:noFill/>
            <a:miter lim="800000"/>
            <a:headEnd/>
            <a:tailEnd/>
          </a:ln>
        </p:spPr>
      </p:pic>
      <p:sp>
        <p:nvSpPr>
          <p:cNvPr id="13" name="矩形 12"/>
          <p:cNvSpPr/>
          <p:nvPr/>
        </p:nvSpPr>
        <p:spPr>
          <a:xfrm>
            <a:off x="889933" y="2363919"/>
            <a:ext cx="8489158" cy="461665"/>
          </a:xfrm>
          <a:prstGeom prst="rect">
            <a:avLst/>
          </a:prstGeom>
        </p:spPr>
        <p:txBody>
          <a:bodyPr wrap="square">
            <a:spAutoFit/>
          </a:bodyPr>
          <a:lstStyle/>
          <a:p>
            <a:r>
              <a:rPr lang="zh-CN" altLang="en-US" sz="2400" dirty="0">
                <a:solidFill>
                  <a:srgbClr val="3F3F3F"/>
                </a:solidFill>
              </a:rPr>
              <a:t>她的表演完全征服了评论界。</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7"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68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Before Reading</a:t>
            </a:r>
            <a:endParaRPr lang="zh-CN" altLang="en-US" dirty="0"/>
          </a:p>
        </p:txBody>
      </p:sp>
      <p:sp>
        <p:nvSpPr>
          <p:cNvPr id="3" name="内容占位符 2"/>
          <p:cNvSpPr>
            <a:spLocks noGrp="1"/>
          </p:cNvSpPr>
          <p:nvPr>
            <p:ph idx="1"/>
          </p:nvPr>
        </p:nvSpPr>
        <p:spPr>
          <a:xfrm>
            <a:off x="251520" y="838214"/>
            <a:ext cx="8292045" cy="4874526"/>
          </a:xfrm>
        </p:spPr>
        <p:txBody>
          <a:bodyPr>
            <a:normAutofit/>
          </a:bodyPr>
          <a:lstStyle/>
          <a:p>
            <a:pPr marL="0" indent="0" algn="l">
              <a:buNone/>
            </a:pPr>
            <a:r>
              <a:rPr lang="en-US" altLang="zh-CN" sz="2400" dirty="0">
                <a:solidFill>
                  <a:srgbClr val="4C4C4C"/>
                </a:solidFill>
              </a:rPr>
              <a:t>                                   For your reference </a:t>
            </a:r>
          </a:p>
          <a:p>
            <a:pPr marL="0" indent="0" algn="l">
              <a:buNone/>
            </a:pPr>
            <a:r>
              <a:rPr lang="en-US" altLang="zh-CN" sz="2400" dirty="0">
                <a:solidFill>
                  <a:srgbClr val="4C4C4C"/>
                </a:solidFill>
              </a:rPr>
              <a:t>P 111</a:t>
            </a:r>
          </a:p>
          <a:p>
            <a:pPr marL="0" indent="0" algn="l">
              <a:buNone/>
            </a:pPr>
            <a:r>
              <a:rPr lang="en-US" altLang="zh-CN" sz="2400" dirty="0">
                <a:solidFill>
                  <a:srgbClr val="4C4C4C"/>
                </a:solidFill>
              </a:rPr>
              <a:t>1. Sports really helped Gabrielle become a more mature </a:t>
            </a:r>
            <a:r>
              <a:rPr lang="en-US" altLang="zh-CN" sz="2400" u="sng" dirty="0">
                <a:solidFill>
                  <a:srgbClr val="4C4C4C"/>
                </a:solidFill>
              </a:rPr>
              <a:t>individua</a:t>
            </a:r>
            <a:r>
              <a:rPr lang="en-US" altLang="zh-CN" sz="2400" dirty="0">
                <a:solidFill>
                  <a:srgbClr val="4C4C4C"/>
                </a:solidFill>
              </a:rPr>
              <a:t>l. Natalie Hawkins watched her and her other three children, all involved in sports, blossom </a:t>
            </a:r>
            <a:r>
              <a:rPr lang="en-US" altLang="zh-CN" sz="2400" u="sng" dirty="0">
                <a:solidFill>
                  <a:srgbClr val="4C4C4C"/>
                </a:solidFill>
              </a:rPr>
              <a:t>before her eyes</a:t>
            </a:r>
            <a:r>
              <a:rPr lang="en-US" altLang="zh-CN" sz="2400" dirty="0">
                <a:solidFill>
                  <a:srgbClr val="4C4C4C"/>
                </a:solidFill>
              </a:rPr>
              <a:t>.</a:t>
            </a:r>
          </a:p>
          <a:p>
            <a:pPr marL="0" indent="0" algn="l">
              <a:buNone/>
            </a:pPr>
            <a:r>
              <a:rPr lang="en-US" altLang="zh-CN" sz="2400" dirty="0">
                <a:solidFill>
                  <a:srgbClr val="4C4C4C"/>
                </a:solidFill>
              </a:rPr>
              <a:t>2. Sports taught Natalie’s children extreme self-discipline. It taught them how to work as </a:t>
            </a:r>
            <a:r>
              <a:rPr lang="en-US" altLang="zh-CN" sz="2400" u="sng" dirty="0">
                <a:solidFill>
                  <a:srgbClr val="4C4C4C"/>
                </a:solidFill>
              </a:rPr>
              <a:t>a team </a:t>
            </a:r>
            <a:r>
              <a:rPr lang="en-US" altLang="zh-CN" sz="2400" dirty="0">
                <a:solidFill>
                  <a:srgbClr val="4C4C4C"/>
                </a:solidFill>
              </a:rPr>
              <a:t>to achieve a common goal.</a:t>
            </a:r>
          </a:p>
          <a:p>
            <a:pPr marL="0" indent="0" algn="l">
              <a:buNone/>
            </a:pPr>
            <a:endParaRPr lang="en-US" altLang="zh-CN" sz="3600" dirty="0">
              <a:solidFill>
                <a:srgbClr val="4C4C4C"/>
              </a:solidFill>
            </a:endParaRPr>
          </a:p>
          <a:p>
            <a:pPr marL="0" indent="0" algn="ctr">
              <a:buNone/>
            </a:pPr>
            <a:endParaRPr lang="en-US" altLang="zh-CN" sz="3600" b="1" dirty="0">
              <a:solidFill>
                <a:srgbClr val="4C4C4C"/>
              </a:solidFill>
            </a:endParaRPr>
          </a:p>
          <a:p>
            <a:pPr marL="0" indent="0" algn="ctr">
              <a:buNone/>
            </a:pPr>
            <a:endParaRPr lang="zh-CN" altLang="en-US" sz="3600" b="1" dirty="0">
              <a:solidFill>
                <a:srgbClr val="4C4C4C"/>
              </a:solidFill>
            </a:endParaRPr>
          </a:p>
        </p:txBody>
      </p:sp>
    </p:spTree>
    <p:extLst>
      <p:ext uri="{BB962C8B-B14F-4D97-AF65-F5344CB8AC3E}">
        <p14:creationId xmlns:p14="http://schemas.microsoft.com/office/powerpoint/2010/main" val="1895134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550863" y="1800345"/>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Translate the sentence into Chinese.</a:t>
            </a:r>
          </a:p>
        </p:txBody>
      </p:sp>
      <p:sp>
        <p:nvSpPr>
          <p:cNvPr id="57349" name="Rectangle 32"/>
          <p:cNvSpPr>
            <a:spLocks noChangeArrowheads="1"/>
          </p:cNvSpPr>
          <p:nvPr/>
        </p:nvSpPr>
        <p:spPr bwMode="auto">
          <a:xfrm>
            <a:off x="550863" y="769268"/>
            <a:ext cx="82089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Immediately, I was catapulted into a whole new world of soccer that exceeded the wildest of my imaginations.</a:t>
            </a:r>
          </a:p>
        </p:txBody>
      </p:sp>
      <p:sp>
        <p:nvSpPr>
          <p:cNvPr id="386082" name="Text Box 34"/>
          <p:cNvSpPr txBox="1">
            <a:spLocks noChangeArrowheads="1"/>
          </p:cNvSpPr>
          <p:nvPr/>
        </p:nvSpPr>
        <p:spPr bwMode="auto">
          <a:xfrm>
            <a:off x="605776" y="2262010"/>
            <a:ext cx="7705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indent="-261938" eaLnBrk="1" hangingPunct="1">
              <a:spcBef>
                <a:spcPct val="50000"/>
              </a:spcBef>
            </a:pPr>
            <a:r>
              <a:rPr lang="zh-CN" altLang="en-US" dirty="0">
                <a:solidFill>
                  <a:srgbClr val="C00000"/>
                </a:solidFill>
                <a:latin typeface="幼圆" pitchFamily="49" charset="-122"/>
                <a:ea typeface="幼圆" pitchFamily="49" charset="-122"/>
              </a:rPr>
              <a:t>我一下子被送进了一个崭新的足球世界，这个世界超乎我最狂野的想象。</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sp>
        <p:nvSpPr>
          <p:cNvPr id="2" name="矩形 1"/>
          <p:cNvSpPr/>
          <p:nvPr/>
        </p:nvSpPr>
        <p:spPr>
          <a:xfrm>
            <a:off x="605776" y="3127080"/>
            <a:ext cx="4729180" cy="1015663"/>
          </a:xfrm>
          <a:prstGeom prst="rect">
            <a:avLst/>
          </a:prstGeom>
        </p:spPr>
        <p:txBody>
          <a:bodyPr wrap="none">
            <a:spAutoFit/>
          </a:bodyPr>
          <a:lstStyle/>
          <a:p>
            <a:pPr indent="-261938">
              <a:spcBef>
                <a:spcPct val="50000"/>
              </a:spcBef>
            </a:pPr>
            <a:r>
              <a:rPr lang="en-US" altLang="zh-CN" sz="2400" dirty="0"/>
              <a:t>catapult:</a:t>
            </a:r>
            <a:r>
              <a:rPr lang="en-US" altLang="zh-CN" sz="2000" dirty="0"/>
              <a:t> </a:t>
            </a:r>
            <a:r>
              <a:rPr lang="en-US" altLang="zh-CN" sz="2400" dirty="0"/>
              <a:t>n.</a:t>
            </a:r>
            <a:r>
              <a:rPr lang="zh-CN" altLang="en-US" sz="2400" dirty="0">
                <a:latin typeface="幼圆" pitchFamily="49" charset="-122"/>
                <a:ea typeface="幼圆" pitchFamily="49" charset="-122"/>
              </a:rPr>
              <a:t>弹弓，石弩，弹射器</a:t>
            </a:r>
            <a:endParaRPr lang="en-US" altLang="zh-CN" sz="2400" dirty="0">
              <a:latin typeface="幼圆" pitchFamily="49" charset="-122"/>
              <a:ea typeface="幼圆" pitchFamily="49" charset="-122"/>
            </a:endParaRPr>
          </a:p>
          <a:p>
            <a:pPr indent="-261938">
              <a:spcBef>
                <a:spcPct val="50000"/>
              </a:spcBef>
            </a:pPr>
            <a:r>
              <a:rPr lang="en-US" altLang="zh-CN" sz="2000" dirty="0"/>
              <a:t>               </a:t>
            </a:r>
            <a:r>
              <a:rPr lang="en-US" altLang="zh-CN" sz="2400" dirty="0"/>
              <a:t>vt.vi. </a:t>
            </a:r>
            <a:r>
              <a:rPr lang="zh-CN" altLang="en-US" sz="2400" dirty="0">
                <a:latin typeface="幼圆" pitchFamily="49" charset="-122"/>
                <a:ea typeface="幼圆" pitchFamily="49" charset="-122"/>
              </a:rPr>
              <a:t>弹射；</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使</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突然处于</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820" y="2861153"/>
            <a:ext cx="1485143" cy="142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84611" y="4142743"/>
            <a:ext cx="7772488" cy="1200329"/>
          </a:xfrm>
          <a:prstGeom prst="rect">
            <a:avLst/>
          </a:prstGeom>
        </p:spPr>
        <p:txBody>
          <a:bodyPr wrap="square">
            <a:spAutoFit/>
          </a:bodyPr>
          <a:lstStyle/>
          <a:p>
            <a:r>
              <a:rPr lang="en-US" altLang="zh-CN" sz="2400" dirty="0"/>
              <a:t>catapult… into: if something catapults you into a particular state or situation, you are suddenly and unexpectedly caused to be in that state or situation</a:t>
            </a:r>
            <a:r>
              <a:rPr lang="en-US" altLang="zh-CN" sz="2000" dirty="0"/>
              <a:t>.</a:t>
            </a:r>
            <a:endParaRPr lang="zh-CN" altLang="en-US" sz="2000" dirty="0"/>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56131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428991" y="841276"/>
            <a:ext cx="8672982"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multiple</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i="1" dirty="0">
                <a:ea typeface="宋体" pitchFamily="2" charset="-122"/>
              </a:rPr>
              <a:t>a</a:t>
            </a:r>
            <a:r>
              <a:rPr lang="en-US" altLang="zh-CN" sz="2400" dirty="0">
                <a:ea typeface="宋体" pitchFamily="2" charset="-122"/>
              </a:rPr>
              <a:t>. many in number; involving many different people or things </a:t>
            </a:r>
            <a:r>
              <a:rPr lang="zh-CN" altLang="en-US" sz="2400" dirty="0">
                <a:latin typeface="幼圆" pitchFamily="49" charset="-122"/>
                <a:ea typeface="幼圆" pitchFamily="49" charset="-122"/>
              </a:rPr>
              <a:t>多个的；多种</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多样的</a:t>
            </a: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99917" y="3333700"/>
            <a:ext cx="7776864" cy="461665"/>
          </a:xfrm>
          <a:prstGeom prst="rect">
            <a:avLst/>
          </a:prstGeom>
        </p:spPr>
        <p:txBody>
          <a:bodyPr wrap="square">
            <a:spAutoFit/>
          </a:bodyPr>
          <a:lstStyle/>
          <a:p>
            <a:r>
              <a:rPr lang="zh-CN" altLang="en-US" sz="2400" dirty="0">
                <a:solidFill>
                  <a:srgbClr val="3F3F3F"/>
                </a:solidFill>
              </a:rPr>
              <a:t>我们现在习惯于从不同渠道获取信息。</a:t>
            </a:r>
          </a:p>
        </p:txBody>
      </p:sp>
      <p:sp>
        <p:nvSpPr>
          <p:cNvPr id="9" name="矩形 8"/>
          <p:cNvSpPr/>
          <p:nvPr/>
        </p:nvSpPr>
        <p:spPr>
          <a:xfrm>
            <a:off x="928471" y="3909764"/>
            <a:ext cx="7749408" cy="830997"/>
          </a:xfrm>
          <a:prstGeom prst="rect">
            <a:avLst/>
          </a:prstGeom>
        </p:spPr>
        <p:txBody>
          <a:bodyPr wrap="square">
            <a:spAutoFit/>
          </a:bodyPr>
          <a:lstStyle/>
          <a:p>
            <a:r>
              <a:rPr lang="en-US" altLang="zh-CN" sz="2400" dirty="0">
                <a:solidFill>
                  <a:srgbClr val="3F3F3F"/>
                </a:solidFill>
              </a:rPr>
              <a:t>We’re now used to accessing information through </a:t>
            </a:r>
            <a:r>
              <a:rPr lang="en-US" altLang="zh-CN" sz="2400" i="1" dirty="0">
                <a:solidFill>
                  <a:srgbClr val="3F3F3F"/>
                </a:solidFill>
              </a:rPr>
              <a:t>multiple</a:t>
            </a:r>
            <a:r>
              <a:rPr lang="en-US" altLang="zh-CN" sz="2400" dirty="0">
                <a:solidFill>
                  <a:srgbClr val="3F3F3F"/>
                </a:solidFill>
              </a:rPr>
              <a:t> channels.</a:t>
            </a:r>
          </a:p>
        </p:txBody>
      </p:sp>
      <p:sp>
        <p:nvSpPr>
          <p:cNvPr id="11" name="矩形 10"/>
          <p:cNvSpPr/>
          <p:nvPr/>
        </p:nvSpPr>
        <p:spPr>
          <a:xfrm>
            <a:off x="949059" y="1872542"/>
            <a:ext cx="7632847" cy="461665"/>
          </a:xfrm>
          <a:prstGeom prst="rect">
            <a:avLst/>
          </a:prstGeom>
        </p:spPr>
        <p:txBody>
          <a:bodyPr wrap="square">
            <a:spAutoFit/>
          </a:bodyPr>
          <a:lstStyle/>
          <a:p>
            <a:r>
              <a:rPr lang="en-US" altLang="zh-CN" sz="2400" dirty="0">
                <a:solidFill>
                  <a:srgbClr val="3F3F3F"/>
                </a:solidFill>
              </a:rPr>
              <a:t>We’ve made </a:t>
            </a:r>
            <a:r>
              <a:rPr lang="en-US" altLang="zh-CN" sz="2400" i="1" dirty="0">
                <a:solidFill>
                  <a:srgbClr val="3F3F3F"/>
                </a:solidFill>
              </a:rPr>
              <a:t>multiple</a:t>
            </a:r>
            <a:r>
              <a:rPr lang="en-US" altLang="zh-CN" sz="2400" dirty="0">
                <a:solidFill>
                  <a:srgbClr val="3F3F3F"/>
                </a:solidFill>
              </a:rPr>
              <a:t> copies of the report.</a:t>
            </a:r>
          </a:p>
        </p:txBody>
      </p:sp>
      <p:pic>
        <p:nvPicPr>
          <p:cNvPr id="12" name="Picture 17" descr="14"/>
          <p:cNvPicPr>
            <a:picLocks noChangeAspect="1" noChangeArrowheads="1"/>
          </p:cNvPicPr>
          <p:nvPr/>
        </p:nvPicPr>
        <p:blipFill>
          <a:blip r:embed="rId3"/>
          <a:srcRect/>
          <a:stretch>
            <a:fillRect/>
          </a:stretch>
        </p:blipFill>
        <p:spPr bwMode="auto">
          <a:xfrm>
            <a:off x="552476" y="2463782"/>
            <a:ext cx="314325" cy="261938"/>
          </a:xfrm>
          <a:prstGeom prst="rect">
            <a:avLst/>
          </a:prstGeom>
          <a:noFill/>
          <a:ln w="9525">
            <a:noFill/>
            <a:miter lim="800000"/>
            <a:headEnd/>
            <a:tailEnd/>
          </a:ln>
        </p:spPr>
      </p:pic>
      <p:sp>
        <p:nvSpPr>
          <p:cNvPr id="13" name="矩形 12"/>
          <p:cNvSpPr/>
          <p:nvPr/>
        </p:nvSpPr>
        <p:spPr>
          <a:xfrm>
            <a:off x="889933" y="2363919"/>
            <a:ext cx="8489158" cy="461665"/>
          </a:xfrm>
          <a:prstGeom prst="rect">
            <a:avLst/>
          </a:prstGeom>
        </p:spPr>
        <p:txBody>
          <a:bodyPr wrap="square">
            <a:spAutoFit/>
          </a:bodyPr>
          <a:lstStyle/>
          <a:p>
            <a:r>
              <a:rPr lang="zh-CN" altLang="en-US" sz="2400" dirty="0">
                <a:solidFill>
                  <a:srgbClr val="3F3F3F"/>
                </a:solidFill>
              </a:rPr>
              <a:t>我们把报告复印了多份。</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5"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51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179513" y="2281436"/>
            <a:ext cx="89644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C00000"/>
                </a:solidFill>
                <a:latin typeface="+mn-lt"/>
              </a:rPr>
              <a:t>“Whether…or” can be used in an adverbial clause of concession to indicate that something is true in any of the circumstances you mention.</a:t>
            </a:r>
          </a:p>
          <a:p>
            <a:pPr eaLnBrk="1" hangingPunct="1"/>
            <a:endParaRPr lang="en-US" altLang="zh-CN" dirty="0">
              <a:solidFill>
                <a:srgbClr val="C00000"/>
              </a:solidFill>
              <a:latin typeface="+mn-lt"/>
            </a:endParaRPr>
          </a:p>
          <a:p>
            <a:pPr eaLnBrk="1" hangingPunct="1"/>
            <a:r>
              <a:rPr lang="en-US" altLang="zh-CN" dirty="0">
                <a:solidFill>
                  <a:srgbClr val="C00000"/>
                </a:solidFill>
                <a:latin typeface="+mn-lt"/>
              </a:rPr>
              <a:t>“whether... or...”</a:t>
            </a:r>
            <a:r>
              <a:rPr lang="zh-CN" altLang="en-US" dirty="0">
                <a:solidFill>
                  <a:srgbClr val="C00000"/>
                </a:solidFill>
                <a:latin typeface="+mn-lt"/>
                <a:ea typeface="幼圆" pitchFamily="49" charset="-122"/>
              </a:rPr>
              <a:t>可以引导包含选择范围的让步状语从句，意为“不管</a:t>
            </a:r>
            <a:r>
              <a:rPr lang="en-US" altLang="zh-CN" dirty="0">
                <a:solidFill>
                  <a:srgbClr val="C00000"/>
                </a:solidFill>
                <a:latin typeface="+mn-lt"/>
                <a:ea typeface="幼圆" pitchFamily="49" charset="-122"/>
              </a:rPr>
              <a:t>……”</a:t>
            </a:r>
            <a:r>
              <a:rPr lang="zh-CN" altLang="en-US" dirty="0">
                <a:solidFill>
                  <a:srgbClr val="C00000"/>
                </a:solidFill>
                <a:latin typeface="+mn-lt"/>
                <a:ea typeface="幼圆" pitchFamily="49" charset="-122"/>
              </a:rPr>
              <a:t>。</a:t>
            </a:r>
            <a:endParaRPr lang="en-US" altLang="zh-CN" dirty="0">
              <a:solidFill>
                <a:srgbClr val="C00000"/>
              </a:solidFill>
              <a:latin typeface="+mn-lt"/>
              <a:ea typeface="幼圆" pitchFamily="49" charset="-122"/>
            </a:endParaRPr>
          </a:p>
        </p:txBody>
      </p:sp>
      <p:sp>
        <p:nvSpPr>
          <p:cNvPr id="57349" name="Rectangle 32"/>
          <p:cNvSpPr>
            <a:spLocks noChangeArrowheads="1"/>
          </p:cNvSpPr>
          <p:nvPr/>
        </p:nvSpPr>
        <p:spPr bwMode="auto">
          <a:xfrm>
            <a:off x="179513" y="769268"/>
            <a:ext cx="8784976" cy="120032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u="sng" dirty="0"/>
              <a:t>Whether it was league games, one-day tournaments, or college showcases, the weekends would always be my favorite time of the week. </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spTree>
    <p:extLst>
      <p:ext uri="{BB962C8B-B14F-4D97-AF65-F5344CB8AC3E}">
        <p14:creationId xmlns:p14="http://schemas.microsoft.com/office/powerpoint/2010/main" val="467819092"/>
      </p:ext>
    </p:extLst>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179510" y="1705372"/>
            <a:ext cx="904299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sz="2000" dirty="0">
                <a:solidFill>
                  <a:srgbClr val="C00000"/>
                </a:solidFill>
                <a:latin typeface="+mn-lt"/>
              </a:rPr>
              <a:t>I shall go, whether you come with me or stay at home. </a:t>
            </a:r>
          </a:p>
          <a:p>
            <a:pPr eaLnBrk="1" hangingPunct="1"/>
            <a:r>
              <a:rPr lang="zh-CN" altLang="en-US" sz="2000" dirty="0">
                <a:latin typeface="幼圆" pitchFamily="49" charset="-122"/>
                <a:ea typeface="幼圆" pitchFamily="49" charset="-122"/>
              </a:rPr>
              <a:t>不论你来还是留在家中，我都要去。</a:t>
            </a:r>
            <a:endParaRPr lang="en-US" altLang="zh-CN" sz="2000" dirty="0">
              <a:latin typeface="幼圆" pitchFamily="49" charset="-122"/>
              <a:ea typeface="幼圆" pitchFamily="49" charset="-122"/>
            </a:endParaRPr>
          </a:p>
          <a:p>
            <a:pPr eaLnBrk="1" hangingPunct="1"/>
            <a:endParaRPr lang="zh-CN" altLang="en-US" dirty="0">
              <a:solidFill>
                <a:srgbClr val="C00000"/>
              </a:solidFill>
              <a:latin typeface="幼圆" pitchFamily="49" charset="-122"/>
              <a:ea typeface="幼圆" pitchFamily="49" charset="-122"/>
            </a:endParaRPr>
          </a:p>
          <a:p>
            <a:pPr eaLnBrk="1" hangingPunct="1"/>
            <a:r>
              <a:rPr lang="en-US" altLang="zh-CN" sz="2000" dirty="0">
                <a:solidFill>
                  <a:srgbClr val="C00000"/>
                </a:solidFill>
                <a:latin typeface="+mn-lt"/>
              </a:rPr>
              <a:t>Whether she wins or loses, this is her last chance. </a:t>
            </a:r>
          </a:p>
          <a:p>
            <a:pPr eaLnBrk="1" hangingPunct="1"/>
            <a:r>
              <a:rPr lang="zh-CN" altLang="en-US" sz="2000" dirty="0">
                <a:latin typeface="幼圆" pitchFamily="49" charset="-122"/>
                <a:ea typeface="幼圆" pitchFamily="49" charset="-122"/>
              </a:rPr>
              <a:t>不管是赢是输，这都是她的最后一次机会。</a:t>
            </a:r>
            <a:endParaRPr lang="en-US" altLang="zh-CN" sz="2000" dirty="0">
              <a:latin typeface="幼圆" pitchFamily="49" charset="-122"/>
              <a:ea typeface="幼圆" pitchFamily="49" charset="-122"/>
            </a:endParaRPr>
          </a:p>
          <a:p>
            <a:pPr eaLnBrk="1" hangingPunct="1"/>
            <a:endParaRPr lang="zh-CN" altLang="en-US" sz="2000" dirty="0">
              <a:solidFill>
                <a:srgbClr val="3F3F3F"/>
              </a:solidFill>
            </a:endParaRPr>
          </a:p>
          <a:p>
            <a:pPr eaLnBrk="1" hangingPunct="1"/>
            <a:r>
              <a:rPr lang="en-US" altLang="zh-CN" sz="2000" dirty="0">
                <a:solidFill>
                  <a:srgbClr val="C00000"/>
                </a:solidFill>
                <a:latin typeface="+mn-lt"/>
              </a:rPr>
              <a:t>Whether we like a particular piece of news or not, all we have to do is to sit in front of the TV and let it happen. </a:t>
            </a:r>
          </a:p>
          <a:p>
            <a:pPr eaLnBrk="1" hangingPunct="1"/>
            <a:r>
              <a:rPr lang="zh-CN" altLang="en-US" sz="2000" dirty="0">
                <a:latin typeface="幼圆" pitchFamily="49" charset="-122"/>
                <a:ea typeface="幼圆" pitchFamily="49" charset="-122"/>
              </a:rPr>
              <a:t>不管我们喜欢不喜欢某条新闻，我们所能做的只是坐在电视机前任其播放。</a:t>
            </a:r>
            <a:endParaRPr lang="en-US" altLang="zh-CN" sz="2000" dirty="0">
              <a:latin typeface="幼圆" pitchFamily="49" charset="-122"/>
              <a:ea typeface="幼圆" pitchFamily="49" charset="-122"/>
            </a:endParaRPr>
          </a:p>
          <a:p>
            <a:pPr eaLnBrk="1" hangingPunct="1"/>
            <a:endParaRPr lang="zh-CN" altLang="en-US" sz="2000" dirty="0">
              <a:solidFill>
                <a:srgbClr val="3F3F3F"/>
              </a:solidFill>
            </a:endParaRPr>
          </a:p>
          <a:p>
            <a:pPr eaLnBrk="1" hangingPunct="1"/>
            <a:r>
              <a:rPr lang="en-US" altLang="zh-CN" sz="2000" dirty="0">
                <a:solidFill>
                  <a:srgbClr val="C00000"/>
                </a:solidFill>
                <a:latin typeface="+mn-lt"/>
              </a:rPr>
              <a:t>This happens whether the children are in two-parent or one-parent families. </a:t>
            </a:r>
          </a:p>
          <a:p>
            <a:pPr eaLnBrk="1" hangingPunct="1"/>
            <a:r>
              <a:rPr lang="zh-CN" altLang="en-US" sz="2000" dirty="0">
                <a:latin typeface="幼圆" pitchFamily="49" charset="-122"/>
                <a:ea typeface="幼圆" pitchFamily="49" charset="-122"/>
              </a:rPr>
              <a:t>不管孩子是生活在双亲还是单亲家庭，这种情况都会发生。</a:t>
            </a:r>
          </a:p>
          <a:p>
            <a:pPr eaLnBrk="1" hangingPunct="1"/>
            <a:endParaRPr lang="en-US" altLang="zh-CN" dirty="0">
              <a:solidFill>
                <a:srgbClr val="3F3F3F"/>
              </a:solidFill>
            </a:endParaRPr>
          </a:p>
        </p:txBody>
      </p:sp>
      <p:sp>
        <p:nvSpPr>
          <p:cNvPr id="57349" name="Rectangle 32"/>
          <p:cNvSpPr>
            <a:spLocks noChangeArrowheads="1"/>
          </p:cNvSpPr>
          <p:nvPr/>
        </p:nvSpPr>
        <p:spPr bwMode="auto">
          <a:xfrm>
            <a:off x="179513" y="841276"/>
            <a:ext cx="8784976" cy="7078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u="sng" dirty="0"/>
              <a:t>Whether it was league games, one-day tournaments, or college showcases, the weekends would always be my favorite time of the week. </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pic>
        <p:nvPicPr>
          <p:cNvPr id="6"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2875" y="5313363"/>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86893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251520" y="841276"/>
            <a:ext cx="8672982"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subject sb./</a:t>
            </a:r>
            <a:r>
              <a:rPr lang="en-US" altLang="zh-CN" sz="2400" b="1" dirty="0" err="1">
                <a:solidFill>
                  <a:srgbClr val="CC0000"/>
                </a:solidFill>
                <a:ea typeface="宋体" pitchFamily="2" charset="-122"/>
              </a:rPr>
              <a:t>sth</a:t>
            </a:r>
            <a:r>
              <a:rPr lang="en-US" altLang="zh-CN" sz="2400" b="1" dirty="0">
                <a:solidFill>
                  <a:srgbClr val="CC0000"/>
                </a:solidFill>
                <a:ea typeface="宋体" pitchFamily="2" charset="-122"/>
              </a:rPr>
              <a:t>. to </a:t>
            </a:r>
            <a:r>
              <a:rPr lang="en-US" altLang="zh-CN" sz="2400" b="1" dirty="0" err="1">
                <a:solidFill>
                  <a:srgbClr val="CC0000"/>
                </a:solidFill>
                <a:ea typeface="宋体" pitchFamily="2" charset="-122"/>
              </a:rPr>
              <a:t>sth</a:t>
            </a:r>
            <a:r>
              <a:rPr lang="en-US" altLang="zh-CN" sz="2400" b="1" dirty="0">
                <a:solidFill>
                  <a:srgbClr val="C00000"/>
                </a:solidFill>
                <a:ea typeface="宋体" pitchFamily="2" charset="-122"/>
              </a:rPr>
              <a:t>.</a:t>
            </a:r>
            <a:r>
              <a:rPr lang="en-US" altLang="zh-CN" sz="2400" dirty="0">
                <a:ea typeface="宋体" pitchFamily="2" charset="-122"/>
              </a:rPr>
              <a:t>:</a:t>
            </a:r>
            <a:r>
              <a:rPr lang="en-US" altLang="zh-CN" sz="2400" b="1" dirty="0">
                <a:ea typeface="宋体" pitchFamily="2" charset="-122"/>
              </a:rPr>
              <a:t> </a:t>
            </a:r>
            <a:r>
              <a:rPr lang="en-US" altLang="zh-CN" sz="2400" dirty="0">
                <a:ea typeface="宋体" pitchFamily="2" charset="-122"/>
              </a:rPr>
              <a:t>make sb./</a:t>
            </a:r>
            <a:r>
              <a:rPr lang="en-US" altLang="zh-CN" sz="2400" dirty="0" err="1">
                <a:ea typeface="宋体" pitchFamily="2" charset="-122"/>
              </a:rPr>
              <a:t>sth</a:t>
            </a:r>
            <a:r>
              <a:rPr lang="en-US" altLang="zh-CN" sz="2400" dirty="0">
                <a:ea typeface="宋体" pitchFamily="2" charset="-122"/>
              </a:rPr>
              <a:t>. experience, suffer or be affected by </a:t>
            </a:r>
            <a:r>
              <a:rPr lang="en-US" altLang="zh-CN" sz="2400" dirty="0" err="1">
                <a:ea typeface="宋体" pitchFamily="2" charset="-122"/>
              </a:rPr>
              <a:t>sth</a:t>
            </a:r>
            <a:r>
              <a:rPr lang="en-US" altLang="zh-CN" sz="2400" dirty="0">
                <a:ea typeface="宋体" pitchFamily="2" charset="-122"/>
              </a:rPr>
              <a:t>., usually </a:t>
            </a:r>
            <a:r>
              <a:rPr lang="en-US" altLang="zh-CN" sz="2400" dirty="0" err="1">
                <a:ea typeface="宋体" pitchFamily="2" charset="-122"/>
              </a:rPr>
              <a:t>sth</a:t>
            </a:r>
            <a:r>
              <a:rPr lang="en-US" altLang="zh-CN" sz="2400" dirty="0">
                <a:ea typeface="宋体" pitchFamily="2" charset="-122"/>
              </a:rPr>
              <a:t>. unpleasant </a:t>
            </a:r>
            <a:r>
              <a:rPr lang="zh-CN" altLang="en-US" sz="2400" dirty="0">
                <a:latin typeface="幼圆" pitchFamily="49" charset="-122"/>
                <a:ea typeface="幼圆" pitchFamily="49" charset="-122"/>
              </a:rPr>
              <a:t>使经受；使遭受</a:t>
            </a: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67869" y="3303637"/>
            <a:ext cx="7776864" cy="461665"/>
          </a:xfrm>
          <a:prstGeom prst="rect">
            <a:avLst/>
          </a:prstGeom>
        </p:spPr>
        <p:txBody>
          <a:bodyPr wrap="square">
            <a:spAutoFit/>
          </a:bodyPr>
          <a:lstStyle/>
          <a:p>
            <a:r>
              <a:rPr lang="zh-CN" altLang="en-US" sz="2400" dirty="0">
                <a:solidFill>
                  <a:srgbClr val="3F3F3F"/>
                </a:solidFill>
              </a:rPr>
              <a:t>那座城市遭受了猛烈轰炸。</a:t>
            </a:r>
          </a:p>
        </p:txBody>
      </p:sp>
      <p:sp>
        <p:nvSpPr>
          <p:cNvPr id="9" name="矩形 8"/>
          <p:cNvSpPr/>
          <p:nvPr/>
        </p:nvSpPr>
        <p:spPr>
          <a:xfrm>
            <a:off x="928471" y="3909764"/>
            <a:ext cx="7749408" cy="461665"/>
          </a:xfrm>
          <a:prstGeom prst="rect">
            <a:avLst/>
          </a:prstGeom>
        </p:spPr>
        <p:txBody>
          <a:bodyPr wrap="square">
            <a:spAutoFit/>
          </a:bodyPr>
          <a:lstStyle/>
          <a:p>
            <a:r>
              <a:rPr lang="en-US" altLang="zh-CN" sz="2400" dirty="0">
                <a:solidFill>
                  <a:srgbClr val="3F3F3F"/>
                </a:solidFill>
              </a:rPr>
              <a:t>The city was </a:t>
            </a:r>
            <a:r>
              <a:rPr lang="en-US" altLang="zh-CN" sz="2400" i="1" dirty="0">
                <a:solidFill>
                  <a:srgbClr val="3F3F3F"/>
                </a:solidFill>
              </a:rPr>
              <a:t>subjected </a:t>
            </a:r>
            <a:r>
              <a:rPr lang="en-US" altLang="zh-CN" sz="2400" dirty="0">
                <a:solidFill>
                  <a:srgbClr val="3F3F3F"/>
                </a:solidFill>
              </a:rPr>
              <a:t>to heavy bombing.</a:t>
            </a:r>
          </a:p>
        </p:txBody>
      </p:sp>
      <p:sp>
        <p:nvSpPr>
          <p:cNvPr id="11" name="矩形 10"/>
          <p:cNvSpPr/>
          <p:nvPr/>
        </p:nvSpPr>
        <p:spPr>
          <a:xfrm>
            <a:off x="949059" y="1872542"/>
            <a:ext cx="7632847" cy="461665"/>
          </a:xfrm>
          <a:prstGeom prst="rect">
            <a:avLst/>
          </a:prstGeom>
        </p:spPr>
        <p:txBody>
          <a:bodyPr wrap="square">
            <a:spAutoFit/>
          </a:bodyPr>
          <a:lstStyle/>
          <a:p>
            <a:r>
              <a:rPr lang="en-US" altLang="zh-CN" sz="2400" dirty="0">
                <a:solidFill>
                  <a:srgbClr val="3F3F3F"/>
                </a:solidFill>
              </a:rPr>
              <a:t>The police </a:t>
            </a:r>
            <a:r>
              <a:rPr lang="en-US" altLang="zh-CN" sz="2400" i="1" dirty="0">
                <a:solidFill>
                  <a:srgbClr val="3F3F3F"/>
                </a:solidFill>
              </a:rPr>
              <a:t>subjected</a:t>
            </a:r>
            <a:r>
              <a:rPr lang="en-US" altLang="zh-CN" sz="2400" dirty="0">
                <a:solidFill>
                  <a:srgbClr val="3F3F3F"/>
                </a:solidFill>
              </a:rPr>
              <a:t> him to hours of questioning.</a:t>
            </a:r>
          </a:p>
        </p:txBody>
      </p:sp>
      <p:pic>
        <p:nvPicPr>
          <p:cNvPr id="12" name="Picture 17" descr="14"/>
          <p:cNvPicPr>
            <a:picLocks noChangeAspect="1" noChangeArrowheads="1"/>
          </p:cNvPicPr>
          <p:nvPr/>
        </p:nvPicPr>
        <p:blipFill>
          <a:blip r:embed="rId3"/>
          <a:srcRect/>
          <a:stretch>
            <a:fillRect/>
          </a:stretch>
        </p:blipFill>
        <p:spPr bwMode="auto">
          <a:xfrm>
            <a:off x="552476" y="2463782"/>
            <a:ext cx="314325" cy="261938"/>
          </a:xfrm>
          <a:prstGeom prst="rect">
            <a:avLst/>
          </a:prstGeom>
          <a:noFill/>
          <a:ln w="9525">
            <a:noFill/>
            <a:miter lim="800000"/>
            <a:headEnd/>
            <a:tailEnd/>
          </a:ln>
        </p:spPr>
      </p:pic>
      <p:sp>
        <p:nvSpPr>
          <p:cNvPr id="13" name="矩形 12"/>
          <p:cNvSpPr/>
          <p:nvPr/>
        </p:nvSpPr>
        <p:spPr>
          <a:xfrm>
            <a:off x="889933" y="2363919"/>
            <a:ext cx="8489158" cy="461665"/>
          </a:xfrm>
          <a:prstGeom prst="rect">
            <a:avLst/>
          </a:prstGeom>
        </p:spPr>
        <p:txBody>
          <a:bodyPr wrap="square">
            <a:spAutoFit/>
          </a:bodyPr>
          <a:lstStyle/>
          <a:p>
            <a:r>
              <a:rPr lang="zh-CN" altLang="en-US" sz="2400" dirty="0">
                <a:solidFill>
                  <a:srgbClr val="3F3F3F"/>
                </a:solidFill>
              </a:rPr>
              <a:t>警察对他进行了长时间的盘问。</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6"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2875" y="5313363"/>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17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251520" y="841276"/>
            <a:ext cx="8672982"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productive</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i="1" dirty="0">
                <a:ea typeface="宋体" pitchFamily="2" charset="-122"/>
              </a:rPr>
              <a:t>a</a:t>
            </a:r>
            <a:r>
              <a:rPr lang="en-US" altLang="zh-CN" sz="2400" dirty="0">
                <a:ea typeface="宋体" pitchFamily="2" charset="-122"/>
              </a:rPr>
              <a:t>. having positive results; resulting in or providing a large amount or supply of something </a:t>
            </a:r>
            <a:r>
              <a:rPr lang="zh-CN" altLang="en-US" sz="2400" dirty="0">
                <a:latin typeface="幼圆" pitchFamily="49" charset="-122"/>
                <a:ea typeface="幼圆" pitchFamily="49" charset="-122"/>
              </a:rPr>
              <a:t>富有成效的；多产的</a:t>
            </a: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1068788" y="2363918"/>
            <a:ext cx="7776864" cy="461665"/>
          </a:xfrm>
          <a:prstGeom prst="rect">
            <a:avLst/>
          </a:prstGeom>
        </p:spPr>
        <p:txBody>
          <a:bodyPr wrap="square">
            <a:spAutoFit/>
          </a:bodyPr>
          <a:lstStyle/>
          <a:p>
            <a:r>
              <a:rPr lang="zh-CN" altLang="en-US" sz="2400" dirty="0">
                <a:solidFill>
                  <a:srgbClr val="3F3F3F"/>
                </a:solidFill>
              </a:rPr>
              <a:t>五年内他写了四部小说，如此多产真让人难以置信。</a:t>
            </a:r>
          </a:p>
        </p:txBody>
      </p:sp>
      <p:sp>
        <p:nvSpPr>
          <p:cNvPr id="9" name="矩形 8"/>
          <p:cNvSpPr/>
          <p:nvPr/>
        </p:nvSpPr>
        <p:spPr>
          <a:xfrm>
            <a:off x="1061924" y="1632785"/>
            <a:ext cx="7749408" cy="830997"/>
          </a:xfrm>
          <a:prstGeom prst="rect">
            <a:avLst/>
          </a:prstGeom>
        </p:spPr>
        <p:txBody>
          <a:bodyPr wrap="square">
            <a:spAutoFit/>
          </a:bodyPr>
          <a:lstStyle/>
          <a:p>
            <a:r>
              <a:rPr lang="en-US" altLang="zh-CN" sz="2400" dirty="0">
                <a:solidFill>
                  <a:srgbClr val="3F3F3F"/>
                </a:solidFill>
              </a:rPr>
              <a:t>He had an amazingly </a:t>
            </a:r>
            <a:r>
              <a:rPr lang="en-US" altLang="zh-CN" sz="2400" i="1" dirty="0">
                <a:solidFill>
                  <a:srgbClr val="3F3F3F"/>
                </a:solidFill>
              </a:rPr>
              <a:t>productive</a:t>
            </a:r>
            <a:r>
              <a:rPr lang="en-US" altLang="zh-CN" sz="2400" dirty="0">
                <a:solidFill>
                  <a:srgbClr val="3F3F3F"/>
                </a:solidFill>
              </a:rPr>
              <a:t> five years in which he managed to write four novels.</a:t>
            </a:r>
          </a:p>
        </p:txBody>
      </p:sp>
      <p:sp>
        <p:nvSpPr>
          <p:cNvPr id="11" name="矩形 10"/>
          <p:cNvSpPr/>
          <p:nvPr/>
        </p:nvSpPr>
        <p:spPr>
          <a:xfrm>
            <a:off x="967869" y="3909764"/>
            <a:ext cx="7632847" cy="461665"/>
          </a:xfrm>
          <a:prstGeom prst="rect">
            <a:avLst/>
          </a:prstGeom>
        </p:spPr>
        <p:txBody>
          <a:bodyPr wrap="square">
            <a:spAutoFit/>
          </a:bodyPr>
          <a:lstStyle/>
          <a:p>
            <a:r>
              <a:rPr lang="en-US" altLang="zh-CN" sz="2400" dirty="0">
                <a:solidFill>
                  <a:srgbClr val="3F3F3F"/>
                </a:solidFill>
              </a:rPr>
              <a:t>Most of us are more </a:t>
            </a:r>
            <a:r>
              <a:rPr lang="en-US" altLang="zh-CN" sz="2400" i="1" dirty="0">
                <a:solidFill>
                  <a:srgbClr val="3F3F3F"/>
                </a:solidFill>
              </a:rPr>
              <a:t>productive</a:t>
            </a:r>
            <a:r>
              <a:rPr lang="en-US" altLang="zh-CN" sz="2400" dirty="0">
                <a:solidFill>
                  <a:srgbClr val="3F3F3F"/>
                </a:solidFill>
              </a:rPr>
              <a:t> in the morning.</a:t>
            </a:r>
          </a:p>
        </p:txBody>
      </p:sp>
      <p:pic>
        <p:nvPicPr>
          <p:cNvPr id="12" name="Picture 17" descr="14"/>
          <p:cNvPicPr>
            <a:picLocks noChangeAspect="1" noChangeArrowheads="1"/>
          </p:cNvPicPr>
          <p:nvPr/>
        </p:nvPicPr>
        <p:blipFill>
          <a:blip r:embed="rId3"/>
          <a:srcRect/>
          <a:stretch>
            <a:fillRect/>
          </a:stretch>
        </p:blipFill>
        <p:spPr bwMode="auto">
          <a:xfrm>
            <a:off x="552476" y="2463782"/>
            <a:ext cx="314325" cy="261938"/>
          </a:xfrm>
          <a:prstGeom prst="rect">
            <a:avLst/>
          </a:prstGeom>
          <a:noFill/>
          <a:ln w="9525">
            <a:noFill/>
            <a:miter lim="800000"/>
            <a:headEnd/>
            <a:tailEnd/>
          </a:ln>
        </p:spPr>
      </p:pic>
      <p:sp>
        <p:nvSpPr>
          <p:cNvPr id="13" name="矩形 12"/>
          <p:cNvSpPr/>
          <p:nvPr/>
        </p:nvSpPr>
        <p:spPr>
          <a:xfrm>
            <a:off x="967869" y="3356755"/>
            <a:ext cx="8489158" cy="461665"/>
          </a:xfrm>
          <a:prstGeom prst="rect">
            <a:avLst/>
          </a:prstGeom>
        </p:spPr>
        <p:txBody>
          <a:bodyPr wrap="square">
            <a:spAutoFit/>
          </a:bodyPr>
          <a:lstStyle/>
          <a:p>
            <a:r>
              <a:rPr lang="zh-CN" altLang="en-US" sz="2400" dirty="0">
                <a:solidFill>
                  <a:srgbClr val="3F3F3F"/>
                </a:solidFill>
              </a:rPr>
              <a:t>我们大多数人早上效率较高。</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6"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2875" y="5313363"/>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65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251520" y="841276"/>
            <a:ext cx="8672982"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evolve</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i="1" dirty="0">
                <a:ea typeface="宋体" pitchFamily="2" charset="-122"/>
              </a:rPr>
              <a:t>v.</a:t>
            </a:r>
            <a:r>
              <a:rPr lang="en-US" altLang="zh-CN" sz="2400" dirty="0">
                <a:ea typeface="宋体" pitchFamily="2" charset="-122"/>
              </a:rPr>
              <a:t> (cause to) develop gradually</a:t>
            </a:r>
            <a:r>
              <a:rPr lang="zh-CN" altLang="en-US" sz="2400" dirty="0">
                <a:ea typeface="宋体" pitchFamily="2" charset="-122"/>
              </a:rPr>
              <a:t>（</a:t>
            </a:r>
            <a:r>
              <a:rPr lang="zh-CN" altLang="en-US" sz="2400" dirty="0">
                <a:latin typeface="幼圆" pitchFamily="49" charset="-122"/>
                <a:ea typeface="幼圆" pitchFamily="49" charset="-122"/>
              </a:rPr>
              <a:t>使）逐步发展；（使）逐步演变；进化</a:t>
            </a: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52475" y="3601638"/>
            <a:ext cx="314325" cy="261938"/>
          </a:xfrm>
          <a:prstGeom prst="rect">
            <a:avLst/>
          </a:prstGeom>
          <a:noFill/>
          <a:ln w="9525">
            <a:noFill/>
            <a:miter lim="800000"/>
            <a:headEnd/>
            <a:tailEnd/>
          </a:ln>
        </p:spPr>
      </p:pic>
      <p:sp>
        <p:nvSpPr>
          <p:cNvPr id="6" name="矩形 5"/>
          <p:cNvSpPr/>
          <p:nvPr/>
        </p:nvSpPr>
        <p:spPr>
          <a:xfrm>
            <a:off x="920821" y="2865961"/>
            <a:ext cx="7776864" cy="461665"/>
          </a:xfrm>
          <a:prstGeom prst="rect">
            <a:avLst/>
          </a:prstGeom>
        </p:spPr>
        <p:txBody>
          <a:bodyPr wrap="square">
            <a:spAutoFit/>
          </a:bodyPr>
          <a:lstStyle/>
          <a:p>
            <a:r>
              <a:rPr lang="zh-CN" altLang="en-US" sz="2400" dirty="0">
                <a:solidFill>
                  <a:srgbClr val="3F3F3F"/>
                </a:solidFill>
              </a:rPr>
              <a:t>这家公司已逐步发展成一个大型的化工厂。</a:t>
            </a:r>
          </a:p>
        </p:txBody>
      </p:sp>
      <p:sp>
        <p:nvSpPr>
          <p:cNvPr id="9" name="矩形 8"/>
          <p:cNvSpPr/>
          <p:nvPr/>
        </p:nvSpPr>
        <p:spPr>
          <a:xfrm>
            <a:off x="995325" y="3327626"/>
            <a:ext cx="7749408" cy="830997"/>
          </a:xfrm>
          <a:prstGeom prst="rect">
            <a:avLst/>
          </a:prstGeom>
        </p:spPr>
        <p:txBody>
          <a:bodyPr wrap="square">
            <a:spAutoFit/>
          </a:bodyPr>
          <a:lstStyle/>
          <a:p>
            <a:r>
              <a:rPr lang="en-US" altLang="zh-CN" sz="2400" dirty="0">
                <a:solidFill>
                  <a:srgbClr val="3F3F3F"/>
                </a:solidFill>
              </a:rPr>
              <a:t>The company has </a:t>
            </a:r>
            <a:r>
              <a:rPr lang="en-US" altLang="zh-CN" sz="2400" i="1" dirty="0">
                <a:solidFill>
                  <a:srgbClr val="3F3F3F"/>
                </a:solidFill>
              </a:rPr>
              <a:t>evolved</a:t>
            </a:r>
            <a:r>
              <a:rPr lang="en-US" altLang="zh-CN" sz="2400" dirty="0">
                <a:solidFill>
                  <a:srgbClr val="3F3F3F"/>
                </a:solidFill>
              </a:rPr>
              <a:t> into a major chemical manufacturer.</a:t>
            </a:r>
          </a:p>
        </p:txBody>
      </p:sp>
      <p:sp>
        <p:nvSpPr>
          <p:cNvPr id="11" name="矩形 10"/>
          <p:cNvSpPr/>
          <p:nvPr/>
        </p:nvSpPr>
        <p:spPr>
          <a:xfrm>
            <a:off x="949059" y="1872542"/>
            <a:ext cx="7632847" cy="461665"/>
          </a:xfrm>
          <a:prstGeom prst="rect">
            <a:avLst/>
          </a:prstGeom>
        </p:spPr>
        <p:txBody>
          <a:bodyPr wrap="square">
            <a:spAutoFit/>
          </a:bodyPr>
          <a:lstStyle/>
          <a:p>
            <a:r>
              <a:rPr lang="en-US" altLang="zh-CN" sz="2400" dirty="0">
                <a:solidFill>
                  <a:srgbClr val="3F3F3F"/>
                </a:solidFill>
              </a:rPr>
              <a:t>Did humans </a:t>
            </a:r>
            <a:r>
              <a:rPr lang="en-US" altLang="zh-CN" sz="2400" i="1" dirty="0">
                <a:solidFill>
                  <a:srgbClr val="3F3F3F"/>
                </a:solidFill>
              </a:rPr>
              <a:t>evolve</a:t>
            </a:r>
            <a:r>
              <a:rPr lang="en-US" altLang="zh-CN" sz="2400" dirty="0">
                <a:solidFill>
                  <a:srgbClr val="3F3F3F"/>
                </a:solidFill>
              </a:rPr>
              <a:t> from apes?</a:t>
            </a:r>
          </a:p>
        </p:txBody>
      </p:sp>
      <p:pic>
        <p:nvPicPr>
          <p:cNvPr id="12" name="Picture 17" descr="14"/>
          <p:cNvPicPr>
            <a:picLocks noChangeAspect="1" noChangeArrowheads="1"/>
          </p:cNvPicPr>
          <p:nvPr/>
        </p:nvPicPr>
        <p:blipFill>
          <a:blip r:embed="rId3"/>
          <a:srcRect/>
          <a:stretch>
            <a:fillRect/>
          </a:stretch>
        </p:blipFill>
        <p:spPr bwMode="auto">
          <a:xfrm>
            <a:off x="552476" y="2463782"/>
            <a:ext cx="314325" cy="261938"/>
          </a:xfrm>
          <a:prstGeom prst="rect">
            <a:avLst/>
          </a:prstGeom>
          <a:noFill/>
          <a:ln w="9525">
            <a:noFill/>
            <a:miter lim="800000"/>
            <a:headEnd/>
            <a:tailEnd/>
          </a:ln>
        </p:spPr>
      </p:pic>
      <p:sp>
        <p:nvSpPr>
          <p:cNvPr id="13" name="矩形 12"/>
          <p:cNvSpPr/>
          <p:nvPr/>
        </p:nvSpPr>
        <p:spPr>
          <a:xfrm>
            <a:off x="889933" y="2363919"/>
            <a:ext cx="8489158" cy="461665"/>
          </a:xfrm>
          <a:prstGeom prst="rect">
            <a:avLst/>
          </a:prstGeom>
        </p:spPr>
        <p:txBody>
          <a:bodyPr wrap="square">
            <a:spAutoFit/>
          </a:bodyPr>
          <a:lstStyle/>
          <a:p>
            <a:r>
              <a:rPr lang="zh-CN" altLang="en-US" sz="2400" dirty="0">
                <a:solidFill>
                  <a:srgbClr val="3F3F3F"/>
                </a:solidFill>
              </a:rPr>
              <a:t>人类是由猿进化而来的吗？</a:t>
            </a:r>
          </a:p>
        </p:txBody>
      </p:sp>
      <p:pic>
        <p:nvPicPr>
          <p:cNvPr id="14" name="Picture 15" descr="13"/>
          <p:cNvPicPr>
            <a:picLocks noChangeAspect="1" noChangeArrowheads="1"/>
          </p:cNvPicPr>
          <p:nvPr/>
        </p:nvPicPr>
        <p:blipFill>
          <a:blip r:embed="rId2"/>
          <a:srcRect/>
          <a:stretch>
            <a:fillRect/>
          </a:stretch>
        </p:blipFill>
        <p:spPr bwMode="auto">
          <a:xfrm>
            <a:off x="564665" y="2965824"/>
            <a:ext cx="314325" cy="261938"/>
          </a:xfrm>
          <a:prstGeom prst="rect">
            <a:avLst/>
          </a:prstGeom>
          <a:noFill/>
          <a:ln w="9525">
            <a:noFill/>
            <a:miter lim="800000"/>
            <a:headEnd/>
            <a:tailEnd/>
          </a:ln>
        </p:spPr>
      </p:pic>
      <p:sp>
        <p:nvSpPr>
          <p:cNvPr id="15" name="矩形 14"/>
          <p:cNvSpPr/>
          <p:nvPr/>
        </p:nvSpPr>
        <p:spPr>
          <a:xfrm>
            <a:off x="251520" y="4228851"/>
            <a:ext cx="7749408" cy="461665"/>
          </a:xfrm>
          <a:prstGeom prst="rect">
            <a:avLst/>
          </a:prstGeom>
        </p:spPr>
        <p:txBody>
          <a:bodyPr wrap="square">
            <a:spAutoFit/>
          </a:bodyPr>
          <a:lstStyle/>
          <a:p>
            <a:r>
              <a:rPr lang="en-US" altLang="zh-CN" sz="2400" b="1" dirty="0">
                <a:solidFill>
                  <a:srgbClr val="C00000"/>
                </a:solidFill>
              </a:rPr>
              <a:t>evolution</a:t>
            </a:r>
            <a:r>
              <a:rPr lang="en-US" altLang="zh-CN" sz="2400" dirty="0">
                <a:solidFill>
                  <a:srgbClr val="3F3F3F"/>
                </a:solidFill>
              </a:rPr>
              <a:t>: n. the gradual development of </a:t>
            </a:r>
            <a:r>
              <a:rPr lang="en-US" altLang="zh-CN" sz="2400" dirty="0" err="1">
                <a:solidFill>
                  <a:srgbClr val="3F3F3F"/>
                </a:solidFill>
              </a:rPr>
              <a:t>sth</a:t>
            </a:r>
            <a:r>
              <a:rPr lang="en-US" altLang="zh-CN" sz="2400" dirty="0">
                <a:solidFill>
                  <a:srgbClr val="3F3F3F"/>
                </a:solidFill>
              </a:rPr>
              <a:t>.</a:t>
            </a:r>
          </a:p>
        </p:txBody>
      </p:sp>
      <p:pic>
        <p:nvPicPr>
          <p:cNvPr id="16"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2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754231" y="2584007"/>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Paraphrase the sentence.</a:t>
            </a:r>
          </a:p>
        </p:txBody>
      </p:sp>
      <p:sp>
        <p:nvSpPr>
          <p:cNvPr id="57349" name="Rectangle 32"/>
          <p:cNvSpPr>
            <a:spLocks noChangeArrowheads="1"/>
          </p:cNvSpPr>
          <p:nvPr/>
        </p:nvSpPr>
        <p:spPr bwMode="auto">
          <a:xfrm>
            <a:off x="547007" y="985847"/>
            <a:ext cx="8208963" cy="156966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Being an esteemed member of both Men’s Soccer and the overall community at Rosemont College is proof of that evolution, and I could not be more fulfilled with a rewarding experience.</a:t>
            </a:r>
          </a:p>
        </p:txBody>
      </p:sp>
      <p:sp>
        <p:nvSpPr>
          <p:cNvPr id="386082" name="Text Box 34"/>
          <p:cNvSpPr txBox="1">
            <a:spLocks noChangeArrowheads="1"/>
          </p:cNvSpPr>
          <p:nvPr/>
        </p:nvSpPr>
        <p:spPr bwMode="auto">
          <a:xfrm>
            <a:off x="791369" y="3238269"/>
            <a:ext cx="77057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Arial"/>
              </a:rPr>
              <a:t>Being a respected member of both Men’s Soccer and the whole community at Rosemont College is evidence of that self-development, and I was extremely satisfied with this worthwhile experience.</a:t>
            </a:r>
            <a:endParaRPr lang="zh-CN" altLang="en-US" dirty="0">
              <a:solidFill>
                <a:srgbClr val="CC3300"/>
              </a:solidFill>
              <a:latin typeface="Arial"/>
            </a:endParaRP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solidFill>
                  <a:prstClr val="white"/>
                </a:solidFill>
              </a:rPr>
              <a:t>In Reading - Language Focus</a:t>
            </a:r>
            <a:endParaRPr lang="zh-CN" altLang="en-US" dirty="0">
              <a:solidFill>
                <a:prstClr val="white"/>
              </a:solidFill>
            </a:endParaRPr>
          </a:p>
        </p:txBody>
      </p:sp>
      <p:pic>
        <p:nvPicPr>
          <p:cNvPr id="9"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88765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95414" y="841276"/>
            <a:ext cx="9048585" cy="461665"/>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thrive</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i="1" dirty="0">
                <a:ea typeface="宋体" pitchFamily="2" charset="-122"/>
              </a:rPr>
              <a:t>vi.</a:t>
            </a:r>
            <a:r>
              <a:rPr lang="en-US" altLang="zh-CN" sz="2400" dirty="0">
                <a:ea typeface="宋体" pitchFamily="2" charset="-122"/>
              </a:rPr>
              <a:t> grow, develop, or be successful </a:t>
            </a:r>
            <a:r>
              <a:rPr lang="zh-CN" altLang="en-US" sz="2400" dirty="0">
                <a:ea typeface="宋体" pitchFamily="2" charset="-122"/>
              </a:rPr>
              <a:t>茁壮成长；兴旺，繁荣</a:t>
            </a:r>
          </a:p>
        </p:txBody>
      </p:sp>
      <p:pic>
        <p:nvPicPr>
          <p:cNvPr id="8" name="Picture 15" descr="13"/>
          <p:cNvPicPr>
            <a:picLocks noChangeAspect="1" noChangeArrowheads="1"/>
          </p:cNvPicPr>
          <p:nvPr/>
        </p:nvPicPr>
        <p:blipFill>
          <a:blip r:embed="rId2"/>
          <a:srcRect/>
          <a:stretch>
            <a:fillRect/>
          </a:stretch>
        </p:blipFill>
        <p:spPr bwMode="auto">
          <a:xfrm>
            <a:off x="261285" y="1629313"/>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261285" y="3909764"/>
            <a:ext cx="314325" cy="261938"/>
          </a:xfrm>
          <a:prstGeom prst="rect">
            <a:avLst/>
          </a:prstGeom>
          <a:noFill/>
          <a:ln w="9525">
            <a:noFill/>
            <a:miter lim="800000"/>
            <a:headEnd/>
            <a:tailEnd/>
          </a:ln>
        </p:spPr>
      </p:pic>
      <p:sp>
        <p:nvSpPr>
          <p:cNvPr id="6" name="矩形 5"/>
          <p:cNvSpPr/>
          <p:nvPr/>
        </p:nvSpPr>
        <p:spPr>
          <a:xfrm>
            <a:off x="654842" y="3267174"/>
            <a:ext cx="7776864" cy="461665"/>
          </a:xfrm>
          <a:prstGeom prst="rect">
            <a:avLst/>
          </a:prstGeom>
        </p:spPr>
        <p:txBody>
          <a:bodyPr wrap="square">
            <a:spAutoFit/>
          </a:bodyPr>
          <a:lstStyle/>
          <a:p>
            <a:r>
              <a:rPr lang="zh-CN" altLang="en-US" sz="2400" dirty="0">
                <a:solidFill>
                  <a:srgbClr val="3F3F3F"/>
                </a:solidFill>
              </a:rPr>
              <a:t>新商家在这一地区蓬勃兴起。</a:t>
            </a:r>
          </a:p>
        </p:txBody>
      </p:sp>
      <p:sp>
        <p:nvSpPr>
          <p:cNvPr id="9" name="矩形 8"/>
          <p:cNvSpPr/>
          <p:nvPr/>
        </p:nvSpPr>
        <p:spPr>
          <a:xfrm>
            <a:off x="702390" y="3809900"/>
            <a:ext cx="7749408" cy="461665"/>
          </a:xfrm>
          <a:prstGeom prst="rect">
            <a:avLst/>
          </a:prstGeom>
        </p:spPr>
        <p:txBody>
          <a:bodyPr wrap="square">
            <a:spAutoFit/>
          </a:bodyPr>
          <a:lstStyle/>
          <a:p>
            <a:r>
              <a:rPr lang="en-US" altLang="zh-CN" sz="2400" dirty="0"/>
              <a:t>New businesses </a:t>
            </a:r>
            <a:r>
              <a:rPr lang="en-US" altLang="zh-CN" sz="2400" i="1" dirty="0"/>
              <a:t>thrive</a:t>
            </a:r>
            <a:r>
              <a:rPr lang="en-US" altLang="zh-CN" sz="2400" dirty="0"/>
              <a:t> in this area.</a:t>
            </a:r>
          </a:p>
        </p:txBody>
      </p:sp>
      <p:sp>
        <p:nvSpPr>
          <p:cNvPr id="11" name="矩形 10"/>
          <p:cNvSpPr/>
          <p:nvPr/>
        </p:nvSpPr>
        <p:spPr>
          <a:xfrm>
            <a:off x="641285" y="1475752"/>
            <a:ext cx="8430032" cy="830997"/>
          </a:xfrm>
          <a:prstGeom prst="rect">
            <a:avLst/>
          </a:prstGeom>
        </p:spPr>
        <p:txBody>
          <a:bodyPr wrap="square">
            <a:spAutoFit/>
          </a:bodyPr>
          <a:lstStyle/>
          <a:p>
            <a:r>
              <a:rPr lang="en-US" altLang="zh-CN" sz="2400" dirty="0">
                <a:solidFill>
                  <a:srgbClr val="3F3F3F"/>
                </a:solidFill>
              </a:rPr>
              <a:t>Revolutions in technology bring benefits to millions, but the companies that make them happen do not always </a:t>
            </a:r>
            <a:r>
              <a:rPr lang="en-US" altLang="zh-CN" sz="2400" i="1" dirty="0">
                <a:solidFill>
                  <a:srgbClr val="3F3F3F"/>
                </a:solidFill>
              </a:rPr>
              <a:t>thrive</a:t>
            </a:r>
            <a:r>
              <a:rPr lang="en-US" altLang="zh-CN" sz="2400" dirty="0">
                <a:solidFill>
                  <a:srgbClr val="3F3F3F"/>
                </a:solidFill>
              </a:rPr>
              <a:t>.</a:t>
            </a:r>
          </a:p>
        </p:txBody>
      </p:sp>
      <p:pic>
        <p:nvPicPr>
          <p:cNvPr id="12" name="Picture 17" descr="14"/>
          <p:cNvPicPr>
            <a:picLocks noChangeAspect="1" noChangeArrowheads="1"/>
          </p:cNvPicPr>
          <p:nvPr/>
        </p:nvPicPr>
        <p:blipFill>
          <a:blip r:embed="rId3"/>
          <a:srcRect/>
          <a:stretch>
            <a:fillRect/>
          </a:stretch>
        </p:blipFill>
        <p:spPr bwMode="auto">
          <a:xfrm>
            <a:off x="261284" y="2455033"/>
            <a:ext cx="314325" cy="261938"/>
          </a:xfrm>
          <a:prstGeom prst="rect">
            <a:avLst/>
          </a:prstGeom>
          <a:noFill/>
          <a:ln w="9525">
            <a:noFill/>
            <a:miter lim="800000"/>
            <a:headEnd/>
            <a:tailEnd/>
          </a:ln>
        </p:spPr>
      </p:pic>
      <p:sp>
        <p:nvSpPr>
          <p:cNvPr id="13" name="矩形 12"/>
          <p:cNvSpPr/>
          <p:nvPr/>
        </p:nvSpPr>
        <p:spPr>
          <a:xfrm>
            <a:off x="654842" y="2352938"/>
            <a:ext cx="8489158" cy="830997"/>
          </a:xfrm>
          <a:prstGeom prst="rect">
            <a:avLst/>
          </a:prstGeom>
        </p:spPr>
        <p:txBody>
          <a:bodyPr wrap="square">
            <a:spAutoFit/>
          </a:bodyPr>
          <a:lstStyle/>
          <a:p>
            <a:r>
              <a:rPr lang="zh-CN" altLang="en-US" sz="2400" dirty="0">
                <a:solidFill>
                  <a:srgbClr val="3F3F3F"/>
                </a:solidFill>
              </a:rPr>
              <a:t>技术上的革新总是给数百万人带来好处，但是那些实现技术革新的公司却不一定能因此而兴旺发达。</a:t>
            </a:r>
          </a:p>
        </p:txBody>
      </p:sp>
      <p:pic>
        <p:nvPicPr>
          <p:cNvPr id="14" name="Picture 15" descr="13"/>
          <p:cNvPicPr>
            <a:picLocks noChangeAspect="1" noChangeArrowheads="1"/>
          </p:cNvPicPr>
          <p:nvPr/>
        </p:nvPicPr>
        <p:blipFill>
          <a:blip r:embed="rId2"/>
          <a:srcRect/>
          <a:stretch>
            <a:fillRect/>
          </a:stretch>
        </p:blipFill>
        <p:spPr bwMode="auto">
          <a:xfrm>
            <a:off x="261285" y="3303637"/>
            <a:ext cx="314325" cy="261938"/>
          </a:xfrm>
          <a:prstGeom prst="rect">
            <a:avLst/>
          </a:prstGeom>
          <a:noFill/>
          <a:ln w="9525">
            <a:noFill/>
            <a:miter lim="800000"/>
            <a:headEnd/>
            <a:tailEnd/>
          </a:ln>
        </p:spPr>
      </p:pic>
      <p:pic>
        <p:nvPicPr>
          <p:cNvPr id="15"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54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251520" y="841276"/>
            <a:ext cx="8672982"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dirty="0">
                <a:solidFill>
                  <a:srgbClr val="CC0000"/>
                </a:solidFill>
                <a:ea typeface="宋体" pitchFamily="2" charset="-122"/>
              </a:rPr>
              <a:t>squander</a:t>
            </a:r>
            <a:r>
              <a:rPr lang="en-US" altLang="zh-CN" sz="2400" dirty="0">
                <a:solidFill>
                  <a:srgbClr val="3F3F3F"/>
                </a:solidFill>
                <a:ea typeface="宋体" pitchFamily="2" charset="-122"/>
              </a:rPr>
              <a:t>: </a:t>
            </a:r>
            <a:r>
              <a:rPr lang="en-US" altLang="zh-CN" sz="2400" i="1" dirty="0">
                <a:solidFill>
                  <a:srgbClr val="3F3F3F"/>
                </a:solidFill>
                <a:ea typeface="宋体" pitchFamily="2" charset="-122"/>
              </a:rPr>
              <a:t>v.</a:t>
            </a:r>
            <a:r>
              <a:rPr lang="en-US" altLang="zh-CN" sz="2400" dirty="0">
                <a:solidFill>
                  <a:srgbClr val="3F3F3F"/>
                </a:solidFill>
                <a:ea typeface="宋体" pitchFamily="2" charset="-122"/>
              </a:rPr>
              <a:t> to spend or use (money, time, etc.) extravagantly or wastefully </a:t>
            </a:r>
            <a:r>
              <a:rPr lang="zh-CN" altLang="en-US" sz="2400" dirty="0">
                <a:solidFill>
                  <a:srgbClr val="3F3F3F"/>
                </a:solidFill>
                <a:ea typeface="宋体" pitchFamily="2" charset="-122"/>
              </a:rPr>
              <a:t>浪费，挥霍（金钱、时间等）</a:t>
            </a: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67869" y="3303637"/>
            <a:ext cx="7776864" cy="461665"/>
          </a:xfrm>
          <a:prstGeom prst="rect">
            <a:avLst/>
          </a:prstGeom>
        </p:spPr>
        <p:txBody>
          <a:bodyPr wrap="square">
            <a:spAutoFit/>
          </a:bodyPr>
          <a:lstStyle/>
          <a:p>
            <a:r>
              <a:rPr lang="zh-CN" altLang="en-US" sz="2400" dirty="0">
                <a:solidFill>
                  <a:srgbClr val="3F3F3F"/>
                </a:solidFill>
              </a:rPr>
              <a:t>他发誓不会浪费这次机会。</a:t>
            </a:r>
          </a:p>
        </p:txBody>
      </p:sp>
      <p:sp>
        <p:nvSpPr>
          <p:cNvPr id="9" name="矩形 8"/>
          <p:cNvSpPr/>
          <p:nvPr/>
        </p:nvSpPr>
        <p:spPr>
          <a:xfrm>
            <a:off x="928471" y="3909764"/>
            <a:ext cx="7749408" cy="461665"/>
          </a:xfrm>
          <a:prstGeom prst="rect">
            <a:avLst/>
          </a:prstGeom>
        </p:spPr>
        <p:txBody>
          <a:bodyPr wrap="square">
            <a:spAutoFit/>
          </a:bodyPr>
          <a:lstStyle/>
          <a:p>
            <a:r>
              <a:rPr lang="en-US" altLang="zh-CN" sz="2400" dirty="0">
                <a:solidFill>
                  <a:srgbClr val="3F3F3F"/>
                </a:solidFill>
              </a:rPr>
              <a:t>He vowed not to </a:t>
            </a:r>
            <a:r>
              <a:rPr lang="en-US" altLang="zh-CN" sz="2400" i="1" dirty="0">
                <a:solidFill>
                  <a:srgbClr val="3F3F3F"/>
                </a:solidFill>
              </a:rPr>
              <a:t>squander</a:t>
            </a:r>
            <a:r>
              <a:rPr lang="en-US" altLang="zh-CN" sz="2400" dirty="0">
                <a:solidFill>
                  <a:srgbClr val="3F3F3F"/>
                </a:solidFill>
              </a:rPr>
              <a:t> this opportunity.</a:t>
            </a:r>
          </a:p>
        </p:txBody>
      </p:sp>
      <p:sp>
        <p:nvSpPr>
          <p:cNvPr id="11" name="矩形 10"/>
          <p:cNvSpPr/>
          <p:nvPr/>
        </p:nvSpPr>
        <p:spPr>
          <a:xfrm>
            <a:off x="949059" y="1872542"/>
            <a:ext cx="7632847" cy="461665"/>
          </a:xfrm>
          <a:prstGeom prst="rect">
            <a:avLst/>
          </a:prstGeom>
        </p:spPr>
        <p:txBody>
          <a:bodyPr wrap="square">
            <a:spAutoFit/>
          </a:bodyPr>
          <a:lstStyle/>
          <a:p>
            <a:r>
              <a:rPr lang="en-US" altLang="zh-CN" sz="2400" dirty="0">
                <a:solidFill>
                  <a:srgbClr val="3F3F3F"/>
                </a:solidFill>
              </a:rPr>
              <a:t>He </a:t>
            </a:r>
            <a:r>
              <a:rPr lang="en-US" altLang="zh-CN" sz="2400" i="1" dirty="0">
                <a:solidFill>
                  <a:srgbClr val="3F3F3F"/>
                </a:solidFill>
              </a:rPr>
              <a:t>squandered</a:t>
            </a:r>
            <a:r>
              <a:rPr lang="en-US" altLang="zh-CN" sz="2400" dirty="0">
                <a:solidFill>
                  <a:srgbClr val="3F3F3F"/>
                </a:solidFill>
              </a:rPr>
              <a:t> all his money on gambling.</a:t>
            </a:r>
          </a:p>
        </p:txBody>
      </p:sp>
      <p:pic>
        <p:nvPicPr>
          <p:cNvPr id="12" name="Picture 17" descr="14"/>
          <p:cNvPicPr>
            <a:picLocks noChangeAspect="1" noChangeArrowheads="1"/>
          </p:cNvPicPr>
          <p:nvPr/>
        </p:nvPicPr>
        <p:blipFill>
          <a:blip r:embed="rId3"/>
          <a:srcRect/>
          <a:stretch>
            <a:fillRect/>
          </a:stretch>
        </p:blipFill>
        <p:spPr bwMode="auto">
          <a:xfrm>
            <a:off x="552476" y="2463782"/>
            <a:ext cx="314325" cy="261938"/>
          </a:xfrm>
          <a:prstGeom prst="rect">
            <a:avLst/>
          </a:prstGeom>
          <a:noFill/>
          <a:ln w="9525">
            <a:noFill/>
            <a:miter lim="800000"/>
            <a:headEnd/>
            <a:tailEnd/>
          </a:ln>
        </p:spPr>
      </p:pic>
      <p:sp>
        <p:nvSpPr>
          <p:cNvPr id="13" name="矩形 12"/>
          <p:cNvSpPr/>
          <p:nvPr/>
        </p:nvSpPr>
        <p:spPr>
          <a:xfrm>
            <a:off x="889933" y="2363919"/>
            <a:ext cx="8489158" cy="461665"/>
          </a:xfrm>
          <a:prstGeom prst="rect">
            <a:avLst/>
          </a:prstGeom>
        </p:spPr>
        <p:txBody>
          <a:bodyPr wrap="square">
            <a:spAutoFit/>
          </a:bodyPr>
          <a:lstStyle/>
          <a:p>
            <a:r>
              <a:rPr lang="zh-CN" altLang="en-US" sz="2400" dirty="0">
                <a:solidFill>
                  <a:srgbClr val="3F3F3F"/>
                </a:solidFill>
              </a:rPr>
              <a:t>他把自己所有的钱都糟蹋在赌博上了。</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6"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09890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65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545" y="588574"/>
            <a:ext cx="8292045" cy="4327677"/>
          </a:xfrm>
        </p:spPr>
        <p:txBody>
          <a:bodyPr>
            <a:noAutofit/>
          </a:bodyPr>
          <a:lstStyle/>
          <a:p>
            <a:pPr marL="0" indent="0">
              <a:buNone/>
            </a:pPr>
            <a:r>
              <a:rPr lang="en-US" altLang="zh-CN" sz="2400" dirty="0">
                <a:solidFill>
                  <a:srgbClr val="4C4C4C"/>
                </a:solidFill>
              </a:rPr>
              <a:t>                            For your reference </a:t>
            </a:r>
          </a:p>
          <a:p>
            <a:pPr marL="0" indent="0">
              <a:spcBef>
                <a:spcPts val="0"/>
              </a:spcBef>
              <a:buNone/>
            </a:pPr>
            <a:r>
              <a:rPr lang="en-US" altLang="zh-CN" sz="2400" dirty="0">
                <a:solidFill>
                  <a:srgbClr val="4C4C4C"/>
                </a:solidFill>
              </a:rPr>
              <a:t>P 111</a:t>
            </a:r>
          </a:p>
          <a:p>
            <a:pPr marL="0" indent="0">
              <a:spcBef>
                <a:spcPts val="0"/>
              </a:spcBef>
              <a:buNone/>
            </a:pPr>
            <a:r>
              <a:rPr lang="en-US" altLang="zh-CN" sz="2400" dirty="0">
                <a:solidFill>
                  <a:srgbClr val="4C4C4C"/>
                </a:solidFill>
              </a:rPr>
              <a:t>3. Natalie’s children also learned about </a:t>
            </a:r>
            <a:r>
              <a:rPr lang="en-US" altLang="zh-CN" sz="2400" u="sng" dirty="0">
                <a:solidFill>
                  <a:srgbClr val="4C4C4C"/>
                </a:solidFill>
              </a:rPr>
              <a:t>time management </a:t>
            </a:r>
            <a:r>
              <a:rPr lang="en-US" altLang="zh-CN" sz="2400" dirty="0">
                <a:solidFill>
                  <a:srgbClr val="4C4C4C"/>
                </a:solidFill>
              </a:rPr>
              <a:t>through sports. They had to figure out how to focus on their schoolwork while taking up </a:t>
            </a:r>
            <a:r>
              <a:rPr lang="en-US" altLang="zh-CN" sz="2400" u="sng" dirty="0">
                <a:solidFill>
                  <a:srgbClr val="4C4C4C"/>
                </a:solidFill>
              </a:rPr>
              <a:t>sports activities</a:t>
            </a:r>
            <a:r>
              <a:rPr lang="en-US" altLang="zh-CN" sz="2400" dirty="0">
                <a:solidFill>
                  <a:srgbClr val="4C4C4C"/>
                </a:solidFill>
              </a:rPr>
              <a:t>. And they even became their mom’s timekeepers, keeping her accountable for time.</a:t>
            </a:r>
          </a:p>
          <a:p>
            <a:pPr marL="0" indent="0">
              <a:buNone/>
            </a:pPr>
            <a:r>
              <a:rPr lang="en-US" altLang="zh-CN" sz="2400" dirty="0">
                <a:solidFill>
                  <a:srgbClr val="4C4C4C"/>
                </a:solidFill>
              </a:rPr>
              <a:t>4. Natalie thinks her children have learned some beautiful lessons and those lessons could have only been </a:t>
            </a:r>
            <a:r>
              <a:rPr lang="en-US" altLang="zh-CN" sz="2400" u="sng" dirty="0">
                <a:solidFill>
                  <a:srgbClr val="4C4C4C"/>
                </a:solidFill>
              </a:rPr>
              <a:t>learned in sports/in the arena of sports</a:t>
            </a:r>
            <a:r>
              <a:rPr lang="en-US" altLang="zh-CN" sz="2400" dirty="0">
                <a:solidFill>
                  <a:srgbClr val="4C4C4C"/>
                </a:solidFill>
              </a:rPr>
              <a:t>. So, she truly believes that elite sports has many </a:t>
            </a:r>
            <a:r>
              <a:rPr lang="en-US" altLang="zh-CN" sz="2400" u="sng" dirty="0">
                <a:solidFill>
                  <a:srgbClr val="4C4C4C"/>
                </a:solidFill>
              </a:rPr>
              <a:t>positive aspects </a:t>
            </a:r>
            <a:r>
              <a:rPr lang="en-US" altLang="zh-CN" sz="2400" dirty="0">
                <a:solidFill>
                  <a:srgbClr val="4C4C4C"/>
                </a:solidFill>
              </a:rPr>
              <a:t>to it.</a:t>
            </a:r>
          </a:p>
          <a:p>
            <a:pPr marL="0" indent="0">
              <a:buNone/>
            </a:pPr>
            <a:endParaRPr lang="zh-CN" altLang="en-US" sz="2400" dirty="0">
              <a:solidFill>
                <a:srgbClr val="4C4C4C"/>
              </a:solidFill>
            </a:endParaRPr>
          </a:p>
        </p:txBody>
      </p:sp>
      <p:sp>
        <p:nvSpPr>
          <p:cNvPr id="5" name="标题 1"/>
          <p:cNvSpPr txBox="1">
            <a:spLocks/>
          </p:cNvSpPr>
          <p:nvPr/>
        </p:nvSpPr>
        <p:spPr>
          <a:xfrm>
            <a:off x="467544" y="81410"/>
            <a:ext cx="8206046" cy="566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t>Before Reading</a:t>
            </a:r>
            <a:endParaRPr lang="zh-CN" altLang="en-US" dirty="0"/>
          </a:p>
        </p:txBody>
      </p:sp>
    </p:spTree>
    <p:extLst>
      <p:ext uri="{BB962C8B-B14F-4D97-AF65-F5344CB8AC3E}">
        <p14:creationId xmlns:p14="http://schemas.microsoft.com/office/powerpoint/2010/main" val="2000673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327192" y="3145532"/>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latin typeface="+mn-lt"/>
              </a:rPr>
              <a:t>Translate the sentence into Chinese.</a:t>
            </a:r>
          </a:p>
        </p:txBody>
      </p:sp>
      <p:sp>
        <p:nvSpPr>
          <p:cNvPr id="57349" name="Rectangle 32"/>
          <p:cNvSpPr>
            <a:spLocks noChangeArrowheads="1"/>
          </p:cNvSpPr>
          <p:nvPr/>
        </p:nvSpPr>
        <p:spPr bwMode="auto">
          <a:xfrm>
            <a:off x="278064" y="832780"/>
            <a:ext cx="8208963" cy="2308324"/>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Throughout the course of my career, trophies were won, goals were scored, championships were lost, chances were squandered, tears were shed and bones were broken. Regardless of the good and the bad, the happiness, sadness, anger, frustration, determination, tenacity and fun that simply come with the game, I will always love the sport. </a:t>
            </a:r>
          </a:p>
        </p:txBody>
      </p:sp>
      <p:sp>
        <p:nvSpPr>
          <p:cNvPr id="386082" name="Text Box 34"/>
          <p:cNvSpPr txBox="1">
            <a:spLocks noChangeArrowheads="1"/>
          </p:cNvSpPr>
          <p:nvPr/>
        </p:nvSpPr>
        <p:spPr bwMode="auto">
          <a:xfrm>
            <a:off x="179512" y="3641601"/>
            <a:ext cx="74210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marL="261938" indent="-261938" eaLnBrk="1" hangingPunct="1">
              <a:spcBef>
                <a:spcPct val="0"/>
              </a:spcBef>
            </a:pPr>
            <a:r>
              <a:rPr lang="zh-CN" altLang="en-US" dirty="0">
                <a:latin typeface="幼圆" pitchFamily="49" charset="-122"/>
                <a:ea typeface="幼圆" pitchFamily="49" charset="-122"/>
              </a:rPr>
              <a:t>  </a:t>
            </a:r>
            <a:r>
              <a:rPr lang="zh-CN" altLang="en-US" dirty="0">
                <a:solidFill>
                  <a:srgbClr val="C00000"/>
                </a:solidFill>
                <a:latin typeface="幼圆" pitchFamily="49" charset="-122"/>
                <a:ea typeface="幼圆" pitchFamily="49" charset="-122"/>
              </a:rPr>
              <a:t>我的整个足球生涯有过赢得奖杯、射门得分，有过痛失冠军、错失良机，还有过流泪哭泣、骨头断裂。不管它带来的是好是坏、是喜是悲，还是愤怒、沮丧、果断、坚韧、乐趣，我将永远热爱这项运动。</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t>In Reading - Language Focus</a:t>
            </a:r>
            <a:endParaRPr lang="zh-CN" altLang="en-US" dirty="0"/>
          </a:p>
        </p:txBody>
      </p:sp>
      <p:pic>
        <p:nvPicPr>
          <p:cNvPr id="9"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509890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69793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ctrTitle"/>
          </p:nvPr>
        </p:nvSpPr>
        <p:spPr>
          <a:xfrm>
            <a:off x="0" y="-1403615"/>
            <a:ext cx="7772400" cy="1225021"/>
          </a:xfrm>
          <a:solidFill>
            <a:srgbClr val="FFFFFF"/>
          </a:solidFill>
          <a:ln>
            <a:solidFill>
              <a:srgbClr val="000000"/>
            </a:solidFill>
            <a:miter lim="800000"/>
            <a:headEnd/>
            <a:tailEnd/>
          </a:ln>
        </p:spPr>
        <p:txBody>
          <a:bodyPr anchor="t"/>
          <a:lstStyle/>
          <a:p>
            <a:r>
              <a:rPr lang="en-US" altLang="zh-CN" sz="3600">
                <a:latin typeface="Trebuchet MS" pitchFamily="34" charset="0"/>
              </a:rPr>
              <a:t>D R _ Sentence 1</a:t>
            </a:r>
          </a:p>
        </p:txBody>
      </p:sp>
      <p:sp>
        <p:nvSpPr>
          <p:cNvPr id="57348" name="Text Box 28"/>
          <p:cNvSpPr txBox="1">
            <a:spLocks noChangeArrowheads="1"/>
          </p:cNvSpPr>
          <p:nvPr/>
        </p:nvSpPr>
        <p:spPr bwMode="auto">
          <a:xfrm>
            <a:off x="278064" y="1921396"/>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latin typeface="+mn-lt"/>
              </a:rPr>
              <a:t>Translate the sentence into Chinese.</a:t>
            </a:r>
          </a:p>
        </p:txBody>
      </p:sp>
      <p:sp>
        <p:nvSpPr>
          <p:cNvPr id="57349" name="Rectangle 32"/>
          <p:cNvSpPr>
            <a:spLocks noChangeArrowheads="1"/>
          </p:cNvSpPr>
          <p:nvPr/>
        </p:nvSpPr>
        <p:spPr bwMode="auto">
          <a:xfrm>
            <a:off x="278064" y="832780"/>
            <a:ext cx="8865936"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u="sng" dirty="0"/>
              <a:t>I hold this quote to be true — it’s who I am, it’s the embodiment of my soul and it’s in my blood. </a:t>
            </a:r>
          </a:p>
        </p:txBody>
      </p:sp>
      <p:sp>
        <p:nvSpPr>
          <p:cNvPr id="386082" name="Text Box 34"/>
          <p:cNvSpPr txBox="1">
            <a:spLocks noChangeArrowheads="1"/>
          </p:cNvSpPr>
          <p:nvPr/>
        </p:nvSpPr>
        <p:spPr bwMode="auto">
          <a:xfrm>
            <a:off x="327192" y="2713484"/>
            <a:ext cx="7705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zh-CN" altLang="en-US" dirty="0">
                <a:solidFill>
                  <a:srgbClr val="C00000"/>
                </a:solidFill>
                <a:latin typeface="幼圆" pitchFamily="49" charset="-122"/>
                <a:ea typeface="幼圆" pitchFamily="49" charset="-122"/>
              </a:rPr>
              <a:t>我认为其所言极是</a:t>
            </a:r>
            <a:r>
              <a:rPr lang="en-US" altLang="zh-CN" dirty="0">
                <a:solidFill>
                  <a:srgbClr val="C00000"/>
                </a:solidFill>
                <a:latin typeface="幼圆" pitchFamily="49" charset="-122"/>
                <a:ea typeface="幼圆" pitchFamily="49" charset="-122"/>
              </a:rPr>
              <a:t>——</a:t>
            </a:r>
            <a:r>
              <a:rPr lang="zh-CN" altLang="en-US" dirty="0">
                <a:solidFill>
                  <a:srgbClr val="C00000"/>
                </a:solidFill>
                <a:latin typeface="幼圆" pitchFamily="49" charset="-122"/>
                <a:ea typeface="幼圆" pitchFamily="49" charset="-122"/>
              </a:rPr>
              <a:t>足球就是我，是我精神的体现，是融入我血液的东西。</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a:t>In Reading - Language Focus</a:t>
            </a:r>
            <a:endParaRPr lang="zh-CN" altLang="en-US" dirty="0"/>
          </a:p>
        </p:txBody>
      </p:sp>
      <p:pic>
        <p:nvPicPr>
          <p:cNvPr id="8"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906236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251520" y="841276"/>
            <a:ext cx="8672982" cy="1569660"/>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embody</a:t>
            </a:r>
            <a:r>
              <a:rPr lang="en-US" altLang="zh-CN" sz="2400" dirty="0">
                <a:solidFill>
                  <a:srgbClr val="3F3F3F"/>
                </a:solidFill>
                <a:ea typeface="宋体" pitchFamily="2" charset="-122"/>
              </a:rPr>
              <a:t>: </a:t>
            </a:r>
            <a:r>
              <a:rPr lang="en-US" altLang="zh-CN" sz="2400" i="1" dirty="0">
                <a:solidFill>
                  <a:srgbClr val="3F3F3F"/>
                </a:solidFill>
                <a:ea typeface="宋体" pitchFamily="2" charset="-122"/>
              </a:rPr>
              <a:t>v</a:t>
            </a:r>
            <a:r>
              <a:rPr lang="en-US" altLang="zh-CN" sz="2400" dirty="0">
                <a:solidFill>
                  <a:srgbClr val="3F3F3F"/>
                </a:solidFill>
                <a:ea typeface="宋体" pitchFamily="2" charset="-122"/>
              </a:rPr>
              <a:t>. to represent sth.in a clear and obvious way;  to be a symbol or example of </a:t>
            </a:r>
            <a:r>
              <a:rPr lang="en-US" altLang="zh-CN" sz="2400" dirty="0" err="1">
                <a:solidFill>
                  <a:srgbClr val="3F3F3F"/>
                </a:solidFill>
                <a:ea typeface="宋体" pitchFamily="2" charset="-122"/>
              </a:rPr>
              <a:t>sth</a:t>
            </a:r>
            <a:r>
              <a:rPr lang="en-US" altLang="zh-CN" sz="2400" dirty="0">
                <a:solidFill>
                  <a:srgbClr val="3F3F3F"/>
                </a:solidFill>
                <a:ea typeface="宋体" pitchFamily="2" charset="-122"/>
              </a:rPr>
              <a:t>. </a:t>
            </a:r>
            <a:r>
              <a:rPr lang="zh-CN" altLang="en-US" sz="2400" dirty="0">
                <a:latin typeface="幼圆" pitchFamily="49" charset="-122"/>
                <a:ea typeface="幼圆" pitchFamily="49" charset="-122"/>
              </a:rPr>
              <a:t>具体表现，体现，代表（思想或品质）；</a:t>
            </a:r>
            <a:r>
              <a:rPr lang="en-US" altLang="zh-CN" sz="2400" dirty="0">
                <a:solidFill>
                  <a:srgbClr val="3F3F3F"/>
                </a:solidFill>
                <a:ea typeface="宋体" pitchFamily="2" charset="-122"/>
              </a:rPr>
              <a:t>to include (something) as a part or feature </a:t>
            </a:r>
            <a:r>
              <a:rPr lang="zh-CN" altLang="en-US" sz="2400" dirty="0">
                <a:latin typeface="幼圆" pitchFamily="49" charset="-122"/>
                <a:ea typeface="幼圆" pitchFamily="49" charset="-122"/>
              </a:rPr>
              <a:t>包括；包含；收录</a:t>
            </a:r>
          </a:p>
        </p:txBody>
      </p:sp>
      <p:pic>
        <p:nvPicPr>
          <p:cNvPr id="8" name="Picture 15" descr="13"/>
          <p:cNvPicPr>
            <a:picLocks noChangeAspect="1" noChangeArrowheads="1"/>
          </p:cNvPicPr>
          <p:nvPr/>
        </p:nvPicPr>
        <p:blipFill>
          <a:blip r:embed="rId2"/>
          <a:srcRect/>
          <a:stretch>
            <a:fillRect/>
          </a:stretch>
        </p:blipFill>
        <p:spPr bwMode="auto">
          <a:xfrm>
            <a:off x="550403" y="255266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944269" y="3433564"/>
            <a:ext cx="7776864" cy="461665"/>
          </a:xfrm>
          <a:prstGeom prst="rect">
            <a:avLst/>
          </a:prstGeom>
        </p:spPr>
        <p:txBody>
          <a:bodyPr wrap="square">
            <a:spAutoFit/>
          </a:bodyPr>
          <a:lstStyle/>
          <a:p>
            <a:r>
              <a:rPr lang="en-US" altLang="zh-CN" sz="2400" dirty="0">
                <a:solidFill>
                  <a:srgbClr val="3F3F3F"/>
                </a:solidFill>
              </a:rPr>
              <a:t>The proposal has been </a:t>
            </a:r>
            <a:r>
              <a:rPr lang="en-US" altLang="zh-CN" sz="2400" i="1" dirty="0">
                <a:solidFill>
                  <a:srgbClr val="3F3F3F"/>
                </a:solidFill>
              </a:rPr>
              <a:t>embodied</a:t>
            </a:r>
            <a:r>
              <a:rPr lang="en-US" altLang="zh-CN" sz="2400" dirty="0">
                <a:solidFill>
                  <a:srgbClr val="3F3F3F"/>
                </a:solidFill>
              </a:rPr>
              <a:t> in a draft resolution.</a:t>
            </a:r>
          </a:p>
        </p:txBody>
      </p:sp>
      <p:sp>
        <p:nvSpPr>
          <p:cNvPr id="9" name="矩形 8"/>
          <p:cNvSpPr/>
          <p:nvPr/>
        </p:nvSpPr>
        <p:spPr>
          <a:xfrm>
            <a:off x="928471" y="3909764"/>
            <a:ext cx="7749408" cy="461665"/>
          </a:xfrm>
          <a:prstGeom prst="rect">
            <a:avLst/>
          </a:prstGeom>
        </p:spPr>
        <p:txBody>
          <a:bodyPr wrap="square">
            <a:spAutoFit/>
          </a:bodyPr>
          <a:lstStyle/>
          <a:p>
            <a:r>
              <a:rPr lang="zh-CN" altLang="en-US" sz="2400" dirty="0">
                <a:solidFill>
                  <a:srgbClr val="3F3F3F"/>
                </a:solidFill>
              </a:rPr>
              <a:t>这项提议已经被包含在一分决议草案中。</a:t>
            </a:r>
          </a:p>
        </p:txBody>
      </p:sp>
      <p:sp>
        <p:nvSpPr>
          <p:cNvPr id="11" name="矩形 10"/>
          <p:cNvSpPr/>
          <p:nvPr/>
        </p:nvSpPr>
        <p:spPr>
          <a:xfrm>
            <a:off x="928471" y="2463782"/>
            <a:ext cx="7632847" cy="461665"/>
          </a:xfrm>
          <a:prstGeom prst="rect">
            <a:avLst/>
          </a:prstGeom>
        </p:spPr>
        <p:txBody>
          <a:bodyPr wrap="square">
            <a:spAutoFit/>
          </a:bodyPr>
          <a:lstStyle/>
          <a:p>
            <a:r>
              <a:rPr lang="en-US" altLang="zh-CN" sz="2400" dirty="0"/>
              <a:t>The poet </a:t>
            </a:r>
            <a:r>
              <a:rPr lang="en-US" altLang="zh-CN" sz="2400" i="1" dirty="0"/>
              <a:t>embodied </a:t>
            </a:r>
            <a:r>
              <a:rPr lang="en-US" altLang="zh-CN" sz="2400" dirty="0"/>
              <a:t>her ideas in words.</a:t>
            </a:r>
          </a:p>
        </p:txBody>
      </p:sp>
      <p:pic>
        <p:nvPicPr>
          <p:cNvPr id="12" name="Picture 17" descr="14"/>
          <p:cNvPicPr>
            <a:picLocks noChangeAspect="1" noChangeArrowheads="1"/>
          </p:cNvPicPr>
          <p:nvPr/>
        </p:nvPicPr>
        <p:blipFill>
          <a:blip r:embed="rId3"/>
          <a:srcRect/>
          <a:stretch>
            <a:fillRect/>
          </a:stretch>
        </p:blipFill>
        <p:spPr bwMode="auto">
          <a:xfrm>
            <a:off x="552475" y="2925447"/>
            <a:ext cx="314325" cy="261938"/>
          </a:xfrm>
          <a:prstGeom prst="rect">
            <a:avLst/>
          </a:prstGeom>
          <a:noFill/>
          <a:ln w="9525">
            <a:noFill/>
            <a:miter lim="800000"/>
            <a:headEnd/>
            <a:tailEnd/>
          </a:ln>
        </p:spPr>
      </p:pic>
      <p:sp>
        <p:nvSpPr>
          <p:cNvPr id="13" name="矩形 12"/>
          <p:cNvSpPr/>
          <p:nvPr/>
        </p:nvSpPr>
        <p:spPr>
          <a:xfrm>
            <a:off x="935863" y="2841838"/>
            <a:ext cx="8489158" cy="461665"/>
          </a:xfrm>
          <a:prstGeom prst="rect">
            <a:avLst/>
          </a:prstGeom>
        </p:spPr>
        <p:txBody>
          <a:bodyPr wrap="square">
            <a:spAutoFit/>
          </a:bodyPr>
          <a:lstStyle/>
          <a:p>
            <a:r>
              <a:rPr lang="en-US" altLang="zh-CN" sz="2400" dirty="0"/>
              <a:t> </a:t>
            </a:r>
            <a:r>
              <a:rPr lang="zh-CN" altLang="en-US" sz="2400" dirty="0"/>
              <a:t>这位诗人用文字表现了她的思想。</a:t>
            </a:r>
          </a:p>
        </p:txBody>
      </p:sp>
      <p:pic>
        <p:nvPicPr>
          <p:cNvPr id="14" name="Picture 15" descr="13"/>
          <p:cNvPicPr>
            <a:picLocks noChangeAspect="1" noChangeArrowheads="1"/>
          </p:cNvPicPr>
          <p:nvPr/>
        </p:nvPicPr>
        <p:blipFill>
          <a:blip r:embed="rId2"/>
          <a:srcRect/>
          <a:stretch>
            <a:fillRect/>
          </a:stretch>
        </p:blipFill>
        <p:spPr bwMode="auto">
          <a:xfrm>
            <a:off x="564666" y="3515533"/>
            <a:ext cx="314325" cy="261938"/>
          </a:xfrm>
          <a:prstGeom prst="rect">
            <a:avLst/>
          </a:prstGeom>
          <a:noFill/>
          <a:ln w="9525">
            <a:noFill/>
            <a:miter lim="800000"/>
            <a:headEnd/>
            <a:tailEnd/>
          </a:ln>
        </p:spPr>
      </p:pic>
    </p:spTree>
    <p:extLst>
      <p:ext uri="{BB962C8B-B14F-4D97-AF65-F5344CB8AC3E}">
        <p14:creationId xmlns:p14="http://schemas.microsoft.com/office/powerpoint/2010/main" val="365385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30253" y="841276"/>
            <a:ext cx="8892480"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embodiment</a:t>
            </a:r>
            <a:r>
              <a:rPr lang="en-US" altLang="zh-CN" sz="2400" dirty="0">
                <a:ea typeface="宋体" pitchFamily="2" charset="-122"/>
              </a:rPr>
              <a:t>:</a:t>
            </a:r>
            <a:r>
              <a:rPr lang="en-US" altLang="zh-CN" sz="2400" dirty="0">
                <a:solidFill>
                  <a:srgbClr val="CC0000"/>
                </a:solidFill>
                <a:ea typeface="宋体" pitchFamily="2" charset="-122"/>
              </a:rPr>
              <a:t> </a:t>
            </a:r>
            <a:r>
              <a:rPr lang="en-US" altLang="zh-CN" sz="2400" i="1" dirty="0">
                <a:solidFill>
                  <a:srgbClr val="3F3F3F"/>
                </a:solidFill>
                <a:ea typeface="宋体" pitchFamily="2" charset="-122"/>
              </a:rPr>
              <a:t>n.</a:t>
            </a:r>
            <a:r>
              <a:rPr lang="en-US" altLang="zh-CN" sz="2400" dirty="0">
                <a:solidFill>
                  <a:srgbClr val="3F3F3F"/>
                </a:solidFill>
                <a:ea typeface="宋体" pitchFamily="2" charset="-122"/>
              </a:rPr>
              <a:t> one that embodies something; the act of embodying; the state of being embodied </a:t>
            </a:r>
            <a:r>
              <a:rPr lang="zh-CN" altLang="en-US" sz="2400" dirty="0">
                <a:solidFill>
                  <a:srgbClr val="3F3F3F"/>
                </a:solidFill>
                <a:ea typeface="宋体" pitchFamily="2" charset="-122"/>
              </a:rPr>
              <a:t>化身；体现；具体化</a:t>
            </a:r>
            <a:endParaRPr lang="en-US" altLang="zh-CN" sz="2400" dirty="0">
              <a:solidFill>
                <a:srgbClr val="3F3F3F"/>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564666" y="197240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64667" y="4009628"/>
            <a:ext cx="314325" cy="261938"/>
          </a:xfrm>
          <a:prstGeom prst="rect">
            <a:avLst/>
          </a:prstGeom>
          <a:noFill/>
          <a:ln w="9525">
            <a:noFill/>
            <a:miter lim="800000"/>
            <a:headEnd/>
            <a:tailEnd/>
          </a:ln>
        </p:spPr>
      </p:pic>
      <p:sp>
        <p:nvSpPr>
          <p:cNvPr id="6" name="矩形 5"/>
          <p:cNvSpPr/>
          <p:nvPr/>
        </p:nvSpPr>
        <p:spPr>
          <a:xfrm>
            <a:off x="1087965" y="2494887"/>
            <a:ext cx="7776864" cy="461665"/>
          </a:xfrm>
          <a:prstGeom prst="rect">
            <a:avLst/>
          </a:prstGeom>
        </p:spPr>
        <p:txBody>
          <a:bodyPr wrap="square">
            <a:spAutoFit/>
          </a:bodyPr>
          <a:lstStyle/>
          <a:p>
            <a:r>
              <a:rPr lang="zh-CN" altLang="en-US" sz="2400" dirty="0">
                <a:solidFill>
                  <a:srgbClr val="3F3F3F"/>
                </a:solidFill>
              </a:rPr>
              <a:t>特蕾莎修女经常被视为对他人的无私奉献的化身。</a:t>
            </a:r>
          </a:p>
        </p:txBody>
      </p:sp>
      <p:sp>
        <p:nvSpPr>
          <p:cNvPr id="9" name="矩形 8"/>
          <p:cNvSpPr/>
          <p:nvPr/>
        </p:nvSpPr>
        <p:spPr>
          <a:xfrm>
            <a:off x="1061924" y="1755026"/>
            <a:ext cx="7749408" cy="830997"/>
          </a:xfrm>
          <a:prstGeom prst="rect">
            <a:avLst/>
          </a:prstGeom>
        </p:spPr>
        <p:txBody>
          <a:bodyPr wrap="square">
            <a:spAutoFit/>
          </a:bodyPr>
          <a:lstStyle/>
          <a:p>
            <a:r>
              <a:rPr lang="en-US" altLang="zh-CN" sz="2400" dirty="0">
                <a:solidFill>
                  <a:srgbClr val="3F3F3F"/>
                </a:solidFill>
              </a:rPr>
              <a:t>Mother Theresa was often regarded as the embodiment of selfless devotion to others.</a:t>
            </a:r>
          </a:p>
        </p:txBody>
      </p:sp>
      <p:sp>
        <p:nvSpPr>
          <p:cNvPr id="11" name="矩形 10"/>
          <p:cNvSpPr/>
          <p:nvPr/>
        </p:nvSpPr>
        <p:spPr>
          <a:xfrm>
            <a:off x="967869" y="3909764"/>
            <a:ext cx="7632847" cy="830997"/>
          </a:xfrm>
          <a:prstGeom prst="rect">
            <a:avLst/>
          </a:prstGeom>
        </p:spPr>
        <p:txBody>
          <a:bodyPr wrap="square">
            <a:spAutoFit/>
          </a:bodyPr>
          <a:lstStyle/>
          <a:p>
            <a:r>
              <a:rPr lang="zh-CN" altLang="en-US" sz="2400" dirty="0">
                <a:solidFill>
                  <a:srgbClr val="3F3F3F"/>
                </a:solidFill>
              </a:rPr>
              <a:t>罗格还表示，格鲁吉亚和俄罗斯选手互相拥抱，是奥运精神的体现。</a:t>
            </a:r>
          </a:p>
        </p:txBody>
      </p:sp>
      <p:pic>
        <p:nvPicPr>
          <p:cNvPr id="12" name="Picture 17" descr="14"/>
          <p:cNvPicPr>
            <a:picLocks noChangeAspect="1" noChangeArrowheads="1"/>
          </p:cNvPicPr>
          <p:nvPr/>
        </p:nvPicPr>
        <p:blipFill>
          <a:blip r:embed="rId3"/>
          <a:srcRect/>
          <a:stretch>
            <a:fillRect/>
          </a:stretch>
        </p:blipFill>
        <p:spPr bwMode="auto">
          <a:xfrm>
            <a:off x="552475" y="2594751"/>
            <a:ext cx="314325" cy="261938"/>
          </a:xfrm>
          <a:prstGeom prst="rect">
            <a:avLst/>
          </a:prstGeom>
          <a:noFill/>
          <a:ln w="9525">
            <a:noFill/>
            <a:miter lim="800000"/>
            <a:headEnd/>
            <a:tailEnd/>
          </a:ln>
        </p:spPr>
      </p:pic>
      <p:sp>
        <p:nvSpPr>
          <p:cNvPr id="13" name="矩形 12"/>
          <p:cNvSpPr/>
          <p:nvPr/>
        </p:nvSpPr>
        <p:spPr>
          <a:xfrm>
            <a:off x="967869" y="3178631"/>
            <a:ext cx="8489158" cy="830997"/>
          </a:xfrm>
          <a:prstGeom prst="rect">
            <a:avLst/>
          </a:prstGeom>
        </p:spPr>
        <p:txBody>
          <a:bodyPr wrap="square">
            <a:spAutoFit/>
          </a:bodyPr>
          <a:lstStyle/>
          <a:p>
            <a:r>
              <a:rPr lang="en-US" altLang="zh-CN" sz="2400" dirty="0">
                <a:solidFill>
                  <a:srgbClr val="3F3F3F"/>
                </a:solidFill>
              </a:rPr>
              <a:t>Rogge also said the sight of Georgian and Russian athletes embracing was an embodiment of the Olympic spirit.</a:t>
            </a:r>
          </a:p>
        </p:txBody>
      </p:sp>
      <p:pic>
        <p:nvPicPr>
          <p:cNvPr id="14" name="Picture 15" descr="13"/>
          <p:cNvPicPr>
            <a:picLocks noChangeAspect="1" noChangeArrowheads="1"/>
          </p:cNvPicPr>
          <p:nvPr/>
        </p:nvPicPr>
        <p:blipFill>
          <a:blip r:embed="rId2"/>
          <a:srcRect/>
          <a:stretch>
            <a:fillRect/>
          </a:stretch>
        </p:blipFill>
        <p:spPr bwMode="auto">
          <a:xfrm>
            <a:off x="575610" y="3433564"/>
            <a:ext cx="314325" cy="261938"/>
          </a:xfrm>
          <a:prstGeom prst="rect">
            <a:avLst/>
          </a:prstGeom>
          <a:noFill/>
          <a:ln w="9525">
            <a:noFill/>
            <a:miter lim="800000"/>
            <a:headEnd/>
            <a:tailEnd/>
          </a:ln>
        </p:spPr>
      </p:pic>
      <p:pic>
        <p:nvPicPr>
          <p:cNvPr id="16"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392" y="509890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37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After Reading</a:t>
            </a:r>
            <a:endParaRPr kumimoji="1" lang="zh-CN" altLang="en-US" dirty="0"/>
          </a:p>
        </p:txBody>
      </p:sp>
      <p:sp>
        <p:nvSpPr>
          <p:cNvPr id="3" name="内容占位符 2"/>
          <p:cNvSpPr>
            <a:spLocks noGrp="1"/>
          </p:cNvSpPr>
          <p:nvPr>
            <p:ph idx="1"/>
          </p:nvPr>
        </p:nvSpPr>
        <p:spPr/>
        <p:txBody>
          <a:bodyPr>
            <a:normAutofit/>
          </a:bodyPr>
          <a:lstStyle/>
          <a:p>
            <a:r>
              <a:rPr kumimoji="1" lang="en-US" altLang="zh-CN" sz="3600" b="1" dirty="0">
                <a:solidFill>
                  <a:srgbClr val="4C4C4C"/>
                </a:solidFill>
              </a:rPr>
              <a:t>Useful Expressions</a:t>
            </a:r>
          </a:p>
          <a:p>
            <a:r>
              <a:rPr kumimoji="1" lang="en-US" altLang="zh-CN" sz="3600" b="1" dirty="0">
                <a:solidFill>
                  <a:srgbClr val="4C4C4C"/>
                </a:solidFill>
              </a:rPr>
              <a:t>Sentence Translation</a:t>
            </a:r>
          </a:p>
          <a:p>
            <a:r>
              <a:rPr kumimoji="1" lang="en-US" altLang="zh-CN" sz="3600" b="1" dirty="0">
                <a:solidFill>
                  <a:srgbClr val="4C4C4C"/>
                </a:solidFill>
              </a:rPr>
              <a:t>Writing Task</a:t>
            </a:r>
          </a:p>
          <a:p>
            <a:r>
              <a:rPr kumimoji="1" lang="en-US" altLang="zh-CN" sz="3600" b="1" dirty="0">
                <a:solidFill>
                  <a:srgbClr val="4C4C4C"/>
                </a:solidFill>
              </a:rPr>
              <a:t>Speaking Task</a:t>
            </a:r>
            <a:endParaRPr kumimoji="1" lang="zh-CN" altLang="en-US" sz="3600" b="1" dirty="0">
              <a:solidFill>
                <a:srgbClr val="4C4C4C"/>
              </a:solidFill>
            </a:endParaRPr>
          </a:p>
        </p:txBody>
      </p:sp>
    </p:spTree>
    <p:extLst>
      <p:ext uri="{BB962C8B-B14F-4D97-AF65-F5344CB8AC3E}">
        <p14:creationId xmlns:p14="http://schemas.microsoft.com/office/powerpoint/2010/main" val="2509387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179512" y="1292488"/>
            <a:ext cx="8989709" cy="3785652"/>
          </a:xfrm>
          <a:prstGeom prst="rect">
            <a:avLst/>
          </a:prstGeom>
          <a:noFill/>
          <a:ln w="9525">
            <a:noFill/>
            <a:miter lim="800000"/>
            <a:headEnd/>
            <a:tailEnd/>
          </a:ln>
        </p:spPr>
        <p:txBody>
          <a:bodyPr wrap="square">
            <a:spAutoFit/>
          </a:bodyPr>
          <a:lstStyle/>
          <a:p>
            <a:r>
              <a:rPr lang="zh-CN" altLang="en-US" sz="2400" dirty="0"/>
              <a:t>常有某种特征或常做某事  </a:t>
            </a:r>
            <a:endParaRPr lang="en-US" altLang="zh-CN" sz="2400" dirty="0"/>
          </a:p>
          <a:p>
            <a:r>
              <a:rPr lang="zh-CN" altLang="en-US" sz="2400" dirty="0">
                <a:solidFill>
                  <a:srgbClr val="C00000"/>
                </a:solidFill>
              </a:rPr>
              <a:t>抓住心，勾住魂</a:t>
            </a:r>
            <a:endParaRPr lang="en-US" altLang="zh-CN" sz="2400" dirty="0">
              <a:solidFill>
                <a:srgbClr val="C00000"/>
              </a:solidFill>
            </a:endParaRPr>
          </a:p>
          <a:p>
            <a:r>
              <a:rPr lang="zh-CN" altLang="en-US" sz="2400" dirty="0"/>
              <a:t>尽情享受   </a:t>
            </a:r>
            <a:endParaRPr lang="en-US" altLang="zh-CN" sz="2400" dirty="0"/>
          </a:p>
          <a:p>
            <a:r>
              <a:rPr lang="zh-CN" altLang="en-US" sz="2400" dirty="0">
                <a:solidFill>
                  <a:srgbClr val="C00000"/>
                </a:solidFill>
              </a:rPr>
              <a:t>报名参加    </a:t>
            </a:r>
            <a:endParaRPr lang="en-US" altLang="zh-CN" sz="2400" dirty="0">
              <a:solidFill>
                <a:srgbClr val="C00000"/>
              </a:solidFill>
            </a:endParaRPr>
          </a:p>
          <a:p>
            <a:r>
              <a:rPr lang="zh-CN" altLang="en-US" sz="2400" dirty="0"/>
              <a:t>生疏的概念</a:t>
            </a:r>
            <a:endParaRPr lang="en-US" altLang="zh-CN" sz="2400" dirty="0"/>
          </a:p>
          <a:p>
            <a:r>
              <a:rPr lang="zh-CN" altLang="en-US" sz="2400" dirty="0">
                <a:solidFill>
                  <a:srgbClr val="C00000"/>
                </a:solidFill>
              </a:rPr>
              <a:t>和我同龄的孩子</a:t>
            </a:r>
            <a:endParaRPr lang="en-US" altLang="zh-CN" sz="2400" dirty="0">
              <a:solidFill>
                <a:srgbClr val="C00000"/>
              </a:solidFill>
            </a:endParaRPr>
          </a:p>
          <a:p>
            <a:r>
              <a:rPr lang="zh-CN" altLang="en-US" sz="2400" dirty="0"/>
              <a:t>感到有用和被人赏识</a:t>
            </a:r>
            <a:endParaRPr lang="en-US" altLang="zh-CN" sz="2400" dirty="0"/>
          </a:p>
          <a:p>
            <a:r>
              <a:rPr lang="zh-CN" altLang="en-US" sz="2400" dirty="0">
                <a:solidFill>
                  <a:srgbClr val="C00000"/>
                </a:solidFill>
              </a:rPr>
              <a:t>准确地找出</a:t>
            </a:r>
            <a:r>
              <a:rPr lang="en-US" altLang="zh-CN" sz="2400" dirty="0">
                <a:solidFill>
                  <a:srgbClr val="C00000"/>
                </a:solidFill>
              </a:rPr>
              <a:t>…</a:t>
            </a:r>
            <a:r>
              <a:rPr lang="zh-CN" altLang="en-US" sz="2400" dirty="0">
                <a:solidFill>
                  <a:srgbClr val="C00000"/>
                </a:solidFill>
              </a:rPr>
              <a:t>原因</a:t>
            </a:r>
            <a:endParaRPr lang="en-US" altLang="zh-CN" sz="2400" dirty="0">
              <a:solidFill>
                <a:srgbClr val="C00000"/>
              </a:solidFill>
            </a:endParaRPr>
          </a:p>
          <a:p>
            <a:r>
              <a:rPr lang="zh-CN" altLang="en-US" sz="2400" dirty="0"/>
              <a:t>每天</a:t>
            </a:r>
            <a:endParaRPr lang="en-US" altLang="zh-CN" sz="2400" dirty="0"/>
          </a:p>
          <a:p>
            <a:r>
              <a:rPr lang="zh-CN" altLang="en-US" sz="2400" dirty="0">
                <a:solidFill>
                  <a:srgbClr val="C00000"/>
                </a:solidFill>
              </a:rPr>
              <a:t>不言自明</a:t>
            </a:r>
            <a:endParaRPr lang="en-US" altLang="zh-CN" sz="2400" dirty="0">
              <a:solidFill>
                <a:srgbClr val="C00000"/>
              </a:solidFill>
            </a:endParaRPr>
          </a:p>
        </p:txBody>
      </p:sp>
      <p:sp>
        <p:nvSpPr>
          <p:cNvPr id="9" name="Text Box 6"/>
          <p:cNvSpPr txBox="1">
            <a:spLocks noChangeArrowheads="1"/>
          </p:cNvSpPr>
          <p:nvPr/>
        </p:nvSpPr>
        <p:spPr bwMode="auto">
          <a:xfrm>
            <a:off x="395536" y="769268"/>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3" name="矩形 2"/>
          <p:cNvSpPr/>
          <p:nvPr/>
        </p:nvSpPr>
        <p:spPr>
          <a:xfrm>
            <a:off x="4139952" y="1292488"/>
            <a:ext cx="5184576" cy="3785652"/>
          </a:xfrm>
          <a:prstGeom prst="rect">
            <a:avLst/>
          </a:prstGeom>
        </p:spPr>
        <p:txBody>
          <a:bodyPr wrap="square">
            <a:spAutoFit/>
          </a:bodyPr>
          <a:lstStyle/>
          <a:p>
            <a:r>
              <a:rPr lang="en-US" altLang="zh-CN" sz="2400" dirty="0"/>
              <a:t>have a way of</a:t>
            </a:r>
          </a:p>
          <a:p>
            <a:r>
              <a:rPr lang="en-US" altLang="zh-CN" sz="2400" dirty="0">
                <a:solidFill>
                  <a:srgbClr val="C00000"/>
                </a:solidFill>
              </a:rPr>
              <a:t>capture hearts and souls</a:t>
            </a:r>
          </a:p>
          <a:p>
            <a:r>
              <a:rPr lang="en-US" altLang="zh-CN" sz="2400" dirty="0"/>
              <a:t>enjoy oneself to the fullest </a:t>
            </a:r>
          </a:p>
          <a:p>
            <a:r>
              <a:rPr lang="en-US" altLang="zh-CN" sz="2400" dirty="0">
                <a:solidFill>
                  <a:srgbClr val="C00000"/>
                </a:solidFill>
              </a:rPr>
              <a:t>sign (sb.) up (for </a:t>
            </a:r>
            <a:r>
              <a:rPr lang="en-US" altLang="zh-CN" sz="2400" dirty="0" err="1">
                <a:solidFill>
                  <a:srgbClr val="C00000"/>
                </a:solidFill>
              </a:rPr>
              <a:t>sth</a:t>
            </a:r>
            <a:r>
              <a:rPr lang="en-US" altLang="zh-CN" sz="2400" dirty="0">
                <a:solidFill>
                  <a:srgbClr val="C00000"/>
                </a:solidFill>
              </a:rPr>
              <a:t>.) </a:t>
            </a:r>
          </a:p>
          <a:p>
            <a:r>
              <a:rPr lang="en-US" altLang="zh-CN" sz="2400" dirty="0"/>
              <a:t>foreign concepts</a:t>
            </a:r>
          </a:p>
          <a:p>
            <a:r>
              <a:rPr lang="en-US" altLang="zh-CN" sz="2400" dirty="0">
                <a:solidFill>
                  <a:srgbClr val="C00000"/>
                </a:solidFill>
              </a:rPr>
              <a:t>kids my age </a:t>
            </a:r>
          </a:p>
          <a:p>
            <a:r>
              <a:rPr lang="en-US" altLang="zh-CN" sz="2400" dirty="0"/>
              <a:t>feel useful and appreciated </a:t>
            </a:r>
          </a:p>
          <a:p>
            <a:r>
              <a:rPr lang="en-US" altLang="zh-CN" sz="2400" dirty="0">
                <a:solidFill>
                  <a:srgbClr val="C00000"/>
                </a:solidFill>
              </a:rPr>
              <a:t>place/put one’s finger on </a:t>
            </a:r>
          </a:p>
          <a:p>
            <a:r>
              <a:rPr lang="en-US" altLang="zh-CN" sz="2400" dirty="0"/>
              <a:t>on a daily basis</a:t>
            </a:r>
          </a:p>
          <a:p>
            <a:r>
              <a:rPr lang="en-US" altLang="zh-CN" sz="2400" dirty="0">
                <a:solidFill>
                  <a:srgbClr val="C00000"/>
                </a:solidFill>
              </a:rPr>
              <a:t>speak volumes</a:t>
            </a:r>
          </a:p>
        </p:txBody>
      </p:sp>
    </p:spTree>
    <p:extLst>
      <p:ext uri="{BB962C8B-B14F-4D97-AF65-F5344CB8AC3E}">
        <p14:creationId xmlns:p14="http://schemas.microsoft.com/office/powerpoint/2010/main" val="211812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142011" y="1292489"/>
            <a:ext cx="3853926" cy="3785652"/>
          </a:xfrm>
          <a:prstGeom prst="rect">
            <a:avLst/>
          </a:prstGeom>
          <a:noFill/>
          <a:ln w="9525">
            <a:noFill/>
            <a:miter lim="800000"/>
            <a:headEnd/>
            <a:tailEnd/>
          </a:ln>
        </p:spPr>
        <p:txBody>
          <a:bodyPr wrap="square">
            <a:spAutoFit/>
          </a:bodyPr>
          <a:lstStyle/>
          <a:p>
            <a:r>
              <a:rPr lang="zh-CN" altLang="en-US" sz="2400" dirty="0"/>
              <a:t>使精疲力竭 ；磨垮</a:t>
            </a:r>
          </a:p>
          <a:p>
            <a:r>
              <a:rPr lang="zh-CN" altLang="en-US" sz="2400" dirty="0">
                <a:solidFill>
                  <a:srgbClr val="C00000"/>
                </a:solidFill>
              </a:rPr>
              <a:t>在</a:t>
            </a:r>
            <a:r>
              <a:rPr lang="en-US" altLang="zh-CN" sz="2400" dirty="0">
                <a:solidFill>
                  <a:srgbClr val="C00000"/>
                </a:solidFill>
              </a:rPr>
              <a:t>…</a:t>
            </a:r>
            <a:r>
              <a:rPr lang="zh-CN" altLang="en-US" sz="2400" dirty="0">
                <a:solidFill>
                  <a:srgbClr val="C00000"/>
                </a:solidFill>
              </a:rPr>
              <a:t>方面攒集了相当的名气   </a:t>
            </a:r>
          </a:p>
          <a:p>
            <a:r>
              <a:rPr lang="zh-CN" altLang="en-US" sz="2400" dirty="0"/>
              <a:t>相处愉快    </a:t>
            </a:r>
          </a:p>
          <a:p>
            <a:r>
              <a:rPr lang="zh-CN" altLang="en-US" sz="2400" dirty="0">
                <a:solidFill>
                  <a:srgbClr val="C00000"/>
                </a:solidFill>
              </a:rPr>
              <a:t>更不用说                           </a:t>
            </a:r>
          </a:p>
          <a:p>
            <a:r>
              <a:rPr lang="zh-CN" altLang="en-US" sz="2400" dirty="0"/>
              <a:t>回想时才明白    </a:t>
            </a:r>
            <a:endParaRPr lang="en-US" altLang="zh-CN" sz="2400" dirty="0"/>
          </a:p>
          <a:p>
            <a:r>
              <a:rPr lang="zh-CN" altLang="en-US" sz="2400" dirty="0">
                <a:solidFill>
                  <a:srgbClr val="C00000"/>
                </a:solidFill>
              </a:rPr>
              <a:t>成才较晚</a:t>
            </a:r>
            <a:endParaRPr lang="en-US" altLang="zh-CN" sz="2400" dirty="0">
              <a:solidFill>
                <a:srgbClr val="C00000"/>
              </a:solidFill>
            </a:endParaRPr>
          </a:p>
          <a:p>
            <a:r>
              <a:rPr lang="zh-CN" altLang="en-US" sz="2400" dirty="0"/>
              <a:t>无数次</a:t>
            </a:r>
            <a:endParaRPr lang="en-US" altLang="zh-CN" sz="2400" dirty="0"/>
          </a:p>
          <a:p>
            <a:r>
              <a:rPr lang="zh-CN" altLang="en-US" sz="2400" dirty="0">
                <a:solidFill>
                  <a:srgbClr val="C00000"/>
                </a:solidFill>
              </a:rPr>
              <a:t>一跃成为</a:t>
            </a:r>
            <a:endParaRPr lang="en-US" altLang="zh-CN" sz="2400" dirty="0">
              <a:solidFill>
                <a:srgbClr val="C00000"/>
              </a:solidFill>
            </a:endParaRPr>
          </a:p>
          <a:p>
            <a:r>
              <a:rPr lang="zh-CN" altLang="en-US" sz="2400" dirty="0"/>
              <a:t>顽强的前锋和中场</a:t>
            </a:r>
            <a:endParaRPr lang="en-US" altLang="zh-CN" sz="2400" dirty="0"/>
          </a:p>
          <a:p>
            <a:r>
              <a:rPr lang="zh-CN" altLang="en-US" sz="2400" dirty="0">
                <a:solidFill>
                  <a:srgbClr val="C00000"/>
                </a:solidFill>
              </a:rPr>
              <a:t>缺了一点精髓</a:t>
            </a:r>
            <a:endParaRPr lang="en-US" altLang="zh-CN" sz="2400" dirty="0">
              <a:solidFill>
                <a:srgbClr val="C00000"/>
              </a:solidFill>
            </a:endParaRPr>
          </a:p>
        </p:txBody>
      </p:sp>
      <p:sp>
        <p:nvSpPr>
          <p:cNvPr id="9" name="Text Box 6"/>
          <p:cNvSpPr txBox="1">
            <a:spLocks noChangeArrowheads="1"/>
          </p:cNvSpPr>
          <p:nvPr/>
        </p:nvSpPr>
        <p:spPr bwMode="auto">
          <a:xfrm>
            <a:off x="395536" y="769268"/>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3" name="矩形 2"/>
          <p:cNvSpPr/>
          <p:nvPr/>
        </p:nvSpPr>
        <p:spPr>
          <a:xfrm>
            <a:off x="4139952" y="1292488"/>
            <a:ext cx="5184576" cy="4154984"/>
          </a:xfrm>
          <a:prstGeom prst="rect">
            <a:avLst/>
          </a:prstGeom>
        </p:spPr>
        <p:txBody>
          <a:bodyPr wrap="square">
            <a:spAutoFit/>
          </a:bodyPr>
          <a:lstStyle/>
          <a:p>
            <a:r>
              <a:rPr lang="en-US" altLang="zh-CN" sz="2400" dirty="0"/>
              <a:t>wear sb./</a:t>
            </a:r>
            <a:r>
              <a:rPr lang="en-US" altLang="zh-CN" sz="2400" dirty="0" err="1"/>
              <a:t>sth</a:t>
            </a:r>
            <a:r>
              <a:rPr lang="en-US" altLang="zh-CN" sz="2400" dirty="0"/>
              <a:t>. down</a:t>
            </a:r>
          </a:p>
          <a:p>
            <a:r>
              <a:rPr lang="en-US" altLang="zh-CN" sz="2400" dirty="0">
                <a:solidFill>
                  <a:srgbClr val="C00000"/>
                </a:solidFill>
              </a:rPr>
              <a:t>develop the/quite a reputation for…</a:t>
            </a:r>
          </a:p>
          <a:p>
            <a:r>
              <a:rPr lang="en-US" altLang="zh-CN" sz="2400" dirty="0"/>
              <a:t>enjoy each other’s company </a:t>
            </a:r>
          </a:p>
          <a:p>
            <a:r>
              <a:rPr lang="en-US" altLang="zh-CN" sz="2400" dirty="0">
                <a:solidFill>
                  <a:srgbClr val="C00000"/>
                </a:solidFill>
              </a:rPr>
              <a:t>let alone </a:t>
            </a:r>
          </a:p>
          <a:p>
            <a:r>
              <a:rPr lang="en-US" altLang="zh-CN" sz="2400" dirty="0"/>
              <a:t>be clear in hindsight </a:t>
            </a:r>
          </a:p>
          <a:p>
            <a:r>
              <a:rPr lang="en-US" altLang="zh-CN" sz="2400" dirty="0">
                <a:solidFill>
                  <a:srgbClr val="C00000"/>
                </a:solidFill>
              </a:rPr>
              <a:t>be a late bloomer</a:t>
            </a:r>
          </a:p>
          <a:p>
            <a:r>
              <a:rPr lang="en-US" altLang="zh-CN" sz="2400" dirty="0"/>
              <a:t>on numerous occasions</a:t>
            </a:r>
          </a:p>
          <a:p>
            <a:r>
              <a:rPr lang="en-US" altLang="zh-CN" sz="2400" dirty="0">
                <a:solidFill>
                  <a:srgbClr val="C00000"/>
                </a:solidFill>
              </a:rPr>
              <a:t>erupt into sb./</a:t>
            </a:r>
            <a:r>
              <a:rPr lang="en-US" altLang="zh-CN" sz="2400" dirty="0" err="1">
                <a:solidFill>
                  <a:srgbClr val="C00000"/>
                </a:solidFill>
              </a:rPr>
              <a:t>sth</a:t>
            </a:r>
            <a:r>
              <a:rPr lang="en-US" altLang="zh-CN" sz="2400" dirty="0">
                <a:solidFill>
                  <a:srgbClr val="C00000"/>
                </a:solidFill>
              </a:rPr>
              <a:t>.</a:t>
            </a:r>
          </a:p>
          <a:p>
            <a:r>
              <a:rPr lang="en-US" altLang="zh-CN" sz="2400" dirty="0"/>
              <a:t>tenacious forward and midfielder</a:t>
            </a:r>
          </a:p>
          <a:p>
            <a:r>
              <a:rPr lang="en-US" altLang="zh-CN" sz="2400" dirty="0">
                <a:solidFill>
                  <a:srgbClr val="C00000"/>
                </a:solidFill>
              </a:rPr>
              <a:t>lack a certain essence</a:t>
            </a:r>
          </a:p>
          <a:p>
            <a:r>
              <a:rPr lang="en-US" altLang="zh-CN" sz="2400" dirty="0"/>
              <a:t> </a:t>
            </a:r>
          </a:p>
        </p:txBody>
      </p:sp>
    </p:spTree>
    <p:extLst>
      <p:ext uri="{BB962C8B-B14F-4D97-AF65-F5344CB8AC3E}">
        <p14:creationId xmlns:p14="http://schemas.microsoft.com/office/powerpoint/2010/main" val="23720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23333" y="1326534"/>
            <a:ext cx="3672408" cy="3416320"/>
          </a:xfrm>
          <a:prstGeom prst="rect">
            <a:avLst/>
          </a:prstGeom>
          <a:noFill/>
          <a:ln w="9525">
            <a:noFill/>
            <a:miter lim="800000"/>
            <a:headEnd/>
            <a:tailEnd/>
          </a:ln>
        </p:spPr>
        <p:txBody>
          <a:bodyPr wrap="square">
            <a:spAutoFit/>
          </a:bodyPr>
          <a:lstStyle/>
          <a:p>
            <a:r>
              <a:rPr lang="zh-CN" altLang="en-US" sz="2400" dirty="0">
                <a:solidFill>
                  <a:srgbClr val="C00000"/>
                </a:solidFill>
              </a:rPr>
              <a:t>选拔</a:t>
            </a:r>
          </a:p>
          <a:p>
            <a:r>
              <a:rPr lang="zh-CN" altLang="en-US" sz="2400" dirty="0"/>
              <a:t>加入足球队 </a:t>
            </a:r>
            <a:endParaRPr lang="en-US" altLang="zh-CN" sz="2400" dirty="0"/>
          </a:p>
          <a:p>
            <a:r>
              <a:rPr lang="zh-CN" altLang="en-US" sz="2400" dirty="0">
                <a:solidFill>
                  <a:srgbClr val="C00000"/>
                </a:solidFill>
              </a:rPr>
              <a:t>突然进入</a:t>
            </a:r>
            <a:r>
              <a:rPr lang="en-US" altLang="zh-CN" sz="2400" dirty="0">
                <a:solidFill>
                  <a:srgbClr val="C00000"/>
                </a:solidFill>
              </a:rPr>
              <a:t>(</a:t>
            </a:r>
            <a:r>
              <a:rPr lang="zh-CN" altLang="en-US" sz="2400" dirty="0">
                <a:solidFill>
                  <a:srgbClr val="C00000"/>
                </a:solidFill>
              </a:rPr>
              <a:t>某种状态或局面</a:t>
            </a:r>
            <a:r>
              <a:rPr lang="en-US" altLang="zh-CN" sz="2400" dirty="0">
                <a:solidFill>
                  <a:srgbClr val="C00000"/>
                </a:solidFill>
              </a:rPr>
              <a:t>)</a:t>
            </a:r>
          </a:p>
          <a:p>
            <a:r>
              <a:rPr lang="zh-CN" altLang="en-US" sz="2400" dirty="0"/>
              <a:t>超乎最狂野的想象</a:t>
            </a:r>
            <a:endParaRPr lang="en-US" altLang="zh-CN" sz="2400" dirty="0"/>
          </a:p>
          <a:p>
            <a:r>
              <a:rPr lang="zh-CN" altLang="en-US" sz="2400" dirty="0">
                <a:solidFill>
                  <a:srgbClr val="C00000"/>
                </a:solidFill>
              </a:rPr>
              <a:t>征服 </a:t>
            </a:r>
            <a:endParaRPr lang="en-US" altLang="zh-CN" sz="2400" dirty="0">
              <a:solidFill>
                <a:srgbClr val="C00000"/>
              </a:solidFill>
            </a:endParaRPr>
          </a:p>
          <a:p>
            <a:r>
              <a:rPr lang="zh-CN" altLang="en-US" sz="2400" dirty="0"/>
              <a:t>致力于</a:t>
            </a:r>
            <a:endParaRPr lang="en-US" altLang="zh-CN" sz="2400" dirty="0"/>
          </a:p>
          <a:p>
            <a:r>
              <a:rPr lang="zh-CN" altLang="en-US" sz="2400" dirty="0">
                <a:solidFill>
                  <a:srgbClr val="C00000"/>
                </a:solidFill>
              </a:rPr>
              <a:t>多支球队</a:t>
            </a:r>
            <a:endParaRPr lang="en-US" altLang="zh-CN" sz="2400" dirty="0">
              <a:solidFill>
                <a:srgbClr val="C00000"/>
              </a:solidFill>
            </a:endParaRPr>
          </a:p>
          <a:p>
            <a:r>
              <a:rPr lang="zh-CN" altLang="en-US" sz="2400" dirty="0"/>
              <a:t>报名参加</a:t>
            </a:r>
            <a:endParaRPr lang="en-US" altLang="zh-CN" sz="2400" dirty="0"/>
          </a:p>
          <a:p>
            <a:r>
              <a:rPr lang="zh-CN" altLang="en-US" sz="2400" dirty="0">
                <a:solidFill>
                  <a:srgbClr val="C00000"/>
                </a:solidFill>
              </a:rPr>
              <a:t>优质教育</a:t>
            </a:r>
            <a:endParaRPr lang="en-US" altLang="zh-CN" sz="2400" dirty="0">
              <a:solidFill>
                <a:srgbClr val="C00000"/>
              </a:solidFill>
            </a:endParaRPr>
          </a:p>
        </p:txBody>
      </p:sp>
      <p:sp>
        <p:nvSpPr>
          <p:cNvPr id="9" name="Text Box 6"/>
          <p:cNvSpPr txBox="1">
            <a:spLocks noChangeArrowheads="1"/>
          </p:cNvSpPr>
          <p:nvPr/>
        </p:nvSpPr>
        <p:spPr bwMode="auto">
          <a:xfrm>
            <a:off x="539552" y="625252"/>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3" name="矩形 2"/>
          <p:cNvSpPr/>
          <p:nvPr/>
        </p:nvSpPr>
        <p:spPr>
          <a:xfrm>
            <a:off x="3695741" y="1360401"/>
            <a:ext cx="5544616" cy="3416320"/>
          </a:xfrm>
          <a:prstGeom prst="rect">
            <a:avLst/>
          </a:prstGeom>
        </p:spPr>
        <p:txBody>
          <a:bodyPr wrap="square">
            <a:spAutoFit/>
          </a:bodyPr>
          <a:lstStyle/>
          <a:p>
            <a:r>
              <a:rPr lang="en-US" altLang="zh-CN" sz="2400" dirty="0">
                <a:solidFill>
                  <a:srgbClr val="C00000"/>
                </a:solidFill>
              </a:rPr>
              <a:t>try out (for)</a:t>
            </a:r>
          </a:p>
          <a:p>
            <a:r>
              <a:rPr lang="en-US" altLang="zh-CN" sz="2400" dirty="0"/>
              <a:t>make the soccer team</a:t>
            </a:r>
          </a:p>
          <a:p>
            <a:r>
              <a:rPr lang="en-US" altLang="zh-CN" sz="2400" dirty="0">
                <a:solidFill>
                  <a:srgbClr val="C00000"/>
                </a:solidFill>
              </a:rPr>
              <a:t>be catapulted into  </a:t>
            </a:r>
          </a:p>
          <a:p>
            <a:r>
              <a:rPr lang="en-US" altLang="zh-CN" sz="2400" dirty="0"/>
              <a:t>exceed the wildest of one’s imagination</a:t>
            </a:r>
          </a:p>
          <a:p>
            <a:r>
              <a:rPr lang="en-US" altLang="zh-CN" sz="2400" dirty="0">
                <a:solidFill>
                  <a:srgbClr val="C00000"/>
                </a:solidFill>
              </a:rPr>
              <a:t>take…by storm</a:t>
            </a:r>
          </a:p>
          <a:p>
            <a:r>
              <a:rPr lang="en-US" altLang="zh-CN" sz="2400" dirty="0"/>
              <a:t>commit oneself to…</a:t>
            </a:r>
          </a:p>
          <a:p>
            <a:r>
              <a:rPr lang="en-US" altLang="zh-CN" sz="2400" dirty="0">
                <a:solidFill>
                  <a:srgbClr val="C00000"/>
                </a:solidFill>
              </a:rPr>
              <a:t>multiple teams</a:t>
            </a:r>
          </a:p>
          <a:p>
            <a:r>
              <a:rPr lang="en-US" altLang="zh-CN" sz="2400" dirty="0"/>
              <a:t>register for</a:t>
            </a:r>
          </a:p>
          <a:p>
            <a:r>
              <a:rPr lang="en-US" altLang="zh-CN" sz="2400" dirty="0">
                <a:solidFill>
                  <a:srgbClr val="C00000"/>
                </a:solidFill>
              </a:rPr>
              <a:t>quality education </a:t>
            </a:r>
          </a:p>
        </p:txBody>
      </p:sp>
    </p:spTree>
    <p:extLst>
      <p:ext uri="{BB962C8B-B14F-4D97-AF65-F5344CB8AC3E}">
        <p14:creationId xmlns:p14="http://schemas.microsoft.com/office/powerpoint/2010/main" val="23720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142011" y="1292489"/>
            <a:ext cx="3853926" cy="3785652"/>
          </a:xfrm>
          <a:prstGeom prst="rect">
            <a:avLst/>
          </a:prstGeom>
          <a:noFill/>
          <a:ln w="9525">
            <a:noFill/>
            <a:miter lim="800000"/>
            <a:headEnd/>
            <a:tailEnd/>
          </a:ln>
        </p:spPr>
        <p:txBody>
          <a:bodyPr wrap="square">
            <a:spAutoFit/>
          </a:bodyPr>
          <a:lstStyle/>
          <a:p>
            <a:r>
              <a:rPr lang="zh-CN" altLang="en-US" sz="2400" dirty="0">
                <a:solidFill>
                  <a:srgbClr val="3F3F3F"/>
                </a:solidFill>
              </a:rPr>
              <a:t>使经受；使遭受</a:t>
            </a:r>
          </a:p>
          <a:p>
            <a:r>
              <a:rPr lang="zh-CN" altLang="en-US" sz="2400" dirty="0">
                <a:solidFill>
                  <a:srgbClr val="C00000"/>
                </a:solidFill>
              </a:rPr>
              <a:t>做法，行动步骤  </a:t>
            </a:r>
          </a:p>
          <a:p>
            <a:r>
              <a:rPr lang="zh-CN" altLang="en-US" sz="2400" dirty="0">
                <a:solidFill>
                  <a:srgbClr val="3F3F3F"/>
                </a:solidFill>
              </a:rPr>
              <a:t>体型变魁梧了，体力和耐力增加了</a:t>
            </a:r>
            <a:endParaRPr lang="en-US" altLang="zh-CN" sz="2400" dirty="0">
              <a:solidFill>
                <a:srgbClr val="3F3F3F"/>
              </a:solidFill>
            </a:endParaRPr>
          </a:p>
          <a:p>
            <a:r>
              <a:rPr lang="zh-CN" altLang="en-US" sz="2400" dirty="0">
                <a:solidFill>
                  <a:srgbClr val="C00000"/>
                </a:solidFill>
              </a:rPr>
              <a:t>球技</a:t>
            </a:r>
            <a:endParaRPr lang="en-US" altLang="zh-CN" sz="2400" dirty="0">
              <a:solidFill>
                <a:srgbClr val="C00000"/>
              </a:solidFill>
            </a:endParaRPr>
          </a:p>
          <a:p>
            <a:r>
              <a:rPr lang="zh-CN" altLang="en-US" sz="2400" dirty="0">
                <a:solidFill>
                  <a:srgbClr val="3F3F3F"/>
                </a:solidFill>
              </a:rPr>
              <a:t>逐步发展为，逐渐成为</a:t>
            </a:r>
            <a:endParaRPr lang="en-US" altLang="zh-CN" sz="2400" dirty="0">
              <a:solidFill>
                <a:srgbClr val="3F3F3F"/>
              </a:solidFill>
            </a:endParaRPr>
          </a:p>
          <a:p>
            <a:r>
              <a:rPr lang="zh-CN" altLang="en-US" sz="2400" dirty="0">
                <a:solidFill>
                  <a:srgbClr val="C00000"/>
                </a:solidFill>
              </a:rPr>
              <a:t>受人尊重的一员</a:t>
            </a:r>
            <a:endParaRPr lang="en-US" altLang="zh-CN" sz="2400" dirty="0">
              <a:solidFill>
                <a:srgbClr val="C00000"/>
              </a:solidFill>
            </a:endParaRPr>
          </a:p>
          <a:p>
            <a:r>
              <a:rPr lang="zh-CN" altLang="en-US" sz="2400" dirty="0"/>
              <a:t>对一段颇有收获的经历感到非常满足</a:t>
            </a:r>
            <a:endParaRPr lang="en-US" altLang="zh-CN" sz="2400" dirty="0"/>
          </a:p>
          <a:p>
            <a:r>
              <a:rPr lang="zh-CN" altLang="en-US" sz="2400" dirty="0">
                <a:solidFill>
                  <a:srgbClr val="C00000"/>
                </a:solidFill>
              </a:rPr>
              <a:t>等等</a:t>
            </a:r>
            <a:endParaRPr lang="en-US" altLang="zh-CN" sz="2400" dirty="0">
              <a:solidFill>
                <a:srgbClr val="C00000"/>
              </a:solidFill>
            </a:endParaRPr>
          </a:p>
        </p:txBody>
      </p:sp>
      <p:sp>
        <p:nvSpPr>
          <p:cNvPr id="9" name="Text Box 6"/>
          <p:cNvSpPr txBox="1">
            <a:spLocks noChangeArrowheads="1"/>
          </p:cNvSpPr>
          <p:nvPr/>
        </p:nvSpPr>
        <p:spPr bwMode="auto">
          <a:xfrm>
            <a:off x="395536" y="769268"/>
            <a:ext cx="8135937" cy="523220"/>
          </a:xfrm>
          <a:prstGeom prst="rect">
            <a:avLst/>
          </a:prstGeom>
          <a:noFill/>
          <a:ln w="9525">
            <a:noFill/>
            <a:miter lim="800000"/>
            <a:headEnd/>
            <a:tailEnd/>
          </a:ln>
        </p:spPr>
        <p:txBody>
          <a:bodyPr>
            <a:spAutoFit/>
          </a:bodyPr>
          <a:lstStyle/>
          <a:p>
            <a:pPr algn="ctr"/>
            <a:r>
              <a:rPr lang="en-US" altLang="zh-CN" sz="2800" b="1" dirty="0">
                <a:solidFill>
                  <a:srgbClr val="3F3F3F"/>
                </a:solidFill>
              </a:rPr>
              <a:t>Useful Expressions</a:t>
            </a:r>
            <a:endParaRPr lang="zh-CN" altLang="zh-CN" sz="2800" b="1" dirty="0">
              <a:solidFill>
                <a:srgbClr val="3F3F3F"/>
              </a:solidFill>
            </a:endParaRPr>
          </a:p>
        </p:txBody>
      </p:sp>
      <p:sp>
        <p:nvSpPr>
          <p:cNvPr id="3" name="矩形 2"/>
          <p:cNvSpPr/>
          <p:nvPr/>
        </p:nvSpPr>
        <p:spPr>
          <a:xfrm>
            <a:off x="3995937" y="1292488"/>
            <a:ext cx="5184576" cy="3785652"/>
          </a:xfrm>
          <a:prstGeom prst="rect">
            <a:avLst/>
          </a:prstGeom>
        </p:spPr>
        <p:txBody>
          <a:bodyPr wrap="square">
            <a:spAutoFit/>
          </a:bodyPr>
          <a:lstStyle/>
          <a:p>
            <a:r>
              <a:rPr lang="en-US" altLang="zh-CN" sz="2400" dirty="0">
                <a:solidFill>
                  <a:srgbClr val="3F3F3F"/>
                </a:solidFill>
              </a:rPr>
              <a:t>subject sb./</a:t>
            </a:r>
            <a:r>
              <a:rPr lang="en-US" altLang="zh-CN" sz="2400" dirty="0" err="1">
                <a:solidFill>
                  <a:srgbClr val="3F3F3F"/>
                </a:solidFill>
              </a:rPr>
              <a:t>sth</a:t>
            </a:r>
            <a:r>
              <a:rPr lang="en-US" altLang="zh-CN" sz="2400" dirty="0">
                <a:solidFill>
                  <a:srgbClr val="3F3F3F"/>
                </a:solidFill>
              </a:rPr>
              <a:t>. to </a:t>
            </a:r>
            <a:r>
              <a:rPr lang="en-US" altLang="zh-CN" sz="2400" dirty="0" err="1">
                <a:solidFill>
                  <a:srgbClr val="3F3F3F"/>
                </a:solidFill>
              </a:rPr>
              <a:t>sth</a:t>
            </a:r>
            <a:r>
              <a:rPr lang="en-US" altLang="zh-CN" sz="2400" dirty="0">
                <a:solidFill>
                  <a:srgbClr val="3F3F3F"/>
                </a:solidFill>
              </a:rPr>
              <a:t>.</a:t>
            </a:r>
          </a:p>
          <a:p>
            <a:r>
              <a:rPr lang="en-US" altLang="zh-CN" sz="2400" dirty="0">
                <a:solidFill>
                  <a:srgbClr val="C00000"/>
                </a:solidFill>
              </a:rPr>
              <a:t>a course of action</a:t>
            </a:r>
          </a:p>
          <a:p>
            <a:r>
              <a:rPr lang="en-US" altLang="zh-CN" sz="2400" dirty="0">
                <a:solidFill>
                  <a:srgbClr val="3F3F3F"/>
                </a:solidFill>
              </a:rPr>
              <a:t>increase one’s size, strength and stamina </a:t>
            </a:r>
          </a:p>
          <a:p>
            <a:r>
              <a:rPr lang="en-US" altLang="zh-CN" sz="2400" dirty="0">
                <a:solidFill>
                  <a:srgbClr val="C00000"/>
                </a:solidFill>
              </a:rPr>
              <a:t>technical ability </a:t>
            </a:r>
          </a:p>
          <a:p>
            <a:r>
              <a:rPr lang="en-US" altLang="zh-CN" sz="2400" dirty="0">
                <a:solidFill>
                  <a:srgbClr val="3F3F3F"/>
                </a:solidFill>
              </a:rPr>
              <a:t>evolve into </a:t>
            </a:r>
          </a:p>
          <a:p>
            <a:r>
              <a:rPr lang="en-US" altLang="zh-CN" sz="2400" dirty="0">
                <a:solidFill>
                  <a:srgbClr val="C00000"/>
                </a:solidFill>
              </a:rPr>
              <a:t>an esteemed member</a:t>
            </a:r>
          </a:p>
          <a:p>
            <a:r>
              <a:rPr lang="en-US" altLang="zh-CN" sz="2400" dirty="0">
                <a:solidFill>
                  <a:srgbClr val="3F3F3F"/>
                </a:solidFill>
              </a:rPr>
              <a:t>be fulfilled with a rewarding experience</a:t>
            </a:r>
          </a:p>
          <a:p>
            <a:r>
              <a:rPr lang="en-US" altLang="zh-CN" sz="2400" dirty="0">
                <a:solidFill>
                  <a:srgbClr val="C00000"/>
                </a:solidFill>
              </a:rPr>
              <a:t>so on and so forth</a:t>
            </a:r>
          </a:p>
        </p:txBody>
      </p:sp>
    </p:spTree>
    <p:extLst>
      <p:ext uri="{BB962C8B-B14F-4D97-AF65-F5344CB8AC3E}">
        <p14:creationId xmlns:p14="http://schemas.microsoft.com/office/powerpoint/2010/main" val="314214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142011" y="1107821"/>
            <a:ext cx="3853926" cy="4893647"/>
          </a:xfrm>
          <a:prstGeom prst="rect">
            <a:avLst/>
          </a:prstGeom>
          <a:noFill/>
          <a:ln w="9525">
            <a:noFill/>
            <a:miter lim="800000"/>
            <a:headEnd/>
            <a:tailEnd/>
          </a:ln>
        </p:spPr>
        <p:txBody>
          <a:bodyPr wrap="square">
            <a:spAutoFit/>
          </a:bodyPr>
          <a:lstStyle/>
          <a:p>
            <a:r>
              <a:rPr lang="zh-CN" altLang="en-US" sz="2400" dirty="0">
                <a:solidFill>
                  <a:srgbClr val="3F3F3F"/>
                </a:solidFill>
              </a:rPr>
              <a:t>似火的激情  </a:t>
            </a:r>
            <a:endParaRPr lang="en-US" altLang="zh-CN" sz="2400" dirty="0">
              <a:solidFill>
                <a:srgbClr val="3F3F3F"/>
              </a:solidFill>
            </a:endParaRPr>
          </a:p>
          <a:p>
            <a:r>
              <a:rPr lang="zh-CN" altLang="en-US" sz="2400" dirty="0">
                <a:solidFill>
                  <a:srgbClr val="C00000"/>
                </a:solidFill>
              </a:rPr>
              <a:t>社交生活</a:t>
            </a:r>
            <a:endParaRPr lang="en-US" altLang="zh-CN" sz="2400" dirty="0">
              <a:solidFill>
                <a:srgbClr val="C00000"/>
              </a:solidFill>
            </a:endParaRPr>
          </a:p>
          <a:p>
            <a:r>
              <a:rPr lang="zh-CN" altLang="en-US" sz="2400" dirty="0">
                <a:solidFill>
                  <a:srgbClr val="3F3F3F"/>
                </a:solidFill>
              </a:rPr>
              <a:t>变得兴旺，丰富，繁荣</a:t>
            </a:r>
            <a:endParaRPr lang="en-US" altLang="zh-CN" sz="2400" dirty="0">
              <a:solidFill>
                <a:srgbClr val="3F3F3F"/>
              </a:solidFill>
            </a:endParaRPr>
          </a:p>
          <a:p>
            <a:r>
              <a:rPr lang="zh-CN" altLang="en-US" sz="2400" dirty="0">
                <a:solidFill>
                  <a:srgbClr val="C00000"/>
                </a:solidFill>
              </a:rPr>
              <a:t>许多不同水平的球技</a:t>
            </a:r>
          </a:p>
          <a:p>
            <a:r>
              <a:rPr lang="zh-CN" altLang="en-US" sz="2400" dirty="0">
                <a:solidFill>
                  <a:srgbClr val="3F3F3F"/>
                </a:solidFill>
              </a:rPr>
              <a:t>塑造某人的个性  </a:t>
            </a:r>
          </a:p>
          <a:p>
            <a:r>
              <a:rPr lang="zh-CN" altLang="en-US" sz="2400" dirty="0">
                <a:solidFill>
                  <a:srgbClr val="C00000"/>
                </a:solidFill>
              </a:rPr>
              <a:t>进球，射门得分  </a:t>
            </a:r>
          </a:p>
          <a:p>
            <a:r>
              <a:rPr lang="zh-CN" altLang="en-US" sz="2400" dirty="0">
                <a:solidFill>
                  <a:srgbClr val="3F3F3F"/>
                </a:solidFill>
              </a:rPr>
              <a:t>错失良机 </a:t>
            </a:r>
            <a:endParaRPr lang="en-US" altLang="zh-CN" sz="2400" dirty="0">
              <a:solidFill>
                <a:srgbClr val="3F3F3F"/>
              </a:solidFill>
            </a:endParaRPr>
          </a:p>
          <a:p>
            <a:r>
              <a:rPr lang="zh-CN" altLang="en-US" sz="2400" dirty="0">
                <a:solidFill>
                  <a:srgbClr val="C00000"/>
                </a:solidFill>
              </a:rPr>
              <a:t>流泪哭泣</a:t>
            </a:r>
            <a:endParaRPr lang="en-US" altLang="zh-CN" sz="2400" dirty="0">
              <a:solidFill>
                <a:srgbClr val="C00000"/>
              </a:solidFill>
            </a:endParaRPr>
          </a:p>
          <a:p>
            <a:r>
              <a:rPr lang="zh-CN" altLang="en-US" sz="2400" dirty="0"/>
              <a:t>生死攸关的事</a:t>
            </a:r>
            <a:endParaRPr lang="en-US" altLang="zh-CN" sz="2400" dirty="0"/>
          </a:p>
          <a:p>
            <a:r>
              <a:rPr lang="zh-CN" altLang="en-US" sz="2400" dirty="0">
                <a:solidFill>
                  <a:srgbClr val="C00000"/>
                </a:solidFill>
              </a:rPr>
              <a:t>精神的体现</a:t>
            </a:r>
            <a:endParaRPr lang="en-US" altLang="zh-CN" sz="2400" dirty="0">
              <a:solidFill>
                <a:srgbClr val="C00000"/>
              </a:solidFill>
            </a:endParaRPr>
          </a:p>
          <a:p>
            <a:r>
              <a:rPr lang="zh-CN" altLang="en-US" sz="2400" dirty="0"/>
              <a:t>融入血液 </a:t>
            </a:r>
            <a:endParaRPr lang="en-US" altLang="zh-CN" sz="2400" dirty="0"/>
          </a:p>
          <a:p>
            <a:r>
              <a:rPr lang="zh-CN" altLang="en-US" sz="2400" dirty="0">
                <a:solidFill>
                  <a:srgbClr val="C00000"/>
                </a:solidFill>
              </a:rPr>
              <a:t>明日之星</a:t>
            </a:r>
          </a:p>
          <a:p>
            <a:endParaRPr lang="en-US" altLang="zh-CN" sz="2400" dirty="0">
              <a:solidFill>
                <a:srgbClr val="3F3F3F"/>
              </a:solidFill>
            </a:endParaRPr>
          </a:p>
        </p:txBody>
      </p:sp>
      <p:sp>
        <p:nvSpPr>
          <p:cNvPr id="9" name="Text Box 6"/>
          <p:cNvSpPr txBox="1">
            <a:spLocks noChangeArrowheads="1"/>
          </p:cNvSpPr>
          <p:nvPr/>
        </p:nvSpPr>
        <p:spPr bwMode="auto">
          <a:xfrm>
            <a:off x="395536" y="593239"/>
            <a:ext cx="8135937" cy="523220"/>
          </a:xfrm>
          <a:prstGeom prst="rect">
            <a:avLst/>
          </a:prstGeom>
          <a:noFill/>
          <a:ln w="9525">
            <a:noFill/>
            <a:miter lim="800000"/>
            <a:headEnd/>
            <a:tailEnd/>
          </a:ln>
        </p:spPr>
        <p:txBody>
          <a:bodyPr>
            <a:spAutoFit/>
          </a:bodyPr>
          <a:lstStyle/>
          <a:p>
            <a:pPr algn="ctr"/>
            <a:r>
              <a:rPr lang="en-US" altLang="zh-CN" sz="2800" b="1" dirty="0">
                <a:solidFill>
                  <a:srgbClr val="3F3F3F"/>
                </a:solidFill>
              </a:rPr>
              <a:t>Useful Expressions</a:t>
            </a:r>
            <a:endParaRPr lang="zh-CN" altLang="zh-CN" sz="2800" b="1" dirty="0">
              <a:solidFill>
                <a:srgbClr val="3F3F3F"/>
              </a:solidFill>
            </a:endParaRPr>
          </a:p>
        </p:txBody>
      </p:sp>
      <p:sp>
        <p:nvSpPr>
          <p:cNvPr id="3" name="矩形 2"/>
          <p:cNvSpPr/>
          <p:nvPr/>
        </p:nvSpPr>
        <p:spPr>
          <a:xfrm>
            <a:off x="4139952" y="1107820"/>
            <a:ext cx="5184576" cy="4524315"/>
          </a:xfrm>
          <a:prstGeom prst="rect">
            <a:avLst/>
          </a:prstGeom>
        </p:spPr>
        <p:txBody>
          <a:bodyPr wrap="square">
            <a:spAutoFit/>
          </a:bodyPr>
          <a:lstStyle/>
          <a:p>
            <a:r>
              <a:rPr lang="en-US" altLang="zh-CN" sz="2400" dirty="0">
                <a:solidFill>
                  <a:srgbClr val="3F3F3F"/>
                </a:solidFill>
              </a:rPr>
              <a:t>a burning passion </a:t>
            </a:r>
          </a:p>
          <a:p>
            <a:r>
              <a:rPr lang="en-US" altLang="zh-CN" sz="2400" dirty="0">
                <a:solidFill>
                  <a:srgbClr val="C00000"/>
                </a:solidFill>
              </a:rPr>
              <a:t>social life</a:t>
            </a:r>
          </a:p>
          <a:p>
            <a:r>
              <a:rPr lang="en-US" altLang="zh-CN" sz="2400" dirty="0">
                <a:solidFill>
                  <a:srgbClr val="3F3F3F"/>
                </a:solidFill>
              </a:rPr>
              <a:t>thrive off </a:t>
            </a:r>
          </a:p>
          <a:p>
            <a:r>
              <a:rPr lang="en-US" altLang="zh-CN" sz="2400" dirty="0">
                <a:solidFill>
                  <a:srgbClr val="C00000"/>
                </a:solidFill>
              </a:rPr>
              <a:t>a multitude of skill levels</a:t>
            </a:r>
          </a:p>
          <a:p>
            <a:r>
              <a:rPr lang="en-US" altLang="zh-CN" sz="2400" dirty="0">
                <a:solidFill>
                  <a:srgbClr val="3F3F3F"/>
                </a:solidFill>
              </a:rPr>
              <a:t>shape one’s personality </a:t>
            </a:r>
          </a:p>
          <a:p>
            <a:r>
              <a:rPr lang="en-US" altLang="zh-CN" sz="2400" dirty="0">
                <a:solidFill>
                  <a:srgbClr val="C00000"/>
                </a:solidFill>
              </a:rPr>
              <a:t>score a goal </a:t>
            </a:r>
          </a:p>
          <a:p>
            <a:r>
              <a:rPr lang="en-US" altLang="zh-CN" sz="2400" dirty="0">
                <a:solidFill>
                  <a:srgbClr val="3F3F3F"/>
                </a:solidFill>
              </a:rPr>
              <a:t>squander a chance </a:t>
            </a:r>
          </a:p>
          <a:p>
            <a:r>
              <a:rPr lang="en-US" altLang="zh-CN" sz="2400" dirty="0">
                <a:solidFill>
                  <a:srgbClr val="C00000"/>
                </a:solidFill>
              </a:rPr>
              <a:t>shed tears</a:t>
            </a:r>
          </a:p>
          <a:p>
            <a:r>
              <a:rPr lang="en-US" altLang="zh-CN" sz="2400" dirty="0">
                <a:solidFill>
                  <a:srgbClr val="3F3F3F"/>
                </a:solidFill>
              </a:rPr>
              <a:t>a  matter of life and death</a:t>
            </a:r>
          </a:p>
          <a:p>
            <a:r>
              <a:rPr lang="en-US" altLang="zh-CN" sz="2400" dirty="0">
                <a:solidFill>
                  <a:srgbClr val="C00000"/>
                </a:solidFill>
              </a:rPr>
              <a:t>embodiment of one’s soul</a:t>
            </a:r>
          </a:p>
          <a:p>
            <a:r>
              <a:rPr lang="en-US" altLang="zh-CN" sz="2400" dirty="0">
                <a:solidFill>
                  <a:srgbClr val="3F3F3F"/>
                </a:solidFill>
              </a:rPr>
              <a:t>be in the blood</a:t>
            </a:r>
          </a:p>
          <a:p>
            <a:r>
              <a:rPr lang="en-US" altLang="zh-CN" sz="2400" dirty="0">
                <a:solidFill>
                  <a:srgbClr val="C00000"/>
                </a:solidFill>
              </a:rPr>
              <a:t>an up-and-coming prodigy</a:t>
            </a:r>
          </a:p>
        </p:txBody>
      </p:sp>
    </p:spTree>
    <p:extLst>
      <p:ext uri="{BB962C8B-B14F-4D97-AF65-F5344CB8AC3E}">
        <p14:creationId xmlns:p14="http://schemas.microsoft.com/office/powerpoint/2010/main" val="92117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kumimoji="1" lang="en-US" altLang="zh-CN" sz="2800" b="1" dirty="0">
                <a:solidFill>
                  <a:srgbClr val="4C4C4C"/>
                </a:solidFill>
                <a:latin typeface="+mn-lt"/>
              </a:rPr>
              <a:t>Discuss in pairs.</a:t>
            </a:r>
          </a:p>
          <a:p>
            <a:pPr marL="0" indent="0">
              <a:buNone/>
            </a:pPr>
            <a:r>
              <a:rPr kumimoji="1" lang="en-US" altLang="zh-CN" sz="2400" b="1" dirty="0">
                <a:solidFill>
                  <a:srgbClr val="4C4C4C"/>
                </a:solidFill>
                <a:latin typeface="+mn-lt"/>
              </a:rPr>
              <a:t>1. </a:t>
            </a:r>
            <a:r>
              <a:rPr kumimoji="1" lang="en-US" altLang="zh-CN" sz="2400" dirty="0">
                <a:solidFill>
                  <a:srgbClr val="4C4C4C"/>
                </a:solidFill>
                <a:latin typeface="+mn-lt"/>
              </a:rPr>
              <a:t>What are some other benefits aside from those mentioned in the video that young children can derive from playing competitive sports?</a:t>
            </a:r>
          </a:p>
          <a:p>
            <a:pPr marL="0" indent="0">
              <a:buNone/>
            </a:pPr>
            <a:r>
              <a:rPr kumimoji="1" lang="en-US" altLang="zh-CN" sz="2400" b="1" dirty="0">
                <a:solidFill>
                  <a:srgbClr val="4C4C4C"/>
                </a:solidFill>
                <a:latin typeface="+mn-lt"/>
              </a:rPr>
              <a:t>2.  </a:t>
            </a:r>
            <a:r>
              <a:rPr kumimoji="1" lang="en-US" altLang="zh-CN" sz="2400" dirty="0">
                <a:solidFill>
                  <a:srgbClr val="4C4C4C"/>
                </a:solidFill>
                <a:latin typeface="+mn-lt"/>
              </a:rPr>
              <a:t>What is your favorite sport? How has playing that sport benefited you physically, mentally and even emotionally?</a:t>
            </a:r>
            <a:endParaRPr kumimoji="1" lang="zh-CN" altLang="en-US" sz="2400" dirty="0">
              <a:solidFill>
                <a:srgbClr val="4C4C4C"/>
              </a:solidFill>
              <a:latin typeface="+mn-lt"/>
            </a:endParaRPr>
          </a:p>
        </p:txBody>
      </p:sp>
      <p:sp>
        <p:nvSpPr>
          <p:cNvPr id="5" name="标题 1"/>
          <p:cNvSpPr>
            <a:spLocks noGrp="1"/>
          </p:cNvSpPr>
          <p:nvPr>
            <p:ph type="title"/>
          </p:nvPr>
        </p:nvSpPr>
        <p:spPr>
          <a:xfrm>
            <a:off x="505097" y="72186"/>
            <a:ext cx="8206046" cy="566445"/>
          </a:xfrm>
        </p:spPr>
        <p:txBody>
          <a:bodyPr>
            <a:normAutofit/>
          </a:bodyPr>
          <a:lstStyle/>
          <a:p>
            <a:r>
              <a:rPr lang="en-US" altLang="zh-CN" dirty="0"/>
              <a:t>Before Reading</a:t>
            </a:r>
            <a:endParaRPr lang="zh-CN" altLang="en-US" dirty="0"/>
          </a:p>
        </p:txBody>
      </p:sp>
      <p:pic>
        <p:nvPicPr>
          <p:cNvPr id="1026"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230" y="4585692"/>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7827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467544" y="697260"/>
            <a:ext cx="8064896" cy="3108543"/>
          </a:xfrm>
          <a:prstGeom prst="rect">
            <a:avLst/>
          </a:prstGeom>
        </p:spPr>
        <p:txBody>
          <a:bodyPr wrap="square">
            <a:spAutoFit/>
          </a:bodyPr>
          <a:lstStyle/>
          <a:p>
            <a:pPr algn="ctr"/>
            <a:r>
              <a:rPr lang="en-US" altLang="zh-CN" sz="2800" b="1" dirty="0"/>
              <a:t>Sentence Translation</a:t>
            </a:r>
          </a:p>
          <a:p>
            <a:pPr algn="ctr"/>
            <a:endParaRPr lang="en-US" altLang="zh-CN" sz="2400" b="1" dirty="0"/>
          </a:p>
          <a:p>
            <a:r>
              <a:rPr lang="en-US" altLang="zh-CN" sz="2400" b="1" dirty="0"/>
              <a:t>Translate the following sentences into English.</a:t>
            </a:r>
          </a:p>
          <a:p>
            <a:endParaRPr lang="en-US" altLang="zh-CN" sz="2400" b="1" dirty="0"/>
          </a:p>
          <a:p>
            <a:pPr marL="457200" indent="-457200" algn="just">
              <a:buAutoNum type="arabicParenR"/>
            </a:pPr>
            <a:r>
              <a:rPr lang="zh-CN" altLang="en-US" sz="2400" dirty="0"/>
              <a:t>随着踢球日渐频繁，从事这项美丽的运动变得既神秘又好玩。</a:t>
            </a:r>
            <a:r>
              <a:rPr lang="en-US" altLang="zh-CN" sz="2400" dirty="0"/>
              <a:t>(Para. 3)</a:t>
            </a:r>
          </a:p>
          <a:p>
            <a:pPr algn="just"/>
            <a:r>
              <a:rPr lang="en-US" altLang="zh-CN" sz="2400" dirty="0">
                <a:solidFill>
                  <a:srgbClr val="C00000"/>
                </a:solidFill>
              </a:rPr>
              <a:t>As I began to play more often, there was just something mystifying, yet fun, about playing the beautiful game.</a:t>
            </a:r>
            <a:endParaRPr lang="it-IT" altLang="zh-CN" sz="2400" dirty="0">
              <a:solidFill>
                <a:srgbClr val="C00000"/>
              </a:solidFill>
            </a:endParaRPr>
          </a:p>
        </p:txBody>
      </p:sp>
    </p:spTree>
    <p:extLst>
      <p:ext uri="{BB962C8B-B14F-4D97-AF65-F5344CB8AC3E}">
        <p14:creationId xmlns:p14="http://schemas.microsoft.com/office/powerpoint/2010/main" val="4942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395536" y="913284"/>
            <a:ext cx="8748464" cy="3416320"/>
          </a:xfrm>
          <a:prstGeom prst="rect">
            <a:avLst/>
          </a:prstGeom>
        </p:spPr>
        <p:txBody>
          <a:bodyPr wrap="square">
            <a:spAutoFit/>
          </a:bodyPr>
          <a:lstStyle/>
          <a:p>
            <a:pPr algn="just"/>
            <a:endParaRPr lang="en-US" altLang="zh-CN" sz="2400" dirty="0"/>
          </a:p>
          <a:p>
            <a:pPr algn="just"/>
            <a:r>
              <a:rPr lang="en-US" altLang="zh-CN" sz="2400" dirty="0"/>
              <a:t>2)</a:t>
            </a:r>
            <a:r>
              <a:rPr lang="zh-CN" altLang="en-US" sz="2400" dirty="0"/>
              <a:t>我说不清楚，但足球吸引了我的注意力。</a:t>
            </a:r>
            <a:r>
              <a:rPr lang="en-US" altLang="zh-CN" sz="2400" dirty="0"/>
              <a:t>(Para. 3)</a:t>
            </a:r>
          </a:p>
          <a:p>
            <a:pPr algn="just"/>
            <a:r>
              <a:rPr lang="en-US" altLang="zh-CN" sz="2400" dirty="0">
                <a:solidFill>
                  <a:srgbClr val="C00000"/>
                </a:solidFill>
              </a:rPr>
              <a:t>I couldn’t place my finger on it, but soccer had my attention.</a:t>
            </a:r>
          </a:p>
          <a:p>
            <a:pPr algn="just"/>
            <a:endParaRPr lang="en-US" altLang="zh-CN" sz="2400" dirty="0">
              <a:solidFill>
                <a:srgbClr val="C00000"/>
              </a:solidFill>
            </a:endParaRPr>
          </a:p>
          <a:p>
            <a:pPr algn="just"/>
            <a:endParaRPr lang="zh-CN" altLang="en-US" sz="2400" dirty="0"/>
          </a:p>
          <a:p>
            <a:r>
              <a:rPr lang="en-US" altLang="zh-CN" sz="2400" dirty="0"/>
              <a:t>3)</a:t>
            </a:r>
            <a:r>
              <a:rPr lang="zh-CN" altLang="en-US" sz="2400" dirty="0"/>
              <a:t>我一下子被送进了一个崭新的足球世界，这个世界超乎我最狂野的想象。</a:t>
            </a:r>
            <a:r>
              <a:rPr lang="en-US" altLang="zh-CN" sz="2400" dirty="0"/>
              <a:t>(Para. 7)</a:t>
            </a:r>
          </a:p>
          <a:p>
            <a:r>
              <a:rPr lang="en-US" altLang="zh-CN" sz="2400" dirty="0">
                <a:solidFill>
                  <a:srgbClr val="C00000"/>
                </a:solidFill>
              </a:rPr>
              <a:t>Immediately, I was catapulted into a whole new world of soccer that exceeded the wildest of my imaginations.</a:t>
            </a:r>
          </a:p>
        </p:txBody>
      </p:sp>
    </p:spTree>
    <p:extLst>
      <p:ext uri="{BB962C8B-B14F-4D97-AF65-F5344CB8AC3E}">
        <p14:creationId xmlns:p14="http://schemas.microsoft.com/office/powerpoint/2010/main" val="306047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395536" y="841276"/>
            <a:ext cx="8568952" cy="4524315"/>
          </a:xfrm>
          <a:prstGeom prst="rect">
            <a:avLst/>
          </a:prstGeom>
        </p:spPr>
        <p:txBody>
          <a:bodyPr wrap="square">
            <a:spAutoFit/>
          </a:bodyPr>
          <a:lstStyle/>
          <a:p>
            <a:r>
              <a:rPr lang="en-US" altLang="zh-CN" sz="2400" dirty="0"/>
              <a:t>4)</a:t>
            </a:r>
            <a:r>
              <a:rPr lang="zh-CN" altLang="en-US" sz="2400" dirty="0"/>
              <a:t>高中最后一个足球赛季之后不久，我迫使自己接受富有成效却又十分严格的训练，至今不断。</a:t>
            </a:r>
            <a:r>
              <a:rPr lang="en-US" altLang="zh-CN" sz="2400" dirty="0"/>
              <a:t>(Para. 8)</a:t>
            </a:r>
          </a:p>
          <a:p>
            <a:r>
              <a:rPr lang="en-US" altLang="zh-CN" sz="2400" dirty="0">
                <a:solidFill>
                  <a:srgbClr val="C00000"/>
                </a:solidFill>
              </a:rPr>
              <a:t>Soon after my last season of high school soccer, I subjected myself to productive, yet rigorous training that I still follow to this day.</a:t>
            </a:r>
          </a:p>
          <a:p>
            <a:endParaRPr lang="en-US" altLang="zh-CN" sz="2400" dirty="0"/>
          </a:p>
          <a:p>
            <a:r>
              <a:rPr lang="en-US" altLang="zh-CN" sz="2400" dirty="0"/>
              <a:t>5) </a:t>
            </a:r>
            <a:r>
              <a:rPr lang="zh-CN" altLang="en-US" sz="2400" dirty="0"/>
              <a:t>凭藉血水、汗水和泪水，我逐渐成为一名足球运动员和一条汉子，让队友、教练、球迷，还有最重要的，我自己，引以为豪。</a:t>
            </a:r>
            <a:r>
              <a:rPr lang="en-US" altLang="zh-CN" sz="2400" dirty="0"/>
              <a:t>(Para. 8)</a:t>
            </a:r>
          </a:p>
          <a:p>
            <a:r>
              <a:rPr lang="en-US" altLang="zh-CN" sz="2400" dirty="0">
                <a:solidFill>
                  <a:srgbClr val="C00000"/>
                </a:solidFill>
              </a:rPr>
              <a:t>Through the blood, sweat and tears, I’ve evolved into both a player and man my teammates, coaches, supporters and most importantly, myself, would be proud of.</a:t>
            </a:r>
            <a:endParaRPr lang="zh-CN" altLang="en-US" sz="2400" dirty="0">
              <a:solidFill>
                <a:srgbClr val="C00000"/>
              </a:solidFill>
            </a:endParaRPr>
          </a:p>
        </p:txBody>
      </p:sp>
    </p:spTree>
    <p:extLst>
      <p:ext uri="{BB962C8B-B14F-4D97-AF65-F5344CB8AC3E}">
        <p14:creationId xmlns:p14="http://schemas.microsoft.com/office/powerpoint/2010/main" val="11481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53244"/>
            <a:ext cx="8712968" cy="5017740"/>
          </a:xfrm>
        </p:spPr>
        <p:txBody>
          <a:bodyPr>
            <a:normAutofit/>
          </a:bodyPr>
          <a:lstStyle/>
          <a:p>
            <a:pPr marL="0" indent="0" algn="ctr">
              <a:buNone/>
            </a:pPr>
            <a:endParaRPr lang="en-US" altLang="zh-CN" sz="2400" b="1" dirty="0">
              <a:solidFill>
                <a:srgbClr val="3F3F3F"/>
              </a:solidFill>
            </a:endParaRPr>
          </a:p>
          <a:p>
            <a:pPr marL="0" indent="0" algn="ctr">
              <a:buNone/>
            </a:pPr>
            <a:r>
              <a:rPr lang="en-US" altLang="zh-CN" sz="2400" b="1" dirty="0">
                <a:solidFill>
                  <a:srgbClr val="3F3F3F"/>
                </a:solidFill>
              </a:rPr>
              <a:t>Writing Task</a:t>
            </a:r>
          </a:p>
          <a:p>
            <a:pPr marL="0" indent="0" algn="l">
              <a:spcBef>
                <a:spcPts val="0"/>
              </a:spcBef>
              <a:buNone/>
            </a:pPr>
            <a:endParaRPr kumimoji="1" lang="en-US" altLang="zh-CN" sz="2400" dirty="0">
              <a:solidFill>
                <a:srgbClr val="3F3F3F"/>
              </a:solidFill>
            </a:endParaRPr>
          </a:p>
          <a:p>
            <a:pPr marL="0" indent="0" algn="l">
              <a:spcBef>
                <a:spcPts val="0"/>
              </a:spcBef>
              <a:buNone/>
            </a:pPr>
            <a:r>
              <a:rPr kumimoji="1" lang="en-US" altLang="zh-CN" sz="2400" dirty="0">
                <a:solidFill>
                  <a:srgbClr val="3F3F3F"/>
                </a:solidFill>
              </a:rPr>
              <a:t>Suppose your school is planning a summer sports day on campus. The activities include a basketball match, track and field events, and a tug of war. Design a poster for it.</a:t>
            </a:r>
          </a:p>
          <a:p>
            <a:pPr marL="0" indent="0" algn="l">
              <a:spcBef>
                <a:spcPts val="0"/>
              </a:spcBef>
              <a:buNone/>
            </a:pPr>
            <a:endParaRPr kumimoji="1" lang="en-US" altLang="zh-CN" sz="2400" dirty="0">
              <a:solidFill>
                <a:srgbClr val="3F3F3F"/>
              </a:solidFill>
            </a:endParaRPr>
          </a:p>
          <a:p>
            <a:pPr marL="0" indent="0" algn="l">
              <a:spcBef>
                <a:spcPts val="0"/>
              </a:spcBef>
              <a:buNone/>
            </a:pPr>
            <a:r>
              <a:rPr kumimoji="1" lang="en-US" altLang="zh-CN" sz="2400" dirty="0">
                <a:solidFill>
                  <a:srgbClr val="3F3F3F"/>
                </a:solidFill>
              </a:rPr>
              <a:t>Before putting pen to paper, read the advice given in </a:t>
            </a:r>
            <a:r>
              <a:rPr kumimoji="1" lang="en-US" altLang="zh-CN" sz="2400" i="1" dirty="0">
                <a:solidFill>
                  <a:srgbClr val="3F3F3F"/>
                </a:solidFill>
              </a:rPr>
              <a:t>Writing Strategy: Notices and Posters</a:t>
            </a:r>
            <a:r>
              <a:rPr kumimoji="1" lang="en-US" altLang="zh-CN" sz="2400" dirty="0">
                <a:solidFill>
                  <a:srgbClr val="3F3F3F"/>
                </a:solidFill>
              </a:rPr>
              <a:t> ( Student’s Book p.144 ) and study the samples.</a:t>
            </a:r>
            <a:endParaRPr lang="en-US" altLang="zh-CN" sz="2400" dirty="0">
              <a:solidFill>
                <a:schemeClr val="tx1"/>
              </a:solidFill>
            </a:endParaRP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extLst>
      <p:ext uri="{BB962C8B-B14F-4D97-AF65-F5344CB8AC3E}">
        <p14:creationId xmlns:p14="http://schemas.microsoft.com/office/powerpoint/2010/main" val="2783517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marL="0" indent="0" algn="ctr">
              <a:buNone/>
            </a:pPr>
            <a:r>
              <a:rPr lang="en-US" altLang="zh-CN" sz="2400" b="1" dirty="0">
                <a:solidFill>
                  <a:srgbClr val="3F3F3F"/>
                </a:solidFill>
              </a:rPr>
              <a:t>Speaking Task</a:t>
            </a:r>
          </a:p>
          <a:p>
            <a:pPr marL="0" indent="0">
              <a:buNone/>
            </a:pPr>
            <a:r>
              <a:rPr lang="en-US" altLang="zh-CN" sz="2600" dirty="0">
                <a:solidFill>
                  <a:srgbClr val="3F3F3F"/>
                </a:solidFill>
              </a:rPr>
              <a:t>Group Discussion:</a:t>
            </a:r>
          </a:p>
          <a:p>
            <a:pPr marL="0" indent="0">
              <a:buNone/>
            </a:pPr>
            <a:r>
              <a:rPr lang="en-US" altLang="zh-CN" sz="2600" dirty="0">
                <a:solidFill>
                  <a:srgbClr val="3F3F3F"/>
                </a:solidFill>
              </a:rPr>
              <a:t>Discuss the following in small groups.</a:t>
            </a:r>
          </a:p>
          <a:p>
            <a:pPr marL="0" indent="0">
              <a:spcBef>
                <a:spcPts val="0"/>
              </a:spcBef>
              <a:buNone/>
            </a:pPr>
            <a:r>
              <a:rPr lang="en-US" altLang="zh-CN" sz="2600" dirty="0">
                <a:solidFill>
                  <a:srgbClr val="3F3F3F"/>
                </a:solidFill>
              </a:rPr>
              <a:t>1) Why is soccer more than just a game for </a:t>
            </a:r>
            <a:r>
              <a:rPr lang="en-US" altLang="zh-CN" sz="2600" dirty="0" err="1">
                <a:solidFill>
                  <a:srgbClr val="3F3F3F"/>
                </a:solidFill>
              </a:rPr>
              <a:t>Kaushik</a:t>
            </a:r>
            <a:r>
              <a:rPr lang="en-US" altLang="zh-CN" sz="2600" dirty="0">
                <a:solidFill>
                  <a:srgbClr val="3F3F3F"/>
                </a:solidFill>
              </a:rPr>
              <a:t> </a:t>
            </a:r>
            <a:r>
              <a:rPr lang="en-US" altLang="zh-CN" sz="2600" dirty="0" err="1">
                <a:solidFill>
                  <a:srgbClr val="3F3F3F"/>
                </a:solidFill>
              </a:rPr>
              <a:t>Dhanyamraju</a:t>
            </a:r>
            <a:r>
              <a:rPr lang="en-US" altLang="zh-CN" sz="2600" dirty="0">
                <a:solidFill>
                  <a:srgbClr val="3F3F3F"/>
                </a:solidFill>
              </a:rPr>
              <a:t>? </a:t>
            </a:r>
          </a:p>
          <a:p>
            <a:pPr marL="0" indent="0">
              <a:spcBef>
                <a:spcPts val="0"/>
              </a:spcBef>
              <a:buNone/>
            </a:pPr>
            <a:endParaRPr lang="en-US" altLang="zh-CN" sz="2600" dirty="0">
              <a:solidFill>
                <a:srgbClr val="3F3F3F"/>
              </a:solidFill>
            </a:endParaRPr>
          </a:p>
          <a:p>
            <a:pPr marL="0" indent="0">
              <a:spcBef>
                <a:spcPts val="0"/>
              </a:spcBef>
              <a:buNone/>
            </a:pPr>
            <a:r>
              <a:rPr lang="en-US" altLang="zh-CN" sz="2600" dirty="0">
                <a:solidFill>
                  <a:srgbClr val="3F3F3F"/>
                </a:solidFill>
              </a:rPr>
              <a:t>2) Good sportsmanship is sometimes defined as the “golden rule” of sports — in other words, treating the people you play with and against as you’d like to be treated yourself. Can you think of one or two examples of great sportsmanship demonstrated either on or off the field, for instance, in sports, in business dealings, in research projects, etc.?</a:t>
            </a:r>
            <a:endParaRPr lang="en-US" altLang="zh-CN" sz="2600" b="1" dirty="0">
              <a:solidFill>
                <a:srgbClr val="3F3F3F"/>
              </a:solidFill>
            </a:endParaRP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extLst>
      <p:ext uri="{BB962C8B-B14F-4D97-AF65-F5344CB8AC3E}">
        <p14:creationId xmlns:p14="http://schemas.microsoft.com/office/powerpoint/2010/main" val="10448666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After Reading  </a:t>
            </a:r>
            <a:endParaRPr kumimoji="1" lang="zh-CN" altLang="en-US" b="0" dirty="0"/>
          </a:p>
        </p:txBody>
      </p:sp>
      <p:sp>
        <p:nvSpPr>
          <p:cNvPr id="3" name="内容占位符 2"/>
          <p:cNvSpPr>
            <a:spLocks noGrp="1"/>
          </p:cNvSpPr>
          <p:nvPr>
            <p:ph sz="half" idx="1"/>
          </p:nvPr>
        </p:nvSpPr>
        <p:spPr>
          <a:xfrm>
            <a:off x="0" y="697260"/>
            <a:ext cx="4355976" cy="4608512"/>
          </a:xfrm>
        </p:spPr>
        <p:txBody>
          <a:bodyPr>
            <a:normAutofit/>
          </a:bodyPr>
          <a:lstStyle/>
          <a:p>
            <a:pPr marL="0" indent="0" algn="ctr">
              <a:buNone/>
            </a:pPr>
            <a:r>
              <a:rPr lang="en-US" altLang="zh-CN" sz="2400" b="1" dirty="0">
                <a:solidFill>
                  <a:srgbClr val="3F3F3F"/>
                </a:solidFill>
              </a:rPr>
              <a:t>Speaking Task</a:t>
            </a:r>
          </a:p>
          <a:p>
            <a:pPr marL="0" indent="0">
              <a:buNone/>
            </a:pPr>
            <a:r>
              <a:rPr lang="en-US" altLang="zh-CN" sz="2400" dirty="0">
                <a:solidFill>
                  <a:schemeClr val="tx1"/>
                </a:solidFill>
              </a:rPr>
              <a:t>Work in pairs and talk about sportsmanship.</a:t>
            </a:r>
          </a:p>
          <a:p>
            <a:pPr marL="0" indent="0">
              <a:buNone/>
            </a:pPr>
            <a:r>
              <a:rPr lang="en-US" altLang="zh-CN" sz="2400" dirty="0">
                <a:solidFill>
                  <a:srgbClr val="C00000"/>
                </a:solidFill>
              </a:rPr>
              <a:t>1.What is the essence of sportsmanship?  </a:t>
            </a:r>
          </a:p>
          <a:p>
            <a:pPr marL="0" indent="0">
              <a:buNone/>
            </a:pPr>
            <a:r>
              <a:rPr lang="en-US" altLang="zh-CN" sz="2400" dirty="0">
                <a:solidFill>
                  <a:srgbClr val="C00000"/>
                </a:solidFill>
              </a:rPr>
              <a:t>2.Why is it important?</a:t>
            </a:r>
          </a:p>
          <a:p>
            <a:pPr marL="0" indent="0">
              <a:buNone/>
            </a:pPr>
            <a:endParaRPr lang="en-US" altLang="zh-CN" sz="2400" dirty="0">
              <a:solidFill>
                <a:schemeClr val="tx1"/>
              </a:solidFill>
            </a:endParaRPr>
          </a:p>
        </p:txBody>
      </p:sp>
      <p:pic>
        <p:nvPicPr>
          <p:cNvPr id="5"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5257213"/>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D:\教学\教学比赛和教学项目\20年外教社光盘编写\我的unit 2+4\Unit 4\414.jpg"/>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4585226" y="697260"/>
            <a:ext cx="2597386" cy="20753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教学\教学比赛和教学项目\20年外教社光盘编写\我的unit 2+4\Unit 4\d0c8a786c9177f3e90bd4d102d2ddfcf9e3d560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686156"/>
            <a:ext cx="2313756" cy="16988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教学\教学比赛和教学项目\20年外教社光盘编写\我的unit 2+4\Unit 4\R-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9857" y="4093338"/>
            <a:ext cx="2376264" cy="15585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教学\教学比赛和教学项目\20年外教社光盘编写\我的unit 2+4\Unit 4\OIP-C (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244" y="2344304"/>
            <a:ext cx="2313756" cy="144213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教学\教学比赛和教学项目\20年外教社光盘编写\我的unit 2+4\Unit 4\src=http___p5.img.cctvpic.com_special_sportshero2011_20111025_images_1319530548711_1319530548711_r.jpg&amp;refer=http___p5.img.cctvpic.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12900" y="3616052"/>
            <a:ext cx="2682514" cy="14830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D:\教学\教学比赛和教学项目\20年外教社光盘编写\我的unit 2+4\Unit 4\R-C (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79857" y="2794069"/>
            <a:ext cx="2259598" cy="129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417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After Reading  </a:t>
            </a:r>
            <a:endParaRPr kumimoji="1" lang="zh-CN" altLang="en-US" b="0" dirty="0"/>
          </a:p>
        </p:txBody>
      </p:sp>
      <p:sp>
        <p:nvSpPr>
          <p:cNvPr id="3" name="内容占位符 2"/>
          <p:cNvSpPr>
            <a:spLocks noGrp="1"/>
          </p:cNvSpPr>
          <p:nvPr>
            <p:ph sz="half" idx="1"/>
          </p:nvPr>
        </p:nvSpPr>
        <p:spPr>
          <a:xfrm>
            <a:off x="-1" y="697260"/>
            <a:ext cx="4579857" cy="4608512"/>
          </a:xfrm>
        </p:spPr>
        <p:txBody>
          <a:bodyPr>
            <a:normAutofit fontScale="32500" lnSpcReduction="20000"/>
          </a:bodyPr>
          <a:lstStyle/>
          <a:p>
            <a:pPr marL="0" indent="0" algn="ctr">
              <a:buNone/>
            </a:pPr>
            <a:r>
              <a:rPr lang="en-US" altLang="zh-CN" sz="7400" b="1" dirty="0">
                <a:solidFill>
                  <a:srgbClr val="3F3F3F"/>
                </a:solidFill>
              </a:rPr>
              <a:t>For your reference</a:t>
            </a:r>
          </a:p>
          <a:p>
            <a:pPr marL="0" indent="0" algn="l">
              <a:buNone/>
            </a:pPr>
            <a:r>
              <a:rPr lang="en-US" altLang="zh-CN" sz="6000" dirty="0">
                <a:solidFill>
                  <a:srgbClr val="3F3F3F"/>
                </a:solidFill>
                <a:latin typeface="+mn-lt"/>
              </a:rPr>
              <a:t>Generally speaking, sportsmanship represents  fairness, respect for one's opponent, and graciousness in winning or losing. </a:t>
            </a:r>
          </a:p>
          <a:p>
            <a:pPr marL="0" indent="0" algn="l">
              <a:buNone/>
            </a:pPr>
            <a:r>
              <a:rPr lang="en-US" altLang="zh-CN" sz="6000" dirty="0">
                <a:solidFill>
                  <a:srgbClr val="3F3F3F"/>
                </a:solidFill>
                <a:latin typeface="+mn-lt"/>
              </a:rPr>
              <a:t>The benefits of good sportsmanship are many. Good sportsmanship builds teamwork, character, and teaches respect, honor, discipline, kindness, inclusion, resilience, perseverance, and more. </a:t>
            </a:r>
            <a:endParaRPr lang="en-US" altLang="zh-CN" sz="4000" dirty="0">
              <a:solidFill>
                <a:srgbClr val="3F3F3F"/>
              </a:solidFill>
              <a:latin typeface="+mn-lt"/>
            </a:endParaRPr>
          </a:p>
        </p:txBody>
      </p:sp>
      <p:pic>
        <p:nvPicPr>
          <p:cNvPr id="5"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5257213"/>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D:\教学\教学比赛和教学项目\20年外教社光盘编写\我的unit 2+4\Unit 4\414.jpg"/>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4585226" y="697260"/>
            <a:ext cx="2597386" cy="20753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教学\教学比赛和教学项目\20年外教社光盘编写\我的unit 2+4\Unit 4\d0c8a786c9177f3e90bd4d102d2ddfcf9e3d560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686156"/>
            <a:ext cx="2313756" cy="16988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教学\教学比赛和教学项目\20年外教社光盘编写\我的unit 2+4\Unit 4\R-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9857" y="4093338"/>
            <a:ext cx="2376264" cy="15585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教学\教学比赛和教学项目\20年外教社光盘编写\我的unit 2+4\Unit 4\OIP-C (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244" y="2344304"/>
            <a:ext cx="2313756" cy="144213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教学\教学比赛和教学项目\20年外教社光盘编写\我的unit 2+4\Unit 4\src=http___p5.img.cctvpic.com_special_sportshero2011_20111025_images_1319530548711_1319530548711_r.jpg&amp;refer=http___p5.img.cctvpic.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12900" y="3616052"/>
            <a:ext cx="2682514" cy="14830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D:\教学\教学比赛和教学项目\20年外教社光盘编写\我的unit 2+4\Unit 4\R-C (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79857" y="2794069"/>
            <a:ext cx="2259598" cy="129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4429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Critical Thinking</a:t>
            </a:r>
            <a:endParaRPr lang="zh-CN" altLang="en-US" dirty="0"/>
          </a:p>
        </p:txBody>
      </p:sp>
      <p:sp>
        <p:nvSpPr>
          <p:cNvPr id="19" name="Text Box 6"/>
          <p:cNvSpPr txBox="1">
            <a:spLocks noChangeArrowheads="1"/>
          </p:cNvSpPr>
          <p:nvPr/>
        </p:nvSpPr>
        <p:spPr bwMode="auto">
          <a:xfrm>
            <a:off x="149435" y="841276"/>
            <a:ext cx="8729977" cy="1938992"/>
          </a:xfrm>
          <a:prstGeom prst="rect">
            <a:avLst/>
          </a:prstGeom>
          <a:noFill/>
          <a:ln w="9525">
            <a:noFill/>
            <a:miter lim="800000"/>
            <a:headEnd/>
            <a:tailEnd/>
          </a:ln>
        </p:spPr>
        <p:txBody>
          <a:bodyPr wrap="square">
            <a:spAutoFit/>
          </a:bodyPr>
          <a:lstStyle/>
          <a:p>
            <a:pPr algn="just"/>
            <a:r>
              <a:rPr lang="en-US" altLang="zh-CN" sz="2400" dirty="0"/>
              <a:t>As long as athletic competition exists, so will the concept of using underhanded methods to gain an advantage. Cheating in sports is as old as sports itself. Work in groups and discuss: </a:t>
            </a:r>
          </a:p>
          <a:p>
            <a:pPr algn="just"/>
            <a:r>
              <a:rPr lang="en-US" altLang="zh-CN" sz="2400" dirty="0">
                <a:solidFill>
                  <a:srgbClr val="C00000"/>
                </a:solidFill>
              </a:rPr>
              <a:t>1.reasons why some athletes engage in cheating.</a:t>
            </a:r>
          </a:p>
          <a:p>
            <a:pPr algn="just"/>
            <a:r>
              <a:rPr lang="en-US" altLang="zh-CN" sz="2400" dirty="0">
                <a:solidFill>
                  <a:srgbClr val="C00000"/>
                </a:solidFill>
              </a:rPr>
              <a:t>2.whether these behaviors jeopardize sportsmanship and why. </a:t>
            </a:r>
          </a:p>
        </p:txBody>
      </p:sp>
      <p:sp>
        <p:nvSpPr>
          <p:cNvPr id="3" name="AutoShape 2" descr="data:image/jpeg;base64,/9j/4AAQSkZJRgABAQAAAQABAAD/2wBDAAsJCQcJCQcJCQkJCwkJCQkJCQsJCwsMCwsLDA0QDBEODQ4MEhkSJRodJR0ZHxwpKRYlNzU2GioyPi0pMBk7IRP/2wBDAQcICAsJCxULCxUsHRkdLCwsLCwsLCwsLCwsLCwsLCwsLCwsLCwsLCwsLCwsLCwsLCwsLCwsLCwsLCwsLCwsLCz/wAARCAC0ATUDASIAAhEBAxEB/8QAGwABAAIDAQEAAAAAAAAAAAAAAAUGAwQHAQL/xABEEAABAwMDAgMFBQUFBQkAAAABAgMEAAURBhIhMUETUWEHFCJxgRUjMpGxM0JSYqEWJMHR8FNykqLhJTVDc4KTssLx/8QAGwEBAAIDAQEAAAAAAAAAAAAAAAIDAQQFBgf/xAAoEQACAgICAQQCAgMBAAAAAAAAAQIDBBESIQUTIjFBFFEjcTJhgbH/2gAMAwEAAhEDEQA/AOt0pSgFKUoBSlKAUpSgFKUoBSlKAUpSgFKUoBSlKAUpSgFKUoBSlKAV5wK9qIvV6iWhgLc+J9zhhlIKnFnnkIHJrKW3pEZSUVtme4T2YiEgrHiuKDbaM8qUrsP8a2IiXUMN+K74qz8SlDGOedqfQVULQlF2Lsqep1q5rcUuIlxWWUsY+ENgHBz1V3/Kp2PJdiFTL4VgH8PX6oz2q519aXyasL9vk/gma9qHE2Slzx1JPgK42jPCOx/1+lSjTqHUhaDkEZqpx0bMZqRkpSlRJilKUA86U86UApSlAKUpQClKUApSlAKUpQClKUApSlAKUpQClKUApSlAKUpQClKUApSlAKUpQCo02e3m5/ay2yuWGgy2VqJQ2OhUhJ4CiOCf9GSpQw0n8kFc7chLapDRS2G8rUAQnaf4kHp9K0oUxU5fiTXB7tEbWSrG3xQj4if0z+Vb9+jT5DKDHUVNNkrdZAwV+ufTyqrPeI9HcCHHeAlJYb2o3DONpPWtjlJ19ds0ZRjG3vpE9EvqHWNrzKpD6i854cZKEoZZSdwStbhCcgYzW4y7sBkxipTBVhaCMFBwCQR1B8x/hVYZuKY4DZQ2pPOxtkDaA0c5wf8Aw0ds8qPxHgYrYjTLjH2rbeKUSn/e3GfDS4pXi/gbUtfVawM47AZPlXNhK2uz0pe5/P8AR0JSqnW7V7UnpFzZfbeSFIPUZI7is1QUVxxyPHuDCSjxwVuNA5GckHB/TzqVjyW30gp/F3HQ/lW30+0Q209SNilKVgkPOlPOvkqCQSTgDqSeKw3oH1StR2dGb6Er8/DwQn1NZmn2n0hbagR+h8jVathJ8UyThJLbRlpSlWkRWrIuFriKSiXOhx1rAKEyZDTSlA8ZAWoGtqqBrez2eRddFPvwWHHZ9+iwZjiknc9H2EBpZB6f5UBfkqQtKVoUlSVJCkqSQpKgRkEEcYrWl3G2QA2Z06HFDhIbMt9pneRgHb4hGetQWopzOkdKy3bY00z7k0xFtzKgpaErdcCBwo5OASrk9qhdctQbjpmyTJMSOqdOkWWOw8UAute9KQ84ltXXBAIPNAX9txp1CHWlocbWApC21BSFA90qTxivqubvyZFn1iza7BaZEtq36cRHi29iQI8RlUiUXnH5DrpUAMY5wSSasFv1Hcp6NQwHLUIWorXFW+3BeeD7EjehRZcbdbCcpJwFcDqOeeALRSqTN1hId0fEvdtbaTc5siJbmo7qSpLU9bwbdaKVYPGFbfoauvOB58fnQBK0KKglSSUK2qAIJSrAODjvXtU/Tz9jiu+0ObHjymExL1OVc1vPl8OrjIU6440ggbRyrAye3PZOK3al1fLVZ57mnWvsO7SGmmFRZCnZ0Zl4kIkyUY2bO56YH9QLrSlKAUpSgFKUoBSlKAUpSgFKUoBSlKAUpSgGKgrrZ/FKpUMbXxytscJd8/rU7Q1mMnF7RCcFNaZQHMLjyWA2GnnNiHcIAXgLBUPOvJTjZa8FCgXsiO020d6ylf4kgjzxlau/ToKtN0tDczLzOG5SeihwHAP3Vf51V3Wskx3mQh9pSipsjaHCUlOFFPOD355+tZsq9X3QemURn6T42La+iQhSLh7swESGmI7SEBttlCXE+EOMuKUMkqP4R1PyFSEd5EhqLIZdbRJdbCywXEhauTn4Sd39P0qsOJujCHXEfdpcUllABBddddOwqIRwOOB5AYHrNSFWOzwyUMNuOtNpLywlKn3HAnPhoUrkKPfsBWnXCcLeEXtL9m3KyM6vUsWm/pFhhyRIT0IUPxccH61t1XdH3N+72dE95qO2pyVLbQmPv2hptwpSFFY6joccf4WGtt62QjvXZ751jdabeQpDiQpJ7HPX6VkzSotJrTJIq6WJQnqibditq3ErKSW1Njv5eQqFVeZ1ruTiRhbbTq2X0DOF7VY49fKr8442y248s4Q2hS1H0SM1QUM++C4OLHxyHnHkkjlJUdwFcDJqjitSi+2zuYk/X5KxdJF4iTY0xhuQysFCxxkgFJ7gjzpVAQiS2nDTjiEk5UlKiAFdD0pWwvJLXaKX4576Z0mqf7QPEZtFsuiAo/Yl+tV0c2jJ8NtwtHp/vCrhWtPhRrjDmQJSN8eWw7HeAwDtWNuUk9x1B9K7BySh67CtRyLfp+G6VNs2y4aklqZ+LhphaIieOPiUefQg1helpvMH2NQELSoypUS4vgJOMWmPhwH67hVm0xpVrTiJq3Jr1wmy/BaclSE4UmLHT4bMdKSpWAkdeefLAAEdprRkuy3iXMkTEPwYjUmLp9hO7dFYlPGQ5vyAAQSUjk5yTx0AGW2kDX+skkYUu02daeOqUgJJzXylTa/aW4Gx8Tejgl8gH8ZnJUn64Iqwos8Ru8yb4lTvvUiA1bnG8p8EttuF0Lxjdu6Dr0HSvti026PcbldmmiJ9xRHblOla1bkMJCEJQlRKQOmcDnFAUdi1Rp2vJrUFxz7HtMhm+XOOMGKNQONqbT4f82MKVz1SRXR6iLDYothhvRmnXZDsmU/NmSpG3xpMh5WSte3jpgfT1qXoDntjnWaBA9o1yua/+zZOrrpFdISpaXG3S2x0Rzg7jk56f1y2Jdw03f4eklTE3C0TYT860Okj3qE23uX4TpTwUHBCT+WOgt/2RZ/cpNu9xjCDJLqn44bSGnFOq3qUoDuTzn09ONOz6X01YXX3rVb22HnkeG46XHnnPDyDsSt9alBPA4BHQeVATVKUoBSlKAUpSgFKUoBSlKAUpSgFKUoBSlKAUpSgFR1xtjE9vJwh9P7N0dR6K9KkaVlNp7RGUVJaZRlIuTLwgFs+8LVsaOMpI/jB6YHWtJeldTT5rQkPNR7a2pxK0hfiLdSnCgCB/tD+I54HyxXRC22VJWUpK0ghKsDIB64NfWBVkrW0VQpUXsiYDrMVKIPgiMlhCUpYAwlpA4BbPdHr1HepQ8gkHkjg1qy2IskIacIS4MqaUlQS62f4kZ5rSbmPwXm4s/8AZOqDcaUkENLP8C/4Veh+h7VRtPpF+jYXJdMF14YS+lXhn0WHAg8Gtl58trjtpAUt5eAM4wgcqUflWu+iEwiR7w8Utvupe2k/vJKThIHPbmtUXK1rfcdafS5IKA2y07lodckJUsY571qObi9NovUHJbSPnUMkoitR0nBkuYX/AOWjk/nxUPGSAkfOti/syG24Ul1ZWpTikObc+GgqGUpSPLtWtFXlA+lcTOlKVu2dnEio0e3/AKfDrYS4vGcE549aVtq5PQdBStE2eTLbSlVrWV2nWu1sNW0gXS7To1pt6jg+E7IJBdxg9ADjjqR8j7Y8sTj0+3RlhuRMiMuHG1Dz7TaznnhK1A1nSpKglScKSoBSSkghQIyCCOKqkP2f6SYY2zYf2lMdG6ZNnuPOPvukfEvO/jPbH5k81IWHTkPTqrgiFLmmBIU24zCkOl1iGUg7iyVfF8Xfnt3oCZbeYe8QsutOBt1bLhbWlex1BwpCtp4UO4rJXLtJL17Js8yZZk2ZliTcbpOS5cQ+6/cZDjx3KHhkJSnjZz3GfWrGnWbR0q1f/dFe+uu/Z7cAKO5d0LhZDAPlkFXy9eCBbqVz+43HXum4jN9vFztkuMHmBPtDMZtkstPKSgiJI3eIpSc98/UDNT92XrhyQ0mwpsrcP3ZLpfuipCnXX1E4aS21jAxjnn+mCBYaVU4esFuWpUqRZ7m7co1xkWidBtLBlKamMDKznIAbxggk9++M1F6c1nebgp6VNs93dt1zuymLXIhxmXI8OPkMpS8WyHDgglajkZzjpgAXaNcLdLenRo0ph5+A4lmY20sKWw4oEhLgHfr+RHbjaqkW+5oaPtVlw7dBjSLVImKDrDZDkt1iO66FySSQTuBPAH4umeTqQdSe0GRYol7Ztduegx4QelGa8tq4XAMoy8+w3HSGkJJCtoIOcZxzigOhU+lUu6aim3EaKg2OT7k5qlL0gzHG0OuRIrDIecQhCjt8Q5298YPzGk1Cutv1pZoErUd8nRpUCRNZaXJDYbcjHlMptseGptXOPhHPy5A6DSlKAUpSgFKUoBSlKAUpSgFKUoBStCfcUQvARt3vP+IW05wAlsZUo961o15DyPEcZcQjcUggZOQccjNa88muEuMmWxpnKPJLomKVhYkNPoC2zkEkdsgjzrIVBIUokAJBKiegA5yatU01yXwVtNPTPac+VVWdfJL7i2oZKGUnAWn9o4B3z2FaYenk7lPvFXn4i81zrfJVwlxS2dCHj7JR5N6LVKVbspTKDZXglAKSV4/lKRmtYm3iJKSptxxhf3ZakhZQsnoEB3nFQaLxPikFSvFQOCl3kkeiutbjtx9+DToSW0JTwkkE7j1ORVEs6Di5x+SX4NkWk/gxsR5aFhDu6RFWlQadWrLscAZDbm7kp7JPJ8/Oo24R0blbQB+lSLk4JRt3AADzqEmTN5IB4rm22qbTXydLHplH+jYZuTyoj9ukp8ZtxBDKlK+NpQ/Ccny7V7DJR8C+o4NRUIOvPg/ug81Nup2JCwMLA5x3qqycpa39F6rjBtL7NgqGfpSoZycsKweOOmKVV2T9E6RVK18DFRpO9KSpUezaghyJm3cdkdZ2qcOB2IA+vrV1rFIjxpbD0aSy29HfbU0806ApC0K4KVA17c8gfSHG3W23WlJcbcSlba2yFIWhQyFJUOCD2rSVdbWq4rsqZKFXP3Ncwx0hRUhnIRuWoDaCcjAJz3xiq2fZ/DZOy26g1LbomSUxIdwWGG8nJ8MKBI/M1OWTTdlsAkGC04qRJVulS5ThelPnr8bqucegAHfrQEP7OSlGj7SFkJ8J25hzJxt2zHic1S/c3bnotNxTFfkwW9aSr1JisFYW7bi4tpzZ4eFZGTyDxye1dYg2y222KqFCjpailx90tZUtJU+orXnxCTgknj6VnjxosRhqNFYaYjsp2NNMpShtCeuEpTxQHNLUn2XSbna2NPWF27SHnkKlvPJmrZtrOCfFfM7KMg4wAPPnOArOpjT141Xq5rVr7Wbd7q3aIk2UqNHbhKaKlPs4WkEngqOeM/8AD0cIQM4SBnrtAGfyrTmWiyXFbLs+2wpTjGPBXKjtOqQAc4SVgnHpQFS9nzDComsFRpDj0KRqGezDkOrLjjrDbSEJcK1cnII574rV0bfI1kh27SdzjT2rxHnvwm20RXVodQ9JWtMgOJG3YN3Jz0GelXq3223WqK3Ct8dEeK2pxaG284CnFFajlRJ6n/WK28UBQ9OsolMe1N4fsp17vMVKsH4kNMlBIJ7fEcV9Wi4MtezNuYUqKWLBMZ2gHKnGw5HA+pq87UAEbRg5yMDBz1yK+GmWGG0MsNNtMtja220hKG0DrhKUgAflQHM7hZL87YPZ/bWbLJlC3xm5012JMixJrDxaO2O086rKQScrISfwgDkZEjpAW+PerlCl2i4wtRfZ7Uhbt0uAubrsHxAnDcgcAA4yAO38tTt10tFuU03Ji5Xe2Tlstx3nrVKLXjtNk7UuJUCOMnGMVsWXTdrsi5UhlyZKnSwhMmdcZCpEt1KOiStWBgeg/TgCapSlAKUpQClKUApSlAKUpQCleE4yT0HJqLn3hmJHfdYaXLdbTlLLBCSs+QWr4ahKcY9NmdPWzDf7Yuewy6w74MuEVvMLOdpBT8SF45wcVWEy5MRpKXWt+RuKUKHB68E4qXRem70wFR1eGxwHWTw6lQ6pe71hfjNvoKSUhWMJI7V57yElOzpdo7fj3xr1LtM2LNMgtsuTpExtkeGtbrDn3aGQOSV56n1r263lqUymPBXubdAU48kKSFJ64RnnFRbsNr3Vxg/eEsvJKiAOqT2rXtgC7fb1jBIbLDhHZxk7Tn5jBq2Ns3iScVrTK5KqOYoye9raNiO3t4qRS2nZuxWFpHQVuK+FvFcuK32dCyfZAzc7iB2PavQt1thAAONtZZISFZV3PHrWyUoLbacAqIGB6VFI2ZS1FFfdfdKiPi/rXjUZ98jghPc4qw+5sfwjP0rO2w2nGAKkkVu7S0jWhQ0sp6Cs0jaEqB8q2VOIQk8+dQ0ySMKwRSWiuCc3tkZJUguq6ccUqPff+8V0pVqh0bySZ2Oou93y16fhonXJbqGFyGoqfBbU6ouOZI+FPYAEn5efBlKrWsrjNttttrsRSEOP3u1xFqW225hpxwlQCXARk4xnHevXHiCyAg/07fWvao99l6oVrO2WuzyEMok2B5anJAW5HiZlHxJXgJUApwBKUozxlXka2bVO1FbdQp09erg3dG5ltXcbfOEVEV0LaXtcZcbayjHUg/LzwALfVfnaz0ZbZSocy8RkSUL8NxCEuveGvulxTKVJBHfJrPqiVKhad1DKiKKJDNukqaWn8TatuN6fUdR8q09I2mxxNPWcRGIziJcJh+S9sQtUl51AU4pxZBJ5yMZ4xjtQErbLzZ7yiW5bJbcpuLIMZ5xoK2B0ISvCVEAEYI5GR+VSGa53dIdy0VAit6fkM+NfNZtrS2+yhDCW5bakoiK25OwFKckYOOmK2507XGmfdbpdrjb7palSWI9wZZhiI5DS+vw0usrBOQCQDuP65SBeaVSALlqu96gi/a0+3WewyGoKGrS97tJly9u9xx54AqCR0AHX6c/MJd6sd/VplV2kTY12tcqXZpNyPjyocpoEFDiyPiTwVc+XzyBeaZrntlv/ALQr1HUqJEs6VWl8W+6Knl0LnTWljxhH8DCEgJx1HU/QYLjeNfz9QWK2M2pi3OMB68GK5c9wlMMksp95djDG3OTtwc556ZoDpOaVQtRXnUzdq0+3MaNgdul7attylMSGn/dYpJ+8aeHwp3jkE9Nv1E9Y7Rd7TInIdvcq52t1tlUNNxUXpjDvO/L+ACkjGP8AplQE/SlKAUpSgFKUoBSlKAV4TXtQ97mORWSEjCVIUolOdxCcZSKqtsVcXJk64OclFGvdZ5cSthlzY0M+K4CAV46pT6edRLcphQbCVHCshKjkJUU+RragWaXPCJFyBajqwpuKhQKlIPI8Rae3oKm59tjyoTkVKEoKUf3dSQB4TifwkY7dq47x7cj+WT1+jqK+qj+OK3+2U24QH077nbMty2hulNtj4ZLSRkr2/wAQ/eHfr1FfELUER8JTJ+5c4yrBLSj5g9q27dcVJUpp7KH2VFLiT+JKkkjpUDqCC0w4mfESBFlLKXEJBwzI6kD+VXVP5dq3sNU5sfx8jqX0zjeSWR46X5ON/j9om5dwhsMyNrzbiltnwA2oKKlLBT28q0NOyMOPwFEYfAej54+/bGCkf7w/Sq6hYIAPUVmbW40tDrailbakrQodQpJyDXpKPD1VY86YvfI8jkeduuyoXta4/X/pfkYSc9q8ee4+VaIurD0RMzBzwiS2kZLT58/5VdUn6dqi350l/KGUKbQcgkklX518/wAjHnRY6p9aPqWHZDLgroPpmaQ8JElDSOQ2rK1Z4Jr6XcGWHgCc8Yye1aKyiG0olXxqGSrPU9a+bXYLxfguUhxMaGVFLTz6VKL2DyW0AjI9cisVUStftN6ycK173pEy3cWlc7gfrWRU5A6GoyVo3UkbKozseWkc4Qosuf8ACv4f+aotcPU0fKHbZcBjPIZW4PoUZFWTwrIlMLKJ/Eiafngg/F51CzJw5+IcdyeBWRizarnKCUW59tBx95KwygA9/jO7/lq22XRsSIpuTclplyUEKQ2ARGaV57Vck/P8qtpwZSfZG3MqpXXZA2rSM65RhNlLUwHjlhtWQstdlqHr29KV0wAAdKV2Vj1pa0cWWbZJt7PaqutIs2cxpiHFjvPFzUtrckKabKkMR2t61uOKHAA45P8A+2qlbRolTuKZDeutKPttOKak2i8RH3EoJQ2lGH0lSugycAfP1rIYM+VrhE9cdxu32ywmMy8oAIflSnipQQfROc+vz5tH1pQGrcXWY9vub77SXmWIUp55lWNrraGlKU2dwIwRx0rmrEOHH06dVaXvT1kV7q5OetbktMm2l5vcVx/Ce53E5Sng9RwM10i5wzcLbdIAcDZmwpUQOEbggvNqbCiPTNVuB7PdHx49t97tkWTNjRmGn3iX0tPutoCVOKZ37OepyKAh9S3OZc7H7NZ7cMuTpt8tVxRCQtLQdW2y4soQtzgAkjaSe4rbuv8AanVzbFmVYJFptrslh66y7g8wpRZYcS6GY7bRJJJA59KuEi12yU9a5D8dC3bW4t2AcqSGFqR4ZKUpIT0xjI4x6Vu8UBSCzqDTV8v0qFZnrpab463OIhONIkxJgTtWlSHSMpVyc/6OzaIF9ud/Opb1CTb0xoSrfaYBdQ88hDiypx99aBjcegGe/plVu4pQFX0ZBuESJf35sdcZy6aiutzbYdASttp5aUp3AeeCRWtqGPe7fqKz6lt1tduTDVvftVwixVJElLS1l1DjSVdeeuPL1yLjSgKJdtQpcagR9T6clR7DdYcr3nxW3JL0eS2990lz3flOUgKHGQSP4Sa3PZ+i4Is0pL4mJgC5yxYk3AEShawQGt4PPnj+nGKt/wBafWgFKUoBSlKAUpSgFKUoBUNf290UOEfgUQfktP8A0qZrTuAaVEkpdUlKVIIBUQPiHIxVGRHlW0W0y42JoyQiDEhkd47P/wARWcjNR9neDsCPjB8Pc1kdDsOKkalVLlBMjNak0UnVVsVHeTdo+5KVqSiXs7K6Jc+vQ1DMn3xqTFcdKm5LDiNqucOoSXG1D1BH9a6S+w1JadYeSFNOpLa0noUq4NcdeuDFrl3FhtMhUuM5KitpdCUttq5a3qIJJIHI4FaksSTvjZV+zcebUsSVd/66MFvZMs7UPNoUlexQWFcHGc8VPt2NJSFKkrUClspS2ztPx567znjHPH61G6VDBeuZc8MJS3FIW5sCUn4hwVd+lTzcmIy4DIuUNlorcQQuYlxwNHKSUhnJJUOv/SvSSy7Yvijx1Pj8ayHOf2Rq0TbX/eWmlhpSvBdD6VFp5J52LCuo8q+3LhbX2keEtEV0fjZkFWzJ/wBm90P1xWzeL1bpVtYgx3Hn3WizueLSkNEN5Hwlz4iT8qpcxzAUARVd2HXmVcr12vsU+Rs8fk8MaW4/r6LPbIK77c2oalJ91aHjyihaVEtJx8IKT+9XU2m22m2220JS22lKEJSAEpSBgACqD7MoBRBulyWkAzJIYZPfwo4wSPQqJ/KuhVyq6I0bjE9PPLnlRUpjz6V5ivfOlWlR5ivaUoBSlKAVqXC42+1RH51wkIjxWEguOLyQMnAACQVEnsADW3VH18qOh/Q67hn7HRfm13ArBMcEI+68YDt+Lt0zQH2v2i2dppyU9aNRtQfDK2Zj1uKYz5wSkIXux8XG0nz7VaYE+PPh22ajc2m4RWpbLT21LoQtCXMFIPUZGcV8y49vvdtlxFOh2FcI7jCnIziVBTaxjc2tOU58utVURmmdfadgtFQj2rR7nu4WoqJHjGMM+uMZPpQF4rWlTrdBShc2ZEioWSEKlPtMpWR2SXCM1XJz7515peKHXksJs10fU2lZDa1KVs+JA44wPyHlzHabtdt1K/fNR3qMxPdfucuDbmpiA8xFgRVeGhDbTmUZJyScevBUcgXUTYa4q5rUhp2Khpx7xo60OtqQ2CVFKkEg9POsVquLF3t0C5x23kMTGQ82h9IS4lJJA3BJI/rVauFihaes2vpdsUtlifapDqYSMCLFdajLbUtlI6FWcn5enEPH0gE6UjXNF3vH2yzZmJ8OQiY6lqOWo4ebjNMghHhgYT0z34zigOlUqK07cXLtZLLcXQA9LhMOv4AAL2NqyAOxIJFQ2sXNPFVoYu91u0fet8s2+zqd8a4EhIy4iOguEJwccgcmgLdUHfL+5aXI0aNarhcpklDjrbcVARHbbR1XIkufdpH+u/MDoi5IXP1BZo9xk3C2w24ku3OTvE98jJe3IdiPl0BWUEYAI/Xiy6id8Cwake4+7tFxUM9MiOvFAVlGuru1Ej3S4aXkN2V5KFm4W+exPQ2hStm9baEJOAeucVZ593EazvXeFGfuSBHZkRmIQKnZKHSkJLeATjB3HjoD5VQnbnd4miLdZ7Xp+5zfe9Nx0uTWmd8VtMxnc6UhGVlSQo8YHPoOZCXPhtezOQ7YprxRCt0aEl8b2ZCHUvNNOhac7kq5PfvwSOSBeGZaFQmJ0lJhoXHakPImFLao29IUUPEnaCnODzWq1f8ATkiS3DYvFselO/s2WZbC3F8ZwgJVyfSqZqJ+N777Pv7RLV/ZtUNTssvhxcd25+7gtCZtBz5jP82eM4+rA3YZOs5kzTMaN9jNWdLc96NHDcP7R8XLYjZSAF7TztwMZ79QLtdbixabdcLlIS4pmEwt9aGklS17eiUgeZwM9B1OAKrLHtBhSWY8iNp3Vb7LqApTsa2eK0njJ2rC8Hyq1T2g9BuLJGQ9EktEeYW2pOKgdAuF3SGm1HPEZ1vk9m33ED9KA2rNqzT97eciRXnWZzYKlwpzSo8oADJIQvg474JqeJABJIAHJJOAKpPtEhMN2b7fYAautjkw5UOUgYcwp9DRbWodUnIOD5evMDfb1ZLrqKRbtRSZbdltUWE4mBCalrRPnSWUvlT64w3YRnCQSORx33AdTBCgCCCDyCDkH5EV7XO9KqbjXa/JtLF0g6RNsMrxLm26wxFnJV8a4plEnbtypWfLngDMBLumn7Qw3eLFqDUMi4RpLa1ruipiod6Z8YIfZSp1tLZIByOnTz5AHWHbjb2Z0G2uPpTNnNvuxWdqyXEMAFZyBtGM9z+lash7TtwkCA9MgvS2nFf3VMtv3hK0j4gppC9+R34qEn7HddaNcwf+5ru4jsRuCQM/nUPe7PYFy7ZpfTdojNXaNIh3GVcGUBK7VGS6HPEdknLilr6JSVHg57CsNJ9Mym09o6Gyyww2hpltKG0DCUoGABWWlKJJdIx8/IriuumExtTT1JAAktRpP1UgJP8AUV2quO+0hDg1AyvaQldvY2KPRe1S84+VXVPUjSzY8qyst7FEZAJ9akW9iQnalI+QAqHZUoEVueMQB06V1qppdnlciqUukbrjwAIzUcWZM+TGhRUlUiW8hhkfzrOMnHYdT8q+VvZ7j86v3s5tkBz3y8KcQ7NacVEaaxzFQRys5/eX2PlxUMi7cTYwMT3ovlpt7Nqt1vt7H7OIwhrPdagPiWfUnJ+tb9KVx97PXJaWkPOlPOlDIpSlAKUpQCqrrm8tWa2W9b7ER+LNusSDOamNF5sw1pW46QgfvYTx1+VWqoq8WSHevsf3lbqRbLnGujQa24ccY3ANuBYI2nPNAc9W5pq233TStDXBS37hc2mblbYT7r8JyCr9o64hWQkpHTnjrgYqz3+JfYWoLVqW0wDcQ3b3rTPhtuoaeLCnfGQ42pfBwevyHnlNmj2+2Q1LXEgw461/jVHjtNKV3+IoSDW1QFAYhazl6t07qOfARGiludb1wmXUPOQYvgKWhyS6CElS1k8AcYA61mixtY6XkXWNa7O1erTNnP3CHiezCfhrkHctpzxgQUg9MD9cC80oCkSrdqmRZtaT7w+PfJ9llx4lphOLchw2m2VqAGfxOq/eI+XTATutOzv7AsKYiyHZqtMtNNR20HxlPKihobUAZyOuMdqtVKAh9MQH7Zp+wwXwQ/HgspfScZQ6ob1o48iSPpUHd03O06sY1Ci1TbnAes32W4Lc2l6XDdS+XdyWlKBIVnnHr5c3SlAUnSxlT9Sa1vLtskW9twW2A01LQEvrUy2VLU4EkpzjaTgnqOT1MtrRfh6V1OrGc219HXH48Iz/AFqwVjeZYkNOsSGm3WXUKbdaeSFtuIUMFK0qyCD8qAo9q15oiFZLQwbmXJESBDjqjsxJXjrebaSgtoSUBOSeB8WPWo1nT+opuk9WpbghiZqm9C4swXlpaVCiOSW3cu78AKwDkdcY4z8NdITFhoUhaI7CVIAShSWkBSQkYABAz8qzUBzzUirVIvcSMrVjNlfsMNsNx58Jh1lSn0H79lcxQbUrbhPAJGDj8Rrb0XdbpMn3+Aq5IvFogJiiJdG4bcRJfWMrYAaASrHXPPTOfiGLbLttqn+H79AhyvD5b96jtPbOc/D4gOK2GmmWEJaZbbabQMIQ0hKEJHkEpAFAYLi8I9vucgnAYhSnyR2DbSlZqh6Q1do60aXscObeI7chhl0vNeG+taFOPOO7SltB6ZroTzDMll+O+2lxh9tbLzaxlDja0lKkKHkRwawNW21sttNNQojbbSEttpQw0EoQkYCUgJ6CgKRdJ8jXiWLNZ40tFhXIYdu92ksrjtOssrDgYiJcAUSSAc44wOMc1vyrfqqy3663ewwYtxh3hmGmZCdlJiOMPxW/CS42tY2bcdfn6Zq50oCoP2zWN003qaLdZMUXG6Nu+4xYm0Mw0AApjF4gE7sYUTnr1x0rl9n3O6abtum1aWvESVIk2i2LdfjtiHHcbWn4o7iVEkYSedoABOT/ABdSpQFPubMhrW+hFttOqjG33mItxIJQjYzvG8gY54rctDDzeodYPKsz8VEtyAr7QekpdRO8FotpDTYSNoA56n1x0FkpQClKZoDw9+lcl1lJjXO8SHW8us2+D7iy42klpT61lTit3knOK6s862y0464fhQkk+ZPkPU1UJiozvjOyUoHik4b2ggDshKQK1L8xY2uttlsMN5Sab0jlzcFB7kV9GGj4+VHYnevGTtRkDKvSuh23RzUt4SpaXWIZCiiOFbXHMjgk9QBVjXpix/Z0y2ssGO1LQlL7jCvv1hJChucXk12a82qcFJR0edt8XfCxpzTRxtENk4PY1cdBhbN4kNNZ8J2CtT45xltafDJ9eTisTulZLNwlQGpCSlvw/AWpGVOJcGQVAHGR3xV9sdiiWVhSGiXH3SFSH1gBaz2Tx0SOwrM8yiyDhDtojR43KqtjZa+vkmBSgpWgd8edKedKAUpSgFKUoBSlKAUpSgFKUoBSlKAUpSgFKUoBSlKAUpSgFKUoBSlKAUpSgFKV4rdg7SArHBPIz60AJrSm3GJBCfGX8avwtp/EfkK1LnBvE+JJiInIjh9Owuso2uBOeQCc9e9V2JZtbW2YhXjQrky8pKXX3lBuRHSOMoKwc/KozjNrUGISjv3E1JN4ugBjx/AYQNzfvKtpcV57QCa3YNpjRwh11Idl7RvcX8QSruGweAPpWAtagz+249FpH+FfJZ1Dn9o4fk6moRwocucntkpZcuPCK0ic6VrzHxGjSX8jLbSlJ4yN2MJH51E+Df8A+N7/AN0f51HXSz6luSIyEz5UZLDhdw2UK3qxgE5PbnFbE6va+LWyiNq32iRtdskBaJ0p50vrIcUk4yokc7s/0FT1VKFbdYRQhDt0flMIGEpeQ0HfLhxKs1vhm/8A8b31dT/nVdOLGuPT7LLcmVkttE/XlQYZ1Bx94v6upr7DWof9sP8A1KT/AJVd6f8AtFfN/omqVFJav/d9n64P/wBa2WUXMKHjPMFIPISg5I+fH6VFx19klLf0blKUqBMUpSgFKUoBSlKAUpSgFKUoBSlKAUpSgFKUoBSlKAUpSgFKUoBSlKAUpSgFecUpWAKUpQwe4pilKwZPK9xSlSApSlYApSlZApSlAKUp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217540"/>
            <a:ext cx="3847532" cy="22412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242518"/>
            <a:ext cx="3384376" cy="219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6516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Critical Thinking</a:t>
            </a:r>
            <a:endParaRPr lang="zh-CN" altLang="en-US" dirty="0"/>
          </a:p>
        </p:txBody>
      </p:sp>
      <p:sp>
        <p:nvSpPr>
          <p:cNvPr id="3" name="内容占位符 2"/>
          <p:cNvSpPr>
            <a:spLocks noGrp="1"/>
          </p:cNvSpPr>
          <p:nvPr>
            <p:ph idx="1"/>
          </p:nvPr>
        </p:nvSpPr>
        <p:spPr>
          <a:xfrm>
            <a:off x="323528" y="841277"/>
            <a:ext cx="8292045" cy="4697604"/>
          </a:xfrm>
        </p:spPr>
        <p:txBody>
          <a:bodyPr/>
          <a:lstStyle/>
          <a:p>
            <a:pPr marL="0" indent="0">
              <a:buNone/>
            </a:pPr>
            <a:r>
              <a:rPr lang="en-US" altLang="zh-CN" dirty="0">
                <a:solidFill>
                  <a:srgbClr val="4C4C4C"/>
                </a:solidFill>
              </a:rPr>
              <a:t>                                             For your reference</a:t>
            </a:r>
            <a:endParaRPr lang="en-US" altLang="zh-CN" dirty="0">
              <a:solidFill>
                <a:schemeClr val="tx1"/>
              </a:solidFill>
            </a:endParaRPr>
          </a:p>
          <a:p>
            <a:r>
              <a:rPr lang="en-US" altLang="zh-CN" dirty="0">
                <a:solidFill>
                  <a:schemeClr val="tx1"/>
                </a:solidFill>
              </a:rPr>
              <a:t>Athletes often make every effort to win in competition. They may  use performance-enhancing drugs such as steroids, purposely play poorly or lose a game, play dirty, and jeopardize the fairness of a sport by gambling and bribes. Athletes may cheat include a faulty value system, peer pressure, ego, one’s past experience, and greed for money.</a:t>
            </a:r>
          </a:p>
          <a:p>
            <a:pPr marL="0" indent="0">
              <a:buNone/>
            </a:pPr>
            <a:endParaRPr lang="zh-CN" altLang="en-US" dirty="0">
              <a:solidFill>
                <a:schemeClr val="tx1"/>
              </a:solidFill>
            </a:endParaRPr>
          </a:p>
        </p:txBody>
      </p:sp>
      <p:pic>
        <p:nvPicPr>
          <p:cNvPr id="4"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731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sp>
        <p:nvSpPr>
          <p:cNvPr id="3" name="文本框 2"/>
          <p:cNvSpPr txBox="1"/>
          <p:nvPr/>
        </p:nvSpPr>
        <p:spPr>
          <a:xfrm>
            <a:off x="5247867" y="783631"/>
            <a:ext cx="3456384" cy="2743893"/>
          </a:xfrm>
          <a:prstGeom prst="rect">
            <a:avLst/>
          </a:prstGeom>
          <a:noFill/>
        </p:spPr>
        <p:txBody>
          <a:bodyPr wrap="square" rtlCol="0">
            <a:spAutoFit/>
          </a:bodyPr>
          <a:lstStyle/>
          <a:p>
            <a:pPr>
              <a:lnSpc>
                <a:spcPct val="130000"/>
              </a:lnSpc>
            </a:pPr>
            <a:r>
              <a:rPr lang="en-US" altLang="zh-CN" sz="2400" b="1" dirty="0">
                <a:solidFill>
                  <a:schemeClr val="bg2"/>
                </a:solidFill>
              </a:rPr>
              <a:t>The Cricket</a:t>
            </a:r>
          </a:p>
          <a:p>
            <a:pPr>
              <a:lnSpc>
                <a:spcPct val="130000"/>
              </a:lnSpc>
            </a:pPr>
            <a:r>
              <a:rPr lang="en-US" altLang="zh-CN" sz="2200" i="1" dirty="0">
                <a:solidFill>
                  <a:schemeClr val="bg2"/>
                </a:solidFill>
              </a:rPr>
              <a:t>Songs collected in Tang</a:t>
            </a:r>
          </a:p>
          <a:p>
            <a:pPr>
              <a:lnSpc>
                <a:spcPct val="130000"/>
              </a:lnSpc>
            </a:pPr>
            <a:r>
              <a:rPr lang="en-US" altLang="zh-CN" sz="2200" i="1" dirty="0">
                <a:solidFill>
                  <a:schemeClr val="bg2"/>
                </a:solidFill>
              </a:rPr>
              <a:t>The Book of Poetry</a:t>
            </a:r>
          </a:p>
          <a:p>
            <a:pPr>
              <a:lnSpc>
                <a:spcPct val="130000"/>
              </a:lnSpc>
            </a:pPr>
            <a:endParaRPr lang="en-US" altLang="zh-CN" sz="2800" i="1" dirty="0">
              <a:solidFill>
                <a:schemeClr val="bg2"/>
              </a:solidFill>
            </a:endParaRPr>
          </a:p>
          <a:p>
            <a:pPr>
              <a:lnSpc>
                <a:spcPct val="130000"/>
              </a:lnSpc>
            </a:pPr>
            <a:endParaRPr lang="en-US" altLang="zh-CN" sz="2400" b="1" dirty="0"/>
          </a:p>
          <a:p>
            <a:pPr>
              <a:lnSpc>
                <a:spcPct val="130000"/>
              </a:lnSpc>
            </a:pPr>
            <a:endParaRPr kumimoji="1" lang="zh-CN" altLang="en-US" sz="1400" dirty="0">
              <a:latin typeface="Arial" panose="020B0604020202020204" pitchFamily="34" charset="0"/>
              <a:ea typeface="微软雅黑" panose="020B0503020204020204" pitchFamily="34" charset="-122"/>
            </a:endParaRPr>
          </a:p>
        </p:txBody>
      </p:sp>
      <p:sp>
        <p:nvSpPr>
          <p:cNvPr id="4" name="文本框 3"/>
          <p:cNvSpPr txBox="1"/>
          <p:nvPr/>
        </p:nvSpPr>
        <p:spPr>
          <a:xfrm>
            <a:off x="-108520" y="783631"/>
            <a:ext cx="6474167" cy="652486"/>
          </a:xfrm>
          <a:prstGeom prst="rect">
            <a:avLst/>
          </a:prstGeom>
          <a:noFill/>
        </p:spPr>
        <p:txBody>
          <a:bodyPr wrap="square" rtlCol="0">
            <a:spAutoFit/>
          </a:bodyPr>
          <a:lstStyle/>
          <a:p>
            <a:pPr>
              <a:lnSpc>
                <a:spcPct val="130000"/>
              </a:lnSpc>
            </a:pPr>
            <a:r>
              <a:rPr lang="en-US" altLang="zh-CN" sz="2800" dirty="0">
                <a:solidFill>
                  <a:schemeClr val="bg2"/>
                </a:solidFill>
                <a:latin typeface="Times New Roman" panose="02020603050405020304" pitchFamily="18" charset="0"/>
                <a:ea typeface="华文中宋"/>
                <a:cs typeface="Times New Roman" panose="02020603050405020304" pitchFamily="18" charset="0"/>
              </a:rPr>
              <a:t>·</a:t>
            </a:r>
            <a:r>
              <a:rPr lang="zh-CN" altLang="en-US" sz="2800" dirty="0">
                <a:solidFill>
                  <a:schemeClr val="bg2"/>
                </a:solidFill>
                <a:latin typeface="华文中宋"/>
                <a:ea typeface="华文中宋"/>
                <a:cs typeface="华文中宋"/>
              </a:rPr>
              <a:t>唐风</a:t>
            </a:r>
            <a:r>
              <a:rPr lang="en-US" altLang="zh-CN" sz="2800" dirty="0">
                <a:solidFill>
                  <a:schemeClr val="bg2"/>
                </a:solidFill>
                <a:latin typeface="华文中宋"/>
                <a:ea typeface="华文中宋"/>
                <a:cs typeface="华文中宋"/>
              </a:rPr>
              <a:t>》</a:t>
            </a:r>
            <a:endParaRPr lang="zh-CN" altLang="en-US" sz="2800" dirty="0">
              <a:solidFill>
                <a:schemeClr val="bg2"/>
              </a:solidFill>
              <a:latin typeface="华文中宋"/>
              <a:ea typeface="华文中宋"/>
              <a:cs typeface="华文中宋"/>
            </a:endParaRPr>
          </a:p>
        </p:txBody>
      </p:sp>
      <p:pic>
        <p:nvPicPr>
          <p:cNvPr id="3074" name="Picture 2" descr="D:\教学\教学比赛和教学项目\20年外教社光盘编写\我的unit 2+4\Unit 4\55aed1eb-31cd-44f7-b348-b1259a73b25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87" y="3433564"/>
            <a:ext cx="3004144" cy="192272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928711" y="1109874"/>
            <a:ext cx="6018468" cy="4062651"/>
          </a:xfrm>
          <a:prstGeom prst="rect">
            <a:avLst/>
          </a:prstGeom>
        </p:spPr>
        <p:txBody>
          <a:bodyPr wrap="square">
            <a:spAutoFit/>
          </a:bodyPr>
          <a:lstStyle/>
          <a:p>
            <a:pPr algn="just"/>
            <a:r>
              <a:rPr lang="en-US" altLang="zh-CN" sz="2000" dirty="0"/>
              <a:t>    From 1981 to 1986, the Chinese women's volleyball team won five consecutive world championships, earning glory for the nation and creating a collective memory for Chinese people old and young. Their spirit has inspired numerous people and remains a symbol of sporting excellence. Of course, no team can be always victorious in the sporting arena. They have on occasion lost matches and experienced failures. However, the players have never lost faith, but girded their loins and prepared for the next challenge. </a:t>
            </a:r>
          </a:p>
          <a:p>
            <a:endParaRPr lang="en-US" altLang="zh-CN"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33" y="913283"/>
            <a:ext cx="3005143" cy="181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23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a:t>
            </a:r>
            <a:endParaRPr lang="zh-CN" altLang="en-US" b="0" dirty="0"/>
          </a:p>
        </p:txBody>
      </p:sp>
      <p:pic>
        <p:nvPicPr>
          <p:cNvPr id="4" name="para2_b1u1.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6">
            <a:lum bright="100000"/>
          </a:blip>
          <a:srcRect/>
          <a:stretch>
            <a:fillRect/>
          </a:stretch>
        </p:blipFill>
        <p:spPr bwMode="auto">
          <a:xfrm>
            <a:off x="323850" y="3217333"/>
            <a:ext cx="304800" cy="254000"/>
          </a:xfrm>
          <a:prstGeom prst="rect">
            <a:avLst/>
          </a:prstGeom>
          <a:noFill/>
        </p:spPr>
      </p:pic>
      <p:pic>
        <p:nvPicPr>
          <p:cNvPr id="5" name="para1_b1u1.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6">
            <a:lum bright="100000"/>
          </a:blip>
          <a:srcRect/>
          <a:stretch>
            <a:fillRect/>
          </a:stretch>
        </p:blipFill>
        <p:spPr bwMode="auto">
          <a:xfrm>
            <a:off x="306388" y="1524000"/>
            <a:ext cx="304800" cy="254000"/>
          </a:xfrm>
          <a:prstGeom prst="rect">
            <a:avLst/>
          </a:prstGeom>
          <a:noFill/>
          <a:ln w="9525">
            <a:noFill/>
            <a:miter lim="800000"/>
            <a:headEnd/>
            <a:tailEnd/>
          </a:ln>
        </p:spPr>
      </p:pic>
      <p:sp>
        <p:nvSpPr>
          <p:cNvPr id="22" name="Text Box 29">
            <a:hlinkClick r:id="" action="ppaction://noaction"/>
          </p:cNvPr>
          <p:cNvSpPr txBox="1">
            <a:spLocks noChangeArrowheads="1"/>
          </p:cNvSpPr>
          <p:nvPr/>
        </p:nvSpPr>
        <p:spPr bwMode="auto">
          <a:xfrm>
            <a:off x="539750" y="4118242"/>
            <a:ext cx="647700" cy="400110"/>
          </a:xfrm>
          <a:prstGeom prst="rect">
            <a:avLst/>
          </a:prstGeom>
          <a:noFill/>
          <a:ln w="9525" algn="ctr">
            <a:noFill/>
            <a:miter lim="800000"/>
            <a:headEnd/>
            <a:tailEnd/>
          </a:ln>
          <a:effectLst/>
        </p:spPr>
        <p:txBody>
          <a:bodyPr>
            <a:spAutoFit/>
          </a:bodyPr>
          <a:lstStyle/>
          <a:p>
            <a:endParaRPr lang="zh-CN" altLang="en-US" sz="2000"/>
          </a:p>
        </p:txBody>
      </p:sp>
      <p:sp>
        <p:nvSpPr>
          <p:cNvPr id="8" name="内容占位符 2"/>
          <p:cNvSpPr>
            <a:spLocks noGrp="1"/>
          </p:cNvSpPr>
          <p:nvPr>
            <p:ph idx="1"/>
          </p:nvPr>
        </p:nvSpPr>
        <p:spPr>
          <a:xfrm>
            <a:off x="467544" y="1273324"/>
            <a:ext cx="8292045" cy="4327677"/>
          </a:xfrm>
        </p:spPr>
        <p:txBody>
          <a:bodyPr>
            <a:normAutofit/>
          </a:bodyPr>
          <a:lstStyle/>
          <a:p>
            <a:r>
              <a:rPr kumimoji="1" lang="en-US" altLang="zh-CN" sz="2800" b="1" dirty="0">
                <a:solidFill>
                  <a:srgbClr val="4C4C4C"/>
                </a:solidFill>
              </a:rPr>
              <a:t>Global</a:t>
            </a:r>
            <a:r>
              <a:rPr kumimoji="1" lang="zh-CN" altLang="en-US" sz="2800" b="1" dirty="0">
                <a:solidFill>
                  <a:srgbClr val="4C4C4C"/>
                </a:solidFill>
              </a:rPr>
              <a:t> </a:t>
            </a:r>
            <a:r>
              <a:rPr kumimoji="1" lang="en-US" altLang="zh-CN" sz="2800" b="1" dirty="0">
                <a:solidFill>
                  <a:srgbClr val="4C4C4C"/>
                </a:solidFill>
              </a:rPr>
              <a:t>Reading</a:t>
            </a:r>
          </a:p>
          <a:p>
            <a:endParaRPr kumimoji="1" lang="en-US" altLang="zh-CN" sz="2800" b="1" dirty="0">
              <a:solidFill>
                <a:srgbClr val="4C4C4C"/>
              </a:solidFill>
            </a:endParaRPr>
          </a:p>
          <a:p>
            <a:r>
              <a:rPr kumimoji="1" lang="en-US" altLang="zh-CN" sz="2800" b="1" dirty="0">
                <a:solidFill>
                  <a:srgbClr val="4C4C4C"/>
                </a:solidFill>
              </a:rPr>
              <a:t>Detailed</a:t>
            </a:r>
            <a:r>
              <a:rPr kumimoji="1" lang="zh-CN" altLang="en-US" sz="2800" b="1" dirty="0">
                <a:solidFill>
                  <a:srgbClr val="4C4C4C"/>
                </a:solidFill>
              </a:rPr>
              <a:t> </a:t>
            </a:r>
            <a:r>
              <a:rPr kumimoji="1" lang="en-US" altLang="zh-CN" sz="2800" b="1" dirty="0">
                <a:solidFill>
                  <a:srgbClr val="4C4C4C"/>
                </a:solidFill>
              </a:rPr>
              <a:t>Reading</a:t>
            </a:r>
            <a:endParaRPr kumimoji="1" lang="zh-CN" altLang="en-US" sz="2800" b="1" dirty="0">
              <a:solidFill>
                <a:srgbClr val="4C4C4C"/>
              </a:solidFill>
            </a:endParaRPr>
          </a:p>
        </p:txBody>
      </p:sp>
    </p:spTree>
    <p:extLst>
      <p:ext uri="{BB962C8B-B14F-4D97-AF65-F5344CB8AC3E}">
        <p14:creationId xmlns:p14="http://schemas.microsoft.com/office/powerpoint/2010/main" val="110046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76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audio>
              <p:cMediaNode vol="100000" numSld="2">
                <p:cTn id="12"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sp>
        <p:nvSpPr>
          <p:cNvPr id="3" name="文本框 2"/>
          <p:cNvSpPr txBox="1"/>
          <p:nvPr/>
        </p:nvSpPr>
        <p:spPr>
          <a:xfrm>
            <a:off x="5247867" y="783631"/>
            <a:ext cx="3456384" cy="2743893"/>
          </a:xfrm>
          <a:prstGeom prst="rect">
            <a:avLst/>
          </a:prstGeom>
          <a:noFill/>
        </p:spPr>
        <p:txBody>
          <a:bodyPr wrap="square" rtlCol="0">
            <a:spAutoFit/>
          </a:bodyPr>
          <a:lstStyle/>
          <a:p>
            <a:pPr>
              <a:lnSpc>
                <a:spcPct val="130000"/>
              </a:lnSpc>
            </a:pPr>
            <a:r>
              <a:rPr lang="en-US" altLang="zh-CN" sz="2400" b="1" dirty="0">
                <a:solidFill>
                  <a:schemeClr val="bg2"/>
                </a:solidFill>
              </a:rPr>
              <a:t>The Cricket</a:t>
            </a:r>
          </a:p>
          <a:p>
            <a:pPr>
              <a:lnSpc>
                <a:spcPct val="130000"/>
              </a:lnSpc>
            </a:pPr>
            <a:r>
              <a:rPr lang="en-US" altLang="zh-CN" sz="2200" i="1" dirty="0">
                <a:solidFill>
                  <a:schemeClr val="bg2"/>
                </a:solidFill>
              </a:rPr>
              <a:t>Songs collected in Tang</a:t>
            </a:r>
          </a:p>
          <a:p>
            <a:pPr>
              <a:lnSpc>
                <a:spcPct val="130000"/>
              </a:lnSpc>
            </a:pPr>
            <a:r>
              <a:rPr lang="en-US" altLang="zh-CN" sz="2200" i="1" dirty="0">
                <a:solidFill>
                  <a:schemeClr val="bg2"/>
                </a:solidFill>
              </a:rPr>
              <a:t>The Book of Poetry</a:t>
            </a:r>
          </a:p>
          <a:p>
            <a:pPr>
              <a:lnSpc>
                <a:spcPct val="130000"/>
              </a:lnSpc>
            </a:pPr>
            <a:endParaRPr lang="en-US" altLang="zh-CN" sz="2800" i="1" dirty="0">
              <a:solidFill>
                <a:schemeClr val="bg2"/>
              </a:solidFill>
            </a:endParaRPr>
          </a:p>
          <a:p>
            <a:pPr>
              <a:lnSpc>
                <a:spcPct val="130000"/>
              </a:lnSpc>
            </a:pPr>
            <a:endParaRPr lang="en-US" altLang="zh-CN" sz="2400" b="1" dirty="0"/>
          </a:p>
          <a:p>
            <a:pPr>
              <a:lnSpc>
                <a:spcPct val="130000"/>
              </a:lnSpc>
            </a:pPr>
            <a:endParaRPr kumimoji="1" lang="zh-CN" altLang="en-US" sz="1400" dirty="0">
              <a:latin typeface="Arial" panose="020B0604020202020204" pitchFamily="34" charset="0"/>
              <a:ea typeface="微软雅黑" panose="020B0503020204020204" pitchFamily="34" charset="-122"/>
            </a:endParaRPr>
          </a:p>
        </p:txBody>
      </p:sp>
      <p:sp>
        <p:nvSpPr>
          <p:cNvPr id="4" name="文本框 3"/>
          <p:cNvSpPr txBox="1"/>
          <p:nvPr/>
        </p:nvSpPr>
        <p:spPr>
          <a:xfrm>
            <a:off x="-108520" y="783631"/>
            <a:ext cx="6474167" cy="652486"/>
          </a:xfrm>
          <a:prstGeom prst="rect">
            <a:avLst/>
          </a:prstGeom>
          <a:noFill/>
        </p:spPr>
        <p:txBody>
          <a:bodyPr wrap="square" rtlCol="0">
            <a:spAutoFit/>
          </a:bodyPr>
          <a:lstStyle/>
          <a:p>
            <a:pPr>
              <a:lnSpc>
                <a:spcPct val="130000"/>
              </a:lnSpc>
            </a:pPr>
            <a:r>
              <a:rPr lang="en-US" altLang="zh-CN" sz="2800" dirty="0">
                <a:solidFill>
                  <a:schemeClr val="bg2"/>
                </a:solidFill>
                <a:latin typeface="Times New Roman" panose="02020603050405020304" pitchFamily="18" charset="0"/>
                <a:ea typeface="华文中宋"/>
                <a:cs typeface="Times New Roman" panose="02020603050405020304" pitchFamily="18" charset="0"/>
              </a:rPr>
              <a:t>·</a:t>
            </a:r>
            <a:r>
              <a:rPr lang="zh-CN" altLang="en-US" sz="2800" dirty="0">
                <a:solidFill>
                  <a:schemeClr val="bg2"/>
                </a:solidFill>
                <a:latin typeface="华文中宋"/>
                <a:ea typeface="华文中宋"/>
                <a:cs typeface="华文中宋"/>
              </a:rPr>
              <a:t>唐风</a:t>
            </a:r>
            <a:r>
              <a:rPr lang="en-US" altLang="zh-CN" sz="2800" dirty="0">
                <a:solidFill>
                  <a:schemeClr val="bg2"/>
                </a:solidFill>
                <a:latin typeface="华文中宋"/>
                <a:ea typeface="华文中宋"/>
                <a:cs typeface="华文中宋"/>
              </a:rPr>
              <a:t>》</a:t>
            </a:r>
            <a:endParaRPr lang="zh-CN" altLang="en-US" sz="2800" dirty="0">
              <a:solidFill>
                <a:schemeClr val="bg2"/>
              </a:solidFill>
              <a:latin typeface="华文中宋"/>
              <a:ea typeface="华文中宋"/>
              <a:cs typeface="华文中宋"/>
            </a:endParaRPr>
          </a:p>
        </p:txBody>
      </p:sp>
      <p:sp>
        <p:nvSpPr>
          <p:cNvPr id="6" name="矩形 5"/>
          <p:cNvSpPr/>
          <p:nvPr/>
        </p:nvSpPr>
        <p:spPr>
          <a:xfrm>
            <a:off x="2803551" y="1109874"/>
            <a:ext cx="6173416" cy="3477875"/>
          </a:xfrm>
          <a:prstGeom prst="rect">
            <a:avLst/>
          </a:prstGeom>
        </p:spPr>
        <p:txBody>
          <a:bodyPr wrap="square">
            <a:spAutoFit/>
          </a:bodyPr>
          <a:lstStyle/>
          <a:p>
            <a:r>
              <a:rPr lang="en-US" altLang="zh-CN" sz="2000" dirty="0"/>
              <a:t>    In September 2019, the team successfully defended their status as World Cup champions. This was their 10th successful world championship. In his congratulatory telegram, President Xi </a:t>
            </a:r>
            <a:r>
              <a:rPr lang="en-US" altLang="zh-CN" sz="2000" dirty="0" err="1"/>
              <a:t>Jinping</a:t>
            </a:r>
            <a:r>
              <a:rPr lang="en-US" altLang="zh-CN" sz="2000" dirty="0"/>
              <a:t> praised the team for displaying once again their traditional teamwork and indomitable spirit in competing with every strong rival.</a:t>
            </a:r>
          </a:p>
          <a:p>
            <a:r>
              <a:rPr lang="en-US" altLang="zh-CN" sz="2000" dirty="0"/>
              <a:t>    The team's influence on the Chinese nation has transcended the volleyball court, and their spirit has inspired people from every sector of society to continue their endeavors in their fields.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6" y="985292"/>
            <a:ext cx="2771999" cy="167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D:\教学\教学比赛和教学项目\20年外教社光盘编写\我的unit 2+4\Unit 4\55aed1eb-31cd-44f7-b348-b1259a73b25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87" y="3433564"/>
            <a:ext cx="2857942" cy="192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431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sp>
        <p:nvSpPr>
          <p:cNvPr id="8" name="文本框 7"/>
          <p:cNvSpPr txBox="1"/>
          <p:nvPr/>
        </p:nvSpPr>
        <p:spPr>
          <a:xfrm>
            <a:off x="179512" y="1057300"/>
            <a:ext cx="8784976" cy="4013406"/>
          </a:xfrm>
          <a:prstGeom prst="rect">
            <a:avLst/>
          </a:prstGeom>
          <a:noFill/>
        </p:spPr>
        <p:txBody>
          <a:bodyPr wrap="square" rtlCol="0">
            <a:spAutoFit/>
          </a:bodyPr>
          <a:lstStyle/>
          <a:p>
            <a:pPr>
              <a:lnSpc>
                <a:spcPct val="130000"/>
              </a:lnSpc>
            </a:pPr>
            <a:r>
              <a:rPr lang="en-US" altLang="zh-CN" sz="2800" b="1" dirty="0"/>
              <a:t>Further thoughts:</a:t>
            </a:r>
          </a:p>
          <a:p>
            <a:pPr>
              <a:lnSpc>
                <a:spcPct val="130000"/>
              </a:lnSpc>
            </a:pPr>
            <a:r>
              <a:rPr lang="en-US" altLang="zh-CN" sz="2800" dirty="0"/>
              <a:t>What is the essence of  the so-called “Chinese women’s volleyball team spirit” ?</a:t>
            </a:r>
          </a:p>
          <a:p>
            <a:pPr>
              <a:lnSpc>
                <a:spcPct val="130000"/>
              </a:lnSpc>
            </a:pPr>
            <a:r>
              <a:rPr lang="en-US" altLang="zh-CN" sz="2800" dirty="0">
                <a:solidFill>
                  <a:srgbClr val="C00000"/>
                </a:solidFill>
                <a:latin typeface="Arial" panose="020B0604020202020204" pitchFamily="34" charset="0"/>
                <a:ea typeface="微软雅黑" panose="020B0503020204020204" pitchFamily="34" charset="-122"/>
              </a:rPr>
              <a:t>tenacity, teamwork, pursuit of excellence and unyielding spirit</a:t>
            </a:r>
          </a:p>
          <a:p>
            <a:pPr>
              <a:lnSpc>
                <a:spcPct val="130000"/>
              </a:lnSpc>
            </a:pPr>
            <a:endParaRPr lang="en-US" altLang="zh-CN" sz="2800" dirty="0">
              <a:latin typeface="Arial" panose="020B0604020202020204" pitchFamily="34" charset="0"/>
              <a:ea typeface="微软雅黑" panose="020B0503020204020204" pitchFamily="34" charset="-122"/>
            </a:endParaRPr>
          </a:p>
          <a:p>
            <a:pPr>
              <a:lnSpc>
                <a:spcPct val="130000"/>
              </a:lnSpc>
            </a:pPr>
            <a:r>
              <a:rPr kumimoji="1" lang="zh-CN" altLang="en-US" sz="2800" dirty="0">
                <a:solidFill>
                  <a:srgbClr val="C00000"/>
                </a:solidFill>
                <a:latin typeface="+mn-ea"/>
              </a:rPr>
              <a:t>顽强奋斗、团结协作、勇攀高峰、永不言败</a:t>
            </a:r>
          </a:p>
        </p:txBody>
      </p:sp>
      <p:pic>
        <p:nvPicPr>
          <p:cNvPr id="6"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87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539552" y="1387323"/>
            <a:ext cx="8473380" cy="4327677"/>
          </a:xfrm>
        </p:spPr>
        <p:txBody>
          <a:bodyPr>
            <a:noAutofit/>
          </a:bodyPr>
          <a:lstStyle/>
          <a:p>
            <a:r>
              <a:rPr lang="en-US" altLang="zh-CN" sz="2800" b="1" dirty="0">
                <a:solidFill>
                  <a:srgbClr val="3F3F3F"/>
                </a:solidFill>
              </a:rPr>
              <a:t>Paragraph Identification</a:t>
            </a:r>
          </a:p>
          <a:p>
            <a:endParaRPr lang="en-US" altLang="zh-CN" sz="2800" b="1" dirty="0">
              <a:solidFill>
                <a:srgbClr val="3F3F3F"/>
              </a:solidFill>
            </a:endParaRPr>
          </a:p>
          <a:p>
            <a:r>
              <a:rPr lang="en-US" altLang="zh-CN" sz="2800" b="1" dirty="0">
                <a:solidFill>
                  <a:srgbClr val="3F3F3F"/>
                </a:solidFill>
              </a:rPr>
              <a:t>Sentence Translation</a:t>
            </a:r>
          </a:p>
          <a:p>
            <a:pPr marL="0" indent="0">
              <a:buNone/>
            </a:pPr>
            <a:endParaRPr lang="en-US" altLang="zh-CN" sz="2400" dirty="0"/>
          </a:p>
        </p:txBody>
      </p:sp>
    </p:spTree>
    <p:extLst>
      <p:ext uri="{BB962C8B-B14F-4D97-AF65-F5344CB8AC3E}">
        <p14:creationId xmlns:p14="http://schemas.microsoft.com/office/powerpoint/2010/main" val="18509351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419100" y="855512"/>
            <a:ext cx="8473380" cy="4327677"/>
          </a:xfrm>
        </p:spPr>
        <p:txBody>
          <a:bodyPr>
            <a:noAutofit/>
          </a:bodyPr>
          <a:lstStyle/>
          <a:p>
            <a:pPr marL="0" indent="0">
              <a:buNone/>
            </a:pPr>
            <a:r>
              <a:rPr lang="en-US" altLang="zh-CN" sz="2400" b="1" dirty="0">
                <a:solidFill>
                  <a:srgbClr val="3F3F3F"/>
                </a:solidFill>
              </a:rPr>
              <a:t>1. The following statements contain information from Text B, where each paragraph is numbered. Identify the paragraph from which the information is derived</a:t>
            </a:r>
            <a:r>
              <a:rPr lang="en-US" altLang="zh-CN" sz="2400" dirty="0">
                <a:solidFill>
                  <a:srgbClr val="3F3F3F"/>
                </a:solidFill>
              </a:rPr>
              <a:t>.</a:t>
            </a:r>
          </a:p>
          <a:p>
            <a:pPr marL="0" indent="0">
              <a:buNone/>
            </a:pPr>
            <a:r>
              <a:rPr lang="en-US" altLang="zh-CN" sz="2400" dirty="0">
                <a:solidFill>
                  <a:schemeClr val="tx2"/>
                </a:solidFill>
              </a:rPr>
              <a:t>1) Sportsmen would hug or shake hands with their opponents after a </a:t>
            </a:r>
            <a:r>
              <a:rPr lang="en-US" altLang="zh-CN" sz="2400" dirty="0" err="1">
                <a:solidFill>
                  <a:schemeClr val="tx2"/>
                </a:solidFill>
              </a:rPr>
              <a:t>hardfought</a:t>
            </a:r>
            <a:r>
              <a:rPr lang="en-US" altLang="zh-CN" sz="2400" dirty="0">
                <a:solidFill>
                  <a:schemeClr val="tx2"/>
                </a:solidFill>
              </a:rPr>
              <a:t> match.</a:t>
            </a:r>
          </a:p>
          <a:p>
            <a:pPr marL="0" indent="0">
              <a:buNone/>
            </a:pPr>
            <a:r>
              <a:rPr lang="en-US" altLang="zh-CN" sz="2400" dirty="0">
                <a:solidFill>
                  <a:schemeClr val="tx2"/>
                </a:solidFill>
              </a:rPr>
              <a:t>2) You display good sportsmanship when you treat others as you’d like to be treated yourself.</a:t>
            </a:r>
          </a:p>
        </p:txBody>
      </p:sp>
      <p:sp>
        <p:nvSpPr>
          <p:cNvPr id="4" name="文本框 3"/>
          <p:cNvSpPr txBox="1"/>
          <p:nvPr/>
        </p:nvSpPr>
        <p:spPr>
          <a:xfrm>
            <a:off x="7351594" y="2580501"/>
            <a:ext cx="1512168" cy="572464"/>
          </a:xfrm>
          <a:prstGeom prst="rect">
            <a:avLst/>
          </a:prstGeom>
          <a:noFill/>
        </p:spPr>
        <p:txBody>
          <a:bodyPr wrap="square" rtlCol="0">
            <a:spAutoFit/>
          </a:bodyPr>
          <a:lstStyle/>
          <a:p>
            <a:pPr>
              <a:lnSpc>
                <a:spcPct val="130000"/>
              </a:lnSpc>
            </a:pPr>
            <a:r>
              <a:rPr lang="en-US" altLang="zh-CN" sz="2400" dirty="0">
                <a:solidFill>
                  <a:srgbClr val="FF0000"/>
                </a:solidFill>
              </a:rPr>
              <a:t>(Para. 1)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5" name="文本框 4"/>
          <p:cNvSpPr txBox="1"/>
          <p:nvPr/>
        </p:nvSpPr>
        <p:spPr>
          <a:xfrm>
            <a:off x="7351594" y="3721596"/>
            <a:ext cx="1512168" cy="522451"/>
          </a:xfrm>
          <a:prstGeom prst="rect">
            <a:avLst/>
          </a:prstGeom>
          <a:noFill/>
        </p:spPr>
        <p:txBody>
          <a:bodyPr wrap="square" rtlCol="0">
            <a:spAutoFit/>
          </a:bodyPr>
          <a:lstStyle/>
          <a:p>
            <a:pPr>
              <a:lnSpc>
                <a:spcPct val="130000"/>
              </a:lnSpc>
            </a:pPr>
            <a:r>
              <a:rPr lang="en-US" altLang="zh-CN" sz="2400" dirty="0">
                <a:solidFill>
                  <a:srgbClr val="FF0000"/>
                </a:solidFill>
              </a:rPr>
              <a:t>(Para. 5)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69777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solidFill>
                  <a:schemeClr val="tx2"/>
                </a:solidFill>
              </a:rPr>
              <a:t>3) Poor sportsmanship, foul play and lack of grace have become very common in sports in recent years.</a:t>
            </a:r>
          </a:p>
          <a:p>
            <a:pPr marL="0" indent="0">
              <a:buNone/>
            </a:pPr>
            <a:r>
              <a:rPr lang="en-US" altLang="zh-CN" sz="2400" dirty="0">
                <a:solidFill>
                  <a:schemeClr val="tx2"/>
                </a:solidFill>
              </a:rPr>
              <a:t>4) When you lose, you should congratulate the winners promptly and willingly.</a:t>
            </a:r>
          </a:p>
          <a:p>
            <a:pPr marL="0" indent="0">
              <a:buNone/>
            </a:pPr>
            <a:r>
              <a:rPr lang="en-US" altLang="zh-CN" sz="2400" dirty="0">
                <a:solidFill>
                  <a:schemeClr val="tx2"/>
                </a:solidFill>
              </a:rPr>
              <a:t>5) When you win, be gracious and generous and let victories speak for themselves.</a:t>
            </a:r>
          </a:p>
          <a:p>
            <a:pPr marL="0" indent="0">
              <a:buNone/>
            </a:pPr>
            <a:endParaRPr kumimoji="1" lang="zh-CN" altLang="en-US" sz="2400" dirty="0"/>
          </a:p>
        </p:txBody>
      </p:sp>
      <p:sp>
        <p:nvSpPr>
          <p:cNvPr id="4" name="文本框 3"/>
          <p:cNvSpPr txBox="1"/>
          <p:nvPr/>
        </p:nvSpPr>
        <p:spPr>
          <a:xfrm>
            <a:off x="7164288" y="2209428"/>
            <a:ext cx="1512168" cy="572464"/>
          </a:xfrm>
          <a:prstGeom prst="rect">
            <a:avLst/>
          </a:prstGeom>
          <a:noFill/>
        </p:spPr>
        <p:txBody>
          <a:bodyPr wrap="square" rtlCol="0">
            <a:spAutoFit/>
          </a:bodyPr>
          <a:lstStyle/>
          <a:p>
            <a:pPr>
              <a:lnSpc>
                <a:spcPct val="130000"/>
              </a:lnSpc>
            </a:pPr>
            <a:r>
              <a:rPr lang="en-US" altLang="zh-CN" sz="2400" dirty="0">
                <a:solidFill>
                  <a:srgbClr val="FF0000"/>
                </a:solidFill>
              </a:rPr>
              <a:t>(Para. 12)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5" name="文本框 4"/>
          <p:cNvSpPr txBox="1"/>
          <p:nvPr/>
        </p:nvSpPr>
        <p:spPr>
          <a:xfrm>
            <a:off x="7079958" y="3106624"/>
            <a:ext cx="1800200" cy="572464"/>
          </a:xfrm>
          <a:prstGeom prst="rect">
            <a:avLst/>
          </a:prstGeom>
          <a:noFill/>
        </p:spPr>
        <p:txBody>
          <a:bodyPr wrap="square" rtlCol="0">
            <a:spAutoFit/>
          </a:bodyPr>
          <a:lstStyle/>
          <a:p>
            <a:pPr>
              <a:lnSpc>
                <a:spcPct val="130000"/>
              </a:lnSpc>
            </a:pPr>
            <a:r>
              <a:rPr lang="en-US" altLang="zh-CN" sz="2400" dirty="0">
                <a:solidFill>
                  <a:srgbClr val="FF0000"/>
                </a:solidFill>
              </a:rPr>
              <a:t>(Para. 13)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7201E7F0-1F98-4969-9887-0BECA64EB6FE}"/>
              </a:ext>
            </a:extLst>
          </p:cNvPr>
          <p:cNvSpPr txBox="1"/>
          <p:nvPr/>
        </p:nvSpPr>
        <p:spPr>
          <a:xfrm>
            <a:off x="7164288" y="1322831"/>
            <a:ext cx="1296144" cy="572464"/>
          </a:xfrm>
          <a:prstGeom prst="rect">
            <a:avLst/>
          </a:prstGeom>
          <a:noFill/>
        </p:spPr>
        <p:txBody>
          <a:bodyPr wrap="square" rtlCol="0">
            <a:spAutoFit/>
          </a:bodyPr>
          <a:lstStyle/>
          <a:p>
            <a:pPr>
              <a:lnSpc>
                <a:spcPct val="130000"/>
              </a:lnSpc>
            </a:pPr>
            <a:r>
              <a:rPr lang="en-US" altLang="zh-CN" sz="2400" dirty="0">
                <a:solidFill>
                  <a:srgbClr val="FF0000"/>
                </a:solidFill>
              </a:rPr>
              <a:t>(Para. 7) </a:t>
            </a:r>
            <a:endParaRPr lang="zh-CN" altLang="en-US" sz="2400" dirty="0">
              <a:solidFill>
                <a:srgbClr val="FF0000"/>
              </a:solidFill>
            </a:endParaRPr>
          </a:p>
        </p:txBody>
      </p:sp>
    </p:spTree>
    <p:extLst>
      <p:ext uri="{BB962C8B-B14F-4D97-AF65-F5344CB8AC3E}">
        <p14:creationId xmlns:p14="http://schemas.microsoft.com/office/powerpoint/2010/main" val="286656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solidFill>
                  <a:schemeClr val="tx2"/>
                </a:solidFill>
              </a:rPr>
              <a:t>6) There are ways to practice good sportsmanship in real-life situations.</a:t>
            </a:r>
          </a:p>
          <a:p>
            <a:pPr marL="0" indent="0">
              <a:buNone/>
            </a:pPr>
            <a:r>
              <a:rPr lang="en-US" altLang="zh-CN" sz="2400" dirty="0">
                <a:solidFill>
                  <a:schemeClr val="tx2"/>
                </a:solidFill>
              </a:rPr>
              <a:t>7) It is not part of good sportsmanship to win at any cost.</a:t>
            </a:r>
          </a:p>
          <a:p>
            <a:pPr marL="0" indent="0">
              <a:buNone/>
            </a:pPr>
            <a:endParaRPr lang="en-US" altLang="zh-CN" sz="2400" dirty="0">
              <a:solidFill>
                <a:schemeClr val="tx2"/>
              </a:solidFill>
            </a:endParaRPr>
          </a:p>
          <a:p>
            <a:pPr marL="0" indent="0">
              <a:buNone/>
            </a:pPr>
            <a:r>
              <a:rPr lang="en-US" altLang="zh-CN" sz="2400" dirty="0">
                <a:solidFill>
                  <a:schemeClr val="tx2"/>
                </a:solidFill>
              </a:rPr>
              <a:t>8) Good sportsmanship can be carried over into other areas of life.</a:t>
            </a:r>
          </a:p>
          <a:p>
            <a:pPr marL="0" indent="0">
              <a:buNone/>
            </a:pPr>
            <a:endParaRPr kumimoji="1" lang="zh-CN" altLang="en-US" sz="2400" dirty="0"/>
          </a:p>
        </p:txBody>
      </p:sp>
      <p:sp>
        <p:nvSpPr>
          <p:cNvPr id="4" name="文本框 3"/>
          <p:cNvSpPr txBox="1"/>
          <p:nvPr/>
        </p:nvSpPr>
        <p:spPr>
          <a:xfrm>
            <a:off x="7164288" y="2209428"/>
            <a:ext cx="1512168" cy="572464"/>
          </a:xfrm>
          <a:prstGeom prst="rect">
            <a:avLst/>
          </a:prstGeom>
          <a:noFill/>
        </p:spPr>
        <p:txBody>
          <a:bodyPr wrap="square" rtlCol="0">
            <a:spAutoFit/>
          </a:bodyPr>
          <a:lstStyle/>
          <a:p>
            <a:pPr>
              <a:lnSpc>
                <a:spcPct val="130000"/>
              </a:lnSpc>
            </a:pPr>
            <a:r>
              <a:rPr lang="en-US" altLang="zh-CN" sz="2400" dirty="0">
                <a:solidFill>
                  <a:srgbClr val="FF0000"/>
                </a:solidFill>
              </a:rPr>
              <a:t>(Para. 15) </a:t>
            </a:r>
            <a:endParaRPr kumimoji="1" lang="zh-CN" altLang="en-US" sz="2400" dirty="0">
              <a:solidFill>
                <a:srgbClr val="FF0000"/>
              </a:solidFill>
              <a:ea typeface="微软雅黑" panose="020B0503020204020204" pitchFamily="34" charset="-122"/>
            </a:endParaRPr>
          </a:p>
        </p:txBody>
      </p:sp>
      <p:sp>
        <p:nvSpPr>
          <p:cNvPr id="5" name="文本框 4"/>
          <p:cNvSpPr txBox="1"/>
          <p:nvPr/>
        </p:nvSpPr>
        <p:spPr>
          <a:xfrm>
            <a:off x="7142062" y="3656922"/>
            <a:ext cx="1800200" cy="572464"/>
          </a:xfrm>
          <a:prstGeom prst="rect">
            <a:avLst/>
          </a:prstGeom>
          <a:noFill/>
        </p:spPr>
        <p:txBody>
          <a:bodyPr wrap="square" rtlCol="0">
            <a:spAutoFit/>
          </a:bodyPr>
          <a:lstStyle/>
          <a:p>
            <a:pPr>
              <a:lnSpc>
                <a:spcPct val="130000"/>
              </a:lnSpc>
            </a:pPr>
            <a:r>
              <a:rPr lang="en-US" altLang="zh-CN" sz="2400" dirty="0">
                <a:solidFill>
                  <a:srgbClr val="FF0000"/>
                </a:solidFill>
              </a:rPr>
              <a:t>(Para. 18) </a:t>
            </a:r>
            <a:endParaRPr kumimoji="1" lang="zh-CN" altLang="en-US" sz="2400" dirty="0">
              <a:solidFill>
                <a:srgbClr val="FF0000"/>
              </a:solidFill>
              <a:ea typeface="微软雅黑" panose="020B0503020204020204" pitchFamily="34" charset="-122"/>
            </a:endParaRPr>
          </a:p>
        </p:txBody>
      </p:sp>
      <p:sp>
        <p:nvSpPr>
          <p:cNvPr id="6" name="文本框 5">
            <a:extLst>
              <a:ext uri="{FF2B5EF4-FFF2-40B4-BE49-F238E27FC236}">
                <a16:creationId xmlns:a16="http://schemas.microsoft.com/office/drawing/2014/main" id="{7201E7F0-1F98-4969-9887-0BECA64EB6FE}"/>
              </a:ext>
            </a:extLst>
          </p:cNvPr>
          <p:cNvSpPr txBox="1"/>
          <p:nvPr/>
        </p:nvSpPr>
        <p:spPr>
          <a:xfrm>
            <a:off x="7164288" y="1322831"/>
            <a:ext cx="1512168" cy="572464"/>
          </a:xfrm>
          <a:prstGeom prst="rect">
            <a:avLst/>
          </a:prstGeom>
          <a:noFill/>
        </p:spPr>
        <p:txBody>
          <a:bodyPr wrap="square" rtlCol="0">
            <a:spAutoFit/>
          </a:bodyPr>
          <a:lstStyle/>
          <a:p>
            <a:pPr>
              <a:lnSpc>
                <a:spcPct val="130000"/>
              </a:lnSpc>
            </a:pPr>
            <a:r>
              <a:rPr lang="en-US" altLang="zh-CN" sz="2400" dirty="0">
                <a:solidFill>
                  <a:srgbClr val="FF0000"/>
                </a:solidFill>
              </a:rPr>
              <a:t>(Para. 14) </a:t>
            </a:r>
            <a:endParaRPr lang="zh-CN" altLang="en-US" sz="2400" dirty="0">
              <a:solidFill>
                <a:srgbClr val="FF0000"/>
              </a:solidFill>
            </a:endParaRPr>
          </a:p>
        </p:txBody>
      </p:sp>
    </p:spTree>
    <p:extLst>
      <p:ext uri="{BB962C8B-B14F-4D97-AF65-F5344CB8AC3E}">
        <p14:creationId xmlns:p14="http://schemas.microsoft.com/office/powerpoint/2010/main" val="411280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323528" y="855512"/>
            <a:ext cx="8387617" cy="4738292"/>
          </a:xfrm>
        </p:spPr>
        <p:txBody>
          <a:bodyPr>
            <a:normAutofit fontScale="62500" lnSpcReduction="20000"/>
          </a:bodyPr>
          <a:lstStyle/>
          <a:p>
            <a:pPr marL="0" indent="0">
              <a:buNone/>
            </a:pPr>
            <a:r>
              <a:rPr lang="en-US" altLang="zh-CN" sz="3400" dirty="0">
                <a:solidFill>
                  <a:srgbClr val="3F3F3F"/>
                </a:solidFill>
              </a:rPr>
              <a:t>2. Translate the following sentences from Text B into Chinese.</a:t>
            </a:r>
          </a:p>
          <a:p>
            <a:pPr marL="0" indent="0">
              <a:buNone/>
            </a:pPr>
            <a:r>
              <a:rPr lang="en-US" altLang="zh-CN" sz="3400" dirty="0">
                <a:solidFill>
                  <a:schemeClr val="tx2"/>
                </a:solidFill>
              </a:rPr>
              <a:t>1) It’s all part of sportsmanship, a great tradition in sports and competition that means playing clean and handling both victory and defeat with grace, style, and dignity.(Para. 3)</a:t>
            </a:r>
          </a:p>
          <a:p>
            <a:pPr marL="0" indent="0">
              <a:buNone/>
            </a:pPr>
            <a:r>
              <a:rPr lang="zh-CN" altLang="en-US" sz="3100" dirty="0">
                <a:solidFill>
                  <a:srgbClr val="FF0000"/>
                </a:solidFill>
                <a:latin typeface="+mn-ea"/>
                <a:ea typeface="+mn-ea"/>
              </a:rPr>
              <a:t>这是体育精神的一部分，是体育运动和体育比赛的一个伟大传统，它意味着公平竞技，不管胜败，都不失优雅、风度和尊严。</a:t>
            </a:r>
            <a:endParaRPr lang="en-US" altLang="zh-CN" sz="3100" dirty="0">
              <a:solidFill>
                <a:srgbClr val="FF0000"/>
              </a:solidFill>
              <a:latin typeface="+mn-ea"/>
              <a:ea typeface="+mn-ea"/>
            </a:endParaRPr>
          </a:p>
          <a:p>
            <a:pPr marL="0" indent="0">
              <a:buNone/>
            </a:pPr>
            <a:r>
              <a:rPr lang="en-US" altLang="zh-CN" sz="3400" dirty="0">
                <a:solidFill>
                  <a:schemeClr val="tx2"/>
                </a:solidFill>
              </a:rPr>
              <a:t>2) You’ve probably seen athletes who take their own successes too seriously, too. They celebrate a goal with a prolonged victory dance or constantly brag about their abilities. (Para. 7)</a:t>
            </a:r>
          </a:p>
          <a:p>
            <a:pPr marL="0" indent="0">
              <a:buNone/>
            </a:pPr>
            <a:r>
              <a:rPr lang="zh-CN" altLang="en-US" sz="3100" dirty="0">
                <a:solidFill>
                  <a:srgbClr val="FF0000"/>
                </a:solidFill>
                <a:latin typeface="+mn-ea"/>
                <a:ea typeface="+mn-ea"/>
              </a:rPr>
              <a:t>你或许也见到过运动员把自己的成功太当回事儿。为了一个进球，他们长时间地手舞足蹈或不断夸耀他们的能耐。</a:t>
            </a:r>
          </a:p>
        </p:txBody>
      </p:sp>
    </p:spTree>
    <p:extLst>
      <p:ext uri="{BB962C8B-B14F-4D97-AF65-F5344CB8AC3E}">
        <p14:creationId xmlns:p14="http://schemas.microsoft.com/office/powerpoint/2010/main" val="361538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395536" y="769268"/>
            <a:ext cx="8292045" cy="4327677"/>
          </a:xfrm>
        </p:spPr>
        <p:txBody>
          <a:bodyPr>
            <a:noAutofit/>
          </a:bodyPr>
          <a:lstStyle/>
          <a:p>
            <a:pPr marL="0" indent="0">
              <a:buNone/>
            </a:pPr>
            <a:r>
              <a:rPr lang="en-US" altLang="zh-CN" sz="2200" dirty="0">
                <a:solidFill>
                  <a:schemeClr val="tx2"/>
                </a:solidFill>
              </a:rPr>
              <a:t>3) </a:t>
            </a:r>
            <a:r>
              <a:rPr lang="en-US" altLang="zh-CN" sz="2400" dirty="0">
                <a:solidFill>
                  <a:schemeClr val="tx2"/>
                </a:solidFill>
              </a:rPr>
              <a:t>When you do lose — and it will happen — don’t take it out on your opponent, blame the officials, or blame your team. Take it in your stride. When you lose, lose with class. (Para. 11)</a:t>
            </a:r>
          </a:p>
          <a:p>
            <a:pPr marL="0" indent="0">
              <a:buNone/>
            </a:pPr>
            <a:r>
              <a:rPr lang="zh-CN" altLang="en-US" sz="2400" dirty="0">
                <a:solidFill>
                  <a:srgbClr val="FF0000"/>
                </a:solidFill>
                <a:latin typeface="+mn-ea"/>
                <a:ea typeface="+mn-ea"/>
              </a:rPr>
              <a:t>当你真的输了</a:t>
            </a:r>
            <a:r>
              <a:rPr lang="en-US" altLang="zh-CN" sz="2400" dirty="0">
                <a:solidFill>
                  <a:srgbClr val="FF0000"/>
                </a:solidFill>
                <a:latin typeface="+mn-ea"/>
                <a:ea typeface="+mn-ea"/>
              </a:rPr>
              <a:t>——</a:t>
            </a:r>
            <a:r>
              <a:rPr lang="zh-CN" altLang="en-US" sz="2400" dirty="0">
                <a:solidFill>
                  <a:srgbClr val="FF0000"/>
                </a:solidFill>
                <a:latin typeface="+mn-ea"/>
                <a:ea typeface="+mn-ea"/>
              </a:rPr>
              <a:t>你总有输的时候</a:t>
            </a:r>
            <a:r>
              <a:rPr lang="en-US" altLang="zh-CN" sz="2400" dirty="0">
                <a:solidFill>
                  <a:srgbClr val="FF0000"/>
                </a:solidFill>
                <a:latin typeface="+mn-ea"/>
                <a:ea typeface="+mn-ea"/>
              </a:rPr>
              <a:t>——</a:t>
            </a:r>
            <a:r>
              <a:rPr lang="zh-CN" altLang="en-US" sz="2400" dirty="0">
                <a:solidFill>
                  <a:srgbClr val="FF0000"/>
                </a:solidFill>
                <a:latin typeface="+mn-ea"/>
                <a:ea typeface="+mn-ea"/>
              </a:rPr>
              <a:t>不要拿对手出气，不要责怪主持比赛的官员或你的队友。要泰然自若，输也要输得有风度。</a:t>
            </a:r>
            <a:endParaRPr lang="en-US" altLang="zh-CN" sz="2400" dirty="0">
              <a:solidFill>
                <a:srgbClr val="FF0000"/>
              </a:solidFill>
              <a:latin typeface="+mn-ea"/>
              <a:ea typeface="+mn-ea"/>
            </a:endParaRPr>
          </a:p>
          <a:p>
            <a:pPr marL="0" indent="0">
              <a:buNone/>
            </a:pPr>
            <a:endParaRPr lang="en-US" altLang="zh-CN" sz="2200" dirty="0">
              <a:solidFill>
                <a:srgbClr val="FF0000"/>
              </a:solidFill>
            </a:endParaRPr>
          </a:p>
        </p:txBody>
      </p:sp>
    </p:spTree>
    <p:extLst>
      <p:ext uri="{BB962C8B-B14F-4D97-AF65-F5344CB8AC3E}">
        <p14:creationId xmlns:p14="http://schemas.microsoft.com/office/powerpoint/2010/main" val="89880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251520" y="855512"/>
            <a:ext cx="8459625" cy="4327677"/>
          </a:xfrm>
        </p:spPr>
        <p:txBody>
          <a:bodyPr>
            <a:noAutofit/>
          </a:bodyPr>
          <a:lstStyle/>
          <a:p>
            <a:pPr marL="0" indent="0">
              <a:buNone/>
            </a:pPr>
            <a:r>
              <a:rPr lang="en-US" altLang="zh-CN" sz="2400" dirty="0">
                <a:solidFill>
                  <a:schemeClr val="tx2"/>
                </a:solidFill>
              </a:rPr>
              <a:t>4) Good sportsmanship means acknowledging victories without humiliating opponents, being quietly proud of success, and letting victories speak for themselves. (Para. 13)</a:t>
            </a:r>
          </a:p>
          <a:p>
            <a:pPr marL="0" indent="0">
              <a:buNone/>
            </a:pPr>
            <a:r>
              <a:rPr lang="zh-CN" altLang="en-US" sz="2400" dirty="0">
                <a:solidFill>
                  <a:srgbClr val="FF0000"/>
                </a:solidFill>
                <a:latin typeface="+mn-ea"/>
                <a:ea typeface="+mn-ea"/>
              </a:rPr>
              <a:t>良好的体育精神意味着承纳胜利而不羞辱对手，为获胜感到骄傲但不事张扬，让胜利自己说话。</a:t>
            </a:r>
            <a:endParaRPr lang="en-US" altLang="zh-CN" sz="2400" dirty="0">
              <a:solidFill>
                <a:srgbClr val="FF0000"/>
              </a:solidFill>
              <a:latin typeface="+mn-ea"/>
              <a:ea typeface="+mn-ea"/>
            </a:endParaRPr>
          </a:p>
        </p:txBody>
      </p:sp>
      <p:pic>
        <p:nvPicPr>
          <p:cNvPr id="5"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5131345"/>
            <a:ext cx="719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98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 – Global Reading</a:t>
            </a:r>
            <a:endParaRPr kumimoji="1" lang="zh-CN" altLang="en-US" b="0" dirty="0"/>
          </a:p>
        </p:txBody>
      </p:sp>
      <p:sp>
        <p:nvSpPr>
          <p:cNvPr id="8" name="文本框 7"/>
          <p:cNvSpPr txBox="1"/>
          <p:nvPr/>
        </p:nvSpPr>
        <p:spPr>
          <a:xfrm>
            <a:off x="2937883" y="553245"/>
            <a:ext cx="3384376" cy="652486"/>
          </a:xfrm>
          <a:prstGeom prst="rect">
            <a:avLst/>
          </a:prstGeom>
          <a:noFill/>
        </p:spPr>
        <p:txBody>
          <a:bodyPr wrap="square" rtlCol="0">
            <a:spAutoFit/>
          </a:bodyPr>
          <a:lstStyle/>
          <a:p>
            <a:pPr algn="ctr">
              <a:lnSpc>
                <a:spcPct val="130000"/>
              </a:lnSpc>
            </a:pPr>
            <a:r>
              <a:rPr kumimoji="1" lang="en-US" altLang="zh-CN" sz="2800" b="1" dirty="0">
                <a:solidFill>
                  <a:srgbClr val="3F3F3F"/>
                </a:solidFill>
                <a:latin typeface="Arial" panose="020B0604020202020204" pitchFamily="34" charset="0"/>
                <a:ea typeface="微软雅黑" panose="020B0503020204020204" pitchFamily="34" charset="-122"/>
              </a:rPr>
              <a:t>Text Organization</a:t>
            </a:r>
            <a:endParaRPr kumimoji="1" lang="zh-CN" altLang="en-US" sz="2800" b="1" dirty="0">
              <a:solidFill>
                <a:srgbClr val="3F3F3F"/>
              </a:solidFill>
              <a:latin typeface="Arial" panose="020B0604020202020204" pitchFamily="34" charset="0"/>
              <a:ea typeface="微软雅黑" panose="020B0503020204020204" pitchFamily="34"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785455623"/>
              </p:ext>
            </p:extLst>
          </p:nvPr>
        </p:nvGraphicFramePr>
        <p:xfrm>
          <a:off x="179513" y="1201315"/>
          <a:ext cx="8424946" cy="3672408"/>
        </p:xfrm>
        <a:graphic>
          <a:graphicData uri="http://schemas.openxmlformats.org/drawingml/2006/table">
            <a:tbl>
              <a:tblPr firstRow="1" bandRow="1">
                <a:tableStyleId>{073A0DAA-6AF3-43AB-8588-CEC1D06C72B9}</a:tableStyleId>
              </a:tblPr>
              <a:tblGrid>
                <a:gridCol w="827450">
                  <a:extLst>
                    <a:ext uri="{9D8B030D-6E8A-4147-A177-3AD203B41FA5}">
                      <a16:colId xmlns:a16="http://schemas.microsoft.com/office/drawing/2014/main" val="20000"/>
                    </a:ext>
                  </a:extLst>
                </a:gridCol>
                <a:gridCol w="1504455">
                  <a:extLst>
                    <a:ext uri="{9D8B030D-6E8A-4147-A177-3AD203B41FA5}">
                      <a16:colId xmlns:a16="http://schemas.microsoft.com/office/drawing/2014/main" val="20001"/>
                    </a:ext>
                  </a:extLst>
                </a:gridCol>
                <a:gridCol w="6093041">
                  <a:extLst>
                    <a:ext uri="{9D8B030D-6E8A-4147-A177-3AD203B41FA5}">
                      <a16:colId xmlns:a16="http://schemas.microsoft.com/office/drawing/2014/main" val="20002"/>
                    </a:ext>
                  </a:extLst>
                </a:gridCol>
              </a:tblGrid>
              <a:tr h="753212">
                <a:tc>
                  <a:txBody>
                    <a:bodyPr/>
                    <a:lstStyle/>
                    <a:p>
                      <a:r>
                        <a:rPr lang="en-US" altLang="zh-CN" sz="1800" dirty="0"/>
                        <a:t>Parts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Para(s).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Main Ideas</a:t>
                      </a:r>
                    </a:p>
                  </a:txBody>
                  <a:tcPr/>
                </a:tc>
                <a:extLst>
                  <a:ext uri="{0D108BD9-81ED-4DB2-BD59-A6C34878D82A}">
                    <a16:rowId xmlns:a16="http://schemas.microsoft.com/office/drawing/2014/main" val="10000"/>
                  </a:ext>
                </a:extLst>
              </a:tr>
              <a:tr h="1048246">
                <a:tc>
                  <a:txBody>
                    <a:bodyPr/>
                    <a:lstStyle/>
                    <a:p>
                      <a:endParaRPr lang="en-US" altLang="zh-CN" sz="1800" dirty="0"/>
                    </a:p>
                    <a:p>
                      <a:r>
                        <a:rPr lang="en-US" altLang="zh-CN" sz="1800" dirty="0"/>
                        <a:t>One</a:t>
                      </a:r>
                      <a:endParaRPr lang="zh-CN" altLang="en-US" sz="1800" dirty="0"/>
                    </a:p>
                  </a:txBody>
                  <a:tcPr/>
                </a:tc>
                <a:tc>
                  <a:txBody>
                    <a:bodyPr/>
                    <a:lstStyle/>
                    <a:p>
                      <a:endParaRPr lang="en-US" altLang="zh-CN" sz="1800" u="none" strike="noStrike" kern="1200" baseline="0" dirty="0"/>
                    </a:p>
                    <a:p>
                      <a:r>
                        <a:rPr lang="en-US" altLang="zh-CN" sz="1800" u="none" strike="noStrike" kern="1200" baseline="0" dirty="0" err="1"/>
                        <a:t>Paras</a:t>
                      </a:r>
                      <a:r>
                        <a:rPr lang="en-US" altLang="zh-CN" sz="1800" u="none" strike="noStrike" kern="1200" baseline="0" dirty="0"/>
                        <a:t>. 1</a:t>
                      </a:r>
                      <a:endParaRPr lang="zh-CN" altLang="en-US" sz="1800" dirty="0"/>
                    </a:p>
                  </a:txBody>
                  <a:tcPr/>
                </a:tc>
                <a:tc>
                  <a:txBody>
                    <a:bodyPr/>
                    <a:lstStyle/>
                    <a:p>
                      <a:endParaRPr lang="zh-CN" altLang="en-US" sz="1800" dirty="0"/>
                    </a:p>
                  </a:txBody>
                  <a:tcPr/>
                </a:tc>
                <a:extLst>
                  <a:ext uri="{0D108BD9-81ED-4DB2-BD59-A6C34878D82A}">
                    <a16:rowId xmlns:a16="http://schemas.microsoft.com/office/drawing/2014/main" val="10001"/>
                  </a:ext>
                </a:extLst>
              </a:tr>
              <a:tr h="935475">
                <a:tc>
                  <a:txBody>
                    <a:bodyPr/>
                    <a:lstStyle/>
                    <a:p>
                      <a:endParaRPr lang="en-US" altLang="zh-CN" sz="1800" dirty="0"/>
                    </a:p>
                    <a:p>
                      <a:r>
                        <a:rPr lang="en-US" altLang="zh-CN" sz="1800" dirty="0"/>
                        <a:t>Two</a:t>
                      </a:r>
                      <a:endParaRPr lang="zh-CN" altLang="en-US" sz="1800" dirty="0"/>
                    </a:p>
                  </a:txBody>
                  <a:tcPr/>
                </a:tc>
                <a:tc>
                  <a:txBody>
                    <a:bodyPr/>
                    <a:lstStyle/>
                    <a:p>
                      <a:endParaRPr lang="en-US" altLang="zh-CN" sz="1800" u="none" strike="noStrike" kern="1200" baseline="0" dirty="0"/>
                    </a:p>
                    <a:p>
                      <a:r>
                        <a:rPr lang="en-US" altLang="zh-CN" sz="1800" u="none" strike="noStrike" kern="1200" baseline="0" dirty="0" err="1"/>
                        <a:t>Paras</a:t>
                      </a:r>
                      <a:r>
                        <a:rPr lang="en-US" altLang="zh-CN" sz="1800" u="none" strike="noStrike" kern="1200" baseline="0" dirty="0"/>
                        <a:t>. 2–8</a:t>
                      </a:r>
                      <a:endParaRPr lang="zh-CN" altLang="en-US" sz="1800" dirty="0"/>
                    </a:p>
                  </a:txBody>
                  <a:tcPr/>
                </a:tc>
                <a:tc>
                  <a:txBody>
                    <a:bodyPr/>
                    <a:lstStyle/>
                    <a:p>
                      <a:endParaRPr lang="zh-CN" altLang="en-US" sz="1800" dirty="0"/>
                    </a:p>
                  </a:txBody>
                  <a:tcPr/>
                </a:tc>
                <a:extLst>
                  <a:ext uri="{0D108BD9-81ED-4DB2-BD59-A6C34878D82A}">
                    <a16:rowId xmlns:a16="http://schemas.microsoft.com/office/drawing/2014/main" val="10002"/>
                  </a:ext>
                </a:extLst>
              </a:tr>
              <a:tr h="935475">
                <a:tc>
                  <a:txBody>
                    <a:bodyPr/>
                    <a:lstStyle/>
                    <a:p>
                      <a:endParaRPr lang="en-US" altLang="zh-CN" sz="1800" dirty="0"/>
                    </a:p>
                    <a:p>
                      <a:r>
                        <a:rPr lang="en-US" altLang="zh-CN" sz="1800" dirty="0"/>
                        <a:t>Three</a:t>
                      </a:r>
                      <a:endParaRPr lang="zh-CN" altLang="en-US" sz="1800" dirty="0"/>
                    </a:p>
                  </a:txBody>
                  <a:tcPr/>
                </a:tc>
                <a:tc>
                  <a:txBody>
                    <a:bodyPr/>
                    <a:lstStyle/>
                    <a:p>
                      <a:endParaRPr lang="en-US" altLang="zh-CN" sz="1800" u="none" strike="noStrike" kern="1200" baseline="0" dirty="0"/>
                    </a:p>
                    <a:p>
                      <a:r>
                        <a:rPr lang="en-US" altLang="zh-CN" sz="1800" u="none" strike="noStrike" kern="1200" baseline="0" dirty="0" err="1"/>
                        <a:t>Paras</a:t>
                      </a:r>
                      <a:r>
                        <a:rPr lang="en-US" altLang="zh-CN" sz="1800" u="none" strike="noStrike" kern="1200" baseline="0" dirty="0"/>
                        <a:t>. 9–10</a:t>
                      </a:r>
                      <a:endParaRPr lang="zh-CN" altLang="en-US" sz="1800" dirty="0"/>
                    </a:p>
                  </a:txBody>
                  <a:tcPr/>
                </a:tc>
                <a:tc>
                  <a:txBody>
                    <a:bodyPr/>
                    <a:lstStyle/>
                    <a:p>
                      <a:endParaRPr lang="zh-CN" altLang="en-US" sz="1800" dirty="0"/>
                    </a:p>
                  </a:txBody>
                  <a:tcPr/>
                </a:tc>
                <a:extLst>
                  <a:ext uri="{0D108BD9-81ED-4DB2-BD59-A6C34878D82A}">
                    <a16:rowId xmlns:a16="http://schemas.microsoft.com/office/drawing/2014/main" val="10003"/>
                  </a:ext>
                </a:extLst>
              </a:tr>
            </a:tbl>
          </a:graphicData>
        </a:graphic>
      </p:graphicFrame>
      <p:sp>
        <p:nvSpPr>
          <p:cNvPr id="14" name="Text Box 40"/>
          <p:cNvSpPr txBox="1">
            <a:spLocks noChangeArrowheads="1"/>
          </p:cNvSpPr>
          <p:nvPr/>
        </p:nvSpPr>
        <p:spPr bwMode="auto">
          <a:xfrm>
            <a:off x="2674453" y="2209428"/>
            <a:ext cx="5450791" cy="36933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CC3300"/>
                </a:solidFill>
              </a:rPr>
              <a:t>It is soccer that captures my heart and soul.</a:t>
            </a:r>
          </a:p>
        </p:txBody>
      </p:sp>
      <p:sp>
        <p:nvSpPr>
          <p:cNvPr id="15" name="Text Box 43"/>
          <p:cNvSpPr txBox="1">
            <a:spLocks noChangeArrowheads="1"/>
          </p:cNvSpPr>
          <p:nvPr/>
        </p:nvSpPr>
        <p:spPr bwMode="auto">
          <a:xfrm>
            <a:off x="2666837" y="3172395"/>
            <a:ext cx="5905611" cy="6463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CC3300"/>
                </a:solidFill>
              </a:rPr>
              <a:t>How I have evolved from a couch potato into an esteemed member of a college soccer team.</a:t>
            </a:r>
          </a:p>
        </p:txBody>
      </p:sp>
      <p:sp>
        <p:nvSpPr>
          <p:cNvPr id="16" name="Text Box 51"/>
          <p:cNvSpPr txBox="1">
            <a:spLocks noChangeArrowheads="1"/>
          </p:cNvSpPr>
          <p:nvPr/>
        </p:nvSpPr>
        <p:spPr bwMode="auto">
          <a:xfrm>
            <a:off x="2690077" y="4153644"/>
            <a:ext cx="5469095" cy="6463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CC3300"/>
                </a:solidFill>
              </a:rPr>
              <a:t>Soccer has made a huge difference in my life and my love for it will never diminish.</a:t>
            </a:r>
          </a:p>
        </p:txBody>
      </p:sp>
    </p:spTree>
    <p:extLst>
      <p:ext uri="{BB962C8B-B14F-4D97-AF65-F5344CB8AC3E}">
        <p14:creationId xmlns:p14="http://schemas.microsoft.com/office/powerpoint/2010/main" val="84699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theme/theme1.xml><?xml version="1.0" encoding="utf-8"?>
<a:theme xmlns:a="http://schemas.openxmlformats.org/drawingml/2006/main" name="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themeOverride>
</file>

<file path=ppt/theme/themeOverride2.xml><?xml version="1.0" encoding="utf-8"?>
<a:themeOverride xmlns:a="http://schemas.openxmlformats.org/drawingml/2006/main">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A000120140627A44PPBG</Template>
  <TotalTime>7819</TotalTime>
  <Words>7013</Words>
  <Application>Microsoft Office PowerPoint</Application>
  <PresentationFormat>全屏显示(16:10)</PresentationFormat>
  <Paragraphs>605</Paragraphs>
  <Slides>88</Slides>
  <Notes>18</Notes>
  <HiddenSlides>0</HiddenSlides>
  <MMClips>3</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88</vt:i4>
      </vt:variant>
    </vt:vector>
  </HeadingPairs>
  <TitlesOfParts>
    <vt:vector size="101" baseType="lpstr">
      <vt:lpstr>华文中宋</vt:lpstr>
      <vt:lpstr>幼圆</vt:lpstr>
      <vt:lpstr>Arial</vt:lpstr>
      <vt:lpstr>Arial Black</vt:lpstr>
      <vt:lpstr>Calibri</vt:lpstr>
      <vt:lpstr>Times New Roman</vt:lpstr>
      <vt:lpstr>Trebuchet MS</vt:lpstr>
      <vt:lpstr>Webdings</vt:lpstr>
      <vt:lpstr>A000120140530A99PPBG</vt:lpstr>
      <vt:lpstr>1_A000120140530A99PPBG</vt:lpstr>
      <vt:lpstr>2_A000120140530A99PPBG</vt:lpstr>
      <vt:lpstr>3_A000120140530A99PPBG</vt:lpstr>
      <vt:lpstr>4_A000120140530A99PPBG</vt:lpstr>
      <vt:lpstr>Unit 4     Sports and Sportsmanship</vt:lpstr>
      <vt:lpstr>Learning Objectives</vt:lpstr>
      <vt:lpstr>PowerPoint 演示文稿</vt:lpstr>
      <vt:lpstr>Before Reading</vt:lpstr>
      <vt:lpstr>Before Reading</vt:lpstr>
      <vt:lpstr>PowerPoint 演示文稿</vt:lpstr>
      <vt:lpstr>Before Reading</vt:lpstr>
      <vt:lpstr>In Reading</vt:lpstr>
      <vt:lpstr>In Reading – Global Reading</vt:lpstr>
      <vt:lpstr>In Reading – Global Reading</vt:lpstr>
      <vt:lpstr>In Reading – Global Reading</vt:lpstr>
      <vt:lpstr>In Reading – Global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D R _ word _ fantasy1</vt:lpstr>
      <vt:lpstr>D R _ Sentence 1</vt:lpstr>
      <vt:lpstr>PowerPoint 演示文稿</vt:lpstr>
      <vt:lpstr>In Reading - Language Focus</vt:lpstr>
      <vt:lpstr>In Reading - Language Focus</vt:lpstr>
      <vt:lpstr>In Reading - Language Focus</vt:lpstr>
      <vt:lpstr>D R _ Sentence 1</vt:lpstr>
      <vt:lpstr>D R _ Sentence 1</vt:lpstr>
      <vt:lpstr>In Reading - Language Focus</vt:lpstr>
      <vt:lpstr>D R _ Sentence 1</vt:lpstr>
      <vt:lpstr>D R _ Sentence 1</vt:lpstr>
      <vt:lpstr>In Reading - Language Focus</vt:lpstr>
      <vt:lpstr>In Reading - Language Focus</vt:lpstr>
      <vt:lpstr>In Reading - Language Focus</vt:lpstr>
      <vt:lpstr>In Reading - Language Focus</vt:lpstr>
      <vt:lpstr>D R _ Sentence 1</vt:lpstr>
      <vt:lpstr>In Reading - Language Focus</vt:lpstr>
      <vt:lpstr>In Reading - Language Focus</vt:lpstr>
      <vt:lpstr>In Reading - Language Focus</vt:lpstr>
      <vt:lpstr>D R _ Sentence 1</vt:lpstr>
      <vt:lpstr>D R _ Sentence 1</vt:lpstr>
      <vt:lpstr>In Reading - Language Focus</vt:lpstr>
      <vt:lpstr>In Reading - Language Focus</vt:lpstr>
      <vt:lpstr>D R _ Sentence 1</vt:lpstr>
      <vt:lpstr>In Reading - Language Focus</vt:lpstr>
      <vt:lpstr>D R _ Sentence 1</vt:lpstr>
      <vt:lpstr>D R _ Sentence 1</vt:lpstr>
      <vt:lpstr>In Reading - Language Focus</vt:lpstr>
      <vt:lpstr>In Reading - Language Focus</vt:lpstr>
      <vt:lpstr>In Reading - Language Focus</vt:lpstr>
      <vt:lpstr>D R _ Sentence 1</vt:lpstr>
      <vt:lpstr>In Reading - Language Focus</vt:lpstr>
      <vt:lpstr>In Reading - Language Focus</vt:lpstr>
      <vt:lpstr>D R _ Sentence 1</vt:lpstr>
      <vt:lpstr>D R _ Sentence 1</vt:lpstr>
      <vt:lpstr>In Reading - Language Focus</vt:lpstr>
      <vt:lpstr>In Reading - Language Focus</vt:lpstr>
      <vt:lpstr>After Reading</vt:lpstr>
      <vt:lpstr>After Reading</vt:lpstr>
      <vt:lpstr>After Reading</vt:lpstr>
      <vt:lpstr>After Reading</vt:lpstr>
      <vt:lpstr>After Reading</vt:lpstr>
      <vt:lpstr>After Reading</vt:lpstr>
      <vt:lpstr>After Reading</vt:lpstr>
      <vt:lpstr>After Reading</vt:lpstr>
      <vt:lpstr>After Reading</vt:lpstr>
      <vt:lpstr>After Reading  </vt:lpstr>
      <vt:lpstr>After Reading  </vt:lpstr>
      <vt:lpstr>After Reading  </vt:lpstr>
      <vt:lpstr>After Reading  </vt:lpstr>
      <vt:lpstr>Critical Thinking</vt:lpstr>
      <vt:lpstr>Critical Thinking</vt:lpstr>
      <vt:lpstr>Culture Focus</vt:lpstr>
      <vt:lpstr>Culture Focus</vt:lpstr>
      <vt:lpstr>Culture Focus</vt:lpstr>
      <vt:lpstr>Home Reading</vt:lpstr>
      <vt:lpstr>Home Reading</vt:lpstr>
      <vt:lpstr>Home Reading</vt:lpstr>
      <vt:lpstr>Home Reading</vt:lpstr>
      <vt:lpstr>Home Reading</vt:lpstr>
      <vt:lpstr>Home Reading</vt:lpstr>
      <vt:lpstr>Home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White Chris</cp:lastModifiedBy>
  <cp:revision>961</cp:revision>
  <dcterms:created xsi:type="dcterms:W3CDTF">2015-07-31T00:36:37Z</dcterms:created>
  <dcterms:modified xsi:type="dcterms:W3CDTF">2021-12-22T00:10:45Z</dcterms:modified>
</cp:coreProperties>
</file>