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52"/>
  </p:notesMasterIdLst>
  <p:sldIdLst>
    <p:sldId id="256" r:id="rId8"/>
    <p:sldId id="293" r:id="rId9"/>
    <p:sldId id="329" r:id="rId10"/>
    <p:sldId id="394" r:id="rId11"/>
    <p:sldId id="475" r:id="rId12"/>
    <p:sldId id="476" r:id="rId13"/>
    <p:sldId id="477" r:id="rId14"/>
    <p:sldId id="478" r:id="rId15"/>
    <p:sldId id="479" r:id="rId16"/>
    <p:sldId id="474" r:id="rId17"/>
    <p:sldId id="454" r:id="rId18"/>
    <p:sldId id="415" r:id="rId19"/>
    <p:sldId id="396" r:id="rId20"/>
    <p:sldId id="460" r:id="rId21"/>
    <p:sldId id="462" r:id="rId22"/>
    <p:sldId id="480" r:id="rId23"/>
    <p:sldId id="482" r:id="rId24"/>
    <p:sldId id="483" r:id="rId25"/>
    <p:sldId id="463" r:id="rId26"/>
    <p:sldId id="481" r:id="rId27"/>
    <p:sldId id="484" r:id="rId28"/>
    <p:sldId id="485" r:id="rId29"/>
    <p:sldId id="464" r:id="rId30"/>
    <p:sldId id="465" r:id="rId31"/>
    <p:sldId id="468" r:id="rId32"/>
    <p:sldId id="517" r:id="rId33"/>
    <p:sldId id="518" r:id="rId34"/>
    <p:sldId id="469" r:id="rId35"/>
    <p:sldId id="519" r:id="rId36"/>
    <p:sldId id="470" r:id="rId37"/>
    <p:sldId id="510" r:id="rId38"/>
    <p:sldId id="471" r:id="rId39"/>
    <p:sldId id="472" r:id="rId40"/>
    <p:sldId id="503" r:id="rId41"/>
    <p:sldId id="473" r:id="rId42"/>
    <p:sldId id="501" r:id="rId43"/>
    <p:sldId id="504" r:id="rId44"/>
    <p:sldId id="505" r:id="rId45"/>
    <p:sldId id="506" r:id="rId46"/>
    <p:sldId id="502" r:id="rId47"/>
    <p:sldId id="512" r:id="rId48"/>
    <p:sldId id="513" r:id="rId49"/>
    <p:sldId id="511" r:id="rId50"/>
    <p:sldId id="514" r:id="rId51"/>
  </p:sldIdLst>
  <p:sldSz cx="9144000" cy="6858000" type="screen4x3"/>
  <p:notesSz cx="6858000" cy="9144000"/>
  <p:custDataLst>
    <p:tags r:id="rId56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1691"/>
    <p:restoredTop sz="94660"/>
  </p:normalViewPr>
  <p:slideViewPr>
    <p:cSldViewPr showGuides="1">
      <p:cViewPr varScale="1">
        <p:scale>
          <a:sx n="85" d="100"/>
          <a:sy n="85" d="100"/>
        </p:scale>
        <p:origin x="-1092" y="-96"/>
      </p:cViewPr>
      <p:guideLst>
        <p:guide orient="horz" pos="2160"/>
        <p:guide pos="28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6" Type="http://schemas.openxmlformats.org/officeDocument/2006/relationships/tags" Target="tags/tag2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notesMaster" Target="notesMasters/notesMaster1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0" Type="http://schemas.openxmlformats.org/officeDocument/2006/relationships/slide" Target="slides/slide3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ABE1F46B-5326-4819-B2ED-975EE0ED2C8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3174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74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C72E2BEC-1D6D-488B-917A-1941B7970AC8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875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7" name="Rectangle 6"/>
          <p:cNvSpPr/>
          <p:nvPr/>
        </p:nvSpPr>
        <p:spPr>
          <a:xfrm>
            <a:off x="777875" y="6172200"/>
            <a:ext cx="7543800" cy="26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" y="6208713"/>
            <a:ext cx="4873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8013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图片 7" descr="未标题-2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429375"/>
            <a:ext cx="9144000" cy="236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51520" y="1545082"/>
            <a:ext cx="8640000" cy="4680000"/>
          </a:xfrm>
        </p:spPr>
        <p:txBody>
          <a:bodyPr>
            <a:normAutofit/>
          </a:bodyPr>
          <a:lstStyle>
            <a:lvl1pPr marL="342900" indent="-342900">
              <a:buClr>
                <a:srgbClr val="C00000"/>
              </a:buClr>
              <a:buSzPct val="90000"/>
              <a:buFont typeface="Wingdings" panose="05000000000000000000" pitchFamily="2" charset="2"/>
              <a:buChar char="n"/>
              <a:defRPr sz="3200"/>
            </a:lvl1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6720" y="197768"/>
            <a:ext cx="8229600" cy="1143000"/>
          </a:xfrm>
        </p:spPr>
        <p:txBody>
          <a:bodyPr>
            <a:normAutofit/>
          </a:bodyPr>
          <a:lstStyle>
            <a:lvl1pPr>
              <a:defRPr sz="4400">
                <a:solidFill>
                  <a:srgbClr val="C00000"/>
                </a:solidFill>
              </a:defRPr>
            </a:lvl1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1"/>
          </p:nvPr>
        </p:nvSpPr>
        <p:spPr>
          <a:xfrm>
            <a:off x="6248400" y="62087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762000" y="6208713"/>
            <a:ext cx="4873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3"/>
          </p:nvPr>
        </p:nvSpPr>
        <p:spPr>
          <a:xfrm>
            <a:off x="7620000" y="5688013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875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7" name="Rectangle 6"/>
          <p:cNvSpPr/>
          <p:nvPr/>
        </p:nvSpPr>
        <p:spPr>
          <a:xfrm>
            <a:off x="777875" y="6172200"/>
            <a:ext cx="7543800" cy="26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" y="6208713"/>
            <a:ext cx="4873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8013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875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8" name="Rectangle 7"/>
          <p:cNvSpPr/>
          <p:nvPr/>
        </p:nvSpPr>
        <p:spPr>
          <a:xfrm>
            <a:off x="777875" y="6172200"/>
            <a:ext cx="7543800" cy="26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" y="6208713"/>
            <a:ext cx="4873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8013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758825" y="1249363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025" y="1249363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48400" y="62087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62000" y="6208713"/>
            <a:ext cx="4873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5688013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rot="5400000">
            <a:off x="1677194" y="2515394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00" y="62087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" y="6208713"/>
            <a:ext cx="4873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5688013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r>
              <a:rPr lang="zh-CN" altLang="en-US" strike="noStrike" noProof="1" smtClean="0"/>
              <a:t>单击图标添加图片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图片 7" descr="未标题-2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429375"/>
            <a:ext cx="9144000" cy="236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51520" y="1545082"/>
            <a:ext cx="8640000" cy="4680000"/>
          </a:xfrm>
        </p:spPr>
        <p:txBody>
          <a:bodyPr>
            <a:normAutofit/>
          </a:bodyPr>
          <a:lstStyle>
            <a:lvl1pPr marL="342900" indent="-342900">
              <a:buClr>
                <a:srgbClr val="C00000"/>
              </a:buClr>
              <a:buSzPct val="90000"/>
              <a:buFont typeface="Wingdings" panose="05000000000000000000" pitchFamily="2" charset="2"/>
              <a:buChar char="n"/>
              <a:defRPr sz="3200"/>
            </a:lvl1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6720" y="197768"/>
            <a:ext cx="8229600" cy="1143000"/>
          </a:xfrm>
        </p:spPr>
        <p:txBody>
          <a:bodyPr>
            <a:normAutofit/>
          </a:bodyPr>
          <a:lstStyle>
            <a:lvl1pPr>
              <a:defRPr sz="4400">
                <a:solidFill>
                  <a:srgbClr val="C00000"/>
                </a:solidFill>
              </a:defRPr>
            </a:lvl1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1"/>
          </p:nvPr>
        </p:nvSpPr>
        <p:spPr>
          <a:xfrm>
            <a:off x="6248400" y="62087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762000" y="6208713"/>
            <a:ext cx="4873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3"/>
          </p:nvPr>
        </p:nvSpPr>
        <p:spPr>
          <a:xfrm>
            <a:off x="7620000" y="5688013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875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7" name="Rectangle 6"/>
          <p:cNvSpPr/>
          <p:nvPr/>
        </p:nvSpPr>
        <p:spPr>
          <a:xfrm>
            <a:off x="777875" y="6172200"/>
            <a:ext cx="7543800" cy="26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" y="6208713"/>
            <a:ext cx="4873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8013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875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8" name="Rectangle 7"/>
          <p:cNvSpPr/>
          <p:nvPr/>
        </p:nvSpPr>
        <p:spPr>
          <a:xfrm>
            <a:off x="777875" y="6172200"/>
            <a:ext cx="7543800" cy="26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" y="6208713"/>
            <a:ext cx="4873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8013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758825" y="1249363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025" y="1249363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48400" y="62087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62000" y="6208713"/>
            <a:ext cx="4873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5688013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875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8" name="Rectangle 7"/>
          <p:cNvSpPr/>
          <p:nvPr/>
        </p:nvSpPr>
        <p:spPr>
          <a:xfrm>
            <a:off x="777875" y="6172200"/>
            <a:ext cx="7543800" cy="26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" y="6208713"/>
            <a:ext cx="4873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8013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rot="5400000">
            <a:off x="1677194" y="2515394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00" y="62087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" y="6208713"/>
            <a:ext cx="4873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5688013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r>
              <a:rPr lang="zh-CN" altLang="en-US" strike="noStrike" noProof="1" smtClean="0"/>
              <a:t>单击图标添加图片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图片 7" descr="未标题-2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429375"/>
            <a:ext cx="9144000" cy="236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51520" y="1545082"/>
            <a:ext cx="8640000" cy="4680000"/>
          </a:xfrm>
        </p:spPr>
        <p:txBody>
          <a:bodyPr>
            <a:normAutofit/>
          </a:bodyPr>
          <a:lstStyle>
            <a:lvl1pPr marL="342900" indent="-342900">
              <a:buClr>
                <a:srgbClr val="C00000"/>
              </a:buClr>
              <a:buSzPct val="90000"/>
              <a:buFont typeface="Wingdings" panose="05000000000000000000" pitchFamily="2" charset="2"/>
              <a:buChar char="n"/>
              <a:defRPr sz="3200"/>
            </a:lvl1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6720" y="197768"/>
            <a:ext cx="8229600" cy="1143000"/>
          </a:xfrm>
        </p:spPr>
        <p:txBody>
          <a:bodyPr>
            <a:normAutofit/>
          </a:bodyPr>
          <a:lstStyle>
            <a:lvl1pPr>
              <a:defRPr sz="4400">
                <a:solidFill>
                  <a:srgbClr val="C00000"/>
                </a:solidFill>
              </a:defRPr>
            </a:lvl1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1"/>
          </p:nvPr>
        </p:nvSpPr>
        <p:spPr>
          <a:xfrm>
            <a:off x="6248400" y="62087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762000" y="6208713"/>
            <a:ext cx="4873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3"/>
          </p:nvPr>
        </p:nvSpPr>
        <p:spPr>
          <a:xfrm>
            <a:off x="7620000" y="5688013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875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7" name="Rectangle 6"/>
          <p:cNvSpPr/>
          <p:nvPr/>
        </p:nvSpPr>
        <p:spPr>
          <a:xfrm>
            <a:off x="777875" y="6172200"/>
            <a:ext cx="7543800" cy="26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" y="6208713"/>
            <a:ext cx="4873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8013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875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8" name="Rectangle 7"/>
          <p:cNvSpPr/>
          <p:nvPr/>
        </p:nvSpPr>
        <p:spPr>
          <a:xfrm>
            <a:off x="777875" y="6172200"/>
            <a:ext cx="7543800" cy="26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" y="6208713"/>
            <a:ext cx="4873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8013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758825" y="1249363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025" y="1249363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48400" y="62087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62000" y="6208713"/>
            <a:ext cx="4873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5688013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rot="5400000">
            <a:off x="1677194" y="2515394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00" y="62087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" y="6208713"/>
            <a:ext cx="4873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5688013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r>
              <a:rPr lang="zh-CN" altLang="en-US" strike="noStrike" noProof="1" smtClean="0"/>
              <a:t>单击图标添加图片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图片 7" descr="未标题-2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429375"/>
            <a:ext cx="9144000" cy="236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51520" y="1545082"/>
            <a:ext cx="8640000" cy="4680000"/>
          </a:xfrm>
        </p:spPr>
        <p:txBody>
          <a:bodyPr>
            <a:normAutofit/>
          </a:bodyPr>
          <a:lstStyle>
            <a:lvl1pPr marL="342900" indent="-342900">
              <a:buClr>
                <a:srgbClr val="C00000"/>
              </a:buClr>
              <a:buSzPct val="90000"/>
              <a:buFont typeface="Wingdings" panose="05000000000000000000" pitchFamily="2" charset="2"/>
              <a:buChar char="n"/>
              <a:defRPr sz="3200"/>
            </a:lvl1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6720" y="197768"/>
            <a:ext cx="8229600" cy="1143000"/>
          </a:xfrm>
        </p:spPr>
        <p:txBody>
          <a:bodyPr>
            <a:normAutofit/>
          </a:bodyPr>
          <a:lstStyle>
            <a:lvl1pPr>
              <a:defRPr sz="4400">
                <a:solidFill>
                  <a:srgbClr val="C00000"/>
                </a:solidFill>
              </a:defRPr>
            </a:lvl1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1"/>
          </p:nvPr>
        </p:nvSpPr>
        <p:spPr>
          <a:xfrm>
            <a:off x="6248400" y="62087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762000" y="6208713"/>
            <a:ext cx="4873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3"/>
          </p:nvPr>
        </p:nvSpPr>
        <p:spPr>
          <a:xfrm>
            <a:off x="7620000" y="5688013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875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7" name="Rectangle 6"/>
          <p:cNvSpPr/>
          <p:nvPr/>
        </p:nvSpPr>
        <p:spPr>
          <a:xfrm>
            <a:off x="777875" y="6172200"/>
            <a:ext cx="7543800" cy="26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" y="6208713"/>
            <a:ext cx="4873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8013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758825" y="1249363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025" y="1249363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48400" y="62087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62000" y="6208713"/>
            <a:ext cx="4873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5688013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875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8" name="Rectangle 7"/>
          <p:cNvSpPr/>
          <p:nvPr/>
        </p:nvSpPr>
        <p:spPr>
          <a:xfrm>
            <a:off x="777875" y="6172200"/>
            <a:ext cx="7543800" cy="26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" y="6208713"/>
            <a:ext cx="4873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8013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758825" y="1249363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025" y="1249363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48400" y="62087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62000" y="6208713"/>
            <a:ext cx="4873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5688013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rot="5400000">
            <a:off x="1677194" y="2515394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00" y="62087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" y="6208713"/>
            <a:ext cx="4873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5688013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r>
              <a:rPr lang="zh-CN" altLang="en-US" strike="noStrike" noProof="1" smtClean="0"/>
              <a:t>单击图标添加图片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4" name="图片 7" descr="未标题-2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429375"/>
            <a:ext cx="9144000" cy="236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51520" y="1545082"/>
            <a:ext cx="8640000" cy="4680000"/>
          </a:xfrm>
        </p:spPr>
        <p:txBody>
          <a:bodyPr>
            <a:normAutofit/>
          </a:bodyPr>
          <a:lstStyle>
            <a:lvl1pPr marL="342900" indent="-342900">
              <a:buClr>
                <a:srgbClr val="C00000"/>
              </a:buClr>
              <a:buSzPct val="90000"/>
              <a:buFont typeface="Wingdings" panose="05000000000000000000" pitchFamily="2" charset="2"/>
              <a:buChar char="n"/>
              <a:defRPr sz="3200"/>
            </a:lvl1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6720" y="197768"/>
            <a:ext cx="8229600" cy="1143000"/>
          </a:xfrm>
        </p:spPr>
        <p:txBody>
          <a:bodyPr>
            <a:normAutofit/>
          </a:bodyPr>
          <a:lstStyle>
            <a:lvl1pPr>
              <a:defRPr sz="4400">
                <a:solidFill>
                  <a:srgbClr val="C00000"/>
                </a:solidFill>
              </a:defRPr>
            </a:lvl1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1"/>
          </p:nvPr>
        </p:nvSpPr>
        <p:spPr>
          <a:xfrm>
            <a:off x="6248400" y="62087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762000" y="6208713"/>
            <a:ext cx="4873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3"/>
          </p:nvPr>
        </p:nvSpPr>
        <p:spPr>
          <a:xfrm>
            <a:off x="7620000" y="5688013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875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7" name="Rectangle 6"/>
          <p:cNvSpPr/>
          <p:nvPr/>
        </p:nvSpPr>
        <p:spPr>
          <a:xfrm>
            <a:off x="777875" y="6172200"/>
            <a:ext cx="7543800" cy="26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" y="6208713"/>
            <a:ext cx="4873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8013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875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8" name="Rectangle 7"/>
          <p:cNvSpPr/>
          <p:nvPr/>
        </p:nvSpPr>
        <p:spPr>
          <a:xfrm>
            <a:off x="777875" y="6172200"/>
            <a:ext cx="7543800" cy="26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" y="6208713"/>
            <a:ext cx="4873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8013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758825" y="1249363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025" y="1249363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48400" y="62087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62000" y="6208713"/>
            <a:ext cx="4873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5688013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rot="5400000">
            <a:off x="1677194" y="2515394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00" y="62087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" y="6208713"/>
            <a:ext cx="4873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5688013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r>
              <a:rPr lang="zh-CN" altLang="en-US" strike="noStrike" noProof="1" smtClean="0"/>
              <a:t>单击图标添加图片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图片 7" descr="未标题-2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429375"/>
            <a:ext cx="9144000" cy="236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51520" y="1545082"/>
            <a:ext cx="8640000" cy="4680000"/>
          </a:xfrm>
        </p:spPr>
        <p:txBody>
          <a:bodyPr>
            <a:normAutofit/>
          </a:bodyPr>
          <a:lstStyle>
            <a:lvl1pPr marL="342900" indent="-342900">
              <a:buClr>
                <a:srgbClr val="C00000"/>
              </a:buClr>
              <a:buSzPct val="90000"/>
              <a:buFont typeface="Wingdings" panose="05000000000000000000" pitchFamily="2" charset="2"/>
              <a:buChar char="n"/>
              <a:defRPr sz="3200"/>
            </a:lvl1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6720" y="197768"/>
            <a:ext cx="8229600" cy="1143000"/>
          </a:xfrm>
        </p:spPr>
        <p:txBody>
          <a:bodyPr>
            <a:normAutofit/>
          </a:bodyPr>
          <a:lstStyle>
            <a:lvl1pPr>
              <a:defRPr sz="4400">
                <a:solidFill>
                  <a:srgbClr val="C00000"/>
                </a:solidFill>
              </a:defRPr>
            </a:lvl1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1"/>
          </p:nvPr>
        </p:nvSpPr>
        <p:spPr>
          <a:xfrm>
            <a:off x="6248400" y="62087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>
          <a:xfrm>
            <a:off x="762000" y="6208713"/>
            <a:ext cx="4873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3"/>
          </p:nvPr>
        </p:nvSpPr>
        <p:spPr>
          <a:xfrm>
            <a:off x="7620000" y="5688013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rot="5400000">
            <a:off x="1677194" y="2515394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00" y="62087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" y="6208713"/>
            <a:ext cx="4873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5688013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r>
              <a:rPr lang="zh-CN" altLang="en-US" strike="noStrike" noProof="1" smtClean="0"/>
              <a:t>单击图标添加图片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3" Type="http://schemas.openxmlformats.org/officeDocument/2006/relationships/theme" Target="../theme/theme6.xml"/><Relationship Id="rId12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 anchorCtr="0"/>
          <a:p>
            <a:pPr lvl="0"/>
            <a:r>
              <a:rPr lang="zh-CN" altLang="en-US"/>
              <a:t>单击此处编辑母版标题样式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73685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0" y="6208713"/>
            <a:ext cx="4873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8013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Rectangle 7"/>
          <p:cNvSpPr/>
          <p:nvPr/>
        </p:nvSpPr>
        <p:spPr>
          <a:xfrm>
            <a:off x="777875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9" name="Rectangle 8"/>
          <p:cNvSpPr/>
          <p:nvPr/>
        </p:nvSpPr>
        <p:spPr>
          <a:xfrm>
            <a:off x="777875" y="6172200"/>
            <a:ext cx="7543800" cy="26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825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/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 anchorCtr="0"/>
          <a:p>
            <a:pPr lvl="0"/>
            <a:r>
              <a:rPr lang="zh-CN" altLang="en-US"/>
              <a:t>单击此处编辑母版标题样式</a:t>
            </a:r>
            <a:endParaRPr lang="en-US" altLang="en-US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73685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0" y="6208713"/>
            <a:ext cx="4873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8013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Rectangle 7"/>
          <p:cNvSpPr/>
          <p:nvPr/>
        </p:nvSpPr>
        <p:spPr>
          <a:xfrm>
            <a:off x="777875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9" name="Rectangle 8"/>
          <p:cNvSpPr/>
          <p:nvPr/>
        </p:nvSpPr>
        <p:spPr>
          <a:xfrm>
            <a:off x="777875" y="6172200"/>
            <a:ext cx="7543800" cy="26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825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/>
      <p:sp>
        <p:nvSpPr>
          <p:cNvPr id="3074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 anchorCtr="0"/>
          <a:p>
            <a:pPr lvl="0"/>
            <a:r>
              <a:rPr lang="zh-CN" altLang="en-US"/>
              <a:t>单击此处编辑母版标题样式</a:t>
            </a:r>
            <a:endParaRPr lang="en-US" altLang="en-US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73685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0" y="6208713"/>
            <a:ext cx="4873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8013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Rectangle 7"/>
          <p:cNvSpPr/>
          <p:nvPr/>
        </p:nvSpPr>
        <p:spPr>
          <a:xfrm>
            <a:off x="777875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9" name="Rectangle 8"/>
          <p:cNvSpPr/>
          <p:nvPr/>
        </p:nvSpPr>
        <p:spPr>
          <a:xfrm>
            <a:off x="777875" y="6172200"/>
            <a:ext cx="7543800" cy="26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825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/>
      <p:sp>
        <p:nvSpPr>
          <p:cNvPr id="4098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 anchorCtr="0"/>
          <a:p>
            <a:pPr lvl="0"/>
            <a:r>
              <a:rPr lang="zh-CN" altLang="en-US"/>
              <a:t>单击此处编辑母版标题样式</a:t>
            </a:r>
            <a:endParaRPr lang="en-US" altLang="en-US" dirty="0"/>
          </a:p>
        </p:txBody>
      </p:sp>
      <p:sp>
        <p:nvSpPr>
          <p:cNvPr id="4099" name="Text Placeholder 2"/>
          <p:cNvSpPr>
            <a:spLocks noGrp="1"/>
          </p:cNvSpPr>
          <p:nvPr>
            <p:ph type="body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73685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0" y="6208713"/>
            <a:ext cx="4873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8013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Rectangle 7"/>
          <p:cNvSpPr/>
          <p:nvPr/>
        </p:nvSpPr>
        <p:spPr>
          <a:xfrm>
            <a:off x="777875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9" name="Rectangle 8"/>
          <p:cNvSpPr/>
          <p:nvPr/>
        </p:nvSpPr>
        <p:spPr>
          <a:xfrm>
            <a:off x="777875" y="6172200"/>
            <a:ext cx="7543800" cy="26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825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/>
      <p:sp>
        <p:nvSpPr>
          <p:cNvPr id="512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 anchorCtr="0"/>
          <a:p>
            <a:pPr lvl="0"/>
            <a:r>
              <a:rPr lang="zh-CN" altLang="en-US"/>
              <a:t>单击此处编辑母版标题样式</a:t>
            </a:r>
            <a:endParaRPr lang="en-US" altLang="en-US" dirty="0"/>
          </a:p>
        </p:txBody>
      </p:sp>
      <p:sp>
        <p:nvSpPr>
          <p:cNvPr id="5123" name="Text Placeholder 2"/>
          <p:cNvSpPr>
            <a:spLocks noGrp="1"/>
          </p:cNvSpPr>
          <p:nvPr>
            <p:ph type="body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73685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0" y="6208713"/>
            <a:ext cx="4873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8013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Rectangle 7"/>
          <p:cNvSpPr/>
          <p:nvPr/>
        </p:nvSpPr>
        <p:spPr>
          <a:xfrm>
            <a:off x="777875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9" name="Rectangle 8"/>
          <p:cNvSpPr/>
          <p:nvPr/>
        </p:nvSpPr>
        <p:spPr>
          <a:xfrm>
            <a:off x="777875" y="6172200"/>
            <a:ext cx="7543800" cy="26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825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/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 anchorCtr="0"/>
          <a:p>
            <a:pPr lvl="0"/>
            <a:r>
              <a:rPr lang="zh-CN" altLang="en-US"/>
              <a:t>单击此处编辑母版标题样式</a:t>
            </a:r>
            <a:endParaRPr lang="en-US" altLang="en-US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73685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fontAlgn="auto"/>
            <a:fld id="{530820CF-B880-4189-942D-D702A7CBA730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0" y="6208713"/>
            <a:ext cx="4873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8013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fontAlgn="auto"/>
            <a:fld id="{0C913308-F349-4B6D-A68A-DD1791B4A57B}" type="slidenum">
              <a:rPr lang="zh-CN" altLang="en-US" strike="noStrike" noProof="1" smtClean="0">
                <a:latin typeface="+mj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Rectangle 7"/>
          <p:cNvSpPr/>
          <p:nvPr/>
        </p:nvSpPr>
        <p:spPr>
          <a:xfrm>
            <a:off x="777875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9" name="Rectangle 8"/>
          <p:cNvSpPr/>
          <p:nvPr/>
        </p:nvSpPr>
        <p:spPr>
          <a:xfrm>
            <a:off x="777875" y="6172200"/>
            <a:ext cx="7543800" cy="26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825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2.xml"/><Relationship Id="rId1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2.xml"/><Relationship Id="rId1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2.xml"/><Relationship Id="rId1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2.xml"/><Relationship Id="rId1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8.xml"/><Relationship Id="rId1" Type="http://schemas.openxmlformats.org/officeDocument/2006/relationships/image" Target="../media/image13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0.xml"/><Relationship Id="rId1" Type="http://schemas.openxmlformats.org/officeDocument/2006/relationships/image" Target="../media/image16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0.xml"/><Relationship Id="rId1" Type="http://schemas.openxmlformats.org/officeDocument/2006/relationships/image" Target="../media/image18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2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2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1"/>
          <p:cNvSpPr>
            <a:spLocks noGrp="1"/>
          </p:cNvSpPr>
          <p:nvPr>
            <p:ph type="ctrTitle"/>
          </p:nvPr>
        </p:nvSpPr>
        <p:spPr>
          <a:xfrm>
            <a:off x="701675" y="3694113"/>
            <a:ext cx="7543800" cy="1054100"/>
          </a:xfrm>
        </p:spPr>
        <p:txBody>
          <a:bodyPr lIns="91440" tIns="45720" rIns="91440" bIns="45720" anchor="b" anchorCtr="0"/>
          <a:p>
            <a:pPr defTabSz="914400">
              <a:buClrTx/>
              <a:buSzTx/>
              <a:buFontTx/>
              <a:buNone/>
            </a:pPr>
            <a:endParaRPr lang="zh-CN" altLang="en-US" sz="5400" kern="1200" dirty="0">
              <a:solidFill>
                <a:srgbClr val="000000"/>
              </a:solidFill>
              <a:latin typeface="微软雅黑" panose="020B0503020204020204" charset="-122"/>
              <a:ea typeface="+mj-ea"/>
              <a:cs typeface="+mj-cs"/>
              <a:sym typeface="宋体" panose="02010600030101010101" pitchFamily="2" charset="-122"/>
            </a:endParaRPr>
          </a:p>
          <a:p>
            <a:pPr algn="ctr" defTabSz="914400">
              <a:spcAft>
                <a:spcPts val="600"/>
              </a:spcAft>
              <a:buClrTx/>
              <a:buSzTx/>
              <a:buFontTx/>
              <a:buNone/>
            </a:pPr>
            <a:r>
              <a:rPr lang="zh-CN" altLang="en-US" sz="5100" b="1" kern="1200" dirty="0">
                <a:solidFill>
                  <a:srgbClr val="000000"/>
                </a:solidFill>
                <a:latin typeface="微软雅黑" panose="020B0503020204020204" charset="-122"/>
                <a:ea typeface="+mj-ea"/>
                <a:cs typeface="+mj-cs"/>
                <a:sym typeface="宋体" panose="02010600030101010101" pitchFamily="2" charset="-122"/>
              </a:rPr>
              <a:t>党政机关公文</a:t>
            </a:r>
            <a:endParaRPr lang="zh-CN" altLang="en-US" sz="5100" b="1" kern="1200" dirty="0">
              <a:solidFill>
                <a:srgbClr val="000000"/>
              </a:solidFill>
              <a:latin typeface="微软雅黑" panose="020B0503020204020204" charset="-122"/>
              <a:ea typeface="+mj-ea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32770" name="文本框 1"/>
          <p:cNvSpPr txBox="1"/>
          <p:nvPr/>
        </p:nvSpPr>
        <p:spPr>
          <a:xfrm>
            <a:off x="2201863" y="5389563"/>
            <a:ext cx="4545012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zh-CN" altLang="en-US" sz="2800">
                <a:latin typeface="仿宋" panose="02010609060101010101" charset="-122"/>
                <a:ea typeface="仿宋" panose="02010609060101010101" charset="-122"/>
              </a:rPr>
              <a:t>王</a:t>
            </a:r>
            <a:r>
              <a:rPr lang="en-US" altLang="zh-CN" sz="2800"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2800">
                <a:latin typeface="仿宋" panose="02010609060101010101" charset="-122"/>
                <a:ea typeface="仿宋" panose="02010609060101010101" charset="-122"/>
              </a:rPr>
              <a:t>赛</a:t>
            </a:r>
            <a:endParaRPr lang="zh-CN" altLang="en-US" sz="2800"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内容占位符 2"/>
          <p:cNvSpPr>
            <a:spLocks noGrp="1"/>
          </p:cNvSpPr>
          <p:nvPr>
            <p:ph idx="1"/>
          </p:nvPr>
        </p:nvSpPr>
        <p:spPr>
          <a:xfrm>
            <a:off x="315913" y="468313"/>
            <a:ext cx="8512175" cy="5607050"/>
          </a:xfrm>
        </p:spPr>
        <p:txBody>
          <a:bodyPr vert="horz" lIns="91440" tIns="45720" rIns="91440" bIns="45720" anchor="ctr" anchorCtr="0"/>
          <a:p>
            <a:pPr marL="0" indent="0" fontAlgn="base">
              <a:buFont typeface="Wingdings" panose="05000000000000000000" charset="0"/>
              <a:buNone/>
            </a:pPr>
            <a:r>
              <a:rPr lang="en-US" altLang="zh-CN" sz="27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  </a:t>
            </a:r>
            <a:r>
              <a:rPr lang="zh-CN" altLang="en-US" sz="27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（</a:t>
            </a:r>
            <a:r>
              <a:rPr lang="en-US" altLang="zh-CN" sz="27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1</a:t>
            </a:r>
            <a:r>
              <a:rPr lang="zh-CN" altLang="en-US" sz="27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）按适用范围划分，公文可划分为上述</a:t>
            </a:r>
            <a:r>
              <a:rPr lang="en-US" altLang="zh-CN" sz="27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15</a:t>
            </a:r>
            <a:r>
              <a:rPr lang="zh-CN" altLang="en-US" sz="27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种；</a:t>
            </a:r>
            <a:endParaRPr lang="zh-CN" altLang="en-US" sz="2700" dirty="0">
              <a:latin typeface="仿宋" panose="02010609060101010101" charset="-122"/>
              <a:ea typeface="仿宋" panose="02010609060101010101" charset="-122"/>
              <a:sym typeface="宋体" panose="02010600030101010101" pitchFamily="2" charset="-122"/>
            </a:endParaRPr>
          </a:p>
          <a:p>
            <a:pPr marL="0" indent="0" fontAlgn="base">
              <a:buFont typeface="Wingdings" panose="05000000000000000000" charset="0"/>
              <a:buNone/>
            </a:pPr>
            <a:r>
              <a:rPr lang="zh-CN" altLang="en-US" sz="27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  （</a:t>
            </a:r>
            <a:r>
              <a:rPr lang="en-US" altLang="zh-CN" sz="27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2</a:t>
            </a:r>
            <a:r>
              <a:rPr lang="zh-CN" altLang="en-US" sz="27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）按紧急程度划分，公文可分为平件和急件，急件又可分为</a:t>
            </a:r>
            <a:r>
              <a:rPr lang="en-US" altLang="zh-CN" sz="27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“</a:t>
            </a:r>
            <a:r>
              <a:rPr lang="zh-CN" altLang="en-US" sz="27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特急</a:t>
            </a:r>
            <a:r>
              <a:rPr lang="en-US" altLang="zh-CN" sz="27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”</a:t>
            </a:r>
            <a:r>
              <a:rPr lang="zh-CN" altLang="en-US" sz="27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和</a:t>
            </a:r>
            <a:r>
              <a:rPr lang="en-US" altLang="zh-CN" sz="27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“</a:t>
            </a:r>
            <a:r>
              <a:rPr lang="zh-CN" altLang="en-US" sz="27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加急</a:t>
            </a:r>
            <a:r>
              <a:rPr lang="en-US" altLang="zh-CN" sz="27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”</a:t>
            </a:r>
            <a:r>
              <a:rPr lang="zh-CN" altLang="en-US" sz="27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两类；</a:t>
            </a:r>
            <a:endParaRPr lang="zh-CN" altLang="en-US" sz="2700" dirty="0">
              <a:latin typeface="仿宋" panose="02010609060101010101" charset="-122"/>
              <a:ea typeface="仿宋" panose="02010609060101010101" charset="-122"/>
              <a:sym typeface="宋体" panose="02010600030101010101" pitchFamily="2" charset="-122"/>
            </a:endParaRPr>
          </a:p>
          <a:p>
            <a:pPr marL="0" indent="0" fontAlgn="base">
              <a:buFont typeface="Wingdings" panose="05000000000000000000" charset="0"/>
              <a:buNone/>
            </a:pPr>
            <a:r>
              <a:rPr lang="zh-CN" altLang="en-US" sz="27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  （</a:t>
            </a:r>
            <a:r>
              <a:rPr lang="en-US" altLang="zh-CN" sz="27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3</a:t>
            </a:r>
            <a:r>
              <a:rPr lang="zh-CN" altLang="en-US" sz="27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）按秘密程度划分，公文可分为一般公文和涉密公文，涉密公文又可分为</a:t>
            </a:r>
            <a:r>
              <a:rPr lang="en-US" altLang="zh-CN" sz="27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“</a:t>
            </a:r>
            <a:r>
              <a:rPr lang="zh-CN" altLang="en-US" sz="27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绝密</a:t>
            </a:r>
            <a:r>
              <a:rPr lang="en-US" altLang="zh-CN" sz="27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”“</a:t>
            </a:r>
            <a:r>
              <a:rPr lang="zh-CN" altLang="en-US" sz="27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机密</a:t>
            </a:r>
            <a:r>
              <a:rPr lang="en-US" altLang="zh-CN" sz="27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”“</a:t>
            </a:r>
            <a:r>
              <a:rPr lang="zh-CN" altLang="en-US" sz="27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秘密</a:t>
            </a:r>
            <a:r>
              <a:rPr lang="en-US" altLang="zh-CN" sz="27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”</a:t>
            </a:r>
            <a:r>
              <a:rPr lang="zh-CN" altLang="en-US" sz="27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三类；</a:t>
            </a:r>
            <a:endParaRPr lang="zh-CN" altLang="en-US" sz="2700" dirty="0">
              <a:latin typeface="仿宋" panose="02010609060101010101" charset="-122"/>
              <a:ea typeface="仿宋" panose="02010609060101010101" charset="-122"/>
              <a:sym typeface="宋体" panose="02010600030101010101" pitchFamily="2" charset="-122"/>
            </a:endParaRPr>
          </a:p>
          <a:p>
            <a:pPr marL="0" indent="0" fontAlgn="base">
              <a:buFont typeface="Wingdings" panose="05000000000000000000" charset="0"/>
              <a:buNone/>
            </a:pPr>
            <a:r>
              <a:rPr lang="zh-CN" altLang="en-US" sz="27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  （</a:t>
            </a:r>
            <a:r>
              <a:rPr lang="en-US" altLang="zh-CN" sz="27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4</a:t>
            </a:r>
            <a:r>
              <a:rPr lang="zh-CN" altLang="en-US" sz="27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）按行文方向划分，可分为下行文、上行文和平行文。</a:t>
            </a:r>
            <a:endParaRPr lang="zh-CN" altLang="en-US" sz="2700" dirty="0">
              <a:latin typeface="仿宋" panose="02010609060101010101" charset="-122"/>
              <a:ea typeface="仿宋" panose="02010609060101010101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内容占位符 2"/>
          <p:cNvSpPr>
            <a:spLocks noGrp="1"/>
          </p:cNvSpPr>
          <p:nvPr>
            <p:ph idx="1"/>
          </p:nvPr>
        </p:nvSpPr>
        <p:spPr>
          <a:xfrm>
            <a:off x="315913" y="468313"/>
            <a:ext cx="8512175" cy="5607050"/>
          </a:xfrm>
        </p:spPr>
        <p:txBody>
          <a:bodyPr vert="horz" lIns="91440" tIns="45720" rIns="91440" bIns="45720" anchor="ctr" anchorCtr="0"/>
          <a:p>
            <a:pPr marL="0" indent="0" fontAlgn="base">
              <a:buFont typeface="Wingdings" panose="05000000000000000000" charset="0"/>
              <a:buNone/>
            </a:pPr>
            <a:r>
              <a:rPr lang="zh-CN" altLang="en-US" sz="27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四、党政机关公文的格式</a:t>
            </a:r>
            <a:endParaRPr lang="zh-CN" altLang="en-US" sz="2700" dirty="0">
              <a:latin typeface="仿宋" panose="02010609060101010101" charset="-122"/>
              <a:ea typeface="仿宋" panose="02010609060101010101" charset="-122"/>
              <a:sym typeface="宋体" panose="02010600030101010101" pitchFamily="2" charset="-122"/>
            </a:endParaRPr>
          </a:p>
          <a:p>
            <a:pPr marL="0" indent="0" fontAlgn="base">
              <a:buFont typeface="Wingdings" panose="05000000000000000000" charset="0"/>
              <a:buNone/>
            </a:pPr>
            <a:r>
              <a:rPr lang="zh-CN" altLang="en-US" sz="27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  </a:t>
            </a:r>
            <a:r>
              <a:rPr lang="zh-CN" altLang="zh-CN" sz="27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公文的格式是公文的外部组织形式，体现了公文的权威性，是公文的重要组成部分。它包括用纸格式、排版格式、印制装订格式和文面格式等内容。《党政机关公文格式》对其作了细致而明确的规定。</a:t>
            </a:r>
            <a:endParaRPr lang="zh-CN" altLang="zh-CN" sz="2700" dirty="0">
              <a:latin typeface="仿宋" panose="02010609060101010101" charset="-122"/>
              <a:ea typeface="仿宋" panose="02010609060101010101" charset="-122"/>
              <a:sym typeface="宋体" panose="02010600030101010101" pitchFamily="2" charset="-122"/>
            </a:endParaRPr>
          </a:p>
          <a:p>
            <a:pPr marL="0" indent="0" fontAlgn="base">
              <a:buFont typeface="Wingdings" panose="05000000000000000000" charset="0"/>
              <a:buNone/>
            </a:pPr>
            <a:r>
              <a:rPr lang="zh-CN" altLang="zh-CN" sz="27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（一）公文的用纸格式</a:t>
            </a:r>
            <a:endParaRPr lang="zh-CN" altLang="zh-CN" sz="2700" dirty="0">
              <a:latin typeface="仿宋" panose="02010609060101010101" charset="-122"/>
              <a:ea typeface="仿宋" panose="02010609060101010101" charset="-122"/>
              <a:sym typeface="宋体" panose="02010600030101010101" pitchFamily="2" charset="-122"/>
            </a:endParaRPr>
          </a:p>
          <a:p>
            <a:pPr marL="0" indent="0" fontAlgn="base">
              <a:buFont typeface="Wingdings" panose="05000000000000000000" charset="0"/>
              <a:buNone/>
            </a:pPr>
            <a:r>
              <a:rPr lang="zh-CN" altLang="zh-CN" sz="27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  公文用纸一般使用纸张定量为</a:t>
            </a:r>
            <a:r>
              <a:rPr lang="en-US" altLang="zh-CN" sz="27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60g/m</a:t>
            </a:r>
            <a:r>
              <a:rPr lang="en-US" altLang="zh-CN" sz="2700" baseline="300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2</a:t>
            </a:r>
            <a:r>
              <a:rPr lang="en-US" altLang="zh-CN" sz="27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—80g/m</a:t>
            </a:r>
            <a:r>
              <a:rPr lang="en-US" altLang="zh-CN" sz="2700" baseline="300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2</a:t>
            </a:r>
            <a:r>
              <a:rPr lang="zh-CN" altLang="en-US" sz="27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的胶版印刷纸或复印纸。纸张白度</a:t>
            </a:r>
            <a:r>
              <a:rPr lang="en-US" altLang="zh-CN" sz="27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80%—90%</a:t>
            </a:r>
            <a:r>
              <a:rPr lang="zh-CN" altLang="en-US" sz="27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，横向耐折度</a:t>
            </a:r>
            <a:r>
              <a:rPr lang="zh-CN" altLang="en-US" sz="2700" dirty="0">
                <a:latin typeface="Arial" panose="020B0604020202020204" pitchFamily="34" charset="0"/>
                <a:ea typeface="仿宋" panose="02010609060101010101" charset="-122"/>
                <a:sym typeface="宋体" panose="02010600030101010101" pitchFamily="2" charset="-122"/>
              </a:rPr>
              <a:t>大于等于</a:t>
            </a:r>
            <a:r>
              <a:rPr lang="en-US" altLang="zh-CN" sz="27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15</a:t>
            </a:r>
            <a:r>
              <a:rPr lang="zh-CN" altLang="en-US" sz="2700" dirty="0">
                <a:latin typeface="Arial" panose="020B0604020202020204" pitchFamily="34" charset="0"/>
                <a:ea typeface="仿宋" panose="02010609060101010101" charset="-122"/>
                <a:sym typeface="宋体" panose="02010600030101010101" pitchFamily="2" charset="-122"/>
              </a:rPr>
              <a:t>次，不透明度大于等于</a:t>
            </a:r>
            <a:r>
              <a:rPr lang="en-US" altLang="zh-CN" sz="27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85%</a:t>
            </a:r>
            <a:r>
              <a:rPr lang="zh-CN" altLang="en-US" sz="2700" dirty="0">
                <a:latin typeface="Arial" panose="020B0604020202020204" pitchFamily="34" charset="0"/>
                <a:ea typeface="仿宋" panose="02010609060101010101" charset="-122"/>
                <a:sym typeface="宋体" panose="02010600030101010101" pitchFamily="2" charset="-122"/>
              </a:rPr>
              <a:t>，</a:t>
            </a:r>
            <a:r>
              <a:rPr lang="en-US" altLang="zh-CN" sz="27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pH</a:t>
            </a:r>
            <a:r>
              <a:rPr lang="zh-CN" altLang="en-US" sz="2700" dirty="0">
                <a:latin typeface="Arial" panose="020B0604020202020204" pitchFamily="34" charset="0"/>
                <a:ea typeface="仿宋" panose="02010609060101010101" charset="-122"/>
                <a:sym typeface="宋体" panose="02010600030101010101" pitchFamily="2" charset="-122"/>
              </a:rPr>
              <a:t>值为</a:t>
            </a:r>
            <a:r>
              <a:rPr lang="en-US" altLang="zh-CN" sz="27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7.5-9.5</a:t>
            </a:r>
            <a:r>
              <a:rPr lang="en-US" altLang="zh-CN" sz="2700" dirty="0">
                <a:latin typeface="Arial" panose="020B0604020202020204" pitchFamily="34" charset="0"/>
                <a:ea typeface="仿宋" panose="02010609060101010101" charset="-122"/>
                <a:sym typeface="宋体" panose="02010600030101010101" pitchFamily="2" charset="-122"/>
              </a:rPr>
              <a:t>.</a:t>
            </a:r>
            <a:r>
              <a:rPr lang="zh-CN" altLang="en-US" sz="2700" dirty="0">
                <a:latin typeface="Arial" panose="020B0604020202020204" pitchFamily="34" charset="0"/>
                <a:ea typeface="仿宋" panose="02010609060101010101" charset="-122"/>
                <a:sym typeface="宋体" panose="02010600030101010101" pitchFamily="2" charset="-122"/>
              </a:rPr>
              <a:t>公文用纸采用规定的</a:t>
            </a:r>
            <a:r>
              <a:rPr lang="en-US" altLang="zh-CN" sz="27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A4</a:t>
            </a:r>
            <a:r>
              <a:rPr lang="zh-CN" altLang="en-US" sz="2700" dirty="0">
                <a:latin typeface="Arial" panose="020B0604020202020204" pitchFamily="34" charset="0"/>
                <a:ea typeface="仿宋" panose="02010609060101010101" charset="-122"/>
                <a:sym typeface="宋体" panose="02010600030101010101" pitchFamily="2" charset="-122"/>
              </a:rPr>
              <a:t>型纸，其成品幅面尺寸为：</a:t>
            </a:r>
            <a:r>
              <a:rPr lang="en-US" altLang="zh-CN" sz="27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210mm*297mm</a:t>
            </a:r>
            <a:r>
              <a:rPr lang="zh-CN" altLang="en-US" sz="2700" dirty="0">
                <a:latin typeface="Arial" panose="020B0604020202020204" pitchFamily="34" charset="0"/>
                <a:ea typeface="仿宋" panose="02010609060101010101" charset="-122"/>
                <a:sym typeface="宋体" panose="02010600030101010101" pitchFamily="2" charset="-122"/>
              </a:rPr>
              <a:t>。特殊形式的公文用纸幅面，特殊处理。</a:t>
            </a:r>
            <a:endParaRPr lang="zh-CN" altLang="en-US" sz="2700" dirty="0">
              <a:latin typeface="Arial" panose="020B0604020202020204" pitchFamily="34" charset="0"/>
              <a:ea typeface="仿宋" panose="02010609060101010101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内容占位符 2"/>
          <p:cNvSpPr>
            <a:spLocks noGrp="1"/>
          </p:cNvSpPr>
          <p:nvPr>
            <p:ph idx="1"/>
          </p:nvPr>
        </p:nvSpPr>
        <p:spPr>
          <a:xfrm>
            <a:off x="315913" y="468313"/>
            <a:ext cx="8512175" cy="5607050"/>
          </a:xfrm>
        </p:spPr>
        <p:txBody>
          <a:bodyPr vert="horz" lIns="91440" tIns="45720" rIns="91440" bIns="45720" anchor="ctr" anchorCtr="0"/>
          <a:p>
            <a:pPr marL="0" indent="0" fontAlgn="base">
              <a:buFont typeface="Wingdings" panose="05000000000000000000" charset="0"/>
              <a:buNone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（二）公文的版面格式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sym typeface="宋体" panose="02010600030101010101" pitchFamily="2" charset="-122"/>
            </a:endParaRPr>
          </a:p>
          <a:p>
            <a:pPr marL="0" indent="0" fontAlgn="base">
              <a:buFont typeface="Wingdings" panose="05000000000000000000" charset="0"/>
              <a:buNone/>
            </a:pPr>
            <a:r>
              <a:rPr lang="en-US" altLang="zh-CN" sz="28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  1.</a:t>
            </a:r>
            <a:r>
              <a:rPr lang="zh-CN" altLang="en-US" sz="28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页边与版心尺寸</a:t>
            </a:r>
            <a:endParaRPr lang="zh-CN" altLang="en-US" sz="2800" dirty="0">
              <a:latin typeface="仿宋" panose="02010609060101010101" charset="-122"/>
              <a:ea typeface="仿宋" panose="02010609060101010101" charset="-122"/>
              <a:sym typeface="宋体" panose="02010600030101010101" pitchFamily="2" charset="-122"/>
            </a:endParaRPr>
          </a:p>
          <a:p>
            <a:pPr marL="0" indent="0" fontAlgn="base">
              <a:buFont typeface="Wingdings" panose="05000000000000000000" charset="0"/>
              <a:buNone/>
            </a:pPr>
            <a:r>
              <a:rPr lang="en-US" altLang="zh-CN" sz="28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  2.</a:t>
            </a:r>
            <a:r>
              <a:rPr lang="zh-CN" altLang="en-US" sz="28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字体和字号：一般为</a:t>
            </a:r>
            <a:r>
              <a:rPr lang="en-US" altLang="zh-CN" sz="28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3</a:t>
            </a:r>
            <a:r>
              <a:rPr lang="zh-CN" altLang="en-US" sz="28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号仿宋体字，特殊情况按有关国家标准和规定执行；民族自治地方的公文，可以并用汉字和当地通用的少数民族文字。</a:t>
            </a:r>
            <a:endParaRPr lang="zh-CN" altLang="en-US" sz="2800" dirty="0">
              <a:latin typeface="仿宋" panose="02010609060101010101" charset="-122"/>
              <a:ea typeface="仿宋" panose="02010609060101010101" charset="-122"/>
              <a:sym typeface="宋体" panose="02010600030101010101" pitchFamily="2" charset="-122"/>
            </a:endParaRPr>
          </a:p>
          <a:p>
            <a:pPr marL="0" indent="0" fontAlgn="base">
              <a:buFont typeface="Wingdings" panose="05000000000000000000" charset="0"/>
              <a:buNone/>
            </a:pPr>
            <a:r>
              <a:rPr lang="en-US" altLang="zh-CN" sz="28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  3.</a:t>
            </a:r>
            <a:r>
              <a:rPr lang="zh-CN" altLang="en-US" sz="28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行数和字数：一般每面排</a:t>
            </a:r>
            <a:r>
              <a:rPr lang="en-US" altLang="zh-CN" sz="28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22</a:t>
            </a:r>
            <a:r>
              <a:rPr lang="zh-CN" altLang="en-US" sz="28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行，每行排</a:t>
            </a:r>
            <a:r>
              <a:rPr lang="en-US" altLang="zh-CN" sz="28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28</a:t>
            </a:r>
            <a:r>
              <a:rPr lang="zh-CN" altLang="en-US" sz="28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个字，并撑满版心。特定情况可以适当调整。</a:t>
            </a:r>
            <a:endParaRPr lang="zh-CN" altLang="en-US" sz="2800" dirty="0">
              <a:latin typeface="仿宋" panose="02010609060101010101" charset="-122"/>
              <a:ea typeface="仿宋" panose="02010609060101010101" charset="-122"/>
              <a:sym typeface="宋体" panose="02010600030101010101" pitchFamily="2" charset="-122"/>
            </a:endParaRPr>
          </a:p>
          <a:p>
            <a:pPr marL="0" indent="0" fontAlgn="base">
              <a:buFont typeface="Wingdings" panose="05000000000000000000" charset="0"/>
              <a:buNone/>
            </a:pPr>
            <a:r>
              <a:rPr lang="en-US" altLang="zh-CN" sz="28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  4.</a:t>
            </a:r>
            <a:r>
              <a:rPr lang="zh-CN" altLang="en-US" sz="28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文字的颜色：无特殊说明，公文中文字的颜色均为黑色。</a:t>
            </a:r>
            <a:endParaRPr lang="zh-CN" altLang="en-US" sz="2800" dirty="0">
              <a:latin typeface="仿宋" panose="02010609060101010101" charset="-122"/>
              <a:ea typeface="仿宋" panose="02010609060101010101" charset="-122"/>
              <a:sym typeface="宋体" panose="02010600030101010101" pitchFamily="2" charset="-122"/>
            </a:endParaRPr>
          </a:p>
          <a:p>
            <a:pPr marL="0" indent="0" fontAlgn="base">
              <a:buFont typeface="Wingdings" panose="05000000000000000000" charset="0"/>
              <a:buNone/>
            </a:pPr>
            <a:endParaRPr lang="zh-CN" altLang="en-US" sz="2800" dirty="0">
              <a:latin typeface="仿宋" panose="02010609060101010101" charset="-122"/>
              <a:ea typeface="仿宋" panose="02010609060101010101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5913" y="498475"/>
            <a:ext cx="8512175" cy="5353050"/>
          </a:xfrm>
          <a:ln>
            <a:miter/>
          </a:ln>
        </p:spPr>
        <p:txBody>
          <a:bodyPr vert="horz" lIns="91440" tIns="45720" rIns="91440" bIns="45720" rtlCol="0" anchor="ctr" anchorCtr="0">
            <a:normAutofit/>
          </a:bodyPr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charset="0"/>
              <a:buNone/>
            </a:pPr>
            <a:r>
              <a:rPr kumimoji="0" lang="zh-CN" sz="3200" b="0" i="0" u="none" strike="noStrike" kern="1200" cap="none" spc="0" normalizeH="0" baseline="0" noProof="1" dirty="0" smtClean="0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cs typeface="+mn-cs"/>
                <a:sym typeface="+mn-ea"/>
              </a:rPr>
              <a:t>（三）公文的印刷装订格式</a:t>
            </a:r>
            <a:endParaRPr kumimoji="0" lang="zh-CN" sz="3200" b="0" i="0" u="none" strike="noStrike" kern="1200" cap="none" spc="0" normalizeH="0" baseline="0" noProof="1" dirty="0" smtClean="0">
              <a:solidFill>
                <a:schemeClr val="tx2"/>
              </a:solidFill>
              <a:latin typeface="仿宋" panose="02010609060101010101" charset="-122"/>
              <a:ea typeface="仿宋" panose="02010609060101010101" charset="-122"/>
              <a:cs typeface="+mn-cs"/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charset="0"/>
              <a:buNone/>
            </a:pPr>
            <a:r>
              <a:rPr kumimoji="0" lang="zh-CN" sz="3200" b="0" i="0" u="none" strike="noStrike" kern="1200" cap="none" spc="0" normalizeH="0" baseline="0" noProof="1" dirty="0" smtClean="0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cs typeface="+mn-cs"/>
                <a:sym typeface="+mn-ea"/>
              </a:rPr>
              <a:t>  </a:t>
            </a:r>
            <a:r>
              <a:rPr kumimoji="0" lang="en-US" altLang="zh-CN" sz="3200" b="0" i="0" u="none" strike="noStrike" kern="1200" cap="none" spc="0" normalizeH="0" baseline="0" noProof="1" dirty="0" smtClean="0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cs typeface="+mn-cs"/>
                <a:sym typeface="+mn-ea"/>
              </a:rPr>
              <a:t>1.</a:t>
            </a:r>
            <a:r>
              <a:rPr kumimoji="0" lang="zh-CN" altLang="en-US" sz="3200" b="0" i="0" u="none" strike="noStrike" kern="1200" cap="none" spc="0" normalizeH="0" baseline="0" noProof="1" dirty="0" smtClean="0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cs typeface="+mn-cs"/>
                <a:sym typeface="+mn-ea"/>
              </a:rPr>
              <a:t>制版要求：干净无底灰，字迹清楚无断划，尺寸标准，版心不斜，误差不超过</a:t>
            </a:r>
            <a:r>
              <a:rPr kumimoji="0" lang="en-US" altLang="zh-CN" sz="3200" b="0" i="0" u="none" strike="noStrike" kern="1200" cap="none" spc="0" normalizeH="0" baseline="0" noProof="1" dirty="0" smtClean="0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cs typeface="+mn-cs"/>
                <a:sym typeface="+mn-ea"/>
              </a:rPr>
              <a:t>1mm</a:t>
            </a:r>
            <a:r>
              <a:rPr kumimoji="0" lang="zh-CN" altLang="en-US" sz="3200" b="0" i="0" u="none" strike="noStrike" kern="1200" cap="none" spc="0" normalizeH="0" baseline="0" noProof="1" dirty="0" smtClean="0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cs typeface="+mn-cs"/>
                <a:sym typeface="+mn-ea"/>
              </a:rPr>
              <a:t>。</a:t>
            </a:r>
            <a:endParaRPr kumimoji="0" lang="zh-CN" altLang="en-US" sz="3200" b="0" i="0" u="none" strike="noStrike" kern="1200" cap="none" spc="0" normalizeH="0" baseline="0" noProof="1" dirty="0" smtClean="0">
              <a:solidFill>
                <a:schemeClr val="tx2"/>
              </a:solidFill>
              <a:latin typeface="仿宋" panose="02010609060101010101" charset="-122"/>
              <a:ea typeface="仿宋" panose="02010609060101010101" charset="-122"/>
              <a:cs typeface="+mn-cs"/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charset="0"/>
              <a:buNone/>
            </a:pPr>
            <a:r>
              <a:rPr kumimoji="0" lang="zh-CN" altLang="en-US" sz="3200" b="0" i="0" u="none" strike="noStrike" kern="1200" cap="none" spc="0" normalizeH="0" baseline="0" noProof="1" dirty="0" smtClean="0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cs typeface="+mn-cs"/>
                <a:sym typeface="+mn-ea"/>
              </a:rPr>
              <a:t>  </a:t>
            </a:r>
            <a:r>
              <a:rPr kumimoji="0" lang="en-US" altLang="zh-CN" sz="3200" b="0" i="0" u="none" strike="noStrike" kern="1200" cap="none" spc="0" normalizeH="0" baseline="0" noProof="1" dirty="0" smtClean="0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cs typeface="+mn-cs"/>
                <a:sym typeface="+mn-ea"/>
              </a:rPr>
              <a:t>2.</a:t>
            </a:r>
            <a:r>
              <a:rPr kumimoji="0" lang="zh-CN" altLang="en-US" sz="3200" b="0" i="0" u="none" strike="noStrike" kern="1200" cap="none" spc="0" normalizeH="0" baseline="0" noProof="1" dirty="0" smtClean="0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cs typeface="+mn-cs"/>
                <a:sym typeface="+mn-ea"/>
              </a:rPr>
              <a:t>印刷要求：双面印刷，记得插入页码。</a:t>
            </a:r>
            <a:endParaRPr kumimoji="0" lang="zh-CN" altLang="en-US" sz="3200" b="0" i="0" u="none" strike="noStrike" kern="1200" cap="none" spc="0" normalizeH="0" baseline="0" noProof="1" dirty="0" smtClean="0">
              <a:solidFill>
                <a:schemeClr val="tx2"/>
              </a:solidFill>
              <a:latin typeface="仿宋" panose="02010609060101010101" charset="-122"/>
              <a:ea typeface="仿宋" panose="02010609060101010101" charset="-122"/>
              <a:cs typeface="+mn-cs"/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charset="0"/>
              <a:buNone/>
            </a:pPr>
            <a:r>
              <a:rPr kumimoji="0" lang="zh-CN" altLang="en-US" sz="3200" b="0" i="0" u="none" strike="noStrike" kern="1200" cap="none" spc="0" normalizeH="0" baseline="0" noProof="1" dirty="0" smtClean="0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cs typeface="+mn-cs"/>
                <a:sym typeface="+mn-ea"/>
              </a:rPr>
              <a:t>  </a:t>
            </a:r>
            <a:r>
              <a:rPr kumimoji="0" lang="en-US" altLang="zh-CN" sz="3200" b="0" i="0" u="none" strike="noStrike" kern="1200" cap="none" spc="0" normalizeH="0" baseline="0" noProof="1" dirty="0" smtClean="0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cs typeface="+mn-cs"/>
                <a:sym typeface="+mn-ea"/>
              </a:rPr>
              <a:t>3.</a:t>
            </a:r>
            <a:r>
              <a:rPr kumimoji="0" lang="zh-CN" altLang="en-US" sz="3200" b="0" i="0" u="none" strike="noStrike" kern="1200" cap="none" spc="0" normalizeH="0" baseline="0" noProof="1" dirty="0" smtClean="0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cs typeface="+mn-cs"/>
                <a:sym typeface="+mn-ea"/>
              </a:rPr>
              <a:t>装订要求：左侧装订</a:t>
            </a:r>
            <a:r>
              <a:rPr kumimoji="0" lang="en-US" altLang="zh-CN" sz="3200" b="0" i="0" u="none" strike="noStrike" kern="1200" cap="none" spc="0" normalizeH="0" baseline="0" noProof="1" dirty="0" smtClean="0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cs typeface="+mn-cs"/>
                <a:sym typeface="+mn-ea"/>
              </a:rPr>
              <a:t>...</a:t>
            </a:r>
            <a:endParaRPr kumimoji="0" lang="zh-CN" altLang="en-US" sz="3200" b="0" i="0" u="none" strike="noStrike" kern="1200" cap="none" spc="0" normalizeH="0" baseline="0" noProof="1" dirty="0" smtClean="0">
              <a:solidFill>
                <a:schemeClr val="tx2"/>
              </a:solidFill>
              <a:latin typeface="仿宋" panose="02010609060101010101" charset="-122"/>
              <a:ea typeface="仿宋" panose="02010609060101010101" charset="-122"/>
              <a:cs typeface="+mn-cs"/>
              <a:sym typeface="+mn-ea"/>
            </a:endParaRPr>
          </a:p>
          <a:p>
            <a:pPr marL="274320" marR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</a:pPr>
            <a:endParaRPr kumimoji="0" lang="zh-CN" altLang="en-US" sz="2400" b="0" i="0" u="none" strike="noStrike" kern="1200" cap="none" spc="0" normalizeH="0" baseline="0" noProof="1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内容占位符 2"/>
          <p:cNvSpPr>
            <a:spLocks noGrp="1"/>
          </p:cNvSpPr>
          <p:nvPr>
            <p:ph idx="1"/>
          </p:nvPr>
        </p:nvSpPr>
        <p:spPr>
          <a:xfrm>
            <a:off x="395605" y="188595"/>
            <a:ext cx="8060055" cy="5607050"/>
          </a:xfrm>
        </p:spPr>
        <p:txBody>
          <a:bodyPr vert="horz" lIns="91440" tIns="45720" rIns="91440" bIns="45720" anchor="ctr" anchorCtr="0"/>
          <a:p>
            <a:pPr marL="0" indent="0" fontAlgn="base">
              <a:buFont typeface="Wingdings" panose="05000000000000000000" charset="0"/>
              <a:buNone/>
            </a:pPr>
            <a:r>
              <a:rPr lang="en-US" altLang="zh-CN" sz="28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  </a:t>
            </a:r>
            <a:r>
              <a:rPr lang="zh-CN" altLang="en-US" sz="3200" b="1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（</a:t>
            </a:r>
            <a:r>
              <a:rPr lang="en-US" altLang="zh-CN" sz="3200" b="1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3</a:t>
            </a:r>
            <a:r>
              <a:rPr lang="zh-CN" altLang="en-US" sz="3200" b="1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）正文</a:t>
            </a:r>
            <a:endParaRPr lang="zh-CN" altLang="en-US" sz="3200" b="1" dirty="0">
              <a:latin typeface="仿宋" panose="02010609060101010101" charset="-122"/>
              <a:ea typeface="仿宋" panose="02010609060101010101" charset="-122"/>
              <a:sym typeface="宋体" panose="02010600030101010101" pitchFamily="2" charset="-122"/>
            </a:endParaRPr>
          </a:p>
          <a:p>
            <a:pPr marL="0" indent="0" fontAlgn="base">
              <a:buFont typeface="Wingdings" panose="05000000000000000000" charset="0"/>
              <a:buNone/>
            </a:pPr>
            <a:r>
              <a:rPr lang="zh-CN" altLang="en-US" sz="3200" b="1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 </a:t>
            </a:r>
            <a:r>
              <a:rPr lang="en-US" altLang="zh-CN" sz="3200" b="1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  </a:t>
            </a:r>
            <a:r>
              <a:rPr lang="zh-CN" altLang="en-US" sz="3200" b="1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文中结构层次序数依次可以用</a:t>
            </a:r>
            <a:r>
              <a:rPr lang="en-US" altLang="zh-CN" sz="3200" b="1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“</a:t>
            </a:r>
            <a:r>
              <a:rPr lang="zh-CN" altLang="en-US" sz="3200" b="1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一、</a:t>
            </a:r>
            <a:r>
              <a:rPr lang="en-US" altLang="zh-CN" sz="3200" b="1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”“</a:t>
            </a:r>
            <a:r>
              <a:rPr lang="zh-CN" altLang="en-US" sz="3200" b="1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（一）</a:t>
            </a:r>
            <a:r>
              <a:rPr lang="en-US" altLang="zh-CN" sz="3200" b="1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”“1.”“</a:t>
            </a:r>
            <a:r>
              <a:rPr lang="zh-CN" altLang="en-US" sz="3200" b="1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（</a:t>
            </a:r>
            <a:r>
              <a:rPr lang="en-US" altLang="zh-CN" sz="3200" b="1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1</a:t>
            </a:r>
            <a:r>
              <a:rPr lang="zh-CN" altLang="en-US" sz="3200" b="1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）</a:t>
            </a:r>
            <a:r>
              <a:rPr lang="en-US" altLang="zh-CN" sz="3200" b="1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”</a:t>
            </a:r>
            <a:endParaRPr lang="zh-CN" altLang="en-US" sz="3200" b="1" dirty="0">
              <a:latin typeface="仿宋" panose="02010609060101010101" charset="-122"/>
              <a:ea typeface="仿宋" panose="02010609060101010101" charset="-122"/>
              <a:sym typeface="宋体" panose="02010600030101010101" pitchFamily="2" charset="-122"/>
            </a:endParaRPr>
          </a:p>
          <a:p>
            <a:pPr marL="0" indent="0" fontAlgn="base">
              <a:buFont typeface="Wingdings" panose="05000000000000000000" charset="0"/>
              <a:buNone/>
            </a:pPr>
            <a:r>
              <a:rPr lang="zh-CN" altLang="en-US" sz="3200" b="1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一般第一层用黑体字</a:t>
            </a:r>
            <a:endParaRPr lang="zh-CN" altLang="en-US" sz="3200" b="1" dirty="0">
              <a:latin typeface="仿宋" panose="02010609060101010101" charset="-122"/>
              <a:ea typeface="仿宋" panose="02010609060101010101" charset="-122"/>
              <a:sym typeface="宋体" panose="02010600030101010101" pitchFamily="2" charset="-122"/>
            </a:endParaRPr>
          </a:p>
          <a:p>
            <a:pPr marL="0" indent="0" fontAlgn="base">
              <a:buFont typeface="Wingdings" panose="05000000000000000000" charset="0"/>
              <a:buNone/>
            </a:pPr>
            <a:r>
              <a:rPr lang="zh-CN" altLang="en-US" sz="3200" b="1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第二层用楷体字</a:t>
            </a:r>
            <a:endParaRPr lang="zh-CN" altLang="en-US" sz="3200" b="1" dirty="0">
              <a:latin typeface="仿宋" panose="02010609060101010101" charset="-122"/>
              <a:ea typeface="仿宋" panose="02010609060101010101" charset="-122"/>
              <a:sym typeface="宋体" panose="02010600030101010101" pitchFamily="2" charset="-122"/>
            </a:endParaRPr>
          </a:p>
          <a:p>
            <a:pPr marL="0" indent="0" fontAlgn="base">
              <a:buFont typeface="Wingdings" panose="05000000000000000000" charset="0"/>
              <a:buNone/>
            </a:pPr>
            <a:r>
              <a:rPr lang="zh-CN" altLang="en-US" sz="3200" b="1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第三层和第四层用仿宋体字标注。</a:t>
            </a:r>
            <a:endParaRPr lang="zh-CN" altLang="en-US" sz="3200" b="1" dirty="0">
              <a:latin typeface="仿宋" panose="02010609060101010101" charset="-122"/>
              <a:ea typeface="仿宋" panose="02010609060101010101" charset="-122"/>
              <a:sym typeface="宋体" panose="02010600030101010101" pitchFamily="2" charset="-122"/>
            </a:endParaRPr>
          </a:p>
          <a:p>
            <a:pPr marL="0" indent="0" fontAlgn="base">
              <a:buFont typeface="Wingdings" panose="05000000000000000000" charset="0"/>
              <a:buNone/>
            </a:pPr>
            <a:endParaRPr lang="zh-CN" altLang="en-US" sz="3200" b="1" dirty="0">
              <a:latin typeface="仿宋" panose="02010609060101010101" charset="-122"/>
              <a:ea typeface="仿宋" panose="02010609060101010101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/>
          <p:nvPr>
            <p:ph idx="1"/>
          </p:nvPr>
        </p:nvSpPr>
        <p:spPr>
          <a:xfrm>
            <a:off x="755650" y="1628775"/>
            <a:ext cx="7543800" cy="3886200"/>
          </a:xfrm>
        </p:spPr>
        <p:txBody>
          <a:bodyPr/>
          <a:p>
            <a:r>
              <a:rPr lang="zh-CN" altLang="en-US"/>
              <a:t>通知是上级对下级、组织对成员或平行单位之间部署工作、传达事情或召开会议等所使用的应用文。</a:t>
            </a:r>
            <a:endParaRPr lang="zh-CN" altLang="en-US"/>
          </a:p>
          <a:p>
            <a:r>
              <a:rPr lang="zh-CN" altLang="en-US"/>
              <a:t>通知的写法有两种：</a:t>
            </a:r>
            <a:endParaRPr lang="zh-CN" altLang="en-US"/>
          </a:p>
          <a:p>
            <a:r>
              <a:rPr lang="zh-CN" altLang="en-US"/>
              <a:t>一种是以布告形式贴出，把事情通知有关人员，如学生、观众等，通常不用称呼；</a:t>
            </a:r>
            <a:endParaRPr lang="zh-CN" altLang="en-US"/>
          </a:p>
          <a:p>
            <a:r>
              <a:rPr lang="zh-CN" altLang="en-US"/>
              <a:t>另一种是以书信的形式，发给有关人员，这种通知写作形式同普通书信，只要写明通知的具体内容即可。通知要求言简意赅、措辞得当、时间及时。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92200" y="875665"/>
            <a:ext cx="31197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/>
              <a:t>通知</a:t>
            </a:r>
            <a:endParaRPr lang="zh-CN" altLang="en-US" sz="40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80cfcfec707e2258b54df41cf6d65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548640"/>
            <a:ext cx="8117840" cy="45662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" name="图片 1" descr="e5df5afbe8ac24c5d06b0ff663321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930" y="350520"/>
            <a:ext cx="4882515" cy="65074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 descr="7e514b9e3e2f7d1a320b7d1328538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340" y="404495"/>
            <a:ext cx="7437120" cy="57492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内容占位符 2"/>
          <p:cNvSpPr>
            <a:spLocks noGrp="1"/>
          </p:cNvSpPr>
          <p:nvPr>
            <p:ph idx="1"/>
          </p:nvPr>
        </p:nvSpPr>
        <p:spPr>
          <a:xfrm>
            <a:off x="1008380" y="404495"/>
            <a:ext cx="7827010" cy="3983355"/>
          </a:xfrm>
        </p:spPr>
        <p:txBody>
          <a:bodyPr vert="horz" lIns="91440" tIns="45720" rIns="91440" bIns="45720" anchor="ctr" anchorCtr="0"/>
          <a:p>
            <a:pPr marL="0" indent="0" fontAlgn="base">
              <a:buFont typeface="Wingdings" panose="05000000000000000000" charset="0"/>
              <a:buNone/>
            </a:pPr>
            <a:r>
              <a:rPr lang="en-US" altLang="zh-CN" sz="3200" b="1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 </a:t>
            </a:r>
            <a:endParaRPr lang="en-US" altLang="zh-CN" sz="3200" b="1" dirty="0">
              <a:latin typeface="仿宋" panose="02010609060101010101" charset="-122"/>
              <a:ea typeface="仿宋" panose="02010609060101010101" charset="-122"/>
              <a:sym typeface="宋体" panose="02010600030101010101" pitchFamily="2" charset="-122"/>
            </a:endParaRPr>
          </a:p>
          <a:p>
            <a:pPr marL="0" indent="0" fontAlgn="base">
              <a:buFont typeface="Wingdings" panose="05000000000000000000" charset="0"/>
              <a:buNone/>
            </a:pPr>
            <a:r>
              <a:rPr lang="zh-CN" altLang="en-US" sz="3200" b="1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二、</a:t>
            </a:r>
            <a:r>
              <a:rPr lang="en-US" altLang="zh-CN" sz="3200" b="1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通知的三个特点：</a:t>
            </a:r>
            <a:endParaRPr lang="en-US" altLang="zh-CN" sz="3200" b="1" dirty="0">
              <a:latin typeface="仿宋" panose="02010609060101010101" charset="-122"/>
              <a:ea typeface="仿宋" panose="02010609060101010101" charset="-122"/>
              <a:sym typeface="宋体" panose="02010600030101010101" pitchFamily="2" charset="-122"/>
            </a:endParaRPr>
          </a:p>
          <a:p>
            <a:pPr marL="0" indent="0" fontAlgn="base">
              <a:buFont typeface="Wingdings" panose="05000000000000000000" charset="0"/>
              <a:buNone/>
            </a:pPr>
            <a:endParaRPr lang="en-US" altLang="zh-CN" sz="2800" dirty="0">
              <a:latin typeface="仿宋" panose="02010609060101010101" charset="-122"/>
              <a:ea typeface="仿宋" panose="02010609060101010101" charset="-122"/>
              <a:sym typeface="宋体" panose="02010600030101010101" pitchFamily="2" charset="-122"/>
            </a:endParaRPr>
          </a:p>
          <a:p>
            <a:pPr marL="0" indent="0" fontAlgn="base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[1]使用范围具有广泛性。</a:t>
            </a:r>
            <a:endParaRPr lang="zh-CN" altLang="en-US" sz="2800" b="1" dirty="0">
              <a:latin typeface="仿宋" panose="02010609060101010101" charset="-122"/>
              <a:ea typeface="仿宋" panose="02010609060101010101" charset="-122"/>
              <a:sym typeface="宋体" panose="02010600030101010101" pitchFamily="2" charset="-122"/>
            </a:endParaRPr>
          </a:p>
          <a:p>
            <a:pPr marL="0" indent="0" fontAlgn="base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[2]文种功用多具有指导性。</a:t>
            </a:r>
            <a:endParaRPr lang="zh-CN" altLang="en-US" sz="2800" b="1" dirty="0">
              <a:latin typeface="仿宋" panose="02010609060101010101" charset="-122"/>
              <a:ea typeface="仿宋" panose="02010609060101010101" charset="-122"/>
              <a:sym typeface="宋体" panose="02010600030101010101" pitchFamily="2" charset="-122"/>
            </a:endParaRPr>
          </a:p>
          <a:p>
            <a:pPr marL="0" indent="0" fontAlgn="base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[3]有明显的时效性。</a:t>
            </a:r>
            <a:endParaRPr lang="zh-CN" altLang="en-US" sz="2800" b="1" dirty="0">
              <a:latin typeface="仿宋" panose="02010609060101010101" charset="-122"/>
              <a:ea typeface="仿宋" panose="02010609060101010101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内容占位符 2"/>
          <p:cNvSpPr>
            <a:spLocks noGrp="1"/>
          </p:cNvSpPr>
          <p:nvPr>
            <p:ph idx="1"/>
          </p:nvPr>
        </p:nvSpPr>
        <p:spPr>
          <a:xfrm>
            <a:off x="203200" y="2520950"/>
            <a:ext cx="8902700" cy="4652963"/>
          </a:xfrm>
        </p:spPr>
        <p:txBody>
          <a:bodyPr lIns="91440" tIns="45720" rIns="91440" bIns="45720" anchor="ctr"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None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cs typeface="+mn-cs"/>
              </a:rPr>
              <a:t>一、党政机关公文的概念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2"/>
              </a:solidFill>
              <a:latin typeface="仿宋" panose="02010609060101010101" charset="-122"/>
              <a:ea typeface="仿宋" panose="02010609060101010101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None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cs typeface="+mn-cs"/>
              </a:rPr>
              <a:t>  党政机关公文是党政机关实施领导、履行职能、处理公务的具有特定效力和规范体式的文书，是传达贯彻党和国家方针政策，公布法规和规章，指导、布置和商洽工作，请示和答复问题，报告、通报和交流情况等的重要工具。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2"/>
              </a:solidFill>
              <a:latin typeface="仿宋" panose="02010609060101010101" charset="-122"/>
              <a:ea typeface="仿宋" panose="02010609060101010101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None/>
            </a:pPr>
            <a:endParaRPr kumimoji="0" lang="zh-CN" altLang="en-US" sz="2800" b="0" i="0" u="none" strike="noStrike" kern="1200" cap="none" spc="0" normalizeH="0" baseline="0" noProof="1" dirty="0">
              <a:solidFill>
                <a:schemeClr val="tx2"/>
              </a:solidFill>
              <a:latin typeface="仿宋" panose="02010609060101010101" charset="-122"/>
              <a:ea typeface="仿宋" panose="02010609060101010101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None/>
            </a:pPr>
            <a:endParaRPr kumimoji="0" lang="zh-CN" altLang="en-US" sz="2800" b="0" i="0" u="none" strike="noStrike" kern="1200" cap="none" spc="0" normalizeH="0" baseline="0" noProof="1" dirty="0">
              <a:solidFill>
                <a:schemeClr val="tx2"/>
              </a:solidFill>
              <a:latin typeface="仿宋" panose="02010609060101010101" charset="-122"/>
              <a:ea typeface="仿宋" panose="02010609060101010101" charset="-122"/>
              <a:cs typeface="+mn-cs"/>
            </a:endParaRPr>
          </a:p>
          <a:p>
            <a:pPr marL="274320" marR="0" indent="-27432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Char char="Ø"/>
            </a:pPr>
            <a:endParaRPr kumimoji="0" lang="zh-CN" altLang="en-US" sz="2800" b="0" i="0" u="none" strike="noStrike" kern="1200" cap="none" spc="0" normalizeH="0" baseline="0" noProof="1" dirty="0">
              <a:solidFill>
                <a:schemeClr val="tx2"/>
              </a:solidFill>
              <a:latin typeface="仿宋" panose="02010609060101010101" charset="-122"/>
              <a:ea typeface="仿宋" panose="02010609060101010101" charset="-122"/>
              <a:cs typeface="+mn-cs"/>
            </a:endParaRPr>
          </a:p>
          <a:p>
            <a:pPr marL="274320" marR="0" indent="-27432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</a:pPr>
            <a:endParaRPr kumimoji="0" lang="zh-CN" altLang="en-US" sz="2800" b="1" i="0" u="none" strike="noStrike" kern="1200" cap="none" spc="0" normalizeH="0" baseline="0" noProof="1" dirty="0">
              <a:solidFill>
                <a:schemeClr val="tx2"/>
              </a:solidFill>
              <a:latin typeface="仿宋" panose="02010609060101010101" charset="-122"/>
              <a:ea typeface="仿宋" panose="02010609060101010101" charset="-122"/>
              <a:cs typeface="+mn-cs"/>
            </a:endParaRPr>
          </a:p>
        </p:txBody>
      </p:sp>
      <p:sp>
        <p:nvSpPr>
          <p:cNvPr id="33794" name="文本框 4"/>
          <p:cNvSpPr txBox="1"/>
          <p:nvPr/>
        </p:nvSpPr>
        <p:spPr>
          <a:xfrm>
            <a:off x="1519238" y="763588"/>
            <a:ext cx="6270625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zh-CN" altLang="en-US" sz="3600" b="1">
                <a:latin typeface="微软雅黑" panose="020B0503020204020204" charset="-122"/>
                <a:ea typeface="微软雅黑" panose="020B0503020204020204" charset="-122"/>
              </a:rPr>
              <a:t>党政机关公文概述</a:t>
            </a:r>
            <a:endParaRPr lang="zh-CN" altLang="en-US" sz="36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内容占位符 2"/>
          <p:cNvSpPr>
            <a:spLocks noGrp="1"/>
          </p:cNvSpPr>
          <p:nvPr>
            <p:ph idx="1"/>
          </p:nvPr>
        </p:nvSpPr>
        <p:spPr>
          <a:xfrm>
            <a:off x="251143" y="188595"/>
            <a:ext cx="8512175" cy="5607050"/>
          </a:xfrm>
        </p:spPr>
        <p:txBody>
          <a:bodyPr vert="horz" lIns="91440" tIns="45720" rIns="91440" bIns="45720" anchor="ctr" anchorCtr="0"/>
          <a:p>
            <a:pPr marL="0" indent="0" fontAlgn="base">
              <a:buFont typeface="Wingdings" panose="05000000000000000000" charset="0"/>
              <a:buNone/>
            </a:pPr>
            <a:r>
              <a:rPr lang="en-US" altLang="zh-CN" sz="28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 </a:t>
            </a:r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 通知的格式包括标题、</a:t>
            </a: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称呼</a:t>
            </a:r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、正文和落款。</a:t>
            </a:r>
            <a:endParaRPr lang="en-US" altLang="zh-CN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sym typeface="宋体" panose="02010600030101010101" pitchFamily="2" charset="-122"/>
            </a:endParaRPr>
          </a:p>
          <a:p>
            <a:pPr marL="0" indent="0" fontAlgn="base">
              <a:buFont typeface="Wingdings" panose="05000000000000000000" charset="0"/>
              <a:buNone/>
            </a:pPr>
            <a:endParaRPr lang="en-US" altLang="zh-CN" sz="2800" dirty="0">
              <a:latin typeface="仿宋" panose="02010609060101010101" charset="-122"/>
              <a:ea typeface="仿宋" panose="02010609060101010101" charset="-122"/>
              <a:sym typeface="宋体" panose="02010600030101010101" pitchFamily="2" charset="-122"/>
            </a:endParaRPr>
          </a:p>
          <a:p>
            <a:pPr marL="0" indent="0" fontAlgn="base">
              <a:buFont typeface="Wingdings" panose="05000000000000000000" charset="0"/>
              <a:buNone/>
            </a:pPr>
            <a:r>
              <a:rPr lang="en-US" altLang="zh-CN" sz="28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一、标题：写在第一行正中</a:t>
            </a:r>
            <a:r>
              <a:rPr lang="zh-CN" altLang="en-US" sz="28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，</a:t>
            </a:r>
            <a:r>
              <a:rPr lang="en-US" altLang="zh-CN" sz="28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一般采用公文标题的常规写法</a:t>
            </a:r>
            <a:r>
              <a:rPr lang="zh-CN" altLang="en-US" sz="28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。</a:t>
            </a:r>
            <a:endParaRPr lang="zh-CN" altLang="en-US" sz="2800" dirty="0">
              <a:latin typeface="仿宋" panose="02010609060101010101" charset="-122"/>
              <a:ea typeface="仿宋" panose="02010609060101010101" charset="-122"/>
              <a:sym typeface="宋体" panose="02010600030101010101" pitchFamily="2" charset="-122"/>
            </a:endParaRPr>
          </a:p>
          <a:p>
            <a:pPr marL="0" indent="0" fontAlgn="base">
              <a:buFont typeface="Wingdings" panose="05000000000000000000" charset="0"/>
              <a:buNone/>
            </a:pPr>
            <a:r>
              <a:rPr lang="zh-CN" altLang="en-US" sz="28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 </a:t>
            </a:r>
            <a:r>
              <a:rPr lang="en-US" altLang="zh-CN" sz="28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       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发文机关+“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关于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”+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事项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+“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通知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”</a:t>
            </a:r>
            <a:endParaRPr lang="en-US" altLang="zh-CN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sym typeface="宋体" panose="02010600030101010101" pitchFamily="2" charset="-122"/>
            </a:endParaRPr>
          </a:p>
          <a:p>
            <a:pPr marL="0" indent="0" fontAlgn="base">
              <a:buFont typeface="Wingdings" panose="05000000000000000000" charset="0"/>
              <a:buNone/>
            </a:pPr>
            <a:r>
              <a:rPr lang="en-US" altLang="zh-CN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如</a:t>
            </a: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：</a:t>
            </a:r>
            <a:r>
              <a:rPr lang="en-US" altLang="zh-CN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《中共中央办公厅、国务院办公厅关于严禁用公费变相出国(境)旅游的通知》</a:t>
            </a:r>
            <a:r>
              <a:rPr lang="en-US" altLang="zh-CN" sz="28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。</a:t>
            </a:r>
            <a:endParaRPr lang="en-US" altLang="zh-CN" sz="2800" dirty="0">
              <a:latin typeface="仿宋" panose="02010609060101010101" charset="-122"/>
              <a:ea typeface="仿宋" panose="02010609060101010101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内容占位符 2"/>
          <p:cNvSpPr>
            <a:spLocks noGrp="1"/>
          </p:cNvSpPr>
          <p:nvPr>
            <p:ph idx="1"/>
          </p:nvPr>
        </p:nvSpPr>
        <p:spPr>
          <a:xfrm>
            <a:off x="251143" y="188595"/>
            <a:ext cx="8512175" cy="5607050"/>
          </a:xfrm>
        </p:spPr>
        <p:txBody>
          <a:bodyPr vert="horz" lIns="91440" tIns="45720" rIns="91440" bIns="45720" anchor="ctr" anchorCtr="0"/>
          <a:p>
            <a:pPr marL="0" indent="0" fontAlgn="base">
              <a:buFont typeface="Wingdings" panose="05000000000000000000" charset="0"/>
              <a:buNone/>
            </a:pPr>
            <a:r>
              <a:rPr lang="en-US" altLang="zh-CN" sz="28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 </a:t>
            </a:r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 通知的格式包括标题、标题、正文和落款。</a:t>
            </a:r>
            <a:endParaRPr lang="en-US" altLang="zh-CN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sym typeface="宋体" panose="02010600030101010101" pitchFamily="2" charset="-122"/>
            </a:endParaRPr>
          </a:p>
          <a:p>
            <a:pPr marL="0" indent="0" fontAlgn="base">
              <a:buFont typeface="Wingdings" panose="05000000000000000000" charset="0"/>
              <a:buNone/>
            </a:pPr>
            <a:endParaRPr lang="en-US" altLang="zh-CN" sz="2800" dirty="0">
              <a:latin typeface="仿宋" panose="02010609060101010101" charset="-122"/>
              <a:ea typeface="仿宋" panose="02010609060101010101" charset="-122"/>
              <a:sym typeface="宋体" panose="02010600030101010101" pitchFamily="2" charset="-122"/>
            </a:endParaRPr>
          </a:p>
          <a:p>
            <a:pPr marL="0" indent="0" fontAlgn="base">
              <a:buFont typeface="Wingdings" panose="05000000000000000000" charset="0"/>
              <a:buNone/>
            </a:pPr>
            <a:r>
              <a:rPr lang="en-US" altLang="zh-CN" sz="28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一、标题：写在第一行正中</a:t>
            </a:r>
            <a:r>
              <a:rPr lang="zh-CN" altLang="en-US" sz="28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，</a:t>
            </a:r>
            <a:r>
              <a:rPr lang="en-US" altLang="zh-CN" sz="28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一般采用公文标题的常规写法</a:t>
            </a:r>
            <a:r>
              <a:rPr lang="zh-CN" altLang="en-US" sz="28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。</a:t>
            </a:r>
            <a:endParaRPr lang="zh-CN" altLang="en-US" sz="2800" dirty="0">
              <a:latin typeface="仿宋" panose="02010609060101010101" charset="-122"/>
              <a:ea typeface="仿宋" panose="02010609060101010101" charset="-122"/>
              <a:sym typeface="宋体" panose="02010600030101010101" pitchFamily="2" charset="-122"/>
            </a:endParaRPr>
          </a:p>
          <a:p>
            <a:pPr marL="0" indent="0" fontAlgn="base">
              <a:buFont typeface="Wingdings" panose="05000000000000000000" charset="0"/>
              <a:buNone/>
            </a:pPr>
            <a:r>
              <a:rPr lang="zh-CN" altLang="en-US" sz="28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 </a:t>
            </a:r>
            <a:r>
              <a:rPr lang="en-US" altLang="zh-CN" sz="28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       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“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关于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”+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事项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+“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通知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”</a:t>
            </a:r>
            <a:endParaRPr lang="en-US" altLang="zh-CN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仿宋" panose="02010609060101010101" charset="-122"/>
              <a:ea typeface="仿宋" panose="02010609060101010101" charset="-122"/>
              <a:sym typeface="宋体" panose="02010600030101010101" pitchFamily="2" charset="-122"/>
            </a:endParaRPr>
          </a:p>
          <a:p>
            <a:pPr marL="0" indent="0" fontAlgn="base">
              <a:buFont typeface="Wingdings" panose="05000000000000000000" charset="0"/>
              <a:buNone/>
            </a:pPr>
            <a:r>
              <a:rPr sz="2800" dirty="0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如</a:t>
            </a:r>
            <a:r>
              <a:rPr lang="zh-CN" sz="2800" dirty="0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：</a:t>
            </a:r>
            <a:r>
              <a:rPr sz="2800" dirty="0"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《关于印发〈规范国有土地租赁若干意见〉的通知》。</a:t>
            </a:r>
            <a:endParaRPr sz="2800" dirty="0">
              <a:latin typeface="楷体" panose="02010609060101010101" charset="-122"/>
              <a:ea typeface="楷体" panose="02010609060101010101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 descr="83326d119e1dd9d308353a329620e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685" y="44450"/>
            <a:ext cx="461518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内容占位符 2"/>
          <p:cNvSpPr>
            <a:spLocks noGrp="1"/>
          </p:cNvSpPr>
          <p:nvPr>
            <p:ph idx="1"/>
          </p:nvPr>
        </p:nvSpPr>
        <p:spPr>
          <a:xfrm>
            <a:off x="252095" y="980440"/>
            <a:ext cx="8512175" cy="3021330"/>
          </a:xfrm>
        </p:spPr>
        <p:txBody>
          <a:bodyPr vert="horz" lIns="91440" tIns="45720" rIns="91440" bIns="45720" anchor="ctr" anchorCtr="0"/>
          <a:p>
            <a:pPr marL="0" indent="0" fontAlgn="base">
              <a:buFont typeface="Wingdings" panose="05000000000000000000" charset="0"/>
              <a:buNone/>
            </a:pPr>
            <a:r>
              <a:rPr sz="3200" b="1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二、</a:t>
            </a:r>
            <a:r>
              <a:rPr lang="zh-CN" sz="3200" b="1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称呼</a:t>
            </a:r>
            <a:r>
              <a:rPr sz="3200" b="1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：</a:t>
            </a:r>
            <a:endParaRPr sz="3200" b="1" dirty="0">
              <a:latin typeface="仿宋" panose="02010609060101010101" charset="-122"/>
              <a:ea typeface="仿宋" panose="02010609060101010101" charset="-122"/>
              <a:sym typeface="宋体" panose="02010600030101010101" pitchFamily="2" charset="-122"/>
            </a:endParaRPr>
          </a:p>
          <a:p>
            <a:pPr marL="0" indent="0" fontAlgn="base">
              <a:buFont typeface="Wingdings" panose="05000000000000000000" charset="0"/>
              <a:buNone/>
            </a:pPr>
            <a:r>
              <a:rPr lang="en-US" sz="28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  </a:t>
            </a:r>
            <a:r>
              <a:rPr sz="28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写下被通知人的姓名或职称或单位名称。</a:t>
            </a:r>
            <a:endParaRPr sz="2800" dirty="0">
              <a:latin typeface="仿宋" panose="02010609060101010101" charset="-122"/>
              <a:ea typeface="仿宋" panose="02010609060101010101" charset="-122"/>
              <a:sym typeface="宋体" panose="02010600030101010101" pitchFamily="2" charset="-122"/>
            </a:endParaRPr>
          </a:p>
          <a:p>
            <a:pPr marL="0" indent="0" fontAlgn="base">
              <a:buFont typeface="Wingdings" panose="05000000000000000000" charset="0"/>
              <a:buNone/>
            </a:pPr>
            <a:r>
              <a:rPr lang="en-US" sz="28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  </a:t>
            </a:r>
            <a:r>
              <a:rPr sz="28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写第二行顶格。</a:t>
            </a:r>
            <a:endParaRPr sz="2800" dirty="0">
              <a:latin typeface="仿宋" panose="02010609060101010101" charset="-122"/>
              <a:ea typeface="仿宋" panose="02010609060101010101" charset="-122"/>
              <a:sym typeface="宋体" panose="02010600030101010101" pitchFamily="2" charset="-122"/>
            </a:endParaRPr>
          </a:p>
          <a:p>
            <a:pPr marL="0" indent="0" fontAlgn="base">
              <a:buFont typeface="Wingdings" panose="05000000000000000000" charset="0"/>
              <a:buNone/>
            </a:pPr>
            <a:endParaRPr sz="2800" dirty="0">
              <a:latin typeface="仿宋" panose="02010609060101010101" charset="-122"/>
              <a:ea typeface="仿宋" panose="02010609060101010101" charset="-122"/>
              <a:sym typeface="宋体" panose="02010600030101010101" pitchFamily="2" charset="-122"/>
            </a:endParaRPr>
          </a:p>
          <a:p>
            <a:pPr marL="0" indent="0" fontAlgn="base">
              <a:buFont typeface="Wingdings" panose="05000000000000000000" charset="0"/>
              <a:buNone/>
            </a:pPr>
            <a:r>
              <a:rPr lang="en-US" sz="28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 </a:t>
            </a:r>
            <a:r>
              <a:rPr lang="en-US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 </a:t>
            </a: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注：</a:t>
            </a:r>
            <a:r>
              <a:rPr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有时，由于通知事项简短，内容单一，写作时稍加称呼，</a:t>
            </a:r>
            <a:r>
              <a:rPr lang="zh-CN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或不加称呼，</a:t>
            </a:r>
            <a:r>
              <a:rPr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宋体" panose="02010600030101010101" pitchFamily="2" charset="-122"/>
              </a:rPr>
              <a:t>直起正文。</a:t>
            </a:r>
            <a:endParaRPr sz="28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内容占位符 2"/>
          <p:cNvSpPr>
            <a:spLocks noGrp="1"/>
          </p:cNvSpPr>
          <p:nvPr>
            <p:ph idx="1"/>
          </p:nvPr>
        </p:nvSpPr>
        <p:spPr>
          <a:xfrm>
            <a:off x="315913" y="742950"/>
            <a:ext cx="8512175" cy="5607050"/>
          </a:xfrm>
        </p:spPr>
        <p:txBody>
          <a:bodyPr vert="horz" lIns="91440" tIns="45720" rIns="91440" bIns="45720" anchor="ctr" anchorCtr="0"/>
          <a:p>
            <a:pPr marL="0" indent="0" fontAlgn="base">
              <a:buFont typeface="Wingdings" panose="05000000000000000000" charset="0"/>
              <a:buNone/>
            </a:pPr>
            <a:r>
              <a:rPr lang="zh-CN" altLang="en-US" sz="4000" b="1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三、正文：</a:t>
            </a:r>
            <a:endParaRPr lang="zh-CN" altLang="en-US" sz="4000" b="1" dirty="0">
              <a:latin typeface="仿宋" panose="02010609060101010101" charset="-122"/>
              <a:ea typeface="仿宋" panose="02010609060101010101" charset="-122"/>
              <a:sym typeface="宋体" panose="02010600030101010101" pitchFamily="2" charset="-122"/>
            </a:endParaRPr>
          </a:p>
          <a:p>
            <a:pPr marL="0" indent="0" fontAlgn="base">
              <a:buFont typeface="Wingdings" panose="05000000000000000000" charset="0"/>
              <a:buNone/>
            </a:pPr>
            <a:endParaRPr lang="zh-CN" altLang="en-US" sz="3200" dirty="0">
              <a:latin typeface="仿宋" panose="02010609060101010101" charset="-122"/>
              <a:ea typeface="仿宋" panose="02010609060101010101" charset="-122"/>
              <a:sym typeface="宋体" panose="02010600030101010101" pitchFamily="2" charset="-122"/>
            </a:endParaRPr>
          </a:p>
          <a:p>
            <a:pPr marL="0" indent="0" fontAlgn="base">
              <a:buFont typeface="Wingdings" panose="05000000000000000000" charset="0"/>
              <a:buNone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另起一行，空两格写正文。正文因内容而异。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sym typeface="宋体" panose="02010600030101010101" pitchFamily="2" charset="-122"/>
            </a:endParaRPr>
          </a:p>
          <a:p>
            <a:pPr marL="0" indent="0" fontAlgn="base">
              <a:buFont typeface="Wingdings" panose="05000000000000000000" charset="0"/>
              <a:buNone/>
            </a:pPr>
            <a:r>
              <a:rPr lang="zh-CN" altLang="en-US" sz="32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通知正文一般采用条款式行文，简明扼要，被通知者一目了然。</a:t>
            </a:r>
            <a:endParaRPr lang="zh-CN" altLang="en-US" sz="3200" dirty="0">
              <a:latin typeface="仿宋" panose="02010609060101010101" charset="-122"/>
              <a:ea typeface="仿宋" panose="02010609060101010101" charset="-122"/>
              <a:sym typeface="宋体" panose="02010600030101010101" pitchFamily="2" charset="-122"/>
            </a:endParaRPr>
          </a:p>
          <a:p>
            <a:pPr marL="0" indent="0" fontAlgn="base">
              <a:buFont typeface="Wingdings" panose="05000000000000000000" charset="0"/>
              <a:buNone/>
            </a:pPr>
            <a:endParaRPr lang="zh-CN" altLang="en-US" sz="3200" dirty="0">
              <a:latin typeface="仿宋" panose="02010609060101010101" charset="-122"/>
              <a:ea typeface="仿宋" panose="02010609060101010101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 descr="通知模板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45085"/>
            <a:ext cx="7335520" cy="676402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f8574adc707c454aeafa56879a957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7585" y="0"/>
            <a:ext cx="480949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a2d0f35091de4974ec51f687b6b7a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7255" y="0"/>
            <a:ext cx="480949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内容占位符 2"/>
          <p:cNvSpPr>
            <a:spLocks noGrp="1"/>
          </p:cNvSpPr>
          <p:nvPr>
            <p:ph idx="1"/>
          </p:nvPr>
        </p:nvSpPr>
        <p:spPr>
          <a:xfrm>
            <a:off x="203200" y="1208088"/>
            <a:ext cx="8902700" cy="6311900"/>
          </a:xfrm>
        </p:spPr>
        <p:txBody>
          <a:bodyPr lIns="91440" tIns="45720" rIns="91440" bIns="45720" anchor="ctr"/>
          <a:p>
            <a:pPr marL="274320" marR="0" indent="-27432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</a:pPr>
            <a:endParaRPr kumimoji="0" lang="zh-CN" altLang="en-US" sz="2800" b="1" i="0" u="none" strike="noStrike" kern="1200" cap="none" spc="0" normalizeH="0" baseline="0" noProof="1" dirty="0">
              <a:solidFill>
                <a:schemeClr val="tx2"/>
              </a:solidFill>
              <a:latin typeface="仿宋" panose="02010609060101010101" charset="-122"/>
              <a:ea typeface="仿宋" panose="02010609060101010101" charset="-122"/>
              <a:cs typeface="+mn-cs"/>
            </a:endParaRPr>
          </a:p>
        </p:txBody>
      </p:sp>
      <p:pic>
        <p:nvPicPr>
          <p:cNvPr id="2" name="图片 1" descr="通知模板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830" y="44450"/>
            <a:ext cx="4843145" cy="662495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内容占位符 2"/>
          <p:cNvSpPr>
            <a:spLocks noGrp="1"/>
          </p:cNvSpPr>
          <p:nvPr>
            <p:ph idx="1"/>
          </p:nvPr>
        </p:nvSpPr>
        <p:spPr>
          <a:xfrm>
            <a:off x="203200" y="1208088"/>
            <a:ext cx="8902700" cy="6311900"/>
          </a:xfrm>
        </p:spPr>
        <p:txBody>
          <a:bodyPr lIns="91440" tIns="45720" rIns="91440" bIns="45720" anchor="ctr"/>
          <a:p>
            <a:pPr marL="274320" marR="0" indent="-27432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</a:pPr>
            <a:endParaRPr kumimoji="0" lang="zh-CN" altLang="en-US" sz="2800" b="1" i="0" u="none" strike="noStrike" kern="1200" cap="none" spc="0" normalizeH="0" baseline="0" noProof="1" dirty="0">
              <a:solidFill>
                <a:schemeClr val="tx2"/>
              </a:solidFill>
              <a:latin typeface="仿宋" panose="02010609060101010101" charset="-122"/>
              <a:ea typeface="仿宋" panose="02010609060101010101" charset="-122"/>
              <a:cs typeface="+mn-cs"/>
            </a:endParaRPr>
          </a:p>
        </p:txBody>
      </p:sp>
      <p:pic>
        <p:nvPicPr>
          <p:cNvPr id="3" name="图片 2" descr="通知完整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195" y="620395"/>
            <a:ext cx="9144000" cy="41395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78" y="548323"/>
            <a:ext cx="8512175" cy="6159500"/>
          </a:xfrm>
          <a:ln>
            <a:miter/>
          </a:ln>
        </p:spPr>
        <p:txBody>
          <a:bodyPr vert="horz" lIns="91440" tIns="45720" rIns="91440" bIns="45720" rtlCol="0" anchor="ctr" anchorCtr="0"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None/>
            </a:pPr>
            <a:r>
              <a:rPr kumimoji="0" lang="zh-CN" altLang="en-US" b="1" i="0" u="none" strike="noStrike" kern="1200" cap="none" spc="0" normalizeH="0" baseline="0" noProof="1" dirty="0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cs typeface="+mn-cs"/>
                <a:sym typeface="+mn-ea"/>
              </a:rPr>
              <a:t>二、党政机关公文的特点</a:t>
            </a:r>
            <a:endParaRPr kumimoji="0" lang="zh-CN" altLang="en-US" b="1" i="0" u="none" strike="noStrike" kern="1200" cap="none" spc="0" normalizeH="0" baseline="0" noProof="1" dirty="0">
              <a:solidFill>
                <a:schemeClr val="tx2"/>
              </a:solidFill>
              <a:latin typeface="仿宋" panose="02010609060101010101" charset="-122"/>
              <a:ea typeface="仿宋" panose="02010609060101010101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None/>
            </a:pPr>
            <a:r>
              <a:rPr kumimoji="0" lang="zh-CN" altLang="en-US" b="1" i="0" u="none" strike="noStrike" kern="1200" cap="none" spc="0" normalizeH="0" baseline="0" noProof="1" dirty="0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cs typeface="+mn-cs"/>
                <a:sym typeface="+mn-ea"/>
              </a:rPr>
              <a:t>  （一）政治性  </a:t>
            </a:r>
            <a:endParaRPr kumimoji="0" lang="zh-CN" altLang="en-US" b="1" i="0" u="none" strike="noStrike" kern="1200" cap="none" spc="0" normalizeH="0" baseline="0" noProof="1" dirty="0">
              <a:solidFill>
                <a:schemeClr val="tx2"/>
              </a:solidFill>
              <a:latin typeface="仿宋" panose="02010609060101010101" charset="-122"/>
              <a:ea typeface="仿宋" panose="02010609060101010101" charset="-122"/>
              <a:cs typeface="+mn-cs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None/>
            </a:pPr>
            <a:r>
              <a:rPr kumimoji="0" lang="zh-CN" altLang="en-US" b="1" i="0" u="none" strike="noStrike" kern="1200" cap="none" spc="0" normalizeH="0" baseline="0" noProof="1" dirty="0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cs typeface="+mn-cs"/>
                <a:sym typeface="+mn-ea"/>
              </a:rPr>
              <a:t> </a:t>
            </a:r>
            <a:r>
              <a:rPr kumimoji="0" lang="en-US" altLang="zh-CN" b="1" i="0" u="none" strike="noStrike" kern="1200" cap="none" spc="0" normalizeH="0" baseline="0" noProof="1" dirty="0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cs typeface="+mn-cs"/>
                <a:sym typeface="+mn-ea"/>
              </a:rPr>
              <a:t> </a:t>
            </a:r>
            <a:r>
              <a:rPr kumimoji="0" lang="zh-CN" altLang="en-US" b="1" i="0" u="none" strike="noStrike" kern="1200" cap="none" spc="0" normalizeH="0" baseline="0" noProof="1" dirty="0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cs typeface="+mn-cs"/>
                <a:sym typeface="+mn-ea"/>
              </a:rPr>
              <a:t>（二）权威性  </a:t>
            </a:r>
            <a:endParaRPr kumimoji="0" lang="zh-CN" altLang="en-US" b="1" i="0" u="none" strike="noStrike" kern="1200" cap="none" spc="0" normalizeH="0" baseline="0" noProof="1" dirty="0">
              <a:solidFill>
                <a:schemeClr val="tx2"/>
              </a:solidFill>
              <a:latin typeface="仿宋" panose="02010609060101010101" charset="-122"/>
              <a:ea typeface="仿宋" panose="02010609060101010101" charset="-122"/>
              <a:cs typeface="+mn-cs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None/>
            </a:pPr>
            <a:r>
              <a:rPr kumimoji="0" lang="zh-CN" altLang="en-US" b="1" i="0" u="none" strike="noStrike" kern="1200" cap="none" spc="0" normalizeH="0" baseline="0" noProof="1" dirty="0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cs typeface="+mn-cs"/>
                <a:sym typeface="+mn-ea"/>
              </a:rPr>
              <a:t> </a:t>
            </a:r>
            <a:r>
              <a:rPr kumimoji="0" lang="en-US" altLang="zh-CN" b="1" i="0" u="none" strike="noStrike" kern="1200" cap="none" spc="0" normalizeH="0" baseline="0" noProof="1" dirty="0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cs typeface="+mn-cs"/>
                <a:sym typeface="+mn-ea"/>
              </a:rPr>
              <a:t> </a:t>
            </a:r>
            <a:r>
              <a:rPr kumimoji="0" lang="zh-CN" altLang="en-US" b="1" i="0" u="none" strike="noStrike" kern="1200" cap="none" spc="0" normalizeH="0" baseline="0" noProof="1" dirty="0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cs typeface="+mn-cs"/>
                <a:sym typeface="+mn-ea"/>
              </a:rPr>
              <a:t>（三）实用性</a:t>
            </a:r>
            <a:endParaRPr kumimoji="0" lang="zh-CN" altLang="en-US" b="1" i="0" u="none" strike="noStrike" kern="1200" cap="none" spc="0" normalizeH="0" baseline="0" noProof="1" dirty="0">
              <a:solidFill>
                <a:schemeClr val="tx2"/>
              </a:solidFill>
              <a:latin typeface="仿宋" panose="02010609060101010101" charset="-122"/>
              <a:ea typeface="仿宋" panose="02010609060101010101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None/>
            </a:pPr>
            <a:r>
              <a:rPr kumimoji="0" lang="zh-CN" altLang="en-US" b="1" i="0" u="none" strike="noStrike" kern="1200" cap="none" spc="0" normalizeH="0" baseline="0" noProof="1" dirty="0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cs typeface="+mn-cs"/>
                <a:sym typeface="+mn-ea"/>
              </a:rPr>
              <a:t>  （四）规范性：体式规范</a:t>
            </a:r>
            <a:r>
              <a:rPr kumimoji="0" lang="en-US" altLang="zh-CN" b="1" i="0" u="none" strike="noStrike" kern="1200" cap="none" spc="0" normalizeH="0" baseline="0" noProof="1" dirty="0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cs typeface="+mn-cs"/>
                <a:sym typeface="+mn-ea"/>
              </a:rPr>
              <a:t>+</a:t>
            </a:r>
            <a:r>
              <a:rPr kumimoji="0" lang="zh-CN" altLang="en-US" b="1" i="0" u="none" strike="noStrike" kern="1200" cap="none" spc="0" normalizeH="0" baseline="0" noProof="1" dirty="0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cs typeface="+mn-cs"/>
                <a:sym typeface="+mn-ea"/>
              </a:rPr>
              <a:t>程序规范  </a:t>
            </a:r>
            <a:endParaRPr kumimoji="0" lang="zh-CN" altLang="en-US" b="1" i="0" u="none" strike="noStrike" kern="1200" cap="none" spc="0" normalizeH="0" baseline="0" noProof="1" dirty="0">
              <a:solidFill>
                <a:schemeClr val="tx2"/>
              </a:solidFill>
              <a:latin typeface="仿宋" panose="02010609060101010101" charset="-122"/>
              <a:ea typeface="仿宋" panose="02010609060101010101" charset="-122"/>
              <a:cs typeface="+mn-cs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None/>
            </a:pPr>
            <a:r>
              <a:rPr kumimoji="0" lang="zh-CN" altLang="en-US" b="1" i="0" u="none" strike="noStrike" kern="1200" cap="none" spc="0" normalizeH="0" baseline="0" noProof="1" dirty="0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cs typeface="+mn-cs"/>
                <a:sym typeface="+mn-ea"/>
              </a:rPr>
              <a:t> </a:t>
            </a:r>
            <a:r>
              <a:rPr kumimoji="0" lang="en-US" altLang="zh-CN" b="1" i="0" u="none" strike="noStrike" kern="1200" cap="none" spc="0" normalizeH="0" baseline="0" noProof="1" dirty="0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cs typeface="+mn-cs"/>
                <a:sym typeface="+mn-ea"/>
              </a:rPr>
              <a:t> </a:t>
            </a:r>
            <a:r>
              <a:rPr kumimoji="0" lang="zh-CN" altLang="en-US" b="1" i="0" u="none" strike="noStrike" kern="1200" cap="none" spc="0" normalizeH="0" baseline="0" noProof="1" dirty="0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cs typeface="+mn-cs"/>
                <a:sym typeface="+mn-ea"/>
              </a:rPr>
              <a:t>（五）时效行</a:t>
            </a:r>
            <a:endParaRPr kumimoji="0" lang="zh-CN" altLang="en-US" b="1" i="0" u="none" strike="noStrike" kern="1200" cap="none" spc="0" normalizeH="0" baseline="0" noProof="1" dirty="0">
              <a:solidFill>
                <a:schemeClr val="tx2"/>
              </a:solidFill>
              <a:latin typeface="仿宋" panose="02010609060101010101" charset="-122"/>
              <a:ea typeface="仿宋" panose="02010609060101010101" charset="-122"/>
              <a:cs typeface="+mn-cs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None/>
            </a:pPr>
            <a:r>
              <a:rPr kumimoji="0" lang="zh-CN" altLang="en-US" sz="2000" b="0" i="0" u="none" strike="noStrike" kern="1200" cap="none" spc="0" normalizeH="0" baseline="0" noProof="1" dirty="0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cs typeface="+mn-cs"/>
                <a:sym typeface="+mn-ea"/>
              </a:rPr>
              <a:t>   </a:t>
            </a:r>
            <a:endParaRPr kumimoji="0" lang="zh-CN" altLang="en-US" sz="2000" b="0" i="0" u="none" strike="noStrike" kern="1200" cap="none" spc="0" normalizeH="0" baseline="0" noProof="1" dirty="0">
              <a:solidFill>
                <a:schemeClr val="tx2"/>
              </a:solidFill>
              <a:latin typeface="仿宋" panose="02010609060101010101" charset="-122"/>
              <a:ea typeface="仿宋" panose="02010609060101010101" charset="-122"/>
              <a:cs typeface="+mn-cs"/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charset="0"/>
              <a:buNone/>
            </a:pPr>
            <a:r>
              <a:rPr kumimoji="0" lang="zh-CN" altLang="en-US" sz="2400" b="0" i="0" u="none" strike="noStrike" kern="1200" cap="none" spc="0" normalizeH="0" baseline="0" noProof="1" dirty="0" smtClean="0">
                <a:solidFill>
                  <a:schemeClr val="tx2"/>
                </a:solidFill>
                <a:latin typeface="仿宋" panose="02010609060101010101" charset="-122"/>
                <a:ea typeface="仿宋" panose="02010609060101010101" charset="-122"/>
                <a:cs typeface="+mn-cs"/>
                <a:sym typeface="+mn-ea"/>
              </a:rPr>
              <a:t>  </a:t>
            </a:r>
            <a:endParaRPr kumimoji="0" lang="zh-CN" altLang="en-US" sz="3600" b="0" i="0" u="none" strike="noStrike" kern="1200" cap="none" spc="0" normalizeH="0" baseline="0" noProof="1" dirty="0" smtClean="0">
              <a:solidFill>
                <a:schemeClr val="tx2"/>
              </a:solidFill>
              <a:latin typeface="仿宋" panose="02010609060101010101" charset="-122"/>
              <a:ea typeface="仿宋" panose="02010609060101010101" charset="-122"/>
              <a:cs typeface="+mn-cs"/>
              <a:sym typeface="+mn-ea"/>
            </a:endParaRPr>
          </a:p>
          <a:p>
            <a:pPr marL="274320" marR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</a:pPr>
            <a:endParaRPr kumimoji="0" lang="zh-CN" altLang="en-US" sz="3600" b="0" i="0" u="none" strike="noStrike" kern="1200" cap="none" spc="0" normalizeH="0" baseline="0" noProof="1" dirty="0" smtClean="0">
              <a:solidFill>
                <a:schemeClr val="tx2"/>
              </a:solidFill>
              <a:latin typeface="仿宋" panose="02010609060101010101" charset="-122"/>
              <a:ea typeface="仿宋" panose="02010609060101010101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r>
              <a:rPr lang="zh-CN" altLang="en-US" sz="3200" b="1"/>
              <a:t>四、落款</a:t>
            </a:r>
            <a:endParaRPr lang="zh-CN" altLang="en-US" sz="3200" b="1"/>
          </a:p>
          <a:p>
            <a:endParaRPr lang="zh-CN" altLang="en-US" sz="3200" b="1"/>
          </a:p>
          <a:p>
            <a:r>
              <a:rPr lang="zh-CN" altLang="en-US" sz="3200"/>
              <a:t>分两行写在正文右下方，一行写单位或签名；一行写日期</a:t>
            </a:r>
            <a:endParaRPr lang="zh-CN" altLang="en-US" sz="3200"/>
          </a:p>
          <a:p>
            <a:endParaRPr lang="zh-CN" altLang="en-US" sz="3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/>
          <p:nvPr>
            <p:ph idx="1"/>
          </p:nvPr>
        </p:nvSpPr>
        <p:spPr>
          <a:xfrm>
            <a:off x="683895" y="1052830"/>
            <a:ext cx="7543800" cy="3886200"/>
          </a:xfrm>
        </p:spPr>
        <p:txBody>
          <a:bodyPr/>
          <a:p>
            <a:pPr marL="0" indent="0">
              <a:buNone/>
            </a:pPr>
            <a:r>
              <a:rPr lang="zh-CN" altLang="en-US" sz="3200" b="1"/>
              <a:t>通知的写作要求</a:t>
            </a:r>
            <a:endParaRPr lang="zh-CN" altLang="en-US" sz="3200" b="1"/>
          </a:p>
          <a:p>
            <a:pPr marL="0" indent="0">
              <a:buNone/>
            </a:pPr>
            <a:endParaRPr lang="zh-CN" altLang="en-US" sz="3200" b="1"/>
          </a:p>
          <a:p>
            <a:pPr marL="0" indent="0">
              <a:buNone/>
            </a:pPr>
            <a:r>
              <a:rPr lang="zh-CN" altLang="en-US"/>
              <a:t>（1）立意鲜明、语言简练。首先要明确写作目的，根据客观实际和开展工作的需要确定行文的范围和对象，写作时要开门见山，不拐弯抹角，叙述事项要主次分明；通知的语言以叙事为主。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（2）行文要及时。通知往往要求下级机关和有关人员周知或执行某些事项，必须及时办理，所以要及时行文。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（3）印发、批转、转发的文件要先认真审核。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（4）联合行文，要先协商一致。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（5）必要时使用“紧急通知”“补充通知”。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/>
          <p:nvPr>
            <p:ph idx="1"/>
          </p:nvPr>
        </p:nvSpPr>
        <p:spPr>
          <a:xfrm>
            <a:off x="899795" y="764540"/>
            <a:ext cx="7543800" cy="3886200"/>
          </a:xfrm>
        </p:spPr>
        <p:txBody>
          <a:bodyPr/>
          <a:p>
            <a:pPr marL="0" indent="0" algn="ctr">
              <a:buNone/>
            </a:pPr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通</a:t>
            </a:r>
            <a:r>
              <a:rPr lang="en-US" altLang="zh-CN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报</a:t>
            </a:r>
            <a:endParaRPr lang="zh-C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  <a:p>
            <a:pPr marL="0" indent="0" algn="l">
              <a:buNone/>
            </a:pPr>
            <a:endParaRPr lang="zh-CN" altLang="en-US" sz="3200">
              <a:solidFill>
                <a:schemeClr val="tx1"/>
              </a:solidFill>
              <a:effectLst/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 algn="l">
              <a:buNone/>
            </a:pPr>
            <a:r>
              <a:rPr lang="en-US" altLang="zh-CN" sz="3200">
                <a:solidFill>
                  <a:schemeClr val="tx1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</a:t>
            </a:r>
            <a:r>
              <a:rPr lang="zh-CN" altLang="en-US" sz="3200">
                <a:solidFill>
                  <a:schemeClr val="tx1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用来表彰先进，批评错误，传达情况时使用的公务文书。</a:t>
            </a:r>
            <a:endParaRPr lang="zh-CN" altLang="en-US" sz="3200">
              <a:solidFill>
                <a:schemeClr val="tx1"/>
              </a:solidFill>
              <a:effectLst/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 algn="l">
              <a:buNone/>
            </a:pPr>
            <a:endParaRPr lang="zh-CN" altLang="en-US" sz="3200">
              <a:solidFill>
                <a:schemeClr val="tx1"/>
              </a:solidFill>
              <a:effectLst/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 algn="ctr">
              <a:buNone/>
            </a:pPr>
            <a:r>
              <a:rPr lang="zh-CN" altLang="en-US" sz="3200">
                <a:solidFill>
                  <a:srgbClr val="FF0000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标题</a:t>
            </a:r>
            <a:r>
              <a:rPr lang="en-US" altLang="zh-CN" sz="3200">
                <a:solidFill>
                  <a:srgbClr val="FF0000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</a:t>
            </a:r>
            <a:r>
              <a:rPr lang="zh-CN" altLang="en-US" sz="3200">
                <a:solidFill>
                  <a:srgbClr val="FF0000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称呼</a:t>
            </a:r>
            <a:r>
              <a:rPr lang="en-US" altLang="zh-CN" sz="3200">
                <a:solidFill>
                  <a:srgbClr val="FF0000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</a:t>
            </a:r>
            <a:r>
              <a:rPr lang="zh-CN" altLang="en-US" sz="3200">
                <a:solidFill>
                  <a:srgbClr val="FF0000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正文</a:t>
            </a:r>
            <a:r>
              <a:rPr lang="en-US" altLang="zh-CN" sz="3200">
                <a:solidFill>
                  <a:srgbClr val="FF0000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</a:t>
            </a:r>
            <a:r>
              <a:rPr lang="zh-CN" altLang="en-US" sz="3200">
                <a:solidFill>
                  <a:srgbClr val="FF0000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落款</a:t>
            </a:r>
            <a:endParaRPr lang="zh-CN" altLang="en-US" sz="3200">
              <a:solidFill>
                <a:srgbClr val="FF0000"/>
              </a:solidFill>
              <a:effectLst/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 algn="ctr">
              <a:buNone/>
            </a:pPr>
            <a:endParaRPr lang="zh-CN" altLang="en-US" sz="3200">
              <a:solidFill>
                <a:srgbClr val="FF0000"/>
              </a:solidFill>
              <a:effectLst/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/>
          <p:nvPr>
            <p:ph idx="1"/>
          </p:nvPr>
        </p:nvSpPr>
        <p:spPr>
          <a:xfrm>
            <a:off x="762000" y="685800"/>
            <a:ext cx="7543800" cy="1704975"/>
          </a:xfrm>
        </p:spPr>
        <p:txBody>
          <a:bodyPr/>
          <a:p>
            <a:r>
              <a:rPr lang="zh-CN" altLang="en-US" sz="2800" b="1">
                <a:solidFill>
                  <a:schemeClr val="tx1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1、标题：通报的标题写法一般可以有几种情况，与通知、通告等类似。</a:t>
            </a:r>
            <a:endParaRPr lang="zh-CN" altLang="en-US" sz="2800" b="1">
              <a:solidFill>
                <a:schemeClr val="tx1"/>
              </a:solidFill>
              <a:effectLst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3" name="图片 2" descr="通报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6365" y="1557020"/>
            <a:ext cx="3811905" cy="507809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/>
          <p:nvPr>
            <p:ph idx="1"/>
          </p:nvPr>
        </p:nvSpPr>
        <p:spPr>
          <a:xfrm>
            <a:off x="762000" y="685800"/>
            <a:ext cx="7543800" cy="1704975"/>
          </a:xfrm>
        </p:spPr>
        <p:txBody>
          <a:bodyPr/>
          <a:p>
            <a:r>
              <a:rPr lang="zh-CN" altLang="en-US" sz="2800" b="1">
                <a:solidFill>
                  <a:schemeClr val="tx1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1、标题：通报的标题写法一般可以有几种情况，与通知、通告等类似。</a:t>
            </a:r>
            <a:endParaRPr lang="zh-CN" altLang="en-US" sz="2800" b="1">
              <a:solidFill>
                <a:schemeClr val="tx1"/>
              </a:solidFill>
              <a:effectLst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通报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825" y="2348865"/>
            <a:ext cx="8951595" cy="289306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chemeClr val="tx1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2、受文单位：通报基本上都是有受文单位的，当然也有少部分是没有的。</a:t>
            </a:r>
            <a:endParaRPr lang="zh-CN" altLang="en-US" sz="2800" b="1">
              <a:solidFill>
                <a:schemeClr val="tx1"/>
              </a:solidFill>
              <a:effectLst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pPr marL="0" indent="0" algn="l">
              <a:buNone/>
            </a:pPr>
            <a:r>
              <a:rPr lang="zh-CN" altLang="en-US" sz="2800" b="1">
                <a:solidFill>
                  <a:schemeClr val="tx1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3、正文：</a:t>
            </a:r>
            <a:endParaRPr lang="zh-CN" altLang="en-US" sz="2800" b="1">
              <a:solidFill>
                <a:schemeClr val="tx1"/>
              </a:solidFill>
              <a:effectLst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indent="0" algn="l">
              <a:buNone/>
            </a:pPr>
            <a:r>
              <a:rPr lang="zh-CN" altLang="en-US" sz="2800" b="1">
                <a:solidFill>
                  <a:schemeClr val="tx1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正文是比较重要的部分</a:t>
            </a:r>
            <a:endParaRPr lang="zh-CN" altLang="en-US" sz="2800" b="1">
              <a:solidFill>
                <a:schemeClr val="tx1"/>
              </a:solidFill>
              <a:effectLst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indent="0" algn="l">
              <a:buNone/>
            </a:pPr>
            <a:endParaRPr lang="zh-CN" altLang="en-US" sz="2800" b="1">
              <a:solidFill>
                <a:schemeClr val="tx1"/>
              </a:solidFill>
              <a:effectLst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indent="0" algn="l">
              <a:buNone/>
            </a:pPr>
            <a:r>
              <a:rPr lang="zh-CN" altLang="en-US" sz="2800" b="1">
                <a:solidFill>
                  <a:srgbClr val="FF0000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引言</a:t>
            </a:r>
            <a:r>
              <a:rPr lang="en-US" altLang="zh-CN" sz="2800" b="1">
                <a:solidFill>
                  <a:srgbClr val="FF0000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</a:t>
            </a:r>
            <a:r>
              <a:rPr lang="zh-CN" altLang="en-US" sz="2800" b="1">
                <a:solidFill>
                  <a:srgbClr val="FF0000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事实</a:t>
            </a:r>
            <a:r>
              <a:rPr lang="en-US" altLang="zh-CN" sz="2800" b="1">
                <a:solidFill>
                  <a:srgbClr val="FF0000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</a:t>
            </a:r>
            <a:r>
              <a:rPr lang="zh-CN" altLang="en-US" sz="2800" b="1">
                <a:solidFill>
                  <a:srgbClr val="FF0000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分析</a:t>
            </a:r>
            <a:r>
              <a:rPr lang="en-US" altLang="zh-CN" sz="2800" b="1">
                <a:solidFill>
                  <a:srgbClr val="FF0000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2800" b="1">
                <a:solidFill>
                  <a:srgbClr val="FF0000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处理</a:t>
            </a:r>
            <a:r>
              <a:rPr lang="en-US" altLang="zh-CN" sz="2800" b="1">
                <a:solidFill>
                  <a:srgbClr val="FF0000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+</a:t>
            </a:r>
            <a:r>
              <a:rPr lang="zh-CN" altLang="en-US" sz="2800" b="1">
                <a:solidFill>
                  <a:srgbClr val="FF0000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号召</a:t>
            </a:r>
            <a:r>
              <a:rPr lang="en-US" altLang="zh-CN" sz="2800" b="1">
                <a:solidFill>
                  <a:srgbClr val="FF0000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/</a:t>
            </a:r>
            <a:r>
              <a:rPr lang="zh-CN" altLang="en-US" sz="2800" b="1">
                <a:solidFill>
                  <a:srgbClr val="FF0000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要求</a:t>
            </a:r>
            <a:endParaRPr lang="zh-CN" altLang="en-US" sz="2800" b="1">
              <a:solidFill>
                <a:srgbClr val="FF0000"/>
              </a:solidFill>
              <a:effectLst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0e2422de7d45a2c8a5e4b934a4b6a0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4185" y="44450"/>
            <a:ext cx="54864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" name="图片 1" descr="0def68629ad61db561e16860e8d39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7540" y="-243205"/>
            <a:ext cx="428625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通报表扬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350" y="-99060"/>
            <a:ext cx="6255385" cy="68560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内容占位符 2"/>
          <p:cNvSpPr>
            <a:spLocks noGrp="1"/>
          </p:cNvSpPr>
          <p:nvPr>
            <p:ph idx="1"/>
          </p:nvPr>
        </p:nvSpPr>
        <p:spPr>
          <a:xfrm>
            <a:off x="315913" y="468313"/>
            <a:ext cx="8512175" cy="5607050"/>
          </a:xfrm>
        </p:spPr>
        <p:txBody>
          <a:bodyPr vert="horz" lIns="91440" tIns="45720" rIns="91440" bIns="45720" anchor="ctr" anchorCtr="0"/>
          <a:p>
            <a:pPr marL="0" indent="0" fontAlgn="base">
              <a:buFont typeface="Wingdings" panose="05000000000000000000" charset="0"/>
              <a:buNone/>
            </a:pPr>
            <a:r>
              <a:rPr lang="zh-CN" altLang="en-US" sz="3200" b="1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三、党政机关公文的分类</a:t>
            </a:r>
            <a:endParaRPr lang="zh-CN" altLang="en-US" sz="3200" b="1" dirty="0">
              <a:latin typeface="仿宋" panose="02010609060101010101" charset="-122"/>
              <a:ea typeface="仿宋" panose="02010609060101010101" charset="-122"/>
              <a:sym typeface="宋体" panose="02010600030101010101" pitchFamily="2" charset="-122"/>
            </a:endParaRPr>
          </a:p>
          <a:p>
            <a:pPr marL="0" indent="0" fontAlgn="base">
              <a:buFont typeface="Wingdings" panose="05000000000000000000" charset="0"/>
              <a:buNone/>
            </a:pPr>
            <a:r>
              <a:rPr lang="zh-CN" altLang="en-US" sz="3200" b="1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  《党政机关公文处理工作条例》中规定：</a:t>
            </a:r>
            <a:endParaRPr lang="zh-CN" altLang="en-US" sz="3200" b="1" dirty="0">
              <a:latin typeface="仿宋" panose="02010609060101010101" charset="-122"/>
              <a:ea typeface="仿宋" panose="02010609060101010101" charset="-122"/>
              <a:sym typeface="宋体" panose="02010600030101010101" pitchFamily="2" charset="-122"/>
            </a:endParaRPr>
          </a:p>
          <a:p>
            <a:pPr marL="0" indent="0" fontAlgn="base">
              <a:buFont typeface="Wingdings" panose="05000000000000000000" charset="0"/>
              <a:buNone/>
            </a:pPr>
            <a:r>
              <a:rPr lang="zh-CN" altLang="en-US" sz="3200" b="1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 </a:t>
            </a:r>
            <a:r>
              <a:rPr lang="en-US" altLang="zh-CN" sz="3200" b="1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  </a:t>
            </a:r>
            <a:r>
              <a:rPr lang="zh-CN" altLang="en-US" sz="3200" b="1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公文有决议、决定、命令、公报、公告、通告、意见、通知、通报、报告、请示、批复、议案、函、纪要，共计</a:t>
            </a:r>
            <a:r>
              <a:rPr lang="en-US" altLang="zh-CN" sz="3200" b="1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15</a:t>
            </a:r>
            <a:r>
              <a:rPr lang="zh-CN" altLang="en-US" sz="3200" b="1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种。</a:t>
            </a:r>
            <a:endParaRPr lang="zh-CN" altLang="en-US" sz="3200" b="1" dirty="0">
              <a:latin typeface="仿宋" panose="02010609060101010101" charset="-122"/>
              <a:ea typeface="仿宋" panose="02010609060101010101" charset="-122"/>
              <a:sym typeface="宋体" panose="02010600030101010101" pitchFamily="2" charset="-122"/>
            </a:endParaRPr>
          </a:p>
          <a:p>
            <a:pPr marL="0" indent="0" fontAlgn="base">
              <a:buFont typeface="Wingdings" panose="05000000000000000000" charset="0"/>
              <a:buNone/>
            </a:pPr>
            <a:r>
              <a:rPr lang="zh-CN" altLang="en-US" sz="2700" dirty="0">
                <a:latin typeface="仿宋" panose="02010609060101010101" charset="-122"/>
                <a:ea typeface="仿宋" panose="02010609060101010101" charset="-122"/>
                <a:sym typeface="宋体" panose="02010600030101010101" pitchFamily="2" charset="-122"/>
              </a:rPr>
              <a:t>  </a:t>
            </a:r>
            <a:endParaRPr lang="zh-CN" altLang="en-US" sz="2700" dirty="0">
              <a:latin typeface="仿宋" panose="02010609060101010101" charset="-122"/>
              <a:ea typeface="仿宋" panose="02010609060101010101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pPr marL="0" indent="0" algn="l">
              <a:lnSpc>
                <a:spcPct val="150000"/>
              </a:lnSpc>
              <a:buNone/>
            </a:pPr>
            <a:r>
              <a:rPr lang="en-US" altLang="zh-CN" sz="3200" b="1">
                <a:solidFill>
                  <a:schemeClr val="tx1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</a:t>
            </a:r>
            <a:r>
              <a:rPr lang="zh-CN" altLang="en-US" sz="3200" b="1">
                <a:solidFill>
                  <a:schemeClr val="tx1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、落款：落款需要写上发文机关名称及发文日期</a:t>
            </a:r>
            <a:r>
              <a:rPr lang="zh-CN" altLang="en-US" sz="3200" b="1">
                <a:solidFill>
                  <a:schemeClr val="tx1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。</a:t>
            </a:r>
            <a:endParaRPr lang="zh-CN" altLang="en-US" sz="3200" b="1">
              <a:solidFill>
                <a:schemeClr val="tx1"/>
              </a:solidFill>
              <a:effectLst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/>
          <p:nvPr>
            <p:ph idx="1"/>
          </p:nvPr>
        </p:nvSpPr>
        <p:spPr>
          <a:xfrm>
            <a:off x="683895" y="692785"/>
            <a:ext cx="7543800" cy="3886200"/>
          </a:xfrm>
        </p:spPr>
        <p:txBody>
          <a:bodyPr/>
          <a:p>
            <a:pPr marL="0" indent="0" algn="l">
              <a:lnSpc>
                <a:spcPct val="150000"/>
              </a:lnSpc>
              <a:buNone/>
            </a:pPr>
            <a:r>
              <a:rPr lang="zh-CN" sz="3200" b="1">
                <a:solidFill>
                  <a:schemeClr val="tx1"/>
                </a:solidFill>
                <a:effectLst/>
                <a:latin typeface="黑体" panose="02010609060101010101" charset="-122"/>
                <a:ea typeface="黑体" panose="02010609060101010101" charset="-122"/>
                <a:cs typeface="仿宋" panose="02010609060101010101" charset="-122"/>
                <a:sym typeface="+mn-ea"/>
              </a:rPr>
              <a:t>通知与通报的区别</a:t>
            </a:r>
            <a:endParaRPr sz="3200" b="1">
              <a:solidFill>
                <a:schemeClr val="tx1"/>
              </a:solidFill>
              <a:effectLst/>
              <a:latin typeface="黑体" panose="02010609060101010101" charset="-122"/>
              <a:ea typeface="黑体" panose="02010609060101010101" charset="-122"/>
              <a:cs typeface="仿宋" panose="02010609060101010101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sz="3200" b="1">
                <a:solidFill>
                  <a:schemeClr val="tx1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1、告知的内容不同</a:t>
            </a:r>
            <a:endParaRPr sz="3200" b="1">
              <a:solidFill>
                <a:schemeClr val="tx1"/>
              </a:solidFill>
              <a:effectLst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sz="3200" b="1">
                <a:solidFill>
                  <a:srgbClr val="FF0000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通知</a:t>
            </a:r>
            <a:r>
              <a:rPr sz="3200" b="1">
                <a:solidFill>
                  <a:schemeClr val="tx1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：告知的主要是工作的情况，以及共同遵守执行的事项。</a:t>
            </a:r>
            <a:endParaRPr sz="3200" b="1">
              <a:solidFill>
                <a:schemeClr val="tx1"/>
              </a:solidFill>
              <a:effectLst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sz="3200" b="1">
                <a:solidFill>
                  <a:srgbClr val="FF0000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通报</a:t>
            </a:r>
            <a:r>
              <a:rPr sz="3200" b="1">
                <a:solidFill>
                  <a:schemeClr val="tx1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：告知正反面典型，或有关重要的精神或情况。</a:t>
            </a:r>
            <a:endParaRPr sz="3200" b="1">
              <a:solidFill>
                <a:schemeClr val="tx1"/>
              </a:solidFill>
              <a:effectLst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pPr marL="0" indent="0" algn="l">
              <a:lnSpc>
                <a:spcPct val="150000"/>
              </a:lnSpc>
              <a:buNone/>
            </a:pPr>
            <a:r>
              <a:rPr sz="3200" b="1">
                <a:solidFill>
                  <a:schemeClr val="tx1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2、目的要求不同</a:t>
            </a:r>
            <a:endParaRPr sz="3200" b="1">
              <a:solidFill>
                <a:schemeClr val="tx1"/>
              </a:solidFill>
              <a:effectLst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sz="3200" b="1">
                <a:solidFill>
                  <a:srgbClr val="FF0000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通知</a:t>
            </a:r>
            <a:r>
              <a:rPr sz="3200" b="1">
                <a:solidFill>
                  <a:schemeClr val="tx1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：要求受文机关了解要办什么事，该怎样办理，要求遵照执行。</a:t>
            </a:r>
            <a:endParaRPr sz="3200" b="1">
              <a:solidFill>
                <a:schemeClr val="tx1"/>
              </a:solidFill>
              <a:effectLst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sz="3200" b="1">
                <a:solidFill>
                  <a:srgbClr val="FF0000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通报</a:t>
            </a:r>
            <a:r>
              <a:rPr sz="3200" b="1">
                <a:solidFill>
                  <a:schemeClr val="tx1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：主要是交流、了解情况，起教育宣传作用。</a:t>
            </a:r>
            <a:endParaRPr sz="3200" b="1">
              <a:solidFill>
                <a:schemeClr val="tx1"/>
              </a:solidFill>
              <a:effectLst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pPr marL="0" indent="0" algn="l">
              <a:lnSpc>
                <a:spcPct val="150000"/>
              </a:lnSpc>
              <a:buNone/>
            </a:pPr>
            <a:endParaRPr b="1">
              <a:solidFill>
                <a:schemeClr val="tx1"/>
              </a:solidFill>
              <a:effectLst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sz="2800" b="1">
                <a:solidFill>
                  <a:schemeClr val="tx1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3、表现方法不同</a:t>
            </a:r>
            <a:endParaRPr sz="2000" b="1">
              <a:solidFill>
                <a:schemeClr val="tx1"/>
              </a:solidFill>
              <a:effectLst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sz="2800" b="1">
                <a:solidFill>
                  <a:srgbClr val="FF0000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通知</a:t>
            </a:r>
            <a:r>
              <a:rPr sz="2800" b="1">
                <a:solidFill>
                  <a:schemeClr val="tx1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：主要是叙述，告知人们做什么，怎样做，叙述具体。</a:t>
            </a:r>
            <a:endParaRPr sz="2800" b="1">
              <a:solidFill>
                <a:schemeClr val="tx1"/>
              </a:solidFill>
              <a:effectLst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sz="2800" b="1">
                <a:solidFill>
                  <a:srgbClr val="FF0000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通报</a:t>
            </a:r>
            <a:r>
              <a:rPr sz="2800" b="1">
                <a:solidFill>
                  <a:schemeClr val="tx1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：兼用叙述、分析和议论，有较强的感情色彩。</a:t>
            </a:r>
            <a:endParaRPr sz="2800" b="1">
              <a:solidFill>
                <a:schemeClr val="tx1"/>
              </a:solidFill>
              <a:effectLst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endParaRPr sz="2800" b="1">
              <a:solidFill>
                <a:schemeClr val="tx1"/>
              </a:solidFill>
              <a:effectLst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/>
          <p:nvPr>
            <p:ph idx="1"/>
          </p:nvPr>
        </p:nvSpPr>
        <p:spPr>
          <a:xfrm>
            <a:off x="755650" y="620395"/>
            <a:ext cx="7543800" cy="3219450"/>
          </a:xfrm>
        </p:spPr>
        <p:txBody>
          <a:bodyPr/>
          <a:p>
            <a:pPr marL="0" indent="0" algn="l">
              <a:lnSpc>
                <a:spcPct val="150000"/>
              </a:lnSpc>
              <a:buNone/>
            </a:pPr>
            <a:r>
              <a:rPr sz="2800" b="1">
                <a:solidFill>
                  <a:schemeClr val="tx1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4、其他</a:t>
            </a:r>
            <a:endParaRPr sz="2800" b="1">
              <a:solidFill>
                <a:schemeClr val="tx1"/>
              </a:solidFill>
              <a:effectLst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sz="2800" b="1">
                <a:solidFill>
                  <a:srgbClr val="FF0000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通知</a:t>
            </a:r>
            <a:r>
              <a:rPr sz="2800" b="1">
                <a:solidFill>
                  <a:schemeClr val="tx1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：事实尚未发生。</a:t>
            </a:r>
            <a:endParaRPr sz="2800" b="1">
              <a:solidFill>
                <a:schemeClr val="tx1"/>
              </a:solidFill>
              <a:effectLst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sz="2800" b="1">
                <a:solidFill>
                  <a:srgbClr val="FF0000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通报</a:t>
            </a:r>
            <a:r>
              <a:rPr sz="2800" b="1">
                <a:solidFill>
                  <a:schemeClr val="tx1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：以事实作前提。</a:t>
            </a:r>
            <a:endParaRPr sz="2800" b="1">
              <a:solidFill>
                <a:schemeClr val="tx1"/>
              </a:solidFill>
              <a:effectLst/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 descr="决议决定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830" y="260350"/>
            <a:ext cx="9144000" cy="2976245"/>
          </a:xfrm>
          <a:prstGeom prst="rect">
            <a:avLst/>
          </a:prstGeom>
        </p:spPr>
      </p:pic>
      <p:pic>
        <p:nvPicPr>
          <p:cNvPr id="4" name="图片 3" descr="决定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3500755"/>
            <a:ext cx="7017385" cy="26193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 descr="决议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815" y="836930"/>
            <a:ext cx="8752205" cy="37414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 descr="公报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640" y="548640"/>
            <a:ext cx="5264785" cy="50501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公告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115" y="548640"/>
            <a:ext cx="8302625" cy="46755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 descr="批复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32740"/>
            <a:ext cx="9144000" cy="550291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COMMONDATA" val="eyJoZGlkIjoiYzViN2Q5Mjg2MGJkNzQzZmRiOGUzNTAyYTY0ODQxYWE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0</TotalTime>
  <Words>2178</Words>
  <Application>WPS 演示</Application>
  <PresentationFormat>全屏显示(4:3)</PresentationFormat>
  <Paragraphs>151</Paragraphs>
  <Slides>44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44</vt:i4>
      </vt:variant>
    </vt:vector>
  </HeadingPairs>
  <TitlesOfParts>
    <vt:vector size="62" baseType="lpstr">
      <vt:lpstr>Arial</vt:lpstr>
      <vt:lpstr>宋体</vt:lpstr>
      <vt:lpstr>Wingdings</vt:lpstr>
      <vt:lpstr>Times New Roman</vt:lpstr>
      <vt:lpstr>微软雅黑</vt:lpstr>
      <vt:lpstr>仿宋</vt:lpstr>
      <vt:lpstr>Wingdings</vt:lpstr>
      <vt:lpstr>Arial Unicode MS</vt:lpstr>
      <vt:lpstr>Impact</vt:lpstr>
      <vt:lpstr>Calibri</vt:lpstr>
      <vt:lpstr>楷体</vt:lpstr>
      <vt:lpstr>黑体</vt:lpstr>
      <vt:lpstr>NewsPrint</vt:lpstr>
      <vt:lpstr>1_NewsPrint</vt:lpstr>
      <vt:lpstr>2_NewsPrint</vt:lpstr>
      <vt:lpstr>3_NewsPrint</vt:lpstr>
      <vt:lpstr>4_NewsPrint</vt:lpstr>
      <vt:lpstr>5_NewsPrint</vt:lpstr>
      <vt:lpstr>党政机关公文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语保项目摄录演示</dc:title>
  <dc:creator>Administrator</dc:creator>
  <cp:lastModifiedBy>lenovo</cp:lastModifiedBy>
  <cp:revision>372</cp:revision>
  <dcterms:created xsi:type="dcterms:W3CDTF">2016-05-05T14:14:00Z</dcterms:created>
  <dcterms:modified xsi:type="dcterms:W3CDTF">2022-05-02T01:21:08Z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KSORubyTemplateID">
    <vt:lpwstr>8</vt:lpwstr>
  </property>
  <property fmtid="{D5CDD505-2E9C-101B-9397-08002B2CF9AE}" pid="4" name="ICV">
    <vt:lpwstr>E1F8CA58414E491290736344864BA3D3</vt:lpwstr>
  </property>
</Properties>
</file>