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ms-office.activeX"/>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146.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activeX/activeX1.xml" ContentType="application/vnd.ms-office.activeX+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8"/>
  </p:notesMasterIdLst>
  <p:sldIdLst>
    <p:sldId id="2531" r:id="rId2"/>
    <p:sldId id="1798" r:id="rId3"/>
    <p:sldId id="908" r:id="rId4"/>
    <p:sldId id="909" r:id="rId5"/>
    <p:sldId id="1229" r:id="rId6"/>
    <p:sldId id="1233" r:id="rId7"/>
    <p:sldId id="1327" r:id="rId8"/>
    <p:sldId id="914" r:id="rId9"/>
    <p:sldId id="921" r:id="rId10"/>
    <p:sldId id="952" r:id="rId11"/>
    <p:sldId id="1790" r:id="rId12"/>
    <p:sldId id="936" r:id="rId13"/>
    <p:sldId id="937" r:id="rId14"/>
    <p:sldId id="938" r:id="rId15"/>
    <p:sldId id="923" r:id="rId16"/>
    <p:sldId id="2550" r:id="rId17"/>
    <p:sldId id="924" r:id="rId18"/>
    <p:sldId id="940" r:id="rId19"/>
    <p:sldId id="941" r:id="rId20"/>
    <p:sldId id="942" r:id="rId21"/>
    <p:sldId id="943" r:id="rId22"/>
    <p:sldId id="944" r:id="rId23"/>
    <p:sldId id="2344" r:id="rId24"/>
    <p:sldId id="2345" r:id="rId25"/>
    <p:sldId id="2347" r:id="rId26"/>
    <p:sldId id="2348" r:id="rId27"/>
    <p:sldId id="1235" r:id="rId28"/>
    <p:sldId id="2326" r:id="rId29"/>
    <p:sldId id="946" r:id="rId30"/>
    <p:sldId id="945" r:id="rId31"/>
    <p:sldId id="947" r:id="rId32"/>
    <p:sldId id="949" r:id="rId33"/>
    <p:sldId id="950" r:id="rId34"/>
    <p:sldId id="951" r:id="rId35"/>
    <p:sldId id="925" r:id="rId36"/>
    <p:sldId id="1172" r:id="rId37"/>
    <p:sldId id="1173" r:id="rId38"/>
    <p:sldId id="2334" r:id="rId39"/>
    <p:sldId id="2333" r:id="rId40"/>
    <p:sldId id="2336" r:id="rId41"/>
    <p:sldId id="2337" r:id="rId42"/>
    <p:sldId id="2342" r:id="rId43"/>
    <p:sldId id="2532" r:id="rId44"/>
    <p:sldId id="2533" r:id="rId45"/>
    <p:sldId id="2341" r:id="rId46"/>
    <p:sldId id="2343" r:id="rId47"/>
    <p:sldId id="2559" r:id="rId48"/>
    <p:sldId id="1177" r:id="rId49"/>
    <p:sldId id="926" r:id="rId50"/>
    <p:sldId id="2554" r:id="rId51"/>
    <p:sldId id="1237" r:id="rId52"/>
    <p:sldId id="1238" r:id="rId53"/>
    <p:sldId id="2540" r:id="rId54"/>
    <p:sldId id="1239" r:id="rId55"/>
    <p:sldId id="1791" r:id="rId56"/>
    <p:sldId id="932" r:id="rId57"/>
    <p:sldId id="1793" r:id="rId58"/>
    <p:sldId id="933" r:id="rId59"/>
    <p:sldId id="2555" r:id="rId60"/>
    <p:sldId id="2536" r:id="rId61"/>
    <p:sldId id="928" r:id="rId62"/>
    <p:sldId id="1241" r:id="rId63"/>
    <p:sldId id="929" r:id="rId64"/>
    <p:sldId id="2552" r:id="rId65"/>
    <p:sldId id="2553" r:id="rId66"/>
    <p:sldId id="1289" r:id="rId67"/>
    <p:sldId id="2049" r:id="rId68"/>
    <p:sldId id="1866" r:id="rId69"/>
    <p:sldId id="1867" r:id="rId70"/>
    <p:sldId id="1868" r:id="rId71"/>
    <p:sldId id="1869" r:id="rId72"/>
    <p:sldId id="1870" r:id="rId73"/>
    <p:sldId id="1871" r:id="rId74"/>
    <p:sldId id="2055" r:id="rId75"/>
    <p:sldId id="1872" r:id="rId76"/>
    <p:sldId id="1873" r:id="rId77"/>
    <p:sldId id="1874" r:id="rId78"/>
    <p:sldId id="1876" r:id="rId79"/>
    <p:sldId id="1877" r:id="rId80"/>
    <p:sldId id="1879" r:id="rId81"/>
    <p:sldId id="2050" r:id="rId82"/>
    <p:sldId id="1883" r:id="rId83"/>
    <p:sldId id="2057" r:id="rId84"/>
    <p:sldId id="2556" r:id="rId85"/>
    <p:sldId id="2060" r:id="rId86"/>
    <p:sldId id="2059" r:id="rId87"/>
    <p:sldId id="2557" r:id="rId88"/>
    <p:sldId id="2052" r:id="rId89"/>
    <p:sldId id="2349" r:id="rId90"/>
    <p:sldId id="2350" r:id="rId91"/>
    <p:sldId id="2351" r:id="rId92"/>
    <p:sldId id="2353" r:id="rId93"/>
    <p:sldId id="2354" r:id="rId94"/>
    <p:sldId id="2355" r:id="rId95"/>
    <p:sldId id="2479" r:id="rId96"/>
    <p:sldId id="2356" r:id="rId97"/>
    <p:sldId id="2357" r:id="rId98"/>
    <p:sldId id="2480" r:id="rId99"/>
    <p:sldId id="2053" r:id="rId100"/>
    <p:sldId id="1900" r:id="rId101"/>
    <p:sldId id="1901" r:id="rId102"/>
    <p:sldId id="1902" r:id="rId103"/>
    <p:sldId id="1903" r:id="rId104"/>
    <p:sldId id="1904" r:id="rId105"/>
    <p:sldId id="1905" r:id="rId106"/>
    <p:sldId id="1906" r:id="rId107"/>
    <p:sldId id="2538" r:id="rId108"/>
    <p:sldId id="1912" r:id="rId109"/>
    <p:sldId id="2558" r:id="rId110"/>
    <p:sldId id="1914" r:id="rId111"/>
    <p:sldId id="1915" r:id="rId112"/>
    <p:sldId id="2539" r:id="rId113"/>
    <p:sldId id="1917" r:id="rId114"/>
    <p:sldId id="1919" r:id="rId115"/>
    <p:sldId id="1243" r:id="rId116"/>
    <p:sldId id="2040" r:id="rId117"/>
    <p:sldId id="2041" r:id="rId118"/>
    <p:sldId id="2042" r:id="rId119"/>
    <p:sldId id="970" r:id="rId120"/>
    <p:sldId id="971" r:id="rId121"/>
    <p:sldId id="1332" r:id="rId122"/>
    <p:sldId id="2530" r:id="rId123"/>
    <p:sldId id="972" r:id="rId124"/>
    <p:sldId id="973" r:id="rId125"/>
    <p:sldId id="974" r:id="rId126"/>
    <p:sldId id="2331" r:id="rId127"/>
    <p:sldId id="975" r:id="rId128"/>
    <p:sldId id="1333" r:id="rId129"/>
    <p:sldId id="976" r:id="rId130"/>
    <p:sldId id="1334" r:id="rId131"/>
    <p:sldId id="1335" r:id="rId132"/>
    <p:sldId id="1336" r:id="rId133"/>
    <p:sldId id="1337" r:id="rId134"/>
    <p:sldId id="1338" r:id="rId135"/>
    <p:sldId id="1339" r:id="rId136"/>
    <p:sldId id="2546" r:id="rId137"/>
    <p:sldId id="1340" r:id="rId138"/>
    <p:sldId id="1341" r:id="rId139"/>
    <p:sldId id="1342" r:id="rId140"/>
    <p:sldId id="2547" r:id="rId141"/>
    <p:sldId id="1343" r:id="rId142"/>
    <p:sldId id="2046" r:id="rId143"/>
    <p:sldId id="2043" r:id="rId144"/>
    <p:sldId id="2044" r:id="rId145"/>
    <p:sldId id="2045" r:id="rId146"/>
    <p:sldId id="2323" r:id="rId147"/>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99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8" d="100"/>
          <a:sy n="108" d="100"/>
        </p:scale>
        <p:origin x="-1680"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notesMaster" Target="notesMasters/notesMaster1.xml"/><Relationship Id="rId15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5512D11C-5CC6-11CF-8D67-00AA00BDCE1D}" ax:persistence="persistStream" r:id="rId1"/>
</file>

<file path=ppt/drawings/_rels/vmlDrawing1.vml.rels><?xml version="1.0" encoding="UTF-8" standalone="yes"?>
<Relationships xmlns="http://schemas.openxmlformats.org/package/2006/relationships"><Relationship Id="rId1" Type="http://schemas.openxmlformats.org/officeDocument/2006/relationships/image" Target="../media/image5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a:defRPr/>
            </a:pPr>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a:defRPr/>
            </a:pPr>
            <a:endParaRPr lang="en-US" altLang="zh-CN"/>
          </a:p>
        </p:txBody>
      </p:sp>
      <p:sp>
        <p:nvSpPr>
          <p:cNvPr id="153604"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ln>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ctr"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pPr>
              <a:defRPr/>
            </a:pPr>
            <a:fld id="{C637BF7A-8484-423C-A02F-221F4352968B}"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37BF7A-8484-423C-A02F-221F4352968B}" type="slidenum">
              <a:rPr lang="zh-CN" altLang="en-US" smtClean="0"/>
              <a:pPr>
                <a:defRPr/>
              </a:pPr>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7"/>
          <p:cNvSpPr>
            <a:spLocks noGrp="1" noChangeArrowheads="1"/>
          </p:cNvSpPr>
          <p:nvPr>
            <p:ph type="sldNum" sz="quarter" idx="5"/>
          </p:nvPr>
        </p:nvSpPr>
        <p:spPr>
          <a:noFill/>
        </p:spPr>
        <p:txBody>
          <a:bodyPr/>
          <a:lstStyle/>
          <a:p>
            <a:fld id="{41980EAB-A9A4-413B-BEAA-B174E36E1CB5}" type="slidenum">
              <a:rPr lang="en-US" altLang="zh-CN"/>
              <a:pPr/>
              <a:t>60</a:t>
            </a:fld>
            <a:endParaRPr lang="en-US" altLang="zh-CN"/>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a:xfrm>
            <a:off x="914400" y="4343400"/>
            <a:ext cx="5029200" cy="4114800"/>
          </a:xfrm>
          <a:noFill/>
          <a:ln/>
        </p:spPr>
        <p:txBody>
          <a:bodyPr/>
          <a:lstStyle/>
          <a:p>
            <a:pPr eaLnBrk="1" hangingPunct="1"/>
            <a:endParaRPr kumimoji="0" lang="zh-CN" altLang="en-US" sz="3600" b="1" smtClean="0">
              <a:solidFill>
                <a:srgbClr val="3E2C96"/>
              </a:solidFill>
              <a:latin typeface="Arial" pitchFamily="34" charset="0"/>
              <a:ea typeface="楷体_GB2312" pitchFamily="49"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Rot="1" noChangeArrowheads="1"/>
          </p:cNvSpPr>
          <p:nvPr>
            <p:ph type="ctrTitle"/>
          </p:nvPr>
        </p:nvSpPr>
        <p:spPr>
          <a:xfrm>
            <a:off x="685800" y="1981200"/>
            <a:ext cx="7772400" cy="1143000"/>
          </a:xfrm>
        </p:spPr>
        <p:txBody>
          <a:bodyPr/>
          <a:lstStyle>
            <a:lvl1pPr>
              <a:defRPr/>
            </a:lvl1pPr>
          </a:lstStyle>
          <a:p>
            <a:r>
              <a:rPr lang="zh-CN" altLang="en-US"/>
              <a:t>单击此处编辑母版标题样式</a:t>
            </a:r>
          </a:p>
        </p:txBody>
      </p:sp>
      <p:sp>
        <p:nvSpPr>
          <p:cNvPr id="2051" name="Rectangle 3"/>
          <p:cNvSpPr>
            <a:spLocks noGrp="1" noRot="1" noChangeArrowheads="1"/>
          </p:cNvSpPr>
          <p:nvPr>
            <p:ph type="subTitle" idx="1"/>
          </p:nvPr>
        </p:nvSpPr>
        <p:spPr>
          <a:xfrm>
            <a:off x="1371600" y="3581400"/>
            <a:ext cx="6400800" cy="1752600"/>
          </a:xfrm>
        </p:spPr>
        <p:txBody>
          <a:bodyPr/>
          <a:lstStyle>
            <a:lvl1pPr marL="0" indent="0" algn="ctr">
              <a:buFont typeface="Wingdings 2" panose="05020102010507070707" pitchFamily="18"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a:xfrm>
            <a:off x="301625" y="6172200"/>
            <a:ext cx="2289175" cy="476250"/>
          </a:xfr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172200"/>
            <a:ext cx="2895600" cy="476250"/>
          </a:xfr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172200"/>
            <a:ext cx="2289175" cy="476250"/>
          </a:xfrm>
        </p:spPr>
        <p:txBody>
          <a:bodyPr/>
          <a:lstStyle>
            <a:lvl1pPr>
              <a:defRPr/>
            </a:lvl1pPr>
          </a:lstStyle>
          <a:p>
            <a:pPr>
              <a:defRPr/>
            </a:pPr>
            <a:fld id="{AA9CD1E4-83E0-4C33-8DEE-9D1812C784D3}"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144E7D3-7B12-4D51-8D50-E8270EB89BE3}"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9840A58-950A-4E2E-8848-C4943E47170A}"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600200"/>
            <a:ext cx="4194175"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194175"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241AAC83-3DFB-459F-9E82-CD350E179956}"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79AA66D-173B-4013-9CC1-786E79070D15}"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8A69A5C-31D5-4EA8-94C0-42068CA59BDE}"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DC1DC6A-EE10-4043-89D6-D1E0C2815035}"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8ACFB6B7-2315-4C0B-9DEB-8D8EFBF8601B}"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D4ACDAE5-6718-4A21-8111-4FB045B5C793}"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1FC7C3F1-C9A1-40AF-AD57-254220C5E0A0}"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4FF9635D-76EC-44BE-8117-C7FDAE7AD4DF}"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9C120875-D62C-47BD-A54F-1F7C96E39CFF}"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Rot="1" noChangeArrowheads="1"/>
          </p:cNvSpPr>
          <p:nvPr>
            <p:ph type="title"/>
          </p:nvPr>
        </p:nvSpPr>
        <p:spPr bwMode="auto">
          <a:xfrm>
            <a:off x="301625" y="228600"/>
            <a:ext cx="854075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p>
        </p:txBody>
      </p:sp>
      <p:sp>
        <p:nvSpPr>
          <p:cNvPr id="3075" name="Rectangle 3"/>
          <p:cNvSpPr>
            <a:spLocks noGrp="1" noRot="1" noChangeArrowheads="1"/>
          </p:cNvSpPr>
          <p:nvPr>
            <p:ph type="body" idx="1"/>
          </p:nvPr>
        </p:nvSpPr>
        <p:spPr bwMode="auto">
          <a:xfrm>
            <a:off x="301625" y="1600200"/>
            <a:ext cx="8540750" cy="4498975"/>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301625" y="6245225"/>
            <a:ext cx="2289175" cy="47625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289175"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a:defRPr/>
            </a:pPr>
            <a:fld id="{58C811AD-09BF-467C-B67D-EC2672AD83D0}" type="slidenum">
              <a:rPr lang="zh-CN" altLang="en-US"/>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1.v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25.jpeg"/><Relationship Id="rId2" Type="http://schemas.openxmlformats.org/officeDocument/2006/relationships/image" Target="../media/image20.jpeg"/><Relationship Id="rId1" Type="http://schemas.openxmlformats.org/officeDocument/2006/relationships/slideLayout" Target="../slideLayouts/slideLayout7.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 Id="rId5" Type="http://schemas.openxmlformats.org/officeDocument/2006/relationships/image" Target="../media/image38.jpeg"/><Relationship Id="rId4" Type="http://schemas.openxmlformats.org/officeDocument/2006/relationships/image" Target="../media/image3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7.xml"/><Relationship Id="rId1" Type="http://schemas.openxmlformats.org/officeDocument/2006/relationships/video" Target="ppt\slides\ppt\slides\ppt\&#24405;&#20687;\NO_4108.MPG"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hyperlink" Target="http://cpc.people.com.cn/GB/69112/69113/69685/69826/index5.html" TargetMode="External"/><Relationship Id="rId1" Type="http://schemas.openxmlformats.org/officeDocument/2006/relationships/slideLayout" Target="../slideLayouts/slideLayout2.xml"/><Relationship Id="rId5" Type="http://schemas.openxmlformats.org/officeDocument/2006/relationships/image" Target="../media/image47.jpeg"/><Relationship Id="rId4" Type="http://schemas.openxmlformats.org/officeDocument/2006/relationships/hyperlink" Target="http://www.hhuc.edu.cn/dxpll/ziliaoku/zzpic/zzpic.htm" TargetMode="External"/></Relationships>
</file>

<file path=ppt/slides/_rels/slide69.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hyperlink" Target="http://www.341800.net/dispbbs.asp?boardID=7&amp;ID=334&amp;star=2"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hyperlink" Target="http://people.sinoec.net/CPC17th/people_21528.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hyperlink" Target="http://news.eastday.com/epublish/gb/paper5/20010624/class000500006/hwz419245.htm"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hyperlink" Target="http://www.chinahyjh.com/hyjh_tpxwgn.asp?action=list&amp;cid=35&amp;sid=140"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Rot="1" noChangeArrowheads="1"/>
          </p:cNvSpPr>
          <p:nvPr>
            <p:ph type="body" idx="1"/>
          </p:nvPr>
        </p:nvSpPr>
        <p:spPr>
          <a:xfrm>
            <a:off x="0" y="0"/>
            <a:ext cx="9144000" cy="6858000"/>
          </a:xfrm>
        </p:spPr>
        <p:txBody>
          <a:bodyPr/>
          <a:lstStyle/>
          <a:p>
            <a:pPr eaLnBrk="1" hangingPunct="1">
              <a:buFont typeface="Wingdings 2" pitchFamily="18" charset="2"/>
              <a:buNone/>
            </a:pPr>
            <a:r>
              <a:rPr lang="en-US" altLang="zh-CN" dirty="0" smtClean="0"/>
              <a:t>        </a:t>
            </a:r>
          </a:p>
          <a:p>
            <a:pPr eaLnBrk="1" hangingPunct="1"/>
            <a:endParaRPr lang="en-US" altLang="zh-CN" dirty="0" smtClean="0"/>
          </a:p>
          <a:p>
            <a:pPr eaLnBrk="1" hangingPunct="1">
              <a:buFont typeface="Wingdings 2" pitchFamily="18" charset="2"/>
              <a:buNone/>
            </a:pPr>
            <a:endParaRPr lang="en-US" altLang="zh-CN" dirty="0" smtClean="0"/>
          </a:p>
          <a:p>
            <a:pPr eaLnBrk="1" hangingPunct="1">
              <a:buFont typeface="Wingdings 2" pitchFamily="18" charset="2"/>
              <a:buNone/>
            </a:pPr>
            <a:r>
              <a:rPr lang="en-US" altLang="zh-CN" sz="4800" dirty="0" smtClean="0"/>
              <a:t>      </a:t>
            </a:r>
            <a:r>
              <a:rPr lang="zh-CN" altLang="en-US" sz="4800" dirty="0" smtClean="0">
                <a:solidFill>
                  <a:srgbClr val="FFC000"/>
                </a:solidFill>
                <a:latin typeface="黑体" pitchFamily="49" charset="-122"/>
                <a:ea typeface="黑体" pitchFamily="49" charset="-122"/>
              </a:rPr>
              <a:t>马克思主义基本原理概论</a:t>
            </a:r>
            <a:endParaRPr lang="en-US" altLang="zh-CN" sz="4800" dirty="0" smtClean="0">
              <a:solidFill>
                <a:srgbClr val="FFC000"/>
              </a:solidFill>
              <a:latin typeface="黑体" pitchFamily="49" charset="-122"/>
              <a:ea typeface="黑体" pitchFamily="49" charset="-122"/>
            </a:endParaRPr>
          </a:p>
          <a:p>
            <a:pPr eaLnBrk="1" hangingPunct="1">
              <a:buFont typeface="Wingdings 2" pitchFamily="18" charset="2"/>
              <a:buNone/>
            </a:pPr>
            <a:r>
              <a:rPr lang="zh-CN" altLang="en-US" sz="4800" dirty="0" smtClean="0">
                <a:solidFill>
                  <a:srgbClr val="FFC000"/>
                </a:solidFill>
                <a:latin typeface="黑体" pitchFamily="49" charset="-122"/>
                <a:ea typeface="黑体" pitchFamily="49" charset="-122"/>
              </a:rPr>
              <a:t>         主讲教师：吴艳</a:t>
            </a:r>
            <a:endParaRPr lang="en-US" altLang="zh-CN" sz="4800" dirty="0" smtClean="0">
              <a:solidFill>
                <a:srgbClr val="FFC000"/>
              </a:solidFill>
              <a:latin typeface="黑体" pitchFamily="49" charset="-122"/>
              <a:ea typeface="黑体" pitchFamily="49" charset="-122"/>
            </a:endParaRPr>
          </a:p>
          <a:p>
            <a:pPr eaLnBrk="1" hangingPunct="1">
              <a:buFont typeface="Wingdings 2" pitchFamily="18" charset="2"/>
              <a:buNone/>
            </a:pPr>
            <a:r>
              <a:rPr lang="en-US" altLang="zh-CN" sz="4800" dirty="0" smtClean="0"/>
              <a:t>     </a:t>
            </a:r>
          </a:p>
          <a:p>
            <a:pPr eaLnBrk="1" hangingPunct="1">
              <a:buFont typeface="Wingdings 2" pitchFamily="18" charset="2"/>
              <a:buNone/>
            </a:pPr>
            <a:r>
              <a:rPr lang="en-US" altLang="zh-CN" sz="4800" dirty="0" smtClean="0"/>
              <a:t>      </a:t>
            </a:r>
            <a:r>
              <a:rPr lang="en-US" altLang="zh-CN" sz="4800" dirty="0" smtClean="0">
                <a:solidFill>
                  <a:srgbClr val="FFFF00"/>
                </a:solidFill>
                <a:latin typeface="黑体" pitchFamily="49" charset="-122"/>
                <a:ea typeface="黑体" pitchFamily="49" charset="-122"/>
              </a:rPr>
              <a:t>Tel.13601006951</a:t>
            </a:r>
          </a:p>
          <a:p>
            <a:pPr eaLnBrk="1" hangingPunct="1">
              <a:buFont typeface="Wingdings 2" pitchFamily="18" charset="2"/>
              <a:buNone/>
            </a:pPr>
            <a:r>
              <a:rPr lang="en-US" altLang="zh-CN" sz="4800" dirty="0" smtClean="0">
                <a:solidFill>
                  <a:srgbClr val="FFFF00"/>
                </a:solidFill>
                <a:latin typeface="黑体" pitchFamily="49" charset="-122"/>
                <a:ea typeface="黑体" pitchFamily="49" charset="-122"/>
              </a:rPr>
              <a:t>   </a:t>
            </a:r>
            <a:r>
              <a:rPr lang="zh-CN" altLang="en-US" sz="4800" dirty="0" smtClean="0">
                <a:solidFill>
                  <a:srgbClr val="FFFF00"/>
                </a:solidFill>
                <a:latin typeface="黑体" pitchFamily="49" charset="-122"/>
                <a:ea typeface="黑体" pitchFamily="49" charset="-122"/>
              </a:rPr>
              <a:t>邮箱</a:t>
            </a:r>
            <a:r>
              <a:rPr lang="en-US" altLang="zh-CN" sz="4800" dirty="0" smtClean="0">
                <a:solidFill>
                  <a:srgbClr val="FFFF00"/>
                </a:solidFill>
                <a:latin typeface="黑体" pitchFamily="49" charset="-122"/>
                <a:ea typeface="黑体" pitchFamily="49" charset="-122"/>
              </a:rPr>
              <a:t>:julia8018@sina.com</a:t>
            </a:r>
            <a:endParaRPr lang="zh-CN" altLang="en-US" sz="4800" dirty="0" smtClean="0">
              <a:solidFill>
                <a:srgbClr val="FFFF00"/>
              </a:solidFill>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body" idx="1"/>
          </p:nvPr>
        </p:nvSpPr>
        <p:spPr>
          <a:xfrm>
            <a:off x="468313" y="333375"/>
            <a:ext cx="8229600" cy="5976938"/>
          </a:xfrm>
        </p:spPr>
        <p:txBody>
          <a:bodyPr/>
          <a:lstStyle/>
          <a:p>
            <a:pPr eaLnBrk="1" hangingPunct="1"/>
            <a:r>
              <a:rPr lang="zh-CN" altLang="en-US" dirty="0" smtClean="0">
                <a:solidFill>
                  <a:srgbClr val="FFFF00"/>
                </a:solidFill>
                <a:latin typeface="黑体" pitchFamily="49" charset="-122"/>
                <a:ea typeface="黑体" pitchFamily="49" charset="-122"/>
              </a:rPr>
              <a:t>意识形态又称为观念</a:t>
            </a:r>
            <a:r>
              <a:rPr lang="zh-CN" altLang="en-US" dirty="0" smtClean="0">
                <a:solidFill>
                  <a:srgbClr val="FFFF00"/>
                </a:solidFill>
                <a:latin typeface="黑体" pitchFamily="49" charset="-122"/>
                <a:ea typeface="黑体" pitchFamily="49" charset="-122"/>
              </a:rPr>
              <a:t>上层建筑（或称为上层建筑</a:t>
            </a:r>
            <a:r>
              <a:rPr lang="zh-CN" altLang="en-US" dirty="0" smtClean="0">
                <a:solidFill>
                  <a:srgbClr val="FFFF00"/>
                </a:solidFill>
                <a:latin typeface="黑体" pitchFamily="49" charset="-122"/>
                <a:ea typeface="黑体" pitchFamily="49" charset="-122"/>
              </a:rPr>
              <a:t>的</a:t>
            </a:r>
            <a:r>
              <a:rPr lang="zh-CN" altLang="en-US" dirty="0" smtClean="0">
                <a:solidFill>
                  <a:srgbClr val="FFFF00"/>
                </a:solidFill>
                <a:latin typeface="黑体" pitchFamily="49" charset="-122"/>
                <a:ea typeface="黑体" pitchFamily="49" charset="-122"/>
              </a:rPr>
              <a:t>社会意识</a:t>
            </a:r>
            <a:r>
              <a:rPr lang="zh-CN" altLang="en-US" dirty="0" smtClean="0">
                <a:solidFill>
                  <a:srgbClr val="FFFF00"/>
                </a:solidFill>
                <a:latin typeface="黑体" pitchFamily="49" charset="-122"/>
                <a:ea typeface="黑体" pitchFamily="49" charset="-122"/>
              </a:rPr>
              <a:t>）</a:t>
            </a:r>
            <a:r>
              <a:rPr lang="zh-CN" altLang="en-US" dirty="0" smtClean="0">
                <a:solidFill>
                  <a:srgbClr val="FFFF00"/>
                </a:solidFill>
                <a:latin typeface="黑体" pitchFamily="49" charset="-122"/>
                <a:ea typeface="黑体" pitchFamily="49" charset="-122"/>
              </a:rPr>
              <a:t>，</a:t>
            </a:r>
            <a:r>
              <a:rPr lang="zh-CN" altLang="en-US" dirty="0" smtClean="0">
                <a:solidFill>
                  <a:srgbClr val="FFFF00"/>
                </a:solidFill>
                <a:latin typeface="黑体" pitchFamily="49" charset="-122"/>
                <a:ea typeface="黑体" pitchFamily="49" charset="-122"/>
              </a:rPr>
              <a:t>包括政治法律思想、道德、艺术、宗教、哲学等思想</a:t>
            </a:r>
            <a:r>
              <a:rPr lang="zh-CN" altLang="en-US" dirty="0" smtClean="0">
                <a:solidFill>
                  <a:srgbClr val="FFFF00"/>
                </a:solidFill>
                <a:latin typeface="黑体" pitchFamily="49" charset="-122"/>
                <a:ea typeface="黑体" pitchFamily="49" charset="-122"/>
              </a:rPr>
              <a:t>观点，具有阶级性。</a:t>
            </a:r>
            <a:endParaRPr lang="zh-CN" altLang="en-US" dirty="0" smtClean="0">
              <a:solidFill>
                <a:srgbClr val="FFFF00"/>
              </a:solidFill>
              <a:latin typeface="黑体" pitchFamily="49" charset="-122"/>
              <a:ea typeface="黑体" pitchFamily="49" charset="-122"/>
            </a:endParaRPr>
          </a:p>
          <a:p>
            <a:pPr eaLnBrk="1" hangingPunct="1">
              <a:buFont typeface="Wingdings 2" panose="05020102010507070707" pitchFamily="18" charset="2"/>
              <a:buNone/>
            </a:pPr>
            <a:endParaRPr lang="zh-CN" altLang="en-US" dirty="0" smtClean="0">
              <a:solidFill>
                <a:srgbClr val="FFFF00"/>
              </a:solidFill>
              <a:latin typeface="黑体" pitchFamily="49" charset="-122"/>
              <a:ea typeface="黑体" pitchFamily="49" charset="-122"/>
            </a:endParaRPr>
          </a:p>
          <a:p>
            <a:pPr eaLnBrk="1" hangingPunct="1"/>
            <a:r>
              <a:rPr lang="zh-CN" altLang="en-US" dirty="0" smtClean="0">
                <a:solidFill>
                  <a:srgbClr val="FFFF00"/>
                </a:solidFill>
                <a:latin typeface="黑体" pitchFamily="49" charset="-122"/>
                <a:ea typeface="黑体" pitchFamily="49" charset="-122"/>
              </a:rPr>
              <a:t>政治</a:t>
            </a:r>
            <a:r>
              <a:rPr lang="zh-CN" altLang="en-US" dirty="0" smtClean="0">
                <a:solidFill>
                  <a:srgbClr val="FFFF00"/>
                </a:solidFill>
                <a:latin typeface="黑体" pitchFamily="49" charset="-122"/>
                <a:ea typeface="黑体" pitchFamily="49" charset="-122"/>
              </a:rPr>
              <a:t>上层建筑包括政治</a:t>
            </a:r>
            <a:r>
              <a:rPr lang="zh-CN" altLang="en-US" dirty="0" smtClean="0">
                <a:solidFill>
                  <a:srgbClr val="FFFF00"/>
                </a:solidFill>
                <a:latin typeface="黑体" pitchFamily="49" charset="-122"/>
                <a:ea typeface="黑体" pitchFamily="49" charset="-122"/>
              </a:rPr>
              <a:t>法律制度、政治组织及</a:t>
            </a:r>
            <a:r>
              <a:rPr lang="zh-CN" altLang="en-US" dirty="0" smtClean="0">
                <a:solidFill>
                  <a:srgbClr val="FFFF00"/>
                </a:solidFill>
                <a:latin typeface="黑体" pitchFamily="49" charset="-122"/>
                <a:ea typeface="黑体" pitchFamily="49" charset="-122"/>
              </a:rPr>
              <a:t>设施：</a:t>
            </a:r>
            <a:r>
              <a:rPr lang="zh-CN" altLang="en-US" dirty="0" smtClean="0">
                <a:solidFill>
                  <a:srgbClr val="FFFF00"/>
                </a:solidFill>
                <a:latin typeface="黑体" pitchFamily="49" charset="-122"/>
                <a:ea typeface="黑体" pitchFamily="49" charset="-122"/>
              </a:rPr>
              <a:t>国家政治制度、立法司法制度和行政制度；国家政权机构、警察、军队、政党等政治组织和法庭、监狱等设施。</a:t>
            </a:r>
          </a:p>
          <a:p>
            <a:pPr eaLnBrk="1" hangingPunct="1"/>
            <a:endParaRPr lang="zh-CN" altLang="en-US" dirty="0" smtClean="0">
              <a:solidFill>
                <a:srgbClr val="FFFF00"/>
              </a:solidFill>
              <a:latin typeface="黑体" pitchFamily="49" charset="-122"/>
              <a:ea typeface="黑体" pitchFamily="49" charset="-122"/>
            </a:endParaRPr>
          </a:p>
          <a:p>
            <a:pPr eaLnBrk="1" hangingPunct="1"/>
            <a:endParaRPr lang="zh-CN" altLang="en-US" dirty="0" smtClean="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eaLnBrk="1" hangingPunct="1">
              <a:defRPr/>
            </a:pPr>
            <a:r>
              <a:rPr lang="zh-CN" altLang="en-US" sz="3200" dirty="0" smtClean="0">
                <a:solidFill>
                  <a:srgbClr val="FFC000"/>
                </a:solidFill>
                <a:latin typeface="黑体" pitchFamily="49" charset="-122"/>
                <a:ea typeface="黑体" pitchFamily="49" charset="-122"/>
              </a:rPr>
              <a:t>（</a:t>
            </a:r>
            <a:r>
              <a:rPr lang="en-US" altLang="zh-CN" sz="3200" dirty="0" smtClean="0">
                <a:solidFill>
                  <a:srgbClr val="FFC000"/>
                </a:solidFill>
                <a:latin typeface="黑体" pitchFamily="49" charset="-122"/>
                <a:ea typeface="黑体" pitchFamily="49" charset="-122"/>
              </a:rPr>
              <a:t>1</a:t>
            </a:r>
            <a:r>
              <a:rPr lang="zh-CN" altLang="en-US" sz="3200" dirty="0" smtClean="0">
                <a:solidFill>
                  <a:srgbClr val="FFC000"/>
                </a:solidFill>
                <a:latin typeface="黑体" pitchFamily="49" charset="-122"/>
                <a:ea typeface="黑体" pitchFamily="49" charset="-122"/>
              </a:rPr>
              <a:t>）、深化政治体制改革有利于积聚改革的积极推动力量，进一步推进改革的深化</a:t>
            </a:r>
          </a:p>
        </p:txBody>
      </p:sp>
      <p:sp>
        <p:nvSpPr>
          <p:cNvPr id="385027" name="Rectangle 3"/>
          <p:cNvSpPr>
            <a:spLocks noGrp="1" noChangeArrowheads="1"/>
          </p:cNvSpPr>
          <p:nvPr>
            <p:ph type="body" idx="1"/>
          </p:nvPr>
        </p:nvSpPr>
        <p:spPr>
          <a:xfrm>
            <a:off x="381000" y="1676400"/>
            <a:ext cx="8229600" cy="5181600"/>
          </a:xfrm>
        </p:spPr>
        <p:txBody>
          <a:bodyPr/>
          <a:lstStyle/>
          <a:p>
            <a:pPr eaLnBrk="1" hangingPunct="1">
              <a:lnSpc>
                <a:spcPct val="90000"/>
              </a:lnSpc>
              <a:defRPr/>
            </a:pPr>
            <a:r>
              <a:rPr lang="zh-CN" altLang="en-US" dirty="0" smtClean="0">
                <a:solidFill>
                  <a:srgbClr val="FFFF00"/>
                </a:solidFill>
                <a:latin typeface="黑体" pitchFamily="49" charset="-122"/>
                <a:ea typeface="黑体" pitchFamily="49" charset="-122"/>
              </a:rPr>
              <a:t>改革不仅要有压力，更要有动力。当前的改革压力够大，但是动力不足。在积极培育社会力量的同时，将原先体制外的社会力量纳入体制之中，使其切实成为政治活动的主体，将会为改革的深入提供更为强劲的动力支持。在政治体制改革中，只要有合适的渠道与方式，不断发展与壮大的社会力量同样会成为我国政治发展的积极推动力量。</a:t>
            </a:r>
            <a:br>
              <a:rPr lang="zh-CN" altLang="en-US" dirty="0" smtClean="0">
                <a:solidFill>
                  <a:srgbClr val="FFFF00"/>
                </a:solidFill>
                <a:latin typeface="黑体" pitchFamily="49" charset="-122"/>
                <a:ea typeface="黑体" pitchFamily="49" charset="-122"/>
              </a:rPr>
            </a:br>
            <a:r>
              <a:rPr lang="zh-CN" altLang="en-US" sz="2400" dirty="0" smtClean="0">
                <a:solidFill>
                  <a:srgbClr val="FFFF00"/>
                </a:solidFill>
                <a:latin typeface="黑体" pitchFamily="49" charset="-122"/>
                <a:ea typeface="黑体" pitchFamily="49" charset="-122"/>
              </a:rPr>
              <a:t/>
            </a:r>
            <a:br>
              <a:rPr lang="zh-CN" altLang="en-US" sz="2400" dirty="0" smtClean="0">
                <a:solidFill>
                  <a:srgbClr val="FFFF00"/>
                </a:solidFill>
                <a:latin typeface="黑体" pitchFamily="49" charset="-122"/>
                <a:ea typeface="黑体" pitchFamily="49" charset="-122"/>
              </a:rPr>
            </a:br>
            <a:endParaRPr lang="zh-CN" altLang="en-US" sz="2400" dirty="0" smtClean="0">
              <a:solidFill>
                <a:srgbClr val="FFFF0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pPr algn="l" eaLnBrk="1" hangingPunct="1">
              <a:defRPr/>
            </a:pPr>
            <a:r>
              <a:rPr lang="zh-CN" altLang="en-US" sz="3200" dirty="0" smtClean="0">
                <a:solidFill>
                  <a:srgbClr val="FFC000"/>
                </a:solidFill>
                <a:latin typeface="黑体" pitchFamily="49" charset="-122"/>
                <a:ea typeface="黑体" pitchFamily="49" charset="-122"/>
              </a:rPr>
              <a:t>（</a:t>
            </a:r>
            <a:r>
              <a:rPr lang="en-US" altLang="zh-CN" sz="3200" dirty="0" smtClean="0">
                <a:solidFill>
                  <a:srgbClr val="FFC000"/>
                </a:solidFill>
                <a:latin typeface="黑体" pitchFamily="49" charset="-122"/>
                <a:ea typeface="黑体" pitchFamily="49" charset="-122"/>
              </a:rPr>
              <a:t>2</a:t>
            </a:r>
            <a:r>
              <a:rPr lang="zh-CN" altLang="en-US" sz="3200" dirty="0" smtClean="0">
                <a:solidFill>
                  <a:srgbClr val="FFC000"/>
                </a:solidFill>
                <a:latin typeface="黑体" pitchFamily="49" charset="-122"/>
                <a:ea typeface="黑体" pitchFamily="49" charset="-122"/>
              </a:rPr>
              <a:t>）、政治体制改革的深化有利于当前的利益整合。</a:t>
            </a:r>
          </a:p>
        </p:txBody>
      </p:sp>
      <p:sp>
        <p:nvSpPr>
          <p:cNvPr id="108547" name="Rectangle 3"/>
          <p:cNvSpPr>
            <a:spLocks noGrp="1" noChangeArrowheads="1"/>
          </p:cNvSpPr>
          <p:nvPr>
            <p:ph type="body" idx="1"/>
          </p:nvPr>
        </p:nvSpPr>
        <p:spPr/>
        <p:txBody>
          <a:bodyPr/>
          <a:lstStyle/>
          <a:p>
            <a:pPr eaLnBrk="1" hangingPunct="1">
              <a:lnSpc>
                <a:spcPct val="90000"/>
              </a:lnSpc>
            </a:pPr>
            <a:endParaRPr lang="en-US" altLang="zh-CN" sz="2800" dirty="0" smtClean="0"/>
          </a:p>
          <a:p>
            <a:pPr eaLnBrk="1" hangingPunct="1">
              <a:lnSpc>
                <a:spcPct val="90000"/>
              </a:lnSpc>
            </a:pPr>
            <a:r>
              <a:rPr lang="zh-CN" altLang="en-US" sz="2800" dirty="0" smtClean="0">
                <a:solidFill>
                  <a:srgbClr val="FFFF00"/>
                </a:solidFill>
                <a:latin typeface="黑体" pitchFamily="49" charset="-122"/>
                <a:ea typeface="黑体" pitchFamily="49" charset="-122"/>
              </a:rPr>
              <a:t>当前是利益矛盾的高发期，面对利益分化与利益矛盾的现实，进一步健全完善民主机制，推进各阶层、群体尤其是普通民众与弱势群体的民主参与与组织化建设，畅通其利益表达与博弈渠道尤为必要。如果一个国家在现代化进程中既有的政治体制不能满足公众日益强烈的参与需求，没有将社会各种力量之间的利益表达与博弈纳入体制内的轨道，社会利益矛盾的激化与失控在很大程度上就难以避免。</a:t>
            </a:r>
            <a:br>
              <a:rPr lang="zh-CN" altLang="en-US" sz="2800" dirty="0" smtClean="0">
                <a:solidFill>
                  <a:srgbClr val="FFFF00"/>
                </a:solidFill>
                <a:latin typeface="黑体" pitchFamily="49" charset="-122"/>
                <a:ea typeface="黑体" pitchFamily="49" charset="-122"/>
              </a:rPr>
            </a:br>
            <a:r>
              <a:rPr lang="zh-CN" altLang="en-US" sz="2800" dirty="0" smtClean="0">
                <a:solidFill>
                  <a:srgbClr val="FFFF00"/>
                </a:solidFill>
                <a:latin typeface="黑体" pitchFamily="49" charset="-122"/>
                <a:ea typeface="黑体" pitchFamily="49" charset="-122"/>
              </a:rPr>
              <a:t/>
            </a:r>
            <a:br>
              <a:rPr lang="zh-CN" altLang="en-US" sz="2800" dirty="0" smtClean="0">
                <a:solidFill>
                  <a:srgbClr val="FFFF00"/>
                </a:solidFill>
                <a:latin typeface="黑体" pitchFamily="49" charset="-122"/>
                <a:ea typeface="黑体" pitchFamily="49" charset="-122"/>
              </a:rPr>
            </a:br>
            <a:endParaRPr lang="zh-CN" altLang="en-US" sz="2800" dirty="0" smtClean="0">
              <a:solidFill>
                <a:srgbClr val="FFFF0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pPr algn="l" eaLnBrk="1" hangingPunct="1">
              <a:defRPr/>
            </a:pPr>
            <a:r>
              <a:rPr lang="zh-CN" altLang="en-US" sz="3200" dirty="0" smtClean="0">
                <a:solidFill>
                  <a:srgbClr val="FFC000"/>
                </a:solidFill>
                <a:latin typeface="黑体" pitchFamily="49" charset="-122"/>
                <a:ea typeface="黑体" pitchFamily="49" charset="-122"/>
              </a:rPr>
              <a:t>（</a:t>
            </a:r>
            <a:r>
              <a:rPr lang="en-US" altLang="zh-CN" sz="3200" dirty="0" smtClean="0">
                <a:solidFill>
                  <a:srgbClr val="FFC000"/>
                </a:solidFill>
                <a:latin typeface="黑体" pitchFamily="49" charset="-122"/>
                <a:ea typeface="黑体" pitchFamily="49" charset="-122"/>
              </a:rPr>
              <a:t>3</a:t>
            </a:r>
            <a:r>
              <a:rPr lang="zh-CN" altLang="en-US" sz="3200" dirty="0" smtClean="0">
                <a:solidFill>
                  <a:srgbClr val="FFC000"/>
                </a:solidFill>
                <a:latin typeface="黑体" pitchFamily="49" charset="-122"/>
                <a:ea typeface="黑体" pitchFamily="49" charset="-122"/>
              </a:rPr>
              <a:t>）、政治体制改革的深化有利于进一步推进当前的国有企业改革。</a:t>
            </a:r>
          </a:p>
        </p:txBody>
      </p:sp>
      <p:sp>
        <p:nvSpPr>
          <p:cNvPr id="109571" name="Rectangle 3"/>
          <p:cNvSpPr>
            <a:spLocks noGrp="1" noChangeArrowheads="1"/>
          </p:cNvSpPr>
          <p:nvPr>
            <p:ph type="body" idx="1"/>
          </p:nvPr>
        </p:nvSpPr>
        <p:spPr>
          <a:xfrm>
            <a:off x="213678" y="1371600"/>
            <a:ext cx="8715375" cy="5257800"/>
          </a:xfrm>
        </p:spPr>
        <p:txBody>
          <a:bodyPr/>
          <a:lstStyle/>
          <a:p>
            <a:pPr eaLnBrk="1" hangingPunct="1">
              <a:lnSpc>
                <a:spcPct val="80000"/>
              </a:lnSpc>
            </a:pPr>
            <a:endParaRPr lang="en-US" altLang="zh-CN" sz="2800" dirty="0" smtClean="0"/>
          </a:p>
          <a:p>
            <a:pPr eaLnBrk="1" hangingPunct="1">
              <a:lnSpc>
                <a:spcPct val="80000"/>
              </a:lnSpc>
            </a:pPr>
            <a:r>
              <a:rPr lang="zh-CN" altLang="en-US" sz="2800" dirty="0" smtClean="0">
                <a:solidFill>
                  <a:srgbClr val="FFFF00"/>
                </a:solidFill>
                <a:latin typeface="黑体" pitchFamily="49" charset="-122"/>
                <a:ea typeface="黑体" pitchFamily="49" charset="-122"/>
              </a:rPr>
              <a:t>因为国有企业的国有性质，其很难以政企分开的形式完全划清与公共权力的关系，所以其在一定程度上必然具有公共权力部门的某些性质与特点。对其的监管与制约也必然在一定程度上涵括于对公共权力的监督与制约，因而也就必然属于政治体制改革的内容。我国对国有企业的监管，之所以往往难以取得理想效果，对国有企业反垄断的举措之所以难以落到实处，原因之一就在于对国有企业的监管与制约不仅仅是一个纯粹的经济问题，更深层的是一个政治体制改革与民主体制完善的问题。</a:t>
            </a:r>
            <a:br>
              <a:rPr lang="zh-CN" altLang="en-US" sz="2800" dirty="0" smtClean="0">
                <a:solidFill>
                  <a:srgbClr val="FFFF00"/>
                </a:solidFill>
                <a:latin typeface="黑体" pitchFamily="49" charset="-122"/>
                <a:ea typeface="黑体" pitchFamily="49" charset="-122"/>
              </a:rPr>
            </a:br>
            <a:r>
              <a:rPr lang="zh-CN" altLang="en-US" sz="2800" dirty="0" smtClean="0"/>
              <a:t/>
            </a:r>
            <a:br>
              <a:rPr lang="zh-CN" altLang="en-US" sz="2800" dirty="0" smtClean="0"/>
            </a:br>
            <a:endParaRPr lang="zh-CN" altLang="en-US" sz="2800" dirty="0"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pPr algn="l" eaLnBrk="1" hangingPunct="1">
              <a:defRPr/>
            </a:pPr>
            <a:r>
              <a:rPr lang="zh-CN" altLang="en-US" sz="3200" dirty="0" smtClean="0">
                <a:solidFill>
                  <a:srgbClr val="FFC000"/>
                </a:solidFill>
                <a:latin typeface="黑体" pitchFamily="49" charset="-122"/>
                <a:ea typeface="黑体" pitchFamily="49" charset="-122"/>
              </a:rPr>
              <a:t>（</a:t>
            </a:r>
            <a:r>
              <a:rPr lang="en-US" altLang="zh-CN" sz="3200" dirty="0" smtClean="0">
                <a:solidFill>
                  <a:srgbClr val="FFC000"/>
                </a:solidFill>
                <a:latin typeface="黑体" pitchFamily="49" charset="-122"/>
                <a:ea typeface="黑体" pitchFamily="49" charset="-122"/>
              </a:rPr>
              <a:t>4</a:t>
            </a:r>
            <a:r>
              <a:rPr lang="zh-CN" altLang="en-US" sz="3200" dirty="0" smtClean="0">
                <a:solidFill>
                  <a:srgbClr val="FFC000"/>
                </a:solidFill>
                <a:latin typeface="黑体" pitchFamily="49" charset="-122"/>
                <a:ea typeface="黑体" pitchFamily="49" charset="-122"/>
              </a:rPr>
              <a:t>）、政治体制改革的深化有利于遏制权钱交易</a:t>
            </a:r>
          </a:p>
        </p:txBody>
      </p:sp>
      <p:sp>
        <p:nvSpPr>
          <p:cNvPr id="110595" name="Rectangle 3"/>
          <p:cNvSpPr>
            <a:spLocks noGrp="1" noChangeArrowheads="1"/>
          </p:cNvSpPr>
          <p:nvPr>
            <p:ph type="body" idx="1"/>
          </p:nvPr>
        </p:nvSpPr>
        <p:spPr>
          <a:xfrm>
            <a:off x="0" y="1600200"/>
            <a:ext cx="9144000" cy="5257800"/>
          </a:xfrm>
        </p:spPr>
        <p:txBody>
          <a:bodyPr/>
          <a:lstStyle/>
          <a:p>
            <a:pPr eaLnBrk="1" hangingPunct="1">
              <a:lnSpc>
                <a:spcPct val="80000"/>
              </a:lnSpc>
            </a:pPr>
            <a:endParaRPr lang="en-US" altLang="zh-CN" sz="2800" dirty="0" smtClean="0"/>
          </a:p>
          <a:p>
            <a:pPr eaLnBrk="1" hangingPunct="1">
              <a:lnSpc>
                <a:spcPct val="80000"/>
              </a:lnSpc>
            </a:pPr>
            <a:r>
              <a:rPr lang="zh-CN" altLang="en-US" sz="2800" dirty="0" smtClean="0">
                <a:solidFill>
                  <a:srgbClr val="FFFF00"/>
                </a:solidFill>
                <a:latin typeface="黑体" pitchFamily="49" charset="-122"/>
                <a:ea typeface="黑体" pitchFamily="49" charset="-122"/>
              </a:rPr>
              <a:t>如果民主机制迟迟不能健全完善，公共权力依然缺乏有效监督与制约，公职人员为谋取部门或个人私利就不会停止对经济的直接不当干预，权力与资本的联盟就难以打破，政府经济职能的转变就会成为一句空话。因为要转变原有经济发展方式就意味着要调整既定的利益格局，而这必然要遭到原有体制下既得利益的顽固抗拒。政治体制改革的深化愈是受到阻滞，经济转型的难度就越大。</a:t>
            </a:r>
            <a:br>
              <a:rPr lang="zh-CN" altLang="en-US" sz="2800" dirty="0" smtClean="0">
                <a:solidFill>
                  <a:srgbClr val="FFFF00"/>
                </a:solidFill>
                <a:latin typeface="黑体" pitchFamily="49" charset="-122"/>
                <a:ea typeface="黑体" pitchFamily="49" charset="-122"/>
              </a:rPr>
            </a:br>
            <a:r>
              <a:rPr lang="zh-CN" altLang="en-US" sz="2400" dirty="0" smtClean="0">
                <a:solidFill>
                  <a:srgbClr val="FFFF00"/>
                </a:solidFill>
                <a:latin typeface="黑体" pitchFamily="49" charset="-122"/>
                <a:ea typeface="黑体" pitchFamily="49" charset="-122"/>
              </a:rPr>
              <a:t/>
            </a:r>
            <a:br>
              <a:rPr lang="zh-CN" altLang="en-US" sz="2400" dirty="0" smtClean="0">
                <a:solidFill>
                  <a:srgbClr val="FFFF00"/>
                </a:solidFill>
                <a:latin typeface="黑体" pitchFamily="49" charset="-122"/>
                <a:ea typeface="黑体" pitchFamily="49" charset="-122"/>
              </a:rPr>
            </a:br>
            <a:endParaRPr lang="zh-CN" altLang="en-US" sz="2400" dirty="0" smtClean="0">
              <a:solidFill>
                <a:srgbClr val="FFFF0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pPr eaLnBrk="1" hangingPunct="1">
              <a:defRPr/>
            </a:pPr>
            <a:r>
              <a:rPr lang="zh-CN" altLang="en-US" sz="3200" dirty="0" smtClean="0">
                <a:solidFill>
                  <a:srgbClr val="FFC000"/>
                </a:solidFill>
                <a:latin typeface="黑体" pitchFamily="49" charset="-122"/>
                <a:ea typeface="黑体" pitchFamily="49" charset="-122"/>
              </a:rPr>
              <a:t>（</a:t>
            </a:r>
            <a:r>
              <a:rPr lang="en-US" altLang="zh-CN" sz="3200" dirty="0" smtClean="0">
                <a:solidFill>
                  <a:srgbClr val="FFC000"/>
                </a:solidFill>
                <a:latin typeface="黑体" pitchFamily="49" charset="-122"/>
                <a:ea typeface="黑体" pitchFamily="49" charset="-122"/>
              </a:rPr>
              <a:t>5</a:t>
            </a:r>
            <a:r>
              <a:rPr lang="zh-CN" altLang="en-US" sz="3200" dirty="0" smtClean="0">
                <a:solidFill>
                  <a:srgbClr val="FFC000"/>
                </a:solidFill>
                <a:latin typeface="黑体" pitchFamily="49" charset="-122"/>
                <a:ea typeface="黑体" pitchFamily="49" charset="-122"/>
              </a:rPr>
              <a:t>）、政治体制改革的深化有利于收入分配的协调与公平化。</a:t>
            </a:r>
          </a:p>
        </p:txBody>
      </p:sp>
      <p:sp>
        <p:nvSpPr>
          <p:cNvPr id="389123" name="Rectangle 3"/>
          <p:cNvSpPr>
            <a:spLocks noGrp="1" noChangeArrowheads="1"/>
          </p:cNvSpPr>
          <p:nvPr>
            <p:ph type="body" idx="1"/>
          </p:nvPr>
        </p:nvSpPr>
        <p:spPr>
          <a:xfrm>
            <a:off x="0" y="1600200"/>
            <a:ext cx="9144000" cy="5257800"/>
          </a:xfrm>
        </p:spPr>
        <p:txBody>
          <a:bodyPr/>
          <a:lstStyle/>
          <a:p>
            <a:pPr eaLnBrk="1" hangingPunct="1">
              <a:lnSpc>
                <a:spcPct val="80000"/>
              </a:lnSpc>
              <a:defRPr/>
            </a:pPr>
            <a:endParaRPr lang="zh-CN" altLang="en-US" sz="2800" dirty="0" smtClean="0">
              <a:latin typeface="+mn-ea"/>
            </a:endParaRPr>
          </a:p>
          <a:p>
            <a:pPr eaLnBrk="1" hangingPunct="1">
              <a:lnSpc>
                <a:spcPct val="80000"/>
              </a:lnSpc>
              <a:defRPr/>
            </a:pPr>
            <a:r>
              <a:rPr lang="zh-CN" altLang="en-US" sz="2800" dirty="0" smtClean="0">
                <a:solidFill>
                  <a:srgbClr val="FFFF00"/>
                </a:solidFill>
                <a:latin typeface="黑体" pitchFamily="49" charset="-122"/>
                <a:ea typeface="黑体" pitchFamily="49" charset="-122"/>
              </a:rPr>
              <a:t>收入分配涉及各个群体与阶层之间的利益分割。在缺少民主制度制约和公众参与机制的情况下，政策总是朝有利于既得利益方倾斜，或者通过权钱交易，向有钱的一方偏斜。如果我们连公众参与的机制都没有，还有什么力量能限制权力与金钱的结盟？有什么手段可以防止贫富差距的拉大？改革应该是政府和社会、富人和穷人、社会精英和公众互动的结果。如果社会普通民众缺乏利益表达与博弈的制度机制，强势群体对于社会财富的不当占有就无法受到一定程度的制约。没有充分的政治权利，就很难保证公民充分的社会权利，实现收入分配的相对公平化，并不断推进改革成果的共享。 </a:t>
            </a:r>
            <a:br>
              <a:rPr lang="zh-CN" altLang="en-US" sz="2800" dirty="0" smtClean="0">
                <a:solidFill>
                  <a:srgbClr val="FFFF00"/>
                </a:solidFill>
                <a:latin typeface="黑体" pitchFamily="49" charset="-122"/>
                <a:ea typeface="黑体" pitchFamily="49" charset="-122"/>
              </a:rPr>
            </a:br>
            <a:r>
              <a:rPr lang="zh-CN" altLang="en-US" sz="2800" dirty="0" smtClean="0">
                <a:solidFill>
                  <a:srgbClr val="FFFF00"/>
                </a:solidFill>
                <a:latin typeface="黑体" pitchFamily="49" charset="-122"/>
                <a:ea typeface="黑体" pitchFamily="49" charset="-122"/>
              </a:rPr>
              <a:t/>
            </a:r>
            <a:br>
              <a:rPr lang="zh-CN" altLang="en-US" sz="2800" dirty="0" smtClean="0">
                <a:solidFill>
                  <a:srgbClr val="FFFF00"/>
                </a:solidFill>
                <a:latin typeface="黑体" pitchFamily="49" charset="-122"/>
                <a:ea typeface="黑体" pitchFamily="49" charset="-122"/>
              </a:rPr>
            </a:br>
            <a:endParaRPr lang="zh-CN" altLang="en-US" sz="2800" dirty="0" smtClean="0">
              <a:solidFill>
                <a:srgbClr val="FFFF0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eaLnBrk="1" hangingPunct="1">
              <a:defRPr/>
            </a:pPr>
            <a:r>
              <a:rPr lang="zh-CN" altLang="en-US" sz="3200" dirty="0" smtClean="0">
                <a:solidFill>
                  <a:srgbClr val="FFC000"/>
                </a:solidFill>
                <a:latin typeface="黑体" pitchFamily="49" charset="-122"/>
                <a:ea typeface="黑体" pitchFamily="49" charset="-122"/>
              </a:rPr>
              <a:t>（</a:t>
            </a:r>
            <a:r>
              <a:rPr lang="en-US" altLang="zh-CN" sz="3200" dirty="0" smtClean="0">
                <a:solidFill>
                  <a:srgbClr val="FFC000"/>
                </a:solidFill>
                <a:latin typeface="黑体" pitchFamily="49" charset="-122"/>
                <a:ea typeface="黑体" pitchFamily="49" charset="-122"/>
              </a:rPr>
              <a:t>6</a:t>
            </a:r>
            <a:r>
              <a:rPr lang="zh-CN" altLang="en-US" sz="3200" dirty="0" smtClean="0">
                <a:solidFill>
                  <a:srgbClr val="FFC000"/>
                </a:solidFill>
                <a:latin typeface="黑体" pitchFamily="49" charset="-122"/>
                <a:ea typeface="黑体" pitchFamily="49" charset="-122"/>
              </a:rPr>
              <a:t>）、政治体制改革的深化将为公共权力的治理赢得更为广泛的社会认同</a:t>
            </a:r>
          </a:p>
        </p:txBody>
      </p:sp>
      <p:sp>
        <p:nvSpPr>
          <p:cNvPr id="112643" name="Rectangle 3"/>
          <p:cNvSpPr>
            <a:spLocks noGrp="1" noChangeArrowheads="1"/>
          </p:cNvSpPr>
          <p:nvPr>
            <p:ph type="body" idx="1"/>
          </p:nvPr>
        </p:nvSpPr>
        <p:spPr>
          <a:xfrm>
            <a:off x="428596" y="1600200"/>
            <a:ext cx="8258204" cy="5257800"/>
          </a:xfrm>
        </p:spPr>
        <p:txBody>
          <a:bodyPr/>
          <a:lstStyle/>
          <a:p>
            <a:pPr eaLnBrk="1" hangingPunct="1"/>
            <a:r>
              <a:rPr lang="zh-CN" altLang="en-US" sz="2800" dirty="0" smtClean="0">
                <a:solidFill>
                  <a:srgbClr val="FFFF00"/>
                </a:solidFill>
                <a:latin typeface="黑体" pitchFamily="49" charset="-122"/>
                <a:ea typeface="黑体" pitchFamily="49" charset="-122"/>
              </a:rPr>
              <a:t>长期以来，我们党和政府的治理之所以赢得广大人民的认可，一是由于党的执政地位是在革命战争胜利基础上历史形成的，具有历史的正当性；二是因为改革开放以来我国经济发展成就斐然，公共权力的治理正当性具有绩效的保证；三是因为我国的社会主义政治民主的不断健全。</a:t>
            </a:r>
          </a:p>
          <a:p>
            <a:pPr eaLnBrk="1" hangingPunct="1"/>
            <a:r>
              <a:rPr lang="zh-CN" altLang="en-US" sz="2800" dirty="0" smtClean="0">
                <a:solidFill>
                  <a:srgbClr val="FFFF00"/>
                </a:solidFill>
                <a:latin typeface="黑体" pitchFamily="49" charset="-122"/>
                <a:ea typeface="黑体" pitchFamily="49" charset="-122"/>
              </a:rPr>
              <a:t>我们党和政府的治理要继续赢得更为广泛的社会认同，就必须积极稳妥推进政治体制改革，进一步健全完善民主制度机制。</a:t>
            </a:r>
            <a:r>
              <a:rPr lang="zh-CN" altLang="en-US" sz="2800" b="1" dirty="0" smtClean="0">
                <a:solidFill>
                  <a:srgbClr val="FFFF00"/>
                </a:solidFill>
                <a:latin typeface="黑体" pitchFamily="49" charset="-122"/>
                <a:ea typeface="黑体" pitchFamily="49" charset="-122"/>
              </a:rPr>
              <a:t/>
            </a:r>
            <a:br>
              <a:rPr lang="zh-CN" altLang="en-US" sz="2800" b="1" dirty="0" smtClean="0">
                <a:solidFill>
                  <a:srgbClr val="FFFF00"/>
                </a:solidFill>
                <a:latin typeface="黑体" pitchFamily="49" charset="-122"/>
                <a:ea typeface="黑体" pitchFamily="49" charset="-122"/>
              </a:rPr>
            </a:br>
            <a:r>
              <a:rPr lang="zh-CN" altLang="en-US" sz="2800" b="1" dirty="0" smtClean="0">
                <a:solidFill>
                  <a:srgbClr val="3333CC"/>
                </a:solidFill>
              </a:rPr>
              <a:t/>
            </a:r>
            <a:br>
              <a:rPr lang="zh-CN" altLang="en-US" sz="2800" b="1" dirty="0" smtClean="0">
                <a:solidFill>
                  <a:srgbClr val="3333CC"/>
                </a:solidFill>
              </a:rPr>
            </a:br>
            <a:endParaRPr lang="zh-CN" altLang="en-US" sz="2800" b="1" dirty="0" smtClean="0">
              <a:solidFill>
                <a:srgbClr val="3333CC"/>
              </a:solidFill>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body" idx="1"/>
          </p:nvPr>
        </p:nvSpPr>
        <p:spPr>
          <a:xfrm>
            <a:off x="0" y="214313"/>
            <a:ext cx="9144000" cy="642937"/>
          </a:xfrm>
          <a:ln>
            <a:solidFill>
              <a:schemeClr val="accent2"/>
            </a:solidFill>
          </a:ln>
        </p:spPr>
        <p:txBody>
          <a:bodyPr/>
          <a:lstStyle/>
          <a:p>
            <a:pPr eaLnBrk="1" hangingPunct="1">
              <a:buFontTx/>
              <a:buNone/>
              <a:defRPr/>
            </a:pPr>
            <a:r>
              <a:rPr lang="en-US" altLang="zh-CN" dirty="0" smtClean="0">
                <a:solidFill>
                  <a:srgbClr val="FFC000"/>
                </a:solidFill>
                <a:latin typeface="黑体" pitchFamily="49" charset="-122"/>
                <a:ea typeface="黑体" pitchFamily="49" charset="-122"/>
              </a:rPr>
              <a:t>3</a:t>
            </a:r>
            <a:r>
              <a:rPr lang="zh-CN" altLang="en-US" dirty="0" smtClean="0">
                <a:solidFill>
                  <a:srgbClr val="FFC000"/>
                </a:solidFill>
                <a:latin typeface="黑体" pitchFamily="49" charset="-122"/>
                <a:ea typeface="黑体" pitchFamily="49" charset="-122"/>
              </a:rPr>
              <a:t>、影响和制约中国政治体制改革深化的若干因素 </a:t>
            </a:r>
          </a:p>
        </p:txBody>
      </p:sp>
      <p:sp>
        <p:nvSpPr>
          <p:cNvPr id="3" name="矩形 2"/>
          <p:cNvSpPr/>
          <p:nvPr/>
        </p:nvSpPr>
        <p:spPr>
          <a:xfrm>
            <a:off x="428625" y="1000125"/>
            <a:ext cx="3687763" cy="584200"/>
          </a:xfrm>
          <a:prstGeom prst="rect">
            <a:avLst/>
          </a:prstGeom>
        </p:spPr>
        <p:txBody>
          <a:bodyPr wrap="none">
            <a:spAutoFit/>
          </a:bodyPr>
          <a:lstStyle/>
          <a:p>
            <a:pPr>
              <a:defRPr/>
            </a:pPr>
            <a:r>
              <a:rPr lang="zh-CN" altLang="en-US" sz="3200" b="1" dirty="0">
                <a:solidFill>
                  <a:srgbClr val="FFFF00"/>
                </a:solidFill>
                <a:latin typeface="黑体" pitchFamily="49" charset="-122"/>
                <a:ea typeface="黑体" pitchFamily="49" charset="-122"/>
              </a:rPr>
              <a:t>（</a:t>
            </a:r>
            <a:r>
              <a:rPr lang="en-US" altLang="zh-CN" sz="3200" b="1" dirty="0">
                <a:solidFill>
                  <a:srgbClr val="FFFF00"/>
                </a:solidFill>
                <a:latin typeface="黑体" pitchFamily="49" charset="-122"/>
                <a:ea typeface="黑体" pitchFamily="49" charset="-122"/>
              </a:rPr>
              <a:t>1</a:t>
            </a:r>
            <a:r>
              <a:rPr lang="zh-CN" altLang="en-US" sz="3200" b="1" dirty="0">
                <a:solidFill>
                  <a:srgbClr val="FFFF00"/>
                </a:solidFill>
                <a:latin typeface="黑体" pitchFamily="49" charset="-122"/>
                <a:ea typeface="黑体" pitchFamily="49" charset="-122"/>
              </a:rPr>
              <a:t>）社会心理问题</a:t>
            </a:r>
            <a:endParaRPr lang="zh-CN" altLang="en-US" sz="3200" dirty="0">
              <a:solidFill>
                <a:srgbClr val="FFFF00"/>
              </a:solidFill>
              <a:latin typeface="黑体" pitchFamily="49" charset="-122"/>
              <a:ea typeface="黑体" pitchFamily="49" charset="-122"/>
            </a:endParaRPr>
          </a:p>
        </p:txBody>
      </p:sp>
      <p:sp>
        <p:nvSpPr>
          <p:cNvPr id="4" name="矩形 3"/>
          <p:cNvSpPr/>
          <p:nvPr/>
        </p:nvSpPr>
        <p:spPr>
          <a:xfrm>
            <a:off x="928688" y="2192338"/>
            <a:ext cx="7143750" cy="3194721"/>
          </a:xfrm>
          <a:prstGeom prst="rect">
            <a:avLst/>
          </a:prstGeom>
        </p:spPr>
        <p:txBody>
          <a:bodyPr>
            <a:spAutoFit/>
          </a:bodyPr>
          <a:lstStyle/>
          <a:p>
            <a:pPr>
              <a:lnSpc>
                <a:spcPct val="90000"/>
              </a:lnSpc>
              <a:defRPr/>
            </a:pPr>
            <a:r>
              <a:rPr lang="zh-CN" altLang="en-US" sz="2800" dirty="0">
                <a:solidFill>
                  <a:srgbClr val="FFFF00"/>
                </a:solidFill>
                <a:latin typeface="黑体" pitchFamily="49" charset="-122"/>
                <a:ea typeface="黑体" pitchFamily="49" charset="-122"/>
              </a:rPr>
              <a:t>要不要搞政治体制改革，必须克服新的两个凡是。你一谈政治体制改革的时候，马上有人说稳定压倒一切，免谈，改革就不稳定了。第二，一谈政治体制改革，马上就有人说中国的国情特殊，中国的国情是要中国特色。这两个东西成了我们的挡箭牌</a:t>
            </a:r>
            <a:r>
              <a:rPr lang="zh-CN" altLang="en-US" sz="2800" dirty="0" smtClean="0">
                <a:solidFill>
                  <a:srgbClr val="FFFF00"/>
                </a:solidFill>
                <a:latin typeface="黑体" pitchFamily="49" charset="-122"/>
                <a:ea typeface="黑体" pitchFamily="49" charset="-122"/>
              </a:rPr>
              <a:t>。要</a:t>
            </a:r>
            <a:r>
              <a:rPr lang="zh-CN" altLang="en-US" sz="2800" dirty="0">
                <a:solidFill>
                  <a:srgbClr val="FFFF00"/>
                </a:solidFill>
                <a:latin typeface="黑体" pitchFamily="49" charset="-122"/>
                <a:ea typeface="黑体" pitchFamily="49" charset="-122"/>
              </a:rPr>
              <a:t>搞改革必须克服这两个东西。 </a:t>
            </a:r>
          </a:p>
          <a:p>
            <a:pPr>
              <a:lnSpc>
                <a:spcPct val="90000"/>
              </a:lnSpc>
              <a:defRPr/>
            </a:pPr>
            <a:r>
              <a:rPr lang="zh-CN" altLang="en-US" sz="2800" dirty="0">
                <a:solidFill>
                  <a:srgbClr val="FFFF00"/>
                </a:solidFill>
                <a:latin typeface="黑体" pitchFamily="49" charset="-122"/>
                <a:ea typeface="黑体" pitchFamily="49" charset="-122"/>
              </a:rPr>
              <a:t>         </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2800" b="1" dirty="0" smtClean="0">
                <a:solidFill>
                  <a:srgbClr val="FFC000"/>
                </a:solidFill>
                <a:latin typeface="黑体" pitchFamily="49" charset="-122"/>
                <a:ea typeface="黑体" pitchFamily="49" charset="-122"/>
              </a:rPr>
              <a:t>由中国社会科学院法学研究所、社会科学文献出版社联合发布</a:t>
            </a:r>
            <a:r>
              <a:rPr lang="en-US" altLang="zh-CN" sz="2800" b="1" dirty="0" smtClean="0">
                <a:solidFill>
                  <a:srgbClr val="FFC000"/>
                </a:solidFill>
                <a:latin typeface="黑体" pitchFamily="49" charset="-122"/>
                <a:ea typeface="黑体" pitchFamily="49" charset="-122"/>
              </a:rPr>
              <a:t>2012</a:t>
            </a:r>
            <a:r>
              <a:rPr lang="zh-CN" altLang="en-US" sz="2800" b="1" dirty="0" smtClean="0">
                <a:solidFill>
                  <a:srgbClr val="FFC000"/>
                </a:solidFill>
                <a:latin typeface="黑体" pitchFamily="49" charset="-122"/>
                <a:ea typeface="黑体" pitchFamily="49" charset="-122"/>
              </a:rPr>
              <a:t>年</a:t>
            </a:r>
            <a:r>
              <a:rPr lang="en-US" altLang="zh-CN" sz="2800" b="1" dirty="0" smtClean="0">
                <a:solidFill>
                  <a:srgbClr val="FFC000"/>
                </a:solidFill>
                <a:latin typeface="黑体" pitchFamily="49" charset="-122"/>
                <a:ea typeface="黑体" pitchFamily="49" charset="-122"/>
              </a:rPr>
              <a:t>《</a:t>
            </a:r>
            <a:r>
              <a:rPr lang="zh-CN" altLang="en-US" sz="2800" b="1" dirty="0" smtClean="0">
                <a:solidFill>
                  <a:srgbClr val="FFC000"/>
                </a:solidFill>
                <a:latin typeface="黑体" pitchFamily="49" charset="-122"/>
                <a:ea typeface="黑体" pitchFamily="49" charset="-122"/>
              </a:rPr>
              <a:t>法治蓝皮书</a:t>
            </a:r>
            <a:r>
              <a:rPr lang="en-US" altLang="zh-CN" sz="2800" b="1" dirty="0" smtClean="0">
                <a:solidFill>
                  <a:srgbClr val="FFC000"/>
                </a:solidFill>
                <a:latin typeface="黑体" pitchFamily="49" charset="-122"/>
                <a:ea typeface="黑体" pitchFamily="49" charset="-122"/>
              </a:rPr>
              <a:t>》</a:t>
            </a:r>
            <a:r>
              <a:rPr lang="zh-CN" altLang="en-US" sz="2800" b="1" dirty="0" smtClean="0">
                <a:solidFill>
                  <a:srgbClr val="FFC000"/>
                </a:solidFill>
                <a:latin typeface="黑体" pitchFamily="49" charset="-122"/>
                <a:ea typeface="黑体" pitchFamily="49" charset="-122"/>
              </a:rPr>
              <a:t>显示</a:t>
            </a:r>
            <a:endParaRPr lang="zh-CN" altLang="en-US" sz="2800" dirty="0">
              <a:solidFill>
                <a:srgbClr val="FFC000"/>
              </a:solidFill>
              <a:latin typeface="黑体" pitchFamily="49" charset="-122"/>
              <a:ea typeface="黑体" pitchFamily="49" charset="-122"/>
            </a:endParaRPr>
          </a:p>
        </p:txBody>
      </p:sp>
      <p:sp>
        <p:nvSpPr>
          <p:cNvPr id="3" name="内容占位符 2"/>
          <p:cNvSpPr>
            <a:spLocks noGrp="1"/>
          </p:cNvSpPr>
          <p:nvPr>
            <p:ph idx="1"/>
          </p:nvPr>
        </p:nvSpPr>
        <p:spPr/>
        <p:txBody>
          <a:bodyPr/>
          <a:lstStyle/>
          <a:p>
            <a:pPr eaLnBrk="1" hangingPunct="1">
              <a:lnSpc>
                <a:spcPct val="90000"/>
              </a:lnSpc>
              <a:buFontTx/>
              <a:buNone/>
            </a:pPr>
            <a:endParaRPr lang="en-US" altLang="zh-CN" dirty="0" smtClean="0">
              <a:latin typeface="+mj-ea"/>
              <a:ea typeface="+mj-ea"/>
            </a:endParaRPr>
          </a:p>
          <a:p>
            <a:pPr eaLnBrk="1" hangingPunct="1">
              <a:lnSpc>
                <a:spcPct val="90000"/>
              </a:lnSpc>
              <a:buFontTx/>
              <a:buNone/>
            </a:pPr>
            <a:r>
              <a:rPr lang="zh-CN" altLang="en-US" dirty="0" smtClean="0">
                <a:solidFill>
                  <a:srgbClr val="FFFF00"/>
                </a:solidFill>
                <a:latin typeface="黑体" pitchFamily="49" charset="-122"/>
                <a:ea typeface="黑体" pitchFamily="49" charset="-122"/>
              </a:rPr>
              <a:t>公职人员对“裸官”的认同度相对较高，有</a:t>
            </a:r>
            <a:endParaRPr lang="en-US" altLang="zh-CN" dirty="0" smtClean="0">
              <a:solidFill>
                <a:srgbClr val="FFFF00"/>
              </a:solidFill>
              <a:latin typeface="黑体" pitchFamily="49" charset="-122"/>
              <a:ea typeface="黑体" pitchFamily="49" charset="-122"/>
            </a:endParaRPr>
          </a:p>
          <a:p>
            <a:pPr eaLnBrk="1" hangingPunct="1">
              <a:lnSpc>
                <a:spcPct val="90000"/>
              </a:lnSpc>
              <a:buFontTx/>
              <a:buNone/>
            </a:pPr>
            <a:r>
              <a:rPr lang="en-US" altLang="zh-CN" dirty="0" smtClean="0">
                <a:solidFill>
                  <a:srgbClr val="FFFF00"/>
                </a:solidFill>
                <a:latin typeface="黑体" pitchFamily="49" charset="-122"/>
                <a:ea typeface="黑体" pitchFamily="49" charset="-122"/>
              </a:rPr>
              <a:t>38.9%</a:t>
            </a:r>
            <a:r>
              <a:rPr lang="zh-CN" altLang="en-US" dirty="0" smtClean="0">
                <a:solidFill>
                  <a:srgbClr val="FFFF00"/>
                </a:solidFill>
                <a:latin typeface="黑体" pitchFamily="49" charset="-122"/>
                <a:ea typeface="黑体" pitchFamily="49" charset="-122"/>
              </a:rPr>
              <a:t>的公职人员认为配偶可以拥有外国国籍，</a:t>
            </a:r>
            <a:endParaRPr lang="en-US" altLang="zh-CN" dirty="0" smtClean="0">
              <a:solidFill>
                <a:srgbClr val="FFFF00"/>
              </a:solidFill>
              <a:latin typeface="黑体" pitchFamily="49" charset="-122"/>
              <a:ea typeface="黑体" pitchFamily="49" charset="-122"/>
            </a:endParaRPr>
          </a:p>
          <a:p>
            <a:pPr eaLnBrk="1" hangingPunct="1">
              <a:lnSpc>
                <a:spcPct val="90000"/>
              </a:lnSpc>
              <a:buFontTx/>
              <a:buNone/>
            </a:pPr>
            <a:r>
              <a:rPr lang="zh-CN" altLang="en-US" dirty="0" smtClean="0">
                <a:solidFill>
                  <a:srgbClr val="FFFF00"/>
                </a:solidFill>
                <a:latin typeface="黑体" pitchFamily="49" charset="-122"/>
                <a:ea typeface="黑体" pitchFamily="49" charset="-122"/>
              </a:rPr>
              <a:t>而公众的比例为</a:t>
            </a:r>
            <a:r>
              <a:rPr lang="en-US" altLang="zh-CN" dirty="0" smtClean="0">
                <a:solidFill>
                  <a:srgbClr val="FFFF00"/>
                </a:solidFill>
                <a:latin typeface="黑体" pitchFamily="49" charset="-122"/>
                <a:ea typeface="黑体" pitchFamily="49" charset="-122"/>
              </a:rPr>
              <a:t>34.2%</a:t>
            </a:r>
            <a:r>
              <a:rPr lang="zh-CN" altLang="en-US" dirty="0" smtClean="0">
                <a:solidFill>
                  <a:srgbClr val="FFFF00"/>
                </a:solidFill>
                <a:latin typeface="黑体" pitchFamily="49" charset="-122"/>
                <a:ea typeface="黑体" pitchFamily="49" charset="-122"/>
              </a:rPr>
              <a:t>。级别越高的公职人员对</a:t>
            </a:r>
            <a:endParaRPr lang="en-US" altLang="zh-CN" dirty="0" smtClean="0">
              <a:solidFill>
                <a:srgbClr val="FFFF00"/>
              </a:solidFill>
              <a:latin typeface="黑体" pitchFamily="49" charset="-122"/>
              <a:ea typeface="黑体" pitchFamily="49" charset="-122"/>
            </a:endParaRPr>
          </a:p>
          <a:p>
            <a:pPr eaLnBrk="1" hangingPunct="1">
              <a:lnSpc>
                <a:spcPct val="90000"/>
              </a:lnSpc>
              <a:buFontTx/>
              <a:buNone/>
            </a:pPr>
            <a:r>
              <a:rPr lang="zh-CN" altLang="en-US" dirty="0" smtClean="0">
                <a:solidFill>
                  <a:srgbClr val="FFFF00"/>
                </a:solidFill>
                <a:latin typeface="黑体" pitchFamily="49" charset="-122"/>
                <a:ea typeface="黑体" pitchFamily="49" charset="-122"/>
              </a:rPr>
              <a:t>“裸官”更宽容。</a:t>
            </a:r>
            <a:endParaRPr lang="zh-CN" altLang="en-US" dirty="0">
              <a:solidFill>
                <a:srgbClr val="FFFF0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defRPr/>
            </a:pPr>
            <a:r>
              <a:rPr lang="zh-CN" altLang="en-US" sz="3200" dirty="0" smtClean="0">
                <a:solidFill>
                  <a:srgbClr val="FFC000"/>
                </a:solidFill>
                <a:latin typeface="黑体" pitchFamily="49" charset="-122"/>
                <a:ea typeface="黑体" pitchFamily="49" charset="-122"/>
              </a:rPr>
              <a:t>（</a:t>
            </a:r>
            <a:r>
              <a:rPr lang="en-US" altLang="zh-CN" sz="3200" dirty="0" smtClean="0">
                <a:solidFill>
                  <a:srgbClr val="FFC000"/>
                </a:solidFill>
                <a:latin typeface="黑体" pitchFamily="49" charset="-122"/>
                <a:ea typeface="黑体" pitchFamily="49" charset="-122"/>
              </a:rPr>
              <a:t>2</a:t>
            </a:r>
            <a:r>
              <a:rPr lang="zh-CN" altLang="en-US" sz="3200" dirty="0" smtClean="0">
                <a:solidFill>
                  <a:srgbClr val="FFC000"/>
                </a:solidFill>
                <a:latin typeface="黑体" pitchFamily="49" charset="-122"/>
                <a:ea typeface="黑体" pitchFamily="49" charset="-122"/>
              </a:rPr>
              <a:t>）既得利益的阻力</a:t>
            </a:r>
          </a:p>
        </p:txBody>
      </p:sp>
      <p:sp>
        <p:nvSpPr>
          <p:cNvPr id="3076" name="Rectangle 3"/>
          <p:cNvSpPr>
            <a:spLocks noGrp="1" noChangeArrowheads="1"/>
          </p:cNvSpPr>
          <p:nvPr>
            <p:ph type="body" idx="1"/>
          </p:nvPr>
        </p:nvSpPr>
        <p:spPr/>
        <p:txBody>
          <a:bodyPr/>
          <a:lstStyle/>
          <a:p>
            <a:pPr eaLnBrk="1" hangingPunct="1">
              <a:defRPr/>
            </a:pPr>
            <a:r>
              <a:rPr lang="zh-CN" altLang="en-US" dirty="0" smtClean="0">
                <a:solidFill>
                  <a:srgbClr val="FFFF00"/>
                </a:solidFill>
                <a:latin typeface="黑体" pitchFamily="49" charset="-122"/>
                <a:ea typeface="黑体" pitchFamily="49" charset="-122"/>
              </a:rPr>
              <a:t>资源配置不公</a:t>
            </a:r>
          </a:p>
          <a:p>
            <a:pPr eaLnBrk="1" hangingPunct="1">
              <a:defRPr/>
            </a:pPr>
            <a:r>
              <a:rPr lang="zh-CN" altLang="en-US" dirty="0" smtClean="0">
                <a:solidFill>
                  <a:srgbClr val="FFFF00"/>
                </a:solidFill>
                <a:latin typeface="黑体" pitchFamily="49" charset="-122"/>
                <a:ea typeface="黑体" pitchFamily="49" charset="-122"/>
              </a:rPr>
              <a:t>从行业准入看，许多领域民营经济进不去，而国有企业长期获得垄断利益，职工获得超额报酬；从融资环境看，民营企业的直接融资困难重重，尤其是基本不能上市，而其间接融资的条件和交易费用也远远高于国有企业；从竞争环境看，民营企业在市场上要面临更多的限制。</a:t>
            </a:r>
          </a:p>
        </p:txBody>
      </p:sp>
    </p:spTree>
    <p:controls>
      <p:control spid="2050" name="HTMLHidden1" r:id="rId2" imgW="914400" imgH="228600"/>
    </p:controls>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C000"/>
                </a:solidFill>
                <a:latin typeface="黑体" pitchFamily="49" charset="-122"/>
                <a:ea typeface="黑体" pitchFamily="49" charset="-122"/>
              </a:rPr>
              <a:t>行业垄断</a:t>
            </a:r>
            <a:endParaRPr lang="zh-CN" altLang="en-US" dirty="0">
              <a:solidFill>
                <a:srgbClr val="FFC000"/>
              </a:solidFill>
              <a:latin typeface="黑体" pitchFamily="49" charset="-122"/>
              <a:ea typeface="黑体" pitchFamily="49" charset="-122"/>
            </a:endParaRPr>
          </a:p>
        </p:txBody>
      </p:sp>
      <p:sp>
        <p:nvSpPr>
          <p:cNvPr id="3" name="内容占位符 2"/>
          <p:cNvSpPr>
            <a:spLocks noGrp="1"/>
          </p:cNvSpPr>
          <p:nvPr>
            <p:ph idx="1"/>
          </p:nvPr>
        </p:nvSpPr>
        <p:spPr/>
        <p:txBody>
          <a:bodyPr/>
          <a:lstStyle/>
          <a:p>
            <a:pPr eaLnBrk="1" hangingPunct="1">
              <a:lnSpc>
                <a:spcPct val="90000"/>
              </a:lnSpc>
              <a:buNone/>
              <a:defRPr/>
            </a:pPr>
            <a:r>
              <a:rPr lang="zh-CN" altLang="en-US" sz="2800" dirty="0" smtClean="0">
                <a:solidFill>
                  <a:srgbClr val="FFFF00"/>
                </a:solidFill>
                <a:latin typeface="黑体" pitchFamily="49" charset="-122"/>
                <a:ea typeface="黑体" pitchFamily="49" charset="-122"/>
              </a:rPr>
              <a:t>金融、电信、电力、自来水、铁路等行业，通过行政</a:t>
            </a:r>
            <a:endParaRPr lang="en-US" altLang="zh-CN" sz="2800" dirty="0" smtClean="0">
              <a:solidFill>
                <a:srgbClr val="FFFF00"/>
              </a:solidFill>
              <a:latin typeface="黑体" pitchFamily="49" charset="-122"/>
              <a:ea typeface="黑体" pitchFamily="49" charset="-122"/>
            </a:endParaRPr>
          </a:p>
          <a:p>
            <a:pPr eaLnBrk="1" hangingPunct="1">
              <a:lnSpc>
                <a:spcPct val="90000"/>
              </a:lnSpc>
              <a:buNone/>
              <a:defRPr/>
            </a:pPr>
            <a:r>
              <a:rPr lang="zh-CN" altLang="en-US" sz="2800" dirty="0" smtClean="0">
                <a:solidFill>
                  <a:srgbClr val="FFFF00"/>
                </a:solidFill>
                <a:latin typeface="黑体" pitchFamily="49" charset="-122"/>
                <a:ea typeface="黑体" pitchFamily="49" charset="-122"/>
              </a:rPr>
              <a:t>手段获得垄断利润，然后将利润转换为个人收入，有</a:t>
            </a:r>
            <a:endParaRPr lang="en-US" altLang="zh-CN" sz="2800" dirty="0" smtClean="0">
              <a:solidFill>
                <a:srgbClr val="FFFF00"/>
              </a:solidFill>
              <a:latin typeface="黑体" pitchFamily="49" charset="-122"/>
              <a:ea typeface="黑体" pitchFamily="49" charset="-122"/>
            </a:endParaRPr>
          </a:p>
          <a:p>
            <a:pPr eaLnBrk="1" hangingPunct="1">
              <a:lnSpc>
                <a:spcPct val="90000"/>
              </a:lnSpc>
              <a:buNone/>
              <a:defRPr/>
            </a:pPr>
            <a:r>
              <a:rPr lang="zh-CN" altLang="en-US" sz="2800" dirty="0" smtClean="0">
                <a:solidFill>
                  <a:srgbClr val="FFFF00"/>
                </a:solidFill>
                <a:latin typeface="黑体" pitchFamily="49" charset="-122"/>
                <a:ea typeface="黑体" pitchFamily="49" charset="-122"/>
              </a:rPr>
              <a:t>的国企成员还将企业消费、正常的业务费转化为个人</a:t>
            </a:r>
            <a:endParaRPr lang="en-US" altLang="zh-CN" sz="2800" dirty="0" smtClean="0">
              <a:solidFill>
                <a:srgbClr val="FFFF00"/>
              </a:solidFill>
              <a:latin typeface="黑体" pitchFamily="49" charset="-122"/>
              <a:ea typeface="黑体" pitchFamily="49" charset="-122"/>
            </a:endParaRPr>
          </a:p>
          <a:p>
            <a:pPr eaLnBrk="1" hangingPunct="1">
              <a:lnSpc>
                <a:spcPct val="90000"/>
              </a:lnSpc>
              <a:buNone/>
              <a:defRPr/>
            </a:pPr>
            <a:r>
              <a:rPr lang="zh-CN" altLang="en-US" sz="2800" dirty="0" smtClean="0">
                <a:solidFill>
                  <a:srgbClr val="FFFF00"/>
                </a:solidFill>
                <a:latin typeface="黑体" pitchFamily="49" charset="-122"/>
                <a:ea typeface="黑体" pitchFamily="49" charset="-122"/>
              </a:rPr>
              <a:t>消费。据统计，</a:t>
            </a:r>
            <a:r>
              <a:rPr lang="en-US" altLang="zh-CN" sz="2800" dirty="0" smtClean="0">
                <a:solidFill>
                  <a:srgbClr val="FFFF00"/>
                </a:solidFill>
                <a:latin typeface="黑体" pitchFamily="49" charset="-122"/>
                <a:ea typeface="黑体" pitchFamily="49" charset="-122"/>
              </a:rPr>
              <a:t>2005</a:t>
            </a:r>
            <a:r>
              <a:rPr lang="zh-CN" altLang="en-US" sz="2800" dirty="0" smtClean="0">
                <a:solidFill>
                  <a:srgbClr val="FFFF00"/>
                </a:solidFill>
                <a:latin typeface="黑体" pitchFamily="49" charset="-122"/>
                <a:ea typeface="黑体" pitchFamily="49" charset="-122"/>
              </a:rPr>
              <a:t>年电力、电信、石油、金融、保</a:t>
            </a:r>
            <a:endParaRPr lang="en-US" altLang="zh-CN" sz="2800" dirty="0" smtClean="0">
              <a:solidFill>
                <a:srgbClr val="FFFF00"/>
              </a:solidFill>
              <a:latin typeface="黑体" pitchFamily="49" charset="-122"/>
              <a:ea typeface="黑体" pitchFamily="49" charset="-122"/>
            </a:endParaRPr>
          </a:p>
          <a:p>
            <a:pPr eaLnBrk="1" hangingPunct="1">
              <a:lnSpc>
                <a:spcPct val="90000"/>
              </a:lnSpc>
              <a:buNone/>
              <a:defRPr/>
            </a:pPr>
            <a:r>
              <a:rPr lang="zh-CN" altLang="en-US" sz="2800" dirty="0" smtClean="0">
                <a:solidFill>
                  <a:srgbClr val="FFFF00"/>
                </a:solidFill>
                <a:latin typeface="黑体" pitchFamily="49" charset="-122"/>
                <a:ea typeface="黑体" pitchFamily="49" charset="-122"/>
              </a:rPr>
              <a:t>险、水电气供应、烟草等行业共有职工</a:t>
            </a:r>
            <a:r>
              <a:rPr lang="en-US" altLang="zh-CN" sz="2800" dirty="0" smtClean="0">
                <a:solidFill>
                  <a:srgbClr val="FFFF00"/>
                </a:solidFill>
                <a:latin typeface="黑体" pitchFamily="49" charset="-122"/>
                <a:ea typeface="黑体" pitchFamily="49" charset="-122"/>
              </a:rPr>
              <a:t>833</a:t>
            </a:r>
            <a:r>
              <a:rPr lang="zh-CN" altLang="en-US" sz="2800" dirty="0" smtClean="0">
                <a:solidFill>
                  <a:srgbClr val="FFFF00"/>
                </a:solidFill>
                <a:latin typeface="黑体" pitchFamily="49" charset="-122"/>
                <a:ea typeface="黑体" pitchFamily="49" charset="-122"/>
              </a:rPr>
              <a:t>万人，不到</a:t>
            </a:r>
            <a:endParaRPr lang="en-US" altLang="zh-CN" sz="2800" dirty="0" smtClean="0">
              <a:solidFill>
                <a:srgbClr val="FFFF00"/>
              </a:solidFill>
              <a:latin typeface="黑体" pitchFamily="49" charset="-122"/>
              <a:ea typeface="黑体" pitchFamily="49" charset="-122"/>
            </a:endParaRPr>
          </a:p>
          <a:p>
            <a:pPr eaLnBrk="1" hangingPunct="1">
              <a:lnSpc>
                <a:spcPct val="90000"/>
              </a:lnSpc>
              <a:buNone/>
              <a:defRPr/>
            </a:pPr>
            <a:r>
              <a:rPr lang="zh-CN" altLang="en-US" sz="2800" dirty="0" smtClean="0">
                <a:solidFill>
                  <a:srgbClr val="FFFF00"/>
                </a:solidFill>
                <a:latin typeface="黑体" pitchFamily="49" charset="-122"/>
                <a:ea typeface="黑体" pitchFamily="49" charset="-122"/>
              </a:rPr>
              <a:t>全国职工人数的</a:t>
            </a:r>
            <a:r>
              <a:rPr lang="en-US" altLang="zh-CN" sz="2800" dirty="0" smtClean="0">
                <a:solidFill>
                  <a:srgbClr val="FFFF00"/>
                </a:solidFill>
                <a:latin typeface="黑体" pitchFamily="49" charset="-122"/>
                <a:ea typeface="黑体" pitchFamily="49" charset="-122"/>
              </a:rPr>
              <a:t>8%</a:t>
            </a:r>
            <a:r>
              <a:rPr lang="zh-CN" altLang="en-US" sz="2800" dirty="0" smtClean="0">
                <a:solidFill>
                  <a:srgbClr val="FFFF00"/>
                </a:solidFill>
                <a:latin typeface="黑体" pitchFamily="49" charset="-122"/>
                <a:ea typeface="黑体" pitchFamily="49" charset="-122"/>
              </a:rPr>
              <a:t>，但工资和工资外收入总额估算相</a:t>
            </a:r>
            <a:endParaRPr lang="en-US" altLang="zh-CN" sz="2800" dirty="0" smtClean="0">
              <a:solidFill>
                <a:srgbClr val="FFFF00"/>
              </a:solidFill>
              <a:latin typeface="黑体" pitchFamily="49" charset="-122"/>
              <a:ea typeface="黑体" pitchFamily="49" charset="-122"/>
            </a:endParaRPr>
          </a:p>
          <a:p>
            <a:pPr eaLnBrk="1" hangingPunct="1">
              <a:lnSpc>
                <a:spcPct val="90000"/>
              </a:lnSpc>
              <a:buNone/>
              <a:defRPr/>
            </a:pPr>
            <a:r>
              <a:rPr lang="zh-CN" altLang="en-US" sz="2800" dirty="0" smtClean="0">
                <a:solidFill>
                  <a:srgbClr val="FFFF00"/>
                </a:solidFill>
                <a:latin typeface="黑体" pitchFamily="49" charset="-122"/>
                <a:ea typeface="黑体" pitchFamily="49" charset="-122"/>
              </a:rPr>
              <a:t>当于当年全国职工工资总额的</a:t>
            </a:r>
            <a:r>
              <a:rPr lang="en-US" altLang="zh-CN" sz="2800" dirty="0" smtClean="0">
                <a:solidFill>
                  <a:srgbClr val="FFFF00"/>
                </a:solidFill>
                <a:latin typeface="黑体" pitchFamily="49" charset="-122"/>
                <a:ea typeface="黑体" pitchFamily="49" charset="-122"/>
              </a:rPr>
              <a:t>55%</a:t>
            </a:r>
            <a:r>
              <a:rPr lang="zh-CN" altLang="en-US" sz="2800" dirty="0" smtClean="0">
                <a:solidFill>
                  <a:srgbClr val="FFFF00"/>
                </a:solidFill>
                <a:latin typeface="黑体" pitchFamily="49" charset="-122"/>
                <a:ea typeface="黑体" pitchFamily="49" charset="-122"/>
              </a:rPr>
              <a:t>。在世界移动通信</a:t>
            </a:r>
            <a:endParaRPr lang="en-US" altLang="zh-CN" sz="2800" dirty="0" smtClean="0">
              <a:solidFill>
                <a:srgbClr val="FFFF00"/>
              </a:solidFill>
              <a:latin typeface="黑体" pitchFamily="49" charset="-122"/>
              <a:ea typeface="黑体" pitchFamily="49" charset="-122"/>
            </a:endParaRPr>
          </a:p>
          <a:p>
            <a:pPr eaLnBrk="1" hangingPunct="1">
              <a:lnSpc>
                <a:spcPct val="90000"/>
              </a:lnSpc>
              <a:buNone/>
              <a:defRPr/>
            </a:pPr>
            <a:r>
              <a:rPr lang="zh-CN" altLang="en-US" sz="2800" dirty="0" smtClean="0">
                <a:solidFill>
                  <a:srgbClr val="FFFF00"/>
                </a:solidFill>
                <a:latin typeface="黑体" pitchFamily="49" charset="-122"/>
                <a:ea typeface="黑体" pitchFamily="49" charset="-122"/>
              </a:rPr>
              <a:t>业中，超过</a:t>
            </a:r>
            <a:r>
              <a:rPr lang="en-US" altLang="zh-CN" sz="2800" dirty="0" smtClean="0">
                <a:solidFill>
                  <a:srgbClr val="FFFF00"/>
                </a:solidFill>
                <a:latin typeface="黑体" pitchFamily="49" charset="-122"/>
                <a:ea typeface="黑体" pitchFamily="49" charset="-122"/>
              </a:rPr>
              <a:t>10%</a:t>
            </a:r>
            <a:r>
              <a:rPr lang="zh-CN" altLang="en-US" sz="2800" dirty="0" smtClean="0">
                <a:solidFill>
                  <a:srgbClr val="FFFF00"/>
                </a:solidFill>
                <a:latin typeface="黑体" pitchFamily="49" charset="-122"/>
                <a:ea typeface="黑体" pitchFamily="49" charset="-122"/>
              </a:rPr>
              <a:t>净利润的很少，像美国最大的移动通信</a:t>
            </a:r>
            <a:endParaRPr lang="en-US" altLang="zh-CN" sz="2800" dirty="0" smtClean="0">
              <a:solidFill>
                <a:srgbClr val="FFFF00"/>
              </a:solidFill>
              <a:latin typeface="黑体" pitchFamily="49" charset="-122"/>
              <a:ea typeface="黑体" pitchFamily="49" charset="-122"/>
            </a:endParaRPr>
          </a:p>
          <a:p>
            <a:pPr eaLnBrk="1" hangingPunct="1">
              <a:lnSpc>
                <a:spcPct val="90000"/>
              </a:lnSpc>
              <a:buNone/>
              <a:defRPr/>
            </a:pPr>
            <a:r>
              <a:rPr lang="zh-CN" altLang="en-US" sz="2800" dirty="0" smtClean="0">
                <a:solidFill>
                  <a:srgbClr val="FFFF00"/>
                </a:solidFill>
                <a:latin typeface="黑体" pitchFamily="49" charset="-122"/>
                <a:ea typeface="黑体" pitchFamily="49" charset="-122"/>
              </a:rPr>
              <a:t>企业，利润率才</a:t>
            </a:r>
            <a:r>
              <a:rPr lang="en-US" altLang="zh-CN" sz="2800" dirty="0" smtClean="0">
                <a:solidFill>
                  <a:srgbClr val="FFFF00"/>
                </a:solidFill>
                <a:latin typeface="黑体" pitchFamily="49" charset="-122"/>
                <a:ea typeface="黑体" pitchFamily="49" charset="-122"/>
              </a:rPr>
              <a:t>1%</a:t>
            </a:r>
            <a:r>
              <a:rPr lang="zh-CN" altLang="en-US" sz="2800" dirty="0" smtClean="0">
                <a:solidFill>
                  <a:srgbClr val="FFFF00"/>
                </a:solidFill>
                <a:latin typeface="黑体" pitchFamily="49" charset="-122"/>
                <a:ea typeface="黑体" pitchFamily="49" charset="-122"/>
              </a:rPr>
              <a:t>，而在中国却达到</a:t>
            </a:r>
            <a:r>
              <a:rPr lang="en-US" altLang="zh-CN" sz="2800" dirty="0" smtClean="0">
                <a:solidFill>
                  <a:srgbClr val="FFFF00"/>
                </a:solidFill>
                <a:latin typeface="黑体" pitchFamily="49" charset="-122"/>
                <a:ea typeface="黑体" pitchFamily="49" charset="-122"/>
              </a:rPr>
              <a:t>20%</a:t>
            </a:r>
            <a:r>
              <a:rPr lang="zh-CN" altLang="en-US" sz="2800" dirty="0" smtClean="0">
                <a:solidFill>
                  <a:srgbClr val="FFFF00"/>
                </a:solidFill>
                <a:latin typeface="黑体" pitchFamily="49" charset="-122"/>
                <a:ea typeface="黑体" pitchFamily="49" charset="-122"/>
              </a:rPr>
              <a:t>以上。</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Rot="1" noChangeArrowheads="1"/>
          </p:cNvSpPr>
          <p:nvPr>
            <p:ph type="body" idx="1"/>
          </p:nvPr>
        </p:nvSpPr>
        <p:spPr>
          <a:xfrm>
            <a:off x="301625" y="1268413"/>
            <a:ext cx="8662988" cy="5113337"/>
          </a:xfrm>
        </p:spPr>
        <p:txBody>
          <a:bodyPr/>
          <a:lstStyle/>
          <a:p>
            <a:pPr eaLnBrk="1" hangingPunct="1"/>
            <a:endParaRPr lang="en-US" altLang="zh-CN" dirty="0" smtClean="0"/>
          </a:p>
          <a:p>
            <a:pPr eaLnBrk="1" hangingPunct="1"/>
            <a:r>
              <a:rPr lang="zh-CN" altLang="en-US" dirty="0" smtClean="0">
                <a:solidFill>
                  <a:srgbClr val="FFFF00"/>
                </a:solidFill>
                <a:latin typeface="黑体" pitchFamily="49" charset="-122"/>
                <a:ea typeface="黑体" pitchFamily="49" charset="-122"/>
              </a:rPr>
              <a:t>观念上层建筑和政治上层建筑的关系是：首先，政治上层建筑是在一定意识形态指导下建立起来的，是统治阶级意志的体现。其次，政治上层建筑一旦形成，就成为一种现实的力量，影响并制约着人们的思想理论观点。</a:t>
            </a:r>
          </a:p>
          <a:p>
            <a:pPr eaLnBrk="1" hangingPunct="1">
              <a:buFont typeface="Wingdings 2" panose="05020102010507070707" pitchFamily="18" charset="2"/>
              <a:buNone/>
            </a:pPr>
            <a:endParaRPr lang="zh-CN" altLang="en-US" dirty="0" smtClean="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pPr eaLnBrk="1" hangingPunct="1">
              <a:defRPr/>
            </a:pPr>
            <a:r>
              <a:rPr lang="zh-CN" altLang="en-US" sz="3200" dirty="0" smtClean="0">
                <a:solidFill>
                  <a:srgbClr val="FFC000"/>
                </a:solidFill>
                <a:latin typeface="黑体" pitchFamily="49" charset="-122"/>
                <a:ea typeface="黑体" pitchFamily="49" charset="-122"/>
              </a:rPr>
              <a:t>（</a:t>
            </a:r>
            <a:r>
              <a:rPr lang="en-US" altLang="zh-CN" sz="3200" dirty="0" smtClean="0">
                <a:solidFill>
                  <a:srgbClr val="FFC000"/>
                </a:solidFill>
                <a:latin typeface="黑体" pitchFamily="49" charset="-122"/>
                <a:ea typeface="黑体" pitchFamily="49" charset="-122"/>
              </a:rPr>
              <a:t>3</a:t>
            </a:r>
            <a:r>
              <a:rPr lang="zh-CN" altLang="en-US" sz="3200" dirty="0" smtClean="0">
                <a:solidFill>
                  <a:srgbClr val="FFC000"/>
                </a:solidFill>
                <a:latin typeface="黑体" pitchFamily="49" charset="-122"/>
                <a:ea typeface="黑体" pitchFamily="49" charset="-122"/>
              </a:rPr>
              <a:t>）、规则缺失</a:t>
            </a:r>
          </a:p>
        </p:txBody>
      </p:sp>
      <p:sp>
        <p:nvSpPr>
          <p:cNvPr id="398339" name="Rectangle 3"/>
          <p:cNvSpPr>
            <a:spLocks noGrp="1" noChangeArrowheads="1"/>
          </p:cNvSpPr>
          <p:nvPr>
            <p:ph type="body" idx="1"/>
          </p:nvPr>
        </p:nvSpPr>
        <p:spPr>
          <a:xfrm>
            <a:off x="457200" y="1600200"/>
            <a:ext cx="8229600" cy="5257800"/>
          </a:xfrm>
        </p:spPr>
        <p:txBody>
          <a:bodyPr/>
          <a:lstStyle/>
          <a:p>
            <a:pPr eaLnBrk="1" hangingPunct="1">
              <a:defRPr/>
            </a:pPr>
            <a:endParaRPr lang="en-US" altLang="zh-CN" sz="2800" dirty="0" smtClean="0">
              <a:latin typeface="+mn-ea"/>
            </a:endParaRPr>
          </a:p>
          <a:p>
            <a:pPr eaLnBrk="1" hangingPunct="1">
              <a:defRPr/>
            </a:pPr>
            <a:endParaRPr lang="en-US" altLang="zh-CN" sz="2800" dirty="0" smtClean="0">
              <a:latin typeface="+mn-ea"/>
            </a:endParaRPr>
          </a:p>
          <a:p>
            <a:pPr eaLnBrk="1" hangingPunct="1">
              <a:defRPr/>
            </a:pPr>
            <a:r>
              <a:rPr lang="zh-CN" altLang="en-US" sz="2800" dirty="0" smtClean="0">
                <a:solidFill>
                  <a:srgbClr val="FFFF00"/>
                </a:solidFill>
                <a:latin typeface="黑体" pitchFamily="49" charset="-122"/>
                <a:ea typeface="黑体" pitchFamily="49" charset="-122"/>
              </a:rPr>
              <a:t>规则缺失的危害在于人们为了获得个人利益，往往不再通过增加生产、降低成本的方法来增加利润，相反，却把主要精力用于公关上。由非正常渠道获得政府的特许、配额、许可证，这些给权力部门和相关领域某些人带来了高收入。</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pPr eaLnBrk="1" hangingPunct="1">
              <a:defRPr/>
            </a:pPr>
            <a:r>
              <a:rPr lang="zh-CN" altLang="en-US" sz="3200" dirty="0" smtClean="0">
                <a:solidFill>
                  <a:srgbClr val="FFC000"/>
                </a:solidFill>
                <a:latin typeface="黑体" pitchFamily="49" charset="-122"/>
                <a:ea typeface="黑体" pitchFamily="49" charset="-122"/>
              </a:rPr>
              <a:t>（</a:t>
            </a:r>
            <a:r>
              <a:rPr lang="en-US" altLang="zh-CN" sz="3200" dirty="0" smtClean="0">
                <a:solidFill>
                  <a:srgbClr val="FFC000"/>
                </a:solidFill>
                <a:latin typeface="黑体" pitchFamily="49" charset="-122"/>
                <a:ea typeface="黑体" pitchFamily="49" charset="-122"/>
              </a:rPr>
              <a:t>4</a:t>
            </a:r>
            <a:r>
              <a:rPr lang="zh-CN" altLang="en-US" sz="3200" dirty="0" smtClean="0">
                <a:solidFill>
                  <a:srgbClr val="FFC000"/>
                </a:solidFill>
                <a:latin typeface="黑体" pitchFamily="49" charset="-122"/>
                <a:ea typeface="黑体" pitchFamily="49" charset="-122"/>
              </a:rPr>
              <a:t>）、歧视弱者</a:t>
            </a:r>
          </a:p>
        </p:txBody>
      </p:sp>
      <p:sp>
        <p:nvSpPr>
          <p:cNvPr id="399363" name="Rectangle 3"/>
          <p:cNvSpPr>
            <a:spLocks noGrp="1" noChangeArrowheads="1"/>
          </p:cNvSpPr>
          <p:nvPr>
            <p:ph type="body" idx="1"/>
          </p:nvPr>
        </p:nvSpPr>
        <p:spPr/>
        <p:txBody>
          <a:bodyPr/>
          <a:lstStyle/>
          <a:p>
            <a:pPr eaLnBrk="1" hangingPunct="1">
              <a:defRPr/>
            </a:pPr>
            <a:r>
              <a:rPr lang="zh-CN" altLang="en-US" dirty="0" smtClean="0">
                <a:solidFill>
                  <a:srgbClr val="FFFF00"/>
                </a:solidFill>
                <a:latin typeface="黑体" pitchFamily="49" charset="-122"/>
                <a:ea typeface="黑体" pitchFamily="49" charset="-122"/>
              </a:rPr>
              <a:t>中国式暴富容易产生两种心理：一是鄙视穷人，根本不把穷人当人看，肆无忌惮地欺诈、掠夺穷人，山西黑窑事件就是例子。二是财富的不合理使用。他们宁肯在澳门赌场一掷万金，为一饱口福大摆黄金宴，也不愿为农民工及时支付工钱，不愿给被拆迁户以合理补偿，不愿支持社会慈善事业。</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solidFill>
                  <a:srgbClr val="FFC000"/>
                </a:solidFill>
                <a:latin typeface="黑体" pitchFamily="49" charset="-122"/>
                <a:ea typeface="黑体" pitchFamily="49" charset="-122"/>
              </a:rPr>
              <a:t>4</a:t>
            </a:r>
            <a:r>
              <a:rPr lang="zh-CN" altLang="en-US" sz="3600" dirty="0" smtClean="0">
                <a:solidFill>
                  <a:srgbClr val="FFC000"/>
                </a:solidFill>
                <a:latin typeface="黑体" pitchFamily="49" charset="-122"/>
                <a:ea typeface="黑体" pitchFamily="49" charset="-122"/>
              </a:rPr>
              <a:t>、理论热点问题</a:t>
            </a:r>
            <a:endParaRPr lang="zh-CN" altLang="en-US" sz="3600" dirty="0">
              <a:solidFill>
                <a:srgbClr val="FFC000"/>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dirty="0" smtClean="0">
                <a:solidFill>
                  <a:srgbClr val="FFFF00"/>
                </a:solidFill>
                <a:latin typeface="黑体" pitchFamily="49" charset="-122"/>
                <a:ea typeface="黑体" pitchFamily="49" charset="-122"/>
              </a:rPr>
              <a:t>第一个难题是在法治国家里坚持与完善（改革）中国共产党的领导问题。核心的问题实际上也就是坚持依法治国与坚持党的领导的关系问题，关键的问题还是解决党政不分、以党代政和党委权力过分集中的问题。</a:t>
            </a:r>
            <a:endParaRPr lang="en-US" altLang="zh-CN" dirty="0" smtClean="0">
              <a:solidFill>
                <a:srgbClr val="FFFF00"/>
              </a:solidFill>
              <a:latin typeface="黑体" pitchFamily="49" charset="-122"/>
              <a:ea typeface="黑体" pitchFamily="49" charset="-122"/>
            </a:endParaRPr>
          </a:p>
          <a:p>
            <a:r>
              <a:rPr lang="zh-CN" altLang="en-US" dirty="0" smtClean="0">
                <a:solidFill>
                  <a:srgbClr val="FFFF00"/>
                </a:solidFill>
                <a:latin typeface="黑体" pitchFamily="49" charset="-122"/>
                <a:ea typeface="黑体" pitchFamily="49" charset="-122"/>
              </a:rPr>
              <a:t>第二大理论难题是如何解决既不搞三权分立，又能有效地实现分权制衡的问题。</a:t>
            </a:r>
          </a:p>
          <a:p>
            <a:endParaRPr lang="en-US" altLang="zh-CN" dirty="0" smtClean="0"/>
          </a:p>
          <a:p>
            <a:endParaRPr lang="zh-CN" alt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pPr eaLnBrk="1" hangingPunct="1">
              <a:defRPr/>
            </a:pPr>
            <a:r>
              <a:rPr lang="en-US" altLang="zh-CN" sz="3200" dirty="0" smtClean="0">
                <a:solidFill>
                  <a:srgbClr val="FFC000"/>
                </a:solidFill>
                <a:latin typeface="黑体" pitchFamily="49" charset="-122"/>
                <a:ea typeface="黑体" pitchFamily="49" charset="-122"/>
              </a:rPr>
              <a:t>5</a:t>
            </a:r>
            <a:r>
              <a:rPr lang="zh-CN" altLang="en-US" sz="3200" dirty="0" smtClean="0">
                <a:solidFill>
                  <a:srgbClr val="FFC000"/>
                </a:solidFill>
                <a:latin typeface="黑体" pitchFamily="49" charset="-122"/>
                <a:ea typeface="黑体" pitchFamily="49" charset="-122"/>
              </a:rPr>
              <a:t>、推进政治体制改革的途径及评价标准</a:t>
            </a:r>
          </a:p>
        </p:txBody>
      </p:sp>
      <p:sp>
        <p:nvSpPr>
          <p:cNvPr id="401411" name="Rectangle 3"/>
          <p:cNvSpPr>
            <a:spLocks noGrp="1" noChangeArrowheads="1"/>
          </p:cNvSpPr>
          <p:nvPr>
            <p:ph type="body" idx="1"/>
          </p:nvPr>
        </p:nvSpPr>
        <p:spPr>
          <a:xfrm>
            <a:off x="214313" y="1285875"/>
            <a:ext cx="8929687" cy="4813300"/>
          </a:xfrm>
        </p:spPr>
        <p:txBody>
          <a:bodyPr/>
          <a:lstStyle/>
          <a:p>
            <a:pPr eaLnBrk="1" hangingPunct="1">
              <a:defRPr/>
            </a:pPr>
            <a:r>
              <a:rPr lang="zh-CN" altLang="en-US" dirty="0" smtClean="0">
                <a:solidFill>
                  <a:srgbClr val="FFFF00"/>
                </a:solidFill>
                <a:latin typeface="黑体" pitchFamily="49" charset="-122"/>
                <a:ea typeface="黑体" pitchFamily="49" charset="-122"/>
              </a:rPr>
              <a:t>中国的政治体制改革一开始就是走自己的路，今后也必然从中国自身的民意、国情和历史文化条件出发。</a:t>
            </a:r>
            <a:endParaRPr lang="en-US" altLang="zh-CN" dirty="0" smtClean="0">
              <a:solidFill>
                <a:srgbClr val="FFFF00"/>
              </a:solidFill>
              <a:latin typeface="黑体" pitchFamily="49" charset="-122"/>
              <a:ea typeface="黑体" pitchFamily="49" charset="-122"/>
            </a:endParaRPr>
          </a:p>
          <a:p>
            <a:pPr eaLnBrk="1" hangingPunct="1">
              <a:defRPr/>
            </a:pPr>
            <a:r>
              <a:rPr lang="zh-CN" altLang="en-US" dirty="0" smtClean="0">
                <a:solidFill>
                  <a:srgbClr val="FFFF00"/>
                </a:solidFill>
                <a:latin typeface="黑体" pitchFamily="49" charset="-122"/>
                <a:ea typeface="黑体" pitchFamily="49" charset="-122"/>
              </a:rPr>
              <a:t>坚持正确政治方向，走中国特色政治体制改革之路；</a:t>
            </a:r>
          </a:p>
          <a:p>
            <a:pPr eaLnBrk="1" hangingPunct="1">
              <a:defRPr/>
            </a:pPr>
            <a:r>
              <a:rPr lang="zh-CN" altLang="en-US" dirty="0" smtClean="0">
                <a:solidFill>
                  <a:srgbClr val="FFFF00"/>
                </a:solidFill>
                <a:latin typeface="黑体" pitchFamily="49" charset="-122"/>
                <a:ea typeface="黑体" pitchFamily="49" charset="-122"/>
              </a:rPr>
              <a:t>坚持党的领导，从我国的国情出发</a:t>
            </a:r>
          </a:p>
          <a:p>
            <a:pPr eaLnBrk="1" hangingPunct="1">
              <a:defRPr/>
            </a:pPr>
            <a:r>
              <a:rPr lang="zh-CN" altLang="en-US" dirty="0" smtClean="0">
                <a:solidFill>
                  <a:srgbClr val="FFFF00"/>
                </a:solidFill>
                <a:latin typeface="黑体" pitchFamily="49" charset="-122"/>
                <a:ea typeface="黑体" pitchFamily="49" charset="-122"/>
              </a:rPr>
              <a:t>要分步骤、有领导、有秩序地推进；</a:t>
            </a:r>
          </a:p>
          <a:p>
            <a:pPr eaLnBrk="1" hangingPunct="1">
              <a:defRPr/>
            </a:pPr>
            <a:r>
              <a:rPr lang="zh-CN" altLang="en-US" dirty="0" smtClean="0">
                <a:solidFill>
                  <a:srgbClr val="FFFF00"/>
                </a:solidFill>
                <a:latin typeface="黑体" pitchFamily="49" charset="-122"/>
                <a:ea typeface="黑体" pitchFamily="49" charset="-122"/>
              </a:rPr>
              <a:t>需要借鉴人类政治文明的有益成果，但绝不照搬；</a:t>
            </a:r>
          </a:p>
          <a:p>
            <a:pPr eaLnBrk="1" hangingPunct="1">
              <a:defRPr/>
            </a:pPr>
            <a:endParaRPr lang="zh-CN" altLang="en-US" dirty="0" smtClean="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a:xfrm>
            <a:off x="0" y="457200"/>
            <a:ext cx="9144000" cy="1371600"/>
          </a:xfrm>
        </p:spPr>
        <p:txBody>
          <a:bodyPr/>
          <a:lstStyle/>
          <a:p>
            <a:pPr algn="l" eaLnBrk="1" hangingPunct="1">
              <a:defRPr/>
            </a:pPr>
            <a:r>
              <a:rPr lang="zh-CN" altLang="en-US" sz="3200" dirty="0" smtClean="0">
                <a:solidFill>
                  <a:schemeClr val="tx1"/>
                </a:solidFill>
                <a:latin typeface="+mn-ea"/>
                <a:ea typeface="+mn-ea"/>
              </a:rPr>
              <a:t>      </a:t>
            </a:r>
            <a:r>
              <a:rPr lang="zh-CN" altLang="en-US" sz="3200" dirty="0" smtClean="0">
                <a:solidFill>
                  <a:srgbClr val="FFC000"/>
                </a:solidFill>
                <a:latin typeface="黑体" pitchFamily="49" charset="-122"/>
                <a:ea typeface="黑体" pitchFamily="49" charset="-122"/>
              </a:rPr>
              <a:t>评价政治体制改革成败的标准  </a:t>
            </a:r>
          </a:p>
        </p:txBody>
      </p:sp>
      <p:sp>
        <p:nvSpPr>
          <p:cNvPr id="70659" name="Rectangle 3"/>
          <p:cNvSpPr>
            <a:spLocks noGrp="1" noChangeArrowheads="1"/>
          </p:cNvSpPr>
          <p:nvPr>
            <p:ph type="body" idx="1"/>
          </p:nvPr>
        </p:nvSpPr>
        <p:spPr>
          <a:xfrm>
            <a:off x="285750" y="2071688"/>
            <a:ext cx="8540750" cy="4498975"/>
          </a:xfrm>
        </p:spPr>
        <p:txBody>
          <a:bodyPr/>
          <a:lstStyle/>
          <a:p>
            <a:pPr eaLnBrk="1" hangingPunct="1">
              <a:defRPr/>
            </a:pPr>
            <a:r>
              <a:rPr lang="zh-CN" altLang="en-US" dirty="0" smtClean="0">
                <a:solidFill>
                  <a:srgbClr val="FFFF00"/>
                </a:solidFill>
                <a:latin typeface="黑体" pitchFamily="49" charset="-122"/>
                <a:ea typeface="黑体" pitchFamily="49" charset="-122"/>
              </a:rPr>
              <a:t>一是看国家的政局是否稳定；</a:t>
            </a:r>
          </a:p>
          <a:p>
            <a:pPr eaLnBrk="1" hangingPunct="1">
              <a:defRPr/>
            </a:pPr>
            <a:r>
              <a:rPr lang="zh-CN" altLang="en-US" dirty="0" smtClean="0">
                <a:solidFill>
                  <a:srgbClr val="FFFF00"/>
                </a:solidFill>
                <a:latin typeface="黑体" pitchFamily="49" charset="-122"/>
                <a:ea typeface="黑体" pitchFamily="49" charset="-122"/>
              </a:rPr>
              <a:t>二是看能否增进人民的团结，改善人民的生活；</a:t>
            </a:r>
          </a:p>
          <a:p>
            <a:pPr eaLnBrk="1" hangingPunct="1">
              <a:defRPr/>
            </a:pPr>
            <a:r>
              <a:rPr lang="zh-CN" altLang="en-US" dirty="0" smtClean="0">
                <a:solidFill>
                  <a:srgbClr val="FFFF00"/>
                </a:solidFill>
                <a:latin typeface="黑体" pitchFamily="49" charset="-122"/>
                <a:ea typeface="黑体" pitchFamily="49" charset="-122"/>
              </a:rPr>
              <a:t>三是看生产力能否得到持续发展。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 to="" calcmode="lin" valueType="num">
                                      <p:cBhvr>
                                        <p:cTn id="7" dur="1" fill="hold"/>
                                        <p:tgtEl>
                                          <p:spTgt spid="70659">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70659">
                                            <p:txEl>
                                              <p:pRg st="1" end="1"/>
                                            </p:txEl>
                                          </p:spTgt>
                                        </p:tgtEl>
                                        <p:attrNameLst>
                                          <p:attrName>style.visibility</p:attrName>
                                        </p:attrNameLst>
                                      </p:cBhvr>
                                      <p:to>
                                        <p:strVal val="visible"/>
                                      </p:to>
                                    </p:set>
                                    <p:anim to="" calcmode="lin" valueType="num">
                                      <p:cBhvr>
                                        <p:cTn id="12" dur="1" fill="hold"/>
                                        <p:tgtEl>
                                          <p:spTgt spid="70659">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70659">
                                            <p:txEl>
                                              <p:pRg st="2" end="2"/>
                                            </p:txEl>
                                          </p:spTgt>
                                        </p:tgtEl>
                                        <p:attrNameLst>
                                          <p:attrName>style.visibility</p:attrName>
                                        </p:attrNameLst>
                                      </p:cBhvr>
                                      <p:to>
                                        <p:strVal val="visible"/>
                                      </p:to>
                                    </p:set>
                                    <p:anim to="" calcmode="lin" valueType="num">
                                      <p:cBhvr>
                                        <p:cTn id="17" dur="1" fill="hold"/>
                                        <p:tgtEl>
                                          <p:spTgt spid="70659">
                                            <p:txEl>
                                              <p:pRg st="2" end="2"/>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rrowheads="1"/>
          </p:cNvSpPr>
          <p:nvPr>
            <p:ph type="title"/>
          </p:nvPr>
        </p:nvSpPr>
        <p:spPr/>
        <p:txBody>
          <a:bodyPr/>
          <a:lstStyle/>
          <a:p>
            <a:pPr eaLnBrk="1" hangingPunct="1"/>
            <a:r>
              <a:rPr lang="en-US" altLang="zh-CN" sz="4000" dirty="0" smtClean="0">
                <a:solidFill>
                  <a:srgbClr val="FFC000"/>
                </a:solidFill>
                <a:latin typeface="黑体" pitchFamily="49" charset="-122"/>
                <a:ea typeface="黑体" pitchFamily="49" charset="-122"/>
              </a:rPr>
              <a:t/>
            </a:r>
            <a:br>
              <a:rPr lang="en-US" altLang="zh-CN" sz="4000" dirty="0" smtClean="0">
                <a:solidFill>
                  <a:srgbClr val="FFC000"/>
                </a:solidFill>
                <a:latin typeface="黑体" pitchFamily="49" charset="-122"/>
                <a:ea typeface="黑体" pitchFamily="49" charset="-122"/>
              </a:rPr>
            </a:br>
            <a:r>
              <a:rPr lang="zh-CN" altLang="en-US" sz="4000" dirty="0" smtClean="0">
                <a:solidFill>
                  <a:srgbClr val="FFC000"/>
                </a:solidFill>
                <a:latin typeface="黑体" pitchFamily="49" charset="-122"/>
                <a:ea typeface="黑体" pitchFamily="49" charset="-122"/>
              </a:rPr>
              <a:t>思考题</a:t>
            </a:r>
            <a:br>
              <a:rPr lang="zh-CN" altLang="en-US" sz="4000" dirty="0" smtClean="0">
                <a:solidFill>
                  <a:srgbClr val="FFC000"/>
                </a:solidFill>
                <a:latin typeface="黑体" pitchFamily="49" charset="-122"/>
                <a:ea typeface="黑体" pitchFamily="49" charset="-122"/>
              </a:rPr>
            </a:br>
            <a:endParaRPr lang="zh-CN" altLang="en-US" sz="4000" dirty="0" smtClean="0">
              <a:solidFill>
                <a:srgbClr val="FFC000"/>
              </a:solidFill>
              <a:latin typeface="黑体" pitchFamily="49" charset="-122"/>
              <a:ea typeface="黑体" pitchFamily="49" charset="-122"/>
            </a:endParaRPr>
          </a:p>
        </p:txBody>
      </p:sp>
      <p:sp>
        <p:nvSpPr>
          <p:cNvPr id="123907" name="Rectangle 3"/>
          <p:cNvSpPr>
            <a:spLocks noGrp="1" noRot="1" noChangeArrowheads="1"/>
          </p:cNvSpPr>
          <p:nvPr>
            <p:ph type="body" idx="1"/>
          </p:nvPr>
        </p:nvSpPr>
        <p:spPr/>
        <p:txBody>
          <a:bodyPr/>
          <a:lstStyle/>
          <a:p>
            <a:pPr eaLnBrk="1" hangingPunct="1"/>
            <a:r>
              <a:rPr lang="en-US" altLang="zh-CN" dirty="0" smtClean="0">
                <a:solidFill>
                  <a:srgbClr val="FFFF00"/>
                </a:solidFill>
                <a:latin typeface="黑体" pitchFamily="49" charset="-122"/>
                <a:ea typeface="黑体" pitchFamily="49" charset="-122"/>
              </a:rPr>
              <a:t>1</a:t>
            </a:r>
            <a:r>
              <a:rPr lang="zh-CN" altLang="en-US" dirty="0" smtClean="0">
                <a:solidFill>
                  <a:srgbClr val="FFFF00"/>
                </a:solidFill>
                <a:latin typeface="黑体" pitchFamily="49" charset="-122"/>
                <a:ea typeface="黑体" pitchFamily="49" charset="-122"/>
              </a:rPr>
              <a:t>．运用上层建筑一定要适合经济基础状况规律的原理，说明我国当前深化政治体制改革，建设高度的社会主义政治文明的重大意义。 </a:t>
            </a:r>
          </a:p>
          <a:p>
            <a:pPr eaLnBrk="1" hangingPunct="1"/>
            <a:r>
              <a:rPr lang="en-US" altLang="zh-CN" dirty="0" smtClean="0">
                <a:solidFill>
                  <a:srgbClr val="FFFF00"/>
                </a:solidFill>
                <a:latin typeface="黑体" pitchFamily="49" charset="-122"/>
                <a:ea typeface="黑体" pitchFamily="49" charset="-122"/>
              </a:rPr>
              <a:t>2</a:t>
            </a:r>
            <a:r>
              <a:rPr lang="zh-CN" altLang="en-US" dirty="0" smtClean="0">
                <a:solidFill>
                  <a:srgbClr val="FFFF00"/>
                </a:solidFill>
                <a:latin typeface="黑体" pitchFamily="49" charset="-122"/>
                <a:ea typeface="黑体" pitchFamily="49" charset="-122"/>
              </a:rPr>
              <a:t>．坚持马克思主义在意识形态的指导地位，对于巩固社会主义经济基础有什么重大意义。</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标题 1"/>
          <p:cNvSpPr>
            <a:spLocks noGrp="1"/>
          </p:cNvSpPr>
          <p:nvPr>
            <p:ph type="title"/>
          </p:nvPr>
        </p:nvSpPr>
        <p:spPr/>
        <p:txBody>
          <a:bodyPr/>
          <a:lstStyle/>
          <a:p>
            <a:r>
              <a:rPr lang="zh-CN" altLang="en-US" dirty="0" smtClean="0">
                <a:solidFill>
                  <a:srgbClr val="FFC000"/>
                </a:solidFill>
                <a:latin typeface="黑体" pitchFamily="49" charset="-122"/>
                <a:ea typeface="黑体" pitchFamily="49" charset="-122"/>
              </a:rPr>
              <a:t>参考书目和文献</a:t>
            </a:r>
          </a:p>
        </p:txBody>
      </p:sp>
      <p:sp>
        <p:nvSpPr>
          <p:cNvPr id="124931" name="内容占位符 2"/>
          <p:cNvSpPr>
            <a:spLocks noGrp="1"/>
          </p:cNvSpPr>
          <p:nvPr>
            <p:ph idx="1"/>
          </p:nvPr>
        </p:nvSpPr>
        <p:spPr/>
        <p:txBody>
          <a:bodyPr/>
          <a:lstStyle/>
          <a:p>
            <a:r>
              <a:rPr lang="en-US" altLang="zh-CN" dirty="0" smtClean="0">
                <a:solidFill>
                  <a:srgbClr val="FFFF00"/>
                </a:solidFill>
                <a:latin typeface="黑体" pitchFamily="49" charset="-122"/>
                <a:ea typeface="黑体" pitchFamily="49" charset="-122"/>
              </a:rPr>
              <a:t>1</a:t>
            </a:r>
            <a:r>
              <a:rPr lang="zh-CN" dirty="0" smtClean="0">
                <a:solidFill>
                  <a:srgbClr val="FFFF00"/>
                </a:solidFill>
                <a:latin typeface="黑体" pitchFamily="49" charset="-122"/>
                <a:ea typeface="黑体" pitchFamily="49" charset="-122"/>
              </a:rPr>
              <a:t>．马克思恩格斯</a:t>
            </a:r>
            <a:r>
              <a:rPr lang="en-US" altLang="zh-CN" dirty="0" smtClean="0">
                <a:solidFill>
                  <a:srgbClr val="FFFF00"/>
                </a:solidFill>
                <a:latin typeface="黑体" pitchFamily="49" charset="-122"/>
                <a:ea typeface="黑体" pitchFamily="49" charset="-122"/>
              </a:rPr>
              <a:t>. </a:t>
            </a:r>
            <a:r>
              <a:rPr lang="zh-CN" dirty="0" smtClean="0">
                <a:solidFill>
                  <a:srgbClr val="FFFF00"/>
                </a:solidFill>
                <a:latin typeface="黑体" pitchFamily="49" charset="-122"/>
                <a:ea typeface="黑体" pitchFamily="49" charset="-122"/>
              </a:rPr>
              <a:t>共产党宣言</a:t>
            </a:r>
            <a:r>
              <a:rPr lang="en-US" altLang="zh-CN" dirty="0" smtClean="0">
                <a:solidFill>
                  <a:srgbClr val="FFFF00"/>
                </a:solidFill>
                <a:latin typeface="黑体" pitchFamily="49" charset="-122"/>
                <a:ea typeface="黑体" pitchFamily="49" charset="-122"/>
              </a:rPr>
              <a:t>. </a:t>
            </a:r>
            <a:r>
              <a:rPr lang="zh-CN" dirty="0" smtClean="0">
                <a:solidFill>
                  <a:srgbClr val="FFFF00"/>
                </a:solidFill>
                <a:latin typeface="黑体" pitchFamily="49" charset="-122"/>
                <a:ea typeface="黑体" pitchFamily="49" charset="-122"/>
              </a:rPr>
              <a:t>马克思恩格斯选集</a:t>
            </a:r>
            <a:r>
              <a:rPr lang="en-US" altLang="zh-CN" dirty="0" smtClean="0">
                <a:solidFill>
                  <a:srgbClr val="FFFF00"/>
                </a:solidFill>
                <a:latin typeface="黑体" pitchFamily="49" charset="-122"/>
                <a:ea typeface="黑体" pitchFamily="49" charset="-122"/>
              </a:rPr>
              <a:t>. 2</a:t>
            </a:r>
            <a:r>
              <a:rPr lang="zh-CN" dirty="0" smtClean="0">
                <a:solidFill>
                  <a:srgbClr val="FFFF00"/>
                </a:solidFill>
                <a:latin typeface="黑体" pitchFamily="49" charset="-122"/>
                <a:ea typeface="黑体" pitchFamily="49" charset="-122"/>
              </a:rPr>
              <a:t>版</a:t>
            </a:r>
            <a:r>
              <a:rPr lang="en-US" altLang="zh-CN" dirty="0" smtClean="0">
                <a:solidFill>
                  <a:srgbClr val="FFFF00"/>
                </a:solidFill>
                <a:latin typeface="黑体" pitchFamily="49" charset="-122"/>
                <a:ea typeface="黑体" pitchFamily="49" charset="-122"/>
              </a:rPr>
              <a:t>. </a:t>
            </a:r>
            <a:r>
              <a:rPr lang="zh-CN" dirty="0" smtClean="0">
                <a:solidFill>
                  <a:srgbClr val="FFFF00"/>
                </a:solidFill>
                <a:latin typeface="黑体" pitchFamily="49" charset="-122"/>
                <a:ea typeface="黑体" pitchFamily="49" charset="-122"/>
              </a:rPr>
              <a:t>第</a:t>
            </a:r>
            <a:r>
              <a:rPr lang="en-US" altLang="zh-CN" dirty="0" smtClean="0">
                <a:solidFill>
                  <a:srgbClr val="FFFF00"/>
                </a:solidFill>
                <a:latin typeface="黑体" pitchFamily="49" charset="-122"/>
                <a:ea typeface="黑体" pitchFamily="49" charset="-122"/>
              </a:rPr>
              <a:t>1</a:t>
            </a:r>
            <a:r>
              <a:rPr lang="zh-CN" dirty="0" smtClean="0">
                <a:solidFill>
                  <a:srgbClr val="FFFF00"/>
                </a:solidFill>
                <a:latin typeface="黑体" pitchFamily="49" charset="-122"/>
                <a:ea typeface="黑体" pitchFamily="49" charset="-122"/>
              </a:rPr>
              <a:t>卷</a:t>
            </a:r>
            <a:r>
              <a:rPr lang="en-US" altLang="zh-CN" dirty="0" smtClean="0">
                <a:solidFill>
                  <a:srgbClr val="FFFF00"/>
                </a:solidFill>
                <a:latin typeface="黑体" pitchFamily="49" charset="-122"/>
                <a:ea typeface="黑体" pitchFamily="49" charset="-122"/>
              </a:rPr>
              <a:t>. </a:t>
            </a:r>
            <a:r>
              <a:rPr lang="zh-CN" dirty="0" smtClean="0">
                <a:solidFill>
                  <a:srgbClr val="FFFF00"/>
                </a:solidFill>
                <a:latin typeface="黑体" pitchFamily="49" charset="-122"/>
                <a:ea typeface="黑体" pitchFamily="49" charset="-122"/>
              </a:rPr>
              <a:t>北京：人民出版社，</a:t>
            </a:r>
            <a:r>
              <a:rPr lang="en-US" altLang="zh-CN" dirty="0" smtClean="0">
                <a:solidFill>
                  <a:srgbClr val="FFFF00"/>
                </a:solidFill>
                <a:latin typeface="黑体" pitchFamily="49" charset="-122"/>
                <a:ea typeface="黑体" pitchFamily="49" charset="-122"/>
              </a:rPr>
              <a:t>1995</a:t>
            </a:r>
            <a:endParaRPr lang="zh-CN" altLang="zh-CN" dirty="0" smtClean="0">
              <a:solidFill>
                <a:srgbClr val="FFFF00"/>
              </a:solidFill>
              <a:latin typeface="黑体" pitchFamily="49" charset="-122"/>
              <a:ea typeface="黑体" pitchFamily="49" charset="-122"/>
            </a:endParaRPr>
          </a:p>
          <a:p>
            <a:r>
              <a:rPr lang="en-US" altLang="zh-CN" dirty="0" smtClean="0">
                <a:solidFill>
                  <a:srgbClr val="FFFF00"/>
                </a:solidFill>
                <a:latin typeface="黑体" pitchFamily="49" charset="-122"/>
                <a:ea typeface="黑体" pitchFamily="49" charset="-122"/>
              </a:rPr>
              <a:t>2</a:t>
            </a:r>
            <a:r>
              <a:rPr lang="zh-CN" dirty="0" smtClean="0">
                <a:solidFill>
                  <a:srgbClr val="FFFF00"/>
                </a:solidFill>
                <a:latin typeface="黑体" pitchFamily="49" charset="-122"/>
                <a:ea typeface="黑体" pitchFamily="49" charset="-122"/>
              </a:rPr>
              <a:t>．恩格斯</a:t>
            </a:r>
            <a:r>
              <a:rPr lang="en-US" altLang="zh-CN" dirty="0" smtClean="0">
                <a:solidFill>
                  <a:srgbClr val="FFFF00"/>
                </a:solidFill>
                <a:latin typeface="黑体" pitchFamily="49" charset="-122"/>
                <a:ea typeface="黑体" pitchFamily="49" charset="-122"/>
              </a:rPr>
              <a:t>. </a:t>
            </a:r>
            <a:r>
              <a:rPr lang="zh-CN" dirty="0" smtClean="0">
                <a:solidFill>
                  <a:srgbClr val="FFFF00"/>
                </a:solidFill>
                <a:latin typeface="黑体" pitchFamily="49" charset="-122"/>
                <a:ea typeface="黑体" pitchFamily="49" charset="-122"/>
              </a:rPr>
              <a:t>在马克思墓前的讲话</a:t>
            </a:r>
            <a:r>
              <a:rPr lang="en-US" altLang="zh-CN" dirty="0" smtClean="0">
                <a:solidFill>
                  <a:srgbClr val="FFFF00"/>
                </a:solidFill>
                <a:latin typeface="黑体" pitchFamily="49" charset="-122"/>
                <a:ea typeface="黑体" pitchFamily="49" charset="-122"/>
              </a:rPr>
              <a:t>. </a:t>
            </a:r>
            <a:r>
              <a:rPr lang="zh-CN" dirty="0" smtClean="0">
                <a:solidFill>
                  <a:srgbClr val="FFFF00"/>
                </a:solidFill>
                <a:latin typeface="黑体" pitchFamily="49" charset="-122"/>
                <a:ea typeface="黑体" pitchFamily="49" charset="-122"/>
              </a:rPr>
              <a:t>马克思恩格斯选集</a:t>
            </a:r>
            <a:r>
              <a:rPr lang="en-US" altLang="zh-CN" dirty="0" smtClean="0">
                <a:solidFill>
                  <a:srgbClr val="FFFF00"/>
                </a:solidFill>
                <a:latin typeface="黑体" pitchFamily="49" charset="-122"/>
                <a:ea typeface="黑体" pitchFamily="49" charset="-122"/>
              </a:rPr>
              <a:t>. 2</a:t>
            </a:r>
            <a:r>
              <a:rPr lang="zh-CN" dirty="0" smtClean="0">
                <a:solidFill>
                  <a:srgbClr val="FFFF00"/>
                </a:solidFill>
                <a:latin typeface="黑体" pitchFamily="49" charset="-122"/>
                <a:ea typeface="黑体" pitchFamily="49" charset="-122"/>
              </a:rPr>
              <a:t>版</a:t>
            </a:r>
            <a:r>
              <a:rPr lang="en-US" altLang="zh-CN" dirty="0" smtClean="0">
                <a:solidFill>
                  <a:srgbClr val="FFFF00"/>
                </a:solidFill>
                <a:latin typeface="黑体" pitchFamily="49" charset="-122"/>
                <a:ea typeface="黑体" pitchFamily="49" charset="-122"/>
              </a:rPr>
              <a:t>. </a:t>
            </a:r>
            <a:r>
              <a:rPr lang="zh-CN" dirty="0" smtClean="0">
                <a:solidFill>
                  <a:srgbClr val="FFFF00"/>
                </a:solidFill>
                <a:latin typeface="黑体" pitchFamily="49" charset="-122"/>
                <a:ea typeface="黑体" pitchFamily="49" charset="-122"/>
              </a:rPr>
              <a:t>第</a:t>
            </a:r>
            <a:r>
              <a:rPr lang="en-US" altLang="zh-CN" dirty="0" smtClean="0">
                <a:solidFill>
                  <a:srgbClr val="FFFF00"/>
                </a:solidFill>
                <a:latin typeface="黑体" pitchFamily="49" charset="-122"/>
                <a:ea typeface="黑体" pitchFamily="49" charset="-122"/>
              </a:rPr>
              <a:t>3</a:t>
            </a:r>
            <a:r>
              <a:rPr lang="zh-CN" dirty="0" smtClean="0">
                <a:solidFill>
                  <a:srgbClr val="FFFF00"/>
                </a:solidFill>
                <a:latin typeface="黑体" pitchFamily="49" charset="-122"/>
                <a:ea typeface="黑体" pitchFamily="49" charset="-122"/>
              </a:rPr>
              <a:t>卷</a:t>
            </a:r>
            <a:r>
              <a:rPr lang="en-US" altLang="zh-CN" dirty="0" smtClean="0">
                <a:solidFill>
                  <a:srgbClr val="FFFF00"/>
                </a:solidFill>
                <a:latin typeface="黑体" pitchFamily="49" charset="-122"/>
                <a:ea typeface="黑体" pitchFamily="49" charset="-122"/>
              </a:rPr>
              <a:t>. </a:t>
            </a:r>
            <a:r>
              <a:rPr lang="zh-CN" dirty="0" smtClean="0">
                <a:solidFill>
                  <a:srgbClr val="FFFF00"/>
                </a:solidFill>
                <a:latin typeface="黑体" pitchFamily="49" charset="-122"/>
                <a:ea typeface="黑体" pitchFamily="49" charset="-122"/>
              </a:rPr>
              <a:t>北京：人民出版社，</a:t>
            </a:r>
            <a:r>
              <a:rPr lang="en-US" altLang="zh-CN" dirty="0" smtClean="0">
                <a:solidFill>
                  <a:srgbClr val="FFFF00"/>
                </a:solidFill>
                <a:latin typeface="黑体" pitchFamily="49" charset="-122"/>
                <a:ea typeface="黑体" pitchFamily="49" charset="-122"/>
              </a:rPr>
              <a:t>1995</a:t>
            </a:r>
            <a:endParaRPr lang="zh-CN" altLang="zh-CN" dirty="0" smtClean="0">
              <a:solidFill>
                <a:srgbClr val="FFFF00"/>
              </a:solidFill>
              <a:latin typeface="黑体" pitchFamily="49" charset="-122"/>
              <a:ea typeface="黑体" pitchFamily="49" charset="-122"/>
            </a:endParaRPr>
          </a:p>
          <a:p>
            <a:r>
              <a:rPr lang="en-US" altLang="zh-CN" dirty="0" smtClean="0">
                <a:solidFill>
                  <a:srgbClr val="FFFF00"/>
                </a:solidFill>
                <a:latin typeface="黑体" pitchFamily="49" charset="-122"/>
                <a:ea typeface="黑体" pitchFamily="49" charset="-122"/>
              </a:rPr>
              <a:t>3</a:t>
            </a:r>
            <a:r>
              <a:rPr lang="zh-CN" dirty="0" smtClean="0">
                <a:solidFill>
                  <a:srgbClr val="FFFF00"/>
                </a:solidFill>
                <a:latin typeface="黑体" pitchFamily="49" charset="-122"/>
                <a:ea typeface="黑体" pitchFamily="49" charset="-122"/>
              </a:rPr>
              <a:t>．马克思恩格斯</a:t>
            </a:r>
            <a:r>
              <a:rPr lang="en-US" altLang="zh-CN" dirty="0" smtClean="0">
                <a:solidFill>
                  <a:srgbClr val="FFFF00"/>
                </a:solidFill>
                <a:latin typeface="黑体" pitchFamily="49" charset="-122"/>
                <a:ea typeface="黑体" pitchFamily="49" charset="-122"/>
              </a:rPr>
              <a:t>.</a:t>
            </a:r>
            <a:r>
              <a:rPr lang="zh-CN" dirty="0" smtClean="0">
                <a:solidFill>
                  <a:srgbClr val="FFFF00"/>
                </a:solidFill>
                <a:latin typeface="黑体" pitchFamily="49" charset="-122"/>
                <a:ea typeface="黑体" pitchFamily="49" charset="-122"/>
              </a:rPr>
              <a:t>德意志意识形态</a:t>
            </a:r>
            <a:r>
              <a:rPr lang="en-US" altLang="zh-CN" dirty="0" smtClean="0">
                <a:solidFill>
                  <a:srgbClr val="FFFF00"/>
                </a:solidFill>
                <a:latin typeface="黑体" pitchFamily="49" charset="-122"/>
                <a:ea typeface="黑体" pitchFamily="49" charset="-122"/>
              </a:rPr>
              <a:t>.</a:t>
            </a:r>
            <a:r>
              <a:rPr lang="zh-CN" dirty="0" smtClean="0">
                <a:solidFill>
                  <a:srgbClr val="FFFF00"/>
                </a:solidFill>
                <a:latin typeface="黑体" pitchFamily="49" charset="-122"/>
                <a:ea typeface="黑体" pitchFamily="49" charset="-122"/>
              </a:rPr>
              <a:t>马克思恩格斯选集</a:t>
            </a:r>
            <a:r>
              <a:rPr lang="en-US" altLang="zh-CN" dirty="0" smtClean="0">
                <a:solidFill>
                  <a:srgbClr val="FFFF00"/>
                </a:solidFill>
                <a:latin typeface="黑体" pitchFamily="49" charset="-122"/>
                <a:ea typeface="黑体" pitchFamily="49" charset="-122"/>
              </a:rPr>
              <a:t>. 2</a:t>
            </a:r>
            <a:r>
              <a:rPr lang="zh-CN" dirty="0" smtClean="0">
                <a:solidFill>
                  <a:srgbClr val="FFFF00"/>
                </a:solidFill>
                <a:latin typeface="黑体" pitchFamily="49" charset="-122"/>
                <a:ea typeface="黑体" pitchFamily="49" charset="-122"/>
              </a:rPr>
              <a:t>版</a:t>
            </a:r>
            <a:r>
              <a:rPr lang="en-US" altLang="zh-CN" dirty="0" smtClean="0">
                <a:solidFill>
                  <a:srgbClr val="FFFF00"/>
                </a:solidFill>
                <a:latin typeface="黑体" pitchFamily="49" charset="-122"/>
                <a:ea typeface="黑体" pitchFamily="49" charset="-122"/>
              </a:rPr>
              <a:t>. </a:t>
            </a:r>
            <a:r>
              <a:rPr lang="zh-CN" dirty="0" smtClean="0">
                <a:solidFill>
                  <a:srgbClr val="FFFF00"/>
                </a:solidFill>
                <a:latin typeface="黑体" pitchFamily="49" charset="-122"/>
                <a:ea typeface="黑体" pitchFamily="49" charset="-122"/>
              </a:rPr>
              <a:t>第</a:t>
            </a:r>
            <a:r>
              <a:rPr lang="en-US" altLang="zh-CN" dirty="0" smtClean="0">
                <a:solidFill>
                  <a:srgbClr val="FFFF00"/>
                </a:solidFill>
                <a:latin typeface="黑体" pitchFamily="49" charset="-122"/>
                <a:ea typeface="黑体" pitchFamily="49" charset="-122"/>
              </a:rPr>
              <a:t>1</a:t>
            </a:r>
            <a:r>
              <a:rPr lang="zh-CN" dirty="0" smtClean="0">
                <a:solidFill>
                  <a:srgbClr val="FFFF00"/>
                </a:solidFill>
                <a:latin typeface="黑体" pitchFamily="49" charset="-122"/>
                <a:ea typeface="黑体" pitchFamily="49" charset="-122"/>
              </a:rPr>
              <a:t>卷</a:t>
            </a:r>
            <a:r>
              <a:rPr lang="en-US" altLang="zh-CN" dirty="0" smtClean="0">
                <a:solidFill>
                  <a:srgbClr val="FFFF00"/>
                </a:solidFill>
                <a:latin typeface="黑体" pitchFamily="49" charset="-122"/>
                <a:ea typeface="黑体" pitchFamily="49" charset="-122"/>
              </a:rPr>
              <a:t>. </a:t>
            </a:r>
            <a:r>
              <a:rPr lang="zh-CN" dirty="0" smtClean="0">
                <a:solidFill>
                  <a:srgbClr val="FFFF00"/>
                </a:solidFill>
                <a:latin typeface="黑体" pitchFamily="49" charset="-122"/>
                <a:ea typeface="黑体" pitchFamily="49" charset="-122"/>
              </a:rPr>
              <a:t>北京：人民出版社，</a:t>
            </a:r>
            <a:r>
              <a:rPr lang="en-US" altLang="zh-CN" dirty="0" smtClean="0">
                <a:solidFill>
                  <a:srgbClr val="FFFF00"/>
                </a:solidFill>
                <a:latin typeface="黑体" pitchFamily="49" charset="-122"/>
                <a:ea typeface="黑体" pitchFamily="49" charset="-122"/>
              </a:rPr>
              <a:t>1995</a:t>
            </a:r>
            <a:endParaRPr lang="zh-CN" altLang="zh-CN" dirty="0" smtClean="0">
              <a:solidFill>
                <a:srgbClr val="FFFF00"/>
              </a:solidFill>
              <a:latin typeface="黑体" pitchFamily="49" charset="-122"/>
              <a:ea typeface="黑体" pitchFamily="49" charset="-122"/>
            </a:endParaRPr>
          </a:p>
          <a:p>
            <a:endParaRPr lang="zh-CN" altLang="en-US" dirty="0" smtClean="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内容占位符 2"/>
          <p:cNvSpPr>
            <a:spLocks noGrp="1"/>
          </p:cNvSpPr>
          <p:nvPr>
            <p:ph idx="1"/>
          </p:nvPr>
        </p:nvSpPr>
        <p:spPr/>
        <p:txBody>
          <a:bodyPr/>
          <a:lstStyle/>
          <a:p>
            <a:r>
              <a:rPr lang="en-US" altLang="zh-CN" dirty="0" smtClean="0">
                <a:solidFill>
                  <a:srgbClr val="FFFF00"/>
                </a:solidFill>
                <a:latin typeface="黑体" pitchFamily="49" charset="-122"/>
                <a:ea typeface="黑体" pitchFamily="49" charset="-122"/>
              </a:rPr>
              <a:t>4</a:t>
            </a:r>
            <a:r>
              <a:rPr lang="zh-CN" dirty="0" smtClean="0">
                <a:solidFill>
                  <a:srgbClr val="FFFF00"/>
                </a:solidFill>
                <a:latin typeface="黑体" pitchFamily="49" charset="-122"/>
                <a:ea typeface="黑体" pitchFamily="49" charset="-122"/>
              </a:rPr>
              <a:t>．马克思</a:t>
            </a:r>
            <a:r>
              <a:rPr lang="en-US" altLang="zh-CN" dirty="0" smtClean="0">
                <a:solidFill>
                  <a:srgbClr val="FFFF00"/>
                </a:solidFill>
                <a:latin typeface="黑体" pitchFamily="49" charset="-122"/>
                <a:ea typeface="黑体" pitchFamily="49" charset="-122"/>
              </a:rPr>
              <a:t>.</a:t>
            </a:r>
            <a:r>
              <a:rPr lang="zh-CN" altLang="zh-CN" dirty="0" smtClean="0">
                <a:solidFill>
                  <a:srgbClr val="FFFF00"/>
                </a:solidFill>
                <a:latin typeface="黑体" pitchFamily="49" charset="-122"/>
                <a:ea typeface="黑体" pitchFamily="49" charset="-122"/>
              </a:rPr>
              <a:t>《</a:t>
            </a:r>
            <a:r>
              <a:rPr lang="zh-CN" dirty="0" smtClean="0">
                <a:solidFill>
                  <a:srgbClr val="FFFF00"/>
                </a:solidFill>
                <a:latin typeface="黑体" pitchFamily="49" charset="-122"/>
                <a:ea typeface="黑体" pitchFamily="49" charset="-122"/>
              </a:rPr>
              <a:t>政治经济学批判</a:t>
            </a:r>
            <a:r>
              <a:rPr lang="zh-CN" altLang="zh-CN" dirty="0" smtClean="0">
                <a:solidFill>
                  <a:srgbClr val="FFFF00"/>
                </a:solidFill>
                <a:latin typeface="黑体" pitchFamily="49" charset="-122"/>
                <a:ea typeface="黑体" pitchFamily="49" charset="-122"/>
              </a:rPr>
              <a:t>》</a:t>
            </a:r>
            <a:r>
              <a:rPr lang="zh-CN" dirty="0" smtClean="0">
                <a:solidFill>
                  <a:srgbClr val="FFFF00"/>
                </a:solidFill>
                <a:latin typeface="黑体" pitchFamily="49" charset="-122"/>
                <a:ea typeface="黑体" pitchFamily="49" charset="-122"/>
              </a:rPr>
              <a:t>序言</a:t>
            </a:r>
            <a:r>
              <a:rPr lang="en-US" altLang="zh-CN" dirty="0" smtClean="0">
                <a:solidFill>
                  <a:srgbClr val="FFFF00"/>
                </a:solidFill>
                <a:latin typeface="黑体" pitchFamily="49" charset="-122"/>
                <a:ea typeface="黑体" pitchFamily="49" charset="-122"/>
              </a:rPr>
              <a:t>.</a:t>
            </a:r>
            <a:r>
              <a:rPr lang="zh-CN" dirty="0" smtClean="0">
                <a:solidFill>
                  <a:srgbClr val="FFFF00"/>
                </a:solidFill>
                <a:latin typeface="黑体" pitchFamily="49" charset="-122"/>
                <a:ea typeface="黑体" pitchFamily="49" charset="-122"/>
              </a:rPr>
              <a:t>马克思恩格斯选集</a:t>
            </a:r>
            <a:r>
              <a:rPr lang="en-US" altLang="zh-CN" dirty="0" smtClean="0">
                <a:solidFill>
                  <a:srgbClr val="FFFF00"/>
                </a:solidFill>
                <a:latin typeface="黑体" pitchFamily="49" charset="-122"/>
                <a:ea typeface="黑体" pitchFamily="49" charset="-122"/>
              </a:rPr>
              <a:t>. 2</a:t>
            </a:r>
            <a:r>
              <a:rPr lang="zh-CN" dirty="0" smtClean="0">
                <a:solidFill>
                  <a:srgbClr val="FFFF00"/>
                </a:solidFill>
                <a:latin typeface="黑体" pitchFamily="49" charset="-122"/>
                <a:ea typeface="黑体" pitchFamily="49" charset="-122"/>
              </a:rPr>
              <a:t>版</a:t>
            </a:r>
            <a:r>
              <a:rPr lang="en-US" altLang="zh-CN" dirty="0" smtClean="0">
                <a:solidFill>
                  <a:srgbClr val="FFFF00"/>
                </a:solidFill>
                <a:latin typeface="黑体" pitchFamily="49" charset="-122"/>
                <a:ea typeface="黑体" pitchFamily="49" charset="-122"/>
              </a:rPr>
              <a:t>. </a:t>
            </a:r>
            <a:r>
              <a:rPr lang="zh-CN" dirty="0" smtClean="0">
                <a:solidFill>
                  <a:srgbClr val="FFFF00"/>
                </a:solidFill>
                <a:latin typeface="黑体" pitchFamily="49" charset="-122"/>
                <a:ea typeface="黑体" pitchFamily="49" charset="-122"/>
              </a:rPr>
              <a:t>第</a:t>
            </a:r>
            <a:r>
              <a:rPr lang="en-US" altLang="zh-CN" dirty="0" smtClean="0">
                <a:solidFill>
                  <a:srgbClr val="FFFF00"/>
                </a:solidFill>
                <a:latin typeface="黑体" pitchFamily="49" charset="-122"/>
                <a:ea typeface="黑体" pitchFamily="49" charset="-122"/>
              </a:rPr>
              <a:t>2</a:t>
            </a:r>
            <a:r>
              <a:rPr lang="zh-CN" dirty="0" smtClean="0">
                <a:solidFill>
                  <a:srgbClr val="FFFF00"/>
                </a:solidFill>
                <a:latin typeface="黑体" pitchFamily="49" charset="-122"/>
                <a:ea typeface="黑体" pitchFamily="49" charset="-122"/>
              </a:rPr>
              <a:t>卷</a:t>
            </a:r>
            <a:r>
              <a:rPr lang="en-US" altLang="zh-CN" dirty="0" smtClean="0">
                <a:solidFill>
                  <a:srgbClr val="FFFF00"/>
                </a:solidFill>
                <a:latin typeface="黑体" pitchFamily="49" charset="-122"/>
                <a:ea typeface="黑体" pitchFamily="49" charset="-122"/>
              </a:rPr>
              <a:t>. </a:t>
            </a:r>
            <a:r>
              <a:rPr lang="zh-CN" dirty="0" smtClean="0">
                <a:solidFill>
                  <a:srgbClr val="FFFF00"/>
                </a:solidFill>
                <a:latin typeface="黑体" pitchFamily="49" charset="-122"/>
                <a:ea typeface="黑体" pitchFamily="49" charset="-122"/>
              </a:rPr>
              <a:t>北京：人民出版社，</a:t>
            </a:r>
            <a:r>
              <a:rPr lang="en-US" altLang="zh-CN" dirty="0" smtClean="0">
                <a:solidFill>
                  <a:srgbClr val="FFFF00"/>
                </a:solidFill>
                <a:latin typeface="黑体" pitchFamily="49" charset="-122"/>
                <a:ea typeface="黑体" pitchFamily="49" charset="-122"/>
              </a:rPr>
              <a:t>1995</a:t>
            </a:r>
            <a:endParaRPr lang="zh-CN" altLang="zh-CN" dirty="0" smtClean="0">
              <a:solidFill>
                <a:srgbClr val="FFFF00"/>
              </a:solidFill>
              <a:latin typeface="黑体" pitchFamily="49" charset="-122"/>
              <a:ea typeface="黑体" pitchFamily="49" charset="-122"/>
            </a:endParaRPr>
          </a:p>
          <a:p>
            <a:r>
              <a:rPr lang="en-US" altLang="zh-CN" dirty="0" smtClean="0">
                <a:solidFill>
                  <a:srgbClr val="FFFF00"/>
                </a:solidFill>
                <a:latin typeface="黑体" pitchFamily="49" charset="-122"/>
                <a:ea typeface="黑体" pitchFamily="49" charset="-122"/>
              </a:rPr>
              <a:t>5</a:t>
            </a:r>
            <a:r>
              <a:rPr lang="zh-CN" dirty="0" smtClean="0">
                <a:solidFill>
                  <a:srgbClr val="FFFF00"/>
                </a:solidFill>
                <a:latin typeface="黑体" pitchFamily="49" charset="-122"/>
                <a:ea typeface="黑体" pitchFamily="49" charset="-122"/>
              </a:rPr>
              <a:t>．恩格斯．劳动在从猿到人的转变中的作用．马克思恩格斯选集．</a:t>
            </a:r>
            <a:r>
              <a:rPr lang="en-US" altLang="zh-CN" dirty="0" smtClean="0">
                <a:solidFill>
                  <a:srgbClr val="FFFF00"/>
                </a:solidFill>
                <a:latin typeface="黑体" pitchFamily="49" charset="-122"/>
                <a:ea typeface="黑体" pitchFamily="49" charset="-122"/>
              </a:rPr>
              <a:t>2</a:t>
            </a:r>
            <a:r>
              <a:rPr lang="zh-CN" dirty="0" smtClean="0">
                <a:solidFill>
                  <a:srgbClr val="FFFF00"/>
                </a:solidFill>
                <a:latin typeface="黑体" pitchFamily="49" charset="-122"/>
                <a:ea typeface="黑体" pitchFamily="49" charset="-122"/>
              </a:rPr>
              <a:t>版．第</a:t>
            </a:r>
            <a:r>
              <a:rPr lang="en-US" altLang="zh-CN" dirty="0" smtClean="0">
                <a:solidFill>
                  <a:srgbClr val="FFFF00"/>
                </a:solidFill>
                <a:latin typeface="黑体" pitchFamily="49" charset="-122"/>
                <a:ea typeface="黑体" pitchFamily="49" charset="-122"/>
              </a:rPr>
              <a:t>4</a:t>
            </a:r>
            <a:r>
              <a:rPr lang="zh-CN" dirty="0" smtClean="0">
                <a:solidFill>
                  <a:srgbClr val="FFFF00"/>
                </a:solidFill>
                <a:latin typeface="黑体" pitchFamily="49" charset="-122"/>
                <a:ea typeface="黑体" pitchFamily="49" charset="-122"/>
              </a:rPr>
              <a:t>卷，北京：人民出版社，</a:t>
            </a:r>
            <a:r>
              <a:rPr lang="en-US" altLang="zh-CN" dirty="0" smtClean="0">
                <a:solidFill>
                  <a:srgbClr val="FFFF00"/>
                </a:solidFill>
                <a:latin typeface="黑体" pitchFamily="49" charset="-122"/>
                <a:ea typeface="黑体" pitchFamily="49" charset="-122"/>
              </a:rPr>
              <a:t>1995</a:t>
            </a:r>
            <a:endParaRPr lang="zh-CN" altLang="zh-CN" dirty="0" smtClean="0">
              <a:solidFill>
                <a:srgbClr val="FFFF00"/>
              </a:solidFill>
              <a:latin typeface="黑体" pitchFamily="49" charset="-122"/>
              <a:ea typeface="黑体" pitchFamily="49" charset="-122"/>
            </a:endParaRPr>
          </a:p>
          <a:p>
            <a:endParaRPr lang="zh-CN" altLang="en-US" dirty="0" smtClean="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内容占位符 2"/>
          <p:cNvSpPr>
            <a:spLocks noGrp="1"/>
          </p:cNvSpPr>
          <p:nvPr>
            <p:ph idx="1"/>
          </p:nvPr>
        </p:nvSpPr>
        <p:spPr/>
        <p:txBody>
          <a:bodyPr/>
          <a:lstStyle/>
          <a:p>
            <a:r>
              <a:rPr lang="en-US" altLang="zh-CN" dirty="0" smtClean="0">
                <a:solidFill>
                  <a:srgbClr val="FFFF00"/>
                </a:solidFill>
                <a:latin typeface="黑体" pitchFamily="49" charset="-122"/>
                <a:ea typeface="黑体" pitchFamily="49" charset="-122"/>
              </a:rPr>
              <a:t>6</a:t>
            </a:r>
            <a:r>
              <a:rPr lang="zh-CN" dirty="0" smtClean="0">
                <a:solidFill>
                  <a:srgbClr val="FFFF00"/>
                </a:solidFill>
                <a:latin typeface="黑体" pitchFamily="49" charset="-122"/>
                <a:ea typeface="黑体" pitchFamily="49" charset="-122"/>
              </a:rPr>
              <a:t>．马克思．关于费尔巴哈的提纲．马克思恩格斯选集．</a:t>
            </a:r>
            <a:r>
              <a:rPr lang="en-US" altLang="zh-CN" dirty="0" smtClean="0">
                <a:solidFill>
                  <a:srgbClr val="FFFF00"/>
                </a:solidFill>
                <a:latin typeface="黑体" pitchFamily="49" charset="-122"/>
                <a:ea typeface="黑体" pitchFamily="49" charset="-122"/>
              </a:rPr>
              <a:t>2</a:t>
            </a:r>
            <a:r>
              <a:rPr lang="zh-CN" dirty="0" smtClean="0">
                <a:solidFill>
                  <a:srgbClr val="FFFF00"/>
                </a:solidFill>
                <a:latin typeface="黑体" pitchFamily="49" charset="-122"/>
                <a:ea typeface="黑体" pitchFamily="49" charset="-122"/>
              </a:rPr>
              <a:t>版．第</a:t>
            </a:r>
            <a:r>
              <a:rPr lang="en-US" altLang="zh-CN" dirty="0" smtClean="0">
                <a:solidFill>
                  <a:srgbClr val="FFFF00"/>
                </a:solidFill>
                <a:latin typeface="黑体" pitchFamily="49" charset="-122"/>
                <a:ea typeface="黑体" pitchFamily="49" charset="-122"/>
              </a:rPr>
              <a:t>4</a:t>
            </a:r>
            <a:r>
              <a:rPr lang="zh-CN" dirty="0" smtClean="0">
                <a:solidFill>
                  <a:srgbClr val="FFFF00"/>
                </a:solidFill>
                <a:latin typeface="黑体" pitchFamily="49" charset="-122"/>
                <a:ea typeface="黑体" pitchFamily="49" charset="-122"/>
              </a:rPr>
              <a:t>卷，北京：人民出版社，</a:t>
            </a:r>
            <a:r>
              <a:rPr lang="en-US" altLang="zh-CN" dirty="0" smtClean="0">
                <a:solidFill>
                  <a:srgbClr val="FFFF00"/>
                </a:solidFill>
                <a:latin typeface="黑体" pitchFamily="49" charset="-122"/>
                <a:ea typeface="黑体" pitchFamily="49" charset="-122"/>
              </a:rPr>
              <a:t>1995</a:t>
            </a:r>
            <a:endParaRPr lang="zh-CN" altLang="zh-CN" dirty="0" smtClean="0">
              <a:solidFill>
                <a:srgbClr val="FFFF00"/>
              </a:solidFill>
              <a:latin typeface="黑体" pitchFamily="49" charset="-122"/>
              <a:ea typeface="黑体" pitchFamily="49" charset="-122"/>
            </a:endParaRPr>
          </a:p>
          <a:p>
            <a:r>
              <a:rPr lang="en-US" altLang="zh-CN" dirty="0" smtClean="0">
                <a:solidFill>
                  <a:srgbClr val="FFFF00"/>
                </a:solidFill>
                <a:latin typeface="黑体" pitchFamily="49" charset="-122"/>
                <a:ea typeface="黑体" pitchFamily="49" charset="-122"/>
              </a:rPr>
              <a:t>7.</a:t>
            </a:r>
            <a:r>
              <a:rPr lang="zh-CN" altLang="zh-CN" dirty="0" smtClean="0">
                <a:solidFill>
                  <a:srgbClr val="FFFF00"/>
                </a:solidFill>
                <a:latin typeface="黑体" pitchFamily="49" charset="-122"/>
                <a:ea typeface="黑体" pitchFamily="49" charset="-122"/>
              </a:rPr>
              <a:t>《</a:t>
            </a:r>
            <a:r>
              <a:rPr lang="zh-CN" dirty="0" smtClean="0">
                <a:solidFill>
                  <a:srgbClr val="FFFF00"/>
                </a:solidFill>
                <a:latin typeface="黑体" pitchFamily="49" charset="-122"/>
                <a:ea typeface="黑体" pitchFamily="49" charset="-122"/>
              </a:rPr>
              <a:t>关于社会存在的本体论</a:t>
            </a:r>
            <a:r>
              <a:rPr lang="zh-CN" altLang="zh-CN" dirty="0" smtClean="0">
                <a:solidFill>
                  <a:srgbClr val="FFFF00"/>
                </a:solidFill>
                <a:latin typeface="黑体" pitchFamily="49" charset="-122"/>
                <a:ea typeface="黑体" pitchFamily="49" charset="-122"/>
              </a:rPr>
              <a:t>》</a:t>
            </a:r>
            <a:r>
              <a:rPr lang="zh-CN" dirty="0" smtClean="0">
                <a:solidFill>
                  <a:srgbClr val="FFFF00"/>
                </a:solidFill>
                <a:latin typeface="黑体" pitchFamily="49" charset="-122"/>
                <a:ea typeface="黑体" pitchFamily="49" charset="-122"/>
              </a:rPr>
              <a:t>，（匈）卢卡奇，重庆出版社，</a:t>
            </a:r>
            <a:r>
              <a:rPr lang="en-US" altLang="zh-CN" dirty="0" smtClean="0">
                <a:solidFill>
                  <a:srgbClr val="FFFF00"/>
                </a:solidFill>
                <a:latin typeface="黑体" pitchFamily="49" charset="-122"/>
                <a:ea typeface="黑体" pitchFamily="49" charset="-122"/>
              </a:rPr>
              <a:t>1993</a:t>
            </a:r>
            <a:r>
              <a:rPr lang="zh-CN" dirty="0" smtClean="0">
                <a:solidFill>
                  <a:srgbClr val="FFFF00"/>
                </a:solidFill>
                <a:latin typeface="黑体" pitchFamily="49" charset="-122"/>
                <a:ea typeface="黑体" pitchFamily="49" charset="-122"/>
              </a:rPr>
              <a:t>年</a:t>
            </a:r>
            <a:endParaRPr lang="en-US" altLang="zh-CN" dirty="0" smtClean="0">
              <a:solidFill>
                <a:srgbClr val="FFFF00"/>
              </a:solidFill>
              <a:latin typeface="黑体" pitchFamily="49" charset="-122"/>
              <a:ea typeface="黑体" pitchFamily="49" charset="-122"/>
            </a:endParaRPr>
          </a:p>
          <a:p>
            <a:r>
              <a:rPr lang="en-US" altLang="zh-CN" dirty="0" smtClean="0">
                <a:solidFill>
                  <a:srgbClr val="FFFF00"/>
                </a:solidFill>
                <a:latin typeface="黑体" pitchFamily="49" charset="-122"/>
                <a:ea typeface="黑体" pitchFamily="49" charset="-122"/>
              </a:rPr>
              <a:t>8.</a:t>
            </a:r>
            <a:r>
              <a:rPr lang="zh-CN" altLang="zh-CN" dirty="0" smtClean="0">
                <a:solidFill>
                  <a:srgbClr val="FFFF00"/>
                </a:solidFill>
                <a:latin typeface="黑体" pitchFamily="49" charset="-122"/>
                <a:ea typeface="黑体" pitchFamily="49" charset="-122"/>
              </a:rPr>
              <a:t>《</a:t>
            </a:r>
            <a:r>
              <a:rPr lang="zh-CN" dirty="0" smtClean="0">
                <a:solidFill>
                  <a:srgbClr val="FFFF00"/>
                </a:solidFill>
                <a:latin typeface="黑体" pitchFamily="49" charset="-122"/>
                <a:ea typeface="黑体" pitchFamily="49" charset="-122"/>
              </a:rPr>
              <a:t>马克思主义唯物史观的当代阐释</a:t>
            </a:r>
            <a:r>
              <a:rPr lang="zh-CN" altLang="zh-CN" dirty="0" smtClean="0">
                <a:solidFill>
                  <a:srgbClr val="FFFF00"/>
                </a:solidFill>
                <a:latin typeface="黑体" pitchFamily="49" charset="-122"/>
                <a:ea typeface="黑体" pitchFamily="49" charset="-122"/>
              </a:rPr>
              <a:t>》</a:t>
            </a:r>
            <a:r>
              <a:rPr lang="zh-CN" dirty="0" smtClean="0">
                <a:solidFill>
                  <a:srgbClr val="FFFF00"/>
                </a:solidFill>
                <a:latin typeface="黑体" pitchFamily="49" charset="-122"/>
                <a:ea typeface="黑体" pitchFamily="49" charset="-122"/>
              </a:rPr>
              <a:t>；李惠斌等；社会科学文献出版社，</a:t>
            </a:r>
            <a:r>
              <a:rPr lang="en-US" altLang="zh-CN" dirty="0" smtClean="0">
                <a:solidFill>
                  <a:srgbClr val="FFFF00"/>
                </a:solidFill>
                <a:latin typeface="黑体" pitchFamily="49" charset="-122"/>
                <a:ea typeface="黑体" pitchFamily="49" charset="-122"/>
              </a:rPr>
              <a:t>2006</a:t>
            </a:r>
            <a:endParaRPr lang="zh-CN" altLang="zh-CN" dirty="0" smtClean="0">
              <a:solidFill>
                <a:srgbClr val="FFFF00"/>
              </a:solidFill>
              <a:latin typeface="黑体" pitchFamily="49" charset="-122"/>
              <a:ea typeface="黑体" pitchFamily="49" charset="-122"/>
            </a:endParaRPr>
          </a:p>
          <a:p>
            <a:endParaRPr lang="zh-CN" altLang="zh-CN" dirty="0" smtClean="0">
              <a:solidFill>
                <a:srgbClr val="FFFF00"/>
              </a:solidFill>
              <a:latin typeface="黑体" pitchFamily="49" charset="-122"/>
              <a:ea typeface="黑体" pitchFamily="49" charset="-122"/>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rrowheads="1"/>
          </p:cNvSpPr>
          <p:nvPr>
            <p:ph type="title"/>
          </p:nvPr>
        </p:nvSpPr>
        <p:spPr/>
        <p:txBody>
          <a:bodyPr/>
          <a:lstStyle/>
          <a:p>
            <a:pPr eaLnBrk="1" hangingPunct="1"/>
            <a:r>
              <a:rPr lang="zh-CN" altLang="en-US" sz="4000" dirty="0" smtClean="0">
                <a:solidFill>
                  <a:srgbClr val="FFC000"/>
                </a:solidFill>
                <a:latin typeface="黑体" pitchFamily="49" charset="-122"/>
                <a:ea typeface="黑体" pitchFamily="49" charset="-122"/>
              </a:rPr>
              <a:t>四、社会形态更替的一般规律及特殊形式</a:t>
            </a:r>
          </a:p>
        </p:txBody>
      </p:sp>
      <p:sp>
        <p:nvSpPr>
          <p:cNvPr id="128003" name="Rectangle 3"/>
          <p:cNvSpPr>
            <a:spLocks noGrp="1" noRot="1" noChangeArrowheads="1"/>
          </p:cNvSpPr>
          <p:nvPr>
            <p:ph type="body" idx="1"/>
          </p:nvPr>
        </p:nvSpPr>
        <p:spPr/>
        <p:txBody>
          <a:bodyPr/>
          <a:lstStyle/>
          <a:p>
            <a:pPr eaLnBrk="1" hangingPunct="1"/>
            <a:r>
              <a:rPr lang="zh-CN" altLang="en-US" dirty="0" smtClean="0">
                <a:solidFill>
                  <a:srgbClr val="FFFF00"/>
                </a:solidFill>
                <a:latin typeface="黑体" pitchFamily="49" charset="-122"/>
                <a:ea typeface="黑体" pitchFamily="49" charset="-122"/>
              </a:rPr>
              <a:t>（一</a:t>
            </a:r>
            <a:r>
              <a:rPr lang="zh-CN" altLang="en-US" dirty="0" smtClean="0">
                <a:solidFill>
                  <a:srgbClr val="FFFF00"/>
                </a:solidFill>
                <a:latin typeface="黑体" pitchFamily="49" charset="-122"/>
                <a:ea typeface="黑体" pitchFamily="49" charset="-122"/>
              </a:rPr>
              <a:t>）、社会形态的内涵</a:t>
            </a:r>
          </a:p>
          <a:p>
            <a:pPr eaLnBrk="1" hangingPunct="1"/>
            <a:r>
              <a:rPr lang="en-US" altLang="zh-CN" dirty="0" smtClean="0">
                <a:solidFill>
                  <a:srgbClr val="FFFF00"/>
                </a:solidFill>
                <a:latin typeface="黑体" pitchFamily="49" charset="-122"/>
                <a:ea typeface="黑体" pitchFamily="49" charset="-122"/>
              </a:rPr>
              <a:t>1</a:t>
            </a:r>
            <a:r>
              <a:rPr lang="zh-CN" altLang="en-US" dirty="0" smtClean="0">
                <a:solidFill>
                  <a:srgbClr val="FFFF00"/>
                </a:solidFill>
                <a:latin typeface="黑体" pitchFamily="49" charset="-122"/>
                <a:ea typeface="黑体" pitchFamily="49" charset="-122"/>
              </a:rPr>
              <a:t>、</a:t>
            </a:r>
            <a:r>
              <a:rPr lang="zh-CN" altLang="en-US" dirty="0" smtClean="0">
                <a:solidFill>
                  <a:srgbClr val="FFFF00"/>
                </a:solidFill>
                <a:latin typeface="黑体" pitchFamily="49" charset="-122"/>
                <a:ea typeface="黑体" pitchFamily="49" charset="-122"/>
              </a:rPr>
              <a:t>社会形态的含义</a:t>
            </a:r>
          </a:p>
          <a:p>
            <a:pPr eaLnBrk="1" hangingPunct="1"/>
            <a:r>
              <a:rPr lang="zh-CN" altLang="en-US" dirty="0" smtClean="0">
                <a:solidFill>
                  <a:srgbClr val="FFFF00"/>
                </a:solidFill>
                <a:latin typeface="黑体" pitchFamily="49" charset="-122"/>
                <a:ea typeface="黑体" pitchFamily="49" charset="-122"/>
              </a:rPr>
              <a:t>社会形态是关于社会运动的具体形式、发展阶段和不同质态的范畴，是同生产力发展一定阶段相适应的经济基础与上层建筑的统一体。社会形态包括社会的经济形态、政治形态和意识形态，是三者的历史的、具体的统一。</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ChangeArrowheads="1"/>
          </p:cNvSpPr>
          <p:nvPr/>
        </p:nvSpPr>
        <p:spPr bwMode="auto">
          <a:xfrm>
            <a:off x="457200" y="990600"/>
            <a:ext cx="2057400" cy="76200"/>
          </a:xfrm>
          <a:prstGeom prst="rect">
            <a:avLst/>
          </a:prstGeom>
          <a:gradFill rotWithShape="0">
            <a:gsLst>
              <a:gs pos="0">
                <a:srgbClr val="FFFFFF"/>
              </a:gs>
              <a:gs pos="50000">
                <a:srgbClr val="FF0000"/>
              </a:gs>
              <a:gs pos="100000">
                <a:srgbClr val="FFFFFF"/>
              </a:gs>
            </a:gsLst>
            <a:lin ang="0" scaled="1"/>
          </a:gradFill>
          <a:ln w="9525">
            <a:solidFill>
              <a:srgbClr val="FFFF00"/>
            </a:solidFill>
            <a:miter lim="800000"/>
          </a:ln>
        </p:spPr>
        <p:txBody>
          <a:bodyPr lIns="90000" tIns="46800" rIns="90000" bIns="46800" anchor="ctr">
            <a:spAutoFit/>
          </a:bodyPr>
          <a:lstStyle/>
          <a:p>
            <a:endParaRPr lang="zh-CN" altLang="en-US"/>
          </a:p>
        </p:txBody>
      </p:sp>
      <p:sp>
        <p:nvSpPr>
          <p:cNvPr id="142339" name="Text Box 3"/>
          <p:cNvSpPr txBox="1">
            <a:spLocks noChangeArrowheads="1"/>
          </p:cNvSpPr>
          <p:nvPr/>
        </p:nvSpPr>
        <p:spPr bwMode="auto">
          <a:xfrm>
            <a:off x="533400" y="334963"/>
            <a:ext cx="1905000" cy="586957"/>
          </a:xfrm>
          <a:prstGeom prst="rect">
            <a:avLst/>
          </a:prstGeom>
          <a:noFill/>
          <a:ln w="9525">
            <a:noFill/>
            <a:miter lim="800000"/>
          </a:ln>
        </p:spPr>
        <p:txBody>
          <a:bodyPr lIns="90000" tIns="46800" rIns="90000" bIns="46800">
            <a:spAutoFit/>
          </a:bodyPr>
          <a:lstStyle/>
          <a:p>
            <a:pPr eaLnBrk="0" hangingPunct="0">
              <a:spcBef>
                <a:spcPct val="50000"/>
              </a:spcBef>
            </a:pPr>
            <a:r>
              <a:rPr lang="zh-CN" altLang="en-US" sz="3200" dirty="0">
                <a:solidFill>
                  <a:srgbClr val="FFC000"/>
                </a:solidFill>
                <a:latin typeface="黑体" pitchFamily="49" charset="-122"/>
                <a:ea typeface="黑体" pitchFamily="49" charset="-122"/>
                <a:cs typeface="方正琥珀简体"/>
              </a:rPr>
              <a:t>政治制度</a:t>
            </a:r>
          </a:p>
        </p:txBody>
      </p:sp>
      <p:sp>
        <p:nvSpPr>
          <p:cNvPr id="142340" name="Text Box 4"/>
          <p:cNvSpPr txBox="1">
            <a:spLocks noChangeArrowheads="1"/>
          </p:cNvSpPr>
          <p:nvPr/>
        </p:nvSpPr>
        <p:spPr bwMode="auto">
          <a:xfrm>
            <a:off x="1071563" y="2000250"/>
            <a:ext cx="7000875" cy="2063750"/>
          </a:xfrm>
          <a:prstGeom prst="rect">
            <a:avLst/>
          </a:prstGeom>
          <a:noFill/>
          <a:ln w="9525">
            <a:noFill/>
            <a:miter lim="800000"/>
          </a:ln>
        </p:spPr>
        <p:txBody>
          <a:bodyPr lIns="90000" tIns="46800" rIns="90000" bIns="46800">
            <a:spAutoFit/>
          </a:bodyPr>
          <a:lstStyle/>
          <a:p>
            <a:pPr eaLnBrk="0" hangingPunct="0">
              <a:spcBef>
                <a:spcPct val="50000"/>
              </a:spcBef>
            </a:pPr>
            <a:r>
              <a:rPr lang="zh-CN" altLang="en-US" sz="3200" dirty="0">
                <a:solidFill>
                  <a:srgbClr val="FFFF00"/>
                </a:solidFill>
                <a:latin typeface="黑体" pitchFamily="49" charset="-122"/>
                <a:ea typeface="黑体" pitchFamily="49" charset="-122"/>
                <a:cs typeface="方正大黑简体"/>
              </a:rPr>
              <a:t>是</a:t>
            </a:r>
            <a:r>
              <a:rPr lang="zh-CN" altLang="en-US" sz="3200" dirty="0" smtClean="0">
                <a:solidFill>
                  <a:srgbClr val="FFFF00"/>
                </a:solidFill>
                <a:latin typeface="黑体" pitchFamily="49" charset="-122"/>
                <a:ea typeface="黑体" pitchFamily="49" charset="-122"/>
                <a:cs typeface="方正大黑简体"/>
              </a:rPr>
              <a:t>指统治阶级</a:t>
            </a:r>
            <a:r>
              <a:rPr lang="zh-CN" altLang="en-US" sz="3200" dirty="0">
                <a:solidFill>
                  <a:srgbClr val="FFFF00"/>
                </a:solidFill>
                <a:latin typeface="黑体" pitchFamily="49" charset="-122"/>
                <a:ea typeface="黑体" pitchFamily="49" charset="-122"/>
                <a:cs typeface="方正大黑简体"/>
              </a:rPr>
              <a:t>采取何种形式组织政权，包括国家的组织形式、管理形式以及选举制度、人们行使政治权利的制度等。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42338"/>
                                        </p:tgtEl>
                                        <p:attrNameLst>
                                          <p:attrName>style.visibility</p:attrName>
                                        </p:attrNameLst>
                                      </p:cBhvr>
                                      <p:to>
                                        <p:strVal val="visible"/>
                                      </p:to>
                                    </p:set>
                                    <p:animEffect transition="in" filter="barn(inVertical)">
                                      <p:cBhvr>
                                        <p:cTn id="7" dur="500"/>
                                        <p:tgtEl>
                                          <p:spTgt spid="142338"/>
                                        </p:tgtEl>
                                      </p:cBhvr>
                                    </p:animEffect>
                                  </p:childTnLst>
                                </p:cTn>
                              </p:par>
                            </p:childTnLst>
                          </p:cTn>
                        </p:par>
                        <p:par>
                          <p:cTn id="8" fill="hold">
                            <p:stCondLst>
                              <p:cond delay="500"/>
                            </p:stCondLst>
                            <p:childTnLst>
                              <p:par>
                                <p:cTn id="9" presetID="17" presetClass="entr" presetSubtype="4" fill="hold" grpId="0" nodeType="afterEffect">
                                  <p:stCondLst>
                                    <p:cond delay="0"/>
                                  </p:stCondLst>
                                  <p:childTnLst>
                                    <p:set>
                                      <p:cBhvr>
                                        <p:cTn id="10" dur="1" fill="hold">
                                          <p:stCondLst>
                                            <p:cond delay="0"/>
                                          </p:stCondLst>
                                        </p:cTn>
                                        <p:tgtEl>
                                          <p:spTgt spid="142339"/>
                                        </p:tgtEl>
                                        <p:attrNameLst>
                                          <p:attrName>style.visibility</p:attrName>
                                        </p:attrNameLst>
                                      </p:cBhvr>
                                      <p:to>
                                        <p:strVal val="visible"/>
                                      </p:to>
                                    </p:set>
                                    <p:anim calcmode="lin" valueType="num">
                                      <p:cBhvr>
                                        <p:cTn id="11" dur="500" fill="hold"/>
                                        <p:tgtEl>
                                          <p:spTgt spid="142339"/>
                                        </p:tgtEl>
                                        <p:attrNameLst>
                                          <p:attrName>ppt_x</p:attrName>
                                        </p:attrNameLst>
                                      </p:cBhvr>
                                      <p:tavLst>
                                        <p:tav tm="0">
                                          <p:val>
                                            <p:strVal val="#ppt_x"/>
                                          </p:val>
                                        </p:tav>
                                        <p:tav tm="100000">
                                          <p:val>
                                            <p:strVal val="#ppt_x"/>
                                          </p:val>
                                        </p:tav>
                                      </p:tavLst>
                                    </p:anim>
                                    <p:anim calcmode="lin" valueType="num">
                                      <p:cBhvr>
                                        <p:cTn id="12" dur="500" fill="hold"/>
                                        <p:tgtEl>
                                          <p:spTgt spid="142339"/>
                                        </p:tgtEl>
                                        <p:attrNameLst>
                                          <p:attrName>ppt_y</p:attrName>
                                        </p:attrNameLst>
                                      </p:cBhvr>
                                      <p:tavLst>
                                        <p:tav tm="0">
                                          <p:val>
                                            <p:strVal val="#ppt_y+#ppt_h/2"/>
                                          </p:val>
                                        </p:tav>
                                        <p:tav tm="100000">
                                          <p:val>
                                            <p:strVal val="#ppt_y"/>
                                          </p:val>
                                        </p:tav>
                                      </p:tavLst>
                                    </p:anim>
                                    <p:anim calcmode="lin" valueType="num">
                                      <p:cBhvr>
                                        <p:cTn id="13" dur="500" fill="hold"/>
                                        <p:tgtEl>
                                          <p:spTgt spid="142339"/>
                                        </p:tgtEl>
                                        <p:attrNameLst>
                                          <p:attrName>ppt_w</p:attrName>
                                        </p:attrNameLst>
                                      </p:cBhvr>
                                      <p:tavLst>
                                        <p:tav tm="0">
                                          <p:val>
                                            <p:strVal val="#ppt_w"/>
                                          </p:val>
                                        </p:tav>
                                        <p:tav tm="100000">
                                          <p:val>
                                            <p:strVal val="#ppt_w"/>
                                          </p:val>
                                        </p:tav>
                                      </p:tavLst>
                                    </p:anim>
                                    <p:anim calcmode="lin" valueType="num">
                                      <p:cBhvr>
                                        <p:cTn id="14" dur="500" fill="hold"/>
                                        <p:tgtEl>
                                          <p:spTgt spid="142339"/>
                                        </p:tgtEl>
                                        <p:attrNameLst>
                                          <p:attrName>ppt_h</p:attrName>
                                        </p:attrNameLst>
                                      </p:cBhvr>
                                      <p:tavLst>
                                        <p:tav tm="0">
                                          <p:val>
                                            <p:fltVal val="0"/>
                                          </p:val>
                                        </p:tav>
                                        <p:tav tm="100000">
                                          <p:val>
                                            <p:strVal val="#ppt_h"/>
                                          </p:val>
                                        </p:tav>
                                      </p:tavLst>
                                    </p:anim>
                                  </p:childTnLst>
                                </p:cTn>
                              </p:par>
                            </p:childTnLst>
                          </p:cTn>
                        </p:par>
                        <p:par>
                          <p:cTn id="15" fill="hold">
                            <p:stCondLst>
                              <p:cond delay="1000"/>
                            </p:stCondLst>
                            <p:childTnLst>
                              <p:par>
                                <p:cTn id="16" presetID="9" presetClass="entr" presetSubtype="0" fill="hold" grpId="0" nodeType="afterEffect">
                                  <p:stCondLst>
                                    <p:cond delay="0"/>
                                  </p:stCondLst>
                                  <p:childTnLst>
                                    <p:set>
                                      <p:cBhvr>
                                        <p:cTn id="17" dur="1" fill="hold">
                                          <p:stCondLst>
                                            <p:cond delay="0"/>
                                          </p:stCondLst>
                                        </p:cTn>
                                        <p:tgtEl>
                                          <p:spTgt spid="142340"/>
                                        </p:tgtEl>
                                        <p:attrNameLst>
                                          <p:attrName>style.visibility</p:attrName>
                                        </p:attrNameLst>
                                      </p:cBhvr>
                                      <p:to>
                                        <p:strVal val="visible"/>
                                      </p:to>
                                    </p:set>
                                    <p:animEffect transition="in" filter="dissolve">
                                      <p:cBhvr>
                                        <p:cTn id="18" dur="500"/>
                                        <p:tgtEl>
                                          <p:spTgt spid="142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animBg="1"/>
      <p:bldP spid="142339" grpId="0" autoUpdateAnimBg="0"/>
      <p:bldP spid="142340" grpId="0"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rrowheads="1"/>
          </p:cNvSpPr>
          <p:nvPr>
            <p:ph type="title"/>
          </p:nvPr>
        </p:nvSpPr>
        <p:spPr/>
        <p:txBody>
          <a:bodyPr/>
          <a:lstStyle/>
          <a:p>
            <a:pPr eaLnBrk="1" hangingPunct="1"/>
            <a:r>
              <a:rPr lang="en-US" altLang="zh-CN" dirty="0" smtClean="0">
                <a:solidFill>
                  <a:srgbClr val="FFC000"/>
                </a:solidFill>
                <a:latin typeface="黑体" pitchFamily="49" charset="-122"/>
                <a:ea typeface="黑体" pitchFamily="49" charset="-122"/>
              </a:rPr>
              <a:t>2</a:t>
            </a:r>
            <a:r>
              <a:rPr lang="zh-CN" altLang="en-US" dirty="0" smtClean="0">
                <a:solidFill>
                  <a:srgbClr val="FFC000"/>
                </a:solidFill>
                <a:latin typeface="黑体" pitchFamily="49" charset="-122"/>
                <a:ea typeface="黑体" pitchFamily="49" charset="-122"/>
              </a:rPr>
              <a:t>、社会形态与社会经济形态</a:t>
            </a:r>
          </a:p>
        </p:txBody>
      </p:sp>
      <p:sp>
        <p:nvSpPr>
          <p:cNvPr id="129027" name="Rectangle 3"/>
          <p:cNvSpPr>
            <a:spLocks noGrp="1" noRot="1" noChangeArrowheads="1"/>
          </p:cNvSpPr>
          <p:nvPr>
            <p:ph type="body" idx="1"/>
          </p:nvPr>
        </p:nvSpPr>
        <p:spPr/>
        <p:txBody>
          <a:bodyPr/>
          <a:lstStyle/>
          <a:p>
            <a:pPr eaLnBrk="1" hangingPunct="1"/>
            <a:endParaRPr lang="en-US" altLang="zh-CN" dirty="0" smtClean="0"/>
          </a:p>
          <a:p>
            <a:pPr eaLnBrk="1" hangingPunct="1"/>
            <a:r>
              <a:rPr lang="zh-CN" altLang="en-US" dirty="0" smtClean="0">
                <a:solidFill>
                  <a:srgbClr val="FFFF00"/>
                </a:solidFill>
                <a:latin typeface="黑体" pitchFamily="49" charset="-122"/>
                <a:ea typeface="黑体" pitchFamily="49" charset="-122"/>
              </a:rPr>
              <a:t>经济形态是社会形态的基础，生产资料所有制关系具有决定性的意义，因此，马克思、列宁经常把“社会形态”与“经济的社会形态”在同一意义上使用，说明“生产关系总和”是社会形态的本质方面。 </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rrowheads="1"/>
          </p:cNvSpPr>
          <p:nvPr>
            <p:ph type="body" idx="1"/>
          </p:nvPr>
        </p:nvSpPr>
        <p:spPr>
          <a:xfrm>
            <a:off x="0" y="-26988"/>
            <a:ext cx="9144000" cy="6884988"/>
          </a:xfrm>
        </p:spPr>
        <p:txBody>
          <a:bodyPr/>
          <a:lstStyle/>
          <a:p>
            <a:pPr eaLnBrk="1" hangingPunct="1"/>
            <a:endParaRPr lang="zh-CN" altLang="en-US" dirty="0" smtClean="0"/>
          </a:p>
          <a:p>
            <a:pPr eaLnBrk="1" hangingPunct="1"/>
            <a:endParaRPr lang="zh-CN" altLang="en-US" dirty="0" smtClean="0"/>
          </a:p>
          <a:p>
            <a:pPr eaLnBrk="1" hangingPunct="1"/>
            <a:r>
              <a:rPr lang="zh-CN" altLang="en-US" dirty="0" smtClean="0">
                <a:solidFill>
                  <a:srgbClr val="FFFF00"/>
                </a:solidFill>
                <a:latin typeface="黑体" pitchFamily="49" charset="-122"/>
                <a:ea typeface="黑体" pitchFamily="49" charset="-122"/>
              </a:rPr>
              <a:t>列宁曾经把经济基础比作“骨骼”，把上层建筑比作“血肉”，说社会形态就是由骨骼和血肉所构成的这么一种活生生的有机体。</a:t>
            </a:r>
          </a:p>
          <a:p>
            <a:pPr eaLnBrk="1" hangingPunct="1"/>
            <a:endParaRPr lang="zh-CN" altLang="en-US" dirty="0" smtClean="0">
              <a:solidFill>
                <a:srgbClr val="FFFF00"/>
              </a:solidFill>
              <a:latin typeface="黑体" pitchFamily="49" charset="-122"/>
              <a:ea typeface="黑体" pitchFamily="49" charset="-122"/>
            </a:endParaRPr>
          </a:p>
          <a:p>
            <a:pPr eaLnBrk="1" hangingPunct="1"/>
            <a:r>
              <a:rPr lang="zh-CN" altLang="en-US" dirty="0" smtClean="0">
                <a:solidFill>
                  <a:srgbClr val="FFFF00"/>
                </a:solidFill>
                <a:latin typeface="黑体" pitchFamily="49" charset="-122"/>
                <a:ea typeface="黑体" pitchFamily="49" charset="-122"/>
              </a:rPr>
              <a:t>一个社会的经济基础和它的上层建筑是互相依存的，紧密联系的，没有离开经济基础的上层建筑，也没有不存在上层建筑的经济基础。任何社会都是特定的经济基础和上层建筑的有机统一。</a:t>
            </a:r>
          </a:p>
          <a:p>
            <a:pPr eaLnBrk="1" hangingPunct="1"/>
            <a:endParaRPr lang="zh-CN" altLang="en-US" dirty="0" smtClean="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solidFill>
                  <a:srgbClr val="FFFF00"/>
                </a:solidFill>
                <a:latin typeface="黑体" pitchFamily="49" charset="-122"/>
                <a:ea typeface="黑体" pitchFamily="49" charset="-122"/>
                <a:sym typeface="+mn-ea"/>
              </a:rPr>
              <a:t>从其主要特征看，封建社会就是封建地主所有制和地主阶级专政的有机统一，资本主义社会就是资本家所有制和资产阶级专政的有机统一，社会主义社会就是社会主义公有制和无产阶级专政的有机统一。</a:t>
            </a:r>
            <a:endParaRPr lang="zh-CN" altLang="en-US" dirty="0" smtClean="0">
              <a:solidFill>
                <a:srgbClr val="FFFF00"/>
              </a:solidFill>
              <a:latin typeface="黑体" pitchFamily="49" charset="-122"/>
              <a:ea typeface="黑体" pitchFamily="49" charset="-122"/>
            </a:endParaRPr>
          </a:p>
          <a:p>
            <a:endParaRPr lang="zh-CN" altLang="en-US" dirty="0">
              <a:solidFill>
                <a:srgbClr val="FFFF00"/>
              </a:solidFill>
              <a:latin typeface="黑体" pitchFamily="49" charset="-122"/>
              <a:ea typeface="黑体" pitchFamily="49" charset="-122"/>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rrowheads="1"/>
          </p:cNvSpPr>
          <p:nvPr>
            <p:ph type="title"/>
          </p:nvPr>
        </p:nvSpPr>
        <p:spPr/>
        <p:txBody>
          <a:bodyPr/>
          <a:lstStyle/>
          <a:p>
            <a:pPr eaLnBrk="1" hangingPunct="1"/>
            <a:r>
              <a:rPr lang="en-US" altLang="zh-CN" sz="4000" dirty="0" smtClean="0">
                <a:solidFill>
                  <a:srgbClr val="FFC000"/>
                </a:solidFill>
                <a:latin typeface="黑体" pitchFamily="49" charset="-122"/>
                <a:ea typeface="黑体" pitchFamily="49" charset="-122"/>
              </a:rPr>
              <a:t>3</a:t>
            </a:r>
            <a:r>
              <a:rPr lang="zh-CN" altLang="en-US" sz="4000" dirty="0" smtClean="0">
                <a:solidFill>
                  <a:srgbClr val="FFC000"/>
                </a:solidFill>
                <a:latin typeface="黑体" pitchFamily="49" charset="-122"/>
                <a:ea typeface="黑体" pitchFamily="49" charset="-122"/>
              </a:rPr>
              <a:t>、社会形态是具体的、历史的，而不是抽象的</a:t>
            </a:r>
          </a:p>
        </p:txBody>
      </p:sp>
      <p:sp>
        <p:nvSpPr>
          <p:cNvPr id="131075" name="Rectangle 3"/>
          <p:cNvSpPr>
            <a:spLocks noGrp="1" noRot="1" noChangeArrowheads="1"/>
          </p:cNvSpPr>
          <p:nvPr>
            <p:ph type="body" idx="1"/>
          </p:nvPr>
        </p:nvSpPr>
        <p:spPr/>
        <p:txBody>
          <a:bodyPr/>
          <a:lstStyle/>
          <a:p>
            <a:pPr eaLnBrk="1" hangingPunct="1"/>
            <a:r>
              <a:rPr lang="zh-CN" altLang="en-US" dirty="0" smtClean="0">
                <a:solidFill>
                  <a:srgbClr val="FFFF00"/>
                </a:solidFill>
                <a:latin typeface="黑体" pitchFamily="49" charset="-122"/>
                <a:ea typeface="黑体" pitchFamily="49" charset="-122"/>
              </a:rPr>
              <a:t>这是因为，构成社会形态的两个要素</a:t>
            </a:r>
            <a:r>
              <a:rPr lang="en-US" altLang="zh-CN" dirty="0" smtClean="0">
                <a:solidFill>
                  <a:srgbClr val="FFFF00"/>
                </a:solidFill>
                <a:latin typeface="黑体" pitchFamily="49" charset="-122"/>
                <a:ea typeface="黑体" pitchFamily="49" charset="-122"/>
              </a:rPr>
              <a:t>——</a:t>
            </a:r>
            <a:r>
              <a:rPr lang="zh-CN" altLang="en-US" dirty="0" smtClean="0">
                <a:solidFill>
                  <a:srgbClr val="FFFF00"/>
                </a:solidFill>
                <a:latin typeface="黑体" pitchFamily="49" charset="-122"/>
                <a:ea typeface="黑体" pitchFamily="49" charset="-122"/>
              </a:rPr>
              <a:t>经济基础和上层建筑都是具体的、历史的。</a:t>
            </a:r>
          </a:p>
          <a:p>
            <a:pPr eaLnBrk="1" hangingPunct="1"/>
            <a:r>
              <a:rPr lang="zh-CN" altLang="en-US" dirty="0" smtClean="0">
                <a:solidFill>
                  <a:srgbClr val="FFFF00"/>
                </a:solidFill>
                <a:latin typeface="黑体" pitchFamily="49" charset="-122"/>
                <a:ea typeface="黑体" pitchFamily="49" charset="-122"/>
              </a:rPr>
              <a:t>从古至今，人类社会已经出现过五种基本的社会形态，它们是原始社会、奴隶社会、封建社会、资本主义社会、社会主义社会，根本不存在什么抽象的“一般社会”。 </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rrowheads="1"/>
          </p:cNvSpPr>
          <p:nvPr>
            <p:ph type="title"/>
          </p:nvPr>
        </p:nvSpPr>
        <p:spPr/>
        <p:txBody>
          <a:bodyPr/>
          <a:lstStyle/>
          <a:p>
            <a:pPr eaLnBrk="1" hangingPunct="1"/>
            <a:r>
              <a:rPr lang="en-US" altLang="zh-CN" sz="4000" dirty="0" smtClean="0">
                <a:solidFill>
                  <a:srgbClr val="FFC000"/>
                </a:solidFill>
                <a:latin typeface="黑体" pitchFamily="49" charset="-122"/>
                <a:ea typeface="黑体" pitchFamily="49" charset="-122"/>
              </a:rPr>
              <a:t>4</a:t>
            </a:r>
            <a:r>
              <a:rPr lang="zh-CN" altLang="en-US" sz="4000" dirty="0" smtClean="0">
                <a:solidFill>
                  <a:srgbClr val="FFC000"/>
                </a:solidFill>
                <a:latin typeface="黑体" pitchFamily="49" charset="-122"/>
                <a:ea typeface="黑体" pitchFamily="49" charset="-122"/>
              </a:rPr>
              <a:t>、现实存在的社会形态是复杂的，而不是“纯粹的”</a:t>
            </a:r>
          </a:p>
        </p:txBody>
      </p:sp>
      <p:sp>
        <p:nvSpPr>
          <p:cNvPr id="132099" name="Rectangle 3"/>
          <p:cNvSpPr>
            <a:spLocks noGrp="1" noRot="1" noChangeArrowheads="1"/>
          </p:cNvSpPr>
          <p:nvPr>
            <p:ph type="body" idx="1"/>
          </p:nvPr>
        </p:nvSpPr>
        <p:spPr/>
        <p:txBody>
          <a:bodyPr/>
          <a:lstStyle/>
          <a:p>
            <a:pPr eaLnBrk="1" hangingPunct="1"/>
            <a:r>
              <a:rPr lang="zh-CN" altLang="en-US" dirty="0" smtClean="0">
                <a:solidFill>
                  <a:srgbClr val="FFFF00"/>
                </a:solidFill>
                <a:latin typeface="黑体" pitchFamily="49" charset="-122"/>
                <a:ea typeface="黑体" pitchFamily="49" charset="-122"/>
              </a:rPr>
              <a:t>我们在把握一个特定的社会形态的具体内容和特点的时候，必须进行具体的历史的分析。</a:t>
            </a:r>
          </a:p>
          <a:p>
            <a:pPr eaLnBrk="1" hangingPunct="1"/>
            <a:r>
              <a:rPr lang="zh-CN" altLang="en-US" dirty="0" smtClean="0">
                <a:solidFill>
                  <a:srgbClr val="FFFF00"/>
                </a:solidFill>
                <a:latin typeface="黑体" pitchFamily="49" charset="-122"/>
                <a:ea typeface="黑体" pitchFamily="49" charset="-122"/>
              </a:rPr>
              <a:t>列宁在谈到资本主义社会的情况时指出：“世界上没有而且也不会有‘纯粹的’资本主义，而总是有封建主义、小市民意识或其他某种东西掺杂其间。”（选二</a:t>
            </a:r>
            <a:r>
              <a:rPr lang="en-US" altLang="zh-CN" dirty="0" smtClean="0">
                <a:solidFill>
                  <a:srgbClr val="FFFF00"/>
                </a:solidFill>
                <a:latin typeface="黑体" pitchFamily="49" charset="-122"/>
                <a:ea typeface="黑体" pitchFamily="49" charset="-122"/>
              </a:rPr>
              <a:t>/642-643</a:t>
            </a:r>
            <a:r>
              <a:rPr lang="zh-CN" altLang="en-US" dirty="0" smtClean="0">
                <a:solidFill>
                  <a:srgbClr val="FFFF00"/>
                </a:solidFill>
                <a:latin typeface="黑体" pitchFamily="49" charset="-122"/>
                <a:ea typeface="黑体" pitchFamily="49" charset="-122"/>
              </a:rPr>
              <a:t>页） </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rrowheads="1"/>
          </p:cNvSpPr>
          <p:nvPr>
            <p:ph type="title"/>
          </p:nvPr>
        </p:nvSpPr>
        <p:spPr/>
        <p:txBody>
          <a:bodyPr/>
          <a:lstStyle/>
          <a:p>
            <a:pPr eaLnBrk="1" hangingPunct="1"/>
            <a:r>
              <a:rPr lang="en-US" altLang="zh-CN" sz="4000" dirty="0" smtClean="0">
                <a:solidFill>
                  <a:srgbClr val="FFC000"/>
                </a:solidFill>
                <a:latin typeface="黑体" pitchFamily="49" charset="-122"/>
                <a:ea typeface="黑体" pitchFamily="49" charset="-122"/>
              </a:rPr>
              <a:t>5</a:t>
            </a:r>
            <a:r>
              <a:rPr lang="zh-CN" altLang="en-US" sz="4000" dirty="0" smtClean="0">
                <a:solidFill>
                  <a:srgbClr val="FFC000"/>
                </a:solidFill>
                <a:latin typeface="黑体" pitchFamily="49" charset="-122"/>
                <a:ea typeface="黑体" pitchFamily="49" charset="-122"/>
              </a:rPr>
              <a:t>、划分社会形态的客观标准是生产关系即经济基础，而不是上层建筑</a:t>
            </a:r>
          </a:p>
        </p:txBody>
      </p:sp>
      <p:sp>
        <p:nvSpPr>
          <p:cNvPr id="133123" name="Rectangle 3"/>
          <p:cNvSpPr>
            <a:spLocks noGrp="1" noRot="1" noChangeArrowheads="1"/>
          </p:cNvSpPr>
          <p:nvPr>
            <p:ph type="body" idx="1"/>
          </p:nvPr>
        </p:nvSpPr>
        <p:spPr/>
        <p:txBody>
          <a:bodyPr/>
          <a:lstStyle/>
          <a:p>
            <a:pPr eaLnBrk="1" hangingPunct="1"/>
            <a:endParaRPr lang="en-US" altLang="zh-CN" dirty="0" smtClean="0"/>
          </a:p>
          <a:p>
            <a:pPr eaLnBrk="1" hangingPunct="1"/>
            <a:r>
              <a:rPr lang="zh-CN" altLang="en-US" dirty="0" smtClean="0">
                <a:solidFill>
                  <a:srgbClr val="FFFF00"/>
                </a:solidFill>
                <a:latin typeface="黑体" pitchFamily="49" charset="-122"/>
                <a:ea typeface="黑体" pitchFamily="49" charset="-122"/>
              </a:rPr>
              <a:t>主要看经济基础的性质，而不是根据上层建筑，只有这样做，才能揭示出各个国家、各个民族社会生活的共同本质，揭示出人类社会发展的普遍规律。 </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内容占位符 2"/>
          <p:cNvSpPr>
            <a:spLocks noGrp="1"/>
          </p:cNvSpPr>
          <p:nvPr>
            <p:ph idx="1"/>
          </p:nvPr>
        </p:nvSpPr>
        <p:spPr/>
        <p:txBody>
          <a:bodyPr/>
          <a:lstStyle/>
          <a:p>
            <a:r>
              <a:rPr lang="zh-CN" dirty="0" smtClean="0">
                <a:solidFill>
                  <a:srgbClr val="FFFF00"/>
                </a:solidFill>
                <a:latin typeface="黑体" pitchFamily="49" charset="-122"/>
                <a:ea typeface="黑体" pitchFamily="49" charset="-122"/>
              </a:rPr>
              <a:t>正如列宁所说：“一分析物质的社会关系（即不通过人们意识而形成的社会关系：人们在交换产品时彼此发生生产关系，他们甚至没有意识到这里存在着社会生产关系），立刻就有可能看出重复性和常规性，就有可能把各国制度概括为一个基本概念，即社会形态”。</a:t>
            </a:r>
          </a:p>
          <a:p>
            <a:endParaRPr lang="zh-CN" altLang="en-US" dirty="0" smtClean="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rrowheads="1"/>
          </p:cNvSpPr>
          <p:nvPr>
            <p:ph type="title"/>
          </p:nvPr>
        </p:nvSpPr>
        <p:spPr/>
        <p:txBody>
          <a:bodyPr/>
          <a:lstStyle/>
          <a:p>
            <a:pPr eaLnBrk="1" hangingPunct="1"/>
            <a:r>
              <a:rPr lang="en-US" altLang="zh-CN" sz="4000" dirty="0" smtClean="0">
                <a:solidFill>
                  <a:srgbClr val="FFC000"/>
                </a:solidFill>
                <a:latin typeface="黑体" pitchFamily="49" charset="-122"/>
                <a:ea typeface="黑体" pitchFamily="49" charset="-122"/>
              </a:rPr>
              <a:t>6</a:t>
            </a:r>
            <a:r>
              <a:rPr lang="zh-CN" altLang="en-US" sz="4000" dirty="0" smtClean="0">
                <a:solidFill>
                  <a:srgbClr val="FFC000"/>
                </a:solidFill>
                <a:latin typeface="黑体" pitchFamily="49" charset="-122"/>
                <a:ea typeface="黑体" pitchFamily="49" charset="-122"/>
              </a:rPr>
              <a:t>、人类社会是自然历史过程的客观根据</a:t>
            </a:r>
          </a:p>
        </p:txBody>
      </p:sp>
      <p:sp>
        <p:nvSpPr>
          <p:cNvPr id="135171" name="Rectangle 3"/>
          <p:cNvSpPr>
            <a:spLocks noGrp="1" noRot="1" noChangeArrowheads="1"/>
          </p:cNvSpPr>
          <p:nvPr>
            <p:ph type="body" idx="1"/>
          </p:nvPr>
        </p:nvSpPr>
        <p:spPr/>
        <p:txBody>
          <a:bodyPr/>
          <a:lstStyle/>
          <a:p>
            <a:pPr eaLnBrk="1" hangingPunct="1"/>
            <a:r>
              <a:rPr lang="zh-CN" altLang="en-US" dirty="0" smtClean="0">
                <a:solidFill>
                  <a:srgbClr val="FFFF00"/>
                </a:solidFill>
                <a:latin typeface="黑体" pitchFamily="49" charset="-122"/>
                <a:ea typeface="黑体" pitchFamily="49" charset="-122"/>
              </a:rPr>
              <a:t>①社会有机体尽管有其特殊性，但它同自然界一样，本质上是客观的物质体系；</a:t>
            </a:r>
            <a:endParaRPr lang="en-US" altLang="zh-CN" dirty="0" smtClean="0">
              <a:solidFill>
                <a:srgbClr val="FFFF00"/>
              </a:solidFill>
              <a:latin typeface="黑体" pitchFamily="49" charset="-122"/>
              <a:ea typeface="黑体" pitchFamily="49" charset="-122"/>
            </a:endParaRPr>
          </a:p>
          <a:p>
            <a:pPr eaLnBrk="1" hangingPunct="1"/>
            <a:r>
              <a:rPr lang="zh-CN" altLang="en-US" dirty="0" smtClean="0">
                <a:solidFill>
                  <a:srgbClr val="FFFF00"/>
                </a:solidFill>
                <a:latin typeface="黑体" pitchFamily="49" charset="-122"/>
                <a:ea typeface="黑体" pitchFamily="49" charset="-122"/>
              </a:rPr>
              <a:t>②人类社会由其内部所固有的矛盾所推动，同自然界一样，是一个合乎规律的辩证发展过程。</a:t>
            </a:r>
            <a:endParaRPr lang="en-US" altLang="zh-CN" dirty="0" smtClean="0">
              <a:solidFill>
                <a:srgbClr val="FFFF00"/>
              </a:solidFill>
              <a:latin typeface="黑体" pitchFamily="49" charset="-122"/>
              <a:ea typeface="黑体" pitchFamily="49" charset="-122"/>
            </a:endParaRPr>
          </a:p>
          <a:p>
            <a:pPr eaLnBrk="1" hangingPunct="1"/>
            <a:r>
              <a:rPr lang="zh-CN" altLang="en-US" dirty="0" smtClean="0">
                <a:solidFill>
                  <a:srgbClr val="FFFF00"/>
                </a:solidFill>
                <a:latin typeface="黑体" pitchFamily="49" charset="-122"/>
                <a:ea typeface="黑体" pitchFamily="49" charset="-122"/>
              </a:rPr>
              <a:t>③因此，人们就有可能象自然科学那样，用精确的眼光来考察、研究人类社会。 </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rrowheads="1"/>
          </p:cNvSpPr>
          <p:nvPr>
            <p:ph type="body" idx="1"/>
          </p:nvPr>
        </p:nvSpPr>
        <p:spPr/>
        <p:txBody>
          <a:bodyPr/>
          <a:lstStyle/>
          <a:p>
            <a:pPr eaLnBrk="1" hangingPunct="1"/>
            <a:r>
              <a:rPr lang="zh-CN" altLang="en-US" dirty="0" smtClean="0">
                <a:solidFill>
                  <a:srgbClr val="FFFF00"/>
                </a:solidFill>
                <a:latin typeface="黑体" pitchFamily="49" charset="-122"/>
                <a:ea typeface="黑体" pitchFamily="49" charset="-122"/>
              </a:rPr>
              <a:t>马克思在</a:t>
            </a:r>
            <a:r>
              <a:rPr lang="en-US" altLang="zh-CN" dirty="0" smtClean="0">
                <a:solidFill>
                  <a:srgbClr val="FFFF00"/>
                </a:solidFill>
                <a:latin typeface="黑体" pitchFamily="49" charset="-122"/>
                <a:ea typeface="黑体" pitchFamily="49" charset="-122"/>
              </a:rPr>
              <a:t>《</a:t>
            </a:r>
            <a:r>
              <a:rPr lang="zh-CN" altLang="en-US" dirty="0" smtClean="0">
                <a:solidFill>
                  <a:srgbClr val="FFFF00"/>
                </a:solidFill>
                <a:latin typeface="黑体" pitchFamily="49" charset="-122"/>
                <a:ea typeface="黑体" pitchFamily="49" charset="-122"/>
              </a:rPr>
              <a:t>资本论</a:t>
            </a:r>
            <a:r>
              <a:rPr lang="en-US" altLang="zh-CN" dirty="0" smtClean="0">
                <a:solidFill>
                  <a:srgbClr val="FFFF00"/>
                </a:solidFill>
                <a:latin typeface="黑体" pitchFamily="49" charset="-122"/>
                <a:ea typeface="黑体" pitchFamily="49" charset="-122"/>
              </a:rPr>
              <a:t>》</a:t>
            </a:r>
            <a:r>
              <a:rPr lang="zh-CN" altLang="en-US" dirty="0" smtClean="0">
                <a:solidFill>
                  <a:srgbClr val="FFFF00"/>
                </a:solidFill>
                <a:latin typeface="黑体" pitchFamily="49" charset="-122"/>
                <a:ea typeface="黑体" pitchFamily="49" charset="-122"/>
              </a:rPr>
              <a:t>第一版的序言中说：“我的观点是：社会经济形态的发展是一种自然历史过程。”（选三</a:t>
            </a:r>
            <a:r>
              <a:rPr lang="en-US" altLang="zh-CN" dirty="0" smtClean="0">
                <a:solidFill>
                  <a:srgbClr val="FFFF00"/>
                </a:solidFill>
                <a:latin typeface="黑体" pitchFamily="49" charset="-122"/>
                <a:ea typeface="黑体" pitchFamily="49" charset="-122"/>
              </a:rPr>
              <a:t>/551</a:t>
            </a:r>
            <a:r>
              <a:rPr lang="zh-CN" altLang="en-US" dirty="0" smtClean="0">
                <a:solidFill>
                  <a:srgbClr val="FFFF00"/>
                </a:solidFill>
                <a:latin typeface="黑体" pitchFamily="49" charset="-122"/>
                <a:ea typeface="黑体" pitchFamily="49" charset="-122"/>
              </a:rPr>
              <a:t>页） </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p:txBody>
          <a:bodyPr/>
          <a:lstStyle/>
          <a:p>
            <a:pPr eaLnBrk="1" hangingPunct="1"/>
            <a:r>
              <a:rPr lang="zh-CN" altLang="en-US" sz="4000" dirty="0" smtClean="0">
                <a:solidFill>
                  <a:srgbClr val="FFC000"/>
                </a:solidFill>
                <a:latin typeface="黑体" pitchFamily="49" charset="-122"/>
                <a:ea typeface="黑体" pitchFamily="49" charset="-122"/>
              </a:rPr>
              <a:t>（二）、社会形态发展的普遍性和特殊性（唯物辩证地理解）</a:t>
            </a:r>
          </a:p>
        </p:txBody>
      </p:sp>
      <p:sp>
        <p:nvSpPr>
          <p:cNvPr id="137219" name="Rectangle 3"/>
          <p:cNvSpPr>
            <a:spLocks noGrp="1" noRot="1" noChangeArrowheads="1"/>
          </p:cNvSpPr>
          <p:nvPr>
            <p:ph type="body" idx="1"/>
          </p:nvPr>
        </p:nvSpPr>
        <p:spPr/>
        <p:txBody>
          <a:bodyPr/>
          <a:lstStyle/>
          <a:p>
            <a:pPr eaLnBrk="1" hangingPunct="1"/>
            <a:endParaRPr lang="en-US" altLang="zh-CN" dirty="0" smtClean="0"/>
          </a:p>
          <a:p>
            <a:pPr eaLnBrk="1" hangingPunct="1"/>
            <a:r>
              <a:rPr lang="en-US" altLang="zh-CN" dirty="0" smtClean="0">
                <a:solidFill>
                  <a:srgbClr val="FFFF00"/>
                </a:solidFill>
                <a:latin typeface="黑体" pitchFamily="49" charset="-122"/>
                <a:ea typeface="黑体" pitchFamily="49" charset="-122"/>
              </a:rPr>
              <a:t>1</a:t>
            </a:r>
            <a:r>
              <a:rPr lang="zh-CN" altLang="en-US" dirty="0" smtClean="0">
                <a:solidFill>
                  <a:srgbClr val="FFFF00"/>
                </a:solidFill>
                <a:latin typeface="黑体" pitchFamily="49" charset="-122"/>
                <a:ea typeface="黑体" pitchFamily="49" charset="-122"/>
              </a:rPr>
              <a:t>、社会形态更替的统一性和多样性</a:t>
            </a:r>
          </a:p>
          <a:p>
            <a:pPr eaLnBrk="1" hangingPunct="1"/>
            <a:r>
              <a:rPr lang="en-US" altLang="zh-CN" dirty="0" smtClean="0">
                <a:solidFill>
                  <a:srgbClr val="FFFF00"/>
                </a:solidFill>
                <a:latin typeface="黑体" pitchFamily="49" charset="-122"/>
                <a:ea typeface="黑体" pitchFamily="49" charset="-122"/>
              </a:rPr>
              <a:t>2</a:t>
            </a:r>
            <a:r>
              <a:rPr lang="zh-CN" altLang="en-US" dirty="0" smtClean="0">
                <a:solidFill>
                  <a:srgbClr val="FFFF00"/>
                </a:solidFill>
                <a:latin typeface="黑体" pitchFamily="49" charset="-122"/>
                <a:ea typeface="黑体" pitchFamily="49" charset="-122"/>
              </a:rPr>
              <a:t>、社会形态更替的必然性与人们的历史选择性</a:t>
            </a:r>
          </a:p>
          <a:p>
            <a:pPr eaLnBrk="1" hangingPunct="1"/>
            <a:r>
              <a:rPr lang="en-US" altLang="zh-CN" dirty="0" smtClean="0">
                <a:solidFill>
                  <a:srgbClr val="FFFF00"/>
                </a:solidFill>
                <a:latin typeface="黑体" pitchFamily="49" charset="-122"/>
                <a:ea typeface="黑体" pitchFamily="49" charset="-122"/>
              </a:rPr>
              <a:t>3</a:t>
            </a:r>
            <a:r>
              <a:rPr lang="zh-CN" altLang="en-US" dirty="0" smtClean="0">
                <a:solidFill>
                  <a:srgbClr val="FFFF00"/>
                </a:solidFill>
                <a:latin typeface="黑体" pitchFamily="49" charset="-122"/>
                <a:ea typeface="黑体" pitchFamily="49" charset="-122"/>
              </a:rPr>
              <a:t>、社会形态更替的前进性与曲折性</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ChangeArrowheads="1"/>
          </p:cNvSpPr>
          <p:nvPr/>
        </p:nvSpPr>
        <p:spPr bwMode="auto">
          <a:xfrm>
            <a:off x="457200" y="762000"/>
            <a:ext cx="2057400" cy="76200"/>
          </a:xfrm>
          <a:prstGeom prst="rect">
            <a:avLst/>
          </a:prstGeom>
          <a:gradFill rotWithShape="0">
            <a:gsLst>
              <a:gs pos="0">
                <a:srgbClr val="FFFFFF"/>
              </a:gs>
              <a:gs pos="50000">
                <a:srgbClr val="FF0000"/>
              </a:gs>
              <a:gs pos="100000">
                <a:srgbClr val="FFFFFF"/>
              </a:gs>
            </a:gsLst>
            <a:lin ang="0" scaled="1"/>
          </a:gradFill>
          <a:ln w="9525">
            <a:solidFill>
              <a:srgbClr val="FFFF00"/>
            </a:solidFill>
            <a:miter lim="800000"/>
          </a:ln>
        </p:spPr>
        <p:txBody>
          <a:bodyPr lIns="90000" tIns="46800" rIns="90000" bIns="46800" anchor="ctr">
            <a:spAutoFit/>
          </a:bodyPr>
          <a:lstStyle/>
          <a:p>
            <a:endParaRPr lang="zh-CN" altLang="en-US"/>
          </a:p>
        </p:txBody>
      </p:sp>
      <p:sp>
        <p:nvSpPr>
          <p:cNvPr id="143363" name="Text Box 3"/>
          <p:cNvSpPr txBox="1">
            <a:spLocks noChangeArrowheads="1"/>
          </p:cNvSpPr>
          <p:nvPr/>
        </p:nvSpPr>
        <p:spPr bwMode="auto">
          <a:xfrm>
            <a:off x="533400" y="152400"/>
            <a:ext cx="1905000" cy="586957"/>
          </a:xfrm>
          <a:prstGeom prst="rect">
            <a:avLst/>
          </a:prstGeom>
          <a:noFill/>
          <a:ln w="9525">
            <a:noFill/>
            <a:miter lim="800000"/>
          </a:ln>
        </p:spPr>
        <p:txBody>
          <a:bodyPr lIns="90000" tIns="46800" rIns="90000" bIns="46800">
            <a:spAutoFit/>
          </a:bodyPr>
          <a:lstStyle/>
          <a:p>
            <a:pPr eaLnBrk="0" hangingPunct="0">
              <a:spcBef>
                <a:spcPct val="50000"/>
              </a:spcBef>
            </a:pPr>
            <a:r>
              <a:rPr lang="zh-CN" altLang="en-US" sz="3200" dirty="0">
                <a:solidFill>
                  <a:srgbClr val="FFC000"/>
                </a:solidFill>
                <a:latin typeface="黑体" pitchFamily="49" charset="-122"/>
                <a:ea typeface="黑体" pitchFamily="49" charset="-122"/>
                <a:cs typeface="方正琥珀简体"/>
              </a:rPr>
              <a:t>法律制度</a:t>
            </a:r>
          </a:p>
        </p:txBody>
      </p:sp>
      <p:sp>
        <p:nvSpPr>
          <p:cNvPr id="143364" name="Text Box 4"/>
          <p:cNvSpPr txBox="1">
            <a:spLocks noChangeArrowheads="1"/>
          </p:cNvSpPr>
          <p:nvPr/>
        </p:nvSpPr>
        <p:spPr bwMode="auto">
          <a:xfrm>
            <a:off x="428596" y="1142984"/>
            <a:ext cx="5143536" cy="1571625"/>
          </a:xfrm>
          <a:prstGeom prst="rect">
            <a:avLst/>
          </a:prstGeom>
          <a:noFill/>
          <a:ln w="9525">
            <a:noFill/>
            <a:miter lim="800000"/>
          </a:ln>
        </p:spPr>
        <p:txBody>
          <a:bodyPr wrap="square" lIns="90000" tIns="46800" rIns="90000" bIns="46800">
            <a:spAutoFit/>
          </a:bodyPr>
          <a:lstStyle/>
          <a:p>
            <a:pPr eaLnBrk="0" hangingPunct="0">
              <a:spcBef>
                <a:spcPct val="50000"/>
              </a:spcBef>
            </a:pPr>
            <a:r>
              <a:rPr lang="zh-CN" altLang="en-US" sz="3200" dirty="0" smtClean="0">
                <a:solidFill>
                  <a:srgbClr val="FFFF00"/>
                </a:solidFill>
                <a:latin typeface="黑体" pitchFamily="49" charset="-122"/>
                <a:ea typeface="黑体" pitchFamily="49" charset="-122"/>
                <a:cs typeface="方正大黑简体"/>
              </a:rPr>
              <a:t>是</a:t>
            </a:r>
            <a:r>
              <a:rPr lang="zh-CN" altLang="en-US" sz="3200" dirty="0">
                <a:solidFill>
                  <a:srgbClr val="FFFF00"/>
                </a:solidFill>
                <a:latin typeface="黑体" pitchFamily="49" charset="-122"/>
                <a:ea typeface="黑体" pitchFamily="49" charset="-122"/>
                <a:cs typeface="方正大黑简体"/>
              </a:rPr>
              <a:t>指国家制定法律、执行法律和遵守法律的各项制度等。</a:t>
            </a:r>
          </a:p>
        </p:txBody>
      </p:sp>
      <p:pic>
        <p:nvPicPr>
          <p:cNvPr id="143365" name="Picture 5" descr="独立宣言 副本"/>
          <p:cNvPicPr>
            <a:picLocks noChangeAspect="1" noChangeArrowheads="1"/>
          </p:cNvPicPr>
          <p:nvPr/>
        </p:nvPicPr>
        <p:blipFill>
          <a:blip r:embed="rId2"/>
          <a:srcRect/>
          <a:stretch>
            <a:fillRect/>
          </a:stretch>
        </p:blipFill>
        <p:spPr bwMode="auto">
          <a:xfrm>
            <a:off x="363538" y="2895600"/>
            <a:ext cx="5334000" cy="3467100"/>
          </a:xfrm>
          <a:prstGeom prst="rect">
            <a:avLst/>
          </a:prstGeom>
          <a:noFill/>
          <a:ln w="9525">
            <a:solidFill>
              <a:srgbClr val="FFFF66"/>
            </a:solidFill>
            <a:miter lim="800000"/>
            <a:headEnd/>
            <a:tailEnd/>
          </a:ln>
        </p:spPr>
      </p:pic>
      <p:pic>
        <p:nvPicPr>
          <p:cNvPr id="143366" name="Picture 6" descr="人权宣言 副本"/>
          <p:cNvPicPr>
            <a:picLocks noChangeAspect="1" noChangeArrowheads="1"/>
          </p:cNvPicPr>
          <p:nvPr/>
        </p:nvPicPr>
        <p:blipFill>
          <a:blip r:embed="rId3"/>
          <a:srcRect/>
          <a:stretch>
            <a:fillRect/>
          </a:stretch>
        </p:blipFill>
        <p:spPr bwMode="auto">
          <a:xfrm>
            <a:off x="5732463" y="1922463"/>
            <a:ext cx="3314700" cy="4445000"/>
          </a:xfrm>
          <a:prstGeom prst="rect">
            <a:avLst/>
          </a:prstGeom>
          <a:noFill/>
          <a:ln w="9525">
            <a:solidFill>
              <a:srgbClr val="FFFF66"/>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43362"/>
                                        </p:tgtEl>
                                        <p:attrNameLst>
                                          <p:attrName>style.visibility</p:attrName>
                                        </p:attrNameLst>
                                      </p:cBhvr>
                                      <p:to>
                                        <p:strVal val="visible"/>
                                      </p:to>
                                    </p:set>
                                    <p:animEffect transition="in" filter="barn(inVertical)">
                                      <p:cBhvr>
                                        <p:cTn id="7" dur="500"/>
                                        <p:tgtEl>
                                          <p:spTgt spid="143362"/>
                                        </p:tgtEl>
                                      </p:cBhvr>
                                    </p:animEffect>
                                  </p:childTnLst>
                                </p:cTn>
                              </p:par>
                            </p:childTnLst>
                          </p:cTn>
                        </p:par>
                        <p:par>
                          <p:cTn id="8" fill="hold">
                            <p:stCondLst>
                              <p:cond delay="500"/>
                            </p:stCondLst>
                            <p:childTnLst>
                              <p:par>
                                <p:cTn id="9" presetID="17" presetClass="entr" presetSubtype="4" fill="hold" grpId="0" nodeType="afterEffect">
                                  <p:stCondLst>
                                    <p:cond delay="0"/>
                                  </p:stCondLst>
                                  <p:childTnLst>
                                    <p:set>
                                      <p:cBhvr>
                                        <p:cTn id="10" dur="1" fill="hold">
                                          <p:stCondLst>
                                            <p:cond delay="0"/>
                                          </p:stCondLst>
                                        </p:cTn>
                                        <p:tgtEl>
                                          <p:spTgt spid="143363"/>
                                        </p:tgtEl>
                                        <p:attrNameLst>
                                          <p:attrName>style.visibility</p:attrName>
                                        </p:attrNameLst>
                                      </p:cBhvr>
                                      <p:to>
                                        <p:strVal val="visible"/>
                                      </p:to>
                                    </p:set>
                                    <p:anim calcmode="lin" valueType="num">
                                      <p:cBhvr>
                                        <p:cTn id="11" dur="500" fill="hold"/>
                                        <p:tgtEl>
                                          <p:spTgt spid="143363"/>
                                        </p:tgtEl>
                                        <p:attrNameLst>
                                          <p:attrName>ppt_x</p:attrName>
                                        </p:attrNameLst>
                                      </p:cBhvr>
                                      <p:tavLst>
                                        <p:tav tm="0">
                                          <p:val>
                                            <p:strVal val="#ppt_x"/>
                                          </p:val>
                                        </p:tav>
                                        <p:tav tm="100000">
                                          <p:val>
                                            <p:strVal val="#ppt_x"/>
                                          </p:val>
                                        </p:tav>
                                      </p:tavLst>
                                    </p:anim>
                                    <p:anim calcmode="lin" valueType="num">
                                      <p:cBhvr>
                                        <p:cTn id="12" dur="500" fill="hold"/>
                                        <p:tgtEl>
                                          <p:spTgt spid="143363"/>
                                        </p:tgtEl>
                                        <p:attrNameLst>
                                          <p:attrName>ppt_y</p:attrName>
                                        </p:attrNameLst>
                                      </p:cBhvr>
                                      <p:tavLst>
                                        <p:tav tm="0">
                                          <p:val>
                                            <p:strVal val="#ppt_y+#ppt_h/2"/>
                                          </p:val>
                                        </p:tav>
                                        <p:tav tm="100000">
                                          <p:val>
                                            <p:strVal val="#ppt_y"/>
                                          </p:val>
                                        </p:tav>
                                      </p:tavLst>
                                    </p:anim>
                                    <p:anim calcmode="lin" valueType="num">
                                      <p:cBhvr>
                                        <p:cTn id="13" dur="500" fill="hold"/>
                                        <p:tgtEl>
                                          <p:spTgt spid="143363"/>
                                        </p:tgtEl>
                                        <p:attrNameLst>
                                          <p:attrName>ppt_w</p:attrName>
                                        </p:attrNameLst>
                                      </p:cBhvr>
                                      <p:tavLst>
                                        <p:tav tm="0">
                                          <p:val>
                                            <p:strVal val="#ppt_w"/>
                                          </p:val>
                                        </p:tav>
                                        <p:tav tm="100000">
                                          <p:val>
                                            <p:strVal val="#ppt_w"/>
                                          </p:val>
                                        </p:tav>
                                      </p:tavLst>
                                    </p:anim>
                                    <p:anim calcmode="lin" valueType="num">
                                      <p:cBhvr>
                                        <p:cTn id="14" dur="500" fill="hold"/>
                                        <p:tgtEl>
                                          <p:spTgt spid="143363"/>
                                        </p:tgtEl>
                                        <p:attrNameLst>
                                          <p:attrName>ppt_h</p:attrName>
                                        </p:attrNameLst>
                                      </p:cBhvr>
                                      <p:tavLst>
                                        <p:tav tm="0">
                                          <p:val>
                                            <p:fltVal val="0"/>
                                          </p:val>
                                        </p:tav>
                                        <p:tav tm="100000">
                                          <p:val>
                                            <p:strVal val="#ppt_h"/>
                                          </p:val>
                                        </p:tav>
                                      </p:tavLst>
                                    </p:anim>
                                  </p:childTnLst>
                                </p:cTn>
                              </p:par>
                            </p:childTnLst>
                          </p:cTn>
                        </p:par>
                        <p:par>
                          <p:cTn id="15" fill="hold">
                            <p:stCondLst>
                              <p:cond delay="1000"/>
                            </p:stCondLst>
                            <p:childTnLst>
                              <p:par>
                                <p:cTn id="16" presetID="9" presetClass="entr" presetSubtype="0" fill="hold" grpId="0" nodeType="afterEffect">
                                  <p:stCondLst>
                                    <p:cond delay="0"/>
                                  </p:stCondLst>
                                  <p:childTnLst>
                                    <p:set>
                                      <p:cBhvr>
                                        <p:cTn id="17" dur="1" fill="hold">
                                          <p:stCondLst>
                                            <p:cond delay="0"/>
                                          </p:stCondLst>
                                        </p:cTn>
                                        <p:tgtEl>
                                          <p:spTgt spid="143364"/>
                                        </p:tgtEl>
                                        <p:attrNameLst>
                                          <p:attrName>style.visibility</p:attrName>
                                        </p:attrNameLst>
                                      </p:cBhvr>
                                      <p:to>
                                        <p:strVal val="visible"/>
                                      </p:to>
                                    </p:set>
                                    <p:animEffect transition="in" filter="dissolve">
                                      <p:cBhvr>
                                        <p:cTn id="18" dur="500"/>
                                        <p:tgtEl>
                                          <p:spTgt spid="143364"/>
                                        </p:tgtEl>
                                      </p:cBhvr>
                                    </p:animEffect>
                                  </p:childTnLst>
                                </p:cTn>
                              </p:par>
                            </p:childTnLst>
                          </p:cTn>
                        </p:par>
                        <p:par>
                          <p:cTn id="19" fill="hold">
                            <p:stCondLst>
                              <p:cond delay="1500"/>
                            </p:stCondLst>
                            <p:childTnLst>
                              <p:par>
                                <p:cTn id="20" presetID="16" presetClass="entr" presetSubtype="37" fill="hold" nodeType="afterEffect">
                                  <p:stCondLst>
                                    <p:cond delay="0"/>
                                  </p:stCondLst>
                                  <p:childTnLst>
                                    <p:set>
                                      <p:cBhvr>
                                        <p:cTn id="21" dur="1" fill="hold">
                                          <p:stCondLst>
                                            <p:cond delay="0"/>
                                          </p:stCondLst>
                                        </p:cTn>
                                        <p:tgtEl>
                                          <p:spTgt spid="143365"/>
                                        </p:tgtEl>
                                        <p:attrNameLst>
                                          <p:attrName>style.visibility</p:attrName>
                                        </p:attrNameLst>
                                      </p:cBhvr>
                                      <p:to>
                                        <p:strVal val="visible"/>
                                      </p:to>
                                    </p:set>
                                    <p:animEffect transition="in" filter="barn(outVertical)">
                                      <p:cBhvr>
                                        <p:cTn id="22" dur="500"/>
                                        <p:tgtEl>
                                          <p:spTgt spid="143365"/>
                                        </p:tgtEl>
                                      </p:cBhvr>
                                    </p:animEffect>
                                  </p:childTnLst>
                                </p:cTn>
                              </p:par>
                            </p:childTnLst>
                          </p:cTn>
                        </p:par>
                        <p:par>
                          <p:cTn id="23" fill="hold">
                            <p:stCondLst>
                              <p:cond delay="2000"/>
                            </p:stCondLst>
                            <p:childTnLst>
                              <p:par>
                                <p:cTn id="24" presetID="16" presetClass="entr" presetSubtype="26" fill="hold" nodeType="afterEffect">
                                  <p:stCondLst>
                                    <p:cond delay="0"/>
                                  </p:stCondLst>
                                  <p:childTnLst>
                                    <p:set>
                                      <p:cBhvr>
                                        <p:cTn id="25" dur="1" fill="hold">
                                          <p:stCondLst>
                                            <p:cond delay="0"/>
                                          </p:stCondLst>
                                        </p:cTn>
                                        <p:tgtEl>
                                          <p:spTgt spid="143366"/>
                                        </p:tgtEl>
                                        <p:attrNameLst>
                                          <p:attrName>style.visibility</p:attrName>
                                        </p:attrNameLst>
                                      </p:cBhvr>
                                      <p:to>
                                        <p:strVal val="visible"/>
                                      </p:to>
                                    </p:set>
                                    <p:animEffect transition="in" filter="barn(inHorizontal)">
                                      <p:cBhvr>
                                        <p:cTn id="26" dur="500"/>
                                        <p:tgtEl>
                                          <p:spTgt spid="143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animBg="1"/>
      <p:bldP spid="143363" grpId="0" autoUpdateAnimBg="0"/>
      <p:bldP spid="143364" grpId="0"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rrowheads="1"/>
          </p:cNvSpPr>
          <p:nvPr>
            <p:ph type="title"/>
          </p:nvPr>
        </p:nvSpPr>
        <p:spPr/>
        <p:txBody>
          <a:bodyPr/>
          <a:lstStyle/>
          <a:p>
            <a:pPr eaLnBrk="1" hangingPunct="1"/>
            <a:r>
              <a:rPr lang="en-US" altLang="zh-CN" sz="4000" dirty="0" smtClean="0">
                <a:solidFill>
                  <a:srgbClr val="FFC000"/>
                </a:solidFill>
                <a:latin typeface="黑体" pitchFamily="49" charset="-122"/>
                <a:ea typeface="黑体" pitchFamily="49" charset="-122"/>
              </a:rPr>
              <a:t/>
            </a:r>
            <a:br>
              <a:rPr lang="en-US" altLang="zh-CN" sz="4000" dirty="0" smtClean="0">
                <a:solidFill>
                  <a:srgbClr val="FFC000"/>
                </a:solidFill>
                <a:latin typeface="黑体" pitchFamily="49" charset="-122"/>
                <a:ea typeface="黑体" pitchFamily="49" charset="-122"/>
              </a:rPr>
            </a:br>
            <a:r>
              <a:rPr lang="en-US" altLang="zh-CN" sz="4000" dirty="0" smtClean="0">
                <a:solidFill>
                  <a:srgbClr val="FFC000"/>
                </a:solidFill>
                <a:latin typeface="黑体" pitchFamily="49" charset="-122"/>
                <a:ea typeface="黑体" pitchFamily="49" charset="-122"/>
              </a:rPr>
              <a:t>1</a:t>
            </a:r>
            <a:r>
              <a:rPr lang="zh-CN" altLang="en-US" sz="4000" dirty="0" smtClean="0">
                <a:solidFill>
                  <a:srgbClr val="FFC000"/>
                </a:solidFill>
                <a:latin typeface="黑体" pitchFamily="49" charset="-122"/>
                <a:ea typeface="黑体" pitchFamily="49" charset="-122"/>
              </a:rPr>
              <a:t>、社会形态更替的统一性和多样性</a:t>
            </a:r>
            <a:br>
              <a:rPr lang="zh-CN" altLang="en-US" sz="4000" dirty="0" smtClean="0">
                <a:solidFill>
                  <a:srgbClr val="FFC000"/>
                </a:solidFill>
                <a:latin typeface="黑体" pitchFamily="49" charset="-122"/>
                <a:ea typeface="黑体" pitchFamily="49" charset="-122"/>
              </a:rPr>
            </a:br>
            <a:endParaRPr lang="zh-CN" altLang="en-US" sz="4000" dirty="0" smtClean="0">
              <a:solidFill>
                <a:srgbClr val="FFC000"/>
              </a:solidFill>
              <a:latin typeface="黑体" pitchFamily="49" charset="-122"/>
              <a:ea typeface="黑体" pitchFamily="49" charset="-122"/>
            </a:endParaRPr>
          </a:p>
        </p:txBody>
      </p:sp>
      <p:sp>
        <p:nvSpPr>
          <p:cNvPr id="138243" name="Rectangle 3"/>
          <p:cNvSpPr>
            <a:spLocks noGrp="1" noRot="1" noChangeArrowheads="1"/>
          </p:cNvSpPr>
          <p:nvPr>
            <p:ph type="body" idx="1"/>
          </p:nvPr>
        </p:nvSpPr>
        <p:spPr/>
        <p:txBody>
          <a:bodyPr/>
          <a:lstStyle/>
          <a:p>
            <a:pPr eaLnBrk="1" hangingPunct="1"/>
            <a:r>
              <a:rPr lang="zh-CN" altLang="en-US" dirty="0" smtClean="0">
                <a:solidFill>
                  <a:srgbClr val="FFFF00"/>
                </a:solidFill>
                <a:latin typeface="黑体" pitchFamily="49" charset="-122"/>
                <a:ea typeface="黑体" pitchFamily="49" charset="-122"/>
              </a:rPr>
              <a:t>依据社会发展阶段的性质，社会历史可划分为五种社会形态：原始社会、奴隶制社会、封建制社会、资本主义社会和共产主义社会（其第一阶段是社会主义社会）。这五种社会形态的依次更替，是社会历史运动的一般过程和一般规律，表现了社会形态更替的统一性。</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rrowheads="1"/>
          </p:cNvSpPr>
          <p:nvPr>
            <p:ph type="body" idx="1"/>
          </p:nvPr>
        </p:nvSpPr>
        <p:spPr>
          <a:xfrm>
            <a:off x="36513" y="47625"/>
            <a:ext cx="9072562" cy="6765925"/>
          </a:xfrm>
        </p:spPr>
        <p:txBody>
          <a:bodyPr/>
          <a:lstStyle/>
          <a:p>
            <a:pPr eaLnBrk="1" hangingPunct="1"/>
            <a:r>
              <a:rPr lang="zh-CN" altLang="en-US" sz="2800" dirty="0" smtClean="0">
                <a:solidFill>
                  <a:srgbClr val="FFFF00"/>
                </a:solidFill>
                <a:latin typeface="黑体" pitchFamily="49" charset="-122"/>
                <a:ea typeface="黑体" pitchFamily="49" charset="-122"/>
              </a:rPr>
              <a:t>但就某一国家或民族的社会形态发展的历程而言，情况就不一样了。</a:t>
            </a:r>
          </a:p>
          <a:p>
            <a:pPr eaLnBrk="1" hangingPunct="1"/>
            <a:endParaRPr lang="zh-CN" altLang="en-US" sz="2800" dirty="0" smtClean="0">
              <a:solidFill>
                <a:srgbClr val="FFFF00"/>
              </a:solidFill>
              <a:latin typeface="黑体" pitchFamily="49" charset="-122"/>
              <a:ea typeface="黑体" pitchFamily="49" charset="-122"/>
            </a:endParaRPr>
          </a:p>
          <a:p>
            <a:pPr eaLnBrk="1" hangingPunct="1"/>
            <a:r>
              <a:rPr lang="zh-CN" altLang="en-US" sz="2800" dirty="0" smtClean="0">
                <a:solidFill>
                  <a:srgbClr val="FFFF00"/>
                </a:solidFill>
                <a:latin typeface="黑体" pitchFamily="49" charset="-122"/>
                <a:ea typeface="黑体" pitchFamily="49" charset="-122"/>
              </a:rPr>
              <a:t>有的国家在历史发展进程中超越了一个甚至几个社会形态而跨越式地向前发展；</a:t>
            </a:r>
          </a:p>
          <a:p>
            <a:pPr eaLnBrk="1" hangingPunct="1"/>
            <a:endParaRPr lang="zh-CN" altLang="en-US" sz="2800" dirty="0" smtClean="0">
              <a:solidFill>
                <a:srgbClr val="FFFF00"/>
              </a:solidFill>
              <a:latin typeface="黑体" pitchFamily="49" charset="-122"/>
              <a:ea typeface="黑体" pitchFamily="49" charset="-122"/>
            </a:endParaRPr>
          </a:p>
          <a:p>
            <a:pPr eaLnBrk="1" hangingPunct="1"/>
            <a:r>
              <a:rPr lang="zh-CN" altLang="en-US" sz="2800" dirty="0" smtClean="0">
                <a:solidFill>
                  <a:srgbClr val="FFFF00"/>
                </a:solidFill>
                <a:latin typeface="黑体" pitchFamily="49" charset="-122"/>
                <a:ea typeface="黑体" pitchFamily="49" charset="-122"/>
              </a:rPr>
              <a:t>有些国家在历史发展的一定阶段上社会形态性质不够典型，甚至多种社会形态特征交叉渗透；</a:t>
            </a:r>
          </a:p>
          <a:p>
            <a:pPr eaLnBrk="1" hangingPunct="1"/>
            <a:endParaRPr lang="zh-CN" altLang="en-US" sz="2800" dirty="0" smtClean="0">
              <a:solidFill>
                <a:srgbClr val="FFFF00"/>
              </a:solidFill>
              <a:latin typeface="黑体" pitchFamily="49" charset="-122"/>
              <a:ea typeface="黑体" pitchFamily="49" charset="-122"/>
            </a:endParaRPr>
          </a:p>
          <a:p>
            <a:pPr eaLnBrk="1" hangingPunct="1"/>
            <a:r>
              <a:rPr lang="zh-CN" altLang="en-US" sz="2800" dirty="0" smtClean="0">
                <a:solidFill>
                  <a:srgbClr val="FFFF00"/>
                </a:solidFill>
                <a:latin typeface="黑体" pitchFamily="49" charset="-122"/>
                <a:ea typeface="黑体" pitchFamily="49" charset="-122"/>
              </a:rPr>
              <a:t>有些国家在一定时期由较为落后的社会形态快速跃迁为先进的社会形态，而有些国家的社会形态则长期陷于停滞状况甚至由先进转为长期落后；即使是同一种社会形态，在不同国家也会显现不同特点等。 </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rrowheads="1"/>
          </p:cNvSpPr>
          <p:nvPr>
            <p:ph type="body" idx="1"/>
          </p:nvPr>
        </p:nvSpPr>
        <p:spPr/>
        <p:txBody>
          <a:bodyPr/>
          <a:lstStyle/>
          <a:p>
            <a:pPr eaLnBrk="1" hangingPunct="1"/>
            <a:r>
              <a:rPr lang="zh-CN" altLang="en-US" dirty="0" smtClean="0">
                <a:solidFill>
                  <a:srgbClr val="FFFF00"/>
                </a:solidFill>
                <a:latin typeface="黑体" pitchFamily="49" charset="-122"/>
                <a:ea typeface="黑体" pitchFamily="49" charset="-122"/>
              </a:rPr>
              <a:t>列宁曾深刻指出：“世界历史发展的一般规律，不仅丝毫不排斥个别发展阶段在发展的形式或顺序上表现出特殊性，反而是以此为前提的。” </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rrowheads="1"/>
          </p:cNvSpPr>
          <p:nvPr>
            <p:ph type="title"/>
          </p:nvPr>
        </p:nvSpPr>
        <p:spPr/>
        <p:txBody>
          <a:bodyPr/>
          <a:lstStyle/>
          <a:p>
            <a:pPr eaLnBrk="1" hangingPunct="1"/>
            <a:r>
              <a:rPr lang="zh-CN" altLang="en-US" sz="4000" dirty="0" smtClean="0">
                <a:solidFill>
                  <a:srgbClr val="FFC000"/>
                </a:solidFill>
                <a:latin typeface="黑体" pitchFamily="49" charset="-122"/>
                <a:ea typeface="黑体" pitchFamily="49" charset="-122"/>
              </a:rPr>
              <a:t>（三）、社会形态更替的必然性与人们的历史选择性</a:t>
            </a:r>
          </a:p>
        </p:txBody>
      </p:sp>
      <p:sp>
        <p:nvSpPr>
          <p:cNvPr id="141315" name="Rectangle 3"/>
          <p:cNvSpPr>
            <a:spLocks noGrp="1" noRot="1" noChangeArrowheads="1"/>
          </p:cNvSpPr>
          <p:nvPr>
            <p:ph type="body" idx="1"/>
          </p:nvPr>
        </p:nvSpPr>
        <p:spPr/>
        <p:txBody>
          <a:bodyPr/>
          <a:lstStyle/>
          <a:p>
            <a:pPr eaLnBrk="1" hangingPunct="1"/>
            <a:endParaRPr lang="en-US" altLang="zh-CN" sz="2800" dirty="0" smtClean="0"/>
          </a:p>
          <a:p>
            <a:pPr eaLnBrk="1" hangingPunct="1"/>
            <a:r>
              <a:rPr lang="zh-CN" altLang="en-US" sz="2800" dirty="0" smtClean="0">
                <a:solidFill>
                  <a:srgbClr val="FFFF00"/>
                </a:solidFill>
                <a:latin typeface="黑体" pitchFamily="49" charset="-122"/>
                <a:ea typeface="黑体" pitchFamily="49" charset="-122"/>
              </a:rPr>
              <a:t>社会形态更替的客观必然性，主要是指社会形态依次更替的过程和规律是客观的，其规定的基本趋势是确定不移的。社会形态更替归根结底是社会基本矛盾运动的结果。生产力与生产关系矛盾运动的规律性，从根本上规定了社会形态更替的客观必然性。其中，生产力的发展具有最终的决定意义。</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rrowheads="1"/>
          </p:cNvSpPr>
          <p:nvPr>
            <p:ph type="title"/>
          </p:nvPr>
        </p:nvSpPr>
        <p:spPr/>
        <p:txBody>
          <a:bodyPr/>
          <a:lstStyle/>
          <a:p>
            <a:pPr eaLnBrk="1" hangingPunct="1"/>
            <a:r>
              <a:rPr lang="zh-CN" altLang="en-US" dirty="0" smtClean="0">
                <a:solidFill>
                  <a:srgbClr val="FFC000"/>
                </a:solidFill>
                <a:latin typeface="黑体" pitchFamily="49" charset="-122"/>
                <a:ea typeface="黑体" pitchFamily="49" charset="-122"/>
              </a:rPr>
              <a:t>历史选择性包含三层关系：</a:t>
            </a:r>
          </a:p>
        </p:txBody>
      </p:sp>
      <p:sp>
        <p:nvSpPr>
          <p:cNvPr id="142339" name="Rectangle 3"/>
          <p:cNvSpPr>
            <a:spLocks noGrp="1" noRot="1" noChangeArrowheads="1"/>
          </p:cNvSpPr>
          <p:nvPr>
            <p:ph type="body" idx="1"/>
          </p:nvPr>
        </p:nvSpPr>
        <p:spPr/>
        <p:txBody>
          <a:bodyPr/>
          <a:lstStyle/>
          <a:p>
            <a:pPr eaLnBrk="1" hangingPunct="1"/>
            <a:r>
              <a:rPr lang="zh-CN" altLang="en-US" dirty="0" smtClean="0">
                <a:solidFill>
                  <a:srgbClr val="FFFF00"/>
                </a:solidFill>
                <a:latin typeface="黑体" pitchFamily="49" charset="-122"/>
                <a:ea typeface="黑体" pitchFamily="49" charset="-122"/>
              </a:rPr>
              <a:t>第一，社会发展的客观必然性造成了一定历史阶段社会发展的基本趋势，为人们的历史选择提供了基础、范围和实践活动的幅度、空间。例如，中国新民主主义革命胜利后，中国人民选择了社会主义道路而跨越了资本主义典型发展阶段，就是由于具有建立公有制为主体的生产关系的基本的生产力条件、当时苏联社会主义的存在及影响以及资本主义道路走不通、国民性等原因造成的。</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rrowheads="1"/>
          </p:cNvSpPr>
          <p:nvPr>
            <p:ph type="body" idx="1"/>
          </p:nvPr>
        </p:nvSpPr>
        <p:spPr>
          <a:xfrm>
            <a:off x="301625" y="406400"/>
            <a:ext cx="8540750" cy="6262688"/>
          </a:xfrm>
        </p:spPr>
        <p:txBody>
          <a:bodyPr/>
          <a:lstStyle/>
          <a:p>
            <a:pPr eaLnBrk="1" hangingPunct="1">
              <a:lnSpc>
                <a:spcPct val="90000"/>
              </a:lnSpc>
            </a:pPr>
            <a:r>
              <a:rPr lang="zh-CN" altLang="en-US" dirty="0" smtClean="0">
                <a:solidFill>
                  <a:srgbClr val="FFFF00"/>
                </a:solidFill>
                <a:latin typeface="黑体" pitchFamily="49" charset="-122"/>
                <a:ea typeface="黑体" pitchFamily="49" charset="-122"/>
              </a:rPr>
              <a:t>第二，社会形态更替的过程也是一个合目的性与合规律性相统一的过程。人是实践社会规律的主体。在社会形态更替的过程中，一方面，人们的历史选择活动又必须遵循事物发展的客观规律，因为历史过程是受内在的一般规律支配的，人们的历史选择只有符合社会发展规律才能实现。另一方面，人们的历史选择活动总要受到自己目的的驱使和制约，因为在社会历史领域活动的，是具有意识的、经过思虑或受激情行动的、追求目的的人；这就决定了在社会形态更替过程中历史主体的选择性活动，必然是一个合目的性与合规律性相统一的过程。</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solidFill>
                  <a:srgbClr val="FFFF00"/>
                </a:solidFill>
                <a:latin typeface="黑体" pitchFamily="49" charset="-122"/>
                <a:ea typeface="黑体" pitchFamily="49" charset="-122"/>
              </a:rPr>
              <a:t>某一民族可以超越一定的历史阶段，但它的</a:t>
            </a:r>
            <a:endParaRPr lang="en-US" altLang="zh-CN" dirty="0" smtClean="0">
              <a:solidFill>
                <a:srgbClr val="FFFF00"/>
              </a:solidFill>
              <a:latin typeface="黑体" pitchFamily="49" charset="-122"/>
              <a:ea typeface="黑体" pitchFamily="49" charset="-122"/>
            </a:endParaRPr>
          </a:p>
          <a:p>
            <a:r>
              <a:rPr lang="zh-CN" altLang="en-US" dirty="0" smtClean="0">
                <a:solidFill>
                  <a:srgbClr val="FFFF00"/>
                </a:solidFill>
                <a:latin typeface="黑体" pitchFamily="49" charset="-122"/>
                <a:ea typeface="黑体" pitchFamily="49" charset="-122"/>
              </a:rPr>
              <a:t>历史运行路线是不可能和人类总体的历史进程的方向逆向的，相反，其超越的方向和人类总体历史的进程方向是一致的。</a:t>
            </a:r>
            <a:endParaRPr lang="zh-CN" altLang="en-US" dirty="0">
              <a:solidFill>
                <a:srgbClr val="FFFF00"/>
              </a:solidFill>
              <a:latin typeface="黑体" pitchFamily="49" charset="-122"/>
              <a:ea typeface="黑体" pitchFamily="49" charset="-122"/>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rrowheads="1"/>
          </p:cNvSpPr>
          <p:nvPr>
            <p:ph type="body" idx="1"/>
          </p:nvPr>
        </p:nvSpPr>
        <p:spPr>
          <a:xfrm>
            <a:off x="109538" y="117475"/>
            <a:ext cx="8734425" cy="6553200"/>
          </a:xfrm>
        </p:spPr>
        <p:txBody>
          <a:bodyPr/>
          <a:lstStyle/>
          <a:p>
            <a:pPr eaLnBrk="1" hangingPunct="1">
              <a:lnSpc>
                <a:spcPct val="90000"/>
              </a:lnSpc>
            </a:pPr>
            <a:endParaRPr lang="en-US" altLang="zh-CN" dirty="0" smtClean="0"/>
          </a:p>
          <a:p>
            <a:pPr eaLnBrk="1" hangingPunct="1">
              <a:lnSpc>
                <a:spcPct val="90000"/>
              </a:lnSpc>
            </a:pPr>
            <a:r>
              <a:rPr lang="zh-CN" altLang="en-US" dirty="0" smtClean="0">
                <a:solidFill>
                  <a:srgbClr val="FFFF00"/>
                </a:solidFill>
                <a:latin typeface="黑体" pitchFamily="49" charset="-122"/>
                <a:ea typeface="黑体" pitchFamily="49" charset="-122"/>
              </a:rPr>
              <a:t>第三，人们的历史选择性，归根结底是人民群众的选择性。人们对于社会形态的历史选择，最终取决于人民群众的根本利益及其对社会发展规律的把握和顺应程度。历史是人民群众创造的，人民群众是社会形态变革的决定力量。人民群众对于社会形态的历史选择，正是在遵循社会发展客观规律的基础上，通过参与社会变革实现的。历史的发展、社会形态的更替的规律，归根结底会通过人民的意志和人民的选择表现出来。</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rrowheads="1"/>
          </p:cNvSpPr>
          <p:nvPr>
            <p:ph type="title"/>
          </p:nvPr>
        </p:nvSpPr>
        <p:spPr/>
        <p:txBody>
          <a:bodyPr/>
          <a:lstStyle/>
          <a:p>
            <a:pPr eaLnBrk="1" hangingPunct="1"/>
            <a:r>
              <a:rPr lang="en-US" altLang="zh-CN" sz="4000" dirty="0" smtClean="0">
                <a:solidFill>
                  <a:srgbClr val="FFC000"/>
                </a:solidFill>
                <a:latin typeface="黑体" pitchFamily="49" charset="-122"/>
                <a:ea typeface="黑体" pitchFamily="49" charset="-122"/>
              </a:rPr>
              <a:t>3</a:t>
            </a:r>
            <a:r>
              <a:rPr lang="zh-CN" altLang="en-US" sz="4000" dirty="0" smtClean="0">
                <a:solidFill>
                  <a:srgbClr val="FFC000"/>
                </a:solidFill>
                <a:latin typeface="黑体" pitchFamily="49" charset="-122"/>
                <a:ea typeface="黑体" pitchFamily="49" charset="-122"/>
              </a:rPr>
              <a:t>、社会形态更替的前进性与曲折性</a:t>
            </a:r>
          </a:p>
        </p:txBody>
      </p:sp>
      <p:sp>
        <p:nvSpPr>
          <p:cNvPr id="145411" name="Rectangle 3"/>
          <p:cNvSpPr>
            <a:spLocks noGrp="1" noRot="1" noChangeArrowheads="1"/>
          </p:cNvSpPr>
          <p:nvPr>
            <p:ph type="body" idx="1"/>
          </p:nvPr>
        </p:nvSpPr>
        <p:spPr/>
        <p:txBody>
          <a:bodyPr/>
          <a:lstStyle/>
          <a:p>
            <a:pPr eaLnBrk="1" hangingPunct="1"/>
            <a:r>
              <a:rPr lang="zh-CN" altLang="en-US" dirty="0" smtClean="0">
                <a:solidFill>
                  <a:srgbClr val="FFFF00"/>
                </a:solidFill>
                <a:latin typeface="黑体" pitchFamily="49" charset="-122"/>
                <a:ea typeface="黑体" pitchFamily="49" charset="-122"/>
              </a:rPr>
              <a:t>社会形态更替的进步性、渐进性主要是指五种社会形态依次演进的基本趋势，其历史过程是一个“扬弃”的过程。</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rrowheads="1"/>
          </p:cNvSpPr>
          <p:nvPr>
            <p:ph type="body" idx="1"/>
          </p:nvPr>
        </p:nvSpPr>
        <p:spPr>
          <a:xfrm>
            <a:off x="36513" y="117475"/>
            <a:ext cx="9072562" cy="6553200"/>
          </a:xfrm>
        </p:spPr>
        <p:txBody>
          <a:bodyPr/>
          <a:lstStyle/>
          <a:p>
            <a:pPr eaLnBrk="1" hangingPunct="1"/>
            <a:endParaRPr lang="en-US" altLang="zh-CN" sz="2800" dirty="0" smtClean="0"/>
          </a:p>
          <a:p>
            <a:pPr eaLnBrk="1" hangingPunct="1"/>
            <a:endParaRPr lang="en-US" altLang="zh-CN" sz="2800" dirty="0" smtClean="0"/>
          </a:p>
          <a:p>
            <a:pPr eaLnBrk="1" hangingPunct="1"/>
            <a:endParaRPr lang="en-US" altLang="zh-CN" sz="2800" dirty="0" smtClean="0"/>
          </a:p>
          <a:p>
            <a:pPr eaLnBrk="1" hangingPunct="1"/>
            <a:r>
              <a:rPr lang="zh-CN" altLang="en-US" sz="2800" dirty="0" smtClean="0">
                <a:solidFill>
                  <a:srgbClr val="FFFF00"/>
                </a:solidFill>
                <a:latin typeface="黑体" pitchFamily="49" charset="-122"/>
                <a:ea typeface="黑体" pitchFamily="49" charset="-122"/>
              </a:rPr>
              <a:t>社会形态更替的进步性、渐进性并不否认历史发展的曲折性和跨越性。一种新社会制度取代旧社会制度，往往并不是从旧社会制度发展较为充分的典型国家开始，而更易于在旧制度发展不很完善或者很不充分的地方突破。这既体现了社会形态更替过程的曲折性，又为社会形态更替的跨越性提供了条件和历史契机。</a:t>
            </a:r>
          </a:p>
          <a:p>
            <a:pPr eaLnBrk="1" hangingPunct="1">
              <a:buFont typeface="Wingdings 2" panose="05020102010507070707" pitchFamily="18" charset="2"/>
              <a:buNone/>
            </a:pPr>
            <a:endParaRPr lang="zh-CN" altLang="en-US" sz="28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ChangeArrowheads="1"/>
          </p:cNvSpPr>
          <p:nvPr/>
        </p:nvSpPr>
        <p:spPr bwMode="auto">
          <a:xfrm>
            <a:off x="892175" y="729615"/>
            <a:ext cx="2743200" cy="76200"/>
          </a:xfrm>
          <a:prstGeom prst="rect">
            <a:avLst/>
          </a:prstGeom>
          <a:gradFill rotWithShape="0">
            <a:gsLst>
              <a:gs pos="0">
                <a:srgbClr val="FFFFFF"/>
              </a:gs>
              <a:gs pos="50000">
                <a:srgbClr val="FF0000"/>
              </a:gs>
              <a:gs pos="100000">
                <a:srgbClr val="FFFFFF"/>
              </a:gs>
            </a:gsLst>
            <a:lin ang="0" scaled="1"/>
          </a:gradFill>
          <a:ln w="9525">
            <a:solidFill>
              <a:srgbClr val="FFFF00"/>
            </a:solidFill>
            <a:miter lim="800000"/>
          </a:ln>
        </p:spPr>
        <p:txBody>
          <a:bodyPr lIns="90000" tIns="46800" rIns="90000" bIns="46800" anchor="ctr">
            <a:spAutoFit/>
          </a:bodyPr>
          <a:lstStyle/>
          <a:p>
            <a:endParaRPr lang="zh-CN" altLang="en-US"/>
          </a:p>
        </p:txBody>
      </p:sp>
      <p:sp>
        <p:nvSpPr>
          <p:cNvPr id="144387" name="Text Box 3"/>
          <p:cNvSpPr txBox="1">
            <a:spLocks noChangeArrowheads="1"/>
          </p:cNvSpPr>
          <p:nvPr/>
        </p:nvSpPr>
        <p:spPr bwMode="auto">
          <a:xfrm>
            <a:off x="457200" y="20955"/>
            <a:ext cx="6149340" cy="584835"/>
          </a:xfrm>
          <a:prstGeom prst="rect">
            <a:avLst/>
          </a:prstGeom>
          <a:noFill/>
          <a:ln w="9525">
            <a:noFill/>
            <a:miter lim="800000"/>
          </a:ln>
        </p:spPr>
        <p:txBody>
          <a:bodyPr wrap="square" lIns="90000" tIns="46800" rIns="90000" bIns="46800">
            <a:spAutoFit/>
          </a:bodyPr>
          <a:lstStyle/>
          <a:p>
            <a:pPr eaLnBrk="0" hangingPunct="0">
              <a:spcBef>
                <a:spcPct val="50000"/>
              </a:spcBef>
            </a:pPr>
            <a:r>
              <a:rPr lang="zh-CN" altLang="en-US" sz="3200" dirty="0">
                <a:solidFill>
                  <a:srgbClr val="FFC000"/>
                </a:solidFill>
                <a:latin typeface="黑体" pitchFamily="49" charset="-122"/>
                <a:ea typeface="黑体" pitchFamily="49" charset="-122"/>
                <a:cs typeface="方正琥珀简体"/>
              </a:rPr>
              <a:t>政治法律组织设施</a:t>
            </a:r>
          </a:p>
        </p:txBody>
      </p:sp>
      <p:sp>
        <p:nvSpPr>
          <p:cNvPr id="144388" name="Text Box 4"/>
          <p:cNvSpPr txBox="1">
            <a:spLocks noChangeArrowheads="1"/>
          </p:cNvSpPr>
          <p:nvPr/>
        </p:nvSpPr>
        <p:spPr bwMode="auto">
          <a:xfrm>
            <a:off x="642938" y="928688"/>
            <a:ext cx="7662862" cy="1571625"/>
          </a:xfrm>
          <a:prstGeom prst="rect">
            <a:avLst/>
          </a:prstGeom>
          <a:noFill/>
          <a:ln w="9525">
            <a:noFill/>
            <a:miter lim="800000"/>
          </a:ln>
        </p:spPr>
        <p:txBody>
          <a:bodyPr lIns="90000" tIns="46800" rIns="90000" bIns="46800">
            <a:spAutoFit/>
          </a:bodyPr>
          <a:lstStyle/>
          <a:p>
            <a:pPr eaLnBrk="0" hangingPunct="0">
              <a:spcBef>
                <a:spcPct val="50000"/>
              </a:spcBef>
            </a:pPr>
            <a:r>
              <a:rPr lang="zh-CN" altLang="en-US" sz="3200" dirty="0" smtClean="0">
                <a:solidFill>
                  <a:srgbClr val="FFFF00"/>
                </a:solidFill>
                <a:latin typeface="黑体" pitchFamily="49" charset="-122"/>
                <a:ea typeface="黑体" pitchFamily="49" charset="-122"/>
                <a:cs typeface="方正大黑简体"/>
              </a:rPr>
              <a:t>包括政府机构、军队</a:t>
            </a:r>
            <a:r>
              <a:rPr lang="zh-CN" altLang="en-US" sz="3200" dirty="0">
                <a:solidFill>
                  <a:srgbClr val="FFFF00"/>
                </a:solidFill>
                <a:latin typeface="黑体" pitchFamily="49" charset="-122"/>
                <a:ea typeface="黑体" pitchFamily="49" charset="-122"/>
                <a:cs typeface="方正大黑简体"/>
              </a:rPr>
              <a:t>、</a:t>
            </a:r>
            <a:r>
              <a:rPr lang="zh-CN" altLang="en-US" sz="3200" dirty="0" smtClean="0">
                <a:solidFill>
                  <a:srgbClr val="FFFF00"/>
                </a:solidFill>
                <a:latin typeface="黑体" pitchFamily="49" charset="-122"/>
                <a:ea typeface="黑体" pitchFamily="49" charset="-122"/>
                <a:cs typeface="方正大黑简体"/>
              </a:rPr>
              <a:t>警察等</a:t>
            </a:r>
            <a:r>
              <a:rPr lang="zh-CN" altLang="en-US" sz="3200" dirty="0">
                <a:solidFill>
                  <a:srgbClr val="FFFF00"/>
                </a:solidFill>
                <a:latin typeface="黑体" pitchFamily="49" charset="-122"/>
                <a:ea typeface="黑体" pitchFamily="49" charset="-122"/>
                <a:cs typeface="方正大黑简体"/>
              </a:rPr>
              <a:t>国家机器以及与此相联系的一整套政治组织、社会团体</a:t>
            </a:r>
            <a:r>
              <a:rPr lang="zh-CN" altLang="en-US" sz="3200" dirty="0" smtClean="0">
                <a:solidFill>
                  <a:srgbClr val="FFFF00"/>
                </a:solidFill>
                <a:latin typeface="黑体" pitchFamily="49" charset="-122"/>
                <a:ea typeface="黑体" pitchFamily="49" charset="-122"/>
                <a:cs typeface="方正大黑简体"/>
              </a:rPr>
              <a:t>组织和法庭、监狱等设施。</a:t>
            </a:r>
            <a:endParaRPr lang="zh-CN" altLang="en-US" sz="3200" dirty="0">
              <a:solidFill>
                <a:srgbClr val="FFFF00"/>
              </a:solidFill>
              <a:latin typeface="黑体" pitchFamily="49" charset="-122"/>
              <a:ea typeface="黑体" pitchFamily="49" charset="-122"/>
              <a:cs typeface="方正大黑简体"/>
            </a:endParaRPr>
          </a:p>
        </p:txBody>
      </p:sp>
      <p:pic>
        <p:nvPicPr>
          <p:cNvPr id="144389" name="Picture 5" descr="仪仗队4"/>
          <p:cNvPicPr>
            <a:picLocks noChangeAspect="1" noChangeArrowheads="1"/>
          </p:cNvPicPr>
          <p:nvPr/>
        </p:nvPicPr>
        <p:blipFill>
          <a:blip r:embed="rId2"/>
          <a:srcRect/>
          <a:stretch>
            <a:fillRect/>
          </a:stretch>
        </p:blipFill>
        <p:spPr bwMode="auto">
          <a:xfrm>
            <a:off x="228600" y="2819400"/>
            <a:ext cx="2705100" cy="3819525"/>
          </a:xfrm>
          <a:prstGeom prst="rect">
            <a:avLst/>
          </a:prstGeom>
          <a:noFill/>
          <a:ln w="9525">
            <a:solidFill>
              <a:srgbClr val="FFFF66"/>
            </a:solidFill>
            <a:miter lim="800000"/>
            <a:headEnd/>
            <a:tailEnd/>
          </a:ln>
        </p:spPr>
      </p:pic>
      <p:pic>
        <p:nvPicPr>
          <p:cNvPr id="144390" name="Picture 6" descr="武警 副本"/>
          <p:cNvPicPr>
            <a:picLocks noChangeAspect="1" noChangeArrowheads="1"/>
          </p:cNvPicPr>
          <p:nvPr/>
        </p:nvPicPr>
        <p:blipFill>
          <a:blip r:embed="rId3"/>
          <a:srcRect/>
          <a:stretch>
            <a:fillRect/>
          </a:stretch>
        </p:blipFill>
        <p:spPr bwMode="auto">
          <a:xfrm>
            <a:off x="3030538" y="2819400"/>
            <a:ext cx="2667000" cy="3810000"/>
          </a:xfrm>
          <a:prstGeom prst="rect">
            <a:avLst/>
          </a:prstGeom>
          <a:noFill/>
          <a:ln w="9525">
            <a:solidFill>
              <a:srgbClr val="FFFF66"/>
            </a:solidFill>
            <a:miter lim="800000"/>
            <a:headEnd/>
            <a:tailEnd/>
          </a:ln>
        </p:spPr>
      </p:pic>
      <p:pic>
        <p:nvPicPr>
          <p:cNvPr id="144391" name="Picture 7" descr="法制图片"/>
          <p:cNvPicPr>
            <a:picLocks noChangeAspect="1" noChangeArrowheads="1"/>
          </p:cNvPicPr>
          <p:nvPr/>
        </p:nvPicPr>
        <p:blipFill>
          <a:blip r:embed="rId4"/>
          <a:srcRect/>
          <a:stretch>
            <a:fillRect/>
          </a:stretch>
        </p:blipFill>
        <p:spPr bwMode="auto">
          <a:xfrm>
            <a:off x="5791200" y="2819400"/>
            <a:ext cx="3048000" cy="3810000"/>
          </a:xfrm>
          <a:prstGeom prst="rect">
            <a:avLst/>
          </a:prstGeom>
          <a:noFill/>
          <a:ln w="9525">
            <a:solidFill>
              <a:srgbClr val="FFFF66"/>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44386"/>
                                        </p:tgtEl>
                                        <p:attrNameLst>
                                          <p:attrName>style.visibility</p:attrName>
                                        </p:attrNameLst>
                                      </p:cBhvr>
                                      <p:to>
                                        <p:strVal val="visible"/>
                                      </p:to>
                                    </p:set>
                                    <p:animEffect transition="in" filter="barn(inVertical)">
                                      <p:cBhvr>
                                        <p:cTn id="7" dur="500"/>
                                        <p:tgtEl>
                                          <p:spTgt spid="144386"/>
                                        </p:tgtEl>
                                      </p:cBhvr>
                                    </p:animEffect>
                                  </p:childTnLst>
                                </p:cTn>
                              </p:par>
                            </p:childTnLst>
                          </p:cTn>
                        </p:par>
                        <p:par>
                          <p:cTn id="8" fill="hold">
                            <p:stCondLst>
                              <p:cond delay="500"/>
                            </p:stCondLst>
                            <p:childTnLst>
                              <p:par>
                                <p:cTn id="9" presetID="17" presetClass="entr" presetSubtype="4" fill="hold" grpId="0" nodeType="afterEffect">
                                  <p:stCondLst>
                                    <p:cond delay="0"/>
                                  </p:stCondLst>
                                  <p:childTnLst>
                                    <p:set>
                                      <p:cBhvr>
                                        <p:cTn id="10" dur="1" fill="hold">
                                          <p:stCondLst>
                                            <p:cond delay="0"/>
                                          </p:stCondLst>
                                        </p:cTn>
                                        <p:tgtEl>
                                          <p:spTgt spid="144387"/>
                                        </p:tgtEl>
                                        <p:attrNameLst>
                                          <p:attrName>style.visibility</p:attrName>
                                        </p:attrNameLst>
                                      </p:cBhvr>
                                      <p:to>
                                        <p:strVal val="visible"/>
                                      </p:to>
                                    </p:set>
                                    <p:anim calcmode="lin" valueType="num">
                                      <p:cBhvr>
                                        <p:cTn id="11" dur="500" fill="hold"/>
                                        <p:tgtEl>
                                          <p:spTgt spid="144387"/>
                                        </p:tgtEl>
                                        <p:attrNameLst>
                                          <p:attrName>ppt_x</p:attrName>
                                        </p:attrNameLst>
                                      </p:cBhvr>
                                      <p:tavLst>
                                        <p:tav tm="0">
                                          <p:val>
                                            <p:strVal val="#ppt_x"/>
                                          </p:val>
                                        </p:tav>
                                        <p:tav tm="100000">
                                          <p:val>
                                            <p:strVal val="#ppt_x"/>
                                          </p:val>
                                        </p:tav>
                                      </p:tavLst>
                                    </p:anim>
                                    <p:anim calcmode="lin" valueType="num">
                                      <p:cBhvr>
                                        <p:cTn id="12" dur="500" fill="hold"/>
                                        <p:tgtEl>
                                          <p:spTgt spid="144387"/>
                                        </p:tgtEl>
                                        <p:attrNameLst>
                                          <p:attrName>ppt_y</p:attrName>
                                        </p:attrNameLst>
                                      </p:cBhvr>
                                      <p:tavLst>
                                        <p:tav tm="0">
                                          <p:val>
                                            <p:strVal val="#ppt_y+#ppt_h/2"/>
                                          </p:val>
                                        </p:tav>
                                        <p:tav tm="100000">
                                          <p:val>
                                            <p:strVal val="#ppt_y"/>
                                          </p:val>
                                        </p:tav>
                                      </p:tavLst>
                                    </p:anim>
                                    <p:anim calcmode="lin" valueType="num">
                                      <p:cBhvr>
                                        <p:cTn id="13" dur="500" fill="hold"/>
                                        <p:tgtEl>
                                          <p:spTgt spid="144387"/>
                                        </p:tgtEl>
                                        <p:attrNameLst>
                                          <p:attrName>ppt_w</p:attrName>
                                        </p:attrNameLst>
                                      </p:cBhvr>
                                      <p:tavLst>
                                        <p:tav tm="0">
                                          <p:val>
                                            <p:strVal val="#ppt_w"/>
                                          </p:val>
                                        </p:tav>
                                        <p:tav tm="100000">
                                          <p:val>
                                            <p:strVal val="#ppt_w"/>
                                          </p:val>
                                        </p:tav>
                                      </p:tavLst>
                                    </p:anim>
                                    <p:anim calcmode="lin" valueType="num">
                                      <p:cBhvr>
                                        <p:cTn id="14" dur="500" fill="hold"/>
                                        <p:tgtEl>
                                          <p:spTgt spid="144387"/>
                                        </p:tgtEl>
                                        <p:attrNameLst>
                                          <p:attrName>ppt_h</p:attrName>
                                        </p:attrNameLst>
                                      </p:cBhvr>
                                      <p:tavLst>
                                        <p:tav tm="0">
                                          <p:val>
                                            <p:fltVal val="0"/>
                                          </p:val>
                                        </p:tav>
                                        <p:tav tm="100000">
                                          <p:val>
                                            <p:strVal val="#ppt_h"/>
                                          </p:val>
                                        </p:tav>
                                      </p:tavLst>
                                    </p:anim>
                                  </p:childTnLst>
                                </p:cTn>
                              </p:par>
                            </p:childTnLst>
                          </p:cTn>
                        </p:par>
                        <p:par>
                          <p:cTn id="15" fill="hold">
                            <p:stCondLst>
                              <p:cond delay="1000"/>
                            </p:stCondLst>
                            <p:childTnLst>
                              <p:par>
                                <p:cTn id="16" presetID="9" presetClass="entr" presetSubtype="0" fill="hold" grpId="0" nodeType="afterEffect">
                                  <p:stCondLst>
                                    <p:cond delay="0"/>
                                  </p:stCondLst>
                                  <p:childTnLst>
                                    <p:set>
                                      <p:cBhvr>
                                        <p:cTn id="17" dur="1" fill="hold">
                                          <p:stCondLst>
                                            <p:cond delay="0"/>
                                          </p:stCondLst>
                                        </p:cTn>
                                        <p:tgtEl>
                                          <p:spTgt spid="144388"/>
                                        </p:tgtEl>
                                        <p:attrNameLst>
                                          <p:attrName>style.visibility</p:attrName>
                                        </p:attrNameLst>
                                      </p:cBhvr>
                                      <p:to>
                                        <p:strVal val="visible"/>
                                      </p:to>
                                    </p:set>
                                    <p:animEffect transition="in" filter="dissolve">
                                      <p:cBhvr>
                                        <p:cTn id="18" dur="500"/>
                                        <p:tgtEl>
                                          <p:spTgt spid="144388"/>
                                        </p:tgtEl>
                                      </p:cBhvr>
                                    </p:animEffect>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144389"/>
                                        </p:tgtEl>
                                        <p:attrNameLst>
                                          <p:attrName>style.visibility</p:attrName>
                                        </p:attrNameLst>
                                      </p:cBhvr>
                                      <p:to>
                                        <p:strVal val="visible"/>
                                      </p:to>
                                    </p:set>
                                    <p:anim calcmode="lin" valueType="num">
                                      <p:cBhvr additive="base">
                                        <p:cTn id="22" dur="500" fill="hold"/>
                                        <p:tgtEl>
                                          <p:spTgt spid="144389"/>
                                        </p:tgtEl>
                                        <p:attrNameLst>
                                          <p:attrName>ppt_x</p:attrName>
                                        </p:attrNameLst>
                                      </p:cBhvr>
                                      <p:tavLst>
                                        <p:tav tm="0">
                                          <p:val>
                                            <p:strVal val="0-#ppt_w/2"/>
                                          </p:val>
                                        </p:tav>
                                        <p:tav tm="100000">
                                          <p:val>
                                            <p:strVal val="#ppt_x"/>
                                          </p:val>
                                        </p:tav>
                                      </p:tavLst>
                                    </p:anim>
                                    <p:anim calcmode="lin" valueType="num">
                                      <p:cBhvr additive="base">
                                        <p:cTn id="23" dur="500" fill="hold"/>
                                        <p:tgtEl>
                                          <p:spTgt spid="144389"/>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16" presetClass="entr" presetSubtype="26" fill="hold" nodeType="afterEffect">
                                  <p:stCondLst>
                                    <p:cond delay="0"/>
                                  </p:stCondLst>
                                  <p:childTnLst>
                                    <p:set>
                                      <p:cBhvr>
                                        <p:cTn id="26" dur="1" fill="hold">
                                          <p:stCondLst>
                                            <p:cond delay="0"/>
                                          </p:stCondLst>
                                        </p:cTn>
                                        <p:tgtEl>
                                          <p:spTgt spid="144390"/>
                                        </p:tgtEl>
                                        <p:attrNameLst>
                                          <p:attrName>style.visibility</p:attrName>
                                        </p:attrNameLst>
                                      </p:cBhvr>
                                      <p:to>
                                        <p:strVal val="visible"/>
                                      </p:to>
                                    </p:set>
                                    <p:animEffect transition="in" filter="barn(inHorizontal)">
                                      <p:cBhvr>
                                        <p:cTn id="27" dur="500"/>
                                        <p:tgtEl>
                                          <p:spTgt spid="144390"/>
                                        </p:tgtEl>
                                      </p:cBhvr>
                                    </p:animEffect>
                                  </p:childTnLst>
                                </p:cTn>
                              </p:par>
                            </p:childTnLst>
                          </p:cTn>
                        </p:par>
                        <p:par>
                          <p:cTn id="28" fill="hold">
                            <p:stCondLst>
                              <p:cond delay="2500"/>
                            </p:stCondLst>
                            <p:childTnLst>
                              <p:par>
                                <p:cTn id="29" presetID="2" presetClass="entr" presetSubtype="2" fill="hold" nodeType="afterEffect">
                                  <p:stCondLst>
                                    <p:cond delay="0"/>
                                  </p:stCondLst>
                                  <p:childTnLst>
                                    <p:set>
                                      <p:cBhvr>
                                        <p:cTn id="30" dur="1" fill="hold">
                                          <p:stCondLst>
                                            <p:cond delay="0"/>
                                          </p:stCondLst>
                                        </p:cTn>
                                        <p:tgtEl>
                                          <p:spTgt spid="144391"/>
                                        </p:tgtEl>
                                        <p:attrNameLst>
                                          <p:attrName>style.visibility</p:attrName>
                                        </p:attrNameLst>
                                      </p:cBhvr>
                                      <p:to>
                                        <p:strVal val="visible"/>
                                      </p:to>
                                    </p:set>
                                    <p:anim calcmode="lin" valueType="num">
                                      <p:cBhvr additive="base">
                                        <p:cTn id="31" dur="500" fill="hold"/>
                                        <p:tgtEl>
                                          <p:spTgt spid="144391"/>
                                        </p:tgtEl>
                                        <p:attrNameLst>
                                          <p:attrName>ppt_x</p:attrName>
                                        </p:attrNameLst>
                                      </p:cBhvr>
                                      <p:tavLst>
                                        <p:tav tm="0">
                                          <p:val>
                                            <p:strVal val="1+#ppt_w/2"/>
                                          </p:val>
                                        </p:tav>
                                        <p:tav tm="100000">
                                          <p:val>
                                            <p:strVal val="#ppt_x"/>
                                          </p:val>
                                        </p:tav>
                                      </p:tavLst>
                                    </p:anim>
                                    <p:anim calcmode="lin" valueType="num">
                                      <p:cBhvr additive="base">
                                        <p:cTn id="32" dur="500" fill="hold"/>
                                        <p:tgtEl>
                                          <p:spTgt spid="1443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bldLvl="0" animBg="1"/>
      <p:bldP spid="144387" grpId="0" autoUpdateAnimBg="0"/>
      <p:bldP spid="144388" grpId="0" autoUpdateAnimBg="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solidFill>
                  <a:srgbClr val="FFFF00"/>
                </a:solidFill>
                <a:latin typeface="黑体" pitchFamily="49" charset="-122"/>
                <a:ea typeface="黑体" pitchFamily="49" charset="-122"/>
              </a:rPr>
              <a:t>资本主义制度是在欧洲而并非在封建制度高度发展完善的中国等东方国家首先取得胜利，社会主义首先是在俄国、中国等国家而并非在欧美各较发达资本主义国家获得成功，都是明显的例证。</a:t>
            </a:r>
            <a:endParaRPr lang="zh-CN" altLang="en-US" dirty="0">
              <a:solidFill>
                <a:srgbClr val="FFFF00"/>
              </a:solidFill>
              <a:latin typeface="黑体" pitchFamily="49" charset="-122"/>
              <a:ea typeface="黑体" pitchFamily="49" charset="-122"/>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rrowheads="1"/>
          </p:cNvSpPr>
          <p:nvPr>
            <p:ph type="body" idx="1"/>
          </p:nvPr>
        </p:nvSpPr>
        <p:spPr>
          <a:xfrm>
            <a:off x="301625" y="549275"/>
            <a:ext cx="8540750" cy="5549900"/>
          </a:xfrm>
        </p:spPr>
        <p:txBody>
          <a:bodyPr/>
          <a:lstStyle/>
          <a:p>
            <a:pPr eaLnBrk="1" hangingPunct="1"/>
            <a:r>
              <a:rPr lang="zh-CN" altLang="en-US" sz="2800" dirty="0" smtClean="0">
                <a:solidFill>
                  <a:srgbClr val="FFFF00"/>
                </a:solidFill>
                <a:latin typeface="黑体" pitchFamily="49" charset="-122"/>
                <a:ea typeface="黑体" pitchFamily="49" charset="-122"/>
              </a:rPr>
              <a:t>从世界历史上看，每一次社会制度的变革，无不经过曲折反复的斗争；每一个新生的社会制度，无不有一个从不成熟到逐步成熟的发展过程。</a:t>
            </a:r>
          </a:p>
          <a:p>
            <a:pPr eaLnBrk="1" hangingPunct="1"/>
            <a:endParaRPr lang="zh-CN" altLang="en-US" sz="2800" dirty="0" smtClean="0">
              <a:solidFill>
                <a:srgbClr val="FFFF00"/>
              </a:solidFill>
              <a:latin typeface="黑体" pitchFamily="49" charset="-122"/>
              <a:ea typeface="黑体" pitchFamily="49" charset="-122"/>
            </a:endParaRPr>
          </a:p>
          <a:p>
            <a:pPr eaLnBrk="1" hangingPunct="1"/>
            <a:r>
              <a:rPr lang="zh-CN" altLang="en-US" sz="2800" dirty="0" smtClean="0">
                <a:solidFill>
                  <a:srgbClr val="FFFF00"/>
                </a:solidFill>
                <a:latin typeface="黑体" pitchFamily="49" charset="-122"/>
                <a:ea typeface="黑体" pitchFamily="49" charset="-122"/>
              </a:rPr>
              <a:t>英国的资产阶级革命开始于</a:t>
            </a:r>
            <a:r>
              <a:rPr lang="en-US" altLang="zh-CN" sz="2800" dirty="0" smtClean="0">
                <a:solidFill>
                  <a:srgbClr val="FFFF00"/>
                </a:solidFill>
                <a:latin typeface="黑体" pitchFamily="49" charset="-122"/>
                <a:ea typeface="黑体" pitchFamily="49" charset="-122"/>
              </a:rPr>
              <a:t>1640</a:t>
            </a:r>
            <a:r>
              <a:rPr lang="zh-CN" altLang="en-US" sz="2800" dirty="0" smtClean="0">
                <a:solidFill>
                  <a:srgbClr val="FFFF00"/>
                </a:solidFill>
                <a:latin typeface="黑体" pitchFamily="49" charset="-122"/>
                <a:ea typeface="黑体" pitchFamily="49" charset="-122"/>
              </a:rPr>
              <a:t>年，但在战胜封建制度以后，接着就出现了</a:t>
            </a:r>
            <a:r>
              <a:rPr lang="en-US" altLang="zh-CN" sz="2800" dirty="0" smtClean="0">
                <a:solidFill>
                  <a:srgbClr val="FFFF00"/>
                </a:solidFill>
                <a:latin typeface="黑体" pitchFamily="49" charset="-122"/>
                <a:ea typeface="黑体" pitchFamily="49" charset="-122"/>
              </a:rPr>
              <a:t>1660</a:t>
            </a:r>
            <a:r>
              <a:rPr lang="zh-CN" altLang="en-US" sz="2800" dirty="0" smtClean="0">
                <a:solidFill>
                  <a:srgbClr val="FFFF00"/>
                </a:solidFill>
                <a:latin typeface="黑体" pitchFamily="49" charset="-122"/>
                <a:ea typeface="黑体" pitchFamily="49" charset="-122"/>
              </a:rPr>
              <a:t>年的旧王朝复辟。直到</a:t>
            </a:r>
            <a:r>
              <a:rPr lang="en-US" altLang="zh-CN" sz="2800" dirty="0" smtClean="0">
                <a:solidFill>
                  <a:srgbClr val="FFFF00"/>
                </a:solidFill>
                <a:latin typeface="黑体" pitchFamily="49" charset="-122"/>
                <a:ea typeface="黑体" pitchFamily="49" charset="-122"/>
              </a:rPr>
              <a:t>1688</a:t>
            </a:r>
            <a:r>
              <a:rPr lang="zh-CN" altLang="en-US" sz="2800" dirty="0" smtClean="0">
                <a:solidFill>
                  <a:srgbClr val="FFFF00"/>
                </a:solidFill>
                <a:latin typeface="黑体" pitchFamily="49" charset="-122"/>
                <a:ea typeface="黑体" pitchFamily="49" charset="-122"/>
              </a:rPr>
              <a:t>年，资产阶级政党以政变的方式从荷兰迎来了一个带着荷兰海陆军进入英国的国王，才使英国的资本主义社会形态稳固下来。就整个资本主义社会制度看，从建立到巩固大体经历了二三百年时间。</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标题 1"/>
          <p:cNvSpPr>
            <a:spLocks noGrp="1"/>
          </p:cNvSpPr>
          <p:nvPr>
            <p:ph type="title"/>
          </p:nvPr>
        </p:nvSpPr>
        <p:spPr/>
        <p:txBody>
          <a:bodyPr/>
          <a:lstStyle/>
          <a:p>
            <a:r>
              <a:rPr lang="zh-CN" altLang="en-US" dirty="0" smtClean="0">
                <a:solidFill>
                  <a:srgbClr val="FFC000"/>
                </a:solidFill>
                <a:latin typeface="黑体" pitchFamily="49" charset="-122"/>
                <a:ea typeface="黑体" pitchFamily="49" charset="-122"/>
              </a:rPr>
              <a:t>思考题</a:t>
            </a:r>
          </a:p>
        </p:txBody>
      </p:sp>
      <p:sp>
        <p:nvSpPr>
          <p:cNvPr id="148483" name="内容占位符 2"/>
          <p:cNvSpPr>
            <a:spLocks noGrp="1"/>
          </p:cNvSpPr>
          <p:nvPr>
            <p:ph idx="1"/>
          </p:nvPr>
        </p:nvSpPr>
        <p:spPr/>
        <p:txBody>
          <a:bodyPr/>
          <a:lstStyle/>
          <a:p>
            <a:endParaRPr lang="en-US" altLang="zh-CN" dirty="0" smtClean="0"/>
          </a:p>
          <a:p>
            <a:endParaRPr lang="en-US" altLang="zh-CN" dirty="0" smtClean="0"/>
          </a:p>
          <a:p>
            <a:r>
              <a:rPr lang="zh-CN" altLang="en-US" dirty="0" smtClean="0">
                <a:solidFill>
                  <a:srgbClr val="FFFF00"/>
                </a:solidFill>
                <a:latin typeface="黑体" pitchFamily="49" charset="-122"/>
                <a:ea typeface="黑体" pitchFamily="49" charset="-122"/>
              </a:rPr>
              <a:t>试述社会形态发展的普遍性和特殊性的辩证统一。</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标题 1"/>
          <p:cNvSpPr>
            <a:spLocks noGrp="1"/>
          </p:cNvSpPr>
          <p:nvPr>
            <p:ph type="title"/>
          </p:nvPr>
        </p:nvSpPr>
        <p:spPr/>
        <p:txBody>
          <a:bodyPr/>
          <a:lstStyle/>
          <a:p>
            <a:r>
              <a:rPr lang="zh-CN" altLang="en-US" dirty="0" smtClean="0">
                <a:solidFill>
                  <a:srgbClr val="FFC000"/>
                </a:solidFill>
                <a:latin typeface="黑体" pitchFamily="49" charset="-122"/>
                <a:ea typeface="黑体" pitchFamily="49" charset="-122"/>
              </a:rPr>
              <a:t>参考书目和文献</a:t>
            </a:r>
          </a:p>
        </p:txBody>
      </p:sp>
      <p:sp>
        <p:nvSpPr>
          <p:cNvPr id="149507" name="内容占位符 2"/>
          <p:cNvSpPr>
            <a:spLocks noGrp="1"/>
          </p:cNvSpPr>
          <p:nvPr>
            <p:ph idx="1"/>
          </p:nvPr>
        </p:nvSpPr>
        <p:spPr/>
        <p:txBody>
          <a:bodyPr/>
          <a:lstStyle/>
          <a:p>
            <a:r>
              <a:rPr lang="en-US" altLang="zh-CN" dirty="0" smtClean="0">
                <a:solidFill>
                  <a:srgbClr val="FFFF00"/>
                </a:solidFill>
                <a:latin typeface="黑体" pitchFamily="49" charset="-122"/>
                <a:ea typeface="黑体" pitchFamily="49" charset="-122"/>
              </a:rPr>
              <a:t>1</a:t>
            </a:r>
            <a:r>
              <a:rPr lang="zh-CN" dirty="0" smtClean="0">
                <a:solidFill>
                  <a:srgbClr val="FFFF00"/>
                </a:solidFill>
                <a:latin typeface="黑体" pitchFamily="49" charset="-122"/>
                <a:ea typeface="黑体" pitchFamily="49" charset="-122"/>
              </a:rPr>
              <a:t>．马克思恩格斯</a:t>
            </a:r>
            <a:r>
              <a:rPr lang="en-US" altLang="zh-CN" dirty="0" smtClean="0">
                <a:solidFill>
                  <a:srgbClr val="FFFF00"/>
                </a:solidFill>
                <a:latin typeface="黑体" pitchFamily="49" charset="-122"/>
                <a:ea typeface="黑体" pitchFamily="49" charset="-122"/>
              </a:rPr>
              <a:t>. </a:t>
            </a:r>
            <a:r>
              <a:rPr lang="zh-CN" dirty="0" smtClean="0">
                <a:solidFill>
                  <a:srgbClr val="FFFF00"/>
                </a:solidFill>
                <a:latin typeface="黑体" pitchFamily="49" charset="-122"/>
                <a:ea typeface="黑体" pitchFamily="49" charset="-122"/>
              </a:rPr>
              <a:t>共产党宣言</a:t>
            </a:r>
            <a:r>
              <a:rPr lang="en-US" altLang="zh-CN" dirty="0" smtClean="0">
                <a:solidFill>
                  <a:srgbClr val="FFFF00"/>
                </a:solidFill>
                <a:latin typeface="黑体" pitchFamily="49" charset="-122"/>
                <a:ea typeface="黑体" pitchFamily="49" charset="-122"/>
              </a:rPr>
              <a:t>. </a:t>
            </a:r>
            <a:r>
              <a:rPr lang="zh-CN" dirty="0" smtClean="0">
                <a:solidFill>
                  <a:srgbClr val="FFFF00"/>
                </a:solidFill>
                <a:latin typeface="黑体" pitchFamily="49" charset="-122"/>
                <a:ea typeface="黑体" pitchFamily="49" charset="-122"/>
              </a:rPr>
              <a:t>马克思恩格斯选集</a:t>
            </a:r>
            <a:r>
              <a:rPr lang="en-US" altLang="zh-CN" dirty="0" smtClean="0">
                <a:solidFill>
                  <a:srgbClr val="FFFF00"/>
                </a:solidFill>
                <a:latin typeface="黑体" pitchFamily="49" charset="-122"/>
                <a:ea typeface="黑体" pitchFamily="49" charset="-122"/>
              </a:rPr>
              <a:t>. 2</a:t>
            </a:r>
            <a:r>
              <a:rPr lang="zh-CN" dirty="0" smtClean="0">
                <a:solidFill>
                  <a:srgbClr val="FFFF00"/>
                </a:solidFill>
                <a:latin typeface="黑体" pitchFamily="49" charset="-122"/>
                <a:ea typeface="黑体" pitchFamily="49" charset="-122"/>
              </a:rPr>
              <a:t>版</a:t>
            </a:r>
            <a:r>
              <a:rPr lang="en-US" altLang="zh-CN" dirty="0" smtClean="0">
                <a:solidFill>
                  <a:srgbClr val="FFFF00"/>
                </a:solidFill>
                <a:latin typeface="黑体" pitchFamily="49" charset="-122"/>
                <a:ea typeface="黑体" pitchFamily="49" charset="-122"/>
              </a:rPr>
              <a:t>. </a:t>
            </a:r>
            <a:r>
              <a:rPr lang="zh-CN" dirty="0" smtClean="0">
                <a:solidFill>
                  <a:srgbClr val="FFFF00"/>
                </a:solidFill>
                <a:latin typeface="黑体" pitchFamily="49" charset="-122"/>
                <a:ea typeface="黑体" pitchFamily="49" charset="-122"/>
              </a:rPr>
              <a:t>第</a:t>
            </a:r>
            <a:r>
              <a:rPr lang="en-US" altLang="zh-CN" dirty="0" smtClean="0">
                <a:solidFill>
                  <a:srgbClr val="FFFF00"/>
                </a:solidFill>
                <a:latin typeface="黑体" pitchFamily="49" charset="-122"/>
                <a:ea typeface="黑体" pitchFamily="49" charset="-122"/>
              </a:rPr>
              <a:t>1</a:t>
            </a:r>
            <a:r>
              <a:rPr lang="zh-CN" dirty="0" smtClean="0">
                <a:solidFill>
                  <a:srgbClr val="FFFF00"/>
                </a:solidFill>
                <a:latin typeface="黑体" pitchFamily="49" charset="-122"/>
                <a:ea typeface="黑体" pitchFamily="49" charset="-122"/>
              </a:rPr>
              <a:t>卷</a:t>
            </a:r>
            <a:r>
              <a:rPr lang="en-US" altLang="zh-CN" dirty="0" smtClean="0">
                <a:solidFill>
                  <a:srgbClr val="FFFF00"/>
                </a:solidFill>
                <a:latin typeface="黑体" pitchFamily="49" charset="-122"/>
                <a:ea typeface="黑体" pitchFamily="49" charset="-122"/>
              </a:rPr>
              <a:t>. </a:t>
            </a:r>
            <a:r>
              <a:rPr lang="zh-CN" dirty="0" smtClean="0">
                <a:solidFill>
                  <a:srgbClr val="FFFF00"/>
                </a:solidFill>
                <a:latin typeface="黑体" pitchFamily="49" charset="-122"/>
                <a:ea typeface="黑体" pitchFamily="49" charset="-122"/>
              </a:rPr>
              <a:t>北京：人民出版社，</a:t>
            </a:r>
            <a:r>
              <a:rPr lang="en-US" altLang="zh-CN" dirty="0" smtClean="0">
                <a:solidFill>
                  <a:srgbClr val="FFFF00"/>
                </a:solidFill>
                <a:latin typeface="黑体" pitchFamily="49" charset="-122"/>
                <a:ea typeface="黑体" pitchFamily="49" charset="-122"/>
              </a:rPr>
              <a:t>1995</a:t>
            </a:r>
            <a:endParaRPr lang="zh-CN" altLang="zh-CN" dirty="0" smtClean="0">
              <a:solidFill>
                <a:srgbClr val="FFFF00"/>
              </a:solidFill>
              <a:latin typeface="黑体" pitchFamily="49" charset="-122"/>
              <a:ea typeface="黑体" pitchFamily="49" charset="-122"/>
            </a:endParaRPr>
          </a:p>
          <a:p>
            <a:r>
              <a:rPr lang="en-US" altLang="zh-CN" dirty="0" smtClean="0">
                <a:solidFill>
                  <a:srgbClr val="FFFF00"/>
                </a:solidFill>
                <a:latin typeface="黑体" pitchFamily="49" charset="-122"/>
                <a:ea typeface="黑体" pitchFamily="49" charset="-122"/>
              </a:rPr>
              <a:t>2</a:t>
            </a:r>
            <a:r>
              <a:rPr lang="zh-CN" dirty="0" smtClean="0">
                <a:solidFill>
                  <a:srgbClr val="FFFF00"/>
                </a:solidFill>
                <a:latin typeface="黑体" pitchFamily="49" charset="-122"/>
                <a:ea typeface="黑体" pitchFamily="49" charset="-122"/>
              </a:rPr>
              <a:t>．恩格斯</a:t>
            </a:r>
            <a:r>
              <a:rPr lang="en-US" altLang="zh-CN" dirty="0" smtClean="0">
                <a:solidFill>
                  <a:srgbClr val="FFFF00"/>
                </a:solidFill>
                <a:latin typeface="黑体" pitchFamily="49" charset="-122"/>
                <a:ea typeface="黑体" pitchFamily="49" charset="-122"/>
              </a:rPr>
              <a:t>. </a:t>
            </a:r>
            <a:r>
              <a:rPr lang="zh-CN" dirty="0" smtClean="0">
                <a:solidFill>
                  <a:srgbClr val="FFFF00"/>
                </a:solidFill>
                <a:latin typeface="黑体" pitchFamily="49" charset="-122"/>
                <a:ea typeface="黑体" pitchFamily="49" charset="-122"/>
              </a:rPr>
              <a:t>在马克思墓前的讲话</a:t>
            </a:r>
            <a:r>
              <a:rPr lang="en-US" altLang="zh-CN" dirty="0" smtClean="0">
                <a:solidFill>
                  <a:srgbClr val="FFFF00"/>
                </a:solidFill>
                <a:latin typeface="黑体" pitchFamily="49" charset="-122"/>
                <a:ea typeface="黑体" pitchFamily="49" charset="-122"/>
              </a:rPr>
              <a:t>. </a:t>
            </a:r>
            <a:r>
              <a:rPr lang="zh-CN" dirty="0" smtClean="0">
                <a:solidFill>
                  <a:srgbClr val="FFFF00"/>
                </a:solidFill>
                <a:latin typeface="黑体" pitchFamily="49" charset="-122"/>
                <a:ea typeface="黑体" pitchFamily="49" charset="-122"/>
              </a:rPr>
              <a:t>马克思恩格斯选集</a:t>
            </a:r>
            <a:r>
              <a:rPr lang="en-US" altLang="zh-CN" dirty="0" smtClean="0">
                <a:solidFill>
                  <a:srgbClr val="FFFF00"/>
                </a:solidFill>
                <a:latin typeface="黑体" pitchFamily="49" charset="-122"/>
                <a:ea typeface="黑体" pitchFamily="49" charset="-122"/>
              </a:rPr>
              <a:t>. 2</a:t>
            </a:r>
            <a:r>
              <a:rPr lang="zh-CN" dirty="0" smtClean="0">
                <a:solidFill>
                  <a:srgbClr val="FFFF00"/>
                </a:solidFill>
                <a:latin typeface="黑体" pitchFamily="49" charset="-122"/>
                <a:ea typeface="黑体" pitchFamily="49" charset="-122"/>
              </a:rPr>
              <a:t>版</a:t>
            </a:r>
            <a:r>
              <a:rPr lang="en-US" altLang="zh-CN" dirty="0" smtClean="0">
                <a:solidFill>
                  <a:srgbClr val="FFFF00"/>
                </a:solidFill>
                <a:latin typeface="黑体" pitchFamily="49" charset="-122"/>
                <a:ea typeface="黑体" pitchFamily="49" charset="-122"/>
              </a:rPr>
              <a:t>. </a:t>
            </a:r>
            <a:r>
              <a:rPr lang="zh-CN" dirty="0" smtClean="0">
                <a:solidFill>
                  <a:srgbClr val="FFFF00"/>
                </a:solidFill>
                <a:latin typeface="黑体" pitchFamily="49" charset="-122"/>
                <a:ea typeface="黑体" pitchFamily="49" charset="-122"/>
              </a:rPr>
              <a:t>第</a:t>
            </a:r>
            <a:r>
              <a:rPr lang="en-US" altLang="zh-CN" dirty="0" smtClean="0">
                <a:solidFill>
                  <a:srgbClr val="FFFF00"/>
                </a:solidFill>
                <a:latin typeface="黑体" pitchFamily="49" charset="-122"/>
                <a:ea typeface="黑体" pitchFamily="49" charset="-122"/>
              </a:rPr>
              <a:t>3</a:t>
            </a:r>
            <a:r>
              <a:rPr lang="zh-CN" dirty="0" smtClean="0">
                <a:solidFill>
                  <a:srgbClr val="FFFF00"/>
                </a:solidFill>
                <a:latin typeface="黑体" pitchFamily="49" charset="-122"/>
                <a:ea typeface="黑体" pitchFamily="49" charset="-122"/>
              </a:rPr>
              <a:t>卷</a:t>
            </a:r>
            <a:r>
              <a:rPr lang="en-US" altLang="zh-CN" dirty="0" smtClean="0">
                <a:solidFill>
                  <a:srgbClr val="FFFF00"/>
                </a:solidFill>
                <a:latin typeface="黑体" pitchFamily="49" charset="-122"/>
                <a:ea typeface="黑体" pitchFamily="49" charset="-122"/>
              </a:rPr>
              <a:t>. </a:t>
            </a:r>
            <a:r>
              <a:rPr lang="zh-CN" dirty="0" smtClean="0">
                <a:solidFill>
                  <a:srgbClr val="FFFF00"/>
                </a:solidFill>
                <a:latin typeface="黑体" pitchFamily="49" charset="-122"/>
                <a:ea typeface="黑体" pitchFamily="49" charset="-122"/>
              </a:rPr>
              <a:t>北京：人民出版社，</a:t>
            </a:r>
            <a:r>
              <a:rPr lang="en-US" altLang="zh-CN" dirty="0" smtClean="0">
                <a:solidFill>
                  <a:srgbClr val="FFFF00"/>
                </a:solidFill>
                <a:latin typeface="黑体" pitchFamily="49" charset="-122"/>
                <a:ea typeface="黑体" pitchFamily="49" charset="-122"/>
              </a:rPr>
              <a:t>1995</a:t>
            </a:r>
            <a:endParaRPr lang="zh-CN" altLang="zh-CN" dirty="0" smtClean="0">
              <a:solidFill>
                <a:srgbClr val="FFFF00"/>
              </a:solidFill>
              <a:latin typeface="黑体" pitchFamily="49" charset="-122"/>
              <a:ea typeface="黑体" pitchFamily="49" charset="-122"/>
            </a:endParaRPr>
          </a:p>
          <a:p>
            <a:r>
              <a:rPr lang="en-US" altLang="zh-CN" dirty="0" smtClean="0">
                <a:solidFill>
                  <a:srgbClr val="FFFF00"/>
                </a:solidFill>
                <a:latin typeface="黑体" pitchFamily="49" charset="-122"/>
                <a:ea typeface="黑体" pitchFamily="49" charset="-122"/>
              </a:rPr>
              <a:t>3</a:t>
            </a:r>
            <a:r>
              <a:rPr lang="zh-CN" dirty="0" smtClean="0">
                <a:solidFill>
                  <a:srgbClr val="FFFF00"/>
                </a:solidFill>
                <a:latin typeface="黑体" pitchFamily="49" charset="-122"/>
                <a:ea typeface="黑体" pitchFamily="49" charset="-122"/>
              </a:rPr>
              <a:t>．马克思恩格斯</a:t>
            </a:r>
            <a:r>
              <a:rPr lang="en-US" altLang="zh-CN" dirty="0" smtClean="0">
                <a:solidFill>
                  <a:srgbClr val="FFFF00"/>
                </a:solidFill>
                <a:latin typeface="黑体" pitchFamily="49" charset="-122"/>
                <a:ea typeface="黑体" pitchFamily="49" charset="-122"/>
              </a:rPr>
              <a:t>.</a:t>
            </a:r>
            <a:r>
              <a:rPr lang="zh-CN" dirty="0" smtClean="0">
                <a:solidFill>
                  <a:srgbClr val="FFFF00"/>
                </a:solidFill>
                <a:latin typeface="黑体" pitchFamily="49" charset="-122"/>
                <a:ea typeface="黑体" pitchFamily="49" charset="-122"/>
              </a:rPr>
              <a:t>德意志意识形态</a:t>
            </a:r>
            <a:r>
              <a:rPr lang="en-US" altLang="zh-CN" dirty="0" smtClean="0">
                <a:solidFill>
                  <a:srgbClr val="FFFF00"/>
                </a:solidFill>
                <a:latin typeface="黑体" pitchFamily="49" charset="-122"/>
                <a:ea typeface="黑体" pitchFamily="49" charset="-122"/>
              </a:rPr>
              <a:t>.</a:t>
            </a:r>
            <a:r>
              <a:rPr lang="zh-CN" dirty="0" smtClean="0">
                <a:solidFill>
                  <a:srgbClr val="FFFF00"/>
                </a:solidFill>
                <a:latin typeface="黑体" pitchFamily="49" charset="-122"/>
                <a:ea typeface="黑体" pitchFamily="49" charset="-122"/>
              </a:rPr>
              <a:t>马克思恩格斯选集</a:t>
            </a:r>
            <a:r>
              <a:rPr lang="en-US" altLang="zh-CN" dirty="0" smtClean="0">
                <a:solidFill>
                  <a:srgbClr val="FFFF00"/>
                </a:solidFill>
                <a:latin typeface="黑体" pitchFamily="49" charset="-122"/>
                <a:ea typeface="黑体" pitchFamily="49" charset="-122"/>
              </a:rPr>
              <a:t>. 2</a:t>
            </a:r>
            <a:r>
              <a:rPr lang="zh-CN" dirty="0" smtClean="0">
                <a:solidFill>
                  <a:srgbClr val="FFFF00"/>
                </a:solidFill>
                <a:latin typeface="黑体" pitchFamily="49" charset="-122"/>
                <a:ea typeface="黑体" pitchFamily="49" charset="-122"/>
              </a:rPr>
              <a:t>版</a:t>
            </a:r>
            <a:r>
              <a:rPr lang="en-US" altLang="zh-CN" dirty="0" smtClean="0">
                <a:solidFill>
                  <a:srgbClr val="FFFF00"/>
                </a:solidFill>
                <a:latin typeface="黑体" pitchFamily="49" charset="-122"/>
                <a:ea typeface="黑体" pitchFamily="49" charset="-122"/>
              </a:rPr>
              <a:t>. </a:t>
            </a:r>
            <a:r>
              <a:rPr lang="zh-CN" dirty="0" smtClean="0">
                <a:solidFill>
                  <a:srgbClr val="FFFF00"/>
                </a:solidFill>
                <a:latin typeface="黑体" pitchFamily="49" charset="-122"/>
                <a:ea typeface="黑体" pitchFamily="49" charset="-122"/>
              </a:rPr>
              <a:t>第</a:t>
            </a:r>
            <a:r>
              <a:rPr lang="en-US" altLang="zh-CN" dirty="0" smtClean="0">
                <a:solidFill>
                  <a:srgbClr val="FFFF00"/>
                </a:solidFill>
                <a:latin typeface="黑体" pitchFamily="49" charset="-122"/>
                <a:ea typeface="黑体" pitchFamily="49" charset="-122"/>
              </a:rPr>
              <a:t>1</a:t>
            </a:r>
            <a:r>
              <a:rPr lang="zh-CN" dirty="0" smtClean="0">
                <a:solidFill>
                  <a:srgbClr val="FFFF00"/>
                </a:solidFill>
                <a:latin typeface="黑体" pitchFamily="49" charset="-122"/>
                <a:ea typeface="黑体" pitchFamily="49" charset="-122"/>
              </a:rPr>
              <a:t>卷</a:t>
            </a:r>
            <a:r>
              <a:rPr lang="en-US" altLang="zh-CN" dirty="0" smtClean="0">
                <a:solidFill>
                  <a:srgbClr val="FFFF00"/>
                </a:solidFill>
                <a:latin typeface="黑体" pitchFamily="49" charset="-122"/>
                <a:ea typeface="黑体" pitchFamily="49" charset="-122"/>
              </a:rPr>
              <a:t>. </a:t>
            </a:r>
            <a:r>
              <a:rPr lang="zh-CN" dirty="0" smtClean="0">
                <a:solidFill>
                  <a:srgbClr val="FFFF00"/>
                </a:solidFill>
                <a:latin typeface="黑体" pitchFamily="49" charset="-122"/>
                <a:ea typeface="黑体" pitchFamily="49" charset="-122"/>
              </a:rPr>
              <a:t>北京：人民出版社，</a:t>
            </a:r>
            <a:r>
              <a:rPr lang="en-US" altLang="zh-CN" dirty="0" smtClean="0">
                <a:solidFill>
                  <a:srgbClr val="FFFF00"/>
                </a:solidFill>
                <a:latin typeface="黑体" pitchFamily="49" charset="-122"/>
                <a:ea typeface="黑体" pitchFamily="49" charset="-122"/>
              </a:rPr>
              <a:t>1995</a:t>
            </a:r>
            <a:endParaRPr lang="zh-CN" altLang="zh-CN" dirty="0" smtClean="0">
              <a:solidFill>
                <a:srgbClr val="FFFF00"/>
              </a:solidFill>
              <a:latin typeface="黑体" pitchFamily="49" charset="-122"/>
              <a:ea typeface="黑体" pitchFamily="49" charset="-122"/>
            </a:endParaRPr>
          </a:p>
          <a:p>
            <a:endParaRPr lang="zh-CN" altLang="en-US" dirty="0" smtClean="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内容占位符 2"/>
          <p:cNvSpPr>
            <a:spLocks noGrp="1"/>
          </p:cNvSpPr>
          <p:nvPr>
            <p:ph idx="1"/>
          </p:nvPr>
        </p:nvSpPr>
        <p:spPr/>
        <p:txBody>
          <a:bodyPr/>
          <a:lstStyle/>
          <a:p>
            <a:r>
              <a:rPr lang="en-US" altLang="zh-CN" dirty="0" smtClean="0">
                <a:solidFill>
                  <a:srgbClr val="FFFF00"/>
                </a:solidFill>
                <a:latin typeface="黑体" pitchFamily="49" charset="-122"/>
                <a:ea typeface="黑体" pitchFamily="49" charset="-122"/>
              </a:rPr>
              <a:t>4</a:t>
            </a:r>
            <a:r>
              <a:rPr lang="zh-CN" dirty="0" smtClean="0">
                <a:solidFill>
                  <a:srgbClr val="FFFF00"/>
                </a:solidFill>
                <a:latin typeface="黑体" pitchFamily="49" charset="-122"/>
                <a:ea typeface="黑体" pitchFamily="49" charset="-122"/>
              </a:rPr>
              <a:t>．马克思</a:t>
            </a:r>
            <a:r>
              <a:rPr lang="en-US" altLang="zh-CN" dirty="0" smtClean="0">
                <a:solidFill>
                  <a:srgbClr val="FFFF00"/>
                </a:solidFill>
                <a:latin typeface="黑体" pitchFamily="49" charset="-122"/>
                <a:ea typeface="黑体" pitchFamily="49" charset="-122"/>
              </a:rPr>
              <a:t>.</a:t>
            </a:r>
            <a:r>
              <a:rPr lang="zh-CN" altLang="zh-CN" dirty="0" smtClean="0">
                <a:solidFill>
                  <a:srgbClr val="FFFF00"/>
                </a:solidFill>
                <a:latin typeface="黑体" pitchFamily="49" charset="-122"/>
                <a:ea typeface="黑体" pitchFamily="49" charset="-122"/>
              </a:rPr>
              <a:t>《</a:t>
            </a:r>
            <a:r>
              <a:rPr lang="zh-CN" dirty="0" smtClean="0">
                <a:solidFill>
                  <a:srgbClr val="FFFF00"/>
                </a:solidFill>
                <a:latin typeface="黑体" pitchFamily="49" charset="-122"/>
                <a:ea typeface="黑体" pitchFamily="49" charset="-122"/>
              </a:rPr>
              <a:t>政治经济学批判</a:t>
            </a:r>
            <a:r>
              <a:rPr lang="zh-CN" altLang="zh-CN" dirty="0" smtClean="0">
                <a:solidFill>
                  <a:srgbClr val="FFFF00"/>
                </a:solidFill>
                <a:latin typeface="黑体" pitchFamily="49" charset="-122"/>
                <a:ea typeface="黑体" pitchFamily="49" charset="-122"/>
              </a:rPr>
              <a:t>》</a:t>
            </a:r>
            <a:r>
              <a:rPr lang="zh-CN" dirty="0" smtClean="0">
                <a:solidFill>
                  <a:srgbClr val="FFFF00"/>
                </a:solidFill>
                <a:latin typeface="黑体" pitchFamily="49" charset="-122"/>
                <a:ea typeface="黑体" pitchFamily="49" charset="-122"/>
              </a:rPr>
              <a:t>序言</a:t>
            </a:r>
            <a:r>
              <a:rPr lang="en-US" altLang="zh-CN" dirty="0" smtClean="0">
                <a:solidFill>
                  <a:srgbClr val="FFFF00"/>
                </a:solidFill>
                <a:latin typeface="黑体" pitchFamily="49" charset="-122"/>
                <a:ea typeface="黑体" pitchFamily="49" charset="-122"/>
              </a:rPr>
              <a:t>.</a:t>
            </a:r>
            <a:r>
              <a:rPr lang="zh-CN" dirty="0" smtClean="0">
                <a:solidFill>
                  <a:srgbClr val="FFFF00"/>
                </a:solidFill>
                <a:latin typeface="黑体" pitchFamily="49" charset="-122"/>
                <a:ea typeface="黑体" pitchFamily="49" charset="-122"/>
              </a:rPr>
              <a:t>马克思恩格斯选集</a:t>
            </a:r>
            <a:r>
              <a:rPr lang="en-US" altLang="zh-CN" dirty="0" smtClean="0">
                <a:solidFill>
                  <a:srgbClr val="FFFF00"/>
                </a:solidFill>
                <a:latin typeface="黑体" pitchFamily="49" charset="-122"/>
                <a:ea typeface="黑体" pitchFamily="49" charset="-122"/>
              </a:rPr>
              <a:t>. 2</a:t>
            </a:r>
            <a:r>
              <a:rPr lang="zh-CN" dirty="0" smtClean="0">
                <a:solidFill>
                  <a:srgbClr val="FFFF00"/>
                </a:solidFill>
                <a:latin typeface="黑体" pitchFamily="49" charset="-122"/>
                <a:ea typeface="黑体" pitchFamily="49" charset="-122"/>
              </a:rPr>
              <a:t>版</a:t>
            </a:r>
            <a:r>
              <a:rPr lang="en-US" altLang="zh-CN" dirty="0" smtClean="0">
                <a:solidFill>
                  <a:srgbClr val="FFFF00"/>
                </a:solidFill>
                <a:latin typeface="黑体" pitchFamily="49" charset="-122"/>
                <a:ea typeface="黑体" pitchFamily="49" charset="-122"/>
              </a:rPr>
              <a:t>. </a:t>
            </a:r>
            <a:r>
              <a:rPr lang="zh-CN" dirty="0" smtClean="0">
                <a:solidFill>
                  <a:srgbClr val="FFFF00"/>
                </a:solidFill>
                <a:latin typeface="黑体" pitchFamily="49" charset="-122"/>
                <a:ea typeface="黑体" pitchFamily="49" charset="-122"/>
              </a:rPr>
              <a:t>第</a:t>
            </a:r>
            <a:r>
              <a:rPr lang="en-US" altLang="zh-CN" dirty="0" smtClean="0">
                <a:solidFill>
                  <a:srgbClr val="FFFF00"/>
                </a:solidFill>
                <a:latin typeface="黑体" pitchFamily="49" charset="-122"/>
                <a:ea typeface="黑体" pitchFamily="49" charset="-122"/>
              </a:rPr>
              <a:t>2</a:t>
            </a:r>
            <a:r>
              <a:rPr lang="zh-CN" dirty="0" smtClean="0">
                <a:solidFill>
                  <a:srgbClr val="FFFF00"/>
                </a:solidFill>
                <a:latin typeface="黑体" pitchFamily="49" charset="-122"/>
                <a:ea typeface="黑体" pitchFamily="49" charset="-122"/>
              </a:rPr>
              <a:t>卷</a:t>
            </a:r>
            <a:r>
              <a:rPr lang="en-US" altLang="zh-CN" dirty="0" smtClean="0">
                <a:solidFill>
                  <a:srgbClr val="FFFF00"/>
                </a:solidFill>
                <a:latin typeface="黑体" pitchFamily="49" charset="-122"/>
                <a:ea typeface="黑体" pitchFamily="49" charset="-122"/>
              </a:rPr>
              <a:t>. </a:t>
            </a:r>
            <a:r>
              <a:rPr lang="zh-CN" dirty="0" smtClean="0">
                <a:solidFill>
                  <a:srgbClr val="FFFF00"/>
                </a:solidFill>
                <a:latin typeface="黑体" pitchFamily="49" charset="-122"/>
                <a:ea typeface="黑体" pitchFamily="49" charset="-122"/>
              </a:rPr>
              <a:t>北京：人民出版社，</a:t>
            </a:r>
            <a:r>
              <a:rPr lang="en-US" altLang="zh-CN" dirty="0" smtClean="0">
                <a:solidFill>
                  <a:srgbClr val="FFFF00"/>
                </a:solidFill>
                <a:latin typeface="黑体" pitchFamily="49" charset="-122"/>
                <a:ea typeface="黑体" pitchFamily="49" charset="-122"/>
              </a:rPr>
              <a:t>1995</a:t>
            </a:r>
            <a:endParaRPr lang="zh-CN" altLang="zh-CN" dirty="0" smtClean="0">
              <a:solidFill>
                <a:srgbClr val="FFFF00"/>
              </a:solidFill>
              <a:latin typeface="黑体" pitchFamily="49" charset="-122"/>
              <a:ea typeface="黑体" pitchFamily="49" charset="-122"/>
            </a:endParaRPr>
          </a:p>
          <a:p>
            <a:r>
              <a:rPr lang="en-US" altLang="zh-CN" dirty="0" smtClean="0">
                <a:solidFill>
                  <a:srgbClr val="FFFF00"/>
                </a:solidFill>
                <a:latin typeface="黑体" pitchFamily="49" charset="-122"/>
                <a:ea typeface="黑体" pitchFamily="49" charset="-122"/>
              </a:rPr>
              <a:t>5</a:t>
            </a:r>
            <a:r>
              <a:rPr lang="zh-CN" dirty="0" smtClean="0">
                <a:solidFill>
                  <a:srgbClr val="FFFF00"/>
                </a:solidFill>
                <a:latin typeface="黑体" pitchFamily="49" charset="-122"/>
                <a:ea typeface="黑体" pitchFamily="49" charset="-122"/>
              </a:rPr>
              <a:t>．恩格斯．劳动在从猿到人的转变中的作用．马克思恩格斯选集．</a:t>
            </a:r>
            <a:r>
              <a:rPr lang="en-US" altLang="zh-CN" dirty="0" smtClean="0">
                <a:solidFill>
                  <a:srgbClr val="FFFF00"/>
                </a:solidFill>
                <a:latin typeface="黑体" pitchFamily="49" charset="-122"/>
                <a:ea typeface="黑体" pitchFamily="49" charset="-122"/>
              </a:rPr>
              <a:t>2</a:t>
            </a:r>
            <a:r>
              <a:rPr lang="zh-CN" dirty="0" smtClean="0">
                <a:solidFill>
                  <a:srgbClr val="FFFF00"/>
                </a:solidFill>
                <a:latin typeface="黑体" pitchFamily="49" charset="-122"/>
                <a:ea typeface="黑体" pitchFamily="49" charset="-122"/>
              </a:rPr>
              <a:t>版．第</a:t>
            </a:r>
            <a:r>
              <a:rPr lang="en-US" altLang="zh-CN" dirty="0" smtClean="0">
                <a:solidFill>
                  <a:srgbClr val="FFFF00"/>
                </a:solidFill>
                <a:latin typeface="黑体" pitchFamily="49" charset="-122"/>
                <a:ea typeface="黑体" pitchFamily="49" charset="-122"/>
              </a:rPr>
              <a:t>4</a:t>
            </a:r>
            <a:r>
              <a:rPr lang="zh-CN" dirty="0" smtClean="0">
                <a:solidFill>
                  <a:srgbClr val="FFFF00"/>
                </a:solidFill>
                <a:latin typeface="黑体" pitchFamily="49" charset="-122"/>
                <a:ea typeface="黑体" pitchFamily="49" charset="-122"/>
              </a:rPr>
              <a:t>卷，北京：人民出版社，</a:t>
            </a:r>
            <a:r>
              <a:rPr lang="en-US" altLang="zh-CN" dirty="0" smtClean="0">
                <a:solidFill>
                  <a:srgbClr val="FFFF00"/>
                </a:solidFill>
                <a:latin typeface="黑体" pitchFamily="49" charset="-122"/>
                <a:ea typeface="黑体" pitchFamily="49" charset="-122"/>
              </a:rPr>
              <a:t>1995</a:t>
            </a:r>
            <a:endParaRPr lang="zh-CN" altLang="zh-CN" dirty="0" smtClean="0">
              <a:solidFill>
                <a:srgbClr val="FFFF00"/>
              </a:solidFill>
              <a:latin typeface="黑体" pitchFamily="49" charset="-122"/>
              <a:ea typeface="黑体" pitchFamily="49" charset="-122"/>
            </a:endParaRPr>
          </a:p>
          <a:p>
            <a:endParaRPr lang="zh-CN" altLang="en-US" dirty="0" smtClean="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内容占位符 2"/>
          <p:cNvSpPr>
            <a:spLocks noGrp="1"/>
          </p:cNvSpPr>
          <p:nvPr>
            <p:ph idx="1"/>
          </p:nvPr>
        </p:nvSpPr>
        <p:spPr/>
        <p:txBody>
          <a:bodyPr/>
          <a:lstStyle/>
          <a:p>
            <a:r>
              <a:rPr lang="en-US" altLang="zh-CN" dirty="0" smtClean="0">
                <a:solidFill>
                  <a:srgbClr val="FFFF00"/>
                </a:solidFill>
                <a:latin typeface="黑体" pitchFamily="49" charset="-122"/>
                <a:ea typeface="黑体" pitchFamily="49" charset="-122"/>
              </a:rPr>
              <a:t>6</a:t>
            </a:r>
            <a:r>
              <a:rPr lang="zh-CN" dirty="0" smtClean="0">
                <a:solidFill>
                  <a:srgbClr val="FFFF00"/>
                </a:solidFill>
                <a:latin typeface="黑体" pitchFamily="49" charset="-122"/>
                <a:ea typeface="黑体" pitchFamily="49" charset="-122"/>
              </a:rPr>
              <a:t>．马克思．关于费尔巴哈的提纲．马克思恩格斯选集．</a:t>
            </a:r>
            <a:r>
              <a:rPr lang="en-US" altLang="zh-CN" dirty="0" smtClean="0">
                <a:solidFill>
                  <a:srgbClr val="FFFF00"/>
                </a:solidFill>
                <a:latin typeface="黑体" pitchFamily="49" charset="-122"/>
                <a:ea typeface="黑体" pitchFamily="49" charset="-122"/>
              </a:rPr>
              <a:t>2</a:t>
            </a:r>
            <a:r>
              <a:rPr lang="zh-CN" dirty="0" smtClean="0">
                <a:solidFill>
                  <a:srgbClr val="FFFF00"/>
                </a:solidFill>
                <a:latin typeface="黑体" pitchFamily="49" charset="-122"/>
                <a:ea typeface="黑体" pitchFamily="49" charset="-122"/>
              </a:rPr>
              <a:t>版．第</a:t>
            </a:r>
            <a:r>
              <a:rPr lang="en-US" altLang="zh-CN" dirty="0" smtClean="0">
                <a:solidFill>
                  <a:srgbClr val="FFFF00"/>
                </a:solidFill>
                <a:latin typeface="黑体" pitchFamily="49" charset="-122"/>
                <a:ea typeface="黑体" pitchFamily="49" charset="-122"/>
              </a:rPr>
              <a:t>4</a:t>
            </a:r>
            <a:r>
              <a:rPr lang="zh-CN" dirty="0" smtClean="0">
                <a:solidFill>
                  <a:srgbClr val="FFFF00"/>
                </a:solidFill>
                <a:latin typeface="黑体" pitchFamily="49" charset="-122"/>
                <a:ea typeface="黑体" pitchFamily="49" charset="-122"/>
              </a:rPr>
              <a:t>卷，北京：人民出版社，</a:t>
            </a:r>
            <a:r>
              <a:rPr lang="en-US" altLang="zh-CN" dirty="0" smtClean="0">
                <a:solidFill>
                  <a:srgbClr val="FFFF00"/>
                </a:solidFill>
                <a:latin typeface="黑体" pitchFamily="49" charset="-122"/>
                <a:ea typeface="黑体" pitchFamily="49" charset="-122"/>
              </a:rPr>
              <a:t>1995</a:t>
            </a:r>
            <a:endParaRPr lang="zh-CN" altLang="zh-CN" dirty="0" smtClean="0">
              <a:solidFill>
                <a:srgbClr val="FFFF00"/>
              </a:solidFill>
              <a:latin typeface="黑体" pitchFamily="49" charset="-122"/>
              <a:ea typeface="黑体" pitchFamily="49" charset="-122"/>
            </a:endParaRPr>
          </a:p>
          <a:p>
            <a:r>
              <a:rPr lang="en-US" altLang="zh-CN" dirty="0" smtClean="0">
                <a:solidFill>
                  <a:srgbClr val="FFFF00"/>
                </a:solidFill>
                <a:latin typeface="黑体" pitchFamily="49" charset="-122"/>
                <a:ea typeface="黑体" pitchFamily="49" charset="-122"/>
              </a:rPr>
              <a:t>7.</a:t>
            </a:r>
            <a:r>
              <a:rPr lang="zh-CN" altLang="zh-CN" dirty="0" smtClean="0">
                <a:solidFill>
                  <a:srgbClr val="FFFF00"/>
                </a:solidFill>
                <a:latin typeface="黑体" pitchFamily="49" charset="-122"/>
                <a:ea typeface="黑体" pitchFamily="49" charset="-122"/>
              </a:rPr>
              <a:t>《</a:t>
            </a:r>
            <a:r>
              <a:rPr lang="zh-CN" dirty="0" smtClean="0">
                <a:solidFill>
                  <a:srgbClr val="FFFF00"/>
                </a:solidFill>
                <a:latin typeface="黑体" pitchFamily="49" charset="-122"/>
                <a:ea typeface="黑体" pitchFamily="49" charset="-122"/>
              </a:rPr>
              <a:t>关于社会存在的本体论</a:t>
            </a:r>
            <a:r>
              <a:rPr lang="zh-CN" altLang="zh-CN" dirty="0" smtClean="0">
                <a:solidFill>
                  <a:srgbClr val="FFFF00"/>
                </a:solidFill>
                <a:latin typeface="黑体" pitchFamily="49" charset="-122"/>
                <a:ea typeface="黑体" pitchFamily="49" charset="-122"/>
              </a:rPr>
              <a:t>》</a:t>
            </a:r>
            <a:r>
              <a:rPr lang="zh-CN" dirty="0" smtClean="0">
                <a:solidFill>
                  <a:srgbClr val="FFFF00"/>
                </a:solidFill>
                <a:latin typeface="黑体" pitchFamily="49" charset="-122"/>
                <a:ea typeface="黑体" pitchFamily="49" charset="-122"/>
              </a:rPr>
              <a:t>，（匈）卢卡奇，重庆出版社，</a:t>
            </a:r>
            <a:r>
              <a:rPr lang="en-US" altLang="zh-CN" dirty="0" smtClean="0">
                <a:solidFill>
                  <a:srgbClr val="FFFF00"/>
                </a:solidFill>
                <a:latin typeface="黑体" pitchFamily="49" charset="-122"/>
                <a:ea typeface="黑体" pitchFamily="49" charset="-122"/>
              </a:rPr>
              <a:t>1993</a:t>
            </a:r>
            <a:r>
              <a:rPr lang="zh-CN" dirty="0" smtClean="0">
                <a:solidFill>
                  <a:srgbClr val="FFFF00"/>
                </a:solidFill>
                <a:latin typeface="黑体" pitchFamily="49" charset="-122"/>
                <a:ea typeface="黑体" pitchFamily="49" charset="-122"/>
              </a:rPr>
              <a:t>年</a:t>
            </a:r>
            <a:endParaRPr lang="en-US" altLang="zh-CN" dirty="0" smtClean="0">
              <a:solidFill>
                <a:srgbClr val="FFFF00"/>
              </a:solidFill>
              <a:latin typeface="黑体" pitchFamily="49" charset="-122"/>
              <a:ea typeface="黑体" pitchFamily="49" charset="-122"/>
            </a:endParaRPr>
          </a:p>
          <a:p>
            <a:r>
              <a:rPr lang="en-US" altLang="zh-CN" dirty="0" smtClean="0">
                <a:solidFill>
                  <a:srgbClr val="FFFF00"/>
                </a:solidFill>
                <a:latin typeface="黑体" pitchFamily="49" charset="-122"/>
                <a:ea typeface="黑体" pitchFamily="49" charset="-122"/>
              </a:rPr>
              <a:t>8.</a:t>
            </a:r>
            <a:r>
              <a:rPr lang="zh-CN" altLang="zh-CN" dirty="0" smtClean="0">
                <a:solidFill>
                  <a:srgbClr val="FFFF00"/>
                </a:solidFill>
                <a:latin typeface="黑体" pitchFamily="49" charset="-122"/>
                <a:ea typeface="黑体" pitchFamily="49" charset="-122"/>
              </a:rPr>
              <a:t>《</a:t>
            </a:r>
            <a:r>
              <a:rPr lang="zh-CN" dirty="0" smtClean="0">
                <a:solidFill>
                  <a:srgbClr val="FFFF00"/>
                </a:solidFill>
                <a:latin typeface="黑体" pitchFamily="49" charset="-122"/>
                <a:ea typeface="黑体" pitchFamily="49" charset="-122"/>
              </a:rPr>
              <a:t>马克思主义唯物史观的当代阐释</a:t>
            </a:r>
            <a:r>
              <a:rPr lang="zh-CN" altLang="zh-CN" dirty="0" smtClean="0">
                <a:solidFill>
                  <a:srgbClr val="FFFF00"/>
                </a:solidFill>
                <a:latin typeface="黑体" pitchFamily="49" charset="-122"/>
                <a:ea typeface="黑体" pitchFamily="49" charset="-122"/>
              </a:rPr>
              <a:t>》</a:t>
            </a:r>
            <a:r>
              <a:rPr lang="zh-CN" dirty="0" smtClean="0">
                <a:solidFill>
                  <a:srgbClr val="FFFF00"/>
                </a:solidFill>
                <a:latin typeface="黑体" pitchFamily="49" charset="-122"/>
                <a:ea typeface="黑体" pitchFamily="49" charset="-122"/>
              </a:rPr>
              <a:t>；李惠斌等；社会科学文献出版社，</a:t>
            </a:r>
            <a:r>
              <a:rPr lang="en-US" altLang="zh-CN" dirty="0" smtClean="0">
                <a:solidFill>
                  <a:srgbClr val="FFFF00"/>
                </a:solidFill>
                <a:latin typeface="黑体" pitchFamily="49" charset="-122"/>
                <a:ea typeface="黑体" pitchFamily="49" charset="-122"/>
              </a:rPr>
              <a:t>2006</a:t>
            </a:r>
            <a:endParaRPr lang="zh-CN" altLang="zh-CN" dirty="0" smtClean="0">
              <a:solidFill>
                <a:srgbClr val="FFFF00"/>
              </a:solidFill>
              <a:latin typeface="黑体" pitchFamily="49" charset="-122"/>
              <a:ea typeface="黑体" pitchFamily="49" charset="-122"/>
            </a:endParaRPr>
          </a:p>
          <a:p>
            <a:endParaRPr lang="zh-CN" altLang="zh-CN" dirty="0" smtClean="0">
              <a:solidFill>
                <a:srgbClr val="FFFF00"/>
              </a:solidFill>
              <a:latin typeface="黑体" pitchFamily="49" charset="-122"/>
              <a:ea typeface="黑体" pitchFamily="49" charset="-122"/>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rrowheads="1"/>
          </p:cNvSpPr>
          <p:nvPr>
            <p:ph type="title" idx="4294967295"/>
          </p:nvPr>
        </p:nvSpPr>
        <p:spPr>
          <a:xfrm>
            <a:off x="468313" y="1844675"/>
            <a:ext cx="8229600" cy="1143000"/>
          </a:xfrm>
        </p:spPr>
        <p:txBody>
          <a:bodyPr/>
          <a:lstStyle/>
          <a:p>
            <a:r>
              <a:rPr lang="zh-CN" altLang="en-US" b="1" i="1" smtClean="0">
                <a:solidFill>
                  <a:srgbClr val="FF0000"/>
                </a:solidFill>
              </a:rPr>
              <a:t>谢谢同学们！</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611188" y="2708275"/>
            <a:ext cx="8229600" cy="1143000"/>
          </a:xfrm>
        </p:spPr>
        <p:txBody>
          <a:bodyPr/>
          <a:lstStyle/>
          <a:p>
            <a:pPr eaLnBrk="1" hangingPunct="1"/>
            <a:r>
              <a:rPr lang="zh-CN" altLang="en-US" sz="4000" dirty="0" smtClean="0">
                <a:solidFill>
                  <a:srgbClr val="FFC000"/>
                </a:solidFill>
                <a:latin typeface="黑体" pitchFamily="49" charset="-122"/>
                <a:ea typeface="黑体" pitchFamily="49" charset="-122"/>
              </a:rPr>
              <a:t>在整个上层建筑中，政治上层建筑</a:t>
            </a:r>
            <a:r>
              <a:rPr lang="en-US" altLang="zh-CN" sz="4000" dirty="0" smtClean="0">
                <a:solidFill>
                  <a:srgbClr val="FFC000"/>
                </a:solidFill>
                <a:latin typeface="黑体" pitchFamily="49" charset="-122"/>
                <a:ea typeface="黑体" pitchFamily="49" charset="-122"/>
              </a:rPr>
              <a:t/>
            </a:r>
            <a:br>
              <a:rPr lang="en-US" altLang="zh-CN" sz="4000" dirty="0" smtClean="0">
                <a:solidFill>
                  <a:srgbClr val="FFC000"/>
                </a:solidFill>
                <a:latin typeface="黑体" pitchFamily="49" charset="-122"/>
                <a:ea typeface="黑体" pitchFamily="49" charset="-122"/>
              </a:rPr>
            </a:br>
            <a:r>
              <a:rPr lang="zh-CN" altLang="en-US" sz="4000" dirty="0" smtClean="0">
                <a:solidFill>
                  <a:srgbClr val="FFC000"/>
                </a:solidFill>
                <a:latin typeface="黑体" pitchFamily="49" charset="-122"/>
                <a:ea typeface="黑体" pitchFamily="49" charset="-122"/>
              </a:rPr>
              <a:t>居主导地位，国家政权是核心。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C000"/>
                </a:solidFill>
                <a:latin typeface="黑体" pitchFamily="49" charset="-122"/>
                <a:ea typeface="黑体" pitchFamily="49" charset="-122"/>
              </a:rPr>
              <a:t>政治结构</a:t>
            </a:r>
            <a:endParaRPr lang="zh-CN" altLang="en-US" dirty="0">
              <a:solidFill>
                <a:srgbClr val="FFC000"/>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dirty="0" smtClean="0">
                <a:solidFill>
                  <a:srgbClr val="FFFF00"/>
                </a:solidFill>
                <a:latin typeface="黑体" pitchFamily="49" charset="-122"/>
                <a:ea typeface="黑体" pitchFamily="49" charset="-122"/>
              </a:rPr>
              <a:t>包括两个部分：</a:t>
            </a:r>
            <a:endParaRPr lang="en-US" altLang="zh-CN" dirty="0" smtClean="0">
              <a:solidFill>
                <a:srgbClr val="FFFF00"/>
              </a:solidFill>
              <a:latin typeface="黑体" pitchFamily="49" charset="-122"/>
              <a:ea typeface="黑体" pitchFamily="49" charset="-122"/>
            </a:endParaRPr>
          </a:p>
          <a:p>
            <a:r>
              <a:rPr lang="zh-CN" altLang="en-US" dirty="0" smtClean="0">
                <a:solidFill>
                  <a:srgbClr val="FFFF00"/>
                </a:solidFill>
                <a:latin typeface="黑体" pitchFamily="49" charset="-122"/>
                <a:ea typeface="黑体" pitchFamily="49" charset="-122"/>
              </a:rPr>
              <a:t>一是强制性的制度与规范，如国家政治制度、立法司法制度和行政制度。</a:t>
            </a:r>
          </a:p>
          <a:p>
            <a:pPr>
              <a:buNone/>
            </a:pPr>
            <a:endParaRPr lang="zh-CN" altLang="en-US" dirty="0" smtClean="0">
              <a:solidFill>
                <a:srgbClr val="FFFF00"/>
              </a:solidFill>
              <a:latin typeface="黑体" pitchFamily="49" charset="-122"/>
              <a:ea typeface="黑体" pitchFamily="49" charset="-122"/>
            </a:endParaRPr>
          </a:p>
          <a:p>
            <a:r>
              <a:rPr lang="zh-CN" altLang="en-US" dirty="0" smtClean="0">
                <a:solidFill>
                  <a:srgbClr val="FFFF00"/>
                </a:solidFill>
                <a:latin typeface="黑体" pitchFamily="49" charset="-122"/>
                <a:ea typeface="黑体" pitchFamily="49" charset="-122"/>
              </a:rPr>
              <a:t>二是强制性的机构和设施。如国家政权机构、政党、军队、警察、法庭、监狱等政治组织形态和设施。</a:t>
            </a:r>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pPr eaLnBrk="1" hangingPunct="1"/>
            <a:r>
              <a:rPr lang="en-US" altLang="zh-CN" dirty="0" smtClean="0">
                <a:solidFill>
                  <a:srgbClr val="FFC000"/>
                </a:solidFill>
                <a:latin typeface="黑体" pitchFamily="49" charset="-122"/>
                <a:ea typeface="黑体" pitchFamily="49" charset="-122"/>
              </a:rPr>
              <a:t>3</a:t>
            </a:r>
            <a:r>
              <a:rPr lang="zh-CN" altLang="en-US" dirty="0" smtClean="0">
                <a:solidFill>
                  <a:srgbClr val="FFC000"/>
                </a:solidFill>
                <a:latin typeface="黑体" pitchFamily="49" charset="-122"/>
                <a:ea typeface="黑体" pitchFamily="49" charset="-122"/>
              </a:rPr>
              <a:t>．国家及其职能</a:t>
            </a:r>
          </a:p>
        </p:txBody>
      </p:sp>
      <p:sp>
        <p:nvSpPr>
          <p:cNvPr id="19459" name="Rectangle 3"/>
          <p:cNvSpPr>
            <a:spLocks noGrp="1" noRot="1" noChangeArrowheads="1"/>
          </p:cNvSpPr>
          <p:nvPr>
            <p:ph type="body" idx="1"/>
          </p:nvPr>
        </p:nvSpPr>
        <p:spPr/>
        <p:txBody>
          <a:bodyPr/>
          <a:lstStyle/>
          <a:p>
            <a:pPr eaLnBrk="1" hangingPunct="1"/>
            <a:endParaRPr lang="en-US" altLang="zh-CN" dirty="0" smtClean="0"/>
          </a:p>
          <a:p>
            <a:pPr eaLnBrk="1" hangingPunct="1"/>
            <a:r>
              <a:rPr lang="zh-CN" altLang="en-US" dirty="0" smtClean="0">
                <a:solidFill>
                  <a:srgbClr val="FFFF00"/>
                </a:solidFill>
                <a:latin typeface="黑体" pitchFamily="49" charset="-122"/>
                <a:ea typeface="黑体" pitchFamily="49" charset="-122"/>
              </a:rPr>
              <a:t>国家同原始氏族组织不同。它是按照地域来划分国民的，而不再以血缘关系来划分；它要依靠强制性或暴力手段以及征收赋税来维系。 </a:t>
            </a:r>
          </a:p>
          <a:p>
            <a:pPr eaLnBrk="1" hangingPunct="1"/>
            <a:endParaRPr lang="zh-CN" altLang="en-US" dirty="0" smtClean="0">
              <a:solidFill>
                <a:srgbClr val="FFFF00"/>
              </a:solidFill>
              <a:latin typeface="黑体" pitchFamily="49" charset="-122"/>
              <a:ea typeface="黑体"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ChangeArrowheads="1"/>
          </p:cNvSpPr>
          <p:nvPr/>
        </p:nvSpPr>
        <p:spPr bwMode="auto">
          <a:xfrm>
            <a:off x="457200" y="762000"/>
            <a:ext cx="4724400" cy="76200"/>
          </a:xfrm>
          <a:prstGeom prst="rect">
            <a:avLst/>
          </a:prstGeom>
          <a:gradFill rotWithShape="0">
            <a:gsLst>
              <a:gs pos="0">
                <a:srgbClr val="FFFFFF"/>
              </a:gs>
              <a:gs pos="50000">
                <a:srgbClr val="FF0000"/>
              </a:gs>
              <a:gs pos="100000">
                <a:srgbClr val="FFFFFF"/>
              </a:gs>
            </a:gsLst>
            <a:lin ang="0" scaled="1"/>
          </a:gradFill>
          <a:ln w="9525">
            <a:solidFill>
              <a:srgbClr val="FFFF00"/>
            </a:solidFill>
            <a:miter lim="800000"/>
          </a:ln>
        </p:spPr>
        <p:txBody>
          <a:bodyPr lIns="90000" tIns="46800" rIns="90000" bIns="46800" anchor="ctr">
            <a:spAutoFit/>
          </a:bodyPr>
          <a:lstStyle/>
          <a:p>
            <a:endParaRPr lang="zh-CN" altLang="en-US"/>
          </a:p>
        </p:txBody>
      </p:sp>
      <p:sp>
        <p:nvSpPr>
          <p:cNvPr id="147459" name="Text Box 3"/>
          <p:cNvSpPr txBox="1">
            <a:spLocks noChangeArrowheads="1"/>
          </p:cNvSpPr>
          <p:nvPr/>
        </p:nvSpPr>
        <p:spPr bwMode="auto">
          <a:xfrm>
            <a:off x="533400" y="152400"/>
            <a:ext cx="4800600" cy="586957"/>
          </a:xfrm>
          <a:prstGeom prst="rect">
            <a:avLst/>
          </a:prstGeom>
          <a:noFill/>
          <a:ln w="9525">
            <a:noFill/>
            <a:miter lim="800000"/>
          </a:ln>
        </p:spPr>
        <p:txBody>
          <a:bodyPr lIns="90000" tIns="46800" rIns="90000" bIns="46800">
            <a:spAutoFit/>
          </a:bodyPr>
          <a:lstStyle/>
          <a:p>
            <a:pPr eaLnBrk="0" hangingPunct="0">
              <a:spcBef>
                <a:spcPct val="50000"/>
              </a:spcBef>
            </a:pPr>
            <a:r>
              <a:rPr lang="zh-CN" altLang="en-US" sz="3200" dirty="0">
                <a:solidFill>
                  <a:srgbClr val="FFC000"/>
                </a:solidFill>
                <a:latin typeface="黑体" pitchFamily="49" charset="-122"/>
                <a:ea typeface="黑体" pitchFamily="49" charset="-122"/>
                <a:cs typeface="方正琥珀简体"/>
              </a:rPr>
              <a:t>关于国家起源的种种观点</a:t>
            </a:r>
          </a:p>
        </p:txBody>
      </p:sp>
      <p:sp>
        <p:nvSpPr>
          <p:cNvPr id="147460" name="Text Box 4"/>
          <p:cNvSpPr txBox="1">
            <a:spLocks noChangeArrowheads="1"/>
          </p:cNvSpPr>
          <p:nvPr/>
        </p:nvSpPr>
        <p:spPr bwMode="auto">
          <a:xfrm>
            <a:off x="2214563" y="1143000"/>
            <a:ext cx="3276600" cy="586957"/>
          </a:xfrm>
          <a:prstGeom prst="rect">
            <a:avLst/>
          </a:prstGeom>
          <a:noFill/>
          <a:ln w="9525">
            <a:noFill/>
            <a:miter lim="800000"/>
          </a:ln>
        </p:spPr>
        <p:txBody>
          <a:bodyPr lIns="90000" tIns="46800" rIns="90000" bIns="46800">
            <a:spAutoFit/>
          </a:bodyPr>
          <a:lstStyle/>
          <a:p>
            <a:pPr algn="ctr" eaLnBrk="0" hangingPunct="0">
              <a:spcBef>
                <a:spcPct val="50000"/>
              </a:spcBef>
            </a:pPr>
            <a:r>
              <a:rPr lang="zh-CN" altLang="en-US" sz="3200" dirty="0">
                <a:solidFill>
                  <a:srgbClr val="FFFF00"/>
                </a:solidFill>
                <a:latin typeface="黑体" pitchFamily="49" charset="-122"/>
                <a:ea typeface="黑体" pitchFamily="49" charset="-122"/>
                <a:cs typeface="方正琥珀简体"/>
              </a:rPr>
              <a:t>“君权神授”论</a:t>
            </a:r>
          </a:p>
        </p:txBody>
      </p:sp>
      <p:pic>
        <p:nvPicPr>
          <p:cNvPr id="147461" name="Picture 5" descr="C1301141 副本"/>
          <p:cNvPicPr>
            <a:picLocks noChangeAspect="1" noChangeArrowheads="1"/>
          </p:cNvPicPr>
          <p:nvPr/>
        </p:nvPicPr>
        <p:blipFill>
          <a:blip r:embed="rId2"/>
          <a:srcRect/>
          <a:stretch>
            <a:fillRect/>
          </a:stretch>
        </p:blipFill>
        <p:spPr bwMode="auto">
          <a:xfrm>
            <a:off x="6002338" y="2057400"/>
            <a:ext cx="2514600" cy="4064000"/>
          </a:xfrm>
          <a:prstGeom prst="rect">
            <a:avLst/>
          </a:prstGeom>
          <a:noFill/>
          <a:ln w="9525">
            <a:solidFill>
              <a:srgbClr val="FFFF66"/>
            </a:solidFill>
            <a:miter lim="800000"/>
            <a:headEnd/>
            <a:tailEnd/>
          </a:ln>
        </p:spPr>
      </p:pic>
      <p:pic>
        <p:nvPicPr>
          <p:cNvPr id="147462" name="Picture 6" descr="秦始皇 副本"/>
          <p:cNvPicPr>
            <a:picLocks noChangeAspect="1" noChangeArrowheads="1"/>
          </p:cNvPicPr>
          <p:nvPr/>
        </p:nvPicPr>
        <p:blipFill>
          <a:blip r:embed="rId3"/>
          <a:srcRect/>
          <a:stretch>
            <a:fillRect/>
          </a:stretch>
        </p:blipFill>
        <p:spPr bwMode="auto">
          <a:xfrm>
            <a:off x="762000" y="2057400"/>
            <a:ext cx="2667000" cy="4064000"/>
          </a:xfrm>
          <a:prstGeom prst="rect">
            <a:avLst/>
          </a:prstGeom>
          <a:noFill/>
          <a:ln w="9525">
            <a:solidFill>
              <a:srgbClr val="FFFF66"/>
            </a:solidFill>
            <a:miter lim="800000"/>
            <a:headEnd/>
            <a:tailEnd/>
          </a:ln>
        </p:spPr>
      </p:pic>
      <p:pic>
        <p:nvPicPr>
          <p:cNvPr id="147463" name="Picture 7" descr="唐太宗 副本"/>
          <p:cNvPicPr>
            <a:picLocks noChangeAspect="1" noChangeArrowheads="1"/>
          </p:cNvPicPr>
          <p:nvPr/>
        </p:nvPicPr>
        <p:blipFill>
          <a:blip r:embed="rId4"/>
          <a:srcRect/>
          <a:stretch>
            <a:fillRect/>
          </a:stretch>
        </p:blipFill>
        <p:spPr bwMode="auto">
          <a:xfrm>
            <a:off x="3522663" y="2057400"/>
            <a:ext cx="2374900" cy="4064000"/>
          </a:xfrm>
          <a:prstGeom prst="rect">
            <a:avLst/>
          </a:prstGeom>
          <a:noFill/>
          <a:ln w="9525">
            <a:solidFill>
              <a:srgbClr val="FFFF66"/>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47458"/>
                                        </p:tgtEl>
                                        <p:attrNameLst>
                                          <p:attrName>style.visibility</p:attrName>
                                        </p:attrNameLst>
                                      </p:cBhvr>
                                      <p:to>
                                        <p:strVal val="visible"/>
                                      </p:to>
                                    </p:set>
                                    <p:animEffect transition="in" filter="barn(inVertical)">
                                      <p:cBhvr>
                                        <p:cTn id="7" dur="500"/>
                                        <p:tgtEl>
                                          <p:spTgt spid="147458"/>
                                        </p:tgtEl>
                                      </p:cBhvr>
                                    </p:animEffect>
                                  </p:childTnLst>
                                </p:cTn>
                              </p:par>
                            </p:childTnLst>
                          </p:cTn>
                        </p:par>
                        <p:par>
                          <p:cTn id="8" fill="hold">
                            <p:stCondLst>
                              <p:cond delay="500"/>
                            </p:stCondLst>
                            <p:childTnLst>
                              <p:par>
                                <p:cTn id="9" presetID="17" presetClass="entr" presetSubtype="4" fill="hold" grpId="0" nodeType="afterEffect">
                                  <p:stCondLst>
                                    <p:cond delay="0"/>
                                  </p:stCondLst>
                                  <p:childTnLst>
                                    <p:set>
                                      <p:cBhvr>
                                        <p:cTn id="10" dur="1" fill="hold">
                                          <p:stCondLst>
                                            <p:cond delay="0"/>
                                          </p:stCondLst>
                                        </p:cTn>
                                        <p:tgtEl>
                                          <p:spTgt spid="147459"/>
                                        </p:tgtEl>
                                        <p:attrNameLst>
                                          <p:attrName>style.visibility</p:attrName>
                                        </p:attrNameLst>
                                      </p:cBhvr>
                                      <p:to>
                                        <p:strVal val="visible"/>
                                      </p:to>
                                    </p:set>
                                    <p:anim calcmode="lin" valueType="num">
                                      <p:cBhvr>
                                        <p:cTn id="11" dur="500" fill="hold"/>
                                        <p:tgtEl>
                                          <p:spTgt spid="147459"/>
                                        </p:tgtEl>
                                        <p:attrNameLst>
                                          <p:attrName>ppt_x</p:attrName>
                                        </p:attrNameLst>
                                      </p:cBhvr>
                                      <p:tavLst>
                                        <p:tav tm="0">
                                          <p:val>
                                            <p:strVal val="#ppt_x"/>
                                          </p:val>
                                        </p:tav>
                                        <p:tav tm="100000">
                                          <p:val>
                                            <p:strVal val="#ppt_x"/>
                                          </p:val>
                                        </p:tav>
                                      </p:tavLst>
                                    </p:anim>
                                    <p:anim calcmode="lin" valueType="num">
                                      <p:cBhvr>
                                        <p:cTn id="12" dur="500" fill="hold"/>
                                        <p:tgtEl>
                                          <p:spTgt spid="147459"/>
                                        </p:tgtEl>
                                        <p:attrNameLst>
                                          <p:attrName>ppt_y</p:attrName>
                                        </p:attrNameLst>
                                      </p:cBhvr>
                                      <p:tavLst>
                                        <p:tav tm="0">
                                          <p:val>
                                            <p:strVal val="#ppt_y+#ppt_h/2"/>
                                          </p:val>
                                        </p:tav>
                                        <p:tav tm="100000">
                                          <p:val>
                                            <p:strVal val="#ppt_y"/>
                                          </p:val>
                                        </p:tav>
                                      </p:tavLst>
                                    </p:anim>
                                    <p:anim calcmode="lin" valueType="num">
                                      <p:cBhvr>
                                        <p:cTn id="13" dur="500" fill="hold"/>
                                        <p:tgtEl>
                                          <p:spTgt spid="147459"/>
                                        </p:tgtEl>
                                        <p:attrNameLst>
                                          <p:attrName>ppt_w</p:attrName>
                                        </p:attrNameLst>
                                      </p:cBhvr>
                                      <p:tavLst>
                                        <p:tav tm="0">
                                          <p:val>
                                            <p:strVal val="#ppt_w"/>
                                          </p:val>
                                        </p:tav>
                                        <p:tav tm="100000">
                                          <p:val>
                                            <p:strVal val="#ppt_w"/>
                                          </p:val>
                                        </p:tav>
                                      </p:tavLst>
                                    </p:anim>
                                    <p:anim calcmode="lin" valueType="num">
                                      <p:cBhvr>
                                        <p:cTn id="14" dur="500" fill="hold"/>
                                        <p:tgtEl>
                                          <p:spTgt spid="147459"/>
                                        </p:tgtEl>
                                        <p:attrNameLst>
                                          <p:attrName>ppt_h</p:attrName>
                                        </p:attrNameLst>
                                      </p:cBhvr>
                                      <p:tavLst>
                                        <p:tav tm="0">
                                          <p:val>
                                            <p:fltVal val="0"/>
                                          </p:val>
                                        </p:tav>
                                        <p:tav tm="100000">
                                          <p:val>
                                            <p:strVal val="#ppt_h"/>
                                          </p:val>
                                        </p:tav>
                                      </p:tavLst>
                                    </p:anim>
                                  </p:childTnLst>
                                </p:cTn>
                              </p:par>
                            </p:childTnLst>
                          </p:cTn>
                        </p:par>
                        <p:par>
                          <p:cTn id="15" fill="hold">
                            <p:stCondLst>
                              <p:cond delay="1000"/>
                            </p:stCondLst>
                            <p:childTnLst>
                              <p:par>
                                <p:cTn id="16" presetID="12" presetClass="entr" presetSubtype="1" fill="hold" grpId="0" nodeType="afterEffect">
                                  <p:stCondLst>
                                    <p:cond delay="0"/>
                                  </p:stCondLst>
                                  <p:childTnLst>
                                    <p:set>
                                      <p:cBhvr>
                                        <p:cTn id="17" dur="1" fill="hold">
                                          <p:stCondLst>
                                            <p:cond delay="0"/>
                                          </p:stCondLst>
                                        </p:cTn>
                                        <p:tgtEl>
                                          <p:spTgt spid="147460"/>
                                        </p:tgtEl>
                                        <p:attrNameLst>
                                          <p:attrName>style.visibility</p:attrName>
                                        </p:attrNameLst>
                                      </p:cBhvr>
                                      <p:to>
                                        <p:strVal val="visible"/>
                                      </p:to>
                                    </p:set>
                                    <p:animEffect transition="in" filter="slide(fromTop)">
                                      <p:cBhvr>
                                        <p:cTn id="18" dur="500"/>
                                        <p:tgtEl>
                                          <p:spTgt spid="147460"/>
                                        </p:tgtEl>
                                      </p:cBhvr>
                                    </p:animEffect>
                                  </p:childTnLst>
                                </p:cTn>
                              </p:par>
                            </p:childTnLst>
                          </p:cTn>
                        </p:par>
                        <p:par>
                          <p:cTn id="19" fill="hold">
                            <p:stCondLst>
                              <p:cond delay="1500"/>
                            </p:stCondLst>
                            <p:childTnLst>
                              <p:par>
                                <p:cTn id="20" presetID="12" presetClass="entr" presetSubtype="8" fill="hold" nodeType="afterEffect">
                                  <p:stCondLst>
                                    <p:cond delay="0"/>
                                  </p:stCondLst>
                                  <p:childTnLst>
                                    <p:set>
                                      <p:cBhvr>
                                        <p:cTn id="21" dur="1" fill="hold">
                                          <p:stCondLst>
                                            <p:cond delay="0"/>
                                          </p:stCondLst>
                                        </p:cTn>
                                        <p:tgtEl>
                                          <p:spTgt spid="147462"/>
                                        </p:tgtEl>
                                        <p:attrNameLst>
                                          <p:attrName>style.visibility</p:attrName>
                                        </p:attrNameLst>
                                      </p:cBhvr>
                                      <p:to>
                                        <p:strVal val="visible"/>
                                      </p:to>
                                    </p:set>
                                    <p:animEffect transition="in" filter="slide(fromLeft)">
                                      <p:cBhvr>
                                        <p:cTn id="22" dur="500"/>
                                        <p:tgtEl>
                                          <p:spTgt spid="147462"/>
                                        </p:tgtEl>
                                      </p:cBhvr>
                                    </p:animEffect>
                                  </p:childTnLst>
                                </p:cTn>
                              </p:par>
                            </p:childTnLst>
                          </p:cTn>
                        </p:par>
                        <p:par>
                          <p:cTn id="23" fill="hold">
                            <p:stCondLst>
                              <p:cond delay="2000"/>
                            </p:stCondLst>
                            <p:childTnLst>
                              <p:par>
                                <p:cTn id="24" presetID="12" presetClass="entr" presetSubtype="4" fill="hold" nodeType="afterEffect">
                                  <p:stCondLst>
                                    <p:cond delay="0"/>
                                  </p:stCondLst>
                                  <p:childTnLst>
                                    <p:set>
                                      <p:cBhvr>
                                        <p:cTn id="25" dur="1" fill="hold">
                                          <p:stCondLst>
                                            <p:cond delay="0"/>
                                          </p:stCondLst>
                                        </p:cTn>
                                        <p:tgtEl>
                                          <p:spTgt spid="147463"/>
                                        </p:tgtEl>
                                        <p:attrNameLst>
                                          <p:attrName>style.visibility</p:attrName>
                                        </p:attrNameLst>
                                      </p:cBhvr>
                                      <p:to>
                                        <p:strVal val="visible"/>
                                      </p:to>
                                    </p:set>
                                    <p:animEffect transition="in" filter="slide(fromBottom)">
                                      <p:cBhvr>
                                        <p:cTn id="26" dur="500"/>
                                        <p:tgtEl>
                                          <p:spTgt spid="147463"/>
                                        </p:tgtEl>
                                      </p:cBhvr>
                                    </p:animEffect>
                                  </p:childTnLst>
                                </p:cTn>
                              </p:par>
                            </p:childTnLst>
                          </p:cTn>
                        </p:par>
                        <p:par>
                          <p:cTn id="27" fill="hold">
                            <p:stCondLst>
                              <p:cond delay="2500"/>
                            </p:stCondLst>
                            <p:childTnLst>
                              <p:par>
                                <p:cTn id="28" presetID="12" presetClass="entr" presetSubtype="2" fill="hold" nodeType="afterEffect">
                                  <p:stCondLst>
                                    <p:cond delay="0"/>
                                  </p:stCondLst>
                                  <p:childTnLst>
                                    <p:set>
                                      <p:cBhvr>
                                        <p:cTn id="29" dur="1" fill="hold">
                                          <p:stCondLst>
                                            <p:cond delay="0"/>
                                          </p:stCondLst>
                                        </p:cTn>
                                        <p:tgtEl>
                                          <p:spTgt spid="147461"/>
                                        </p:tgtEl>
                                        <p:attrNameLst>
                                          <p:attrName>style.visibility</p:attrName>
                                        </p:attrNameLst>
                                      </p:cBhvr>
                                      <p:to>
                                        <p:strVal val="visible"/>
                                      </p:to>
                                    </p:set>
                                    <p:animEffect transition="in" filter="slide(fromRight)">
                                      <p:cBhvr>
                                        <p:cTn id="30" dur="500"/>
                                        <p:tgtEl>
                                          <p:spTgt spid="147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8" grpId="0" animBg="1"/>
      <p:bldP spid="147459" grpId="0" autoUpdateAnimBg="0"/>
      <p:bldP spid="14746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457200" y="1219200"/>
            <a:ext cx="4724400" cy="76200"/>
          </a:xfrm>
          <a:prstGeom prst="rect">
            <a:avLst/>
          </a:prstGeom>
          <a:gradFill rotWithShape="0">
            <a:gsLst>
              <a:gs pos="0">
                <a:srgbClr val="FFFFFF"/>
              </a:gs>
              <a:gs pos="50000">
                <a:srgbClr val="FF0000"/>
              </a:gs>
              <a:gs pos="100000">
                <a:srgbClr val="FFFFFF"/>
              </a:gs>
            </a:gsLst>
            <a:lin ang="0" scaled="1"/>
          </a:gradFill>
          <a:ln w="9525">
            <a:solidFill>
              <a:srgbClr val="FFFF00"/>
            </a:solidFill>
            <a:miter lim="800000"/>
          </a:ln>
        </p:spPr>
        <p:txBody>
          <a:bodyPr lIns="90000" tIns="46800" rIns="90000" bIns="46800" anchor="ctr">
            <a:spAutoFit/>
          </a:bodyPr>
          <a:lstStyle/>
          <a:p>
            <a:endParaRPr lang="zh-CN" altLang="en-US"/>
          </a:p>
        </p:txBody>
      </p:sp>
      <p:sp>
        <p:nvSpPr>
          <p:cNvPr id="21507" name="Text Box 3"/>
          <p:cNvSpPr txBox="1">
            <a:spLocks noChangeArrowheads="1"/>
          </p:cNvSpPr>
          <p:nvPr/>
        </p:nvSpPr>
        <p:spPr bwMode="auto">
          <a:xfrm>
            <a:off x="533400" y="487363"/>
            <a:ext cx="4800600" cy="586957"/>
          </a:xfrm>
          <a:prstGeom prst="rect">
            <a:avLst/>
          </a:prstGeom>
          <a:noFill/>
          <a:ln w="9525">
            <a:noFill/>
            <a:miter lim="800000"/>
          </a:ln>
        </p:spPr>
        <p:txBody>
          <a:bodyPr lIns="90000" tIns="46800" rIns="90000" bIns="46800">
            <a:spAutoFit/>
          </a:bodyPr>
          <a:lstStyle/>
          <a:p>
            <a:pPr eaLnBrk="0" hangingPunct="0">
              <a:spcBef>
                <a:spcPct val="50000"/>
              </a:spcBef>
            </a:pPr>
            <a:r>
              <a:rPr lang="zh-CN" altLang="en-US" sz="3200" dirty="0">
                <a:solidFill>
                  <a:srgbClr val="FFC000"/>
                </a:solidFill>
                <a:latin typeface="黑体" pitchFamily="49" charset="-122"/>
                <a:ea typeface="黑体" pitchFamily="49" charset="-122"/>
                <a:cs typeface="方正琥珀简体"/>
              </a:rPr>
              <a:t>关于国家起源的种种观点</a:t>
            </a:r>
          </a:p>
        </p:txBody>
      </p:sp>
      <p:sp>
        <p:nvSpPr>
          <p:cNvPr id="148484" name="Text Box 4"/>
          <p:cNvSpPr txBox="1">
            <a:spLocks noChangeArrowheads="1"/>
          </p:cNvSpPr>
          <p:nvPr/>
        </p:nvSpPr>
        <p:spPr bwMode="auto">
          <a:xfrm>
            <a:off x="2209800" y="1630363"/>
            <a:ext cx="3276600" cy="587375"/>
          </a:xfrm>
          <a:prstGeom prst="rect">
            <a:avLst/>
          </a:prstGeom>
          <a:noFill/>
          <a:ln w="9525">
            <a:noFill/>
            <a:miter lim="800000"/>
          </a:ln>
        </p:spPr>
        <p:txBody>
          <a:bodyPr lIns="90000" tIns="46800" rIns="90000" bIns="46800">
            <a:spAutoFit/>
          </a:bodyPr>
          <a:lstStyle/>
          <a:p>
            <a:pPr algn="ctr" eaLnBrk="0" hangingPunct="0">
              <a:spcBef>
                <a:spcPct val="50000"/>
              </a:spcBef>
            </a:pPr>
            <a:r>
              <a:rPr lang="zh-CN" altLang="en-US" sz="3200" dirty="0">
                <a:solidFill>
                  <a:srgbClr val="FFFF00"/>
                </a:solidFill>
                <a:latin typeface="黑体" pitchFamily="49" charset="-122"/>
                <a:ea typeface="黑体" pitchFamily="49" charset="-122"/>
                <a:cs typeface="方正琥珀简体"/>
              </a:rPr>
              <a:t>“道德外化”论</a:t>
            </a:r>
          </a:p>
        </p:txBody>
      </p:sp>
      <p:pic>
        <p:nvPicPr>
          <p:cNvPr id="148485" name="Picture 5" descr="黑格尔01？"/>
          <p:cNvPicPr>
            <a:picLocks noChangeAspect="1" noChangeArrowheads="1"/>
          </p:cNvPicPr>
          <p:nvPr/>
        </p:nvPicPr>
        <p:blipFill>
          <a:blip r:embed="rId2"/>
          <a:srcRect/>
          <a:stretch>
            <a:fillRect/>
          </a:stretch>
        </p:blipFill>
        <p:spPr bwMode="auto">
          <a:xfrm>
            <a:off x="928662" y="2857496"/>
            <a:ext cx="2286000" cy="2933700"/>
          </a:xfrm>
          <a:prstGeom prst="rect">
            <a:avLst/>
          </a:prstGeom>
          <a:noFill/>
          <a:ln w="9525">
            <a:solidFill>
              <a:srgbClr val="FFFF66"/>
            </a:solidFill>
            <a:miter lim="800000"/>
            <a:headEnd/>
            <a:tailEnd/>
          </a:ln>
        </p:spPr>
      </p:pic>
      <p:sp>
        <p:nvSpPr>
          <p:cNvPr id="148486" name="Text Box 6"/>
          <p:cNvSpPr txBox="1">
            <a:spLocks noChangeArrowheads="1"/>
          </p:cNvSpPr>
          <p:nvPr/>
        </p:nvSpPr>
        <p:spPr bwMode="auto">
          <a:xfrm>
            <a:off x="3581400" y="3046413"/>
            <a:ext cx="4876800" cy="1387475"/>
          </a:xfrm>
          <a:prstGeom prst="rect">
            <a:avLst/>
          </a:prstGeom>
          <a:noFill/>
          <a:ln w="9525">
            <a:noFill/>
            <a:miter lim="800000"/>
          </a:ln>
        </p:spPr>
        <p:txBody>
          <a:bodyPr lIns="90000" tIns="46800" rIns="90000" bIns="46800">
            <a:spAutoFit/>
          </a:bodyPr>
          <a:lstStyle/>
          <a:p>
            <a:pPr eaLnBrk="0" hangingPunct="0">
              <a:spcBef>
                <a:spcPct val="50000"/>
              </a:spcBef>
            </a:pPr>
            <a:r>
              <a:rPr lang="zh-CN" altLang="en-US" sz="2800" dirty="0">
                <a:solidFill>
                  <a:schemeClr val="bg1"/>
                </a:solidFill>
                <a:latin typeface="宋体" panose="02010600030101010101" pitchFamily="2" charset="-122"/>
                <a:ea typeface="方正大黑简体"/>
                <a:cs typeface="方正大黑简体"/>
              </a:rPr>
              <a:t> </a:t>
            </a:r>
            <a:r>
              <a:rPr lang="zh-CN" altLang="en-US" sz="2800" dirty="0">
                <a:solidFill>
                  <a:srgbClr val="FFFF00"/>
                </a:solidFill>
                <a:latin typeface="黑体" pitchFamily="49" charset="-122"/>
                <a:ea typeface="黑体" pitchFamily="49" charset="-122"/>
                <a:cs typeface="方正大黑简体"/>
              </a:rPr>
              <a:t>国家是“道德观念的现实”外化，“理性的形象和现实”，是“地上的神物”。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48484"/>
                                        </p:tgtEl>
                                        <p:attrNameLst>
                                          <p:attrName>style.visibility</p:attrName>
                                        </p:attrNameLst>
                                      </p:cBhvr>
                                      <p:to>
                                        <p:strVal val="visible"/>
                                      </p:to>
                                    </p:set>
                                    <p:animEffect transition="in" filter="slide(fromTop)">
                                      <p:cBhvr>
                                        <p:cTn id="7" dur="500"/>
                                        <p:tgtEl>
                                          <p:spTgt spid="148484"/>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148485"/>
                                        </p:tgtEl>
                                        <p:attrNameLst>
                                          <p:attrName>style.visibility</p:attrName>
                                        </p:attrNameLst>
                                      </p:cBhvr>
                                      <p:to>
                                        <p:strVal val="visible"/>
                                      </p:to>
                                    </p:set>
                                    <p:anim calcmode="lin" valueType="num">
                                      <p:cBhvr>
                                        <p:cTn id="11" dur="500" fill="hold"/>
                                        <p:tgtEl>
                                          <p:spTgt spid="148485"/>
                                        </p:tgtEl>
                                        <p:attrNameLst>
                                          <p:attrName>ppt_w</p:attrName>
                                        </p:attrNameLst>
                                      </p:cBhvr>
                                      <p:tavLst>
                                        <p:tav tm="0">
                                          <p:val>
                                            <p:fltVal val="0"/>
                                          </p:val>
                                        </p:tav>
                                        <p:tav tm="100000">
                                          <p:val>
                                            <p:strVal val="#ppt_w"/>
                                          </p:val>
                                        </p:tav>
                                      </p:tavLst>
                                    </p:anim>
                                    <p:anim calcmode="lin" valueType="num">
                                      <p:cBhvr>
                                        <p:cTn id="12" dur="500" fill="hold"/>
                                        <p:tgtEl>
                                          <p:spTgt spid="148485"/>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148486"/>
                                        </p:tgtEl>
                                        <p:attrNameLst>
                                          <p:attrName>style.visibility</p:attrName>
                                        </p:attrNameLst>
                                      </p:cBhvr>
                                      <p:to>
                                        <p:strVal val="visible"/>
                                      </p:to>
                                    </p:set>
                                    <p:animEffect transition="in" filter="dissolve">
                                      <p:cBhvr>
                                        <p:cTn id="16" dur="500"/>
                                        <p:tgtEl>
                                          <p:spTgt spid="148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4" grpId="0" autoUpdateAnimBg="0"/>
      <p:bldP spid="14848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p:txBody>
          <a:bodyPr/>
          <a:lstStyle/>
          <a:p>
            <a:pPr eaLnBrk="1" hangingPunct="1"/>
            <a:r>
              <a:rPr lang="zh-CN" altLang="en-US" dirty="0" smtClean="0">
                <a:solidFill>
                  <a:srgbClr val="FFC000"/>
                </a:solidFill>
                <a:latin typeface="黑体" pitchFamily="49" charset="-122"/>
                <a:ea typeface="黑体" pitchFamily="49" charset="-122"/>
              </a:rPr>
              <a:t>第八专题：历史唯物主义</a:t>
            </a:r>
          </a:p>
        </p:txBody>
      </p:sp>
      <p:sp>
        <p:nvSpPr>
          <p:cNvPr id="5123" name="Rectangle 3"/>
          <p:cNvSpPr>
            <a:spLocks noGrp="1" noRot="1" noChangeArrowheads="1"/>
          </p:cNvSpPr>
          <p:nvPr>
            <p:ph type="body" idx="1"/>
          </p:nvPr>
        </p:nvSpPr>
        <p:spPr/>
        <p:txBody>
          <a:bodyPr/>
          <a:lstStyle/>
          <a:p>
            <a:pPr eaLnBrk="1" hangingPunct="1"/>
            <a:endParaRPr lang="zh-CN" altLang="en-US" dirty="0" smtClean="0"/>
          </a:p>
          <a:p>
            <a:pPr eaLnBrk="1" hangingPunct="1"/>
            <a:endParaRPr lang="zh-CN" altLang="en-US" dirty="0" smtClean="0"/>
          </a:p>
          <a:p>
            <a:pPr eaLnBrk="1" hangingPunct="1">
              <a:buFont typeface="Wingdings 2" panose="05020102010507070707" pitchFamily="18" charset="2"/>
              <a:buNone/>
            </a:pPr>
            <a:r>
              <a:rPr lang="zh-CN" altLang="en-US" dirty="0" smtClean="0"/>
              <a:t>          </a:t>
            </a:r>
            <a:r>
              <a:rPr lang="zh-CN" altLang="en-US" sz="4400" dirty="0" smtClean="0">
                <a:solidFill>
                  <a:srgbClr val="FFFF00"/>
                </a:solidFill>
                <a:latin typeface="黑体" pitchFamily="49" charset="-122"/>
                <a:ea typeface="黑体" pitchFamily="49" charset="-122"/>
              </a:rPr>
              <a:t>人类社会发展的基本规律</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457200" y="762000"/>
            <a:ext cx="4724400" cy="76200"/>
          </a:xfrm>
          <a:prstGeom prst="rect">
            <a:avLst/>
          </a:prstGeom>
          <a:gradFill rotWithShape="0">
            <a:gsLst>
              <a:gs pos="0">
                <a:srgbClr val="FFFFFF"/>
              </a:gs>
              <a:gs pos="50000">
                <a:srgbClr val="FF0000"/>
              </a:gs>
              <a:gs pos="100000">
                <a:srgbClr val="FFFFFF"/>
              </a:gs>
            </a:gsLst>
            <a:lin ang="0" scaled="1"/>
          </a:gradFill>
          <a:ln w="9525">
            <a:solidFill>
              <a:srgbClr val="FFFF00"/>
            </a:solidFill>
            <a:miter lim="800000"/>
          </a:ln>
        </p:spPr>
        <p:txBody>
          <a:bodyPr lIns="90000" tIns="46800" rIns="90000" bIns="46800" anchor="ctr">
            <a:spAutoFit/>
          </a:bodyPr>
          <a:lstStyle/>
          <a:p>
            <a:endParaRPr lang="zh-CN" altLang="en-US"/>
          </a:p>
        </p:txBody>
      </p:sp>
      <p:sp>
        <p:nvSpPr>
          <p:cNvPr id="22531" name="Text Box 3"/>
          <p:cNvSpPr txBox="1">
            <a:spLocks noChangeArrowheads="1"/>
          </p:cNvSpPr>
          <p:nvPr/>
        </p:nvSpPr>
        <p:spPr bwMode="auto">
          <a:xfrm>
            <a:off x="533400" y="152400"/>
            <a:ext cx="4800600" cy="586957"/>
          </a:xfrm>
          <a:prstGeom prst="rect">
            <a:avLst/>
          </a:prstGeom>
          <a:noFill/>
          <a:ln w="9525">
            <a:noFill/>
            <a:miter lim="800000"/>
          </a:ln>
        </p:spPr>
        <p:txBody>
          <a:bodyPr lIns="90000" tIns="46800" rIns="90000" bIns="46800">
            <a:spAutoFit/>
          </a:bodyPr>
          <a:lstStyle/>
          <a:p>
            <a:pPr eaLnBrk="0" hangingPunct="0">
              <a:spcBef>
                <a:spcPct val="50000"/>
              </a:spcBef>
            </a:pPr>
            <a:r>
              <a:rPr lang="zh-CN" altLang="en-US" sz="3200" dirty="0">
                <a:solidFill>
                  <a:srgbClr val="FFC000"/>
                </a:solidFill>
                <a:latin typeface="黑体" pitchFamily="49" charset="-122"/>
                <a:ea typeface="黑体" pitchFamily="49" charset="-122"/>
                <a:cs typeface="方正琥珀简体"/>
              </a:rPr>
              <a:t>关于国家起源的种种观点</a:t>
            </a:r>
          </a:p>
        </p:txBody>
      </p:sp>
      <p:sp>
        <p:nvSpPr>
          <p:cNvPr id="149508" name="Text Box 4"/>
          <p:cNvSpPr txBox="1">
            <a:spLocks noChangeArrowheads="1"/>
          </p:cNvSpPr>
          <p:nvPr/>
        </p:nvSpPr>
        <p:spPr bwMode="auto">
          <a:xfrm>
            <a:off x="2362200" y="1143000"/>
            <a:ext cx="3276600" cy="586957"/>
          </a:xfrm>
          <a:prstGeom prst="rect">
            <a:avLst/>
          </a:prstGeom>
          <a:noFill/>
          <a:ln w="9525">
            <a:noFill/>
            <a:miter lim="800000"/>
          </a:ln>
        </p:spPr>
        <p:txBody>
          <a:bodyPr lIns="90000" tIns="46800" rIns="90000" bIns="46800">
            <a:spAutoFit/>
          </a:bodyPr>
          <a:lstStyle/>
          <a:p>
            <a:pPr algn="ctr" eaLnBrk="0" hangingPunct="0">
              <a:spcBef>
                <a:spcPct val="50000"/>
              </a:spcBef>
            </a:pPr>
            <a:r>
              <a:rPr lang="zh-CN" altLang="en-US" sz="3200" dirty="0">
                <a:solidFill>
                  <a:srgbClr val="FFFF00"/>
                </a:solidFill>
                <a:latin typeface="黑体" pitchFamily="49" charset="-122"/>
                <a:ea typeface="黑体" pitchFamily="49" charset="-122"/>
                <a:cs typeface="方正琥珀简体"/>
              </a:rPr>
              <a:t>“社会契约”论</a:t>
            </a:r>
          </a:p>
        </p:txBody>
      </p:sp>
      <p:pic>
        <p:nvPicPr>
          <p:cNvPr id="149509" name="Picture 5" descr="卢梭01？"/>
          <p:cNvPicPr>
            <a:picLocks noChangeAspect="1" noChangeArrowheads="1"/>
          </p:cNvPicPr>
          <p:nvPr/>
        </p:nvPicPr>
        <p:blipFill>
          <a:blip r:embed="rId2"/>
          <a:srcRect/>
          <a:stretch>
            <a:fillRect/>
          </a:stretch>
        </p:blipFill>
        <p:spPr bwMode="auto">
          <a:xfrm>
            <a:off x="1785938" y="2000250"/>
            <a:ext cx="2590800" cy="3810000"/>
          </a:xfrm>
          <a:prstGeom prst="rect">
            <a:avLst/>
          </a:prstGeom>
          <a:noFill/>
          <a:ln w="9525">
            <a:solidFill>
              <a:srgbClr val="FFFF66"/>
            </a:solidFill>
            <a:miter lim="800000"/>
            <a:headEnd/>
            <a:tailEnd/>
          </a:ln>
        </p:spPr>
      </p:pic>
      <p:pic>
        <p:nvPicPr>
          <p:cNvPr id="149510" name="Picture 6" descr="社会契约 副本"/>
          <p:cNvPicPr>
            <a:picLocks noChangeAspect="1" noChangeArrowheads="1"/>
          </p:cNvPicPr>
          <p:nvPr/>
        </p:nvPicPr>
        <p:blipFill>
          <a:blip r:embed="rId3"/>
          <a:srcRect/>
          <a:stretch>
            <a:fillRect/>
          </a:stretch>
        </p:blipFill>
        <p:spPr bwMode="auto">
          <a:xfrm>
            <a:off x="5029200" y="2133600"/>
            <a:ext cx="2362200" cy="3733800"/>
          </a:xfrm>
          <a:prstGeom prst="rect">
            <a:avLst/>
          </a:prstGeom>
          <a:noFill/>
          <a:ln w="9525">
            <a:solidFill>
              <a:srgbClr val="FFFF66"/>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49508"/>
                                        </p:tgtEl>
                                        <p:attrNameLst>
                                          <p:attrName>style.visibility</p:attrName>
                                        </p:attrNameLst>
                                      </p:cBhvr>
                                      <p:to>
                                        <p:strVal val="visible"/>
                                      </p:to>
                                    </p:set>
                                    <p:animEffect transition="in" filter="slide(fromTop)">
                                      <p:cBhvr>
                                        <p:cTn id="7" dur="500"/>
                                        <p:tgtEl>
                                          <p:spTgt spid="14950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49509"/>
                                        </p:tgtEl>
                                        <p:attrNameLst>
                                          <p:attrName>style.visibility</p:attrName>
                                        </p:attrNameLst>
                                      </p:cBhvr>
                                      <p:to>
                                        <p:strVal val="visible"/>
                                      </p:to>
                                    </p:set>
                                    <p:animEffect transition="in" filter="dissolve">
                                      <p:cBhvr>
                                        <p:cTn id="11" dur="500"/>
                                        <p:tgtEl>
                                          <p:spTgt spid="149509"/>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49510"/>
                                        </p:tgtEl>
                                        <p:attrNameLst>
                                          <p:attrName>style.visibility</p:attrName>
                                        </p:attrNameLst>
                                      </p:cBhvr>
                                      <p:to>
                                        <p:strVal val="visible"/>
                                      </p:to>
                                    </p:set>
                                    <p:animEffect transition="in" filter="dissolve">
                                      <p:cBhvr>
                                        <p:cTn id="15" dur="500"/>
                                        <p:tgtEl>
                                          <p:spTgt spid="149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8"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ChangeArrowheads="1"/>
          </p:cNvSpPr>
          <p:nvPr/>
        </p:nvSpPr>
        <p:spPr bwMode="auto">
          <a:xfrm>
            <a:off x="533400" y="762000"/>
            <a:ext cx="2362200" cy="76200"/>
          </a:xfrm>
          <a:prstGeom prst="rect">
            <a:avLst/>
          </a:prstGeom>
          <a:gradFill rotWithShape="0">
            <a:gsLst>
              <a:gs pos="0">
                <a:srgbClr val="FFFFFF"/>
              </a:gs>
              <a:gs pos="50000">
                <a:srgbClr val="FF0000"/>
              </a:gs>
              <a:gs pos="100000">
                <a:srgbClr val="FFFFFF"/>
              </a:gs>
            </a:gsLst>
            <a:lin ang="0" scaled="1"/>
          </a:gradFill>
          <a:ln w="9525">
            <a:solidFill>
              <a:srgbClr val="FFFF00"/>
            </a:solidFill>
            <a:miter lim="800000"/>
          </a:ln>
        </p:spPr>
        <p:txBody>
          <a:bodyPr lIns="90000" tIns="46800" rIns="90000" bIns="46800" anchor="ctr">
            <a:spAutoFit/>
          </a:bodyPr>
          <a:lstStyle/>
          <a:p>
            <a:endParaRPr lang="zh-CN" altLang="en-US"/>
          </a:p>
        </p:txBody>
      </p:sp>
      <p:sp>
        <p:nvSpPr>
          <p:cNvPr id="150531" name="Text Box 3"/>
          <p:cNvSpPr txBox="1">
            <a:spLocks noChangeArrowheads="1"/>
          </p:cNvSpPr>
          <p:nvPr/>
        </p:nvSpPr>
        <p:spPr bwMode="auto">
          <a:xfrm>
            <a:off x="533400" y="152400"/>
            <a:ext cx="2362200" cy="586957"/>
          </a:xfrm>
          <a:prstGeom prst="rect">
            <a:avLst/>
          </a:prstGeom>
          <a:noFill/>
          <a:ln w="9525">
            <a:noFill/>
            <a:miter lim="800000"/>
          </a:ln>
        </p:spPr>
        <p:txBody>
          <a:bodyPr lIns="90000" tIns="46800" rIns="90000" bIns="46800">
            <a:spAutoFit/>
          </a:bodyPr>
          <a:lstStyle/>
          <a:p>
            <a:pPr eaLnBrk="0" hangingPunct="0">
              <a:spcBef>
                <a:spcPct val="50000"/>
              </a:spcBef>
            </a:pPr>
            <a:r>
              <a:rPr lang="zh-CN" altLang="en-US" sz="3200" dirty="0">
                <a:solidFill>
                  <a:srgbClr val="FFC000"/>
                </a:solidFill>
                <a:latin typeface="黑体" pitchFamily="49" charset="-122"/>
                <a:ea typeface="黑体" pitchFamily="49" charset="-122"/>
                <a:cs typeface="方正琥珀简体"/>
              </a:rPr>
              <a:t>国家的起源</a:t>
            </a:r>
          </a:p>
        </p:txBody>
      </p:sp>
      <p:sp>
        <p:nvSpPr>
          <p:cNvPr id="150532" name="Text Box 4"/>
          <p:cNvSpPr txBox="1">
            <a:spLocks noChangeArrowheads="1"/>
          </p:cNvSpPr>
          <p:nvPr/>
        </p:nvSpPr>
        <p:spPr bwMode="auto">
          <a:xfrm>
            <a:off x="2819400" y="838200"/>
            <a:ext cx="2514600" cy="586957"/>
          </a:xfrm>
          <a:prstGeom prst="rect">
            <a:avLst/>
          </a:prstGeom>
          <a:noFill/>
          <a:ln w="9525">
            <a:noFill/>
            <a:miter lim="800000"/>
          </a:ln>
        </p:spPr>
        <p:txBody>
          <a:bodyPr lIns="90000" tIns="46800" rIns="90000" bIns="46800">
            <a:spAutoFit/>
          </a:bodyPr>
          <a:lstStyle/>
          <a:p>
            <a:pPr algn="ctr" eaLnBrk="0" hangingPunct="0">
              <a:spcBef>
                <a:spcPct val="50000"/>
              </a:spcBef>
            </a:pPr>
            <a:r>
              <a:rPr lang="zh-CN" altLang="en-US" sz="3200" dirty="0">
                <a:solidFill>
                  <a:srgbClr val="FFC000"/>
                </a:solidFill>
                <a:latin typeface="黑体" pitchFamily="49" charset="-122"/>
                <a:ea typeface="黑体" pitchFamily="49" charset="-122"/>
                <a:cs typeface="方正琥珀简体"/>
              </a:rPr>
              <a:t>阶级根源</a:t>
            </a:r>
          </a:p>
        </p:txBody>
      </p:sp>
      <p:sp>
        <p:nvSpPr>
          <p:cNvPr id="150533" name="Text Box 5"/>
          <p:cNvSpPr txBox="1">
            <a:spLocks noChangeArrowheads="1"/>
          </p:cNvSpPr>
          <p:nvPr/>
        </p:nvSpPr>
        <p:spPr bwMode="auto">
          <a:xfrm>
            <a:off x="928662" y="1476375"/>
            <a:ext cx="7643866" cy="2064284"/>
          </a:xfrm>
          <a:prstGeom prst="rect">
            <a:avLst/>
          </a:prstGeom>
          <a:noFill/>
          <a:ln w="9525">
            <a:noFill/>
            <a:miter lim="800000"/>
          </a:ln>
        </p:spPr>
        <p:txBody>
          <a:bodyPr wrap="square" lIns="90000" tIns="46800" rIns="90000" bIns="46800">
            <a:spAutoFit/>
          </a:bodyPr>
          <a:lstStyle/>
          <a:p>
            <a:pPr eaLnBrk="0" hangingPunct="0">
              <a:spcBef>
                <a:spcPct val="50000"/>
              </a:spcBef>
            </a:pPr>
            <a:r>
              <a:rPr lang="zh-CN" altLang="en-US" sz="3200" dirty="0">
                <a:solidFill>
                  <a:srgbClr val="FFFF00"/>
                </a:solidFill>
                <a:latin typeface="黑体" pitchFamily="49" charset="-122"/>
                <a:ea typeface="黑体" pitchFamily="49" charset="-122"/>
                <a:cs typeface="方正大黑简体"/>
              </a:rPr>
              <a:t>国家是人类社会发展到一定历史阶段的产物，它根源于社会物质生活中的阶级矛盾和斗争，是阶级矛盾不可调和的产物和表现，这是国家的阶级根源。</a:t>
            </a:r>
          </a:p>
        </p:txBody>
      </p:sp>
      <p:pic>
        <p:nvPicPr>
          <p:cNvPr id="150534" name="Picture 6" descr="原始社会"/>
          <p:cNvPicPr>
            <a:picLocks noChangeAspect="1" noChangeArrowheads="1"/>
          </p:cNvPicPr>
          <p:nvPr/>
        </p:nvPicPr>
        <p:blipFill>
          <a:blip r:embed="rId2"/>
          <a:srcRect/>
          <a:stretch>
            <a:fillRect/>
          </a:stretch>
        </p:blipFill>
        <p:spPr bwMode="auto">
          <a:xfrm>
            <a:off x="457200" y="3619500"/>
            <a:ext cx="4191000" cy="2857500"/>
          </a:xfrm>
          <a:prstGeom prst="rect">
            <a:avLst/>
          </a:prstGeom>
          <a:noFill/>
          <a:ln w="9525">
            <a:solidFill>
              <a:srgbClr val="FFFF66"/>
            </a:solidFill>
            <a:miter lim="800000"/>
            <a:headEnd/>
            <a:tailEnd/>
          </a:ln>
        </p:spPr>
      </p:pic>
      <p:pic>
        <p:nvPicPr>
          <p:cNvPr id="150535" name="Picture 7" descr="奴隶市场 副本"/>
          <p:cNvPicPr>
            <a:picLocks noChangeAspect="1" noChangeArrowheads="1"/>
          </p:cNvPicPr>
          <p:nvPr/>
        </p:nvPicPr>
        <p:blipFill>
          <a:blip r:embed="rId3"/>
          <a:srcRect/>
          <a:stretch>
            <a:fillRect/>
          </a:stretch>
        </p:blipFill>
        <p:spPr bwMode="auto">
          <a:xfrm>
            <a:off x="4876800" y="3581400"/>
            <a:ext cx="3805238" cy="2895600"/>
          </a:xfrm>
          <a:prstGeom prst="rect">
            <a:avLst/>
          </a:prstGeom>
          <a:noFill/>
          <a:ln w="9525">
            <a:solidFill>
              <a:srgbClr val="FFFF66"/>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50530"/>
                                        </p:tgtEl>
                                        <p:attrNameLst>
                                          <p:attrName>style.visibility</p:attrName>
                                        </p:attrNameLst>
                                      </p:cBhvr>
                                      <p:to>
                                        <p:strVal val="visible"/>
                                      </p:to>
                                    </p:set>
                                    <p:animEffect transition="in" filter="barn(inVertical)">
                                      <p:cBhvr>
                                        <p:cTn id="7" dur="500"/>
                                        <p:tgtEl>
                                          <p:spTgt spid="150530"/>
                                        </p:tgtEl>
                                      </p:cBhvr>
                                    </p:animEffect>
                                  </p:childTnLst>
                                </p:cTn>
                              </p:par>
                            </p:childTnLst>
                          </p:cTn>
                        </p:par>
                        <p:par>
                          <p:cTn id="8" fill="hold">
                            <p:stCondLst>
                              <p:cond delay="500"/>
                            </p:stCondLst>
                            <p:childTnLst>
                              <p:par>
                                <p:cTn id="9" presetID="17" presetClass="entr" presetSubtype="4" fill="hold" grpId="0" nodeType="afterEffect">
                                  <p:stCondLst>
                                    <p:cond delay="0"/>
                                  </p:stCondLst>
                                  <p:childTnLst>
                                    <p:set>
                                      <p:cBhvr>
                                        <p:cTn id="10" dur="1" fill="hold">
                                          <p:stCondLst>
                                            <p:cond delay="0"/>
                                          </p:stCondLst>
                                        </p:cTn>
                                        <p:tgtEl>
                                          <p:spTgt spid="150531"/>
                                        </p:tgtEl>
                                        <p:attrNameLst>
                                          <p:attrName>style.visibility</p:attrName>
                                        </p:attrNameLst>
                                      </p:cBhvr>
                                      <p:to>
                                        <p:strVal val="visible"/>
                                      </p:to>
                                    </p:set>
                                    <p:anim calcmode="lin" valueType="num">
                                      <p:cBhvr>
                                        <p:cTn id="11" dur="500" fill="hold"/>
                                        <p:tgtEl>
                                          <p:spTgt spid="150531"/>
                                        </p:tgtEl>
                                        <p:attrNameLst>
                                          <p:attrName>ppt_x</p:attrName>
                                        </p:attrNameLst>
                                      </p:cBhvr>
                                      <p:tavLst>
                                        <p:tav tm="0">
                                          <p:val>
                                            <p:strVal val="#ppt_x"/>
                                          </p:val>
                                        </p:tav>
                                        <p:tav tm="100000">
                                          <p:val>
                                            <p:strVal val="#ppt_x"/>
                                          </p:val>
                                        </p:tav>
                                      </p:tavLst>
                                    </p:anim>
                                    <p:anim calcmode="lin" valueType="num">
                                      <p:cBhvr>
                                        <p:cTn id="12" dur="500" fill="hold"/>
                                        <p:tgtEl>
                                          <p:spTgt spid="150531"/>
                                        </p:tgtEl>
                                        <p:attrNameLst>
                                          <p:attrName>ppt_y</p:attrName>
                                        </p:attrNameLst>
                                      </p:cBhvr>
                                      <p:tavLst>
                                        <p:tav tm="0">
                                          <p:val>
                                            <p:strVal val="#ppt_y+#ppt_h/2"/>
                                          </p:val>
                                        </p:tav>
                                        <p:tav tm="100000">
                                          <p:val>
                                            <p:strVal val="#ppt_y"/>
                                          </p:val>
                                        </p:tav>
                                      </p:tavLst>
                                    </p:anim>
                                    <p:anim calcmode="lin" valueType="num">
                                      <p:cBhvr>
                                        <p:cTn id="13" dur="500" fill="hold"/>
                                        <p:tgtEl>
                                          <p:spTgt spid="150531"/>
                                        </p:tgtEl>
                                        <p:attrNameLst>
                                          <p:attrName>ppt_w</p:attrName>
                                        </p:attrNameLst>
                                      </p:cBhvr>
                                      <p:tavLst>
                                        <p:tav tm="0">
                                          <p:val>
                                            <p:strVal val="#ppt_w"/>
                                          </p:val>
                                        </p:tav>
                                        <p:tav tm="100000">
                                          <p:val>
                                            <p:strVal val="#ppt_w"/>
                                          </p:val>
                                        </p:tav>
                                      </p:tavLst>
                                    </p:anim>
                                    <p:anim calcmode="lin" valueType="num">
                                      <p:cBhvr>
                                        <p:cTn id="14" dur="500" fill="hold"/>
                                        <p:tgtEl>
                                          <p:spTgt spid="150531"/>
                                        </p:tgtEl>
                                        <p:attrNameLst>
                                          <p:attrName>ppt_h</p:attrName>
                                        </p:attrNameLst>
                                      </p:cBhvr>
                                      <p:tavLst>
                                        <p:tav tm="0">
                                          <p:val>
                                            <p:fltVal val="0"/>
                                          </p:val>
                                        </p:tav>
                                        <p:tav tm="100000">
                                          <p:val>
                                            <p:strVal val="#ppt_h"/>
                                          </p:val>
                                        </p:tav>
                                      </p:tavLst>
                                    </p:anim>
                                  </p:childTnLst>
                                </p:cTn>
                              </p:par>
                            </p:childTnLst>
                          </p:cTn>
                        </p:par>
                        <p:par>
                          <p:cTn id="15" fill="hold">
                            <p:stCondLst>
                              <p:cond delay="1000"/>
                            </p:stCondLst>
                            <p:childTnLst>
                              <p:par>
                                <p:cTn id="16" presetID="12" presetClass="entr" presetSubtype="1" fill="hold" grpId="0" nodeType="afterEffect">
                                  <p:stCondLst>
                                    <p:cond delay="0"/>
                                  </p:stCondLst>
                                  <p:childTnLst>
                                    <p:set>
                                      <p:cBhvr>
                                        <p:cTn id="17" dur="1" fill="hold">
                                          <p:stCondLst>
                                            <p:cond delay="0"/>
                                          </p:stCondLst>
                                        </p:cTn>
                                        <p:tgtEl>
                                          <p:spTgt spid="150532"/>
                                        </p:tgtEl>
                                        <p:attrNameLst>
                                          <p:attrName>style.visibility</p:attrName>
                                        </p:attrNameLst>
                                      </p:cBhvr>
                                      <p:to>
                                        <p:strVal val="visible"/>
                                      </p:to>
                                    </p:set>
                                    <p:animEffect transition="in" filter="slide(fromTop)">
                                      <p:cBhvr>
                                        <p:cTn id="18" dur="500"/>
                                        <p:tgtEl>
                                          <p:spTgt spid="150532"/>
                                        </p:tgtEl>
                                      </p:cBhvr>
                                    </p:animEffect>
                                  </p:childTnLst>
                                </p:cTn>
                              </p:par>
                            </p:childTnLst>
                          </p:cTn>
                        </p:par>
                        <p:par>
                          <p:cTn id="19" fill="hold">
                            <p:stCondLst>
                              <p:cond delay="1500"/>
                            </p:stCondLst>
                            <p:childTnLst>
                              <p:par>
                                <p:cTn id="20" presetID="9" presetClass="entr" presetSubtype="0" fill="hold" grpId="0" nodeType="afterEffect">
                                  <p:stCondLst>
                                    <p:cond delay="0"/>
                                  </p:stCondLst>
                                  <p:childTnLst>
                                    <p:set>
                                      <p:cBhvr>
                                        <p:cTn id="21" dur="1" fill="hold">
                                          <p:stCondLst>
                                            <p:cond delay="0"/>
                                          </p:stCondLst>
                                        </p:cTn>
                                        <p:tgtEl>
                                          <p:spTgt spid="150533"/>
                                        </p:tgtEl>
                                        <p:attrNameLst>
                                          <p:attrName>style.visibility</p:attrName>
                                        </p:attrNameLst>
                                      </p:cBhvr>
                                      <p:to>
                                        <p:strVal val="visible"/>
                                      </p:to>
                                    </p:set>
                                    <p:animEffect transition="in" filter="dissolve">
                                      <p:cBhvr>
                                        <p:cTn id="22" dur="500"/>
                                        <p:tgtEl>
                                          <p:spTgt spid="150533"/>
                                        </p:tgtEl>
                                      </p:cBhvr>
                                    </p:animEffect>
                                  </p:childTnLst>
                                </p:cTn>
                              </p:par>
                            </p:childTnLst>
                          </p:cTn>
                        </p:par>
                        <p:par>
                          <p:cTn id="23" fill="hold">
                            <p:stCondLst>
                              <p:cond delay="2000"/>
                            </p:stCondLst>
                            <p:childTnLst>
                              <p:par>
                                <p:cTn id="24" presetID="9" presetClass="entr" presetSubtype="0" fill="hold" nodeType="afterEffect">
                                  <p:stCondLst>
                                    <p:cond delay="0"/>
                                  </p:stCondLst>
                                  <p:childTnLst>
                                    <p:set>
                                      <p:cBhvr>
                                        <p:cTn id="25" dur="1" fill="hold">
                                          <p:stCondLst>
                                            <p:cond delay="0"/>
                                          </p:stCondLst>
                                        </p:cTn>
                                        <p:tgtEl>
                                          <p:spTgt spid="150534"/>
                                        </p:tgtEl>
                                        <p:attrNameLst>
                                          <p:attrName>style.visibility</p:attrName>
                                        </p:attrNameLst>
                                      </p:cBhvr>
                                      <p:to>
                                        <p:strVal val="visible"/>
                                      </p:to>
                                    </p:set>
                                    <p:animEffect transition="in" filter="dissolve">
                                      <p:cBhvr>
                                        <p:cTn id="26" dur="500"/>
                                        <p:tgtEl>
                                          <p:spTgt spid="150534"/>
                                        </p:tgtEl>
                                      </p:cBhvr>
                                    </p:animEffect>
                                  </p:childTnLst>
                                </p:cTn>
                              </p:par>
                            </p:childTnLst>
                          </p:cTn>
                        </p:par>
                        <p:par>
                          <p:cTn id="27" fill="hold">
                            <p:stCondLst>
                              <p:cond delay="2500"/>
                            </p:stCondLst>
                            <p:childTnLst>
                              <p:par>
                                <p:cTn id="28" presetID="9" presetClass="entr" presetSubtype="0" fill="hold" nodeType="afterEffect">
                                  <p:stCondLst>
                                    <p:cond delay="0"/>
                                  </p:stCondLst>
                                  <p:childTnLst>
                                    <p:set>
                                      <p:cBhvr>
                                        <p:cTn id="29" dur="1" fill="hold">
                                          <p:stCondLst>
                                            <p:cond delay="0"/>
                                          </p:stCondLst>
                                        </p:cTn>
                                        <p:tgtEl>
                                          <p:spTgt spid="150535"/>
                                        </p:tgtEl>
                                        <p:attrNameLst>
                                          <p:attrName>style.visibility</p:attrName>
                                        </p:attrNameLst>
                                      </p:cBhvr>
                                      <p:to>
                                        <p:strVal val="visible"/>
                                      </p:to>
                                    </p:set>
                                    <p:animEffect transition="in" filter="dissolve">
                                      <p:cBhvr>
                                        <p:cTn id="30" dur="500"/>
                                        <p:tgtEl>
                                          <p:spTgt spid="150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animBg="1"/>
      <p:bldP spid="150531" grpId="0" autoUpdateAnimBg="0"/>
      <p:bldP spid="150532" grpId="0" autoUpdateAnimBg="0"/>
      <p:bldP spid="15053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578" name="Picture 2" descr="列宁2"/>
          <p:cNvPicPr>
            <a:picLocks noChangeAspect="1" noChangeArrowheads="1"/>
          </p:cNvPicPr>
          <p:nvPr/>
        </p:nvPicPr>
        <p:blipFill>
          <a:blip r:embed="rId2"/>
          <a:srcRect/>
          <a:stretch>
            <a:fillRect/>
          </a:stretch>
        </p:blipFill>
        <p:spPr bwMode="auto">
          <a:xfrm>
            <a:off x="5638800" y="914400"/>
            <a:ext cx="2730500" cy="3848100"/>
          </a:xfrm>
          <a:prstGeom prst="rect">
            <a:avLst/>
          </a:prstGeom>
          <a:noFill/>
          <a:ln w="9525">
            <a:noFill/>
            <a:miter lim="800000"/>
            <a:headEnd/>
            <a:tailEnd/>
          </a:ln>
        </p:spPr>
      </p:pic>
      <p:sp>
        <p:nvSpPr>
          <p:cNvPr id="152579" name="Text Box 3"/>
          <p:cNvSpPr txBox="1">
            <a:spLocks noChangeArrowheads="1"/>
          </p:cNvSpPr>
          <p:nvPr/>
        </p:nvSpPr>
        <p:spPr bwMode="auto">
          <a:xfrm>
            <a:off x="857250" y="1000125"/>
            <a:ext cx="4400550" cy="4525963"/>
          </a:xfrm>
          <a:prstGeom prst="rect">
            <a:avLst/>
          </a:prstGeom>
          <a:noFill/>
          <a:ln w="9525">
            <a:noFill/>
            <a:miter lim="800000"/>
          </a:ln>
        </p:spPr>
        <p:txBody>
          <a:bodyPr lIns="90000" tIns="46800" rIns="90000" bIns="46800">
            <a:spAutoFit/>
          </a:bodyPr>
          <a:lstStyle/>
          <a:p>
            <a:pPr eaLnBrk="0" hangingPunct="0">
              <a:spcBef>
                <a:spcPct val="50000"/>
              </a:spcBef>
            </a:pPr>
            <a:r>
              <a:rPr lang="zh-CN" altLang="en-US" sz="3200" dirty="0">
                <a:solidFill>
                  <a:srgbClr val="FFFF00"/>
                </a:solidFill>
                <a:latin typeface="黑体" pitchFamily="49" charset="-122"/>
                <a:ea typeface="黑体" pitchFamily="49" charset="-122"/>
                <a:cs typeface="方正大黑简体"/>
              </a:rPr>
              <a:t>“国家这种强制人的特殊机构，只是在社会划分为阶级，即划分为这样一些集团，其中一些集团能够经常占有另一些集团的劳动的地方和时候，只有在人剥削人的地方，才产生出来的。”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52578"/>
                                        </p:tgtEl>
                                        <p:attrNameLst>
                                          <p:attrName>style.visibility</p:attrName>
                                        </p:attrNameLst>
                                      </p:cBhvr>
                                      <p:to>
                                        <p:strVal val="visible"/>
                                      </p:to>
                                    </p:set>
                                    <p:anim calcmode="lin" valueType="num">
                                      <p:cBhvr>
                                        <p:cTn id="7" dur="500" fill="hold"/>
                                        <p:tgtEl>
                                          <p:spTgt spid="152578"/>
                                        </p:tgtEl>
                                        <p:attrNameLst>
                                          <p:attrName>ppt_w</p:attrName>
                                        </p:attrNameLst>
                                      </p:cBhvr>
                                      <p:tavLst>
                                        <p:tav tm="0">
                                          <p:val>
                                            <p:fltVal val="0"/>
                                          </p:val>
                                        </p:tav>
                                        <p:tav tm="100000">
                                          <p:val>
                                            <p:strVal val="#ppt_w"/>
                                          </p:val>
                                        </p:tav>
                                      </p:tavLst>
                                    </p:anim>
                                    <p:anim calcmode="lin" valueType="num">
                                      <p:cBhvr>
                                        <p:cTn id="8" dur="500" fill="hold"/>
                                        <p:tgtEl>
                                          <p:spTgt spid="152578"/>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52579"/>
                                        </p:tgtEl>
                                        <p:attrNameLst>
                                          <p:attrName>style.visibility</p:attrName>
                                        </p:attrNameLst>
                                      </p:cBhvr>
                                      <p:to>
                                        <p:strVal val="visible"/>
                                      </p:to>
                                    </p:set>
                                    <p:animEffect transition="in" filter="dissolve">
                                      <p:cBhvr>
                                        <p:cTn id="12" dur="500"/>
                                        <p:tgtEl>
                                          <p:spTgt spid="152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ChangeArrowheads="1"/>
          </p:cNvSpPr>
          <p:nvPr/>
        </p:nvSpPr>
        <p:spPr bwMode="auto">
          <a:xfrm>
            <a:off x="457200" y="762000"/>
            <a:ext cx="2362200" cy="76200"/>
          </a:xfrm>
          <a:prstGeom prst="rect">
            <a:avLst/>
          </a:prstGeom>
          <a:gradFill rotWithShape="0">
            <a:gsLst>
              <a:gs pos="0">
                <a:srgbClr val="FFFFFF"/>
              </a:gs>
              <a:gs pos="50000">
                <a:srgbClr val="FF0000"/>
              </a:gs>
              <a:gs pos="100000">
                <a:srgbClr val="FFFFFF"/>
              </a:gs>
            </a:gsLst>
            <a:lin ang="0" scaled="1"/>
          </a:gradFill>
          <a:ln w="9525">
            <a:solidFill>
              <a:srgbClr val="FFFF00"/>
            </a:solidFill>
            <a:miter lim="800000"/>
          </a:ln>
        </p:spPr>
        <p:txBody>
          <a:bodyPr lIns="90000" tIns="46800" rIns="90000" bIns="46800" anchor="ctr">
            <a:spAutoFit/>
          </a:bodyPr>
          <a:lstStyle/>
          <a:p>
            <a:endParaRPr lang="zh-CN" altLang="en-US"/>
          </a:p>
        </p:txBody>
      </p:sp>
      <p:sp>
        <p:nvSpPr>
          <p:cNvPr id="406531" name="Text Box 3"/>
          <p:cNvSpPr txBox="1">
            <a:spLocks noChangeArrowheads="1"/>
          </p:cNvSpPr>
          <p:nvPr/>
        </p:nvSpPr>
        <p:spPr bwMode="auto">
          <a:xfrm>
            <a:off x="533400" y="152400"/>
            <a:ext cx="2286000" cy="586957"/>
          </a:xfrm>
          <a:prstGeom prst="rect">
            <a:avLst/>
          </a:prstGeom>
          <a:noFill/>
          <a:ln w="9525">
            <a:noFill/>
            <a:miter lim="800000"/>
          </a:ln>
        </p:spPr>
        <p:txBody>
          <a:bodyPr lIns="90000" tIns="46800" rIns="90000" bIns="46800">
            <a:spAutoFit/>
          </a:bodyPr>
          <a:lstStyle/>
          <a:p>
            <a:pPr eaLnBrk="0" hangingPunct="0">
              <a:spcBef>
                <a:spcPct val="50000"/>
              </a:spcBef>
            </a:pPr>
            <a:r>
              <a:rPr lang="zh-CN" altLang="en-US" sz="3200" dirty="0">
                <a:solidFill>
                  <a:srgbClr val="FFC000"/>
                </a:solidFill>
                <a:latin typeface="黑体" pitchFamily="49" charset="-122"/>
                <a:ea typeface="黑体" pitchFamily="49" charset="-122"/>
                <a:cs typeface="方正琥珀简体"/>
              </a:rPr>
              <a:t>阶级的含义</a:t>
            </a:r>
          </a:p>
        </p:txBody>
      </p:sp>
      <p:sp>
        <p:nvSpPr>
          <p:cNvPr id="406532" name="Text Box 4"/>
          <p:cNvSpPr txBox="1">
            <a:spLocks noChangeArrowheads="1"/>
          </p:cNvSpPr>
          <p:nvPr/>
        </p:nvSpPr>
        <p:spPr bwMode="auto">
          <a:xfrm>
            <a:off x="428625" y="1631950"/>
            <a:ext cx="4905375" cy="3049588"/>
          </a:xfrm>
          <a:prstGeom prst="rect">
            <a:avLst/>
          </a:prstGeom>
          <a:noFill/>
          <a:ln w="9525">
            <a:noFill/>
            <a:miter lim="800000"/>
          </a:ln>
        </p:spPr>
        <p:txBody>
          <a:bodyPr lIns="90000" tIns="46800" rIns="90000" bIns="46800">
            <a:spAutoFit/>
          </a:bodyPr>
          <a:lstStyle/>
          <a:p>
            <a:pPr eaLnBrk="0" hangingPunct="0">
              <a:spcBef>
                <a:spcPct val="50000"/>
              </a:spcBef>
            </a:pPr>
            <a:r>
              <a:rPr lang="zh-CN" altLang="en-US" sz="3200" dirty="0">
                <a:solidFill>
                  <a:schemeClr val="bg1"/>
                </a:solidFill>
                <a:latin typeface="+mn-ea"/>
                <a:ea typeface="+mn-ea"/>
                <a:cs typeface="方正大黑简体"/>
              </a:rPr>
              <a:t> </a:t>
            </a:r>
            <a:r>
              <a:rPr lang="zh-CN" altLang="en-US" sz="3200" dirty="0">
                <a:solidFill>
                  <a:srgbClr val="FFFF00"/>
                </a:solidFill>
                <a:latin typeface="黑体" pitchFamily="49" charset="-122"/>
                <a:ea typeface="黑体" pitchFamily="49" charset="-122"/>
                <a:cs typeface="方正大黑简体"/>
              </a:rPr>
              <a:t>“所谓阶级，就是这样一些集团，由于它们在一定社会经济结构中所处的地位不同，其中一个集团能够占有另一个集团的劳动。”</a:t>
            </a:r>
          </a:p>
        </p:txBody>
      </p:sp>
      <p:pic>
        <p:nvPicPr>
          <p:cNvPr id="406533" name="Picture 5" descr="列宁2"/>
          <p:cNvPicPr>
            <a:picLocks noChangeAspect="1" noChangeArrowheads="1"/>
          </p:cNvPicPr>
          <p:nvPr/>
        </p:nvPicPr>
        <p:blipFill>
          <a:blip r:embed="rId2"/>
          <a:srcRect/>
          <a:stretch>
            <a:fillRect/>
          </a:stretch>
        </p:blipFill>
        <p:spPr bwMode="auto">
          <a:xfrm>
            <a:off x="5630863" y="1295400"/>
            <a:ext cx="2433637" cy="3276600"/>
          </a:xfrm>
          <a:prstGeom prst="rect">
            <a:avLst/>
          </a:prstGeom>
          <a:noFill/>
          <a:ln w="9525">
            <a:solidFill>
              <a:srgbClr val="FFFF66"/>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06530"/>
                                        </p:tgtEl>
                                        <p:attrNameLst>
                                          <p:attrName>style.visibility</p:attrName>
                                        </p:attrNameLst>
                                      </p:cBhvr>
                                      <p:to>
                                        <p:strVal val="visible"/>
                                      </p:to>
                                    </p:set>
                                    <p:animEffect transition="in" filter="barn(inVertical)">
                                      <p:cBhvr>
                                        <p:cTn id="7" dur="500"/>
                                        <p:tgtEl>
                                          <p:spTgt spid="406530"/>
                                        </p:tgtEl>
                                      </p:cBhvr>
                                    </p:animEffect>
                                  </p:childTnLst>
                                </p:cTn>
                              </p:par>
                            </p:childTnLst>
                          </p:cTn>
                        </p:par>
                        <p:par>
                          <p:cTn id="8" fill="hold">
                            <p:stCondLst>
                              <p:cond delay="500"/>
                            </p:stCondLst>
                            <p:childTnLst>
                              <p:par>
                                <p:cTn id="9" presetID="17" presetClass="entr" presetSubtype="4" fill="hold" grpId="0" nodeType="afterEffect">
                                  <p:stCondLst>
                                    <p:cond delay="0"/>
                                  </p:stCondLst>
                                  <p:childTnLst>
                                    <p:set>
                                      <p:cBhvr>
                                        <p:cTn id="10" dur="1" fill="hold">
                                          <p:stCondLst>
                                            <p:cond delay="0"/>
                                          </p:stCondLst>
                                        </p:cTn>
                                        <p:tgtEl>
                                          <p:spTgt spid="406531"/>
                                        </p:tgtEl>
                                        <p:attrNameLst>
                                          <p:attrName>style.visibility</p:attrName>
                                        </p:attrNameLst>
                                      </p:cBhvr>
                                      <p:to>
                                        <p:strVal val="visible"/>
                                      </p:to>
                                    </p:set>
                                    <p:anim calcmode="lin" valueType="num">
                                      <p:cBhvr>
                                        <p:cTn id="11" dur="500" fill="hold"/>
                                        <p:tgtEl>
                                          <p:spTgt spid="406531"/>
                                        </p:tgtEl>
                                        <p:attrNameLst>
                                          <p:attrName>ppt_x</p:attrName>
                                        </p:attrNameLst>
                                      </p:cBhvr>
                                      <p:tavLst>
                                        <p:tav tm="0">
                                          <p:val>
                                            <p:strVal val="#ppt_x"/>
                                          </p:val>
                                        </p:tav>
                                        <p:tav tm="100000">
                                          <p:val>
                                            <p:strVal val="#ppt_x"/>
                                          </p:val>
                                        </p:tav>
                                      </p:tavLst>
                                    </p:anim>
                                    <p:anim calcmode="lin" valueType="num">
                                      <p:cBhvr>
                                        <p:cTn id="12" dur="500" fill="hold"/>
                                        <p:tgtEl>
                                          <p:spTgt spid="406531"/>
                                        </p:tgtEl>
                                        <p:attrNameLst>
                                          <p:attrName>ppt_y</p:attrName>
                                        </p:attrNameLst>
                                      </p:cBhvr>
                                      <p:tavLst>
                                        <p:tav tm="0">
                                          <p:val>
                                            <p:strVal val="#ppt_y+#ppt_h/2"/>
                                          </p:val>
                                        </p:tav>
                                        <p:tav tm="100000">
                                          <p:val>
                                            <p:strVal val="#ppt_y"/>
                                          </p:val>
                                        </p:tav>
                                      </p:tavLst>
                                    </p:anim>
                                    <p:anim calcmode="lin" valueType="num">
                                      <p:cBhvr>
                                        <p:cTn id="13" dur="500" fill="hold"/>
                                        <p:tgtEl>
                                          <p:spTgt spid="406531"/>
                                        </p:tgtEl>
                                        <p:attrNameLst>
                                          <p:attrName>ppt_w</p:attrName>
                                        </p:attrNameLst>
                                      </p:cBhvr>
                                      <p:tavLst>
                                        <p:tav tm="0">
                                          <p:val>
                                            <p:strVal val="#ppt_w"/>
                                          </p:val>
                                        </p:tav>
                                        <p:tav tm="100000">
                                          <p:val>
                                            <p:strVal val="#ppt_w"/>
                                          </p:val>
                                        </p:tav>
                                      </p:tavLst>
                                    </p:anim>
                                    <p:anim calcmode="lin" valueType="num">
                                      <p:cBhvr>
                                        <p:cTn id="14" dur="500" fill="hold"/>
                                        <p:tgtEl>
                                          <p:spTgt spid="406531"/>
                                        </p:tgtEl>
                                        <p:attrNameLst>
                                          <p:attrName>ppt_h</p:attrName>
                                        </p:attrNameLst>
                                      </p:cBhvr>
                                      <p:tavLst>
                                        <p:tav tm="0">
                                          <p:val>
                                            <p:fltVal val="0"/>
                                          </p:val>
                                        </p:tav>
                                        <p:tav tm="100000">
                                          <p:val>
                                            <p:strVal val="#ppt_h"/>
                                          </p:val>
                                        </p:tav>
                                      </p:tavLst>
                                    </p:anim>
                                  </p:childTnLst>
                                </p:cTn>
                              </p:par>
                            </p:childTnLst>
                          </p:cTn>
                        </p:par>
                        <p:par>
                          <p:cTn id="15" fill="hold">
                            <p:stCondLst>
                              <p:cond delay="1000"/>
                            </p:stCondLst>
                            <p:childTnLst>
                              <p:par>
                                <p:cTn id="16" presetID="23" presetClass="entr" presetSubtype="16" fill="hold" nodeType="afterEffect">
                                  <p:stCondLst>
                                    <p:cond delay="0"/>
                                  </p:stCondLst>
                                  <p:childTnLst>
                                    <p:set>
                                      <p:cBhvr>
                                        <p:cTn id="17" dur="1" fill="hold">
                                          <p:stCondLst>
                                            <p:cond delay="0"/>
                                          </p:stCondLst>
                                        </p:cTn>
                                        <p:tgtEl>
                                          <p:spTgt spid="406533"/>
                                        </p:tgtEl>
                                        <p:attrNameLst>
                                          <p:attrName>style.visibility</p:attrName>
                                        </p:attrNameLst>
                                      </p:cBhvr>
                                      <p:to>
                                        <p:strVal val="visible"/>
                                      </p:to>
                                    </p:set>
                                    <p:anim calcmode="lin" valueType="num">
                                      <p:cBhvr>
                                        <p:cTn id="18" dur="500" fill="hold"/>
                                        <p:tgtEl>
                                          <p:spTgt spid="406533"/>
                                        </p:tgtEl>
                                        <p:attrNameLst>
                                          <p:attrName>ppt_w</p:attrName>
                                        </p:attrNameLst>
                                      </p:cBhvr>
                                      <p:tavLst>
                                        <p:tav tm="0">
                                          <p:val>
                                            <p:fltVal val="0"/>
                                          </p:val>
                                        </p:tav>
                                        <p:tav tm="100000">
                                          <p:val>
                                            <p:strVal val="#ppt_w"/>
                                          </p:val>
                                        </p:tav>
                                      </p:tavLst>
                                    </p:anim>
                                    <p:anim calcmode="lin" valueType="num">
                                      <p:cBhvr>
                                        <p:cTn id="19" dur="500" fill="hold"/>
                                        <p:tgtEl>
                                          <p:spTgt spid="406533"/>
                                        </p:tgtEl>
                                        <p:attrNameLst>
                                          <p:attrName>ppt_h</p:attrName>
                                        </p:attrNameLst>
                                      </p:cBhvr>
                                      <p:tavLst>
                                        <p:tav tm="0">
                                          <p:val>
                                            <p:fltVal val="0"/>
                                          </p:val>
                                        </p:tav>
                                        <p:tav tm="100000">
                                          <p:val>
                                            <p:strVal val="#ppt_h"/>
                                          </p:val>
                                        </p:tav>
                                      </p:tavLst>
                                    </p:anim>
                                  </p:childTnLst>
                                </p:cTn>
                              </p:par>
                            </p:childTnLst>
                          </p:cTn>
                        </p:par>
                        <p:par>
                          <p:cTn id="20" fill="hold">
                            <p:stCondLst>
                              <p:cond delay="1500"/>
                            </p:stCondLst>
                            <p:childTnLst>
                              <p:par>
                                <p:cTn id="21" presetID="9" presetClass="entr" presetSubtype="0" fill="hold" grpId="0" nodeType="afterEffect">
                                  <p:stCondLst>
                                    <p:cond delay="0"/>
                                  </p:stCondLst>
                                  <p:childTnLst>
                                    <p:set>
                                      <p:cBhvr>
                                        <p:cTn id="22" dur="1" fill="hold">
                                          <p:stCondLst>
                                            <p:cond delay="0"/>
                                          </p:stCondLst>
                                        </p:cTn>
                                        <p:tgtEl>
                                          <p:spTgt spid="406532"/>
                                        </p:tgtEl>
                                        <p:attrNameLst>
                                          <p:attrName>style.visibility</p:attrName>
                                        </p:attrNameLst>
                                      </p:cBhvr>
                                      <p:to>
                                        <p:strVal val="visible"/>
                                      </p:to>
                                    </p:set>
                                    <p:animEffect transition="in" filter="dissolve">
                                      <p:cBhvr>
                                        <p:cTn id="23" dur="500"/>
                                        <p:tgtEl>
                                          <p:spTgt spid="406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0" grpId="0" animBg="1"/>
      <p:bldP spid="406531" grpId="0" autoUpdateAnimBg="0"/>
      <p:bldP spid="406532"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ChangeArrowheads="1"/>
          </p:cNvSpPr>
          <p:nvPr/>
        </p:nvSpPr>
        <p:spPr bwMode="auto">
          <a:xfrm>
            <a:off x="457200" y="762000"/>
            <a:ext cx="3886200" cy="76200"/>
          </a:xfrm>
          <a:prstGeom prst="rect">
            <a:avLst/>
          </a:prstGeom>
          <a:gradFill rotWithShape="0">
            <a:gsLst>
              <a:gs pos="0">
                <a:srgbClr val="FFFFFF"/>
              </a:gs>
              <a:gs pos="50000">
                <a:srgbClr val="FF0000"/>
              </a:gs>
              <a:gs pos="100000">
                <a:srgbClr val="FFFFFF"/>
              </a:gs>
            </a:gsLst>
            <a:lin ang="0" scaled="1"/>
          </a:gradFill>
          <a:ln w="9525">
            <a:solidFill>
              <a:srgbClr val="FFFF00"/>
            </a:solidFill>
            <a:miter lim="800000"/>
          </a:ln>
        </p:spPr>
        <p:txBody>
          <a:bodyPr lIns="90000" tIns="46800" rIns="90000" bIns="46800" anchor="ctr">
            <a:spAutoFit/>
          </a:bodyPr>
          <a:lstStyle/>
          <a:p>
            <a:endParaRPr lang="zh-CN" altLang="en-US"/>
          </a:p>
        </p:txBody>
      </p:sp>
      <p:sp>
        <p:nvSpPr>
          <p:cNvPr id="407555" name="Text Box 3"/>
          <p:cNvSpPr txBox="1">
            <a:spLocks noChangeArrowheads="1"/>
          </p:cNvSpPr>
          <p:nvPr/>
        </p:nvSpPr>
        <p:spPr bwMode="auto">
          <a:xfrm>
            <a:off x="533400" y="152400"/>
            <a:ext cx="4191000" cy="586957"/>
          </a:xfrm>
          <a:prstGeom prst="rect">
            <a:avLst/>
          </a:prstGeom>
          <a:noFill/>
          <a:ln w="9525">
            <a:noFill/>
            <a:miter lim="800000"/>
          </a:ln>
        </p:spPr>
        <p:txBody>
          <a:bodyPr lIns="90000" tIns="46800" rIns="90000" bIns="46800">
            <a:spAutoFit/>
          </a:bodyPr>
          <a:lstStyle/>
          <a:p>
            <a:pPr eaLnBrk="0" hangingPunct="0">
              <a:spcBef>
                <a:spcPct val="50000"/>
              </a:spcBef>
            </a:pPr>
            <a:r>
              <a:rPr lang="zh-CN" altLang="en-US" sz="3200" dirty="0">
                <a:solidFill>
                  <a:srgbClr val="FFC000"/>
                </a:solidFill>
                <a:latin typeface="黑体" pitchFamily="49" charset="-122"/>
                <a:ea typeface="黑体" pitchFamily="49" charset="-122"/>
                <a:cs typeface="方正琥珀简体"/>
              </a:rPr>
              <a:t>阶级是一个经济范畴</a:t>
            </a:r>
          </a:p>
        </p:txBody>
      </p:sp>
      <p:sp>
        <p:nvSpPr>
          <p:cNvPr id="407556" name="Text Box 4"/>
          <p:cNvSpPr txBox="1">
            <a:spLocks noChangeArrowheads="1"/>
          </p:cNvSpPr>
          <p:nvPr/>
        </p:nvSpPr>
        <p:spPr bwMode="auto">
          <a:xfrm>
            <a:off x="3352800" y="2133600"/>
            <a:ext cx="4800600" cy="2554288"/>
          </a:xfrm>
          <a:prstGeom prst="rect">
            <a:avLst/>
          </a:prstGeom>
          <a:noFill/>
          <a:ln w="9525">
            <a:noFill/>
            <a:miter lim="800000"/>
          </a:ln>
        </p:spPr>
        <p:txBody>
          <a:bodyPr>
            <a:spAutoFit/>
          </a:bodyPr>
          <a:lstStyle/>
          <a:p>
            <a:pPr>
              <a:spcBef>
                <a:spcPct val="50000"/>
              </a:spcBef>
            </a:pPr>
            <a:r>
              <a:rPr lang="zh-CN" altLang="en-US" sz="3200" dirty="0" smtClean="0">
                <a:solidFill>
                  <a:srgbClr val="FFFF00"/>
                </a:solidFill>
                <a:latin typeface="黑体" pitchFamily="49" charset="-122"/>
                <a:ea typeface="黑体" pitchFamily="49" charset="-122"/>
                <a:cs typeface="方正琥珀简体"/>
              </a:rPr>
              <a:t>“</a:t>
            </a:r>
            <a:r>
              <a:rPr lang="zh-CN" altLang="en-US" sz="3200" dirty="0">
                <a:solidFill>
                  <a:srgbClr val="FFFF00"/>
                </a:solidFill>
                <a:latin typeface="黑体" pitchFamily="49" charset="-122"/>
                <a:ea typeface="黑体" pitchFamily="49" charset="-122"/>
                <a:cs typeface="方正琥珀简体"/>
              </a:rPr>
              <a:t>相互斗争的社会阶级在任何时候都是生产关系和交换关系的产物，一句话，都是自己时代的经济关系的产物。”</a:t>
            </a:r>
          </a:p>
        </p:txBody>
      </p:sp>
      <p:pic>
        <p:nvPicPr>
          <p:cNvPr id="407557" name="Picture 5" descr="恩格斯"/>
          <p:cNvPicPr>
            <a:picLocks noChangeAspect="1" noChangeArrowheads="1"/>
          </p:cNvPicPr>
          <p:nvPr/>
        </p:nvPicPr>
        <p:blipFill>
          <a:blip r:embed="rId2"/>
          <a:srcRect/>
          <a:stretch>
            <a:fillRect/>
          </a:stretch>
        </p:blipFill>
        <p:spPr bwMode="auto">
          <a:xfrm>
            <a:off x="381000" y="1219200"/>
            <a:ext cx="2667000" cy="3695700"/>
          </a:xfrm>
          <a:prstGeom prst="rect">
            <a:avLst/>
          </a:prstGeom>
          <a:noFill/>
          <a:ln w="9525">
            <a:solidFill>
              <a:srgbClr val="FFFF66"/>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07554"/>
                                        </p:tgtEl>
                                        <p:attrNameLst>
                                          <p:attrName>style.visibility</p:attrName>
                                        </p:attrNameLst>
                                      </p:cBhvr>
                                      <p:to>
                                        <p:strVal val="visible"/>
                                      </p:to>
                                    </p:set>
                                    <p:animEffect transition="in" filter="barn(inVertical)">
                                      <p:cBhvr>
                                        <p:cTn id="7" dur="500"/>
                                        <p:tgtEl>
                                          <p:spTgt spid="407554"/>
                                        </p:tgtEl>
                                      </p:cBhvr>
                                    </p:animEffect>
                                  </p:childTnLst>
                                </p:cTn>
                              </p:par>
                            </p:childTnLst>
                          </p:cTn>
                        </p:par>
                        <p:par>
                          <p:cTn id="8" fill="hold">
                            <p:stCondLst>
                              <p:cond delay="500"/>
                            </p:stCondLst>
                            <p:childTnLst>
                              <p:par>
                                <p:cTn id="9" presetID="17" presetClass="entr" presetSubtype="4" fill="hold" grpId="0" nodeType="afterEffect">
                                  <p:stCondLst>
                                    <p:cond delay="0"/>
                                  </p:stCondLst>
                                  <p:childTnLst>
                                    <p:set>
                                      <p:cBhvr>
                                        <p:cTn id="10" dur="1" fill="hold">
                                          <p:stCondLst>
                                            <p:cond delay="0"/>
                                          </p:stCondLst>
                                        </p:cTn>
                                        <p:tgtEl>
                                          <p:spTgt spid="407555"/>
                                        </p:tgtEl>
                                        <p:attrNameLst>
                                          <p:attrName>style.visibility</p:attrName>
                                        </p:attrNameLst>
                                      </p:cBhvr>
                                      <p:to>
                                        <p:strVal val="visible"/>
                                      </p:to>
                                    </p:set>
                                    <p:anim calcmode="lin" valueType="num">
                                      <p:cBhvr>
                                        <p:cTn id="11" dur="500" fill="hold"/>
                                        <p:tgtEl>
                                          <p:spTgt spid="407555"/>
                                        </p:tgtEl>
                                        <p:attrNameLst>
                                          <p:attrName>ppt_x</p:attrName>
                                        </p:attrNameLst>
                                      </p:cBhvr>
                                      <p:tavLst>
                                        <p:tav tm="0">
                                          <p:val>
                                            <p:strVal val="#ppt_x"/>
                                          </p:val>
                                        </p:tav>
                                        <p:tav tm="100000">
                                          <p:val>
                                            <p:strVal val="#ppt_x"/>
                                          </p:val>
                                        </p:tav>
                                      </p:tavLst>
                                    </p:anim>
                                    <p:anim calcmode="lin" valueType="num">
                                      <p:cBhvr>
                                        <p:cTn id="12" dur="500" fill="hold"/>
                                        <p:tgtEl>
                                          <p:spTgt spid="407555"/>
                                        </p:tgtEl>
                                        <p:attrNameLst>
                                          <p:attrName>ppt_y</p:attrName>
                                        </p:attrNameLst>
                                      </p:cBhvr>
                                      <p:tavLst>
                                        <p:tav tm="0">
                                          <p:val>
                                            <p:strVal val="#ppt_y+#ppt_h/2"/>
                                          </p:val>
                                        </p:tav>
                                        <p:tav tm="100000">
                                          <p:val>
                                            <p:strVal val="#ppt_y"/>
                                          </p:val>
                                        </p:tav>
                                      </p:tavLst>
                                    </p:anim>
                                    <p:anim calcmode="lin" valueType="num">
                                      <p:cBhvr>
                                        <p:cTn id="13" dur="500" fill="hold"/>
                                        <p:tgtEl>
                                          <p:spTgt spid="407555"/>
                                        </p:tgtEl>
                                        <p:attrNameLst>
                                          <p:attrName>ppt_w</p:attrName>
                                        </p:attrNameLst>
                                      </p:cBhvr>
                                      <p:tavLst>
                                        <p:tav tm="0">
                                          <p:val>
                                            <p:strVal val="#ppt_w"/>
                                          </p:val>
                                        </p:tav>
                                        <p:tav tm="100000">
                                          <p:val>
                                            <p:strVal val="#ppt_w"/>
                                          </p:val>
                                        </p:tav>
                                      </p:tavLst>
                                    </p:anim>
                                    <p:anim calcmode="lin" valueType="num">
                                      <p:cBhvr>
                                        <p:cTn id="14" dur="500" fill="hold"/>
                                        <p:tgtEl>
                                          <p:spTgt spid="407555"/>
                                        </p:tgtEl>
                                        <p:attrNameLst>
                                          <p:attrName>ppt_h</p:attrName>
                                        </p:attrNameLst>
                                      </p:cBhvr>
                                      <p:tavLst>
                                        <p:tav tm="0">
                                          <p:val>
                                            <p:fltVal val="0"/>
                                          </p:val>
                                        </p:tav>
                                        <p:tav tm="100000">
                                          <p:val>
                                            <p:strVal val="#ppt_h"/>
                                          </p:val>
                                        </p:tav>
                                      </p:tavLst>
                                    </p:anim>
                                  </p:childTnLst>
                                </p:cTn>
                              </p:par>
                            </p:childTnLst>
                          </p:cTn>
                        </p:par>
                        <p:par>
                          <p:cTn id="15" fill="hold">
                            <p:stCondLst>
                              <p:cond delay="1000"/>
                            </p:stCondLst>
                            <p:childTnLst>
                              <p:par>
                                <p:cTn id="16" presetID="23" presetClass="entr" presetSubtype="16" fill="hold" nodeType="afterEffect">
                                  <p:stCondLst>
                                    <p:cond delay="0"/>
                                  </p:stCondLst>
                                  <p:childTnLst>
                                    <p:set>
                                      <p:cBhvr>
                                        <p:cTn id="17" dur="1" fill="hold">
                                          <p:stCondLst>
                                            <p:cond delay="0"/>
                                          </p:stCondLst>
                                        </p:cTn>
                                        <p:tgtEl>
                                          <p:spTgt spid="407557"/>
                                        </p:tgtEl>
                                        <p:attrNameLst>
                                          <p:attrName>style.visibility</p:attrName>
                                        </p:attrNameLst>
                                      </p:cBhvr>
                                      <p:to>
                                        <p:strVal val="visible"/>
                                      </p:to>
                                    </p:set>
                                    <p:anim calcmode="lin" valueType="num">
                                      <p:cBhvr>
                                        <p:cTn id="18" dur="500" fill="hold"/>
                                        <p:tgtEl>
                                          <p:spTgt spid="407557"/>
                                        </p:tgtEl>
                                        <p:attrNameLst>
                                          <p:attrName>ppt_w</p:attrName>
                                        </p:attrNameLst>
                                      </p:cBhvr>
                                      <p:tavLst>
                                        <p:tav tm="0">
                                          <p:val>
                                            <p:fltVal val="0"/>
                                          </p:val>
                                        </p:tav>
                                        <p:tav tm="100000">
                                          <p:val>
                                            <p:strVal val="#ppt_w"/>
                                          </p:val>
                                        </p:tav>
                                      </p:tavLst>
                                    </p:anim>
                                    <p:anim calcmode="lin" valueType="num">
                                      <p:cBhvr>
                                        <p:cTn id="19" dur="500" fill="hold"/>
                                        <p:tgtEl>
                                          <p:spTgt spid="407557"/>
                                        </p:tgtEl>
                                        <p:attrNameLst>
                                          <p:attrName>ppt_h</p:attrName>
                                        </p:attrNameLst>
                                      </p:cBhvr>
                                      <p:tavLst>
                                        <p:tav tm="0">
                                          <p:val>
                                            <p:fltVal val="0"/>
                                          </p:val>
                                        </p:tav>
                                        <p:tav tm="100000">
                                          <p:val>
                                            <p:strVal val="#ppt_h"/>
                                          </p:val>
                                        </p:tav>
                                      </p:tavLst>
                                    </p:anim>
                                  </p:childTnLst>
                                </p:cTn>
                              </p:par>
                            </p:childTnLst>
                          </p:cTn>
                        </p:par>
                        <p:par>
                          <p:cTn id="20" fill="hold">
                            <p:stCondLst>
                              <p:cond delay="1500"/>
                            </p:stCondLst>
                            <p:childTnLst>
                              <p:par>
                                <p:cTn id="21" presetID="9" presetClass="entr" presetSubtype="0" fill="hold" grpId="0" nodeType="afterEffect">
                                  <p:stCondLst>
                                    <p:cond delay="0"/>
                                  </p:stCondLst>
                                  <p:childTnLst>
                                    <p:set>
                                      <p:cBhvr>
                                        <p:cTn id="22" dur="1" fill="hold">
                                          <p:stCondLst>
                                            <p:cond delay="0"/>
                                          </p:stCondLst>
                                        </p:cTn>
                                        <p:tgtEl>
                                          <p:spTgt spid="407556"/>
                                        </p:tgtEl>
                                        <p:attrNameLst>
                                          <p:attrName>style.visibility</p:attrName>
                                        </p:attrNameLst>
                                      </p:cBhvr>
                                      <p:to>
                                        <p:strVal val="visible"/>
                                      </p:to>
                                    </p:set>
                                    <p:animEffect transition="in" filter="dissolve">
                                      <p:cBhvr>
                                        <p:cTn id="23" dur="500"/>
                                        <p:tgtEl>
                                          <p:spTgt spid="407556"/>
                                        </p:tgtEl>
                                      </p:cBhvr>
                                    </p:animEffect>
                                  </p:childTnLst>
                                  <p:subTnLst>
                                    <p:set>
                                      <p:cBhvr override="childStyle">
                                        <p:cTn dur="1" fill="hold" display="0" masterRel="nextClick" afterEffect="1"/>
                                        <p:tgtEl>
                                          <p:spTgt spid="40755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4" grpId="0" animBg="1"/>
      <p:bldP spid="407555" grpId="0" autoUpdateAnimBg="0"/>
      <p:bldP spid="40755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ChangeArrowheads="1"/>
          </p:cNvSpPr>
          <p:nvPr/>
        </p:nvSpPr>
        <p:spPr bwMode="auto">
          <a:xfrm>
            <a:off x="457200" y="762000"/>
            <a:ext cx="3886200" cy="76200"/>
          </a:xfrm>
          <a:prstGeom prst="rect">
            <a:avLst/>
          </a:prstGeom>
          <a:gradFill rotWithShape="0">
            <a:gsLst>
              <a:gs pos="0">
                <a:srgbClr val="FFFFFF"/>
              </a:gs>
              <a:gs pos="50000">
                <a:srgbClr val="FF0000"/>
              </a:gs>
              <a:gs pos="100000">
                <a:srgbClr val="FFFFFF"/>
              </a:gs>
            </a:gsLst>
            <a:lin ang="0" scaled="1"/>
          </a:gradFill>
          <a:ln w="9525">
            <a:solidFill>
              <a:srgbClr val="FFFF00"/>
            </a:solidFill>
            <a:miter lim="800000"/>
          </a:ln>
        </p:spPr>
        <p:txBody>
          <a:bodyPr lIns="90000" tIns="46800" rIns="90000" bIns="46800" anchor="ctr">
            <a:spAutoFit/>
          </a:bodyPr>
          <a:lstStyle/>
          <a:p>
            <a:endParaRPr lang="zh-CN" altLang="en-US"/>
          </a:p>
        </p:txBody>
      </p:sp>
      <p:sp>
        <p:nvSpPr>
          <p:cNvPr id="409603" name="Text Box 3"/>
          <p:cNvSpPr txBox="1">
            <a:spLocks noChangeArrowheads="1"/>
          </p:cNvSpPr>
          <p:nvPr/>
        </p:nvSpPr>
        <p:spPr bwMode="auto">
          <a:xfrm>
            <a:off x="533400" y="152400"/>
            <a:ext cx="4191000" cy="586957"/>
          </a:xfrm>
          <a:prstGeom prst="rect">
            <a:avLst/>
          </a:prstGeom>
          <a:noFill/>
          <a:ln w="9525">
            <a:noFill/>
            <a:miter lim="800000"/>
          </a:ln>
        </p:spPr>
        <p:txBody>
          <a:bodyPr lIns="90000" tIns="46800" rIns="90000" bIns="46800">
            <a:spAutoFit/>
          </a:bodyPr>
          <a:lstStyle/>
          <a:p>
            <a:pPr eaLnBrk="0" hangingPunct="0">
              <a:spcBef>
                <a:spcPct val="50000"/>
              </a:spcBef>
            </a:pPr>
            <a:r>
              <a:rPr lang="zh-CN" altLang="en-US" sz="3200" dirty="0">
                <a:solidFill>
                  <a:srgbClr val="FFC000"/>
                </a:solidFill>
                <a:latin typeface="黑体" pitchFamily="49" charset="-122"/>
                <a:ea typeface="黑体" pitchFamily="49" charset="-122"/>
                <a:cs typeface="方正琥珀简体"/>
              </a:rPr>
              <a:t>阶级是一</a:t>
            </a:r>
            <a:r>
              <a:rPr lang="zh-CN" altLang="en-US" sz="3200" dirty="0" smtClean="0">
                <a:solidFill>
                  <a:srgbClr val="FFC000"/>
                </a:solidFill>
                <a:latin typeface="黑体" pitchFamily="49" charset="-122"/>
                <a:ea typeface="黑体" pitchFamily="49" charset="-122"/>
                <a:cs typeface="方正琥珀简体"/>
              </a:rPr>
              <a:t>个经济范畴</a:t>
            </a:r>
            <a:endParaRPr lang="zh-CN" altLang="en-US" sz="3200" dirty="0">
              <a:solidFill>
                <a:srgbClr val="FFC000"/>
              </a:solidFill>
              <a:latin typeface="黑体" pitchFamily="49" charset="-122"/>
              <a:ea typeface="黑体" pitchFamily="49" charset="-122"/>
              <a:cs typeface="方正琥珀简体"/>
            </a:endParaRPr>
          </a:p>
        </p:txBody>
      </p:sp>
      <p:sp>
        <p:nvSpPr>
          <p:cNvPr id="409604" name="Text Box 4"/>
          <p:cNvSpPr txBox="1">
            <a:spLocks noChangeArrowheads="1"/>
          </p:cNvSpPr>
          <p:nvPr/>
        </p:nvSpPr>
        <p:spPr bwMode="auto">
          <a:xfrm>
            <a:off x="3429000" y="2214563"/>
            <a:ext cx="5105400" cy="1570037"/>
          </a:xfrm>
          <a:prstGeom prst="rect">
            <a:avLst/>
          </a:prstGeom>
          <a:noFill/>
          <a:ln w="9525">
            <a:noFill/>
            <a:miter lim="800000"/>
          </a:ln>
        </p:spPr>
        <p:txBody>
          <a:bodyPr>
            <a:spAutoFit/>
          </a:bodyPr>
          <a:lstStyle/>
          <a:p>
            <a:pPr>
              <a:spcBef>
                <a:spcPct val="50000"/>
              </a:spcBef>
            </a:pPr>
            <a:r>
              <a:rPr lang="zh-CN" altLang="en-US" sz="3200" dirty="0">
                <a:solidFill>
                  <a:srgbClr val="FFFF00"/>
                </a:solidFill>
                <a:latin typeface="黑体" pitchFamily="49" charset="-122"/>
                <a:ea typeface="黑体" pitchFamily="49" charset="-122"/>
                <a:cs typeface="方正琥珀简体"/>
              </a:rPr>
              <a:t>阶级的“划分是以生产的不足为基础的，它将被现代生产力的充分发展所消灭。”                         </a:t>
            </a:r>
          </a:p>
        </p:txBody>
      </p:sp>
      <p:pic>
        <p:nvPicPr>
          <p:cNvPr id="409605" name="Picture 5" descr="恩格斯"/>
          <p:cNvPicPr>
            <a:picLocks noChangeAspect="1" noChangeArrowheads="1"/>
          </p:cNvPicPr>
          <p:nvPr/>
        </p:nvPicPr>
        <p:blipFill>
          <a:blip r:embed="rId2"/>
          <a:srcRect/>
          <a:stretch>
            <a:fillRect/>
          </a:stretch>
        </p:blipFill>
        <p:spPr bwMode="auto">
          <a:xfrm>
            <a:off x="381000" y="2019300"/>
            <a:ext cx="2667000" cy="3695700"/>
          </a:xfrm>
          <a:prstGeom prst="rect">
            <a:avLst/>
          </a:prstGeom>
          <a:noFill/>
          <a:ln w="9525">
            <a:solidFill>
              <a:srgbClr val="FFFF66"/>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09602"/>
                                        </p:tgtEl>
                                        <p:attrNameLst>
                                          <p:attrName>style.visibility</p:attrName>
                                        </p:attrNameLst>
                                      </p:cBhvr>
                                      <p:to>
                                        <p:strVal val="visible"/>
                                      </p:to>
                                    </p:set>
                                    <p:animEffect transition="in" filter="barn(inVertical)">
                                      <p:cBhvr>
                                        <p:cTn id="7" dur="500"/>
                                        <p:tgtEl>
                                          <p:spTgt spid="409602"/>
                                        </p:tgtEl>
                                      </p:cBhvr>
                                    </p:animEffect>
                                  </p:childTnLst>
                                </p:cTn>
                              </p:par>
                            </p:childTnLst>
                          </p:cTn>
                        </p:par>
                        <p:par>
                          <p:cTn id="8" fill="hold">
                            <p:stCondLst>
                              <p:cond delay="500"/>
                            </p:stCondLst>
                            <p:childTnLst>
                              <p:par>
                                <p:cTn id="9" presetID="17" presetClass="entr" presetSubtype="4" fill="hold" grpId="0" nodeType="afterEffect">
                                  <p:stCondLst>
                                    <p:cond delay="0"/>
                                  </p:stCondLst>
                                  <p:childTnLst>
                                    <p:set>
                                      <p:cBhvr>
                                        <p:cTn id="10" dur="1" fill="hold">
                                          <p:stCondLst>
                                            <p:cond delay="0"/>
                                          </p:stCondLst>
                                        </p:cTn>
                                        <p:tgtEl>
                                          <p:spTgt spid="409603"/>
                                        </p:tgtEl>
                                        <p:attrNameLst>
                                          <p:attrName>style.visibility</p:attrName>
                                        </p:attrNameLst>
                                      </p:cBhvr>
                                      <p:to>
                                        <p:strVal val="visible"/>
                                      </p:to>
                                    </p:set>
                                    <p:anim calcmode="lin" valueType="num">
                                      <p:cBhvr>
                                        <p:cTn id="11" dur="500" fill="hold"/>
                                        <p:tgtEl>
                                          <p:spTgt spid="409603"/>
                                        </p:tgtEl>
                                        <p:attrNameLst>
                                          <p:attrName>ppt_x</p:attrName>
                                        </p:attrNameLst>
                                      </p:cBhvr>
                                      <p:tavLst>
                                        <p:tav tm="0">
                                          <p:val>
                                            <p:strVal val="#ppt_x"/>
                                          </p:val>
                                        </p:tav>
                                        <p:tav tm="100000">
                                          <p:val>
                                            <p:strVal val="#ppt_x"/>
                                          </p:val>
                                        </p:tav>
                                      </p:tavLst>
                                    </p:anim>
                                    <p:anim calcmode="lin" valueType="num">
                                      <p:cBhvr>
                                        <p:cTn id="12" dur="500" fill="hold"/>
                                        <p:tgtEl>
                                          <p:spTgt spid="409603"/>
                                        </p:tgtEl>
                                        <p:attrNameLst>
                                          <p:attrName>ppt_y</p:attrName>
                                        </p:attrNameLst>
                                      </p:cBhvr>
                                      <p:tavLst>
                                        <p:tav tm="0">
                                          <p:val>
                                            <p:strVal val="#ppt_y+#ppt_h/2"/>
                                          </p:val>
                                        </p:tav>
                                        <p:tav tm="100000">
                                          <p:val>
                                            <p:strVal val="#ppt_y"/>
                                          </p:val>
                                        </p:tav>
                                      </p:tavLst>
                                    </p:anim>
                                    <p:anim calcmode="lin" valueType="num">
                                      <p:cBhvr>
                                        <p:cTn id="13" dur="500" fill="hold"/>
                                        <p:tgtEl>
                                          <p:spTgt spid="409603"/>
                                        </p:tgtEl>
                                        <p:attrNameLst>
                                          <p:attrName>ppt_w</p:attrName>
                                        </p:attrNameLst>
                                      </p:cBhvr>
                                      <p:tavLst>
                                        <p:tav tm="0">
                                          <p:val>
                                            <p:strVal val="#ppt_w"/>
                                          </p:val>
                                        </p:tav>
                                        <p:tav tm="100000">
                                          <p:val>
                                            <p:strVal val="#ppt_w"/>
                                          </p:val>
                                        </p:tav>
                                      </p:tavLst>
                                    </p:anim>
                                    <p:anim calcmode="lin" valueType="num">
                                      <p:cBhvr>
                                        <p:cTn id="14" dur="500" fill="hold"/>
                                        <p:tgtEl>
                                          <p:spTgt spid="409603"/>
                                        </p:tgtEl>
                                        <p:attrNameLst>
                                          <p:attrName>ppt_h</p:attrName>
                                        </p:attrNameLst>
                                      </p:cBhvr>
                                      <p:tavLst>
                                        <p:tav tm="0">
                                          <p:val>
                                            <p:fltVal val="0"/>
                                          </p:val>
                                        </p:tav>
                                        <p:tav tm="100000">
                                          <p:val>
                                            <p:strVal val="#ppt_h"/>
                                          </p:val>
                                        </p:tav>
                                      </p:tavLst>
                                    </p:anim>
                                  </p:childTnLst>
                                </p:cTn>
                              </p:par>
                            </p:childTnLst>
                          </p:cTn>
                        </p:par>
                        <p:par>
                          <p:cTn id="15" fill="hold">
                            <p:stCondLst>
                              <p:cond delay="1000"/>
                            </p:stCondLst>
                            <p:childTnLst>
                              <p:par>
                                <p:cTn id="16" presetID="23" presetClass="entr" presetSubtype="16" fill="hold" nodeType="afterEffect">
                                  <p:stCondLst>
                                    <p:cond delay="0"/>
                                  </p:stCondLst>
                                  <p:childTnLst>
                                    <p:set>
                                      <p:cBhvr>
                                        <p:cTn id="17" dur="1" fill="hold">
                                          <p:stCondLst>
                                            <p:cond delay="0"/>
                                          </p:stCondLst>
                                        </p:cTn>
                                        <p:tgtEl>
                                          <p:spTgt spid="409605"/>
                                        </p:tgtEl>
                                        <p:attrNameLst>
                                          <p:attrName>style.visibility</p:attrName>
                                        </p:attrNameLst>
                                      </p:cBhvr>
                                      <p:to>
                                        <p:strVal val="visible"/>
                                      </p:to>
                                    </p:set>
                                    <p:anim calcmode="lin" valueType="num">
                                      <p:cBhvr>
                                        <p:cTn id="18" dur="500" fill="hold"/>
                                        <p:tgtEl>
                                          <p:spTgt spid="409605"/>
                                        </p:tgtEl>
                                        <p:attrNameLst>
                                          <p:attrName>ppt_w</p:attrName>
                                        </p:attrNameLst>
                                      </p:cBhvr>
                                      <p:tavLst>
                                        <p:tav tm="0">
                                          <p:val>
                                            <p:fltVal val="0"/>
                                          </p:val>
                                        </p:tav>
                                        <p:tav tm="100000">
                                          <p:val>
                                            <p:strVal val="#ppt_w"/>
                                          </p:val>
                                        </p:tav>
                                      </p:tavLst>
                                    </p:anim>
                                    <p:anim calcmode="lin" valueType="num">
                                      <p:cBhvr>
                                        <p:cTn id="19" dur="500" fill="hold"/>
                                        <p:tgtEl>
                                          <p:spTgt spid="409605"/>
                                        </p:tgtEl>
                                        <p:attrNameLst>
                                          <p:attrName>ppt_h</p:attrName>
                                        </p:attrNameLst>
                                      </p:cBhvr>
                                      <p:tavLst>
                                        <p:tav tm="0">
                                          <p:val>
                                            <p:fltVal val="0"/>
                                          </p:val>
                                        </p:tav>
                                        <p:tav tm="100000">
                                          <p:val>
                                            <p:strVal val="#ppt_h"/>
                                          </p:val>
                                        </p:tav>
                                      </p:tavLst>
                                    </p:anim>
                                  </p:childTnLst>
                                </p:cTn>
                              </p:par>
                            </p:childTnLst>
                          </p:cTn>
                        </p:par>
                        <p:par>
                          <p:cTn id="20" fill="hold">
                            <p:stCondLst>
                              <p:cond delay="1500"/>
                            </p:stCondLst>
                            <p:childTnLst>
                              <p:par>
                                <p:cTn id="21" presetID="9" presetClass="entr" presetSubtype="0" fill="hold" grpId="0" nodeType="afterEffect">
                                  <p:stCondLst>
                                    <p:cond delay="0"/>
                                  </p:stCondLst>
                                  <p:childTnLst>
                                    <p:set>
                                      <p:cBhvr>
                                        <p:cTn id="22" dur="1" fill="hold">
                                          <p:stCondLst>
                                            <p:cond delay="0"/>
                                          </p:stCondLst>
                                        </p:cTn>
                                        <p:tgtEl>
                                          <p:spTgt spid="409604"/>
                                        </p:tgtEl>
                                        <p:attrNameLst>
                                          <p:attrName>style.visibility</p:attrName>
                                        </p:attrNameLst>
                                      </p:cBhvr>
                                      <p:to>
                                        <p:strVal val="visible"/>
                                      </p:to>
                                    </p:set>
                                    <p:animEffect transition="in" filter="dissolve">
                                      <p:cBhvr>
                                        <p:cTn id="23" dur="500"/>
                                        <p:tgtEl>
                                          <p:spTgt spid="409604"/>
                                        </p:tgtEl>
                                      </p:cBhvr>
                                    </p:animEffect>
                                  </p:childTnLst>
                                  <p:subTnLst>
                                    <p:set>
                                      <p:cBhvr override="childStyle">
                                        <p:cTn dur="1" fill="hold" display="0" masterRel="nextClick" afterEffect="1"/>
                                        <p:tgtEl>
                                          <p:spTgt spid="40960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2" grpId="0" animBg="1"/>
      <p:bldP spid="409603" grpId="0" autoUpdateAnimBg="0"/>
      <p:bldP spid="409604"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457200" y="762000"/>
            <a:ext cx="3886200" cy="76200"/>
          </a:xfrm>
          <a:prstGeom prst="rect">
            <a:avLst/>
          </a:prstGeom>
          <a:gradFill rotWithShape="0">
            <a:gsLst>
              <a:gs pos="0">
                <a:srgbClr val="FFFFFF"/>
              </a:gs>
              <a:gs pos="50000">
                <a:srgbClr val="FF0000"/>
              </a:gs>
              <a:gs pos="100000">
                <a:srgbClr val="FFFFFF"/>
              </a:gs>
            </a:gsLst>
            <a:lin ang="0" scaled="1"/>
          </a:gradFill>
          <a:ln w="9525">
            <a:solidFill>
              <a:srgbClr val="FFFF00"/>
            </a:solidFill>
            <a:miter lim="800000"/>
          </a:ln>
        </p:spPr>
        <p:txBody>
          <a:bodyPr lIns="90000" tIns="46800" rIns="90000" bIns="46800" anchor="ctr">
            <a:spAutoFit/>
          </a:bodyPr>
          <a:lstStyle/>
          <a:p>
            <a:endParaRPr lang="zh-CN" altLang="en-US"/>
          </a:p>
        </p:txBody>
      </p:sp>
      <p:sp>
        <p:nvSpPr>
          <p:cNvPr id="28675" name="Text Box 3"/>
          <p:cNvSpPr txBox="1">
            <a:spLocks noChangeArrowheads="1"/>
          </p:cNvSpPr>
          <p:nvPr/>
        </p:nvSpPr>
        <p:spPr bwMode="auto">
          <a:xfrm>
            <a:off x="533400" y="152400"/>
            <a:ext cx="4191000" cy="586957"/>
          </a:xfrm>
          <a:prstGeom prst="rect">
            <a:avLst/>
          </a:prstGeom>
          <a:noFill/>
          <a:ln w="9525">
            <a:noFill/>
            <a:miter lim="800000"/>
          </a:ln>
        </p:spPr>
        <p:txBody>
          <a:bodyPr lIns="90000" tIns="46800" rIns="90000" bIns="46800">
            <a:spAutoFit/>
          </a:bodyPr>
          <a:lstStyle/>
          <a:p>
            <a:pPr eaLnBrk="0" hangingPunct="0">
              <a:spcBef>
                <a:spcPct val="50000"/>
              </a:spcBef>
            </a:pPr>
            <a:r>
              <a:rPr lang="zh-CN" altLang="en-US" sz="3200" dirty="0">
                <a:solidFill>
                  <a:srgbClr val="FFC000"/>
                </a:solidFill>
                <a:latin typeface="黑体" pitchFamily="49" charset="-122"/>
                <a:ea typeface="黑体" pitchFamily="49" charset="-122"/>
                <a:cs typeface="方正琥珀简体"/>
              </a:rPr>
              <a:t>阶级是一个历史范畴</a:t>
            </a:r>
          </a:p>
        </p:txBody>
      </p:sp>
      <p:pic>
        <p:nvPicPr>
          <p:cNvPr id="410628" name="Picture 4" descr="原始社会"/>
          <p:cNvPicPr>
            <a:picLocks noChangeAspect="1" noChangeArrowheads="1"/>
          </p:cNvPicPr>
          <p:nvPr/>
        </p:nvPicPr>
        <p:blipFill>
          <a:blip r:embed="rId2"/>
          <a:srcRect/>
          <a:stretch>
            <a:fillRect/>
          </a:stretch>
        </p:blipFill>
        <p:spPr bwMode="auto">
          <a:xfrm>
            <a:off x="76200" y="1143000"/>
            <a:ext cx="2686050" cy="2209800"/>
          </a:xfrm>
          <a:prstGeom prst="rect">
            <a:avLst/>
          </a:prstGeom>
          <a:noFill/>
          <a:ln w="9525">
            <a:solidFill>
              <a:srgbClr val="FFFF66"/>
            </a:solidFill>
            <a:miter lim="800000"/>
            <a:headEnd/>
            <a:tailEnd/>
          </a:ln>
        </p:spPr>
      </p:pic>
      <p:pic>
        <p:nvPicPr>
          <p:cNvPr id="410629" name="Picture 5" descr="c0511061"/>
          <p:cNvPicPr>
            <a:picLocks noChangeAspect="1" noChangeArrowheads="1"/>
          </p:cNvPicPr>
          <p:nvPr/>
        </p:nvPicPr>
        <p:blipFill>
          <a:blip r:embed="rId3"/>
          <a:srcRect/>
          <a:stretch>
            <a:fillRect/>
          </a:stretch>
        </p:blipFill>
        <p:spPr bwMode="auto">
          <a:xfrm>
            <a:off x="6435725" y="1143000"/>
            <a:ext cx="2632075" cy="2209800"/>
          </a:xfrm>
          <a:prstGeom prst="rect">
            <a:avLst/>
          </a:prstGeom>
          <a:noFill/>
          <a:ln w="9525">
            <a:solidFill>
              <a:srgbClr val="FFFF66"/>
            </a:solidFill>
            <a:miter lim="800000"/>
            <a:headEnd/>
            <a:tailEnd/>
          </a:ln>
        </p:spPr>
      </p:pic>
      <p:pic>
        <p:nvPicPr>
          <p:cNvPr id="410630" name="Picture 6" descr="奴隶劳工"/>
          <p:cNvPicPr>
            <a:picLocks noChangeAspect="1" noChangeArrowheads="1"/>
          </p:cNvPicPr>
          <p:nvPr/>
        </p:nvPicPr>
        <p:blipFill>
          <a:blip r:embed="rId4"/>
          <a:srcRect/>
          <a:stretch>
            <a:fillRect/>
          </a:stretch>
        </p:blipFill>
        <p:spPr bwMode="auto">
          <a:xfrm>
            <a:off x="3225800" y="1143000"/>
            <a:ext cx="2665413" cy="2209800"/>
          </a:xfrm>
          <a:prstGeom prst="rect">
            <a:avLst/>
          </a:prstGeom>
          <a:noFill/>
          <a:ln w="9525">
            <a:solidFill>
              <a:srgbClr val="FFFF66"/>
            </a:solidFill>
            <a:miter lim="800000"/>
            <a:headEnd/>
            <a:tailEnd/>
          </a:ln>
        </p:spPr>
      </p:pic>
      <p:pic>
        <p:nvPicPr>
          <p:cNvPr id="410631" name="Picture 7" descr="资本主义"/>
          <p:cNvPicPr>
            <a:picLocks noChangeAspect="1" noChangeArrowheads="1"/>
          </p:cNvPicPr>
          <p:nvPr/>
        </p:nvPicPr>
        <p:blipFill>
          <a:blip r:embed="rId5"/>
          <a:srcRect/>
          <a:stretch>
            <a:fillRect/>
          </a:stretch>
        </p:blipFill>
        <p:spPr bwMode="auto">
          <a:xfrm>
            <a:off x="5162550" y="3865563"/>
            <a:ext cx="3829050" cy="2535237"/>
          </a:xfrm>
          <a:prstGeom prst="rect">
            <a:avLst/>
          </a:prstGeom>
          <a:noFill/>
          <a:ln w="9525">
            <a:solidFill>
              <a:srgbClr val="FFFF66"/>
            </a:solidFill>
            <a:miter lim="800000"/>
            <a:headEnd/>
            <a:tailEnd/>
          </a:ln>
        </p:spPr>
      </p:pic>
      <p:pic>
        <p:nvPicPr>
          <p:cNvPr id="410632" name="Picture 8" descr="开国大典"/>
          <p:cNvPicPr>
            <a:picLocks noChangeAspect="1" noChangeArrowheads="1"/>
          </p:cNvPicPr>
          <p:nvPr/>
        </p:nvPicPr>
        <p:blipFill>
          <a:blip r:embed="rId6"/>
          <a:srcRect/>
          <a:stretch>
            <a:fillRect/>
          </a:stretch>
        </p:blipFill>
        <p:spPr bwMode="auto">
          <a:xfrm>
            <a:off x="2555875" y="3886200"/>
            <a:ext cx="1558925" cy="2206625"/>
          </a:xfrm>
          <a:prstGeom prst="rect">
            <a:avLst/>
          </a:prstGeom>
          <a:noFill/>
          <a:ln w="9525">
            <a:solidFill>
              <a:srgbClr val="FFFF66"/>
            </a:solidFill>
            <a:miter lim="800000"/>
            <a:headEnd/>
            <a:tailEnd/>
          </a:ln>
        </p:spPr>
      </p:pic>
      <p:sp>
        <p:nvSpPr>
          <p:cNvPr id="410633" name="Text Box 9"/>
          <p:cNvSpPr txBox="1">
            <a:spLocks noChangeArrowheads="1"/>
          </p:cNvSpPr>
          <p:nvPr/>
        </p:nvSpPr>
        <p:spPr bwMode="auto">
          <a:xfrm>
            <a:off x="381000" y="3352800"/>
            <a:ext cx="2133600" cy="463846"/>
          </a:xfrm>
          <a:prstGeom prst="rect">
            <a:avLst/>
          </a:prstGeom>
          <a:noFill/>
          <a:ln w="9525">
            <a:noFill/>
            <a:miter lim="800000"/>
          </a:ln>
        </p:spPr>
        <p:txBody>
          <a:bodyPr lIns="90000" tIns="46800" rIns="90000" bIns="46800">
            <a:spAutoFit/>
          </a:bodyPr>
          <a:lstStyle/>
          <a:p>
            <a:pPr algn="ctr" eaLnBrk="0" hangingPunct="0">
              <a:spcBef>
                <a:spcPct val="50000"/>
              </a:spcBef>
            </a:pPr>
            <a:r>
              <a:rPr lang="zh-CN" altLang="en-US" sz="2400" dirty="0">
                <a:solidFill>
                  <a:srgbClr val="FFFF00"/>
                </a:solidFill>
                <a:latin typeface="黑体" pitchFamily="49" charset="-122"/>
                <a:ea typeface="黑体" pitchFamily="49" charset="-122"/>
                <a:cs typeface="方正大黑简体"/>
              </a:rPr>
              <a:t>无阶级社会</a:t>
            </a:r>
          </a:p>
        </p:txBody>
      </p:sp>
      <p:sp>
        <p:nvSpPr>
          <p:cNvPr id="410634" name="Text Box 10"/>
          <p:cNvSpPr txBox="1">
            <a:spLocks noChangeArrowheads="1"/>
          </p:cNvSpPr>
          <p:nvPr/>
        </p:nvSpPr>
        <p:spPr bwMode="auto">
          <a:xfrm>
            <a:off x="3733800" y="3352800"/>
            <a:ext cx="1828800" cy="463846"/>
          </a:xfrm>
          <a:prstGeom prst="rect">
            <a:avLst/>
          </a:prstGeom>
          <a:noFill/>
          <a:ln w="9525">
            <a:noFill/>
            <a:miter lim="800000"/>
          </a:ln>
        </p:spPr>
        <p:txBody>
          <a:bodyPr lIns="90000" tIns="46800" rIns="90000" bIns="46800">
            <a:spAutoFit/>
          </a:bodyPr>
          <a:lstStyle/>
          <a:p>
            <a:pPr algn="ctr" eaLnBrk="0" hangingPunct="0">
              <a:spcBef>
                <a:spcPct val="50000"/>
              </a:spcBef>
            </a:pPr>
            <a:r>
              <a:rPr lang="zh-CN" altLang="en-US" sz="2400" dirty="0">
                <a:solidFill>
                  <a:srgbClr val="FFFF00"/>
                </a:solidFill>
                <a:latin typeface="黑体" pitchFamily="49" charset="-122"/>
                <a:ea typeface="黑体" pitchFamily="49" charset="-122"/>
                <a:cs typeface="方正大黑简体"/>
              </a:rPr>
              <a:t>阶级社会</a:t>
            </a:r>
          </a:p>
        </p:txBody>
      </p:sp>
      <p:sp>
        <p:nvSpPr>
          <p:cNvPr id="410635" name="Text Box 11"/>
          <p:cNvSpPr txBox="1">
            <a:spLocks noChangeArrowheads="1"/>
          </p:cNvSpPr>
          <p:nvPr/>
        </p:nvSpPr>
        <p:spPr bwMode="auto">
          <a:xfrm>
            <a:off x="6553200" y="3352800"/>
            <a:ext cx="1524000" cy="463846"/>
          </a:xfrm>
          <a:prstGeom prst="rect">
            <a:avLst/>
          </a:prstGeom>
          <a:noFill/>
          <a:ln w="9525">
            <a:noFill/>
            <a:miter lim="800000"/>
          </a:ln>
        </p:spPr>
        <p:txBody>
          <a:bodyPr lIns="90000" tIns="46800" rIns="90000" bIns="46800">
            <a:spAutoFit/>
          </a:bodyPr>
          <a:lstStyle/>
          <a:p>
            <a:pPr algn="ctr" eaLnBrk="0" hangingPunct="0">
              <a:spcBef>
                <a:spcPct val="50000"/>
              </a:spcBef>
            </a:pPr>
            <a:r>
              <a:rPr lang="zh-CN" altLang="en-US" sz="2400" dirty="0">
                <a:solidFill>
                  <a:srgbClr val="FFFF00"/>
                </a:solidFill>
                <a:latin typeface="黑体" pitchFamily="49" charset="-122"/>
                <a:ea typeface="黑体" pitchFamily="49" charset="-122"/>
                <a:cs typeface="方正大黑简体"/>
              </a:rPr>
              <a:t>阶级社会</a:t>
            </a:r>
          </a:p>
        </p:txBody>
      </p:sp>
      <p:sp>
        <p:nvSpPr>
          <p:cNvPr id="410636" name="Text Box 12"/>
          <p:cNvSpPr txBox="1">
            <a:spLocks noChangeArrowheads="1"/>
          </p:cNvSpPr>
          <p:nvPr/>
        </p:nvSpPr>
        <p:spPr bwMode="auto">
          <a:xfrm>
            <a:off x="5715000" y="6400800"/>
            <a:ext cx="2133600" cy="463846"/>
          </a:xfrm>
          <a:prstGeom prst="rect">
            <a:avLst/>
          </a:prstGeom>
          <a:noFill/>
          <a:ln w="9525">
            <a:noFill/>
            <a:miter lim="800000"/>
          </a:ln>
        </p:spPr>
        <p:txBody>
          <a:bodyPr lIns="90000" tIns="46800" rIns="90000" bIns="46800">
            <a:spAutoFit/>
          </a:bodyPr>
          <a:lstStyle/>
          <a:p>
            <a:pPr algn="ctr" eaLnBrk="0" hangingPunct="0">
              <a:spcBef>
                <a:spcPct val="50000"/>
              </a:spcBef>
            </a:pPr>
            <a:r>
              <a:rPr lang="zh-CN" altLang="en-US" sz="2400" dirty="0">
                <a:solidFill>
                  <a:srgbClr val="FFFF00"/>
                </a:solidFill>
                <a:latin typeface="黑体" pitchFamily="49" charset="-122"/>
                <a:ea typeface="黑体" pitchFamily="49" charset="-122"/>
                <a:cs typeface="方正大黑简体"/>
              </a:rPr>
              <a:t>阶级社会</a:t>
            </a:r>
          </a:p>
        </p:txBody>
      </p:sp>
      <p:sp>
        <p:nvSpPr>
          <p:cNvPr id="410637" name="Text Box 13"/>
          <p:cNvSpPr txBox="1">
            <a:spLocks noChangeArrowheads="1"/>
          </p:cNvSpPr>
          <p:nvPr/>
        </p:nvSpPr>
        <p:spPr bwMode="auto">
          <a:xfrm>
            <a:off x="2411413" y="6237288"/>
            <a:ext cx="2133600" cy="525401"/>
          </a:xfrm>
          <a:prstGeom prst="rect">
            <a:avLst/>
          </a:prstGeom>
          <a:noFill/>
          <a:ln w="9525">
            <a:noFill/>
            <a:miter lim="800000"/>
          </a:ln>
        </p:spPr>
        <p:txBody>
          <a:bodyPr lIns="90000" tIns="46800" rIns="90000" bIns="46800">
            <a:spAutoFit/>
          </a:bodyPr>
          <a:lstStyle/>
          <a:p>
            <a:pPr algn="ctr" eaLnBrk="0" hangingPunct="0">
              <a:spcBef>
                <a:spcPct val="50000"/>
              </a:spcBef>
            </a:pPr>
            <a:r>
              <a:rPr lang="zh-CN" altLang="en-US" sz="2800" dirty="0">
                <a:solidFill>
                  <a:srgbClr val="FFFF00"/>
                </a:solidFill>
                <a:latin typeface="黑体" pitchFamily="49" charset="-122"/>
                <a:ea typeface="黑体" pitchFamily="49" charset="-122"/>
              </a:rPr>
              <a:t>阶级社会</a:t>
            </a:r>
            <a:endParaRPr lang="zh-CN" altLang="en-US" sz="2800" dirty="0">
              <a:solidFill>
                <a:srgbClr val="FFFF00"/>
              </a:solidFill>
              <a:latin typeface="黑体" pitchFamily="49" charset="-122"/>
              <a:ea typeface="黑体" pitchFamily="49" charset="-122"/>
              <a:cs typeface="方正大黑简体"/>
            </a:endParaRPr>
          </a:p>
        </p:txBody>
      </p:sp>
      <p:sp>
        <p:nvSpPr>
          <p:cNvPr id="410638" name="Line 14"/>
          <p:cNvSpPr>
            <a:spLocks noChangeShapeType="1"/>
          </p:cNvSpPr>
          <p:nvPr/>
        </p:nvSpPr>
        <p:spPr bwMode="auto">
          <a:xfrm>
            <a:off x="2778125" y="2209800"/>
            <a:ext cx="457200" cy="0"/>
          </a:xfrm>
          <a:prstGeom prst="line">
            <a:avLst/>
          </a:prstGeom>
          <a:noFill/>
          <a:ln w="76200">
            <a:solidFill>
              <a:srgbClr val="FFFF66"/>
            </a:solidFill>
            <a:round/>
            <a:tailEnd type="triangle" w="med" len="med"/>
          </a:ln>
        </p:spPr>
        <p:txBody>
          <a:bodyPr lIns="90000" tIns="46800" rIns="90000" bIns="46800" anchor="ctr">
            <a:spAutoFit/>
          </a:bodyPr>
          <a:lstStyle/>
          <a:p>
            <a:endParaRPr lang="zh-CN" altLang="en-US"/>
          </a:p>
        </p:txBody>
      </p:sp>
      <p:sp>
        <p:nvSpPr>
          <p:cNvPr id="410639" name="Line 15"/>
          <p:cNvSpPr>
            <a:spLocks noChangeShapeType="1"/>
          </p:cNvSpPr>
          <p:nvPr/>
        </p:nvSpPr>
        <p:spPr bwMode="auto">
          <a:xfrm>
            <a:off x="5943600" y="2286000"/>
            <a:ext cx="457200" cy="0"/>
          </a:xfrm>
          <a:prstGeom prst="line">
            <a:avLst/>
          </a:prstGeom>
          <a:noFill/>
          <a:ln w="76200">
            <a:solidFill>
              <a:srgbClr val="FFFF66"/>
            </a:solidFill>
            <a:round/>
            <a:tailEnd type="triangle" w="med" len="med"/>
          </a:ln>
        </p:spPr>
        <p:txBody>
          <a:bodyPr lIns="90000" tIns="46800" rIns="90000" bIns="46800" anchor="ctr">
            <a:spAutoFit/>
          </a:bodyPr>
          <a:lstStyle/>
          <a:p>
            <a:endParaRPr lang="zh-CN" altLang="en-US"/>
          </a:p>
        </p:txBody>
      </p:sp>
      <p:sp>
        <p:nvSpPr>
          <p:cNvPr id="410640" name="Line 16"/>
          <p:cNvSpPr>
            <a:spLocks noChangeShapeType="1"/>
          </p:cNvSpPr>
          <p:nvPr/>
        </p:nvSpPr>
        <p:spPr bwMode="auto">
          <a:xfrm>
            <a:off x="8229600" y="3352800"/>
            <a:ext cx="0" cy="457200"/>
          </a:xfrm>
          <a:prstGeom prst="line">
            <a:avLst/>
          </a:prstGeom>
          <a:noFill/>
          <a:ln w="76200">
            <a:solidFill>
              <a:srgbClr val="FFFF66"/>
            </a:solidFill>
            <a:round/>
            <a:tailEnd type="triangle" w="med" len="med"/>
          </a:ln>
        </p:spPr>
        <p:txBody>
          <a:bodyPr lIns="90000" tIns="46800" rIns="90000" bIns="46800" anchor="ctr">
            <a:spAutoFit/>
          </a:bodyPr>
          <a:lstStyle/>
          <a:p>
            <a:endParaRPr lang="zh-CN" altLang="en-US"/>
          </a:p>
        </p:txBody>
      </p:sp>
      <p:sp>
        <p:nvSpPr>
          <p:cNvPr id="410641" name="Line 17"/>
          <p:cNvSpPr>
            <a:spLocks noChangeShapeType="1"/>
          </p:cNvSpPr>
          <p:nvPr/>
        </p:nvSpPr>
        <p:spPr bwMode="auto">
          <a:xfrm flipH="1">
            <a:off x="4267200" y="5181600"/>
            <a:ext cx="838200" cy="0"/>
          </a:xfrm>
          <a:prstGeom prst="line">
            <a:avLst/>
          </a:prstGeom>
          <a:noFill/>
          <a:ln w="76200">
            <a:solidFill>
              <a:srgbClr val="FFFF66"/>
            </a:solidFill>
            <a:round/>
            <a:tailEnd type="triangle" w="med" len="med"/>
          </a:ln>
        </p:spPr>
        <p:txBody>
          <a:bodyPr lIns="90000" tIns="46800" rIns="90000" bIns="46800" anchor="ctr">
            <a:spAutoFit/>
          </a:bodyPr>
          <a:lstStyle/>
          <a:p>
            <a:endParaRPr lang="zh-CN" altLang="en-US"/>
          </a:p>
        </p:txBody>
      </p:sp>
      <p:pic>
        <p:nvPicPr>
          <p:cNvPr id="28690" name="Picture 18" descr="u=203192052,2892687761&amp;fm=51&amp;gp=0"/>
          <p:cNvPicPr>
            <a:picLocks noChangeAspect="1" noChangeArrowheads="1"/>
          </p:cNvPicPr>
          <p:nvPr/>
        </p:nvPicPr>
        <p:blipFill>
          <a:blip r:embed="rId7"/>
          <a:srcRect/>
          <a:stretch>
            <a:fillRect/>
          </a:stretch>
        </p:blipFill>
        <p:spPr bwMode="auto">
          <a:xfrm>
            <a:off x="539750" y="4005263"/>
            <a:ext cx="1619250" cy="1619250"/>
          </a:xfrm>
          <a:prstGeom prst="rect">
            <a:avLst/>
          </a:prstGeom>
          <a:noFill/>
          <a:ln w="9525">
            <a:noFill/>
            <a:miter lim="800000"/>
            <a:headEnd/>
            <a:tailEnd/>
          </a:ln>
        </p:spPr>
      </p:pic>
      <p:sp>
        <p:nvSpPr>
          <p:cNvPr id="28691" name="Text Box 19"/>
          <p:cNvSpPr txBox="1">
            <a:spLocks noChangeArrowheads="1"/>
          </p:cNvSpPr>
          <p:nvPr/>
        </p:nvSpPr>
        <p:spPr bwMode="auto">
          <a:xfrm>
            <a:off x="468313" y="6092825"/>
            <a:ext cx="1582737" cy="366713"/>
          </a:xfrm>
          <a:prstGeom prst="rect">
            <a:avLst/>
          </a:prstGeom>
          <a:noFill/>
          <a:ln w="9525">
            <a:noFill/>
            <a:miter lim="800000"/>
          </a:ln>
        </p:spPr>
        <p:txBody>
          <a:bodyPr>
            <a:spAutoFit/>
          </a:bodyPr>
          <a:lstStyle/>
          <a:p>
            <a:pPr>
              <a:spcBef>
                <a:spcPct val="50000"/>
              </a:spcBef>
            </a:pPr>
            <a:endParaRPr lang="zh-CN" altLang="en-US"/>
          </a:p>
        </p:txBody>
      </p:sp>
      <p:sp>
        <p:nvSpPr>
          <p:cNvPr id="28692" name="Text Box 20"/>
          <p:cNvSpPr txBox="1">
            <a:spLocks noChangeArrowheads="1"/>
          </p:cNvSpPr>
          <p:nvPr/>
        </p:nvSpPr>
        <p:spPr bwMode="auto">
          <a:xfrm>
            <a:off x="179388" y="5876925"/>
            <a:ext cx="2232025" cy="461665"/>
          </a:xfrm>
          <a:prstGeom prst="rect">
            <a:avLst/>
          </a:prstGeom>
          <a:noFill/>
          <a:ln w="9525">
            <a:noFill/>
            <a:miter lim="800000"/>
          </a:ln>
        </p:spPr>
        <p:txBody>
          <a:bodyPr>
            <a:spAutoFit/>
          </a:bodyPr>
          <a:lstStyle/>
          <a:p>
            <a:pPr>
              <a:spcBef>
                <a:spcPct val="50000"/>
              </a:spcBef>
            </a:pPr>
            <a:r>
              <a:rPr lang="zh-CN" altLang="en-US" dirty="0">
                <a:solidFill>
                  <a:srgbClr val="FFFF00"/>
                </a:solidFill>
                <a:latin typeface="黑体" pitchFamily="49" charset="-122"/>
                <a:ea typeface="黑体" pitchFamily="49" charset="-122"/>
              </a:rPr>
              <a:t>   </a:t>
            </a:r>
            <a:r>
              <a:rPr lang="zh-CN" altLang="en-US" sz="2400" dirty="0">
                <a:solidFill>
                  <a:srgbClr val="FFFF00"/>
                </a:solidFill>
                <a:latin typeface="黑体" pitchFamily="49" charset="-122"/>
                <a:ea typeface="黑体" pitchFamily="49" charset="-122"/>
              </a:rPr>
              <a:t>无阶级社会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410628"/>
                                        </p:tgtEl>
                                        <p:attrNameLst>
                                          <p:attrName>style.visibility</p:attrName>
                                        </p:attrNameLst>
                                      </p:cBhvr>
                                      <p:to>
                                        <p:strVal val="visible"/>
                                      </p:to>
                                    </p:set>
                                    <p:animEffect transition="in" filter="slide(fromLeft)">
                                      <p:cBhvr>
                                        <p:cTn id="7" dur="500"/>
                                        <p:tgtEl>
                                          <p:spTgt spid="410628"/>
                                        </p:tgtEl>
                                      </p:cBhvr>
                                    </p:animEffect>
                                  </p:childTnLst>
                                </p:cTn>
                              </p:par>
                            </p:childTnLst>
                          </p:cTn>
                        </p:par>
                        <p:par>
                          <p:cTn id="8" fill="hold">
                            <p:stCondLst>
                              <p:cond delay="500"/>
                            </p:stCondLst>
                            <p:childTnLst>
                              <p:par>
                                <p:cTn id="9" presetID="17" presetClass="entr" presetSubtype="10" fill="hold" grpId="0" nodeType="afterEffect">
                                  <p:stCondLst>
                                    <p:cond delay="0"/>
                                  </p:stCondLst>
                                  <p:childTnLst>
                                    <p:set>
                                      <p:cBhvr>
                                        <p:cTn id="10" dur="1" fill="hold">
                                          <p:stCondLst>
                                            <p:cond delay="0"/>
                                          </p:stCondLst>
                                        </p:cTn>
                                        <p:tgtEl>
                                          <p:spTgt spid="410633"/>
                                        </p:tgtEl>
                                        <p:attrNameLst>
                                          <p:attrName>style.visibility</p:attrName>
                                        </p:attrNameLst>
                                      </p:cBhvr>
                                      <p:to>
                                        <p:strVal val="visible"/>
                                      </p:to>
                                    </p:set>
                                    <p:anim calcmode="lin" valueType="num">
                                      <p:cBhvr>
                                        <p:cTn id="11" dur="500" fill="hold"/>
                                        <p:tgtEl>
                                          <p:spTgt spid="410633"/>
                                        </p:tgtEl>
                                        <p:attrNameLst>
                                          <p:attrName>ppt_w</p:attrName>
                                        </p:attrNameLst>
                                      </p:cBhvr>
                                      <p:tavLst>
                                        <p:tav tm="0">
                                          <p:val>
                                            <p:fltVal val="0"/>
                                          </p:val>
                                        </p:tav>
                                        <p:tav tm="100000">
                                          <p:val>
                                            <p:strVal val="#ppt_w"/>
                                          </p:val>
                                        </p:tav>
                                      </p:tavLst>
                                    </p:anim>
                                    <p:anim calcmode="lin" valueType="num">
                                      <p:cBhvr>
                                        <p:cTn id="12" dur="500" fill="hold"/>
                                        <p:tgtEl>
                                          <p:spTgt spid="410633"/>
                                        </p:tgtEl>
                                        <p:attrNameLst>
                                          <p:attrName>ppt_h</p:attrName>
                                        </p:attrNameLst>
                                      </p:cBhvr>
                                      <p:tavLst>
                                        <p:tav tm="0">
                                          <p:val>
                                            <p:strVal val="#ppt_h"/>
                                          </p:val>
                                        </p:tav>
                                        <p:tav tm="100000">
                                          <p:val>
                                            <p:strVal val="#ppt_h"/>
                                          </p:val>
                                        </p:tav>
                                      </p:tavLst>
                                    </p:anim>
                                  </p:childTnLst>
                                </p:cTn>
                              </p:par>
                            </p:childTnLst>
                          </p:cTn>
                        </p:par>
                        <p:par>
                          <p:cTn id="13" fill="hold">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410638"/>
                                        </p:tgtEl>
                                        <p:attrNameLst>
                                          <p:attrName>style.visibility</p:attrName>
                                        </p:attrNameLst>
                                      </p:cBhvr>
                                      <p:to>
                                        <p:strVal val="visible"/>
                                      </p:to>
                                    </p:set>
                                    <p:anim calcmode="lin" valueType="num">
                                      <p:cBhvr>
                                        <p:cTn id="16" dur="500" fill="hold"/>
                                        <p:tgtEl>
                                          <p:spTgt spid="410638"/>
                                        </p:tgtEl>
                                        <p:attrNameLst>
                                          <p:attrName>ppt_x</p:attrName>
                                        </p:attrNameLst>
                                      </p:cBhvr>
                                      <p:tavLst>
                                        <p:tav tm="0">
                                          <p:val>
                                            <p:strVal val="#ppt_x-#ppt_w/2"/>
                                          </p:val>
                                        </p:tav>
                                        <p:tav tm="100000">
                                          <p:val>
                                            <p:strVal val="#ppt_x"/>
                                          </p:val>
                                        </p:tav>
                                      </p:tavLst>
                                    </p:anim>
                                    <p:anim calcmode="lin" valueType="num">
                                      <p:cBhvr>
                                        <p:cTn id="17" dur="500" fill="hold"/>
                                        <p:tgtEl>
                                          <p:spTgt spid="410638"/>
                                        </p:tgtEl>
                                        <p:attrNameLst>
                                          <p:attrName>ppt_y</p:attrName>
                                        </p:attrNameLst>
                                      </p:cBhvr>
                                      <p:tavLst>
                                        <p:tav tm="0">
                                          <p:val>
                                            <p:strVal val="#ppt_y"/>
                                          </p:val>
                                        </p:tav>
                                        <p:tav tm="100000">
                                          <p:val>
                                            <p:strVal val="#ppt_y"/>
                                          </p:val>
                                        </p:tav>
                                      </p:tavLst>
                                    </p:anim>
                                    <p:anim calcmode="lin" valueType="num">
                                      <p:cBhvr>
                                        <p:cTn id="18" dur="500" fill="hold"/>
                                        <p:tgtEl>
                                          <p:spTgt spid="410638"/>
                                        </p:tgtEl>
                                        <p:attrNameLst>
                                          <p:attrName>ppt_w</p:attrName>
                                        </p:attrNameLst>
                                      </p:cBhvr>
                                      <p:tavLst>
                                        <p:tav tm="0">
                                          <p:val>
                                            <p:fltVal val="0"/>
                                          </p:val>
                                        </p:tav>
                                        <p:tav tm="100000">
                                          <p:val>
                                            <p:strVal val="#ppt_w"/>
                                          </p:val>
                                        </p:tav>
                                      </p:tavLst>
                                    </p:anim>
                                    <p:anim calcmode="lin" valueType="num">
                                      <p:cBhvr>
                                        <p:cTn id="19" dur="500" fill="hold"/>
                                        <p:tgtEl>
                                          <p:spTgt spid="410638"/>
                                        </p:tgtEl>
                                        <p:attrNameLst>
                                          <p:attrName>ppt_h</p:attrName>
                                        </p:attrNameLst>
                                      </p:cBhvr>
                                      <p:tavLst>
                                        <p:tav tm="0">
                                          <p:val>
                                            <p:strVal val="#ppt_h"/>
                                          </p:val>
                                        </p:tav>
                                        <p:tav tm="100000">
                                          <p:val>
                                            <p:strVal val="#ppt_h"/>
                                          </p:val>
                                        </p:tav>
                                      </p:tavLst>
                                    </p:anim>
                                  </p:childTnLst>
                                </p:cTn>
                              </p:par>
                            </p:childTnLst>
                          </p:cTn>
                        </p:par>
                        <p:par>
                          <p:cTn id="20" fill="hold">
                            <p:stCondLst>
                              <p:cond delay="1500"/>
                            </p:stCondLst>
                            <p:childTnLst>
                              <p:par>
                                <p:cTn id="21" presetID="12" presetClass="entr" presetSubtype="8" fill="hold" nodeType="afterEffect">
                                  <p:stCondLst>
                                    <p:cond delay="0"/>
                                  </p:stCondLst>
                                  <p:childTnLst>
                                    <p:set>
                                      <p:cBhvr>
                                        <p:cTn id="22" dur="1" fill="hold">
                                          <p:stCondLst>
                                            <p:cond delay="0"/>
                                          </p:stCondLst>
                                        </p:cTn>
                                        <p:tgtEl>
                                          <p:spTgt spid="410630"/>
                                        </p:tgtEl>
                                        <p:attrNameLst>
                                          <p:attrName>style.visibility</p:attrName>
                                        </p:attrNameLst>
                                      </p:cBhvr>
                                      <p:to>
                                        <p:strVal val="visible"/>
                                      </p:to>
                                    </p:set>
                                    <p:animEffect transition="in" filter="slide(fromLeft)">
                                      <p:cBhvr>
                                        <p:cTn id="23" dur="500"/>
                                        <p:tgtEl>
                                          <p:spTgt spid="410630"/>
                                        </p:tgtEl>
                                      </p:cBhvr>
                                    </p:animEffect>
                                  </p:childTnLst>
                                </p:cTn>
                              </p:par>
                            </p:childTnLst>
                          </p:cTn>
                        </p:par>
                        <p:par>
                          <p:cTn id="24" fill="hold">
                            <p:stCondLst>
                              <p:cond delay="2000"/>
                            </p:stCondLst>
                            <p:childTnLst>
                              <p:par>
                                <p:cTn id="25" presetID="17" presetClass="entr" presetSubtype="10" fill="hold" grpId="0" nodeType="afterEffect">
                                  <p:stCondLst>
                                    <p:cond delay="0"/>
                                  </p:stCondLst>
                                  <p:childTnLst>
                                    <p:set>
                                      <p:cBhvr>
                                        <p:cTn id="26" dur="1" fill="hold">
                                          <p:stCondLst>
                                            <p:cond delay="0"/>
                                          </p:stCondLst>
                                        </p:cTn>
                                        <p:tgtEl>
                                          <p:spTgt spid="410634"/>
                                        </p:tgtEl>
                                        <p:attrNameLst>
                                          <p:attrName>style.visibility</p:attrName>
                                        </p:attrNameLst>
                                      </p:cBhvr>
                                      <p:to>
                                        <p:strVal val="visible"/>
                                      </p:to>
                                    </p:set>
                                    <p:anim calcmode="lin" valueType="num">
                                      <p:cBhvr>
                                        <p:cTn id="27" dur="500" fill="hold"/>
                                        <p:tgtEl>
                                          <p:spTgt spid="410634"/>
                                        </p:tgtEl>
                                        <p:attrNameLst>
                                          <p:attrName>ppt_w</p:attrName>
                                        </p:attrNameLst>
                                      </p:cBhvr>
                                      <p:tavLst>
                                        <p:tav tm="0">
                                          <p:val>
                                            <p:fltVal val="0"/>
                                          </p:val>
                                        </p:tav>
                                        <p:tav tm="100000">
                                          <p:val>
                                            <p:strVal val="#ppt_w"/>
                                          </p:val>
                                        </p:tav>
                                      </p:tavLst>
                                    </p:anim>
                                    <p:anim calcmode="lin" valueType="num">
                                      <p:cBhvr>
                                        <p:cTn id="28" dur="500" fill="hold"/>
                                        <p:tgtEl>
                                          <p:spTgt spid="410634"/>
                                        </p:tgtEl>
                                        <p:attrNameLst>
                                          <p:attrName>ppt_h</p:attrName>
                                        </p:attrNameLst>
                                      </p:cBhvr>
                                      <p:tavLst>
                                        <p:tav tm="0">
                                          <p:val>
                                            <p:strVal val="#ppt_h"/>
                                          </p:val>
                                        </p:tav>
                                        <p:tav tm="100000">
                                          <p:val>
                                            <p:strVal val="#ppt_h"/>
                                          </p:val>
                                        </p:tav>
                                      </p:tavLst>
                                    </p:anim>
                                  </p:childTnLst>
                                </p:cTn>
                              </p:par>
                            </p:childTnLst>
                          </p:cTn>
                        </p:par>
                        <p:par>
                          <p:cTn id="29" fill="hold">
                            <p:stCondLst>
                              <p:cond delay="2500"/>
                            </p:stCondLst>
                            <p:childTnLst>
                              <p:par>
                                <p:cTn id="30" presetID="17" presetClass="entr" presetSubtype="8" fill="hold" grpId="0" nodeType="afterEffect">
                                  <p:stCondLst>
                                    <p:cond delay="0"/>
                                  </p:stCondLst>
                                  <p:childTnLst>
                                    <p:set>
                                      <p:cBhvr>
                                        <p:cTn id="31" dur="1" fill="hold">
                                          <p:stCondLst>
                                            <p:cond delay="0"/>
                                          </p:stCondLst>
                                        </p:cTn>
                                        <p:tgtEl>
                                          <p:spTgt spid="410639"/>
                                        </p:tgtEl>
                                        <p:attrNameLst>
                                          <p:attrName>style.visibility</p:attrName>
                                        </p:attrNameLst>
                                      </p:cBhvr>
                                      <p:to>
                                        <p:strVal val="visible"/>
                                      </p:to>
                                    </p:set>
                                    <p:anim calcmode="lin" valueType="num">
                                      <p:cBhvr>
                                        <p:cTn id="32" dur="500" fill="hold"/>
                                        <p:tgtEl>
                                          <p:spTgt spid="410639"/>
                                        </p:tgtEl>
                                        <p:attrNameLst>
                                          <p:attrName>ppt_x</p:attrName>
                                        </p:attrNameLst>
                                      </p:cBhvr>
                                      <p:tavLst>
                                        <p:tav tm="0">
                                          <p:val>
                                            <p:strVal val="#ppt_x-#ppt_w/2"/>
                                          </p:val>
                                        </p:tav>
                                        <p:tav tm="100000">
                                          <p:val>
                                            <p:strVal val="#ppt_x"/>
                                          </p:val>
                                        </p:tav>
                                      </p:tavLst>
                                    </p:anim>
                                    <p:anim calcmode="lin" valueType="num">
                                      <p:cBhvr>
                                        <p:cTn id="33" dur="500" fill="hold"/>
                                        <p:tgtEl>
                                          <p:spTgt spid="410639"/>
                                        </p:tgtEl>
                                        <p:attrNameLst>
                                          <p:attrName>ppt_y</p:attrName>
                                        </p:attrNameLst>
                                      </p:cBhvr>
                                      <p:tavLst>
                                        <p:tav tm="0">
                                          <p:val>
                                            <p:strVal val="#ppt_y"/>
                                          </p:val>
                                        </p:tav>
                                        <p:tav tm="100000">
                                          <p:val>
                                            <p:strVal val="#ppt_y"/>
                                          </p:val>
                                        </p:tav>
                                      </p:tavLst>
                                    </p:anim>
                                    <p:anim calcmode="lin" valueType="num">
                                      <p:cBhvr>
                                        <p:cTn id="34" dur="500" fill="hold"/>
                                        <p:tgtEl>
                                          <p:spTgt spid="410639"/>
                                        </p:tgtEl>
                                        <p:attrNameLst>
                                          <p:attrName>ppt_w</p:attrName>
                                        </p:attrNameLst>
                                      </p:cBhvr>
                                      <p:tavLst>
                                        <p:tav tm="0">
                                          <p:val>
                                            <p:fltVal val="0"/>
                                          </p:val>
                                        </p:tav>
                                        <p:tav tm="100000">
                                          <p:val>
                                            <p:strVal val="#ppt_w"/>
                                          </p:val>
                                        </p:tav>
                                      </p:tavLst>
                                    </p:anim>
                                    <p:anim calcmode="lin" valueType="num">
                                      <p:cBhvr>
                                        <p:cTn id="35" dur="500" fill="hold"/>
                                        <p:tgtEl>
                                          <p:spTgt spid="410639"/>
                                        </p:tgtEl>
                                        <p:attrNameLst>
                                          <p:attrName>ppt_h</p:attrName>
                                        </p:attrNameLst>
                                      </p:cBhvr>
                                      <p:tavLst>
                                        <p:tav tm="0">
                                          <p:val>
                                            <p:strVal val="#ppt_h"/>
                                          </p:val>
                                        </p:tav>
                                        <p:tav tm="100000">
                                          <p:val>
                                            <p:strVal val="#ppt_h"/>
                                          </p:val>
                                        </p:tav>
                                      </p:tavLst>
                                    </p:anim>
                                  </p:childTnLst>
                                </p:cTn>
                              </p:par>
                            </p:childTnLst>
                          </p:cTn>
                        </p:par>
                        <p:par>
                          <p:cTn id="36" fill="hold">
                            <p:stCondLst>
                              <p:cond delay="3000"/>
                            </p:stCondLst>
                            <p:childTnLst>
                              <p:par>
                                <p:cTn id="37" presetID="12" presetClass="entr" presetSubtype="8" fill="hold" nodeType="afterEffect">
                                  <p:stCondLst>
                                    <p:cond delay="0"/>
                                  </p:stCondLst>
                                  <p:childTnLst>
                                    <p:set>
                                      <p:cBhvr>
                                        <p:cTn id="38" dur="1" fill="hold">
                                          <p:stCondLst>
                                            <p:cond delay="0"/>
                                          </p:stCondLst>
                                        </p:cTn>
                                        <p:tgtEl>
                                          <p:spTgt spid="410629"/>
                                        </p:tgtEl>
                                        <p:attrNameLst>
                                          <p:attrName>style.visibility</p:attrName>
                                        </p:attrNameLst>
                                      </p:cBhvr>
                                      <p:to>
                                        <p:strVal val="visible"/>
                                      </p:to>
                                    </p:set>
                                    <p:animEffect transition="in" filter="slide(fromLeft)">
                                      <p:cBhvr>
                                        <p:cTn id="39" dur="500"/>
                                        <p:tgtEl>
                                          <p:spTgt spid="410629"/>
                                        </p:tgtEl>
                                      </p:cBhvr>
                                    </p:animEffect>
                                  </p:childTnLst>
                                </p:cTn>
                              </p:par>
                            </p:childTnLst>
                          </p:cTn>
                        </p:par>
                        <p:par>
                          <p:cTn id="40" fill="hold">
                            <p:stCondLst>
                              <p:cond delay="3500"/>
                            </p:stCondLst>
                            <p:childTnLst>
                              <p:par>
                                <p:cTn id="41" presetID="17" presetClass="entr" presetSubtype="10" fill="hold" grpId="0" nodeType="afterEffect">
                                  <p:stCondLst>
                                    <p:cond delay="0"/>
                                  </p:stCondLst>
                                  <p:childTnLst>
                                    <p:set>
                                      <p:cBhvr>
                                        <p:cTn id="42" dur="1" fill="hold">
                                          <p:stCondLst>
                                            <p:cond delay="0"/>
                                          </p:stCondLst>
                                        </p:cTn>
                                        <p:tgtEl>
                                          <p:spTgt spid="410635"/>
                                        </p:tgtEl>
                                        <p:attrNameLst>
                                          <p:attrName>style.visibility</p:attrName>
                                        </p:attrNameLst>
                                      </p:cBhvr>
                                      <p:to>
                                        <p:strVal val="visible"/>
                                      </p:to>
                                    </p:set>
                                    <p:anim calcmode="lin" valueType="num">
                                      <p:cBhvr>
                                        <p:cTn id="43" dur="500" fill="hold"/>
                                        <p:tgtEl>
                                          <p:spTgt spid="410635"/>
                                        </p:tgtEl>
                                        <p:attrNameLst>
                                          <p:attrName>ppt_w</p:attrName>
                                        </p:attrNameLst>
                                      </p:cBhvr>
                                      <p:tavLst>
                                        <p:tav tm="0">
                                          <p:val>
                                            <p:fltVal val="0"/>
                                          </p:val>
                                        </p:tav>
                                        <p:tav tm="100000">
                                          <p:val>
                                            <p:strVal val="#ppt_w"/>
                                          </p:val>
                                        </p:tav>
                                      </p:tavLst>
                                    </p:anim>
                                    <p:anim calcmode="lin" valueType="num">
                                      <p:cBhvr>
                                        <p:cTn id="44" dur="500" fill="hold"/>
                                        <p:tgtEl>
                                          <p:spTgt spid="410635"/>
                                        </p:tgtEl>
                                        <p:attrNameLst>
                                          <p:attrName>ppt_h</p:attrName>
                                        </p:attrNameLst>
                                      </p:cBhvr>
                                      <p:tavLst>
                                        <p:tav tm="0">
                                          <p:val>
                                            <p:strVal val="#ppt_h"/>
                                          </p:val>
                                        </p:tav>
                                        <p:tav tm="100000">
                                          <p:val>
                                            <p:strVal val="#ppt_h"/>
                                          </p:val>
                                        </p:tav>
                                      </p:tavLst>
                                    </p:anim>
                                  </p:childTnLst>
                                </p:cTn>
                              </p:par>
                            </p:childTnLst>
                          </p:cTn>
                        </p:par>
                        <p:par>
                          <p:cTn id="45" fill="hold">
                            <p:stCondLst>
                              <p:cond delay="4000"/>
                            </p:stCondLst>
                            <p:childTnLst>
                              <p:par>
                                <p:cTn id="46" presetID="17" presetClass="entr" presetSubtype="1" fill="hold" grpId="0" nodeType="afterEffect">
                                  <p:stCondLst>
                                    <p:cond delay="0"/>
                                  </p:stCondLst>
                                  <p:childTnLst>
                                    <p:set>
                                      <p:cBhvr>
                                        <p:cTn id="47" dur="1" fill="hold">
                                          <p:stCondLst>
                                            <p:cond delay="0"/>
                                          </p:stCondLst>
                                        </p:cTn>
                                        <p:tgtEl>
                                          <p:spTgt spid="410640"/>
                                        </p:tgtEl>
                                        <p:attrNameLst>
                                          <p:attrName>style.visibility</p:attrName>
                                        </p:attrNameLst>
                                      </p:cBhvr>
                                      <p:to>
                                        <p:strVal val="visible"/>
                                      </p:to>
                                    </p:set>
                                    <p:anim calcmode="lin" valueType="num">
                                      <p:cBhvr>
                                        <p:cTn id="48" dur="500" fill="hold"/>
                                        <p:tgtEl>
                                          <p:spTgt spid="410640"/>
                                        </p:tgtEl>
                                        <p:attrNameLst>
                                          <p:attrName>ppt_x</p:attrName>
                                        </p:attrNameLst>
                                      </p:cBhvr>
                                      <p:tavLst>
                                        <p:tav tm="0">
                                          <p:val>
                                            <p:strVal val="#ppt_x"/>
                                          </p:val>
                                        </p:tav>
                                        <p:tav tm="100000">
                                          <p:val>
                                            <p:strVal val="#ppt_x"/>
                                          </p:val>
                                        </p:tav>
                                      </p:tavLst>
                                    </p:anim>
                                    <p:anim calcmode="lin" valueType="num">
                                      <p:cBhvr>
                                        <p:cTn id="49" dur="500" fill="hold"/>
                                        <p:tgtEl>
                                          <p:spTgt spid="410640"/>
                                        </p:tgtEl>
                                        <p:attrNameLst>
                                          <p:attrName>ppt_y</p:attrName>
                                        </p:attrNameLst>
                                      </p:cBhvr>
                                      <p:tavLst>
                                        <p:tav tm="0">
                                          <p:val>
                                            <p:strVal val="#ppt_y-#ppt_h/2"/>
                                          </p:val>
                                        </p:tav>
                                        <p:tav tm="100000">
                                          <p:val>
                                            <p:strVal val="#ppt_y"/>
                                          </p:val>
                                        </p:tav>
                                      </p:tavLst>
                                    </p:anim>
                                    <p:anim calcmode="lin" valueType="num">
                                      <p:cBhvr>
                                        <p:cTn id="50" dur="500" fill="hold"/>
                                        <p:tgtEl>
                                          <p:spTgt spid="410640"/>
                                        </p:tgtEl>
                                        <p:attrNameLst>
                                          <p:attrName>ppt_w</p:attrName>
                                        </p:attrNameLst>
                                      </p:cBhvr>
                                      <p:tavLst>
                                        <p:tav tm="0">
                                          <p:val>
                                            <p:strVal val="#ppt_w"/>
                                          </p:val>
                                        </p:tav>
                                        <p:tav tm="100000">
                                          <p:val>
                                            <p:strVal val="#ppt_w"/>
                                          </p:val>
                                        </p:tav>
                                      </p:tavLst>
                                    </p:anim>
                                    <p:anim calcmode="lin" valueType="num">
                                      <p:cBhvr>
                                        <p:cTn id="51" dur="500" fill="hold"/>
                                        <p:tgtEl>
                                          <p:spTgt spid="410640"/>
                                        </p:tgtEl>
                                        <p:attrNameLst>
                                          <p:attrName>ppt_h</p:attrName>
                                        </p:attrNameLst>
                                      </p:cBhvr>
                                      <p:tavLst>
                                        <p:tav tm="0">
                                          <p:val>
                                            <p:fltVal val="0"/>
                                          </p:val>
                                        </p:tav>
                                        <p:tav tm="100000">
                                          <p:val>
                                            <p:strVal val="#ppt_h"/>
                                          </p:val>
                                        </p:tav>
                                      </p:tavLst>
                                    </p:anim>
                                  </p:childTnLst>
                                </p:cTn>
                              </p:par>
                            </p:childTnLst>
                          </p:cTn>
                        </p:par>
                        <p:par>
                          <p:cTn id="52" fill="hold">
                            <p:stCondLst>
                              <p:cond delay="4500"/>
                            </p:stCondLst>
                            <p:childTnLst>
                              <p:par>
                                <p:cTn id="53" presetID="12" presetClass="entr" presetSubtype="1" fill="hold" nodeType="afterEffect">
                                  <p:stCondLst>
                                    <p:cond delay="0"/>
                                  </p:stCondLst>
                                  <p:childTnLst>
                                    <p:set>
                                      <p:cBhvr>
                                        <p:cTn id="54" dur="1" fill="hold">
                                          <p:stCondLst>
                                            <p:cond delay="0"/>
                                          </p:stCondLst>
                                        </p:cTn>
                                        <p:tgtEl>
                                          <p:spTgt spid="410631"/>
                                        </p:tgtEl>
                                        <p:attrNameLst>
                                          <p:attrName>style.visibility</p:attrName>
                                        </p:attrNameLst>
                                      </p:cBhvr>
                                      <p:to>
                                        <p:strVal val="visible"/>
                                      </p:to>
                                    </p:set>
                                    <p:animEffect transition="in" filter="slide(fromTop)">
                                      <p:cBhvr>
                                        <p:cTn id="55" dur="500"/>
                                        <p:tgtEl>
                                          <p:spTgt spid="410631"/>
                                        </p:tgtEl>
                                      </p:cBhvr>
                                    </p:animEffect>
                                  </p:childTnLst>
                                </p:cTn>
                              </p:par>
                            </p:childTnLst>
                          </p:cTn>
                        </p:par>
                        <p:par>
                          <p:cTn id="56" fill="hold">
                            <p:stCondLst>
                              <p:cond delay="5000"/>
                            </p:stCondLst>
                            <p:childTnLst>
                              <p:par>
                                <p:cTn id="57" presetID="17" presetClass="entr" presetSubtype="10" fill="hold" grpId="0" nodeType="afterEffect">
                                  <p:stCondLst>
                                    <p:cond delay="0"/>
                                  </p:stCondLst>
                                  <p:childTnLst>
                                    <p:set>
                                      <p:cBhvr>
                                        <p:cTn id="58" dur="1" fill="hold">
                                          <p:stCondLst>
                                            <p:cond delay="0"/>
                                          </p:stCondLst>
                                        </p:cTn>
                                        <p:tgtEl>
                                          <p:spTgt spid="410636"/>
                                        </p:tgtEl>
                                        <p:attrNameLst>
                                          <p:attrName>style.visibility</p:attrName>
                                        </p:attrNameLst>
                                      </p:cBhvr>
                                      <p:to>
                                        <p:strVal val="visible"/>
                                      </p:to>
                                    </p:set>
                                    <p:anim calcmode="lin" valueType="num">
                                      <p:cBhvr>
                                        <p:cTn id="59" dur="500" fill="hold"/>
                                        <p:tgtEl>
                                          <p:spTgt spid="410636"/>
                                        </p:tgtEl>
                                        <p:attrNameLst>
                                          <p:attrName>ppt_w</p:attrName>
                                        </p:attrNameLst>
                                      </p:cBhvr>
                                      <p:tavLst>
                                        <p:tav tm="0">
                                          <p:val>
                                            <p:fltVal val="0"/>
                                          </p:val>
                                        </p:tav>
                                        <p:tav tm="100000">
                                          <p:val>
                                            <p:strVal val="#ppt_w"/>
                                          </p:val>
                                        </p:tav>
                                      </p:tavLst>
                                    </p:anim>
                                    <p:anim calcmode="lin" valueType="num">
                                      <p:cBhvr>
                                        <p:cTn id="60" dur="500" fill="hold"/>
                                        <p:tgtEl>
                                          <p:spTgt spid="410636"/>
                                        </p:tgtEl>
                                        <p:attrNameLst>
                                          <p:attrName>ppt_h</p:attrName>
                                        </p:attrNameLst>
                                      </p:cBhvr>
                                      <p:tavLst>
                                        <p:tav tm="0">
                                          <p:val>
                                            <p:strVal val="#ppt_h"/>
                                          </p:val>
                                        </p:tav>
                                        <p:tav tm="100000">
                                          <p:val>
                                            <p:strVal val="#ppt_h"/>
                                          </p:val>
                                        </p:tav>
                                      </p:tavLst>
                                    </p:anim>
                                  </p:childTnLst>
                                </p:cTn>
                              </p:par>
                            </p:childTnLst>
                          </p:cTn>
                        </p:par>
                        <p:par>
                          <p:cTn id="61" fill="hold">
                            <p:stCondLst>
                              <p:cond delay="5500"/>
                            </p:stCondLst>
                            <p:childTnLst>
                              <p:par>
                                <p:cTn id="62" presetID="17" presetClass="entr" presetSubtype="2" fill="hold" grpId="0" nodeType="afterEffect">
                                  <p:stCondLst>
                                    <p:cond delay="0"/>
                                  </p:stCondLst>
                                  <p:childTnLst>
                                    <p:set>
                                      <p:cBhvr>
                                        <p:cTn id="63" dur="1" fill="hold">
                                          <p:stCondLst>
                                            <p:cond delay="0"/>
                                          </p:stCondLst>
                                        </p:cTn>
                                        <p:tgtEl>
                                          <p:spTgt spid="410641"/>
                                        </p:tgtEl>
                                        <p:attrNameLst>
                                          <p:attrName>style.visibility</p:attrName>
                                        </p:attrNameLst>
                                      </p:cBhvr>
                                      <p:to>
                                        <p:strVal val="visible"/>
                                      </p:to>
                                    </p:set>
                                    <p:anim calcmode="lin" valueType="num">
                                      <p:cBhvr>
                                        <p:cTn id="64" dur="500" fill="hold"/>
                                        <p:tgtEl>
                                          <p:spTgt spid="410641"/>
                                        </p:tgtEl>
                                        <p:attrNameLst>
                                          <p:attrName>ppt_x</p:attrName>
                                        </p:attrNameLst>
                                      </p:cBhvr>
                                      <p:tavLst>
                                        <p:tav tm="0">
                                          <p:val>
                                            <p:strVal val="#ppt_x+#ppt_w/2"/>
                                          </p:val>
                                        </p:tav>
                                        <p:tav tm="100000">
                                          <p:val>
                                            <p:strVal val="#ppt_x"/>
                                          </p:val>
                                        </p:tav>
                                      </p:tavLst>
                                    </p:anim>
                                    <p:anim calcmode="lin" valueType="num">
                                      <p:cBhvr>
                                        <p:cTn id="65" dur="500" fill="hold"/>
                                        <p:tgtEl>
                                          <p:spTgt spid="410641"/>
                                        </p:tgtEl>
                                        <p:attrNameLst>
                                          <p:attrName>ppt_y</p:attrName>
                                        </p:attrNameLst>
                                      </p:cBhvr>
                                      <p:tavLst>
                                        <p:tav tm="0">
                                          <p:val>
                                            <p:strVal val="#ppt_y"/>
                                          </p:val>
                                        </p:tav>
                                        <p:tav tm="100000">
                                          <p:val>
                                            <p:strVal val="#ppt_y"/>
                                          </p:val>
                                        </p:tav>
                                      </p:tavLst>
                                    </p:anim>
                                    <p:anim calcmode="lin" valueType="num">
                                      <p:cBhvr>
                                        <p:cTn id="66" dur="500" fill="hold"/>
                                        <p:tgtEl>
                                          <p:spTgt spid="410641"/>
                                        </p:tgtEl>
                                        <p:attrNameLst>
                                          <p:attrName>ppt_w</p:attrName>
                                        </p:attrNameLst>
                                      </p:cBhvr>
                                      <p:tavLst>
                                        <p:tav tm="0">
                                          <p:val>
                                            <p:fltVal val="0"/>
                                          </p:val>
                                        </p:tav>
                                        <p:tav tm="100000">
                                          <p:val>
                                            <p:strVal val="#ppt_w"/>
                                          </p:val>
                                        </p:tav>
                                      </p:tavLst>
                                    </p:anim>
                                    <p:anim calcmode="lin" valueType="num">
                                      <p:cBhvr>
                                        <p:cTn id="67" dur="500" fill="hold"/>
                                        <p:tgtEl>
                                          <p:spTgt spid="410641"/>
                                        </p:tgtEl>
                                        <p:attrNameLst>
                                          <p:attrName>ppt_h</p:attrName>
                                        </p:attrNameLst>
                                      </p:cBhvr>
                                      <p:tavLst>
                                        <p:tav tm="0">
                                          <p:val>
                                            <p:strVal val="#ppt_h"/>
                                          </p:val>
                                        </p:tav>
                                        <p:tav tm="100000">
                                          <p:val>
                                            <p:strVal val="#ppt_h"/>
                                          </p:val>
                                        </p:tav>
                                      </p:tavLst>
                                    </p:anim>
                                  </p:childTnLst>
                                </p:cTn>
                              </p:par>
                            </p:childTnLst>
                          </p:cTn>
                        </p:par>
                        <p:par>
                          <p:cTn id="68" fill="hold">
                            <p:stCondLst>
                              <p:cond delay="6000"/>
                            </p:stCondLst>
                            <p:childTnLst>
                              <p:par>
                                <p:cTn id="69" presetID="12" presetClass="entr" presetSubtype="2" fill="hold" nodeType="afterEffect">
                                  <p:stCondLst>
                                    <p:cond delay="0"/>
                                  </p:stCondLst>
                                  <p:childTnLst>
                                    <p:set>
                                      <p:cBhvr>
                                        <p:cTn id="70" dur="1" fill="hold">
                                          <p:stCondLst>
                                            <p:cond delay="0"/>
                                          </p:stCondLst>
                                        </p:cTn>
                                        <p:tgtEl>
                                          <p:spTgt spid="410632"/>
                                        </p:tgtEl>
                                        <p:attrNameLst>
                                          <p:attrName>style.visibility</p:attrName>
                                        </p:attrNameLst>
                                      </p:cBhvr>
                                      <p:to>
                                        <p:strVal val="visible"/>
                                      </p:to>
                                    </p:set>
                                    <p:animEffect transition="in" filter="slide(fromRight)">
                                      <p:cBhvr>
                                        <p:cTn id="71" dur="500"/>
                                        <p:tgtEl>
                                          <p:spTgt spid="410632"/>
                                        </p:tgtEl>
                                      </p:cBhvr>
                                    </p:animEffect>
                                  </p:childTnLst>
                                </p:cTn>
                              </p:par>
                            </p:childTnLst>
                          </p:cTn>
                        </p:par>
                        <p:par>
                          <p:cTn id="72" fill="hold">
                            <p:stCondLst>
                              <p:cond delay="6500"/>
                            </p:stCondLst>
                            <p:childTnLst>
                              <p:par>
                                <p:cTn id="73" presetID="17" presetClass="entr" presetSubtype="10" fill="hold" grpId="0" nodeType="afterEffect">
                                  <p:stCondLst>
                                    <p:cond delay="0"/>
                                  </p:stCondLst>
                                  <p:childTnLst>
                                    <p:set>
                                      <p:cBhvr>
                                        <p:cTn id="74" dur="1" fill="hold">
                                          <p:stCondLst>
                                            <p:cond delay="0"/>
                                          </p:stCondLst>
                                        </p:cTn>
                                        <p:tgtEl>
                                          <p:spTgt spid="410637"/>
                                        </p:tgtEl>
                                        <p:attrNameLst>
                                          <p:attrName>style.visibility</p:attrName>
                                        </p:attrNameLst>
                                      </p:cBhvr>
                                      <p:to>
                                        <p:strVal val="visible"/>
                                      </p:to>
                                    </p:set>
                                    <p:anim calcmode="lin" valueType="num">
                                      <p:cBhvr>
                                        <p:cTn id="75" dur="500" fill="hold"/>
                                        <p:tgtEl>
                                          <p:spTgt spid="410637"/>
                                        </p:tgtEl>
                                        <p:attrNameLst>
                                          <p:attrName>ppt_w</p:attrName>
                                        </p:attrNameLst>
                                      </p:cBhvr>
                                      <p:tavLst>
                                        <p:tav tm="0">
                                          <p:val>
                                            <p:fltVal val="0"/>
                                          </p:val>
                                        </p:tav>
                                        <p:tav tm="100000">
                                          <p:val>
                                            <p:strVal val="#ppt_w"/>
                                          </p:val>
                                        </p:tav>
                                      </p:tavLst>
                                    </p:anim>
                                    <p:anim calcmode="lin" valueType="num">
                                      <p:cBhvr>
                                        <p:cTn id="76" dur="500" fill="hold"/>
                                        <p:tgtEl>
                                          <p:spTgt spid="4106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33" grpId="0" autoUpdateAnimBg="0"/>
      <p:bldP spid="410634" grpId="0" autoUpdateAnimBg="0"/>
      <p:bldP spid="410635" grpId="0" autoUpdateAnimBg="0"/>
      <p:bldP spid="410636" grpId="0" autoUpdateAnimBg="0"/>
      <p:bldP spid="410637" grpId="0" autoUpdateAnimBg="0"/>
      <p:bldP spid="410638" grpId="0" animBg="1"/>
      <p:bldP spid="410639" grpId="0" animBg="1"/>
      <p:bldP spid="410640" grpId="0" animBg="1"/>
      <p:bldP spid="41064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body" idx="1"/>
          </p:nvPr>
        </p:nvSpPr>
        <p:spPr>
          <a:xfrm>
            <a:off x="301625" y="1142984"/>
            <a:ext cx="8540750" cy="4956191"/>
          </a:xfrm>
        </p:spPr>
        <p:txBody>
          <a:bodyPr/>
          <a:lstStyle/>
          <a:p>
            <a:pPr eaLnBrk="1" hangingPunct="1"/>
            <a:r>
              <a:rPr lang="zh-CN" altLang="en-US" sz="2800" dirty="0" smtClean="0">
                <a:solidFill>
                  <a:srgbClr val="FFFF00"/>
                </a:solidFill>
                <a:latin typeface="黑体" pitchFamily="49" charset="-122"/>
                <a:ea typeface="黑体" pitchFamily="49" charset="-122"/>
              </a:rPr>
              <a:t>国家的产生，主要是由于“这个社会陷入了不可解决的自我矛盾，分裂为不可调和的对立面而又无力摆脱这些对立面。而为了使这些对立面，这些经济利益互相冲突的阶级，不致在无谓的斗争中把自己和社会消灭，就需要有一种表面上凌驾于社会之上的力量，这种力量应当缓和冲突，把冲突保持在‘秩序’的范围以内；这种从社会中产生但又自居于社会之上并且日益同社会相异化的力量，就是国家”。（图片资料：</a:t>
            </a:r>
            <a:r>
              <a:rPr lang="en-US" altLang="zh-CN" sz="2800" dirty="0" smtClean="0">
                <a:solidFill>
                  <a:srgbClr val="FFFF00"/>
                </a:solidFill>
                <a:latin typeface="黑体" pitchFamily="49" charset="-122"/>
                <a:ea typeface="黑体" pitchFamily="49" charset="-122"/>
              </a:rPr>
              <a:t>《</a:t>
            </a:r>
            <a:r>
              <a:rPr lang="zh-CN" altLang="en-US" sz="2800" dirty="0" smtClean="0">
                <a:solidFill>
                  <a:srgbClr val="FFFF00"/>
                </a:solidFill>
                <a:latin typeface="黑体" pitchFamily="49" charset="-122"/>
                <a:ea typeface="黑体" pitchFamily="49" charset="-122"/>
              </a:rPr>
              <a:t>马克思恩格斯选集</a:t>
            </a:r>
            <a:r>
              <a:rPr lang="en-US" altLang="zh-CN" sz="2800" dirty="0" smtClean="0">
                <a:solidFill>
                  <a:srgbClr val="FFFF00"/>
                </a:solidFill>
                <a:latin typeface="黑体" pitchFamily="49" charset="-122"/>
                <a:ea typeface="黑体" pitchFamily="49" charset="-122"/>
              </a:rPr>
              <a:t>》</a:t>
            </a:r>
            <a:r>
              <a:rPr lang="zh-CN" altLang="en-US" sz="2800" dirty="0" smtClean="0">
                <a:solidFill>
                  <a:srgbClr val="FFFF00"/>
                </a:solidFill>
                <a:latin typeface="黑体" pitchFamily="49" charset="-122"/>
                <a:ea typeface="黑体" pitchFamily="49" charset="-122"/>
              </a:rPr>
              <a:t>第</a:t>
            </a:r>
            <a:r>
              <a:rPr lang="en-US" altLang="zh-CN" sz="2800" dirty="0" smtClean="0">
                <a:solidFill>
                  <a:srgbClr val="FFFF00"/>
                </a:solidFill>
                <a:latin typeface="黑体" pitchFamily="49" charset="-122"/>
                <a:ea typeface="黑体" pitchFamily="49" charset="-122"/>
              </a:rPr>
              <a:t>4</a:t>
            </a:r>
            <a:r>
              <a:rPr lang="zh-CN" altLang="en-US" sz="2800" dirty="0" smtClean="0">
                <a:solidFill>
                  <a:srgbClr val="FFFF00"/>
                </a:solidFill>
                <a:latin typeface="黑体" pitchFamily="49" charset="-122"/>
                <a:ea typeface="黑体" pitchFamily="49" charset="-122"/>
              </a:rPr>
              <a:t>卷，人民出版社</a:t>
            </a:r>
            <a:r>
              <a:rPr lang="en-US" altLang="zh-CN" sz="2800" dirty="0" smtClean="0">
                <a:solidFill>
                  <a:srgbClr val="FFFF00"/>
                </a:solidFill>
                <a:latin typeface="黑体" pitchFamily="49" charset="-122"/>
                <a:ea typeface="黑体" pitchFamily="49" charset="-122"/>
              </a:rPr>
              <a:t>1995</a:t>
            </a:r>
            <a:r>
              <a:rPr lang="zh-CN" altLang="en-US" sz="2800" dirty="0" smtClean="0">
                <a:solidFill>
                  <a:srgbClr val="FFFF00"/>
                </a:solidFill>
                <a:latin typeface="黑体" pitchFamily="49" charset="-122"/>
                <a:ea typeface="黑体" pitchFamily="49" charset="-122"/>
              </a:rPr>
              <a:t>年第</a:t>
            </a:r>
            <a:r>
              <a:rPr lang="en-US" altLang="zh-CN" sz="2800" dirty="0" smtClean="0">
                <a:solidFill>
                  <a:srgbClr val="FFFF00"/>
                </a:solidFill>
                <a:latin typeface="黑体" pitchFamily="49" charset="-122"/>
                <a:ea typeface="黑体" pitchFamily="49" charset="-122"/>
              </a:rPr>
              <a:t>170</a:t>
            </a:r>
            <a:r>
              <a:rPr lang="zh-CN" altLang="en-US" sz="2800" dirty="0" smtClean="0">
                <a:solidFill>
                  <a:srgbClr val="FFFF00"/>
                </a:solidFill>
                <a:latin typeface="黑体" pitchFamily="49" charset="-122"/>
                <a:ea typeface="黑体" pitchFamily="49" charset="-122"/>
              </a:rPr>
              <a:t>页）</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2"/>
          <p:cNvSpPr>
            <a:spLocks noGrp="1"/>
          </p:cNvSpPr>
          <p:nvPr>
            <p:ph idx="1"/>
          </p:nvPr>
        </p:nvSpPr>
        <p:spPr/>
        <p:txBody>
          <a:bodyPr/>
          <a:lstStyle/>
          <a:p>
            <a:r>
              <a:rPr lang="zh-CN" dirty="0" smtClean="0">
                <a:solidFill>
                  <a:srgbClr val="FFFF00"/>
                </a:solidFill>
                <a:latin typeface="黑体" pitchFamily="49" charset="-122"/>
                <a:ea typeface="黑体" pitchFamily="49" charset="-122"/>
              </a:rPr>
              <a:t>只是经过无产阶级专政这种过渡形态，随着阶级消亡，国家才将“迄今所夺去的一切力量，归还给社会机体”</a:t>
            </a:r>
            <a:r>
              <a:rPr lang="en-US" dirty="0" smtClean="0">
                <a:solidFill>
                  <a:srgbClr val="FFFF00"/>
                </a:solidFill>
                <a:latin typeface="黑体" pitchFamily="49" charset="-122"/>
                <a:ea typeface="黑体" pitchFamily="49" charset="-122"/>
              </a:rPr>
              <a:t> </a:t>
            </a:r>
            <a:r>
              <a:rPr lang="zh-CN" dirty="0" smtClean="0">
                <a:solidFill>
                  <a:srgbClr val="FFFF00"/>
                </a:solidFill>
                <a:latin typeface="黑体" pitchFamily="49" charset="-122"/>
                <a:ea typeface="黑体" pitchFamily="49" charset="-122"/>
              </a:rPr>
              <a:t>，国家才能真正成为社会的代表。但国家和社会完全统一之日，也就是国家消亡之时。国家消亡是一个漫长的历史过程。</a:t>
            </a:r>
            <a:endParaRPr lang="zh-CN" altLang="en-US" dirty="0" smtClean="0">
              <a:solidFill>
                <a:srgbClr val="FFFF00"/>
              </a:solidFill>
              <a:latin typeface="黑体" pitchFamily="49" charset="-122"/>
              <a:ea typeface="黑体"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ChangeArrowheads="1"/>
          </p:cNvSpPr>
          <p:nvPr/>
        </p:nvSpPr>
        <p:spPr bwMode="auto">
          <a:xfrm>
            <a:off x="533400" y="1066800"/>
            <a:ext cx="2362200" cy="76200"/>
          </a:xfrm>
          <a:prstGeom prst="rect">
            <a:avLst/>
          </a:prstGeom>
          <a:gradFill rotWithShape="0">
            <a:gsLst>
              <a:gs pos="0">
                <a:srgbClr val="FFFFFF"/>
              </a:gs>
              <a:gs pos="50000">
                <a:srgbClr val="FF0000"/>
              </a:gs>
              <a:gs pos="100000">
                <a:srgbClr val="FFFFFF"/>
              </a:gs>
            </a:gsLst>
            <a:lin ang="0" scaled="1"/>
          </a:gradFill>
          <a:ln w="9525">
            <a:solidFill>
              <a:srgbClr val="FFFF00"/>
            </a:solidFill>
            <a:miter lim="800000"/>
          </a:ln>
        </p:spPr>
        <p:txBody>
          <a:bodyPr lIns="90000" tIns="46800" rIns="90000" bIns="46800" anchor="ctr">
            <a:spAutoFit/>
          </a:bodyPr>
          <a:lstStyle/>
          <a:p>
            <a:endParaRPr lang="zh-CN" altLang="en-US"/>
          </a:p>
        </p:txBody>
      </p:sp>
      <p:sp>
        <p:nvSpPr>
          <p:cNvPr id="154627" name="Text Box 3"/>
          <p:cNvSpPr txBox="1">
            <a:spLocks noChangeArrowheads="1"/>
          </p:cNvSpPr>
          <p:nvPr/>
        </p:nvSpPr>
        <p:spPr bwMode="auto">
          <a:xfrm>
            <a:off x="533400" y="487363"/>
            <a:ext cx="2362200" cy="586957"/>
          </a:xfrm>
          <a:prstGeom prst="rect">
            <a:avLst/>
          </a:prstGeom>
          <a:noFill/>
          <a:ln w="9525">
            <a:noFill/>
            <a:miter lim="800000"/>
          </a:ln>
        </p:spPr>
        <p:txBody>
          <a:bodyPr lIns="90000" tIns="46800" rIns="90000" bIns="46800">
            <a:spAutoFit/>
          </a:bodyPr>
          <a:lstStyle/>
          <a:p>
            <a:pPr eaLnBrk="0" hangingPunct="0">
              <a:spcBef>
                <a:spcPct val="50000"/>
              </a:spcBef>
            </a:pPr>
            <a:r>
              <a:rPr lang="zh-CN" altLang="en-US" sz="3200" dirty="0">
                <a:solidFill>
                  <a:srgbClr val="FFC000"/>
                </a:solidFill>
                <a:latin typeface="黑体" pitchFamily="49" charset="-122"/>
                <a:ea typeface="黑体" pitchFamily="49" charset="-122"/>
                <a:cs typeface="方正琥珀简体"/>
              </a:rPr>
              <a:t>国家的本质</a:t>
            </a:r>
          </a:p>
        </p:txBody>
      </p:sp>
      <p:sp>
        <p:nvSpPr>
          <p:cNvPr id="154628" name="Text Box 4"/>
          <p:cNvSpPr txBox="1">
            <a:spLocks noChangeArrowheads="1"/>
          </p:cNvSpPr>
          <p:nvPr/>
        </p:nvSpPr>
        <p:spPr bwMode="auto">
          <a:xfrm>
            <a:off x="1219200" y="1981200"/>
            <a:ext cx="6934200" cy="2063750"/>
          </a:xfrm>
          <a:prstGeom prst="rect">
            <a:avLst/>
          </a:prstGeom>
          <a:noFill/>
          <a:ln w="9525">
            <a:noFill/>
            <a:miter lim="800000"/>
          </a:ln>
        </p:spPr>
        <p:txBody>
          <a:bodyPr lIns="90000" tIns="46800" rIns="90000" bIns="46800">
            <a:spAutoFit/>
          </a:bodyPr>
          <a:lstStyle/>
          <a:p>
            <a:pPr eaLnBrk="0" hangingPunct="0">
              <a:spcBef>
                <a:spcPct val="50000"/>
              </a:spcBef>
            </a:pPr>
            <a:r>
              <a:rPr lang="zh-CN" altLang="en-US" sz="3200" dirty="0">
                <a:solidFill>
                  <a:srgbClr val="FFFF00"/>
                </a:solidFill>
                <a:latin typeface="黑体" pitchFamily="49" charset="-122"/>
                <a:ea typeface="黑体" pitchFamily="49" charset="-122"/>
                <a:cs typeface="方正琥珀简体"/>
              </a:rPr>
              <a:t>国家作为社会的政治组织和权力机关，是阶级统治和压迫的工具，是一个阶级镇压另一个阶级的暴力机关，是为统治阶级利益服务的上层建筑。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54626"/>
                                        </p:tgtEl>
                                        <p:attrNameLst>
                                          <p:attrName>style.visibility</p:attrName>
                                        </p:attrNameLst>
                                      </p:cBhvr>
                                      <p:to>
                                        <p:strVal val="visible"/>
                                      </p:to>
                                    </p:set>
                                    <p:animEffect transition="in" filter="barn(inVertical)">
                                      <p:cBhvr>
                                        <p:cTn id="7" dur="500"/>
                                        <p:tgtEl>
                                          <p:spTgt spid="154626"/>
                                        </p:tgtEl>
                                      </p:cBhvr>
                                    </p:animEffect>
                                  </p:childTnLst>
                                </p:cTn>
                              </p:par>
                            </p:childTnLst>
                          </p:cTn>
                        </p:par>
                        <p:par>
                          <p:cTn id="8" fill="hold">
                            <p:stCondLst>
                              <p:cond delay="500"/>
                            </p:stCondLst>
                            <p:childTnLst>
                              <p:par>
                                <p:cTn id="9" presetID="17" presetClass="entr" presetSubtype="4" fill="hold" grpId="0" nodeType="afterEffect">
                                  <p:stCondLst>
                                    <p:cond delay="0"/>
                                  </p:stCondLst>
                                  <p:childTnLst>
                                    <p:set>
                                      <p:cBhvr>
                                        <p:cTn id="10" dur="1" fill="hold">
                                          <p:stCondLst>
                                            <p:cond delay="0"/>
                                          </p:stCondLst>
                                        </p:cTn>
                                        <p:tgtEl>
                                          <p:spTgt spid="154627"/>
                                        </p:tgtEl>
                                        <p:attrNameLst>
                                          <p:attrName>style.visibility</p:attrName>
                                        </p:attrNameLst>
                                      </p:cBhvr>
                                      <p:to>
                                        <p:strVal val="visible"/>
                                      </p:to>
                                    </p:set>
                                    <p:anim calcmode="lin" valueType="num">
                                      <p:cBhvr>
                                        <p:cTn id="11" dur="500" fill="hold"/>
                                        <p:tgtEl>
                                          <p:spTgt spid="154627"/>
                                        </p:tgtEl>
                                        <p:attrNameLst>
                                          <p:attrName>ppt_x</p:attrName>
                                        </p:attrNameLst>
                                      </p:cBhvr>
                                      <p:tavLst>
                                        <p:tav tm="0">
                                          <p:val>
                                            <p:strVal val="#ppt_x"/>
                                          </p:val>
                                        </p:tav>
                                        <p:tav tm="100000">
                                          <p:val>
                                            <p:strVal val="#ppt_x"/>
                                          </p:val>
                                        </p:tav>
                                      </p:tavLst>
                                    </p:anim>
                                    <p:anim calcmode="lin" valueType="num">
                                      <p:cBhvr>
                                        <p:cTn id="12" dur="500" fill="hold"/>
                                        <p:tgtEl>
                                          <p:spTgt spid="154627"/>
                                        </p:tgtEl>
                                        <p:attrNameLst>
                                          <p:attrName>ppt_y</p:attrName>
                                        </p:attrNameLst>
                                      </p:cBhvr>
                                      <p:tavLst>
                                        <p:tav tm="0">
                                          <p:val>
                                            <p:strVal val="#ppt_y+#ppt_h/2"/>
                                          </p:val>
                                        </p:tav>
                                        <p:tav tm="100000">
                                          <p:val>
                                            <p:strVal val="#ppt_y"/>
                                          </p:val>
                                        </p:tav>
                                      </p:tavLst>
                                    </p:anim>
                                    <p:anim calcmode="lin" valueType="num">
                                      <p:cBhvr>
                                        <p:cTn id="13" dur="500" fill="hold"/>
                                        <p:tgtEl>
                                          <p:spTgt spid="154627"/>
                                        </p:tgtEl>
                                        <p:attrNameLst>
                                          <p:attrName>ppt_w</p:attrName>
                                        </p:attrNameLst>
                                      </p:cBhvr>
                                      <p:tavLst>
                                        <p:tav tm="0">
                                          <p:val>
                                            <p:strVal val="#ppt_w"/>
                                          </p:val>
                                        </p:tav>
                                        <p:tav tm="100000">
                                          <p:val>
                                            <p:strVal val="#ppt_w"/>
                                          </p:val>
                                        </p:tav>
                                      </p:tavLst>
                                    </p:anim>
                                    <p:anim calcmode="lin" valueType="num">
                                      <p:cBhvr>
                                        <p:cTn id="14" dur="500" fill="hold"/>
                                        <p:tgtEl>
                                          <p:spTgt spid="154627"/>
                                        </p:tgtEl>
                                        <p:attrNameLst>
                                          <p:attrName>ppt_h</p:attrName>
                                        </p:attrNameLst>
                                      </p:cBhvr>
                                      <p:tavLst>
                                        <p:tav tm="0">
                                          <p:val>
                                            <p:fltVal val="0"/>
                                          </p:val>
                                        </p:tav>
                                        <p:tav tm="100000">
                                          <p:val>
                                            <p:strVal val="#ppt_h"/>
                                          </p:val>
                                        </p:tav>
                                      </p:tavLst>
                                    </p:anim>
                                  </p:childTnLst>
                                </p:cTn>
                              </p:par>
                            </p:childTnLst>
                          </p:cTn>
                        </p:par>
                        <p:par>
                          <p:cTn id="15" fill="hold">
                            <p:stCondLst>
                              <p:cond delay="1000"/>
                            </p:stCondLst>
                            <p:childTnLst>
                              <p:par>
                                <p:cTn id="16" presetID="12" presetClass="entr" presetSubtype="1" fill="hold" grpId="0" nodeType="afterEffect">
                                  <p:stCondLst>
                                    <p:cond delay="0"/>
                                  </p:stCondLst>
                                  <p:childTnLst>
                                    <p:set>
                                      <p:cBhvr>
                                        <p:cTn id="17" dur="1" fill="hold">
                                          <p:stCondLst>
                                            <p:cond delay="0"/>
                                          </p:stCondLst>
                                        </p:cTn>
                                        <p:tgtEl>
                                          <p:spTgt spid="154628"/>
                                        </p:tgtEl>
                                        <p:attrNameLst>
                                          <p:attrName>style.visibility</p:attrName>
                                        </p:attrNameLst>
                                      </p:cBhvr>
                                      <p:to>
                                        <p:strVal val="visible"/>
                                      </p:to>
                                    </p:set>
                                    <p:animEffect transition="in" filter="slide(fromTop)">
                                      <p:cBhvr>
                                        <p:cTn id="18" dur="500"/>
                                        <p:tgtEl>
                                          <p:spTgt spid="154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animBg="1"/>
      <p:bldP spid="154627" grpId="0" autoUpdateAnimBg="0"/>
      <p:bldP spid="15462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p:txBody>
          <a:bodyPr/>
          <a:lstStyle/>
          <a:p>
            <a:pPr eaLnBrk="1" hangingPunct="1"/>
            <a:r>
              <a:rPr lang="zh-CN" altLang="en-US" sz="4000" dirty="0" smtClean="0"/>
              <a:t> </a:t>
            </a:r>
            <a:r>
              <a:rPr lang="zh-CN" altLang="en-US" sz="4000" dirty="0" smtClean="0">
                <a:solidFill>
                  <a:srgbClr val="FFC000"/>
                </a:solidFill>
                <a:latin typeface="黑体" pitchFamily="49" charset="-122"/>
                <a:ea typeface="黑体" pitchFamily="49" charset="-122"/>
              </a:rPr>
              <a:t>二、 经济基础与上层建筑矛盾运动的规律</a:t>
            </a:r>
          </a:p>
        </p:txBody>
      </p:sp>
      <p:sp>
        <p:nvSpPr>
          <p:cNvPr id="6147" name="Rectangle 3"/>
          <p:cNvSpPr>
            <a:spLocks noGrp="1" noRot="1" noChangeArrowheads="1"/>
          </p:cNvSpPr>
          <p:nvPr>
            <p:ph type="body" idx="1"/>
          </p:nvPr>
        </p:nvSpPr>
        <p:spPr/>
        <p:txBody>
          <a:bodyPr/>
          <a:lstStyle/>
          <a:p>
            <a:pPr eaLnBrk="1" hangingPunct="1"/>
            <a:r>
              <a:rPr lang="zh-CN" altLang="en-US" dirty="0" smtClean="0">
                <a:solidFill>
                  <a:srgbClr val="FFFF00"/>
                </a:solidFill>
                <a:latin typeface="黑体" pitchFamily="49" charset="-122"/>
                <a:ea typeface="黑体" pitchFamily="49" charset="-122"/>
              </a:rPr>
              <a:t>教学的目的和要求：</a:t>
            </a:r>
          </a:p>
          <a:p>
            <a:pPr eaLnBrk="1" hangingPunct="1"/>
            <a:r>
              <a:rPr lang="en-US" altLang="zh-CN" dirty="0" smtClean="0">
                <a:solidFill>
                  <a:srgbClr val="FFFF00"/>
                </a:solidFill>
                <a:latin typeface="黑体" pitchFamily="49" charset="-122"/>
                <a:ea typeface="黑体" pitchFamily="49" charset="-122"/>
              </a:rPr>
              <a:t>1</a:t>
            </a:r>
            <a:r>
              <a:rPr lang="zh-CN" altLang="en-US" dirty="0" smtClean="0">
                <a:solidFill>
                  <a:srgbClr val="FFFF00"/>
                </a:solidFill>
                <a:latin typeface="黑体" pitchFamily="49" charset="-122"/>
                <a:ea typeface="黑体" pitchFamily="49" charset="-122"/>
              </a:rPr>
              <a:t>．掌握经济基础和上层建筑的构成及其辩证关系。</a:t>
            </a:r>
          </a:p>
          <a:p>
            <a:pPr eaLnBrk="1" hangingPunct="1"/>
            <a:r>
              <a:rPr lang="en-US" altLang="zh-CN" dirty="0" smtClean="0">
                <a:solidFill>
                  <a:srgbClr val="FFFF00"/>
                </a:solidFill>
                <a:latin typeface="黑体" pitchFamily="49" charset="-122"/>
                <a:ea typeface="黑体" pitchFamily="49" charset="-122"/>
              </a:rPr>
              <a:t>2</a:t>
            </a:r>
            <a:r>
              <a:rPr lang="zh-CN" altLang="en-US" dirty="0" smtClean="0">
                <a:solidFill>
                  <a:srgbClr val="FFFF00"/>
                </a:solidFill>
                <a:latin typeface="黑体" pitchFamily="49" charset="-122"/>
                <a:ea typeface="黑体" pitchFamily="49" charset="-122"/>
              </a:rPr>
              <a:t>．掌握上层建筑一定要适合经济基础发展状况的规律，明确运用这一规律推进我国政治体制改革和社会主义意识形态建设的重要性。</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533400" y="990600"/>
            <a:ext cx="2362200" cy="76200"/>
          </a:xfrm>
          <a:prstGeom prst="rect">
            <a:avLst/>
          </a:prstGeom>
          <a:gradFill rotWithShape="0">
            <a:gsLst>
              <a:gs pos="0">
                <a:srgbClr val="FFFFFF"/>
              </a:gs>
              <a:gs pos="50000">
                <a:srgbClr val="FF0000"/>
              </a:gs>
              <a:gs pos="100000">
                <a:srgbClr val="FFFFFF"/>
              </a:gs>
            </a:gsLst>
            <a:lin ang="0" scaled="1"/>
          </a:gradFill>
          <a:ln w="9525">
            <a:solidFill>
              <a:srgbClr val="FFFF00"/>
            </a:solidFill>
            <a:miter lim="800000"/>
          </a:ln>
        </p:spPr>
        <p:txBody>
          <a:bodyPr lIns="90000" tIns="46800" rIns="90000" bIns="46800" anchor="ctr">
            <a:spAutoFit/>
          </a:bodyPr>
          <a:lstStyle/>
          <a:p>
            <a:endParaRPr lang="zh-CN" altLang="en-US"/>
          </a:p>
        </p:txBody>
      </p:sp>
      <p:sp>
        <p:nvSpPr>
          <p:cNvPr id="32771" name="Text Box 3"/>
          <p:cNvSpPr txBox="1">
            <a:spLocks noChangeArrowheads="1"/>
          </p:cNvSpPr>
          <p:nvPr/>
        </p:nvSpPr>
        <p:spPr bwMode="auto">
          <a:xfrm>
            <a:off x="533400" y="411163"/>
            <a:ext cx="2362200" cy="586957"/>
          </a:xfrm>
          <a:prstGeom prst="rect">
            <a:avLst/>
          </a:prstGeom>
          <a:noFill/>
          <a:ln w="9525">
            <a:noFill/>
            <a:miter lim="800000"/>
          </a:ln>
        </p:spPr>
        <p:txBody>
          <a:bodyPr lIns="90000" tIns="46800" rIns="90000" bIns="46800">
            <a:spAutoFit/>
          </a:bodyPr>
          <a:lstStyle/>
          <a:p>
            <a:pPr eaLnBrk="0" hangingPunct="0">
              <a:spcBef>
                <a:spcPct val="50000"/>
              </a:spcBef>
            </a:pPr>
            <a:r>
              <a:rPr lang="zh-CN" altLang="en-US" sz="3200" dirty="0">
                <a:solidFill>
                  <a:srgbClr val="FFC000"/>
                </a:solidFill>
                <a:latin typeface="黑体" pitchFamily="49" charset="-122"/>
                <a:ea typeface="黑体" pitchFamily="49" charset="-122"/>
                <a:cs typeface="方正琥珀简体"/>
              </a:rPr>
              <a:t>国家的起源</a:t>
            </a:r>
          </a:p>
        </p:txBody>
      </p:sp>
      <p:sp>
        <p:nvSpPr>
          <p:cNvPr id="153604" name="Text Box 4"/>
          <p:cNvSpPr txBox="1">
            <a:spLocks noChangeArrowheads="1"/>
          </p:cNvSpPr>
          <p:nvPr/>
        </p:nvSpPr>
        <p:spPr bwMode="auto">
          <a:xfrm>
            <a:off x="2819400" y="1401763"/>
            <a:ext cx="2514600" cy="587375"/>
          </a:xfrm>
          <a:prstGeom prst="rect">
            <a:avLst/>
          </a:prstGeom>
          <a:noFill/>
          <a:ln w="9525">
            <a:noFill/>
            <a:miter lim="800000"/>
          </a:ln>
        </p:spPr>
        <p:txBody>
          <a:bodyPr lIns="90000" tIns="46800" rIns="90000" bIns="46800">
            <a:spAutoFit/>
          </a:bodyPr>
          <a:lstStyle/>
          <a:p>
            <a:pPr algn="ctr" eaLnBrk="0" hangingPunct="0">
              <a:spcBef>
                <a:spcPct val="50000"/>
              </a:spcBef>
            </a:pPr>
            <a:r>
              <a:rPr lang="zh-CN" altLang="en-US" sz="3200" dirty="0">
                <a:solidFill>
                  <a:srgbClr val="FFC000"/>
                </a:solidFill>
                <a:latin typeface="黑体" pitchFamily="49" charset="-122"/>
                <a:ea typeface="黑体" pitchFamily="49" charset="-122"/>
                <a:cs typeface="方正琥珀简体"/>
              </a:rPr>
              <a:t>社会根源</a:t>
            </a:r>
          </a:p>
        </p:txBody>
      </p:sp>
      <p:sp>
        <p:nvSpPr>
          <p:cNvPr id="153605" name="Text Box 5"/>
          <p:cNvSpPr txBox="1">
            <a:spLocks noChangeArrowheads="1"/>
          </p:cNvSpPr>
          <p:nvPr/>
        </p:nvSpPr>
        <p:spPr bwMode="auto">
          <a:xfrm>
            <a:off x="1752600" y="2817813"/>
            <a:ext cx="5962650" cy="1571625"/>
          </a:xfrm>
          <a:prstGeom prst="rect">
            <a:avLst/>
          </a:prstGeom>
          <a:noFill/>
          <a:ln w="9525">
            <a:noFill/>
            <a:miter lim="800000"/>
          </a:ln>
        </p:spPr>
        <p:txBody>
          <a:bodyPr lIns="90000" tIns="46800" rIns="90000" bIns="46800">
            <a:spAutoFit/>
          </a:bodyPr>
          <a:lstStyle/>
          <a:p>
            <a:pPr eaLnBrk="0" hangingPunct="0">
              <a:spcBef>
                <a:spcPct val="50000"/>
              </a:spcBef>
            </a:pPr>
            <a:r>
              <a:rPr lang="zh-CN" altLang="en-US" sz="3200" dirty="0" smtClean="0">
                <a:solidFill>
                  <a:srgbClr val="FFFF00"/>
                </a:solidFill>
                <a:latin typeface="黑体" pitchFamily="49" charset="-122"/>
                <a:ea typeface="黑体" pitchFamily="49" charset="-122"/>
                <a:cs typeface="方正大黑简体"/>
              </a:rPr>
              <a:t>国家</a:t>
            </a:r>
            <a:r>
              <a:rPr lang="zh-CN" altLang="en-US" sz="3200" dirty="0">
                <a:solidFill>
                  <a:srgbClr val="FFFF00"/>
                </a:solidFill>
                <a:latin typeface="黑体" pitchFamily="49" charset="-122"/>
                <a:ea typeface="黑体" pitchFamily="49" charset="-122"/>
                <a:cs typeface="方正大黑简体"/>
              </a:rPr>
              <a:t>的产生又与社会管理职能的独立化密切相关，这是国家产生的一般社会根源。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53604"/>
                                        </p:tgtEl>
                                        <p:attrNameLst>
                                          <p:attrName>style.visibility</p:attrName>
                                        </p:attrNameLst>
                                      </p:cBhvr>
                                      <p:to>
                                        <p:strVal val="visible"/>
                                      </p:to>
                                    </p:set>
                                    <p:animEffect transition="in" filter="slide(fromTop)">
                                      <p:cBhvr>
                                        <p:cTn id="7" dur="500"/>
                                        <p:tgtEl>
                                          <p:spTgt spid="15360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53605"/>
                                        </p:tgtEl>
                                        <p:attrNameLst>
                                          <p:attrName>style.visibility</p:attrName>
                                        </p:attrNameLst>
                                      </p:cBhvr>
                                      <p:to>
                                        <p:strVal val="visible"/>
                                      </p:to>
                                    </p:set>
                                    <p:animEffect transition="in" filter="dissolve">
                                      <p:cBhvr>
                                        <p:cTn id="11" dur="500"/>
                                        <p:tgtEl>
                                          <p:spTgt spid="153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4" grpId="0" autoUpdateAnimBg="0"/>
      <p:bldP spid="153605"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ChangeArrowheads="1"/>
          </p:cNvSpPr>
          <p:nvPr/>
        </p:nvSpPr>
        <p:spPr bwMode="auto">
          <a:xfrm>
            <a:off x="533400" y="762000"/>
            <a:ext cx="3200400" cy="76200"/>
          </a:xfrm>
          <a:prstGeom prst="rect">
            <a:avLst/>
          </a:prstGeom>
          <a:gradFill rotWithShape="0">
            <a:gsLst>
              <a:gs pos="0">
                <a:srgbClr val="FFFFFF"/>
              </a:gs>
              <a:gs pos="50000">
                <a:srgbClr val="FF0000"/>
              </a:gs>
              <a:gs pos="100000">
                <a:srgbClr val="FFFFFF"/>
              </a:gs>
            </a:gsLst>
            <a:lin ang="0" scaled="1"/>
          </a:gradFill>
          <a:ln w="9525">
            <a:solidFill>
              <a:srgbClr val="FFFF00"/>
            </a:solidFill>
            <a:miter lim="800000"/>
          </a:ln>
        </p:spPr>
        <p:txBody>
          <a:bodyPr lIns="90000" tIns="46800" rIns="90000" bIns="46800" anchor="ctr">
            <a:spAutoFit/>
          </a:bodyPr>
          <a:lstStyle/>
          <a:p>
            <a:endParaRPr lang="zh-CN" altLang="en-US"/>
          </a:p>
        </p:txBody>
      </p:sp>
      <p:sp>
        <p:nvSpPr>
          <p:cNvPr id="155651" name="Text Box 3"/>
          <p:cNvSpPr txBox="1">
            <a:spLocks noChangeArrowheads="1"/>
          </p:cNvSpPr>
          <p:nvPr/>
        </p:nvSpPr>
        <p:spPr bwMode="auto">
          <a:xfrm>
            <a:off x="533400" y="152400"/>
            <a:ext cx="3810000" cy="586957"/>
          </a:xfrm>
          <a:prstGeom prst="rect">
            <a:avLst/>
          </a:prstGeom>
          <a:noFill/>
          <a:ln w="9525">
            <a:noFill/>
            <a:miter lim="800000"/>
          </a:ln>
        </p:spPr>
        <p:txBody>
          <a:bodyPr lIns="90000" tIns="46800" rIns="90000" bIns="46800">
            <a:spAutoFit/>
          </a:bodyPr>
          <a:lstStyle/>
          <a:p>
            <a:pPr eaLnBrk="0" hangingPunct="0">
              <a:spcBef>
                <a:spcPct val="50000"/>
              </a:spcBef>
            </a:pPr>
            <a:r>
              <a:rPr lang="zh-CN" altLang="en-US" sz="3200" dirty="0">
                <a:solidFill>
                  <a:srgbClr val="FFC000"/>
                </a:solidFill>
                <a:latin typeface="黑体" pitchFamily="49" charset="-122"/>
                <a:ea typeface="黑体" pitchFamily="49" charset="-122"/>
                <a:cs typeface="方正琥珀简体"/>
              </a:rPr>
              <a:t>国家的对内职能</a:t>
            </a:r>
          </a:p>
        </p:txBody>
      </p:sp>
      <p:sp>
        <p:nvSpPr>
          <p:cNvPr id="155652" name="Text Box 4"/>
          <p:cNvSpPr txBox="1">
            <a:spLocks noChangeArrowheads="1"/>
          </p:cNvSpPr>
          <p:nvPr/>
        </p:nvSpPr>
        <p:spPr bwMode="auto">
          <a:xfrm>
            <a:off x="1214438" y="1000125"/>
            <a:ext cx="7162800" cy="2063750"/>
          </a:xfrm>
          <a:prstGeom prst="rect">
            <a:avLst/>
          </a:prstGeom>
          <a:noFill/>
          <a:ln w="9525">
            <a:noFill/>
            <a:miter lim="800000"/>
          </a:ln>
        </p:spPr>
        <p:txBody>
          <a:bodyPr lIns="90000" tIns="46800" rIns="90000" bIns="46800">
            <a:spAutoFit/>
          </a:bodyPr>
          <a:lstStyle/>
          <a:p>
            <a:pPr eaLnBrk="0" hangingPunct="0">
              <a:spcBef>
                <a:spcPct val="50000"/>
              </a:spcBef>
            </a:pPr>
            <a:r>
              <a:rPr lang="zh-CN" altLang="en-US" sz="3200" dirty="0" smtClean="0">
                <a:solidFill>
                  <a:srgbClr val="FFFF00"/>
                </a:solidFill>
                <a:latin typeface="黑体" pitchFamily="49" charset="-122"/>
                <a:ea typeface="黑体" pitchFamily="49" charset="-122"/>
                <a:cs typeface="方正琥珀简体"/>
              </a:rPr>
              <a:t>政治统治</a:t>
            </a:r>
            <a:r>
              <a:rPr lang="en-US" altLang="zh-CN" sz="3200" dirty="0" smtClean="0">
                <a:solidFill>
                  <a:srgbClr val="FFFF00"/>
                </a:solidFill>
                <a:latin typeface="黑体" pitchFamily="49" charset="-122"/>
                <a:ea typeface="黑体" pitchFamily="49" charset="-122"/>
                <a:cs typeface="方正琥珀简体"/>
              </a:rPr>
              <a:t>:</a:t>
            </a:r>
            <a:r>
              <a:rPr lang="zh-CN" altLang="en-US" sz="3200" dirty="0" smtClean="0">
                <a:solidFill>
                  <a:srgbClr val="FFFF00"/>
                </a:solidFill>
                <a:latin typeface="黑体" pitchFamily="49" charset="-122"/>
                <a:ea typeface="黑体" pitchFamily="49" charset="-122"/>
                <a:cs typeface="方正琥珀简体"/>
              </a:rPr>
              <a:t>统治阶级</a:t>
            </a:r>
            <a:r>
              <a:rPr lang="zh-CN" altLang="en-US" sz="3200" dirty="0">
                <a:solidFill>
                  <a:srgbClr val="FFFF00"/>
                </a:solidFill>
                <a:latin typeface="黑体" pitchFamily="49" charset="-122"/>
                <a:ea typeface="黑体" pitchFamily="49" charset="-122"/>
                <a:cs typeface="方正琥珀简体"/>
              </a:rPr>
              <a:t>对被统治阶级和敌对势力实行专政，同时在本阶级内部实行特定的民主，以特定的专政和民主相结合来实现和维护自己的统治。</a:t>
            </a:r>
          </a:p>
        </p:txBody>
      </p:sp>
      <p:pic>
        <p:nvPicPr>
          <p:cNvPr id="155653" name="Picture 5" descr="对内职能 副本"/>
          <p:cNvPicPr>
            <a:picLocks noChangeAspect="1" noChangeArrowheads="1"/>
          </p:cNvPicPr>
          <p:nvPr/>
        </p:nvPicPr>
        <p:blipFill>
          <a:blip r:embed="rId2"/>
          <a:srcRect/>
          <a:stretch>
            <a:fillRect/>
          </a:stretch>
        </p:blipFill>
        <p:spPr bwMode="auto">
          <a:xfrm>
            <a:off x="4191000" y="3352800"/>
            <a:ext cx="4152900" cy="3225800"/>
          </a:xfrm>
          <a:prstGeom prst="rect">
            <a:avLst/>
          </a:prstGeom>
          <a:noFill/>
          <a:ln w="9525">
            <a:solidFill>
              <a:srgbClr val="FFFF66"/>
            </a:solidFill>
            <a:miter lim="800000"/>
            <a:headEnd/>
            <a:tailEnd/>
          </a:ln>
        </p:spPr>
      </p:pic>
      <p:pic>
        <p:nvPicPr>
          <p:cNvPr id="155654" name="Picture 6" descr="镇压"/>
          <p:cNvPicPr>
            <a:picLocks noChangeAspect="1" noChangeArrowheads="1"/>
          </p:cNvPicPr>
          <p:nvPr/>
        </p:nvPicPr>
        <p:blipFill>
          <a:blip r:embed="rId3"/>
          <a:srcRect/>
          <a:stretch>
            <a:fillRect/>
          </a:stretch>
        </p:blipFill>
        <p:spPr bwMode="auto">
          <a:xfrm>
            <a:off x="1371600" y="3352800"/>
            <a:ext cx="2590800" cy="3219450"/>
          </a:xfrm>
          <a:prstGeom prst="rect">
            <a:avLst/>
          </a:prstGeom>
          <a:noFill/>
          <a:ln w="9525">
            <a:solidFill>
              <a:srgbClr val="FFFF66"/>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55650"/>
                                        </p:tgtEl>
                                        <p:attrNameLst>
                                          <p:attrName>style.visibility</p:attrName>
                                        </p:attrNameLst>
                                      </p:cBhvr>
                                      <p:to>
                                        <p:strVal val="visible"/>
                                      </p:to>
                                    </p:set>
                                    <p:animEffect transition="in" filter="barn(inVertical)">
                                      <p:cBhvr>
                                        <p:cTn id="7" dur="500"/>
                                        <p:tgtEl>
                                          <p:spTgt spid="155650"/>
                                        </p:tgtEl>
                                      </p:cBhvr>
                                    </p:animEffect>
                                  </p:childTnLst>
                                </p:cTn>
                              </p:par>
                            </p:childTnLst>
                          </p:cTn>
                        </p:par>
                        <p:par>
                          <p:cTn id="8" fill="hold">
                            <p:stCondLst>
                              <p:cond delay="500"/>
                            </p:stCondLst>
                            <p:childTnLst>
                              <p:par>
                                <p:cTn id="9" presetID="17" presetClass="entr" presetSubtype="4" fill="hold" grpId="0" nodeType="afterEffect">
                                  <p:stCondLst>
                                    <p:cond delay="0"/>
                                  </p:stCondLst>
                                  <p:childTnLst>
                                    <p:set>
                                      <p:cBhvr>
                                        <p:cTn id="10" dur="1" fill="hold">
                                          <p:stCondLst>
                                            <p:cond delay="0"/>
                                          </p:stCondLst>
                                        </p:cTn>
                                        <p:tgtEl>
                                          <p:spTgt spid="155651"/>
                                        </p:tgtEl>
                                        <p:attrNameLst>
                                          <p:attrName>style.visibility</p:attrName>
                                        </p:attrNameLst>
                                      </p:cBhvr>
                                      <p:to>
                                        <p:strVal val="visible"/>
                                      </p:to>
                                    </p:set>
                                    <p:anim calcmode="lin" valueType="num">
                                      <p:cBhvr>
                                        <p:cTn id="11" dur="500" fill="hold"/>
                                        <p:tgtEl>
                                          <p:spTgt spid="155651"/>
                                        </p:tgtEl>
                                        <p:attrNameLst>
                                          <p:attrName>ppt_x</p:attrName>
                                        </p:attrNameLst>
                                      </p:cBhvr>
                                      <p:tavLst>
                                        <p:tav tm="0">
                                          <p:val>
                                            <p:strVal val="#ppt_x"/>
                                          </p:val>
                                        </p:tav>
                                        <p:tav tm="100000">
                                          <p:val>
                                            <p:strVal val="#ppt_x"/>
                                          </p:val>
                                        </p:tav>
                                      </p:tavLst>
                                    </p:anim>
                                    <p:anim calcmode="lin" valueType="num">
                                      <p:cBhvr>
                                        <p:cTn id="12" dur="500" fill="hold"/>
                                        <p:tgtEl>
                                          <p:spTgt spid="155651"/>
                                        </p:tgtEl>
                                        <p:attrNameLst>
                                          <p:attrName>ppt_y</p:attrName>
                                        </p:attrNameLst>
                                      </p:cBhvr>
                                      <p:tavLst>
                                        <p:tav tm="0">
                                          <p:val>
                                            <p:strVal val="#ppt_y+#ppt_h/2"/>
                                          </p:val>
                                        </p:tav>
                                        <p:tav tm="100000">
                                          <p:val>
                                            <p:strVal val="#ppt_y"/>
                                          </p:val>
                                        </p:tav>
                                      </p:tavLst>
                                    </p:anim>
                                    <p:anim calcmode="lin" valueType="num">
                                      <p:cBhvr>
                                        <p:cTn id="13" dur="500" fill="hold"/>
                                        <p:tgtEl>
                                          <p:spTgt spid="155651"/>
                                        </p:tgtEl>
                                        <p:attrNameLst>
                                          <p:attrName>ppt_w</p:attrName>
                                        </p:attrNameLst>
                                      </p:cBhvr>
                                      <p:tavLst>
                                        <p:tav tm="0">
                                          <p:val>
                                            <p:strVal val="#ppt_w"/>
                                          </p:val>
                                        </p:tav>
                                        <p:tav tm="100000">
                                          <p:val>
                                            <p:strVal val="#ppt_w"/>
                                          </p:val>
                                        </p:tav>
                                      </p:tavLst>
                                    </p:anim>
                                    <p:anim calcmode="lin" valueType="num">
                                      <p:cBhvr>
                                        <p:cTn id="14" dur="500" fill="hold"/>
                                        <p:tgtEl>
                                          <p:spTgt spid="155651"/>
                                        </p:tgtEl>
                                        <p:attrNameLst>
                                          <p:attrName>ppt_h</p:attrName>
                                        </p:attrNameLst>
                                      </p:cBhvr>
                                      <p:tavLst>
                                        <p:tav tm="0">
                                          <p:val>
                                            <p:fltVal val="0"/>
                                          </p:val>
                                        </p:tav>
                                        <p:tav tm="100000">
                                          <p:val>
                                            <p:strVal val="#ppt_h"/>
                                          </p:val>
                                        </p:tav>
                                      </p:tavLst>
                                    </p:anim>
                                  </p:childTnLst>
                                </p:cTn>
                              </p:par>
                            </p:childTnLst>
                          </p:cTn>
                        </p:par>
                        <p:par>
                          <p:cTn id="15" fill="hold">
                            <p:stCondLst>
                              <p:cond delay="1000"/>
                            </p:stCondLst>
                            <p:childTnLst>
                              <p:par>
                                <p:cTn id="16" presetID="12" presetClass="entr" presetSubtype="1" fill="hold" grpId="0" nodeType="afterEffect">
                                  <p:stCondLst>
                                    <p:cond delay="0"/>
                                  </p:stCondLst>
                                  <p:childTnLst>
                                    <p:set>
                                      <p:cBhvr>
                                        <p:cTn id="17" dur="1" fill="hold">
                                          <p:stCondLst>
                                            <p:cond delay="0"/>
                                          </p:stCondLst>
                                        </p:cTn>
                                        <p:tgtEl>
                                          <p:spTgt spid="155652"/>
                                        </p:tgtEl>
                                        <p:attrNameLst>
                                          <p:attrName>style.visibility</p:attrName>
                                        </p:attrNameLst>
                                      </p:cBhvr>
                                      <p:to>
                                        <p:strVal val="visible"/>
                                      </p:to>
                                    </p:set>
                                    <p:animEffect transition="in" filter="slide(fromTop)">
                                      <p:cBhvr>
                                        <p:cTn id="18" dur="500"/>
                                        <p:tgtEl>
                                          <p:spTgt spid="155652"/>
                                        </p:tgtEl>
                                      </p:cBhvr>
                                    </p:animEffect>
                                  </p:childTnLst>
                                </p:cTn>
                              </p:par>
                            </p:childTnLst>
                          </p:cTn>
                        </p:par>
                        <p:par>
                          <p:cTn id="19" fill="hold">
                            <p:stCondLst>
                              <p:cond delay="1500"/>
                            </p:stCondLst>
                            <p:childTnLst>
                              <p:par>
                                <p:cTn id="20" presetID="9" presetClass="entr" presetSubtype="0" fill="hold" nodeType="afterEffect">
                                  <p:stCondLst>
                                    <p:cond delay="0"/>
                                  </p:stCondLst>
                                  <p:childTnLst>
                                    <p:set>
                                      <p:cBhvr>
                                        <p:cTn id="21" dur="1" fill="hold">
                                          <p:stCondLst>
                                            <p:cond delay="0"/>
                                          </p:stCondLst>
                                        </p:cTn>
                                        <p:tgtEl>
                                          <p:spTgt spid="155654"/>
                                        </p:tgtEl>
                                        <p:attrNameLst>
                                          <p:attrName>style.visibility</p:attrName>
                                        </p:attrNameLst>
                                      </p:cBhvr>
                                      <p:to>
                                        <p:strVal val="visible"/>
                                      </p:to>
                                    </p:set>
                                    <p:animEffect transition="in" filter="dissolve">
                                      <p:cBhvr>
                                        <p:cTn id="22" dur="500"/>
                                        <p:tgtEl>
                                          <p:spTgt spid="155654"/>
                                        </p:tgtEl>
                                      </p:cBhvr>
                                    </p:animEffect>
                                  </p:childTnLst>
                                </p:cTn>
                              </p:par>
                            </p:childTnLst>
                          </p:cTn>
                        </p:par>
                        <p:par>
                          <p:cTn id="23" fill="hold">
                            <p:stCondLst>
                              <p:cond delay="2000"/>
                            </p:stCondLst>
                            <p:childTnLst>
                              <p:par>
                                <p:cTn id="24" presetID="9" presetClass="entr" presetSubtype="0" fill="hold" nodeType="afterEffect">
                                  <p:stCondLst>
                                    <p:cond delay="0"/>
                                  </p:stCondLst>
                                  <p:childTnLst>
                                    <p:set>
                                      <p:cBhvr>
                                        <p:cTn id="25" dur="1" fill="hold">
                                          <p:stCondLst>
                                            <p:cond delay="0"/>
                                          </p:stCondLst>
                                        </p:cTn>
                                        <p:tgtEl>
                                          <p:spTgt spid="155653"/>
                                        </p:tgtEl>
                                        <p:attrNameLst>
                                          <p:attrName>style.visibility</p:attrName>
                                        </p:attrNameLst>
                                      </p:cBhvr>
                                      <p:to>
                                        <p:strVal val="visible"/>
                                      </p:to>
                                    </p:set>
                                    <p:animEffect transition="in" filter="dissolve">
                                      <p:cBhvr>
                                        <p:cTn id="26" dur="500"/>
                                        <p:tgtEl>
                                          <p:spTgt spid="155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0" grpId="0" animBg="1"/>
      <p:bldP spid="155651" grpId="0" autoUpdateAnimBg="0"/>
      <p:bldP spid="155652"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533400" y="762000"/>
            <a:ext cx="3200400" cy="76200"/>
          </a:xfrm>
          <a:prstGeom prst="rect">
            <a:avLst/>
          </a:prstGeom>
          <a:gradFill rotWithShape="0">
            <a:gsLst>
              <a:gs pos="0">
                <a:srgbClr val="FFFFFF"/>
              </a:gs>
              <a:gs pos="50000">
                <a:srgbClr val="FF0000"/>
              </a:gs>
              <a:gs pos="100000">
                <a:srgbClr val="FFFFFF"/>
              </a:gs>
            </a:gsLst>
            <a:lin ang="0" scaled="1"/>
          </a:gradFill>
          <a:ln w="9525">
            <a:solidFill>
              <a:srgbClr val="FFFF00"/>
            </a:solidFill>
            <a:miter lim="800000"/>
          </a:ln>
        </p:spPr>
        <p:txBody>
          <a:bodyPr lIns="90000" tIns="46800" rIns="90000" bIns="46800" anchor="ctr">
            <a:spAutoFit/>
          </a:bodyPr>
          <a:lstStyle/>
          <a:p>
            <a:endParaRPr lang="zh-CN" altLang="en-US"/>
          </a:p>
        </p:txBody>
      </p:sp>
      <p:sp>
        <p:nvSpPr>
          <p:cNvPr id="35843" name="Text Box 3"/>
          <p:cNvSpPr txBox="1">
            <a:spLocks noChangeArrowheads="1"/>
          </p:cNvSpPr>
          <p:nvPr/>
        </p:nvSpPr>
        <p:spPr bwMode="auto">
          <a:xfrm>
            <a:off x="533400" y="152400"/>
            <a:ext cx="3810000" cy="586957"/>
          </a:xfrm>
          <a:prstGeom prst="rect">
            <a:avLst/>
          </a:prstGeom>
          <a:noFill/>
          <a:ln w="9525">
            <a:noFill/>
            <a:miter lim="800000"/>
          </a:ln>
        </p:spPr>
        <p:txBody>
          <a:bodyPr lIns="90000" tIns="46800" rIns="90000" bIns="46800">
            <a:spAutoFit/>
          </a:bodyPr>
          <a:lstStyle/>
          <a:p>
            <a:pPr eaLnBrk="0" hangingPunct="0">
              <a:spcBef>
                <a:spcPct val="50000"/>
              </a:spcBef>
            </a:pPr>
            <a:r>
              <a:rPr lang="zh-CN" altLang="en-US" sz="3200" dirty="0">
                <a:solidFill>
                  <a:srgbClr val="FFC000"/>
                </a:solidFill>
                <a:latin typeface="黑体" pitchFamily="49" charset="-122"/>
                <a:ea typeface="黑体" pitchFamily="49" charset="-122"/>
                <a:cs typeface="方正琥珀简体"/>
              </a:rPr>
              <a:t>国家的对内职能</a:t>
            </a:r>
          </a:p>
        </p:txBody>
      </p:sp>
      <p:sp>
        <p:nvSpPr>
          <p:cNvPr id="157700" name="Text Box 4"/>
          <p:cNvSpPr txBox="1">
            <a:spLocks noChangeArrowheads="1"/>
          </p:cNvSpPr>
          <p:nvPr/>
        </p:nvSpPr>
        <p:spPr bwMode="auto">
          <a:xfrm>
            <a:off x="642910" y="1142984"/>
            <a:ext cx="7816850" cy="2044700"/>
          </a:xfrm>
          <a:prstGeom prst="rect">
            <a:avLst/>
          </a:prstGeom>
          <a:noFill/>
          <a:ln w="9525">
            <a:noFill/>
            <a:miter lim="800000"/>
          </a:ln>
        </p:spPr>
        <p:txBody>
          <a:bodyPr lIns="90000" tIns="46800" rIns="90000" bIns="46800">
            <a:spAutoFit/>
          </a:bodyPr>
          <a:lstStyle/>
          <a:p>
            <a:pPr eaLnBrk="0" hangingPunct="0">
              <a:spcBef>
                <a:spcPct val="50000"/>
              </a:spcBef>
            </a:pPr>
            <a:r>
              <a:rPr lang="zh-CN" altLang="en-US" sz="3200" dirty="0" smtClean="0">
                <a:solidFill>
                  <a:srgbClr val="FFFF00"/>
                </a:solidFill>
                <a:latin typeface="黑体" pitchFamily="49" charset="-122"/>
                <a:ea typeface="黑体" pitchFamily="49" charset="-122"/>
                <a:cs typeface="方正琥珀简体"/>
              </a:rPr>
              <a:t>社会管理</a:t>
            </a:r>
            <a:r>
              <a:rPr lang="zh-CN" altLang="en-US" sz="3200" dirty="0">
                <a:solidFill>
                  <a:srgbClr val="FFFF00"/>
                </a:solidFill>
                <a:latin typeface="黑体" pitchFamily="49" charset="-122"/>
                <a:ea typeface="黑体" pitchFamily="49" charset="-122"/>
                <a:cs typeface="方正琥珀简体"/>
              </a:rPr>
              <a:t>：国家执行社会公共事务的组织、管理和调节，维护统治阶级的社会秩序，干预、调节</a:t>
            </a:r>
            <a:r>
              <a:rPr lang="zh-CN" altLang="en-US" sz="3200" dirty="0" smtClean="0">
                <a:solidFill>
                  <a:srgbClr val="FFFF00"/>
                </a:solidFill>
                <a:latin typeface="黑体" pitchFamily="49" charset="-122"/>
                <a:ea typeface="黑体" pitchFamily="49" charset="-122"/>
                <a:cs typeface="方正琥珀简体"/>
              </a:rPr>
              <a:t>社会经济</a:t>
            </a:r>
            <a:r>
              <a:rPr lang="zh-CN" altLang="en-US" sz="3200" dirty="0">
                <a:solidFill>
                  <a:srgbClr val="FFFF00"/>
                </a:solidFill>
                <a:latin typeface="黑体" pitchFamily="49" charset="-122"/>
                <a:ea typeface="黑体" pitchFamily="49" charset="-122"/>
                <a:cs typeface="方正琥珀简体"/>
              </a:rPr>
              <a:t>生活或直接组织经济建设等等。</a:t>
            </a:r>
          </a:p>
        </p:txBody>
      </p:sp>
      <p:pic>
        <p:nvPicPr>
          <p:cNvPr id="157701" name="Picture 5" descr="抗洪"/>
          <p:cNvPicPr>
            <a:picLocks noChangeAspect="1" noChangeArrowheads="1"/>
          </p:cNvPicPr>
          <p:nvPr/>
        </p:nvPicPr>
        <p:blipFill>
          <a:blip r:embed="rId2"/>
          <a:srcRect/>
          <a:stretch>
            <a:fillRect/>
          </a:stretch>
        </p:blipFill>
        <p:spPr bwMode="auto">
          <a:xfrm>
            <a:off x="4724400" y="3429000"/>
            <a:ext cx="3886200" cy="2971800"/>
          </a:xfrm>
          <a:prstGeom prst="rect">
            <a:avLst/>
          </a:prstGeom>
          <a:noFill/>
          <a:ln w="9525">
            <a:solidFill>
              <a:srgbClr val="FFFF66"/>
            </a:solidFill>
            <a:miter lim="800000"/>
            <a:headEnd/>
            <a:tailEnd/>
          </a:ln>
        </p:spPr>
      </p:pic>
      <p:pic>
        <p:nvPicPr>
          <p:cNvPr id="157702" name="Picture 6" descr="人类社会3"/>
          <p:cNvPicPr>
            <a:picLocks noChangeAspect="1" noChangeArrowheads="1"/>
          </p:cNvPicPr>
          <p:nvPr/>
        </p:nvPicPr>
        <p:blipFill>
          <a:blip r:embed="rId3"/>
          <a:srcRect/>
          <a:stretch>
            <a:fillRect/>
          </a:stretch>
        </p:blipFill>
        <p:spPr bwMode="auto">
          <a:xfrm>
            <a:off x="642910" y="3429000"/>
            <a:ext cx="3886200" cy="2971800"/>
          </a:xfrm>
          <a:prstGeom prst="rect">
            <a:avLst/>
          </a:prstGeom>
          <a:noFill/>
          <a:ln w="9525">
            <a:solidFill>
              <a:srgbClr val="FFFF66"/>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57700"/>
                                        </p:tgtEl>
                                        <p:attrNameLst>
                                          <p:attrName>style.visibility</p:attrName>
                                        </p:attrNameLst>
                                      </p:cBhvr>
                                      <p:to>
                                        <p:strVal val="visible"/>
                                      </p:to>
                                    </p:set>
                                    <p:animEffect transition="in" filter="slide(fromTop)">
                                      <p:cBhvr>
                                        <p:cTn id="7" dur="500"/>
                                        <p:tgtEl>
                                          <p:spTgt spid="15770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57702"/>
                                        </p:tgtEl>
                                        <p:attrNameLst>
                                          <p:attrName>style.visibility</p:attrName>
                                        </p:attrNameLst>
                                      </p:cBhvr>
                                      <p:to>
                                        <p:strVal val="visible"/>
                                      </p:to>
                                    </p:set>
                                    <p:animEffect transition="in" filter="dissolve">
                                      <p:cBhvr>
                                        <p:cTn id="11" dur="500"/>
                                        <p:tgtEl>
                                          <p:spTgt spid="157702"/>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57701"/>
                                        </p:tgtEl>
                                        <p:attrNameLst>
                                          <p:attrName>style.visibility</p:attrName>
                                        </p:attrNameLst>
                                      </p:cBhvr>
                                      <p:to>
                                        <p:strVal val="visible"/>
                                      </p:to>
                                    </p:set>
                                    <p:animEffect transition="in" filter="dissolve">
                                      <p:cBhvr>
                                        <p:cTn id="15" dur="500"/>
                                        <p:tgtEl>
                                          <p:spTgt spid="157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0"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ChangeArrowheads="1"/>
          </p:cNvSpPr>
          <p:nvPr/>
        </p:nvSpPr>
        <p:spPr bwMode="auto">
          <a:xfrm>
            <a:off x="533400" y="914400"/>
            <a:ext cx="3200400" cy="76200"/>
          </a:xfrm>
          <a:prstGeom prst="rect">
            <a:avLst/>
          </a:prstGeom>
          <a:gradFill rotWithShape="0">
            <a:gsLst>
              <a:gs pos="0">
                <a:srgbClr val="FFFFFF"/>
              </a:gs>
              <a:gs pos="50000">
                <a:srgbClr val="FF0000"/>
              </a:gs>
              <a:gs pos="100000">
                <a:srgbClr val="FFFFFF"/>
              </a:gs>
            </a:gsLst>
            <a:lin ang="0" scaled="1"/>
          </a:gradFill>
          <a:ln w="9525">
            <a:solidFill>
              <a:srgbClr val="FFFF00"/>
            </a:solidFill>
            <a:miter lim="800000"/>
          </a:ln>
        </p:spPr>
        <p:txBody>
          <a:bodyPr lIns="90000" tIns="46800" rIns="90000" bIns="46800" anchor="ctr">
            <a:spAutoFit/>
          </a:bodyPr>
          <a:lstStyle/>
          <a:p>
            <a:endParaRPr lang="zh-CN" altLang="en-US"/>
          </a:p>
        </p:txBody>
      </p:sp>
      <p:sp>
        <p:nvSpPr>
          <p:cNvPr id="158723" name="Text Box 3"/>
          <p:cNvSpPr txBox="1">
            <a:spLocks noChangeArrowheads="1"/>
          </p:cNvSpPr>
          <p:nvPr/>
        </p:nvSpPr>
        <p:spPr bwMode="auto">
          <a:xfrm>
            <a:off x="533400" y="258763"/>
            <a:ext cx="3810000" cy="586957"/>
          </a:xfrm>
          <a:prstGeom prst="rect">
            <a:avLst/>
          </a:prstGeom>
          <a:noFill/>
          <a:ln w="9525">
            <a:noFill/>
            <a:miter lim="800000"/>
          </a:ln>
        </p:spPr>
        <p:txBody>
          <a:bodyPr lIns="90000" tIns="46800" rIns="90000" bIns="46800">
            <a:spAutoFit/>
          </a:bodyPr>
          <a:lstStyle/>
          <a:p>
            <a:pPr eaLnBrk="0" hangingPunct="0">
              <a:spcBef>
                <a:spcPct val="50000"/>
              </a:spcBef>
            </a:pPr>
            <a:r>
              <a:rPr lang="zh-CN" altLang="en-US" sz="3200" dirty="0">
                <a:solidFill>
                  <a:srgbClr val="FFC000"/>
                </a:solidFill>
                <a:latin typeface="黑体" pitchFamily="49" charset="-122"/>
                <a:ea typeface="黑体" pitchFamily="49" charset="-122"/>
                <a:cs typeface="方正琥珀简体"/>
              </a:rPr>
              <a:t>国家的对外职能</a:t>
            </a:r>
          </a:p>
        </p:txBody>
      </p:sp>
      <p:sp>
        <p:nvSpPr>
          <p:cNvPr id="158724" name="Text Box 4"/>
          <p:cNvSpPr txBox="1">
            <a:spLocks noChangeArrowheads="1"/>
          </p:cNvSpPr>
          <p:nvPr/>
        </p:nvSpPr>
        <p:spPr bwMode="auto">
          <a:xfrm>
            <a:off x="990600" y="1295400"/>
            <a:ext cx="7162800" cy="1079500"/>
          </a:xfrm>
          <a:prstGeom prst="rect">
            <a:avLst/>
          </a:prstGeom>
          <a:noFill/>
          <a:ln w="9525">
            <a:noFill/>
            <a:miter lim="800000"/>
          </a:ln>
        </p:spPr>
        <p:txBody>
          <a:bodyPr lIns="90000" tIns="46800" rIns="90000" bIns="46800">
            <a:spAutoFit/>
          </a:bodyPr>
          <a:lstStyle/>
          <a:p>
            <a:pPr eaLnBrk="0" hangingPunct="0">
              <a:spcBef>
                <a:spcPct val="50000"/>
              </a:spcBef>
            </a:pPr>
            <a:r>
              <a:rPr lang="zh-CN" altLang="en-US" sz="3200" dirty="0">
                <a:solidFill>
                  <a:srgbClr val="FFFF00"/>
                </a:solidFill>
                <a:latin typeface="黑体" pitchFamily="49" charset="-122"/>
                <a:ea typeface="黑体" pitchFamily="49" charset="-122"/>
                <a:cs typeface="方正琥珀简体"/>
              </a:rPr>
              <a:t>维护国家的主权和领土完整，防止和抵御外来</a:t>
            </a:r>
            <a:r>
              <a:rPr lang="zh-CN" altLang="en-US" sz="3200" dirty="0" smtClean="0">
                <a:solidFill>
                  <a:srgbClr val="FFFF00"/>
                </a:solidFill>
                <a:latin typeface="黑体" pitchFamily="49" charset="-122"/>
                <a:ea typeface="黑体" pitchFamily="49" charset="-122"/>
                <a:cs typeface="方正琥珀简体"/>
              </a:rPr>
              <a:t>侵略；</a:t>
            </a:r>
            <a:endParaRPr lang="zh-CN" altLang="en-US" sz="3200" dirty="0">
              <a:solidFill>
                <a:srgbClr val="FFFF00"/>
              </a:solidFill>
              <a:latin typeface="黑体" pitchFamily="49" charset="-122"/>
              <a:ea typeface="黑体" pitchFamily="49" charset="-122"/>
              <a:cs typeface="方正琥珀简体"/>
            </a:endParaRPr>
          </a:p>
        </p:txBody>
      </p:sp>
      <p:pic>
        <p:nvPicPr>
          <p:cNvPr id="158725" name="Picture 5" descr="训练图_2"/>
          <p:cNvPicPr>
            <a:picLocks noChangeAspect="1" noChangeArrowheads="1"/>
          </p:cNvPicPr>
          <p:nvPr/>
        </p:nvPicPr>
        <p:blipFill>
          <a:blip r:embed="rId2"/>
          <a:srcRect/>
          <a:stretch>
            <a:fillRect/>
          </a:stretch>
        </p:blipFill>
        <p:spPr bwMode="auto">
          <a:xfrm>
            <a:off x="4800600" y="2819400"/>
            <a:ext cx="4114800" cy="3462338"/>
          </a:xfrm>
          <a:prstGeom prst="rect">
            <a:avLst/>
          </a:prstGeom>
          <a:noFill/>
          <a:ln w="9525">
            <a:solidFill>
              <a:srgbClr val="FFFF66"/>
            </a:solidFill>
            <a:miter lim="800000"/>
            <a:headEnd/>
            <a:tailEnd/>
          </a:ln>
        </p:spPr>
      </p:pic>
      <p:pic>
        <p:nvPicPr>
          <p:cNvPr id="158726" name="Picture 6" descr="斯大林格勒保卫战"/>
          <p:cNvPicPr>
            <a:picLocks noChangeAspect="1" noChangeArrowheads="1"/>
          </p:cNvPicPr>
          <p:nvPr/>
        </p:nvPicPr>
        <p:blipFill>
          <a:blip r:embed="rId3"/>
          <a:srcRect/>
          <a:stretch>
            <a:fillRect/>
          </a:stretch>
        </p:blipFill>
        <p:spPr bwMode="auto">
          <a:xfrm>
            <a:off x="304800" y="2819400"/>
            <a:ext cx="4267200" cy="3429000"/>
          </a:xfrm>
          <a:prstGeom prst="rect">
            <a:avLst/>
          </a:prstGeom>
          <a:noFill/>
          <a:ln w="9525">
            <a:solidFill>
              <a:srgbClr val="FFFF66"/>
            </a:solidFill>
            <a:miter lim="800000"/>
            <a:headEnd/>
            <a:tailEnd/>
          </a:ln>
        </p:spPr>
      </p:pic>
      <p:sp>
        <p:nvSpPr>
          <p:cNvPr id="158727" name="Text Box 7"/>
          <p:cNvSpPr txBox="1">
            <a:spLocks noChangeArrowheads="1"/>
          </p:cNvSpPr>
          <p:nvPr/>
        </p:nvSpPr>
        <p:spPr bwMode="auto">
          <a:xfrm>
            <a:off x="762000" y="6248400"/>
            <a:ext cx="3124200" cy="457200"/>
          </a:xfrm>
          <a:prstGeom prst="rect">
            <a:avLst/>
          </a:prstGeom>
          <a:noFill/>
          <a:ln w="9525">
            <a:noFill/>
            <a:miter lim="800000"/>
          </a:ln>
        </p:spPr>
        <p:txBody>
          <a:bodyPr lIns="90000" tIns="46800" rIns="90000" bIns="46800">
            <a:spAutoFit/>
          </a:bodyPr>
          <a:lstStyle/>
          <a:p>
            <a:pPr algn="ctr" eaLnBrk="0" hangingPunct="0">
              <a:spcBef>
                <a:spcPct val="50000"/>
              </a:spcBef>
            </a:pPr>
            <a:r>
              <a:rPr lang="zh-CN" altLang="en-US" sz="2400">
                <a:solidFill>
                  <a:srgbClr val="FFFF66"/>
                </a:solidFill>
                <a:latin typeface="Times New Roman" panose="02020603050405020304" pitchFamily="18" charset="0"/>
                <a:ea typeface="方正大黑简体"/>
                <a:cs typeface="方正大黑简体"/>
              </a:rPr>
              <a:t>斯大林格勒保卫战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58722"/>
                                        </p:tgtEl>
                                        <p:attrNameLst>
                                          <p:attrName>style.visibility</p:attrName>
                                        </p:attrNameLst>
                                      </p:cBhvr>
                                      <p:to>
                                        <p:strVal val="visible"/>
                                      </p:to>
                                    </p:set>
                                    <p:animEffect transition="in" filter="barn(inVertical)">
                                      <p:cBhvr>
                                        <p:cTn id="7" dur="500"/>
                                        <p:tgtEl>
                                          <p:spTgt spid="158722"/>
                                        </p:tgtEl>
                                      </p:cBhvr>
                                    </p:animEffect>
                                  </p:childTnLst>
                                </p:cTn>
                              </p:par>
                            </p:childTnLst>
                          </p:cTn>
                        </p:par>
                        <p:par>
                          <p:cTn id="8" fill="hold">
                            <p:stCondLst>
                              <p:cond delay="500"/>
                            </p:stCondLst>
                            <p:childTnLst>
                              <p:par>
                                <p:cTn id="9" presetID="17" presetClass="entr" presetSubtype="4" fill="hold" grpId="0" nodeType="afterEffect">
                                  <p:stCondLst>
                                    <p:cond delay="0"/>
                                  </p:stCondLst>
                                  <p:childTnLst>
                                    <p:set>
                                      <p:cBhvr>
                                        <p:cTn id="10" dur="1" fill="hold">
                                          <p:stCondLst>
                                            <p:cond delay="0"/>
                                          </p:stCondLst>
                                        </p:cTn>
                                        <p:tgtEl>
                                          <p:spTgt spid="158723"/>
                                        </p:tgtEl>
                                        <p:attrNameLst>
                                          <p:attrName>style.visibility</p:attrName>
                                        </p:attrNameLst>
                                      </p:cBhvr>
                                      <p:to>
                                        <p:strVal val="visible"/>
                                      </p:to>
                                    </p:set>
                                    <p:anim calcmode="lin" valueType="num">
                                      <p:cBhvr>
                                        <p:cTn id="11" dur="500" fill="hold"/>
                                        <p:tgtEl>
                                          <p:spTgt spid="158723"/>
                                        </p:tgtEl>
                                        <p:attrNameLst>
                                          <p:attrName>ppt_x</p:attrName>
                                        </p:attrNameLst>
                                      </p:cBhvr>
                                      <p:tavLst>
                                        <p:tav tm="0">
                                          <p:val>
                                            <p:strVal val="#ppt_x"/>
                                          </p:val>
                                        </p:tav>
                                        <p:tav tm="100000">
                                          <p:val>
                                            <p:strVal val="#ppt_x"/>
                                          </p:val>
                                        </p:tav>
                                      </p:tavLst>
                                    </p:anim>
                                    <p:anim calcmode="lin" valueType="num">
                                      <p:cBhvr>
                                        <p:cTn id="12" dur="500" fill="hold"/>
                                        <p:tgtEl>
                                          <p:spTgt spid="158723"/>
                                        </p:tgtEl>
                                        <p:attrNameLst>
                                          <p:attrName>ppt_y</p:attrName>
                                        </p:attrNameLst>
                                      </p:cBhvr>
                                      <p:tavLst>
                                        <p:tav tm="0">
                                          <p:val>
                                            <p:strVal val="#ppt_y+#ppt_h/2"/>
                                          </p:val>
                                        </p:tav>
                                        <p:tav tm="100000">
                                          <p:val>
                                            <p:strVal val="#ppt_y"/>
                                          </p:val>
                                        </p:tav>
                                      </p:tavLst>
                                    </p:anim>
                                    <p:anim calcmode="lin" valueType="num">
                                      <p:cBhvr>
                                        <p:cTn id="13" dur="500" fill="hold"/>
                                        <p:tgtEl>
                                          <p:spTgt spid="158723"/>
                                        </p:tgtEl>
                                        <p:attrNameLst>
                                          <p:attrName>ppt_w</p:attrName>
                                        </p:attrNameLst>
                                      </p:cBhvr>
                                      <p:tavLst>
                                        <p:tav tm="0">
                                          <p:val>
                                            <p:strVal val="#ppt_w"/>
                                          </p:val>
                                        </p:tav>
                                        <p:tav tm="100000">
                                          <p:val>
                                            <p:strVal val="#ppt_w"/>
                                          </p:val>
                                        </p:tav>
                                      </p:tavLst>
                                    </p:anim>
                                    <p:anim calcmode="lin" valueType="num">
                                      <p:cBhvr>
                                        <p:cTn id="14" dur="500" fill="hold"/>
                                        <p:tgtEl>
                                          <p:spTgt spid="158723"/>
                                        </p:tgtEl>
                                        <p:attrNameLst>
                                          <p:attrName>ppt_h</p:attrName>
                                        </p:attrNameLst>
                                      </p:cBhvr>
                                      <p:tavLst>
                                        <p:tav tm="0">
                                          <p:val>
                                            <p:fltVal val="0"/>
                                          </p:val>
                                        </p:tav>
                                        <p:tav tm="100000">
                                          <p:val>
                                            <p:strVal val="#ppt_h"/>
                                          </p:val>
                                        </p:tav>
                                      </p:tavLst>
                                    </p:anim>
                                  </p:childTnLst>
                                </p:cTn>
                              </p:par>
                            </p:childTnLst>
                          </p:cTn>
                        </p:par>
                        <p:par>
                          <p:cTn id="15" fill="hold">
                            <p:stCondLst>
                              <p:cond delay="1000"/>
                            </p:stCondLst>
                            <p:childTnLst>
                              <p:par>
                                <p:cTn id="16" presetID="12" presetClass="entr" presetSubtype="1" fill="hold" grpId="0" nodeType="afterEffect">
                                  <p:stCondLst>
                                    <p:cond delay="0"/>
                                  </p:stCondLst>
                                  <p:childTnLst>
                                    <p:set>
                                      <p:cBhvr>
                                        <p:cTn id="17" dur="1" fill="hold">
                                          <p:stCondLst>
                                            <p:cond delay="0"/>
                                          </p:stCondLst>
                                        </p:cTn>
                                        <p:tgtEl>
                                          <p:spTgt spid="158724"/>
                                        </p:tgtEl>
                                        <p:attrNameLst>
                                          <p:attrName>style.visibility</p:attrName>
                                        </p:attrNameLst>
                                      </p:cBhvr>
                                      <p:to>
                                        <p:strVal val="visible"/>
                                      </p:to>
                                    </p:set>
                                    <p:animEffect transition="in" filter="slide(fromTop)">
                                      <p:cBhvr>
                                        <p:cTn id="18" dur="500"/>
                                        <p:tgtEl>
                                          <p:spTgt spid="158724"/>
                                        </p:tgtEl>
                                      </p:cBhvr>
                                    </p:animEffect>
                                  </p:childTnLst>
                                </p:cTn>
                              </p:par>
                            </p:childTnLst>
                          </p:cTn>
                        </p:par>
                        <p:par>
                          <p:cTn id="19" fill="hold">
                            <p:stCondLst>
                              <p:cond delay="1500"/>
                            </p:stCondLst>
                            <p:childTnLst>
                              <p:par>
                                <p:cTn id="20" presetID="12" presetClass="entr" presetSubtype="8" fill="hold" nodeType="afterEffect">
                                  <p:stCondLst>
                                    <p:cond delay="0"/>
                                  </p:stCondLst>
                                  <p:childTnLst>
                                    <p:set>
                                      <p:cBhvr>
                                        <p:cTn id="21" dur="1" fill="hold">
                                          <p:stCondLst>
                                            <p:cond delay="0"/>
                                          </p:stCondLst>
                                        </p:cTn>
                                        <p:tgtEl>
                                          <p:spTgt spid="158726"/>
                                        </p:tgtEl>
                                        <p:attrNameLst>
                                          <p:attrName>style.visibility</p:attrName>
                                        </p:attrNameLst>
                                      </p:cBhvr>
                                      <p:to>
                                        <p:strVal val="visible"/>
                                      </p:to>
                                    </p:set>
                                    <p:animEffect transition="in" filter="slide(fromLeft)">
                                      <p:cBhvr>
                                        <p:cTn id="22" dur="500"/>
                                        <p:tgtEl>
                                          <p:spTgt spid="158726"/>
                                        </p:tgtEl>
                                      </p:cBhvr>
                                    </p:animEffect>
                                  </p:childTnLst>
                                </p:cTn>
                              </p:par>
                            </p:childTnLst>
                          </p:cTn>
                        </p:par>
                        <p:par>
                          <p:cTn id="23" fill="hold">
                            <p:stCondLst>
                              <p:cond delay="2000"/>
                            </p:stCondLst>
                            <p:childTnLst>
                              <p:par>
                                <p:cTn id="24" presetID="9" presetClass="entr" presetSubtype="0" fill="hold" grpId="0" nodeType="afterEffect">
                                  <p:stCondLst>
                                    <p:cond delay="0"/>
                                  </p:stCondLst>
                                  <p:childTnLst>
                                    <p:set>
                                      <p:cBhvr>
                                        <p:cTn id="25" dur="1" fill="hold">
                                          <p:stCondLst>
                                            <p:cond delay="0"/>
                                          </p:stCondLst>
                                        </p:cTn>
                                        <p:tgtEl>
                                          <p:spTgt spid="158727"/>
                                        </p:tgtEl>
                                        <p:attrNameLst>
                                          <p:attrName>style.visibility</p:attrName>
                                        </p:attrNameLst>
                                      </p:cBhvr>
                                      <p:to>
                                        <p:strVal val="visible"/>
                                      </p:to>
                                    </p:set>
                                    <p:animEffect transition="in" filter="dissolve">
                                      <p:cBhvr>
                                        <p:cTn id="26" dur="500"/>
                                        <p:tgtEl>
                                          <p:spTgt spid="158727"/>
                                        </p:tgtEl>
                                      </p:cBhvr>
                                    </p:animEffect>
                                  </p:childTnLst>
                                </p:cTn>
                              </p:par>
                            </p:childTnLst>
                          </p:cTn>
                        </p:par>
                        <p:par>
                          <p:cTn id="27" fill="hold">
                            <p:stCondLst>
                              <p:cond delay="2500"/>
                            </p:stCondLst>
                            <p:childTnLst>
                              <p:par>
                                <p:cTn id="28" presetID="12" presetClass="entr" presetSubtype="2" fill="hold" nodeType="afterEffect">
                                  <p:stCondLst>
                                    <p:cond delay="0"/>
                                  </p:stCondLst>
                                  <p:childTnLst>
                                    <p:set>
                                      <p:cBhvr>
                                        <p:cTn id="29" dur="1" fill="hold">
                                          <p:stCondLst>
                                            <p:cond delay="0"/>
                                          </p:stCondLst>
                                        </p:cTn>
                                        <p:tgtEl>
                                          <p:spTgt spid="158725"/>
                                        </p:tgtEl>
                                        <p:attrNameLst>
                                          <p:attrName>style.visibility</p:attrName>
                                        </p:attrNameLst>
                                      </p:cBhvr>
                                      <p:to>
                                        <p:strVal val="visible"/>
                                      </p:to>
                                    </p:set>
                                    <p:animEffect transition="in" filter="slide(fromRight)">
                                      <p:cBhvr>
                                        <p:cTn id="30" dur="500"/>
                                        <p:tgtEl>
                                          <p:spTgt spid="158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2" grpId="0" animBg="1"/>
      <p:bldP spid="158723" grpId="0" autoUpdateAnimBg="0"/>
      <p:bldP spid="158724" grpId="0" autoUpdateAnimBg="0"/>
      <p:bldP spid="158727"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533400" y="762000"/>
            <a:ext cx="3200400" cy="76200"/>
          </a:xfrm>
          <a:prstGeom prst="rect">
            <a:avLst/>
          </a:prstGeom>
          <a:gradFill rotWithShape="0">
            <a:gsLst>
              <a:gs pos="0">
                <a:srgbClr val="FFFFFF"/>
              </a:gs>
              <a:gs pos="50000">
                <a:srgbClr val="FF0000"/>
              </a:gs>
              <a:gs pos="100000">
                <a:srgbClr val="FFFFFF"/>
              </a:gs>
            </a:gsLst>
            <a:lin ang="0" scaled="1"/>
          </a:gradFill>
          <a:ln w="9525">
            <a:solidFill>
              <a:srgbClr val="FFFF00"/>
            </a:solidFill>
            <a:miter lim="800000"/>
          </a:ln>
        </p:spPr>
        <p:txBody>
          <a:bodyPr lIns="90000" tIns="46800" rIns="90000" bIns="46800" anchor="ctr">
            <a:spAutoFit/>
          </a:bodyPr>
          <a:lstStyle/>
          <a:p>
            <a:endParaRPr lang="zh-CN" altLang="en-US"/>
          </a:p>
        </p:txBody>
      </p:sp>
      <p:sp>
        <p:nvSpPr>
          <p:cNvPr id="37891" name="Text Box 3"/>
          <p:cNvSpPr txBox="1">
            <a:spLocks noChangeArrowheads="1"/>
          </p:cNvSpPr>
          <p:nvPr/>
        </p:nvSpPr>
        <p:spPr bwMode="auto">
          <a:xfrm>
            <a:off x="533400" y="152400"/>
            <a:ext cx="3810000" cy="586957"/>
          </a:xfrm>
          <a:prstGeom prst="rect">
            <a:avLst/>
          </a:prstGeom>
          <a:noFill/>
          <a:ln w="9525">
            <a:noFill/>
            <a:miter lim="800000"/>
          </a:ln>
        </p:spPr>
        <p:txBody>
          <a:bodyPr lIns="90000" tIns="46800" rIns="90000" bIns="46800">
            <a:spAutoFit/>
          </a:bodyPr>
          <a:lstStyle/>
          <a:p>
            <a:pPr eaLnBrk="0" hangingPunct="0">
              <a:spcBef>
                <a:spcPct val="50000"/>
              </a:spcBef>
            </a:pPr>
            <a:r>
              <a:rPr lang="zh-CN" altLang="en-US" sz="3200" dirty="0">
                <a:solidFill>
                  <a:srgbClr val="FFC000"/>
                </a:solidFill>
                <a:latin typeface="黑体" pitchFamily="49" charset="-122"/>
                <a:ea typeface="黑体" pitchFamily="49" charset="-122"/>
                <a:cs typeface="方正琥珀简体"/>
              </a:rPr>
              <a:t>国家的对外职能</a:t>
            </a:r>
          </a:p>
        </p:txBody>
      </p:sp>
      <p:sp>
        <p:nvSpPr>
          <p:cNvPr id="159748" name="Text Box 4"/>
          <p:cNvSpPr txBox="1">
            <a:spLocks noChangeArrowheads="1"/>
          </p:cNvSpPr>
          <p:nvPr/>
        </p:nvSpPr>
        <p:spPr bwMode="auto">
          <a:xfrm>
            <a:off x="990600" y="1295400"/>
            <a:ext cx="7162800" cy="1079500"/>
          </a:xfrm>
          <a:prstGeom prst="rect">
            <a:avLst/>
          </a:prstGeom>
          <a:noFill/>
          <a:ln w="9525">
            <a:noFill/>
            <a:miter lim="800000"/>
          </a:ln>
        </p:spPr>
        <p:txBody>
          <a:bodyPr lIns="90000" tIns="46800" rIns="90000" bIns="46800">
            <a:spAutoFit/>
          </a:bodyPr>
          <a:lstStyle/>
          <a:p>
            <a:pPr eaLnBrk="0" hangingPunct="0">
              <a:spcBef>
                <a:spcPct val="50000"/>
              </a:spcBef>
            </a:pPr>
            <a:r>
              <a:rPr lang="zh-CN" altLang="en-US" sz="3200" dirty="0">
                <a:solidFill>
                  <a:srgbClr val="FFFF00"/>
                </a:solidFill>
                <a:latin typeface="黑体" pitchFamily="49" charset="-122"/>
                <a:ea typeface="黑体" pitchFamily="49" charset="-122"/>
                <a:cs typeface="方正琥珀简体"/>
              </a:rPr>
              <a:t>根据自己的利益调整国与国之间的关系，参与国际经济政治生活。</a:t>
            </a:r>
          </a:p>
        </p:txBody>
      </p:sp>
      <p:pic>
        <p:nvPicPr>
          <p:cNvPr id="159749" name="Picture 5" descr="外交"/>
          <p:cNvPicPr>
            <a:picLocks noChangeAspect="1" noChangeArrowheads="1"/>
          </p:cNvPicPr>
          <p:nvPr/>
        </p:nvPicPr>
        <p:blipFill>
          <a:blip r:embed="rId2"/>
          <a:srcRect/>
          <a:stretch>
            <a:fillRect/>
          </a:stretch>
        </p:blipFill>
        <p:spPr bwMode="auto">
          <a:xfrm>
            <a:off x="762000" y="2878138"/>
            <a:ext cx="3733800" cy="2895600"/>
          </a:xfrm>
          <a:prstGeom prst="rect">
            <a:avLst/>
          </a:prstGeom>
          <a:noFill/>
          <a:ln w="9525">
            <a:solidFill>
              <a:srgbClr val="FFFF66"/>
            </a:solidFill>
            <a:miter lim="800000"/>
            <a:headEnd/>
            <a:tailEnd/>
          </a:ln>
        </p:spPr>
      </p:pic>
      <p:pic>
        <p:nvPicPr>
          <p:cNvPr id="159750" name="Picture 6" descr="国旗2"/>
          <p:cNvPicPr>
            <a:picLocks noChangeAspect="1" noChangeArrowheads="1"/>
          </p:cNvPicPr>
          <p:nvPr/>
        </p:nvPicPr>
        <p:blipFill>
          <a:blip r:embed="rId3"/>
          <a:srcRect/>
          <a:stretch>
            <a:fillRect/>
          </a:stretch>
        </p:blipFill>
        <p:spPr bwMode="auto">
          <a:xfrm>
            <a:off x="4572000" y="2895600"/>
            <a:ext cx="4241800" cy="2878138"/>
          </a:xfrm>
          <a:prstGeom prst="rect">
            <a:avLst/>
          </a:prstGeom>
          <a:noFill/>
          <a:ln w="9525">
            <a:solidFill>
              <a:srgbClr val="FFFF66"/>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59748"/>
                                        </p:tgtEl>
                                        <p:attrNameLst>
                                          <p:attrName>style.visibility</p:attrName>
                                        </p:attrNameLst>
                                      </p:cBhvr>
                                      <p:to>
                                        <p:strVal val="visible"/>
                                      </p:to>
                                    </p:set>
                                    <p:animEffect transition="in" filter="slide(fromTop)">
                                      <p:cBhvr>
                                        <p:cTn id="7" dur="500"/>
                                        <p:tgtEl>
                                          <p:spTgt spid="15974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59749"/>
                                        </p:tgtEl>
                                        <p:attrNameLst>
                                          <p:attrName>style.visibility</p:attrName>
                                        </p:attrNameLst>
                                      </p:cBhvr>
                                      <p:to>
                                        <p:strVal val="visible"/>
                                      </p:to>
                                    </p:set>
                                    <p:animEffect transition="in" filter="dissolve">
                                      <p:cBhvr>
                                        <p:cTn id="11" dur="500"/>
                                        <p:tgtEl>
                                          <p:spTgt spid="159749"/>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59750"/>
                                        </p:tgtEl>
                                        <p:attrNameLst>
                                          <p:attrName>style.visibility</p:attrName>
                                        </p:attrNameLst>
                                      </p:cBhvr>
                                      <p:to>
                                        <p:strVal val="visible"/>
                                      </p:to>
                                    </p:set>
                                    <p:animEffect transition="in" filter="dissolve">
                                      <p:cBhvr>
                                        <p:cTn id="15" dur="500"/>
                                        <p:tgtEl>
                                          <p:spTgt spid="159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8"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pPr eaLnBrk="1" hangingPunct="1"/>
            <a:r>
              <a:rPr lang="en-US" altLang="zh-CN" dirty="0" smtClean="0">
                <a:solidFill>
                  <a:srgbClr val="FFC000"/>
                </a:solidFill>
                <a:latin typeface="黑体" pitchFamily="49" charset="-122"/>
                <a:ea typeface="黑体" pitchFamily="49" charset="-122"/>
              </a:rPr>
              <a:t>4</a:t>
            </a:r>
            <a:r>
              <a:rPr lang="zh-CN" altLang="en-US" dirty="0" smtClean="0">
                <a:solidFill>
                  <a:srgbClr val="FFC000"/>
                </a:solidFill>
                <a:latin typeface="黑体" pitchFamily="49" charset="-122"/>
                <a:ea typeface="黑体" pitchFamily="49" charset="-122"/>
              </a:rPr>
              <a:t>．国体和政体及其关系</a:t>
            </a:r>
          </a:p>
        </p:txBody>
      </p:sp>
      <p:sp>
        <p:nvSpPr>
          <p:cNvPr id="38915" name="Rectangle 3"/>
          <p:cNvSpPr>
            <a:spLocks noGrp="1" noRot="1" noChangeArrowheads="1"/>
          </p:cNvSpPr>
          <p:nvPr>
            <p:ph type="body" idx="1"/>
          </p:nvPr>
        </p:nvSpPr>
        <p:spPr>
          <a:xfrm>
            <a:off x="301625" y="1600200"/>
            <a:ext cx="8540750" cy="5070475"/>
          </a:xfrm>
        </p:spPr>
        <p:txBody>
          <a:bodyPr/>
          <a:lstStyle/>
          <a:p>
            <a:pPr eaLnBrk="1" hangingPunct="1">
              <a:lnSpc>
                <a:spcPct val="90000"/>
              </a:lnSpc>
            </a:pPr>
            <a:r>
              <a:rPr lang="zh-CN" altLang="en-US" dirty="0" smtClean="0">
                <a:solidFill>
                  <a:srgbClr val="FFFF00"/>
                </a:solidFill>
                <a:latin typeface="黑体" pitchFamily="49" charset="-122"/>
                <a:ea typeface="黑体" pitchFamily="49" charset="-122"/>
              </a:rPr>
              <a:t>马克思主义依据国家的性质和政权的组织形式，相应地将国家分为国体和政体两个方面。</a:t>
            </a:r>
          </a:p>
          <a:p>
            <a:pPr eaLnBrk="1" hangingPunct="1">
              <a:lnSpc>
                <a:spcPct val="90000"/>
              </a:lnSpc>
            </a:pPr>
            <a:r>
              <a:rPr lang="zh-CN" altLang="en-US" dirty="0" smtClean="0">
                <a:solidFill>
                  <a:srgbClr val="FFFF00"/>
                </a:solidFill>
                <a:latin typeface="黑体" pitchFamily="49" charset="-122"/>
                <a:ea typeface="黑体" pitchFamily="49" charset="-122"/>
              </a:rPr>
              <a:t>国体是指社会各阶级在国家中的地位，它表明国家政权掌握在哪个阶级手里，哪个阶级是统治阶级，哪个阶级是被统治阶级。</a:t>
            </a:r>
          </a:p>
          <a:p>
            <a:pPr eaLnBrk="1" hangingPunct="1">
              <a:lnSpc>
                <a:spcPct val="90000"/>
              </a:lnSpc>
            </a:pPr>
            <a:r>
              <a:rPr lang="zh-CN" altLang="en-US" dirty="0" smtClean="0">
                <a:solidFill>
                  <a:srgbClr val="FFFF00"/>
                </a:solidFill>
                <a:latin typeface="黑体" pitchFamily="49" charset="-122"/>
                <a:ea typeface="黑体" pitchFamily="49" charset="-122"/>
              </a:rPr>
              <a:t>政体是指统治阶级实现其阶级统治的具体组织形式，也就是政权构成形式。它表明统治阶级采取什么样的形式去组织自己的政权，实现自己的统治。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ChangeArrowheads="1"/>
          </p:cNvSpPr>
          <p:nvPr/>
        </p:nvSpPr>
        <p:spPr bwMode="auto">
          <a:xfrm>
            <a:off x="533400" y="762000"/>
            <a:ext cx="990600" cy="76200"/>
          </a:xfrm>
          <a:prstGeom prst="rect">
            <a:avLst/>
          </a:prstGeom>
          <a:gradFill rotWithShape="0">
            <a:gsLst>
              <a:gs pos="0">
                <a:srgbClr val="FFFFFF"/>
              </a:gs>
              <a:gs pos="50000">
                <a:srgbClr val="FF0000"/>
              </a:gs>
              <a:gs pos="100000">
                <a:srgbClr val="FFFFFF"/>
              </a:gs>
            </a:gsLst>
            <a:lin ang="0" scaled="1"/>
          </a:gradFill>
          <a:ln w="9525">
            <a:solidFill>
              <a:srgbClr val="FFFF00"/>
            </a:solidFill>
            <a:miter lim="800000"/>
          </a:ln>
        </p:spPr>
        <p:txBody>
          <a:bodyPr lIns="90000" tIns="46800" rIns="90000" bIns="46800" anchor="ctr">
            <a:spAutoFit/>
          </a:bodyPr>
          <a:lstStyle/>
          <a:p>
            <a:endParaRPr lang="zh-CN" altLang="en-US"/>
          </a:p>
        </p:txBody>
      </p:sp>
      <p:sp>
        <p:nvSpPr>
          <p:cNvPr id="161795" name="Text Box 3"/>
          <p:cNvSpPr txBox="1">
            <a:spLocks noChangeArrowheads="1"/>
          </p:cNvSpPr>
          <p:nvPr/>
        </p:nvSpPr>
        <p:spPr bwMode="auto">
          <a:xfrm>
            <a:off x="533400" y="152400"/>
            <a:ext cx="1066800" cy="586957"/>
          </a:xfrm>
          <a:prstGeom prst="rect">
            <a:avLst/>
          </a:prstGeom>
          <a:noFill/>
          <a:ln w="9525">
            <a:noFill/>
            <a:miter lim="800000"/>
          </a:ln>
        </p:spPr>
        <p:txBody>
          <a:bodyPr lIns="90000" tIns="46800" rIns="90000" bIns="46800">
            <a:spAutoFit/>
          </a:bodyPr>
          <a:lstStyle/>
          <a:p>
            <a:pPr eaLnBrk="0" hangingPunct="0">
              <a:spcBef>
                <a:spcPct val="50000"/>
              </a:spcBef>
            </a:pPr>
            <a:r>
              <a:rPr lang="zh-CN" altLang="en-US" sz="3200" dirty="0">
                <a:solidFill>
                  <a:srgbClr val="FFC000"/>
                </a:solidFill>
                <a:latin typeface="黑体" pitchFamily="49" charset="-122"/>
                <a:ea typeface="黑体" pitchFamily="49" charset="-122"/>
                <a:cs typeface="方正琥珀简体"/>
              </a:rPr>
              <a:t>国体</a:t>
            </a:r>
          </a:p>
        </p:txBody>
      </p:sp>
      <p:sp>
        <p:nvSpPr>
          <p:cNvPr id="161796" name="Text Box 4"/>
          <p:cNvSpPr txBox="1">
            <a:spLocks noChangeArrowheads="1"/>
          </p:cNvSpPr>
          <p:nvPr/>
        </p:nvSpPr>
        <p:spPr bwMode="auto">
          <a:xfrm>
            <a:off x="990600" y="1295400"/>
            <a:ext cx="7162800" cy="1571625"/>
          </a:xfrm>
          <a:prstGeom prst="rect">
            <a:avLst/>
          </a:prstGeom>
          <a:noFill/>
          <a:ln w="9525">
            <a:noFill/>
            <a:miter lim="800000"/>
          </a:ln>
        </p:spPr>
        <p:txBody>
          <a:bodyPr lIns="90000" tIns="46800" rIns="90000" bIns="46800">
            <a:spAutoFit/>
          </a:bodyPr>
          <a:lstStyle/>
          <a:p>
            <a:pPr eaLnBrk="0" hangingPunct="0">
              <a:spcBef>
                <a:spcPct val="50000"/>
              </a:spcBef>
            </a:pPr>
            <a:r>
              <a:rPr lang="zh-CN" altLang="en-US" sz="3200" dirty="0">
                <a:solidFill>
                  <a:srgbClr val="FFFF00"/>
                </a:solidFill>
                <a:latin typeface="黑体" pitchFamily="49" charset="-122"/>
                <a:ea typeface="黑体" pitchFamily="49" charset="-122"/>
                <a:cs typeface="方正琥珀简体"/>
              </a:rPr>
              <a:t>是指社会各阶级在国家中的地位，即哪个阶级掌握国家政权，这是决定国家阶级性质的方面。</a:t>
            </a:r>
          </a:p>
        </p:txBody>
      </p:sp>
      <p:sp>
        <p:nvSpPr>
          <p:cNvPr id="161797" name="Text Box 5"/>
          <p:cNvSpPr txBox="1">
            <a:spLocks noChangeArrowheads="1"/>
          </p:cNvSpPr>
          <p:nvPr/>
        </p:nvSpPr>
        <p:spPr bwMode="auto">
          <a:xfrm>
            <a:off x="3733800" y="3352800"/>
            <a:ext cx="990600" cy="528638"/>
          </a:xfrm>
          <a:prstGeom prst="rect">
            <a:avLst/>
          </a:prstGeom>
          <a:noFill/>
          <a:ln w="9525">
            <a:solidFill>
              <a:srgbClr val="FFFF66"/>
            </a:solidFill>
            <a:miter lim="800000"/>
          </a:ln>
        </p:spPr>
        <p:txBody>
          <a:bodyPr lIns="90000" tIns="46800" rIns="90000" bIns="46800">
            <a:spAutoFit/>
          </a:bodyPr>
          <a:lstStyle/>
          <a:p>
            <a:pPr algn="ctr" eaLnBrk="0" hangingPunct="0">
              <a:spcBef>
                <a:spcPct val="50000"/>
              </a:spcBef>
            </a:pPr>
            <a:r>
              <a:rPr lang="zh-CN" altLang="en-US" sz="2800">
                <a:solidFill>
                  <a:srgbClr val="FFFF66"/>
                </a:solidFill>
                <a:latin typeface="Times New Roman" panose="02020603050405020304" pitchFamily="18" charset="0"/>
                <a:ea typeface="方正大黑简体"/>
                <a:cs typeface="方正大黑简体"/>
              </a:rPr>
              <a:t>国体</a:t>
            </a:r>
          </a:p>
        </p:txBody>
      </p:sp>
      <p:sp>
        <p:nvSpPr>
          <p:cNvPr id="161798" name="Line 6"/>
          <p:cNvSpPr>
            <a:spLocks noChangeShapeType="1"/>
          </p:cNvSpPr>
          <p:nvPr/>
        </p:nvSpPr>
        <p:spPr bwMode="auto">
          <a:xfrm>
            <a:off x="4267200" y="3886200"/>
            <a:ext cx="0" cy="304800"/>
          </a:xfrm>
          <a:prstGeom prst="line">
            <a:avLst/>
          </a:prstGeom>
          <a:noFill/>
          <a:ln w="38100">
            <a:solidFill>
              <a:srgbClr val="FFFF66"/>
            </a:solidFill>
            <a:round/>
          </a:ln>
        </p:spPr>
        <p:txBody>
          <a:bodyPr lIns="90000" tIns="46800" rIns="90000" bIns="46800" anchor="ctr">
            <a:spAutoFit/>
          </a:bodyPr>
          <a:lstStyle/>
          <a:p>
            <a:endParaRPr lang="zh-CN" altLang="en-US"/>
          </a:p>
        </p:txBody>
      </p:sp>
      <p:sp>
        <p:nvSpPr>
          <p:cNvPr id="161799" name="Line 7"/>
          <p:cNvSpPr>
            <a:spLocks noChangeShapeType="1"/>
          </p:cNvSpPr>
          <p:nvPr/>
        </p:nvSpPr>
        <p:spPr bwMode="auto">
          <a:xfrm>
            <a:off x="1676400" y="4191000"/>
            <a:ext cx="5334000" cy="0"/>
          </a:xfrm>
          <a:prstGeom prst="line">
            <a:avLst/>
          </a:prstGeom>
          <a:noFill/>
          <a:ln w="38100">
            <a:solidFill>
              <a:srgbClr val="FFFF66"/>
            </a:solidFill>
            <a:round/>
          </a:ln>
        </p:spPr>
        <p:txBody>
          <a:bodyPr lIns="90000" tIns="46800" rIns="90000" bIns="46800" anchor="ctr">
            <a:spAutoFit/>
          </a:bodyPr>
          <a:lstStyle/>
          <a:p>
            <a:endParaRPr lang="zh-CN" altLang="en-US"/>
          </a:p>
        </p:txBody>
      </p:sp>
      <p:sp>
        <p:nvSpPr>
          <p:cNvPr id="161800" name="Line 8"/>
          <p:cNvSpPr>
            <a:spLocks noChangeShapeType="1"/>
          </p:cNvSpPr>
          <p:nvPr/>
        </p:nvSpPr>
        <p:spPr bwMode="auto">
          <a:xfrm>
            <a:off x="1676400" y="4191000"/>
            <a:ext cx="0" cy="381000"/>
          </a:xfrm>
          <a:prstGeom prst="line">
            <a:avLst/>
          </a:prstGeom>
          <a:noFill/>
          <a:ln w="38100">
            <a:solidFill>
              <a:srgbClr val="FFFF66"/>
            </a:solidFill>
            <a:round/>
            <a:tailEnd type="triangle" w="med" len="med"/>
          </a:ln>
        </p:spPr>
        <p:txBody>
          <a:bodyPr lIns="90000" tIns="46800" rIns="90000" bIns="46800" anchor="ctr">
            <a:spAutoFit/>
          </a:bodyPr>
          <a:lstStyle/>
          <a:p>
            <a:endParaRPr lang="zh-CN" altLang="en-US"/>
          </a:p>
        </p:txBody>
      </p:sp>
      <p:sp>
        <p:nvSpPr>
          <p:cNvPr id="161801" name="Line 9"/>
          <p:cNvSpPr>
            <a:spLocks noChangeShapeType="1"/>
          </p:cNvSpPr>
          <p:nvPr/>
        </p:nvSpPr>
        <p:spPr bwMode="auto">
          <a:xfrm>
            <a:off x="3429000" y="4191000"/>
            <a:ext cx="0" cy="381000"/>
          </a:xfrm>
          <a:prstGeom prst="line">
            <a:avLst/>
          </a:prstGeom>
          <a:noFill/>
          <a:ln w="38100">
            <a:solidFill>
              <a:srgbClr val="FFFF66"/>
            </a:solidFill>
            <a:round/>
            <a:tailEnd type="triangle" w="med" len="med"/>
          </a:ln>
        </p:spPr>
        <p:txBody>
          <a:bodyPr lIns="90000" tIns="46800" rIns="90000" bIns="46800" anchor="ctr">
            <a:spAutoFit/>
          </a:bodyPr>
          <a:lstStyle/>
          <a:p>
            <a:endParaRPr lang="zh-CN" altLang="en-US"/>
          </a:p>
        </p:txBody>
      </p:sp>
      <p:sp>
        <p:nvSpPr>
          <p:cNvPr id="161802" name="Line 10"/>
          <p:cNvSpPr>
            <a:spLocks noChangeShapeType="1"/>
          </p:cNvSpPr>
          <p:nvPr/>
        </p:nvSpPr>
        <p:spPr bwMode="auto">
          <a:xfrm>
            <a:off x="5222875" y="4191000"/>
            <a:ext cx="0" cy="381000"/>
          </a:xfrm>
          <a:prstGeom prst="line">
            <a:avLst/>
          </a:prstGeom>
          <a:noFill/>
          <a:ln w="38100">
            <a:solidFill>
              <a:srgbClr val="FFFF66"/>
            </a:solidFill>
            <a:round/>
            <a:tailEnd type="triangle" w="med" len="med"/>
          </a:ln>
        </p:spPr>
        <p:txBody>
          <a:bodyPr lIns="90000" tIns="46800" rIns="90000" bIns="46800" anchor="ctr">
            <a:spAutoFit/>
          </a:bodyPr>
          <a:lstStyle/>
          <a:p>
            <a:endParaRPr lang="zh-CN" altLang="en-US"/>
          </a:p>
        </p:txBody>
      </p:sp>
      <p:sp>
        <p:nvSpPr>
          <p:cNvPr id="161803" name="Line 11"/>
          <p:cNvSpPr>
            <a:spLocks noChangeShapeType="1"/>
          </p:cNvSpPr>
          <p:nvPr/>
        </p:nvSpPr>
        <p:spPr bwMode="auto">
          <a:xfrm>
            <a:off x="7010400" y="4191000"/>
            <a:ext cx="0" cy="381000"/>
          </a:xfrm>
          <a:prstGeom prst="line">
            <a:avLst/>
          </a:prstGeom>
          <a:noFill/>
          <a:ln w="38100">
            <a:solidFill>
              <a:srgbClr val="FFFF66"/>
            </a:solidFill>
            <a:round/>
            <a:tailEnd type="triangle" w="med" len="med"/>
          </a:ln>
        </p:spPr>
        <p:txBody>
          <a:bodyPr lIns="90000" tIns="46800" rIns="90000" bIns="46800" anchor="ctr">
            <a:spAutoFit/>
          </a:bodyPr>
          <a:lstStyle/>
          <a:p>
            <a:endParaRPr lang="zh-CN" altLang="en-US"/>
          </a:p>
        </p:txBody>
      </p:sp>
      <p:sp>
        <p:nvSpPr>
          <p:cNvPr id="161804" name="Text Box 12"/>
          <p:cNvSpPr txBox="1">
            <a:spLocks noChangeArrowheads="1"/>
          </p:cNvSpPr>
          <p:nvPr/>
        </p:nvSpPr>
        <p:spPr bwMode="auto">
          <a:xfrm>
            <a:off x="1042988" y="4589463"/>
            <a:ext cx="1277937" cy="771525"/>
          </a:xfrm>
          <a:prstGeom prst="rect">
            <a:avLst/>
          </a:prstGeom>
          <a:noFill/>
          <a:ln w="9525">
            <a:solidFill>
              <a:srgbClr val="FFFF66"/>
            </a:solidFill>
            <a:miter lim="800000"/>
          </a:ln>
        </p:spPr>
        <p:txBody>
          <a:bodyPr lIns="90000" tIns="46800" rIns="90000" bIns="46800">
            <a:spAutoFit/>
          </a:bodyPr>
          <a:lstStyle/>
          <a:p>
            <a:pPr algn="ctr" eaLnBrk="0" hangingPunct="0">
              <a:spcBef>
                <a:spcPct val="50000"/>
              </a:spcBef>
            </a:pPr>
            <a:r>
              <a:rPr lang="zh-CN" altLang="en-US" sz="2400">
                <a:solidFill>
                  <a:srgbClr val="FFFF66"/>
                </a:solidFill>
                <a:latin typeface="Times New Roman" panose="02020603050405020304" pitchFamily="18" charset="0"/>
                <a:ea typeface="方正大黑简体"/>
                <a:cs typeface="方正大黑简体"/>
              </a:rPr>
              <a:t>奴隶主</a:t>
            </a:r>
            <a:r>
              <a:rPr lang="zh-CN" altLang="en-US" sz="2000">
                <a:solidFill>
                  <a:srgbClr val="FFFF66"/>
                </a:solidFill>
                <a:latin typeface="Times New Roman" panose="02020603050405020304" pitchFamily="18" charset="0"/>
                <a:ea typeface="方正大黑简体"/>
                <a:cs typeface="方正大黑简体"/>
              </a:rPr>
              <a:t>阶级专政</a:t>
            </a:r>
          </a:p>
        </p:txBody>
      </p:sp>
      <p:sp>
        <p:nvSpPr>
          <p:cNvPr id="161805" name="Text Box 13"/>
          <p:cNvSpPr txBox="1">
            <a:spLocks noChangeArrowheads="1"/>
          </p:cNvSpPr>
          <p:nvPr/>
        </p:nvSpPr>
        <p:spPr bwMode="auto">
          <a:xfrm>
            <a:off x="2819400" y="4578350"/>
            <a:ext cx="1219200" cy="831850"/>
          </a:xfrm>
          <a:prstGeom prst="rect">
            <a:avLst/>
          </a:prstGeom>
          <a:noFill/>
          <a:ln w="9525">
            <a:solidFill>
              <a:srgbClr val="FFFF66"/>
            </a:solidFill>
            <a:miter lim="800000"/>
          </a:ln>
        </p:spPr>
        <p:txBody>
          <a:bodyPr lIns="90000" tIns="46800" rIns="90000" bIns="46800">
            <a:spAutoFit/>
          </a:bodyPr>
          <a:lstStyle/>
          <a:p>
            <a:pPr algn="ctr" eaLnBrk="0" hangingPunct="0">
              <a:spcBef>
                <a:spcPct val="50000"/>
              </a:spcBef>
            </a:pPr>
            <a:r>
              <a:rPr lang="zh-CN" altLang="en-US" sz="2400">
                <a:solidFill>
                  <a:srgbClr val="FFFF66"/>
                </a:solidFill>
                <a:latin typeface="Times New Roman" panose="02020603050405020304" pitchFamily="18" charset="0"/>
                <a:ea typeface="方正大黑简体"/>
                <a:cs typeface="方正大黑简体"/>
              </a:rPr>
              <a:t>地主阶级专政</a:t>
            </a:r>
          </a:p>
        </p:txBody>
      </p:sp>
      <p:sp>
        <p:nvSpPr>
          <p:cNvPr id="161806" name="Text Box 14"/>
          <p:cNvSpPr txBox="1">
            <a:spLocks noChangeArrowheads="1"/>
          </p:cNvSpPr>
          <p:nvPr/>
        </p:nvSpPr>
        <p:spPr bwMode="auto">
          <a:xfrm>
            <a:off x="4648200" y="4595813"/>
            <a:ext cx="1143000" cy="831850"/>
          </a:xfrm>
          <a:prstGeom prst="rect">
            <a:avLst/>
          </a:prstGeom>
          <a:noFill/>
          <a:ln w="9525">
            <a:solidFill>
              <a:srgbClr val="FFFF66"/>
            </a:solidFill>
            <a:miter lim="800000"/>
          </a:ln>
        </p:spPr>
        <p:txBody>
          <a:bodyPr lIns="90000" tIns="46800" rIns="90000" bIns="46800">
            <a:spAutoFit/>
          </a:bodyPr>
          <a:lstStyle/>
          <a:p>
            <a:pPr algn="ctr" eaLnBrk="0" hangingPunct="0">
              <a:spcBef>
                <a:spcPct val="50000"/>
              </a:spcBef>
            </a:pPr>
            <a:r>
              <a:rPr lang="zh-CN" altLang="en-US" sz="2400">
                <a:solidFill>
                  <a:srgbClr val="FFFF66"/>
                </a:solidFill>
                <a:latin typeface="Times New Roman" panose="02020603050405020304" pitchFamily="18" charset="0"/>
                <a:ea typeface="方正大黑简体"/>
                <a:cs typeface="方正大黑简体"/>
              </a:rPr>
              <a:t>资产阶级专政</a:t>
            </a:r>
          </a:p>
        </p:txBody>
      </p:sp>
      <p:sp>
        <p:nvSpPr>
          <p:cNvPr id="161807" name="Text Box 15"/>
          <p:cNvSpPr txBox="1">
            <a:spLocks noChangeArrowheads="1"/>
          </p:cNvSpPr>
          <p:nvPr/>
        </p:nvSpPr>
        <p:spPr bwMode="auto">
          <a:xfrm>
            <a:off x="6435725" y="4595813"/>
            <a:ext cx="1143000" cy="831850"/>
          </a:xfrm>
          <a:prstGeom prst="rect">
            <a:avLst/>
          </a:prstGeom>
          <a:noFill/>
          <a:ln w="9525">
            <a:solidFill>
              <a:srgbClr val="FFFF66"/>
            </a:solidFill>
            <a:miter lim="800000"/>
          </a:ln>
        </p:spPr>
        <p:txBody>
          <a:bodyPr lIns="90000" tIns="46800" rIns="90000" bIns="46800">
            <a:spAutoFit/>
          </a:bodyPr>
          <a:lstStyle/>
          <a:p>
            <a:pPr algn="ctr" eaLnBrk="0" hangingPunct="0">
              <a:spcBef>
                <a:spcPct val="50000"/>
              </a:spcBef>
            </a:pPr>
            <a:r>
              <a:rPr lang="zh-CN" altLang="en-US" sz="2400">
                <a:solidFill>
                  <a:srgbClr val="FFFF66"/>
                </a:solidFill>
                <a:latin typeface="Times New Roman" panose="02020603050405020304" pitchFamily="18" charset="0"/>
                <a:ea typeface="方正大黑简体"/>
                <a:cs typeface="方正大黑简体"/>
              </a:rPr>
              <a:t>无产阶级专政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1794"/>
                                        </p:tgtEl>
                                        <p:attrNameLst>
                                          <p:attrName>style.visibility</p:attrName>
                                        </p:attrNameLst>
                                      </p:cBhvr>
                                      <p:to>
                                        <p:strVal val="visible"/>
                                      </p:to>
                                    </p:set>
                                    <p:animEffect transition="in" filter="barn(inVertical)">
                                      <p:cBhvr>
                                        <p:cTn id="7" dur="500"/>
                                        <p:tgtEl>
                                          <p:spTgt spid="161794"/>
                                        </p:tgtEl>
                                      </p:cBhvr>
                                    </p:animEffect>
                                  </p:childTnLst>
                                </p:cTn>
                              </p:par>
                            </p:childTnLst>
                          </p:cTn>
                        </p:par>
                        <p:par>
                          <p:cTn id="8" fill="hold">
                            <p:stCondLst>
                              <p:cond delay="500"/>
                            </p:stCondLst>
                            <p:childTnLst>
                              <p:par>
                                <p:cTn id="9" presetID="17" presetClass="entr" presetSubtype="4" fill="hold" grpId="0" nodeType="afterEffect">
                                  <p:stCondLst>
                                    <p:cond delay="0"/>
                                  </p:stCondLst>
                                  <p:childTnLst>
                                    <p:set>
                                      <p:cBhvr>
                                        <p:cTn id="10" dur="1" fill="hold">
                                          <p:stCondLst>
                                            <p:cond delay="0"/>
                                          </p:stCondLst>
                                        </p:cTn>
                                        <p:tgtEl>
                                          <p:spTgt spid="161795"/>
                                        </p:tgtEl>
                                        <p:attrNameLst>
                                          <p:attrName>style.visibility</p:attrName>
                                        </p:attrNameLst>
                                      </p:cBhvr>
                                      <p:to>
                                        <p:strVal val="visible"/>
                                      </p:to>
                                    </p:set>
                                    <p:anim calcmode="lin" valueType="num">
                                      <p:cBhvr>
                                        <p:cTn id="11" dur="500" fill="hold"/>
                                        <p:tgtEl>
                                          <p:spTgt spid="161795"/>
                                        </p:tgtEl>
                                        <p:attrNameLst>
                                          <p:attrName>ppt_x</p:attrName>
                                        </p:attrNameLst>
                                      </p:cBhvr>
                                      <p:tavLst>
                                        <p:tav tm="0">
                                          <p:val>
                                            <p:strVal val="#ppt_x"/>
                                          </p:val>
                                        </p:tav>
                                        <p:tav tm="100000">
                                          <p:val>
                                            <p:strVal val="#ppt_x"/>
                                          </p:val>
                                        </p:tav>
                                      </p:tavLst>
                                    </p:anim>
                                    <p:anim calcmode="lin" valueType="num">
                                      <p:cBhvr>
                                        <p:cTn id="12" dur="500" fill="hold"/>
                                        <p:tgtEl>
                                          <p:spTgt spid="161795"/>
                                        </p:tgtEl>
                                        <p:attrNameLst>
                                          <p:attrName>ppt_y</p:attrName>
                                        </p:attrNameLst>
                                      </p:cBhvr>
                                      <p:tavLst>
                                        <p:tav tm="0">
                                          <p:val>
                                            <p:strVal val="#ppt_y+#ppt_h/2"/>
                                          </p:val>
                                        </p:tav>
                                        <p:tav tm="100000">
                                          <p:val>
                                            <p:strVal val="#ppt_y"/>
                                          </p:val>
                                        </p:tav>
                                      </p:tavLst>
                                    </p:anim>
                                    <p:anim calcmode="lin" valueType="num">
                                      <p:cBhvr>
                                        <p:cTn id="13" dur="500" fill="hold"/>
                                        <p:tgtEl>
                                          <p:spTgt spid="161795"/>
                                        </p:tgtEl>
                                        <p:attrNameLst>
                                          <p:attrName>ppt_w</p:attrName>
                                        </p:attrNameLst>
                                      </p:cBhvr>
                                      <p:tavLst>
                                        <p:tav tm="0">
                                          <p:val>
                                            <p:strVal val="#ppt_w"/>
                                          </p:val>
                                        </p:tav>
                                        <p:tav tm="100000">
                                          <p:val>
                                            <p:strVal val="#ppt_w"/>
                                          </p:val>
                                        </p:tav>
                                      </p:tavLst>
                                    </p:anim>
                                    <p:anim calcmode="lin" valueType="num">
                                      <p:cBhvr>
                                        <p:cTn id="14" dur="500" fill="hold"/>
                                        <p:tgtEl>
                                          <p:spTgt spid="161795"/>
                                        </p:tgtEl>
                                        <p:attrNameLst>
                                          <p:attrName>ppt_h</p:attrName>
                                        </p:attrNameLst>
                                      </p:cBhvr>
                                      <p:tavLst>
                                        <p:tav tm="0">
                                          <p:val>
                                            <p:fltVal val="0"/>
                                          </p:val>
                                        </p:tav>
                                        <p:tav tm="100000">
                                          <p:val>
                                            <p:strVal val="#ppt_h"/>
                                          </p:val>
                                        </p:tav>
                                      </p:tavLst>
                                    </p:anim>
                                  </p:childTnLst>
                                </p:cTn>
                              </p:par>
                            </p:childTnLst>
                          </p:cTn>
                        </p:par>
                        <p:par>
                          <p:cTn id="15" fill="hold">
                            <p:stCondLst>
                              <p:cond delay="1000"/>
                            </p:stCondLst>
                            <p:childTnLst>
                              <p:par>
                                <p:cTn id="16" presetID="12" presetClass="entr" presetSubtype="1" fill="hold" grpId="0" nodeType="afterEffect">
                                  <p:stCondLst>
                                    <p:cond delay="0"/>
                                  </p:stCondLst>
                                  <p:childTnLst>
                                    <p:set>
                                      <p:cBhvr>
                                        <p:cTn id="17" dur="1" fill="hold">
                                          <p:stCondLst>
                                            <p:cond delay="0"/>
                                          </p:stCondLst>
                                        </p:cTn>
                                        <p:tgtEl>
                                          <p:spTgt spid="161796"/>
                                        </p:tgtEl>
                                        <p:attrNameLst>
                                          <p:attrName>style.visibility</p:attrName>
                                        </p:attrNameLst>
                                      </p:cBhvr>
                                      <p:to>
                                        <p:strVal val="visible"/>
                                      </p:to>
                                    </p:set>
                                    <p:animEffect transition="in" filter="slide(fromTop)">
                                      <p:cBhvr>
                                        <p:cTn id="18" dur="500"/>
                                        <p:tgtEl>
                                          <p:spTgt spid="161796"/>
                                        </p:tgtEl>
                                      </p:cBhvr>
                                    </p:animEffect>
                                  </p:childTnLst>
                                </p:cTn>
                              </p:par>
                            </p:childTnLst>
                          </p:cTn>
                        </p:par>
                        <p:par>
                          <p:cTn id="19" fill="hold">
                            <p:stCondLst>
                              <p:cond delay="1500"/>
                            </p:stCondLst>
                            <p:childTnLst>
                              <p:par>
                                <p:cTn id="20" presetID="23" presetClass="entr" presetSubtype="16" fill="hold" grpId="0" nodeType="afterEffect">
                                  <p:stCondLst>
                                    <p:cond delay="0"/>
                                  </p:stCondLst>
                                  <p:childTnLst>
                                    <p:set>
                                      <p:cBhvr>
                                        <p:cTn id="21" dur="1" fill="hold">
                                          <p:stCondLst>
                                            <p:cond delay="0"/>
                                          </p:stCondLst>
                                        </p:cTn>
                                        <p:tgtEl>
                                          <p:spTgt spid="161797"/>
                                        </p:tgtEl>
                                        <p:attrNameLst>
                                          <p:attrName>style.visibility</p:attrName>
                                        </p:attrNameLst>
                                      </p:cBhvr>
                                      <p:to>
                                        <p:strVal val="visible"/>
                                      </p:to>
                                    </p:set>
                                    <p:anim calcmode="lin" valueType="num">
                                      <p:cBhvr>
                                        <p:cTn id="22" dur="500" fill="hold"/>
                                        <p:tgtEl>
                                          <p:spTgt spid="161797"/>
                                        </p:tgtEl>
                                        <p:attrNameLst>
                                          <p:attrName>ppt_w</p:attrName>
                                        </p:attrNameLst>
                                      </p:cBhvr>
                                      <p:tavLst>
                                        <p:tav tm="0">
                                          <p:val>
                                            <p:fltVal val="0"/>
                                          </p:val>
                                        </p:tav>
                                        <p:tav tm="100000">
                                          <p:val>
                                            <p:strVal val="#ppt_w"/>
                                          </p:val>
                                        </p:tav>
                                      </p:tavLst>
                                    </p:anim>
                                    <p:anim calcmode="lin" valueType="num">
                                      <p:cBhvr>
                                        <p:cTn id="23" dur="500" fill="hold"/>
                                        <p:tgtEl>
                                          <p:spTgt spid="161797"/>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17" presetClass="entr" presetSubtype="1" fill="hold" grpId="0" nodeType="afterEffect">
                                  <p:stCondLst>
                                    <p:cond delay="0"/>
                                  </p:stCondLst>
                                  <p:childTnLst>
                                    <p:set>
                                      <p:cBhvr>
                                        <p:cTn id="26" dur="1" fill="hold">
                                          <p:stCondLst>
                                            <p:cond delay="0"/>
                                          </p:stCondLst>
                                        </p:cTn>
                                        <p:tgtEl>
                                          <p:spTgt spid="161798"/>
                                        </p:tgtEl>
                                        <p:attrNameLst>
                                          <p:attrName>style.visibility</p:attrName>
                                        </p:attrNameLst>
                                      </p:cBhvr>
                                      <p:to>
                                        <p:strVal val="visible"/>
                                      </p:to>
                                    </p:set>
                                    <p:anim calcmode="lin" valueType="num">
                                      <p:cBhvr>
                                        <p:cTn id="27" dur="500" fill="hold"/>
                                        <p:tgtEl>
                                          <p:spTgt spid="161798"/>
                                        </p:tgtEl>
                                        <p:attrNameLst>
                                          <p:attrName>ppt_x</p:attrName>
                                        </p:attrNameLst>
                                      </p:cBhvr>
                                      <p:tavLst>
                                        <p:tav tm="0">
                                          <p:val>
                                            <p:strVal val="#ppt_x"/>
                                          </p:val>
                                        </p:tav>
                                        <p:tav tm="100000">
                                          <p:val>
                                            <p:strVal val="#ppt_x"/>
                                          </p:val>
                                        </p:tav>
                                      </p:tavLst>
                                    </p:anim>
                                    <p:anim calcmode="lin" valueType="num">
                                      <p:cBhvr>
                                        <p:cTn id="28" dur="500" fill="hold"/>
                                        <p:tgtEl>
                                          <p:spTgt spid="161798"/>
                                        </p:tgtEl>
                                        <p:attrNameLst>
                                          <p:attrName>ppt_y</p:attrName>
                                        </p:attrNameLst>
                                      </p:cBhvr>
                                      <p:tavLst>
                                        <p:tav tm="0">
                                          <p:val>
                                            <p:strVal val="#ppt_y-#ppt_h/2"/>
                                          </p:val>
                                        </p:tav>
                                        <p:tav tm="100000">
                                          <p:val>
                                            <p:strVal val="#ppt_y"/>
                                          </p:val>
                                        </p:tav>
                                      </p:tavLst>
                                    </p:anim>
                                    <p:anim calcmode="lin" valueType="num">
                                      <p:cBhvr>
                                        <p:cTn id="29" dur="500" fill="hold"/>
                                        <p:tgtEl>
                                          <p:spTgt spid="161798"/>
                                        </p:tgtEl>
                                        <p:attrNameLst>
                                          <p:attrName>ppt_w</p:attrName>
                                        </p:attrNameLst>
                                      </p:cBhvr>
                                      <p:tavLst>
                                        <p:tav tm="0">
                                          <p:val>
                                            <p:strVal val="#ppt_w"/>
                                          </p:val>
                                        </p:tav>
                                        <p:tav tm="100000">
                                          <p:val>
                                            <p:strVal val="#ppt_w"/>
                                          </p:val>
                                        </p:tav>
                                      </p:tavLst>
                                    </p:anim>
                                    <p:anim calcmode="lin" valueType="num">
                                      <p:cBhvr>
                                        <p:cTn id="30" dur="500" fill="hold"/>
                                        <p:tgtEl>
                                          <p:spTgt spid="161798"/>
                                        </p:tgtEl>
                                        <p:attrNameLst>
                                          <p:attrName>ppt_h</p:attrName>
                                        </p:attrNameLst>
                                      </p:cBhvr>
                                      <p:tavLst>
                                        <p:tav tm="0">
                                          <p:val>
                                            <p:fltVal val="0"/>
                                          </p:val>
                                        </p:tav>
                                        <p:tav tm="100000">
                                          <p:val>
                                            <p:strVal val="#ppt_h"/>
                                          </p:val>
                                        </p:tav>
                                      </p:tavLst>
                                    </p:anim>
                                  </p:childTnLst>
                                </p:cTn>
                              </p:par>
                            </p:childTnLst>
                          </p:cTn>
                        </p:par>
                        <p:par>
                          <p:cTn id="31" fill="hold">
                            <p:stCondLst>
                              <p:cond delay="2500"/>
                            </p:stCondLst>
                            <p:childTnLst>
                              <p:par>
                                <p:cTn id="32" presetID="16" presetClass="entr" presetSubtype="37" fill="hold" grpId="0" nodeType="afterEffect">
                                  <p:stCondLst>
                                    <p:cond delay="0"/>
                                  </p:stCondLst>
                                  <p:childTnLst>
                                    <p:set>
                                      <p:cBhvr>
                                        <p:cTn id="33" dur="1" fill="hold">
                                          <p:stCondLst>
                                            <p:cond delay="0"/>
                                          </p:stCondLst>
                                        </p:cTn>
                                        <p:tgtEl>
                                          <p:spTgt spid="161799"/>
                                        </p:tgtEl>
                                        <p:attrNameLst>
                                          <p:attrName>style.visibility</p:attrName>
                                        </p:attrNameLst>
                                      </p:cBhvr>
                                      <p:to>
                                        <p:strVal val="visible"/>
                                      </p:to>
                                    </p:set>
                                    <p:animEffect transition="in" filter="barn(outVertical)">
                                      <p:cBhvr>
                                        <p:cTn id="34" dur="500"/>
                                        <p:tgtEl>
                                          <p:spTgt spid="161799"/>
                                        </p:tgtEl>
                                      </p:cBhvr>
                                    </p:animEffect>
                                  </p:childTnLst>
                                </p:cTn>
                              </p:par>
                            </p:childTnLst>
                          </p:cTn>
                        </p:par>
                        <p:par>
                          <p:cTn id="35" fill="hold">
                            <p:stCondLst>
                              <p:cond delay="3000"/>
                            </p:stCondLst>
                            <p:childTnLst>
                              <p:par>
                                <p:cTn id="36" presetID="17" presetClass="entr" presetSubtype="1" fill="hold" grpId="0" nodeType="afterEffect">
                                  <p:stCondLst>
                                    <p:cond delay="0"/>
                                  </p:stCondLst>
                                  <p:childTnLst>
                                    <p:set>
                                      <p:cBhvr>
                                        <p:cTn id="37" dur="1" fill="hold">
                                          <p:stCondLst>
                                            <p:cond delay="0"/>
                                          </p:stCondLst>
                                        </p:cTn>
                                        <p:tgtEl>
                                          <p:spTgt spid="161800"/>
                                        </p:tgtEl>
                                        <p:attrNameLst>
                                          <p:attrName>style.visibility</p:attrName>
                                        </p:attrNameLst>
                                      </p:cBhvr>
                                      <p:to>
                                        <p:strVal val="visible"/>
                                      </p:to>
                                    </p:set>
                                    <p:anim calcmode="lin" valueType="num">
                                      <p:cBhvr>
                                        <p:cTn id="38" dur="500" fill="hold"/>
                                        <p:tgtEl>
                                          <p:spTgt spid="161800"/>
                                        </p:tgtEl>
                                        <p:attrNameLst>
                                          <p:attrName>ppt_x</p:attrName>
                                        </p:attrNameLst>
                                      </p:cBhvr>
                                      <p:tavLst>
                                        <p:tav tm="0">
                                          <p:val>
                                            <p:strVal val="#ppt_x"/>
                                          </p:val>
                                        </p:tav>
                                        <p:tav tm="100000">
                                          <p:val>
                                            <p:strVal val="#ppt_x"/>
                                          </p:val>
                                        </p:tav>
                                      </p:tavLst>
                                    </p:anim>
                                    <p:anim calcmode="lin" valueType="num">
                                      <p:cBhvr>
                                        <p:cTn id="39" dur="500" fill="hold"/>
                                        <p:tgtEl>
                                          <p:spTgt spid="161800"/>
                                        </p:tgtEl>
                                        <p:attrNameLst>
                                          <p:attrName>ppt_y</p:attrName>
                                        </p:attrNameLst>
                                      </p:cBhvr>
                                      <p:tavLst>
                                        <p:tav tm="0">
                                          <p:val>
                                            <p:strVal val="#ppt_y-#ppt_h/2"/>
                                          </p:val>
                                        </p:tav>
                                        <p:tav tm="100000">
                                          <p:val>
                                            <p:strVal val="#ppt_y"/>
                                          </p:val>
                                        </p:tav>
                                      </p:tavLst>
                                    </p:anim>
                                    <p:anim calcmode="lin" valueType="num">
                                      <p:cBhvr>
                                        <p:cTn id="40" dur="500" fill="hold"/>
                                        <p:tgtEl>
                                          <p:spTgt spid="161800"/>
                                        </p:tgtEl>
                                        <p:attrNameLst>
                                          <p:attrName>ppt_w</p:attrName>
                                        </p:attrNameLst>
                                      </p:cBhvr>
                                      <p:tavLst>
                                        <p:tav tm="0">
                                          <p:val>
                                            <p:strVal val="#ppt_w"/>
                                          </p:val>
                                        </p:tav>
                                        <p:tav tm="100000">
                                          <p:val>
                                            <p:strVal val="#ppt_w"/>
                                          </p:val>
                                        </p:tav>
                                      </p:tavLst>
                                    </p:anim>
                                    <p:anim calcmode="lin" valueType="num">
                                      <p:cBhvr>
                                        <p:cTn id="41" dur="500" fill="hold"/>
                                        <p:tgtEl>
                                          <p:spTgt spid="161800"/>
                                        </p:tgtEl>
                                        <p:attrNameLst>
                                          <p:attrName>ppt_h</p:attrName>
                                        </p:attrNameLst>
                                      </p:cBhvr>
                                      <p:tavLst>
                                        <p:tav tm="0">
                                          <p:val>
                                            <p:fltVal val="0"/>
                                          </p:val>
                                        </p:tav>
                                        <p:tav tm="100000">
                                          <p:val>
                                            <p:strVal val="#ppt_h"/>
                                          </p:val>
                                        </p:tav>
                                      </p:tavLst>
                                    </p:anim>
                                  </p:childTnLst>
                                </p:cTn>
                              </p:par>
                            </p:childTnLst>
                          </p:cTn>
                        </p:par>
                        <p:par>
                          <p:cTn id="42" fill="hold">
                            <p:stCondLst>
                              <p:cond delay="3500"/>
                            </p:stCondLst>
                            <p:childTnLst>
                              <p:par>
                                <p:cTn id="43" presetID="9" presetClass="entr" presetSubtype="0" fill="hold" grpId="0" nodeType="afterEffect">
                                  <p:stCondLst>
                                    <p:cond delay="0"/>
                                  </p:stCondLst>
                                  <p:childTnLst>
                                    <p:set>
                                      <p:cBhvr>
                                        <p:cTn id="44" dur="1" fill="hold">
                                          <p:stCondLst>
                                            <p:cond delay="0"/>
                                          </p:stCondLst>
                                        </p:cTn>
                                        <p:tgtEl>
                                          <p:spTgt spid="161804"/>
                                        </p:tgtEl>
                                        <p:attrNameLst>
                                          <p:attrName>style.visibility</p:attrName>
                                        </p:attrNameLst>
                                      </p:cBhvr>
                                      <p:to>
                                        <p:strVal val="visible"/>
                                      </p:to>
                                    </p:set>
                                    <p:animEffect transition="in" filter="dissolve">
                                      <p:cBhvr>
                                        <p:cTn id="45" dur="500"/>
                                        <p:tgtEl>
                                          <p:spTgt spid="161804"/>
                                        </p:tgtEl>
                                      </p:cBhvr>
                                    </p:animEffect>
                                  </p:childTnLst>
                                </p:cTn>
                              </p:par>
                            </p:childTnLst>
                          </p:cTn>
                        </p:par>
                        <p:par>
                          <p:cTn id="46" fill="hold">
                            <p:stCondLst>
                              <p:cond delay="4000"/>
                            </p:stCondLst>
                            <p:childTnLst>
                              <p:par>
                                <p:cTn id="47" presetID="17" presetClass="entr" presetSubtype="1" fill="hold" grpId="0" nodeType="afterEffect">
                                  <p:stCondLst>
                                    <p:cond delay="0"/>
                                  </p:stCondLst>
                                  <p:childTnLst>
                                    <p:set>
                                      <p:cBhvr>
                                        <p:cTn id="48" dur="1" fill="hold">
                                          <p:stCondLst>
                                            <p:cond delay="0"/>
                                          </p:stCondLst>
                                        </p:cTn>
                                        <p:tgtEl>
                                          <p:spTgt spid="161801"/>
                                        </p:tgtEl>
                                        <p:attrNameLst>
                                          <p:attrName>style.visibility</p:attrName>
                                        </p:attrNameLst>
                                      </p:cBhvr>
                                      <p:to>
                                        <p:strVal val="visible"/>
                                      </p:to>
                                    </p:set>
                                    <p:anim calcmode="lin" valueType="num">
                                      <p:cBhvr>
                                        <p:cTn id="49" dur="500" fill="hold"/>
                                        <p:tgtEl>
                                          <p:spTgt spid="161801"/>
                                        </p:tgtEl>
                                        <p:attrNameLst>
                                          <p:attrName>ppt_x</p:attrName>
                                        </p:attrNameLst>
                                      </p:cBhvr>
                                      <p:tavLst>
                                        <p:tav tm="0">
                                          <p:val>
                                            <p:strVal val="#ppt_x"/>
                                          </p:val>
                                        </p:tav>
                                        <p:tav tm="100000">
                                          <p:val>
                                            <p:strVal val="#ppt_x"/>
                                          </p:val>
                                        </p:tav>
                                      </p:tavLst>
                                    </p:anim>
                                    <p:anim calcmode="lin" valueType="num">
                                      <p:cBhvr>
                                        <p:cTn id="50" dur="500" fill="hold"/>
                                        <p:tgtEl>
                                          <p:spTgt spid="161801"/>
                                        </p:tgtEl>
                                        <p:attrNameLst>
                                          <p:attrName>ppt_y</p:attrName>
                                        </p:attrNameLst>
                                      </p:cBhvr>
                                      <p:tavLst>
                                        <p:tav tm="0">
                                          <p:val>
                                            <p:strVal val="#ppt_y-#ppt_h/2"/>
                                          </p:val>
                                        </p:tav>
                                        <p:tav tm="100000">
                                          <p:val>
                                            <p:strVal val="#ppt_y"/>
                                          </p:val>
                                        </p:tav>
                                      </p:tavLst>
                                    </p:anim>
                                    <p:anim calcmode="lin" valueType="num">
                                      <p:cBhvr>
                                        <p:cTn id="51" dur="500" fill="hold"/>
                                        <p:tgtEl>
                                          <p:spTgt spid="161801"/>
                                        </p:tgtEl>
                                        <p:attrNameLst>
                                          <p:attrName>ppt_w</p:attrName>
                                        </p:attrNameLst>
                                      </p:cBhvr>
                                      <p:tavLst>
                                        <p:tav tm="0">
                                          <p:val>
                                            <p:strVal val="#ppt_w"/>
                                          </p:val>
                                        </p:tav>
                                        <p:tav tm="100000">
                                          <p:val>
                                            <p:strVal val="#ppt_w"/>
                                          </p:val>
                                        </p:tav>
                                      </p:tavLst>
                                    </p:anim>
                                    <p:anim calcmode="lin" valueType="num">
                                      <p:cBhvr>
                                        <p:cTn id="52" dur="500" fill="hold"/>
                                        <p:tgtEl>
                                          <p:spTgt spid="161801"/>
                                        </p:tgtEl>
                                        <p:attrNameLst>
                                          <p:attrName>ppt_h</p:attrName>
                                        </p:attrNameLst>
                                      </p:cBhvr>
                                      <p:tavLst>
                                        <p:tav tm="0">
                                          <p:val>
                                            <p:fltVal val="0"/>
                                          </p:val>
                                        </p:tav>
                                        <p:tav tm="100000">
                                          <p:val>
                                            <p:strVal val="#ppt_h"/>
                                          </p:val>
                                        </p:tav>
                                      </p:tavLst>
                                    </p:anim>
                                  </p:childTnLst>
                                </p:cTn>
                              </p:par>
                            </p:childTnLst>
                          </p:cTn>
                        </p:par>
                        <p:par>
                          <p:cTn id="53" fill="hold">
                            <p:stCondLst>
                              <p:cond delay="4500"/>
                            </p:stCondLst>
                            <p:childTnLst>
                              <p:par>
                                <p:cTn id="54" presetID="9" presetClass="entr" presetSubtype="0" fill="hold" grpId="0" nodeType="afterEffect">
                                  <p:stCondLst>
                                    <p:cond delay="0"/>
                                  </p:stCondLst>
                                  <p:childTnLst>
                                    <p:set>
                                      <p:cBhvr>
                                        <p:cTn id="55" dur="1" fill="hold">
                                          <p:stCondLst>
                                            <p:cond delay="0"/>
                                          </p:stCondLst>
                                        </p:cTn>
                                        <p:tgtEl>
                                          <p:spTgt spid="161805"/>
                                        </p:tgtEl>
                                        <p:attrNameLst>
                                          <p:attrName>style.visibility</p:attrName>
                                        </p:attrNameLst>
                                      </p:cBhvr>
                                      <p:to>
                                        <p:strVal val="visible"/>
                                      </p:to>
                                    </p:set>
                                    <p:animEffect transition="in" filter="dissolve">
                                      <p:cBhvr>
                                        <p:cTn id="56" dur="500"/>
                                        <p:tgtEl>
                                          <p:spTgt spid="161805"/>
                                        </p:tgtEl>
                                      </p:cBhvr>
                                    </p:animEffect>
                                  </p:childTnLst>
                                </p:cTn>
                              </p:par>
                            </p:childTnLst>
                          </p:cTn>
                        </p:par>
                        <p:par>
                          <p:cTn id="57" fill="hold">
                            <p:stCondLst>
                              <p:cond delay="5000"/>
                            </p:stCondLst>
                            <p:childTnLst>
                              <p:par>
                                <p:cTn id="58" presetID="17" presetClass="entr" presetSubtype="1" fill="hold" grpId="0" nodeType="afterEffect">
                                  <p:stCondLst>
                                    <p:cond delay="0"/>
                                  </p:stCondLst>
                                  <p:childTnLst>
                                    <p:set>
                                      <p:cBhvr>
                                        <p:cTn id="59" dur="1" fill="hold">
                                          <p:stCondLst>
                                            <p:cond delay="0"/>
                                          </p:stCondLst>
                                        </p:cTn>
                                        <p:tgtEl>
                                          <p:spTgt spid="161802"/>
                                        </p:tgtEl>
                                        <p:attrNameLst>
                                          <p:attrName>style.visibility</p:attrName>
                                        </p:attrNameLst>
                                      </p:cBhvr>
                                      <p:to>
                                        <p:strVal val="visible"/>
                                      </p:to>
                                    </p:set>
                                    <p:anim calcmode="lin" valueType="num">
                                      <p:cBhvr>
                                        <p:cTn id="60" dur="500" fill="hold"/>
                                        <p:tgtEl>
                                          <p:spTgt spid="161802"/>
                                        </p:tgtEl>
                                        <p:attrNameLst>
                                          <p:attrName>ppt_x</p:attrName>
                                        </p:attrNameLst>
                                      </p:cBhvr>
                                      <p:tavLst>
                                        <p:tav tm="0">
                                          <p:val>
                                            <p:strVal val="#ppt_x"/>
                                          </p:val>
                                        </p:tav>
                                        <p:tav tm="100000">
                                          <p:val>
                                            <p:strVal val="#ppt_x"/>
                                          </p:val>
                                        </p:tav>
                                      </p:tavLst>
                                    </p:anim>
                                    <p:anim calcmode="lin" valueType="num">
                                      <p:cBhvr>
                                        <p:cTn id="61" dur="500" fill="hold"/>
                                        <p:tgtEl>
                                          <p:spTgt spid="161802"/>
                                        </p:tgtEl>
                                        <p:attrNameLst>
                                          <p:attrName>ppt_y</p:attrName>
                                        </p:attrNameLst>
                                      </p:cBhvr>
                                      <p:tavLst>
                                        <p:tav tm="0">
                                          <p:val>
                                            <p:strVal val="#ppt_y-#ppt_h/2"/>
                                          </p:val>
                                        </p:tav>
                                        <p:tav tm="100000">
                                          <p:val>
                                            <p:strVal val="#ppt_y"/>
                                          </p:val>
                                        </p:tav>
                                      </p:tavLst>
                                    </p:anim>
                                    <p:anim calcmode="lin" valueType="num">
                                      <p:cBhvr>
                                        <p:cTn id="62" dur="500" fill="hold"/>
                                        <p:tgtEl>
                                          <p:spTgt spid="161802"/>
                                        </p:tgtEl>
                                        <p:attrNameLst>
                                          <p:attrName>ppt_w</p:attrName>
                                        </p:attrNameLst>
                                      </p:cBhvr>
                                      <p:tavLst>
                                        <p:tav tm="0">
                                          <p:val>
                                            <p:strVal val="#ppt_w"/>
                                          </p:val>
                                        </p:tav>
                                        <p:tav tm="100000">
                                          <p:val>
                                            <p:strVal val="#ppt_w"/>
                                          </p:val>
                                        </p:tav>
                                      </p:tavLst>
                                    </p:anim>
                                    <p:anim calcmode="lin" valueType="num">
                                      <p:cBhvr>
                                        <p:cTn id="63" dur="500" fill="hold"/>
                                        <p:tgtEl>
                                          <p:spTgt spid="161802"/>
                                        </p:tgtEl>
                                        <p:attrNameLst>
                                          <p:attrName>ppt_h</p:attrName>
                                        </p:attrNameLst>
                                      </p:cBhvr>
                                      <p:tavLst>
                                        <p:tav tm="0">
                                          <p:val>
                                            <p:fltVal val="0"/>
                                          </p:val>
                                        </p:tav>
                                        <p:tav tm="100000">
                                          <p:val>
                                            <p:strVal val="#ppt_h"/>
                                          </p:val>
                                        </p:tav>
                                      </p:tavLst>
                                    </p:anim>
                                  </p:childTnLst>
                                </p:cTn>
                              </p:par>
                            </p:childTnLst>
                          </p:cTn>
                        </p:par>
                        <p:par>
                          <p:cTn id="64" fill="hold">
                            <p:stCondLst>
                              <p:cond delay="5500"/>
                            </p:stCondLst>
                            <p:childTnLst>
                              <p:par>
                                <p:cTn id="65" presetID="9" presetClass="entr" presetSubtype="0" fill="hold" grpId="0" nodeType="afterEffect">
                                  <p:stCondLst>
                                    <p:cond delay="0"/>
                                  </p:stCondLst>
                                  <p:childTnLst>
                                    <p:set>
                                      <p:cBhvr>
                                        <p:cTn id="66" dur="1" fill="hold">
                                          <p:stCondLst>
                                            <p:cond delay="0"/>
                                          </p:stCondLst>
                                        </p:cTn>
                                        <p:tgtEl>
                                          <p:spTgt spid="161806"/>
                                        </p:tgtEl>
                                        <p:attrNameLst>
                                          <p:attrName>style.visibility</p:attrName>
                                        </p:attrNameLst>
                                      </p:cBhvr>
                                      <p:to>
                                        <p:strVal val="visible"/>
                                      </p:to>
                                    </p:set>
                                    <p:animEffect transition="in" filter="dissolve">
                                      <p:cBhvr>
                                        <p:cTn id="67" dur="500"/>
                                        <p:tgtEl>
                                          <p:spTgt spid="161806"/>
                                        </p:tgtEl>
                                      </p:cBhvr>
                                    </p:animEffect>
                                  </p:childTnLst>
                                </p:cTn>
                              </p:par>
                            </p:childTnLst>
                          </p:cTn>
                        </p:par>
                        <p:par>
                          <p:cTn id="68" fill="hold">
                            <p:stCondLst>
                              <p:cond delay="6000"/>
                            </p:stCondLst>
                            <p:childTnLst>
                              <p:par>
                                <p:cTn id="69" presetID="17" presetClass="entr" presetSubtype="1" fill="hold" grpId="0" nodeType="afterEffect">
                                  <p:stCondLst>
                                    <p:cond delay="0"/>
                                  </p:stCondLst>
                                  <p:childTnLst>
                                    <p:set>
                                      <p:cBhvr>
                                        <p:cTn id="70" dur="1" fill="hold">
                                          <p:stCondLst>
                                            <p:cond delay="0"/>
                                          </p:stCondLst>
                                        </p:cTn>
                                        <p:tgtEl>
                                          <p:spTgt spid="161803"/>
                                        </p:tgtEl>
                                        <p:attrNameLst>
                                          <p:attrName>style.visibility</p:attrName>
                                        </p:attrNameLst>
                                      </p:cBhvr>
                                      <p:to>
                                        <p:strVal val="visible"/>
                                      </p:to>
                                    </p:set>
                                    <p:anim calcmode="lin" valueType="num">
                                      <p:cBhvr>
                                        <p:cTn id="71" dur="500" fill="hold"/>
                                        <p:tgtEl>
                                          <p:spTgt spid="161803"/>
                                        </p:tgtEl>
                                        <p:attrNameLst>
                                          <p:attrName>ppt_x</p:attrName>
                                        </p:attrNameLst>
                                      </p:cBhvr>
                                      <p:tavLst>
                                        <p:tav tm="0">
                                          <p:val>
                                            <p:strVal val="#ppt_x"/>
                                          </p:val>
                                        </p:tav>
                                        <p:tav tm="100000">
                                          <p:val>
                                            <p:strVal val="#ppt_x"/>
                                          </p:val>
                                        </p:tav>
                                      </p:tavLst>
                                    </p:anim>
                                    <p:anim calcmode="lin" valueType="num">
                                      <p:cBhvr>
                                        <p:cTn id="72" dur="500" fill="hold"/>
                                        <p:tgtEl>
                                          <p:spTgt spid="161803"/>
                                        </p:tgtEl>
                                        <p:attrNameLst>
                                          <p:attrName>ppt_y</p:attrName>
                                        </p:attrNameLst>
                                      </p:cBhvr>
                                      <p:tavLst>
                                        <p:tav tm="0">
                                          <p:val>
                                            <p:strVal val="#ppt_y-#ppt_h/2"/>
                                          </p:val>
                                        </p:tav>
                                        <p:tav tm="100000">
                                          <p:val>
                                            <p:strVal val="#ppt_y"/>
                                          </p:val>
                                        </p:tav>
                                      </p:tavLst>
                                    </p:anim>
                                    <p:anim calcmode="lin" valueType="num">
                                      <p:cBhvr>
                                        <p:cTn id="73" dur="500" fill="hold"/>
                                        <p:tgtEl>
                                          <p:spTgt spid="161803"/>
                                        </p:tgtEl>
                                        <p:attrNameLst>
                                          <p:attrName>ppt_w</p:attrName>
                                        </p:attrNameLst>
                                      </p:cBhvr>
                                      <p:tavLst>
                                        <p:tav tm="0">
                                          <p:val>
                                            <p:strVal val="#ppt_w"/>
                                          </p:val>
                                        </p:tav>
                                        <p:tav tm="100000">
                                          <p:val>
                                            <p:strVal val="#ppt_w"/>
                                          </p:val>
                                        </p:tav>
                                      </p:tavLst>
                                    </p:anim>
                                    <p:anim calcmode="lin" valueType="num">
                                      <p:cBhvr>
                                        <p:cTn id="74" dur="500" fill="hold"/>
                                        <p:tgtEl>
                                          <p:spTgt spid="161803"/>
                                        </p:tgtEl>
                                        <p:attrNameLst>
                                          <p:attrName>ppt_h</p:attrName>
                                        </p:attrNameLst>
                                      </p:cBhvr>
                                      <p:tavLst>
                                        <p:tav tm="0">
                                          <p:val>
                                            <p:fltVal val="0"/>
                                          </p:val>
                                        </p:tav>
                                        <p:tav tm="100000">
                                          <p:val>
                                            <p:strVal val="#ppt_h"/>
                                          </p:val>
                                        </p:tav>
                                      </p:tavLst>
                                    </p:anim>
                                  </p:childTnLst>
                                </p:cTn>
                              </p:par>
                            </p:childTnLst>
                          </p:cTn>
                        </p:par>
                        <p:par>
                          <p:cTn id="75" fill="hold">
                            <p:stCondLst>
                              <p:cond delay="6500"/>
                            </p:stCondLst>
                            <p:childTnLst>
                              <p:par>
                                <p:cTn id="76" presetID="9" presetClass="entr" presetSubtype="0" fill="hold" grpId="0" nodeType="afterEffect">
                                  <p:stCondLst>
                                    <p:cond delay="0"/>
                                  </p:stCondLst>
                                  <p:childTnLst>
                                    <p:set>
                                      <p:cBhvr>
                                        <p:cTn id="77" dur="1" fill="hold">
                                          <p:stCondLst>
                                            <p:cond delay="0"/>
                                          </p:stCondLst>
                                        </p:cTn>
                                        <p:tgtEl>
                                          <p:spTgt spid="161807"/>
                                        </p:tgtEl>
                                        <p:attrNameLst>
                                          <p:attrName>style.visibility</p:attrName>
                                        </p:attrNameLst>
                                      </p:cBhvr>
                                      <p:to>
                                        <p:strVal val="visible"/>
                                      </p:to>
                                    </p:set>
                                    <p:animEffect transition="in" filter="dissolve">
                                      <p:cBhvr>
                                        <p:cTn id="78" dur="500"/>
                                        <p:tgtEl>
                                          <p:spTgt spid="161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animBg="1"/>
      <p:bldP spid="161795" grpId="0" autoUpdateAnimBg="0"/>
      <p:bldP spid="161796" grpId="0" autoUpdateAnimBg="0"/>
      <p:bldP spid="161797" grpId="0" animBg="1" autoUpdateAnimBg="0"/>
      <p:bldP spid="161798" grpId="0" animBg="1"/>
      <p:bldP spid="161799" grpId="0" animBg="1"/>
      <p:bldP spid="161800" grpId="0" animBg="1"/>
      <p:bldP spid="161801" grpId="0" animBg="1"/>
      <p:bldP spid="161802" grpId="0" animBg="1"/>
      <p:bldP spid="161803" grpId="0" animBg="1"/>
      <p:bldP spid="161804" grpId="0" animBg="1" autoUpdateAnimBg="0"/>
      <p:bldP spid="161805" grpId="0" animBg="1" autoUpdateAnimBg="0"/>
      <p:bldP spid="161806" grpId="0" animBg="1" autoUpdateAnimBg="0"/>
      <p:bldP spid="161807"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ChangeArrowheads="1"/>
          </p:cNvSpPr>
          <p:nvPr/>
        </p:nvSpPr>
        <p:spPr bwMode="auto">
          <a:xfrm>
            <a:off x="533400" y="762000"/>
            <a:ext cx="990600" cy="76200"/>
          </a:xfrm>
          <a:prstGeom prst="rect">
            <a:avLst/>
          </a:prstGeom>
          <a:gradFill rotWithShape="0">
            <a:gsLst>
              <a:gs pos="0">
                <a:srgbClr val="FFFFFF"/>
              </a:gs>
              <a:gs pos="50000">
                <a:srgbClr val="FF0000"/>
              </a:gs>
              <a:gs pos="100000">
                <a:srgbClr val="FFFFFF"/>
              </a:gs>
            </a:gsLst>
            <a:lin ang="0" scaled="1"/>
          </a:gradFill>
          <a:ln w="9525">
            <a:solidFill>
              <a:srgbClr val="FFFF00"/>
            </a:solidFill>
            <a:miter lim="800000"/>
          </a:ln>
        </p:spPr>
        <p:txBody>
          <a:bodyPr lIns="90000" tIns="46800" rIns="90000" bIns="46800" anchor="ctr">
            <a:spAutoFit/>
          </a:bodyPr>
          <a:lstStyle/>
          <a:p>
            <a:endParaRPr lang="zh-CN" altLang="en-US"/>
          </a:p>
        </p:txBody>
      </p:sp>
      <p:sp>
        <p:nvSpPr>
          <p:cNvPr id="162819" name="Text Box 3"/>
          <p:cNvSpPr txBox="1">
            <a:spLocks noChangeArrowheads="1"/>
          </p:cNvSpPr>
          <p:nvPr/>
        </p:nvSpPr>
        <p:spPr bwMode="auto">
          <a:xfrm>
            <a:off x="533400" y="152400"/>
            <a:ext cx="1066800" cy="586957"/>
          </a:xfrm>
          <a:prstGeom prst="rect">
            <a:avLst/>
          </a:prstGeom>
          <a:noFill/>
          <a:ln w="9525">
            <a:noFill/>
            <a:miter lim="800000"/>
          </a:ln>
        </p:spPr>
        <p:txBody>
          <a:bodyPr lIns="90000" tIns="46800" rIns="90000" bIns="46800">
            <a:spAutoFit/>
          </a:bodyPr>
          <a:lstStyle/>
          <a:p>
            <a:pPr eaLnBrk="0" hangingPunct="0">
              <a:spcBef>
                <a:spcPct val="50000"/>
              </a:spcBef>
            </a:pPr>
            <a:r>
              <a:rPr lang="zh-CN" altLang="en-US" sz="3200" dirty="0">
                <a:solidFill>
                  <a:srgbClr val="FFC000"/>
                </a:solidFill>
                <a:latin typeface="黑体" pitchFamily="49" charset="-122"/>
                <a:ea typeface="黑体" pitchFamily="49" charset="-122"/>
                <a:cs typeface="方正琥珀简体"/>
              </a:rPr>
              <a:t>政体</a:t>
            </a:r>
          </a:p>
        </p:txBody>
      </p:sp>
      <p:sp>
        <p:nvSpPr>
          <p:cNvPr id="162820" name="Text Box 4"/>
          <p:cNvSpPr txBox="1">
            <a:spLocks noChangeArrowheads="1"/>
          </p:cNvSpPr>
          <p:nvPr/>
        </p:nvSpPr>
        <p:spPr bwMode="auto">
          <a:xfrm>
            <a:off x="611188" y="1052513"/>
            <a:ext cx="7993062" cy="1079500"/>
          </a:xfrm>
          <a:prstGeom prst="rect">
            <a:avLst/>
          </a:prstGeom>
          <a:noFill/>
          <a:ln w="9525">
            <a:noFill/>
            <a:miter lim="800000"/>
          </a:ln>
        </p:spPr>
        <p:txBody>
          <a:bodyPr lIns="90000" tIns="46800" rIns="90000" bIns="46800">
            <a:spAutoFit/>
          </a:bodyPr>
          <a:lstStyle/>
          <a:p>
            <a:pPr eaLnBrk="0" hangingPunct="0">
              <a:spcBef>
                <a:spcPct val="50000"/>
              </a:spcBef>
            </a:pPr>
            <a:r>
              <a:rPr lang="zh-CN" altLang="en-US" sz="3200" dirty="0">
                <a:solidFill>
                  <a:srgbClr val="FFFF00"/>
                </a:solidFill>
                <a:latin typeface="黑体" pitchFamily="49" charset="-122"/>
                <a:ea typeface="黑体" pitchFamily="49" charset="-122"/>
                <a:cs typeface="方正琥珀简体"/>
              </a:rPr>
              <a:t>是指统治阶级实现其阶级统治的具体组织方式，即政权构成形式。</a:t>
            </a:r>
          </a:p>
        </p:txBody>
      </p:sp>
      <p:sp>
        <p:nvSpPr>
          <p:cNvPr id="162821" name="Text Box 5"/>
          <p:cNvSpPr txBox="1">
            <a:spLocks noChangeArrowheads="1"/>
          </p:cNvSpPr>
          <p:nvPr/>
        </p:nvSpPr>
        <p:spPr bwMode="auto">
          <a:xfrm>
            <a:off x="1066800" y="3962400"/>
            <a:ext cx="914400" cy="528638"/>
          </a:xfrm>
          <a:prstGeom prst="rect">
            <a:avLst/>
          </a:prstGeom>
          <a:noFill/>
          <a:ln w="9525">
            <a:solidFill>
              <a:srgbClr val="FFFF66"/>
            </a:solidFill>
            <a:miter lim="800000"/>
          </a:ln>
        </p:spPr>
        <p:txBody>
          <a:bodyPr lIns="90000" tIns="46800" rIns="90000" bIns="46800">
            <a:spAutoFit/>
          </a:bodyPr>
          <a:lstStyle/>
          <a:p>
            <a:pPr algn="ctr" eaLnBrk="0" hangingPunct="0">
              <a:spcBef>
                <a:spcPct val="50000"/>
              </a:spcBef>
            </a:pPr>
            <a:r>
              <a:rPr lang="zh-CN" altLang="en-US" sz="2800">
                <a:solidFill>
                  <a:srgbClr val="FFFF66"/>
                </a:solidFill>
                <a:latin typeface="Times New Roman" panose="02020603050405020304" pitchFamily="18" charset="0"/>
                <a:ea typeface="方正大黑简体"/>
                <a:cs typeface="方正大黑简体"/>
              </a:rPr>
              <a:t>政体</a:t>
            </a:r>
          </a:p>
        </p:txBody>
      </p:sp>
      <p:sp>
        <p:nvSpPr>
          <p:cNvPr id="162822" name="Line 6"/>
          <p:cNvSpPr>
            <a:spLocks noChangeShapeType="1"/>
          </p:cNvSpPr>
          <p:nvPr/>
        </p:nvSpPr>
        <p:spPr bwMode="auto">
          <a:xfrm>
            <a:off x="1981200" y="4267200"/>
            <a:ext cx="228600" cy="0"/>
          </a:xfrm>
          <a:prstGeom prst="line">
            <a:avLst/>
          </a:prstGeom>
          <a:noFill/>
          <a:ln w="38100">
            <a:solidFill>
              <a:srgbClr val="FFFF66"/>
            </a:solidFill>
            <a:round/>
          </a:ln>
        </p:spPr>
        <p:txBody>
          <a:bodyPr lIns="90000" tIns="46800" rIns="90000" bIns="46800" anchor="ctr">
            <a:spAutoFit/>
          </a:bodyPr>
          <a:lstStyle/>
          <a:p>
            <a:endParaRPr lang="zh-CN" altLang="en-US"/>
          </a:p>
        </p:txBody>
      </p:sp>
      <p:sp>
        <p:nvSpPr>
          <p:cNvPr id="162823" name="Line 7"/>
          <p:cNvSpPr>
            <a:spLocks noChangeShapeType="1"/>
          </p:cNvSpPr>
          <p:nvPr/>
        </p:nvSpPr>
        <p:spPr bwMode="auto">
          <a:xfrm>
            <a:off x="2209800" y="3276600"/>
            <a:ext cx="0" cy="1981200"/>
          </a:xfrm>
          <a:prstGeom prst="line">
            <a:avLst/>
          </a:prstGeom>
          <a:noFill/>
          <a:ln w="38100">
            <a:solidFill>
              <a:srgbClr val="FFFF66"/>
            </a:solidFill>
            <a:round/>
          </a:ln>
        </p:spPr>
        <p:txBody>
          <a:bodyPr lIns="90000" tIns="46800" rIns="90000" bIns="46800" anchor="ctr">
            <a:spAutoFit/>
          </a:bodyPr>
          <a:lstStyle/>
          <a:p>
            <a:endParaRPr lang="zh-CN" altLang="en-US"/>
          </a:p>
        </p:txBody>
      </p:sp>
      <p:grpSp>
        <p:nvGrpSpPr>
          <p:cNvPr id="2" name="Group 8"/>
          <p:cNvGrpSpPr/>
          <p:nvPr/>
        </p:nvGrpSpPr>
        <p:grpSpPr bwMode="auto">
          <a:xfrm>
            <a:off x="2209800" y="3287713"/>
            <a:ext cx="304800" cy="1939925"/>
            <a:chOff x="0" y="0"/>
            <a:chExt cx="192" cy="1222"/>
          </a:xfrm>
        </p:grpSpPr>
        <p:sp>
          <p:nvSpPr>
            <p:cNvPr id="40989" name="Line 9"/>
            <p:cNvSpPr>
              <a:spLocks noChangeShapeType="1"/>
            </p:cNvSpPr>
            <p:nvPr/>
          </p:nvSpPr>
          <p:spPr bwMode="auto">
            <a:xfrm>
              <a:off x="0" y="0"/>
              <a:ext cx="192" cy="0"/>
            </a:xfrm>
            <a:prstGeom prst="line">
              <a:avLst/>
            </a:prstGeom>
            <a:noFill/>
            <a:ln w="38100">
              <a:solidFill>
                <a:srgbClr val="FFFF66"/>
              </a:solidFill>
              <a:round/>
              <a:tailEnd type="triangle" w="med" len="med"/>
            </a:ln>
          </p:spPr>
          <p:txBody>
            <a:bodyPr lIns="90000" tIns="46800" rIns="90000" bIns="46800" anchor="ctr">
              <a:spAutoFit/>
            </a:bodyPr>
            <a:lstStyle/>
            <a:p>
              <a:endParaRPr lang="zh-CN" altLang="en-US"/>
            </a:p>
          </p:txBody>
        </p:sp>
        <p:sp>
          <p:nvSpPr>
            <p:cNvPr id="40990" name="Line 10"/>
            <p:cNvSpPr>
              <a:spLocks noChangeShapeType="1"/>
            </p:cNvSpPr>
            <p:nvPr/>
          </p:nvSpPr>
          <p:spPr bwMode="auto">
            <a:xfrm>
              <a:off x="0" y="1215"/>
              <a:ext cx="192" cy="7"/>
            </a:xfrm>
            <a:prstGeom prst="line">
              <a:avLst/>
            </a:prstGeom>
            <a:noFill/>
            <a:ln w="38100">
              <a:solidFill>
                <a:srgbClr val="FFFF66"/>
              </a:solidFill>
              <a:round/>
              <a:tailEnd type="triangle" w="med" len="med"/>
            </a:ln>
          </p:spPr>
          <p:txBody>
            <a:bodyPr lIns="90000" tIns="46800" rIns="90000" bIns="46800" anchor="ctr">
              <a:spAutoFit/>
            </a:bodyPr>
            <a:lstStyle/>
            <a:p>
              <a:endParaRPr lang="zh-CN" altLang="en-US"/>
            </a:p>
          </p:txBody>
        </p:sp>
      </p:grpSp>
      <p:sp>
        <p:nvSpPr>
          <p:cNvPr id="162827" name="Text Box 11"/>
          <p:cNvSpPr txBox="1">
            <a:spLocks noChangeArrowheads="1"/>
          </p:cNvSpPr>
          <p:nvPr/>
        </p:nvSpPr>
        <p:spPr bwMode="auto">
          <a:xfrm>
            <a:off x="2514600" y="3030538"/>
            <a:ext cx="1219200" cy="466725"/>
          </a:xfrm>
          <a:prstGeom prst="rect">
            <a:avLst/>
          </a:prstGeom>
          <a:noFill/>
          <a:ln w="9525">
            <a:solidFill>
              <a:srgbClr val="FFFF66"/>
            </a:solidFill>
            <a:miter lim="800000"/>
          </a:ln>
        </p:spPr>
        <p:txBody>
          <a:bodyPr lIns="90000" tIns="46800" rIns="90000" bIns="46800">
            <a:spAutoFit/>
          </a:bodyPr>
          <a:lstStyle/>
          <a:p>
            <a:pPr algn="ctr" eaLnBrk="0" hangingPunct="0">
              <a:spcBef>
                <a:spcPct val="50000"/>
              </a:spcBef>
            </a:pPr>
            <a:r>
              <a:rPr lang="zh-CN" altLang="en-US" sz="2400" dirty="0">
                <a:solidFill>
                  <a:srgbClr val="FFFF66"/>
                </a:solidFill>
                <a:latin typeface="Times New Roman" panose="02020603050405020304" pitchFamily="18" charset="0"/>
                <a:ea typeface="方正大黑简体"/>
                <a:cs typeface="方正大黑简体"/>
              </a:rPr>
              <a:t>君主制</a:t>
            </a:r>
          </a:p>
        </p:txBody>
      </p:sp>
      <p:sp>
        <p:nvSpPr>
          <p:cNvPr id="162828" name="Text Box 12"/>
          <p:cNvSpPr txBox="1">
            <a:spLocks noChangeArrowheads="1"/>
          </p:cNvSpPr>
          <p:nvPr/>
        </p:nvSpPr>
        <p:spPr bwMode="auto">
          <a:xfrm>
            <a:off x="2514600" y="4987925"/>
            <a:ext cx="1219200" cy="466725"/>
          </a:xfrm>
          <a:prstGeom prst="rect">
            <a:avLst/>
          </a:prstGeom>
          <a:noFill/>
          <a:ln w="9525">
            <a:solidFill>
              <a:srgbClr val="FFFF66"/>
            </a:solidFill>
            <a:miter lim="800000"/>
          </a:ln>
        </p:spPr>
        <p:txBody>
          <a:bodyPr lIns="90000" tIns="46800" rIns="90000" bIns="46800">
            <a:spAutoFit/>
          </a:bodyPr>
          <a:lstStyle/>
          <a:p>
            <a:pPr algn="ctr" eaLnBrk="0" hangingPunct="0">
              <a:spcBef>
                <a:spcPct val="50000"/>
              </a:spcBef>
            </a:pPr>
            <a:r>
              <a:rPr lang="zh-CN" altLang="en-US" sz="2400">
                <a:solidFill>
                  <a:srgbClr val="FFFF66"/>
                </a:solidFill>
                <a:latin typeface="Times New Roman" panose="02020603050405020304" pitchFamily="18" charset="0"/>
                <a:ea typeface="方正大黑简体"/>
                <a:cs typeface="方正大黑简体"/>
              </a:rPr>
              <a:t>共和制</a:t>
            </a:r>
          </a:p>
        </p:txBody>
      </p:sp>
      <p:sp>
        <p:nvSpPr>
          <p:cNvPr id="162829" name="Line 13"/>
          <p:cNvSpPr>
            <a:spLocks noChangeShapeType="1"/>
          </p:cNvSpPr>
          <p:nvPr/>
        </p:nvSpPr>
        <p:spPr bwMode="auto">
          <a:xfrm>
            <a:off x="3733800" y="3276600"/>
            <a:ext cx="304800" cy="0"/>
          </a:xfrm>
          <a:prstGeom prst="line">
            <a:avLst/>
          </a:prstGeom>
          <a:noFill/>
          <a:ln w="38100">
            <a:solidFill>
              <a:srgbClr val="FFFF66"/>
            </a:solidFill>
            <a:round/>
          </a:ln>
        </p:spPr>
        <p:txBody>
          <a:bodyPr lIns="90000" tIns="46800" rIns="90000" bIns="46800" anchor="ctr">
            <a:spAutoFit/>
          </a:bodyPr>
          <a:lstStyle/>
          <a:p>
            <a:endParaRPr lang="zh-CN" altLang="en-US"/>
          </a:p>
        </p:txBody>
      </p:sp>
      <p:sp>
        <p:nvSpPr>
          <p:cNvPr id="162830" name="Line 14"/>
          <p:cNvSpPr>
            <a:spLocks noChangeShapeType="1"/>
          </p:cNvSpPr>
          <p:nvPr/>
        </p:nvSpPr>
        <p:spPr bwMode="auto">
          <a:xfrm>
            <a:off x="4021138" y="2667000"/>
            <a:ext cx="0" cy="1295400"/>
          </a:xfrm>
          <a:prstGeom prst="line">
            <a:avLst/>
          </a:prstGeom>
          <a:noFill/>
          <a:ln w="38100">
            <a:solidFill>
              <a:srgbClr val="FFFF66"/>
            </a:solidFill>
            <a:round/>
          </a:ln>
        </p:spPr>
        <p:txBody>
          <a:bodyPr lIns="90000" tIns="46800" rIns="90000" bIns="46800" anchor="ctr">
            <a:spAutoFit/>
          </a:bodyPr>
          <a:lstStyle/>
          <a:p>
            <a:endParaRPr lang="zh-CN" altLang="en-US"/>
          </a:p>
        </p:txBody>
      </p:sp>
      <p:grpSp>
        <p:nvGrpSpPr>
          <p:cNvPr id="3" name="Group 15"/>
          <p:cNvGrpSpPr/>
          <p:nvPr/>
        </p:nvGrpSpPr>
        <p:grpSpPr bwMode="auto">
          <a:xfrm>
            <a:off x="4021138" y="2667000"/>
            <a:ext cx="304800" cy="1271588"/>
            <a:chOff x="0" y="0"/>
            <a:chExt cx="192" cy="801"/>
          </a:xfrm>
        </p:grpSpPr>
        <p:sp>
          <p:nvSpPr>
            <p:cNvPr id="40986" name="Line 16"/>
            <p:cNvSpPr>
              <a:spLocks noChangeShapeType="1"/>
            </p:cNvSpPr>
            <p:nvPr/>
          </p:nvSpPr>
          <p:spPr bwMode="auto">
            <a:xfrm>
              <a:off x="0" y="0"/>
              <a:ext cx="192" cy="0"/>
            </a:xfrm>
            <a:prstGeom prst="line">
              <a:avLst/>
            </a:prstGeom>
            <a:noFill/>
            <a:ln w="38100">
              <a:solidFill>
                <a:srgbClr val="FFFF66"/>
              </a:solidFill>
              <a:round/>
              <a:tailEnd type="triangle" w="med" len="med"/>
            </a:ln>
          </p:spPr>
          <p:txBody>
            <a:bodyPr lIns="90000" tIns="46800" rIns="90000" bIns="46800" anchor="ctr">
              <a:spAutoFit/>
            </a:bodyPr>
            <a:lstStyle/>
            <a:p>
              <a:endParaRPr lang="zh-CN" altLang="en-US"/>
            </a:p>
          </p:txBody>
        </p:sp>
        <p:sp>
          <p:nvSpPr>
            <p:cNvPr id="40987" name="Line 17"/>
            <p:cNvSpPr>
              <a:spLocks noChangeShapeType="1"/>
            </p:cNvSpPr>
            <p:nvPr/>
          </p:nvSpPr>
          <p:spPr bwMode="auto">
            <a:xfrm>
              <a:off x="0" y="384"/>
              <a:ext cx="192" cy="0"/>
            </a:xfrm>
            <a:prstGeom prst="line">
              <a:avLst/>
            </a:prstGeom>
            <a:noFill/>
            <a:ln w="38100">
              <a:solidFill>
                <a:srgbClr val="FFFF66"/>
              </a:solidFill>
              <a:round/>
              <a:tailEnd type="triangle" w="med" len="med"/>
            </a:ln>
          </p:spPr>
          <p:txBody>
            <a:bodyPr lIns="90000" tIns="46800" rIns="90000" bIns="46800" anchor="ctr">
              <a:spAutoFit/>
            </a:bodyPr>
            <a:lstStyle/>
            <a:p>
              <a:endParaRPr lang="zh-CN" altLang="en-US"/>
            </a:p>
          </p:txBody>
        </p:sp>
        <p:sp>
          <p:nvSpPr>
            <p:cNvPr id="40988" name="Line 18"/>
            <p:cNvSpPr>
              <a:spLocks noChangeShapeType="1"/>
            </p:cNvSpPr>
            <p:nvPr/>
          </p:nvSpPr>
          <p:spPr bwMode="auto">
            <a:xfrm>
              <a:off x="0" y="801"/>
              <a:ext cx="192" cy="0"/>
            </a:xfrm>
            <a:prstGeom prst="line">
              <a:avLst/>
            </a:prstGeom>
            <a:noFill/>
            <a:ln w="38100">
              <a:solidFill>
                <a:srgbClr val="FFFF66"/>
              </a:solidFill>
              <a:round/>
              <a:tailEnd type="triangle" w="med" len="med"/>
            </a:ln>
          </p:spPr>
          <p:txBody>
            <a:bodyPr lIns="90000" tIns="46800" rIns="90000" bIns="46800" anchor="ctr">
              <a:spAutoFit/>
            </a:bodyPr>
            <a:lstStyle/>
            <a:p>
              <a:endParaRPr lang="zh-CN" altLang="en-US"/>
            </a:p>
          </p:txBody>
        </p:sp>
      </p:grpSp>
      <p:sp>
        <p:nvSpPr>
          <p:cNvPr id="162835" name="Text Box 19"/>
          <p:cNvSpPr txBox="1">
            <a:spLocks noChangeArrowheads="1"/>
          </p:cNvSpPr>
          <p:nvPr/>
        </p:nvSpPr>
        <p:spPr bwMode="auto">
          <a:xfrm>
            <a:off x="4332288" y="2438400"/>
            <a:ext cx="1752600" cy="466725"/>
          </a:xfrm>
          <a:prstGeom prst="rect">
            <a:avLst/>
          </a:prstGeom>
          <a:noFill/>
          <a:ln w="9525">
            <a:solidFill>
              <a:srgbClr val="FFFF66"/>
            </a:solidFill>
            <a:miter lim="800000"/>
          </a:ln>
        </p:spPr>
        <p:txBody>
          <a:bodyPr lIns="90000" tIns="46800" rIns="90000" bIns="46800">
            <a:spAutoFit/>
          </a:bodyPr>
          <a:lstStyle/>
          <a:p>
            <a:pPr algn="ctr" eaLnBrk="0" hangingPunct="0">
              <a:spcBef>
                <a:spcPct val="50000"/>
              </a:spcBef>
            </a:pPr>
            <a:r>
              <a:rPr lang="zh-CN" altLang="en-US" sz="2400">
                <a:solidFill>
                  <a:srgbClr val="FFFF66"/>
                </a:solidFill>
                <a:latin typeface="Times New Roman" panose="02020603050405020304" pitchFamily="18" charset="0"/>
                <a:ea typeface="方正大黑简体"/>
                <a:cs typeface="方正大黑简体"/>
              </a:rPr>
              <a:t>君主专制制</a:t>
            </a:r>
          </a:p>
        </p:txBody>
      </p:sp>
      <p:sp>
        <p:nvSpPr>
          <p:cNvPr id="162836" name="Text Box 20"/>
          <p:cNvSpPr txBox="1">
            <a:spLocks noChangeArrowheads="1"/>
          </p:cNvSpPr>
          <p:nvPr/>
        </p:nvSpPr>
        <p:spPr bwMode="auto">
          <a:xfrm>
            <a:off x="4349750" y="3030538"/>
            <a:ext cx="1752600" cy="466725"/>
          </a:xfrm>
          <a:prstGeom prst="rect">
            <a:avLst/>
          </a:prstGeom>
          <a:noFill/>
          <a:ln w="9525">
            <a:solidFill>
              <a:srgbClr val="FFFF66"/>
            </a:solidFill>
            <a:miter lim="800000"/>
          </a:ln>
        </p:spPr>
        <p:txBody>
          <a:bodyPr lIns="90000" tIns="46800" rIns="90000" bIns="46800">
            <a:spAutoFit/>
          </a:bodyPr>
          <a:lstStyle/>
          <a:p>
            <a:pPr algn="ctr" eaLnBrk="0" hangingPunct="0">
              <a:spcBef>
                <a:spcPct val="50000"/>
              </a:spcBef>
            </a:pPr>
            <a:r>
              <a:rPr lang="zh-CN" altLang="en-US" sz="2400">
                <a:solidFill>
                  <a:srgbClr val="FFFF66"/>
                </a:solidFill>
                <a:latin typeface="Times New Roman" panose="02020603050405020304" pitchFamily="18" charset="0"/>
                <a:ea typeface="方正大黑简体"/>
                <a:cs typeface="方正大黑简体"/>
              </a:rPr>
              <a:t>二元君主制</a:t>
            </a:r>
          </a:p>
        </p:txBody>
      </p:sp>
      <p:sp>
        <p:nvSpPr>
          <p:cNvPr id="162837" name="Text Box 21"/>
          <p:cNvSpPr txBox="1">
            <a:spLocks noChangeArrowheads="1"/>
          </p:cNvSpPr>
          <p:nvPr/>
        </p:nvSpPr>
        <p:spPr bwMode="auto">
          <a:xfrm>
            <a:off x="4349750" y="3706813"/>
            <a:ext cx="1752600" cy="466725"/>
          </a:xfrm>
          <a:prstGeom prst="rect">
            <a:avLst/>
          </a:prstGeom>
          <a:noFill/>
          <a:ln w="9525">
            <a:solidFill>
              <a:srgbClr val="FFFF66"/>
            </a:solidFill>
            <a:miter lim="800000"/>
          </a:ln>
        </p:spPr>
        <p:txBody>
          <a:bodyPr lIns="90000" tIns="46800" rIns="90000" bIns="46800">
            <a:spAutoFit/>
          </a:bodyPr>
          <a:lstStyle/>
          <a:p>
            <a:pPr algn="ctr" eaLnBrk="0" hangingPunct="0">
              <a:spcBef>
                <a:spcPct val="50000"/>
              </a:spcBef>
            </a:pPr>
            <a:r>
              <a:rPr lang="zh-CN" altLang="en-US" sz="2400">
                <a:solidFill>
                  <a:srgbClr val="FFFF66"/>
                </a:solidFill>
                <a:latin typeface="Times New Roman" panose="02020603050405020304" pitchFamily="18" charset="0"/>
                <a:ea typeface="方正大黑简体"/>
                <a:cs typeface="方正大黑简体"/>
              </a:rPr>
              <a:t>君主立宪制</a:t>
            </a:r>
          </a:p>
        </p:txBody>
      </p:sp>
      <p:sp>
        <p:nvSpPr>
          <p:cNvPr id="162838" name="Line 22"/>
          <p:cNvSpPr>
            <a:spLocks noChangeShapeType="1"/>
          </p:cNvSpPr>
          <p:nvPr/>
        </p:nvSpPr>
        <p:spPr bwMode="auto">
          <a:xfrm>
            <a:off x="3733800" y="5216525"/>
            <a:ext cx="304800" cy="0"/>
          </a:xfrm>
          <a:prstGeom prst="line">
            <a:avLst/>
          </a:prstGeom>
          <a:noFill/>
          <a:ln w="38100">
            <a:solidFill>
              <a:srgbClr val="FFFF66"/>
            </a:solidFill>
            <a:round/>
          </a:ln>
        </p:spPr>
        <p:txBody>
          <a:bodyPr lIns="90000" tIns="46800" rIns="90000" bIns="46800" anchor="ctr">
            <a:spAutoFit/>
          </a:bodyPr>
          <a:lstStyle/>
          <a:p>
            <a:endParaRPr lang="zh-CN" altLang="en-US"/>
          </a:p>
        </p:txBody>
      </p:sp>
      <p:sp>
        <p:nvSpPr>
          <p:cNvPr id="162839" name="Line 23"/>
          <p:cNvSpPr>
            <a:spLocks noChangeShapeType="1"/>
          </p:cNvSpPr>
          <p:nvPr/>
        </p:nvSpPr>
        <p:spPr bwMode="auto">
          <a:xfrm>
            <a:off x="4021138" y="4606925"/>
            <a:ext cx="17462" cy="1277938"/>
          </a:xfrm>
          <a:prstGeom prst="line">
            <a:avLst/>
          </a:prstGeom>
          <a:noFill/>
          <a:ln w="38100">
            <a:solidFill>
              <a:srgbClr val="FFFF66"/>
            </a:solidFill>
            <a:round/>
          </a:ln>
        </p:spPr>
        <p:txBody>
          <a:bodyPr lIns="90000" tIns="46800" rIns="90000" bIns="46800" anchor="ctr">
            <a:spAutoFit/>
          </a:bodyPr>
          <a:lstStyle/>
          <a:p>
            <a:endParaRPr lang="zh-CN" altLang="en-US"/>
          </a:p>
        </p:txBody>
      </p:sp>
      <p:grpSp>
        <p:nvGrpSpPr>
          <p:cNvPr id="4" name="Group 24"/>
          <p:cNvGrpSpPr/>
          <p:nvPr/>
        </p:nvGrpSpPr>
        <p:grpSpPr bwMode="auto">
          <a:xfrm>
            <a:off x="4021138" y="4606925"/>
            <a:ext cx="322262" cy="1254125"/>
            <a:chOff x="0" y="0"/>
            <a:chExt cx="203" cy="790"/>
          </a:xfrm>
        </p:grpSpPr>
        <p:sp>
          <p:nvSpPr>
            <p:cNvPr id="40983" name="Line 25"/>
            <p:cNvSpPr>
              <a:spLocks noChangeShapeType="1"/>
            </p:cNvSpPr>
            <p:nvPr/>
          </p:nvSpPr>
          <p:spPr bwMode="auto">
            <a:xfrm>
              <a:off x="0" y="0"/>
              <a:ext cx="192" cy="0"/>
            </a:xfrm>
            <a:prstGeom prst="line">
              <a:avLst/>
            </a:prstGeom>
            <a:noFill/>
            <a:ln w="38100">
              <a:solidFill>
                <a:srgbClr val="FFFF66"/>
              </a:solidFill>
              <a:round/>
              <a:tailEnd type="triangle" w="med" len="med"/>
            </a:ln>
          </p:spPr>
          <p:txBody>
            <a:bodyPr lIns="90000" tIns="46800" rIns="90000" bIns="46800" anchor="ctr">
              <a:spAutoFit/>
            </a:bodyPr>
            <a:lstStyle/>
            <a:p>
              <a:endParaRPr lang="zh-CN" altLang="en-US"/>
            </a:p>
          </p:txBody>
        </p:sp>
        <p:sp>
          <p:nvSpPr>
            <p:cNvPr id="40984" name="Line 26"/>
            <p:cNvSpPr>
              <a:spLocks noChangeShapeType="1"/>
            </p:cNvSpPr>
            <p:nvPr/>
          </p:nvSpPr>
          <p:spPr bwMode="auto">
            <a:xfrm>
              <a:off x="0" y="384"/>
              <a:ext cx="192" cy="0"/>
            </a:xfrm>
            <a:prstGeom prst="line">
              <a:avLst/>
            </a:prstGeom>
            <a:noFill/>
            <a:ln w="38100">
              <a:solidFill>
                <a:srgbClr val="FFFF66"/>
              </a:solidFill>
              <a:round/>
              <a:tailEnd type="triangle" w="med" len="med"/>
            </a:ln>
          </p:spPr>
          <p:txBody>
            <a:bodyPr lIns="90000" tIns="46800" rIns="90000" bIns="46800" anchor="ctr">
              <a:spAutoFit/>
            </a:bodyPr>
            <a:lstStyle/>
            <a:p>
              <a:endParaRPr lang="zh-CN" altLang="en-US"/>
            </a:p>
          </p:txBody>
        </p:sp>
        <p:sp>
          <p:nvSpPr>
            <p:cNvPr id="40985" name="Line 27"/>
            <p:cNvSpPr>
              <a:spLocks noChangeShapeType="1"/>
            </p:cNvSpPr>
            <p:nvPr/>
          </p:nvSpPr>
          <p:spPr bwMode="auto">
            <a:xfrm>
              <a:off x="11" y="790"/>
              <a:ext cx="192" cy="0"/>
            </a:xfrm>
            <a:prstGeom prst="line">
              <a:avLst/>
            </a:prstGeom>
            <a:noFill/>
            <a:ln w="38100">
              <a:solidFill>
                <a:srgbClr val="FFFF66"/>
              </a:solidFill>
              <a:round/>
              <a:tailEnd type="triangle" w="med" len="med"/>
            </a:ln>
          </p:spPr>
          <p:txBody>
            <a:bodyPr lIns="90000" tIns="46800" rIns="90000" bIns="46800" anchor="ctr">
              <a:spAutoFit/>
            </a:bodyPr>
            <a:lstStyle/>
            <a:p>
              <a:endParaRPr lang="zh-CN" altLang="en-US"/>
            </a:p>
          </p:txBody>
        </p:sp>
      </p:grpSp>
      <p:sp>
        <p:nvSpPr>
          <p:cNvPr id="162844" name="Text Box 28"/>
          <p:cNvSpPr txBox="1">
            <a:spLocks noChangeArrowheads="1"/>
          </p:cNvSpPr>
          <p:nvPr/>
        </p:nvSpPr>
        <p:spPr bwMode="auto">
          <a:xfrm>
            <a:off x="4332288" y="4378325"/>
            <a:ext cx="1752600" cy="466725"/>
          </a:xfrm>
          <a:prstGeom prst="rect">
            <a:avLst/>
          </a:prstGeom>
          <a:noFill/>
          <a:ln w="9525">
            <a:solidFill>
              <a:srgbClr val="FFFF66"/>
            </a:solidFill>
            <a:miter lim="800000"/>
          </a:ln>
        </p:spPr>
        <p:txBody>
          <a:bodyPr lIns="90000" tIns="46800" rIns="90000" bIns="46800">
            <a:spAutoFit/>
          </a:bodyPr>
          <a:lstStyle/>
          <a:p>
            <a:pPr algn="ctr" eaLnBrk="0" hangingPunct="0">
              <a:spcBef>
                <a:spcPct val="50000"/>
              </a:spcBef>
            </a:pPr>
            <a:r>
              <a:rPr lang="zh-CN" altLang="en-US" sz="2400">
                <a:solidFill>
                  <a:srgbClr val="FFFF66"/>
                </a:solidFill>
                <a:latin typeface="Times New Roman" panose="02020603050405020304" pitchFamily="18" charset="0"/>
                <a:ea typeface="方正大黑简体"/>
                <a:cs typeface="方正大黑简体"/>
              </a:rPr>
              <a:t>总统制</a:t>
            </a:r>
          </a:p>
        </p:txBody>
      </p:sp>
      <p:sp>
        <p:nvSpPr>
          <p:cNvPr id="162845" name="Text Box 29"/>
          <p:cNvSpPr txBox="1">
            <a:spLocks noChangeArrowheads="1"/>
          </p:cNvSpPr>
          <p:nvPr/>
        </p:nvSpPr>
        <p:spPr bwMode="auto">
          <a:xfrm>
            <a:off x="4349750" y="4970463"/>
            <a:ext cx="1752600" cy="466725"/>
          </a:xfrm>
          <a:prstGeom prst="rect">
            <a:avLst/>
          </a:prstGeom>
          <a:noFill/>
          <a:ln w="9525">
            <a:solidFill>
              <a:srgbClr val="FFFF66"/>
            </a:solidFill>
            <a:miter lim="800000"/>
          </a:ln>
        </p:spPr>
        <p:txBody>
          <a:bodyPr lIns="90000" tIns="46800" rIns="90000" bIns="46800">
            <a:spAutoFit/>
          </a:bodyPr>
          <a:lstStyle/>
          <a:p>
            <a:pPr algn="ctr" eaLnBrk="0" hangingPunct="0">
              <a:spcBef>
                <a:spcPct val="50000"/>
              </a:spcBef>
            </a:pPr>
            <a:r>
              <a:rPr lang="zh-CN" altLang="en-US" sz="2400">
                <a:solidFill>
                  <a:srgbClr val="FFFF66"/>
                </a:solidFill>
                <a:latin typeface="Times New Roman" panose="02020603050405020304" pitchFamily="18" charset="0"/>
                <a:ea typeface="方正大黑简体"/>
                <a:cs typeface="方正大黑简体"/>
              </a:rPr>
              <a:t>半总统制</a:t>
            </a:r>
          </a:p>
        </p:txBody>
      </p:sp>
      <p:sp>
        <p:nvSpPr>
          <p:cNvPr id="162846" name="Text Box 30"/>
          <p:cNvSpPr txBox="1">
            <a:spLocks noChangeArrowheads="1"/>
          </p:cNvSpPr>
          <p:nvPr/>
        </p:nvSpPr>
        <p:spPr bwMode="auto">
          <a:xfrm>
            <a:off x="4349750" y="5611813"/>
            <a:ext cx="1752600" cy="466725"/>
          </a:xfrm>
          <a:prstGeom prst="rect">
            <a:avLst/>
          </a:prstGeom>
          <a:noFill/>
          <a:ln w="9525">
            <a:solidFill>
              <a:srgbClr val="FFFF66"/>
            </a:solidFill>
            <a:miter lim="800000"/>
          </a:ln>
        </p:spPr>
        <p:txBody>
          <a:bodyPr lIns="90000" tIns="46800" rIns="90000" bIns="46800">
            <a:spAutoFit/>
          </a:bodyPr>
          <a:lstStyle/>
          <a:p>
            <a:pPr algn="ctr" eaLnBrk="0" hangingPunct="0">
              <a:spcBef>
                <a:spcPct val="50000"/>
              </a:spcBef>
            </a:pPr>
            <a:r>
              <a:rPr lang="zh-CN" altLang="en-US" sz="2400">
                <a:solidFill>
                  <a:srgbClr val="FFFF66"/>
                </a:solidFill>
                <a:latin typeface="Times New Roman" panose="02020603050405020304" pitchFamily="18" charset="0"/>
                <a:ea typeface="方正大黑简体"/>
                <a:cs typeface="方正大黑简体"/>
              </a:rPr>
              <a:t>议会制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2818"/>
                                        </p:tgtEl>
                                        <p:attrNameLst>
                                          <p:attrName>style.visibility</p:attrName>
                                        </p:attrNameLst>
                                      </p:cBhvr>
                                      <p:to>
                                        <p:strVal val="visible"/>
                                      </p:to>
                                    </p:set>
                                    <p:animEffect transition="in" filter="barn(inVertical)">
                                      <p:cBhvr>
                                        <p:cTn id="7" dur="500"/>
                                        <p:tgtEl>
                                          <p:spTgt spid="162818"/>
                                        </p:tgtEl>
                                      </p:cBhvr>
                                    </p:animEffect>
                                  </p:childTnLst>
                                </p:cTn>
                              </p:par>
                            </p:childTnLst>
                          </p:cTn>
                        </p:par>
                        <p:par>
                          <p:cTn id="8" fill="hold">
                            <p:stCondLst>
                              <p:cond delay="500"/>
                            </p:stCondLst>
                            <p:childTnLst>
                              <p:par>
                                <p:cTn id="9" presetID="17" presetClass="entr" presetSubtype="4" fill="hold" grpId="0" nodeType="afterEffect">
                                  <p:stCondLst>
                                    <p:cond delay="0"/>
                                  </p:stCondLst>
                                  <p:childTnLst>
                                    <p:set>
                                      <p:cBhvr>
                                        <p:cTn id="10" dur="1" fill="hold">
                                          <p:stCondLst>
                                            <p:cond delay="0"/>
                                          </p:stCondLst>
                                        </p:cTn>
                                        <p:tgtEl>
                                          <p:spTgt spid="162819"/>
                                        </p:tgtEl>
                                        <p:attrNameLst>
                                          <p:attrName>style.visibility</p:attrName>
                                        </p:attrNameLst>
                                      </p:cBhvr>
                                      <p:to>
                                        <p:strVal val="visible"/>
                                      </p:to>
                                    </p:set>
                                    <p:anim calcmode="lin" valueType="num">
                                      <p:cBhvr>
                                        <p:cTn id="11" dur="500" fill="hold"/>
                                        <p:tgtEl>
                                          <p:spTgt spid="162819"/>
                                        </p:tgtEl>
                                        <p:attrNameLst>
                                          <p:attrName>ppt_x</p:attrName>
                                        </p:attrNameLst>
                                      </p:cBhvr>
                                      <p:tavLst>
                                        <p:tav tm="0">
                                          <p:val>
                                            <p:strVal val="#ppt_x"/>
                                          </p:val>
                                        </p:tav>
                                        <p:tav tm="100000">
                                          <p:val>
                                            <p:strVal val="#ppt_x"/>
                                          </p:val>
                                        </p:tav>
                                      </p:tavLst>
                                    </p:anim>
                                    <p:anim calcmode="lin" valueType="num">
                                      <p:cBhvr>
                                        <p:cTn id="12" dur="500" fill="hold"/>
                                        <p:tgtEl>
                                          <p:spTgt spid="162819"/>
                                        </p:tgtEl>
                                        <p:attrNameLst>
                                          <p:attrName>ppt_y</p:attrName>
                                        </p:attrNameLst>
                                      </p:cBhvr>
                                      <p:tavLst>
                                        <p:tav tm="0">
                                          <p:val>
                                            <p:strVal val="#ppt_y+#ppt_h/2"/>
                                          </p:val>
                                        </p:tav>
                                        <p:tav tm="100000">
                                          <p:val>
                                            <p:strVal val="#ppt_y"/>
                                          </p:val>
                                        </p:tav>
                                      </p:tavLst>
                                    </p:anim>
                                    <p:anim calcmode="lin" valueType="num">
                                      <p:cBhvr>
                                        <p:cTn id="13" dur="500" fill="hold"/>
                                        <p:tgtEl>
                                          <p:spTgt spid="162819"/>
                                        </p:tgtEl>
                                        <p:attrNameLst>
                                          <p:attrName>ppt_w</p:attrName>
                                        </p:attrNameLst>
                                      </p:cBhvr>
                                      <p:tavLst>
                                        <p:tav tm="0">
                                          <p:val>
                                            <p:strVal val="#ppt_w"/>
                                          </p:val>
                                        </p:tav>
                                        <p:tav tm="100000">
                                          <p:val>
                                            <p:strVal val="#ppt_w"/>
                                          </p:val>
                                        </p:tav>
                                      </p:tavLst>
                                    </p:anim>
                                    <p:anim calcmode="lin" valueType="num">
                                      <p:cBhvr>
                                        <p:cTn id="14" dur="500" fill="hold"/>
                                        <p:tgtEl>
                                          <p:spTgt spid="162819"/>
                                        </p:tgtEl>
                                        <p:attrNameLst>
                                          <p:attrName>ppt_h</p:attrName>
                                        </p:attrNameLst>
                                      </p:cBhvr>
                                      <p:tavLst>
                                        <p:tav tm="0">
                                          <p:val>
                                            <p:fltVal val="0"/>
                                          </p:val>
                                        </p:tav>
                                        <p:tav tm="100000">
                                          <p:val>
                                            <p:strVal val="#ppt_h"/>
                                          </p:val>
                                        </p:tav>
                                      </p:tavLst>
                                    </p:anim>
                                  </p:childTnLst>
                                </p:cTn>
                              </p:par>
                            </p:childTnLst>
                          </p:cTn>
                        </p:par>
                        <p:par>
                          <p:cTn id="15" fill="hold">
                            <p:stCondLst>
                              <p:cond delay="1000"/>
                            </p:stCondLst>
                            <p:childTnLst>
                              <p:par>
                                <p:cTn id="16" presetID="12" presetClass="entr" presetSubtype="1" fill="hold" grpId="0" nodeType="afterEffect">
                                  <p:stCondLst>
                                    <p:cond delay="0"/>
                                  </p:stCondLst>
                                  <p:childTnLst>
                                    <p:set>
                                      <p:cBhvr>
                                        <p:cTn id="17" dur="1" fill="hold">
                                          <p:stCondLst>
                                            <p:cond delay="0"/>
                                          </p:stCondLst>
                                        </p:cTn>
                                        <p:tgtEl>
                                          <p:spTgt spid="162820"/>
                                        </p:tgtEl>
                                        <p:attrNameLst>
                                          <p:attrName>style.visibility</p:attrName>
                                        </p:attrNameLst>
                                      </p:cBhvr>
                                      <p:to>
                                        <p:strVal val="visible"/>
                                      </p:to>
                                    </p:set>
                                    <p:animEffect transition="in" filter="slide(fromTop)">
                                      <p:cBhvr>
                                        <p:cTn id="18" dur="500"/>
                                        <p:tgtEl>
                                          <p:spTgt spid="162820"/>
                                        </p:tgtEl>
                                      </p:cBhvr>
                                    </p:animEffect>
                                  </p:childTnLst>
                                </p:cTn>
                              </p:par>
                            </p:childTnLst>
                          </p:cTn>
                        </p:par>
                        <p:par>
                          <p:cTn id="19" fill="hold">
                            <p:stCondLst>
                              <p:cond delay="1500"/>
                            </p:stCondLst>
                            <p:childTnLst>
                              <p:par>
                                <p:cTn id="20" presetID="23" presetClass="entr" presetSubtype="16" fill="hold" grpId="0" nodeType="afterEffect">
                                  <p:stCondLst>
                                    <p:cond delay="0"/>
                                  </p:stCondLst>
                                  <p:childTnLst>
                                    <p:set>
                                      <p:cBhvr>
                                        <p:cTn id="21" dur="1" fill="hold">
                                          <p:stCondLst>
                                            <p:cond delay="0"/>
                                          </p:stCondLst>
                                        </p:cTn>
                                        <p:tgtEl>
                                          <p:spTgt spid="162821"/>
                                        </p:tgtEl>
                                        <p:attrNameLst>
                                          <p:attrName>style.visibility</p:attrName>
                                        </p:attrNameLst>
                                      </p:cBhvr>
                                      <p:to>
                                        <p:strVal val="visible"/>
                                      </p:to>
                                    </p:set>
                                    <p:anim calcmode="lin" valueType="num">
                                      <p:cBhvr>
                                        <p:cTn id="22" dur="500" fill="hold"/>
                                        <p:tgtEl>
                                          <p:spTgt spid="162821"/>
                                        </p:tgtEl>
                                        <p:attrNameLst>
                                          <p:attrName>ppt_w</p:attrName>
                                        </p:attrNameLst>
                                      </p:cBhvr>
                                      <p:tavLst>
                                        <p:tav tm="0">
                                          <p:val>
                                            <p:fltVal val="0"/>
                                          </p:val>
                                        </p:tav>
                                        <p:tav tm="100000">
                                          <p:val>
                                            <p:strVal val="#ppt_w"/>
                                          </p:val>
                                        </p:tav>
                                      </p:tavLst>
                                    </p:anim>
                                    <p:anim calcmode="lin" valueType="num">
                                      <p:cBhvr>
                                        <p:cTn id="23" dur="500" fill="hold"/>
                                        <p:tgtEl>
                                          <p:spTgt spid="162821"/>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17" presetClass="entr" presetSubtype="8" fill="hold" grpId="0" nodeType="afterEffect">
                                  <p:stCondLst>
                                    <p:cond delay="0"/>
                                  </p:stCondLst>
                                  <p:childTnLst>
                                    <p:set>
                                      <p:cBhvr>
                                        <p:cTn id="26" dur="1" fill="hold">
                                          <p:stCondLst>
                                            <p:cond delay="0"/>
                                          </p:stCondLst>
                                        </p:cTn>
                                        <p:tgtEl>
                                          <p:spTgt spid="162822"/>
                                        </p:tgtEl>
                                        <p:attrNameLst>
                                          <p:attrName>style.visibility</p:attrName>
                                        </p:attrNameLst>
                                      </p:cBhvr>
                                      <p:to>
                                        <p:strVal val="visible"/>
                                      </p:to>
                                    </p:set>
                                    <p:anim calcmode="lin" valueType="num">
                                      <p:cBhvr>
                                        <p:cTn id="27" dur="500" fill="hold"/>
                                        <p:tgtEl>
                                          <p:spTgt spid="162822"/>
                                        </p:tgtEl>
                                        <p:attrNameLst>
                                          <p:attrName>ppt_x</p:attrName>
                                        </p:attrNameLst>
                                      </p:cBhvr>
                                      <p:tavLst>
                                        <p:tav tm="0">
                                          <p:val>
                                            <p:strVal val="#ppt_x-#ppt_w/2"/>
                                          </p:val>
                                        </p:tav>
                                        <p:tav tm="100000">
                                          <p:val>
                                            <p:strVal val="#ppt_x"/>
                                          </p:val>
                                        </p:tav>
                                      </p:tavLst>
                                    </p:anim>
                                    <p:anim calcmode="lin" valueType="num">
                                      <p:cBhvr>
                                        <p:cTn id="28" dur="500" fill="hold"/>
                                        <p:tgtEl>
                                          <p:spTgt spid="162822"/>
                                        </p:tgtEl>
                                        <p:attrNameLst>
                                          <p:attrName>ppt_y</p:attrName>
                                        </p:attrNameLst>
                                      </p:cBhvr>
                                      <p:tavLst>
                                        <p:tav tm="0">
                                          <p:val>
                                            <p:strVal val="#ppt_y"/>
                                          </p:val>
                                        </p:tav>
                                        <p:tav tm="100000">
                                          <p:val>
                                            <p:strVal val="#ppt_y"/>
                                          </p:val>
                                        </p:tav>
                                      </p:tavLst>
                                    </p:anim>
                                    <p:anim calcmode="lin" valueType="num">
                                      <p:cBhvr>
                                        <p:cTn id="29" dur="500" fill="hold"/>
                                        <p:tgtEl>
                                          <p:spTgt spid="162822"/>
                                        </p:tgtEl>
                                        <p:attrNameLst>
                                          <p:attrName>ppt_w</p:attrName>
                                        </p:attrNameLst>
                                      </p:cBhvr>
                                      <p:tavLst>
                                        <p:tav tm="0">
                                          <p:val>
                                            <p:fltVal val="0"/>
                                          </p:val>
                                        </p:tav>
                                        <p:tav tm="100000">
                                          <p:val>
                                            <p:strVal val="#ppt_w"/>
                                          </p:val>
                                        </p:tav>
                                      </p:tavLst>
                                    </p:anim>
                                    <p:anim calcmode="lin" valueType="num">
                                      <p:cBhvr>
                                        <p:cTn id="30" dur="500" fill="hold"/>
                                        <p:tgtEl>
                                          <p:spTgt spid="162822"/>
                                        </p:tgtEl>
                                        <p:attrNameLst>
                                          <p:attrName>ppt_h</p:attrName>
                                        </p:attrNameLst>
                                      </p:cBhvr>
                                      <p:tavLst>
                                        <p:tav tm="0">
                                          <p:val>
                                            <p:strVal val="#ppt_h"/>
                                          </p:val>
                                        </p:tav>
                                        <p:tav tm="100000">
                                          <p:val>
                                            <p:strVal val="#ppt_h"/>
                                          </p:val>
                                        </p:tav>
                                      </p:tavLst>
                                    </p:anim>
                                  </p:childTnLst>
                                </p:cTn>
                              </p:par>
                            </p:childTnLst>
                          </p:cTn>
                        </p:par>
                        <p:par>
                          <p:cTn id="31" fill="hold">
                            <p:stCondLst>
                              <p:cond delay="2500"/>
                            </p:stCondLst>
                            <p:childTnLst>
                              <p:par>
                                <p:cTn id="32" presetID="16" presetClass="entr" presetSubtype="42" fill="hold" grpId="0" nodeType="afterEffect">
                                  <p:stCondLst>
                                    <p:cond delay="0"/>
                                  </p:stCondLst>
                                  <p:childTnLst>
                                    <p:set>
                                      <p:cBhvr>
                                        <p:cTn id="33" dur="1" fill="hold">
                                          <p:stCondLst>
                                            <p:cond delay="0"/>
                                          </p:stCondLst>
                                        </p:cTn>
                                        <p:tgtEl>
                                          <p:spTgt spid="162823"/>
                                        </p:tgtEl>
                                        <p:attrNameLst>
                                          <p:attrName>style.visibility</p:attrName>
                                        </p:attrNameLst>
                                      </p:cBhvr>
                                      <p:to>
                                        <p:strVal val="visible"/>
                                      </p:to>
                                    </p:set>
                                    <p:animEffect transition="in" filter="barn(outHorizontal)">
                                      <p:cBhvr>
                                        <p:cTn id="34" dur="500"/>
                                        <p:tgtEl>
                                          <p:spTgt spid="162823"/>
                                        </p:tgtEl>
                                      </p:cBhvr>
                                    </p:animEffect>
                                  </p:childTnLst>
                                </p:cTn>
                              </p:par>
                            </p:childTnLst>
                          </p:cTn>
                        </p:par>
                        <p:par>
                          <p:cTn id="35" fill="hold">
                            <p:stCondLst>
                              <p:cond delay="3000"/>
                            </p:stCondLst>
                            <p:childTnLst>
                              <p:par>
                                <p:cTn id="36" presetID="17" presetClass="entr" presetSubtype="8" fill="hold" nodeType="after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p:cTn id="38" dur="500" fill="hold"/>
                                        <p:tgtEl>
                                          <p:spTgt spid="2"/>
                                        </p:tgtEl>
                                        <p:attrNameLst>
                                          <p:attrName>ppt_x</p:attrName>
                                        </p:attrNameLst>
                                      </p:cBhvr>
                                      <p:tavLst>
                                        <p:tav tm="0">
                                          <p:val>
                                            <p:strVal val="#ppt_x-#ppt_w/2"/>
                                          </p:val>
                                        </p:tav>
                                        <p:tav tm="100000">
                                          <p:val>
                                            <p:strVal val="#ppt_x"/>
                                          </p:val>
                                        </p:tav>
                                      </p:tavLst>
                                    </p:anim>
                                    <p:anim calcmode="lin" valueType="num">
                                      <p:cBhvr>
                                        <p:cTn id="39" dur="500" fill="hold"/>
                                        <p:tgtEl>
                                          <p:spTgt spid="2"/>
                                        </p:tgtEl>
                                        <p:attrNameLst>
                                          <p:attrName>ppt_y</p:attrName>
                                        </p:attrNameLst>
                                      </p:cBhvr>
                                      <p:tavLst>
                                        <p:tav tm="0">
                                          <p:val>
                                            <p:strVal val="#ppt_y"/>
                                          </p:val>
                                        </p:tav>
                                        <p:tav tm="100000">
                                          <p:val>
                                            <p:strVal val="#ppt_y"/>
                                          </p:val>
                                        </p:tav>
                                      </p:tavLst>
                                    </p:anim>
                                    <p:anim calcmode="lin" valueType="num">
                                      <p:cBhvr>
                                        <p:cTn id="40" dur="500" fill="hold"/>
                                        <p:tgtEl>
                                          <p:spTgt spid="2"/>
                                        </p:tgtEl>
                                        <p:attrNameLst>
                                          <p:attrName>ppt_w</p:attrName>
                                        </p:attrNameLst>
                                      </p:cBhvr>
                                      <p:tavLst>
                                        <p:tav tm="0">
                                          <p:val>
                                            <p:fltVal val="0"/>
                                          </p:val>
                                        </p:tav>
                                        <p:tav tm="100000">
                                          <p:val>
                                            <p:strVal val="#ppt_w"/>
                                          </p:val>
                                        </p:tav>
                                      </p:tavLst>
                                    </p:anim>
                                    <p:anim calcmode="lin" valueType="num">
                                      <p:cBhvr>
                                        <p:cTn id="41" dur="500" fill="hold"/>
                                        <p:tgtEl>
                                          <p:spTgt spid="2"/>
                                        </p:tgtEl>
                                        <p:attrNameLst>
                                          <p:attrName>ppt_h</p:attrName>
                                        </p:attrNameLst>
                                      </p:cBhvr>
                                      <p:tavLst>
                                        <p:tav tm="0">
                                          <p:val>
                                            <p:strVal val="#ppt_h"/>
                                          </p:val>
                                        </p:tav>
                                        <p:tav tm="100000">
                                          <p:val>
                                            <p:strVal val="#ppt_h"/>
                                          </p:val>
                                        </p:tav>
                                      </p:tavLst>
                                    </p:anim>
                                  </p:childTnLst>
                                </p:cTn>
                              </p:par>
                            </p:childTnLst>
                          </p:cTn>
                        </p:par>
                        <p:par>
                          <p:cTn id="42" fill="hold">
                            <p:stCondLst>
                              <p:cond delay="3500"/>
                            </p:stCondLst>
                            <p:childTnLst>
                              <p:par>
                                <p:cTn id="43" presetID="9" presetClass="entr" presetSubtype="0" fill="hold" grpId="0" nodeType="afterEffect">
                                  <p:stCondLst>
                                    <p:cond delay="0"/>
                                  </p:stCondLst>
                                  <p:childTnLst>
                                    <p:set>
                                      <p:cBhvr>
                                        <p:cTn id="44" dur="1" fill="hold">
                                          <p:stCondLst>
                                            <p:cond delay="0"/>
                                          </p:stCondLst>
                                        </p:cTn>
                                        <p:tgtEl>
                                          <p:spTgt spid="162827"/>
                                        </p:tgtEl>
                                        <p:attrNameLst>
                                          <p:attrName>style.visibility</p:attrName>
                                        </p:attrNameLst>
                                      </p:cBhvr>
                                      <p:to>
                                        <p:strVal val="visible"/>
                                      </p:to>
                                    </p:set>
                                    <p:animEffect transition="in" filter="dissolve">
                                      <p:cBhvr>
                                        <p:cTn id="45" dur="500"/>
                                        <p:tgtEl>
                                          <p:spTgt spid="162827"/>
                                        </p:tgtEl>
                                      </p:cBhvr>
                                    </p:animEffect>
                                  </p:childTnLst>
                                </p:cTn>
                              </p:par>
                            </p:childTnLst>
                          </p:cTn>
                        </p:par>
                        <p:par>
                          <p:cTn id="46" fill="hold">
                            <p:stCondLst>
                              <p:cond delay="4000"/>
                            </p:stCondLst>
                            <p:childTnLst>
                              <p:par>
                                <p:cTn id="47" presetID="9" presetClass="entr" presetSubtype="0" fill="hold" grpId="0" nodeType="afterEffect">
                                  <p:stCondLst>
                                    <p:cond delay="0"/>
                                  </p:stCondLst>
                                  <p:childTnLst>
                                    <p:set>
                                      <p:cBhvr>
                                        <p:cTn id="48" dur="1" fill="hold">
                                          <p:stCondLst>
                                            <p:cond delay="0"/>
                                          </p:stCondLst>
                                        </p:cTn>
                                        <p:tgtEl>
                                          <p:spTgt spid="162828"/>
                                        </p:tgtEl>
                                        <p:attrNameLst>
                                          <p:attrName>style.visibility</p:attrName>
                                        </p:attrNameLst>
                                      </p:cBhvr>
                                      <p:to>
                                        <p:strVal val="visible"/>
                                      </p:to>
                                    </p:set>
                                    <p:animEffect transition="in" filter="dissolve">
                                      <p:cBhvr>
                                        <p:cTn id="49" dur="500"/>
                                        <p:tgtEl>
                                          <p:spTgt spid="162828"/>
                                        </p:tgtEl>
                                      </p:cBhvr>
                                    </p:animEffect>
                                  </p:childTnLst>
                                </p:cTn>
                              </p:par>
                            </p:childTnLst>
                          </p:cTn>
                        </p:par>
                        <p:par>
                          <p:cTn id="50" fill="hold">
                            <p:stCondLst>
                              <p:cond delay="4500"/>
                            </p:stCondLst>
                            <p:childTnLst>
                              <p:par>
                                <p:cTn id="51" presetID="17" presetClass="entr" presetSubtype="8" fill="hold" grpId="0" nodeType="afterEffect">
                                  <p:stCondLst>
                                    <p:cond delay="0"/>
                                  </p:stCondLst>
                                  <p:childTnLst>
                                    <p:set>
                                      <p:cBhvr>
                                        <p:cTn id="52" dur="1" fill="hold">
                                          <p:stCondLst>
                                            <p:cond delay="0"/>
                                          </p:stCondLst>
                                        </p:cTn>
                                        <p:tgtEl>
                                          <p:spTgt spid="162829"/>
                                        </p:tgtEl>
                                        <p:attrNameLst>
                                          <p:attrName>style.visibility</p:attrName>
                                        </p:attrNameLst>
                                      </p:cBhvr>
                                      <p:to>
                                        <p:strVal val="visible"/>
                                      </p:to>
                                    </p:set>
                                    <p:anim calcmode="lin" valueType="num">
                                      <p:cBhvr>
                                        <p:cTn id="53" dur="500" fill="hold"/>
                                        <p:tgtEl>
                                          <p:spTgt spid="162829"/>
                                        </p:tgtEl>
                                        <p:attrNameLst>
                                          <p:attrName>ppt_x</p:attrName>
                                        </p:attrNameLst>
                                      </p:cBhvr>
                                      <p:tavLst>
                                        <p:tav tm="0">
                                          <p:val>
                                            <p:strVal val="#ppt_x-#ppt_w/2"/>
                                          </p:val>
                                        </p:tav>
                                        <p:tav tm="100000">
                                          <p:val>
                                            <p:strVal val="#ppt_x"/>
                                          </p:val>
                                        </p:tav>
                                      </p:tavLst>
                                    </p:anim>
                                    <p:anim calcmode="lin" valueType="num">
                                      <p:cBhvr>
                                        <p:cTn id="54" dur="500" fill="hold"/>
                                        <p:tgtEl>
                                          <p:spTgt spid="162829"/>
                                        </p:tgtEl>
                                        <p:attrNameLst>
                                          <p:attrName>ppt_y</p:attrName>
                                        </p:attrNameLst>
                                      </p:cBhvr>
                                      <p:tavLst>
                                        <p:tav tm="0">
                                          <p:val>
                                            <p:strVal val="#ppt_y"/>
                                          </p:val>
                                        </p:tav>
                                        <p:tav tm="100000">
                                          <p:val>
                                            <p:strVal val="#ppt_y"/>
                                          </p:val>
                                        </p:tav>
                                      </p:tavLst>
                                    </p:anim>
                                    <p:anim calcmode="lin" valueType="num">
                                      <p:cBhvr>
                                        <p:cTn id="55" dur="500" fill="hold"/>
                                        <p:tgtEl>
                                          <p:spTgt spid="162829"/>
                                        </p:tgtEl>
                                        <p:attrNameLst>
                                          <p:attrName>ppt_w</p:attrName>
                                        </p:attrNameLst>
                                      </p:cBhvr>
                                      <p:tavLst>
                                        <p:tav tm="0">
                                          <p:val>
                                            <p:fltVal val="0"/>
                                          </p:val>
                                        </p:tav>
                                        <p:tav tm="100000">
                                          <p:val>
                                            <p:strVal val="#ppt_w"/>
                                          </p:val>
                                        </p:tav>
                                      </p:tavLst>
                                    </p:anim>
                                    <p:anim calcmode="lin" valueType="num">
                                      <p:cBhvr>
                                        <p:cTn id="56" dur="500" fill="hold"/>
                                        <p:tgtEl>
                                          <p:spTgt spid="162829"/>
                                        </p:tgtEl>
                                        <p:attrNameLst>
                                          <p:attrName>ppt_h</p:attrName>
                                        </p:attrNameLst>
                                      </p:cBhvr>
                                      <p:tavLst>
                                        <p:tav tm="0">
                                          <p:val>
                                            <p:strVal val="#ppt_h"/>
                                          </p:val>
                                        </p:tav>
                                        <p:tav tm="100000">
                                          <p:val>
                                            <p:strVal val="#ppt_h"/>
                                          </p:val>
                                        </p:tav>
                                      </p:tavLst>
                                    </p:anim>
                                  </p:childTnLst>
                                </p:cTn>
                              </p:par>
                            </p:childTnLst>
                          </p:cTn>
                        </p:par>
                        <p:par>
                          <p:cTn id="57" fill="hold">
                            <p:stCondLst>
                              <p:cond delay="5000"/>
                            </p:stCondLst>
                            <p:childTnLst>
                              <p:par>
                                <p:cTn id="58" presetID="16" presetClass="entr" presetSubtype="42" fill="hold" grpId="0" nodeType="afterEffect">
                                  <p:stCondLst>
                                    <p:cond delay="0"/>
                                  </p:stCondLst>
                                  <p:childTnLst>
                                    <p:set>
                                      <p:cBhvr>
                                        <p:cTn id="59" dur="1" fill="hold">
                                          <p:stCondLst>
                                            <p:cond delay="0"/>
                                          </p:stCondLst>
                                        </p:cTn>
                                        <p:tgtEl>
                                          <p:spTgt spid="162830"/>
                                        </p:tgtEl>
                                        <p:attrNameLst>
                                          <p:attrName>style.visibility</p:attrName>
                                        </p:attrNameLst>
                                      </p:cBhvr>
                                      <p:to>
                                        <p:strVal val="visible"/>
                                      </p:to>
                                    </p:set>
                                    <p:animEffect transition="in" filter="barn(outHorizontal)">
                                      <p:cBhvr>
                                        <p:cTn id="60" dur="500"/>
                                        <p:tgtEl>
                                          <p:spTgt spid="162830"/>
                                        </p:tgtEl>
                                      </p:cBhvr>
                                    </p:animEffect>
                                  </p:childTnLst>
                                </p:cTn>
                              </p:par>
                            </p:childTnLst>
                          </p:cTn>
                        </p:par>
                        <p:par>
                          <p:cTn id="61" fill="hold">
                            <p:stCondLst>
                              <p:cond delay="5500"/>
                            </p:stCondLst>
                            <p:childTnLst>
                              <p:par>
                                <p:cTn id="62" presetID="17" presetClass="entr" presetSubtype="8" fill="hold" nodeType="afterEffect">
                                  <p:stCondLst>
                                    <p:cond delay="0"/>
                                  </p:stCondLst>
                                  <p:childTnLst>
                                    <p:set>
                                      <p:cBhvr>
                                        <p:cTn id="63" dur="1" fill="hold">
                                          <p:stCondLst>
                                            <p:cond delay="0"/>
                                          </p:stCondLst>
                                        </p:cTn>
                                        <p:tgtEl>
                                          <p:spTgt spid="3"/>
                                        </p:tgtEl>
                                        <p:attrNameLst>
                                          <p:attrName>style.visibility</p:attrName>
                                        </p:attrNameLst>
                                      </p:cBhvr>
                                      <p:to>
                                        <p:strVal val="visible"/>
                                      </p:to>
                                    </p:set>
                                    <p:anim calcmode="lin" valueType="num">
                                      <p:cBhvr>
                                        <p:cTn id="64" dur="500" fill="hold"/>
                                        <p:tgtEl>
                                          <p:spTgt spid="3"/>
                                        </p:tgtEl>
                                        <p:attrNameLst>
                                          <p:attrName>ppt_x</p:attrName>
                                        </p:attrNameLst>
                                      </p:cBhvr>
                                      <p:tavLst>
                                        <p:tav tm="0">
                                          <p:val>
                                            <p:strVal val="#ppt_x-#ppt_w/2"/>
                                          </p:val>
                                        </p:tav>
                                        <p:tav tm="100000">
                                          <p:val>
                                            <p:strVal val="#ppt_x"/>
                                          </p:val>
                                        </p:tav>
                                      </p:tavLst>
                                    </p:anim>
                                    <p:anim calcmode="lin" valueType="num">
                                      <p:cBhvr>
                                        <p:cTn id="65" dur="500" fill="hold"/>
                                        <p:tgtEl>
                                          <p:spTgt spid="3"/>
                                        </p:tgtEl>
                                        <p:attrNameLst>
                                          <p:attrName>ppt_y</p:attrName>
                                        </p:attrNameLst>
                                      </p:cBhvr>
                                      <p:tavLst>
                                        <p:tav tm="0">
                                          <p:val>
                                            <p:strVal val="#ppt_y"/>
                                          </p:val>
                                        </p:tav>
                                        <p:tav tm="100000">
                                          <p:val>
                                            <p:strVal val="#ppt_y"/>
                                          </p:val>
                                        </p:tav>
                                      </p:tavLst>
                                    </p:anim>
                                    <p:anim calcmode="lin" valueType="num">
                                      <p:cBhvr>
                                        <p:cTn id="66" dur="500" fill="hold"/>
                                        <p:tgtEl>
                                          <p:spTgt spid="3"/>
                                        </p:tgtEl>
                                        <p:attrNameLst>
                                          <p:attrName>ppt_w</p:attrName>
                                        </p:attrNameLst>
                                      </p:cBhvr>
                                      <p:tavLst>
                                        <p:tav tm="0">
                                          <p:val>
                                            <p:fltVal val="0"/>
                                          </p:val>
                                        </p:tav>
                                        <p:tav tm="100000">
                                          <p:val>
                                            <p:strVal val="#ppt_w"/>
                                          </p:val>
                                        </p:tav>
                                      </p:tavLst>
                                    </p:anim>
                                    <p:anim calcmode="lin" valueType="num">
                                      <p:cBhvr>
                                        <p:cTn id="67" dur="500" fill="hold"/>
                                        <p:tgtEl>
                                          <p:spTgt spid="3"/>
                                        </p:tgtEl>
                                        <p:attrNameLst>
                                          <p:attrName>ppt_h</p:attrName>
                                        </p:attrNameLst>
                                      </p:cBhvr>
                                      <p:tavLst>
                                        <p:tav tm="0">
                                          <p:val>
                                            <p:strVal val="#ppt_h"/>
                                          </p:val>
                                        </p:tav>
                                        <p:tav tm="100000">
                                          <p:val>
                                            <p:strVal val="#ppt_h"/>
                                          </p:val>
                                        </p:tav>
                                      </p:tavLst>
                                    </p:anim>
                                  </p:childTnLst>
                                </p:cTn>
                              </p:par>
                            </p:childTnLst>
                          </p:cTn>
                        </p:par>
                        <p:par>
                          <p:cTn id="68" fill="hold">
                            <p:stCondLst>
                              <p:cond delay="6000"/>
                            </p:stCondLst>
                            <p:childTnLst>
                              <p:par>
                                <p:cTn id="69" presetID="9" presetClass="entr" presetSubtype="0" fill="hold" grpId="0" nodeType="afterEffect">
                                  <p:stCondLst>
                                    <p:cond delay="0"/>
                                  </p:stCondLst>
                                  <p:childTnLst>
                                    <p:set>
                                      <p:cBhvr>
                                        <p:cTn id="70" dur="1" fill="hold">
                                          <p:stCondLst>
                                            <p:cond delay="0"/>
                                          </p:stCondLst>
                                        </p:cTn>
                                        <p:tgtEl>
                                          <p:spTgt spid="162835"/>
                                        </p:tgtEl>
                                        <p:attrNameLst>
                                          <p:attrName>style.visibility</p:attrName>
                                        </p:attrNameLst>
                                      </p:cBhvr>
                                      <p:to>
                                        <p:strVal val="visible"/>
                                      </p:to>
                                    </p:set>
                                    <p:animEffect transition="in" filter="dissolve">
                                      <p:cBhvr>
                                        <p:cTn id="71" dur="500"/>
                                        <p:tgtEl>
                                          <p:spTgt spid="162835"/>
                                        </p:tgtEl>
                                      </p:cBhvr>
                                    </p:animEffect>
                                  </p:childTnLst>
                                </p:cTn>
                              </p:par>
                            </p:childTnLst>
                          </p:cTn>
                        </p:par>
                        <p:par>
                          <p:cTn id="72" fill="hold">
                            <p:stCondLst>
                              <p:cond delay="6500"/>
                            </p:stCondLst>
                            <p:childTnLst>
                              <p:par>
                                <p:cTn id="73" presetID="9" presetClass="entr" presetSubtype="0" fill="hold" grpId="0" nodeType="afterEffect">
                                  <p:stCondLst>
                                    <p:cond delay="0"/>
                                  </p:stCondLst>
                                  <p:childTnLst>
                                    <p:set>
                                      <p:cBhvr>
                                        <p:cTn id="74" dur="1" fill="hold">
                                          <p:stCondLst>
                                            <p:cond delay="0"/>
                                          </p:stCondLst>
                                        </p:cTn>
                                        <p:tgtEl>
                                          <p:spTgt spid="162836"/>
                                        </p:tgtEl>
                                        <p:attrNameLst>
                                          <p:attrName>style.visibility</p:attrName>
                                        </p:attrNameLst>
                                      </p:cBhvr>
                                      <p:to>
                                        <p:strVal val="visible"/>
                                      </p:to>
                                    </p:set>
                                    <p:animEffect transition="in" filter="dissolve">
                                      <p:cBhvr>
                                        <p:cTn id="75" dur="500"/>
                                        <p:tgtEl>
                                          <p:spTgt spid="162836"/>
                                        </p:tgtEl>
                                      </p:cBhvr>
                                    </p:animEffect>
                                  </p:childTnLst>
                                </p:cTn>
                              </p:par>
                            </p:childTnLst>
                          </p:cTn>
                        </p:par>
                        <p:par>
                          <p:cTn id="76" fill="hold">
                            <p:stCondLst>
                              <p:cond delay="7000"/>
                            </p:stCondLst>
                            <p:childTnLst>
                              <p:par>
                                <p:cTn id="77" presetID="9" presetClass="entr" presetSubtype="0" fill="hold" grpId="0" nodeType="afterEffect">
                                  <p:stCondLst>
                                    <p:cond delay="0"/>
                                  </p:stCondLst>
                                  <p:childTnLst>
                                    <p:set>
                                      <p:cBhvr>
                                        <p:cTn id="78" dur="1" fill="hold">
                                          <p:stCondLst>
                                            <p:cond delay="0"/>
                                          </p:stCondLst>
                                        </p:cTn>
                                        <p:tgtEl>
                                          <p:spTgt spid="162837"/>
                                        </p:tgtEl>
                                        <p:attrNameLst>
                                          <p:attrName>style.visibility</p:attrName>
                                        </p:attrNameLst>
                                      </p:cBhvr>
                                      <p:to>
                                        <p:strVal val="visible"/>
                                      </p:to>
                                    </p:set>
                                    <p:animEffect transition="in" filter="dissolve">
                                      <p:cBhvr>
                                        <p:cTn id="79" dur="500"/>
                                        <p:tgtEl>
                                          <p:spTgt spid="162837"/>
                                        </p:tgtEl>
                                      </p:cBhvr>
                                    </p:animEffect>
                                  </p:childTnLst>
                                </p:cTn>
                              </p:par>
                            </p:childTnLst>
                          </p:cTn>
                        </p:par>
                        <p:par>
                          <p:cTn id="80" fill="hold">
                            <p:stCondLst>
                              <p:cond delay="7500"/>
                            </p:stCondLst>
                            <p:childTnLst>
                              <p:par>
                                <p:cTn id="81" presetID="17" presetClass="entr" presetSubtype="8" fill="hold" grpId="0" nodeType="afterEffect">
                                  <p:stCondLst>
                                    <p:cond delay="0"/>
                                  </p:stCondLst>
                                  <p:childTnLst>
                                    <p:set>
                                      <p:cBhvr>
                                        <p:cTn id="82" dur="1" fill="hold">
                                          <p:stCondLst>
                                            <p:cond delay="0"/>
                                          </p:stCondLst>
                                        </p:cTn>
                                        <p:tgtEl>
                                          <p:spTgt spid="162838"/>
                                        </p:tgtEl>
                                        <p:attrNameLst>
                                          <p:attrName>style.visibility</p:attrName>
                                        </p:attrNameLst>
                                      </p:cBhvr>
                                      <p:to>
                                        <p:strVal val="visible"/>
                                      </p:to>
                                    </p:set>
                                    <p:anim calcmode="lin" valueType="num">
                                      <p:cBhvr>
                                        <p:cTn id="83" dur="500" fill="hold"/>
                                        <p:tgtEl>
                                          <p:spTgt spid="162838"/>
                                        </p:tgtEl>
                                        <p:attrNameLst>
                                          <p:attrName>ppt_x</p:attrName>
                                        </p:attrNameLst>
                                      </p:cBhvr>
                                      <p:tavLst>
                                        <p:tav tm="0">
                                          <p:val>
                                            <p:strVal val="#ppt_x-#ppt_w/2"/>
                                          </p:val>
                                        </p:tav>
                                        <p:tav tm="100000">
                                          <p:val>
                                            <p:strVal val="#ppt_x"/>
                                          </p:val>
                                        </p:tav>
                                      </p:tavLst>
                                    </p:anim>
                                    <p:anim calcmode="lin" valueType="num">
                                      <p:cBhvr>
                                        <p:cTn id="84" dur="500" fill="hold"/>
                                        <p:tgtEl>
                                          <p:spTgt spid="162838"/>
                                        </p:tgtEl>
                                        <p:attrNameLst>
                                          <p:attrName>ppt_y</p:attrName>
                                        </p:attrNameLst>
                                      </p:cBhvr>
                                      <p:tavLst>
                                        <p:tav tm="0">
                                          <p:val>
                                            <p:strVal val="#ppt_y"/>
                                          </p:val>
                                        </p:tav>
                                        <p:tav tm="100000">
                                          <p:val>
                                            <p:strVal val="#ppt_y"/>
                                          </p:val>
                                        </p:tav>
                                      </p:tavLst>
                                    </p:anim>
                                    <p:anim calcmode="lin" valueType="num">
                                      <p:cBhvr>
                                        <p:cTn id="85" dur="500" fill="hold"/>
                                        <p:tgtEl>
                                          <p:spTgt spid="162838"/>
                                        </p:tgtEl>
                                        <p:attrNameLst>
                                          <p:attrName>ppt_w</p:attrName>
                                        </p:attrNameLst>
                                      </p:cBhvr>
                                      <p:tavLst>
                                        <p:tav tm="0">
                                          <p:val>
                                            <p:fltVal val="0"/>
                                          </p:val>
                                        </p:tav>
                                        <p:tav tm="100000">
                                          <p:val>
                                            <p:strVal val="#ppt_w"/>
                                          </p:val>
                                        </p:tav>
                                      </p:tavLst>
                                    </p:anim>
                                    <p:anim calcmode="lin" valueType="num">
                                      <p:cBhvr>
                                        <p:cTn id="86" dur="500" fill="hold"/>
                                        <p:tgtEl>
                                          <p:spTgt spid="162838"/>
                                        </p:tgtEl>
                                        <p:attrNameLst>
                                          <p:attrName>ppt_h</p:attrName>
                                        </p:attrNameLst>
                                      </p:cBhvr>
                                      <p:tavLst>
                                        <p:tav tm="0">
                                          <p:val>
                                            <p:strVal val="#ppt_h"/>
                                          </p:val>
                                        </p:tav>
                                        <p:tav tm="100000">
                                          <p:val>
                                            <p:strVal val="#ppt_h"/>
                                          </p:val>
                                        </p:tav>
                                      </p:tavLst>
                                    </p:anim>
                                  </p:childTnLst>
                                </p:cTn>
                              </p:par>
                            </p:childTnLst>
                          </p:cTn>
                        </p:par>
                        <p:par>
                          <p:cTn id="87" fill="hold">
                            <p:stCondLst>
                              <p:cond delay="8000"/>
                            </p:stCondLst>
                            <p:childTnLst>
                              <p:par>
                                <p:cTn id="88" presetID="16" presetClass="entr" presetSubtype="42" fill="hold" grpId="0" nodeType="afterEffect">
                                  <p:stCondLst>
                                    <p:cond delay="0"/>
                                  </p:stCondLst>
                                  <p:childTnLst>
                                    <p:set>
                                      <p:cBhvr>
                                        <p:cTn id="89" dur="1" fill="hold">
                                          <p:stCondLst>
                                            <p:cond delay="0"/>
                                          </p:stCondLst>
                                        </p:cTn>
                                        <p:tgtEl>
                                          <p:spTgt spid="162839"/>
                                        </p:tgtEl>
                                        <p:attrNameLst>
                                          <p:attrName>style.visibility</p:attrName>
                                        </p:attrNameLst>
                                      </p:cBhvr>
                                      <p:to>
                                        <p:strVal val="visible"/>
                                      </p:to>
                                    </p:set>
                                    <p:animEffect transition="in" filter="barn(outHorizontal)">
                                      <p:cBhvr>
                                        <p:cTn id="90" dur="500"/>
                                        <p:tgtEl>
                                          <p:spTgt spid="162839"/>
                                        </p:tgtEl>
                                      </p:cBhvr>
                                    </p:animEffect>
                                  </p:childTnLst>
                                </p:cTn>
                              </p:par>
                            </p:childTnLst>
                          </p:cTn>
                        </p:par>
                        <p:par>
                          <p:cTn id="91" fill="hold">
                            <p:stCondLst>
                              <p:cond delay="8500"/>
                            </p:stCondLst>
                            <p:childTnLst>
                              <p:par>
                                <p:cTn id="92" presetID="17" presetClass="entr" presetSubtype="8" fill="hold" nodeType="afterEffect">
                                  <p:stCondLst>
                                    <p:cond delay="0"/>
                                  </p:stCondLst>
                                  <p:childTnLst>
                                    <p:set>
                                      <p:cBhvr>
                                        <p:cTn id="93" dur="1" fill="hold">
                                          <p:stCondLst>
                                            <p:cond delay="0"/>
                                          </p:stCondLst>
                                        </p:cTn>
                                        <p:tgtEl>
                                          <p:spTgt spid="4"/>
                                        </p:tgtEl>
                                        <p:attrNameLst>
                                          <p:attrName>style.visibility</p:attrName>
                                        </p:attrNameLst>
                                      </p:cBhvr>
                                      <p:to>
                                        <p:strVal val="visible"/>
                                      </p:to>
                                    </p:set>
                                    <p:anim calcmode="lin" valueType="num">
                                      <p:cBhvr>
                                        <p:cTn id="94" dur="500" fill="hold"/>
                                        <p:tgtEl>
                                          <p:spTgt spid="4"/>
                                        </p:tgtEl>
                                        <p:attrNameLst>
                                          <p:attrName>ppt_x</p:attrName>
                                        </p:attrNameLst>
                                      </p:cBhvr>
                                      <p:tavLst>
                                        <p:tav tm="0">
                                          <p:val>
                                            <p:strVal val="#ppt_x-#ppt_w/2"/>
                                          </p:val>
                                        </p:tav>
                                        <p:tav tm="100000">
                                          <p:val>
                                            <p:strVal val="#ppt_x"/>
                                          </p:val>
                                        </p:tav>
                                      </p:tavLst>
                                    </p:anim>
                                    <p:anim calcmode="lin" valueType="num">
                                      <p:cBhvr>
                                        <p:cTn id="95" dur="500" fill="hold"/>
                                        <p:tgtEl>
                                          <p:spTgt spid="4"/>
                                        </p:tgtEl>
                                        <p:attrNameLst>
                                          <p:attrName>ppt_y</p:attrName>
                                        </p:attrNameLst>
                                      </p:cBhvr>
                                      <p:tavLst>
                                        <p:tav tm="0">
                                          <p:val>
                                            <p:strVal val="#ppt_y"/>
                                          </p:val>
                                        </p:tav>
                                        <p:tav tm="100000">
                                          <p:val>
                                            <p:strVal val="#ppt_y"/>
                                          </p:val>
                                        </p:tav>
                                      </p:tavLst>
                                    </p:anim>
                                    <p:anim calcmode="lin" valueType="num">
                                      <p:cBhvr>
                                        <p:cTn id="96" dur="500" fill="hold"/>
                                        <p:tgtEl>
                                          <p:spTgt spid="4"/>
                                        </p:tgtEl>
                                        <p:attrNameLst>
                                          <p:attrName>ppt_w</p:attrName>
                                        </p:attrNameLst>
                                      </p:cBhvr>
                                      <p:tavLst>
                                        <p:tav tm="0">
                                          <p:val>
                                            <p:fltVal val="0"/>
                                          </p:val>
                                        </p:tav>
                                        <p:tav tm="100000">
                                          <p:val>
                                            <p:strVal val="#ppt_w"/>
                                          </p:val>
                                        </p:tav>
                                      </p:tavLst>
                                    </p:anim>
                                    <p:anim calcmode="lin" valueType="num">
                                      <p:cBhvr>
                                        <p:cTn id="97" dur="500" fill="hold"/>
                                        <p:tgtEl>
                                          <p:spTgt spid="4"/>
                                        </p:tgtEl>
                                        <p:attrNameLst>
                                          <p:attrName>ppt_h</p:attrName>
                                        </p:attrNameLst>
                                      </p:cBhvr>
                                      <p:tavLst>
                                        <p:tav tm="0">
                                          <p:val>
                                            <p:strVal val="#ppt_h"/>
                                          </p:val>
                                        </p:tav>
                                        <p:tav tm="100000">
                                          <p:val>
                                            <p:strVal val="#ppt_h"/>
                                          </p:val>
                                        </p:tav>
                                      </p:tavLst>
                                    </p:anim>
                                  </p:childTnLst>
                                </p:cTn>
                              </p:par>
                            </p:childTnLst>
                          </p:cTn>
                        </p:par>
                        <p:par>
                          <p:cTn id="98" fill="hold">
                            <p:stCondLst>
                              <p:cond delay="9000"/>
                            </p:stCondLst>
                            <p:childTnLst>
                              <p:par>
                                <p:cTn id="99" presetID="9" presetClass="entr" presetSubtype="0" fill="hold" grpId="0" nodeType="afterEffect">
                                  <p:stCondLst>
                                    <p:cond delay="0"/>
                                  </p:stCondLst>
                                  <p:childTnLst>
                                    <p:set>
                                      <p:cBhvr>
                                        <p:cTn id="100" dur="1" fill="hold">
                                          <p:stCondLst>
                                            <p:cond delay="0"/>
                                          </p:stCondLst>
                                        </p:cTn>
                                        <p:tgtEl>
                                          <p:spTgt spid="162844"/>
                                        </p:tgtEl>
                                        <p:attrNameLst>
                                          <p:attrName>style.visibility</p:attrName>
                                        </p:attrNameLst>
                                      </p:cBhvr>
                                      <p:to>
                                        <p:strVal val="visible"/>
                                      </p:to>
                                    </p:set>
                                    <p:animEffect transition="in" filter="dissolve">
                                      <p:cBhvr>
                                        <p:cTn id="101" dur="500"/>
                                        <p:tgtEl>
                                          <p:spTgt spid="162844"/>
                                        </p:tgtEl>
                                      </p:cBhvr>
                                    </p:animEffect>
                                  </p:childTnLst>
                                </p:cTn>
                              </p:par>
                            </p:childTnLst>
                          </p:cTn>
                        </p:par>
                        <p:par>
                          <p:cTn id="102" fill="hold">
                            <p:stCondLst>
                              <p:cond delay="9500"/>
                            </p:stCondLst>
                            <p:childTnLst>
                              <p:par>
                                <p:cTn id="103" presetID="9" presetClass="entr" presetSubtype="0" fill="hold" grpId="0" nodeType="afterEffect">
                                  <p:stCondLst>
                                    <p:cond delay="0"/>
                                  </p:stCondLst>
                                  <p:childTnLst>
                                    <p:set>
                                      <p:cBhvr>
                                        <p:cTn id="104" dur="1" fill="hold">
                                          <p:stCondLst>
                                            <p:cond delay="0"/>
                                          </p:stCondLst>
                                        </p:cTn>
                                        <p:tgtEl>
                                          <p:spTgt spid="162845"/>
                                        </p:tgtEl>
                                        <p:attrNameLst>
                                          <p:attrName>style.visibility</p:attrName>
                                        </p:attrNameLst>
                                      </p:cBhvr>
                                      <p:to>
                                        <p:strVal val="visible"/>
                                      </p:to>
                                    </p:set>
                                    <p:animEffect transition="in" filter="dissolve">
                                      <p:cBhvr>
                                        <p:cTn id="105" dur="500"/>
                                        <p:tgtEl>
                                          <p:spTgt spid="162845"/>
                                        </p:tgtEl>
                                      </p:cBhvr>
                                    </p:animEffect>
                                  </p:childTnLst>
                                </p:cTn>
                              </p:par>
                            </p:childTnLst>
                          </p:cTn>
                        </p:par>
                        <p:par>
                          <p:cTn id="106" fill="hold">
                            <p:stCondLst>
                              <p:cond delay="10000"/>
                            </p:stCondLst>
                            <p:childTnLst>
                              <p:par>
                                <p:cTn id="107" presetID="9" presetClass="entr" presetSubtype="0" fill="hold" grpId="0" nodeType="afterEffect">
                                  <p:stCondLst>
                                    <p:cond delay="0"/>
                                  </p:stCondLst>
                                  <p:childTnLst>
                                    <p:set>
                                      <p:cBhvr>
                                        <p:cTn id="108" dur="1" fill="hold">
                                          <p:stCondLst>
                                            <p:cond delay="0"/>
                                          </p:stCondLst>
                                        </p:cTn>
                                        <p:tgtEl>
                                          <p:spTgt spid="162846"/>
                                        </p:tgtEl>
                                        <p:attrNameLst>
                                          <p:attrName>style.visibility</p:attrName>
                                        </p:attrNameLst>
                                      </p:cBhvr>
                                      <p:to>
                                        <p:strVal val="visible"/>
                                      </p:to>
                                    </p:set>
                                    <p:animEffect transition="in" filter="dissolve">
                                      <p:cBhvr>
                                        <p:cTn id="109" dur="500"/>
                                        <p:tgtEl>
                                          <p:spTgt spid="162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8" grpId="0" animBg="1"/>
      <p:bldP spid="162819" grpId="0" autoUpdateAnimBg="0"/>
      <p:bldP spid="162820" grpId="0" autoUpdateAnimBg="0"/>
      <p:bldP spid="162821" grpId="0" animBg="1" autoUpdateAnimBg="0"/>
      <p:bldP spid="162822" grpId="0" animBg="1"/>
      <p:bldP spid="162823" grpId="0" animBg="1"/>
      <p:bldP spid="162827" grpId="0" animBg="1" autoUpdateAnimBg="0"/>
      <p:bldP spid="162828" grpId="0" animBg="1" autoUpdateAnimBg="0"/>
      <p:bldP spid="162829" grpId="0" animBg="1"/>
      <p:bldP spid="162830" grpId="0" animBg="1"/>
      <p:bldP spid="162835" grpId="0" animBg="1" autoUpdateAnimBg="0"/>
      <p:bldP spid="162836" grpId="0" animBg="1" autoUpdateAnimBg="0"/>
      <p:bldP spid="162837" grpId="0" animBg="1" autoUpdateAnimBg="0"/>
      <p:bldP spid="162838" grpId="0" animBg="1"/>
      <p:bldP spid="162839" grpId="0" animBg="1"/>
      <p:bldP spid="162844" grpId="0" animBg="1" autoUpdateAnimBg="0"/>
      <p:bldP spid="162845" grpId="0" animBg="1" autoUpdateAnimBg="0"/>
      <p:bldP spid="162846"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dirty="0" smtClean="0">
                <a:solidFill>
                  <a:srgbClr val="FFC000"/>
                </a:solidFill>
                <a:latin typeface="黑体" pitchFamily="49" charset="-122"/>
                <a:ea typeface="黑体" pitchFamily="49" charset="-122"/>
              </a:rPr>
              <a:t>君主专制制</a:t>
            </a:r>
          </a:p>
        </p:txBody>
      </p:sp>
      <p:sp>
        <p:nvSpPr>
          <p:cNvPr id="41987" name="内容占位符 2"/>
          <p:cNvSpPr>
            <a:spLocks noGrp="1"/>
          </p:cNvSpPr>
          <p:nvPr>
            <p:ph idx="1"/>
          </p:nvPr>
        </p:nvSpPr>
        <p:spPr/>
        <p:txBody>
          <a:bodyPr/>
          <a:lstStyle/>
          <a:p>
            <a:r>
              <a:rPr lang="zh-CN" altLang="en-US" dirty="0" smtClean="0">
                <a:solidFill>
                  <a:srgbClr val="FFFF00"/>
                </a:solidFill>
                <a:latin typeface="黑体" pitchFamily="49" charset="-122"/>
                <a:ea typeface="黑体" pitchFamily="49" charset="-122"/>
              </a:rPr>
              <a:t>君主独裁，拥有无限权力。他的意志就是国家的法律，臣民必须绝对服从。</a:t>
            </a:r>
          </a:p>
        </p:txBody>
      </p:sp>
      <p:pic>
        <p:nvPicPr>
          <p:cNvPr id="4" name="Picture 5" descr="C0510012"/>
          <p:cNvPicPr>
            <a:picLocks noChangeAspect="1" noChangeArrowheads="1"/>
          </p:cNvPicPr>
          <p:nvPr/>
        </p:nvPicPr>
        <p:blipFill>
          <a:blip r:embed="rId2"/>
          <a:srcRect/>
          <a:stretch>
            <a:fillRect/>
          </a:stretch>
        </p:blipFill>
        <p:spPr bwMode="auto">
          <a:xfrm>
            <a:off x="2571750" y="2786063"/>
            <a:ext cx="4195763" cy="2643187"/>
          </a:xfrm>
          <a:prstGeom prst="rect">
            <a:avLst/>
          </a:prstGeom>
          <a:noFill/>
          <a:ln w="28575">
            <a:solidFill>
              <a:srgbClr val="FFFF00"/>
            </a:solidFill>
            <a:miter lim="800000"/>
            <a:headEnd/>
            <a:tailEnd/>
          </a:ln>
        </p:spPr>
      </p:pic>
      <p:sp>
        <p:nvSpPr>
          <p:cNvPr id="5" name="Text Box 4"/>
          <p:cNvSpPr txBox="1">
            <a:spLocks noChangeArrowheads="1"/>
          </p:cNvSpPr>
          <p:nvPr/>
        </p:nvSpPr>
        <p:spPr bwMode="auto">
          <a:xfrm>
            <a:off x="2643188" y="5572125"/>
            <a:ext cx="4038600" cy="1066800"/>
          </a:xfrm>
          <a:prstGeom prst="rect">
            <a:avLst/>
          </a:prstGeom>
          <a:solidFill>
            <a:srgbClr val="993366"/>
          </a:solidFill>
          <a:ln w="9525">
            <a:noFill/>
            <a:miter lim="800000"/>
          </a:ln>
        </p:spPr>
        <p:txBody>
          <a:bodyPr>
            <a:spAutoFit/>
          </a:bodyPr>
          <a:lstStyle/>
          <a:p>
            <a:pPr>
              <a:spcBef>
                <a:spcPct val="50000"/>
              </a:spcBef>
            </a:pPr>
            <a:r>
              <a:rPr lang="zh-CN" altLang="en-US" sz="3200">
                <a:solidFill>
                  <a:srgbClr val="FFFFFF"/>
                </a:solidFill>
                <a:latin typeface="华文行楷" panose="02010800040101010101" pitchFamily="2" charset="-122"/>
                <a:ea typeface="华文行楷" panose="02010800040101010101" pitchFamily="2" charset="-122"/>
              </a:rPr>
              <a:t>典型的中国封建君主专制制度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 calcmode="lin" valueType="num">
                                      <p:cBhvr>
                                        <p:cTn id="13" dur="500" fill="hold"/>
                                        <p:tgtEl>
                                          <p:spTgt spid="5"/>
                                        </p:tgtEl>
                                        <p:attrNameLst>
                                          <p:attrName>style.rotation</p:attrName>
                                        </p:attrNameLst>
                                      </p:cBhvr>
                                      <p:tavLst>
                                        <p:tav tm="0">
                                          <p:val>
                                            <p:fltVal val="360"/>
                                          </p:val>
                                        </p:tav>
                                        <p:tav tm="100000">
                                          <p:val>
                                            <p:fltVal val="0"/>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dirty="0" smtClean="0">
                <a:solidFill>
                  <a:srgbClr val="FFC000"/>
                </a:solidFill>
                <a:latin typeface="黑体" pitchFamily="49" charset="-122"/>
                <a:ea typeface="黑体" pitchFamily="49" charset="-122"/>
              </a:rPr>
              <a:t>二元君主制</a:t>
            </a:r>
          </a:p>
        </p:txBody>
      </p:sp>
      <p:sp>
        <p:nvSpPr>
          <p:cNvPr id="44035" name="内容占位符 2"/>
          <p:cNvSpPr>
            <a:spLocks noGrp="1"/>
          </p:cNvSpPr>
          <p:nvPr>
            <p:ph idx="1"/>
          </p:nvPr>
        </p:nvSpPr>
        <p:spPr/>
        <p:txBody>
          <a:bodyPr/>
          <a:lstStyle/>
          <a:p>
            <a:r>
              <a:rPr lang="zh-CN" altLang="en-US" sz="2800" dirty="0" smtClean="0">
                <a:solidFill>
                  <a:srgbClr val="FFFF00"/>
                </a:solidFill>
                <a:latin typeface="黑体" pitchFamily="49" charset="-122"/>
                <a:ea typeface="黑体" pitchFamily="49" charset="-122"/>
              </a:rPr>
              <a:t>封建国家效仿资本主义国家的政治制度的过渡性政体形式。这种政体国家是虽然制定了宪法，设立了议会，但君主仍然保持封建时代的权威，单独掌握国家的权力，是权力的最高统治者。宪法是君主钦定，是君主意志的表现。君主不仅拥有否决议会的权利，而且可以通过任命控制社会。</a:t>
            </a:r>
          </a:p>
          <a:p>
            <a:endParaRPr lang="zh-CN" altLang="en-US" sz="2800" dirty="0" smtClean="0">
              <a:solidFill>
                <a:srgbClr val="FFFF00"/>
              </a:solidFill>
              <a:latin typeface="黑体" pitchFamily="49" charset="-122"/>
              <a:ea typeface="黑体" pitchFamily="49" charset="-122"/>
            </a:endParaRPr>
          </a:p>
        </p:txBody>
      </p:sp>
      <p:pic>
        <p:nvPicPr>
          <p:cNvPr id="44036" name="图片 3" descr="timg.jpg"/>
          <p:cNvPicPr>
            <a:picLocks noChangeAspect="1"/>
          </p:cNvPicPr>
          <p:nvPr/>
        </p:nvPicPr>
        <p:blipFill>
          <a:blip r:embed="rId2"/>
          <a:srcRect/>
          <a:stretch>
            <a:fillRect/>
          </a:stretch>
        </p:blipFill>
        <p:spPr bwMode="auto">
          <a:xfrm>
            <a:off x="642938" y="5072063"/>
            <a:ext cx="2143125" cy="1185862"/>
          </a:xfrm>
          <a:prstGeom prst="rect">
            <a:avLst/>
          </a:prstGeom>
          <a:noFill/>
          <a:ln w="9525">
            <a:noFill/>
            <a:miter lim="800000"/>
            <a:headEnd/>
            <a:tailEnd/>
          </a:ln>
        </p:spPr>
      </p:pic>
      <p:sp>
        <p:nvSpPr>
          <p:cNvPr id="44037" name="TextBox 4"/>
          <p:cNvSpPr txBox="1">
            <a:spLocks noChangeArrowheads="1"/>
          </p:cNvSpPr>
          <p:nvPr/>
        </p:nvSpPr>
        <p:spPr bwMode="auto">
          <a:xfrm>
            <a:off x="785813" y="6429396"/>
            <a:ext cx="1857361" cy="369332"/>
          </a:xfrm>
          <a:prstGeom prst="rect">
            <a:avLst/>
          </a:prstGeom>
          <a:noFill/>
          <a:ln w="9525">
            <a:noFill/>
            <a:miter lim="800000"/>
          </a:ln>
        </p:spPr>
        <p:txBody>
          <a:bodyPr wrap="square">
            <a:spAutoFit/>
          </a:bodyPr>
          <a:lstStyle/>
          <a:p>
            <a:r>
              <a:rPr lang="zh-CN" altLang="en-US" dirty="0"/>
              <a:t>        </a:t>
            </a:r>
            <a:r>
              <a:rPr lang="zh-CN" altLang="en-US" dirty="0" smtClean="0"/>
              <a:t> </a:t>
            </a:r>
            <a:r>
              <a:rPr lang="zh-CN" altLang="en-US" dirty="0">
                <a:solidFill>
                  <a:srgbClr val="FFFF00"/>
                </a:solidFill>
                <a:latin typeface="黑体" pitchFamily="49" charset="-122"/>
                <a:ea typeface="黑体" pitchFamily="49" charset="-122"/>
              </a:rPr>
              <a:t>约旦</a:t>
            </a:r>
          </a:p>
        </p:txBody>
      </p:sp>
      <p:pic>
        <p:nvPicPr>
          <p:cNvPr id="44038" name="图片 5" descr="78310a55b319ebc43ece2c9a8626cffc1e17167a.jpg"/>
          <p:cNvPicPr>
            <a:picLocks noChangeAspect="1"/>
          </p:cNvPicPr>
          <p:nvPr/>
        </p:nvPicPr>
        <p:blipFill>
          <a:blip r:embed="rId3"/>
          <a:srcRect/>
          <a:stretch>
            <a:fillRect/>
          </a:stretch>
        </p:blipFill>
        <p:spPr bwMode="auto">
          <a:xfrm>
            <a:off x="3143250" y="5143500"/>
            <a:ext cx="1500188" cy="1000125"/>
          </a:xfrm>
          <a:prstGeom prst="rect">
            <a:avLst/>
          </a:prstGeom>
          <a:noFill/>
          <a:ln w="9525">
            <a:noFill/>
            <a:miter lim="800000"/>
            <a:headEnd/>
            <a:tailEnd/>
          </a:ln>
        </p:spPr>
      </p:pic>
      <p:sp>
        <p:nvSpPr>
          <p:cNvPr id="44039" name="TextBox 6"/>
          <p:cNvSpPr txBox="1">
            <a:spLocks noChangeArrowheads="1"/>
          </p:cNvSpPr>
          <p:nvPr/>
        </p:nvSpPr>
        <p:spPr bwMode="auto">
          <a:xfrm>
            <a:off x="3143240" y="6357958"/>
            <a:ext cx="1714500" cy="369887"/>
          </a:xfrm>
          <a:prstGeom prst="rect">
            <a:avLst/>
          </a:prstGeom>
          <a:noFill/>
          <a:ln w="9525">
            <a:noFill/>
            <a:miter lim="800000"/>
          </a:ln>
        </p:spPr>
        <p:txBody>
          <a:bodyPr>
            <a:spAutoFit/>
          </a:bodyPr>
          <a:lstStyle/>
          <a:p>
            <a:r>
              <a:rPr lang="zh-CN" altLang="en-US" dirty="0">
                <a:solidFill>
                  <a:srgbClr val="FFFF00"/>
                </a:solidFill>
                <a:latin typeface="黑体" pitchFamily="49" charset="-122"/>
                <a:ea typeface="黑体" pitchFamily="49" charset="-122"/>
              </a:rPr>
              <a:t>沙特阿拉伯</a:t>
            </a:r>
          </a:p>
        </p:txBody>
      </p:sp>
      <p:pic>
        <p:nvPicPr>
          <p:cNvPr id="44040" name="图片 7" descr="94cad1c8a786c9170b1b2784ce3d70cf3bc75776.jpg"/>
          <p:cNvPicPr>
            <a:picLocks noChangeAspect="1"/>
          </p:cNvPicPr>
          <p:nvPr/>
        </p:nvPicPr>
        <p:blipFill>
          <a:blip r:embed="rId4"/>
          <a:srcRect/>
          <a:stretch>
            <a:fillRect/>
          </a:stretch>
        </p:blipFill>
        <p:spPr bwMode="auto">
          <a:xfrm>
            <a:off x="4929188" y="5214938"/>
            <a:ext cx="1928812" cy="1023937"/>
          </a:xfrm>
          <a:prstGeom prst="rect">
            <a:avLst/>
          </a:prstGeom>
          <a:noFill/>
          <a:ln w="9525">
            <a:noFill/>
            <a:miter lim="800000"/>
            <a:headEnd/>
            <a:tailEnd/>
          </a:ln>
        </p:spPr>
      </p:pic>
      <p:sp>
        <p:nvSpPr>
          <p:cNvPr id="44041" name="TextBox 8"/>
          <p:cNvSpPr txBox="1">
            <a:spLocks noChangeArrowheads="1"/>
          </p:cNvSpPr>
          <p:nvPr/>
        </p:nvSpPr>
        <p:spPr bwMode="auto">
          <a:xfrm>
            <a:off x="5214938" y="6429375"/>
            <a:ext cx="1571625" cy="369888"/>
          </a:xfrm>
          <a:prstGeom prst="rect">
            <a:avLst/>
          </a:prstGeom>
          <a:noFill/>
          <a:ln w="9525">
            <a:noFill/>
            <a:miter lim="800000"/>
          </a:ln>
        </p:spPr>
        <p:txBody>
          <a:bodyPr>
            <a:spAutoFit/>
          </a:bodyPr>
          <a:lstStyle/>
          <a:p>
            <a:r>
              <a:rPr lang="zh-CN" altLang="en-US" dirty="0"/>
              <a:t>    </a:t>
            </a:r>
            <a:r>
              <a:rPr lang="zh-CN" altLang="en-US" dirty="0">
                <a:solidFill>
                  <a:srgbClr val="FFFF00"/>
                </a:solidFill>
                <a:latin typeface="黑体" pitchFamily="49" charset="-122"/>
                <a:ea typeface="黑体" pitchFamily="49" charset="-122"/>
              </a:rPr>
              <a:t>摩洛哥</a:t>
            </a:r>
          </a:p>
        </p:txBody>
      </p:sp>
      <p:pic>
        <p:nvPicPr>
          <p:cNvPr id="44042" name="图片 9" descr="timg (1).jpg"/>
          <p:cNvPicPr>
            <a:picLocks noChangeAspect="1"/>
          </p:cNvPicPr>
          <p:nvPr/>
        </p:nvPicPr>
        <p:blipFill>
          <a:blip r:embed="rId5"/>
          <a:srcRect/>
          <a:stretch>
            <a:fillRect/>
          </a:stretch>
        </p:blipFill>
        <p:spPr bwMode="auto">
          <a:xfrm>
            <a:off x="7072313" y="5143500"/>
            <a:ext cx="1714500" cy="977900"/>
          </a:xfrm>
          <a:prstGeom prst="rect">
            <a:avLst/>
          </a:prstGeom>
          <a:noFill/>
          <a:ln w="9525">
            <a:noFill/>
            <a:miter lim="800000"/>
            <a:headEnd/>
            <a:tailEnd/>
          </a:ln>
        </p:spPr>
      </p:pic>
      <p:sp>
        <p:nvSpPr>
          <p:cNvPr id="44043" name="TextBox 10"/>
          <p:cNvSpPr txBox="1">
            <a:spLocks noChangeArrowheads="1"/>
          </p:cNvSpPr>
          <p:nvPr/>
        </p:nvSpPr>
        <p:spPr bwMode="auto">
          <a:xfrm>
            <a:off x="7215188" y="6429375"/>
            <a:ext cx="1428750" cy="369888"/>
          </a:xfrm>
          <a:prstGeom prst="rect">
            <a:avLst/>
          </a:prstGeom>
          <a:noFill/>
          <a:ln w="9525">
            <a:noFill/>
            <a:miter lim="800000"/>
          </a:ln>
        </p:spPr>
        <p:txBody>
          <a:bodyPr>
            <a:spAutoFit/>
          </a:bodyPr>
          <a:lstStyle/>
          <a:p>
            <a:r>
              <a:rPr lang="zh-CN" altLang="en-US" dirty="0"/>
              <a:t>   </a:t>
            </a:r>
            <a:r>
              <a:rPr lang="zh-CN" altLang="en-US" dirty="0">
                <a:solidFill>
                  <a:srgbClr val="FFFF00"/>
                </a:solidFill>
                <a:latin typeface="黑体" pitchFamily="49" charset="-122"/>
                <a:ea typeface="黑体" pitchFamily="49" charset="-122"/>
              </a:rPr>
              <a:t>科威特</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p:txBody>
          <a:bodyPr/>
          <a:lstStyle/>
          <a:p>
            <a:pPr eaLnBrk="1" hangingPunct="1"/>
            <a:r>
              <a:rPr lang="en-US" altLang="zh-CN" sz="4000" dirty="0" smtClean="0">
                <a:solidFill>
                  <a:srgbClr val="FFC000"/>
                </a:solidFill>
                <a:latin typeface="黑体" pitchFamily="49" charset="-122"/>
                <a:ea typeface="黑体" pitchFamily="49" charset="-122"/>
              </a:rPr>
              <a:t/>
            </a:r>
            <a:br>
              <a:rPr lang="en-US" altLang="zh-CN" sz="4000" dirty="0" smtClean="0">
                <a:solidFill>
                  <a:srgbClr val="FFC000"/>
                </a:solidFill>
                <a:latin typeface="黑体" pitchFamily="49" charset="-122"/>
                <a:ea typeface="黑体" pitchFamily="49" charset="-122"/>
              </a:rPr>
            </a:br>
            <a:r>
              <a:rPr lang="zh-CN" altLang="en-US" sz="4000" dirty="0" smtClean="0">
                <a:solidFill>
                  <a:srgbClr val="FFC000"/>
                </a:solidFill>
                <a:latin typeface="黑体" pitchFamily="49" charset="-122"/>
                <a:ea typeface="黑体" pitchFamily="49" charset="-122"/>
              </a:rPr>
              <a:t>（一）．经济基础和上层建筑的含义</a:t>
            </a:r>
            <a:br>
              <a:rPr lang="zh-CN" altLang="en-US" sz="4000" dirty="0" smtClean="0">
                <a:solidFill>
                  <a:srgbClr val="FFC000"/>
                </a:solidFill>
                <a:latin typeface="黑体" pitchFamily="49" charset="-122"/>
                <a:ea typeface="黑体" pitchFamily="49" charset="-122"/>
              </a:rPr>
            </a:br>
            <a:endParaRPr lang="zh-CN" altLang="en-US" sz="4000" dirty="0" smtClean="0">
              <a:solidFill>
                <a:srgbClr val="FFC000"/>
              </a:solidFill>
              <a:latin typeface="黑体" pitchFamily="49" charset="-122"/>
              <a:ea typeface="黑体" pitchFamily="49" charset="-122"/>
            </a:endParaRPr>
          </a:p>
        </p:txBody>
      </p:sp>
      <p:sp>
        <p:nvSpPr>
          <p:cNvPr id="7171" name="Rectangle 3"/>
          <p:cNvSpPr>
            <a:spLocks noGrp="1" noRot="1" noChangeArrowheads="1"/>
          </p:cNvSpPr>
          <p:nvPr>
            <p:ph type="body" idx="1"/>
          </p:nvPr>
        </p:nvSpPr>
        <p:spPr/>
        <p:txBody>
          <a:bodyPr/>
          <a:lstStyle/>
          <a:p>
            <a:pPr eaLnBrk="1" hangingPunct="1"/>
            <a:endParaRPr lang="zh-CN" altLang="en-US" dirty="0" smtClean="0"/>
          </a:p>
          <a:p>
            <a:pPr eaLnBrk="1" hangingPunct="1">
              <a:buFont typeface="Wingdings 2" panose="05020102010507070707" pitchFamily="18" charset="2"/>
              <a:buNone/>
            </a:pPr>
            <a:r>
              <a:rPr lang="zh-CN" altLang="en-US" dirty="0" smtClean="0">
                <a:solidFill>
                  <a:srgbClr val="FFFF00"/>
                </a:solidFill>
                <a:latin typeface="黑体" pitchFamily="49" charset="-122"/>
                <a:ea typeface="黑体" pitchFamily="49" charset="-122"/>
              </a:rPr>
              <a:t>社会形态是由经济基础和上层建筑构成的有机</a:t>
            </a:r>
            <a:endParaRPr lang="en-US" altLang="zh-CN" dirty="0" smtClean="0">
              <a:solidFill>
                <a:srgbClr val="FFFF00"/>
              </a:solidFill>
              <a:latin typeface="黑体" pitchFamily="49" charset="-122"/>
              <a:ea typeface="黑体" pitchFamily="49" charset="-122"/>
            </a:endParaRPr>
          </a:p>
          <a:p>
            <a:pPr eaLnBrk="1" hangingPunct="1">
              <a:buFont typeface="Wingdings 2" panose="05020102010507070707" pitchFamily="18" charset="2"/>
              <a:buNone/>
            </a:pPr>
            <a:r>
              <a:rPr lang="zh-CN" altLang="en-US" dirty="0" smtClean="0">
                <a:solidFill>
                  <a:srgbClr val="FFFF00"/>
                </a:solidFill>
                <a:latin typeface="黑体" pitchFamily="49" charset="-122"/>
                <a:ea typeface="黑体" pitchFamily="49" charset="-122"/>
              </a:rPr>
              <a:t>统一体。</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dirty="0" smtClean="0">
                <a:solidFill>
                  <a:srgbClr val="FFC000"/>
                </a:solidFill>
                <a:latin typeface="黑体" pitchFamily="49" charset="-122"/>
                <a:ea typeface="黑体" pitchFamily="49" charset="-122"/>
              </a:rPr>
              <a:t>君主立宪制</a:t>
            </a:r>
          </a:p>
        </p:txBody>
      </p:sp>
      <p:sp>
        <p:nvSpPr>
          <p:cNvPr id="45059" name="内容占位符 2"/>
          <p:cNvSpPr>
            <a:spLocks noGrp="1"/>
          </p:cNvSpPr>
          <p:nvPr>
            <p:ph idx="1"/>
          </p:nvPr>
        </p:nvSpPr>
        <p:spPr/>
        <p:txBody>
          <a:bodyPr/>
          <a:lstStyle/>
          <a:p>
            <a:r>
              <a:rPr lang="zh-CN" altLang="en-US" dirty="0" smtClean="0">
                <a:solidFill>
                  <a:srgbClr val="FFFF00"/>
                </a:solidFill>
                <a:latin typeface="黑体" pitchFamily="49" charset="-122"/>
                <a:ea typeface="黑体" pitchFamily="49" charset="-122"/>
              </a:rPr>
              <a:t>有限君主制。保留君主制，但通过立宪，树立人民主权，限制君主权利。与一个国家的国情和传统文化有关。英国、日本、丹麦、西班牙、泰国等国家实行的君主立宪制。</a:t>
            </a:r>
          </a:p>
        </p:txBody>
      </p:sp>
      <p:pic>
        <p:nvPicPr>
          <p:cNvPr id="4" name="Picture 2" descr="英国女王伊丽莎白二世"/>
          <p:cNvPicPr>
            <a:picLocks noChangeAspect="1" noChangeArrowheads="1"/>
          </p:cNvPicPr>
          <p:nvPr/>
        </p:nvPicPr>
        <p:blipFill>
          <a:blip r:embed="rId2"/>
          <a:srcRect/>
          <a:stretch>
            <a:fillRect/>
          </a:stretch>
        </p:blipFill>
        <p:spPr bwMode="auto">
          <a:xfrm>
            <a:off x="1500188" y="3643313"/>
            <a:ext cx="3962400" cy="2805112"/>
          </a:xfrm>
          <a:prstGeom prst="rect">
            <a:avLst/>
          </a:prstGeom>
          <a:noFill/>
          <a:ln w="9525">
            <a:noFill/>
            <a:miter lim="800000"/>
            <a:headEnd/>
            <a:tailEnd/>
          </a:ln>
        </p:spPr>
      </p:pic>
      <p:sp>
        <p:nvSpPr>
          <p:cNvPr id="5" name="Text Box 3"/>
          <p:cNvSpPr txBox="1">
            <a:spLocks noChangeArrowheads="1"/>
          </p:cNvSpPr>
          <p:nvPr/>
        </p:nvSpPr>
        <p:spPr bwMode="auto">
          <a:xfrm>
            <a:off x="5500694" y="6143644"/>
            <a:ext cx="3500438" cy="523875"/>
          </a:xfrm>
          <a:prstGeom prst="rect">
            <a:avLst/>
          </a:prstGeom>
          <a:solidFill>
            <a:srgbClr val="FFCC99"/>
          </a:solidFill>
          <a:ln w="9525">
            <a:noFill/>
            <a:miter lim="800000"/>
          </a:ln>
        </p:spPr>
        <p:txBody>
          <a:bodyPr>
            <a:spAutoFit/>
          </a:bodyPr>
          <a:lstStyle/>
          <a:p>
            <a:pPr>
              <a:spcBef>
                <a:spcPct val="50000"/>
              </a:spcBef>
            </a:pPr>
            <a:r>
              <a:rPr lang="zh-CN" altLang="en-US" sz="2800" dirty="0" smtClean="0">
                <a:solidFill>
                  <a:srgbClr val="996600"/>
                </a:solidFill>
                <a:latin typeface="华文行楷" panose="02010800040101010101" pitchFamily="2" charset="-122"/>
                <a:ea typeface="华文行楷" panose="02010800040101010101" pitchFamily="2" charset="-122"/>
              </a:rPr>
              <a:t>    君主立宪制</a:t>
            </a:r>
            <a:r>
              <a:rPr lang="zh-CN" altLang="en-US" sz="2800" dirty="0">
                <a:solidFill>
                  <a:srgbClr val="996600"/>
                </a:solidFill>
                <a:latin typeface="华文行楷" panose="02010800040101010101" pitchFamily="2" charset="-122"/>
                <a:ea typeface="华文行楷" panose="02010800040101010101" pitchFamily="2" charset="-122"/>
              </a:rPr>
              <a:t>代表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anim calcmode="lin" valueType="num">
                                      <p:cBhvr>
                                        <p:cTn id="12" dur="500" fill="hold"/>
                                        <p:tgtEl>
                                          <p:spTgt spid="5"/>
                                        </p:tgtEl>
                                        <p:attrNameLst>
                                          <p:attrName>ppt_x</p:attrName>
                                        </p:attrNameLst>
                                      </p:cBhvr>
                                      <p:tavLst>
                                        <p:tav tm="0">
                                          <p:val>
                                            <p:strVal val="#ppt_x"/>
                                          </p:val>
                                        </p:tav>
                                        <p:tav tm="100000">
                                          <p:val>
                                            <p:strVal val="#ppt_x"/>
                                          </p:val>
                                        </p:tav>
                                      </p:tavLst>
                                    </p:anim>
                                    <p:anim calcmode="lin" valueType="num">
                                      <p:cBhvr>
                                        <p:cTn id="13" dur="450" decel="100000" fill="hold"/>
                                        <p:tgtEl>
                                          <p:spTgt spid="5"/>
                                        </p:tgtEl>
                                        <p:attrNameLst>
                                          <p:attrName>ppt_y</p:attrName>
                                        </p:attrNameLst>
                                      </p:cBhvr>
                                      <p:tavLst>
                                        <p:tav tm="0">
                                          <p:val>
                                            <p:strVal val="#ppt_y+1"/>
                                          </p:val>
                                        </p:tav>
                                        <p:tav tm="100000">
                                          <p:val>
                                            <p:strVal val="#ppt_y-.03"/>
                                          </p:val>
                                        </p:tav>
                                      </p:tavLst>
                                    </p:anim>
                                    <p:anim calcmode="lin" valueType="num">
                                      <p:cBhvr>
                                        <p:cTn id="14" dur="50" accel="100000" fill="hold">
                                          <p:stCondLst>
                                            <p:cond delay="45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dirty="0" smtClean="0">
                <a:solidFill>
                  <a:srgbClr val="FFC000"/>
                </a:solidFill>
                <a:latin typeface="黑体" pitchFamily="49" charset="-122"/>
                <a:ea typeface="黑体" pitchFamily="49" charset="-122"/>
              </a:rPr>
              <a:t>总统制</a:t>
            </a:r>
          </a:p>
        </p:txBody>
      </p:sp>
      <p:sp>
        <p:nvSpPr>
          <p:cNvPr id="46083" name="内容占位符 2"/>
          <p:cNvSpPr>
            <a:spLocks noGrp="1"/>
          </p:cNvSpPr>
          <p:nvPr>
            <p:ph idx="1"/>
          </p:nvPr>
        </p:nvSpPr>
        <p:spPr>
          <a:xfrm>
            <a:off x="301625" y="1600200"/>
            <a:ext cx="8540750" cy="4757738"/>
          </a:xfrm>
        </p:spPr>
        <p:txBody>
          <a:bodyPr/>
          <a:lstStyle/>
          <a:p>
            <a:r>
              <a:rPr lang="zh-CN" altLang="en-US" dirty="0" smtClean="0">
                <a:solidFill>
                  <a:srgbClr val="FFFF00"/>
                </a:solidFill>
                <a:latin typeface="黑体" pitchFamily="49" charset="-122"/>
                <a:ea typeface="黑体" pitchFamily="49" charset="-122"/>
              </a:rPr>
              <a:t>是资产阶级民主共和国的一种政权组织形式。由选民分别选举行政和立法机关。由总统担任国家元首，同时担任行政首脑，定期由公民直接或间接选举，总统只向选民负责。总统独立于议会之外，不对议会负责。</a:t>
            </a:r>
          </a:p>
        </p:txBody>
      </p:sp>
      <p:pic>
        <p:nvPicPr>
          <p:cNvPr id="46084" name="图片 3" descr="u=1401010355,4291781336&amp;fm=26&amp;gp=0.jpg"/>
          <p:cNvPicPr>
            <a:picLocks noChangeAspect="1"/>
          </p:cNvPicPr>
          <p:nvPr/>
        </p:nvPicPr>
        <p:blipFill>
          <a:blip r:embed="rId2"/>
          <a:srcRect/>
          <a:stretch>
            <a:fillRect/>
          </a:stretch>
        </p:blipFill>
        <p:spPr bwMode="auto">
          <a:xfrm>
            <a:off x="2714625" y="4143375"/>
            <a:ext cx="3810000" cy="2214563"/>
          </a:xfrm>
          <a:prstGeom prst="rect">
            <a:avLst/>
          </a:prstGeom>
          <a:noFill/>
          <a:ln w="9525">
            <a:noFill/>
            <a:miter lim="800000"/>
            <a:headEnd/>
            <a:tailEnd/>
          </a:ln>
        </p:spPr>
      </p:pic>
      <p:sp>
        <p:nvSpPr>
          <p:cNvPr id="46085" name="TextBox 4"/>
          <p:cNvSpPr txBox="1">
            <a:spLocks noChangeArrowheads="1"/>
          </p:cNvSpPr>
          <p:nvPr/>
        </p:nvSpPr>
        <p:spPr bwMode="auto">
          <a:xfrm>
            <a:off x="3000375" y="6357938"/>
            <a:ext cx="3143250" cy="369887"/>
          </a:xfrm>
          <a:prstGeom prst="rect">
            <a:avLst/>
          </a:prstGeom>
          <a:noFill/>
          <a:ln w="9525">
            <a:noFill/>
            <a:miter lim="800000"/>
          </a:ln>
        </p:spPr>
        <p:txBody>
          <a:bodyPr>
            <a:spAutoFit/>
          </a:bodyPr>
          <a:lstStyle/>
          <a:p>
            <a:r>
              <a:rPr lang="zh-CN" altLang="en-US"/>
              <a:t>                   美国</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2"/>
          <p:cNvSpPr>
            <a:spLocks noGrp="1"/>
          </p:cNvSpPr>
          <p:nvPr>
            <p:ph idx="1"/>
          </p:nvPr>
        </p:nvSpPr>
        <p:spPr/>
        <p:txBody>
          <a:bodyPr/>
          <a:lstStyle/>
          <a:p>
            <a:r>
              <a:rPr lang="zh-CN" altLang="en-US" dirty="0" smtClean="0">
                <a:solidFill>
                  <a:srgbClr val="FFFF00"/>
                </a:solidFill>
                <a:latin typeface="黑体" pitchFamily="49" charset="-122"/>
                <a:ea typeface="黑体" pitchFamily="49" charset="-122"/>
              </a:rPr>
              <a:t>现今世界上采取总统制的国家有美国、墨西哥、印度尼西亚、危地马拉、博茨瓦纳、巴西、智利、阿根廷等大多数拉丁美洲国家和大多数中亚和非洲国家。</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dirty="0" smtClean="0">
                <a:solidFill>
                  <a:srgbClr val="FFC000"/>
                </a:solidFill>
                <a:latin typeface="黑体" pitchFamily="49" charset="-122"/>
                <a:ea typeface="黑体" pitchFamily="49" charset="-122"/>
              </a:rPr>
              <a:t>议会制</a:t>
            </a:r>
          </a:p>
        </p:txBody>
      </p:sp>
      <p:sp>
        <p:nvSpPr>
          <p:cNvPr id="50179" name="内容占位符 2"/>
          <p:cNvSpPr>
            <a:spLocks noGrp="1"/>
          </p:cNvSpPr>
          <p:nvPr>
            <p:ph idx="1"/>
          </p:nvPr>
        </p:nvSpPr>
        <p:spPr/>
        <p:txBody>
          <a:bodyPr/>
          <a:lstStyle/>
          <a:p>
            <a:r>
              <a:rPr lang="zh-CN" altLang="en-US" dirty="0" smtClean="0">
                <a:solidFill>
                  <a:srgbClr val="FFFF00"/>
                </a:solidFill>
                <a:latin typeface="黑体" pitchFamily="49" charset="-122"/>
                <a:ea typeface="黑体" pitchFamily="49" charset="-122"/>
              </a:rPr>
              <a:t>代议制。公民通过选举代表，组成代议机关行使国家权力的制度，是间接的民主形式。政府由议会产生并对议会负责。在宪法中规定议会有立法和监督政府的权利。</a:t>
            </a:r>
          </a:p>
        </p:txBody>
      </p:sp>
      <p:pic>
        <p:nvPicPr>
          <p:cNvPr id="50180" name="图片 3" descr="a5c27d1ed21b0ef4c8e55513d4c451da81cb3e6a.jpg"/>
          <p:cNvPicPr>
            <a:picLocks noChangeAspect="1"/>
          </p:cNvPicPr>
          <p:nvPr/>
        </p:nvPicPr>
        <p:blipFill>
          <a:blip r:embed="rId2"/>
          <a:srcRect/>
          <a:stretch>
            <a:fillRect/>
          </a:stretch>
        </p:blipFill>
        <p:spPr bwMode="auto">
          <a:xfrm>
            <a:off x="2357438" y="3714750"/>
            <a:ext cx="4143375" cy="2357438"/>
          </a:xfrm>
          <a:prstGeom prst="rect">
            <a:avLst/>
          </a:prstGeom>
          <a:noFill/>
          <a:ln w="9525">
            <a:noFill/>
            <a:miter lim="800000"/>
            <a:headEnd/>
            <a:tailEnd/>
          </a:ln>
        </p:spPr>
      </p:pic>
      <p:sp>
        <p:nvSpPr>
          <p:cNvPr id="50181" name="TextBox 4"/>
          <p:cNvSpPr txBox="1">
            <a:spLocks noChangeArrowheads="1"/>
          </p:cNvSpPr>
          <p:nvPr/>
        </p:nvSpPr>
        <p:spPr bwMode="auto">
          <a:xfrm>
            <a:off x="3429000" y="6286500"/>
            <a:ext cx="2214563" cy="369888"/>
          </a:xfrm>
          <a:prstGeom prst="rect">
            <a:avLst/>
          </a:prstGeom>
          <a:noFill/>
          <a:ln w="9525">
            <a:noFill/>
            <a:miter lim="800000"/>
          </a:ln>
        </p:spPr>
        <p:txBody>
          <a:bodyPr>
            <a:spAutoFit/>
          </a:bodyPr>
          <a:lstStyle/>
          <a:p>
            <a:r>
              <a:rPr lang="zh-CN" altLang="en-US"/>
              <a:t>        加拿大</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2"/>
          <p:cNvSpPr>
            <a:spLocks noGrp="1"/>
          </p:cNvSpPr>
          <p:nvPr>
            <p:ph idx="1"/>
          </p:nvPr>
        </p:nvSpPr>
        <p:spPr/>
        <p:txBody>
          <a:bodyPr/>
          <a:lstStyle/>
          <a:p>
            <a:r>
              <a:rPr lang="zh-CN" altLang="en-US" dirty="0" smtClean="0">
                <a:solidFill>
                  <a:srgbClr val="FFFF00"/>
                </a:solidFill>
                <a:latin typeface="黑体" pitchFamily="49" charset="-122"/>
                <a:ea typeface="黑体" pitchFamily="49" charset="-122"/>
              </a:rPr>
              <a:t>英国、大多数欧洲国家（如德国、意大利、荷兰、比利时、北欧等）、加拿大、澳大利亚、新西兰、以色列、新加坡、马来西亚、印度、土耳其、大部分东欧国家</a:t>
            </a:r>
            <a:r>
              <a:rPr lang="en-US" altLang="zh-CN" dirty="0" smtClean="0">
                <a:solidFill>
                  <a:srgbClr val="FFFF00"/>
                </a:solidFill>
                <a:latin typeface="黑体" pitchFamily="49" charset="-122"/>
                <a:ea typeface="黑体" pitchFamily="49" charset="-122"/>
              </a:rPr>
              <a:t>(</a:t>
            </a:r>
            <a:r>
              <a:rPr lang="zh-CN" altLang="en-US" dirty="0" smtClean="0">
                <a:solidFill>
                  <a:srgbClr val="FFFF00"/>
                </a:solidFill>
                <a:latin typeface="黑体" pitchFamily="49" charset="-122"/>
                <a:ea typeface="黑体" pitchFamily="49" charset="-122"/>
              </a:rPr>
              <a:t>如波兰、捷克、匈牙利等</a:t>
            </a:r>
            <a:r>
              <a:rPr lang="en-US" altLang="zh-CN" dirty="0" smtClean="0">
                <a:solidFill>
                  <a:srgbClr val="FFFF00"/>
                </a:solidFill>
                <a:latin typeface="黑体" pitchFamily="49" charset="-122"/>
                <a:ea typeface="黑体" pitchFamily="49" charset="-122"/>
              </a:rPr>
              <a:t>)</a:t>
            </a:r>
            <a:r>
              <a:rPr lang="zh-CN" altLang="en-US" dirty="0" smtClean="0">
                <a:solidFill>
                  <a:srgbClr val="FFFF00"/>
                </a:solidFill>
                <a:latin typeface="黑体" pitchFamily="49" charset="-122"/>
                <a:ea typeface="黑体" pitchFamily="49" charset="-122"/>
              </a:rPr>
              <a:t>、波罗的海三国和牙买加等。</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dirty="0" smtClean="0">
                <a:solidFill>
                  <a:srgbClr val="FFC000"/>
                </a:solidFill>
                <a:latin typeface="黑体" pitchFamily="49" charset="-122"/>
                <a:ea typeface="黑体" pitchFamily="49" charset="-122"/>
              </a:rPr>
              <a:t>半总统制</a:t>
            </a:r>
          </a:p>
        </p:txBody>
      </p:sp>
      <p:sp>
        <p:nvSpPr>
          <p:cNvPr id="48131" name="内容占位符 2"/>
          <p:cNvSpPr>
            <a:spLocks noGrp="1"/>
          </p:cNvSpPr>
          <p:nvPr>
            <p:ph idx="1"/>
          </p:nvPr>
        </p:nvSpPr>
        <p:spPr/>
        <p:txBody>
          <a:bodyPr/>
          <a:lstStyle/>
          <a:p>
            <a:pPr>
              <a:buNone/>
            </a:pPr>
            <a:endParaRPr lang="en-US" altLang="zh-CN" dirty="0" smtClean="0"/>
          </a:p>
          <a:p>
            <a:r>
              <a:rPr lang="zh-CN" altLang="en-US" dirty="0" smtClean="0">
                <a:solidFill>
                  <a:srgbClr val="FFFF00"/>
                </a:solidFill>
                <a:latin typeface="黑体" pitchFamily="49" charset="-122"/>
                <a:ea typeface="黑体" pitchFamily="49" charset="-122"/>
              </a:rPr>
              <a:t>具有总统制的特点：国家元首掌握全国最高行政权力，由选民直接选举；</a:t>
            </a:r>
            <a:endParaRPr lang="en-US" altLang="zh-CN" dirty="0" smtClean="0">
              <a:solidFill>
                <a:srgbClr val="FFFF00"/>
              </a:solidFill>
              <a:latin typeface="黑体" pitchFamily="49" charset="-122"/>
              <a:ea typeface="黑体" pitchFamily="49" charset="-122"/>
            </a:endParaRPr>
          </a:p>
          <a:p>
            <a:r>
              <a:rPr lang="zh-CN" altLang="en-US" dirty="0" smtClean="0">
                <a:solidFill>
                  <a:srgbClr val="FFFF00"/>
                </a:solidFill>
                <a:latin typeface="黑体" pitchFamily="49" charset="-122"/>
                <a:ea typeface="黑体" pitchFamily="49" charset="-122"/>
              </a:rPr>
              <a:t>同时具有议会制的特点：内阁由在议会中占多数的政党组成，政府向议会负责。</a:t>
            </a:r>
          </a:p>
        </p:txBody>
      </p:sp>
      <p:pic>
        <p:nvPicPr>
          <p:cNvPr id="48132" name="图片 3" descr="u=272226185,883907882&amp;fm=26&amp;gp=0.jpg"/>
          <p:cNvPicPr>
            <a:picLocks noChangeAspect="1"/>
          </p:cNvPicPr>
          <p:nvPr/>
        </p:nvPicPr>
        <p:blipFill>
          <a:blip r:embed="rId2"/>
          <a:srcRect/>
          <a:stretch>
            <a:fillRect/>
          </a:stretch>
        </p:blipFill>
        <p:spPr bwMode="auto">
          <a:xfrm>
            <a:off x="2643188" y="4500563"/>
            <a:ext cx="3810000" cy="1500187"/>
          </a:xfrm>
          <a:prstGeom prst="rect">
            <a:avLst/>
          </a:prstGeom>
          <a:noFill/>
          <a:ln w="9525">
            <a:noFill/>
            <a:miter lim="800000"/>
            <a:headEnd/>
            <a:tailEnd/>
          </a:ln>
        </p:spPr>
      </p:pic>
      <p:sp>
        <p:nvSpPr>
          <p:cNvPr id="48133" name="TextBox 4"/>
          <p:cNvSpPr txBox="1">
            <a:spLocks noChangeArrowheads="1"/>
          </p:cNvSpPr>
          <p:nvPr/>
        </p:nvSpPr>
        <p:spPr bwMode="auto">
          <a:xfrm>
            <a:off x="3643313" y="6286500"/>
            <a:ext cx="1643062" cy="369888"/>
          </a:xfrm>
          <a:prstGeom prst="rect">
            <a:avLst/>
          </a:prstGeom>
          <a:noFill/>
          <a:ln w="9525">
            <a:noFill/>
            <a:miter lim="800000"/>
          </a:ln>
        </p:spPr>
        <p:txBody>
          <a:bodyPr>
            <a:spAutoFit/>
          </a:bodyPr>
          <a:lstStyle/>
          <a:p>
            <a:r>
              <a:rPr lang="zh-CN" altLang="en-US" dirty="0"/>
              <a:t>       法国</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p:cNvSpPr>
            <a:spLocks noGrp="1"/>
          </p:cNvSpPr>
          <p:nvPr>
            <p:ph idx="1"/>
          </p:nvPr>
        </p:nvSpPr>
        <p:spPr/>
        <p:txBody>
          <a:bodyPr/>
          <a:lstStyle/>
          <a:p>
            <a:r>
              <a:rPr lang="zh-CN" altLang="en-US" dirty="0" smtClean="0">
                <a:solidFill>
                  <a:srgbClr val="FFFF00"/>
                </a:solidFill>
                <a:latin typeface="黑体" pitchFamily="49" charset="-122"/>
                <a:ea typeface="黑体" pitchFamily="49" charset="-122"/>
              </a:rPr>
              <a:t>法国、冰岛、爱尔兰、芬兰，以及苏联东欧剧变后以俄罗斯为代表的大多数前社会主义国家。</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AutoShape 2">
            <a:hlinkClick r:id="" action="ppaction://noaction" highlightClick="1"/>
          </p:cNvPr>
          <p:cNvSpPr>
            <a:spLocks noChangeArrowheads="1"/>
          </p:cNvSpPr>
          <p:nvPr/>
        </p:nvSpPr>
        <p:spPr bwMode="auto">
          <a:xfrm>
            <a:off x="2514600" y="1828800"/>
            <a:ext cx="4114800" cy="3200400"/>
          </a:xfrm>
          <a:prstGeom prst="actionButtonBlank">
            <a:avLst/>
          </a:prstGeom>
          <a:solidFill>
            <a:srgbClr val="808080"/>
          </a:solidFill>
          <a:ln w="9525">
            <a:noFill/>
            <a:miter lim="800000"/>
          </a:ln>
        </p:spPr>
        <p:txBody>
          <a:bodyPr lIns="90000" tIns="46800" rIns="90000" bIns="46800" anchor="ctr">
            <a:spAutoFit/>
          </a:bodyPr>
          <a:lstStyle/>
          <a:p>
            <a:endParaRPr lang="zh-CN" altLang="en-US"/>
          </a:p>
        </p:txBody>
      </p:sp>
      <p:sp>
        <p:nvSpPr>
          <p:cNvPr id="43011" name="Rectangle 3"/>
          <p:cNvSpPr>
            <a:spLocks noChangeArrowheads="1"/>
          </p:cNvSpPr>
          <p:nvPr/>
        </p:nvSpPr>
        <p:spPr bwMode="auto">
          <a:xfrm>
            <a:off x="1042988" y="836613"/>
            <a:ext cx="990600" cy="76200"/>
          </a:xfrm>
          <a:prstGeom prst="rect">
            <a:avLst/>
          </a:prstGeom>
          <a:gradFill rotWithShape="0">
            <a:gsLst>
              <a:gs pos="0">
                <a:srgbClr val="FFFFFF"/>
              </a:gs>
              <a:gs pos="50000">
                <a:srgbClr val="FF0000"/>
              </a:gs>
              <a:gs pos="100000">
                <a:srgbClr val="FFFFFF"/>
              </a:gs>
            </a:gsLst>
            <a:lin ang="0" scaled="1"/>
          </a:gradFill>
          <a:ln w="9525">
            <a:solidFill>
              <a:srgbClr val="FFFF00"/>
            </a:solidFill>
            <a:miter lim="800000"/>
          </a:ln>
        </p:spPr>
        <p:txBody>
          <a:bodyPr lIns="90000" tIns="46800" rIns="90000" bIns="46800" anchor="ctr">
            <a:spAutoFit/>
          </a:bodyPr>
          <a:lstStyle/>
          <a:p>
            <a:endParaRPr lang="zh-CN" altLang="en-US"/>
          </a:p>
        </p:txBody>
      </p:sp>
      <p:sp>
        <p:nvSpPr>
          <p:cNvPr id="43012" name="Text Box 4"/>
          <p:cNvSpPr txBox="1">
            <a:spLocks noChangeArrowheads="1"/>
          </p:cNvSpPr>
          <p:nvPr/>
        </p:nvSpPr>
        <p:spPr bwMode="auto">
          <a:xfrm>
            <a:off x="533400" y="152400"/>
            <a:ext cx="3462338" cy="586957"/>
          </a:xfrm>
          <a:prstGeom prst="rect">
            <a:avLst/>
          </a:prstGeom>
          <a:noFill/>
          <a:ln w="9525">
            <a:noFill/>
            <a:miter lim="800000"/>
          </a:ln>
        </p:spPr>
        <p:txBody>
          <a:bodyPr lIns="90000" tIns="46800" rIns="90000" bIns="46800">
            <a:spAutoFit/>
          </a:bodyPr>
          <a:lstStyle/>
          <a:p>
            <a:pPr eaLnBrk="0" hangingPunct="0">
              <a:spcBef>
                <a:spcPct val="50000"/>
              </a:spcBef>
            </a:pPr>
            <a:r>
              <a:rPr lang="zh-CN" altLang="en-US" sz="3200" dirty="0">
                <a:solidFill>
                  <a:srgbClr val="FFC000"/>
                </a:solidFill>
                <a:latin typeface="黑体" pitchFamily="49" charset="-122"/>
                <a:ea typeface="黑体" pitchFamily="49" charset="-122"/>
                <a:cs typeface="方正琥珀简体"/>
              </a:rPr>
              <a:t>当前我国的政体</a:t>
            </a:r>
          </a:p>
        </p:txBody>
      </p:sp>
      <p:pic>
        <p:nvPicPr>
          <p:cNvPr id="165893" name="NO_4108.MPG">
            <a:hlinkClick r:id="" action="ppaction://media"/>
          </p:cNvPr>
          <p:cNvPicPr>
            <a:picLocks noRot="1" noChangeAspect="1" noChangeArrowheads="1"/>
          </p:cNvPicPr>
          <p:nvPr>
            <a:videoFile r:link="rId1"/>
            <p:extLst>
              <p:ext uri="{DAA4B4D4-6D71-4841-9C94-3DE7FCFB9230}">
                <p14:media xmlns="" xmlns:p14="http://schemas.microsoft.com/office/powerpoint/2010/main" r:link=""/>
              </p:ext>
            </p:extLst>
          </p:nvPr>
        </p:nvPicPr>
        <p:blipFill>
          <a:blip r:embed="rId3"/>
          <a:srcRect/>
          <a:stretch>
            <a:fillRect/>
          </a:stretch>
        </p:blipFill>
        <p:spPr bwMode="auto">
          <a:xfrm>
            <a:off x="2741613" y="2057400"/>
            <a:ext cx="3657600" cy="2743200"/>
          </a:xfrm>
          <a:prstGeom prst="rect">
            <a:avLst/>
          </a:prstGeom>
          <a:noFill/>
          <a:ln w="9525">
            <a:noFill/>
            <a:miter lim="800000"/>
            <a:headEnd/>
            <a:tailEnd/>
          </a:ln>
        </p:spPr>
      </p:pic>
      <p:sp>
        <p:nvSpPr>
          <p:cNvPr id="165894" name="Text Box 6"/>
          <p:cNvSpPr txBox="1">
            <a:spLocks noChangeArrowheads="1"/>
          </p:cNvSpPr>
          <p:nvPr/>
        </p:nvSpPr>
        <p:spPr bwMode="auto">
          <a:xfrm>
            <a:off x="3000364" y="5357826"/>
            <a:ext cx="3124200" cy="525401"/>
          </a:xfrm>
          <a:prstGeom prst="rect">
            <a:avLst/>
          </a:prstGeom>
          <a:noFill/>
          <a:ln w="9525">
            <a:noFill/>
            <a:miter lim="800000"/>
          </a:ln>
        </p:spPr>
        <p:txBody>
          <a:bodyPr lIns="90000" tIns="46800" rIns="90000" bIns="46800">
            <a:spAutoFit/>
          </a:bodyPr>
          <a:lstStyle/>
          <a:p>
            <a:pPr algn="ctr" eaLnBrk="0" hangingPunct="0">
              <a:spcBef>
                <a:spcPct val="50000"/>
              </a:spcBef>
            </a:pPr>
            <a:r>
              <a:rPr lang="zh-CN" altLang="en-US" sz="2800" dirty="0">
                <a:solidFill>
                  <a:srgbClr val="FFFF00"/>
                </a:solidFill>
                <a:latin typeface="Times New Roman" panose="02020603050405020304" pitchFamily="18" charset="0"/>
                <a:ea typeface="方正大黑简体"/>
                <a:cs typeface="方正大黑简体"/>
              </a:rPr>
              <a:t>人民代表大会制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65890"/>
                                        </p:tgtEl>
                                        <p:attrNameLst>
                                          <p:attrName>style.visibility</p:attrName>
                                        </p:attrNameLst>
                                      </p:cBhvr>
                                      <p:to>
                                        <p:strVal val="visible"/>
                                      </p:to>
                                    </p:set>
                                    <p:animEffect transition="in" filter="dissolve">
                                      <p:cBhvr>
                                        <p:cTn id="7" dur="500"/>
                                        <p:tgtEl>
                                          <p:spTgt spid="165890"/>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65894"/>
                                        </p:tgtEl>
                                        <p:attrNameLst>
                                          <p:attrName>style.visibility</p:attrName>
                                        </p:attrNameLst>
                                      </p:cBhvr>
                                      <p:to>
                                        <p:strVal val="visible"/>
                                      </p:to>
                                    </p:set>
                                    <p:animEffect transition="in" filter="slide(fromBottom)">
                                      <p:cBhvr>
                                        <p:cTn id="11" dur="500"/>
                                        <p:tgtEl>
                                          <p:spTgt spid="165894"/>
                                        </p:tgtEl>
                                      </p:cBhvr>
                                    </p:animEffect>
                                  </p:childTnLst>
                                </p:cTn>
                              </p:par>
                            </p:childTnLst>
                          </p:cTn>
                        </p:par>
                        <p:par>
                          <p:cTn id="12" fill="hold">
                            <p:stCondLst>
                              <p:cond delay="1000"/>
                            </p:stCondLst>
                            <p:childTnLst>
                              <p:par>
                                <p:cTn id="13" presetID="4" presetClass="entr" presetSubtype="16" fill="hold" nodeType="afterEffect">
                                  <p:stCondLst>
                                    <p:cond delay="0"/>
                                  </p:stCondLst>
                                  <p:childTnLst>
                                    <p:set>
                                      <p:cBhvr>
                                        <p:cTn id="14" dur="1" fill="hold">
                                          <p:stCondLst>
                                            <p:cond delay="0"/>
                                          </p:stCondLst>
                                        </p:cTn>
                                        <p:tgtEl>
                                          <p:spTgt spid="165893"/>
                                        </p:tgtEl>
                                        <p:attrNameLst>
                                          <p:attrName>style.visibility</p:attrName>
                                        </p:attrNameLst>
                                      </p:cBhvr>
                                      <p:to>
                                        <p:strVal val="visible"/>
                                      </p:to>
                                    </p:set>
                                    <p:animEffect transition="in" filter="box(in)">
                                      <p:cBhvr>
                                        <p:cTn id="15" dur="500"/>
                                        <p:tgtEl>
                                          <p:spTgt spid="165893"/>
                                        </p:tgtEl>
                                      </p:cBhvr>
                                    </p:animEffect>
                                  </p:childTnLst>
                                </p:cTn>
                              </p:par>
                            </p:childTnLst>
                          </p:cTn>
                        </p:par>
                        <p:par>
                          <p:cTn id="16" fill="hold">
                            <p:stCondLst>
                              <p:cond delay="1500"/>
                            </p:stCondLst>
                            <p:childTnLst>
                              <p:par>
                                <p:cTn id="17" presetID="1" presetClass="mediacall" presetSubtype="0" fill="hold" nodeType="afterEffect">
                                  <p:stCondLst>
                                    <p:cond delay="0"/>
                                  </p:stCondLst>
                                  <p:childTnLst>
                                    <p:cmd type="call" cmd="playFrom(0.0)">
                                      <p:cBhvr>
                                        <p:cTn id="18" dur="1" fill="hold"/>
                                        <p:tgtEl>
                                          <p:spTgt spid="165893"/>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19" restart="whenNotActive" fill="hold" evtFilter="cancelBubble" nodeType="interactiveSeq">
                <p:stCondLst>
                  <p:cond evt="onClick" delay="0">
                    <p:tgtEl>
                      <p:spTgt spid="165893"/>
                    </p:tgtEl>
                  </p:cond>
                </p:stCondLst>
                <p:endSync evt="end" delay="0">
                  <p:rtn val="all"/>
                </p:endSync>
                <p:childTnLst>
                  <p:par>
                    <p:cTn id="20" fill="hold">
                      <p:stCondLst>
                        <p:cond delay="0"/>
                      </p:stCondLst>
                      <p:childTnLst>
                        <p:par>
                          <p:cTn id="21" fill="hold">
                            <p:stCondLst>
                              <p:cond delay="0"/>
                            </p:stCondLst>
                            <p:childTnLst>
                              <p:par>
                                <p:cTn id="22" presetID="2" presetClass="mediacall" presetSubtype="0" fill="hold" nodeType="clickEffect">
                                  <p:stCondLst>
                                    <p:cond delay="0"/>
                                  </p:stCondLst>
                                  <p:childTnLst>
                                    <p:cmd type="call" cmd="togglePause">
                                      <p:cBhvr>
                                        <p:cTn id="23" dur="1" fill="hold"/>
                                        <p:tgtEl>
                                          <p:spTgt spid="165893"/>
                                        </p:tgtEl>
                                      </p:cBhvr>
                                    </p:cmd>
                                  </p:childTnLst>
                                </p:cTn>
                              </p:par>
                            </p:childTnLst>
                          </p:cTn>
                        </p:par>
                      </p:childTnLst>
                    </p:cTn>
                  </p:par>
                </p:childTnLst>
              </p:cTn>
              <p:nextCondLst>
                <p:cond evt="onClick" delay="0">
                  <p:tgtEl>
                    <p:spTgt spid="165893"/>
                  </p:tgtEl>
                </p:cond>
              </p:nextCondLst>
            </p:seq>
          </p:childTnLst>
        </p:cTn>
      </p:par>
    </p:tnLst>
    <p:bldLst>
      <p:bldP spid="165890" grpId="0" animBg="1"/>
      <p:bldP spid="165894"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ChangeArrowheads="1"/>
          </p:cNvSpPr>
          <p:nvPr/>
        </p:nvSpPr>
        <p:spPr bwMode="auto">
          <a:xfrm>
            <a:off x="533400" y="762000"/>
            <a:ext cx="3429000" cy="76200"/>
          </a:xfrm>
          <a:prstGeom prst="rect">
            <a:avLst/>
          </a:prstGeom>
          <a:gradFill rotWithShape="0">
            <a:gsLst>
              <a:gs pos="0">
                <a:srgbClr val="FFFFFF"/>
              </a:gs>
              <a:gs pos="50000">
                <a:srgbClr val="FF0000"/>
              </a:gs>
              <a:gs pos="100000">
                <a:srgbClr val="FFFFFF"/>
              </a:gs>
            </a:gsLst>
            <a:lin ang="0" scaled="1"/>
          </a:gradFill>
          <a:ln w="9525">
            <a:solidFill>
              <a:srgbClr val="FFFF00"/>
            </a:solidFill>
            <a:miter lim="800000"/>
          </a:ln>
        </p:spPr>
        <p:txBody>
          <a:bodyPr lIns="90000" tIns="46800" rIns="90000" bIns="46800" anchor="ctr">
            <a:spAutoFit/>
          </a:bodyPr>
          <a:lstStyle/>
          <a:p>
            <a:endParaRPr lang="zh-CN" altLang="en-US"/>
          </a:p>
        </p:txBody>
      </p:sp>
      <p:sp>
        <p:nvSpPr>
          <p:cNvPr id="166915" name="Text Box 3"/>
          <p:cNvSpPr txBox="1">
            <a:spLocks noChangeArrowheads="1"/>
          </p:cNvSpPr>
          <p:nvPr/>
        </p:nvSpPr>
        <p:spPr bwMode="auto">
          <a:xfrm>
            <a:off x="533400" y="152400"/>
            <a:ext cx="3505200" cy="586957"/>
          </a:xfrm>
          <a:prstGeom prst="rect">
            <a:avLst/>
          </a:prstGeom>
          <a:noFill/>
          <a:ln w="9525">
            <a:noFill/>
            <a:miter lim="800000"/>
          </a:ln>
        </p:spPr>
        <p:txBody>
          <a:bodyPr lIns="90000" tIns="46800" rIns="90000" bIns="46800">
            <a:spAutoFit/>
          </a:bodyPr>
          <a:lstStyle/>
          <a:p>
            <a:pPr eaLnBrk="0" hangingPunct="0">
              <a:spcBef>
                <a:spcPct val="50000"/>
              </a:spcBef>
            </a:pPr>
            <a:r>
              <a:rPr lang="zh-CN" altLang="en-US" sz="3200" dirty="0">
                <a:solidFill>
                  <a:srgbClr val="FFC000"/>
                </a:solidFill>
                <a:latin typeface="黑体" pitchFamily="49" charset="-122"/>
                <a:ea typeface="黑体" pitchFamily="49" charset="-122"/>
                <a:cs typeface="方正琥珀简体"/>
              </a:rPr>
              <a:t>国体和政体的关系</a:t>
            </a:r>
          </a:p>
        </p:txBody>
      </p:sp>
      <p:sp>
        <p:nvSpPr>
          <p:cNvPr id="166916" name="Text Box 4"/>
          <p:cNvSpPr txBox="1">
            <a:spLocks noChangeArrowheads="1"/>
          </p:cNvSpPr>
          <p:nvPr/>
        </p:nvSpPr>
        <p:spPr bwMode="auto">
          <a:xfrm>
            <a:off x="928662" y="1285860"/>
            <a:ext cx="7162800" cy="2063750"/>
          </a:xfrm>
          <a:prstGeom prst="rect">
            <a:avLst/>
          </a:prstGeom>
          <a:noFill/>
          <a:ln w="9525">
            <a:noFill/>
            <a:miter lim="800000"/>
          </a:ln>
        </p:spPr>
        <p:txBody>
          <a:bodyPr lIns="90000" tIns="46800" rIns="90000" bIns="46800">
            <a:spAutoFit/>
          </a:bodyPr>
          <a:lstStyle/>
          <a:p>
            <a:pPr eaLnBrk="0" hangingPunct="0">
              <a:spcBef>
                <a:spcPct val="50000"/>
              </a:spcBef>
            </a:pPr>
            <a:r>
              <a:rPr lang="zh-CN" altLang="en-US" sz="3200" dirty="0">
                <a:solidFill>
                  <a:srgbClr val="FFFF00"/>
                </a:solidFill>
                <a:latin typeface="黑体" pitchFamily="49" charset="-122"/>
                <a:ea typeface="黑体" pitchFamily="49" charset="-122"/>
                <a:cs typeface="方正琥珀简体"/>
              </a:rPr>
              <a:t>国体是国家的本质，政体是国家本质的表现形式，国体决定政体，政体为国体</a:t>
            </a:r>
            <a:r>
              <a:rPr lang="zh-CN" altLang="en-US" sz="3200" dirty="0" smtClean="0">
                <a:solidFill>
                  <a:srgbClr val="FFFF00"/>
                </a:solidFill>
                <a:latin typeface="黑体" pitchFamily="49" charset="-122"/>
                <a:ea typeface="黑体" pitchFamily="49" charset="-122"/>
                <a:cs typeface="方正琥珀简体"/>
              </a:rPr>
              <a:t>服务；国体</a:t>
            </a:r>
            <a:r>
              <a:rPr lang="zh-CN" altLang="en-US" sz="3200" dirty="0">
                <a:solidFill>
                  <a:srgbClr val="FFFF00"/>
                </a:solidFill>
                <a:latin typeface="黑体" pitchFamily="49" charset="-122"/>
                <a:ea typeface="黑体" pitchFamily="49" charset="-122"/>
                <a:cs typeface="方正琥珀简体"/>
              </a:rPr>
              <a:t>与政体之间不是简单的一一对应关系。</a:t>
            </a:r>
          </a:p>
        </p:txBody>
      </p:sp>
      <p:sp>
        <p:nvSpPr>
          <p:cNvPr id="166917" name="Text Box 5"/>
          <p:cNvSpPr txBox="1">
            <a:spLocks noChangeArrowheads="1"/>
          </p:cNvSpPr>
          <p:nvPr/>
        </p:nvSpPr>
        <p:spPr bwMode="auto">
          <a:xfrm>
            <a:off x="2298700" y="3810000"/>
            <a:ext cx="914400" cy="528638"/>
          </a:xfrm>
          <a:prstGeom prst="rect">
            <a:avLst/>
          </a:prstGeom>
          <a:noFill/>
          <a:ln w="9525">
            <a:solidFill>
              <a:srgbClr val="FFFF66"/>
            </a:solidFill>
            <a:miter lim="800000"/>
          </a:ln>
        </p:spPr>
        <p:txBody>
          <a:bodyPr lIns="90000" tIns="46800" rIns="90000" bIns="46800">
            <a:spAutoFit/>
          </a:bodyPr>
          <a:lstStyle/>
          <a:p>
            <a:pPr algn="ctr" eaLnBrk="0" hangingPunct="0">
              <a:spcBef>
                <a:spcPct val="50000"/>
              </a:spcBef>
            </a:pPr>
            <a:r>
              <a:rPr lang="zh-CN" altLang="en-US" sz="2800" dirty="0">
                <a:solidFill>
                  <a:srgbClr val="FFFF00"/>
                </a:solidFill>
                <a:latin typeface="黑体" pitchFamily="49" charset="-122"/>
                <a:ea typeface="黑体" pitchFamily="49" charset="-122"/>
                <a:cs typeface="方正大黑简体"/>
              </a:rPr>
              <a:t>国体</a:t>
            </a:r>
          </a:p>
        </p:txBody>
      </p:sp>
      <p:sp>
        <p:nvSpPr>
          <p:cNvPr id="166918" name="Text Box 6"/>
          <p:cNvSpPr txBox="1">
            <a:spLocks noChangeArrowheads="1"/>
          </p:cNvSpPr>
          <p:nvPr/>
        </p:nvSpPr>
        <p:spPr bwMode="auto">
          <a:xfrm>
            <a:off x="4584700" y="3810000"/>
            <a:ext cx="914400" cy="528638"/>
          </a:xfrm>
          <a:prstGeom prst="rect">
            <a:avLst/>
          </a:prstGeom>
          <a:noFill/>
          <a:ln w="9525">
            <a:solidFill>
              <a:srgbClr val="FFFF66"/>
            </a:solidFill>
            <a:miter lim="800000"/>
          </a:ln>
        </p:spPr>
        <p:txBody>
          <a:bodyPr lIns="90000" tIns="46800" rIns="90000" bIns="46800">
            <a:spAutoFit/>
          </a:bodyPr>
          <a:lstStyle/>
          <a:p>
            <a:pPr algn="ctr" eaLnBrk="0" hangingPunct="0">
              <a:spcBef>
                <a:spcPct val="50000"/>
              </a:spcBef>
            </a:pPr>
            <a:r>
              <a:rPr lang="zh-CN" altLang="en-US" sz="2800" dirty="0">
                <a:solidFill>
                  <a:srgbClr val="FFFF00"/>
                </a:solidFill>
                <a:latin typeface="黑体" pitchFamily="49" charset="-122"/>
                <a:ea typeface="黑体" pitchFamily="49" charset="-122"/>
                <a:cs typeface="方正大黑简体"/>
              </a:rPr>
              <a:t>政体</a:t>
            </a:r>
          </a:p>
        </p:txBody>
      </p:sp>
      <p:sp>
        <p:nvSpPr>
          <p:cNvPr id="166919" name="Line 7"/>
          <p:cNvSpPr>
            <a:spLocks noChangeShapeType="1"/>
          </p:cNvSpPr>
          <p:nvPr/>
        </p:nvSpPr>
        <p:spPr bwMode="auto">
          <a:xfrm>
            <a:off x="2755900" y="4343400"/>
            <a:ext cx="0" cy="685800"/>
          </a:xfrm>
          <a:prstGeom prst="line">
            <a:avLst/>
          </a:prstGeom>
          <a:noFill/>
          <a:ln w="38100">
            <a:solidFill>
              <a:srgbClr val="FFFF66"/>
            </a:solidFill>
            <a:prstDash val="sysDot"/>
            <a:round/>
            <a:tailEnd type="triangle" w="med" len="med"/>
          </a:ln>
        </p:spPr>
        <p:txBody>
          <a:bodyPr lIns="90000" tIns="46800" rIns="90000" bIns="46800" anchor="ctr">
            <a:spAutoFit/>
          </a:bodyPr>
          <a:lstStyle/>
          <a:p>
            <a:endParaRPr lang="zh-CN" altLang="en-US"/>
          </a:p>
        </p:txBody>
      </p:sp>
      <p:sp>
        <p:nvSpPr>
          <p:cNvPr id="166920" name="Oval 8"/>
          <p:cNvSpPr>
            <a:spLocks noChangeArrowheads="1"/>
          </p:cNvSpPr>
          <p:nvPr/>
        </p:nvSpPr>
        <p:spPr bwMode="auto">
          <a:xfrm>
            <a:off x="2228850" y="5019675"/>
            <a:ext cx="1121170" cy="652255"/>
          </a:xfrm>
          <a:prstGeom prst="ellipse">
            <a:avLst/>
          </a:prstGeom>
          <a:noFill/>
          <a:ln w="9525">
            <a:solidFill>
              <a:srgbClr val="FFFF66"/>
            </a:solidFill>
            <a:round/>
          </a:ln>
        </p:spPr>
        <p:txBody>
          <a:bodyPr wrap="none" lIns="90000" tIns="46800" rIns="90000" bIns="46800" anchor="ctr">
            <a:spAutoFit/>
          </a:bodyPr>
          <a:lstStyle/>
          <a:p>
            <a:pPr algn="ctr" eaLnBrk="0" hangingPunct="0"/>
            <a:r>
              <a:rPr lang="zh-CN" altLang="en-US" sz="2400" dirty="0">
                <a:solidFill>
                  <a:srgbClr val="FFFF00"/>
                </a:solidFill>
                <a:latin typeface="黑体" pitchFamily="49" charset="-122"/>
                <a:ea typeface="黑体" pitchFamily="49" charset="-122"/>
                <a:cs typeface="方正大黑简体"/>
              </a:rPr>
              <a:t>内容</a:t>
            </a:r>
          </a:p>
        </p:txBody>
      </p:sp>
      <p:sp>
        <p:nvSpPr>
          <p:cNvPr id="166921" name="Line 9"/>
          <p:cNvSpPr>
            <a:spLocks noChangeShapeType="1"/>
          </p:cNvSpPr>
          <p:nvPr/>
        </p:nvSpPr>
        <p:spPr bwMode="auto">
          <a:xfrm>
            <a:off x="5035550" y="4343400"/>
            <a:ext cx="6350" cy="762000"/>
          </a:xfrm>
          <a:prstGeom prst="line">
            <a:avLst/>
          </a:prstGeom>
          <a:noFill/>
          <a:ln w="38100">
            <a:solidFill>
              <a:srgbClr val="FFFF66"/>
            </a:solidFill>
            <a:prstDash val="sysDot"/>
            <a:round/>
            <a:tailEnd type="triangle" w="med" len="med"/>
          </a:ln>
        </p:spPr>
        <p:txBody>
          <a:bodyPr lIns="90000" tIns="46800" rIns="90000" bIns="46800" anchor="ctr">
            <a:spAutoFit/>
          </a:bodyPr>
          <a:lstStyle/>
          <a:p>
            <a:endParaRPr lang="zh-CN" altLang="en-US"/>
          </a:p>
        </p:txBody>
      </p:sp>
      <p:sp>
        <p:nvSpPr>
          <p:cNvPr id="166922" name="Oval 10"/>
          <p:cNvSpPr>
            <a:spLocks noChangeArrowheads="1"/>
          </p:cNvSpPr>
          <p:nvPr/>
        </p:nvSpPr>
        <p:spPr bwMode="auto">
          <a:xfrm>
            <a:off x="4508500" y="5095875"/>
            <a:ext cx="1121170" cy="652255"/>
          </a:xfrm>
          <a:prstGeom prst="ellipse">
            <a:avLst/>
          </a:prstGeom>
          <a:noFill/>
          <a:ln w="9525">
            <a:solidFill>
              <a:srgbClr val="FFFF66"/>
            </a:solidFill>
            <a:round/>
          </a:ln>
        </p:spPr>
        <p:txBody>
          <a:bodyPr wrap="none" lIns="90000" tIns="46800" rIns="90000" bIns="46800" anchor="ctr">
            <a:spAutoFit/>
          </a:bodyPr>
          <a:lstStyle/>
          <a:p>
            <a:pPr algn="ctr" eaLnBrk="0" hangingPunct="0"/>
            <a:r>
              <a:rPr lang="zh-CN" altLang="en-US" sz="2400" dirty="0">
                <a:solidFill>
                  <a:srgbClr val="FFFF00"/>
                </a:solidFill>
                <a:latin typeface="黑体" pitchFamily="49" charset="-122"/>
                <a:ea typeface="黑体" pitchFamily="49" charset="-122"/>
                <a:cs typeface="方正大黑简体"/>
              </a:rPr>
              <a:t>形式</a:t>
            </a:r>
          </a:p>
        </p:txBody>
      </p:sp>
      <p:sp>
        <p:nvSpPr>
          <p:cNvPr id="166923" name="Line 11"/>
          <p:cNvSpPr>
            <a:spLocks noChangeShapeType="1"/>
          </p:cNvSpPr>
          <p:nvPr/>
        </p:nvSpPr>
        <p:spPr bwMode="auto">
          <a:xfrm>
            <a:off x="3213100" y="4038600"/>
            <a:ext cx="1295400" cy="0"/>
          </a:xfrm>
          <a:prstGeom prst="line">
            <a:avLst/>
          </a:prstGeom>
          <a:noFill/>
          <a:ln w="38100">
            <a:solidFill>
              <a:srgbClr val="FFFF66"/>
            </a:solidFill>
            <a:round/>
            <a:tailEnd type="triangle" w="med" len="med"/>
          </a:ln>
        </p:spPr>
        <p:txBody>
          <a:bodyPr lIns="90000" tIns="46800" rIns="90000" bIns="46800" anchor="ctr">
            <a:spAutoFit/>
          </a:bodyPr>
          <a:lstStyle/>
          <a:p>
            <a:endParaRPr lang="zh-CN" altLang="en-US"/>
          </a:p>
        </p:txBody>
      </p:sp>
      <p:sp>
        <p:nvSpPr>
          <p:cNvPr id="166924" name="Line 12"/>
          <p:cNvSpPr>
            <a:spLocks noChangeShapeType="1"/>
          </p:cNvSpPr>
          <p:nvPr/>
        </p:nvSpPr>
        <p:spPr bwMode="auto">
          <a:xfrm flipH="1">
            <a:off x="3365500" y="4191000"/>
            <a:ext cx="1219200" cy="0"/>
          </a:xfrm>
          <a:prstGeom prst="line">
            <a:avLst/>
          </a:prstGeom>
          <a:noFill/>
          <a:ln w="38100">
            <a:solidFill>
              <a:srgbClr val="FFFF66"/>
            </a:solidFill>
            <a:round/>
            <a:tailEnd type="triangle" w="med" len="med"/>
          </a:ln>
        </p:spPr>
        <p:txBody>
          <a:bodyPr lIns="90000" tIns="46800" rIns="90000" bIns="46800" anchor="ctr">
            <a:spAutoFit/>
          </a:bodyPr>
          <a:lstStyle/>
          <a:p>
            <a:endParaRPr lang="zh-CN" altLang="en-US"/>
          </a:p>
        </p:txBody>
      </p:sp>
      <p:sp>
        <p:nvSpPr>
          <p:cNvPr id="166925" name="Text Box 13"/>
          <p:cNvSpPr txBox="1">
            <a:spLocks noChangeArrowheads="1"/>
          </p:cNvSpPr>
          <p:nvPr/>
        </p:nvSpPr>
        <p:spPr bwMode="auto">
          <a:xfrm>
            <a:off x="3213100" y="3581400"/>
            <a:ext cx="1219200" cy="396875"/>
          </a:xfrm>
          <a:prstGeom prst="rect">
            <a:avLst/>
          </a:prstGeom>
          <a:noFill/>
          <a:ln w="9525">
            <a:noFill/>
            <a:miter lim="800000"/>
          </a:ln>
        </p:spPr>
        <p:txBody>
          <a:bodyPr lIns="90000" tIns="46800" rIns="90000" bIns="46800">
            <a:spAutoFit/>
          </a:bodyPr>
          <a:lstStyle/>
          <a:p>
            <a:pPr algn="ctr" eaLnBrk="0" hangingPunct="0">
              <a:spcBef>
                <a:spcPct val="50000"/>
              </a:spcBef>
            </a:pPr>
            <a:r>
              <a:rPr lang="zh-CN" altLang="en-US" sz="2000" dirty="0">
                <a:latin typeface="Times New Roman" panose="02020603050405020304" pitchFamily="18" charset="0"/>
                <a:ea typeface="方正大黑简体"/>
                <a:cs typeface="方正大黑简体"/>
              </a:rPr>
              <a:t>决定</a:t>
            </a:r>
          </a:p>
        </p:txBody>
      </p:sp>
      <p:sp>
        <p:nvSpPr>
          <p:cNvPr id="166926" name="Text Box 14"/>
          <p:cNvSpPr txBox="1">
            <a:spLocks noChangeArrowheads="1"/>
          </p:cNvSpPr>
          <p:nvPr/>
        </p:nvSpPr>
        <p:spPr bwMode="auto">
          <a:xfrm>
            <a:off x="3365500" y="4191000"/>
            <a:ext cx="1219200" cy="396875"/>
          </a:xfrm>
          <a:prstGeom prst="rect">
            <a:avLst/>
          </a:prstGeom>
          <a:noFill/>
          <a:ln w="9525">
            <a:noFill/>
            <a:miter lim="800000"/>
          </a:ln>
        </p:spPr>
        <p:txBody>
          <a:bodyPr lIns="90000" tIns="46800" rIns="90000" bIns="46800">
            <a:spAutoFit/>
          </a:bodyPr>
          <a:lstStyle/>
          <a:p>
            <a:pPr algn="ctr" eaLnBrk="0" hangingPunct="0">
              <a:spcBef>
                <a:spcPct val="50000"/>
              </a:spcBef>
            </a:pPr>
            <a:r>
              <a:rPr lang="zh-CN" altLang="en-US" sz="2000">
                <a:latin typeface="Times New Roman" panose="02020603050405020304" pitchFamily="18" charset="0"/>
                <a:ea typeface="方正大黑简体"/>
                <a:cs typeface="方正大黑简体"/>
              </a:rPr>
              <a:t>服务于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6914"/>
                                        </p:tgtEl>
                                        <p:attrNameLst>
                                          <p:attrName>style.visibility</p:attrName>
                                        </p:attrNameLst>
                                      </p:cBhvr>
                                      <p:to>
                                        <p:strVal val="visible"/>
                                      </p:to>
                                    </p:set>
                                    <p:animEffect transition="in" filter="barn(inVertical)">
                                      <p:cBhvr>
                                        <p:cTn id="7" dur="500"/>
                                        <p:tgtEl>
                                          <p:spTgt spid="166914"/>
                                        </p:tgtEl>
                                      </p:cBhvr>
                                    </p:animEffect>
                                  </p:childTnLst>
                                </p:cTn>
                              </p:par>
                            </p:childTnLst>
                          </p:cTn>
                        </p:par>
                        <p:par>
                          <p:cTn id="8" fill="hold">
                            <p:stCondLst>
                              <p:cond delay="500"/>
                            </p:stCondLst>
                            <p:childTnLst>
                              <p:par>
                                <p:cTn id="9" presetID="17" presetClass="entr" presetSubtype="4" fill="hold" grpId="0" nodeType="afterEffect">
                                  <p:stCondLst>
                                    <p:cond delay="0"/>
                                  </p:stCondLst>
                                  <p:childTnLst>
                                    <p:set>
                                      <p:cBhvr>
                                        <p:cTn id="10" dur="1" fill="hold">
                                          <p:stCondLst>
                                            <p:cond delay="0"/>
                                          </p:stCondLst>
                                        </p:cTn>
                                        <p:tgtEl>
                                          <p:spTgt spid="166915"/>
                                        </p:tgtEl>
                                        <p:attrNameLst>
                                          <p:attrName>style.visibility</p:attrName>
                                        </p:attrNameLst>
                                      </p:cBhvr>
                                      <p:to>
                                        <p:strVal val="visible"/>
                                      </p:to>
                                    </p:set>
                                    <p:anim calcmode="lin" valueType="num">
                                      <p:cBhvr>
                                        <p:cTn id="11" dur="500" fill="hold"/>
                                        <p:tgtEl>
                                          <p:spTgt spid="166915"/>
                                        </p:tgtEl>
                                        <p:attrNameLst>
                                          <p:attrName>ppt_x</p:attrName>
                                        </p:attrNameLst>
                                      </p:cBhvr>
                                      <p:tavLst>
                                        <p:tav tm="0">
                                          <p:val>
                                            <p:strVal val="#ppt_x"/>
                                          </p:val>
                                        </p:tav>
                                        <p:tav tm="100000">
                                          <p:val>
                                            <p:strVal val="#ppt_x"/>
                                          </p:val>
                                        </p:tav>
                                      </p:tavLst>
                                    </p:anim>
                                    <p:anim calcmode="lin" valueType="num">
                                      <p:cBhvr>
                                        <p:cTn id="12" dur="500" fill="hold"/>
                                        <p:tgtEl>
                                          <p:spTgt spid="166915"/>
                                        </p:tgtEl>
                                        <p:attrNameLst>
                                          <p:attrName>ppt_y</p:attrName>
                                        </p:attrNameLst>
                                      </p:cBhvr>
                                      <p:tavLst>
                                        <p:tav tm="0">
                                          <p:val>
                                            <p:strVal val="#ppt_y+#ppt_h/2"/>
                                          </p:val>
                                        </p:tav>
                                        <p:tav tm="100000">
                                          <p:val>
                                            <p:strVal val="#ppt_y"/>
                                          </p:val>
                                        </p:tav>
                                      </p:tavLst>
                                    </p:anim>
                                    <p:anim calcmode="lin" valueType="num">
                                      <p:cBhvr>
                                        <p:cTn id="13" dur="500" fill="hold"/>
                                        <p:tgtEl>
                                          <p:spTgt spid="166915"/>
                                        </p:tgtEl>
                                        <p:attrNameLst>
                                          <p:attrName>ppt_w</p:attrName>
                                        </p:attrNameLst>
                                      </p:cBhvr>
                                      <p:tavLst>
                                        <p:tav tm="0">
                                          <p:val>
                                            <p:strVal val="#ppt_w"/>
                                          </p:val>
                                        </p:tav>
                                        <p:tav tm="100000">
                                          <p:val>
                                            <p:strVal val="#ppt_w"/>
                                          </p:val>
                                        </p:tav>
                                      </p:tavLst>
                                    </p:anim>
                                    <p:anim calcmode="lin" valueType="num">
                                      <p:cBhvr>
                                        <p:cTn id="14" dur="500" fill="hold"/>
                                        <p:tgtEl>
                                          <p:spTgt spid="166915"/>
                                        </p:tgtEl>
                                        <p:attrNameLst>
                                          <p:attrName>ppt_h</p:attrName>
                                        </p:attrNameLst>
                                      </p:cBhvr>
                                      <p:tavLst>
                                        <p:tav tm="0">
                                          <p:val>
                                            <p:fltVal val="0"/>
                                          </p:val>
                                        </p:tav>
                                        <p:tav tm="100000">
                                          <p:val>
                                            <p:strVal val="#ppt_h"/>
                                          </p:val>
                                        </p:tav>
                                      </p:tavLst>
                                    </p:anim>
                                  </p:childTnLst>
                                </p:cTn>
                              </p:par>
                            </p:childTnLst>
                          </p:cTn>
                        </p:par>
                        <p:par>
                          <p:cTn id="15" fill="hold">
                            <p:stCondLst>
                              <p:cond delay="1000"/>
                            </p:stCondLst>
                            <p:childTnLst>
                              <p:par>
                                <p:cTn id="16" presetID="12" presetClass="entr" presetSubtype="1" fill="hold" grpId="0" nodeType="afterEffect">
                                  <p:stCondLst>
                                    <p:cond delay="0"/>
                                  </p:stCondLst>
                                  <p:childTnLst>
                                    <p:set>
                                      <p:cBhvr>
                                        <p:cTn id="17" dur="1" fill="hold">
                                          <p:stCondLst>
                                            <p:cond delay="0"/>
                                          </p:stCondLst>
                                        </p:cTn>
                                        <p:tgtEl>
                                          <p:spTgt spid="166916"/>
                                        </p:tgtEl>
                                        <p:attrNameLst>
                                          <p:attrName>style.visibility</p:attrName>
                                        </p:attrNameLst>
                                      </p:cBhvr>
                                      <p:to>
                                        <p:strVal val="visible"/>
                                      </p:to>
                                    </p:set>
                                    <p:animEffect transition="in" filter="slide(fromTop)">
                                      <p:cBhvr>
                                        <p:cTn id="18" dur="500"/>
                                        <p:tgtEl>
                                          <p:spTgt spid="166916"/>
                                        </p:tgtEl>
                                      </p:cBhvr>
                                    </p:animEffect>
                                  </p:childTnLst>
                                </p:cTn>
                              </p:par>
                            </p:childTnLst>
                          </p:cTn>
                        </p:par>
                        <p:par>
                          <p:cTn id="19" fill="hold">
                            <p:stCondLst>
                              <p:cond delay="1500"/>
                            </p:stCondLst>
                            <p:childTnLst>
                              <p:par>
                                <p:cTn id="20" presetID="23" presetClass="entr" presetSubtype="16" fill="hold" grpId="0" nodeType="afterEffect">
                                  <p:stCondLst>
                                    <p:cond delay="0"/>
                                  </p:stCondLst>
                                  <p:childTnLst>
                                    <p:set>
                                      <p:cBhvr>
                                        <p:cTn id="21" dur="1" fill="hold">
                                          <p:stCondLst>
                                            <p:cond delay="0"/>
                                          </p:stCondLst>
                                        </p:cTn>
                                        <p:tgtEl>
                                          <p:spTgt spid="166917"/>
                                        </p:tgtEl>
                                        <p:attrNameLst>
                                          <p:attrName>style.visibility</p:attrName>
                                        </p:attrNameLst>
                                      </p:cBhvr>
                                      <p:to>
                                        <p:strVal val="visible"/>
                                      </p:to>
                                    </p:set>
                                    <p:anim calcmode="lin" valueType="num">
                                      <p:cBhvr>
                                        <p:cTn id="22" dur="500" fill="hold"/>
                                        <p:tgtEl>
                                          <p:spTgt spid="166917"/>
                                        </p:tgtEl>
                                        <p:attrNameLst>
                                          <p:attrName>ppt_w</p:attrName>
                                        </p:attrNameLst>
                                      </p:cBhvr>
                                      <p:tavLst>
                                        <p:tav tm="0">
                                          <p:val>
                                            <p:fltVal val="0"/>
                                          </p:val>
                                        </p:tav>
                                        <p:tav tm="100000">
                                          <p:val>
                                            <p:strVal val="#ppt_w"/>
                                          </p:val>
                                        </p:tav>
                                      </p:tavLst>
                                    </p:anim>
                                    <p:anim calcmode="lin" valueType="num">
                                      <p:cBhvr>
                                        <p:cTn id="23" dur="500" fill="hold"/>
                                        <p:tgtEl>
                                          <p:spTgt spid="166917"/>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17" presetClass="entr" presetSubtype="1" fill="hold" grpId="0" nodeType="afterEffect">
                                  <p:stCondLst>
                                    <p:cond delay="0"/>
                                  </p:stCondLst>
                                  <p:childTnLst>
                                    <p:set>
                                      <p:cBhvr>
                                        <p:cTn id="26" dur="1" fill="hold">
                                          <p:stCondLst>
                                            <p:cond delay="0"/>
                                          </p:stCondLst>
                                        </p:cTn>
                                        <p:tgtEl>
                                          <p:spTgt spid="166919"/>
                                        </p:tgtEl>
                                        <p:attrNameLst>
                                          <p:attrName>style.visibility</p:attrName>
                                        </p:attrNameLst>
                                      </p:cBhvr>
                                      <p:to>
                                        <p:strVal val="visible"/>
                                      </p:to>
                                    </p:set>
                                    <p:anim calcmode="lin" valueType="num">
                                      <p:cBhvr>
                                        <p:cTn id="27" dur="500" fill="hold"/>
                                        <p:tgtEl>
                                          <p:spTgt spid="166919"/>
                                        </p:tgtEl>
                                        <p:attrNameLst>
                                          <p:attrName>ppt_x</p:attrName>
                                        </p:attrNameLst>
                                      </p:cBhvr>
                                      <p:tavLst>
                                        <p:tav tm="0">
                                          <p:val>
                                            <p:strVal val="#ppt_x"/>
                                          </p:val>
                                        </p:tav>
                                        <p:tav tm="100000">
                                          <p:val>
                                            <p:strVal val="#ppt_x"/>
                                          </p:val>
                                        </p:tav>
                                      </p:tavLst>
                                    </p:anim>
                                    <p:anim calcmode="lin" valueType="num">
                                      <p:cBhvr>
                                        <p:cTn id="28" dur="500" fill="hold"/>
                                        <p:tgtEl>
                                          <p:spTgt spid="166919"/>
                                        </p:tgtEl>
                                        <p:attrNameLst>
                                          <p:attrName>ppt_y</p:attrName>
                                        </p:attrNameLst>
                                      </p:cBhvr>
                                      <p:tavLst>
                                        <p:tav tm="0">
                                          <p:val>
                                            <p:strVal val="#ppt_y-#ppt_h/2"/>
                                          </p:val>
                                        </p:tav>
                                        <p:tav tm="100000">
                                          <p:val>
                                            <p:strVal val="#ppt_y"/>
                                          </p:val>
                                        </p:tav>
                                      </p:tavLst>
                                    </p:anim>
                                    <p:anim calcmode="lin" valueType="num">
                                      <p:cBhvr>
                                        <p:cTn id="29" dur="500" fill="hold"/>
                                        <p:tgtEl>
                                          <p:spTgt spid="166919"/>
                                        </p:tgtEl>
                                        <p:attrNameLst>
                                          <p:attrName>ppt_w</p:attrName>
                                        </p:attrNameLst>
                                      </p:cBhvr>
                                      <p:tavLst>
                                        <p:tav tm="0">
                                          <p:val>
                                            <p:strVal val="#ppt_w"/>
                                          </p:val>
                                        </p:tav>
                                        <p:tav tm="100000">
                                          <p:val>
                                            <p:strVal val="#ppt_w"/>
                                          </p:val>
                                        </p:tav>
                                      </p:tavLst>
                                    </p:anim>
                                    <p:anim calcmode="lin" valueType="num">
                                      <p:cBhvr>
                                        <p:cTn id="30" dur="500" fill="hold"/>
                                        <p:tgtEl>
                                          <p:spTgt spid="166919"/>
                                        </p:tgtEl>
                                        <p:attrNameLst>
                                          <p:attrName>ppt_h</p:attrName>
                                        </p:attrNameLst>
                                      </p:cBhvr>
                                      <p:tavLst>
                                        <p:tav tm="0">
                                          <p:val>
                                            <p:fltVal val="0"/>
                                          </p:val>
                                        </p:tav>
                                        <p:tav tm="100000">
                                          <p:val>
                                            <p:strVal val="#ppt_h"/>
                                          </p:val>
                                        </p:tav>
                                      </p:tavLst>
                                    </p:anim>
                                  </p:childTnLst>
                                </p:cTn>
                              </p:par>
                            </p:childTnLst>
                          </p:cTn>
                        </p:par>
                        <p:par>
                          <p:cTn id="31" fill="hold">
                            <p:stCondLst>
                              <p:cond delay="2500"/>
                            </p:stCondLst>
                            <p:childTnLst>
                              <p:par>
                                <p:cTn id="32" presetID="23" presetClass="entr" presetSubtype="272" fill="hold" grpId="0" nodeType="afterEffect">
                                  <p:stCondLst>
                                    <p:cond delay="0"/>
                                  </p:stCondLst>
                                  <p:childTnLst>
                                    <p:set>
                                      <p:cBhvr>
                                        <p:cTn id="33" dur="1" fill="hold">
                                          <p:stCondLst>
                                            <p:cond delay="0"/>
                                          </p:stCondLst>
                                        </p:cTn>
                                        <p:tgtEl>
                                          <p:spTgt spid="166920"/>
                                        </p:tgtEl>
                                        <p:attrNameLst>
                                          <p:attrName>style.visibility</p:attrName>
                                        </p:attrNameLst>
                                      </p:cBhvr>
                                      <p:to>
                                        <p:strVal val="visible"/>
                                      </p:to>
                                    </p:set>
                                    <p:anim calcmode="lin" valueType="num">
                                      <p:cBhvr>
                                        <p:cTn id="34" dur="500" fill="hold"/>
                                        <p:tgtEl>
                                          <p:spTgt spid="166920"/>
                                        </p:tgtEl>
                                        <p:attrNameLst>
                                          <p:attrName>ppt_w</p:attrName>
                                        </p:attrNameLst>
                                      </p:cBhvr>
                                      <p:tavLst>
                                        <p:tav tm="0">
                                          <p:val>
                                            <p:strVal val="2/3*#ppt_w"/>
                                          </p:val>
                                        </p:tav>
                                        <p:tav tm="100000">
                                          <p:val>
                                            <p:strVal val="#ppt_w"/>
                                          </p:val>
                                        </p:tav>
                                      </p:tavLst>
                                    </p:anim>
                                    <p:anim calcmode="lin" valueType="num">
                                      <p:cBhvr>
                                        <p:cTn id="35" dur="500" fill="hold"/>
                                        <p:tgtEl>
                                          <p:spTgt spid="166920"/>
                                        </p:tgtEl>
                                        <p:attrNameLst>
                                          <p:attrName>ppt_h</p:attrName>
                                        </p:attrNameLst>
                                      </p:cBhvr>
                                      <p:tavLst>
                                        <p:tav tm="0">
                                          <p:val>
                                            <p:strVal val="2/3*#ppt_h"/>
                                          </p:val>
                                        </p:tav>
                                        <p:tav tm="100000">
                                          <p:val>
                                            <p:strVal val="#ppt_h"/>
                                          </p:val>
                                        </p:tav>
                                      </p:tavLst>
                                    </p:anim>
                                  </p:childTnLst>
                                </p:cTn>
                              </p:par>
                            </p:childTnLst>
                          </p:cTn>
                        </p:par>
                        <p:par>
                          <p:cTn id="36" fill="hold">
                            <p:stCondLst>
                              <p:cond delay="3000"/>
                            </p:stCondLst>
                            <p:childTnLst>
                              <p:par>
                                <p:cTn id="37" presetID="17" presetClass="entr" presetSubtype="8" fill="hold" grpId="0" nodeType="afterEffect">
                                  <p:stCondLst>
                                    <p:cond delay="0"/>
                                  </p:stCondLst>
                                  <p:childTnLst>
                                    <p:set>
                                      <p:cBhvr>
                                        <p:cTn id="38" dur="1" fill="hold">
                                          <p:stCondLst>
                                            <p:cond delay="0"/>
                                          </p:stCondLst>
                                        </p:cTn>
                                        <p:tgtEl>
                                          <p:spTgt spid="166923"/>
                                        </p:tgtEl>
                                        <p:attrNameLst>
                                          <p:attrName>style.visibility</p:attrName>
                                        </p:attrNameLst>
                                      </p:cBhvr>
                                      <p:to>
                                        <p:strVal val="visible"/>
                                      </p:to>
                                    </p:set>
                                    <p:anim calcmode="lin" valueType="num">
                                      <p:cBhvr>
                                        <p:cTn id="39" dur="500" fill="hold"/>
                                        <p:tgtEl>
                                          <p:spTgt spid="166923"/>
                                        </p:tgtEl>
                                        <p:attrNameLst>
                                          <p:attrName>ppt_x</p:attrName>
                                        </p:attrNameLst>
                                      </p:cBhvr>
                                      <p:tavLst>
                                        <p:tav tm="0">
                                          <p:val>
                                            <p:strVal val="#ppt_x-#ppt_w/2"/>
                                          </p:val>
                                        </p:tav>
                                        <p:tav tm="100000">
                                          <p:val>
                                            <p:strVal val="#ppt_x"/>
                                          </p:val>
                                        </p:tav>
                                      </p:tavLst>
                                    </p:anim>
                                    <p:anim calcmode="lin" valueType="num">
                                      <p:cBhvr>
                                        <p:cTn id="40" dur="500" fill="hold"/>
                                        <p:tgtEl>
                                          <p:spTgt spid="166923"/>
                                        </p:tgtEl>
                                        <p:attrNameLst>
                                          <p:attrName>ppt_y</p:attrName>
                                        </p:attrNameLst>
                                      </p:cBhvr>
                                      <p:tavLst>
                                        <p:tav tm="0">
                                          <p:val>
                                            <p:strVal val="#ppt_y"/>
                                          </p:val>
                                        </p:tav>
                                        <p:tav tm="100000">
                                          <p:val>
                                            <p:strVal val="#ppt_y"/>
                                          </p:val>
                                        </p:tav>
                                      </p:tavLst>
                                    </p:anim>
                                    <p:anim calcmode="lin" valueType="num">
                                      <p:cBhvr>
                                        <p:cTn id="41" dur="500" fill="hold"/>
                                        <p:tgtEl>
                                          <p:spTgt spid="166923"/>
                                        </p:tgtEl>
                                        <p:attrNameLst>
                                          <p:attrName>ppt_w</p:attrName>
                                        </p:attrNameLst>
                                      </p:cBhvr>
                                      <p:tavLst>
                                        <p:tav tm="0">
                                          <p:val>
                                            <p:fltVal val="0"/>
                                          </p:val>
                                        </p:tav>
                                        <p:tav tm="100000">
                                          <p:val>
                                            <p:strVal val="#ppt_w"/>
                                          </p:val>
                                        </p:tav>
                                      </p:tavLst>
                                    </p:anim>
                                    <p:anim calcmode="lin" valueType="num">
                                      <p:cBhvr>
                                        <p:cTn id="42" dur="500" fill="hold"/>
                                        <p:tgtEl>
                                          <p:spTgt spid="166923"/>
                                        </p:tgtEl>
                                        <p:attrNameLst>
                                          <p:attrName>ppt_h</p:attrName>
                                        </p:attrNameLst>
                                      </p:cBhvr>
                                      <p:tavLst>
                                        <p:tav tm="0">
                                          <p:val>
                                            <p:strVal val="#ppt_h"/>
                                          </p:val>
                                        </p:tav>
                                        <p:tav tm="100000">
                                          <p:val>
                                            <p:strVal val="#ppt_h"/>
                                          </p:val>
                                        </p:tav>
                                      </p:tavLst>
                                    </p:anim>
                                  </p:childTnLst>
                                </p:cTn>
                              </p:par>
                            </p:childTnLst>
                          </p:cTn>
                        </p:par>
                        <p:par>
                          <p:cTn id="43" fill="hold">
                            <p:stCondLst>
                              <p:cond delay="3500"/>
                            </p:stCondLst>
                            <p:childTnLst>
                              <p:par>
                                <p:cTn id="44" presetID="9" presetClass="entr" presetSubtype="0" fill="hold" grpId="0" nodeType="afterEffect">
                                  <p:stCondLst>
                                    <p:cond delay="0"/>
                                  </p:stCondLst>
                                  <p:childTnLst>
                                    <p:set>
                                      <p:cBhvr>
                                        <p:cTn id="45" dur="1" fill="hold">
                                          <p:stCondLst>
                                            <p:cond delay="0"/>
                                          </p:stCondLst>
                                        </p:cTn>
                                        <p:tgtEl>
                                          <p:spTgt spid="166925"/>
                                        </p:tgtEl>
                                        <p:attrNameLst>
                                          <p:attrName>style.visibility</p:attrName>
                                        </p:attrNameLst>
                                      </p:cBhvr>
                                      <p:to>
                                        <p:strVal val="visible"/>
                                      </p:to>
                                    </p:set>
                                    <p:animEffect transition="in" filter="dissolve">
                                      <p:cBhvr>
                                        <p:cTn id="46" dur="500"/>
                                        <p:tgtEl>
                                          <p:spTgt spid="166925"/>
                                        </p:tgtEl>
                                      </p:cBhvr>
                                    </p:animEffect>
                                  </p:childTnLst>
                                </p:cTn>
                              </p:par>
                            </p:childTnLst>
                          </p:cTn>
                        </p:par>
                        <p:par>
                          <p:cTn id="47" fill="hold">
                            <p:stCondLst>
                              <p:cond delay="4000"/>
                            </p:stCondLst>
                            <p:childTnLst>
                              <p:par>
                                <p:cTn id="48" presetID="23" presetClass="entr" presetSubtype="16" fill="hold" grpId="0" nodeType="afterEffect">
                                  <p:stCondLst>
                                    <p:cond delay="0"/>
                                  </p:stCondLst>
                                  <p:childTnLst>
                                    <p:set>
                                      <p:cBhvr>
                                        <p:cTn id="49" dur="1" fill="hold">
                                          <p:stCondLst>
                                            <p:cond delay="0"/>
                                          </p:stCondLst>
                                        </p:cTn>
                                        <p:tgtEl>
                                          <p:spTgt spid="166918"/>
                                        </p:tgtEl>
                                        <p:attrNameLst>
                                          <p:attrName>style.visibility</p:attrName>
                                        </p:attrNameLst>
                                      </p:cBhvr>
                                      <p:to>
                                        <p:strVal val="visible"/>
                                      </p:to>
                                    </p:set>
                                    <p:anim calcmode="lin" valueType="num">
                                      <p:cBhvr>
                                        <p:cTn id="50" dur="500" fill="hold"/>
                                        <p:tgtEl>
                                          <p:spTgt spid="166918"/>
                                        </p:tgtEl>
                                        <p:attrNameLst>
                                          <p:attrName>ppt_w</p:attrName>
                                        </p:attrNameLst>
                                      </p:cBhvr>
                                      <p:tavLst>
                                        <p:tav tm="0">
                                          <p:val>
                                            <p:fltVal val="0"/>
                                          </p:val>
                                        </p:tav>
                                        <p:tav tm="100000">
                                          <p:val>
                                            <p:strVal val="#ppt_w"/>
                                          </p:val>
                                        </p:tav>
                                      </p:tavLst>
                                    </p:anim>
                                    <p:anim calcmode="lin" valueType="num">
                                      <p:cBhvr>
                                        <p:cTn id="51" dur="500" fill="hold"/>
                                        <p:tgtEl>
                                          <p:spTgt spid="166918"/>
                                        </p:tgtEl>
                                        <p:attrNameLst>
                                          <p:attrName>ppt_h</p:attrName>
                                        </p:attrNameLst>
                                      </p:cBhvr>
                                      <p:tavLst>
                                        <p:tav tm="0">
                                          <p:val>
                                            <p:fltVal val="0"/>
                                          </p:val>
                                        </p:tav>
                                        <p:tav tm="100000">
                                          <p:val>
                                            <p:strVal val="#ppt_h"/>
                                          </p:val>
                                        </p:tav>
                                      </p:tavLst>
                                    </p:anim>
                                  </p:childTnLst>
                                </p:cTn>
                              </p:par>
                            </p:childTnLst>
                          </p:cTn>
                        </p:par>
                        <p:par>
                          <p:cTn id="52" fill="hold">
                            <p:stCondLst>
                              <p:cond delay="4500"/>
                            </p:stCondLst>
                            <p:childTnLst>
                              <p:par>
                                <p:cTn id="53" presetID="17" presetClass="entr" presetSubtype="1" fill="hold" grpId="0" nodeType="afterEffect">
                                  <p:stCondLst>
                                    <p:cond delay="0"/>
                                  </p:stCondLst>
                                  <p:childTnLst>
                                    <p:set>
                                      <p:cBhvr>
                                        <p:cTn id="54" dur="1" fill="hold">
                                          <p:stCondLst>
                                            <p:cond delay="0"/>
                                          </p:stCondLst>
                                        </p:cTn>
                                        <p:tgtEl>
                                          <p:spTgt spid="166921"/>
                                        </p:tgtEl>
                                        <p:attrNameLst>
                                          <p:attrName>style.visibility</p:attrName>
                                        </p:attrNameLst>
                                      </p:cBhvr>
                                      <p:to>
                                        <p:strVal val="visible"/>
                                      </p:to>
                                    </p:set>
                                    <p:anim calcmode="lin" valueType="num">
                                      <p:cBhvr>
                                        <p:cTn id="55" dur="500" fill="hold"/>
                                        <p:tgtEl>
                                          <p:spTgt spid="166921"/>
                                        </p:tgtEl>
                                        <p:attrNameLst>
                                          <p:attrName>ppt_x</p:attrName>
                                        </p:attrNameLst>
                                      </p:cBhvr>
                                      <p:tavLst>
                                        <p:tav tm="0">
                                          <p:val>
                                            <p:strVal val="#ppt_x"/>
                                          </p:val>
                                        </p:tav>
                                        <p:tav tm="100000">
                                          <p:val>
                                            <p:strVal val="#ppt_x"/>
                                          </p:val>
                                        </p:tav>
                                      </p:tavLst>
                                    </p:anim>
                                    <p:anim calcmode="lin" valueType="num">
                                      <p:cBhvr>
                                        <p:cTn id="56" dur="500" fill="hold"/>
                                        <p:tgtEl>
                                          <p:spTgt spid="166921"/>
                                        </p:tgtEl>
                                        <p:attrNameLst>
                                          <p:attrName>ppt_y</p:attrName>
                                        </p:attrNameLst>
                                      </p:cBhvr>
                                      <p:tavLst>
                                        <p:tav tm="0">
                                          <p:val>
                                            <p:strVal val="#ppt_y-#ppt_h/2"/>
                                          </p:val>
                                        </p:tav>
                                        <p:tav tm="100000">
                                          <p:val>
                                            <p:strVal val="#ppt_y"/>
                                          </p:val>
                                        </p:tav>
                                      </p:tavLst>
                                    </p:anim>
                                    <p:anim calcmode="lin" valueType="num">
                                      <p:cBhvr>
                                        <p:cTn id="57" dur="500" fill="hold"/>
                                        <p:tgtEl>
                                          <p:spTgt spid="166921"/>
                                        </p:tgtEl>
                                        <p:attrNameLst>
                                          <p:attrName>ppt_w</p:attrName>
                                        </p:attrNameLst>
                                      </p:cBhvr>
                                      <p:tavLst>
                                        <p:tav tm="0">
                                          <p:val>
                                            <p:strVal val="#ppt_w"/>
                                          </p:val>
                                        </p:tav>
                                        <p:tav tm="100000">
                                          <p:val>
                                            <p:strVal val="#ppt_w"/>
                                          </p:val>
                                        </p:tav>
                                      </p:tavLst>
                                    </p:anim>
                                    <p:anim calcmode="lin" valueType="num">
                                      <p:cBhvr>
                                        <p:cTn id="58" dur="500" fill="hold"/>
                                        <p:tgtEl>
                                          <p:spTgt spid="166921"/>
                                        </p:tgtEl>
                                        <p:attrNameLst>
                                          <p:attrName>ppt_h</p:attrName>
                                        </p:attrNameLst>
                                      </p:cBhvr>
                                      <p:tavLst>
                                        <p:tav tm="0">
                                          <p:val>
                                            <p:fltVal val="0"/>
                                          </p:val>
                                        </p:tav>
                                        <p:tav tm="100000">
                                          <p:val>
                                            <p:strVal val="#ppt_h"/>
                                          </p:val>
                                        </p:tav>
                                      </p:tavLst>
                                    </p:anim>
                                  </p:childTnLst>
                                </p:cTn>
                              </p:par>
                            </p:childTnLst>
                          </p:cTn>
                        </p:par>
                        <p:par>
                          <p:cTn id="59" fill="hold">
                            <p:stCondLst>
                              <p:cond delay="5000"/>
                            </p:stCondLst>
                            <p:childTnLst>
                              <p:par>
                                <p:cTn id="60" presetID="23" presetClass="entr" presetSubtype="272" fill="hold" grpId="0" nodeType="afterEffect">
                                  <p:stCondLst>
                                    <p:cond delay="0"/>
                                  </p:stCondLst>
                                  <p:childTnLst>
                                    <p:set>
                                      <p:cBhvr>
                                        <p:cTn id="61" dur="1" fill="hold">
                                          <p:stCondLst>
                                            <p:cond delay="0"/>
                                          </p:stCondLst>
                                        </p:cTn>
                                        <p:tgtEl>
                                          <p:spTgt spid="166922"/>
                                        </p:tgtEl>
                                        <p:attrNameLst>
                                          <p:attrName>style.visibility</p:attrName>
                                        </p:attrNameLst>
                                      </p:cBhvr>
                                      <p:to>
                                        <p:strVal val="visible"/>
                                      </p:to>
                                    </p:set>
                                    <p:anim calcmode="lin" valueType="num">
                                      <p:cBhvr>
                                        <p:cTn id="62" dur="500" fill="hold"/>
                                        <p:tgtEl>
                                          <p:spTgt spid="166922"/>
                                        </p:tgtEl>
                                        <p:attrNameLst>
                                          <p:attrName>ppt_w</p:attrName>
                                        </p:attrNameLst>
                                      </p:cBhvr>
                                      <p:tavLst>
                                        <p:tav tm="0">
                                          <p:val>
                                            <p:strVal val="2/3*#ppt_w"/>
                                          </p:val>
                                        </p:tav>
                                        <p:tav tm="100000">
                                          <p:val>
                                            <p:strVal val="#ppt_w"/>
                                          </p:val>
                                        </p:tav>
                                      </p:tavLst>
                                    </p:anim>
                                    <p:anim calcmode="lin" valueType="num">
                                      <p:cBhvr>
                                        <p:cTn id="63" dur="500" fill="hold"/>
                                        <p:tgtEl>
                                          <p:spTgt spid="166922"/>
                                        </p:tgtEl>
                                        <p:attrNameLst>
                                          <p:attrName>ppt_h</p:attrName>
                                        </p:attrNameLst>
                                      </p:cBhvr>
                                      <p:tavLst>
                                        <p:tav tm="0">
                                          <p:val>
                                            <p:strVal val="2/3*#ppt_h"/>
                                          </p:val>
                                        </p:tav>
                                        <p:tav tm="100000">
                                          <p:val>
                                            <p:strVal val="#ppt_h"/>
                                          </p:val>
                                        </p:tav>
                                      </p:tavLst>
                                    </p:anim>
                                  </p:childTnLst>
                                </p:cTn>
                              </p:par>
                            </p:childTnLst>
                          </p:cTn>
                        </p:par>
                        <p:par>
                          <p:cTn id="64" fill="hold">
                            <p:stCondLst>
                              <p:cond delay="5500"/>
                            </p:stCondLst>
                            <p:childTnLst>
                              <p:par>
                                <p:cTn id="65" presetID="17" presetClass="entr" presetSubtype="2" fill="hold" grpId="0" nodeType="afterEffect">
                                  <p:stCondLst>
                                    <p:cond delay="0"/>
                                  </p:stCondLst>
                                  <p:childTnLst>
                                    <p:set>
                                      <p:cBhvr>
                                        <p:cTn id="66" dur="1" fill="hold">
                                          <p:stCondLst>
                                            <p:cond delay="0"/>
                                          </p:stCondLst>
                                        </p:cTn>
                                        <p:tgtEl>
                                          <p:spTgt spid="166924"/>
                                        </p:tgtEl>
                                        <p:attrNameLst>
                                          <p:attrName>style.visibility</p:attrName>
                                        </p:attrNameLst>
                                      </p:cBhvr>
                                      <p:to>
                                        <p:strVal val="visible"/>
                                      </p:to>
                                    </p:set>
                                    <p:anim calcmode="lin" valueType="num">
                                      <p:cBhvr>
                                        <p:cTn id="67" dur="500" fill="hold"/>
                                        <p:tgtEl>
                                          <p:spTgt spid="166924"/>
                                        </p:tgtEl>
                                        <p:attrNameLst>
                                          <p:attrName>ppt_x</p:attrName>
                                        </p:attrNameLst>
                                      </p:cBhvr>
                                      <p:tavLst>
                                        <p:tav tm="0">
                                          <p:val>
                                            <p:strVal val="#ppt_x+#ppt_w/2"/>
                                          </p:val>
                                        </p:tav>
                                        <p:tav tm="100000">
                                          <p:val>
                                            <p:strVal val="#ppt_x"/>
                                          </p:val>
                                        </p:tav>
                                      </p:tavLst>
                                    </p:anim>
                                    <p:anim calcmode="lin" valueType="num">
                                      <p:cBhvr>
                                        <p:cTn id="68" dur="500" fill="hold"/>
                                        <p:tgtEl>
                                          <p:spTgt spid="166924"/>
                                        </p:tgtEl>
                                        <p:attrNameLst>
                                          <p:attrName>ppt_y</p:attrName>
                                        </p:attrNameLst>
                                      </p:cBhvr>
                                      <p:tavLst>
                                        <p:tav tm="0">
                                          <p:val>
                                            <p:strVal val="#ppt_y"/>
                                          </p:val>
                                        </p:tav>
                                        <p:tav tm="100000">
                                          <p:val>
                                            <p:strVal val="#ppt_y"/>
                                          </p:val>
                                        </p:tav>
                                      </p:tavLst>
                                    </p:anim>
                                    <p:anim calcmode="lin" valueType="num">
                                      <p:cBhvr>
                                        <p:cTn id="69" dur="500" fill="hold"/>
                                        <p:tgtEl>
                                          <p:spTgt spid="166924"/>
                                        </p:tgtEl>
                                        <p:attrNameLst>
                                          <p:attrName>ppt_w</p:attrName>
                                        </p:attrNameLst>
                                      </p:cBhvr>
                                      <p:tavLst>
                                        <p:tav tm="0">
                                          <p:val>
                                            <p:fltVal val="0"/>
                                          </p:val>
                                        </p:tav>
                                        <p:tav tm="100000">
                                          <p:val>
                                            <p:strVal val="#ppt_w"/>
                                          </p:val>
                                        </p:tav>
                                      </p:tavLst>
                                    </p:anim>
                                    <p:anim calcmode="lin" valueType="num">
                                      <p:cBhvr>
                                        <p:cTn id="70" dur="500" fill="hold"/>
                                        <p:tgtEl>
                                          <p:spTgt spid="166924"/>
                                        </p:tgtEl>
                                        <p:attrNameLst>
                                          <p:attrName>ppt_h</p:attrName>
                                        </p:attrNameLst>
                                      </p:cBhvr>
                                      <p:tavLst>
                                        <p:tav tm="0">
                                          <p:val>
                                            <p:strVal val="#ppt_h"/>
                                          </p:val>
                                        </p:tav>
                                        <p:tav tm="100000">
                                          <p:val>
                                            <p:strVal val="#ppt_h"/>
                                          </p:val>
                                        </p:tav>
                                      </p:tavLst>
                                    </p:anim>
                                  </p:childTnLst>
                                </p:cTn>
                              </p:par>
                            </p:childTnLst>
                          </p:cTn>
                        </p:par>
                        <p:par>
                          <p:cTn id="71" fill="hold">
                            <p:stCondLst>
                              <p:cond delay="6000"/>
                            </p:stCondLst>
                            <p:childTnLst>
                              <p:par>
                                <p:cTn id="72" presetID="9" presetClass="entr" presetSubtype="0" fill="hold" grpId="0" nodeType="afterEffect">
                                  <p:stCondLst>
                                    <p:cond delay="0"/>
                                  </p:stCondLst>
                                  <p:childTnLst>
                                    <p:set>
                                      <p:cBhvr>
                                        <p:cTn id="73" dur="1" fill="hold">
                                          <p:stCondLst>
                                            <p:cond delay="0"/>
                                          </p:stCondLst>
                                        </p:cTn>
                                        <p:tgtEl>
                                          <p:spTgt spid="166926"/>
                                        </p:tgtEl>
                                        <p:attrNameLst>
                                          <p:attrName>style.visibility</p:attrName>
                                        </p:attrNameLst>
                                      </p:cBhvr>
                                      <p:to>
                                        <p:strVal val="visible"/>
                                      </p:to>
                                    </p:set>
                                    <p:animEffect transition="in" filter="dissolve">
                                      <p:cBhvr>
                                        <p:cTn id="74" dur="500"/>
                                        <p:tgtEl>
                                          <p:spTgt spid="166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4" grpId="0" animBg="1"/>
      <p:bldP spid="166915" grpId="0" autoUpdateAnimBg="0"/>
      <p:bldP spid="166916" grpId="0" autoUpdateAnimBg="0"/>
      <p:bldP spid="166917" grpId="0" animBg="1" autoUpdateAnimBg="0"/>
      <p:bldP spid="166918" grpId="0" animBg="1" autoUpdateAnimBg="0"/>
      <p:bldP spid="166919" grpId="0" animBg="1"/>
      <p:bldP spid="166920" grpId="0" animBg="1" autoUpdateAnimBg="0"/>
      <p:bldP spid="166921" grpId="0" animBg="1"/>
      <p:bldP spid="166922" grpId="0" animBg="1" autoUpdateAnimBg="0"/>
      <p:bldP spid="166923" grpId="0" animBg="1"/>
      <p:bldP spid="166924" grpId="0" animBg="1"/>
      <p:bldP spid="166925" grpId="0" autoUpdateAnimBg="0"/>
      <p:bldP spid="166926"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a:xfrm>
            <a:off x="357188" y="2714625"/>
            <a:ext cx="8540750" cy="1143000"/>
          </a:xfrm>
        </p:spPr>
        <p:txBody>
          <a:bodyPr/>
          <a:lstStyle/>
          <a:p>
            <a:pPr eaLnBrk="1" hangingPunct="1"/>
            <a:r>
              <a:rPr lang="zh-CN" altLang="en-US" sz="4000" dirty="0" smtClean="0">
                <a:solidFill>
                  <a:srgbClr val="FFC000"/>
                </a:solidFill>
                <a:latin typeface="黑体" pitchFamily="49" charset="-122"/>
                <a:ea typeface="黑体" pitchFamily="49" charset="-122"/>
              </a:rPr>
              <a:t>（二）、上层建筑一定要适合经济基础的状况的规律</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eaLnBrk="1" hangingPunct="1"/>
            <a:r>
              <a:rPr lang="en-US" altLang="zh-CN" dirty="0" smtClean="0">
                <a:solidFill>
                  <a:srgbClr val="FFC000"/>
                </a:solidFill>
                <a:latin typeface="黑体" pitchFamily="49" charset="-122"/>
                <a:ea typeface="黑体" pitchFamily="49" charset="-122"/>
              </a:rPr>
              <a:t>1</a:t>
            </a:r>
            <a:r>
              <a:rPr lang="zh-CN" altLang="en-US" dirty="0" smtClean="0">
                <a:solidFill>
                  <a:srgbClr val="FFC000"/>
                </a:solidFill>
                <a:latin typeface="黑体" pitchFamily="49" charset="-122"/>
                <a:ea typeface="黑体" pitchFamily="49" charset="-122"/>
              </a:rPr>
              <a:t>．经济基础</a:t>
            </a:r>
          </a:p>
        </p:txBody>
      </p:sp>
      <p:sp>
        <p:nvSpPr>
          <p:cNvPr id="8195" name="Rectangle 3"/>
          <p:cNvSpPr>
            <a:spLocks noGrp="1" noRot="1" noChangeArrowheads="1"/>
          </p:cNvSpPr>
          <p:nvPr>
            <p:ph type="body" idx="1"/>
          </p:nvPr>
        </p:nvSpPr>
        <p:spPr/>
        <p:txBody>
          <a:bodyPr/>
          <a:lstStyle/>
          <a:p>
            <a:pPr eaLnBrk="1" hangingPunct="1"/>
            <a:endParaRPr lang="zh-CN" altLang="en-US" dirty="0" smtClean="0"/>
          </a:p>
          <a:p>
            <a:pPr eaLnBrk="1" hangingPunct="1"/>
            <a:r>
              <a:rPr lang="zh-CN" altLang="en-US" dirty="0" smtClean="0">
                <a:solidFill>
                  <a:srgbClr val="FFFF00"/>
                </a:solidFill>
                <a:latin typeface="黑体" pitchFamily="49" charset="-122"/>
                <a:ea typeface="黑体" pitchFamily="49" charset="-122"/>
              </a:rPr>
              <a:t>经济基础是同生产力状况的一定历史阶段相适应的、在该社会占统治地位的生产关系各方面的总和。</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2857496"/>
            <a:ext cx="8540750" cy="1143000"/>
          </a:xfrm>
        </p:spPr>
        <p:txBody>
          <a:bodyPr/>
          <a:lstStyle/>
          <a:p>
            <a:r>
              <a:rPr lang="zh-CN" altLang="en-US" dirty="0" smtClean="0">
                <a:solidFill>
                  <a:srgbClr val="FFC000"/>
                </a:solidFill>
                <a:latin typeface="黑体" pitchFamily="49" charset="-122"/>
                <a:ea typeface="黑体" pitchFamily="49" charset="-122"/>
              </a:rPr>
              <a:t>经济基础和上层建筑的辩证关系</a:t>
            </a:r>
            <a:endParaRPr lang="zh-CN" altLang="en-US" dirty="0">
              <a:solidFill>
                <a:srgbClr val="FFC000"/>
              </a:solidFill>
              <a:latin typeface="黑体" pitchFamily="49" charset="-122"/>
              <a:ea typeface="黑体" pitchFamily="49"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457200" y="381000"/>
            <a:ext cx="8401080" cy="584775"/>
          </a:xfrm>
          <a:prstGeom prst="rect">
            <a:avLst/>
          </a:prstGeom>
          <a:noFill/>
          <a:ln w="9525">
            <a:noFill/>
            <a:miter lim="800000"/>
          </a:ln>
        </p:spPr>
        <p:txBody>
          <a:bodyPr wrap="square">
            <a:spAutoFit/>
          </a:bodyPr>
          <a:lstStyle/>
          <a:p>
            <a:pPr eaLnBrk="0" hangingPunct="0">
              <a:spcBef>
                <a:spcPct val="50000"/>
              </a:spcBef>
            </a:pPr>
            <a:r>
              <a:rPr lang="zh-CN" altLang="en-US" sz="3200" dirty="0" smtClean="0">
                <a:solidFill>
                  <a:srgbClr val="FFC000"/>
                </a:solidFill>
                <a:latin typeface="黑体" pitchFamily="49" charset="-122"/>
                <a:ea typeface="黑体" pitchFamily="49" charset="-122"/>
                <a:cs typeface="方正琥珀简体"/>
              </a:rPr>
              <a:t>第一，经济基础</a:t>
            </a:r>
            <a:r>
              <a:rPr lang="zh-CN" altLang="en-US" sz="3200" dirty="0">
                <a:solidFill>
                  <a:srgbClr val="FFC000"/>
                </a:solidFill>
                <a:latin typeface="黑体" pitchFamily="49" charset="-122"/>
                <a:ea typeface="黑体" pitchFamily="49" charset="-122"/>
                <a:cs typeface="方正琥珀简体"/>
              </a:rPr>
              <a:t>对上层建筑的决定作用</a:t>
            </a:r>
          </a:p>
        </p:txBody>
      </p:sp>
      <p:pic>
        <p:nvPicPr>
          <p:cNvPr id="176131" name="Picture 3" descr="CRTHOUS1"/>
          <p:cNvPicPr>
            <a:picLocks noChangeAspect="1" noChangeArrowheads="1"/>
          </p:cNvPicPr>
          <p:nvPr/>
        </p:nvPicPr>
        <p:blipFill>
          <a:blip r:embed="rId2"/>
          <a:srcRect/>
          <a:stretch>
            <a:fillRect/>
          </a:stretch>
        </p:blipFill>
        <p:spPr bwMode="auto">
          <a:xfrm>
            <a:off x="1981200" y="2438400"/>
            <a:ext cx="5740400" cy="4114800"/>
          </a:xfrm>
          <a:prstGeom prst="rect">
            <a:avLst/>
          </a:prstGeom>
          <a:noFill/>
          <a:ln w="9525">
            <a:noFill/>
            <a:miter lim="800000"/>
            <a:headEnd/>
            <a:tailEnd/>
          </a:ln>
        </p:spPr>
      </p:pic>
      <p:sp>
        <p:nvSpPr>
          <p:cNvPr id="176132" name="WordArt 4"/>
          <p:cNvSpPr>
            <a:spLocks noChangeArrowheads="1" noChangeShapeType="1"/>
          </p:cNvSpPr>
          <p:nvPr/>
        </p:nvSpPr>
        <p:spPr bwMode="auto">
          <a:xfrm>
            <a:off x="2667000" y="3962400"/>
            <a:ext cx="4343400" cy="476250"/>
          </a:xfrm>
          <a:prstGeom prst="rect">
            <a:avLst/>
          </a:prstGeom>
        </p:spPr>
        <p:txBody>
          <a:bodyPr wrap="none" fromWordArt="1">
            <a:prstTxWarp prst="textPlain">
              <a:avLst>
                <a:gd name="adj" fmla="val 50000"/>
              </a:avLst>
            </a:prstTxWarp>
          </a:bodyPr>
          <a:lstStyle/>
          <a:p>
            <a:pPr algn="ctr"/>
            <a:r>
              <a:rPr lang="zh-CN" altLang="en-US" sz="3200" kern="10">
                <a:ln w="9525">
                  <a:noFill/>
                  <a:round/>
                </a:ln>
                <a:solidFill>
                  <a:srgbClr val="00FF00"/>
                </a:solidFill>
                <a:effectLst>
                  <a:outerShdw dist="35921" dir="2700000" algn="ctr" rotWithShape="0">
                    <a:srgbClr val="C0C0C0"/>
                  </a:outerShdw>
                </a:effectLst>
                <a:latin typeface="宋体" panose="02010600030101010101" pitchFamily="2" charset="-122"/>
                <a:ea typeface="宋体" panose="02010600030101010101" pitchFamily="2" charset="-122"/>
              </a:rPr>
              <a:t>上层建筑</a:t>
            </a:r>
          </a:p>
        </p:txBody>
      </p:sp>
      <p:sp>
        <p:nvSpPr>
          <p:cNvPr id="176133" name="WordArt 5"/>
          <p:cNvSpPr>
            <a:spLocks noChangeArrowheads="1" noChangeShapeType="1"/>
          </p:cNvSpPr>
          <p:nvPr/>
        </p:nvSpPr>
        <p:spPr bwMode="auto">
          <a:xfrm>
            <a:off x="2438400" y="5791200"/>
            <a:ext cx="4724400" cy="609600"/>
          </a:xfrm>
          <a:prstGeom prst="rect">
            <a:avLst/>
          </a:prstGeom>
        </p:spPr>
        <p:txBody>
          <a:bodyPr wrap="none" fromWordArt="1">
            <a:prstTxWarp prst="textFadeUp">
              <a:avLst>
                <a:gd name="adj" fmla="val 10384"/>
              </a:avLst>
            </a:prstTxWarp>
          </a:bodyPr>
          <a:lstStyle/>
          <a:p>
            <a:pPr algn="ctr"/>
            <a:r>
              <a:rPr lang="zh-CN" altLang="en-US" sz="3200" kern="10">
                <a:ln w="12700">
                  <a:solidFill>
                    <a:srgbClr val="B2B2B2"/>
                  </a:solidFill>
                  <a:prstDash val="sysDot"/>
                  <a:round/>
                </a:ln>
                <a:solidFill>
                  <a:srgbClr val="800000"/>
                </a:solidFill>
                <a:effectLst>
                  <a:outerShdw dist="35921" dir="2700000" sy="50000" rotWithShape="0">
                    <a:srgbClr val="875B0D"/>
                  </a:outerShdw>
                </a:effectLst>
                <a:latin typeface="宋体" panose="02010600030101010101" pitchFamily="2" charset="-122"/>
                <a:ea typeface="宋体" panose="02010600030101010101" pitchFamily="2" charset="-122"/>
              </a:rPr>
              <a:t>经济基础</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76131"/>
                                        </p:tgtEl>
                                        <p:attrNameLst>
                                          <p:attrName>style.visibility</p:attrName>
                                        </p:attrNameLst>
                                      </p:cBhvr>
                                      <p:to>
                                        <p:strVal val="visible"/>
                                      </p:to>
                                    </p:set>
                                    <p:anim calcmode="lin" valueType="num">
                                      <p:cBhvr>
                                        <p:cTn id="7" dur="500" fill="hold"/>
                                        <p:tgtEl>
                                          <p:spTgt spid="176131"/>
                                        </p:tgtEl>
                                        <p:attrNameLst>
                                          <p:attrName>ppt_w</p:attrName>
                                        </p:attrNameLst>
                                      </p:cBhvr>
                                      <p:tavLst>
                                        <p:tav tm="0">
                                          <p:val>
                                            <p:fltVal val="0"/>
                                          </p:val>
                                        </p:tav>
                                        <p:tav tm="100000">
                                          <p:val>
                                            <p:strVal val="#ppt_w"/>
                                          </p:val>
                                        </p:tav>
                                      </p:tavLst>
                                    </p:anim>
                                    <p:anim calcmode="lin" valueType="num">
                                      <p:cBhvr>
                                        <p:cTn id="8" dur="500" fill="hold"/>
                                        <p:tgtEl>
                                          <p:spTgt spid="176131"/>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76133"/>
                                        </p:tgtEl>
                                        <p:attrNameLst>
                                          <p:attrName>style.visibility</p:attrName>
                                        </p:attrNameLst>
                                      </p:cBhvr>
                                      <p:to>
                                        <p:strVal val="visible"/>
                                      </p:to>
                                    </p:set>
                                    <p:animEffect transition="in" filter="dissolve">
                                      <p:cBhvr>
                                        <p:cTn id="12" dur="500"/>
                                        <p:tgtEl>
                                          <p:spTgt spid="176133"/>
                                        </p:tgtEl>
                                      </p:cBhvr>
                                    </p:animEffect>
                                  </p:childTnLst>
                                </p:cTn>
                              </p:par>
                            </p:childTnLst>
                          </p:cTn>
                        </p:par>
                        <p:par>
                          <p:cTn id="13" fill="hold">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176132"/>
                                        </p:tgtEl>
                                        <p:attrNameLst>
                                          <p:attrName>style.visibility</p:attrName>
                                        </p:attrNameLst>
                                      </p:cBhvr>
                                      <p:to>
                                        <p:strVal val="visible"/>
                                      </p:to>
                                    </p:set>
                                    <p:animEffect transition="in" filter="dissolve">
                                      <p:cBhvr>
                                        <p:cTn id="16" dur="500"/>
                                        <p:tgtEl>
                                          <p:spTgt spid="176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2" grpId="0" animBg="1"/>
      <p:bldP spid="17613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457200" y="5334000"/>
            <a:ext cx="3048000" cy="739775"/>
          </a:xfrm>
          <a:prstGeom prst="rect">
            <a:avLst/>
          </a:prstGeom>
          <a:solidFill>
            <a:srgbClr val="CCECFF"/>
          </a:solidFill>
          <a:ln w="38100">
            <a:solidFill>
              <a:srgbClr val="9966FF"/>
            </a:solidFill>
            <a:miter lim="800000"/>
          </a:ln>
        </p:spPr>
        <p:txBody>
          <a:bodyPr>
            <a:spAutoFit/>
          </a:bodyPr>
          <a:lstStyle/>
          <a:p>
            <a:pPr>
              <a:spcBef>
                <a:spcPct val="50000"/>
              </a:spcBef>
            </a:pPr>
            <a:r>
              <a:rPr lang="zh-CN" altLang="en-US" sz="4000" b="1">
                <a:solidFill>
                  <a:srgbClr val="660066"/>
                </a:solidFill>
                <a:latin typeface="黑体" panose="02010609060101010101" pitchFamily="49" charset="-122"/>
                <a:ea typeface="黑体" panose="02010609060101010101" pitchFamily="49" charset="-122"/>
              </a:rPr>
              <a:t>生  产  力</a:t>
            </a:r>
          </a:p>
        </p:txBody>
      </p:sp>
      <p:sp>
        <p:nvSpPr>
          <p:cNvPr id="177155" name="Text Box 3"/>
          <p:cNvSpPr txBox="1">
            <a:spLocks noChangeArrowheads="1"/>
          </p:cNvSpPr>
          <p:nvPr/>
        </p:nvSpPr>
        <p:spPr bwMode="auto">
          <a:xfrm>
            <a:off x="457200" y="3733800"/>
            <a:ext cx="6705600" cy="739775"/>
          </a:xfrm>
          <a:prstGeom prst="rect">
            <a:avLst/>
          </a:prstGeom>
          <a:solidFill>
            <a:srgbClr val="FFFFCC"/>
          </a:solidFill>
          <a:ln w="38100">
            <a:solidFill>
              <a:srgbClr val="9966FF"/>
            </a:solidFill>
            <a:miter lim="800000"/>
          </a:ln>
        </p:spPr>
        <p:txBody>
          <a:bodyPr>
            <a:spAutoFit/>
          </a:bodyPr>
          <a:lstStyle/>
          <a:p>
            <a:pPr>
              <a:spcBef>
                <a:spcPct val="50000"/>
              </a:spcBef>
            </a:pPr>
            <a:r>
              <a:rPr lang="zh-CN" altLang="en-US" sz="4000" b="1">
                <a:solidFill>
                  <a:srgbClr val="006600"/>
                </a:solidFill>
                <a:latin typeface="黑体" panose="02010609060101010101" pitchFamily="49" charset="-122"/>
                <a:ea typeface="黑体" panose="02010609060101010101" pitchFamily="49" charset="-122"/>
              </a:rPr>
              <a:t>生 产 关 系 </a:t>
            </a:r>
            <a:r>
              <a:rPr lang="en-US" altLang="zh-CN" sz="4000" b="1">
                <a:solidFill>
                  <a:srgbClr val="006600"/>
                </a:solidFill>
                <a:latin typeface="Times New Roman" panose="02020603050405020304" pitchFamily="18" charset="0"/>
                <a:ea typeface="黑体" panose="02010609060101010101" pitchFamily="49" charset="-122"/>
              </a:rPr>
              <a:t>·</a:t>
            </a:r>
            <a:r>
              <a:rPr lang="en-US" altLang="zh-CN" sz="4000" b="1">
                <a:solidFill>
                  <a:srgbClr val="006600"/>
                </a:solidFill>
                <a:latin typeface="黑体" panose="02010609060101010101" pitchFamily="49" charset="-122"/>
                <a:ea typeface="黑体" panose="02010609060101010101" pitchFamily="49" charset="-122"/>
              </a:rPr>
              <a:t> </a:t>
            </a:r>
            <a:r>
              <a:rPr lang="zh-CN" altLang="en-US" sz="4000" b="1">
                <a:solidFill>
                  <a:srgbClr val="006600"/>
                </a:solidFill>
                <a:latin typeface="黑体" panose="02010609060101010101" pitchFamily="49" charset="-122"/>
                <a:ea typeface="黑体" panose="02010609060101010101" pitchFamily="49" charset="-122"/>
              </a:rPr>
              <a:t>经 济 基 础</a:t>
            </a:r>
          </a:p>
        </p:txBody>
      </p:sp>
      <p:sp>
        <p:nvSpPr>
          <p:cNvPr id="177156" name="Text Box 4"/>
          <p:cNvSpPr txBox="1">
            <a:spLocks noChangeArrowheads="1"/>
          </p:cNvSpPr>
          <p:nvPr/>
        </p:nvSpPr>
        <p:spPr bwMode="auto">
          <a:xfrm>
            <a:off x="7162800" y="1905000"/>
            <a:ext cx="1371600" cy="984250"/>
          </a:xfrm>
          <a:prstGeom prst="rect">
            <a:avLst/>
          </a:prstGeom>
          <a:solidFill>
            <a:srgbClr val="CCFFCC"/>
          </a:solidFill>
          <a:ln w="38100">
            <a:solidFill>
              <a:srgbClr val="FF9900"/>
            </a:solidFill>
            <a:miter lim="800000"/>
          </a:ln>
        </p:spPr>
        <p:txBody>
          <a:bodyPr>
            <a:spAutoFit/>
          </a:bodyPr>
          <a:lstStyle/>
          <a:p>
            <a:pPr>
              <a:spcBef>
                <a:spcPct val="50000"/>
              </a:spcBef>
            </a:pPr>
            <a:r>
              <a:rPr lang="zh-CN" altLang="en-US" sz="2800" b="1">
                <a:solidFill>
                  <a:srgbClr val="CC0000"/>
                </a:solidFill>
                <a:latin typeface="Times New Roman" panose="02020603050405020304" pitchFamily="18" charset="0"/>
                <a:ea typeface="黑体" panose="02010609060101010101" pitchFamily="49" charset="-122"/>
              </a:rPr>
              <a:t>政治上层建筑</a:t>
            </a:r>
          </a:p>
        </p:txBody>
      </p:sp>
      <p:sp>
        <p:nvSpPr>
          <p:cNvPr id="177157" name="Text Box 5"/>
          <p:cNvSpPr txBox="1">
            <a:spLocks noChangeArrowheads="1"/>
          </p:cNvSpPr>
          <p:nvPr/>
        </p:nvSpPr>
        <p:spPr bwMode="auto">
          <a:xfrm>
            <a:off x="7162800" y="685800"/>
            <a:ext cx="1371600" cy="984250"/>
          </a:xfrm>
          <a:prstGeom prst="rect">
            <a:avLst/>
          </a:prstGeom>
          <a:solidFill>
            <a:srgbClr val="CCFFCC"/>
          </a:solidFill>
          <a:ln w="38100">
            <a:solidFill>
              <a:srgbClr val="FF9900"/>
            </a:solidFill>
            <a:miter lim="800000"/>
          </a:ln>
        </p:spPr>
        <p:txBody>
          <a:bodyPr>
            <a:spAutoFit/>
          </a:bodyPr>
          <a:lstStyle/>
          <a:p>
            <a:pPr>
              <a:spcBef>
                <a:spcPct val="50000"/>
              </a:spcBef>
            </a:pPr>
            <a:r>
              <a:rPr lang="zh-CN" altLang="en-US" sz="2800" b="1">
                <a:solidFill>
                  <a:srgbClr val="CC0000"/>
                </a:solidFill>
                <a:latin typeface="Times New Roman" panose="02020603050405020304" pitchFamily="18" charset="0"/>
                <a:ea typeface="黑体" panose="02010609060101010101" pitchFamily="49" charset="-122"/>
              </a:rPr>
              <a:t>观念上层建筑</a:t>
            </a:r>
          </a:p>
        </p:txBody>
      </p:sp>
      <p:sp>
        <p:nvSpPr>
          <p:cNvPr id="177158" name="Rectangle 6"/>
          <p:cNvSpPr>
            <a:spLocks noChangeArrowheads="1"/>
          </p:cNvSpPr>
          <p:nvPr/>
        </p:nvSpPr>
        <p:spPr bwMode="auto">
          <a:xfrm>
            <a:off x="457200" y="457200"/>
            <a:ext cx="2590800" cy="2838450"/>
          </a:xfrm>
          <a:prstGeom prst="rect">
            <a:avLst/>
          </a:prstGeom>
          <a:noFill/>
          <a:ln w="9525">
            <a:noFill/>
            <a:miter lim="800000"/>
          </a:ln>
        </p:spPr>
        <p:txBody>
          <a:bodyPr>
            <a:spAutoFit/>
          </a:bodyPr>
          <a:lstStyle/>
          <a:p>
            <a:r>
              <a:rPr lang="zh-CN" altLang="en-US" sz="3600" b="1" dirty="0">
                <a:solidFill>
                  <a:srgbClr val="A50021"/>
                </a:solidFill>
                <a:latin typeface="Times New Roman" panose="02020603050405020304" pitchFamily="18" charset="0"/>
                <a:ea typeface="华文新魏" panose="02010800040101010101" pitchFamily="2" charset="-122"/>
              </a:rPr>
              <a:t> </a:t>
            </a:r>
            <a:r>
              <a:rPr lang="zh-CN" altLang="en-US" sz="3600" dirty="0">
                <a:solidFill>
                  <a:srgbClr val="A50021"/>
                </a:solidFill>
                <a:latin typeface="Times New Roman" panose="02020603050405020304" pitchFamily="18" charset="0"/>
                <a:ea typeface="华文新魏" panose="02010800040101010101" pitchFamily="2" charset="-122"/>
              </a:rPr>
              <a:t>经济基础决定上层建筑的产生、性质和变化发展</a:t>
            </a:r>
          </a:p>
        </p:txBody>
      </p:sp>
      <p:sp>
        <p:nvSpPr>
          <p:cNvPr id="177159" name="AutoShape 7"/>
          <p:cNvSpPr>
            <a:spLocks noChangeArrowheads="1"/>
          </p:cNvSpPr>
          <p:nvPr/>
        </p:nvSpPr>
        <p:spPr bwMode="auto">
          <a:xfrm>
            <a:off x="1143000" y="4572000"/>
            <a:ext cx="381000" cy="685800"/>
          </a:xfrm>
          <a:prstGeom prst="upArrow">
            <a:avLst>
              <a:gd name="adj1" fmla="val 50000"/>
              <a:gd name="adj2" fmla="val 45000"/>
            </a:avLst>
          </a:prstGeom>
          <a:solidFill>
            <a:srgbClr val="FFCC66"/>
          </a:solidFill>
          <a:ln w="9525">
            <a:solidFill>
              <a:schemeClr val="tx1"/>
            </a:solidFill>
            <a:miter lim="800000"/>
          </a:ln>
        </p:spPr>
        <p:txBody>
          <a:bodyPr vert="eaVert" wrap="none" anchor="ctr"/>
          <a:lstStyle/>
          <a:p>
            <a:endParaRPr lang="zh-CN" altLang="en-US"/>
          </a:p>
        </p:txBody>
      </p:sp>
      <p:sp>
        <p:nvSpPr>
          <p:cNvPr id="177160" name="AutoShape 8"/>
          <p:cNvSpPr>
            <a:spLocks noChangeArrowheads="1"/>
          </p:cNvSpPr>
          <p:nvPr/>
        </p:nvSpPr>
        <p:spPr bwMode="auto">
          <a:xfrm>
            <a:off x="2209800" y="4572000"/>
            <a:ext cx="381000" cy="685800"/>
          </a:xfrm>
          <a:prstGeom prst="downArrow">
            <a:avLst>
              <a:gd name="adj1" fmla="val 50000"/>
              <a:gd name="adj2" fmla="val 45000"/>
            </a:avLst>
          </a:prstGeom>
          <a:solidFill>
            <a:srgbClr val="FFCC66"/>
          </a:solidFill>
          <a:ln w="9525">
            <a:solidFill>
              <a:schemeClr val="tx1"/>
            </a:solidFill>
            <a:miter lim="800000"/>
          </a:ln>
        </p:spPr>
        <p:txBody>
          <a:bodyPr vert="eaVert" wrap="none" anchor="ctr"/>
          <a:lstStyle/>
          <a:p>
            <a:endParaRPr lang="zh-CN" altLang="en-US"/>
          </a:p>
        </p:txBody>
      </p:sp>
      <p:sp>
        <p:nvSpPr>
          <p:cNvPr id="177161" name="AutoShape 9"/>
          <p:cNvSpPr>
            <a:spLocks noChangeArrowheads="1"/>
          </p:cNvSpPr>
          <p:nvPr/>
        </p:nvSpPr>
        <p:spPr bwMode="auto">
          <a:xfrm>
            <a:off x="4800600" y="2971800"/>
            <a:ext cx="304800" cy="685800"/>
          </a:xfrm>
          <a:prstGeom prst="upArrow">
            <a:avLst>
              <a:gd name="adj1" fmla="val 50000"/>
              <a:gd name="adj2" fmla="val 56250"/>
            </a:avLst>
          </a:prstGeom>
          <a:solidFill>
            <a:srgbClr val="00FF00"/>
          </a:solidFill>
          <a:ln w="9525">
            <a:solidFill>
              <a:schemeClr val="tx1"/>
            </a:solidFill>
            <a:miter lim="800000"/>
          </a:ln>
        </p:spPr>
        <p:txBody>
          <a:bodyPr vert="eaVert" wrap="none" anchor="ctr"/>
          <a:lstStyle/>
          <a:p>
            <a:endParaRPr lang="zh-CN" altLang="en-US"/>
          </a:p>
        </p:txBody>
      </p:sp>
      <p:sp>
        <p:nvSpPr>
          <p:cNvPr id="177162" name="AutoShape 10"/>
          <p:cNvSpPr>
            <a:spLocks noChangeArrowheads="1"/>
          </p:cNvSpPr>
          <p:nvPr/>
        </p:nvSpPr>
        <p:spPr bwMode="auto">
          <a:xfrm>
            <a:off x="5562600" y="2971800"/>
            <a:ext cx="304800" cy="685800"/>
          </a:xfrm>
          <a:prstGeom prst="downArrow">
            <a:avLst>
              <a:gd name="adj1" fmla="val 50000"/>
              <a:gd name="adj2" fmla="val 56250"/>
            </a:avLst>
          </a:prstGeom>
          <a:solidFill>
            <a:srgbClr val="00FF00"/>
          </a:solidFill>
          <a:ln w="9525">
            <a:solidFill>
              <a:schemeClr val="tx1"/>
            </a:solidFill>
            <a:miter lim="800000"/>
          </a:ln>
        </p:spPr>
        <p:txBody>
          <a:bodyPr vert="eaVert" wrap="none" anchor="ctr"/>
          <a:lstStyle/>
          <a:p>
            <a:endParaRPr lang="zh-CN" altLang="en-US"/>
          </a:p>
        </p:txBody>
      </p:sp>
      <p:sp>
        <p:nvSpPr>
          <p:cNvPr id="177163" name="Text Box 11"/>
          <p:cNvSpPr txBox="1">
            <a:spLocks noChangeArrowheads="1"/>
          </p:cNvSpPr>
          <p:nvPr/>
        </p:nvSpPr>
        <p:spPr bwMode="auto">
          <a:xfrm>
            <a:off x="4343400" y="685800"/>
            <a:ext cx="1905000" cy="2143125"/>
          </a:xfrm>
          <a:prstGeom prst="rect">
            <a:avLst/>
          </a:prstGeom>
          <a:solidFill>
            <a:srgbClr val="FFCCFF"/>
          </a:solidFill>
          <a:ln w="38100">
            <a:solidFill>
              <a:srgbClr val="FF9900"/>
            </a:solidFill>
            <a:miter lim="800000"/>
          </a:ln>
        </p:spPr>
        <p:txBody>
          <a:bodyPr>
            <a:spAutoFit/>
          </a:bodyPr>
          <a:lstStyle/>
          <a:p>
            <a:pPr>
              <a:spcBef>
                <a:spcPct val="50000"/>
              </a:spcBef>
            </a:pPr>
            <a:r>
              <a:rPr lang="zh-CN" altLang="en-US" sz="6600">
                <a:solidFill>
                  <a:srgbClr val="0000FF"/>
                </a:solidFill>
                <a:latin typeface="Times New Roman" panose="02020603050405020304" pitchFamily="18" charset="0"/>
                <a:ea typeface="黑体" panose="02010609060101010101" pitchFamily="49" charset="-122"/>
              </a:rPr>
              <a:t>上层建筑</a:t>
            </a:r>
          </a:p>
        </p:txBody>
      </p:sp>
      <p:sp>
        <p:nvSpPr>
          <p:cNvPr id="177164" name="Line 12"/>
          <p:cNvSpPr>
            <a:spLocks noChangeShapeType="1"/>
          </p:cNvSpPr>
          <p:nvPr/>
        </p:nvSpPr>
        <p:spPr bwMode="auto">
          <a:xfrm>
            <a:off x="6248400" y="1828800"/>
            <a:ext cx="381000" cy="0"/>
          </a:xfrm>
          <a:prstGeom prst="line">
            <a:avLst/>
          </a:prstGeom>
          <a:noFill/>
          <a:ln w="38100">
            <a:solidFill>
              <a:srgbClr val="9966FF"/>
            </a:solidFill>
            <a:round/>
          </a:ln>
        </p:spPr>
        <p:txBody>
          <a:bodyPr/>
          <a:lstStyle/>
          <a:p>
            <a:endParaRPr lang="zh-CN" altLang="en-US"/>
          </a:p>
        </p:txBody>
      </p:sp>
      <p:sp>
        <p:nvSpPr>
          <p:cNvPr id="177165" name="Line 13"/>
          <p:cNvSpPr>
            <a:spLocks noChangeShapeType="1"/>
          </p:cNvSpPr>
          <p:nvPr/>
        </p:nvSpPr>
        <p:spPr bwMode="auto">
          <a:xfrm>
            <a:off x="6629400" y="1066800"/>
            <a:ext cx="0" cy="1524000"/>
          </a:xfrm>
          <a:prstGeom prst="line">
            <a:avLst/>
          </a:prstGeom>
          <a:noFill/>
          <a:ln w="38100">
            <a:solidFill>
              <a:srgbClr val="9966FF"/>
            </a:solidFill>
            <a:round/>
          </a:ln>
        </p:spPr>
        <p:txBody>
          <a:bodyPr/>
          <a:lstStyle/>
          <a:p>
            <a:endParaRPr lang="zh-CN" altLang="en-US"/>
          </a:p>
        </p:txBody>
      </p:sp>
      <p:sp>
        <p:nvSpPr>
          <p:cNvPr id="177166" name="Line 14"/>
          <p:cNvSpPr>
            <a:spLocks noChangeShapeType="1"/>
          </p:cNvSpPr>
          <p:nvPr/>
        </p:nvSpPr>
        <p:spPr bwMode="auto">
          <a:xfrm>
            <a:off x="6629400" y="1066800"/>
            <a:ext cx="457200" cy="0"/>
          </a:xfrm>
          <a:prstGeom prst="line">
            <a:avLst/>
          </a:prstGeom>
          <a:noFill/>
          <a:ln w="38100">
            <a:solidFill>
              <a:srgbClr val="9966FF"/>
            </a:solidFill>
            <a:round/>
            <a:tailEnd type="triangle" w="med" len="med"/>
          </a:ln>
        </p:spPr>
        <p:txBody>
          <a:bodyPr/>
          <a:lstStyle/>
          <a:p>
            <a:endParaRPr lang="zh-CN" altLang="en-US"/>
          </a:p>
        </p:txBody>
      </p:sp>
      <p:sp>
        <p:nvSpPr>
          <p:cNvPr id="177167" name="Line 15"/>
          <p:cNvSpPr>
            <a:spLocks noChangeShapeType="1"/>
          </p:cNvSpPr>
          <p:nvPr/>
        </p:nvSpPr>
        <p:spPr bwMode="auto">
          <a:xfrm>
            <a:off x="6629400" y="2590800"/>
            <a:ext cx="457200" cy="0"/>
          </a:xfrm>
          <a:prstGeom prst="line">
            <a:avLst/>
          </a:prstGeom>
          <a:noFill/>
          <a:ln w="38100">
            <a:solidFill>
              <a:srgbClr val="9966FF"/>
            </a:solidFill>
            <a:round/>
            <a:tailEnd type="triangl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77158"/>
                                        </p:tgtEl>
                                        <p:attrNameLst>
                                          <p:attrName>style.visibility</p:attrName>
                                        </p:attrNameLst>
                                      </p:cBhvr>
                                      <p:to>
                                        <p:strVal val="visible"/>
                                      </p:to>
                                    </p:set>
                                    <p:animEffect transition="in" filter="dissolve">
                                      <p:cBhvr>
                                        <p:cTn id="7" dur="500"/>
                                        <p:tgtEl>
                                          <p:spTgt spid="177158"/>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77154"/>
                                        </p:tgtEl>
                                        <p:attrNameLst>
                                          <p:attrName>style.visibility</p:attrName>
                                        </p:attrNameLst>
                                      </p:cBhvr>
                                      <p:to>
                                        <p:strVal val="visible"/>
                                      </p:to>
                                    </p:set>
                                    <p:animEffect transition="in" filter="checkerboard(across)">
                                      <p:cBhvr>
                                        <p:cTn id="11" dur="500"/>
                                        <p:tgtEl>
                                          <p:spTgt spid="177154"/>
                                        </p:tgtEl>
                                      </p:cBhvr>
                                    </p:animEffect>
                                  </p:childTnLst>
                                </p:cTn>
                              </p:par>
                            </p:childTnLst>
                          </p:cTn>
                        </p:par>
                        <p:par>
                          <p:cTn id="12" fill="hold">
                            <p:stCondLst>
                              <p:cond delay="1000"/>
                            </p:stCondLst>
                            <p:childTnLst>
                              <p:par>
                                <p:cTn id="13" presetID="3" presetClass="entr" presetSubtype="10" fill="hold" grpId="0" nodeType="afterEffect">
                                  <p:stCondLst>
                                    <p:cond delay="0"/>
                                  </p:stCondLst>
                                  <p:iterate type="wd">
                                    <p:tmPct val="100000"/>
                                  </p:iterate>
                                  <p:childTnLst>
                                    <p:set>
                                      <p:cBhvr>
                                        <p:cTn id="14" dur="1" fill="hold">
                                          <p:stCondLst>
                                            <p:cond delay="0"/>
                                          </p:stCondLst>
                                        </p:cTn>
                                        <p:tgtEl>
                                          <p:spTgt spid="177155"/>
                                        </p:tgtEl>
                                        <p:attrNameLst>
                                          <p:attrName>style.visibility</p:attrName>
                                        </p:attrNameLst>
                                      </p:cBhvr>
                                      <p:to>
                                        <p:strVal val="visible"/>
                                      </p:to>
                                    </p:set>
                                    <p:animEffect transition="in" filter="blinds(horizontal)">
                                      <p:cBhvr>
                                        <p:cTn id="15" dur="300"/>
                                        <p:tgtEl>
                                          <p:spTgt spid="177155"/>
                                        </p:tgtEl>
                                      </p:cBhvr>
                                    </p:animEffect>
                                  </p:childTnLst>
                                </p:cTn>
                              </p:par>
                            </p:childTnLst>
                          </p:cTn>
                        </p:par>
                        <p:par>
                          <p:cTn id="16" fill="hold">
                            <p:stCondLst>
                              <p:cond delay="6100"/>
                            </p:stCondLst>
                            <p:childTnLst>
                              <p:par>
                                <p:cTn id="17" presetID="17" presetClass="entr" presetSubtype="4" fill="hold" grpId="0" nodeType="afterEffect">
                                  <p:stCondLst>
                                    <p:cond delay="0"/>
                                  </p:stCondLst>
                                  <p:childTnLst>
                                    <p:set>
                                      <p:cBhvr>
                                        <p:cTn id="18" dur="1" fill="hold">
                                          <p:stCondLst>
                                            <p:cond delay="0"/>
                                          </p:stCondLst>
                                        </p:cTn>
                                        <p:tgtEl>
                                          <p:spTgt spid="177159"/>
                                        </p:tgtEl>
                                        <p:attrNameLst>
                                          <p:attrName>style.visibility</p:attrName>
                                        </p:attrNameLst>
                                      </p:cBhvr>
                                      <p:to>
                                        <p:strVal val="visible"/>
                                      </p:to>
                                    </p:set>
                                    <p:anim calcmode="lin" valueType="num">
                                      <p:cBhvr>
                                        <p:cTn id="19" dur="500" fill="hold"/>
                                        <p:tgtEl>
                                          <p:spTgt spid="177159"/>
                                        </p:tgtEl>
                                        <p:attrNameLst>
                                          <p:attrName>ppt_x</p:attrName>
                                        </p:attrNameLst>
                                      </p:cBhvr>
                                      <p:tavLst>
                                        <p:tav tm="0">
                                          <p:val>
                                            <p:strVal val="#ppt_x"/>
                                          </p:val>
                                        </p:tav>
                                        <p:tav tm="100000">
                                          <p:val>
                                            <p:strVal val="#ppt_x"/>
                                          </p:val>
                                        </p:tav>
                                      </p:tavLst>
                                    </p:anim>
                                    <p:anim calcmode="lin" valueType="num">
                                      <p:cBhvr>
                                        <p:cTn id="20" dur="500" fill="hold"/>
                                        <p:tgtEl>
                                          <p:spTgt spid="177159"/>
                                        </p:tgtEl>
                                        <p:attrNameLst>
                                          <p:attrName>ppt_y</p:attrName>
                                        </p:attrNameLst>
                                      </p:cBhvr>
                                      <p:tavLst>
                                        <p:tav tm="0">
                                          <p:val>
                                            <p:strVal val="#ppt_y+#ppt_h/2"/>
                                          </p:val>
                                        </p:tav>
                                        <p:tav tm="100000">
                                          <p:val>
                                            <p:strVal val="#ppt_y"/>
                                          </p:val>
                                        </p:tav>
                                      </p:tavLst>
                                    </p:anim>
                                    <p:anim calcmode="lin" valueType="num">
                                      <p:cBhvr>
                                        <p:cTn id="21" dur="500" fill="hold"/>
                                        <p:tgtEl>
                                          <p:spTgt spid="177159"/>
                                        </p:tgtEl>
                                        <p:attrNameLst>
                                          <p:attrName>ppt_w</p:attrName>
                                        </p:attrNameLst>
                                      </p:cBhvr>
                                      <p:tavLst>
                                        <p:tav tm="0">
                                          <p:val>
                                            <p:strVal val="#ppt_w"/>
                                          </p:val>
                                        </p:tav>
                                        <p:tav tm="100000">
                                          <p:val>
                                            <p:strVal val="#ppt_w"/>
                                          </p:val>
                                        </p:tav>
                                      </p:tavLst>
                                    </p:anim>
                                    <p:anim calcmode="lin" valueType="num">
                                      <p:cBhvr>
                                        <p:cTn id="22" dur="500" fill="hold"/>
                                        <p:tgtEl>
                                          <p:spTgt spid="177159"/>
                                        </p:tgtEl>
                                        <p:attrNameLst>
                                          <p:attrName>ppt_h</p:attrName>
                                        </p:attrNameLst>
                                      </p:cBhvr>
                                      <p:tavLst>
                                        <p:tav tm="0">
                                          <p:val>
                                            <p:fltVal val="0"/>
                                          </p:val>
                                        </p:tav>
                                        <p:tav tm="100000">
                                          <p:val>
                                            <p:strVal val="#ppt_h"/>
                                          </p:val>
                                        </p:tav>
                                      </p:tavLst>
                                    </p:anim>
                                  </p:childTnLst>
                                </p:cTn>
                              </p:par>
                            </p:childTnLst>
                          </p:cTn>
                        </p:par>
                        <p:par>
                          <p:cTn id="23" fill="hold">
                            <p:stCondLst>
                              <p:cond delay="6600"/>
                            </p:stCondLst>
                            <p:childTnLst>
                              <p:par>
                                <p:cTn id="24" presetID="17" presetClass="entr" presetSubtype="1" fill="hold" grpId="0" nodeType="afterEffect">
                                  <p:stCondLst>
                                    <p:cond delay="0"/>
                                  </p:stCondLst>
                                  <p:childTnLst>
                                    <p:set>
                                      <p:cBhvr>
                                        <p:cTn id="25" dur="1" fill="hold">
                                          <p:stCondLst>
                                            <p:cond delay="0"/>
                                          </p:stCondLst>
                                        </p:cTn>
                                        <p:tgtEl>
                                          <p:spTgt spid="177160"/>
                                        </p:tgtEl>
                                        <p:attrNameLst>
                                          <p:attrName>style.visibility</p:attrName>
                                        </p:attrNameLst>
                                      </p:cBhvr>
                                      <p:to>
                                        <p:strVal val="visible"/>
                                      </p:to>
                                    </p:set>
                                    <p:anim calcmode="lin" valueType="num">
                                      <p:cBhvr>
                                        <p:cTn id="26" dur="500" fill="hold"/>
                                        <p:tgtEl>
                                          <p:spTgt spid="177160"/>
                                        </p:tgtEl>
                                        <p:attrNameLst>
                                          <p:attrName>ppt_x</p:attrName>
                                        </p:attrNameLst>
                                      </p:cBhvr>
                                      <p:tavLst>
                                        <p:tav tm="0">
                                          <p:val>
                                            <p:strVal val="#ppt_x"/>
                                          </p:val>
                                        </p:tav>
                                        <p:tav tm="100000">
                                          <p:val>
                                            <p:strVal val="#ppt_x"/>
                                          </p:val>
                                        </p:tav>
                                      </p:tavLst>
                                    </p:anim>
                                    <p:anim calcmode="lin" valueType="num">
                                      <p:cBhvr>
                                        <p:cTn id="27" dur="500" fill="hold"/>
                                        <p:tgtEl>
                                          <p:spTgt spid="177160"/>
                                        </p:tgtEl>
                                        <p:attrNameLst>
                                          <p:attrName>ppt_y</p:attrName>
                                        </p:attrNameLst>
                                      </p:cBhvr>
                                      <p:tavLst>
                                        <p:tav tm="0">
                                          <p:val>
                                            <p:strVal val="#ppt_y-#ppt_h/2"/>
                                          </p:val>
                                        </p:tav>
                                        <p:tav tm="100000">
                                          <p:val>
                                            <p:strVal val="#ppt_y"/>
                                          </p:val>
                                        </p:tav>
                                      </p:tavLst>
                                    </p:anim>
                                    <p:anim calcmode="lin" valueType="num">
                                      <p:cBhvr>
                                        <p:cTn id="28" dur="500" fill="hold"/>
                                        <p:tgtEl>
                                          <p:spTgt spid="177160"/>
                                        </p:tgtEl>
                                        <p:attrNameLst>
                                          <p:attrName>ppt_w</p:attrName>
                                        </p:attrNameLst>
                                      </p:cBhvr>
                                      <p:tavLst>
                                        <p:tav tm="0">
                                          <p:val>
                                            <p:strVal val="#ppt_w"/>
                                          </p:val>
                                        </p:tav>
                                        <p:tav tm="100000">
                                          <p:val>
                                            <p:strVal val="#ppt_w"/>
                                          </p:val>
                                        </p:tav>
                                      </p:tavLst>
                                    </p:anim>
                                    <p:anim calcmode="lin" valueType="num">
                                      <p:cBhvr>
                                        <p:cTn id="29" dur="500" fill="hold"/>
                                        <p:tgtEl>
                                          <p:spTgt spid="177160"/>
                                        </p:tgtEl>
                                        <p:attrNameLst>
                                          <p:attrName>ppt_h</p:attrName>
                                        </p:attrNameLst>
                                      </p:cBhvr>
                                      <p:tavLst>
                                        <p:tav tm="0">
                                          <p:val>
                                            <p:fltVal val="0"/>
                                          </p:val>
                                        </p:tav>
                                        <p:tav tm="100000">
                                          <p:val>
                                            <p:strVal val="#ppt_h"/>
                                          </p:val>
                                        </p:tav>
                                      </p:tavLst>
                                    </p:anim>
                                  </p:childTnLst>
                                </p:cTn>
                              </p:par>
                            </p:childTnLst>
                          </p:cTn>
                        </p:par>
                        <p:par>
                          <p:cTn id="30" fill="hold">
                            <p:stCondLst>
                              <p:cond delay="7100"/>
                            </p:stCondLst>
                            <p:childTnLst>
                              <p:par>
                                <p:cTn id="31" presetID="15" presetClass="entr" presetSubtype="0" fill="hold" grpId="0" nodeType="afterEffect">
                                  <p:stCondLst>
                                    <p:cond delay="0"/>
                                  </p:stCondLst>
                                  <p:childTnLst>
                                    <p:set>
                                      <p:cBhvr>
                                        <p:cTn id="32" dur="1" fill="hold">
                                          <p:stCondLst>
                                            <p:cond delay="0"/>
                                          </p:stCondLst>
                                        </p:cTn>
                                        <p:tgtEl>
                                          <p:spTgt spid="177163"/>
                                        </p:tgtEl>
                                        <p:attrNameLst>
                                          <p:attrName>style.visibility</p:attrName>
                                        </p:attrNameLst>
                                      </p:cBhvr>
                                      <p:to>
                                        <p:strVal val="visible"/>
                                      </p:to>
                                    </p:set>
                                    <p:anim calcmode="lin" valueType="num">
                                      <p:cBhvr>
                                        <p:cTn id="33" dur="1000" fill="hold"/>
                                        <p:tgtEl>
                                          <p:spTgt spid="177163"/>
                                        </p:tgtEl>
                                        <p:attrNameLst>
                                          <p:attrName>ppt_w</p:attrName>
                                        </p:attrNameLst>
                                      </p:cBhvr>
                                      <p:tavLst>
                                        <p:tav tm="0">
                                          <p:val>
                                            <p:fltVal val="0"/>
                                          </p:val>
                                        </p:tav>
                                        <p:tav tm="100000">
                                          <p:val>
                                            <p:strVal val="#ppt_w"/>
                                          </p:val>
                                        </p:tav>
                                      </p:tavLst>
                                    </p:anim>
                                    <p:anim calcmode="lin" valueType="num">
                                      <p:cBhvr>
                                        <p:cTn id="34" dur="1000" fill="hold"/>
                                        <p:tgtEl>
                                          <p:spTgt spid="177163"/>
                                        </p:tgtEl>
                                        <p:attrNameLst>
                                          <p:attrName>ppt_h</p:attrName>
                                        </p:attrNameLst>
                                      </p:cBhvr>
                                      <p:tavLst>
                                        <p:tav tm="0">
                                          <p:val>
                                            <p:fltVal val="0"/>
                                          </p:val>
                                        </p:tav>
                                        <p:tav tm="100000">
                                          <p:val>
                                            <p:strVal val="#ppt_h"/>
                                          </p:val>
                                        </p:tav>
                                      </p:tavLst>
                                    </p:anim>
                                    <p:anim calcmode="lin" valueType="num">
                                      <p:cBhvr>
                                        <p:cTn id="35" dur="1000" fill="hold"/>
                                        <p:tgtEl>
                                          <p:spTgt spid="177163"/>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177163"/>
                                        </p:tgtEl>
                                        <p:attrNameLst>
                                          <p:attrName>ppt_y</p:attrName>
                                        </p:attrNameLst>
                                      </p:cBhvr>
                                      <p:tavLst>
                                        <p:tav tm="0" fmla="#ppt_y+(sin(-2*pi*(1-$))*-#ppt_x+cos(-2*pi*(1-$))*(1-#ppt_y))*(1-$)">
                                          <p:val>
                                            <p:fltVal val="0"/>
                                          </p:val>
                                        </p:tav>
                                        <p:tav tm="100000">
                                          <p:val>
                                            <p:fltVal val="1"/>
                                          </p:val>
                                        </p:tav>
                                      </p:tavLst>
                                    </p:anim>
                                  </p:childTnLst>
                                </p:cTn>
                              </p:par>
                            </p:childTnLst>
                          </p:cTn>
                        </p:par>
                        <p:par>
                          <p:cTn id="37" fill="hold">
                            <p:stCondLst>
                              <p:cond delay="8100"/>
                            </p:stCondLst>
                            <p:childTnLst>
                              <p:par>
                                <p:cTn id="38" presetID="17" presetClass="entr" presetSubtype="4" fill="hold" grpId="0" nodeType="afterEffect">
                                  <p:stCondLst>
                                    <p:cond delay="0"/>
                                  </p:stCondLst>
                                  <p:childTnLst>
                                    <p:set>
                                      <p:cBhvr>
                                        <p:cTn id="39" dur="1" fill="hold">
                                          <p:stCondLst>
                                            <p:cond delay="0"/>
                                          </p:stCondLst>
                                        </p:cTn>
                                        <p:tgtEl>
                                          <p:spTgt spid="177161"/>
                                        </p:tgtEl>
                                        <p:attrNameLst>
                                          <p:attrName>style.visibility</p:attrName>
                                        </p:attrNameLst>
                                      </p:cBhvr>
                                      <p:to>
                                        <p:strVal val="visible"/>
                                      </p:to>
                                    </p:set>
                                    <p:anim calcmode="lin" valueType="num">
                                      <p:cBhvr>
                                        <p:cTn id="40" dur="500" fill="hold"/>
                                        <p:tgtEl>
                                          <p:spTgt spid="177161"/>
                                        </p:tgtEl>
                                        <p:attrNameLst>
                                          <p:attrName>ppt_x</p:attrName>
                                        </p:attrNameLst>
                                      </p:cBhvr>
                                      <p:tavLst>
                                        <p:tav tm="0">
                                          <p:val>
                                            <p:strVal val="#ppt_x"/>
                                          </p:val>
                                        </p:tav>
                                        <p:tav tm="100000">
                                          <p:val>
                                            <p:strVal val="#ppt_x"/>
                                          </p:val>
                                        </p:tav>
                                      </p:tavLst>
                                    </p:anim>
                                    <p:anim calcmode="lin" valueType="num">
                                      <p:cBhvr>
                                        <p:cTn id="41" dur="500" fill="hold"/>
                                        <p:tgtEl>
                                          <p:spTgt spid="177161"/>
                                        </p:tgtEl>
                                        <p:attrNameLst>
                                          <p:attrName>ppt_y</p:attrName>
                                        </p:attrNameLst>
                                      </p:cBhvr>
                                      <p:tavLst>
                                        <p:tav tm="0">
                                          <p:val>
                                            <p:strVal val="#ppt_y+#ppt_h/2"/>
                                          </p:val>
                                        </p:tav>
                                        <p:tav tm="100000">
                                          <p:val>
                                            <p:strVal val="#ppt_y"/>
                                          </p:val>
                                        </p:tav>
                                      </p:tavLst>
                                    </p:anim>
                                    <p:anim calcmode="lin" valueType="num">
                                      <p:cBhvr>
                                        <p:cTn id="42" dur="500" fill="hold"/>
                                        <p:tgtEl>
                                          <p:spTgt spid="177161"/>
                                        </p:tgtEl>
                                        <p:attrNameLst>
                                          <p:attrName>ppt_w</p:attrName>
                                        </p:attrNameLst>
                                      </p:cBhvr>
                                      <p:tavLst>
                                        <p:tav tm="0">
                                          <p:val>
                                            <p:strVal val="#ppt_w"/>
                                          </p:val>
                                        </p:tav>
                                        <p:tav tm="100000">
                                          <p:val>
                                            <p:strVal val="#ppt_w"/>
                                          </p:val>
                                        </p:tav>
                                      </p:tavLst>
                                    </p:anim>
                                    <p:anim calcmode="lin" valueType="num">
                                      <p:cBhvr>
                                        <p:cTn id="43" dur="500" fill="hold"/>
                                        <p:tgtEl>
                                          <p:spTgt spid="177161"/>
                                        </p:tgtEl>
                                        <p:attrNameLst>
                                          <p:attrName>ppt_h</p:attrName>
                                        </p:attrNameLst>
                                      </p:cBhvr>
                                      <p:tavLst>
                                        <p:tav tm="0">
                                          <p:val>
                                            <p:fltVal val="0"/>
                                          </p:val>
                                        </p:tav>
                                        <p:tav tm="100000">
                                          <p:val>
                                            <p:strVal val="#ppt_h"/>
                                          </p:val>
                                        </p:tav>
                                      </p:tavLst>
                                    </p:anim>
                                  </p:childTnLst>
                                </p:cTn>
                              </p:par>
                            </p:childTnLst>
                          </p:cTn>
                        </p:par>
                        <p:par>
                          <p:cTn id="44" fill="hold">
                            <p:stCondLst>
                              <p:cond delay="8600"/>
                            </p:stCondLst>
                            <p:childTnLst>
                              <p:par>
                                <p:cTn id="45" presetID="17" presetClass="entr" presetSubtype="1" fill="hold" grpId="0" nodeType="afterEffect">
                                  <p:stCondLst>
                                    <p:cond delay="0"/>
                                  </p:stCondLst>
                                  <p:childTnLst>
                                    <p:set>
                                      <p:cBhvr>
                                        <p:cTn id="46" dur="1" fill="hold">
                                          <p:stCondLst>
                                            <p:cond delay="0"/>
                                          </p:stCondLst>
                                        </p:cTn>
                                        <p:tgtEl>
                                          <p:spTgt spid="177162"/>
                                        </p:tgtEl>
                                        <p:attrNameLst>
                                          <p:attrName>style.visibility</p:attrName>
                                        </p:attrNameLst>
                                      </p:cBhvr>
                                      <p:to>
                                        <p:strVal val="visible"/>
                                      </p:to>
                                    </p:set>
                                    <p:anim calcmode="lin" valueType="num">
                                      <p:cBhvr>
                                        <p:cTn id="47" dur="500" fill="hold"/>
                                        <p:tgtEl>
                                          <p:spTgt spid="177162"/>
                                        </p:tgtEl>
                                        <p:attrNameLst>
                                          <p:attrName>ppt_x</p:attrName>
                                        </p:attrNameLst>
                                      </p:cBhvr>
                                      <p:tavLst>
                                        <p:tav tm="0">
                                          <p:val>
                                            <p:strVal val="#ppt_x"/>
                                          </p:val>
                                        </p:tav>
                                        <p:tav tm="100000">
                                          <p:val>
                                            <p:strVal val="#ppt_x"/>
                                          </p:val>
                                        </p:tav>
                                      </p:tavLst>
                                    </p:anim>
                                    <p:anim calcmode="lin" valueType="num">
                                      <p:cBhvr>
                                        <p:cTn id="48" dur="500" fill="hold"/>
                                        <p:tgtEl>
                                          <p:spTgt spid="177162"/>
                                        </p:tgtEl>
                                        <p:attrNameLst>
                                          <p:attrName>ppt_y</p:attrName>
                                        </p:attrNameLst>
                                      </p:cBhvr>
                                      <p:tavLst>
                                        <p:tav tm="0">
                                          <p:val>
                                            <p:strVal val="#ppt_y-#ppt_h/2"/>
                                          </p:val>
                                        </p:tav>
                                        <p:tav tm="100000">
                                          <p:val>
                                            <p:strVal val="#ppt_y"/>
                                          </p:val>
                                        </p:tav>
                                      </p:tavLst>
                                    </p:anim>
                                    <p:anim calcmode="lin" valueType="num">
                                      <p:cBhvr>
                                        <p:cTn id="49" dur="500" fill="hold"/>
                                        <p:tgtEl>
                                          <p:spTgt spid="177162"/>
                                        </p:tgtEl>
                                        <p:attrNameLst>
                                          <p:attrName>ppt_w</p:attrName>
                                        </p:attrNameLst>
                                      </p:cBhvr>
                                      <p:tavLst>
                                        <p:tav tm="0">
                                          <p:val>
                                            <p:strVal val="#ppt_w"/>
                                          </p:val>
                                        </p:tav>
                                        <p:tav tm="100000">
                                          <p:val>
                                            <p:strVal val="#ppt_w"/>
                                          </p:val>
                                        </p:tav>
                                      </p:tavLst>
                                    </p:anim>
                                    <p:anim calcmode="lin" valueType="num">
                                      <p:cBhvr>
                                        <p:cTn id="50" dur="500" fill="hold"/>
                                        <p:tgtEl>
                                          <p:spTgt spid="177162"/>
                                        </p:tgtEl>
                                        <p:attrNameLst>
                                          <p:attrName>ppt_h</p:attrName>
                                        </p:attrNameLst>
                                      </p:cBhvr>
                                      <p:tavLst>
                                        <p:tav tm="0">
                                          <p:val>
                                            <p:fltVal val="0"/>
                                          </p:val>
                                        </p:tav>
                                        <p:tav tm="100000">
                                          <p:val>
                                            <p:strVal val="#ppt_h"/>
                                          </p:val>
                                        </p:tav>
                                      </p:tavLst>
                                    </p:anim>
                                  </p:childTnLst>
                                </p:cTn>
                              </p:par>
                            </p:childTnLst>
                          </p:cTn>
                        </p:par>
                        <p:par>
                          <p:cTn id="51" fill="hold">
                            <p:stCondLst>
                              <p:cond delay="9100"/>
                            </p:stCondLst>
                            <p:childTnLst>
                              <p:par>
                                <p:cTn id="52" presetID="17" presetClass="entr" presetSubtype="8" fill="hold" grpId="0" nodeType="afterEffect">
                                  <p:stCondLst>
                                    <p:cond delay="0"/>
                                  </p:stCondLst>
                                  <p:childTnLst>
                                    <p:set>
                                      <p:cBhvr>
                                        <p:cTn id="53" dur="1" fill="hold">
                                          <p:stCondLst>
                                            <p:cond delay="0"/>
                                          </p:stCondLst>
                                        </p:cTn>
                                        <p:tgtEl>
                                          <p:spTgt spid="177164"/>
                                        </p:tgtEl>
                                        <p:attrNameLst>
                                          <p:attrName>style.visibility</p:attrName>
                                        </p:attrNameLst>
                                      </p:cBhvr>
                                      <p:to>
                                        <p:strVal val="visible"/>
                                      </p:to>
                                    </p:set>
                                    <p:anim calcmode="lin" valueType="num">
                                      <p:cBhvr>
                                        <p:cTn id="54" dur="500" fill="hold"/>
                                        <p:tgtEl>
                                          <p:spTgt spid="177164"/>
                                        </p:tgtEl>
                                        <p:attrNameLst>
                                          <p:attrName>ppt_x</p:attrName>
                                        </p:attrNameLst>
                                      </p:cBhvr>
                                      <p:tavLst>
                                        <p:tav tm="0">
                                          <p:val>
                                            <p:strVal val="#ppt_x-#ppt_w/2"/>
                                          </p:val>
                                        </p:tav>
                                        <p:tav tm="100000">
                                          <p:val>
                                            <p:strVal val="#ppt_x"/>
                                          </p:val>
                                        </p:tav>
                                      </p:tavLst>
                                    </p:anim>
                                    <p:anim calcmode="lin" valueType="num">
                                      <p:cBhvr>
                                        <p:cTn id="55" dur="500" fill="hold"/>
                                        <p:tgtEl>
                                          <p:spTgt spid="177164"/>
                                        </p:tgtEl>
                                        <p:attrNameLst>
                                          <p:attrName>ppt_y</p:attrName>
                                        </p:attrNameLst>
                                      </p:cBhvr>
                                      <p:tavLst>
                                        <p:tav tm="0">
                                          <p:val>
                                            <p:strVal val="#ppt_y"/>
                                          </p:val>
                                        </p:tav>
                                        <p:tav tm="100000">
                                          <p:val>
                                            <p:strVal val="#ppt_y"/>
                                          </p:val>
                                        </p:tav>
                                      </p:tavLst>
                                    </p:anim>
                                    <p:anim calcmode="lin" valueType="num">
                                      <p:cBhvr>
                                        <p:cTn id="56" dur="500" fill="hold"/>
                                        <p:tgtEl>
                                          <p:spTgt spid="177164"/>
                                        </p:tgtEl>
                                        <p:attrNameLst>
                                          <p:attrName>ppt_w</p:attrName>
                                        </p:attrNameLst>
                                      </p:cBhvr>
                                      <p:tavLst>
                                        <p:tav tm="0">
                                          <p:val>
                                            <p:fltVal val="0"/>
                                          </p:val>
                                        </p:tav>
                                        <p:tav tm="100000">
                                          <p:val>
                                            <p:strVal val="#ppt_w"/>
                                          </p:val>
                                        </p:tav>
                                      </p:tavLst>
                                    </p:anim>
                                    <p:anim calcmode="lin" valueType="num">
                                      <p:cBhvr>
                                        <p:cTn id="57" dur="500" fill="hold"/>
                                        <p:tgtEl>
                                          <p:spTgt spid="177164"/>
                                        </p:tgtEl>
                                        <p:attrNameLst>
                                          <p:attrName>ppt_h</p:attrName>
                                        </p:attrNameLst>
                                      </p:cBhvr>
                                      <p:tavLst>
                                        <p:tav tm="0">
                                          <p:val>
                                            <p:strVal val="#ppt_h"/>
                                          </p:val>
                                        </p:tav>
                                        <p:tav tm="100000">
                                          <p:val>
                                            <p:strVal val="#ppt_h"/>
                                          </p:val>
                                        </p:tav>
                                      </p:tavLst>
                                    </p:anim>
                                  </p:childTnLst>
                                </p:cTn>
                              </p:par>
                            </p:childTnLst>
                          </p:cTn>
                        </p:par>
                        <p:par>
                          <p:cTn id="58" fill="hold">
                            <p:stCondLst>
                              <p:cond delay="9600"/>
                            </p:stCondLst>
                            <p:childTnLst>
                              <p:par>
                                <p:cTn id="59" presetID="16" presetClass="entr" presetSubtype="42" fill="hold" grpId="0" nodeType="afterEffect">
                                  <p:stCondLst>
                                    <p:cond delay="0"/>
                                  </p:stCondLst>
                                  <p:childTnLst>
                                    <p:set>
                                      <p:cBhvr>
                                        <p:cTn id="60" dur="1" fill="hold">
                                          <p:stCondLst>
                                            <p:cond delay="0"/>
                                          </p:stCondLst>
                                        </p:cTn>
                                        <p:tgtEl>
                                          <p:spTgt spid="177165"/>
                                        </p:tgtEl>
                                        <p:attrNameLst>
                                          <p:attrName>style.visibility</p:attrName>
                                        </p:attrNameLst>
                                      </p:cBhvr>
                                      <p:to>
                                        <p:strVal val="visible"/>
                                      </p:to>
                                    </p:set>
                                    <p:animEffect transition="in" filter="barn(outHorizontal)">
                                      <p:cBhvr>
                                        <p:cTn id="61" dur="500"/>
                                        <p:tgtEl>
                                          <p:spTgt spid="177165"/>
                                        </p:tgtEl>
                                      </p:cBhvr>
                                    </p:animEffect>
                                  </p:childTnLst>
                                </p:cTn>
                              </p:par>
                            </p:childTnLst>
                          </p:cTn>
                        </p:par>
                        <p:par>
                          <p:cTn id="62" fill="hold">
                            <p:stCondLst>
                              <p:cond delay="10100"/>
                            </p:stCondLst>
                            <p:childTnLst>
                              <p:par>
                                <p:cTn id="63" presetID="17" presetClass="entr" presetSubtype="8" fill="hold" grpId="0" nodeType="afterEffect">
                                  <p:stCondLst>
                                    <p:cond delay="0"/>
                                  </p:stCondLst>
                                  <p:childTnLst>
                                    <p:set>
                                      <p:cBhvr>
                                        <p:cTn id="64" dur="1" fill="hold">
                                          <p:stCondLst>
                                            <p:cond delay="0"/>
                                          </p:stCondLst>
                                        </p:cTn>
                                        <p:tgtEl>
                                          <p:spTgt spid="177166"/>
                                        </p:tgtEl>
                                        <p:attrNameLst>
                                          <p:attrName>style.visibility</p:attrName>
                                        </p:attrNameLst>
                                      </p:cBhvr>
                                      <p:to>
                                        <p:strVal val="visible"/>
                                      </p:to>
                                    </p:set>
                                    <p:anim calcmode="lin" valueType="num">
                                      <p:cBhvr>
                                        <p:cTn id="65" dur="500" fill="hold"/>
                                        <p:tgtEl>
                                          <p:spTgt spid="177166"/>
                                        </p:tgtEl>
                                        <p:attrNameLst>
                                          <p:attrName>ppt_x</p:attrName>
                                        </p:attrNameLst>
                                      </p:cBhvr>
                                      <p:tavLst>
                                        <p:tav tm="0">
                                          <p:val>
                                            <p:strVal val="#ppt_x-#ppt_w/2"/>
                                          </p:val>
                                        </p:tav>
                                        <p:tav tm="100000">
                                          <p:val>
                                            <p:strVal val="#ppt_x"/>
                                          </p:val>
                                        </p:tav>
                                      </p:tavLst>
                                    </p:anim>
                                    <p:anim calcmode="lin" valueType="num">
                                      <p:cBhvr>
                                        <p:cTn id="66" dur="500" fill="hold"/>
                                        <p:tgtEl>
                                          <p:spTgt spid="177166"/>
                                        </p:tgtEl>
                                        <p:attrNameLst>
                                          <p:attrName>ppt_y</p:attrName>
                                        </p:attrNameLst>
                                      </p:cBhvr>
                                      <p:tavLst>
                                        <p:tav tm="0">
                                          <p:val>
                                            <p:strVal val="#ppt_y"/>
                                          </p:val>
                                        </p:tav>
                                        <p:tav tm="100000">
                                          <p:val>
                                            <p:strVal val="#ppt_y"/>
                                          </p:val>
                                        </p:tav>
                                      </p:tavLst>
                                    </p:anim>
                                    <p:anim calcmode="lin" valueType="num">
                                      <p:cBhvr>
                                        <p:cTn id="67" dur="500" fill="hold"/>
                                        <p:tgtEl>
                                          <p:spTgt spid="177166"/>
                                        </p:tgtEl>
                                        <p:attrNameLst>
                                          <p:attrName>ppt_w</p:attrName>
                                        </p:attrNameLst>
                                      </p:cBhvr>
                                      <p:tavLst>
                                        <p:tav tm="0">
                                          <p:val>
                                            <p:fltVal val="0"/>
                                          </p:val>
                                        </p:tav>
                                        <p:tav tm="100000">
                                          <p:val>
                                            <p:strVal val="#ppt_w"/>
                                          </p:val>
                                        </p:tav>
                                      </p:tavLst>
                                    </p:anim>
                                    <p:anim calcmode="lin" valueType="num">
                                      <p:cBhvr>
                                        <p:cTn id="68" dur="500" fill="hold"/>
                                        <p:tgtEl>
                                          <p:spTgt spid="177166"/>
                                        </p:tgtEl>
                                        <p:attrNameLst>
                                          <p:attrName>ppt_h</p:attrName>
                                        </p:attrNameLst>
                                      </p:cBhvr>
                                      <p:tavLst>
                                        <p:tav tm="0">
                                          <p:val>
                                            <p:strVal val="#ppt_h"/>
                                          </p:val>
                                        </p:tav>
                                        <p:tav tm="100000">
                                          <p:val>
                                            <p:strVal val="#ppt_h"/>
                                          </p:val>
                                        </p:tav>
                                      </p:tavLst>
                                    </p:anim>
                                  </p:childTnLst>
                                </p:cTn>
                              </p:par>
                            </p:childTnLst>
                          </p:cTn>
                        </p:par>
                        <p:par>
                          <p:cTn id="69" fill="hold">
                            <p:stCondLst>
                              <p:cond delay="10600"/>
                            </p:stCondLst>
                            <p:childTnLst>
                              <p:par>
                                <p:cTn id="70" presetID="2" presetClass="entr" presetSubtype="2" fill="hold" grpId="0" nodeType="afterEffect">
                                  <p:stCondLst>
                                    <p:cond delay="0"/>
                                  </p:stCondLst>
                                  <p:childTnLst>
                                    <p:set>
                                      <p:cBhvr>
                                        <p:cTn id="71" dur="1" fill="hold">
                                          <p:stCondLst>
                                            <p:cond delay="0"/>
                                          </p:stCondLst>
                                        </p:cTn>
                                        <p:tgtEl>
                                          <p:spTgt spid="177157"/>
                                        </p:tgtEl>
                                        <p:attrNameLst>
                                          <p:attrName>style.visibility</p:attrName>
                                        </p:attrNameLst>
                                      </p:cBhvr>
                                      <p:to>
                                        <p:strVal val="visible"/>
                                      </p:to>
                                    </p:set>
                                    <p:anim calcmode="lin" valueType="num">
                                      <p:cBhvr additive="base">
                                        <p:cTn id="72" dur="500" fill="hold"/>
                                        <p:tgtEl>
                                          <p:spTgt spid="177157"/>
                                        </p:tgtEl>
                                        <p:attrNameLst>
                                          <p:attrName>ppt_x</p:attrName>
                                        </p:attrNameLst>
                                      </p:cBhvr>
                                      <p:tavLst>
                                        <p:tav tm="0">
                                          <p:val>
                                            <p:strVal val="1+#ppt_w/2"/>
                                          </p:val>
                                        </p:tav>
                                        <p:tav tm="100000">
                                          <p:val>
                                            <p:strVal val="#ppt_x"/>
                                          </p:val>
                                        </p:tav>
                                      </p:tavLst>
                                    </p:anim>
                                    <p:anim calcmode="lin" valueType="num">
                                      <p:cBhvr additive="base">
                                        <p:cTn id="73" dur="500" fill="hold"/>
                                        <p:tgtEl>
                                          <p:spTgt spid="177157"/>
                                        </p:tgtEl>
                                        <p:attrNameLst>
                                          <p:attrName>ppt_y</p:attrName>
                                        </p:attrNameLst>
                                      </p:cBhvr>
                                      <p:tavLst>
                                        <p:tav tm="0">
                                          <p:val>
                                            <p:strVal val="#ppt_y"/>
                                          </p:val>
                                        </p:tav>
                                        <p:tav tm="100000">
                                          <p:val>
                                            <p:strVal val="#ppt_y"/>
                                          </p:val>
                                        </p:tav>
                                      </p:tavLst>
                                    </p:anim>
                                  </p:childTnLst>
                                </p:cTn>
                              </p:par>
                            </p:childTnLst>
                          </p:cTn>
                        </p:par>
                        <p:par>
                          <p:cTn id="74" fill="hold">
                            <p:stCondLst>
                              <p:cond delay="11100"/>
                            </p:stCondLst>
                            <p:childTnLst>
                              <p:par>
                                <p:cTn id="75" presetID="17" presetClass="entr" presetSubtype="8" fill="hold" grpId="0" nodeType="afterEffect">
                                  <p:stCondLst>
                                    <p:cond delay="0"/>
                                  </p:stCondLst>
                                  <p:childTnLst>
                                    <p:set>
                                      <p:cBhvr>
                                        <p:cTn id="76" dur="1" fill="hold">
                                          <p:stCondLst>
                                            <p:cond delay="0"/>
                                          </p:stCondLst>
                                        </p:cTn>
                                        <p:tgtEl>
                                          <p:spTgt spid="177167"/>
                                        </p:tgtEl>
                                        <p:attrNameLst>
                                          <p:attrName>style.visibility</p:attrName>
                                        </p:attrNameLst>
                                      </p:cBhvr>
                                      <p:to>
                                        <p:strVal val="visible"/>
                                      </p:to>
                                    </p:set>
                                    <p:anim calcmode="lin" valueType="num">
                                      <p:cBhvr>
                                        <p:cTn id="77" dur="500" fill="hold"/>
                                        <p:tgtEl>
                                          <p:spTgt spid="177167"/>
                                        </p:tgtEl>
                                        <p:attrNameLst>
                                          <p:attrName>ppt_x</p:attrName>
                                        </p:attrNameLst>
                                      </p:cBhvr>
                                      <p:tavLst>
                                        <p:tav tm="0">
                                          <p:val>
                                            <p:strVal val="#ppt_x-#ppt_w/2"/>
                                          </p:val>
                                        </p:tav>
                                        <p:tav tm="100000">
                                          <p:val>
                                            <p:strVal val="#ppt_x"/>
                                          </p:val>
                                        </p:tav>
                                      </p:tavLst>
                                    </p:anim>
                                    <p:anim calcmode="lin" valueType="num">
                                      <p:cBhvr>
                                        <p:cTn id="78" dur="500" fill="hold"/>
                                        <p:tgtEl>
                                          <p:spTgt spid="177167"/>
                                        </p:tgtEl>
                                        <p:attrNameLst>
                                          <p:attrName>ppt_y</p:attrName>
                                        </p:attrNameLst>
                                      </p:cBhvr>
                                      <p:tavLst>
                                        <p:tav tm="0">
                                          <p:val>
                                            <p:strVal val="#ppt_y"/>
                                          </p:val>
                                        </p:tav>
                                        <p:tav tm="100000">
                                          <p:val>
                                            <p:strVal val="#ppt_y"/>
                                          </p:val>
                                        </p:tav>
                                      </p:tavLst>
                                    </p:anim>
                                    <p:anim calcmode="lin" valueType="num">
                                      <p:cBhvr>
                                        <p:cTn id="79" dur="500" fill="hold"/>
                                        <p:tgtEl>
                                          <p:spTgt spid="177167"/>
                                        </p:tgtEl>
                                        <p:attrNameLst>
                                          <p:attrName>ppt_w</p:attrName>
                                        </p:attrNameLst>
                                      </p:cBhvr>
                                      <p:tavLst>
                                        <p:tav tm="0">
                                          <p:val>
                                            <p:fltVal val="0"/>
                                          </p:val>
                                        </p:tav>
                                        <p:tav tm="100000">
                                          <p:val>
                                            <p:strVal val="#ppt_w"/>
                                          </p:val>
                                        </p:tav>
                                      </p:tavLst>
                                    </p:anim>
                                    <p:anim calcmode="lin" valueType="num">
                                      <p:cBhvr>
                                        <p:cTn id="80" dur="500" fill="hold"/>
                                        <p:tgtEl>
                                          <p:spTgt spid="177167"/>
                                        </p:tgtEl>
                                        <p:attrNameLst>
                                          <p:attrName>ppt_h</p:attrName>
                                        </p:attrNameLst>
                                      </p:cBhvr>
                                      <p:tavLst>
                                        <p:tav tm="0">
                                          <p:val>
                                            <p:strVal val="#ppt_h"/>
                                          </p:val>
                                        </p:tav>
                                        <p:tav tm="100000">
                                          <p:val>
                                            <p:strVal val="#ppt_h"/>
                                          </p:val>
                                        </p:tav>
                                      </p:tavLst>
                                    </p:anim>
                                  </p:childTnLst>
                                </p:cTn>
                              </p:par>
                            </p:childTnLst>
                          </p:cTn>
                        </p:par>
                        <p:par>
                          <p:cTn id="81" fill="hold">
                            <p:stCondLst>
                              <p:cond delay="11600"/>
                            </p:stCondLst>
                            <p:childTnLst>
                              <p:par>
                                <p:cTn id="82" presetID="2" presetClass="entr" presetSubtype="2" fill="hold" grpId="0" nodeType="afterEffect">
                                  <p:stCondLst>
                                    <p:cond delay="0"/>
                                  </p:stCondLst>
                                  <p:childTnLst>
                                    <p:set>
                                      <p:cBhvr>
                                        <p:cTn id="83" dur="1" fill="hold">
                                          <p:stCondLst>
                                            <p:cond delay="0"/>
                                          </p:stCondLst>
                                        </p:cTn>
                                        <p:tgtEl>
                                          <p:spTgt spid="177156"/>
                                        </p:tgtEl>
                                        <p:attrNameLst>
                                          <p:attrName>style.visibility</p:attrName>
                                        </p:attrNameLst>
                                      </p:cBhvr>
                                      <p:to>
                                        <p:strVal val="visible"/>
                                      </p:to>
                                    </p:set>
                                    <p:anim calcmode="lin" valueType="num">
                                      <p:cBhvr additive="base">
                                        <p:cTn id="84" dur="500" fill="hold"/>
                                        <p:tgtEl>
                                          <p:spTgt spid="177156"/>
                                        </p:tgtEl>
                                        <p:attrNameLst>
                                          <p:attrName>ppt_x</p:attrName>
                                        </p:attrNameLst>
                                      </p:cBhvr>
                                      <p:tavLst>
                                        <p:tav tm="0">
                                          <p:val>
                                            <p:strVal val="1+#ppt_w/2"/>
                                          </p:val>
                                        </p:tav>
                                        <p:tav tm="100000">
                                          <p:val>
                                            <p:strVal val="#ppt_x"/>
                                          </p:val>
                                        </p:tav>
                                      </p:tavLst>
                                    </p:anim>
                                    <p:anim calcmode="lin" valueType="num">
                                      <p:cBhvr additive="base">
                                        <p:cTn id="85" dur="500" fill="hold"/>
                                        <p:tgtEl>
                                          <p:spTgt spid="1771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4" grpId="0" animBg="1" autoUpdateAnimBg="0"/>
      <p:bldP spid="177155" grpId="0" animBg="1" autoUpdateAnimBg="0"/>
      <p:bldP spid="177156" grpId="0" animBg="1" autoUpdateAnimBg="0"/>
      <p:bldP spid="177157" grpId="0" animBg="1" autoUpdateAnimBg="0"/>
      <p:bldP spid="177158" grpId="0" autoUpdateAnimBg="0"/>
      <p:bldP spid="177159" grpId="0" animBg="1"/>
      <p:bldP spid="177160" grpId="0" animBg="1"/>
      <p:bldP spid="177161" grpId="0" animBg="1"/>
      <p:bldP spid="177162" grpId="0" animBg="1"/>
      <p:bldP spid="177163" grpId="0" animBg="1" autoUpdateAnimBg="0"/>
      <p:bldP spid="177164" grpId="0" animBg="1"/>
      <p:bldP spid="177165" grpId="0" animBg="1"/>
      <p:bldP spid="177166" grpId="0" animBg="1"/>
      <p:bldP spid="17716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1625" y="714356"/>
            <a:ext cx="8540750" cy="5384819"/>
          </a:xfrm>
        </p:spPr>
        <p:txBody>
          <a:bodyPr/>
          <a:lstStyle/>
          <a:p>
            <a:r>
              <a:rPr lang="zh-CN" altLang="en-US" dirty="0" smtClean="0">
                <a:solidFill>
                  <a:srgbClr val="FFFF00"/>
                </a:solidFill>
                <a:latin typeface="黑体" pitchFamily="49" charset="-122"/>
                <a:ea typeface="黑体" pitchFamily="49" charset="-122"/>
              </a:rPr>
              <a:t>封建社会的经济基础：地主所有制</a:t>
            </a:r>
            <a:endParaRPr lang="en-US" altLang="zh-CN" dirty="0" smtClean="0">
              <a:solidFill>
                <a:srgbClr val="FFFF00"/>
              </a:solidFill>
              <a:latin typeface="黑体" pitchFamily="49" charset="-122"/>
              <a:ea typeface="黑体" pitchFamily="49" charset="-122"/>
            </a:endParaRPr>
          </a:p>
          <a:p>
            <a:r>
              <a:rPr lang="zh-CN" altLang="en-US" dirty="0" smtClean="0">
                <a:solidFill>
                  <a:srgbClr val="FFFF00"/>
                </a:solidFill>
                <a:latin typeface="黑体" pitchFamily="49" charset="-122"/>
                <a:ea typeface="黑体" pitchFamily="49" charset="-122"/>
              </a:rPr>
              <a:t>封建社会的上层建筑：地主阶级专政、世袭制、等级制、天命论、血统论、宗教神权与世俗君权的结合。</a:t>
            </a:r>
            <a:endParaRPr lang="en-US" altLang="zh-CN" dirty="0" smtClean="0">
              <a:solidFill>
                <a:srgbClr val="FFFF00"/>
              </a:solidFill>
              <a:latin typeface="黑体" pitchFamily="49" charset="-122"/>
              <a:ea typeface="黑体" pitchFamily="49" charset="-122"/>
            </a:endParaRPr>
          </a:p>
          <a:p>
            <a:endParaRPr lang="en-US" altLang="zh-CN" dirty="0" smtClean="0">
              <a:solidFill>
                <a:srgbClr val="FFFF00"/>
              </a:solidFill>
              <a:latin typeface="黑体" pitchFamily="49" charset="-122"/>
              <a:ea typeface="黑体" pitchFamily="49" charset="-122"/>
            </a:endParaRPr>
          </a:p>
          <a:p>
            <a:r>
              <a:rPr lang="zh-CN" altLang="en-US" dirty="0" smtClean="0">
                <a:solidFill>
                  <a:srgbClr val="FFFF00"/>
                </a:solidFill>
                <a:latin typeface="黑体" pitchFamily="49" charset="-122"/>
                <a:ea typeface="黑体" pitchFamily="49" charset="-122"/>
              </a:rPr>
              <a:t>社会主义社会的经济基础：公有制为主体，多种经济成分并存。</a:t>
            </a:r>
            <a:endParaRPr lang="en-US" altLang="zh-CN" dirty="0" smtClean="0">
              <a:solidFill>
                <a:srgbClr val="FFFF00"/>
              </a:solidFill>
              <a:latin typeface="黑体" pitchFamily="49" charset="-122"/>
              <a:ea typeface="黑体" pitchFamily="49" charset="-122"/>
            </a:endParaRPr>
          </a:p>
          <a:p>
            <a:r>
              <a:rPr lang="zh-CN" altLang="en-US" dirty="0" smtClean="0">
                <a:solidFill>
                  <a:srgbClr val="FFFF00"/>
                </a:solidFill>
                <a:latin typeface="黑体" pitchFamily="49" charset="-122"/>
                <a:ea typeface="黑体" pitchFamily="49" charset="-122"/>
              </a:rPr>
              <a:t>社会主义的上层建筑：人民民主专政的国家政权、马克思主义为指导的社会主义意识形态。</a:t>
            </a:r>
            <a:endParaRPr lang="zh-CN" altLang="en-US" dirty="0">
              <a:solidFill>
                <a:srgbClr val="FFFF00"/>
              </a:solidFill>
              <a:latin typeface="黑体" pitchFamily="49" charset="-122"/>
              <a:ea typeface="黑体" pitchFamily="49"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body" idx="1"/>
          </p:nvPr>
        </p:nvSpPr>
        <p:spPr>
          <a:xfrm>
            <a:off x="301625" y="549275"/>
            <a:ext cx="8540750" cy="5549900"/>
          </a:xfrm>
        </p:spPr>
        <p:txBody>
          <a:bodyPr/>
          <a:lstStyle/>
          <a:p>
            <a:pPr eaLnBrk="1" hangingPunct="1"/>
            <a:endParaRPr lang="en-US" altLang="zh-CN" dirty="0" smtClean="0"/>
          </a:p>
          <a:p>
            <a:pPr eaLnBrk="1" hangingPunct="1"/>
            <a:endParaRPr lang="zh-CN" altLang="en-US" dirty="0" smtClean="0"/>
          </a:p>
          <a:p>
            <a:pPr eaLnBrk="1" hangingPunct="1"/>
            <a:endParaRPr lang="en-US" altLang="zh-CN" dirty="0" smtClean="0"/>
          </a:p>
          <a:p>
            <a:pPr eaLnBrk="1" hangingPunct="1"/>
            <a:r>
              <a:rPr lang="zh-CN" altLang="en-US" dirty="0" smtClean="0">
                <a:solidFill>
                  <a:srgbClr val="FFFF00"/>
                </a:solidFill>
                <a:latin typeface="黑体" pitchFamily="49" charset="-122"/>
                <a:ea typeface="黑体" pitchFamily="49" charset="-122"/>
              </a:rPr>
              <a:t>阶级社会的上层建筑领域所以具有对抗的性质，正是以私有制为基础的经济关系中的对立冲突造成的。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Rot="1" noChangeArrowheads="1"/>
          </p:cNvSpPr>
          <p:nvPr>
            <p:ph type="body" idx="1"/>
          </p:nvPr>
        </p:nvSpPr>
        <p:spPr>
          <a:xfrm>
            <a:off x="301625" y="981075"/>
            <a:ext cx="8540750" cy="5118100"/>
          </a:xfrm>
        </p:spPr>
        <p:txBody>
          <a:bodyPr/>
          <a:lstStyle/>
          <a:p>
            <a:pPr eaLnBrk="1" hangingPunct="1"/>
            <a:endParaRPr lang="zh-CN" altLang="en-US" dirty="0" smtClean="0"/>
          </a:p>
          <a:p>
            <a:pPr eaLnBrk="1" hangingPunct="1"/>
            <a:r>
              <a:rPr lang="zh-CN" altLang="en-US" dirty="0" smtClean="0">
                <a:solidFill>
                  <a:srgbClr val="FFFF00"/>
                </a:solidFill>
                <a:latin typeface="黑体" pitchFamily="49" charset="-122"/>
                <a:ea typeface="黑体" pitchFamily="49" charset="-122"/>
              </a:rPr>
              <a:t>经济基础的变革必然引起上层建筑的变革。“全部庞大的上层建筑也会或慢或快地发生变革。”即使在同一社会中，当经济基础发生某种局部性质的变化，也会引起上层建筑做出相应的调整和变化。 </a:t>
            </a:r>
          </a:p>
          <a:p>
            <a:pPr eaLnBrk="1" hangingPunct="1">
              <a:buFont typeface="Wingdings 2" panose="05020102010507070707" pitchFamily="18" charset="2"/>
              <a:buNone/>
            </a:pPr>
            <a:endParaRPr lang="zh-CN" altLang="en-US" dirty="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457200" y="381000"/>
            <a:ext cx="7859713" cy="579438"/>
          </a:xfrm>
          <a:prstGeom prst="rect">
            <a:avLst/>
          </a:prstGeom>
          <a:noFill/>
          <a:ln w="9525">
            <a:noFill/>
            <a:miter lim="800000"/>
          </a:ln>
        </p:spPr>
        <p:txBody>
          <a:bodyPr>
            <a:spAutoFit/>
          </a:bodyPr>
          <a:lstStyle/>
          <a:p>
            <a:pPr eaLnBrk="0" hangingPunct="0">
              <a:spcBef>
                <a:spcPct val="50000"/>
              </a:spcBef>
            </a:pPr>
            <a:r>
              <a:rPr lang="zh-CN" altLang="en-US" sz="3200" dirty="0">
                <a:solidFill>
                  <a:srgbClr val="FFC000"/>
                </a:solidFill>
                <a:latin typeface="黑体" pitchFamily="49" charset="-122"/>
                <a:ea typeface="黑体" pitchFamily="49" charset="-122"/>
              </a:rPr>
              <a:t>第二，上层建筑对经济基础具有反作用。</a:t>
            </a:r>
          </a:p>
        </p:txBody>
      </p:sp>
      <p:sp>
        <p:nvSpPr>
          <p:cNvPr id="180227" name="Text Box 3"/>
          <p:cNvSpPr txBox="1">
            <a:spLocks noChangeArrowheads="1"/>
          </p:cNvSpPr>
          <p:nvPr/>
        </p:nvSpPr>
        <p:spPr bwMode="auto">
          <a:xfrm>
            <a:off x="1142976" y="1752600"/>
            <a:ext cx="5867424" cy="579438"/>
          </a:xfrm>
          <a:prstGeom prst="rect">
            <a:avLst/>
          </a:prstGeom>
          <a:noFill/>
          <a:ln w="9525">
            <a:noFill/>
            <a:miter lim="800000"/>
          </a:ln>
        </p:spPr>
        <p:txBody>
          <a:bodyPr wrap="square">
            <a:spAutoFit/>
          </a:bodyPr>
          <a:lstStyle/>
          <a:p>
            <a:pPr eaLnBrk="0" hangingPunct="0">
              <a:spcBef>
                <a:spcPct val="50000"/>
              </a:spcBef>
            </a:pPr>
            <a:r>
              <a:rPr lang="zh-CN" altLang="en-US" sz="3200" dirty="0">
                <a:solidFill>
                  <a:srgbClr val="FFFF00"/>
                </a:solidFill>
                <a:latin typeface="黑体" pitchFamily="49" charset="-122"/>
                <a:ea typeface="黑体" pitchFamily="49" charset="-122"/>
                <a:cs typeface="方正琥珀简体"/>
              </a:rPr>
              <a:t>首先体现在服务的方向上。</a:t>
            </a:r>
          </a:p>
        </p:txBody>
      </p:sp>
      <p:sp>
        <p:nvSpPr>
          <p:cNvPr id="180228" name="Text Box 4"/>
          <p:cNvSpPr txBox="1">
            <a:spLocks noChangeArrowheads="1"/>
          </p:cNvSpPr>
          <p:nvPr/>
        </p:nvSpPr>
        <p:spPr bwMode="auto">
          <a:xfrm>
            <a:off x="914400" y="2743200"/>
            <a:ext cx="7618413" cy="2554288"/>
          </a:xfrm>
          <a:prstGeom prst="rect">
            <a:avLst/>
          </a:prstGeom>
          <a:noFill/>
          <a:ln w="9525">
            <a:noFill/>
            <a:miter lim="800000"/>
          </a:ln>
        </p:spPr>
        <p:txBody>
          <a:bodyPr>
            <a:spAutoFit/>
          </a:bodyPr>
          <a:lstStyle/>
          <a:p>
            <a:pPr eaLnBrk="0" hangingPunct="0">
              <a:spcBef>
                <a:spcPct val="50000"/>
              </a:spcBef>
            </a:pPr>
            <a:r>
              <a:rPr lang="zh-CN" altLang="en-US" sz="3200" dirty="0">
                <a:solidFill>
                  <a:srgbClr val="FFFF00"/>
                </a:solidFill>
                <a:latin typeface="黑体" pitchFamily="49" charset="-122"/>
                <a:ea typeface="黑体" pitchFamily="49" charset="-122"/>
                <a:cs typeface="方正琥珀简体"/>
              </a:rPr>
              <a:t>上层建筑一方面为自己的经济基础服务，另一方面又与那些对自己的经济基础有害的其他经济基础和上层建筑作斗争，即一方面“保护自己”，</a:t>
            </a:r>
            <a:r>
              <a:rPr lang="zh-CN" altLang="en-US" sz="3200" dirty="0" smtClean="0">
                <a:solidFill>
                  <a:srgbClr val="FFFF00"/>
                </a:solidFill>
                <a:latin typeface="黑体" pitchFamily="49" charset="-122"/>
                <a:ea typeface="黑体" pitchFamily="49" charset="-122"/>
                <a:cs typeface="方正琥珀简体"/>
              </a:rPr>
              <a:t>另一方面“排除异己”</a:t>
            </a:r>
            <a:r>
              <a:rPr lang="zh-CN" altLang="en-US" sz="3200" dirty="0">
                <a:solidFill>
                  <a:srgbClr val="FFFF00"/>
                </a:solidFill>
                <a:latin typeface="黑体" pitchFamily="49" charset="-122"/>
                <a:ea typeface="黑体" pitchFamily="49" charset="-122"/>
                <a:cs typeface="方正琥珀简体"/>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80227"/>
                                        </p:tgtEl>
                                        <p:attrNameLst>
                                          <p:attrName>style.visibility</p:attrName>
                                        </p:attrNameLst>
                                      </p:cBhvr>
                                      <p:to>
                                        <p:strVal val="visible"/>
                                      </p:to>
                                    </p:set>
                                    <p:animEffect transition="in" filter="slide(fromTop)">
                                      <p:cBhvr>
                                        <p:cTn id="7" dur="500"/>
                                        <p:tgtEl>
                                          <p:spTgt spid="18022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80228"/>
                                        </p:tgtEl>
                                        <p:attrNameLst>
                                          <p:attrName>style.visibility</p:attrName>
                                        </p:attrNameLst>
                                      </p:cBhvr>
                                      <p:to>
                                        <p:strVal val="visible"/>
                                      </p:to>
                                    </p:set>
                                    <p:animEffect transition="in" filter="dissolve">
                                      <p:cBhvr>
                                        <p:cTn id="11" dur="500"/>
                                        <p:tgtEl>
                                          <p:spTgt spid="180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autoUpdateAnimBg="0"/>
      <p:bldP spid="180228"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rrowheads="1"/>
          </p:cNvSpPr>
          <p:nvPr>
            <p:ph type="title"/>
          </p:nvPr>
        </p:nvSpPr>
        <p:spPr/>
        <p:txBody>
          <a:bodyPr/>
          <a:lstStyle/>
          <a:p>
            <a:pPr eaLnBrk="1" hangingPunct="1"/>
            <a:r>
              <a:rPr lang="en-US" altLang="zh-CN" sz="4000" dirty="0" smtClean="0">
                <a:solidFill>
                  <a:srgbClr val="FFC000"/>
                </a:solidFill>
                <a:latin typeface="黑体" pitchFamily="49" charset="-122"/>
                <a:ea typeface="黑体" pitchFamily="49" charset="-122"/>
              </a:rPr>
              <a:t/>
            </a:r>
            <a:br>
              <a:rPr lang="en-US" altLang="zh-CN" sz="4000" dirty="0" smtClean="0">
                <a:solidFill>
                  <a:srgbClr val="FFC000"/>
                </a:solidFill>
                <a:latin typeface="黑体" pitchFamily="49" charset="-122"/>
                <a:ea typeface="黑体" pitchFamily="49" charset="-122"/>
              </a:rPr>
            </a:br>
            <a:r>
              <a:rPr lang="zh-CN" altLang="en-US" sz="4000" dirty="0" smtClean="0">
                <a:solidFill>
                  <a:srgbClr val="FFC000"/>
                </a:solidFill>
                <a:latin typeface="黑体" pitchFamily="49" charset="-122"/>
                <a:ea typeface="黑体" pitchFamily="49" charset="-122"/>
              </a:rPr>
              <a:t>再次体现在服务的效果上。</a:t>
            </a:r>
            <a:br>
              <a:rPr lang="zh-CN" altLang="en-US" sz="4000" dirty="0" smtClean="0">
                <a:solidFill>
                  <a:srgbClr val="FFC000"/>
                </a:solidFill>
                <a:latin typeface="黑体" pitchFamily="49" charset="-122"/>
                <a:ea typeface="黑体" pitchFamily="49" charset="-122"/>
              </a:rPr>
            </a:br>
            <a:endParaRPr lang="zh-CN" altLang="en-US" sz="4000" dirty="0" smtClean="0">
              <a:solidFill>
                <a:srgbClr val="FFC000"/>
              </a:solidFill>
              <a:latin typeface="黑体" pitchFamily="49" charset="-122"/>
              <a:ea typeface="黑体" pitchFamily="49" charset="-122"/>
            </a:endParaRPr>
          </a:p>
        </p:txBody>
      </p:sp>
      <p:sp>
        <p:nvSpPr>
          <p:cNvPr id="59395" name="Rectangle 3"/>
          <p:cNvSpPr>
            <a:spLocks noGrp="1" noRot="1" noChangeArrowheads="1"/>
          </p:cNvSpPr>
          <p:nvPr>
            <p:ph type="body" idx="1"/>
          </p:nvPr>
        </p:nvSpPr>
        <p:spPr/>
        <p:txBody>
          <a:bodyPr/>
          <a:lstStyle/>
          <a:p>
            <a:pPr eaLnBrk="1" hangingPunct="1"/>
            <a:r>
              <a:rPr lang="zh-CN" altLang="en-US" dirty="0" smtClean="0">
                <a:solidFill>
                  <a:srgbClr val="FFFF00"/>
                </a:solidFill>
                <a:latin typeface="黑体" pitchFamily="49" charset="-122"/>
                <a:ea typeface="黑体" pitchFamily="49" charset="-122"/>
              </a:rPr>
              <a:t>为自己的经济基础的形成和巩固服务，确立或维护其在社会中的统治地位。 </a:t>
            </a:r>
          </a:p>
          <a:p>
            <a:pPr eaLnBrk="1" hangingPunct="1"/>
            <a:endParaRPr lang="zh-CN" altLang="en-US" dirty="0" smtClean="0">
              <a:solidFill>
                <a:srgbClr val="FFFF00"/>
              </a:solidFill>
              <a:latin typeface="黑体" pitchFamily="49" charset="-122"/>
              <a:ea typeface="黑体" pitchFamily="49" charset="-122"/>
            </a:endParaRPr>
          </a:p>
          <a:p>
            <a:pPr eaLnBrk="1" hangingPunct="1"/>
            <a:r>
              <a:rPr lang="zh-CN" altLang="en-US" dirty="0" smtClean="0">
                <a:solidFill>
                  <a:srgbClr val="FFFF00"/>
                </a:solidFill>
                <a:latin typeface="黑体" pitchFamily="49" charset="-122"/>
                <a:ea typeface="黑体" pitchFamily="49" charset="-122"/>
              </a:rPr>
              <a:t>上层建筑反作用的性质取决于它为之服务的经济基础的历史地位：当它为适合生产力发展要求的经济基础服务时，就成为推动社会发展的进步力量；反之，就会成为阻碍社会发展的消极力量。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457200" y="381000"/>
            <a:ext cx="5943600" cy="579438"/>
          </a:xfrm>
          <a:prstGeom prst="rect">
            <a:avLst/>
          </a:prstGeom>
          <a:noFill/>
          <a:ln w="9525">
            <a:noFill/>
            <a:miter lim="800000"/>
          </a:ln>
        </p:spPr>
        <p:txBody>
          <a:bodyPr>
            <a:spAutoFit/>
          </a:bodyPr>
          <a:lstStyle/>
          <a:p>
            <a:pPr eaLnBrk="0" hangingPunct="0">
              <a:spcBef>
                <a:spcPct val="50000"/>
              </a:spcBef>
            </a:pPr>
            <a:r>
              <a:rPr lang="zh-CN" altLang="en-US" sz="3200" dirty="0">
                <a:solidFill>
                  <a:srgbClr val="FFC000"/>
                </a:solidFill>
                <a:latin typeface="黑体" pitchFamily="49" charset="-122"/>
                <a:ea typeface="黑体" pitchFamily="49" charset="-122"/>
                <a:cs typeface="方正琥珀简体"/>
              </a:rPr>
              <a:t>上层建筑对经济基础的反作用</a:t>
            </a:r>
          </a:p>
        </p:txBody>
      </p:sp>
      <p:sp>
        <p:nvSpPr>
          <p:cNvPr id="181251" name="Text Box 3"/>
          <p:cNvSpPr txBox="1">
            <a:spLocks noChangeArrowheads="1"/>
          </p:cNvSpPr>
          <p:nvPr/>
        </p:nvSpPr>
        <p:spPr bwMode="auto">
          <a:xfrm>
            <a:off x="1295400" y="1447800"/>
            <a:ext cx="5715000" cy="579438"/>
          </a:xfrm>
          <a:prstGeom prst="rect">
            <a:avLst/>
          </a:prstGeom>
          <a:noFill/>
          <a:ln w="9525">
            <a:noFill/>
            <a:miter lim="800000"/>
          </a:ln>
        </p:spPr>
        <p:txBody>
          <a:bodyPr>
            <a:spAutoFit/>
          </a:bodyPr>
          <a:lstStyle/>
          <a:p>
            <a:pPr eaLnBrk="0" hangingPunct="0">
              <a:spcBef>
                <a:spcPct val="50000"/>
              </a:spcBef>
            </a:pPr>
            <a:endParaRPr lang="zh-CN" altLang="en-US" sz="3200">
              <a:latin typeface="Times New Roman" panose="02020603050405020304" pitchFamily="18" charset="0"/>
              <a:ea typeface="方正琥珀简体"/>
              <a:cs typeface="方正琥珀简体"/>
            </a:endParaRPr>
          </a:p>
        </p:txBody>
      </p:sp>
      <p:sp>
        <p:nvSpPr>
          <p:cNvPr id="181252" name="Text Box 4"/>
          <p:cNvSpPr txBox="1">
            <a:spLocks noChangeArrowheads="1"/>
          </p:cNvSpPr>
          <p:nvPr/>
        </p:nvSpPr>
        <p:spPr bwMode="auto">
          <a:xfrm>
            <a:off x="500034" y="1785926"/>
            <a:ext cx="1066800" cy="1076325"/>
          </a:xfrm>
          <a:prstGeom prst="rect">
            <a:avLst/>
          </a:prstGeom>
          <a:noFill/>
          <a:ln w="9525">
            <a:solidFill>
              <a:srgbClr val="FFFF00"/>
            </a:solidFill>
            <a:miter lim="800000"/>
          </a:ln>
        </p:spPr>
        <p:txBody>
          <a:bodyPr>
            <a:spAutoFit/>
          </a:bodyPr>
          <a:lstStyle/>
          <a:p>
            <a:pPr eaLnBrk="0" hangingPunct="0">
              <a:spcBef>
                <a:spcPct val="50000"/>
              </a:spcBef>
            </a:pPr>
            <a:r>
              <a:rPr lang="zh-CN" altLang="en-US" sz="3200" dirty="0">
                <a:solidFill>
                  <a:srgbClr val="FFFF00"/>
                </a:solidFill>
                <a:latin typeface="黑体" pitchFamily="49" charset="-122"/>
                <a:ea typeface="黑体" pitchFamily="49" charset="-122"/>
                <a:cs typeface="方正琥珀简体"/>
              </a:rPr>
              <a:t>上层建筑</a:t>
            </a:r>
          </a:p>
        </p:txBody>
      </p:sp>
      <p:sp>
        <p:nvSpPr>
          <p:cNvPr id="181253" name="Text Box 5"/>
          <p:cNvSpPr txBox="1">
            <a:spLocks noChangeArrowheads="1"/>
          </p:cNvSpPr>
          <p:nvPr/>
        </p:nvSpPr>
        <p:spPr bwMode="auto">
          <a:xfrm>
            <a:off x="2643174" y="1857364"/>
            <a:ext cx="1066800" cy="1076325"/>
          </a:xfrm>
          <a:prstGeom prst="rect">
            <a:avLst/>
          </a:prstGeom>
          <a:noFill/>
          <a:ln w="9525">
            <a:solidFill>
              <a:srgbClr val="FFFF00"/>
            </a:solidFill>
            <a:miter lim="800000"/>
          </a:ln>
        </p:spPr>
        <p:txBody>
          <a:bodyPr>
            <a:spAutoFit/>
          </a:bodyPr>
          <a:lstStyle/>
          <a:p>
            <a:pPr eaLnBrk="0" hangingPunct="0">
              <a:spcBef>
                <a:spcPct val="50000"/>
              </a:spcBef>
            </a:pPr>
            <a:r>
              <a:rPr lang="zh-CN" altLang="en-US" sz="3200" dirty="0">
                <a:solidFill>
                  <a:srgbClr val="FFFF00"/>
                </a:solidFill>
                <a:latin typeface="黑体" pitchFamily="49" charset="-122"/>
                <a:ea typeface="黑体" pitchFamily="49" charset="-122"/>
                <a:cs typeface="方正琥珀简体"/>
              </a:rPr>
              <a:t>经济基础</a:t>
            </a:r>
          </a:p>
        </p:txBody>
      </p:sp>
      <p:sp>
        <p:nvSpPr>
          <p:cNvPr id="181254" name="Text Box 6"/>
          <p:cNvSpPr txBox="1">
            <a:spLocks noChangeArrowheads="1"/>
          </p:cNvSpPr>
          <p:nvPr/>
        </p:nvSpPr>
        <p:spPr bwMode="auto">
          <a:xfrm>
            <a:off x="4572000" y="2143116"/>
            <a:ext cx="1524000" cy="588963"/>
          </a:xfrm>
          <a:prstGeom prst="rect">
            <a:avLst/>
          </a:prstGeom>
          <a:noFill/>
          <a:ln w="9525">
            <a:solidFill>
              <a:srgbClr val="FFFF00"/>
            </a:solidFill>
            <a:miter lim="800000"/>
          </a:ln>
        </p:spPr>
        <p:txBody>
          <a:bodyPr>
            <a:spAutoFit/>
          </a:bodyPr>
          <a:lstStyle/>
          <a:p>
            <a:pPr eaLnBrk="0" hangingPunct="0">
              <a:spcBef>
                <a:spcPct val="50000"/>
              </a:spcBef>
            </a:pPr>
            <a:r>
              <a:rPr lang="zh-CN" altLang="en-US" sz="3200" dirty="0">
                <a:solidFill>
                  <a:srgbClr val="FFFF00"/>
                </a:solidFill>
                <a:latin typeface="黑体" pitchFamily="49" charset="-122"/>
                <a:ea typeface="黑体" pitchFamily="49" charset="-122"/>
                <a:cs typeface="方正琥珀简体"/>
              </a:rPr>
              <a:t>生产力</a:t>
            </a:r>
          </a:p>
        </p:txBody>
      </p:sp>
      <p:sp>
        <p:nvSpPr>
          <p:cNvPr id="181255" name="Line 7"/>
          <p:cNvSpPr>
            <a:spLocks noChangeShapeType="1"/>
          </p:cNvSpPr>
          <p:nvPr/>
        </p:nvSpPr>
        <p:spPr bwMode="auto">
          <a:xfrm>
            <a:off x="1571604" y="2428868"/>
            <a:ext cx="1143000" cy="0"/>
          </a:xfrm>
          <a:prstGeom prst="line">
            <a:avLst/>
          </a:prstGeom>
          <a:noFill/>
          <a:ln w="63500">
            <a:solidFill>
              <a:srgbClr val="FFFF00"/>
            </a:solidFill>
            <a:prstDash val="sysDot"/>
            <a:round/>
            <a:tailEnd type="triangle" w="med" len="med"/>
          </a:ln>
        </p:spPr>
        <p:txBody>
          <a:bodyPr/>
          <a:lstStyle/>
          <a:p>
            <a:endParaRPr lang="zh-CN" altLang="en-US"/>
          </a:p>
        </p:txBody>
      </p:sp>
      <p:sp>
        <p:nvSpPr>
          <p:cNvPr id="181256" name="Line 8"/>
          <p:cNvSpPr>
            <a:spLocks noChangeShapeType="1"/>
          </p:cNvSpPr>
          <p:nvPr/>
        </p:nvSpPr>
        <p:spPr bwMode="auto">
          <a:xfrm flipV="1">
            <a:off x="3786182" y="2285992"/>
            <a:ext cx="838200" cy="0"/>
          </a:xfrm>
          <a:prstGeom prst="line">
            <a:avLst/>
          </a:prstGeom>
          <a:noFill/>
          <a:ln w="63500">
            <a:solidFill>
              <a:srgbClr val="FFFF00"/>
            </a:solidFill>
            <a:prstDash val="sysDot"/>
            <a:round/>
            <a:tailEnd type="triangle" w="med" len="med"/>
          </a:ln>
        </p:spPr>
        <p:txBody>
          <a:bodyPr/>
          <a:lstStyle/>
          <a:p>
            <a:endParaRPr lang="zh-CN" altLang="en-US"/>
          </a:p>
        </p:txBody>
      </p:sp>
      <p:sp>
        <p:nvSpPr>
          <p:cNvPr id="181257" name="Line 9"/>
          <p:cNvSpPr>
            <a:spLocks noChangeShapeType="1"/>
          </p:cNvSpPr>
          <p:nvPr/>
        </p:nvSpPr>
        <p:spPr bwMode="auto">
          <a:xfrm>
            <a:off x="6215074" y="2500306"/>
            <a:ext cx="838200" cy="0"/>
          </a:xfrm>
          <a:prstGeom prst="line">
            <a:avLst/>
          </a:prstGeom>
          <a:noFill/>
          <a:ln w="63500">
            <a:solidFill>
              <a:srgbClr val="FFFF00"/>
            </a:solidFill>
            <a:prstDash val="sysDot"/>
            <a:round/>
            <a:tailEnd type="triangle" w="med" len="med"/>
          </a:ln>
        </p:spPr>
        <p:txBody>
          <a:bodyPr/>
          <a:lstStyle/>
          <a:p>
            <a:endParaRPr lang="zh-CN" altLang="en-US"/>
          </a:p>
        </p:txBody>
      </p:sp>
      <p:sp>
        <p:nvSpPr>
          <p:cNvPr id="181258" name="Oval 10"/>
          <p:cNvSpPr>
            <a:spLocks noChangeArrowheads="1"/>
          </p:cNvSpPr>
          <p:nvPr/>
        </p:nvSpPr>
        <p:spPr bwMode="auto">
          <a:xfrm>
            <a:off x="7072330" y="1714488"/>
            <a:ext cx="1600200" cy="1514773"/>
          </a:xfrm>
          <a:prstGeom prst="ellipse">
            <a:avLst/>
          </a:prstGeom>
          <a:noFill/>
          <a:ln w="9525">
            <a:solidFill>
              <a:srgbClr val="FFFF00"/>
            </a:solidFill>
            <a:round/>
          </a:ln>
        </p:spPr>
        <p:txBody>
          <a:bodyPr>
            <a:spAutoFit/>
          </a:bodyPr>
          <a:lstStyle/>
          <a:p>
            <a:pPr algn="ctr" eaLnBrk="0" hangingPunct="0">
              <a:spcBef>
                <a:spcPct val="50000"/>
              </a:spcBef>
            </a:pPr>
            <a:r>
              <a:rPr lang="zh-CN" altLang="en-US" sz="3200" dirty="0">
                <a:solidFill>
                  <a:srgbClr val="FFFF00"/>
                </a:solidFill>
                <a:latin typeface="黑体" pitchFamily="49" charset="-122"/>
                <a:ea typeface="黑体" pitchFamily="49" charset="-122"/>
                <a:cs typeface="方正琥珀简体"/>
              </a:rPr>
              <a:t>促进作用</a:t>
            </a:r>
          </a:p>
        </p:txBody>
      </p:sp>
      <p:sp>
        <p:nvSpPr>
          <p:cNvPr id="181262" name="Text Box 14"/>
          <p:cNvSpPr txBox="1">
            <a:spLocks noChangeArrowheads="1"/>
          </p:cNvSpPr>
          <p:nvPr/>
        </p:nvSpPr>
        <p:spPr bwMode="auto">
          <a:xfrm>
            <a:off x="395288" y="4221163"/>
            <a:ext cx="1066800" cy="1076325"/>
          </a:xfrm>
          <a:prstGeom prst="rect">
            <a:avLst/>
          </a:prstGeom>
          <a:noFill/>
          <a:ln w="9525">
            <a:solidFill>
              <a:srgbClr val="FFFF00"/>
            </a:solidFill>
            <a:miter lim="800000"/>
          </a:ln>
        </p:spPr>
        <p:txBody>
          <a:bodyPr>
            <a:spAutoFit/>
          </a:bodyPr>
          <a:lstStyle/>
          <a:p>
            <a:pPr eaLnBrk="0" hangingPunct="0">
              <a:spcBef>
                <a:spcPct val="50000"/>
              </a:spcBef>
            </a:pPr>
            <a:r>
              <a:rPr lang="zh-CN" altLang="en-US" sz="3200" dirty="0">
                <a:solidFill>
                  <a:srgbClr val="FFFF00"/>
                </a:solidFill>
                <a:latin typeface="黑体" pitchFamily="49" charset="-122"/>
                <a:ea typeface="黑体" pitchFamily="49" charset="-122"/>
                <a:cs typeface="方正琥珀简体"/>
              </a:rPr>
              <a:t>上层建筑</a:t>
            </a:r>
          </a:p>
        </p:txBody>
      </p:sp>
      <p:sp>
        <p:nvSpPr>
          <p:cNvPr id="181263" name="Text Box 15"/>
          <p:cNvSpPr txBox="1">
            <a:spLocks noChangeArrowheads="1"/>
          </p:cNvSpPr>
          <p:nvPr/>
        </p:nvSpPr>
        <p:spPr bwMode="auto">
          <a:xfrm>
            <a:off x="2484438" y="4292600"/>
            <a:ext cx="1066800" cy="1076325"/>
          </a:xfrm>
          <a:prstGeom prst="rect">
            <a:avLst/>
          </a:prstGeom>
          <a:noFill/>
          <a:ln w="9525">
            <a:solidFill>
              <a:srgbClr val="FFFF00"/>
            </a:solidFill>
            <a:miter lim="800000"/>
          </a:ln>
        </p:spPr>
        <p:txBody>
          <a:bodyPr>
            <a:spAutoFit/>
          </a:bodyPr>
          <a:lstStyle/>
          <a:p>
            <a:pPr eaLnBrk="0" hangingPunct="0">
              <a:spcBef>
                <a:spcPct val="50000"/>
              </a:spcBef>
            </a:pPr>
            <a:r>
              <a:rPr lang="zh-CN" altLang="en-US" sz="3200" dirty="0">
                <a:solidFill>
                  <a:srgbClr val="FFFF00"/>
                </a:solidFill>
                <a:latin typeface="黑体" pitchFamily="49" charset="-122"/>
                <a:ea typeface="黑体" pitchFamily="49" charset="-122"/>
                <a:cs typeface="方正琥珀简体"/>
              </a:rPr>
              <a:t>经济基础</a:t>
            </a:r>
          </a:p>
        </p:txBody>
      </p:sp>
      <p:sp>
        <p:nvSpPr>
          <p:cNvPr id="181265" name="Line 17"/>
          <p:cNvSpPr>
            <a:spLocks noChangeShapeType="1"/>
          </p:cNvSpPr>
          <p:nvPr/>
        </p:nvSpPr>
        <p:spPr bwMode="auto">
          <a:xfrm>
            <a:off x="1547813" y="5013325"/>
            <a:ext cx="838200" cy="0"/>
          </a:xfrm>
          <a:prstGeom prst="line">
            <a:avLst/>
          </a:prstGeom>
          <a:noFill/>
          <a:ln w="63500">
            <a:solidFill>
              <a:srgbClr val="FFFF00"/>
            </a:solidFill>
            <a:prstDash val="sysDot"/>
            <a:round/>
            <a:tailEnd type="triangle" w="med" len="med"/>
          </a:ln>
        </p:spPr>
        <p:txBody>
          <a:bodyPr/>
          <a:lstStyle/>
          <a:p>
            <a:endParaRPr lang="zh-CN" altLang="en-US"/>
          </a:p>
        </p:txBody>
      </p:sp>
      <p:sp>
        <p:nvSpPr>
          <p:cNvPr id="181266" name="Line 18"/>
          <p:cNvSpPr>
            <a:spLocks noChangeShapeType="1"/>
          </p:cNvSpPr>
          <p:nvPr/>
        </p:nvSpPr>
        <p:spPr bwMode="auto">
          <a:xfrm>
            <a:off x="3428992" y="5072074"/>
            <a:ext cx="990600" cy="0"/>
          </a:xfrm>
          <a:prstGeom prst="line">
            <a:avLst/>
          </a:prstGeom>
          <a:noFill/>
          <a:ln w="63500">
            <a:solidFill>
              <a:srgbClr val="FFFF00"/>
            </a:solidFill>
            <a:prstDash val="sysDot"/>
            <a:round/>
            <a:tailEnd type="triangle" w="med" len="med"/>
          </a:ln>
        </p:spPr>
        <p:txBody>
          <a:bodyPr/>
          <a:lstStyle/>
          <a:p>
            <a:endParaRPr lang="zh-CN" altLang="en-US"/>
          </a:p>
        </p:txBody>
      </p:sp>
      <p:sp>
        <p:nvSpPr>
          <p:cNvPr id="181267" name="Text Box 19"/>
          <p:cNvSpPr txBox="1">
            <a:spLocks noChangeArrowheads="1"/>
          </p:cNvSpPr>
          <p:nvPr/>
        </p:nvSpPr>
        <p:spPr bwMode="auto">
          <a:xfrm>
            <a:off x="1571604" y="1857364"/>
            <a:ext cx="990600" cy="457200"/>
          </a:xfrm>
          <a:prstGeom prst="rect">
            <a:avLst/>
          </a:prstGeom>
          <a:noFill/>
          <a:ln w="9525">
            <a:noFill/>
            <a:miter lim="800000"/>
          </a:ln>
        </p:spPr>
        <p:txBody>
          <a:bodyPr>
            <a:spAutoFit/>
          </a:bodyPr>
          <a:lstStyle/>
          <a:p>
            <a:pPr eaLnBrk="0" hangingPunct="0">
              <a:spcBef>
                <a:spcPct val="50000"/>
              </a:spcBef>
            </a:pPr>
            <a:r>
              <a:rPr lang="zh-CN" altLang="en-US" sz="2400" dirty="0">
                <a:solidFill>
                  <a:srgbClr val="FF9999"/>
                </a:solidFill>
                <a:latin typeface="Times New Roman" panose="02020603050405020304" pitchFamily="18" charset="0"/>
                <a:ea typeface="方正大黑简体"/>
                <a:cs typeface="方正大黑简体"/>
              </a:rPr>
              <a:t>适合</a:t>
            </a:r>
          </a:p>
        </p:txBody>
      </p:sp>
      <p:sp>
        <p:nvSpPr>
          <p:cNvPr id="181268" name="Text Box 20"/>
          <p:cNvSpPr txBox="1">
            <a:spLocks noChangeArrowheads="1"/>
          </p:cNvSpPr>
          <p:nvPr/>
        </p:nvSpPr>
        <p:spPr bwMode="auto">
          <a:xfrm>
            <a:off x="3786182" y="1714488"/>
            <a:ext cx="990600" cy="457200"/>
          </a:xfrm>
          <a:prstGeom prst="rect">
            <a:avLst/>
          </a:prstGeom>
          <a:noFill/>
          <a:ln w="9525">
            <a:noFill/>
            <a:miter lim="800000"/>
          </a:ln>
        </p:spPr>
        <p:txBody>
          <a:bodyPr>
            <a:spAutoFit/>
          </a:bodyPr>
          <a:lstStyle/>
          <a:p>
            <a:pPr eaLnBrk="0" hangingPunct="0">
              <a:spcBef>
                <a:spcPct val="50000"/>
              </a:spcBef>
            </a:pPr>
            <a:r>
              <a:rPr lang="zh-CN" altLang="en-US" sz="2400" dirty="0">
                <a:solidFill>
                  <a:srgbClr val="FF9999"/>
                </a:solidFill>
                <a:latin typeface="Times New Roman" panose="02020603050405020304" pitchFamily="18" charset="0"/>
                <a:ea typeface="方正大黑简体"/>
                <a:cs typeface="方正大黑简体"/>
              </a:rPr>
              <a:t>适合</a:t>
            </a:r>
          </a:p>
        </p:txBody>
      </p:sp>
      <p:sp>
        <p:nvSpPr>
          <p:cNvPr id="181270" name="Text Box 22"/>
          <p:cNvSpPr txBox="1">
            <a:spLocks noChangeArrowheads="1"/>
          </p:cNvSpPr>
          <p:nvPr/>
        </p:nvSpPr>
        <p:spPr bwMode="auto">
          <a:xfrm>
            <a:off x="1500166" y="4357694"/>
            <a:ext cx="990600" cy="457200"/>
          </a:xfrm>
          <a:prstGeom prst="rect">
            <a:avLst/>
          </a:prstGeom>
          <a:noFill/>
          <a:ln w="9525">
            <a:noFill/>
            <a:miter lim="800000"/>
          </a:ln>
        </p:spPr>
        <p:txBody>
          <a:bodyPr>
            <a:spAutoFit/>
          </a:bodyPr>
          <a:lstStyle/>
          <a:p>
            <a:pPr eaLnBrk="0" hangingPunct="0">
              <a:spcBef>
                <a:spcPct val="50000"/>
              </a:spcBef>
            </a:pPr>
            <a:r>
              <a:rPr lang="zh-CN" altLang="en-US" sz="2400" dirty="0" smtClean="0">
                <a:solidFill>
                  <a:srgbClr val="FF9999"/>
                </a:solidFill>
                <a:latin typeface="Times New Roman" panose="02020603050405020304" pitchFamily="18" charset="0"/>
                <a:ea typeface="方正大黑简体"/>
                <a:cs typeface="方正大黑简体"/>
              </a:rPr>
              <a:t> 适合</a:t>
            </a:r>
            <a:endParaRPr lang="zh-CN" altLang="en-US" sz="2400" dirty="0">
              <a:solidFill>
                <a:srgbClr val="FF9999"/>
              </a:solidFill>
              <a:latin typeface="Times New Roman" panose="02020603050405020304" pitchFamily="18" charset="0"/>
              <a:ea typeface="方正大黑简体"/>
              <a:cs typeface="方正大黑简体"/>
            </a:endParaRPr>
          </a:p>
        </p:txBody>
      </p:sp>
      <p:grpSp>
        <p:nvGrpSpPr>
          <p:cNvPr id="2" name="Group 24"/>
          <p:cNvGrpSpPr/>
          <p:nvPr/>
        </p:nvGrpSpPr>
        <p:grpSpPr bwMode="auto">
          <a:xfrm>
            <a:off x="6400800" y="4724400"/>
            <a:ext cx="152400" cy="1371600"/>
            <a:chOff x="0" y="0"/>
            <a:chExt cx="96" cy="864"/>
          </a:xfrm>
        </p:grpSpPr>
        <p:sp>
          <p:nvSpPr>
            <p:cNvPr id="60444" name="Line 25"/>
            <p:cNvSpPr>
              <a:spLocks noChangeShapeType="1"/>
            </p:cNvSpPr>
            <p:nvPr/>
          </p:nvSpPr>
          <p:spPr bwMode="auto">
            <a:xfrm>
              <a:off x="0" y="0"/>
              <a:ext cx="96" cy="0"/>
            </a:xfrm>
            <a:prstGeom prst="line">
              <a:avLst/>
            </a:prstGeom>
            <a:noFill/>
            <a:ln w="57150">
              <a:solidFill>
                <a:srgbClr val="FFFF00"/>
              </a:solidFill>
              <a:prstDash val="sysDot"/>
              <a:round/>
            </a:ln>
          </p:spPr>
          <p:txBody>
            <a:bodyPr/>
            <a:lstStyle/>
            <a:p>
              <a:endParaRPr lang="zh-CN" altLang="en-US"/>
            </a:p>
          </p:txBody>
        </p:sp>
        <p:sp>
          <p:nvSpPr>
            <p:cNvPr id="60445" name="Line 26"/>
            <p:cNvSpPr>
              <a:spLocks noChangeShapeType="1"/>
            </p:cNvSpPr>
            <p:nvPr/>
          </p:nvSpPr>
          <p:spPr bwMode="auto">
            <a:xfrm>
              <a:off x="0" y="864"/>
              <a:ext cx="96" cy="0"/>
            </a:xfrm>
            <a:prstGeom prst="line">
              <a:avLst/>
            </a:prstGeom>
            <a:noFill/>
            <a:ln w="57150">
              <a:solidFill>
                <a:srgbClr val="FFFF00"/>
              </a:solidFill>
              <a:prstDash val="sysDot"/>
              <a:round/>
            </a:ln>
          </p:spPr>
          <p:txBody>
            <a:bodyPr/>
            <a:lstStyle/>
            <a:p>
              <a:endParaRPr lang="zh-CN" altLang="en-US"/>
            </a:p>
          </p:txBody>
        </p:sp>
      </p:grpSp>
      <p:sp>
        <p:nvSpPr>
          <p:cNvPr id="181275" name="Line 27"/>
          <p:cNvSpPr>
            <a:spLocks noChangeShapeType="1"/>
          </p:cNvSpPr>
          <p:nvPr/>
        </p:nvSpPr>
        <p:spPr bwMode="auto">
          <a:xfrm>
            <a:off x="6553200" y="4724400"/>
            <a:ext cx="0" cy="1389063"/>
          </a:xfrm>
          <a:prstGeom prst="line">
            <a:avLst/>
          </a:prstGeom>
          <a:noFill/>
          <a:ln w="57150">
            <a:solidFill>
              <a:srgbClr val="FFFF00"/>
            </a:solidFill>
            <a:prstDash val="sysDot"/>
            <a:round/>
          </a:ln>
        </p:spPr>
        <p:txBody>
          <a:bodyPr>
            <a:spAutoFit/>
          </a:bodyPr>
          <a:lstStyle/>
          <a:p>
            <a:endParaRPr lang="zh-CN" altLang="en-US"/>
          </a:p>
        </p:txBody>
      </p:sp>
      <p:sp>
        <p:nvSpPr>
          <p:cNvPr id="181276" name="Line 28"/>
          <p:cNvSpPr>
            <a:spLocks noChangeShapeType="1"/>
          </p:cNvSpPr>
          <p:nvPr/>
        </p:nvSpPr>
        <p:spPr bwMode="auto">
          <a:xfrm>
            <a:off x="6553200" y="5427663"/>
            <a:ext cx="533400" cy="0"/>
          </a:xfrm>
          <a:prstGeom prst="line">
            <a:avLst/>
          </a:prstGeom>
          <a:noFill/>
          <a:ln w="63500">
            <a:solidFill>
              <a:srgbClr val="FFFF00"/>
            </a:solidFill>
            <a:prstDash val="sysDot"/>
            <a:round/>
            <a:tailEnd type="triangle" w="med" len="med"/>
          </a:ln>
        </p:spPr>
        <p:txBody>
          <a:bodyPr/>
          <a:lstStyle/>
          <a:p>
            <a:endParaRPr lang="zh-CN" altLang="en-US"/>
          </a:p>
        </p:txBody>
      </p:sp>
      <p:sp>
        <p:nvSpPr>
          <p:cNvPr id="181277" name="Oval 29"/>
          <p:cNvSpPr>
            <a:spLocks noChangeArrowheads="1"/>
          </p:cNvSpPr>
          <p:nvPr/>
        </p:nvSpPr>
        <p:spPr bwMode="auto">
          <a:xfrm>
            <a:off x="7162800" y="4689475"/>
            <a:ext cx="1600200" cy="1514773"/>
          </a:xfrm>
          <a:prstGeom prst="ellipse">
            <a:avLst/>
          </a:prstGeom>
          <a:noFill/>
          <a:ln w="9525">
            <a:solidFill>
              <a:srgbClr val="FFFF00"/>
            </a:solidFill>
            <a:round/>
          </a:ln>
        </p:spPr>
        <p:txBody>
          <a:bodyPr>
            <a:spAutoFit/>
          </a:bodyPr>
          <a:lstStyle/>
          <a:p>
            <a:pPr algn="ctr" eaLnBrk="0" hangingPunct="0">
              <a:spcBef>
                <a:spcPct val="50000"/>
              </a:spcBef>
            </a:pPr>
            <a:r>
              <a:rPr lang="zh-CN" altLang="en-US" sz="3200" dirty="0">
                <a:solidFill>
                  <a:srgbClr val="FFFF00"/>
                </a:solidFill>
                <a:latin typeface="黑体" pitchFamily="49" charset="-122"/>
                <a:ea typeface="黑体" pitchFamily="49" charset="-122"/>
                <a:cs typeface="方正琥珀简体"/>
              </a:rPr>
              <a:t>阻碍作用</a:t>
            </a:r>
          </a:p>
        </p:txBody>
      </p:sp>
      <p:sp>
        <p:nvSpPr>
          <p:cNvPr id="31" name="矩形 30"/>
          <p:cNvSpPr/>
          <p:nvPr/>
        </p:nvSpPr>
        <p:spPr bwMode="auto">
          <a:xfrm>
            <a:off x="4572000" y="4500570"/>
            <a:ext cx="1571636" cy="928694"/>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eaLnBrk="0" hangingPunct="0">
              <a:spcBef>
                <a:spcPct val="50000"/>
              </a:spcBef>
            </a:pPr>
            <a:r>
              <a:rPr lang="zh-CN" altLang="en-US" sz="3600" dirty="0" smtClean="0">
                <a:solidFill>
                  <a:srgbClr val="FFFF00"/>
                </a:solidFill>
                <a:latin typeface="黑体" pitchFamily="49" charset="-122"/>
                <a:ea typeface="黑体" pitchFamily="49" charset="-122"/>
                <a:cs typeface="方正琥珀简体"/>
              </a:rPr>
              <a:t>生产力</a:t>
            </a:r>
            <a:endParaRPr lang="zh-CN" altLang="en-US" sz="3600" dirty="0">
              <a:solidFill>
                <a:srgbClr val="FFFF00"/>
              </a:solidFill>
              <a:latin typeface="黑体" pitchFamily="49" charset="-122"/>
              <a:ea typeface="黑体" pitchFamily="49" charset="-122"/>
              <a:cs typeface="方正琥珀简体"/>
            </a:endParaRPr>
          </a:p>
        </p:txBody>
      </p:sp>
      <p:sp>
        <p:nvSpPr>
          <p:cNvPr id="34" name="矩形 33"/>
          <p:cNvSpPr/>
          <p:nvPr/>
        </p:nvSpPr>
        <p:spPr>
          <a:xfrm>
            <a:off x="3643306" y="4572008"/>
            <a:ext cx="877163" cy="369332"/>
          </a:xfrm>
          <a:prstGeom prst="rect">
            <a:avLst/>
          </a:prstGeom>
        </p:spPr>
        <p:txBody>
          <a:bodyPr wrap="none">
            <a:spAutoFit/>
          </a:bodyPr>
          <a:lstStyle/>
          <a:p>
            <a:pPr eaLnBrk="0" hangingPunct="0">
              <a:spcBef>
                <a:spcPct val="50000"/>
              </a:spcBef>
            </a:pPr>
            <a:r>
              <a:rPr lang="zh-CN" altLang="en-US" dirty="0" smtClean="0">
                <a:solidFill>
                  <a:srgbClr val="FF9999"/>
                </a:solidFill>
                <a:latin typeface="Times New Roman" panose="02020603050405020304" pitchFamily="18" charset="0"/>
                <a:ea typeface="方正大黑简体"/>
                <a:cs typeface="方正大黑简体"/>
              </a:rPr>
              <a:t>不适合</a:t>
            </a:r>
            <a:endParaRPr lang="zh-CN" altLang="en-US" dirty="0">
              <a:solidFill>
                <a:srgbClr val="FF9999"/>
              </a:solidFill>
              <a:latin typeface="Times New Roman" panose="02020603050405020304" pitchFamily="18" charset="0"/>
              <a:ea typeface="方正大黑简体"/>
              <a:cs typeface="方正大黑简体"/>
            </a:endParaRPr>
          </a:p>
        </p:txBody>
      </p:sp>
      <p:sp>
        <p:nvSpPr>
          <p:cNvPr id="35" name="矩形 34"/>
          <p:cNvSpPr/>
          <p:nvPr/>
        </p:nvSpPr>
        <p:spPr bwMode="auto">
          <a:xfrm>
            <a:off x="357158" y="5643578"/>
            <a:ext cx="1071570" cy="1000132"/>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eaLnBrk="0" hangingPunct="0">
              <a:spcBef>
                <a:spcPct val="50000"/>
              </a:spcBef>
            </a:pPr>
            <a:r>
              <a:rPr lang="zh-CN" altLang="en-US" sz="3200" dirty="0" smtClean="0">
                <a:solidFill>
                  <a:srgbClr val="FFFF00"/>
                </a:solidFill>
                <a:latin typeface="黑体" pitchFamily="49" charset="-122"/>
                <a:ea typeface="黑体" pitchFamily="49" charset="-122"/>
                <a:cs typeface="方正琥珀简体"/>
              </a:rPr>
              <a:t>上层建筑</a:t>
            </a:r>
            <a:endParaRPr lang="zh-CN" altLang="en-US" sz="3200" dirty="0">
              <a:solidFill>
                <a:srgbClr val="FFFF00"/>
              </a:solidFill>
              <a:latin typeface="黑体" pitchFamily="49" charset="-122"/>
              <a:ea typeface="黑体" pitchFamily="49" charset="-122"/>
              <a:cs typeface="方正琥珀简体"/>
            </a:endParaRPr>
          </a:p>
        </p:txBody>
      </p:sp>
      <p:sp>
        <p:nvSpPr>
          <p:cNvPr id="36" name="Line 17"/>
          <p:cNvSpPr>
            <a:spLocks noChangeShapeType="1"/>
          </p:cNvSpPr>
          <p:nvPr/>
        </p:nvSpPr>
        <p:spPr bwMode="auto">
          <a:xfrm>
            <a:off x="1643042" y="6215082"/>
            <a:ext cx="838200" cy="0"/>
          </a:xfrm>
          <a:prstGeom prst="line">
            <a:avLst/>
          </a:prstGeom>
          <a:noFill/>
          <a:ln w="63500">
            <a:solidFill>
              <a:srgbClr val="FFFF00"/>
            </a:solidFill>
            <a:prstDash val="sysDot"/>
            <a:round/>
            <a:tailEnd type="triangle" w="med" len="med"/>
          </a:ln>
        </p:spPr>
        <p:txBody>
          <a:bodyPr/>
          <a:lstStyle/>
          <a:p>
            <a:endParaRPr lang="zh-CN" altLang="en-US"/>
          </a:p>
        </p:txBody>
      </p:sp>
      <p:sp>
        <p:nvSpPr>
          <p:cNvPr id="37" name="矩形 36"/>
          <p:cNvSpPr/>
          <p:nvPr/>
        </p:nvSpPr>
        <p:spPr>
          <a:xfrm>
            <a:off x="1500166" y="5715016"/>
            <a:ext cx="877163" cy="369332"/>
          </a:xfrm>
          <a:prstGeom prst="rect">
            <a:avLst/>
          </a:prstGeom>
        </p:spPr>
        <p:txBody>
          <a:bodyPr wrap="none">
            <a:spAutoFit/>
          </a:bodyPr>
          <a:lstStyle/>
          <a:p>
            <a:pPr eaLnBrk="0" hangingPunct="0">
              <a:spcBef>
                <a:spcPct val="50000"/>
              </a:spcBef>
            </a:pPr>
            <a:r>
              <a:rPr lang="zh-CN" altLang="en-US" dirty="0" smtClean="0">
                <a:solidFill>
                  <a:srgbClr val="FF9999"/>
                </a:solidFill>
                <a:latin typeface="Times New Roman" panose="02020603050405020304" pitchFamily="18" charset="0"/>
                <a:ea typeface="方正大黑简体"/>
                <a:cs typeface="方正大黑简体"/>
              </a:rPr>
              <a:t>不适合</a:t>
            </a:r>
            <a:endParaRPr lang="zh-CN" altLang="en-US" dirty="0">
              <a:solidFill>
                <a:srgbClr val="FF9999"/>
              </a:solidFill>
              <a:latin typeface="Times New Roman" panose="02020603050405020304" pitchFamily="18" charset="0"/>
              <a:ea typeface="方正大黑简体"/>
              <a:cs typeface="方正大黑简体"/>
            </a:endParaRPr>
          </a:p>
        </p:txBody>
      </p:sp>
      <p:sp>
        <p:nvSpPr>
          <p:cNvPr id="38" name="矩形 37"/>
          <p:cNvSpPr/>
          <p:nvPr/>
        </p:nvSpPr>
        <p:spPr bwMode="auto">
          <a:xfrm>
            <a:off x="2571736" y="5715016"/>
            <a:ext cx="1071570" cy="1000132"/>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eaLnBrk="0" hangingPunct="0">
              <a:spcBef>
                <a:spcPct val="50000"/>
              </a:spcBef>
            </a:pPr>
            <a:r>
              <a:rPr lang="zh-CN" altLang="en-US" sz="3200" dirty="0" smtClean="0">
                <a:solidFill>
                  <a:srgbClr val="FFFF00"/>
                </a:solidFill>
                <a:latin typeface="黑体" pitchFamily="49" charset="-122"/>
                <a:ea typeface="黑体" pitchFamily="49" charset="-122"/>
                <a:cs typeface="方正琥珀简体"/>
              </a:rPr>
              <a:t>经济基础</a:t>
            </a:r>
            <a:endParaRPr lang="zh-CN" altLang="en-US" sz="3200" dirty="0">
              <a:solidFill>
                <a:srgbClr val="FFFF00"/>
              </a:solidFill>
              <a:latin typeface="黑体" pitchFamily="49" charset="-122"/>
              <a:ea typeface="黑体" pitchFamily="49" charset="-122"/>
              <a:cs typeface="方正琥珀简体"/>
            </a:endParaRPr>
          </a:p>
        </p:txBody>
      </p:sp>
      <p:sp>
        <p:nvSpPr>
          <p:cNvPr id="39" name="Line 8"/>
          <p:cNvSpPr>
            <a:spLocks noChangeShapeType="1"/>
          </p:cNvSpPr>
          <p:nvPr/>
        </p:nvSpPr>
        <p:spPr bwMode="auto">
          <a:xfrm flipV="1">
            <a:off x="3571868" y="6357958"/>
            <a:ext cx="838200" cy="0"/>
          </a:xfrm>
          <a:prstGeom prst="line">
            <a:avLst/>
          </a:prstGeom>
          <a:noFill/>
          <a:ln w="63500">
            <a:solidFill>
              <a:srgbClr val="FFFF00"/>
            </a:solidFill>
            <a:prstDash val="sysDot"/>
            <a:round/>
            <a:tailEnd type="triangle" w="med" len="med"/>
          </a:ln>
        </p:spPr>
        <p:txBody>
          <a:bodyPr/>
          <a:lstStyle/>
          <a:p>
            <a:endParaRPr lang="zh-CN" altLang="en-US"/>
          </a:p>
        </p:txBody>
      </p:sp>
      <p:sp>
        <p:nvSpPr>
          <p:cNvPr id="40" name="矩形 39"/>
          <p:cNvSpPr/>
          <p:nvPr/>
        </p:nvSpPr>
        <p:spPr>
          <a:xfrm>
            <a:off x="3643306" y="5929330"/>
            <a:ext cx="646331" cy="369332"/>
          </a:xfrm>
          <a:prstGeom prst="rect">
            <a:avLst/>
          </a:prstGeom>
        </p:spPr>
        <p:txBody>
          <a:bodyPr wrap="none">
            <a:spAutoFit/>
          </a:bodyPr>
          <a:lstStyle/>
          <a:p>
            <a:r>
              <a:rPr lang="zh-CN" altLang="en-US" dirty="0" smtClean="0">
                <a:solidFill>
                  <a:srgbClr val="FF9999"/>
                </a:solidFill>
                <a:latin typeface="Times New Roman" panose="02020603050405020304" pitchFamily="18" charset="0"/>
                <a:ea typeface="方正大黑简体"/>
                <a:cs typeface="方正大黑简体"/>
              </a:rPr>
              <a:t>适合</a:t>
            </a:r>
            <a:endParaRPr lang="zh-CN" altLang="en-US" dirty="0"/>
          </a:p>
        </p:txBody>
      </p:sp>
      <p:sp>
        <p:nvSpPr>
          <p:cNvPr id="41" name="矩形 40"/>
          <p:cNvSpPr/>
          <p:nvPr/>
        </p:nvSpPr>
        <p:spPr bwMode="auto">
          <a:xfrm>
            <a:off x="4643438" y="5786454"/>
            <a:ext cx="1714512" cy="92867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r>
              <a:rPr lang="zh-CN" altLang="en-US" sz="3200" dirty="0" smtClean="0">
                <a:solidFill>
                  <a:srgbClr val="FFFF00"/>
                </a:solidFill>
                <a:latin typeface="黑体" pitchFamily="49" charset="-122"/>
                <a:ea typeface="黑体" pitchFamily="49" charset="-122"/>
                <a:cs typeface="方正琥珀简体"/>
              </a:rPr>
              <a:t>生产力</a:t>
            </a:r>
            <a:endParaRPr kumimoji="0" lang="zh-CN" altLang="en-US" sz="3200" b="0" i="0" u="none" strike="noStrike" cap="none" normalizeH="0" baseline="0" dirty="0" smtClean="0">
              <a:ln>
                <a:noFill/>
              </a:ln>
              <a:solidFill>
                <a:srgbClr val="FFFF00"/>
              </a:solidFill>
              <a:effectLst/>
              <a:latin typeface="黑体" pitchFamily="49" charset="-122"/>
              <a:ea typeface="黑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nodePh="1">
                                  <p:stCondLst>
                                    <p:cond delay="0"/>
                                  </p:stCondLst>
                                  <p:endCondLst>
                                    <p:cond evt="begin" delay="0">
                                      <p:tn val="5"/>
                                    </p:cond>
                                  </p:endCondLst>
                                  <p:childTnLst>
                                    <p:set>
                                      <p:cBhvr>
                                        <p:cTn id="6" dur="1" fill="hold">
                                          <p:stCondLst>
                                            <p:cond delay="0"/>
                                          </p:stCondLst>
                                        </p:cTn>
                                        <p:tgtEl>
                                          <p:spTgt spid="181251"/>
                                        </p:tgtEl>
                                        <p:attrNameLst>
                                          <p:attrName>style.visibility</p:attrName>
                                        </p:attrNameLst>
                                      </p:cBhvr>
                                      <p:to>
                                        <p:strVal val="visible"/>
                                      </p:to>
                                    </p:set>
                                    <p:animEffect transition="in" filter="slide(fromTop)">
                                      <p:cBhvr>
                                        <p:cTn id="7" dur="500"/>
                                        <p:tgtEl>
                                          <p:spTgt spid="181251"/>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181252"/>
                                        </p:tgtEl>
                                        <p:attrNameLst>
                                          <p:attrName>style.visibility</p:attrName>
                                        </p:attrNameLst>
                                      </p:cBhvr>
                                      <p:to>
                                        <p:strVal val="visible"/>
                                      </p:to>
                                    </p:set>
                                    <p:anim calcmode="lin" valueType="num">
                                      <p:cBhvr>
                                        <p:cTn id="11" dur="500" fill="hold"/>
                                        <p:tgtEl>
                                          <p:spTgt spid="181252"/>
                                        </p:tgtEl>
                                        <p:attrNameLst>
                                          <p:attrName>ppt_w</p:attrName>
                                        </p:attrNameLst>
                                      </p:cBhvr>
                                      <p:tavLst>
                                        <p:tav tm="0">
                                          <p:val>
                                            <p:fltVal val="0"/>
                                          </p:val>
                                        </p:tav>
                                        <p:tav tm="100000">
                                          <p:val>
                                            <p:strVal val="#ppt_w"/>
                                          </p:val>
                                        </p:tav>
                                      </p:tavLst>
                                    </p:anim>
                                    <p:anim calcmode="lin" valueType="num">
                                      <p:cBhvr>
                                        <p:cTn id="12" dur="500" fill="hold"/>
                                        <p:tgtEl>
                                          <p:spTgt spid="181252"/>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181255"/>
                                        </p:tgtEl>
                                        <p:attrNameLst>
                                          <p:attrName>style.visibility</p:attrName>
                                        </p:attrNameLst>
                                      </p:cBhvr>
                                      <p:to>
                                        <p:strVal val="visible"/>
                                      </p:to>
                                    </p:set>
                                    <p:anim calcmode="lin" valueType="num">
                                      <p:cBhvr>
                                        <p:cTn id="16" dur="500" fill="hold"/>
                                        <p:tgtEl>
                                          <p:spTgt spid="181255"/>
                                        </p:tgtEl>
                                        <p:attrNameLst>
                                          <p:attrName>ppt_x</p:attrName>
                                        </p:attrNameLst>
                                      </p:cBhvr>
                                      <p:tavLst>
                                        <p:tav tm="0">
                                          <p:val>
                                            <p:strVal val="#ppt_x-#ppt_w/2"/>
                                          </p:val>
                                        </p:tav>
                                        <p:tav tm="100000">
                                          <p:val>
                                            <p:strVal val="#ppt_x"/>
                                          </p:val>
                                        </p:tav>
                                      </p:tavLst>
                                    </p:anim>
                                    <p:anim calcmode="lin" valueType="num">
                                      <p:cBhvr>
                                        <p:cTn id="17" dur="500" fill="hold"/>
                                        <p:tgtEl>
                                          <p:spTgt spid="181255"/>
                                        </p:tgtEl>
                                        <p:attrNameLst>
                                          <p:attrName>ppt_y</p:attrName>
                                        </p:attrNameLst>
                                      </p:cBhvr>
                                      <p:tavLst>
                                        <p:tav tm="0">
                                          <p:val>
                                            <p:strVal val="#ppt_y"/>
                                          </p:val>
                                        </p:tav>
                                        <p:tav tm="100000">
                                          <p:val>
                                            <p:strVal val="#ppt_y"/>
                                          </p:val>
                                        </p:tav>
                                      </p:tavLst>
                                    </p:anim>
                                    <p:anim calcmode="lin" valueType="num">
                                      <p:cBhvr>
                                        <p:cTn id="18" dur="500" fill="hold"/>
                                        <p:tgtEl>
                                          <p:spTgt spid="181255"/>
                                        </p:tgtEl>
                                        <p:attrNameLst>
                                          <p:attrName>ppt_w</p:attrName>
                                        </p:attrNameLst>
                                      </p:cBhvr>
                                      <p:tavLst>
                                        <p:tav tm="0">
                                          <p:val>
                                            <p:fltVal val="0"/>
                                          </p:val>
                                        </p:tav>
                                        <p:tav tm="100000">
                                          <p:val>
                                            <p:strVal val="#ppt_w"/>
                                          </p:val>
                                        </p:tav>
                                      </p:tavLst>
                                    </p:anim>
                                    <p:anim calcmode="lin" valueType="num">
                                      <p:cBhvr>
                                        <p:cTn id="19" dur="500" fill="hold"/>
                                        <p:tgtEl>
                                          <p:spTgt spid="181255"/>
                                        </p:tgtEl>
                                        <p:attrNameLst>
                                          <p:attrName>ppt_h</p:attrName>
                                        </p:attrNameLst>
                                      </p:cBhvr>
                                      <p:tavLst>
                                        <p:tav tm="0">
                                          <p:val>
                                            <p:strVal val="#ppt_h"/>
                                          </p:val>
                                        </p:tav>
                                        <p:tav tm="100000">
                                          <p:val>
                                            <p:strVal val="#ppt_h"/>
                                          </p:val>
                                        </p:tav>
                                      </p:tavLst>
                                    </p:anim>
                                  </p:childTnLst>
                                </p:cTn>
                              </p:par>
                            </p:childTnLst>
                          </p:cTn>
                        </p:par>
                        <p:par>
                          <p:cTn id="20" fill="hold">
                            <p:stCondLst>
                              <p:cond delay="1500"/>
                            </p:stCondLst>
                            <p:childTnLst>
                              <p:par>
                                <p:cTn id="21" presetID="9" presetClass="entr" presetSubtype="0" fill="hold" grpId="0" nodeType="afterEffect">
                                  <p:stCondLst>
                                    <p:cond delay="0"/>
                                  </p:stCondLst>
                                  <p:childTnLst>
                                    <p:set>
                                      <p:cBhvr>
                                        <p:cTn id="22" dur="1" fill="hold">
                                          <p:stCondLst>
                                            <p:cond delay="0"/>
                                          </p:stCondLst>
                                        </p:cTn>
                                        <p:tgtEl>
                                          <p:spTgt spid="181267"/>
                                        </p:tgtEl>
                                        <p:attrNameLst>
                                          <p:attrName>style.visibility</p:attrName>
                                        </p:attrNameLst>
                                      </p:cBhvr>
                                      <p:to>
                                        <p:strVal val="visible"/>
                                      </p:to>
                                    </p:set>
                                    <p:animEffect transition="in" filter="dissolve">
                                      <p:cBhvr>
                                        <p:cTn id="23" dur="500"/>
                                        <p:tgtEl>
                                          <p:spTgt spid="181267"/>
                                        </p:tgtEl>
                                      </p:cBhvr>
                                    </p:animEffect>
                                  </p:childTnLst>
                                </p:cTn>
                              </p:par>
                            </p:childTnLst>
                          </p:cTn>
                        </p:par>
                        <p:par>
                          <p:cTn id="24" fill="hold">
                            <p:stCondLst>
                              <p:cond delay="2000"/>
                            </p:stCondLst>
                            <p:childTnLst>
                              <p:par>
                                <p:cTn id="25" presetID="23" presetClass="entr" presetSubtype="16" fill="hold" grpId="0" nodeType="afterEffect">
                                  <p:stCondLst>
                                    <p:cond delay="0"/>
                                  </p:stCondLst>
                                  <p:childTnLst>
                                    <p:set>
                                      <p:cBhvr>
                                        <p:cTn id="26" dur="1" fill="hold">
                                          <p:stCondLst>
                                            <p:cond delay="0"/>
                                          </p:stCondLst>
                                        </p:cTn>
                                        <p:tgtEl>
                                          <p:spTgt spid="181253"/>
                                        </p:tgtEl>
                                        <p:attrNameLst>
                                          <p:attrName>style.visibility</p:attrName>
                                        </p:attrNameLst>
                                      </p:cBhvr>
                                      <p:to>
                                        <p:strVal val="visible"/>
                                      </p:to>
                                    </p:set>
                                    <p:anim calcmode="lin" valueType="num">
                                      <p:cBhvr>
                                        <p:cTn id="27" dur="500" fill="hold"/>
                                        <p:tgtEl>
                                          <p:spTgt spid="181253"/>
                                        </p:tgtEl>
                                        <p:attrNameLst>
                                          <p:attrName>ppt_w</p:attrName>
                                        </p:attrNameLst>
                                      </p:cBhvr>
                                      <p:tavLst>
                                        <p:tav tm="0">
                                          <p:val>
                                            <p:fltVal val="0"/>
                                          </p:val>
                                        </p:tav>
                                        <p:tav tm="100000">
                                          <p:val>
                                            <p:strVal val="#ppt_w"/>
                                          </p:val>
                                        </p:tav>
                                      </p:tavLst>
                                    </p:anim>
                                    <p:anim calcmode="lin" valueType="num">
                                      <p:cBhvr>
                                        <p:cTn id="28" dur="500" fill="hold"/>
                                        <p:tgtEl>
                                          <p:spTgt spid="181253"/>
                                        </p:tgtEl>
                                        <p:attrNameLst>
                                          <p:attrName>ppt_h</p:attrName>
                                        </p:attrNameLst>
                                      </p:cBhvr>
                                      <p:tavLst>
                                        <p:tav tm="0">
                                          <p:val>
                                            <p:fltVal val="0"/>
                                          </p:val>
                                        </p:tav>
                                        <p:tav tm="100000">
                                          <p:val>
                                            <p:strVal val="#ppt_h"/>
                                          </p:val>
                                        </p:tav>
                                      </p:tavLst>
                                    </p:anim>
                                  </p:childTnLst>
                                </p:cTn>
                              </p:par>
                            </p:childTnLst>
                          </p:cTn>
                        </p:par>
                        <p:par>
                          <p:cTn id="29" fill="hold">
                            <p:stCondLst>
                              <p:cond delay="2500"/>
                            </p:stCondLst>
                            <p:childTnLst>
                              <p:par>
                                <p:cTn id="30" presetID="17" presetClass="entr" presetSubtype="8" fill="hold" grpId="0" nodeType="afterEffect">
                                  <p:stCondLst>
                                    <p:cond delay="0"/>
                                  </p:stCondLst>
                                  <p:childTnLst>
                                    <p:set>
                                      <p:cBhvr>
                                        <p:cTn id="31" dur="1" fill="hold">
                                          <p:stCondLst>
                                            <p:cond delay="0"/>
                                          </p:stCondLst>
                                        </p:cTn>
                                        <p:tgtEl>
                                          <p:spTgt spid="181256"/>
                                        </p:tgtEl>
                                        <p:attrNameLst>
                                          <p:attrName>style.visibility</p:attrName>
                                        </p:attrNameLst>
                                      </p:cBhvr>
                                      <p:to>
                                        <p:strVal val="visible"/>
                                      </p:to>
                                    </p:set>
                                    <p:anim calcmode="lin" valueType="num">
                                      <p:cBhvr>
                                        <p:cTn id="32" dur="500" fill="hold"/>
                                        <p:tgtEl>
                                          <p:spTgt spid="181256"/>
                                        </p:tgtEl>
                                        <p:attrNameLst>
                                          <p:attrName>ppt_x</p:attrName>
                                        </p:attrNameLst>
                                      </p:cBhvr>
                                      <p:tavLst>
                                        <p:tav tm="0">
                                          <p:val>
                                            <p:strVal val="#ppt_x-#ppt_w/2"/>
                                          </p:val>
                                        </p:tav>
                                        <p:tav tm="100000">
                                          <p:val>
                                            <p:strVal val="#ppt_x"/>
                                          </p:val>
                                        </p:tav>
                                      </p:tavLst>
                                    </p:anim>
                                    <p:anim calcmode="lin" valueType="num">
                                      <p:cBhvr>
                                        <p:cTn id="33" dur="500" fill="hold"/>
                                        <p:tgtEl>
                                          <p:spTgt spid="181256"/>
                                        </p:tgtEl>
                                        <p:attrNameLst>
                                          <p:attrName>ppt_y</p:attrName>
                                        </p:attrNameLst>
                                      </p:cBhvr>
                                      <p:tavLst>
                                        <p:tav tm="0">
                                          <p:val>
                                            <p:strVal val="#ppt_y"/>
                                          </p:val>
                                        </p:tav>
                                        <p:tav tm="100000">
                                          <p:val>
                                            <p:strVal val="#ppt_y"/>
                                          </p:val>
                                        </p:tav>
                                      </p:tavLst>
                                    </p:anim>
                                    <p:anim calcmode="lin" valueType="num">
                                      <p:cBhvr>
                                        <p:cTn id="34" dur="500" fill="hold"/>
                                        <p:tgtEl>
                                          <p:spTgt spid="181256"/>
                                        </p:tgtEl>
                                        <p:attrNameLst>
                                          <p:attrName>ppt_w</p:attrName>
                                        </p:attrNameLst>
                                      </p:cBhvr>
                                      <p:tavLst>
                                        <p:tav tm="0">
                                          <p:val>
                                            <p:fltVal val="0"/>
                                          </p:val>
                                        </p:tav>
                                        <p:tav tm="100000">
                                          <p:val>
                                            <p:strVal val="#ppt_w"/>
                                          </p:val>
                                        </p:tav>
                                      </p:tavLst>
                                    </p:anim>
                                    <p:anim calcmode="lin" valueType="num">
                                      <p:cBhvr>
                                        <p:cTn id="35" dur="500" fill="hold"/>
                                        <p:tgtEl>
                                          <p:spTgt spid="181256"/>
                                        </p:tgtEl>
                                        <p:attrNameLst>
                                          <p:attrName>ppt_h</p:attrName>
                                        </p:attrNameLst>
                                      </p:cBhvr>
                                      <p:tavLst>
                                        <p:tav tm="0">
                                          <p:val>
                                            <p:strVal val="#ppt_h"/>
                                          </p:val>
                                        </p:tav>
                                        <p:tav tm="100000">
                                          <p:val>
                                            <p:strVal val="#ppt_h"/>
                                          </p:val>
                                        </p:tav>
                                      </p:tavLst>
                                    </p:anim>
                                  </p:childTnLst>
                                </p:cTn>
                              </p:par>
                            </p:childTnLst>
                          </p:cTn>
                        </p:par>
                        <p:par>
                          <p:cTn id="36" fill="hold">
                            <p:stCondLst>
                              <p:cond delay="3000"/>
                            </p:stCondLst>
                            <p:childTnLst>
                              <p:par>
                                <p:cTn id="37" presetID="9" presetClass="entr" presetSubtype="0" fill="hold" grpId="0" nodeType="afterEffect">
                                  <p:stCondLst>
                                    <p:cond delay="0"/>
                                  </p:stCondLst>
                                  <p:childTnLst>
                                    <p:set>
                                      <p:cBhvr>
                                        <p:cTn id="38" dur="1" fill="hold">
                                          <p:stCondLst>
                                            <p:cond delay="0"/>
                                          </p:stCondLst>
                                        </p:cTn>
                                        <p:tgtEl>
                                          <p:spTgt spid="181268"/>
                                        </p:tgtEl>
                                        <p:attrNameLst>
                                          <p:attrName>style.visibility</p:attrName>
                                        </p:attrNameLst>
                                      </p:cBhvr>
                                      <p:to>
                                        <p:strVal val="visible"/>
                                      </p:to>
                                    </p:set>
                                    <p:animEffect transition="in" filter="dissolve">
                                      <p:cBhvr>
                                        <p:cTn id="39" dur="500"/>
                                        <p:tgtEl>
                                          <p:spTgt spid="181268"/>
                                        </p:tgtEl>
                                      </p:cBhvr>
                                    </p:animEffect>
                                  </p:childTnLst>
                                </p:cTn>
                              </p:par>
                            </p:childTnLst>
                          </p:cTn>
                        </p:par>
                        <p:par>
                          <p:cTn id="40" fill="hold">
                            <p:stCondLst>
                              <p:cond delay="3500"/>
                            </p:stCondLst>
                            <p:childTnLst>
                              <p:par>
                                <p:cTn id="41" presetID="23" presetClass="entr" presetSubtype="16" fill="hold" grpId="0" nodeType="afterEffect">
                                  <p:stCondLst>
                                    <p:cond delay="0"/>
                                  </p:stCondLst>
                                  <p:childTnLst>
                                    <p:set>
                                      <p:cBhvr>
                                        <p:cTn id="42" dur="1" fill="hold">
                                          <p:stCondLst>
                                            <p:cond delay="0"/>
                                          </p:stCondLst>
                                        </p:cTn>
                                        <p:tgtEl>
                                          <p:spTgt spid="181254"/>
                                        </p:tgtEl>
                                        <p:attrNameLst>
                                          <p:attrName>style.visibility</p:attrName>
                                        </p:attrNameLst>
                                      </p:cBhvr>
                                      <p:to>
                                        <p:strVal val="visible"/>
                                      </p:to>
                                    </p:set>
                                    <p:anim calcmode="lin" valueType="num">
                                      <p:cBhvr>
                                        <p:cTn id="43" dur="500" fill="hold"/>
                                        <p:tgtEl>
                                          <p:spTgt spid="181254"/>
                                        </p:tgtEl>
                                        <p:attrNameLst>
                                          <p:attrName>ppt_w</p:attrName>
                                        </p:attrNameLst>
                                      </p:cBhvr>
                                      <p:tavLst>
                                        <p:tav tm="0">
                                          <p:val>
                                            <p:fltVal val="0"/>
                                          </p:val>
                                        </p:tav>
                                        <p:tav tm="100000">
                                          <p:val>
                                            <p:strVal val="#ppt_w"/>
                                          </p:val>
                                        </p:tav>
                                      </p:tavLst>
                                    </p:anim>
                                    <p:anim calcmode="lin" valueType="num">
                                      <p:cBhvr>
                                        <p:cTn id="44" dur="500" fill="hold"/>
                                        <p:tgtEl>
                                          <p:spTgt spid="181254"/>
                                        </p:tgtEl>
                                        <p:attrNameLst>
                                          <p:attrName>ppt_h</p:attrName>
                                        </p:attrNameLst>
                                      </p:cBhvr>
                                      <p:tavLst>
                                        <p:tav tm="0">
                                          <p:val>
                                            <p:fltVal val="0"/>
                                          </p:val>
                                        </p:tav>
                                        <p:tav tm="100000">
                                          <p:val>
                                            <p:strVal val="#ppt_h"/>
                                          </p:val>
                                        </p:tav>
                                      </p:tavLst>
                                    </p:anim>
                                  </p:childTnLst>
                                </p:cTn>
                              </p:par>
                            </p:childTnLst>
                          </p:cTn>
                        </p:par>
                        <p:par>
                          <p:cTn id="45" fill="hold">
                            <p:stCondLst>
                              <p:cond delay="4000"/>
                            </p:stCondLst>
                            <p:childTnLst>
                              <p:par>
                                <p:cTn id="46" presetID="17" presetClass="entr" presetSubtype="8" fill="hold" grpId="0" nodeType="afterEffect">
                                  <p:stCondLst>
                                    <p:cond delay="0"/>
                                  </p:stCondLst>
                                  <p:childTnLst>
                                    <p:set>
                                      <p:cBhvr>
                                        <p:cTn id="47" dur="1" fill="hold">
                                          <p:stCondLst>
                                            <p:cond delay="0"/>
                                          </p:stCondLst>
                                        </p:cTn>
                                        <p:tgtEl>
                                          <p:spTgt spid="181257"/>
                                        </p:tgtEl>
                                        <p:attrNameLst>
                                          <p:attrName>style.visibility</p:attrName>
                                        </p:attrNameLst>
                                      </p:cBhvr>
                                      <p:to>
                                        <p:strVal val="visible"/>
                                      </p:to>
                                    </p:set>
                                    <p:anim calcmode="lin" valueType="num">
                                      <p:cBhvr>
                                        <p:cTn id="48" dur="500" fill="hold"/>
                                        <p:tgtEl>
                                          <p:spTgt spid="181257"/>
                                        </p:tgtEl>
                                        <p:attrNameLst>
                                          <p:attrName>ppt_x</p:attrName>
                                        </p:attrNameLst>
                                      </p:cBhvr>
                                      <p:tavLst>
                                        <p:tav tm="0">
                                          <p:val>
                                            <p:strVal val="#ppt_x-#ppt_w/2"/>
                                          </p:val>
                                        </p:tav>
                                        <p:tav tm="100000">
                                          <p:val>
                                            <p:strVal val="#ppt_x"/>
                                          </p:val>
                                        </p:tav>
                                      </p:tavLst>
                                    </p:anim>
                                    <p:anim calcmode="lin" valueType="num">
                                      <p:cBhvr>
                                        <p:cTn id="49" dur="500" fill="hold"/>
                                        <p:tgtEl>
                                          <p:spTgt spid="181257"/>
                                        </p:tgtEl>
                                        <p:attrNameLst>
                                          <p:attrName>ppt_y</p:attrName>
                                        </p:attrNameLst>
                                      </p:cBhvr>
                                      <p:tavLst>
                                        <p:tav tm="0">
                                          <p:val>
                                            <p:strVal val="#ppt_y"/>
                                          </p:val>
                                        </p:tav>
                                        <p:tav tm="100000">
                                          <p:val>
                                            <p:strVal val="#ppt_y"/>
                                          </p:val>
                                        </p:tav>
                                      </p:tavLst>
                                    </p:anim>
                                    <p:anim calcmode="lin" valueType="num">
                                      <p:cBhvr>
                                        <p:cTn id="50" dur="500" fill="hold"/>
                                        <p:tgtEl>
                                          <p:spTgt spid="181257"/>
                                        </p:tgtEl>
                                        <p:attrNameLst>
                                          <p:attrName>ppt_w</p:attrName>
                                        </p:attrNameLst>
                                      </p:cBhvr>
                                      <p:tavLst>
                                        <p:tav tm="0">
                                          <p:val>
                                            <p:fltVal val="0"/>
                                          </p:val>
                                        </p:tav>
                                        <p:tav tm="100000">
                                          <p:val>
                                            <p:strVal val="#ppt_w"/>
                                          </p:val>
                                        </p:tav>
                                      </p:tavLst>
                                    </p:anim>
                                    <p:anim calcmode="lin" valueType="num">
                                      <p:cBhvr>
                                        <p:cTn id="51" dur="500" fill="hold"/>
                                        <p:tgtEl>
                                          <p:spTgt spid="181257"/>
                                        </p:tgtEl>
                                        <p:attrNameLst>
                                          <p:attrName>ppt_h</p:attrName>
                                        </p:attrNameLst>
                                      </p:cBhvr>
                                      <p:tavLst>
                                        <p:tav tm="0">
                                          <p:val>
                                            <p:strVal val="#ppt_h"/>
                                          </p:val>
                                        </p:tav>
                                        <p:tav tm="100000">
                                          <p:val>
                                            <p:strVal val="#ppt_h"/>
                                          </p:val>
                                        </p:tav>
                                      </p:tavLst>
                                    </p:anim>
                                  </p:childTnLst>
                                </p:cTn>
                              </p:par>
                            </p:childTnLst>
                          </p:cTn>
                        </p:par>
                        <p:par>
                          <p:cTn id="52" fill="hold">
                            <p:stCondLst>
                              <p:cond delay="4500"/>
                            </p:stCondLst>
                            <p:childTnLst>
                              <p:par>
                                <p:cTn id="53" presetID="23" presetClass="entr" presetSubtype="16" fill="hold" grpId="0" nodeType="afterEffect">
                                  <p:stCondLst>
                                    <p:cond delay="0"/>
                                  </p:stCondLst>
                                  <p:iterate type="wd">
                                    <p:tmPct val="100000"/>
                                  </p:iterate>
                                  <p:childTnLst>
                                    <p:set>
                                      <p:cBhvr>
                                        <p:cTn id="54" dur="1" fill="hold">
                                          <p:stCondLst>
                                            <p:cond delay="0"/>
                                          </p:stCondLst>
                                        </p:cTn>
                                        <p:tgtEl>
                                          <p:spTgt spid="181258"/>
                                        </p:tgtEl>
                                        <p:attrNameLst>
                                          <p:attrName>style.visibility</p:attrName>
                                        </p:attrNameLst>
                                      </p:cBhvr>
                                      <p:to>
                                        <p:strVal val="visible"/>
                                      </p:to>
                                    </p:set>
                                    <p:anim calcmode="lin" valueType="num">
                                      <p:cBhvr>
                                        <p:cTn id="55" dur="300" fill="hold"/>
                                        <p:tgtEl>
                                          <p:spTgt spid="181258"/>
                                        </p:tgtEl>
                                        <p:attrNameLst>
                                          <p:attrName>ppt_w</p:attrName>
                                        </p:attrNameLst>
                                      </p:cBhvr>
                                      <p:tavLst>
                                        <p:tav tm="0">
                                          <p:val>
                                            <p:fltVal val="0"/>
                                          </p:val>
                                        </p:tav>
                                        <p:tav tm="100000">
                                          <p:val>
                                            <p:strVal val="#ppt_w"/>
                                          </p:val>
                                        </p:tav>
                                      </p:tavLst>
                                    </p:anim>
                                    <p:anim calcmode="lin" valueType="num">
                                      <p:cBhvr>
                                        <p:cTn id="56" dur="300" fill="hold"/>
                                        <p:tgtEl>
                                          <p:spTgt spid="181258"/>
                                        </p:tgtEl>
                                        <p:attrNameLst>
                                          <p:attrName>ppt_h</p:attrName>
                                        </p:attrNameLst>
                                      </p:cBhvr>
                                      <p:tavLst>
                                        <p:tav tm="0">
                                          <p:val>
                                            <p:fltVal val="0"/>
                                          </p:val>
                                        </p:tav>
                                        <p:tav tm="100000">
                                          <p:val>
                                            <p:strVal val="#ppt_h"/>
                                          </p:val>
                                        </p:tav>
                                      </p:tavLst>
                                    </p:anim>
                                  </p:childTnLst>
                                </p:cTn>
                              </p:par>
                            </p:childTnLst>
                          </p:cTn>
                        </p:par>
                        <p:par>
                          <p:cTn id="57" fill="hold">
                            <p:stCondLst>
                              <p:cond delay="5100"/>
                            </p:stCondLst>
                            <p:childTnLst>
                              <p:par>
                                <p:cTn id="58" presetID="23" presetClass="entr" presetSubtype="16" fill="hold" grpId="0" nodeType="afterEffect">
                                  <p:stCondLst>
                                    <p:cond delay="0"/>
                                  </p:stCondLst>
                                  <p:childTnLst>
                                    <p:set>
                                      <p:cBhvr>
                                        <p:cTn id="59" dur="1" fill="hold">
                                          <p:stCondLst>
                                            <p:cond delay="0"/>
                                          </p:stCondLst>
                                        </p:cTn>
                                        <p:tgtEl>
                                          <p:spTgt spid="181262"/>
                                        </p:tgtEl>
                                        <p:attrNameLst>
                                          <p:attrName>style.visibility</p:attrName>
                                        </p:attrNameLst>
                                      </p:cBhvr>
                                      <p:to>
                                        <p:strVal val="visible"/>
                                      </p:to>
                                    </p:set>
                                    <p:anim calcmode="lin" valueType="num">
                                      <p:cBhvr>
                                        <p:cTn id="60" dur="500" fill="hold"/>
                                        <p:tgtEl>
                                          <p:spTgt spid="181262"/>
                                        </p:tgtEl>
                                        <p:attrNameLst>
                                          <p:attrName>ppt_w</p:attrName>
                                        </p:attrNameLst>
                                      </p:cBhvr>
                                      <p:tavLst>
                                        <p:tav tm="0">
                                          <p:val>
                                            <p:fltVal val="0"/>
                                          </p:val>
                                        </p:tav>
                                        <p:tav tm="100000">
                                          <p:val>
                                            <p:strVal val="#ppt_w"/>
                                          </p:val>
                                        </p:tav>
                                      </p:tavLst>
                                    </p:anim>
                                    <p:anim calcmode="lin" valueType="num">
                                      <p:cBhvr>
                                        <p:cTn id="61" dur="500" fill="hold"/>
                                        <p:tgtEl>
                                          <p:spTgt spid="181262"/>
                                        </p:tgtEl>
                                        <p:attrNameLst>
                                          <p:attrName>ppt_h</p:attrName>
                                        </p:attrNameLst>
                                      </p:cBhvr>
                                      <p:tavLst>
                                        <p:tav tm="0">
                                          <p:val>
                                            <p:fltVal val="0"/>
                                          </p:val>
                                        </p:tav>
                                        <p:tav tm="100000">
                                          <p:val>
                                            <p:strVal val="#ppt_h"/>
                                          </p:val>
                                        </p:tav>
                                      </p:tavLst>
                                    </p:anim>
                                  </p:childTnLst>
                                </p:cTn>
                              </p:par>
                            </p:childTnLst>
                          </p:cTn>
                        </p:par>
                        <p:par>
                          <p:cTn id="62" fill="hold">
                            <p:stCondLst>
                              <p:cond delay="5600"/>
                            </p:stCondLst>
                            <p:childTnLst>
                              <p:par>
                                <p:cTn id="63" presetID="17" presetClass="entr" presetSubtype="8" fill="hold" grpId="0" nodeType="afterEffect">
                                  <p:stCondLst>
                                    <p:cond delay="0"/>
                                  </p:stCondLst>
                                  <p:childTnLst>
                                    <p:set>
                                      <p:cBhvr>
                                        <p:cTn id="64" dur="1" fill="hold">
                                          <p:stCondLst>
                                            <p:cond delay="0"/>
                                          </p:stCondLst>
                                        </p:cTn>
                                        <p:tgtEl>
                                          <p:spTgt spid="181265"/>
                                        </p:tgtEl>
                                        <p:attrNameLst>
                                          <p:attrName>style.visibility</p:attrName>
                                        </p:attrNameLst>
                                      </p:cBhvr>
                                      <p:to>
                                        <p:strVal val="visible"/>
                                      </p:to>
                                    </p:set>
                                    <p:anim calcmode="lin" valueType="num">
                                      <p:cBhvr>
                                        <p:cTn id="65" dur="500" fill="hold"/>
                                        <p:tgtEl>
                                          <p:spTgt spid="181265"/>
                                        </p:tgtEl>
                                        <p:attrNameLst>
                                          <p:attrName>ppt_x</p:attrName>
                                        </p:attrNameLst>
                                      </p:cBhvr>
                                      <p:tavLst>
                                        <p:tav tm="0">
                                          <p:val>
                                            <p:strVal val="#ppt_x-#ppt_w/2"/>
                                          </p:val>
                                        </p:tav>
                                        <p:tav tm="100000">
                                          <p:val>
                                            <p:strVal val="#ppt_x"/>
                                          </p:val>
                                        </p:tav>
                                      </p:tavLst>
                                    </p:anim>
                                    <p:anim calcmode="lin" valueType="num">
                                      <p:cBhvr>
                                        <p:cTn id="66" dur="500" fill="hold"/>
                                        <p:tgtEl>
                                          <p:spTgt spid="181265"/>
                                        </p:tgtEl>
                                        <p:attrNameLst>
                                          <p:attrName>ppt_y</p:attrName>
                                        </p:attrNameLst>
                                      </p:cBhvr>
                                      <p:tavLst>
                                        <p:tav tm="0">
                                          <p:val>
                                            <p:strVal val="#ppt_y"/>
                                          </p:val>
                                        </p:tav>
                                        <p:tav tm="100000">
                                          <p:val>
                                            <p:strVal val="#ppt_y"/>
                                          </p:val>
                                        </p:tav>
                                      </p:tavLst>
                                    </p:anim>
                                    <p:anim calcmode="lin" valueType="num">
                                      <p:cBhvr>
                                        <p:cTn id="67" dur="500" fill="hold"/>
                                        <p:tgtEl>
                                          <p:spTgt spid="181265"/>
                                        </p:tgtEl>
                                        <p:attrNameLst>
                                          <p:attrName>ppt_w</p:attrName>
                                        </p:attrNameLst>
                                      </p:cBhvr>
                                      <p:tavLst>
                                        <p:tav tm="0">
                                          <p:val>
                                            <p:fltVal val="0"/>
                                          </p:val>
                                        </p:tav>
                                        <p:tav tm="100000">
                                          <p:val>
                                            <p:strVal val="#ppt_w"/>
                                          </p:val>
                                        </p:tav>
                                      </p:tavLst>
                                    </p:anim>
                                    <p:anim calcmode="lin" valueType="num">
                                      <p:cBhvr>
                                        <p:cTn id="68" dur="500" fill="hold"/>
                                        <p:tgtEl>
                                          <p:spTgt spid="181265"/>
                                        </p:tgtEl>
                                        <p:attrNameLst>
                                          <p:attrName>ppt_h</p:attrName>
                                        </p:attrNameLst>
                                      </p:cBhvr>
                                      <p:tavLst>
                                        <p:tav tm="0">
                                          <p:val>
                                            <p:strVal val="#ppt_h"/>
                                          </p:val>
                                        </p:tav>
                                        <p:tav tm="100000">
                                          <p:val>
                                            <p:strVal val="#ppt_h"/>
                                          </p:val>
                                        </p:tav>
                                      </p:tavLst>
                                    </p:anim>
                                  </p:childTnLst>
                                </p:cTn>
                              </p:par>
                            </p:childTnLst>
                          </p:cTn>
                        </p:par>
                        <p:par>
                          <p:cTn id="69" fill="hold">
                            <p:stCondLst>
                              <p:cond delay="6100"/>
                            </p:stCondLst>
                            <p:childTnLst>
                              <p:par>
                                <p:cTn id="70" presetID="9" presetClass="entr" presetSubtype="0" fill="hold" grpId="0" nodeType="afterEffect">
                                  <p:stCondLst>
                                    <p:cond delay="0"/>
                                  </p:stCondLst>
                                  <p:childTnLst>
                                    <p:set>
                                      <p:cBhvr>
                                        <p:cTn id="71" dur="1" fill="hold">
                                          <p:stCondLst>
                                            <p:cond delay="0"/>
                                          </p:stCondLst>
                                        </p:cTn>
                                        <p:tgtEl>
                                          <p:spTgt spid="181270"/>
                                        </p:tgtEl>
                                        <p:attrNameLst>
                                          <p:attrName>style.visibility</p:attrName>
                                        </p:attrNameLst>
                                      </p:cBhvr>
                                      <p:to>
                                        <p:strVal val="visible"/>
                                      </p:to>
                                    </p:set>
                                    <p:animEffect transition="in" filter="dissolve">
                                      <p:cBhvr>
                                        <p:cTn id="72" dur="500"/>
                                        <p:tgtEl>
                                          <p:spTgt spid="181270"/>
                                        </p:tgtEl>
                                      </p:cBhvr>
                                    </p:animEffect>
                                  </p:childTnLst>
                                </p:cTn>
                              </p:par>
                            </p:childTnLst>
                          </p:cTn>
                        </p:par>
                        <p:par>
                          <p:cTn id="73" fill="hold">
                            <p:stCondLst>
                              <p:cond delay="6600"/>
                            </p:stCondLst>
                            <p:childTnLst>
                              <p:par>
                                <p:cTn id="74" presetID="23" presetClass="entr" presetSubtype="16" fill="hold" grpId="0" nodeType="afterEffect">
                                  <p:stCondLst>
                                    <p:cond delay="0"/>
                                  </p:stCondLst>
                                  <p:childTnLst>
                                    <p:set>
                                      <p:cBhvr>
                                        <p:cTn id="75" dur="1" fill="hold">
                                          <p:stCondLst>
                                            <p:cond delay="0"/>
                                          </p:stCondLst>
                                        </p:cTn>
                                        <p:tgtEl>
                                          <p:spTgt spid="181263"/>
                                        </p:tgtEl>
                                        <p:attrNameLst>
                                          <p:attrName>style.visibility</p:attrName>
                                        </p:attrNameLst>
                                      </p:cBhvr>
                                      <p:to>
                                        <p:strVal val="visible"/>
                                      </p:to>
                                    </p:set>
                                    <p:anim calcmode="lin" valueType="num">
                                      <p:cBhvr>
                                        <p:cTn id="76" dur="500" fill="hold"/>
                                        <p:tgtEl>
                                          <p:spTgt spid="181263"/>
                                        </p:tgtEl>
                                        <p:attrNameLst>
                                          <p:attrName>ppt_w</p:attrName>
                                        </p:attrNameLst>
                                      </p:cBhvr>
                                      <p:tavLst>
                                        <p:tav tm="0">
                                          <p:val>
                                            <p:fltVal val="0"/>
                                          </p:val>
                                        </p:tav>
                                        <p:tav tm="100000">
                                          <p:val>
                                            <p:strVal val="#ppt_w"/>
                                          </p:val>
                                        </p:tav>
                                      </p:tavLst>
                                    </p:anim>
                                    <p:anim calcmode="lin" valueType="num">
                                      <p:cBhvr>
                                        <p:cTn id="77" dur="500" fill="hold"/>
                                        <p:tgtEl>
                                          <p:spTgt spid="181263"/>
                                        </p:tgtEl>
                                        <p:attrNameLst>
                                          <p:attrName>ppt_h</p:attrName>
                                        </p:attrNameLst>
                                      </p:cBhvr>
                                      <p:tavLst>
                                        <p:tav tm="0">
                                          <p:val>
                                            <p:fltVal val="0"/>
                                          </p:val>
                                        </p:tav>
                                        <p:tav tm="100000">
                                          <p:val>
                                            <p:strVal val="#ppt_h"/>
                                          </p:val>
                                        </p:tav>
                                      </p:tavLst>
                                    </p:anim>
                                  </p:childTnLst>
                                </p:cTn>
                              </p:par>
                            </p:childTnLst>
                          </p:cTn>
                        </p:par>
                        <p:par>
                          <p:cTn id="78" fill="hold">
                            <p:stCondLst>
                              <p:cond delay="7100"/>
                            </p:stCondLst>
                            <p:childTnLst>
                              <p:par>
                                <p:cTn id="79" presetID="17" presetClass="entr" presetSubtype="8" fill="hold" grpId="0" nodeType="afterEffect">
                                  <p:stCondLst>
                                    <p:cond delay="0"/>
                                  </p:stCondLst>
                                  <p:childTnLst>
                                    <p:set>
                                      <p:cBhvr>
                                        <p:cTn id="80" dur="1" fill="hold">
                                          <p:stCondLst>
                                            <p:cond delay="0"/>
                                          </p:stCondLst>
                                        </p:cTn>
                                        <p:tgtEl>
                                          <p:spTgt spid="181266"/>
                                        </p:tgtEl>
                                        <p:attrNameLst>
                                          <p:attrName>style.visibility</p:attrName>
                                        </p:attrNameLst>
                                      </p:cBhvr>
                                      <p:to>
                                        <p:strVal val="visible"/>
                                      </p:to>
                                    </p:set>
                                    <p:anim calcmode="lin" valueType="num">
                                      <p:cBhvr>
                                        <p:cTn id="81" dur="500" fill="hold"/>
                                        <p:tgtEl>
                                          <p:spTgt spid="181266"/>
                                        </p:tgtEl>
                                        <p:attrNameLst>
                                          <p:attrName>ppt_x</p:attrName>
                                        </p:attrNameLst>
                                      </p:cBhvr>
                                      <p:tavLst>
                                        <p:tav tm="0">
                                          <p:val>
                                            <p:strVal val="#ppt_x-#ppt_w/2"/>
                                          </p:val>
                                        </p:tav>
                                        <p:tav tm="100000">
                                          <p:val>
                                            <p:strVal val="#ppt_x"/>
                                          </p:val>
                                        </p:tav>
                                      </p:tavLst>
                                    </p:anim>
                                    <p:anim calcmode="lin" valueType="num">
                                      <p:cBhvr>
                                        <p:cTn id="82" dur="500" fill="hold"/>
                                        <p:tgtEl>
                                          <p:spTgt spid="181266"/>
                                        </p:tgtEl>
                                        <p:attrNameLst>
                                          <p:attrName>ppt_y</p:attrName>
                                        </p:attrNameLst>
                                      </p:cBhvr>
                                      <p:tavLst>
                                        <p:tav tm="0">
                                          <p:val>
                                            <p:strVal val="#ppt_y"/>
                                          </p:val>
                                        </p:tav>
                                        <p:tav tm="100000">
                                          <p:val>
                                            <p:strVal val="#ppt_y"/>
                                          </p:val>
                                        </p:tav>
                                      </p:tavLst>
                                    </p:anim>
                                    <p:anim calcmode="lin" valueType="num">
                                      <p:cBhvr>
                                        <p:cTn id="83" dur="500" fill="hold"/>
                                        <p:tgtEl>
                                          <p:spTgt spid="181266"/>
                                        </p:tgtEl>
                                        <p:attrNameLst>
                                          <p:attrName>ppt_w</p:attrName>
                                        </p:attrNameLst>
                                      </p:cBhvr>
                                      <p:tavLst>
                                        <p:tav tm="0">
                                          <p:val>
                                            <p:fltVal val="0"/>
                                          </p:val>
                                        </p:tav>
                                        <p:tav tm="100000">
                                          <p:val>
                                            <p:strVal val="#ppt_w"/>
                                          </p:val>
                                        </p:tav>
                                      </p:tavLst>
                                    </p:anim>
                                    <p:anim calcmode="lin" valueType="num">
                                      <p:cBhvr>
                                        <p:cTn id="84" dur="500" fill="hold"/>
                                        <p:tgtEl>
                                          <p:spTgt spid="181266"/>
                                        </p:tgtEl>
                                        <p:attrNameLst>
                                          <p:attrName>ppt_h</p:attrName>
                                        </p:attrNameLst>
                                      </p:cBhvr>
                                      <p:tavLst>
                                        <p:tav tm="0">
                                          <p:val>
                                            <p:strVal val="#ppt_h"/>
                                          </p:val>
                                        </p:tav>
                                        <p:tav tm="100000">
                                          <p:val>
                                            <p:strVal val="#ppt_h"/>
                                          </p:val>
                                        </p:tav>
                                      </p:tavLst>
                                    </p:anim>
                                  </p:childTnLst>
                                </p:cTn>
                              </p:par>
                            </p:childTnLst>
                          </p:cTn>
                        </p:par>
                        <p:par>
                          <p:cTn id="85" fill="hold">
                            <p:stCondLst>
                              <p:cond delay="7600"/>
                            </p:stCondLst>
                            <p:childTnLst>
                              <p:par>
                                <p:cTn id="86" presetID="17" presetClass="entr" presetSubtype="8" fill="hold" nodeType="afterEffect">
                                  <p:stCondLst>
                                    <p:cond delay="0"/>
                                  </p:stCondLst>
                                  <p:childTnLst>
                                    <p:set>
                                      <p:cBhvr>
                                        <p:cTn id="87" dur="1" fill="hold">
                                          <p:stCondLst>
                                            <p:cond delay="0"/>
                                          </p:stCondLst>
                                        </p:cTn>
                                        <p:tgtEl>
                                          <p:spTgt spid="2"/>
                                        </p:tgtEl>
                                        <p:attrNameLst>
                                          <p:attrName>style.visibility</p:attrName>
                                        </p:attrNameLst>
                                      </p:cBhvr>
                                      <p:to>
                                        <p:strVal val="visible"/>
                                      </p:to>
                                    </p:set>
                                    <p:anim calcmode="lin" valueType="num">
                                      <p:cBhvr>
                                        <p:cTn id="88" dur="500" fill="hold"/>
                                        <p:tgtEl>
                                          <p:spTgt spid="2"/>
                                        </p:tgtEl>
                                        <p:attrNameLst>
                                          <p:attrName>ppt_x</p:attrName>
                                        </p:attrNameLst>
                                      </p:cBhvr>
                                      <p:tavLst>
                                        <p:tav tm="0">
                                          <p:val>
                                            <p:strVal val="#ppt_x-#ppt_w/2"/>
                                          </p:val>
                                        </p:tav>
                                        <p:tav tm="100000">
                                          <p:val>
                                            <p:strVal val="#ppt_x"/>
                                          </p:val>
                                        </p:tav>
                                      </p:tavLst>
                                    </p:anim>
                                    <p:anim calcmode="lin" valueType="num">
                                      <p:cBhvr>
                                        <p:cTn id="89" dur="500" fill="hold"/>
                                        <p:tgtEl>
                                          <p:spTgt spid="2"/>
                                        </p:tgtEl>
                                        <p:attrNameLst>
                                          <p:attrName>ppt_y</p:attrName>
                                        </p:attrNameLst>
                                      </p:cBhvr>
                                      <p:tavLst>
                                        <p:tav tm="0">
                                          <p:val>
                                            <p:strVal val="#ppt_y"/>
                                          </p:val>
                                        </p:tav>
                                        <p:tav tm="100000">
                                          <p:val>
                                            <p:strVal val="#ppt_y"/>
                                          </p:val>
                                        </p:tav>
                                      </p:tavLst>
                                    </p:anim>
                                    <p:anim calcmode="lin" valueType="num">
                                      <p:cBhvr>
                                        <p:cTn id="90" dur="500" fill="hold"/>
                                        <p:tgtEl>
                                          <p:spTgt spid="2"/>
                                        </p:tgtEl>
                                        <p:attrNameLst>
                                          <p:attrName>ppt_w</p:attrName>
                                        </p:attrNameLst>
                                      </p:cBhvr>
                                      <p:tavLst>
                                        <p:tav tm="0">
                                          <p:val>
                                            <p:fltVal val="0"/>
                                          </p:val>
                                        </p:tav>
                                        <p:tav tm="100000">
                                          <p:val>
                                            <p:strVal val="#ppt_w"/>
                                          </p:val>
                                        </p:tav>
                                      </p:tavLst>
                                    </p:anim>
                                    <p:anim calcmode="lin" valueType="num">
                                      <p:cBhvr>
                                        <p:cTn id="91" dur="500" fill="hold"/>
                                        <p:tgtEl>
                                          <p:spTgt spid="2"/>
                                        </p:tgtEl>
                                        <p:attrNameLst>
                                          <p:attrName>ppt_h</p:attrName>
                                        </p:attrNameLst>
                                      </p:cBhvr>
                                      <p:tavLst>
                                        <p:tav tm="0">
                                          <p:val>
                                            <p:strVal val="#ppt_h"/>
                                          </p:val>
                                        </p:tav>
                                        <p:tav tm="100000">
                                          <p:val>
                                            <p:strVal val="#ppt_h"/>
                                          </p:val>
                                        </p:tav>
                                      </p:tavLst>
                                    </p:anim>
                                  </p:childTnLst>
                                </p:cTn>
                              </p:par>
                            </p:childTnLst>
                          </p:cTn>
                        </p:par>
                        <p:par>
                          <p:cTn id="92" fill="hold">
                            <p:stCondLst>
                              <p:cond delay="8100"/>
                            </p:stCondLst>
                            <p:childTnLst>
                              <p:par>
                                <p:cTn id="93" presetID="16" presetClass="entr" presetSubtype="26" fill="hold" grpId="0" nodeType="afterEffect">
                                  <p:stCondLst>
                                    <p:cond delay="0"/>
                                  </p:stCondLst>
                                  <p:childTnLst>
                                    <p:set>
                                      <p:cBhvr>
                                        <p:cTn id="94" dur="1" fill="hold">
                                          <p:stCondLst>
                                            <p:cond delay="0"/>
                                          </p:stCondLst>
                                        </p:cTn>
                                        <p:tgtEl>
                                          <p:spTgt spid="181275"/>
                                        </p:tgtEl>
                                        <p:attrNameLst>
                                          <p:attrName>style.visibility</p:attrName>
                                        </p:attrNameLst>
                                      </p:cBhvr>
                                      <p:to>
                                        <p:strVal val="visible"/>
                                      </p:to>
                                    </p:set>
                                    <p:animEffect transition="in" filter="barn(inHorizontal)">
                                      <p:cBhvr>
                                        <p:cTn id="95" dur="500"/>
                                        <p:tgtEl>
                                          <p:spTgt spid="181275"/>
                                        </p:tgtEl>
                                      </p:cBhvr>
                                    </p:animEffect>
                                  </p:childTnLst>
                                </p:cTn>
                              </p:par>
                            </p:childTnLst>
                          </p:cTn>
                        </p:par>
                        <p:par>
                          <p:cTn id="96" fill="hold">
                            <p:stCondLst>
                              <p:cond delay="8600"/>
                            </p:stCondLst>
                            <p:childTnLst>
                              <p:par>
                                <p:cTn id="97" presetID="17" presetClass="entr" presetSubtype="8" fill="hold" grpId="0" nodeType="afterEffect">
                                  <p:stCondLst>
                                    <p:cond delay="0"/>
                                  </p:stCondLst>
                                  <p:childTnLst>
                                    <p:set>
                                      <p:cBhvr>
                                        <p:cTn id="98" dur="1" fill="hold">
                                          <p:stCondLst>
                                            <p:cond delay="0"/>
                                          </p:stCondLst>
                                        </p:cTn>
                                        <p:tgtEl>
                                          <p:spTgt spid="181276"/>
                                        </p:tgtEl>
                                        <p:attrNameLst>
                                          <p:attrName>style.visibility</p:attrName>
                                        </p:attrNameLst>
                                      </p:cBhvr>
                                      <p:to>
                                        <p:strVal val="visible"/>
                                      </p:to>
                                    </p:set>
                                    <p:anim calcmode="lin" valueType="num">
                                      <p:cBhvr>
                                        <p:cTn id="99" dur="500" fill="hold"/>
                                        <p:tgtEl>
                                          <p:spTgt spid="181276"/>
                                        </p:tgtEl>
                                        <p:attrNameLst>
                                          <p:attrName>ppt_x</p:attrName>
                                        </p:attrNameLst>
                                      </p:cBhvr>
                                      <p:tavLst>
                                        <p:tav tm="0">
                                          <p:val>
                                            <p:strVal val="#ppt_x-#ppt_w/2"/>
                                          </p:val>
                                        </p:tav>
                                        <p:tav tm="100000">
                                          <p:val>
                                            <p:strVal val="#ppt_x"/>
                                          </p:val>
                                        </p:tav>
                                      </p:tavLst>
                                    </p:anim>
                                    <p:anim calcmode="lin" valueType="num">
                                      <p:cBhvr>
                                        <p:cTn id="100" dur="500" fill="hold"/>
                                        <p:tgtEl>
                                          <p:spTgt spid="181276"/>
                                        </p:tgtEl>
                                        <p:attrNameLst>
                                          <p:attrName>ppt_y</p:attrName>
                                        </p:attrNameLst>
                                      </p:cBhvr>
                                      <p:tavLst>
                                        <p:tav tm="0">
                                          <p:val>
                                            <p:strVal val="#ppt_y"/>
                                          </p:val>
                                        </p:tav>
                                        <p:tav tm="100000">
                                          <p:val>
                                            <p:strVal val="#ppt_y"/>
                                          </p:val>
                                        </p:tav>
                                      </p:tavLst>
                                    </p:anim>
                                    <p:anim calcmode="lin" valueType="num">
                                      <p:cBhvr>
                                        <p:cTn id="101" dur="500" fill="hold"/>
                                        <p:tgtEl>
                                          <p:spTgt spid="181276"/>
                                        </p:tgtEl>
                                        <p:attrNameLst>
                                          <p:attrName>ppt_w</p:attrName>
                                        </p:attrNameLst>
                                      </p:cBhvr>
                                      <p:tavLst>
                                        <p:tav tm="0">
                                          <p:val>
                                            <p:fltVal val="0"/>
                                          </p:val>
                                        </p:tav>
                                        <p:tav tm="100000">
                                          <p:val>
                                            <p:strVal val="#ppt_w"/>
                                          </p:val>
                                        </p:tav>
                                      </p:tavLst>
                                    </p:anim>
                                    <p:anim calcmode="lin" valueType="num">
                                      <p:cBhvr>
                                        <p:cTn id="102" dur="500" fill="hold"/>
                                        <p:tgtEl>
                                          <p:spTgt spid="181276"/>
                                        </p:tgtEl>
                                        <p:attrNameLst>
                                          <p:attrName>ppt_h</p:attrName>
                                        </p:attrNameLst>
                                      </p:cBhvr>
                                      <p:tavLst>
                                        <p:tav tm="0">
                                          <p:val>
                                            <p:strVal val="#ppt_h"/>
                                          </p:val>
                                        </p:tav>
                                        <p:tav tm="100000">
                                          <p:val>
                                            <p:strVal val="#ppt_h"/>
                                          </p:val>
                                        </p:tav>
                                      </p:tavLst>
                                    </p:anim>
                                  </p:childTnLst>
                                </p:cTn>
                              </p:par>
                            </p:childTnLst>
                          </p:cTn>
                        </p:par>
                        <p:par>
                          <p:cTn id="103" fill="hold">
                            <p:stCondLst>
                              <p:cond delay="9100"/>
                            </p:stCondLst>
                            <p:childTnLst>
                              <p:par>
                                <p:cTn id="104" presetID="23" presetClass="entr" presetSubtype="16" fill="hold" grpId="0" nodeType="afterEffect">
                                  <p:stCondLst>
                                    <p:cond delay="0"/>
                                  </p:stCondLst>
                                  <p:iterate type="wd">
                                    <p:tmPct val="100000"/>
                                  </p:iterate>
                                  <p:childTnLst>
                                    <p:set>
                                      <p:cBhvr>
                                        <p:cTn id="105" dur="1" fill="hold">
                                          <p:stCondLst>
                                            <p:cond delay="0"/>
                                          </p:stCondLst>
                                        </p:cTn>
                                        <p:tgtEl>
                                          <p:spTgt spid="181277"/>
                                        </p:tgtEl>
                                        <p:attrNameLst>
                                          <p:attrName>style.visibility</p:attrName>
                                        </p:attrNameLst>
                                      </p:cBhvr>
                                      <p:to>
                                        <p:strVal val="visible"/>
                                      </p:to>
                                    </p:set>
                                    <p:anim calcmode="lin" valueType="num">
                                      <p:cBhvr>
                                        <p:cTn id="106" dur="300" fill="hold"/>
                                        <p:tgtEl>
                                          <p:spTgt spid="181277"/>
                                        </p:tgtEl>
                                        <p:attrNameLst>
                                          <p:attrName>ppt_w</p:attrName>
                                        </p:attrNameLst>
                                      </p:cBhvr>
                                      <p:tavLst>
                                        <p:tav tm="0">
                                          <p:val>
                                            <p:fltVal val="0"/>
                                          </p:val>
                                        </p:tav>
                                        <p:tav tm="100000">
                                          <p:val>
                                            <p:strVal val="#ppt_w"/>
                                          </p:val>
                                        </p:tav>
                                      </p:tavLst>
                                    </p:anim>
                                    <p:anim calcmode="lin" valueType="num">
                                      <p:cBhvr>
                                        <p:cTn id="107" dur="300" fill="hold"/>
                                        <p:tgtEl>
                                          <p:spTgt spid="181277"/>
                                        </p:tgtEl>
                                        <p:attrNameLst>
                                          <p:attrName>ppt_h</p:attrName>
                                        </p:attrNameLst>
                                      </p:cBhvr>
                                      <p:tavLst>
                                        <p:tav tm="0">
                                          <p:val>
                                            <p:fltVal val="0"/>
                                          </p:val>
                                        </p:tav>
                                        <p:tav tm="100000">
                                          <p:val>
                                            <p:strVal val="#ppt_h"/>
                                          </p:val>
                                        </p:tav>
                                      </p:tavLst>
                                    </p:anim>
                                  </p:childTnLst>
                                </p:cTn>
                              </p:par>
                            </p:childTnLst>
                          </p:cTn>
                        </p:par>
                        <p:par>
                          <p:cTn id="108" fill="hold">
                            <p:stCondLst>
                              <p:cond delay="9700"/>
                            </p:stCondLst>
                            <p:childTnLst>
                              <p:par>
                                <p:cTn id="109" presetID="17" presetClass="entr" presetSubtype="8" fill="hold" grpId="0" nodeType="afterEffect">
                                  <p:stCondLst>
                                    <p:cond delay="0"/>
                                  </p:stCondLst>
                                  <p:childTnLst>
                                    <p:set>
                                      <p:cBhvr>
                                        <p:cTn id="110" dur="1" fill="hold">
                                          <p:stCondLst>
                                            <p:cond delay="0"/>
                                          </p:stCondLst>
                                        </p:cTn>
                                        <p:tgtEl>
                                          <p:spTgt spid="36"/>
                                        </p:tgtEl>
                                        <p:attrNameLst>
                                          <p:attrName>style.visibility</p:attrName>
                                        </p:attrNameLst>
                                      </p:cBhvr>
                                      <p:to>
                                        <p:strVal val="visible"/>
                                      </p:to>
                                    </p:set>
                                    <p:anim calcmode="lin" valueType="num">
                                      <p:cBhvr>
                                        <p:cTn id="111" dur="500" fill="hold"/>
                                        <p:tgtEl>
                                          <p:spTgt spid="36"/>
                                        </p:tgtEl>
                                        <p:attrNameLst>
                                          <p:attrName>ppt_x</p:attrName>
                                        </p:attrNameLst>
                                      </p:cBhvr>
                                      <p:tavLst>
                                        <p:tav tm="0">
                                          <p:val>
                                            <p:strVal val="#ppt_x-#ppt_w/2"/>
                                          </p:val>
                                        </p:tav>
                                        <p:tav tm="100000">
                                          <p:val>
                                            <p:strVal val="#ppt_x"/>
                                          </p:val>
                                        </p:tav>
                                      </p:tavLst>
                                    </p:anim>
                                    <p:anim calcmode="lin" valueType="num">
                                      <p:cBhvr>
                                        <p:cTn id="112" dur="500" fill="hold"/>
                                        <p:tgtEl>
                                          <p:spTgt spid="36"/>
                                        </p:tgtEl>
                                        <p:attrNameLst>
                                          <p:attrName>ppt_y</p:attrName>
                                        </p:attrNameLst>
                                      </p:cBhvr>
                                      <p:tavLst>
                                        <p:tav tm="0">
                                          <p:val>
                                            <p:strVal val="#ppt_y"/>
                                          </p:val>
                                        </p:tav>
                                        <p:tav tm="100000">
                                          <p:val>
                                            <p:strVal val="#ppt_y"/>
                                          </p:val>
                                        </p:tav>
                                      </p:tavLst>
                                    </p:anim>
                                    <p:anim calcmode="lin" valueType="num">
                                      <p:cBhvr>
                                        <p:cTn id="113" dur="500" fill="hold"/>
                                        <p:tgtEl>
                                          <p:spTgt spid="36"/>
                                        </p:tgtEl>
                                        <p:attrNameLst>
                                          <p:attrName>ppt_w</p:attrName>
                                        </p:attrNameLst>
                                      </p:cBhvr>
                                      <p:tavLst>
                                        <p:tav tm="0">
                                          <p:val>
                                            <p:fltVal val="0"/>
                                          </p:val>
                                        </p:tav>
                                        <p:tav tm="100000">
                                          <p:val>
                                            <p:strVal val="#ppt_w"/>
                                          </p:val>
                                        </p:tav>
                                      </p:tavLst>
                                    </p:anim>
                                    <p:anim calcmode="lin" valueType="num">
                                      <p:cBhvr>
                                        <p:cTn id="114" dur="500" fill="hold"/>
                                        <p:tgtEl>
                                          <p:spTgt spid="36"/>
                                        </p:tgtEl>
                                        <p:attrNameLst>
                                          <p:attrName>ppt_h</p:attrName>
                                        </p:attrNameLst>
                                      </p:cBhvr>
                                      <p:tavLst>
                                        <p:tav tm="0">
                                          <p:val>
                                            <p:strVal val="#ppt_h"/>
                                          </p:val>
                                        </p:tav>
                                        <p:tav tm="100000">
                                          <p:val>
                                            <p:strVal val="#ppt_h"/>
                                          </p:val>
                                        </p:tav>
                                      </p:tavLst>
                                    </p:anim>
                                  </p:childTnLst>
                                </p:cTn>
                              </p:par>
                            </p:childTnLst>
                          </p:cTn>
                        </p:par>
                        <p:par>
                          <p:cTn id="115" fill="hold">
                            <p:stCondLst>
                              <p:cond delay="10200"/>
                            </p:stCondLst>
                            <p:childTnLst>
                              <p:par>
                                <p:cTn id="116" presetID="17" presetClass="entr" presetSubtype="8" fill="hold" grpId="0" nodeType="afterEffect">
                                  <p:stCondLst>
                                    <p:cond delay="0"/>
                                  </p:stCondLst>
                                  <p:childTnLst>
                                    <p:set>
                                      <p:cBhvr>
                                        <p:cTn id="117" dur="1" fill="hold">
                                          <p:stCondLst>
                                            <p:cond delay="0"/>
                                          </p:stCondLst>
                                        </p:cTn>
                                        <p:tgtEl>
                                          <p:spTgt spid="39"/>
                                        </p:tgtEl>
                                        <p:attrNameLst>
                                          <p:attrName>style.visibility</p:attrName>
                                        </p:attrNameLst>
                                      </p:cBhvr>
                                      <p:to>
                                        <p:strVal val="visible"/>
                                      </p:to>
                                    </p:set>
                                    <p:anim calcmode="lin" valueType="num">
                                      <p:cBhvr>
                                        <p:cTn id="118" dur="500" fill="hold"/>
                                        <p:tgtEl>
                                          <p:spTgt spid="39"/>
                                        </p:tgtEl>
                                        <p:attrNameLst>
                                          <p:attrName>ppt_x</p:attrName>
                                        </p:attrNameLst>
                                      </p:cBhvr>
                                      <p:tavLst>
                                        <p:tav tm="0">
                                          <p:val>
                                            <p:strVal val="#ppt_x-#ppt_w/2"/>
                                          </p:val>
                                        </p:tav>
                                        <p:tav tm="100000">
                                          <p:val>
                                            <p:strVal val="#ppt_x"/>
                                          </p:val>
                                        </p:tav>
                                      </p:tavLst>
                                    </p:anim>
                                    <p:anim calcmode="lin" valueType="num">
                                      <p:cBhvr>
                                        <p:cTn id="119" dur="500" fill="hold"/>
                                        <p:tgtEl>
                                          <p:spTgt spid="39"/>
                                        </p:tgtEl>
                                        <p:attrNameLst>
                                          <p:attrName>ppt_y</p:attrName>
                                        </p:attrNameLst>
                                      </p:cBhvr>
                                      <p:tavLst>
                                        <p:tav tm="0">
                                          <p:val>
                                            <p:strVal val="#ppt_y"/>
                                          </p:val>
                                        </p:tav>
                                        <p:tav tm="100000">
                                          <p:val>
                                            <p:strVal val="#ppt_y"/>
                                          </p:val>
                                        </p:tav>
                                      </p:tavLst>
                                    </p:anim>
                                    <p:anim calcmode="lin" valueType="num">
                                      <p:cBhvr>
                                        <p:cTn id="120" dur="500" fill="hold"/>
                                        <p:tgtEl>
                                          <p:spTgt spid="39"/>
                                        </p:tgtEl>
                                        <p:attrNameLst>
                                          <p:attrName>ppt_w</p:attrName>
                                        </p:attrNameLst>
                                      </p:cBhvr>
                                      <p:tavLst>
                                        <p:tav tm="0">
                                          <p:val>
                                            <p:fltVal val="0"/>
                                          </p:val>
                                        </p:tav>
                                        <p:tav tm="100000">
                                          <p:val>
                                            <p:strVal val="#ppt_w"/>
                                          </p:val>
                                        </p:tav>
                                      </p:tavLst>
                                    </p:anim>
                                    <p:anim calcmode="lin" valueType="num">
                                      <p:cBhvr>
                                        <p:cTn id="121" dur="500" fill="hold"/>
                                        <p:tgtEl>
                                          <p:spTgt spid="3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autoUpdateAnimBg="0"/>
      <p:bldP spid="181252" grpId="0" animBg="1" autoUpdateAnimBg="0"/>
      <p:bldP spid="181253" grpId="0" animBg="1" autoUpdateAnimBg="0"/>
      <p:bldP spid="181254" grpId="0" animBg="1" autoUpdateAnimBg="0"/>
      <p:bldP spid="181255" grpId="0" animBg="1"/>
      <p:bldP spid="181256" grpId="0" animBg="1"/>
      <p:bldP spid="181257" grpId="0" animBg="1"/>
      <p:bldP spid="181258" grpId="0" animBg="1" autoUpdateAnimBg="0"/>
      <p:bldP spid="181262" grpId="0" bldLvl="0" animBg="1" autoUpdateAnimBg="0"/>
      <p:bldP spid="181263" grpId="0" bldLvl="0" animBg="1" autoUpdateAnimBg="0"/>
      <p:bldP spid="181265" grpId="0" animBg="1"/>
      <p:bldP spid="181266" grpId="0" animBg="1"/>
      <p:bldP spid="181267" grpId="0" autoUpdateAnimBg="0"/>
      <p:bldP spid="181268" grpId="0" autoUpdateAnimBg="0"/>
      <p:bldP spid="181270" grpId="0" autoUpdateAnimBg="0"/>
      <p:bldP spid="181275" grpId="0" animBg="1"/>
      <p:bldP spid="181276" grpId="0" animBg="1"/>
      <p:bldP spid="181277" grpId="0" animBg="1" autoUpdateAnimBg="0"/>
      <p:bldP spid="36" grpId="0" animBg="1"/>
      <p:bldP spid="3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Rot="1" noChangeArrowheads="1"/>
          </p:cNvSpPr>
          <p:nvPr>
            <p:ph type="body" idx="1"/>
          </p:nvPr>
        </p:nvSpPr>
        <p:spPr>
          <a:xfrm>
            <a:off x="301625" y="714375"/>
            <a:ext cx="8540750" cy="5384800"/>
          </a:xfrm>
        </p:spPr>
        <p:txBody>
          <a:bodyPr/>
          <a:lstStyle/>
          <a:p>
            <a:pPr eaLnBrk="1" hangingPunct="1"/>
            <a:r>
              <a:rPr lang="zh-CN" altLang="en-US" dirty="0" smtClean="0">
                <a:solidFill>
                  <a:srgbClr val="FFFF00"/>
                </a:solidFill>
                <a:latin typeface="黑体" pitchFamily="49" charset="-122"/>
                <a:ea typeface="黑体" pitchFamily="49" charset="-122"/>
              </a:rPr>
              <a:t>到了封建社会的后期，在小手工业者、行会、商业、农业等领域出现了资本主义经济因素。封建社会的上层建筑适合封建主义的生产关系，但封建社会的生产关系已经成为了生产力发展的障碍。主要表现在：封建割据和自然经济阻碍了自由贸易的发展和国内统一市场的形成；农民对封建主的人身依附，阻塞了自由劳动力的来源；封建行会制度妨碍了资本主义的自由竞争等等。所以，封建社会的上层建筑最终成为了社会发展的障碍。</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body" idx="1"/>
          </p:nvPr>
        </p:nvSpPr>
        <p:spPr>
          <a:xfrm>
            <a:off x="301625" y="333375"/>
            <a:ext cx="8540750" cy="1727200"/>
          </a:xfrm>
        </p:spPr>
        <p:txBody>
          <a:bodyPr/>
          <a:lstStyle/>
          <a:p>
            <a:pPr eaLnBrk="1" hangingPunct="1"/>
            <a:r>
              <a:rPr lang="zh-CN" altLang="en-US" dirty="0" smtClean="0">
                <a:solidFill>
                  <a:srgbClr val="FFC000"/>
                </a:solidFill>
                <a:latin typeface="黑体" pitchFamily="49" charset="-122"/>
                <a:ea typeface="黑体" pitchFamily="49" charset="-122"/>
              </a:rPr>
              <a:t>第一，它实质是社会在其一定发展阶段上的基本经济制度，是一种居支配地位的制度化的物质社会关系。</a:t>
            </a:r>
          </a:p>
          <a:p>
            <a:pPr eaLnBrk="1" hangingPunct="1"/>
            <a:endParaRPr lang="zh-CN" altLang="en-US" dirty="0" smtClean="0"/>
          </a:p>
          <a:p>
            <a:pPr eaLnBrk="1" hangingPunct="1">
              <a:buFont typeface="Wingdings 2" panose="05020102010507070707" pitchFamily="18" charset="2"/>
              <a:buNone/>
            </a:pPr>
            <a:endParaRPr lang="zh-CN" altLang="en-US" dirty="0" smtClean="0"/>
          </a:p>
        </p:txBody>
      </p:sp>
      <p:sp>
        <p:nvSpPr>
          <p:cNvPr id="9219" name="Rectangle 3"/>
          <p:cNvSpPr>
            <a:spLocks noChangeArrowheads="1"/>
          </p:cNvSpPr>
          <p:nvPr/>
        </p:nvSpPr>
        <p:spPr bwMode="auto">
          <a:xfrm>
            <a:off x="323850" y="2708275"/>
            <a:ext cx="4176713" cy="2554545"/>
          </a:xfrm>
          <a:prstGeom prst="rect">
            <a:avLst/>
          </a:prstGeom>
          <a:noFill/>
          <a:ln w="9525">
            <a:noFill/>
            <a:miter lim="800000"/>
          </a:ln>
        </p:spPr>
        <p:txBody>
          <a:bodyPr>
            <a:spAutoFit/>
          </a:bodyPr>
          <a:lstStyle/>
          <a:p>
            <a:r>
              <a:rPr lang="zh-CN" altLang="en-US" sz="3200" dirty="0">
                <a:solidFill>
                  <a:srgbClr val="FFFF00"/>
                </a:solidFill>
                <a:latin typeface="黑体" pitchFamily="49" charset="-122"/>
                <a:ea typeface="黑体" pitchFamily="49" charset="-122"/>
              </a:rPr>
              <a:t>“公有制经济为主体、多种所有制经济共同发展是我国社会主义初级阶段的一项基本经济制度。”</a:t>
            </a:r>
          </a:p>
        </p:txBody>
      </p:sp>
      <p:pic>
        <p:nvPicPr>
          <p:cNvPr id="129028" name="Picture 4" descr="江讲话３"/>
          <p:cNvPicPr>
            <a:picLocks noChangeAspect="1" noChangeArrowheads="1"/>
          </p:cNvPicPr>
          <p:nvPr/>
        </p:nvPicPr>
        <p:blipFill>
          <a:blip r:embed="rId2"/>
          <a:srcRect/>
          <a:stretch>
            <a:fillRect/>
          </a:stretch>
        </p:blipFill>
        <p:spPr bwMode="auto">
          <a:xfrm>
            <a:off x="4716463" y="2133600"/>
            <a:ext cx="3743325" cy="4248150"/>
          </a:xfrm>
          <a:prstGeom prst="rect">
            <a:avLst/>
          </a:prstGeom>
          <a:noFill/>
          <a:ln w="9525">
            <a:solidFill>
              <a:srgbClr val="FFFF66"/>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29028"/>
                                        </p:tgtEl>
                                        <p:attrNameLst>
                                          <p:attrName>style.visibility</p:attrName>
                                        </p:attrNameLst>
                                      </p:cBhvr>
                                      <p:to>
                                        <p:strVal val="visible"/>
                                      </p:to>
                                    </p:set>
                                    <p:animEffect transition="in" filter="barn(outHorizontal)">
                                      <p:cBhvr>
                                        <p:cTn id="7" dur="500"/>
                                        <p:tgtEl>
                                          <p:spTgt spid="129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日期占位符 3"/>
          <p:cNvSpPr>
            <a:spLocks noGrp="1"/>
          </p:cNvSpPr>
          <p:nvPr>
            <p:ph type="dt" sz="quarter" idx="10"/>
          </p:nvPr>
        </p:nvSpPr>
        <p:spPr>
          <a:noFill/>
        </p:spPr>
        <p:txBody>
          <a:bodyPr/>
          <a:lstStyle/>
          <a:p>
            <a:fld id="{03D4DE45-2E66-4A8F-B8D7-8D898CA495B4}" type="datetime1">
              <a:rPr lang="zh-CN" altLang="en-US"/>
              <a:pPr/>
              <a:t>2021/12/12</a:t>
            </a:fld>
            <a:endParaRPr lang="en-US" altLang="zh-CN"/>
          </a:p>
        </p:txBody>
      </p:sp>
      <p:sp>
        <p:nvSpPr>
          <p:cNvPr id="162818" name="灯片编号占位符 5"/>
          <p:cNvSpPr>
            <a:spLocks noGrp="1"/>
          </p:cNvSpPr>
          <p:nvPr>
            <p:ph type="sldNum" sz="quarter" idx="12"/>
          </p:nvPr>
        </p:nvSpPr>
        <p:spPr>
          <a:noFill/>
        </p:spPr>
        <p:txBody>
          <a:bodyPr/>
          <a:lstStyle/>
          <a:p>
            <a:fld id="{61827049-6ED1-48FC-BCFD-31E5EA67B50F}" type="slidenum">
              <a:rPr lang="en-US" altLang="zh-CN"/>
              <a:pPr/>
              <a:t>60</a:t>
            </a:fld>
            <a:endParaRPr lang="en-US" altLang="zh-CN"/>
          </a:p>
        </p:txBody>
      </p:sp>
      <p:sp>
        <p:nvSpPr>
          <p:cNvPr id="162819" name="Text Box 2"/>
          <p:cNvSpPr txBox="1">
            <a:spLocks noChangeArrowheads="1"/>
          </p:cNvSpPr>
          <p:nvPr/>
        </p:nvSpPr>
        <p:spPr bwMode="auto">
          <a:xfrm>
            <a:off x="142844" y="714356"/>
            <a:ext cx="8686800" cy="5854700"/>
          </a:xfrm>
          <a:prstGeom prst="rect">
            <a:avLst/>
          </a:prstGeom>
          <a:gradFill rotWithShape="0">
            <a:gsLst>
              <a:gs pos="0">
                <a:srgbClr val="99CCFF"/>
              </a:gs>
              <a:gs pos="100000">
                <a:srgbClr val="DDEEFF"/>
              </a:gs>
            </a:gsLst>
            <a:lin ang="5400000" scaled="1"/>
          </a:gradFill>
          <a:ln w="50800">
            <a:noFill/>
            <a:miter lim="800000"/>
            <a:headEnd/>
            <a:tailEnd/>
          </a:ln>
        </p:spPr>
        <p:txBody>
          <a:bodyPr/>
          <a:lstStyle/>
          <a:p>
            <a:pPr>
              <a:spcBef>
                <a:spcPct val="20000"/>
              </a:spcBef>
              <a:buClr>
                <a:schemeClr val="accent1"/>
              </a:buClr>
              <a:buSzPct val="70000"/>
              <a:buFont typeface="Monotype Sorts" pitchFamily="1" charset="2"/>
              <a:buNone/>
            </a:pPr>
            <a:r>
              <a:rPr kumimoji="1" lang="en-US" altLang="zh-CN" sz="2800">
                <a:solidFill>
                  <a:schemeClr val="tx2"/>
                </a:solidFill>
                <a:latin typeface="宋体" pitchFamily="2" charset="-122"/>
              </a:rPr>
              <a:t>    </a:t>
            </a:r>
            <a:endParaRPr kumimoji="1" lang="en-US" altLang="zh-CN" sz="4400">
              <a:solidFill>
                <a:schemeClr val="tx2"/>
              </a:solidFill>
              <a:latin typeface="幼圆" pitchFamily="49" charset="-122"/>
              <a:ea typeface="幼圆" pitchFamily="49" charset="-122"/>
            </a:endParaRPr>
          </a:p>
          <a:p>
            <a:pPr>
              <a:lnSpc>
                <a:spcPct val="130000"/>
              </a:lnSpc>
              <a:spcBef>
                <a:spcPct val="20000"/>
              </a:spcBef>
              <a:buClr>
                <a:schemeClr val="accent1"/>
              </a:buClr>
              <a:buSzPct val="70000"/>
              <a:buFont typeface="Monotype Sorts" pitchFamily="1" charset="2"/>
              <a:buNone/>
            </a:pPr>
            <a:endParaRPr kumimoji="1" lang="en-US" altLang="zh-CN" sz="4400">
              <a:solidFill>
                <a:schemeClr val="tx2"/>
              </a:solidFill>
              <a:latin typeface="幼圆" pitchFamily="49" charset="-122"/>
              <a:ea typeface="幼圆" pitchFamily="49" charset="-122"/>
            </a:endParaRPr>
          </a:p>
          <a:p>
            <a:pPr>
              <a:lnSpc>
                <a:spcPct val="130000"/>
              </a:lnSpc>
              <a:spcBef>
                <a:spcPct val="20000"/>
              </a:spcBef>
              <a:buClr>
                <a:schemeClr val="accent1"/>
              </a:buClr>
              <a:buSzPct val="70000"/>
              <a:buFont typeface="Monotype Sorts" pitchFamily="1" charset="2"/>
              <a:buNone/>
            </a:pPr>
            <a:r>
              <a:rPr kumimoji="1" lang="en-US" altLang="zh-CN" sz="2800">
                <a:latin typeface="Times New Roman" pitchFamily="18" charset="0"/>
              </a:rPr>
              <a:t>              		</a:t>
            </a:r>
          </a:p>
          <a:p>
            <a:pPr algn="just">
              <a:spcBef>
                <a:spcPct val="20000"/>
              </a:spcBef>
              <a:buClr>
                <a:schemeClr val="accent2"/>
              </a:buClr>
              <a:buSzPct val="80000"/>
              <a:buFont typeface="Wingdings" pitchFamily="2" charset="2"/>
              <a:buNone/>
            </a:pPr>
            <a:r>
              <a:rPr kumimoji="1" lang="en-US" altLang="zh-CN" sz="2800">
                <a:latin typeface="Times New Roman" pitchFamily="18" charset="0"/>
              </a:rPr>
              <a:t> </a:t>
            </a:r>
          </a:p>
          <a:p>
            <a:pPr algn="just">
              <a:spcBef>
                <a:spcPct val="20000"/>
              </a:spcBef>
              <a:buClr>
                <a:schemeClr val="accent2"/>
              </a:buClr>
              <a:buSzPct val="80000"/>
              <a:buFont typeface="Wingdings" pitchFamily="2" charset="2"/>
              <a:buNone/>
            </a:pPr>
            <a:r>
              <a:rPr kumimoji="1" lang="en-US" altLang="zh-CN" sz="2800">
                <a:latin typeface="Times New Roman" pitchFamily="18" charset="0"/>
              </a:rPr>
              <a:t/>
            </a:r>
            <a:br>
              <a:rPr kumimoji="1" lang="en-US" altLang="zh-CN" sz="2800">
                <a:latin typeface="Times New Roman" pitchFamily="18" charset="0"/>
              </a:rPr>
            </a:br>
            <a:r>
              <a:rPr kumimoji="1" lang="en-US" altLang="zh-CN" sz="2800">
                <a:latin typeface="Times New Roman" pitchFamily="18" charset="0"/>
              </a:rPr>
              <a:t> </a:t>
            </a:r>
          </a:p>
          <a:p>
            <a:pPr algn="just">
              <a:spcBef>
                <a:spcPct val="20000"/>
              </a:spcBef>
              <a:buClr>
                <a:schemeClr val="accent2"/>
              </a:buClr>
              <a:buSzPct val="80000"/>
              <a:buFont typeface="Wingdings" pitchFamily="2" charset="2"/>
              <a:buNone/>
            </a:pPr>
            <a:r>
              <a:rPr kumimoji="1" lang="en-US" altLang="zh-CN" sz="2800">
                <a:latin typeface="Times New Roman" pitchFamily="18" charset="0"/>
              </a:rPr>
              <a:t>						</a:t>
            </a:r>
            <a:endParaRPr kumimoji="1" lang="en-US" altLang="zh-CN" sz="4400">
              <a:latin typeface="幼圆" pitchFamily="49" charset="-122"/>
              <a:ea typeface="幼圆" pitchFamily="49" charset="-122"/>
            </a:endParaRPr>
          </a:p>
          <a:p>
            <a:pPr algn="just">
              <a:spcBef>
                <a:spcPct val="20000"/>
              </a:spcBef>
              <a:buClr>
                <a:schemeClr val="accent2"/>
              </a:buClr>
              <a:buSzPct val="80000"/>
              <a:buFont typeface="Wingdings" pitchFamily="2" charset="2"/>
              <a:buNone/>
            </a:pPr>
            <a:r>
              <a:rPr kumimoji="1" lang="en-US" altLang="zh-CN" sz="4400">
                <a:latin typeface="幼圆" pitchFamily="49" charset="-122"/>
                <a:ea typeface="幼圆" pitchFamily="49" charset="-122"/>
              </a:rPr>
              <a:t>   </a:t>
            </a:r>
            <a:r>
              <a:rPr kumimoji="1" lang="en-US" altLang="zh-CN" sz="3600">
                <a:latin typeface="幼圆" pitchFamily="49" charset="-122"/>
                <a:ea typeface="幼圆" pitchFamily="49" charset="-122"/>
              </a:rPr>
              <a:t>          </a:t>
            </a:r>
            <a:endParaRPr kumimoji="1" lang="en-US" altLang="zh-CN" sz="2800">
              <a:latin typeface="幼圆" pitchFamily="49" charset="-122"/>
              <a:ea typeface="幼圆" pitchFamily="49" charset="-122"/>
            </a:endParaRPr>
          </a:p>
          <a:p>
            <a:pPr algn="just">
              <a:spcBef>
                <a:spcPct val="20000"/>
              </a:spcBef>
              <a:buClr>
                <a:schemeClr val="accent2"/>
              </a:buClr>
              <a:buSzPct val="80000"/>
              <a:buFont typeface="Wingdings" pitchFamily="2" charset="2"/>
              <a:buNone/>
            </a:pPr>
            <a:endParaRPr kumimoji="1" lang="en-US" altLang="zh-CN" sz="2800">
              <a:latin typeface="幼圆" pitchFamily="49" charset="-122"/>
              <a:ea typeface="幼圆" pitchFamily="49" charset="-122"/>
            </a:endParaRPr>
          </a:p>
        </p:txBody>
      </p:sp>
      <p:sp>
        <p:nvSpPr>
          <p:cNvPr id="162820" name="Text Box 3"/>
          <p:cNvSpPr txBox="1">
            <a:spLocks noChangeArrowheads="1"/>
          </p:cNvSpPr>
          <p:nvPr/>
        </p:nvSpPr>
        <p:spPr bwMode="auto">
          <a:xfrm>
            <a:off x="590550" y="1935163"/>
            <a:ext cx="1166813" cy="2847975"/>
          </a:xfrm>
          <a:prstGeom prst="rect">
            <a:avLst/>
          </a:prstGeom>
          <a:solidFill>
            <a:srgbClr val="66FFCC"/>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6FFCC"/>
            </a:extrusionClr>
          </a:sp3d>
        </p:spPr>
        <p:txBody>
          <a:bodyPr>
            <a:spAutoFit/>
            <a:flatTx/>
          </a:bodyPr>
          <a:lstStyle/>
          <a:p>
            <a:r>
              <a:rPr kumimoji="1" lang="zh-CN" altLang="en-US" sz="3600" b="1">
                <a:latin typeface="黑体" pitchFamily="49" charset="-122"/>
                <a:ea typeface="黑体" pitchFamily="49" charset="-122"/>
              </a:rPr>
              <a:t>资本主义制度的确立</a:t>
            </a:r>
          </a:p>
        </p:txBody>
      </p:sp>
      <p:sp>
        <p:nvSpPr>
          <p:cNvPr id="162821" name="Line 4"/>
          <p:cNvSpPr>
            <a:spLocks noChangeShapeType="1"/>
          </p:cNvSpPr>
          <p:nvPr/>
        </p:nvSpPr>
        <p:spPr bwMode="auto">
          <a:xfrm>
            <a:off x="1763713" y="3357563"/>
            <a:ext cx="290512" cy="1587"/>
          </a:xfrm>
          <a:prstGeom prst="line">
            <a:avLst/>
          </a:prstGeom>
          <a:noFill/>
          <a:ln w="38100">
            <a:solidFill>
              <a:srgbClr val="000080"/>
            </a:solidFill>
            <a:round/>
            <a:headEnd/>
            <a:tailEnd/>
          </a:ln>
        </p:spPr>
        <p:txBody>
          <a:bodyPr/>
          <a:lstStyle/>
          <a:p>
            <a:endParaRPr lang="zh-CN" altLang="en-US"/>
          </a:p>
        </p:txBody>
      </p:sp>
      <p:sp>
        <p:nvSpPr>
          <p:cNvPr id="162822" name="Line 5"/>
          <p:cNvSpPr>
            <a:spLocks noChangeShapeType="1"/>
          </p:cNvSpPr>
          <p:nvPr/>
        </p:nvSpPr>
        <p:spPr bwMode="auto">
          <a:xfrm flipH="1">
            <a:off x="2051050" y="2133600"/>
            <a:ext cx="0" cy="2303463"/>
          </a:xfrm>
          <a:prstGeom prst="line">
            <a:avLst/>
          </a:prstGeom>
          <a:noFill/>
          <a:ln w="38100">
            <a:solidFill>
              <a:srgbClr val="000080"/>
            </a:solidFill>
            <a:round/>
            <a:headEnd/>
            <a:tailEnd/>
          </a:ln>
        </p:spPr>
        <p:txBody>
          <a:bodyPr/>
          <a:lstStyle/>
          <a:p>
            <a:endParaRPr lang="zh-CN" altLang="en-US"/>
          </a:p>
        </p:txBody>
      </p:sp>
      <p:sp>
        <p:nvSpPr>
          <p:cNvPr id="162823" name="Line 6"/>
          <p:cNvSpPr>
            <a:spLocks noChangeShapeType="1"/>
          </p:cNvSpPr>
          <p:nvPr/>
        </p:nvSpPr>
        <p:spPr bwMode="auto">
          <a:xfrm>
            <a:off x="2051050" y="2133600"/>
            <a:ext cx="265113" cy="1588"/>
          </a:xfrm>
          <a:prstGeom prst="line">
            <a:avLst/>
          </a:prstGeom>
          <a:noFill/>
          <a:ln w="38100">
            <a:solidFill>
              <a:srgbClr val="000080"/>
            </a:solidFill>
            <a:round/>
            <a:headEnd/>
            <a:tailEnd/>
          </a:ln>
        </p:spPr>
        <p:txBody>
          <a:bodyPr/>
          <a:lstStyle/>
          <a:p>
            <a:endParaRPr lang="zh-CN" altLang="en-US"/>
          </a:p>
        </p:txBody>
      </p:sp>
      <p:sp>
        <p:nvSpPr>
          <p:cNvPr id="162824" name="Line 7"/>
          <p:cNvSpPr>
            <a:spLocks noChangeShapeType="1"/>
          </p:cNvSpPr>
          <p:nvPr/>
        </p:nvSpPr>
        <p:spPr bwMode="auto">
          <a:xfrm>
            <a:off x="2051050" y="4437063"/>
            <a:ext cx="279400" cy="1587"/>
          </a:xfrm>
          <a:prstGeom prst="line">
            <a:avLst/>
          </a:prstGeom>
          <a:noFill/>
          <a:ln w="38100">
            <a:solidFill>
              <a:srgbClr val="000080"/>
            </a:solidFill>
            <a:round/>
            <a:headEnd/>
            <a:tailEnd/>
          </a:ln>
        </p:spPr>
        <p:txBody>
          <a:bodyPr/>
          <a:lstStyle/>
          <a:p>
            <a:endParaRPr lang="zh-CN" altLang="en-US"/>
          </a:p>
        </p:txBody>
      </p:sp>
      <p:sp>
        <p:nvSpPr>
          <p:cNvPr id="152584" name="Text Box 8"/>
          <p:cNvSpPr txBox="1">
            <a:spLocks noChangeArrowheads="1"/>
          </p:cNvSpPr>
          <p:nvPr/>
        </p:nvSpPr>
        <p:spPr bwMode="auto">
          <a:xfrm>
            <a:off x="2268538" y="1412875"/>
            <a:ext cx="1066800" cy="1563688"/>
          </a:xfrm>
          <a:prstGeom prst="rect">
            <a:avLst/>
          </a:prstGeom>
          <a:solidFill>
            <a:srgbClr val="FFFF00"/>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FFFF00"/>
            </a:extrusionClr>
          </a:sp3d>
        </p:spPr>
        <p:txBody>
          <a:bodyPr>
            <a:spAutoFit/>
            <a:flatTx/>
          </a:bodyPr>
          <a:lstStyle/>
          <a:p>
            <a:r>
              <a:rPr kumimoji="1" lang="zh-CN" altLang="en-US" sz="3200" b="1" dirty="0">
                <a:solidFill>
                  <a:srgbClr val="FF0000"/>
                </a:solidFill>
                <a:latin typeface="楷体_GB2312" pitchFamily="49" charset="-122"/>
                <a:ea typeface="楷体_GB2312" pitchFamily="49" charset="-122"/>
              </a:rPr>
              <a:t>资产阶级革命</a:t>
            </a:r>
          </a:p>
        </p:txBody>
      </p:sp>
      <p:sp>
        <p:nvSpPr>
          <p:cNvPr id="152585" name="Line 9"/>
          <p:cNvSpPr>
            <a:spLocks noChangeShapeType="1"/>
          </p:cNvSpPr>
          <p:nvPr/>
        </p:nvSpPr>
        <p:spPr bwMode="auto">
          <a:xfrm>
            <a:off x="3348038" y="2133600"/>
            <a:ext cx="484187" cy="1588"/>
          </a:xfrm>
          <a:prstGeom prst="line">
            <a:avLst/>
          </a:prstGeom>
          <a:noFill/>
          <a:ln w="38100">
            <a:solidFill>
              <a:srgbClr val="000080"/>
            </a:solidFill>
            <a:round/>
            <a:headEnd/>
            <a:tailEnd type="triangle" w="med" len="med"/>
          </a:ln>
        </p:spPr>
        <p:txBody>
          <a:bodyPr/>
          <a:lstStyle/>
          <a:p>
            <a:endParaRPr lang="zh-CN" altLang="en-US"/>
          </a:p>
        </p:txBody>
      </p:sp>
      <p:sp>
        <p:nvSpPr>
          <p:cNvPr id="152586" name="Text Box 10"/>
          <p:cNvSpPr txBox="1">
            <a:spLocks noChangeArrowheads="1"/>
          </p:cNvSpPr>
          <p:nvPr/>
        </p:nvSpPr>
        <p:spPr bwMode="auto">
          <a:xfrm>
            <a:off x="3851275" y="1052513"/>
            <a:ext cx="1066800" cy="2051050"/>
          </a:xfrm>
          <a:prstGeom prst="rect">
            <a:avLst/>
          </a:prstGeom>
          <a:solidFill>
            <a:srgbClr val="FFFF00"/>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FFFF00"/>
            </a:extrusionClr>
          </a:sp3d>
        </p:spPr>
        <p:txBody>
          <a:bodyPr>
            <a:spAutoFit/>
            <a:flatTx/>
          </a:bodyPr>
          <a:lstStyle/>
          <a:p>
            <a:r>
              <a:rPr kumimoji="1" lang="zh-CN" altLang="en-US" sz="3200" b="1" dirty="0">
                <a:solidFill>
                  <a:srgbClr val="FF0000"/>
                </a:solidFill>
                <a:latin typeface="楷体_GB2312" pitchFamily="49" charset="-122"/>
                <a:ea typeface="楷体_GB2312" pitchFamily="49" charset="-122"/>
              </a:rPr>
              <a:t>建立资产阶级政权</a:t>
            </a:r>
          </a:p>
        </p:txBody>
      </p:sp>
      <p:sp>
        <p:nvSpPr>
          <p:cNvPr id="152587" name="Line 11"/>
          <p:cNvSpPr>
            <a:spLocks noChangeShapeType="1"/>
          </p:cNvSpPr>
          <p:nvPr/>
        </p:nvSpPr>
        <p:spPr bwMode="auto">
          <a:xfrm>
            <a:off x="5003800" y="2133600"/>
            <a:ext cx="484188" cy="1588"/>
          </a:xfrm>
          <a:prstGeom prst="line">
            <a:avLst/>
          </a:prstGeom>
          <a:noFill/>
          <a:ln w="38100">
            <a:solidFill>
              <a:srgbClr val="000080"/>
            </a:solidFill>
            <a:round/>
            <a:headEnd/>
            <a:tailEnd type="triangle" w="med" len="med"/>
          </a:ln>
        </p:spPr>
        <p:txBody>
          <a:bodyPr/>
          <a:lstStyle/>
          <a:p>
            <a:endParaRPr lang="zh-CN" altLang="en-US"/>
          </a:p>
        </p:txBody>
      </p:sp>
      <p:sp>
        <p:nvSpPr>
          <p:cNvPr id="152588" name="Text Box 12"/>
          <p:cNvSpPr txBox="1">
            <a:spLocks noChangeArrowheads="1"/>
          </p:cNvSpPr>
          <p:nvPr/>
        </p:nvSpPr>
        <p:spPr bwMode="auto">
          <a:xfrm>
            <a:off x="5453063" y="985838"/>
            <a:ext cx="1181100" cy="2051050"/>
          </a:xfrm>
          <a:prstGeom prst="rect">
            <a:avLst/>
          </a:prstGeom>
          <a:solidFill>
            <a:srgbClr val="FFFF00"/>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FFFF00"/>
            </a:extrusionClr>
          </a:sp3d>
        </p:spPr>
        <p:txBody>
          <a:bodyPr>
            <a:spAutoFit/>
            <a:flatTx/>
          </a:bodyPr>
          <a:lstStyle/>
          <a:p>
            <a:r>
              <a:rPr kumimoji="1" lang="zh-CN" altLang="en-US" sz="3200" b="1" dirty="0">
                <a:solidFill>
                  <a:srgbClr val="FF0000"/>
                </a:solidFill>
                <a:latin typeface="楷体_GB2312" pitchFamily="49" charset="-122"/>
                <a:ea typeface="楷体_GB2312" pitchFamily="49" charset="-122"/>
              </a:rPr>
              <a:t>政治上确立了 统治</a:t>
            </a:r>
          </a:p>
        </p:txBody>
      </p:sp>
      <p:sp>
        <p:nvSpPr>
          <p:cNvPr id="152589" name="Text Box 13"/>
          <p:cNvSpPr txBox="1">
            <a:spLocks noChangeArrowheads="1"/>
          </p:cNvSpPr>
          <p:nvPr/>
        </p:nvSpPr>
        <p:spPr bwMode="auto">
          <a:xfrm>
            <a:off x="2339975" y="3644900"/>
            <a:ext cx="1087438" cy="1563688"/>
          </a:xfrm>
          <a:prstGeom prst="rect">
            <a:avLst/>
          </a:prstGeom>
          <a:solidFill>
            <a:srgbClr val="FFFF00"/>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FFFF00"/>
            </a:extrusionClr>
          </a:sp3d>
        </p:spPr>
        <p:txBody>
          <a:bodyPr>
            <a:spAutoFit/>
            <a:flatTx/>
          </a:bodyPr>
          <a:lstStyle/>
          <a:p>
            <a:pPr algn="ctr"/>
            <a:r>
              <a:rPr kumimoji="1" lang="zh-CN" altLang="en-US" sz="3200" b="1" dirty="0">
                <a:solidFill>
                  <a:srgbClr val="FF0000"/>
                </a:solidFill>
                <a:latin typeface="楷体_GB2312" pitchFamily="49" charset="-122"/>
                <a:ea typeface="楷体_GB2312" pitchFamily="49" charset="-122"/>
              </a:rPr>
              <a:t>产业</a:t>
            </a:r>
          </a:p>
          <a:p>
            <a:pPr algn="ctr"/>
            <a:endParaRPr kumimoji="1" lang="zh-CN" altLang="en-US" sz="3200" b="1" dirty="0">
              <a:solidFill>
                <a:srgbClr val="FF0000"/>
              </a:solidFill>
              <a:latin typeface="楷体_GB2312" pitchFamily="49" charset="-122"/>
              <a:ea typeface="楷体_GB2312" pitchFamily="49" charset="-122"/>
            </a:endParaRPr>
          </a:p>
          <a:p>
            <a:pPr algn="ctr"/>
            <a:r>
              <a:rPr kumimoji="1" lang="zh-CN" altLang="en-US" sz="3200" b="1" dirty="0">
                <a:solidFill>
                  <a:srgbClr val="FF0000"/>
                </a:solidFill>
                <a:latin typeface="楷体_GB2312" pitchFamily="49" charset="-122"/>
                <a:ea typeface="楷体_GB2312" pitchFamily="49" charset="-122"/>
              </a:rPr>
              <a:t>革命</a:t>
            </a:r>
          </a:p>
        </p:txBody>
      </p:sp>
      <p:sp>
        <p:nvSpPr>
          <p:cNvPr id="152590" name="Line 14"/>
          <p:cNvSpPr>
            <a:spLocks noChangeShapeType="1"/>
          </p:cNvSpPr>
          <p:nvPr/>
        </p:nvSpPr>
        <p:spPr bwMode="auto">
          <a:xfrm>
            <a:off x="3492500" y="4437063"/>
            <a:ext cx="381000" cy="0"/>
          </a:xfrm>
          <a:prstGeom prst="line">
            <a:avLst/>
          </a:prstGeom>
          <a:noFill/>
          <a:ln w="38100">
            <a:solidFill>
              <a:srgbClr val="000080"/>
            </a:solidFill>
            <a:round/>
            <a:headEnd/>
            <a:tailEnd type="triangle" w="med" len="med"/>
          </a:ln>
        </p:spPr>
        <p:txBody>
          <a:bodyPr/>
          <a:lstStyle/>
          <a:p>
            <a:endParaRPr lang="zh-CN" altLang="en-US"/>
          </a:p>
        </p:txBody>
      </p:sp>
      <p:sp>
        <p:nvSpPr>
          <p:cNvPr id="152591" name="Line 15"/>
          <p:cNvSpPr>
            <a:spLocks noChangeShapeType="1"/>
          </p:cNvSpPr>
          <p:nvPr/>
        </p:nvSpPr>
        <p:spPr bwMode="auto">
          <a:xfrm>
            <a:off x="4859338" y="4437063"/>
            <a:ext cx="457200" cy="0"/>
          </a:xfrm>
          <a:prstGeom prst="line">
            <a:avLst/>
          </a:prstGeom>
          <a:noFill/>
          <a:ln w="38100">
            <a:solidFill>
              <a:srgbClr val="000080"/>
            </a:solidFill>
            <a:round/>
            <a:headEnd/>
            <a:tailEnd type="triangle" w="med" len="med"/>
          </a:ln>
        </p:spPr>
        <p:txBody>
          <a:bodyPr/>
          <a:lstStyle/>
          <a:p>
            <a:endParaRPr lang="zh-CN" altLang="en-US"/>
          </a:p>
        </p:txBody>
      </p:sp>
      <p:cxnSp>
        <p:nvCxnSpPr>
          <p:cNvPr id="152592" name="AutoShape 16"/>
          <p:cNvCxnSpPr>
            <a:cxnSpLocks noChangeShapeType="1"/>
          </p:cNvCxnSpPr>
          <p:nvPr/>
        </p:nvCxnSpPr>
        <p:spPr bwMode="auto">
          <a:xfrm>
            <a:off x="6659563" y="2349500"/>
            <a:ext cx="762000" cy="822325"/>
          </a:xfrm>
          <a:prstGeom prst="bentConnector3">
            <a:avLst>
              <a:gd name="adj1" fmla="val 50000"/>
            </a:avLst>
          </a:prstGeom>
          <a:noFill/>
          <a:ln w="38100">
            <a:solidFill>
              <a:srgbClr val="000080"/>
            </a:solidFill>
            <a:miter lim="800000"/>
            <a:headEnd/>
            <a:tailEnd/>
          </a:ln>
        </p:spPr>
      </p:cxnSp>
      <p:cxnSp>
        <p:nvCxnSpPr>
          <p:cNvPr id="152593" name="AutoShape 17"/>
          <p:cNvCxnSpPr>
            <a:cxnSpLocks noChangeShapeType="1"/>
          </p:cNvCxnSpPr>
          <p:nvPr/>
        </p:nvCxnSpPr>
        <p:spPr bwMode="auto">
          <a:xfrm flipV="1">
            <a:off x="6659563" y="3141663"/>
            <a:ext cx="762000" cy="976312"/>
          </a:xfrm>
          <a:prstGeom prst="bentConnector3">
            <a:avLst>
              <a:gd name="adj1" fmla="val 50000"/>
            </a:avLst>
          </a:prstGeom>
          <a:noFill/>
          <a:ln w="38100">
            <a:solidFill>
              <a:srgbClr val="000080"/>
            </a:solidFill>
            <a:miter lim="800000"/>
            <a:headEnd/>
            <a:tailEnd/>
          </a:ln>
        </p:spPr>
      </p:cxnSp>
      <p:sp>
        <p:nvSpPr>
          <p:cNvPr id="152594" name="Text Box 18"/>
          <p:cNvSpPr txBox="1">
            <a:spLocks noChangeArrowheads="1"/>
          </p:cNvSpPr>
          <p:nvPr/>
        </p:nvSpPr>
        <p:spPr bwMode="auto">
          <a:xfrm>
            <a:off x="3924300" y="3429000"/>
            <a:ext cx="871538" cy="2051050"/>
          </a:xfrm>
          <a:prstGeom prst="rect">
            <a:avLst/>
          </a:prstGeom>
          <a:solidFill>
            <a:srgbClr val="FFFF00"/>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FFFF00"/>
            </a:extrusionClr>
          </a:sp3d>
        </p:spPr>
        <p:txBody>
          <a:bodyPr>
            <a:spAutoFit/>
            <a:flatTx/>
          </a:bodyPr>
          <a:lstStyle/>
          <a:p>
            <a:pPr algn="ctr"/>
            <a:r>
              <a:rPr kumimoji="1" lang="zh-CN" altLang="en-US" sz="3200" b="1">
                <a:solidFill>
                  <a:srgbClr val="FF0000"/>
                </a:solidFill>
                <a:latin typeface="楷体_GB2312" pitchFamily="49" charset="-122"/>
                <a:ea typeface="楷体_GB2312" pitchFamily="49" charset="-122"/>
              </a:rPr>
              <a:t>工厂制度</a:t>
            </a:r>
          </a:p>
        </p:txBody>
      </p:sp>
      <p:sp>
        <p:nvSpPr>
          <p:cNvPr id="152595" name="Text Box 19"/>
          <p:cNvSpPr txBox="1">
            <a:spLocks noChangeArrowheads="1"/>
          </p:cNvSpPr>
          <p:nvPr/>
        </p:nvSpPr>
        <p:spPr bwMode="auto">
          <a:xfrm>
            <a:off x="5292725" y="3429000"/>
            <a:ext cx="1514475" cy="2051050"/>
          </a:xfrm>
          <a:prstGeom prst="rect">
            <a:avLst/>
          </a:prstGeom>
          <a:solidFill>
            <a:srgbClr val="FFFF00"/>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FFFF00"/>
            </a:extrusionClr>
          </a:sp3d>
        </p:spPr>
        <p:txBody>
          <a:bodyPr>
            <a:spAutoFit/>
            <a:flatTx/>
          </a:bodyPr>
          <a:lstStyle/>
          <a:p>
            <a:r>
              <a:rPr kumimoji="1" lang="zh-CN" altLang="en-US" sz="3200" b="1" dirty="0">
                <a:solidFill>
                  <a:srgbClr val="FF0000"/>
                </a:solidFill>
                <a:latin typeface="楷体_GB2312" pitchFamily="49" charset="-122"/>
                <a:ea typeface="楷体_GB2312" pitchFamily="49" charset="-122"/>
              </a:rPr>
              <a:t>经济上确立了物质基础</a:t>
            </a:r>
          </a:p>
        </p:txBody>
      </p:sp>
      <p:sp>
        <p:nvSpPr>
          <p:cNvPr id="152596" name="Text Box 20"/>
          <p:cNvSpPr txBox="1">
            <a:spLocks noChangeArrowheads="1"/>
          </p:cNvSpPr>
          <p:nvPr/>
        </p:nvSpPr>
        <p:spPr bwMode="auto">
          <a:xfrm>
            <a:off x="7381875" y="1700213"/>
            <a:ext cx="1076325" cy="3025775"/>
          </a:xfrm>
          <a:prstGeom prst="rect">
            <a:avLst/>
          </a:prstGeom>
          <a:solidFill>
            <a:srgbClr val="00FF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00FFFF"/>
            </a:extrusionClr>
          </a:sp3d>
        </p:spPr>
        <p:txBody>
          <a:bodyPr>
            <a:spAutoFit/>
            <a:flatTx/>
          </a:bodyPr>
          <a:lstStyle/>
          <a:p>
            <a:r>
              <a:rPr kumimoji="1" lang="zh-CN" altLang="en-US" sz="3200" b="1">
                <a:latin typeface="黑体" pitchFamily="49" charset="-122"/>
                <a:ea typeface="黑体" pitchFamily="49" charset="-122"/>
              </a:rPr>
              <a:t>资本主义最终战胜封建主义</a:t>
            </a:r>
          </a:p>
        </p:txBody>
      </p:sp>
      <p:grpSp>
        <p:nvGrpSpPr>
          <p:cNvPr id="2" name="Group 21"/>
          <p:cNvGrpSpPr>
            <a:grpSpLocks/>
          </p:cNvGrpSpPr>
          <p:nvPr/>
        </p:nvGrpSpPr>
        <p:grpSpPr bwMode="auto">
          <a:xfrm>
            <a:off x="684213" y="620713"/>
            <a:ext cx="1608137" cy="1198562"/>
            <a:chOff x="1872" y="672"/>
            <a:chExt cx="1007" cy="864"/>
          </a:xfrm>
        </p:grpSpPr>
        <p:sp>
          <p:nvSpPr>
            <p:cNvPr id="162839" name="Text Box 22"/>
            <p:cNvSpPr txBox="1">
              <a:spLocks noChangeArrowheads="1"/>
            </p:cNvSpPr>
            <p:nvPr/>
          </p:nvSpPr>
          <p:spPr bwMode="auto">
            <a:xfrm>
              <a:off x="2313" y="937"/>
              <a:ext cx="310" cy="330"/>
            </a:xfrm>
            <a:prstGeom prst="rect">
              <a:avLst/>
            </a:prstGeom>
            <a:noFill/>
            <a:ln w="9525">
              <a:noFill/>
              <a:miter lim="800000"/>
              <a:headEnd/>
              <a:tailEnd/>
            </a:ln>
          </p:spPr>
          <p:txBody>
            <a:bodyPr>
              <a:spAutoFit/>
            </a:bodyPr>
            <a:lstStyle/>
            <a:p>
              <a:pPr>
                <a:spcBef>
                  <a:spcPct val="50000"/>
                </a:spcBef>
              </a:pPr>
              <a:r>
                <a:rPr kumimoji="1" lang="zh-CN" altLang="en-US" sz="2400" b="1">
                  <a:solidFill>
                    <a:srgbClr val="CC3300"/>
                  </a:solidFill>
                  <a:latin typeface="Times New Roman" pitchFamily="18" charset="0"/>
                  <a:ea typeface="黑体" pitchFamily="49" charset="-122"/>
                </a:rPr>
                <a:t>！</a:t>
              </a:r>
            </a:p>
          </p:txBody>
        </p:sp>
        <p:sp>
          <p:nvSpPr>
            <p:cNvPr id="162840" name="Text Box 23"/>
            <p:cNvSpPr txBox="1">
              <a:spLocks noChangeArrowheads="1"/>
            </p:cNvSpPr>
            <p:nvPr/>
          </p:nvSpPr>
          <p:spPr bwMode="auto">
            <a:xfrm>
              <a:off x="2399" y="825"/>
              <a:ext cx="384" cy="418"/>
            </a:xfrm>
            <a:prstGeom prst="rect">
              <a:avLst/>
            </a:prstGeom>
            <a:noFill/>
            <a:ln w="9525">
              <a:noFill/>
              <a:miter lim="800000"/>
              <a:headEnd/>
              <a:tailEnd/>
            </a:ln>
          </p:spPr>
          <p:txBody>
            <a:bodyPr>
              <a:spAutoFit/>
            </a:bodyPr>
            <a:lstStyle/>
            <a:p>
              <a:pPr>
                <a:spcBef>
                  <a:spcPct val="50000"/>
                </a:spcBef>
              </a:pPr>
              <a:r>
                <a:rPr kumimoji="1" lang="zh-CN" altLang="en-US" sz="3200" b="1">
                  <a:solidFill>
                    <a:srgbClr val="CC3300"/>
                  </a:solidFill>
                  <a:latin typeface="Times New Roman" pitchFamily="18" charset="0"/>
                  <a:ea typeface="黑体" pitchFamily="49" charset="-122"/>
                </a:rPr>
                <a:t>！</a:t>
              </a:r>
            </a:p>
          </p:txBody>
        </p:sp>
        <p:sp>
          <p:nvSpPr>
            <p:cNvPr id="162841" name="Text Box 24"/>
            <p:cNvSpPr txBox="1">
              <a:spLocks noChangeArrowheads="1"/>
            </p:cNvSpPr>
            <p:nvPr/>
          </p:nvSpPr>
          <p:spPr bwMode="auto">
            <a:xfrm>
              <a:off x="2495" y="672"/>
              <a:ext cx="384" cy="594"/>
            </a:xfrm>
            <a:prstGeom prst="rect">
              <a:avLst/>
            </a:prstGeom>
            <a:noFill/>
            <a:ln w="9525">
              <a:noFill/>
              <a:miter lim="800000"/>
              <a:headEnd/>
              <a:tailEnd/>
            </a:ln>
          </p:spPr>
          <p:txBody>
            <a:bodyPr>
              <a:spAutoFit/>
            </a:bodyPr>
            <a:lstStyle/>
            <a:p>
              <a:pPr>
                <a:spcBef>
                  <a:spcPct val="50000"/>
                </a:spcBef>
              </a:pPr>
              <a:r>
                <a:rPr kumimoji="1" lang="zh-CN" altLang="en-US" sz="4800" b="1">
                  <a:solidFill>
                    <a:srgbClr val="CC3300"/>
                  </a:solidFill>
                  <a:latin typeface="Times New Roman" pitchFamily="18" charset="0"/>
                  <a:ea typeface="黑体" pitchFamily="49" charset="-122"/>
                </a:rPr>
                <a:t>！</a:t>
              </a:r>
            </a:p>
          </p:txBody>
        </p:sp>
        <p:pic>
          <p:nvPicPr>
            <p:cNvPr id="162842" name="Picture 25" descr="42"/>
            <p:cNvPicPr>
              <a:picLocks noChangeAspect="1" noChangeArrowheads="1"/>
            </p:cNvPicPr>
            <p:nvPr/>
          </p:nvPicPr>
          <p:blipFill>
            <a:blip r:embed="rId3"/>
            <a:srcRect/>
            <a:stretch>
              <a:fillRect/>
            </a:stretch>
          </p:blipFill>
          <p:spPr bwMode="auto">
            <a:xfrm>
              <a:off x="1872" y="960"/>
              <a:ext cx="576" cy="576"/>
            </a:xfrm>
            <a:prstGeom prst="rect">
              <a:avLst/>
            </a:prstGeom>
            <a:noFill/>
            <a:ln w="9525">
              <a:noFill/>
              <a:miter lim="800000"/>
              <a:headEnd/>
              <a:tailEnd/>
            </a:ln>
          </p:spPr>
        </p:pic>
      </p:grpSp>
      <p:sp>
        <p:nvSpPr>
          <p:cNvPr id="29" name="TextBox 28"/>
          <p:cNvSpPr txBox="1"/>
          <p:nvPr/>
        </p:nvSpPr>
        <p:spPr>
          <a:xfrm>
            <a:off x="214282" y="5715016"/>
            <a:ext cx="8358246" cy="584775"/>
          </a:xfrm>
          <a:prstGeom prst="rect">
            <a:avLst/>
          </a:prstGeom>
          <a:noFill/>
        </p:spPr>
        <p:txBody>
          <a:bodyPr wrap="square" rtlCol="0">
            <a:spAutoFit/>
          </a:bodyPr>
          <a:lstStyle/>
          <a:p>
            <a:pPr>
              <a:spcBef>
                <a:spcPct val="20000"/>
              </a:spcBef>
              <a:buClr>
                <a:schemeClr val="folHlink"/>
              </a:buClr>
              <a:buSzPct val="85000"/>
            </a:pPr>
            <a:r>
              <a:rPr lang="zh-CN" altLang="en-US" sz="3200" dirty="0" smtClean="0">
                <a:solidFill>
                  <a:srgbClr val="FF0000"/>
                </a:solidFill>
              </a:rPr>
              <a:t>资产阶级充当了推翻封建制度的革命的领导者</a:t>
            </a:r>
            <a:endParaRPr lang="zh-CN" altLang="en-US" sz="3200" dirty="0">
              <a:solidFill>
                <a:srgbClr val="FF0000"/>
              </a:solidFill>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2584"/>
                                        </p:tgtEl>
                                        <p:attrNameLst>
                                          <p:attrName>style.visibility</p:attrName>
                                        </p:attrNameLst>
                                      </p:cBhvr>
                                      <p:to>
                                        <p:strVal val="visible"/>
                                      </p:to>
                                    </p:set>
                                    <p:animEffect transition="in" filter="wipe(left)">
                                      <p:cBhvr>
                                        <p:cTn id="7" dur="500"/>
                                        <p:tgtEl>
                                          <p:spTgt spid="15258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2589"/>
                                        </p:tgtEl>
                                        <p:attrNameLst>
                                          <p:attrName>style.visibility</p:attrName>
                                        </p:attrNameLst>
                                      </p:cBhvr>
                                      <p:to>
                                        <p:strVal val="visible"/>
                                      </p:to>
                                    </p:set>
                                    <p:animEffect transition="in" filter="wipe(left)">
                                      <p:cBhvr>
                                        <p:cTn id="11" dur="500"/>
                                        <p:tgtEl>
                                          <p:spTgt spid="152589"/>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2585"/>
                                        </p:tgtEl>
                                        <p:attrNameLst>
                                          <p:attrName>style.visibility</p:attrName>
                                        </p:attrNameLst>
                                      </p:cBhvr>
                                      <p:to>
                                        <p:strVal val="visible"/>
                                      </p:to>
                                    </p:set>
                                    <p:animEffect transition="in" filter="wipe(left)">
                                      <p:cBhvr>
                                        <p:cTn id="15" dur="500"/>
                                        <p:tgtEl>
                                          <p:spTgt spid="152585"/>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52586"/>
                                        </p:tgtEl>
                                        <p:attrNameLst>
                                          <p:attrName>style.visibility</p:attrName>
                                        </p:attrNameLst>
                                      </p:cBhvr>
                                      <p:to>
                                        <p:strVal val="visible"/>
                                      </p:to>
                                    </p:set>
                                    <p:animEffect transition="in" filter="wipe(left)">
                                      <p:cBhvr>
                                        <p:cTn id="19" dur="500"/>
                                        <p:tgtEl>
                                          <p:spTgt spid="152586"/>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52587"/>
                                        </p:tgtEl>
                                        <p:attrNameLst>
                                          <p:attrName>style.visibility</p:attrName>
                                        </p:attrNameLst>
                                      </p:cBhvr>
                                      <p:to>
                                        <p:strVal val="visible"/>
                                      </p:to>
                                    </p:set>
                                    <p:animEffect transition="in" filter="wipe(left)">
                                      <p:cBhvr>
                                        <p:cTn id="23" dur="500"/>
                                        <p:tgtEl>
                                          <p:spTgt spid="152587"/>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52588"/>
                                        </p:tgtEl>
                                        <p:attrNameLst>
                                          <p:attrName>style.visibility</p:attrName>
                                        </p:attrNameLst>
                                      </p:cBhvr>
                                      <p:to>
                                        <p:strVal val="visible"/>
                                      </p:to>
                                    </p:set>
                                    <p:animEffect transition="in" filter="wipe(left)">
                                      <p:cBhvr>
                                        <p:cTn id="27" dur="500"/>
                                        <p:tgtEl>
                                          <p:spTgt spid="152588"/>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52590"/>
                                        </p:tgtEl>
                                        <p:attrNameLst>
                                          <p:attrName>style.visibility</p:attrName>
                                        </p:attrNameLst>
                                      </p:cBhvr>
                                      <p:to>
                                        <p:strVal val="visible"/>
                                      </p:to>
                                    </p:set>
                                    <p:animEffect transition="in" filter="wipe(left)">
                                      <p:cBhvr>
                                        <p:cTn id="31" dur="500"/>
                                        <p:tgtEl>
                                          <p:spTgt spid="152590"/>
                                        </p:tgtEl>
                                      </p:cBhvr>
                                    </p:animEffect>
                                  </p:childTnLst>
                                </p:cTn>
                              </p:par>
                            </p:childTnLst>
                          </p:cTn>
                        </p:par>
                        <p:par>
                          <p:cTn id="32" fill="hold" nodeType="afterGroup">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52594"/>
                                        </p:tgtEl>
                                        <p:attrNameLst>
                                          <p:attrName>style.visibility</p:attrName>
                                        </p:attrNameLst>
                                      </p:cBhvr>
                                      <p:to>
                                        <p:strVal val="visible"/>
                                      </p:to>
                                    </p:set>
                                    <p:animEffect transition="in" filter="wipe(left)">
                                      <p:cBhvr>
                                        <p:cTn id="35" dur="500"/>
                                        <p:tgtEl>
                                          <p:spTgt spid="152594"/>
                                        </p:tgtEl>
                                      </p:cBhvr>
                                    </p:animEffect>
                                  </p:childTnLst>
                                </p:cTn>
                              </p:par>
                            </p:childTnLst>
                          </p:cTn>
                        </p:par>
                        <p:par>
                          <p:cTn id="36" fill="hold" nodeType="afterGroup">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52591"/>
                                        </p:tgtEl>
                                        <p:attrNameLst>
                                          <p:attrName>style.visibility</p:attrName>
                                        </p:attrNameLst>
                                      </p:cBhvr>
                                      <p:to>
                                        <p:strVal val="visible"/>
                                      </p:to>
                                    </p:set>
                                    <p:animEffect transition="in" filter="wipe(left)">
                                      <p:cBhvr>
                                        <p:cTn id="39" dur="500"/>
                                        <p:tgtEl>
                                          <p:spTgt spid="152591"/>
                                        </p:tgtEl>
                                      </p:cBhvr>
                                    </p:animEffect>
                                  </p:childTnLst>
                                </p:cTn>
                              </p:par>
                            </p:childTnLst>
                          </p:cTn>
                        </p:par>
                        <p:par>
                          <p:cTn id="40" fill="hold" nodeType="afterGroup">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152595"/>
                                        </p:tgtEl>
                                        <p:attrNameLst>
                                          <p:attrName>style.visibility</p:attrName>
                                        </p:attrNameLst>
                                      </p:cBhvr>
                                      <p:to>
                                        <p:strVal val="visible"/>
                                      </p:to>
                                    </p:set>
                                    <p:animEffect transition="in" filter="wipe(left)">
                                      <p:cBhvr>
                                        <p:cTn id="43" dur="500"/>
                                        <p:tgtEl>
                                          <p:spTgt spid="152595"/>
                                        </p:tgtEl>
                                      </p:cBhvr>
                                    </p:animEffect>
                                  </p:childTnLst>
                                </p:cTn>
                              </p:par>
                            </p:childTnLst>
                          </p:cTn>
                        </p:par>
                        <p:par>
                          <p:cTn id="44" fill="hold" nodeType="afterGroup">
                            <p:stCondLst>
                              <p:cond delay="5000"/>
                            </p:stCondLst>
                            <p:childTnLst>
                              <p:par>
                                <p:cTn id="45" presetID="18" presetClass="entr" presetSubtype="12" fill="hold" nodeType="afterEffect">
                                  <p:stCondLst>
                                    <p:cond delay="0"/>
                                  </p:stCondLst>
                                  <p:childTnLst>
                                    <p:set>
                                      <p:cBhvr>
                                        <p:cTn id="46" dur="1" fill="hold">
                                          <p:stCondLst>
                                            <p:cond delay="0"/>
                                          </p:stCondLst>
                                        </p:cTn>
                                        <p:tgtEl>
                                          <p:spTgt spid="152592"/>
                                        </p:tgtEl>
                                        <p:attrNameLst>
                                          <p:attrName>style.visibility</p:attrName>
                                        </p:attrNameLst>
                                      </p:cBhvr>
                                      <p:to>
                                        <p:strVal val="visible"/>
                                      </p:to>
                                    </p:set>
                                    <p:animEffect transition="in" filter="strips(downLeft)">
                                      <p:cBhvr>
                                        <p:cTn id="47" dur="500"/>
                                        <p:tgtEl>
                                          <p:spTgt spid="152592"/>
                                        </p:tgtEl>
                                      </p:cBhvr>
                                    </p:animEffect>
                                  </p:childTnLst>
                                </p:cTn>
                              </p:par>
                            </p:childTnLst>
                          </p:cTn>
                        </p:par>
                        <p:par>
                          <p:cTn id="48" fill="hold" nodeType="afterGroup">
                            <p:stCondLst>
                              <p:cond delay="5500"/>
                            </p:stCondLst>
                            <p:childTnLst>
                              <p:par>
                                <p:cTn id="49" presetID="18" presetClass="entr" presetSubtype="12" fill="hold" nodeType="afterEffect">
                                  <p:stCondLst>
                                    <p:cond delay="0"/>
                                  </p:stCondLst>
                                  <p:childTnLst>
                                    <p:set>
                                      <p:cBhvr>
                                        <p:cTn id="50" dur="1" fill="hold">
                                          <p:stCondLst>
                                            <p:cond delay="0"/>
                                          </p:stCondLst>
                                        </p:cTn>
                                        <p:tgtEl>
                                          <p:spTgt spid="152593"/>
                                        </p:tgtEl>
                                        <p:attrNameLst>
                                          <p:attrName>style.visibility</p:attrName>
                                        </p:attrNameLst>
                                      </p:cBhvr>
                                      <p:to>
                                        <p:strVal val="visible"/>
                                      </p:to>
                                    </p:set>
                                    <p:animEffect transition="in" filter="strips(downLeft)">
                                      <p:cBhvr>
                                        <p:cTn id="51" dur="500"/>
                                        <p:tgtEl>
                                          <p:spTgt spid="152593"/>
                                        </p:tgtEl>
                                      </p:cBhvr>
                                    </p:animEffect>
                                  </p:childTnLst>
                                </p:cTn>
                              </p:par>
                            </p:childTnLst>
                          </p:cTn>
                        </p:par>
                        <p:par>
                          <p:cTn id="52" fill="hold" nodeType="afterGroup">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152596"/>
                                        </p:tgtEl>
                                        <p:attrNameLst>
                                          <p:attrName>style.visibility</p:attrName>
                                        </p:attrNameLst>
                                      </p:cBhvr>
                                      <p:to>
                                        <p:strVal val="visible"/>
                                      </p:to>
                                    </p:set>
                                    <p:animEffect transition="in" filter="wipe(left)">
                                      <p:cBhvr>
                                        <p:cTn id="55" dur="500"/>
                                        <p:tgtEl>
                                          <p:spTgt spid="152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4" grpId="0" animBg="1"/>
      <p:bldP spid="152585" grpId="0" animBg="1"/>
      <p:bldP spid="152586" grpId="0" animBg="1"/>
      <p:bldP spid="152587" grpId="0" animBg="1"/>
      <p:bldP spid="152588" grpId="0" animBg="1"/>
      <p:bldP spid="152589" grpId="0" animBg="1"/>
      <p:bldP spid="152590" grpId="0" animBg="1"/>
      <p:bldP spid="152591" grpId="0" animBg="1"/>
      <p:bldP spid="152594" grpId="0" animBg="1"/>
      <p:bldP spid="152595" grpId="0" animBg="1"/>
      <p:bldP spid="15259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rrowheads="1"/>
          </p:cNvSpPr>
          <p:nvPr>
            <p:ph type="title"/>
          </p:nvPr>
        </p:nvSpPr>
        <p:spPr/>
        <p:txBody>
          <a:bodyPr/>
          <a:lstStyle/>
          <a:p>
            <a:pPr eaLnBrk="1" hangingPunct="1"/>
            <a:r>
              <a:rPr lang="zh-CN" altLang="en-US" sz="3200" dirty="0" smtClean="0">
                <a:solidFill>
                  <a:srgbClr val="FFC000"/>
                </a:solidFill>
                <a:latin typeface="黑体" pitchFamily="49" charset="-122"/>
                <a:ea typeface="黑体" pitchFamily="49" charset="-122"/>
              </a:rPr>
              <a:t>第三，经济基础与上层建筑的相互作用构成两者的矛盾运动</a:t>
            </a:r>
          </a:p>
        </p:txBody>
      </p:sp>
      <p:sp>
        <p:nvSpPr>
          <p:cNvPr id="63491" name="Rectangle 3"/>
          <p:cNvSpPr>
            <a:spLocks noGrp="1" noRot="1" noChangeArrowheads="1"/>
          </p:cNvSpPr>
          <p:nvPr>
            <p:ph type="body" idx="1"/>
          </p:nvPr>
        </p:nvSpPr>
        <p:spPr/>
        <p:txBody>
          <a:bodyPr/>
          <a:lstStyle/>
          <a:p>
            <a:pPr eaLnBrk="1" hangingPunct="1"/>
            <a:endParaRPr lang="zh-CN" altLang="en-US" dirty="0" smtClean="0"/>
          </a:p>
          <a:p>
            <a:pPr eaLnBrk="1" hangingPunct="1"/>
            <a:endParaRPr lang="zh-CN" altLang="en-US" dirty="0" smtClean="0"/>
          </a:p>
          <a:p>
            <a:pPr eaLnBrk="1" hangingPunct="1">
              <a:buFont typeface="Wingdings 2" panose="05020102010507070707" pitchFamily="18" charset="2"/>
              <a:buNone/>
            </a:pPr>
            <a:r>
              <a:rPr lang="zh-CN" altLang="en-US" dirty="0" smtClean="0">
                <a:solidFill>
                  <a:srgbClr val="FFFF00"/>
                </a:solidFill>
                <a:latin typeface="黑体" pitchFamily="49" charset="-122"/>
                <a:ea typeface="黑体" pitchFamily="49" charset="-122"/>
              </a:rPr>
              <a:t>其一，在同一性质的经济基础和上层建筑的矛</a:t>
            </a:r>
          </a:p>
          <a:p>
            <a:pPr eaLnBrk="1" hangingPunct="1">
              <a:buFont typeface="Wingdings 2" panose="05020102010507070707" pitchFamily="18" charset="2"/>
              <a:buNone/>
            </a:pPr>
            <a:r>
              <a:rPr lang="zh-CN" altLang="en-US" dirty="0" smtClean="0">
                <a:solidFill>
                  <a:srgbClr val="FFFF00"/>
                </a:solidFill>
                <a:latin typeface="黑体" pitchFamily="49" charset="-122"/>
                <a:ea typeface="黑体" pitchFamily="49" charset="-122"/>
              </a:rPr>
              <a:t>盾中，上层建筑的不完善部分、没有反映经济</a:t>
            </a:r>
          </a:p>
          <a:p>
            <a:pPr eaLnBrk="1" hangingPunct="1">
              <a:buFont typeface="Wingdings 2" panose="05020102010507070707" pitchFamily="18" charset="2"/>
              <a:buNone/>
            </a:pPr>
            <a:r>
              <a:rPr lang="zh-CN" altLang="en-US" dirty="0" smtClean="0">
                <a:solidFill>
                  <a:srgbClr val="FFFF00"/>
                </a:solidFill>
                <a:latin typeface="黑体" pitchFamily="49" charset="-122"/>
                <a:ea typeface="黑体" pitchFamily="49" charset="-122"/>
              </a:rPr>
              <a:t>基础要求的部分都会同经济基础发生矛盾。如</a:t>
            </a:r>
            <a:endParaRPr lang="en-US" altLang="zh-CN" dirty="0" smtClean="0">
              <a:solidFill>
                <a:srgbClr val="FFFF00"/>
              </a:solidFill>
              <a:latin typeface="黑体" pitchFamily="49" charset="-122"/>
              <a:ea typeface="黑体" pitchFamily="49" charset="-122"/>
            </a:endParaRPr>
          </a:p>
          <a:p>
            <a:pPr eaLnBrk="1" hangingPunct="1">
              <a:buFont typeface="Wingdings 2" panose="05020102010507070707" pitchFamily="18" charset="2"/>
              <a:buNone/>
            </a:pPr>
            <a:r>
              <a:rPr lang="zh-CN" altLang="en-US" dirty="0" smtClean="0">
                <a:solidFill>
                  <a:srgbClr val="FFFF00"/>
                </a:solidFill>
                <a:latin typeface="黑体" pitchFamily="49" charset="-122"/>
                <a:ea typeface="黑体" pitchFamily="49" charset="-122"/>
              </a:rPr>
              <a:t>在社会主义条件下，计划经济条件下形成的政</a:t>
            </a:r>
            <a:endParaRPr lang="en-US" altLang="zh-CN" dirty="0" smtClean="0">
              <a:solidFill>
                <a:srgbClr val="FFFF00"/>
              </a:solidFill>
              <a:latin typeface="黑体" pitchFamily="49" charset="-122"/>
              <a:ea typeface="黑体" pitchFamily="49" charset="-122"/>
            </a:endParaRPr>
          </a:p>
          <a:p>
            <a:pPr eaLnBrk="1" hangingPunct="1">
              <a:buFont typeface="Wingdings 2" panose="05020102010507070707" pitchFamily="18" charset="2"/>
              <a:buNone/>
            </a:pPr>
            <a:r>
              <a:rPr lang="zh-CN" altLang="en-US" dirty="0" smtClean="0">
                <a:solidFill>
                  <a:srgbClr val="FFFF00"/>
                </a:solidFill>
                <a:latin typeface="黑体" pitchFamily="49" charset="-122"/>
                <a:ea typeface="黑体" pitchFamily="49" charset="-122"/>
              </a:rPr>
              <a:t>治体制和思想观念与市场经济体制的矛盾。</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rrowheads="1"/>
          </p:cNvSpPr>
          <p:nvPr>
            <p:ph type="body" idx="1"/>
          </p:nvPr>
        </p:nvSpPr>
        <p:spPr/>
        <p:txBody>
          <a:bodyPr/>
          <a:lstStyle/>
          <a:p>
            <a:pPr eaLnBrk="1" hangingPunct="1"/>
            <a:r>
              <a:rPr lang="zh-CN" altLang="en-US" dirty="0" smtClean="0">
                <a:solidFill>
                  <a:srgbClr val="FFFF00"/>
                </a:solidFill>
                <a:latin typeface="黑体" pitchFamily="49" charset="-122"/>
                <a:ea typeface="黑体" pitchFamily="49" charset="-122"/>
              </a:rPr>
              <a:t>其二，不同性质的经济基础与上层建筑之间的矛盾更为复杂，主要表现在：占统治地位的经济基础同旧上层建筑的残余、未来上层建筑的萌芽之间的矛盾；新旧上层建筑之间、新旧经济基础之间的矛盾等。如： 封建主义的等级特权观念、家长制的作风与市场经济体制的矛盾。</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rrowheads="1"/>
          </p:cNvSpPr>
          <p:nvPr>
            <p:ph type="body" idx="1"/>
          </p:nvPr>
        </p:nvSpPr>
        <p:spPr/>
        <p:txBody>
          <a:bodyPr/>
          <a:lstStyle/>
          <a:p>
            <a:pPr eaLnBrk="1" hangingPunct="1"/>
            <a:r>
              <a:rPr lang="zh-CN" altLang="en-US" dirty="0" smtClean="0">
                <a:solidFill>
                  <a:srgbClr val="FFFF00"/>
                </a:solidFill>
                <a:latin typeface="黑体" pitchFamily="49" charset="-122"/>
                <a:ea typeface="黑体" pitchFamily="49" charset="-122"/>
              </a:rPr>
              <a:t>其三，当一种社会形态处于上升发展阶段时，上层建筑对于经济基础一般是适应的；当一种社会形态处于没落时期，上层建筑同经济基础变革的客观要求之间的矛盾则变为对抗性的、全局性的矛盾。</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0" y="549275"/>
            <a:ext cx="9144000" cy="579438"/>
          </a:xfrm>
          <a:prstGeom prst="rect">
            <a:avLst/>
          </a:prstGeom>
          <a:noFill/>
          <a:ln w="9525">
            <a:noFill/>
            <a:miter lim="800000"/>
          </a:ln>
        </p:spPr>
        <p:txBody>
          <a:bodyPr>
            <a:spAutoFit/>
          </a:bodyPr>
          <a:lstStyle/>
          <a:p>
            <a:pPr eaLnBrk="0" hangingPunct="0">
              <a:spcBef>
                <a:spcPct val="50000"/>
              </a:spcBef>
            </a:pPr>
            <a:r>
              <a:rPr lang="zh-CN" altLang="en-US" sz="3200" dirty="0">
                <a:solidFill>
                  <a:schemeClr val="tx2"/>
                </a:solidFill>
              </a:rPr>
              <a:t>   </a:t>
            </a:r>
            <a:r>
              <a:rPr lang="zh-CN" altLang="en-US" sz="3200" dirty="0">
                <a:solidFill>
                  <a:srgbClr val="FFC000"/>
                </a:solidFill>
                <a:latin typeface="黑体" pitchFamily="49" charset="-122"/>
                <a:ea typeface="黑体" pitchFamily="49" charset="-122"/>
              </a:rPr>
              <a:t>上层建筑一定要适合经济基础发展状况的规律</a:t>
            </a:r>
          </a:p>
        </p:txBody>
      </p:sp>
      <p:sp>
        <p:nvSpPr>
          <p:cNvPr id="182275" name="Text Box 3"/>
          <p:cNvSpPr txBox="1">
            <a:spLocks noChangeArrowheads="1"/>
          </p:cNvSpPr>
          <p:nvPr/>
        </p:nvSpPr>
        <p:spPr bwMode="auto">
          <a:xfrm>
            <a:off x="1295400" y="1447800"/>
            <a:ext cx="6781800" cy="2062163"/>
          </a:xfrm>
          <a:prstGeom prst="rect">
            <a:avLst/>
          </a:prstGeom>
          <a:noFill/>
          <a:ln w="9525">
            <a:noFill/>
            <a:miter lim="800000"/>
          </a:ln>
        </p:spPr>
        <p:txBody>
          <a:bodyPr>
            <a:spAutoFit/>
          </a:bodyPr>
          <a:lstStyle/>
          <a:p>
            <a:pPr eaLnBrk="0" hangingPunct="0">
              <a:spcBef>
                <a:spcPct val="50000"/>
              </a:spcBef>
            </a:pPr>
            <a:r>
              <a:rPr lang="zh-CN" altLang="en-US" sz="3200" dirty="0">
                <a:solidFill>
                  <a:srgbClr val="FFFF00"/>
                </a:solidFill>
                <a:latin typeface="黑体" pitchFamily="49" charset="-122"/>
                <a:ea typeface="黑体" pitchFamily="49" charset="-122"/>
                <a:cs typeface="方正琥珀简体"/>
              </a:rPr>
              <a:t>内容：经济基础决定上层建筑；上层建筑对经济基础具有反作用，但这种反作用的性质和程度归根到底取决于经济基础发展和变革的要求。</a:t>
            </a:r>
          </a:p>
        </p:txBody>
      </p:sp>
      <p:sp>
        <p:nvSpPr>
          <p:cNvPr id="182276" name="Text Box 4"/>
          <p:cNvSpPr txBox="1">
            <a:spLocks noChangeArrowheads="1"/>
          </p:cNvSpPr>
          <p:nvPr/>
        </p:nvSpPr>
        <p:spPr bwMode="auto">
          <a:xfrm>
            <a:off x="1219200" y="4932363"/>
            <a:ext cx="2286000" cy="711200"/>
          </a:xfrm>
          <a:prstGeom prst="rect">
            <a:avLst/>
          </a:prstGeom>
          <a:noFill/>
          <a:ln w="9525">
            <a:solidFill>
              <a:srgbClr val="FF3300"/>
            </a:solidFill>
            <a:miter lim="800000"/>
          </a:ln>
        </p:spPr>
        <p:txBody>
          <a:bodyPr>
            <a:spAutoFit/>
          </a:bodyPr>
          <a:lstStyle/>
          <a:p>
            <a:pPr eaLnBrk="0" hangingPunct="0">
              <a:spcBef>
                <a:spcPct val="50000"/>
              </a:spcBef>
            </a:pPr>
            <a:r>
              <a:rPr lang="zh-CN" altLang="en-US" sz="4000" dirty="0">
                <a:solidFill>
                  <a:srgbClr val="FFFF00"/>
                </a:solidFill>
                <a:latin typeface="Times New Roman" panose="02020603050405020304" pitchFamily="18" charset="0"/>
                <a:ea typeface="方正琥珀简体"/>
                <a:cs typeface="方正琥珀简体"/>
              </a:rPr>
              <a:t>经济基础</a:t>
            </a:r>
          </a:p>
        </p:txBody>
      </p:sp>
      <p:sp>
        <p:nvSpPr>
          <p:cNvPr id="182277" name="Text Box 5"/>
          <p:cNvSpPr txBox="1">
            <a:spLocks noChangeArrowheads="1"/>
          </p:cNvSpPr>
          <p:nvPr/>
        </p:nvSpPr>
        <p:spPr bwMode="auto">
          <a:xfrm>
            <a:off x="5029200" y="4932363"/>
            <a:ext cx="2438400" cy="711200"/>
          </a:xfrm>
          <a:prstGeom prst="rect">
            <a:avLst/>
          </a:prstGeom>
          <a:noFill/>
          <a:ln w="9525">
            <a:solidFill>
              <a:srgbClr val="FF3300"/>
            </a:solidFill>
            <a:miter lim="800000"/>
          </a:ln>
        </p:spPr>
        <p:txBody>
          <a:bodyPr>
            <a:spAutoFit/>
          </a:bodyPr>
          <a:lstStyle/>
          <a:p>
            <a:pPr eaLnBrk="0" hangingPunct="0">
              <a:spcBef>
                <a:spcPct val="50000"/>
              </a:spcBef>
            </a:pPr>
            <a:r>
              <a:rPr lang="zh-CN" altLang="en-US" sz="4000" dirty="0">
                <a:solidFill>
                  <a:srgbClr val="FFFF00"/>
                </a:solidFill>
                <a:latin typeface="Times New Roman" panose="02020603050405020304" pitchFamily="18" charset="0"/>
                <a:ea typeface="方正琥珀简体"/>
                <a:cs typeface="方正琥珀简体"/>
              </a:rPr>
              <a:t>上层建筑</a:t>
            </a:r>
          </a:p>
        </p:txBody>
      </p:sp>
      <p:sp>
        <p:nvSpPr>
          <p:cNvPr id="182278" name="Line 6"/>
          <p:cNvSpPr>
            <a:spLocks noChangeShapeType="1"/>
          </p:cNvSpPr>
          <p:nvPr/>
        </p:nvSpPr>
        <p:spPr bwMode="auto">
          <a:xfrm flipV="1">
            <a:off x="2362200" y="4475163"/>
            <a:ext cx="0" cy="381000"/>
          </a:xfrm>
          <a:prstGeom prst="line">
            <a:avLst/>
          </a:prstGeom>
          <a:noFill/>
          <a:ln w="57150">
            <a:solidFill>
              <a:srgbClr val="FFFF00"/>
            </a:solidFill>
            <a:prstDash val="sysDot"/>
            <a:round/>
          </a:ln>
        </p:spPr>
        <p:txBody>
          <a:bodyPr/>
          <a:lstStyle/>
          <a:p>
            <a:endParaRPr lang="zh-CN" altLang="en-US"/>
          </a:p>
        </p:txBody>
      </p:sp>
      <p:sp>
        <p:nvSpPr>
          <p:cNvPr id="182279" name="Line 7"/>
          <p:cNvSpPr>
            <a:spLocks noChangeShapeType="1"/>
          </p:cNvSpPr>
          <p:nvPr/>
        </p:nvSpPr>
        <p:spPr bwMode="auto">
          <a:xfrm>
            <a:off x="2362200" y="4398963"/>
            <a:ext cx="3886200" cy="0"/>
          </a:xfrm>
          <a:prstGeom prst="line">
            <a:avLst/>
          </a:prstGeom>
          <a:noFill/>
          <a:ln w="57150">
            <a:solidFill>
              <a:srgbClr val="FFFF00"/>
            </a:solidFill>
            <a:prstDash val="sysDot"/>
            <a:round/>
          </a:ln>
        </p:spPr>
        <p:txBody>
          <a:bodyPr/>
          <a:lstStyle/>
          <a:p>
            <a:endParaRPr lang="zh-CN" altLang="en-US"/>
          </a:p>
        </p:txBody>
      </p:sp>
      <p:sp>
        <p:nvSpPr>
          <p:cNvPr id="182280" name="Line 8"/>
          <p:cNvSpPr>
            <a:spLocks noChangeShapeType="1"/>
          </p:cNvSpPr>
          <p:nvPr/>
        </p:nvSpPr>
        <p:spPr bwMode="auto">
          <a:xfrm>
            <a:off x="6324600" y="4398963"/>
            <a:ext cx="0" cy="533400"/>
          </a:xfrm>
          <a:prstGeom prst="line">
            <a:avLst/>
          </a:prstGeom>
          <a:noFill/>
          <a:ln w="57150">
            <a:solidFill>
              <a:srgbClr val="FFFF00"/>
            </a:solidFill>
            <a:prstDash val="sysDot"/>
            <a:round/>
            <a:tailEnd type="triangle" w="med" len="med"/>
          </a:ln>
        </p:spPr>
        <p:txBody>
          <a:bodyPr/>
          <a:lstStyle/>
          <a:p>
            <a:endParaRPr lang="zh-CN" altLang="en-US"/>
          </a:p>
        </p:txBody>
      </p:sp>
      <p:sp>
        <p:nvSpPr>
          <p:cNvPr id="182281" name="Line 9"/>
          <p:cNvSpPr>
            <a:spLocks noChangeShapeType="1"/>
          </p:cNvSpPr>
          <p:nvPr/>
        </p:nvSpPr>
        <p:spPr bwMode="auto">
          <a:xfrm>
            <a:off x="6324600" y="5715000"/>
            <a:ext cx="0" cy="457200"/>
          </a:xfrm>
          <a:prstGeom prst="line">
            <a:avLst/>
          </a:prstGeom>
          <a:noFill/>
          <a:ln w="57150">
            <a:solidFill>
              <a:srgbClr val="FFFF00"/>
            </a:solidFill>
            <a:prstDash val="sysDot"/>
            <a:round/>
          </a:ln>
        </p:spPr>
        <p:txBody>
          <a:bodyPr/>
          <a:lstStyle/>
          <a:p>
            <a:endParaRPr lang="zh-CN" altLang="en-US"/>
          </a:p>
        </p:txBody>
      </p:sp>
      <p:sp>
        <p:nvSpPr>
          <p:cNvPr id="182282" name="Line 10"/>
          <p:cNvSpPr>
            <a:spLocks noChangeShapeType="1"/>
          </p:cNvSpPr>
          <p:nvPr/>
        </p:nvSpPr>
        <p:spPr bwMode="auto">
          <a:xfrm flipH="1" flipV="1">
            <a:off x="2362200" y="6096000"/>
            <a:ext cx="3886200" cy="0"/>
          </a:xfrm>
          <a:prstGeom prst="line">
            <a:avLst/>
          </a:prstGeom>
          <a:noFill/>
          <a:ln w="57150">
            <a:solidFill>
              <a:srgbClr val="FFFF00"/>
            </a:solidFill>
            <a:prstDash val="sysDot"/>
            <a:round/>
          </a:ln>
        </p:spPr>
        <p:txBody>
          <a:bodyPr/>
          <a:lstStyle/>
          <a:p>
            <a:endParaRPr lang="zh-CN" altLang="en-US"/>
          </a:p>
        </p:txBody>
      </p:sp>
      <p:sp>
        <p:nvSpPr>
          <p:cNvPr id="182283" name="Line 11"/>
          <p:cNvSpPr>
            <a:spLocks noChangeShapeType="1"/>
          </p:cNvSpPr>
          <p:nvPr/>
        </p:nvSpPr>
        <p:spPr bwMode="auto">
          <a:xfrm flipV="1">
            <a:off x="2286000" y="5618163"/>
            <a:ext cx="0" cy="533400"/>
          </a:xfrm>
          <a:prstGeom prst="line">
            <a:avLst/>
          </a:prstGeom>
          <a:noFill/>
          <a:ln w="57150">
            <a:solidFill>
              <a:srgbClr val="FFFF00"/>
            </a:solidFill>
            <a:prstDash val="sysDot"/>
            <a:round/>
            <a:tailEnd type="triangle" w="med" len="med"/>
          </a:ln>
        </p:spPr>
        <p:txBody>
          <a:bodyPr/>
          <a:lstStyle/>
          <a:p>
            <a:endParaRPr lang="zh-CN" altLang="en-US"/>
          </a:p>
        </p:txBody>
      </p:sp>
      <p:sp>
        <p:nvSpPr>
          <p:cNvPr id="182284" name="Text Box 12"/>
          <p:cNvSpPr txBox="1">
            <a:spLocks noChangeArrowheads="1"/>
          </p:cNvSpPr>
          <p:nvPr/>
        </p:nvSpPr>
        <p:spPr bwMode="auto">
          <a:xfrm>
            <a:off x="3657600" y="3713163"/>
            <a:ext cx="1066800" cy="579437"/>
          </a:xfrm>
          <a:prstGeom prst="rect">
            <a:avLst/>
          </a:prstGeom>
          <a:noFill/>
          <a:ln w="9525">
            <a:noFill/>
            <a:miter lim="800000"/>
          </a:ln>
        </p:spPr>
        <p:txBody>
          <a:bodyPr>
            <a:spAutoFit/>
          </a:bodyPr>
          <a:lstStyle/>
          <a:p>
            <a:pPr eaLnBrk="0" hangingPunct="0">
              <a:spcBef>
                <a:spcPct val="50000"/>
              </a:spcBef>
            </a:pPr>
            <a:r>
              <a:rPr lang="zh-CN" altLang="en-US" sz="3200">
                <a:solidFill>
                  <a:srgbClr val="FFFF00"/>
                </a:solidFill>
                <a:latin typeface="Times New Roman" panose="02020603050405020304" pitchFamily="18" charset="0"/>
                <a:ea typeface="方正琥珀简体"/>
                <a:cs typeface="方正琥珀简体"/>
              </a:rPr>
              <a:t>决定</a:t>
            </a:r>
          </a:p>
        </p:txBody>
      </p:sp>
      <p:sp>
        <p:nvSpPr>
          <p:cNvPr id="182285" name="Text Box 13"/>
          <p:cNvSpPr txBox="1">
            <a:spLocks noChangeArrowheads="1"/>
          </p:cNvSpPr>
          <p:nvPr/>
        </p:nvSpPr>
        <p:spPr bwMode="auto">
          <a:xfrm>
            <a:off x="3581400" y="5495925"/>
            <a:ext cx="1524000" cy="579438"/>
          </a:xfrm>
          <a:prstGeom prst="rect">
            <a:avLst/>
          </a:prstGeom>
          <a:noFill/>
          <a:ln w="9525">
            <a:noFill/>
            <a:miter lim="800000"/>
          </a:ln>
        </p:spPr>
        <p:txBody>
          <a:bodyPr>
            <a:spAutoFit/>
          </a:bodyPr>
          <a:lstStyle/>
          <a:p>
            <a:pPr eaLnBrk="0" hangingPunct="0">
              <a:spcBef>
                <a:spcPct val="50000"/>
              </a:spcBef>
            </a:pPr>
            <a:r>
              <a:rPr lang="zh-CN" altLang="en-US" sz="3200">
                <a:solidFill>
                  <a:srgbClr val="FFFF00"/>
                </a:solidFill>
                <a:latin typeface="Times New Roman" panose="02020603050405020304" pitchFamily="18" charset="0"/>
                <a:ea typeface="方正琥珀简体"/>
                <a:cs typeface="方正琥珀简体"/>
              </a:rPr>
              <a:t>反作用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82275"/>
                                        </p:tgtEl>
                                        <p:attrNameLst>
                                          <p:attrName>style.visibility</p:attrName>
                                        </p:attrNameLst>
                                      </p:cBhvr>
                                      <p:to>
                                        <p:strVal val="visible"/>
                                      </p:to>
                                    </p:set>
                                    <p:animEffect transition="in" filter="dissolve">
                                      <p:cBhvr>
                                        <p:cTn id="7" dur="500"/>
                                        <p:tgtEl>
                                          <p:spTgt spid="182275"/>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182276"/>
                                        </p:tgtEl>
                                        <p:attrNameLst>
                                          <p:attrName>style.visibility</p:attrName>
                                        </p:attrNameLst>
                                      </p:cBhvr>
                                      <p:to>
                                        <p:strVal val="visible"/>
                                      </p:to>
                                    </p:set>
                                    <p:anim calcmode="lin" valueType="num">
                                      <p:cBhvr>
                                        <p:cTn id="11" dur="500" fill="hold"/>
                                        <p:tgtEl>
                                          <p:spTgt spid="182276"/>
                                        </p:tgtEl>
                                        <p:attrNameLst>
                                          <p:attrName>ppt_w</p:attrName>
                                        </p:attrNameLst>
                                      </p:cBhvr>
                                      <p:tavLst>
                                        <p:tav tm="0">
                                          <p:val>
                                            <p:fltVal val="0"/>
                                          </p:val>
                                        </p:tav>
                                        <p:tav tm="100000">
                                          <p:val>
                                            <p:strVal val="#ppt_w"/>
                                          </p:val>
                                        </p:tav>
                                      </p:tavLst>
                                    </p:anim>
                                    <p:anim calcmode="lin" valueType="num">
                                      <p:cBhvr>
                                        <p:cTn id="12" dur="500" fill="hold"/>
                                        <p:tgtEl>
                                          <p:spTgt spid="182276"/>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17" presetClass="entr" presetSubtype="4" fill="hold" grpId="0" nodeType="afterEffect">
                                  <p:stCondLst>
                                    <p:cond delay="0"/>
                                  </p:stCondLst>
                                  <p:childTnLst>
                                    <p:set>
                                      <p:cBhvr>
                                        <p:cTn id="15" dur="1" fill="hold">
                                          <p:stCondLst>
                                            <p:cond delay="0"/>
                                          </p:stCondLst>
                                        </p:cTn>
                                        <p:tgtEl>
                                          <p:spTgt spid="182278"/>
                                        </p:tgtEl>
                                        <p:attrNameLst>
                                          <p:attrName>style.visibility</p:attrName>
                                        </p:attrNameLst>
                                      </p:cBhvr>
                                      <p:to>
                                        <p:strVal val="visible"/>
                                      </p:to>
                                    </p:set>
                                    <p:anim calcmode="lin" valueType="num">
                                      <p:cBhvr>
                                        <p:cTn id="16" dur="500" fill="hold"/>
                                        <p:tgtEl>
                                          <p:spTgt spid="182278"/>
                                        </p:tgtEl>
                                        <p:attrNameLst>
                                          <p:attrName>ppt_x</p:attrName>
                                        </p:attrNameLst>
                                      </p:cBhvr>
                                      <p:tavLst>
                                        <p:tav tm="0">
                                          <p:val>
                                            <p:strVal val="#ppt_x"/>
                                          </p:val>
                                        </p:tav>
                                        <p:tav tm="100000">
                                          <p:val>
                                            <p:strVal val="#ppt_x"/>
                                          </p:val>
                                        </p:tav>
                                      </p:tavLst>
                                    </p:anim>
                                    <p:anim calcmode="lin" valueType="num">
                                      <p:cBhvr>
                                        <p:cTn id="17" dur="500" fill="hold"/>
                                        <p:tgtEl>
                                          <p:spTgt spid="182278"/>
                                        </p:tgtEl>
                                        <p:attrNameLst>
                                          <p:attrName>ppt_y</p:attrName>
                                        </p:attrNameLst>
                                      </p:cBhvr>
                                      <p:tavLst>
                                        <p:tav tm="0">
                                          <p:val>
                                            <p:strVal val="#ppt_y+#ppt_h/2"/>
                                          </p:val>
                                        </p:tav>
                                        <p:tav tm="100000">
                                          <p:val>
                                            <p:strVal val="#ppt_y"/>
                                          </p:val>
                                        </p:tav>
                                      </p:tavLst>
                                    </p:anim>
                                    <p:anim calcmode="lin" valueType="num">
                                      <p:cBhvr>
                                        <p:cTn id="18" dur="500" fill="hold"/>
                                        <p:tgtEl>
                                          <p:spTgt spid="182278"/>
                                        </p:tgtEl>
                                        <p:attrNameLst>
                                          <p:attrName>ppt_w</p:attrName>
                                        </p:attrNameLst>
                                      </p:cBhvr>
                                      <p:tavLst>
                                        <p:tav tm="0">
                                          <p:val>
                                            <p:strVal val="#ppt_w"/>
                                          </p:val>
                                        </p:tav>
                                        <p:tav tm="100000">
                                          <p:val>
                                            <p:strVal val="#ppt_w"/>
                                          </p:val>
                                        </p:tav>
                                      </p:tavLst>
                                    </p:anim>
                                    <p:anim calcmode="lin" valueType="num">
                                      <p:cBhvr>
                                        <p:cTn id="19" dur="500" fill="hold"/>
                                        <p:tgtEl>
                                          <p:spTgt spid="182278"/>
                                        </p:tgtEl>
                                        <p:attrNameLst>
                                          <p:attrName>ppt_h</p:attrName>
                                        </p:attrNameLst>
                                      </p:cBhvr>
                                      <p:tavLst>
                                        <p:tav tm="0">
                                          <p:val>
                                            <p:fltVal val="0"/>
                                          </p:val>
                                        </p:tav>
                                        <p:tav tm="100000">
                                          <p:val>
                                            <p:strVal val="#ppt_h"/>
                                          </p:val>
                                        </p:tav>
                                      </p:tavLst>
                                    </p:anim>
                                  </p:childTnLst>
                                </p:cTn>
                              </p:par>
                            </p:childTnLst>
                          </p:cTn>
                        </p:par>
                        <p:par>
                          <p:cTn id="20" fill="hold">
                            <p:stCondLst>
                              <p:cond delay="1500"/>
                            </p:stCondLst>
                            <p:childTnLst>
                              <p:par>
                                <p:cTn id="21" presetID="17" presetClass="entr" presetSubtype="8" fill="hold" grpId="0" nodeType="afterEffect">
                                  <p:stCondLst>
                                    <p:cond delay="0"/>
                                  </p:stCondLst>
                                  <p:childTnLst>
                                    <p:set>
                                      <p:cBhvr>
                                        <p:cTn id="22" dur="1" fill="hold">
                                          <p:stCondLst>
                                            <p:cond delay="0"/>
                                          </p:stCondLst>
                                        </p:cTn>
                                        <p:tgtEl>
                                          <p:spTgt spid="182279"/>
                                        </p:tgtEl>
                                        <p:attrNameLst>
                                          <p:attrName>style.visibility</p:attrName>
                                        </p:attrNameLst>
                                      </p:cBhvr>
                                      <p:to>
                                        <p:strVal val="visible"/>
                                      </p:to>
                                    </p:set>
                                    <p:anim calcmode="lin" valueType="num">
                                      <p:cBhvr>
                                        <p:cTn id="23" dur="500" fill="hold"/>
                                        <p:tgtEl>
                                          <p:spTgt spid="182279"/>
                                        </p:tgtEl>
                                        <p:attrNameLst>
                                          <p:attrName>ppt_x</p:attrName>
                                        </p:attrNameLst>
                                      </p:cBhvr>
                                      <p:tavLst>
                                        <p:tav tm="0">
                                          <p:val>
                                            <p:strVal val="#ppt_x-#ppt_w/2"/>
                                          </p:val>
                                        </p:tav>
                                        <p:tav tm="100000">
                                          <p:val>
                                            <p:strVal val="#ppt_x"/>
                                          </p:val>
                                        </p:tav>
                                      </p:tavLst>
                                    </p:anim>
                                    <p:anim calcmode="lin" valueType="num">
                                      <p:cBhvr>
                                        <p:cTn id="24" dur="500" fill="hold"/>
                                        <p:tgtEl>
                                          <p:spTgt spid="182279"/>
                                        </p:tgtEl>
                                        <p:attrNameLst>
                                          <p:attrName>ppt_y</p:attrName>
                                        </p:attrNameLst>
                                      </p:cBhvr>
                                      <p:tavLst>
                                        <p:tav tm="0">
                                          <p:val>
                                            <p:strVal val="#ppt_y"/>
                                          </p:val>
                                        </p:tav>
                                        <p:tav tm="100000">
                                          <p:val>
                                            <p:strVal val="#ppt_y"/>
                                          </p:val>
                                        </p:tav>
                                      </p:tavLst>
                                    </p:anim>
                                    <p:anim calcmode="lin" valueType="num">
                                      <p:cBhvr>
                                        <p:cTn id="25" dur="500" fill="hold"/>
                                        <p:tgtEl>
                                          <p:spTgt spid="182279"/>
                                        </p:tgtEl>
                                        <p:attrNameLst>
                                          <p:attrName>ppt_w</p:attrName>
                                        </p:attrNameLst>
                                      </p:cBhvr>
                                      <p:tavLst>
                                        <p:tav tm="0">
                                          <p:val>
                                            <p:fltVal val="0"/>
                                          </p:val>
                                        </p:tav>
                                        <p:tav tm="100000">
                                          <p:val>
                                            <p:strVal val="#ppt_w"/>
                                          </p:val>
                                        </p:tav>
                                      </p:tavLst>
                                    </p:anim>
                                    <p:anim calcmode="lin" valueType="num">
                                      <p:cBhvr>
                                        <p:cTn id="26" dur="500" fill="hold"/>
                                        <p:tgtEl>
                                          <p:spTgt spid="182279"/>
                                        </p:tgtEl>
                                        <p:attrNameLst>
                                          <p:attrName>ppt_h</p:attrName>
                                        </p:attrNameLst>
                                      </p:cBhvr>
                                      <p:tavLst>
                                        <p:tav tm="0">
                                          <p:val>
                                            <p:strVal val="#ppt_h"/>
                                          </p:val>
                                        </p:tav>
                                        <p:tav tm="100000">
                                          <p:val>
                                            <p:strVal val="#ppt_h"/>
                                          </p:val>
                                        </p:tav>
                                      </p:tavLst>
                                    </p:anim>
                                  </p:childTnLst>
                                </p:cTn>
                              </p:par>
                            </p:childTnLst>
                          </p:cTn>
                        </p:par>
                        <p:par>
                          <p:cTn id="27" fill="hold">
                            <p:stCondLst>
                              <p:cond delay="2000"/>
                            </p:stCondLst>
                            <p:childTnLst>
                              <p:par>
                                <p:cTn id="28" presetID="17" presetClass="entr" presetSubtype="1" fill="hold" grpId="0" nodeType="afterEffect">
                                  <p:stCondLst>
                                    <p:cond delay="0"/>
                                  </p:stCondLst>
                                  <p:childTnLst>
                                    <p:set>
                                      <p:cBhvr>
                                        <p:cTn id="29" dur="1" fill="hold">
                                          <p:stCondLst>
                                            <p:cond delay="0"/>
                                          </p:stCondLst>
                                        </p:cTn>
                                        <p:tgtEl>
                                          <p:spTgt spid="182280"/>
                                        </p:tgtEl>
                                        <p:attrNameLst>
                                          <p:attrName>style.visibility</p:attrName>
                                        </p:attrNameLst>
                                      </p:cBhvr>
                                      <p:to>
                                        <p:strVal val="visible"/>
                                      </p:to>
                                    </p:set>
                                    <p:anim calcmode="lin" valueType="num">
                                      <p:cBhvr>
                                        <p:cTn id="30" dur="500" fill="hold"/>
                                        <p:tgtEl>
                                          <p:spTgt spid="182280"/>
                                        </p:tgtEl>
                                        <p:attrNameLst>
                                          <p:attrName>ppt_x</p:attrName>
                                        </p:attrNameLst>
                                      </p:cBhvr>
                                      <p:tavLst>
                                        <p:tav tm="0">
                                          <p:val>
                                            <p:strVal val="#ppt_x"/>
                                          </p:val>
                                        </p:tav>
                                        <p:tav tm="100000">
                                          <p:val>
                                            <p:strVal val="#ppt_x"/>
                                          </p:val>
                                        </p:tav>
                                      </p:tavLst>
                                    </p:anim>
                                    <p:anim calcmode="lin" valueType="num">
                                      <p:cBhvr>
                                        <p:cTn id="31" dur="500" fill="hold"/>
                                        <p:tgtEl>
                                          <p:spTgt spid="182280"/>
                                        </p:tgtEl>
                                        <p:attrNameLst>
                                          <p:attrName>ppt_y</p:attrName>
                                        </p:attrNameLst>
                                      </p:cBhvr>
                                      <p:tavLst>
                                        <p:tav tm="0">
                                          <p:val>
                                            <p:strVal val="#ppt_y-#ppt_h/2"/>
                                          </p:val>
                                        </p:tav>
                                        <p:tav tm="100000">
                                          <p:val>
                                            <p:strVal val="#ppt_y"/>
                                          </p:val>
                                        </p:tav>
                                      </p:tavLst>
                                    </p:anim>
                                    <p:anim calcmode="lin" valueType="num">
                                      <p:cBhvr>
                                        <p:cTn id="32" dur="500" fill="hold"/>
                                        <p:tgtEl>
                                          <p:spTgt spid="182280"/>
                                        </p:tgtEl>
                                        <p:attrNameLst>
                                          <p:attrName>ppt_w</p:attrName>
                                        </p:attrNameLst>
                                      </p:cBhvr>
                                      <p:tavLst>
                                        <p:tav tm="0">
                                          <p:val>
                                            <p:strVal val="#ppt_w"/>
                                          </p:val>
                                        </p:tav>
                                        <p:tav tm="100000">
                                          <p:val>
                                            <p:strVal val="#ppt_w"/>
                                          </p:val>
                                        </p:tav>
                                      </p:tavLst>
                                    </p:anim>
                                    <p:anim calcmode="lin" valueType="num">
                                      <p:cBhvr>
                                        <p:cTn id="33" dur="500" fill="hold"/>
                                        <p:tgtEl>
                                          <p:spTgt spid="182280"/>
                                        </p:tgtEl>
                                        <p:attrNameLst>
                                          <p:attrName>ppt_h</p:attrName>
                                        </p:attrNameLst>
                                      </p:cBhvr>
                                      <p:tavLst>
                                        <p:tav tm="0">
                                          <p:val>
                                            <p:fltVal val="0"/>
                                          </p:val>
                                        </p:tav>
                                        <p:tav tm="100000">
                                          <p:val>
                                            <p:strVal val="#ppt_h"/>
                                          </p:val>
                                        </p:tav>
                                      </p:tavLst>
                                    </p:anim>
                                  </p:childTnLst>
                                </p:cTn>
                              </p:par>
                            </p:childTnLst>
                          </p:cTn>
                        </p:par>
                        <p:par>
                          <p:cTn id="34" fill="hold">
                            <p:stCondLst>
                              <p:cond delay="2500"/>
                            </p:stCondLst>
                            <p:childTnLst>
                              <p:par>
                                <p:cTn id="35" presetID="23" presetClass="entr" presetSubtype="16" fill="hold" grpId="0" nodeType="afterEffect">
                                  <p:stCondLst>
                                    <p:cond delay="0"/>
                                  </p:stCondLst>
                                  <p:childTnLst>
                                    <p:set>
                                      <p:cBhvr>
                                        <p:cTn id="36" dur="1" fill="hold">
                                          <p:stCondLst>
                                            <p:cond delay="0"/>
                                          </p:stCondLst>
                                        </p:cTn>
                                        <p:tgtEl>
                                          <p:spTgt spid="182277"/>
                                        </p:tgtEl>
                                        <p:attrNameLst>
                                          <p:attrName>style.visibility</p:attrName>
                                        </p:attrNameLst>
                                      </p:cBhvr>
                                      <p:to>
                                        <p:strVal val="visible"/>
                                      </p:to>
                                    </p:set>
                                    <p:anim calcmode="lin" valueType="num">
                                      <p:cBhvr>
                                        <p:cTn id="37" dur="500" fill="hold"/>
                                        <p:tgtEl>
                                          <p:spTgt spid="182277"/>
                                        </p:tgtEl>
                                        <p:attrNameLst>
                                          <p:attrName>ppt_w</p:attrName>
                                        </p:attrNameLst>
                                      </p:cBhvr>
                                      <p:tavLst>
                                        <p:tav tm="0">
                                          <p:val>
                                            <p:fltVal val="0"/>
                                          </p:val>
                                        </p:tav>
                                        <p:tav tm="100000">
                                          <p:val>
                                            <p:strVal val="#ppt_w"/>
                                          </p:val>
                                        </p:tav>
                                      </p:tavLst>
                                    </p:anim>
                                    <p:anim calcmode="lin" valueType="num">
                                      <p:cBhvr>
                                        <p:cTn id="38" dur="500" fill="hold"/>
                                        <p:tgtEl>
                                          <p:spTgt spid="182277"/>
                                        </p:tgtEl>
                                        <p:attrNameLst>
                                          <p:attrName>ppt_h</p:attrName>
                                        </p:attrNameLst>
                                      </p:cBhvr>
                                      <p:tavLst>
                                        <p:tav tm="0">
                                          <p:val>
                                            <p:fltVal val="0"/>
                                          </p:val>
                                        </p:tav>
                                        <p:tav tm="100000">
                                          <p:val>
                                            <p:strVal val="#ppt_h"/>
                                          </p:val>
                                        </p:tav>
                                      </p:tavLst>
                                    </p:anim>
                                  </p:childTnLst>
                                </p:cTn>
                              </p:par>
                            </p:childTnLst>
                          </p:cTn>
                        </p:par>
                        <p:par>
                          <p:cTn id="39" fill="hold">
                            <p:stCondLst>
                              <p:cond delay="3000"/>
                            </p:stCondLst>
                            <p:childTnLst>
                              <p:par>
                                <p:cTn id="40" presetID="17" presetClass="entr" presetSubtype="10" fill="hold" grpId="0" nodeType="afterEffect">
                                  <p:stCondLst>
                                    <p:cond delay="0"/>
                                  </p:stCondLst>
                                  <p:iterate type="lt">
                                    <p:tmPct val="100000"/>
                                  </p:iterate>
                                  <p:childTnLst>
                                    <p:set>
                                      <p:cBhvr>
                                        <p:cTn id="41" dur="1" fill="hold">
                                          <p:stCondLst>
                                            <p:cond delay="0"/>
                                          </p:stCondLst>
                                        </p:cTn>
                                        <p:tgtEl>
                                          <p:spTgt spid="182284"/>
                                        </p:tgtEl>
                                        <p:attrNameLst>
                                          <p:attrName>style.visibility</p:attrName>
                                        </p:attrNameLst>
                                      </p:cBhvr>
                                      <p:to>
                                        <p:strVal val="visible"/>
                                      </p:to>
                                    </p:set>
                                    <p:anim calcmode="lin" valueType="num">
                                      <p:cBhvr>
                                        <p:cTn id="42" dur="75" fill="hold"/>
                                        <p:tgtEl>
                                          <p:spTgt spid="182284"/>
                                        </p:tgtEl>
                                        <p:attrNameLst>
                                          <p:attrName>ppt_w</p:attrName>
                                        </p:attrNameLst>
                                      </p:cBhvr>
                                      <p:tavLst>
                                        <p:tav tm="0">
                                          <p:val>
                                            <p:fltVal val="0"/>
                                          </p:val>
                                        </p:tav>
                                        <p:tav tm="100000">
                                          <p:val>
                                            <p:strVal val="#ppt_w"/>
                                          </p:val>
                                        </p:tav>
                                      </p:tavLst>
                                    </p:anim>
                                    <p:anim calcmode="lin" valueType="num">
                                      <p:cBhvr>
                                        <p:cTn id="43" dur="75" fill="hold"/>
                                        <p:tgtEl>
                                          <p:spTgt spid="182284"/>
                                        </p:tgtEl>
                                        <p:attrNameLst>
                                          <p:attrName>ppt_h</p:attrName>
                                        </p:attrNameLst>
                                      </p:cBhvr>
                                      <p:tavLst>
                                        <p:tav tm="0">
                                          <p:val>
                                            <p:strVal val="#ppt_h"/>
                                          </p:val>
                                        </p:tav>
                                        <p:tav tm="100000">
                                          <p:val>
                                            <p:strVal val="#ppt_h"/>
                                          </p:val>
                                        </p:tav>
                                      </p:tavLst>
                                    </p:anim>
                                  </p:childTnLst>
                                </p:cTn>
                              </p:par>
                            </p:childTnLst>
                          </p:cTn>
                        </p:par>
                        <p:par>
                          <p:cTn id="44" fill="hold">
                            <p:stCondLst>
                              <p:cond delay="3150"/>
                            </p:stCondLst>
                            <p:childTnLst>
                              <p:par>
                                <p:cTn id="45" presetID="17" presetClass="entr" presetSubtype="1" fill="hold" grpId="0" nodeType="afterEffect">
                                  <p:stCondLst>
                                    <p:cond delay="0"/>
                                  </p:stCondLst>
                                  <p:childTnLst>
                                    <p:set>
                                      <p:cBhvr>
                                        <p:cTn id="46" dur="1" fill="hold">
                                          <p:stCondLst>
                                            <p:cond delay="0"/>
                                          </p:stCondLst>
                                        </p:cTn>
                                        <p:tgtEl>
                                          <p:spTgt spid="182281"/>
                                        </p:tgtEl>
                                        <p:attrNameLst>
                                          <p:attrName>style.visibility</p:attrName>
                                        </p:attrNameLst>
                                      </p:cBhvr>
                                      <p:to>
                                        <p:strVal val="visible"/>
                                      </p:to>
                                    </p:set>
                                    <p:anim calcmode="lin" valueType="num">
                                      <p:cBhvr>
                                        <p:cTn id="47" dur="500" fill="hold"/>
                                        <p:tgtEl>
                                          <p:spTgt spid="182281"/>
                                        </p:tgtEl>
                                        <p:attrNameLst>
                                          <p:attrName>ppt_x</p:attrName>
                                        </p:attrNameLst>
                                      </p:cBhvr>
                                      <p:tavLst>
                                        <p:tav tm="0">
                                          <p:val>
                                            <p:strVal val="#ppt_x"/>
                                          </p:val>
                                        </p:tav>
                                        <p:tav tm="100000">
                                          <p:val>
                                            <p:strVal val="#ppt_x"/>
                                          </p:val>
                                        </p:tav>
                                      </p:tavLst>
                                    </p:anim>
                                    <p:anim calcmode="lin" valueType="num">
                                      <p:cBhvr>
                                        <p:cTn id="48" dur="500" fill="hold"/>
                                        <p:tgtEl>
                                          <p:spTgt spid="182281"/>
                                        </p:tgtEl>
                                        <p:attrNameLst>
                                          <p:attrName>ppt_y</p:attrName>
                                        </p:attrNameLst>
                                      </p:cBhvr>
                                      <p:tavLst>
                                        <p:tav tm="0">
                                          <p:val>
                                            <p:strVal val="#ppt_y-#ppt_h/2"/>
                                          </p:val>
                                        </p:tav>
                                        <p:tav tm="100000">
                                          <p:val>
                                            <p:strVal val="#ppt_y"/>
                                          </p:val>
                                        </p:tav>
                                      </p:tavLst>
                                    </p:anim>
                                    <p:anim calcmode="lin" valueType="num">
                                      <p:cBhvr>
                                        <p:cTn id="49" dur="500" fill="hold"/>
                                        <p:tgtEl>
                                          <p:spTgt spid="182281"/>
                                        </p:tgtEl>
                                        <p:attrNameLst>
                                          <p:attrName>ppt_w</p:attrName>
                                        </p:attrNameLst>
                                      </p:cBhvr>
                                      <p:tavLst>
                                        <p:tav tm="0">
                                          <p:val>
                                            <p:strVal val="#ppt_w"/>
                                          </p:val>
                                        </p:tav>
                                        <p:tav tm="100000">
                                          <p:val>
                                            <p:strVal val="#ppt_w"/>
                                          </p:val>
                                        </p:tav>
                                      </p:tavLst>
                                    </p:anim>
                                    <p:anim calcmode="lin" valueType="num">
                                      <p:cBhvr>
                                        <p:cTn id="50" dur="500" fill="hold"/>
                                        <p:tgtEl>
                                          <p:spTgt spid="182281"/>
                                        </p:tgtEl>
                                        <p:attrNameLst>
                                          <p:attrName>ppt_h</p:attrName>
                                        </p:attrNameLst>
                                      </p:cBhvr>
                                      <p:tavLst>
                                        <p:tav tm="0">
                                          <p:val>
                                            <p:fltVal val="0"/>
                                          </p:val>
                                        </p:tav>
                                        <p:tav tm="100000">
                                          <p:val>
                                            <p:strVal val="#ppt_h"/>
                                          </p:val>
                                        </p:tav>
                                      </p:tavLst>
                                    </p:anim>
                                  </p:childTnLst>
                                </p:cTn>
                              </p:par>
                            </p:childTnLst>
                          </p:cTn>
                        </p:par>
                        <p:par>
                          <p:cTn id="51" fill="hold">
                            <p:stCondLst>
                              <p:cond delay="3650"/>
                            </p:stCondLst>
                            <p:childTnLst>
                              <p:par>
                                <p:cTn id="52" presetID="17" presetClass="entr" presetSubtype="2" fill="hold" grpId="0" nodeType="afterEffect">
                                  <p:stCondLst>
                                    <p:cond delay="0"/>
                                  </p:stCondLst>
                                  <p:childTnLst>
                                    <p:set>
                                      <p:cBhvr>
                                        <p:cTn id="53" dur="1" fill="hold">
                                          <p:stCondLst>
                                            <p:cond delay="0"/>
                                          </p:stCondLst>
                                        </p:cTn>
                                        <p:tgtEl>
                                          <p:spTgt spid="182282"/>
                                        </p:tgtEl>
                                        <p:attrNameLst>
                                          <p:attrName>style.visibility</p:attrName>
                                        </p:attrNameLst>
                                      </p:cBhvr>
                                      <p:to>
                                        <p:strVal val="visible"/>
                                      </p:to>
                                    </p:set>
                                    <p:anim calcmode="lin" valueType="num">
                                      <p:cBhvr>
                                        <p:cTn id="54" dur="500" fill="hold"/>
                                        <p:tgtEl>
                                          <p:spTgt spid="182282"/>
                                        </p:tgtEl>
                                        <p:attrNameLst>
                                          <p:attrName>ppt_x</p:attrName>
                                        </p:attrNameLst>
                                      </p:cBhvr>
                                      <p:tavLst>
                                        <p:tav tm="0">
                                          <p:val>
                                            <p:strVal val="#ppt_x+#ppt_w/2"/>
                                          </p:val>
                                        </p:tav>
                                        <p:tav tm="100000">
                                          <p:val>
                                            <p:strVal val="#ppt_x"/>
                                          </p:val>
                                        </p:tav>
                                      </p:tavLst>
                                    </p:anim>
                                    <p:anim calcmode="lin" valueType="num">
                                      <p:cBhvr>
                                        <p:cTn id="55" dur="500" fill="hold"/>
                                        <p:tgtEl>
                                          <p:spTgt spid="182282"/>
                                        </p:tgtEl>
                                        <p:attrNameLst>
                                          <p:attrName>ppt_y</p:attrName>
                                        </p:attrNameLst>
                                      </p:cBhvr>
                                      <p:tavLst>
                                        <p:tav tm="0">
                                          <p:val>
                                            <p:strVal val="#ppt_y"/>
                                          </p:val>
                                        </p:tav>
                                        <p:tav tm="100000">
                                          <p:val>
                                            <p:strVal val="#ppt_y"/>
                                          </p:val>
                                        </p:tav>
                                      </p:tavLst>
                                    </p:anim>
                                    <p:anim calcmode="lin" valueType="num">
                                      <p:cBhvr>
                                        <p:cTn id="56" dur="500" fill="hold"/>
                                        <p:tgtEl>
                                          <p:spTgt spid="182282"/>
                                        </p:tgtEl>
                                        <p:attrNameLst>
                                          <p:attrName>ppt_w</p:attrName>
                                        </p:attrNameLst>
                                      </p:cBhvr>
                                      <p:tavLst>
                                        <p:tav tm="0">
                                          <p:val>
                                            <p:fltVal val="0"/>
                                          </p:val>
                                        </p:tav>
                                        <p:tav tm="100000">
                                          <p:val>
                                            <p:strVal val="#ppt_w"/>
                                          </p:val>
                                        </p:tav>
                                      </p:tavLst>
                                    </p:anim>
                                    <p:anim calcmode="lin" valueType="num">
                                      <p:cBhvr>
                                        <p:cTn id="57" dur="500" fill="hold"/>
                                        <p:tgtEl>
                                          <p:spTgt spid="182282"/>
                                        </p:tgtEl>
                                        <p:attrNameLst>
                                          <p:attrName>ppt_h</p:attrName>
                                        </p:attrNameLst>
                                      </p:cBhvr>
                                      <p:tavLst>
                                        <p:tav tm="0">
                                          <p:val>
                                            <p:strVal val="#ppt_h"/>
                                          </p:val>
                                        </p:tav>
                                        <p:tav tm="100000">
                                          <p:val>
                                            <p:strVal val="#ppt_h"/>
                                          </p:val>
                                        </p:tav>
                                      </p:tavLst>
                                    </p:anim>
                                  </p:childTnLst>
                                </p:cTn>
                              </p:par>
                            </p:childTnLst>
                          </p:cTn>
                        </p:par>
                        <p:par>
                          <p:cTn id="58" fill="hold">
                            <p:stCondLst>
                              <p:cond delay="4150"/>
                            </p:stCondLst>
                            <p:childTnLst>
                              <p:par>
                                <p:cTn id="59" presetID="17" presetClass="entr" presetSubtype="4" fill="hold" grpId="0" nodeType="afterEffect">
                                  <p:stCondLst>
                                    <p:cond delay="0"/>
                                  </p:stCondLst>
                                  <p:childTnLst>
                                    <p:set>
                                      <p:cBhvr>
                                        <p:cTn id="60" dur="1" fill="hold">
                                          <p:stCondLst>
                                            <p:cond delay="0"/>
                                          </p:stCondLst>
                                        </p:cTn>
                                        <p:tgtEl>
                                          <p:spTgt spid="182283"/>
                                        </p:tgtEl>
                                        <p:attrNameLst>
                                          <p:attrName>style.visibility</p:attrName>
                                        </p:attrNameLst>
                                      </p:cBhvr>
                                      <p:to>
                                        <p:strVal val="visible"/>
                                      </p:to>
                                    </p:set>
                                    <p:anim calcmode="lin" valueType="num">
                                      <p:cBhvr>
                                        <p:cTn id="61" dur="500" fill="hold"/>
                                        <p:tgtEl>
                                          <p:spTgt spid="182283"/>
                                        </p:tgtEl>
                                        <p:attrNameLst>
                                          <p:attrName>ppt_x</p:attrName>
                                        </p:attrNameLst>
                                      </p:cBhvr>
                                      <p:tavLst>
                                        <p:tav tm="0">
                                          <p:val>
                                            <p:strVal val="#ppt_x"/>
                                          </p:val>
                                        </p:tav>
                                        <p:tav tm="100000">
                                          <p:val>
                                            <p:strVal val="#ppt_x"/>
                                          </p:val>
                                        </p:tav>
                                      </p:tavLst>
                                    </p:anim>
                                    <p:anim calcmode="lin" valueType="num">
                                      <p:cBhvr>
                                        <p:cTn id="62" dur="500" fill="hold"/>
                                        <p:tgtEl>
                                          <p:spTgt spid="182283"/>
                                        </p:tgtEl>
                                        <p:attrNameLst>
                                          <p:attrName>ppt_y</p:attrName>
                                        </p:attrNameLst>
                                      </p:cBhvr>
                                      <p:tavLst>
                                        <p:tav tm="0">
                                          <p:val>
                                            <p:strVal val="#ppt_y+#ppt_h/2"/>
                                          </p:val>
                                        </p:tav>
                                        <p:tav tm="100000">
                                          <p:val>
                                            <p:strVal val="#ppt_y"/>
                                          </p:val>
                                        </p:tav>
                                      </p:tavLst>
                                    </p:anim>
                                    <p:anim calcmode="lin" valueType="num">
                                      <p:cBhvr>
                                        <p:cTn id="63" dur="500" fill="hold"/>
                                        <p:tgtEl>
                                          <p:spTgt spid="182283"/>
                                        </p:tgtEl>
                                        <p:attrNameLst>
                                          <p:attrName>ppt_w</p:attrName>
                                        </p:attrNameLst>
                                      </p:cBhvr>
                                      <p:tavLst>
                                        <p:tav tm="0">
                                          <p:val>
                                            <p:strVal val="#ppt_w"/>
                                          </p:val>
                                        </p:tav>
                                        <p:tav tm="100000">
                                          <p:val>
                                            <p:strVal val="#ppt_w"/>
                                          </p:val>
                                        </p:tav>
                                      </p:tavLst>
                                    </p:anim>
                                    <p:anim calcmode="lin" valueType="num">
                                      <p:cBhvr>
                                        <p:cTn id="64" dur="500" fill="hold"/>
                                        <p:tgtEl>
                                          <p:spTgt spid="182283"/>
                                        </p:tgtEl>
                                        <p:attrNameLst>
                                          <p:attrName>ppt_h</p:attrName>
                                        </p:attrNameLst>
                                      </p:cBhvr>
                                      <p:tavLst>
                                        <p:tav tm="0">
                                          <p:val>
                                            <p:fltVal val="0"/>
                                          </p:val>
                                        </p:tav>
                                        <p:tav tm="100000">
                                          <p:val>
                                            <p:strVal val="#ppt_h"/>
                                          </p:val>
                                        </p:tav>
                                      </p:tavLst>
                                    </p:anim>
                                  </p:childTnLst>
                                </p:cTn>
                              </p:par>
                            </p:childTnLst>
                          </p:cTn>
                        </p:par>
                        <p:par>
                          <p:cTn id="65" fill="hold">
                            <p:stCondLst>
                              <p:cond delay="4650"/>
                            </p:stCondLst>
                            <p:childTnLst>
                              <p:par>
                                <p:cTn id="66" presetID="17" presetClass="entr" presetSubtype="10" fill="hold" grpId="0" nodeType="afterEffect">
                                  <p:stCondLst>
                                    <p:cond delay="0"/>
                                  </p:stCondLst>
                                  <p:iterate type="lt">
                                    <p:tmPct val="100000"/>
                                  </p:iterate>
                                  <p:childTnLst>
                                    <p:set>
                                      <p:cBhvr>
                                        <p:cTn id="67" dur="1" fill="hold">
                                          <p:stCondLst>
                                            <p:cond delay="0"/>
                                          </p:stCondLst>
                                        </p:cTn>
                                        <p:tgtEl>
                                          <p:spTgt spid="182285"/>
                                        </p:tgtEl>
                                        <p:attrNameLst>
                                          <p:attrName>style.visibility</p:attrName>
                                        </p:attrNameLst>
                                      </p:cBhvr>
                                      <p:to>
                                        <p:strVal val="visible"/>
                                      </p:to>
                                    </p:set>
                                    <p:anim calcmode="lin" valueType="num">
                                      <p:cBhvr>
                                        <p:cTn id="68" dur="75" fill="hold"/>
                                        <p:tgtEl>
                                          <p:spTgt spid="182285"/>
                                        </p:tgtEl>
                                        <p:attrNameLst>
                                          <p:attrName>ppt_w</p:attrName>
                                        </p:attrNameLst>
                                      </p:cBhvr>
                                      <p:tavLst>
                                        <p:tav tm="0">
                                          <p:val>
                                            <p:fltVal val="0"/>
                                          </p:val>
                                        </p:tav>
                                        <p:tav tm="100000">
                                          <p:val>
                                            <p:strVal val="#ppt_w"/>
                                          </p:val>
                                        </p:tav>
                                      </p:tavLst>
                                    </p:anim>
                                    <p:anim calcmode="lin" valueType="num">
                                      <p:cBhvr>
                                        <p:cTn id="69" dur="75" fill="hold"/>
                                        <p:tgtEl>
                                          <p:spTgt spid="18228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autoUpdateAnimBg="0"/>
      <p:bldP spid="182276" grpId="0" animBg="1" autoUpdateAnimBg="0"/>
      <p:bldP spid="182277" grpId="0" animBg="1" autoUpdateAnimBg="0"/>
      <p:bldP spid="182278" grpId="0" animBg="1"/>
      <p:bldP spid="182279" grpId="0" animBg="1"/>
      <p:bldP spid="182280" grpId="0" animBg="1"/>
      <p:bldP spid="182281" grpId="0" animBg="1"/>
      <p:bldP spid="182282" grpId="0" animBg="1"/>
      <p:bldP spid="182283" grpId="0" animBg="1"/>
      <p:bldP spid="182284" grpId="0" autoUpdateAnimBg="0"/>
      <p:bldP spid="182285"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Text Box 3"/>
          <p:cNvSpPr txBox="1">
            <a:spLocks noChangeArrowheads="1"/>
          </p:cNvSpPr>
          <p:nvPr/>
        </p:nvSpPr>
        <p:spPr bwMode="auto">
          <a:xfrm>
            <a:off x="914400" y="1357298"/>
            <a:ext cx="7162800" cy="3539430"/>
          </a:xfrm>
          <a:prstGeom prst="rect">
            <a:avLst/>
          </a:prstGeom>
          <a:noFill/>
          <a:ln w="9525">
            <a:noFill/>
            <a:miter lim="800000"/>
          </a:ln>
        </p:spPr>
        <p:txBody>
          <a:bodyPr wrap="square">
            <a:spAutoFit/>
          </a:bodyPr>
          <a:lstStyle/>
          <a:p>
            <a:pPr eaLnBrk="0" hangingPunct="0">
              <a:spcBef>
                <a:spcPct val="50000"/>
              </a:spcBef>
            </a:pPr>
            <a:r>
              <a:rPr lang="zh-CN" altLang="en-US" sz="3200" dirty="0">
                <a:solidFill>
                  <a:srgbClr val="FFFF00"/>
                </a:solidFill>
                <a:latin typeface="黑体" pitchFamily="49" charset="-122"/>
                <a:ea typeface="黑体" pitchFamily="49" charset="-122"/>
                <a:cs typeface="方正琥珀简体"/>
              </a:rPr>
              <a:t>要求：当上层建筑适合经济基础，而经济基础本身又适合生产力状况时，要保持上层建筑的相对稳定性；当上层建筑不适应经济基础的变革要求，从而阻碍生产力发展时，要适时地变革上层建筑，以适应经济基础的变革和生产力发展的客观要求。</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83299"/>
                                        </p:tgtEl>
                                        <p:attrNameLst>
                                          <p:attrName>style.visibility</p:attrName>
                                        </p:attrNameLst>
                                      </p:cBhvr>
                                      <p:to>
                                        <p:strVal val="visible"/>
                                      </p:to>
                                    </p:set>
                                    <p:animEffect transition="in" filter="dissolve">
                                      <p:cBhvr>
                                        <p:cTn id="7" dur="500"/>
                                        <p:tgtEl>
                                          <p:spTgt spid="183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rrowheads="1"/>
          </p:cNvSpPr>
          <p:nvPr>
            <p:ph type="body" idx="1"/>
          </p:nvPr>
        </p:nvSpPr>
        <p:spPr>
          <a:xfrm>
            <a:off x="0" y="0"/>
            <a:ext cx="9144000" cy="6858000"/>
          </a:xfrm>
        </p:spPr>
        <p:txBody>
          <a:bodyPr/>
          <a:lstStyle/>
          <a:p>
            <a:pPr eaLnBrk="1" hangingPunct="1">
              <a:lnSpc>
                <a:spcPct val="90000"/>
              </a:lnSpc>
            </a:pPr>
            <a:endParaRPr lang="zh-CN" altLang="en-US" dirty="0" smtClean="0"/>
          </a:p>
          <a:p>
            <a:pPr eaLnBrk="1" hangingPunct="1">
              <a:lnSpc>
                <a:spcPct val="90000"/>
              </a:lnSpc>
            </a:pPr>
            <a:endParaRPr lang="zh-CN" altLang="en-US" dirty="0" smtClean="0"/>
          </a:p>
          <a:p>
            <a:pPr eaLnBrk="1" hangingPunct="1">
              <a:lnSpc>
                <a:spcPct val="90000"/>
              </a:lnSpc>
            </a:pPr>
            <a:endParaRPr lang="zh-CN" altLang="en-US" dirty="0" smtClean="0"/>
          </a:p>
          <a:p>
            <a:pPr eaLnBrk="1" hangingPunct="1">
              <a:lnSpc>
                <a:spcPct val="90000"/>
              </a:lnSpc>
            </a:pPr>
            <a:endParaRPr lang="zh-CN" altLang="en-US" dirty="0" smtClean="0"/>
          </a:p>
          <a:p>
            <a:pPr eaLnBrk="1" hangingPunct="1">
              <a:lnSpc>
                <a:spcPct val="90000"/>
              </a:lnSpc>
            </a:pPr>
            <a:r>
              <a:rPr lang="zh-CN" altLang="en-US" dirty="0" smtClean="0">
                <a:solidFill>
                  <a:srgbClr val="FFFF00"/>
                </a:solidFill>
                <a:latin typeface="黑体" pitchFamily="49" charset="-122"/>
                <a:ea typeface="黑体" pitchFamily="49" charset="-122"/>
              </a:rPr>
              <a:t>（三）、上层建筑一定要适合经济基础状况规律的原理是我国当前深化政治体制改革，建设高度的社会主义政治文明的哲学理论根据。</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solidFill>
                  <a:schemeClr val="tx1"/>
                </a:solidFill>
                <a:effectLst>
                  <a:outerShdw blurRad="38100" dist="38100" dir="2700000" algn="tl">
                    <a:srgbClr val="C0C0C0"/>
                  </a:outerShdw>
                </a:effectLst>
                <a:latin typeface="+mn-ea"/>
              </a:rPr>
              <a:t/>
            </a:r>
            <a:br>
              <a:rPr lang="en-US" altLang="zh-CN" dirty="0" smtClean="0">
                <a:solidFill>
                  <a:schemeClr val="tx1"/>
                </a:solidFill>
                <a:effectLst>
                  <a:outerShdw blurRad="38100" dist="38100" dir="2700000" algn="tl">
                    <a:srgbClr val="C0C0C0"/>
                  </a:outerShdw>
                </a:effectLst>
                <a:latin typeface="+mn-ea"/>
              </a:rPr>
            </a:br>
            <a:r>
              <a:rPr lang="en-US" altLang="zh-CN" dirty="0" smtClean="0">
                <a:solidFill>
                  <a:srgbClr val="FFC000"/>
                </a:solidFill>
                <a:effectLst>
                  <a:outerShdw blurRad="38100" dist="38100" dir="2700000" algn="tl">
                    <a:srgbClr val="C0C0C0"/>
                  </a:outerShdw>
                </a:effectLst>
                <a:latin typeface="黑体" pitchFamily="49" charset="-122"/>
                <a:ea typeface="黑体" pitchFamily="49" charset="-122"/>
              </a:rPr>
              <a:t>1</a:t>
            </a:r>
            <a:r>
              <a:rPr lang="zh-CN" altLang="en-US" dirty="0" smtClean="0">
                <a:solidFill>
                  <a:srgbClr val="FFC000"/>
                </a:solidFill>
                <a:effectLst>
                  <a:outerShdw blurRad="38100" dist="38100" dir="2700000" algn="tl">
                    <a:srgbClr val="C0C0C0"/>
                  </a:outerShdw>
                </a:effectLst>
                <a:latin typeface="黑体" pitchFamily="49" charset="-122"/>
                <a:ea typeface="黑体" pitchFamily="49" charset="-122"/>
              </a:rPr>
              <a:t>、中国政治体制改革的历史进程</a:t>
            </a:r>
            <a:br>
              <a:rPr lang="zh-CN" altLang="en-US" dirty="0" smtClean="0">
                <a:solidFill>
                  <a:srgbClr val="FFC000"/>
                </a:solidFill>
                <a:effectLst>
                  <a:outerShdw blurRad="38100" dist="38100" dir="2700000" algn="tl">
                    <a:srgbClr val="C0C0C0"/>
                  </a:outerShdw>
                </a:effectLst>
                <a:latin typeface="黑体" pitchFamily="49" charset="-122"/>
                <a:ea typeface="黑体" pitchFamily="49" charset="-122"/>
              </a:rPr>
            </a:br>
            <a:endParaRPr lang="zh-CN" altLang="en-US" dirty="0">
              <a:solidFill>
                <a:srgbClr val="FFC000"/>
              </a:solidFill>
              <a:latin typeface="黑体" pitchFamily="49" charset="-122"/>
              <a:ea typeface="黑体" pitchFamily="49" charset="-122"/>
            </a:endParaRPr>
          </a:p>
        </p:txBody>
      </p:sp>
      <p:sp>
        <p:nvSpPr>
          <p:cNvPr id="3" name="内容占位符 2"/>
          <p:cNvSpPr>
            <a:spLocks noGrp="1"/>
          </p:cNvSpPr>
          <p:nvPr>
            <p:ph idx="1"/>
          </p:nvPr>
        </p:nvSpPr>
        <p:spPr/>
        <p:txBody>
          <a:bodyPr/>
          <a:lstStyle/>
          <a:p>
            <a:pPr>
              <a:defRPr/>
            </a:pPr>
            <a:endParaRPr lang="en-US" altLang="zh-CN" dirty="0" smtClean="0">
              <a:latin typeface="+mn-ea"/>
            </a:endParaRPr>
          </a:p>
          <a:p>
            <a:pPr>
              <a:defRPr/>
            </a:pPr>
            <a:endParaRPr lang="en-US" altLang="zh-CN" dirty="0" smtClean="0">
              <a:latin typeface="+mn-ea"/>
            </a:endParaRPr>
          </a:p>
          <a:p>
            <a:pPr>
              <a:defRPr/>
            </a:pPr>
            <a:r>
              <a:rPr lang="zh-CN" altLang="en-US" dirty="0" smtClean="0">
                <a:solidFill>
                  <a:srgbClr val="FFFF00"/>
                </a:solidFill>
                <a:latin typeface="黑体" pitchFamily="49" charset="-122"/>
                <a:ea typeface="黑体" pitchFamily="49" charset="-122"/>
              </a:rPr>
              <a:t>第一阶段：从十一届三中全会前后到</a:t>
            </a:r>
            <a:r>
              <a:rPr lang="en-US" altLang="zh-CN" dirty="0" smtClean="0">
                <a:solidFill>
                  <a:srgbClr val="FFFF00"/>
                </a:solidFill>
                <a:latin typeface="黑体" pitchFamily="49" charset="-122"/>
                <a:ea typeface="黑体" pitchFamily="49" charset="-122"/>
              </a:rPr>
              <a:t>1989</a:t>
            </a:r>
            <a:r>
              <a:rPr lang="zh-CN" altLang="en-US" dirty="0" smtClean="0">
                <a:solidFill>
                  <a:srgbClr val="FFFF00"/>
                </a:solidFill>
                <a:latin typeface="黑体" pitchFamily="49" charset="-122"/>
                <a:ea typeface="黑体" pitchFamily="49" charset="-122"/>
              </a:rPr>
              <a:t>年春。这一阶段是中国政治体制改革的初步展开和政治体制改革总体设想提出的阶段。 </a:t>
            </a:r>
          </a:p>
          <a:p>
            <a:pPr>
              <a:defRPr/>
            </a:pPr>
            <a:endParaRPr lang="zh-CN" altLang="en-US" dirty="0">
              <a:solidFill>
                <a:srgbClr val="FFFF0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type="body" idx="1"/>
          </p:nvPr>
        </p:nvSpPr>
        <p:spPr>
          <a:xfrm>
            <a:off x="0" y="571500"/>
            <a:ext cx="4572000" cy="6070600"/>
          </a:xfrm>
        </p:spPr>
        <p:txBody>
          <a:bodyPr/>
          <a:lstStyle/>
          <a:p>
            <a:pPr eaLnBrk="1" hangingPunct="1">
              <a:buFontTx/>
              <a:buNone/>
              <a:defRPr/>
            </a:pPr>
            <a:r>
              <a:rPr lang="zh-CN" altLang="en-US" dirty="0" smtClean="0">
                <a:solidFill>
                  <a:srgbClr val="FFFF00"/>
                </a:solidFill>
                <a:latin typeface="黑体" pitchFamily="49" charset="-122"/>
                <a:ea typeface="黑体" pitchFamily="49" charset="-122"/>
              </a:rPr>
              <a:t>邓小平</a:t>
            </a:r>
            <a:r>
              <a:rPr lang="en-US" altLang="zh-CN" dirty="0" smtClean="0">
                <a:solidFill>
                  <a:srgbClr val="FFFF00"/>
                </a:solidFill>
                <a:latin typeface="黑体" pitchFamily="49" charset="-122"/>
                <a:ea typeface="黑体" pitchFamily="49" charset="-122"/>
              </a:rPr>
              <a:t>《</a:t>
            </a:r>
            <a:r>
              <a:rPr lang="zh-CN" altLang="en-US" dirty="0" smtClean="0">
                <a:solidFill>
                  <a:srgbClr val="FFFF00"/>
                </a:solidFill>
                <a:latin typeface="黑体" pitchFamily="49" charset="-122"/>
                <a:ea typeface="黑体" pitchFamily="49" charset="-122"/>
              </a:rPr>
              <a:t>解放思想，实</a:t>
            </a:r>
            <a:endParaRPr lang="en-US" altLang="zh-CN" dirty="0" smtClean="0">
              <a:solidFill>
                <a:srgbClr val="FFFF00"/>
              </a:solidFill>
              <a:latin typeface="黑体" pitchFamily="49" charset="-122"/>
              <a:ea typeface="黑体" pitchFamily="49" charset="-122"/>
            </a:endParaRPr>
          </a:p>
          <a:p>
            <a:pPr eaLnBrk="1" hangingPunct="1">
              <a:buFontTx/>
              <a:buNone/>
              <a:defRPr/>
            </a:pPr>
            <a:r>
              <a:rPr lang="zh-CN" altLang="en-US" dirty="0" smtClean="0">
                <a:solidFill>
                  <a:srgbClr val="FFFF00"/>
                </a:solidFill>
                <a:latin typeface="黑体" pitchFamily="49" charset="-122"/>
                <a:ea typeface="黑体" pitchFamily="49" charset="-122"/>
              </a:rPr>
              <a:t>事求是，团结一致向前</a:t>
            </a:r>
            <a:endParaRPr lang="en-US" altLang="zh-CN" dirty="0" smtClean="0">
              <a:solidFill>
                <a:srgbClr val="FFFF00"/>
              </a:solidFill>
              <a:latin typeface="黑体" pitchFamily="49" charset="-122"/>
              <a:ea typeface="黑体" pitchFamily="49" charset="-122"/>
            </a:endParaRPr>
          </a:p>
          <a:p>
            <a:pPr eaLnBrk="1" hangingPunct="1">
              <a:buFontTx/>
              <a:buNone/>
              <a:defRPr/>
            </a:pPr>
            <a:r>
              <a:rPr lang="zh-CN" altLang="en-US" dirty="0" smtClean="0">
                <a:solidFill>
                  <a:srgbClr val="FFFF00"/>
                </a:solidFill>
                <a:latin typeface="黑体" pitchFamily="49" charset="-122"/>
                <a:ea typeface="黑体" pitchFamily="49" charset="-122"/>
              </a:rPr>
              <a:t>看</a:t>
            </a:r>
            <a:r>
              <a:rPr lang="en-US" altLang="zh-CN" dirty="0" smtClean="0">
                <a:solidFill>
                  <a:srgbClr val="FFFF00"/>
                </a:solidFill>
                <a:latin typeface="黑体" pitchFamily="49" charset="-122"/>
                <a:ea typeface="黑体" pitchFamily="49" charset="-122"/>
              </a:rPr>
              <a:t>》</a:t>
            </a:r>
            <a:r>
              <a:rPr lang="zh-CN" altLang="en-US" dirty="0" smtClean="0">
                <a:solidFill>
                  <a:srgbClr val="FFFF00"/>
                </a:solidFill>
                <a:latin typeface="黑体" pitchFamily="49" charset="-122"/>
                <a:ea typeface="黑体" pitchFamily="49" charset="-122"/>
              </a:rPr>
              <a:t>中指出“民主是解</a:t>
            </a:r>
            <a:endParaRPr lang="en-US" altLang="zh-CN" dirty="0" smtClean="0">
              <a:solidFill>
                <a:srgbClr val="FFFF00"/>
              </a:solidFill>
              <a:latin typeface="黑体" pitchFamily="49" charset="-122"/>
              <a:ea typeface="黑体" pitchFamily="49" charset="-122"/>
            </a:endParaRPr>
          </a:p>
          <a:p>
            <a:pPr eaLnBrk="1" hangingPunct="1">
              <a:buFontTx/>
              <a:buNone/>
              <a:defRPr/>
            </a:pPr>
            <a:r>
              <a:rPr lang="zh-CN" altLang="en-US" dirty="0" smtClean="0">
                <a:solidFill>
                  <a:srgbClr val="FFFF00"/>
                </a:solidFill>
                <a:latin typeface="黑体" pitchFamily="49" charset="-122"/>
                <a:ea typeface="黑体" pitchFamily="49" charset="-122"/>
              </a:rPr>
              <a:t>放思想的重要条件”</a:t>
            </a:r>
          </a:p>
          <a:p>
            <a:pPr eaLnBrk="1" hangingPunct="1">
              <a:buFontTx/>
              <a:buNone/>
              <a:defRPr/>
            </a:pPr>
            <a:r>
              <a:rPr lang="zh-CN" altLang="en-US" dirty="0" smtClean="0">
                <a:solidFill>
                  <a:srgbClr val="FFFF00"/>
                </a:solidFill>
                <a:latin typeface="黑体" pitchFamily="49" charset="-122"/>
                <a:ea typeface="黑体" pitchFamily="49" charset="-122"/>
              </a:rPr>
              <a:t>   </a:t>
            </a:r>
            <a:endParaRPr lang="en-US" altLang="zh-CN" dirty="0" smtClean="0">
              <a:solidFill>
                <a:srgbClr val="FFFF00"/>
              </a:solidFill>
              <a:latin typeface="黑体" pitchFamily="49" charset="-122"/>
              <a:ea typeface="黑体" pitchFamily="49" charset="-122"/>
            </a:endParaRPr>
          </a:p>
          <a:p>
            <a:pPr eaLnBrk="1" hangingPunct="1">
              <a:buFontTx/>
              <a:buNone/>
              <a:defRPr/>
            </a:pPr>
            <a:r>
              <a:rPr lang="zh-CN" altLang="en-US" dirty="0" smtClean="0">
                <a:solidFill>
                  <a:srgbClr val="FFFF00"/>
                </a:solidFill>
                <a:latin typeface="黑体" pitchFamily="49" charset="-122"/>
                <a:ea typeface="黑体" pitchFamily="49" charset="-122"/>
              </a:rPr>
              <a:t>十一届三中全会（</a:t>
            </a:r>
            <a:r>
              <a:rPr lang="en-US" altLang="zh-CN" dirty="0" smtClean="0">
                <a:solidFill>
                  <a:srgbClr val="FFFF00"/>
                </a:solidFill>
                <a:latin typeface="黑体" pitchFamily="49" charset="-122"/>
                <a:ea typeface="黑体" pitchFamily="49" charset="-122"/>
              </a:rPr>
              <a:t>78</a:t>
            </a:r>
          </a:p>
          <a:p>
            <a:pPr eaLnBrk="1" hangingPunct="1">
              <a:buFontTx/>
              <a:buNone/>
              <a:defRPr/>
            </a:pPr>
            <a:r>
              <a:rPr lang="zh-CN" altLang="en-US" dirty="0" smtClean="0">
                <a:solidFill>
                  <a:srgbClr val="FFFF00"/>
                </a:solidFill>
                <a:latin typeface="黑体" pitchFamily="49" charset="-122"/>
                <a:ea typeface="黑体" pitchFamily="49" charset="-122"/>
              </a:rPr>
              <a:t>年）：“政治上发展民</a:t>
            </a:r>
            <a:endParaRPr lang="en-US" altLang="zh-CN" dirty="0" smtClean="0">
              <a:solidFill>
                <a:srgbClr val="FFFF00"/>
              </a:solidFill>
              <a:latin typeface="黑体" pitchFamily="49" charset="-122"/>
              <a:ea typeface="黑体" pitchFamily="49" charset="-122"/>
            </a:endParaRPr>
          </a:p>
          <a:p>
            <a:pPr eaLnBrk="1" hangingPunct="1">
              <a:buFontTx/>
              <a:buNone/>
              <a:defRPr/>
            </a:pPr>
            <a:r>
              <a:rPr lang="zh-CN" altLang="en-US" dirty="0" smtClean="0">
                <a:solidFill>
                  <a:srgbClr val="FFFF00"/>
                </a:solidFill>
                <a:latin typeface="黑体" pitchFamily="49" charset="-122"/>
                <a:ea typeface="黑体" pitchFamily="49" charset="-122"/>
              </a:rPr>
              <a:t>主，经济上进行改革”           </a:t>
            </a:r>
          </a:p>
        </p:txBody>
      </p:sp>
      <p:pic>
        <p:nvPicPr>
          <p:cNvPr id="77827" name="Picture 4" descr="F2004071513484100000">
            <a:hlinkClick r:id="rId2"/>
          </p:cNvPr>
          <p:cNvPicPr>
            <a:picLocks noChangeAspect="1" noChangeArrowheads="1"/>
          </p:cNvPicPr>
          <p:nvPr/>
        </p:nvPicPr>
        <p:blipFill>
          <a:blip r:embed="rId3"/>
          <a:srcRect/>
          <a:stretch>
            <a:fillRect/>
          </a:stretch>
        </p:blipFill>
        <p:spPr bwMode="auto">
          <a:xfrm>
            <a:off x="4643438" y="214290"/>
            <a:ext cx="3927503" cy="3765571"/>
          </a:xfrm>
          <a:prstGeom prst="rect">
            <a:avLst/>
          </a:prstGeom>
          <a:noFill/>
          <a:ln w="9525">
            <a:noFill/>
            <a:miter lim="800000"/>
            <a:headEnd/>
            <a:tailEnd/>
          </a:ln>
        </p:spPr>
      </p:pic>
      <p:pic>
        <p:nvPicPr>
          <p:cNvPr id="77828" name="Picture 5" descr="NO_3711">
            <a:hlinkClick r:id="rId4"/>
          </p:cNvPr>
          <p:cNvPicPr>
            <a:picLocks noChangeAspect="1" noChangeArrowheads="1"/>
          </p:cNvPicPr>
          <p:nvPr/>
        </p:nvPicPr>
        <p:blipFill>
          <a:blip r:embed="rId5"/>
          <a:srcRect/>
          <a:stretch>
            <a:fillRect/>
          </a:stretch>
        </p:blipFill>
        <p:spPr bwMode="auto">
          <a:xfrm>
            <a:off x="4643439" y="3573463"/>
            <a:ext cx="3929090" cy="285593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blinds(horizontal)">
                                      <p:cBhvr>
                                        <p:cTn id="7" dur="500"/>
                                        <p:tgtEl>
                                          <p:spTgt spid="798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9875">
                                            <p:txEl>
                                              <p:pRg st="1" end="1"/>
                                            </p:txEl>
                                          </p:spTgt>
                                        </p:tgtEl>
                                        <p:attrNameLst>
                                          <p:attrName>style.visibility</p:attrName>
                                        </p:attrNameLst>
                                      </p:cBhvr>
                                      <p:to>
                                        <p:strVal val="visible"/>
                                      </p:to>
                                    </p:set>
                                    <p:animEffect transition="in" filter="blinds(horizontal)">
                                      <p:cBhvr>
                                        <p:cTn id="12" dur="500"/>
                                        <p:tgtEl>
                                          <p:spTgt spid="798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9875">
                                            <p:txEl>
                                              <p:pRg st="2" end="2"/>
                                            </p:txEl>
                                          </p:spTgt>
                                        </p:tgtEl>
                                        <p:attrNameLst>
                                          <p:attrName>style.visibility</p:attrName>
                                        </p:attrNameLst>
                                      </p:cBhvr>
                                      <p:to>
                                        <p:strVal val="visible"/>
                                      </p:to>
                                    </p:set>
                                    <p:animEffect transition="in" filter="blinds(horizontal)">
                                      <p:cBhvr>
                                        <p:cTn id="17" dur="500"/>
                                        <p:tgtEl>
                                          <p:spTgt spid="798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9875">
                                            <p:txEl>
                                              <p:pRg st="3" end="3"/>
                                            </p:txEl>
                                          </p:spTgt>
                                        </p:tgtEl>
                                        <p:attrNameLst>
                                          <p:attrName>style.visibility</p:attrName>
                                        </p:attrNameLst>
                                      </p:cBhvr>
                                      <p:to>
                                        <p:strVal val="visible"/>
                                      </p:to>
                                    </p:set>
                                    <p:animEffect transition="in" filter="blinds(horizontal)">
                                      <p:cBhvr>
                                        <p:cTn id="22" dur="500"/>
                                        <p:tgtEl>
                                          <p:spTgt spid="798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9875">
                                            <p:txEl>
                                              <p:pRg st="4" end="4"/>
                                            </p:txEl>
                                          </p:spTgt>
                                        </p:tgtEl>
                                        <p:attrNameLst>
                                          <p:attrName>style.visibility</p:attrName>
                                        </p:attrNameLst>
                                      </p:cBhvr>
                                      <p:to>
                                        <p:strVal val="visible"/>
                                      </p:to>
                                    </p:set>
                                    <p:animEffect transition="in" filter="blinds(horizontal)">
                                      <p:cBhvr>
                                        <p:cTn id="27" dur="500"/>
                                        <p:tgtEl>
                                          <p:spTgt spid="798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9875">
                                            <p:txEl>
                                              <p:pRg st="5" end="5"/>
                                            </p:txEl>
                                          </p:spTgt>
                                        </p:tgtEl>
                                        <p:attrNameLst>
                                          <p:attrName>style.visibility</p:attrName>
                                        </p:attrNameLst>
                                      </p:cBhvr>
                                      <p:to>
                                        <p:strVal val="visible"/>
                                      </p:to>
                                    </p:set>
                                    <p:animEffect transition="in" filter="blinds(horizontal)">
                                      <p:cBhvr>
                                        <p:cTn id="32" dur="500"/>
                                        <p:tgtEl>
                                          <p:spTgt spid="798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9875">
                                            <p:txEl>
                                              <p:pRg st="6" end="6"/>
                                            </p:txEl>
                                          </p:spTgt>
                                        </p:tgtEl>
                                        <p:attrNameLst>
                                          <p:attrName>style.visibility</p:attrName>
                                        </p:attrNameLst>
                                      </p:cBhvr>
                                      <p:to>
                                        <p:strVal val="visible"/>
                                      </p:to>
                                    </p:set>
                                    <p:animEffect transition="in" filter="blinds(horizontal)">
                                      <p:cBhvr>
                                        <p:cTn id="37" dur="500"/>
                                        <p:tgtEl>
                                          <p:spTgt spid="7987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9875">
                                            <p:txEl>
                                              <p:pRg st="7" end="7"/>
                                            </p:txEl>
                                          </p:spTgt>
                                        </p:tgtEl>
                                        <p:attrNameLst>
                                          <p:attrName>style.visibility</p:attrName>
                                        </p:attrNameLst>
                                      </p:cBhvr>
                                      <p:to>
                                        <p:strVal val="visible"/>
                                      </p:to>
                                    </p:set>
                                    <p:animEffect transition="in" filter="blinds(horizontal)">
                                      <p:cBhvr>
                                        <p:cTn id="42" dur="500"/>
                                        <p:tgtEl>
                                          <p:spTgt spid="798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body" idx="1"/>
          </p:nvPr>
        </p:nvSpPr>
        <p:spPr>
          <a:xfrm>
            <a:off x="285750" y="1500188"/>
            <a:ext cx="3776663" cy="5053012"/>
          </a:xfrm>
          <a:ln>
            <a:solidFill>
              <a:schemeClr val="accent2"/>
            </a:solidFill>
          </a:ln>
        </p:spPr>
        <p:txBody>
          <a:bodyPr/>
          <a:lstStyle/>
          <a:p>
            <a:pPr eaLnBrk="1" hangingPunct="1">
              <a:buFont typeface="Wingdings 2" panose="05020102010507070707" pitchFamily="18" charset="2"/>
              <a:buNone/>
              <a:defRPr/>
            </a:pPr>
            <a:endParaRPr lang="en-US" altLang="zh-CN" dirty="0" smtClean="0">
              <a:latin typeface="+mn-ea"/>
            </a:endParaRPr>
          </a:p>
          <a:p>
            <a:pPr eaLnBrk="1" hangingPunct="1">
              <a:defRPr/>
            </a:pPr>
            <a:r>
              <a:rPr lang="zh-CN" altLang="en-US" dirty="0" smtClean="0">
                <a:solidFill>
                  <a:srgbClr val="FFFF00"/>
                </a:solidFill>
                <a:latin typeface="黑体" pitchFamily="49" charset="-122"/>
                <a:ea typeface="黑体" pitchFamily="49" charset="-122"/>
              </a:rPr>
              <a:t>必须使民主制度化、法律化，使这种制度和法律不因领导人的改变而改变，不因领导人的看法和注意力的改变而改变。</a:t>
            </a:r>
          </a:p>
        </p:txBody>
      </p:sp>
      <p:pic>
        <p:nvPicPr>
          <p:cNvPr id="12291" name="Picture 3" descr="35"/>
          <p:cNvPicPr>
            <a:picLocks noChangeAspect="1" noChangeArrowheads="1"/>
          </p:cNvPicPr>
          <p:nvPr/>
        </p:nvPicPr>
        <p:blipFill>
          <a:blip r:embed="rId2"/>
          <a:srcRect l="7404"/>
          <a:stretch>
            <a:fillRect/>
          </a:stretch>
        </p:blipFill>
        <p:spPr bwMode="auto">
          <a:xfrm>
            <a:off x="4284663" y="1268413"/>
            <a:ext cx="4608512" cy="4168775"/>
          </a:xfrm>
          <a:prstGeom prst="rect">
            <a:avLst/>
          </a:prstGeom>
          <a:noFill/>
          <a:effectLst>
            <a:outerShdw dist="35921" dir="2700000" algn="ctr" rotWithShape="0">
              <a:srgbClr val="808080"/>
            </a:outerShdw>
          </a:effectLst>
        </p:spPr>
      </p:pic>
      <p:sp>
        <p:nvSpPr>
          <p:cNvPr id="12293" name="Rectangle 5"/>
          <p:cNvSpPr>
            <a:spLocks noChangeArrowheads="1"/>
          </p:cNvSpPr>
          <p:nvPr/>
        </p:nvSpPr>
        <p:spPr bwMode="auto">
          <a:xfrm>
            <a:off x="214313" y="428625"/>
            <a:ext cx="8001025" cy="523220"/>
          </a:xfrm>
          <a:prstGeom prst="rect">
            <a:avLst/>
          </a:prstGeom>
          <a:noFill/>
          <a:ln w="9525">
            <a:noFill/>
            <a:miter lim="800000"/>
          </a:ln>
          <a:effectLst>
            <a:outerShdw dist="35921" dir="2700000" algn="ctr" rotWithShape="0">
              <a:srgbClr val="808080"/>
            </a:outerShdw>
          </a:effectLst>
        </p:spPr>
        <p:txBody>
          <a:bodyPr wrap="square">
            <a:spAutoFit/>
          </a:bodyPr>
          <a:lstStyle/>
          <a:p>
            <a:pPr>
              <a:defRPr/>
            </a:pPr>
            <a:r>
              <a:rPr lang="en-US" altLang="zh-CN" sz="2800" dirty="0" smtClean="0">
                <a:solidFill>
                  <a:srgbClr val="FFC000"/>
                </a:solidFill>
                <a:effectLst>
                  <a:outerShdw blurRad="38100" dist="38100" dir="2700000" algn="tl">
                    <a:srgbClr val="C0C0C0"/>
                  </a:outerShdw>
                </a:effectLst>
                <a:latin typeface="黑体" pitchFamily="49" charset="-122"/>
                <a:ea typeface="黑体" pitchFamily="49" charset="-122"/>
              </a:rPr>
              <a:t>1979</a:t>
            </a:r>
            <a:r>
              <a:rPr lang="zh-CN" altLang="en-US" sz="2800" dirty="0" smtClean="0">
                <a:solidFill>
                  <a:srgbClr val="FFC000"/>
                </a:solidFill>
                <a:effectLst>
                  <a:outerShdw blurRad="38100" dist="38100" dir="2700000" algn="tl">
                    <a:srgbClr val="C0C0C0"/>
                  </a:outerShdw>
                </a:effectLst>
                <a:latin typeface="黑体" pitchFamily="49" charset="-122"/>
                <a:ea typeface="黑体" pitchFamily="49" charset="-122"/>
              </a:rPr>
              <a:t>年</a:t>
            </a:r>
            <a:r>
              <a:rPr lang="en-US" altLang="zh-CN" sz="2800" dirty="0" smtClean="0">
                <a:solidFill>
                  <a:srgbClr val="FFC000"/>
                </a:solidFill>
                <a:effectLst>
                  <a:outerShdw blurRad="38100" dist="38100" dir="2700000" algn="tl">
                    <a:srgbClr val="C0C0C0"/>
                  </a:outerShdw>
                </a:effectLst>
                <a:latin typeface="黑体" pitchFamily="49" charset="-122"/>
                <a:ea typeface="黑体" pitchFamily="49" charset="-122"/>
              </a:rPr>
              <a:t>3</a:t>
            </a:r>
            <a:r>
              <a:rPr lang="zh-CN" altLang="en-US" sz="2800" dirty="0" smtClean="0">
                <a:solidFill>
                  <a:srgbClr val="FFC000"/>
                </a:solidFill>
                <a:effectLst>
                  <a:outerShdw blurRad="38100" dist="38100" dir="2700000" algn="tl">
                    <a:srgbClr val="C0C0C0"/>
                  </a:outerShdw>
                </a:effectLst>
                <a:latin typeface="黑体" pitchFamily="49" charset="-122"/>
                <a:ea typeface="黑体" pitchFamily="49" charset="-122"/>
              </a:rPr>
              <a:t>月邓小平在理论工作务虚会上的讲话。</a:t>
            </a:r>
            <a:endParaRPr lang="zh-CN" altLang="en-US" sz="2800" dirty="0">
              <a:solidFill>
                <a:srgbClr val="FFC000"/>
              </a:solidFill>
              <a:effectLst>
                <a:outerShdw blurRad="38100" dist="38100" dir="2700000" algn="tl">
                  <a:srgbClr val="C0C0C0"/>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body" idx="1"/>
          </p:nvPr>
        </p:nvSpPr>
        <p:spPr>
          <a:xfrm>
            <a:off x="301625" y="404813"/>
            <a:ext cx="8540750" cy="2447925"/>
          </a:xfrm>
        </p:spPr>
        <p:txBody>
          <a:bodyPr/>
          <a:lstStyle/>
          <a:p>
            <a:pPr eaLnBrk="1" hangingPunct="1"/>
            <a:r>
              <a:rPr lang="zh-CN" altLang="en-US" dirty="0" smtClean="0">
                <a:solidFill>
                  <a:srgbClr val="FFC000"/>
                </a:solidFill>
                <a:latin typeface="黑体" pitchFamily="49" charset="-122"/>
                <a:ea typeface="黑体" pitchFamily="49" charset="-122"/>
              </a:rPr>
              <a:t>第二，它与经济体制具有内在联系。</a:t>
            </a:r>
            <a:r>
              <a:rPr lang="zh-CN" altLang="en-US" dirty="0" smtClean="0">
                <a:solidFill>
                  <a:srgbClr val="FFC000"/>
                </a:solidFill>
                <a:latin typeface="黑体" pitchFamily="49" charset="-122"/>
                <a:ea typeface="黑体" pitchFamily="49" charset="-122"/>
              </a:rPr>
              <a:t>经济体制是</a:t>
            </a:r>
            <a:r>
              <a:rPr lang="zh-CN" altLang="en-US" dirty="0" smtClean="0">
                <a:solidFill>
                  <a:srgbClr val="FFC000"/>
                </a:solidFill>
                <a:latin typeface="黑体" pitchFamily="49" charset="-122"/>
                <a:ea typeface="黑体" pitchFamily="49" charset="-122"/>
              </a:rPr>
              <a:t>社会基本经济制度所采取的组织形式和管理形式，是生产关系的具体实现形式。</a:t>
            </a:r>
          </a:p>
          <a:p>
            <a:pPr eaLnBrk="1" hangingPunct="1"/>
            <a:endParaRPr lang="zh-CN" altLang="en-US" dirty="0" smtClean="0"/>
          </a:p>
        </p:txBody>
      </p:sp>
      <p:sp>
        <p:nvSpPr>
          <p:cNvPr id="10243" name="Text Box 3"/>
          <p:cNvSpPr txBox="1">
            <a:spLocks noChangeArrowheads="1"/>
          </p:cNvSpPr>
          <p:nvPr/>
        </p:nvSpPr>
        <p:spPr bwMode="auto">
          <a:xfrm>
            <a:off x="642910" y="3000372"/>
            <a:ext cx="4679950" cy="3354765"/>
          </a:xfrm>
          <a:prstGeom prst="rect">
            <a:avLst/>
          </a:prstGeom>
          <a:noFill/>
          <a:ln w="9525">
            <a:noFill/>
            <a:miter lim="800000"/>
          </a:ln>
        </p:spPr>
        <p:txBody>
          <a:bodyPr>
            <a:spAutoFit/>
          </a:bodyPr>
          <a:lstStyle/>
          <a:p>
            <a:r>
              <a:rPr lang="zh-CN" altLang="en-US" sz="3200" dirty="0">
                <a:solidFill>
                  <a:srgbClr val="FFFF00"/>
                </a:solidFill>
                <a:latin typeface="黑体" pitchFamily="49" charset="-122"/>
                <a:ea typeface="黑体" pitchFamily="49" charset="-122"/>
              </a:rPr>
              <a:t>“</a:t>
            </a:r>
            <a:r>
              <a:rPr lang="zh-CN" altLang="en-US" sz="2400" dirty="0">
                <a:solidFill>
                  <a:srgbClr val="FFFF00"/>
                </a:solidFill>
                <a:latin typeface="黑体" pitchFamily="49" charset="-122"/>
                <a:ea typeface="黑体" pitchFamily="49" charset="-122"/>
              </a:rPr>
              <a:t>计划多一点还是市场多一</a:t>
            </a:r>
          </a:p>
          <a:p>
            <a:r>
              <a:rPr lang="zh-CN" altLang="en-US" sz="2400" dirty="0">
                <a:solidFill>
                  <a:srgbClr val="FFFF00"/>
                </a:solidFill>
                <a:latin typeface="黑体" pitchFamily="49" charset="-122"/>
                <a:ea typeface="黑体" pitchFamily="49" charset="-122"/>
              </a:rPr>
              <a:t>点，不是社会主义与资本主</a:t>
            </a:r>
          </a:p>
          <a:p>
            <a:r>
              <a:rPr lang="zh-CN" altLang="en-US" sz="2400" dirty="0">
                <a:solidFill>
                  <a:srgbClr val="FFFF00"/>
                </a:solidFill>
                <a:latin typeface="黑体" pitchFamily="49" charset="-122"/>
                <a:ea typeface="黑体" pitchFamily="49" charset="-122"/>
              </a:rPr>
              <a:t>义的本质区别。计划经济不</a:t>
            </a:r>
          </a:p>
          <a:p>
            <a:r>
              <a:rPr lang="zh-CN" altLang="en-US" sz="2400" dirty="0">
                <a:solidFill>
                  <a:srgbClr val="FFFF00"/>
                </a:solidFill>
                <a:latin typeface="黑体" pitchFamily="49" charset="-122"/>
                <a:ea typeface="黑体" pitchFamily="49" charset="-122"/>
              </a:rPr>
              <a:t>等于社会主义，资本主义也</a:t>
            </a:r>
          </a:p>
          <a:p>
            <a:r>
              <a:rPr lang="zh-CN" altLang="en-US" sz="2400" dirty="0">
                <a:solidFill>
                  <a:srgbClr val="FFFF00"/>
                </a:solidFill>
                <a:latin typeface="黑体" pitchFamily="49" charset="-122"/>
                <a:ea typeface="黑体" pitchFamily="49" charset="-122"/>
              </a:rPr>
              <a:t>有计划；市场经济不等于资</a:t>
            </a:r>
          </a:p>
          <a:p>
            <a:r>
              <a:rPr lang="zh-CN" altLang="en-US" sz="2400" dirty="0">
                <a:solidFill>
                  <a:srgbClr val="FFFF00"/>
                </a:solidFill>
                <a:latin typeface="黑体" pitchFamily="49" charset="-122"/>
                <a:ea typeface="黑体" pitchFamily="49" charset="-122"/>
              </a:rPr>
              <a:t>本主义，社会主义也有市场。</a:t>
            </a:r>
          </a:p>
          <a:p>
            <a:r>
              <a:rPr lang="zh-CN" altLang="en-US" sz="2400" dirty="0">
                <a:solidFill>
                  <a:srgbClr val="FFFF00"/>
                </a:solidFill>
                <a:latin typeface="黑体" pitchFamily="49" charset="-122"/>
                <a:ea typeface="黑体" pitchFamily="49" charset="-122"/>
              </a:rPr>
              <a:t>计划和市场都是经济手段。”</a:t>
            </a:r>
          </a:p>
          <a:p>
            <a:pPr>
              <a:spcBef>
                <a:spcPct val="50000"/>
              </a:spcBef>
            </a:pPr>
            <a:endParaRPr lang="zh-CN" altLang="en-US" sz="2400" dirty="0">
              <a:solidFill>
                <a:srgbClr val="FFFF00"/>
              </a:solidFill>
              <a:latin typeface="黑体" pitchFamily="49" charset="-122"/>
              <a:ea typeface="黑体" pitchFamily="49" charset="-122"/>
            </a:endParaRPr>
          </a:p>
        </p:txBody>
      </p:sp>
      <p:pic>
        <p:nvPicPr>
          <p:cNvPr id="130052" name="Picture 4" descr="邓小平６"/>
          <p:cNvPicPr>
            <a:picLocks noChangeAspect="1" noChangeArrowheads="1"/>
          </p:cNvPicPr>
          <p:nvPr/>
        </p:nvPicPr>
        <p:blipFill>
          <a:blip r:embed="rId2"/>
          <a:srcRect/>
          <a:stretch>
            <a:fillRect/>
          </a:stretch>
        </p:blipFill>
        <p:spPr bwMode="auto">
          <a:xfrm>
            <a:off x="5435600" y="2924175"/>
            <a:ext cx="3024188" cy="3384550"/>
          </a:xfrm>
          <a:prstGeom prst="rect">
            <a:avLst/>
          </a:prstGeom>
          <a:noFill/>
          <a:ln w="9525">
            <a:solidFill>
              <a:srgbClr val="FFFF66"/>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30052"/>
                                        </p:tgtEl>
                                        <p:attrNameLst>
                                          <p:attrName>style.visibility</p:attrName>
                                        </p:attrNameLst>
                                      </p:cBhvr>
                                      <p:to>
                                        <p:strVal val="visible"/>
                                      </p:to>
                                    </p:set>
                                    <p:animEffect transition="in" filter="barn(outVertical)">
                                      <p:cBhvr>
                                        <p:cTn id="7" dur="500"/>
                                        <p:tgtEl>
                                          <p:spTgt spid="130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body" idx="1"/>
          </p:nvPr>
        </p:nvSpPr>
        <p:spPr>
          <a:xfrm>
            <a:off x="0" y="1357299"/>
            <a:ext cx="9144000" cy="5500702"/>
          </a:xfrm>
          <a:ln>
            <a:solidFill>
              <a:schemeClr val="accent2"/>
            </a:solidFill>
          </a:ln>
        </p:spPr>
        <p:txBody>
          <a:bodyPr/>
          <a:lstStyle/>
          <a:p>
            <a:pPr eaLnBrk="1" hangingPunct="1">
              <a:buFont typeface="Wingdings 2" panose="05020102010507070707" pitchFamily="18" charset="2"/>
              <a:buNone/>
              <a:defRPr/>
            </a:pPr>
            <a:r>
              <a:rPr lang="zh-CN" altLang="en-US" dirty="0" smtClean="0">
                <a:solidFill>
                  <a:srgbClr val="FFFF00"/>
                </a:solidFill>
                <a:latin typeface="黑体" pitchFamily="49" charset="-122"/>
                <a:ea typeface="黑体" pitchFamily="49" charset="-122"/>
              </a:rPr>
              <a:t>从党和国家的领导制度、干部制度方面来说，主要</a:t>
            </a:r>
            <a:endParaRPr lang="en-US" altLang="zh-CN" dirty="0" smtClean="0">
              <a:solidFill>
                <a:srgbClr val="FFFF00"/>
              </a:solidFill>
              <a:latin typeface="黑体" pitchFamily="49" charset="-122"/>
              <a:ea typeface="黑体" pitchFamily="49" charset="-122"/>
            </a:endParaRPr>
          </a:p>
          <a:p>
            <a:pPr eaLnBrk="1" hangingPunct="1">
              <a:buFont typeface="Wingdings 2" panose="05020102010507070707" pitchFamily="18" charset="2"/>
              <a:buNone/>
              <a:defRPr/>
            </a:pPr>
            <a:r>
              <a:rPr lang="zh-CN" altLang="en-US" dirty="0" smtClean="0">
                <a:solidFill>
                  <a:srgbClr val="FFFF00"/>
                </a:solidFill>
                <a:latin typeface="黑体" pitchFamily="49" charset="-122"/>
                <a:ea typeface="黑体" pitchFamily="49" charset="-122"/>
              </a:rPr>
              <a:t>的弊端就是官僚主义现象，权力过分集中的现象，</a:t>
            </a:r>
            <a:endParaRPr lang="en-US" altLang="zh-CN" dirty="0" smtClean="0">
              <a:solidFill>
                <a:srgbClr val="FFFF00"/>
              </a:solidFill>
              <a:latin typeface="黑体" pitchFamily="49" charset="-122"/>
              <a:ea typeface="黑体" pitchFamily="49" charset="-122"/>
            </a:endParaRPr>
          </a:p>
          <a:p>
            <a:pPr eaLnBrk="1" hangingPunct="1">
              <a:buFont typeface="Wingdings 2" panose="05020102010507070707" pitchFamily="18" charset="2"/>
              <a:buNone/>
              <a:defRPr/>
            </a:pPr>
            <a:r>
              <a:rPr lang="zh-CN" altLang="en-US" dirty="0" smtClean="0">
                <a:solidFill>
                  <a:srgbClr val="FFFF00"/>
                </a:solidFill>
                <a:latin typeface="黑体" pitchFamily="49" charset="-122"/>
                <a:ea typeface="黑体" pitchFamily="49" charset="-122"/>
              </a:rPr>
              <a:t>家长制现象，干部领导职务终身制现象和形形色色</a:t>
            </a:r>
            <a:endParaRPr lang="en-US" altLang="zh-CN" dirty="0" smtClean="0">
              <a:solidFill>
                <a:srgbClr val="FFFF00"/>
              </a:solidFill>
              <a:latin typeface="黑体" pitchFamily="49" charset="-122"/>
              <a:ea typeface="黑体" pitchFamily="49" charset="-122"/>
            </a:endParaRPr>
          </a:p>
          <a:p>
            <a:pPr eaLnBrk="1" hangingPunct="1">
              <a:buFont typeface="Wingdings 2" panose="05020102010507070707" pitchFamily="18" charset="2"/>
              <a:buNone/>
              <a:defRPr/>
            </a:pPr>
            <a:r>
              <a:rPr lang="zh-CN" altLang="en-US" dirty="0" smtClean="0">
                <a:solidFill>
                  <a:srgbClr val="FFFF00"/>
                </a:solidFill>
                <a:latin typeface="黑体" pitchFamily="49" charset="-122"/>
                <a:ea typeface="黑体" pitchFamily="49" charset="-122"/>
              </a:rPr>
              <a:t>的特权现象。权力过分集中的现象，就是在加强党</a:t>
            </a:r>
            <a:endParaRPr lang="en-US" altLang="zh-CN" dirty="0" smtClean="0">
              <a:solidFill>
                <a:srgbClr val="FFFF00"/>
              </a:solidFill>
              <a:latin typeface="黑体" pitchFamily="49" charset="-122"/>
              <a:ea typeface="黑体" pitchFamily="49" charset="-122"/>
            </a:endParaRPr>
          </a:p>
          <a:p>
            <a:pPr eaLnBrk="1" hangingPunct="1">
              <a:buFont typeface="Wingdings 2" panose="05020102010507070707" pitchFamily="18" charset="2"/>
              <a:buNone/>
              <a:defRPr/>
            </a:pPr>
            <a:r>
              <a:rPr lang="zh-CN" altLang="en-US" dirty="0" smtClean="0">
                <a:solidFill>
                  <a:srgbClr val="FFFF00"/>
                </a:solidFill>
                <a:latin typeface="黑体" pitchFamily="49" charset="-122"/>
                <a:ea typeface="黑体" pitchFamily="49" charset="-122"/>
              </a:rPr>
              <a:t>的一元化领导的口号下，不适当地、不加分析地把</a:t>
            </a:r>
            <a:endParaRPr lang="en-US" altLang="zh-CN" dirty="0" smtClean="0">
              <a:solidFill>
                <a:srgbClr val="FFFF00"/>
              </a:solidFill>
              <a:latin typeface="黑体" pitchFamily="49" charset="-122"/>
              <a:ea typeface="黑体" pitchFamily="49" charset="-122"/>
            </a:endParaRPr>
          </a:p>
          <a:p>
            <a:pPr eaLnBrk="1" hangingPunct="1">
              <a:buFont typeface="Wingdings 2" panose="05020102010507070707" pitchFamily="18" charset="2"/>
              <a:buNone/>
              <a:defRPr/>
            </a:pPr>
            <a:r>
              <a:rPr lang="zh-CN" altLang="en-US" dirty="0" smtClean="0">
                <a:solidFill>
                  <a:srgbClr val="FFFF00"/>
                </a:solidFill>
                <a:latin typeface="黑体" pitchFamily="49" charset="-122"/>
                <a:ea typeface="黑体" pitchFamily="49" charset="-122"/>
              </a:rPr>
              <a:t>一切权力集中于党委，党委的权力又往往集中于几</a:t>
            </a:r>
            <a:endParaRPr lang="en-US" altLang="zh-CN" dirty="0" smtClean="0">
              <a:solidFill>
                <a:srgbClr val="FFFF00"/>
              </a:solidFill>
              <a:latin typeface="黑体" pitchFamily="49" charset="-122"/>
              <a:ea typeface="黑体" pitchFamily="49" charset="-122"/>
            </a:endParaRPr>
          </a:p>
          <a:p>
            <a:pPr eaLnBrk="1" hangingPunct="1">
              <a:buFont typeface="Wingdings 2" panose="05020102010507070707" pitchFamily="18" charset="2"/>
              <a:buNone/>
              <a:defRPr/>
            </a:pPr>
            <a:r>
              <a:rPr lang="zh-CN" altLang="en-US" dirty="0" smtClean="0">
                <a:solidFill>
                  <a:srgbClr val="FFFF00"/>
                </a:solidFill>
                <a:latin typeface="黑体" pitchFamily="49" charset="-122"/>
                <a:ea typeface="黑体" pitchFamily="49" charset="-122"/>
              </a:rPr>
              <a:t>个书记，特别是集中于第一书记，什么事都要第一</a:t>
            </a:r>
            <a:endParaRPr lang="en-US" altLang="zh-CN" dirty="0" smtClean="0">
              <a:solidFill>
                <a:srgbClr val="FFFF00"/>
              </a:solidFill>
              <a:latin typeface="黑体" pitchFamily="49" charset="-122"/>
              <a:ea typeface="黑体" pitchFamily="49" charset="-122"/>
            </a:endParaRPr>
          </a:p>
          <a:p>
            <a:pPr eaLnBrk="1" hangingPunct="1">
              <a:buFont typeface="Wingdings 2" panose="05020102010507070707" pitchFamily="18" charset="2"/>
              <a:buNone/>
              <a:defRPr/>
            </a:pPr>
            <a:r>
              <a:rPr lang="zh-CN" altLang="en-US" dirty="0" smtClean="0">
                <a:solidFill>
                  <a:srgbClr val="FFFF00"/>
                </a:solidFill>
                <a:latin typeface="黑体" pitchFamily="49" charset="-122"/>
                <a:ea typeface="黑体" pitchFamily="49" charset="-122"/>
              </a:rPr>
              <a:t>书记挂帅、拍板。党的一元化领导，往往因此而变</a:t>
            </a:r>
            <a:endParaRPr lang="en-US" altLang="zh-CN" dirty="0" smtClean="0">
              <a:solidFill>
                <a:srgbClr val="FFFF00"/>
              </a:solidFill>
              <a:latin typeface="黑体" pitchFamily="49" charset="-122"/>
              <a:ea typeface="黑体" pitchFamily="49" charset="-122"/>
            </a:endParaRPr>
          </a:p>
          <a:p>
            <a:pPr eaLnBrk="1" hangingPunct="1">
              <a:buFont typeface="Wingdings 2" panose="05020102010507070707" pitchFamily="18" charset="2"/>
              <a:buNone/>
              <a:defRPr/>
            </a:pPr>
            <a:r>
              <a:rPr lang="zh-CN" altLang="en-US" dirty="0" smtClean="0">
                <a:solidFill>
                  <a:srgbClr val="FFFF00"/>
                </a:solidFill>
                <a:latin typeface="黑体" pitchFamily="49" charset="-122"/>
                <a:ea typeface="黑体" pitchFamily="49" charset="-122"/>
              </a:rPr>
              <a:t>成了个人领导。 </a:t>
            </a:r>
          </a:p>
        </p:txBody>
      </p:sp>
      <p:sp>
        <p:nvSpPr>
          <p:cNvPr id="13315" name="Rectangle 3"/>
          <p:cNvSpPr>
            <a:spLocks noChangeArrowheads="1"/>
          </p:cNvSpPr>
          <p:nvPr/>
        </p:nvSpPr>
        <p:spPr bwMode="auto">
          <a:xfrm>
            <a:off x="179388" y="285750"/>
            <a:ext cx="8964612" cy="954107"/>
          </a:xfrm>
          <a:prstGeom prst="rect">
            <a:avLst/>
          </a:prstGeom>
          <a:noFill/>
          <a:ln w="9525">
            <a:noFill/>
            <a:miter lim="800000"/>
          </a:ln>
          <a:effectLst>
            <a:outerShdw dist="35921" dir="2700000" algn="ctr" rotWithShape="0">
              <a:srgbClr val="808080"/>
            </a:outerShdw>
          </a:effectLst>
        </p:spPr>
        <p:txBody>
          <a:bodyPr anchor="ctr">
            <a:spAutoFit/>
          </a:bodyPr>
          <a:lstStyle/>
          <a:p>
            <a:pPr algn="ctr" eaLnBrk="0" hangingPunct="0">
              <a:defRPr/>
            </a:pPr>
            <a:r>
              <a:rPr lang="en-US" altLang="zh-CN" sz="2800" dirty="0" smtClean="0">
                <a:solidFill>
                  <a:srgbClr val="FFC000"/>
                </a:solidFill>
                <a:effectLst>
                  <a:outerShdw blurRad="38100" dist="38100" dir="2700000" algn="tl">
                    <a:srgbClr val="C0C0C0"/>
                  </a:outerShdw>
                </a:effectLst>
                <a:latin typeface="黑体" pitchFamily="49" charset="-122"/>
                <a:ea typeface="黑体" pitchFamily="49" charset="-122"/>
              </a:rPr>
              <a:t>1980</a:t>
            </a:r>
            <a:r>
              <a:rPr lang="zh-CN" altLang="en-US" sz="2800" dirty="0" smtClean="0">
                <a:solidFill>
                  <a:srgbClr val="FFC000"/>
                </a:solidFill>
                <a:effectLst>
                  <a:outerShdw blurRad="38100" dist="38100" dir="2700000" algn="tl">
                    <a:srgbClr val="C0C0C0"/>
                  </a:outerShdw>
                </a:effectLst>
                <a:latin typeface="黑体" pitchFamily="49" charset="-122"/>
                <a:ea typeface="黑体" pitchFamily="49" charset="-122"/>
              </a:rPr>
              <a:t>年</a:t>
            </a:r>
            <a:r>
              <a:rPr lang="en-US" altLang="zh-CN" sz="2800" dirty="0" smtClean="0">
                <a:solidFill>
                  <a:srgbClr val="FFC000"/>
                </a:solidFill>
                <a:effectLst>
                  <a:outerShdw blurRad="38100" dist="38100" dir="2700000" algn="tl">
                    <a:srgbClr val="C0C0C0"/>
                  </a:outerShdw>
                </a:effectLst>
                <a:latin typeface="黑体" pitchFamily="49" charset="-122"/>
                <a:ea typeface="黑体" pitchFamily="49" charset="-122"/>
              </a:rPr>
              <a:t>8</a:t>
            </a:r>
            <a:r>
              <a:rPr lang="zh-CN" altLang="en-US" sz="2800" dirty="0" smtClean="0">
                <a:solidFill>
                  <a:srgbClr val="FFC000"/>
                </a:solidFill>
                <a:effectLst>
                  <a:outerShdw blurRad="38100" dist="38100" dir="2700000" algn="tl">
                    <a:srgbClr val="C0C0C0"/>
                  </a:outerShdw>
                </a:effectLst>
                <a:latin typeface="黑体" pitchFamily="49" charset="-122"/>
                <a:ea typeface="黑体" pitchFamily="49" charset="-122"/>
              </a:rPr>
              <a:t>月</a:t>
            </a:r>
            <a:r>
              <a:rPr lang="en-US" altLang="zh-CN" sz="2800" dirty="0" smtClean="0">
                <a:solidFill>
                  <a:srgbClr val="FFC000"/>
                </a:solidFill>
                <a:effectLst>
                  <a:outerShdw blurRad="38100" dist="38100" dir="2700000" algn="tl">
                    <a:srgbClr val="C0C0C0"/>
                  </a:outerShdw>
                </a:effectLst>
                <a:latin typeface="黑体" pitchFamily="49" charset="-122"/>
                <a:ea typeface="黑体" pitchFamily="49" charset="-122"/>
              </a:rPr>
              <a:t>18</a:t>
            </a:r>
            <a:r>
              <a:rPr lang="zh-CN" altLang="en-US" sz="2800" dirty="0" smtClean="0">
                <a:solidFill>
                  <a:srgbClr val="FFC000"/>
                </a:solidFill>
                <a:effectLst>
                  <a:outerShdw blurRad="38100" dist="38100" dir="2700000" algn="tl">
                    <a:srgbClr val="C0C0C0"/>
                  </a:outerShdw>
                </a:effectLst>
                <a:latin typeface="黑体" pitchFamily="49" charset="-122"/>
                <a:ea typeface="黑体" pitchFamily="49" charset="-122"/>
              </a:rPr>
              <a:t>日邓小平在中央政治局扩大会议上作的</a:t>
            </a:r>
            <a:r>
              <a:rPr lang="en-US" altLang="zh-CN" sz="2800" dirty="0" smtClean="0">
                <a:solidFill>
                  <a:srgbClr val="FFC000"/>
                </a:solidFill>
                <a:effectLst>
                  <a:outerShdw blurRad="38100" dist="38100" dir="2700000" algn="tl">
                    <a:srgbClr val="C0C0C0"/>
                  </a:outerShdw>
                </a:effectLst>
                <a:latin typeface="黑体" pitchFamily="49" charset="-122"/>
                <a:ea typeface="黑体" pitchFamily="49" charset="-122"/>
              </a:rPr>
              <a:t>《</a:t>
            </a:r>
            <a:r>
              <a:rPr lang="zh-CN" altLang="en-US" sz="2800" dirty="0" smtClean="0">
                <a:solidFill>
                  <a:srgbClr val="FFC000"/>
                </a:solidFill>
                <a:effectLst>
                  <a:outerShdw blurRad="38100" dist="38100" dir="2700000" algn="tl">
                    <a:srgbClr val="C0C0C0"/>
                  </a:outerShdw>
                </a:effectLst>
                <a:latin typeface="黑体" pitchFamily="49" charset="-122"/>
                <a:ea typeface="黑体" pitchFamily="49" charset="-122"/>
              </a:rPr>
              <a:t>党和国家领导制度的改革</a:t>
            </a:r>
            <a:r>
              <a:rPr lang="en-US" altLang="zh-CN" sz="2800" dirty="0" smtClean="0">
                <a:solidFill>
                  <a:srgbClr val="FFC000"/>
                </a:solidFill>
                <a:effectLst>
                  <a:outerShdw blurRad="38100" dist="38100" dir="2700000" algn="tl">
                    <a:srgbClr val="C0C0C0"/>
                  </a:outerShdw>
                </a:effectLst>
                <a:latin typeface="黑体" pitchFamily="49" charset="-122"/>
                <a:ea typeface="黑体" pitchFamily="49" charset="-122"/>
              </a:rPr>
              <a:t>》</a:t>
            </a:r>
            <a:r>
              <a:rPr lang="zh-CN" altLang="en-US" sz="2800" dirty="0" smtClean="0">
                <a:solidFill>
                  <a:srgbClr val="FFC000"/>
                </a:solidFill>
                <a:effectLst>
                  <a:outerShdw blurRad="38100" dist="38100" dir="2700000" algn="tl">
                    <a:srgbClr val="C0C0C0"/>
                  </a:outerShdw>
                </a:effectLst>
                <a:latin typeface="黑体" pitchFamily="49" charset="-122"/>
                <a:ea typeface="黑体" pitchFamily="49" charset="-122"/>
              </a:rPr>
              <a:t>的重要讲话。</a:t>
            </a:r>
            <a:endParaRPr lang="zh-CN" altLang="en-US" sz="2800" i="1" dirty="0">
              <a:solidFill>
                <a:srgbClr val="FFC00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body" idx="1"/>
          </p:nvPr>
        </p:nvSpPr>
        <p:spPr>
          <a:xfrm>
            <a:off x="457200" y="609600"/>
            <a:ext cx="8458200" cy="5791200"/>
          </a:xfrm>
          <a:ln>
            <a:solidFill>
              <a:schemeClr val="accent2"/>
            </a:solidFill>
          </a:ln>
        </p:spPr>
        <p:txBody>
          <a:bodyPr/>
          <a:lstStyle/>
          <a:p>
            <a:pPr eaLnBrk="1" hangingPunct="1">
              <a:defRPr/>
            </a:pPr>
            <a:endParaRPr lang="en-US" altLang="zh-CN" dirty="0" smtClean="0">
              <a:latin typeface="+mn-ea"/>
            </a:endParaRPr>
          </a:p>
          <a:p>
            <a:pPr eaLnBrk="1" hangingPunct="1">
              <a:defRPr/>
            </a:pPr>
            <a:r>
              <a:rPr lang="zh-CN" altLang="en-US" dirty="0" smtClean="0">
                <a:solidFill>
                  <a:srgbClr val="FFFF00"/>
                </a:solidFill>
                <a:latin typeface="黑体" pitchFamily="49" charset="-122"/>
                <a:ea typeface="黑体" pitchFamily="49" charset="-122"/>
              </a:rPr>
              <a:t>党委不能再包揽一切、干预一切。</a:t>
            </a:r>
            <a:r>
              <a:rPr lang="en-US" altLang="zh-CN" dirty="0" smtClean="0">
                <a:solidFill>
                  <a:srgbClr val="FFFF00"/>
                </a:solidFill>
                <a:latin typeface="黑体" pitchFamily="49" charset="-122"/>
                <a:ea typeface="黑体" pitchFamily="49" charset="-122"/>
              </a:rPr>
              <a:t>……</a:t>
            </a:r>
            <a:r>
              <a:rPr lang="zh-CN" altLang="en-US" dirty="0" smtClean="0">
                <a:solidFill>
                  <a:srgbClr val="FFFF00"/>
                </a:solidFill>
                <a:latin typeface="黑体" pitchFamily="49" charset="-122"/>
                <a:ea typeface="黑体" pitchFamily="49" charset="-122"/>
              </a:rPr>
              <a:t>党的组织不是政府，不是国家权力机关。我们不能实行以党治国的办法。（邓小平）</a:t>
            </a:r>
            <a:endParaRPr lang="en-US" altLang="zh-CN" dirty="0" smtClean="0">
              <a:solidFill>
                <a:srgbClr val="FFFF00"/>
              </a:solidFill>
              <a:latin typeface="黑体" pitchFamily="49" charset="-122"/>
              <a:ea typeface="黑体" pitchFamily="49" charset="-122"/>
            </a:endParaRPr>
          </a:p>
          <a:p>
            <a:pPr eaLnBrk="1" hangingPunct="1">
              <a:buFont typeface="Wingdings 2" panose="05020102010507070707" pitchFamily="18" charset="2"/>
              <a:buNone/>
              <a:defRPr/>
            </a:pPr>
            <a:endParaRPr lang="zh-CN" altLang="en-US" dirty="0" smtClean="0">
              <a:solidFill>
                <a:srgbClr val="FFFF00"/>
              </a:solidFill>
              <a:latin typeface="黑体" pitchFamily="49" charset="-122"/>
              <a:ea typeface="黑体" pitchFamily="49" charset="-122"/>
            </a:endParaRPr>
          </a:p>
          <a:p>
            <a:pPr eaLnBrk="1" hangingPunct="1">
              <a:defRPr/>
            </a:pPr>
            <a:r>
              <a:rPr lang="zh-CN" altLang="en-US" dirty="0" smtClean="0">
                <a:solidFill>
                  <a:srgbClr val="FFFF00"/>
                </a:solidFill>
                <a:latin typeface="黑体" pitchFamily="49" charset="-122"/>
                <a:ea typeface="黑体" pitchFamily="49" charset="-122"/>
              </a:rPr>
              <a:t>改革的内容，首先是党政要分开，解决党如何善于领导的问题，这是关键，要放在第一位。 （邓小平）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609600" y="228600"/>
            <a:ext cx="8229600" cy="1143000"/>
          </a:xfrm>
        </p:spPr>
        <p:txBody>
          <a:bodyPr/>
          <a:lstStyle/>
          <a:p>
            <a:pPr algn="l" eaLnBrk="1" hangingPunct="1">
              <a:defRPr/>
            </a:pPr>
            <a:r>
              <a:rPr lang="zh-CN" altLang="en-US" sz="4000" dirty="0" smtClean="0">
                <a:solidFill>
                  <a:srgbClr val="FFC000"/>
                </a:solidFill>
                <a:latin typeface="黑体" pitchFamily="49" charset="-122"/>
                <a:ea typeface="黑体" pitchFamily="49" charset="-122"/>
              </a:rPr>
              <a:t>十二大（</a:t>
            </a:r>
            <a:r>
              <a:rPr lang="en-US" altLang="zh-CN" sz="4000" dirty="0" smtClean="0">
                <a:solidFill>
                  <a:srgbClr val="FFC000"/>
                </a:solidFill>
                <a:latin typeface="黑体" pitchFamily="49" charset="-122"/>
                <a:ea typeface="黑体" pitchFamily="49" charset="-122"/>
              </a:rPr>
              <a:t>1982</a:t>
            </a:r>
            <a:r>
              <a:rPr lang="zh-CN" altLang="en-US" sz="4000" dirty="0" smtClean="0">
                <a:solidFill>
                  <a:srgbClr val="FFC000"/>
                </a:solidFill>
                <a:latin typeface="黑体" pitchFamily="49" charset="-122"/>
                <a:ea typeface="黑体" pitchFamily="49" charset="-122"/>
              </a:rPr>
              <a:t>年</a:t>
            </a:r>
            <a:r>
              <a:rPr lang="en-US" altLang="zh-CN" sz="4000" dirty="0" smtClean="0">
                <a:solidFill>
                  <a:srgbClr val="FFC000"/>
                </a:solidFill>
                <a:latin typeface="黑体" pitchFamily="49" charset="-122"/>
                <a:ea typeface="黑体" pitchFamily="49" charset="-122"/>
              </a:rPr>
              <a:t>9</a:t>
            </a:r>
            <a:r>
              <a:rPr lang="zh-CN" altLang="en-US" sz="4000" dirty="0" smtClean="0">
                <a:solidFill>
                  <a:srgbClr val="FFC000"/>
                </a:solidFill>
                <a:latin typeface="黑体" pitchFamily="49" charset="-122"/>
                <a:ea typeface="黑体" pitchFamily="49" charset="-122"/>
              </a:rPr>
              <a:t>月）：首次提出“政治体制”概念</a:t>
            </a:r>
          </a:p>
        </p:txBody>
      </p:sp>
      <p:sp>
        <p:nvSpPr>
          <p:cNvPr id="80899" name="Rectangle 3"/>
          <p:cNvSpPr>
            <a:spLocks noGrp="1" noChangeArrowheads="1"/>
          </p:cNvSpPr>
          <p:nvPr>
            <p:ph type="body" idx="1"/>
          </p:nvPr>
        </p:nvSpPr>
        <p:spPr>
          <a:xfrm>
            <a:off x="357188" y="1752600"/>
            <a:ext cx="4643437" cy="4676775"/>
          </a:xfrm>
        </p:spPr>
        <p:txBody>
          <a:bodyPr/>
          <a:lstStyle/>
          <a:p>
            <a:pPr eaLnBrk="1" hangingPunct="1">
              <a:lnSpc>
                <a:spcPct val="90000"/>
              </a:lnSpc>
              <a:buFontTx/>
              <a:buNone/>
              <a:defRPr/>
            </a:pPr>
            <a:r>
              <a:rPr lang="en-US" altLang="zh-CN" dirty="0" smtClean="0">
                <a:solidFill>
                  <a:srgbClr val="FFFF00"/>
                </a:solidFill>
                <a:latin typeface="黑体" pitchFamily="49" charset="-122"/>
                <a:ea typeface="黑体" pitchFamily="49" charset="-122"/>
              </a:rPr>
              <a:t>“</a:t>
            </a:r>
            <a:r>
              <a:rPr lang="zh-CN" altLang="en-US" dirty="0" smtClean="0">
                <a:solidFill>
                  <a:srgbClr val="FFFF00"/>
                </a:solidFill>
                <a:latin typeface="黑体" pitchFamily="49" charset="-122"/>
                <a:ea typeface="黑体" pitchFamily="49" charset="-122"/>
              </a:rPr>
              <a:t>继续改革和完善国家的政治体制和领导体制”</a:t>
            </a:r>
          </a:p>
          <a:p>
            <a:pPr eaLnBrk="1" hangingPunct="1">
              <a:lnSpc>
                <a:spcPct val="90000"/>
              </a:lnSpc>
              <a:buFontTx/>
              <a:buNone/>
              <a:defRPr/>
            </a:pPr>
            <a:r>
              <a:rPr lang="zh-CN" altLang="en-US" dirty="0" smtClean="0">
                <a:solidFill>
                  <a:srgbClr val="FFFF00"/>
                </a:solidFill>
                <a:latin typeface="黑体" pitchFamily="49" charset="-122"/>
                <a:ea typeface="黑体" pitchFamily="49" charset="-122"/>
              </a:rPr>
              <a:t> “社会主义民主建设必须同社会主义法制建设紧密结合起来，使社会主义民主制度化、法制化”</a:t>
            </a:r>
            <a:endParaRPr lang="en-US" altLang="zh-CN" dirty="0" smtClean="0">
              <a:solidFill>
                <a:srgbClr val="FFFF00"/>
              </a:solidFill>
              <a:latin typeface="黑体" pitchFamily="49" charset="-122"/>
              <a:ea typeface="黑体" pitchFamily="49" charset="-122"/>
            </a:endParaRPr>
          </a:p>
          <a:p>
            <a:pPr eaLnBrk="1" hangingPunct="1">
              <a:lnSpc>
                <a:spcPct val="90000"/>
              </a:lnSpc>
              <a:buFontTx/>
              <a:buNone/>
              <a:defRPr/>
            </a:pPr>
            <a:r>
              <a:rPr lang="zh-CN" altLang="en-US" dirty="0" smtClean="0">
                <a:solidFill>
                  <a:srgbClr val="FFFF00"/>
                </a:solidFill>
                <a:latin typeface="黑体" pitchFamily="49" charset="-122"/>
                <a:ea typeface="黑体" pitchFamily="49" charset="-122"/>
              </a:rPr>
              <a:t>“党必须在宪法和法律</a:t>
            </a:r>
            <a:endParaRPr lang="en-US" altLang="zh-CN" dirty="0" smtClean="0">
              <a:solidFill>
                <a:srgbClr val="FFFF00"/>
              </a:solidFill>
              <a:latin typeface="黑体" pitchFamily="49" charset="-122"/>
              <a:ea typeface="黑体" pitchFamily="49" charset="-122"/>
            </a:endParaRPr>
          </a:p>
          <a:p>
            <a:pPr eaLnBrk="1" hangingPunct="1">
              <a:lnSpc>
                <a:spcPct val="90000"/>
              </a:lnSpc>
              <a:buFontTx/>
              <a:buNone/>
              <a:defRPr/>
            </a:pPr>
            <a:r>
              <a:rPr lang="zh-CN" altLang="en-US" dirty="0" smtClean="0">
                <a:solidFill>
                  <a:srgbClr val="FFFF00"/>
                </a:solidFill>
                <a:latin typeface="黑体" pitchFamily="49" charset="-122"/>
                <a:ea typeface="黑体" pitchFamily="49" charset="-122"/>
              </a:rPr>
              <a:t>的范围内活动”</a:t>
            </a:r>
          </a:p>
        </p:txBody>
      </p:sp>
      <p:pic>
        <p:nvPicPr>
          <p:cNvPr id="81924" name="Picture 6" descr="u=673534629,3192102257&amp;fm=23&amp;gp=0"/>
          <p:cNvPicPr>
            <a:picLocks noChangeAspect="1" noChangeArrowheads="1"/>
          </p:cNvPicPr>
          <p:nvPr/>
        </p:nvPicPr>
        <p:blipFill>
          <a:blip r:embed="rId2"/>
          <a:srcRect/>
          <a:stretch>
            <a:fillRect/>
          </a:stretch>
        </p:blipFill>
        <p:spPr bwMode="auto">
          <a:xfrm>
            <a:off x="5143504" y="1643050"/>
            <a:ext cx="3857625" cy="3962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Effect transition="in" filter="blinds(horizontal)">
                                      <p:cBhvr>
                                        <p:cTn id="7" dur="500"/>
                                        <p:tgtEl>
                                          <p:spTgt spid="808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0899">
                                            <p:txEl>
                                              <p:pRg st="1" end="1"/>
                                            </p:txEl>
                                          </p:spTgt>
                                        </p:tgtEl>
                                        <p:attrNameLst>
                                          <p:attrName>style.visibility</p:attrName>
                                        </p:attrNameLst>
                                      </p:cBhvr>
                                      <p:to>
                                        <p:strVal val="visible"/>
                                      </p:to>
                                    </p:set>
                                    <p:animEffect transition="in" filter="blinds(horizontal)">
                                      <p:cBhvr>
                                        <p:cTn id="12" dur="500"/>
                                        <p:tgtEl>
                                          <p:spTgt spid="808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0899">
                                            <p:txEl>
                                              <p:pRg st="2" end="2"/>
                                            </p:txEl>
                                          </p:spTgt>
                                        </p:tgtEl>
                                        <p:attrNameLst>
                                          <p:attrName>style.visibility</p:attrName>
                                        </p:attrNameLst>
                                      </p:cBhvr>
                                      <p:to>
                                        <p:strVal val="visible"/>
                                      </p:to>
                                    </p:set>
                                    <p:animEffect transition="in" filter="blinds(horizontal)">
                                      <p:cBhvr>
                                        <p:cTn id="17" dur="500"/>
                                        <p:tgtEl>
                                          <p:spTgt spid="808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0899">
                                            <p:txEl>
                                              <p:pRg st="3" end="3"/>
                                            </p:txEl>
                                          </p:spTgt>
                                        </p:tgtEl>
                                        <p:attrNameLst>
                                          <p:attrName>style.visibility</p:attrName>
                                        </p:attrNameLst>
                                      </p:cBhvr>
                                      <p:to>
                                        <p:strVal val="visible"/>
                                      </p:to>
                                    </p:set>
                                    <p:animEffect transition="in" filter="blinds(horizontal)">
                                      <p:cBhvr>
                                        <p:cTn id="22" dur="500"/>
                                        <p:tgtEl>
                                          <p:spTgt spid="808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body" idx="1"/>
          </p:nvPr>
        </p:nvSpPr>
        <p:spPr>
          <a:xfrm>
            <a:off x="4214813" y="1214438"/>
            <a:ext cx="4548187" cy="5072062"/>
          </a:xfrm>
          <a:ln>
            <a:solidFill>
              <a:schemeClr val="accent2"/>
            </a:solidFill>
          </a:ln>
        </p:spPr>
        <p:txBody>
          <a:bodyPr/>
          <a:lstStyle/>
          <a:p>
            <a:pPr eaLnBrk="1" hangingPunct="1">
              <a:lnSpc>
                <a:spcPct val="80000"/>
              </a:lnSpc>
              <a:defRPr/>
            </a:pPr>
            <a:r>
              <a:rPr lang="zh-CN" altLang="en-US" dirty="0" smtClean="0">
                <a:solidFill>
                  <a:srgbClr val="FFFF00"/>
                </a:solidFill>
                <a:latin typeface="黑体" pitchFamily="49" charset="-122"/>
                <a:ea typeface="黑体" pitchFamily="49" charset="-122"/>
              </a:rPr>
              <a:t>政治体制改革同经济体制改革应该相互依赖，相互配合，只搞经济体制改革，不搞政治体制改革，经济体制改革也搞不通，</a:t>
            </a:r>
            <a:r>
              <a:rPr lang="en-US" altLang="zh-CN" dirty="0" smtClean="0">
                <a:solidFill>
                  <a:srgbClr val="FFFF00"/>
                </a:solidFill>
                <a:latin typeface="黑体" pitchFamily="49" charset="-122"/>
                <a:ea typeface="黑体" pitchFamily="49" charset="-122"/>
              </a:rPr>
              <a:t>……</a:t>
            </a:r>
            <a:r>
              <a:rPr lang="zh-CN" altLang="en-US" dirty="0" smtClean="0">
                <a:solidFill>
                  <a:srgbClr val="FFFF00"/>
                </a:solidFill>
                <a:latin typeface="黑体" pitchFamily="49" charset="-122"/>
                <a:ea typeface="黑体" pitchFamily="49" charset="-122"/>
              </a:rPr>
              <a:t>我们所有的改革最终能不能成功，还是决定于政治体制的改革 。</a:t>
            </a:r>
          </a:p>
          <a:p>
            <a:pPr eaLnBrk="1" hangingPunct="1">
              <a:lnSpc>
                <a:spcPct val="80000"/>
              </a:lnSpc>
              <a:buFontTx/>
              <a:buNone/>
              <a:defRPr/>
            </a:pPr>
            <a:r>
              <a:rPr lang="zh-CN" altLang="en-US" dirty="0" smtClean="0">
                <a:solidFill>
                  <a:srgbClr val="FFFF00"/>
                </a:solidFill>
                <a:latin typeface="黑体" pitchFamily="49" charset="-122"/>
                <a:ea typeface="黑体" pitchFamily="49" charset="-122"/>
              </a:rPr>
              <a:t>      </a:t>
            </a:r>
            <a:r>
              <a:rPr lang="en-US" altLang="zh-CN" dirty="0" smtClean="0">
                <a:solidFill>
                  <a:srgbClr val="FFFF00"/>
                </a:solidFill>
                <a:latin typeface="黑体" pitchFamily="49" charset="-122"/>
                <a:ea typeface="黑体" pitchFamily="49" charset="-122"/>
              </a:rPr>
              <a:t>——</a:t>
            </a:r>
            <a:r>
              <a:rPr lang="zh-CN" altLang="en-US" dirty="0" smtClean="0">
                <a:solidFill>
                  <a:srgbClr val="FFFF00"/>
                </a:solidFill>
                <a:latin typeface="黑体" pitchFamily="49" charset="-122"/>
                <a:ea typeface="黑体" pitchFamily="49" charset="-122"/>
              </a:rPr>
              <a:t>邓小平</a:t>
            </a:r>
          </a:p>
        </p:txBody>
      </p:sp>
      <p:pic>
        <p:nvPicPr>
          <p:cNvPr id="15363" name="Picture 3" descr="5ed9e3d7286ccefb51da4b15"/>
          <p:cNvPicPr>
            <a:picLocks noChangeAspect="1" noChangeArrowheads="1"/>
          </p:cNvPicPr>
          <p:nvPr/>
        </p:nvPicPr>
        <p:blipFill>
          <a:blip r:embed="rId2"/>
          <a:srcRect l="10019" r="18994"/>
          <a:stretch>
            <a:fillRect/>
          </a:stretch>
        </p:blipFill>
        <p:spPr bwMode="auto">
          <a:xfrm>
            <a:off x="285750" y="928688"/>
            <a:ext cx="3886200" cy="4681537"/>
          </a:xfrm>
          <a:prstGeom prst="rect">
            <a:avLst/>
          </a:prstGeom>
          <a:noFill/>
          <a:effectLst>
            <a:outerShdw dist="35921" dir="2700000" algn="ctr" rotWithShape="0">
              <a:srgbClr val="808080"/>
            </a:outerShdw>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内容占位符 2"/>
          <p:cNvSpPr>
            <a:spLocks noGrp="1"/>
          </p:cNvSpPr>
          <p:nvPr>
            <p:ph idx="1"/>
          </p:nvPr>
        </p:nvSpPr>
        <p:spPr>
          <a:xfrm>
            <a:off x="301625" y="1000125"/>
            <a:ext cx="8540750" cy="5099050"/>
          </a:xfrm>
        </p:spPr>
        <p:txBody>
          <a:bodyPr/>
          <a:lstStyle/>
          <a:p>
            <a:r>
              <a:rPr lang="zh-CN" altLang="en-US" dirty="0" smtClean="0">
                <a:solidFill>
                  <a:srgbClr val="FFFF00"/>
                </a:solidFill>
                <a:latin typeface="黑体" pitchFamily="49" charset="-122"/>
                <a:ea typeface="黑体" pitchFamily="49" charset="-122"/>
              </a:rPr>
              <a:t>报告指出了党和国家领导体制中权力过分集中、党政不分等弊端，提出必须“党政分工”。党和国家领导体制、领导机构的改革，主要是消除权力过分集中、兼职副职过多、机构重叠、职责不明、人浮于事、党政不分等种种弊端，克服官僚主义，提高工作效率。报告强调了“党政分工”：党的工作和政府的工作，企业事业单位中党的工作和行政、生产工作，必须适当分工。</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0"/>
            <a:ext cx="9144000" cy="1143000"/>
          </a:xfrm>
          <a:effectLst>
            <a:outerShdw dist="35921" dir="2700000" algn="ctr" rotWithShape="0">
              <a:schemeClr val="bg2"/>
            </a:outerShdw>
          </a:effectLst>
        </p:spPr>
        <p:txBody>
          <a:bodyPr/>
          <a:lstStyle/>
          <a:p>
            <a:pPr algn="l" eaLnBrk="1" hangingPunct="1">
              <a:defRPr/>
            </a:pPr>
            <a:r>
              <a:rPr lang="zh-CN" altLang="en-US" sz="3200" dirty="0" smtClean="0">
                <a:solidFill>
                  <a:srgbClr val="FFC000"/>
                </a:solidFill>
                <a:latin typeface="黑体" pitchFamily="49" charset="-122"/>
                <a:ea typeface="黑体" pitchFamily="49" charset="-122"/>
              </a:rPr>
              <a:t>中共十三大（</a:t>
            </a:r>
            <a:r>
              <a:rPr lang="en-US" altLang="zh-CN" sz="3200" dirty="0" smtClean="0">
                <a:solidFill>
                  <a:srgbClr val="FFC000"/>
                </a:solidFill>
                <a:latin typeface="黑体" pitchFamily="49" charset="-122"/>
                <a:ea typeface="黑体" pitchFamily="49" charset="-122"/>
              </a:rPr>
              <a:t>1987</a:t>
            </a:r>
            <a:r>
              <a:rPr lang="zh-CN" altLang="en-US" sz="3200" dirty="0" smtClean="0">
                <a:solidFill>
                  <a:srgbClr val="FFC000"/>
                </a:solidFill>
                <a:latin typeface="黑体" pitchFamily="49" charset="-122"/>
                <a:ea typeface="黑体" pitchFamily="49" charset="-122"/>
              </a:rPr>
              <a:t>年</a:t>
            </a:r>
            <a:r>
              <a:rPr lang="en-US" altLang="zh-CN" sz="3200" dirty="0" smtClean="0">
                <a:solidFill>
                  <a:srgbClr val="FFC000"/>
                </a:solidFill>
                <a:latin typeface="黑体" pitchFamily="49" charset="-122"/>
                <a:ea typeface="黑体" pitchFamily="49" charset="-122"/>
              </a:rPr>
              <a:t>10</a:t>
            </a:r>
            <a:r>
              <a:rPr lang="zh-CN" altLang="en-US" sz="3200" dirty="0" smtClean="0">
                <a:solidFill>
                  <a:srgbClr val="FFC000"/>
                </a:solidFill>
                <a:latin typeface="黑体" pitchFamily="49" charset="-122"/>
                <a:ea typeface="黑体" pitchFamily="49" charset="-122"/>
              </a:rPr>
              <a:t>月）通过政治体制改革的总体设想 </a:t>
            </a:r>
          </a:p>
        </p:txBody>
      </p:sp>
      <p:sp>
        <p:nvSpPr>
          <p:cNvPr id="84995" name="Rectangle 3"/>
          <p:cNvSpPr>
            <a:spLocks noGrp="1" noChangeArrowheads="1"/>
          </p:cNvSpPr>
          <p:nvPr>
            <p:ph type="body" idx="1"/>
          </p:nvPr>
        </p:nvSpPr>
        <p:spPr>
          <a:xfrm>
            <a:off x="2786050" y="785794"/>
            <a:ext cx="6215106" cy="5857916"/>
          </a:xfrm>
          <a:ln>
            <a:solidFill>
              <a:schemeClr val="accent2"/>
            </a:solidFill>
          </a:ln>
        </p:spPr>
        <p:txBody>
          <a:bodyPr/>
          <a:lstStyle/>
          <a:p>
            <a:r>
              <a:rPr lang="zh-CN" altLang="en-US" sz="2800" dirty="0" smtClean="0">
                <a:solidFill>
                  <a:srgbClr val="FFFF00"/>
                </a:solidFill>
                <a:latin typeface="黑体" pitchFamily="49" charset="-122"/>
                <a:ea typeface="黑体" pitchFamily="49" charset="-122"/>
              </a:rPr>
              <a:t>以十三大为标志，以后的历次党代会报告都把政治体制改革列为一项重要内容。报告指出，政治体制改革的内容分为七个方面：</a:t>
            </a:r>
            <a:endParaRPr lang="en-US" altLang="zh-CN" sz="2800" dirty="0" smtClean="0">
              <a:solidFill>
                <a:srgbClr val="FFFF00"/>
              </a:solidFill>
              <a:latin typeface="黑体" pitchFamily="49" charset="-122"/>
              <a:ea typeface="黑体" pitchFamily="49" charset="-122"/>
            </a:endParaRPr>
          </a:p>
          <a:p>
            <a:r>
              <a:rPr lang="zh-CN" altLang="en-US" sz="2800" dirty="0" smtClean="0">
                <a:solidFill>
                  <a:srgbClr val="FFFF00"/>
                </a:solidFill>
                <a:latin typeface="黑体" pitchFamily="49" charset="-122"/>
                <a:ea typeface="黑体" pitchFamily="49" charset="-122"/>
              </a:rPr>
              <a:t>（</a:t>
            </a:r>
            <a:r>
              <a:rPr lang="en-US" altLang="zh-CN" sz="2800" dirty="0" smtClean="0">
                <a:solidFill>
                  <a:srgbClr val="FFFF00"/>
                </a:solidFill>
                <a:latin typeface="黑体" pitchFamily="49" charset="-122"/>
                <a:ea typeface="黑体" pitchFamily="49" charset="-122"/>
              </a:rPr>
              <a:t>1</a:t>
            </a:r>
            <a:r>
              <a:rPr lang="zh-CN" altLang="en-US" sz="2800" dirty="0" smtClean="0">
                <a:solidFill>
                  <a:srgbClr val="FFFF00"/>
                </a:solidFill>
                <a:latin typeface="黑体" pitchFamily="49" charset="-122"/>
                <a:ea typeface="黑体" pitchFamily="49" charset="-122"/>
              </a:rPr>
              <a:t>）实行党政分开；</a:t>
            </a:r>
            <a:endParaRPr lang="en-US" altLang="zh-CN" sz="2800" dirty="0" smtClean="0">
              <a:solidFill>
                <a:srgbClr val="FFFF00"/>
              </a:solidFill>
              <a:latin typeface="黑体" pitchFamily="49" charset="-122"/>
              <a:ea typeface="黑体" pitchFamily="49" charset="-122"/>
            </a:endParaRPr>
          </a:p>
          <a:p>
            <a:r>
              <a:rPr lang="zh-CN" altLang="en-US" sz="2800" dirty="0" smtClean="0">
                <a:solidFill>
                  <a:srgbClr val="FFFF00"/>
                </a:solidFill>
                <a:latin typeface="黑体" pitchFamily="49" charset="-122"/>
                <a:ea typeface="黑体" pitchFamily="49" charset="-122"/>
              </a:rPr>
              <a:t>（</a:t>
            </a:r>
            <a:r>
              <a:rPr lang="en-US" altLang="zh-CN" sz="2800" dirty="0" smtClean="0">
                <a:solidFill>
                  <a:srgbClr val="FFFF00"/>
                </a:solidFill>
                <a:latin typeface="黑体" pitchFamily="49" charset="-122"/>
                <a:ea typeface="黑体" pitchFamily="49" charset="-122"/>
              </a:rPr>
              <a:t>2</a:t>
            </a:r>
            <a:r>
              <a:rPr lang="zh-CN" altLang="en-US" sz="2800" dirty="0" smtClean="0">
                <a:solidFill>
                  <a:srgbClr val="FFFF00"/>
                </a:solidFill>
                <a:latin typeface="黑体" pitchFamily="49" charset="-122"/>
                <a:ea typeface="黑体" pitchFamily="49" charset="-122"/>
              </a:rPr>
              <a:t>）进一步下放权力；</a:t>
            </a:r>
            <a:endParaRPr lang="en-US" altLang="zh-CN" sz="2800" dirty="0" smtClean="0">
              <a:solidFill>
                <a:srgbClr val="FFFF00"/>
              </a:solidFill>
              <a:latin typeface="黑体" pitchFamily="49" charset="-122"/>
              <a:ea typeface="黑体" pitchFamily="49" charset="-122"/>
            </a:endParaRPr>
          </a:p>
          <a:p>
            <a:r>
              <a:rPr lang="zh-CN" altLang="en-US" sz="2800" dirty="0" smtClean="0">
                <a:solidFill>
                  <a:srgbClr val="FFFF00"/>
                </a:solidFill>
                <a:latin typeface="黑体" pitchFamily="49" charset="-122"/>
                <a:ea typeface="黑体" pitchFamily="49" charset="-122"/>
              </a:rPr>
              <a:t>（</a:t>
            </a:r>
            <a:r>
              <a:rPr lang="en-US" altLang="zh-CN" sz="2800" dirty="0" smtClean="0">
                <a:solidFill>
                  <a:srgbClr val="FFFF00"/>
                </a:solidFill>
                <a:latin typeface="黑体" pitchFamily="49" charset="-122"/>
                <a:ea typeface="黑体" pitchFamily="49" charset="-122"/>
              </a:rPr>
              <a:t>3</a:t>
            </a:r>
            <a:r>
              <a:rPr lang="zh-CN" altLang="en-US" sz="2800" dirty="0" smtClean="0">
                <a:solidFill>
                  <a:srgbClr val="FFFF00"/>
                </a:solidFill>
                <a:latin typeface="黑体" pitchFamily="49" charset="-122"/>
                <a:ea typeface="黑体" pitchFamily="49" charset="-122"/>
              </a:rPr>
              <a:t>）改革政府工作机构；</a:t>
            </a:r>
            <a:endParaRPr lang="en-US" altLang="zh-CN" sz="2800" dirty="0" smtClean="0">
              <a:solidFill>
                <a:srgbClr val="FFFF00"/>
              </a:solidFill>
              <a:latin typeface="黑体" pitchFamily="49" charset="-122"/>
              <a:ea typeface="黑体" pitchFamily="49" charset="-122"/>
            </a:endParaRPr>
          </a:p>
          <a:p>
            <a:r>
              <a:rPr lang="zh-CN" altLang="en-US" sz="2800" dirty="0" smtClean="0">
                <a:solidFill>
                  <a:srgbClr val="FFFF00"/>
                </a:solidFill>
                <a:latin typeface="黑体" pitchFamily="49" charset="-122"/>
                <a:ea typeface="黑体" pitchFamily="49" charset="-122"/>
              </a:rPr>
              <a:t>（</a:t>
            </a:r>
            <a:r>
              <a:rPr lang="en-US" altLang="zh-CN" sz="2800" dirty="0" smtClean="0">
                <a:solidFill>
                  <a:srgbClr val="FFFF00"/>
                </a:solidFill>
                <a:latin typeface="黑体" pitchFamily="49" charset="-122"/>
                <a:ea typeface="黑体" pitchFamily="49" charset="-122"/>
              </a:rPr>
              <a:t>4</a:t>
            </a:r>
            <a:r>
              <a:rPr lang="zh-CN" altLang="en-US" sz="2800" dirty="0" smtClean="0">
                <a:solidFill>
                  <a:srgbClr val="FFFF00"/>
                </a:solidFill>
                <a:latin typeface="黑体" pitchFamily="49" charset="-122"/>
                <a:ea typeface="黑体" pitchFamily="49" charset="-122"/>
              </a:rPr>
              <a:t>）改革干部人事制度；</a:t>
            </a:r>
            <a:endParaRPr lang="en-US" altLang="zh-CN" sz="2800" dirty="0" smtClean="0">
              <a:solidFill>
                <a:srgbClr val="FFFF00"/>
              </a:solidFill>
              <a:latin typeface="黑体" pitchFamily="49" charset="-122"/>
              <a:ea typeface="黑体" pitchFamily="49" charset="-122"/>
            </a:endParaRPr>
          </a:p>
          <a:p>
            <a:r>
              <a:rPr lang="zh-CN" altLang="en-US" sz="2800" dirty="0" smtClean="0">
                <a:solidFill>
                  <a:srgbClr val="FFFF00"/>
                </a:solidFill>
                <a:latin typeface="黑体" pitchFamily="49" charset="-122"/>
                <a:ea typeface="黑体" pitchFamily="49" charset="-122"/>
              </a:rPr>
              <a:t>（</a:t>
            </a:r>
            <a:r>
              <a:rPr lang="en-US" altLang="zh-CN" sz="2800" dirty="0" smtClean="0">
                <a:solidFill>
                  <a:srgbClr val="FFFF00"/>
                </a:solidFill>
                <a:latin typeface="黑体" pitchFamily="49" charset="-122"/>
                <a:ea typeface="黑体" pitchFamily="49" charset="-122"/>
              </a:rPr>
              <a:t>5</a:t>
            </a:r>
            <a:r>
              <a:rPr lang="zh-CN" altLang="en-US" sz="2800" dirty="0" smtClean="0">
                <a:solidFill>
                  <a:srgbClr val="FFFF00"/>
                </a:solidFill>
                <a:latin typeface="黑体" pitchFamily="49" charset="-122"/>
                <a:ea typeface="黑体" pitchFamily="49" charset="-122"/>
              </a:rPr>
              <a:t>）建立社会协商对话制度；</a:t>
            </a:r>
            <a:endParaRPr lang="en-US" altLang="zh-CN" sz="2800" dirty="0" smtClean="0">
              <a:solidFill>
                <a:srgbClr val="FFFF00"/>
              </a:solidFill>
              <a:latin typeface="黑体" pitchFamily="49" charset="-122"/>
              <a:ea typeface="黑体" pitchFamily="49" charset="-122"/>
            </a:endParaRPr>
          </a:p>
          <a:p>
            <a:r>
              <a:rPr lang="zh-CN" altLang="en-US" sz="2800" dirty="0" smtClean="0">
                <a:solidFill>
                  <a:srgbClr val="FFFF00"/>
                </a:solidFill>
                <a:latin typeface="黑体" pitchFamily="49" charset="-122"/>
                <a:ea typeface="黑体" pitchFamily="49" charset="-122"/>
              </a:rPr>
              <a:t>（</a:t>
            </a:r>
            <a:r>
              <a:rPr lang="en-US" altLang="zh-CN" sz="2800" dirty="0" smtClean="0">
                <a:solidFill>
                  <a:srgbClr val="FFFF00"/>
                </a:solidFill>
                <a:latin typeface="黑体" pitchFamily="49" charset="-122"/>
                <a:ea typeface="黑体" pitchFamily="49" charset="-122"/>
              </a:rPr>
              <a:t>6</a:t>
            </a:r>
            <a:r>
              <a:rPr lang="zh-CN" altLang="en-US" sz="2800" dirty="0" smtClean="0">
                <a:solidFill>
                  <a:srgbClr val="FFFF00"/>
                </a:solidFill>
                <a:latin typeface="黑体" pitchFamily="49" charset="-122"/>
                <a:ea typeface="黑体" pitchFamily="49" charset="-122"/>
              </a:rPr>
              <a:t>）完善社会主义民主政治的若干制度；</a:t>
            </a:r>
            <a:endParaRPr lang="en-US" altLang="zh-CN" sz="2800" dirty="0" smtClean="0">
              <a:solidFill>
                <a:srgbClr val="FFFF00"/>
              </a:solidFill>
              <a:latin typeface="黑体" pitchFamily="49" charset="-122"/>
              <a:ea typeface="黑体" pitchFamily="49" charset="-122"/>
            </a:endParaRPr>
          </a:p>
          <a:p>
            <a:r>
              <a:rPr lang="zh-CN" altLang="en-US" sz="2800" dirty="0" smtClean="0">
                <a:solidFill>
                  <a:srgbClr val="FFFF00"/>
                </a:solidFill>
                <a:latin typeface="黑体" pitchFamily="49" charset="-122"/>
                <a:ea typeface="黑体" pitchFamily="49" charset="-122"/>
              </a:rPr>
              <a:t>（</a:t>
            </a:r>
            <a:r>
              <a:rPr lang="en-US" altLang="zh-CN" sz="2800" dirty="0" smtClean="0">
                <a:solidFill>
                  <a:srgbClr val="FFFF00"/>
                </a:solidFill>
                <a:latin typeface="黑体" pitchFamily="49" charset="-122"/>
                <a:ea typeface="黑体" pitchFamily="49" charset="-122"/>
              </a:rPr>
              <a:t>7</a:t>
            </a:r>
            <a:r>
              <a:rPr lang="zh-CN" altLang="en-US" sz="2800" dirty="0" smtClean="0">
                <a:solidFill>
                  <a:srgbClr val="FFFF00"/>
                </a:solidFill>
                <a:latin typeface="黑体" pitchFamily="49" charset="-122"/>
                <a:ea typeface="黑体" pitchFamily="49" charset="-122"/>
              </a:rPr>
              <a:t>）加强社会主义法制建设。</a:t>
            </a:r>
          </a:p>
        </p:txBody>
      </p:sp>
      <p:pic>
        <p:nvPicPr>
          <p:cNvPr id="16388" name="Picture 4" descr="1987_wps_clip_image1"/>
          <p:cNvPicPr>
            <a:picLocks noChangeAspect="1" noChangeArrowheads="1"/>
          </p:cNvPicPr>
          <p:nvPr/>
        </p:nvPicPr>
        <p:blipFill>
          <a:blip r:embed="rId2"/>
          <a:srcRect/>
          <a:stretch>
            <a:fillRect/>
          </a:stretch>
        </p:blipFill>
        <p:spPr bwMode="auto">
          <a:xfrm>
            <a:off x="142875" y="1285860"/>
            <a:ext cx="2500299" cy="5286412"/>
          </a:xfrm>
          <a:prstGeom prst="rect">
            <a:avLst/>
          </a:prstGeom>
          <a:noFill/>
          <a:ln w="9525">
            <a:noFill/>
            <a:miter lim="800000"/>
            <a:headEnd/>
            <a:tailEnd/>
          </a:ln>
          <a:effectLst>
            <a:outerShdw dist="35921" dir="2700000" algn="ctr" rotWithShape="0">
              <a:srgbClr val="808080"/>
            </a:outerShdw>
          </a:effec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body" idx="1"/>
          </p:nvPr>
        </p:nvSpPr>
        <p:spPr>
          <a:xfrm>
            <a:off x="304800" y="1600200"/>
            <a:ext cx="8534400" cy="3657600"/>
          </a:xfrm>
          <a:ln>
            <a:solidFill>
              <a:schemeClr val="accent2"/>
            </a:solidFill>
          </a:ln>
        </p:spPr>
        <p:txBody>
          <a:bodyPr/>
          <a:lstStyle/>
          <a:p>
            <a:pPr eaLnBrk="1" hangingPunct="1">
              <a:defRPr/>
            </a:pPr>
            <a:r>
              <a:rPr lang="zh-CN" altLang="en-US" dirty="0" smtClean="0">
                <a:solidFill>
                  <a:srgbClr val="FFFF00"/>
                </a:solidFill>
                <a:latin typeface="黑体" pitchFamily="49" charset="-122"/>
                <a:ea typeface="黑体" pitchFamily="49" charset="-122"/>
              </a:rPr>
              <a:t>第二阶段：从</a:t>
            </a:r>
            <a:r>
              <a:rPr lang="en-US" altLang="zh-CN" dirty="0" smtClean="0">
                <a:solidFill>
                  <a:srgbClr val="FFFF00"/>
                </a:solidFill>
                <a:latin typeface="黑体" pitchFamily="49" charset="-122"/>
                <a:ea typeface="黑体" pitchFamily="49" charset="-122"/>
              </a:rPr>
              <a:t>1989</a:t>
            </a:r>
            <a:r>
              <a:rPr lang="zh-CN" altLang="en-US" dirty="0" smtClean="0">
                <a:solidFill>
                  <a:srgbClr val="FFFF00"/>
                </a:solidFill>
                <a:latin typeface="黑体" pitchFamily="49" charset="-122"/>
                <a:ea typeface="黑体" pitchFamily="49" charset="-122"/>
              </a:rPr>
              <a:t>年到</a:t>
            </a:r>
            <a:r>
              <a:rPr lang="en-US" altLang="zh-CN" dirty="0" smtClean="0">
                <a:solidFill>
                  <a:srgbClr val="FFFF00"/>
                </a:solidFill>
                <a:latin typeface="黑体" pitchFamily="49" charset="-122"/>
                <a:ea typeface="黑体" pitchFamily="49" charset="-122"/>
              </a:rPr>
              <a:t>2017</a:t>
            </a:r>
            <a:r>
              <a:rPr lang="zh-CN" altLang="en-US" dirty="0" smtClean="0">
                <a:solidFill>
                  <a:srgbClr val="FFFF00"/>
                </a:solidFill>
                <a:latin typeface="黑体" pitchFamily="49" charset="-122"/>
                <a:ea typeface="黑体" pitchFamily="49" charset="-122"/>
              </a:rPr>
              <a:t>年中共十九大。这一时期是中国政治体制改革由停滞转到“积极稳妥推进”时期。 </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algn="l" eaLnBrk="1" hangingPunct="1"/>
            <a:r>
              <a:rPr lang="zh-CN" altLang="en-US" sz="3600" b="1" u="sng" dirty="0" smtClean="0">
                <a:solidFill>
                  <a:srgbClr val="FFC000"/>
                </a:solidFill>
                <a:latin typeface="黑体" pitchFamily="49" charset="-122"/>
                <a:ea typeface="黑体" pitchFamily="49" charset="-122"/>
              </a:rPr>
              <a:t>第一时期</a:t>
            </a:r>
          </a:p>
        </p:txBody>
      </p:sp>
      <p:sp>
        <p:nvSpPr>
          <p:cNvPr id="358403" name="Rectangle 3"/>
          <p:cNvSpPr>
            <a:spLocks noGrp="1" noChangeArrowheads="1"/>
          </p:cNvSpPr>
          <p:nvPr>
            <p:ph type="body" idx="1"/>
          </p:nvPr>
        </p:nvSpPr>
        <p:spPr/>
        <p:txBody>
          <a:bodyPr/>
          <a:lstStyle/>
          <a:p>
            <a:pPr eaLnBrk="1" hangingPunct="1">
              <a:defRPr/>
            </a:pPr>
            <a:r>
              <a:rPr lang="en-US" altLang="zh-CN" dirty="0" smtClean="0">
                <a:solidFill>
                  <a:srgbClr val="FFFF00"/>
                </a:solidFill>
                <a:latin typeface="黑体" pitchFamily="49" charset="-122"/>
                <a:ea typeface="黑体" pitchFamily="49" charset="-122"/>
              </a:rPr>
              <a:t>1989</a:t>
            </a:r>
            <a:r>
              <a:rPr lang="zh-CN" altLang="en-US" dirty="0" smtClean="0">
                <a:solidFill>
                  <a:srgbClr val="FFFF00"/>
                </a:solidFill>
                <a:latin typeface="黑体" pitchFamily="49" charset="-122"/>
                <a:ea typeface="黑体" pitchFamily="49" charset="-122"/>
              </a:rPr>
              <a:t>年至</a:t>
            </a:r>
            <a:r>
              <a:rPr lang="en-US" altLang="zh-CN" dirty="0" smtClean="0">
                <a:solidFill>
                  <a:srgbClr val="FFFF00"/>
                </a:solidFill>
                <a:latin typeface="黑体" pitchFamily="49" charset="-122"/>
                <a:ea typeface="黑体" pitchFamily="49" charset="-122"/>
              </a:rPr>
              <a:t>1992</a:t>
            </a:r>
            <a:r>
              <a:rPr lang="zh-CN" altLang="en-US" dirty="0" smtClean="0">
                <a:solidFill>
                  <a:srgbClr val="FFFF00"/>
                </a:solidFill>
                <a:latin typeface="黑体" pitchFamily="49" charset="-122"/>
                <a:ea typeface="黑体" pitchFamily="49" charset="-122"/>
              </a:rPr>
              <a:t>年：这一时期是中国政治体制改革的停滞时期。</a:t>
            </a:r>
            <a:endParaRPr lang="en-US" altLang="zh-CN" dirty="0" smtClean="0">
              <a:solidFill>
                <a:srgbClr val="FFFF00"/>
              </a:solidFill>
              <a:latin typeface="黑体" pitchFamily="49" charset="-122"/>
              <a:ea typeface="黑体" pitchFamily="49" charset="-122"/>
            </a:endParaRPr>
          </a:p>
          <a:p>
            <a:pPr eaLnBrk="1" hangingPunct="1">
              <a:defRPr/>
            </a:pPr>
            <a:endParaRPr lang="en-US" altLang="zh-CN" dirty="0" smtClean="0">
              <a:solidFill>
                <a:srgbClr val="FFFF00"/>
              </a:solidFill>
              <a:latin typeface="黑体" pitchFamily="49" charset="-122"/>
              <a:ea typeface="黑体" pitchFamily="49" charset="-122"/>
            </a:endParaRPr>
          </a:p>
          <a:p>
            <a:pPr eaLnBrk="1" hangingPunct="1">
              <a:defRPr/>
            </a:pPr>
            <a:r>
              <a:rPr lang="zh-CN" altLang="en-US" b="1" u="sng" dirty="0" smtClean="0">
                <a:solidFill>
                  <a:srgbClr val="FFC000"/>
                </a:solidFill>
                <a:latin typeface="黑体" pitchFamily="49" charset="-122"/>
                <a:ea typeface="黑体" pitchFamily="49" charset="-122"/>
              </a:rPr>
              <a:t>第二时期</a:t>
            </a:r>
            <a:endParaRPr lang="en-US" altLang="zh-CN" b="1" u="sng" dirty="0" smtClean="0">
              <a:solidFill>
                <a:srgbClr val="FFC000"/>
              </a:solidFill>
              <a:latin typeface="黑体" pitchFamily="49" charset="-122"/>
              <a:ea typeface="黑体" pitchFamily="49" charset="-122"/>
            </a:endParaRPr>
          </a:p>
          <a:p>
            <a:pPr eaLnBrk="1" hangingPunct="1">
              <a:defRPr/>
            </a:pPr>
            <a:r>
              <a:rPr lang="en-US" altLang="zh-CN" dirty="0" smtClean="0">
                <a:solidFill>
                  <a:srgbClr val="FFFF00"/>
                </a:solidFill>
                <a:latin typeface="黑体" pitchFamily="49" charset="-122"/>
                <a:ea typeface="黑体" pitchFamily="49" charset="-122"/>
              </a:rPr>
              <a:t>1992</a:t>
            </a:r>
            <a:r>
              <a:rPr lang="zh-CN" altLang="en-US" dirty="0" smtClean="0">
                <a:solidFill>
                  <a:srgbClr val="FFFF00"/>
                </a:solidFill>
                <a:latin typeface="黑体" pitchFamily="49" charset="-122"/>
                <a:ea typeface="黑体" pitchFamily="49" charset="-122"/>
              </a:rPr>
              <a:t>年至</a:t>
            </a:r>
            <a:r>
              <a:rPr lang="en-US" altLang="zh-CN" dirty="0" smtClean="0">
                <a:solidFill>
                  <a:srgbClr val="FFFF00"/>
                </a:solidFill>
                <a:latin typeface="黑体" pitchFamily="49" charset="-122"/>
                <a:ea typeface="黑体" pitchFamily="49" charset="-122"/>
              </a:rPr>
              <a:t>1997</a:t>
            </a:r>
            <a:r>
              <a:rPr lang="zh-CN" altLang="en-US" dirty="0" smtClean="0">
                <a:solidFill>
                  <a:srgbClr val="FFFF00"/>
                </a:solidFill>
                <a:latin typeface="黑体" pitchFamily="49" charset="-122"/>
                <a:ea typeface="黑体" pitchFamily="49" charset="-122"/>
              </a:rPr>
              <a:t>年：这一时期是政治体制改革的继续推进时期。 </a:t>
            </a:r>
          </a:p>
          <a:p>
            <a:pPr eaLnBrk="1" hangingPunct="1">
              <a:defRPr/>
            </a:pPr>
            <a:endParaRPr lang="zh-CN" altLang="en-US" dirty="0" smtClean="0">
              <a:solidFill>
                <a:srgbClr val="FFFF0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p:txBody>
          <a:bodyPr/>
          <a:lstStyle/>
          <a:p>
            <a:pPr algn="l" eaLnBrk="1" hangingPunct="1">
              <a:defRPr/>
            </a:pPr>
            <a:r>
              <a:rPr lang="zh-CN" altLang="en-US" sz="4000" dirty="0" smtClean="0">
                <a:solidFill>
                  <a:srgbClr val="FFC000"/>
                </a:solidFill>
                <a:latin typeface="黑体" pitchFamily="49" charset="-122"/>
                <a:ea typeface="黑体" pitchFamily="49" charset="-122"/>
              </a:rPr>
              <a:t>十四大（</a:t>
            </a:r>
            <a:r>
              <a:rPr lang="en-US" altLang="zh-CN" sz="4000" dirty="0" smtClean="0">
                <a:solidFill>
                  <a:srgbClr val="FFC000"/>
                </a:solidFill>
                <a:latin typeface="黑体" pitchFamily="49" charset="-122"/>
                <a:ea typeface="黑体" pitchFamily="49" charset="-122"/>
              </a:rPr>
              <a:t>1992</a:t>
            </a:r>
            <a:r>
              <a:rPr lang="zh-CN" altLang="en-US" sz="4000" dirty="0" smtClean="0">
                <a:solidFill>
                  <a:srgbClr val="FFC000"/>
                </a:solidFill>
                <a:latin typeface="黑体" pitchFamily="49" charset="-122"/>
                <a:ea typeface="黑体" pitchFamily="49" charset="-122"/>
              </a:rPr>
              <a:t>年</a:t>
            </a:r>
            <a:r>
              <a:rPr lang="en-US" altLang="zh-CN" sz="4000" dirty="0" smtClean="0">
                <a:solidFill>
                  <a:srgbClr val="FFC000"/>
                </a:solidFill>
                <a:latin typeface="黑体" pitchFamily="49" charset="-122"/>
                <a:ea typeface="黑体" pitchFamily="49" charset="-122"/>
              </a:rPr>
              <a:t>10</a:t>
            </a:r>
            <a:r>
              <a:rPr lang="zh-CN" altLang="en-US" sz="4000" dirty="0" smtClean="0">
                <a:solidFill>
                  <a:srgbClr val="FFC000"/>
                </a:solidFill>
                <a:latin typeface="黑体" pitchFamily="49" charset="-122"/>
                <a:ea typeface="黑体" pitchFamily="49" charset="-122"/>
              </a:rPr>
              <a:t>月）：强调法制建设</a:t>
            </a:r>
          </a:p>
        </p:txBody>
      </p:sp>
      <p:sp>
        <p:nvSpPr>
          <p:cNvPr id="122883" name="Rectangle 3"/>
          <p:cNvSpPr>
            <a:spLocks noGrp="1" noChangeArrowheads="1"/>
          </p:cNvSpPr>
          <p:nvPr>
            <p:ph type="body" idx="1"/>
          </p:nvPr>
        </p:nvSpPr>
        <p:spPr>
          <a:xfrm>
            <a:off x="152400" y="2209800"/>
            <a:ext cx="4062410" cy="4040188"/>
          </a:xfrm>
        </p:spPr>
        <p:txBody>
          <a:bodyPr/>
          <a:lstStyle/>
          <a:p>
            <a:pPr eaLnBrk="1" hangingPunct="1">
              <a:buFontTx/>
              <a:buNone/>
              <a:defRPr/>
            </a:pPr>
            <a:r>
              <a:rPr lang="en-US" altLang="zh-CN" b="1" dirty="0" smtClean="0">
                <a:solidFill>
                  <a:srgbClr val="3333CC"/>
                </a:solidFill>
                <a:latin typeface="黑体" panose="02010609060101010101" pitchFamily="49" charset="-122"/>
                <a:ea typeface="黑体" panose="02010609060101010101" pitchFamily="49" charset="-122"/>
              </a:rPr>
              <a:t>  </a:t>
            </a:r>
            <a:r>
              <a:rPr lang="zh-CN" altLang="en-US" dirty="0" smtClean="0">
                <a:solidFill>
                  <a:srgbClr val="FFFF00"/>
                </a:solidFill>
                <a:latin typeface="黑体" pitchFamily="49" charset="-122"/>
                <a:ea typeface="黑体" pitchFamily="49" charset="-122"/>
              </a:rPr>
              <a:t>经济、政治、文化三位一体的社会主义全面建设和全面改革的政治路线</a:t>
            </a:r>
          </a:p>
          <a:p>
            <a:pPr eaLnBrk="1" hangingPunct="1">
              <a:buFontTx/>
              <a:buNone/>
              <a:defRPr/>
            </a:pPr>
            <a:r>
              <a:rPr lang="zh-CN" altLang="en-US" b="1" dirty="0" smtClean="0">
                <a:solidFill>
                  <a:srgbClr val="FFFF00"/>
                </a:solidFill>
                <a:latin typeface="黑体" pitchFamily="49" charset="-122"/>
                <a:ea typeface="黑体" pitchFamily="49" charset="-122"/>
              </a:rPr>
              <a:t>           </a:t>
            </a:r>
          </a:p>
        </p:txBody>
      </p:sp>
      <p:pic>
        <p:nvPicPr>
          <p:cNvPr id="90116" name="Picture 4" descr="200782215343289329">
            <a:hlinkClick r:id="rId2"/>
          </p:cNvPr>
          <p:cNvPicPr>
            <a:picLocks noChangeAspect="1" noChangeArrowheads="1"/>
          </p:cNvPicPr>
          <p:nvPr/>
        </p:nvPicPr>
        <p:blipFill>
          <a:blip r:embed="rId3"/>
          <a:srcRect/>
          <a:stretch>
            <a:fillRect/>
          </a:stretch>
        </p:blipFill>
        <p:spPr bwMode="auto">
          <a:xfrm>
            <a:off x="4857752" y="1643050"/>
            <a:ext cx="3848096" cy="46085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Effect transition="in" filter="blinds(horizontal)">
                                      <p:cBhvr>
                                        <p:cTn id="7" dur="500"/>
                                        <p:tgtEl>
                                          <p:spTgt spid="1228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883">
                                            <p:txEl>
                                              <p:pRg st="1" end="1"/>
                                            </p:txEl>
                                          </p:spTgt>
                                        </p:tgtEl>
                                        <p:attrNameLst>
                                          <p:attrName>style.visibility</p:attrName>
                                        </p:attrNameLst>
                                      </p:cBhvr>
                                      <p:to>
                                        <p:strVal val="visible"/>
                                      </p:to>
                                    </p:set>
                                    <p:animEffect transition="in" filter="blinds(horizontal)">
                                      <p:cBhvr>
                                        <p:cTn id="12" dur="500"/>
                                        <p:tgtEl>
                                          <p:spTgt spid="1228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0" y="274638"/>
            <a:ext cx="9144000" cy="792162"/>
          </a:xfrm>
          <a:effectLst>
            <a:outerShdw dist="35921" dir="2700000" algn="ctr" rotWithShape="0">
              <a:schemeClr val="bg2"/>
            </a:outerShdw>
          </a:effectLst>
        </p:spPr>
        <p:txBody>
          <a:bodyPr/>
          <a:lstStyle/>
          <a:p>
            <a:pPr algn="l" eaLnBrk="1" hangingPunct="1">
              <a:defRPr/>
            </a:pPr>
            <a:r>
              <a:rPr lang="zh-CN" altLang="en-US" sz="3600" dirty="0" smtClean="0">
                <a:solidFill>
                  <a:schemeClr val="tx1"/>
                </a:solidFill>
                <a:effectLst>
                  <a:outerShdw blurRad="38100" dist="38100" dir="2700000" algn="tl">
                    <a:srgbClr val="C0C0C0"/>
                  </a:outerShdw>
                </a:effectLst>
                <a:latin typeface="+mn-ea"/>
                <a:ea typeface="+mn-ea"/>
              </a:rPr>
              <a:t>    </a:t>
            </a:r>
            <a:r>
              <a:rPr lang="zh-CN" altLang="en-US" sz="3600" dirty="0" smtClean="0">
                <a:solidFill>
                  <a:srgbClr val="FFC000"/>
                </a:solidFill>
                <a:effectLst>
                  <a:outerShdw blurRad="38100" dist="38100" dir="2700000" algn="tl">
                    <a:srgbClr val="C0C0C0"/>
                  </a:outerShdw>
                </a:effectLst>
                <a:latin typeface="+mn-ea"/>
                <a:ea typeface="+mn-ea"/>
              </a:rPr>
              <a:t>十四大调整的政治体制改革目标</a:t>
            </a:r>
          </a:p>
        </p:txBody>
      </p:sp>
      <p:sp>
        <p:nvSpPr>
          <p:cNvPr id="361475" name="Rectangle 3"/>
          <p:cNvSpPr>
            <a:spLocks noGrp="1" noChangeArrowheads="1"/>
          </p:cNvSpPr>
          <p:nvPr>
            <p:ph type="body" idx="1"/>
          </p:nvPr>
        </p:nvSpPr>
        <p:spPr>
          <a:xfrm>
            <a:off x="3071813" y="1066800"/>
            <a:ext cx="6072187" cy="5181600"/>
          </a:xfrm>
          <a:ln>
            <a:solidFill>
              <a:schemeClr val="accent1"/>
            </a:solidFill>
          </a:ln>
        </p:spPr>
        <p:txBody>
          <a:bodyPr/>
          <a:lstStyle/>
          <a:p>
            <a:pPr eaLnBrk="1" hangingPunct="1">
              <a:buFont typeface="Wingdings 2" panose="05020102010507070707" pitchFamily="18" charset="2"/>
              <a:buNone/>
              <a:defRPr/>
            </a:pPr>
            <a:r>
              <a:rPr lang="zh-CN" altLang="en-US" dirty="0" smtClean="0">
                <a:solidFill>
                  <a:srgbClr val="FFFF00"/>
                </a:solidFill>
                <a:latin typeface="黑体" pitchFamily="49" charset="-122"/>
                <a:ea typeface="黑体" pitchFamily="49" charset="-122"/>
              </a:rPr>
              <a:t>政治体制改革的目标，是以完善</a:t>
            </a:r>
            <a:endParaRPr lang="en-US" altLang="zh-CN" dirty="0" smtClean="0">
              <a:solidFill>
                <a:srgbClr val="FFFF00"/>
              </a:solidFill>
              <a:latin typeface="黑体" pitchFamily="49" charset="-122"/>
              <a:ea typeface="黑体" pitchFamily="49" charset="-122"/>
            </a:endParaRPr>
          </a:p>
          <a:p>
            <a:pPr eaLnBrk="1" hangingPunct="1">
              <a:buFont typeface="Wingdings 2" panose="05020102010507070707" pitchFamily="18" charset="2"/>
              <a:buNone/>
              <a:defRPr/>
            </a:pPr>
            <a:r>
              <a:rPr lang="zh-CN" altLang="en-US" dirty="0" smtClean="0">
                <a:solidFill>
                  <a:srgbClr val="FFFF00"/>
                </a:solidFill>
                <a:latin typeface="黑体" pitchFamily="49" charset="-122"/>
                <a:ea typeface="黑体" pitchFamily="49" charset="-122"/>
              </a:rPr>
              <a:t>人民代表大会制度、共产党领导</a:t>
            </a:r>
            <a:endParaRPr lang="en-US" altLang="zh-CN" dirty="0" smtClean="0">
              <a:solidFill>
                <a:srgbClr val="FFFF00"/>
              </a:solidFill>
              <a:latin typeface="黑体" pitchFamily="49" charset="-122"/>
              <a:ea typeface="黑体" pitchFamily="49" charset="-122"/>
            </a:endParaRPr>
          </a:p>
          <a:p>
            <a:pPr eaLnBrk="1" hangingPunct="1">
              <a:buFont typeface="Wingdings 2" panose="05020102010507070707" pitchFamily="18" charset="2"/>
              <a:buNone/>
              <a:defRPr/>
            </a:pPr>
            <a:r>
              <a:rPr lang="zh-CN" altLang="en-US" dirty="0" smtClean="0">
                <a:solidFill>
                  <a:srgbClr val="FFFF00"/>
                </a:solidFill>
                <a:latin typeface="黑体" pitchFamily="49" charset="-122"/>
                <a:ea typeface="黑体" pitchFamily="49" charset="-122"/>
              </a:rPr>
              <a:t>的多党合作和政治协商制度为主</a:t>
            </a:r>
            <a:endParaRPr lang="en-US" altLang="zh-CN" dirty="0" smtClean="0">
              <a:solidFill>
                <a:srgbClr val="FFFF00"/>
              </a:solidFill>
              <a:latin typeface="黑体" pitchFamily="49" charset="-122"/>
              <a:ea typeface="黑体" pitchFamily="49" charset="-122"/>
            </a:endParaRPr>
          </a:p>
          <a:p>
            <a:pPr eaLnBrk="1" hangingPunct="1">
              <a:buFont typeface="Wingdings 2" panose="05020102010507070707" pitchFamily="18" charset="2"/>
              <a:buNone/>
              <a:defRPr/>
            </a:pPr>
            <a:r>
              <a:rPr lang="zh-CN" altLang="en-US" dirty="0" smtClean="0">
                <a:solidFill>
                  <a:srgbClr val="FFFF00"/>
                </a:solidFill>
                <a:latin typeface="黑体" pitchFamily="49" charset="-122"/>
                <a:ea typeface="黑体" pitchFamily="49" charset="-122"/>
              </a:rPr>
              <a:t>要内容，发展社会主义民主政治。</a:t>
            </a:r>
            <a:endParaRPr lang="en-US" altLang="zh-CN" dirty="0" smtClean="0">
              <a:solidFill>
                <a:srgbClr val="FFFF00"/>
              </a:solidFill>
              <a:latin typeface="黑体" pitchFamily="49" charset="-122"/>
              <a:ea typeface="黑体" pitchFamily="49" charset="-122"/>
            </a:endParaRPr>
          </a:p>
          <a:p>
            <a:pPr eaLnBrk="1" hangingPunct="1">
              <a:buFont typeface="Wingdings 2" panose="05020102010507070707" pitchFamily="18" charset="2"/>
              <a:buNone/>
              <a:defRPr/>
            </a:pPr>
            <a:r>
              <a:rPr lang="zh-CN" altLang="en-US" dirty="0" smtClean="0">
                <a:solidFill>
                  <a:srgbClr val="FFFF00"/>
                </a:solidFill>
                <a:latin typeface="黑体" pitchFamily="49" charset="-122"/>
                <a:ea typeface="黑体" pitchFamily="49" charset="-122"/>
              </a:rPr>
              <a:t>十四大以后，中国政治体制改革</a:t>
            </a:r>
            <a:endParaRPr lang="en-US" altLang="zh-CN" dirty="0" smtClean="0">
              <a:solidFill>
                <a:srgbClr val="FFFF00"/>
              </a:solidFill>
              <a:latin typeface="黑体" pitchFamily="49" charset="-122"/>
              <a:ea typeface="黑体" pitchFamily="49" charset="-122"/>
            </a:endParaRPr>
          </a:p>
          <a:p>
            <a:pPr eaLnBrk="1" hangingPunct="1">
              <a:buFont typeface="Wingdings 2" panose="05020102010507070707" pitchFamily="18" charset="2"/>
              <a:buNone/>
              <a:defRPr/>
            </a:pPr>
            <a:r>
              <a:rPr lang="zh-CN" altLang="en-US" dirty="0" smtClean="0">
                <a:solidFill>
                  <a:srgbClr val="FFFF00"/>
                </a:solidFill>
                <a:latin typeface="黑体" pitchFamily="49" charset="-122"/>
                <a:ea typeface="黑体" pitchFamily="49" charset="-122"/>
              </a:rPr>
              <a:t>大体上按照调整后的部署进行，</a:t>
            </a:r>
            <a:endParaRPr lang="en-US" altLang="zh-CN" dirty="0" smtClean="0">
              <a:solidFill>
                <a:srgbClr val="FFFF00"/>
              </a:solidFill>
              <a:latin typeface="黑体" pitchFamily="49" charset="-122"/>
              <a:ea typeface="黑体" pitchFamily="49" charset="-122"/>
            </a:endParaRPr>
          </a:p>
          <a:p>
            <a:pPr eaLnBrk="1" hangingPunct="1">
              <a:buFont typeface="Wingdings 2" panose="05020102010507070707" pitchFamily="18" charset="2"/>
              <a:buNone/>
              <a:defRPr/>
            </a:pPr>
            <a:r>
              <a:rPr lang="zh-CN" altLang="en-US" dirty="0" smtClean="0">
                <a:solidFill>
                  <a:srgbClr val="FFFF00"/>
                </a:solidFill>
                <a:latin typeface="黑体" pitchFamily="49" charset="-122"/>
                <a:ea typeface="黑体" pitchFamily="49" charset="-122"/>
              </a:rPr>
              <a:t>随着经济体制改革日益深化，进</a:t>
            </a:r>
            <a:endParaRPr lang="en-US" altLang="zh-CN" dirty="0" smtClean="0">
              <a:solidFill>
                <a:srgbClr val="FFFF00"/>
              </a:solidFill>
              <a:latin typeface="黑体" pitchFamily="49" charset="-122"/>
              <a:ea typeface="黑体" pitchFamily="49" charset="-122"/>
            </a:endParaRPr>
          </a:p>
          <a:p>
            <a:pPr eaLnBrk="1" hangingPunct="1">
              <a:buFont typeface="Wingdings 2" panose="05020102010507070707" pitchFamily="18" charset="2"/>
              <a:buNone/>
              <a:defRPr/>
            </a:pPr>
            <a:r>
              <a:rPr lang="zh-CN" altLang="en-US" dirty="0" smtClean="0">
                <a:solidFill>
                  <a:srgbClr val="FFFF00"/>
                </a:solidFill>
                <a:latin typeface="黑体" pitchFamily="49" charset="-122"/>
                <a:ea typeface="黑体" pitchFamily="49" charset="-122"/>
              </a:rPr>
              <a:t>入攻坚阶段，政治体制改革滞后</a:t>
            </a:r>
            <a:endParaRPr lang="en-US" altLang="zh-CN" dirty="0" smtClean="0">
              <a:solidFill>
                <a:srgbClr val="FFFF00"/>
              </a:solidFill>
              <a:latin typeface="黑体" pitchFamily="49" charset="-122"/>
              <a:ea typeface="黑体" pitchFamily="49" charset="-122"/>
            </a:endParaRPr>
          </a:p>
          <a:p>
            <a:pPr eaLnBrk="1" hangingPunct="1">
              <a:buFont typeface="Wingdings 2" panose="05020102010507070707" pitchFamily="18" charset="2"/>
              <a:buNone/>
              <a:defRPr/>
            </a:pPr>
            <a:r>
              <a:rPr lang="zh-CN" altLang="en-US" dirty="0" smtClean="0">
                <a:solidFill>
                  <a:srgbClr val="FFFF00"/>
                </a:solidFill>
                <a:latin typeface="黑体" pitchFamily="49" charset="-122"/>
                <a:ea typeface="黑体" pitchFamily="49" charset="-122"/>
              </a:rPr>
              <a:t>的问题就显得更加突出。 </a:t>
            </a:r>
          </a:p>
        </p:txBody>
      </p:sp>
      <p:pic>
        <p:nvPicPr>
          <p:cNvPr id="123908" name="Picture 4" descr="U868P1T1D13524776F21DT20070725122619">
            <a:hlinkClick r:id="rId2"/>
          </p:cNvPr>
          <p:cNvPicPr>
            <a:picLocks noChangeAspect="1" noChangeArrowheads="1"/>
          </p:cNvPicPr>
          <p:nvPr/>
        </p:nvPicPr>
        <p:blipFill>
          <a:blip r:embed="rId3"/>
          <a:srcRect r="17819"/>
          <a:stretch>
            <a:fillRect/>
          </a:stretch>
        </p:blipFill>
        <p:spPr bwMode="auto">
          <a:xfrm>
            <a:off x="285750" y="1676400"/>
            <a:ext cx="2643188" cy="3529013"/>
          </a:xfrm>
          <a:prstGeom prst="rect">
            <a:avLst/>
          </a:prstGeom>
          <a:noFill/>
          <a:ln w="9525">
            <a:noFill/>
            <a:miter lim="800000"/>
            <a:headEnd/>
            <a:tailEnd/>
          </a:ln>
          <a:effectLst>
            <a:outerShdw dist="35921" dir="2700000" algn="ctr" rotWithShape="0">
              <a:srgbClr val="808080"/>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ChangeArrowheads="1"/>
          </p:cNvSpPr>
          <p:nvPr/>
        </p:nvSpPr>
        <p:spPr bwMode="auto">
          <a:xfrm>
            <a:off x="457200" y="762000"/>
            <a:ext cx="5105400" cy="76200"/>
          </a:xfrm>
          <a:prstGeom prst="rect">
            <a:avLst/>
          </a:prstGeom>
          <a:gradFill rotWithShape="0">
            <a:gsLst>
              <a:gs pos="0">
                <a:srgbClr val="FFFFFF"/>
              </a:gs>
              <a:gs pos="50000">
                <a:srgbClr val="FF0000"/>
              </a:gs>
              <a:gs pos="100000">
                <a:srgbClr val="FFFFFF"/>
              </a:gs>
            </a:gsLst>
            <a:lin ang="0" scaled="1"/>
          </a:gradFill>
          <a:ln w="9525">
            <a:solidFill>
              <a:srgbClr val="FFFF00"/>
            </a:solidFill>
            <a:miter lim="800000"/>
          </a:ln>
        </p:spPr>
        <p:txBody>
          <a:bodyPr lIns="90000" tIns="46800" rIns="90000" bIns="46800" anchor="ctr">
            <a:spAutoFit/>
          </a:bodyPr>
          <a:lstStyle/>
          <a:p>
            <a:endParaRPr lang="zh-CN" altLang="en-US"/>
          </a:p>
        </p:txBody>
      </p:sp>
      <p:sp>
        <p:nvSpPr>
          <p:cNvPr id="131075" name="Text Box 3"/>
          <p:cNvSpPr txBox="1">
            <a:spLocks noChangeArrowheads="1"/>
          </p:cNvSpPr>
          <p:nvPr/>
        </p:nvSpPr>
        <p:spPr bwMode="auto">
          <a:xfrm>
            <a:off x="533400" y="152400"/>
            <a:ext cx="5105400" cy="586957"/>
          </a:xfrm>
          <a:prstGeom prst="rect">
            <a:avLst/>
          </a:prstGeom>
          <a:noFill/>
          <a:ln w="9525">
            <a:noFill/>
            <a:miter lim="800000"/>
          </a:ln>
        </p:spPr>
        <p:txBody>
          <a:bodyPr lIns="90000" tIns="46800" rIns="90000" bIns="46800">
            <a:spAutoFit/>
          </a:bodyPr>
          <a:lstStyle/>
          <a:p>
            <a:pPr eaLnBrk="0" hangingPunct="0">
              <a:spcBef>
                <a:spcPct val="50000"/>
              </a:spcBef>
            </a:pPr>
            <a:r>
              <a:rPr lang="zh-CN" altLang="en-US" sz="3200" dirty="0">
                <a:solidFill>
                  <a:srgbClr val="FFC000"/>
                </a:solidFill>
                <a:latin typeface="黑体" pitchFamily="49" charset="-122"/>
                <a:ea typeface="黑体" pitchFamily="49" charset="-122"/>
                <a:cs typeface="方正琥珀简体"/>
              </a:rPr>
              <a:t>经济制度与经济体制的关系</a:t>
            </a:r>
          </a:p>
        </p:txBody>
      </p:sp>
      <p:sp>
        <p:nvSpPr>
          <p:cNvPr id="131076" name="AutoShape 4"/>
          <p:cNvSpPr>
            <a:spLocks noChangeArrowheads="1"/>
          </p:cNvSpPr>
          <p:nvPr/>
        </p:nvSpPr>
        <p:spPr bwMode="auto">
          <a:xfrm rot="19861414">
            <a:off x="1219200" y="3244850"/>
            <a:ext cx="7523163" cy="609600"/>
          </a:xfrm>
          <a:prstGeom prst="rightArrow">
            <a:avLst>
              <a:gd name="adj1" fmla="val 50000"/>
              <a:gd name="adj2" fmla="val 172090"/>
            </a:avLst>
          </a:prstGeom>
          <a:gradFill rotWithShape="0">
            <a:gsLst>
              <a:gs pos="0">
                <a:schemeClr val="bg1"/>
              </a:gs>
              <a:gs pos="100000">
                <a:schemeClr val="bg1">
                  <a:gamma/>
                  <a:shade val="46275"/>
                  <a:invGamma/>
                </a:schemeClr>
              </a:gs>
            </a:gsLst>
            <a:path path="rect">
              <a:fillToRect t="100000" r="100000"/>
            </a:path>
          </a:gradFill>
          <a:ln w="9525">
            <a:noFill/>
            <a:miter lim="800000"/>
          </a:ln>
          <a:effectLst/>
          <a:scene3d>
            <a:camera prst="legacyPerspectiveBottomLeft"/>
            <a:lightRig rig="legacyFlat3" dir="t"/>
          </a:scene3d>
          <a:sp3d extrusionH="887400" prstMaterial="legacyMatte">
            <a:bevelT w="13500" h="13500" prst="angle"/>
            <a:bevelB w="13500" h="13500" prst="angle"/>
            <a:extrusionClr>
              <a:schemeClr val="bg1"/>
            </a:extrusionClr>
          </a:sp3d>
        </p:spPr>
        <p:txBody>
          <a:bodyPr lIns="90000" tIns="46800" rIns="90000" bIns="46800" anchor="ctr">
            <a:spAutoFit/>
            <a:flatTx/>
          </a:bodyPr>
          <a:lstStyle/>
          <a:p>
            <a:pPr>
              <a:defRPr/>
            </a:pPr>
            <a:endParaRPr lang="zh-CN" altLang="en-US"/>
          </a:p>
        </p:txBody>
      </p:sp>
      <p:sp>
        <p:nvSpPr>
          <p:cNvPr id="131077" name="Text Box 5"/>
          <p:cNvSpPr txBox="1">
            <a:spLocks noChangeArrowheads="1"/>
          </p:cNvSpPr>
          <p:nvPr/>
        </p:nvSpPr>
        <p:spPr bwMode="auto">
          <a:xfrm rot="-1802611">
            <a:off x="2079625" y="4587875"/>
            <a:ext cx="4452938" cy="1066800"/>
          </a:xfrm>
          <a:prstGeom prst="rect">
            <a:avLst/>
          </a:prstGeom>
          <a:noFill/>
          <a:ln w="9525">
            <a:noFill/>
            <a:miter lim="800000"/>
          </a:ln>
        </p:spPr>
        <p:txBody>
          <a:bodyPr>
            <a:spAutoFit/>
          </a:bodyPr>
          <a:lstStyle/>
          <a:p>
            <a:pPr>
              <a:spcBef>
                <a:spcPct val="50000"/>
              </a:spcBef>
            </a:pPr>
            <a:r>
              <a:rPr lang="zh-CN" altLang="en-US" sz="3200" b="1">
                <a:solidFill>
                  <a:srgbClr val="FFFF00"/>
                </a:solidFill>
                <a:latin typeface="Times New Roman" panose="02020603050405020304" pitchFamily="18" charset="0"/>
                <a:ea typeface="隶书" panose="02010509060101010101" pitchFamily="49" charset="-122"/>
              </a:rPr>
              <a:t>经济体制比较灵活        是经济制度的表现形式</a:t>
            </a:r>
          </a:p>
        </p:txBody>
      </p:sp>
      <p:sp>
        <p:nvSpPr>
          <p:cNvPr id="131078" name="Text Box 6"/>
          <p:cNvSpPr txBox="1">
            <a:spLocks noChangeArrowheads="1"/>
          </p:cNvSpPr>
          <p:nvPr/>
        </p:nvSpPr>
        <p:spPr bwMode="auto">
          <a:xfrm rot="20157283">
            <a:off x="4713288" y="655638"/>
            <a:ext cx="4392612" cy="1066800"/>
          </a:xfrm>
          <a:prstGeom prst="rect">
            <a:avLst/>
          </a:prstGeom>
          <a:noFill/>
          <a:ln w="9525">
            <a:noFill/>
            <a:miter lim="800000"/>
          </a:ln>
          <a:effectLst>
            <a:outerShdw dist="56796" dir="3806097" algn="ctr" rotWithShape="0">
              <a:schemeClr val="tx1"/>
            </a:outerShdw>
          </a:effectLst>
        </p:spPr>
        <p:txBody>
          <a:bodyPr>
            <a:spAutoFit/>
          </a:bodyPr>
          <a:lstStyle/>
          <a:p>
            <a:pPr>
              <a:spcBef>
                <a:spcPct val="50000"/>
              </a:spcBef>
              <a:defRPr/>
            </a:pPr>
            <a:r>
              <a:rPr lang="zh-CN" altLang="en-US" sz="3200" b="1">
                <a:solidFill>
                  <a:schemeClr val="bg1"/>
                </a:solidFill>
                <a:latin typeface="Times New Roman" panose="02020603050405020304" pitchFamily="18" charset="0"/>
                <a:ea typeface="隶书" panose="02010509060101010101" pitchFamily="49" charset="-122"/>
              </a:rPr>
              <a:t>经济制度相对稳定       体现生产关系的性质</a:t>
            </a:r>
          </a:p>
        </p:txBody>
      </p:sp>
      <p:sp>
        <p:nvSpPr>
          <p:cNvPr id="131079" name="Freeform 7"/>
          <p:cNvSpPr/>
          <p:nvPr/>
        </p:nvSpPr>
        <p:spPr bwMode="auto">
          <a:xfrm rot="-463246">
            <a:off x="1708150" y="2819400"/>
            <a:ext cx="5359400" cy="2438400"/>
          </a:xfrm>
          <a:custGeom>
            <a:avLst/>
            <a:gdLst>
              <a:gd name="T0" fmla="*/ 2147483647 w 3376"/>
              <a:gd name="T1" fmla="*/ 2147483647 h 1536"/>
              <a:gd name="T2" fmla="*/ 2147483647 w 3376"/>
              <a:gd name="T3" fmla="*/ 2147483647 h 1536"/>
              <a:gd name="T4" fmla="*/ 2147483647 w 3376"/>
              <a:gd name="T5" fmla="*/ 2147483647 h 1536"/>
              <a:gd name="T6" fmla="*/ 2147483647 w 3376"/>
              <a:gd name="T7" fmla="*/ 2147483647 h 1536"/>
              <a:gd name="T8" fmla="*/ 2147483647 w 3376"/>
              <a:gd name="T9" fmla="*/ 2147483647 h 1536"/>
              <a:gd name="T10" fmla="*/ 2147483647 w 3376"/>
              <a:gd name="T11" fmla="*/ 2147483647 h 1536"/>
              <a:gd name="T12" fmla="*/ 2147483647 w 3376"/>
              <a:gd name="T13" fmla="*/ 2147483647 h 1536"/>
              <a:gd name="T14" fmla="*/ 2147483647 w 3376"/>
              <a:gd name="T15" fmla="*/ 2147483647 h 1536"/>
              <a:gd name="T16" fmla="*/ 2147483647 w 3376"/>
              <a:gd name="T17" fmla="*/ 2147483647 h 1536"/>
              <a:gd name="T18" fmla="*/ 2147483647 w 3376"/>
              <a:gd name="T19" fmla="*/ 2147483647 h 1536"/>
              <a:gd name="T20" fmla="*/ 2147483647 w 3376"/>
              <a:gd name="T21" fmla="*/ 2147483647 h 1536"/>
              <a:gd name="T22" fmla="*/ 2147483647 w 3376"/>
              <a:gd name="T23" fmla="*/ 2147483647 h 1536"/>
              <a:gd name="T24" fmla="*/ 2147483647 w 3376"/>
              <a:gd name="T25" fmla="*/ 2147483647 h 1536"/>
              <a:gd name="T26" fmla="*/ 2147483647 w 3376"/>
              <a:gd name="T27" fmla="*/ 2147483647 h 1536"/>
              <a:gd name="T28" fmla="*/ 2147483647 w 3376"/>
              <a:gd name="T29" fmla="*/ 2147483647 h 1536"/>
              <a:gd name="T30" fmla="*/ 2147483647 w 3376"/>
              <a:gd name="T31" fmla="*/ 2147483647 h 1536"/>
              <a:gd name="T32" fmla="*/ 2147483647 w 3376"/>
              <a:gd name="T33" fmla="*/ 2147483647 h 1536"/>
              <a:gd name="T34" fmla="*/ 2147483647 w 3376"/>
              <a:gd name="T35" fmla="*/ 2147483647 h 1536"/>
              <a:gd name="T36" fmla="*/ 2147483647 w 3376"/>
              <a:gd name="T37" fmla="*/ 2147483647 h 1536"/>
              <a:gd name="T38" fmla="*/ 2147483647 w 3376"/>
              <a:gd name="T39" fmla="*/ 2147483647 h 1536"/>
              <a:gd name="T40" fmla="*/ 2147483647 w 3376"/>
              <a:gd name="T41" fmla="*/ 2147483647 h 1536"/>
              <a:gd name="T42" fmla="*/ 2147483647 w 3376"/>
              <a:gd name="T43" fmla="*/ 2147483647 h 1536"/>
              <a:gd name="T44" fmla="*/ 2147483647 w 3376"/>
              <a:gd name="T45" fmla="*/ 2147483647 h 1536"/>
              <a:gd name="T46" fmla="*/ 2147483647 w 3376"/>
              <a:gd name="T47" fmla="*/ 2147483647 h 1536"/>
              <a:gd name="T48" fmla="*/ 2147483647 w 3376"/>
              <a:gd name="T49" fmla="*/ 0 h 1536"/>
              <a:gd name="T50" fmla="*/ 2147483647 w 3376"/>
              <a:gd name="T51" fmla="*/ 2147483647 h 1536"/>
              <a:gd name="T52" fmla="*/ 2147483647 w 3376"/>
              <a:gd name="T53" fmla="*/ 2147483647 h 1536"/>
              <a:gd name="T54" fmla="*/ 2147483647 w 3376"/>
              <a:gd name="T55" fmla="*/ 2147483647 h 1536"/>
              <a:gd name="T56" fmla="*/ 2147483647 w 3376"/>
              <a:gd name="T57" fmla="*/ 2147483647 h 1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76"/>
              <a:gd name="T88" fmla="*/ 0 h 1536"/>
              <a:gd name="T89" fmla="*/ 3376 w 3376"/>
              <a:gd name="T90" fmla="*/ 1536 h 1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76" h="1536">
                <a:moveTo>
                  <a:pt x="16" y="1536"/>
                </a:moveTo>
                <a:cubicBezTo>
                  <a:pt x="8" y="1460"/>
                  <a:pt x="0" y="1384"/>
                  <a:pt x="16" y="1296"/>
                </a:cubicBezTo>
                <a:cubicBezTo>
                  <a:pt x="32" y="1208"/>
                  <a:pt x="64" y="1048"/>
                  <a:pt x="112" y="1008"/>
                </a:cubicBezTo>
                <a:cubicBezTo>
                  <a:pt x="160" y="968"/>
                  <a:pt x="248" y="1024"/>
                  <a:pt x="304" y="1056"/>
                </a:cubicBezTo>
                <a:cubicBezTo>
                  <a:pt x="360" y="1088"/>
                  <a:pt x="384" y="1144"/>
                  <a:pt x="448" y="1200"/>
                </a:cubicBezTo>
                <a:cubicBezTo>
                  <a:pt x="512" y="1256"/>
                  <a:pt x="616" y="1368"/>
                  <a:pt x="688" y="1392"/>
                </a:cubicBezTo>
                <a:cubicBezTo>
                  <a:pt x="760" y="1416"/>
                  <a:pt x="840" y="1392"/>
                  <a:pt x="880" y="1344"/>
                </a:cubicBezTo>
                <a:cubicBezTo>
                  <a:pt x="920" y="1296"/>
                  <a:pt x="912" y="1176"/>
                  <a:pt x="928" y="1104"/>
                </a:cubicBezTo>
                <a:cubicBezTo>
                  <a:pt x="944" y="1032"/>
                  <a:pt x="960" y="976"/>
                  <a:pt x="976" y="912"/>
                </a:cubicBezTo>
                <a:cubicBezTo>
                  <a:pt x="992" y="848"/>
                  <a:pt x="1000" y="752"/>
                  <a:pt x="1024" y="720"/>
                </a:cubicBezTo>
                <a:cubicBezTo>
                  <a:pt x="1048" y="688"/>
                  <a:pt x="1088" y="696"/>
                  <a:pt x="1120" y="720"/>
                </a:cubicBezTo>
                <a:cubicBezTo>
                  <a:pt x="1152" y="744"/>
                  <a:pt x="1168" y="824"/>
                  <a:pt x="1216" y="864"/>
                </a:cubicBezTo>
                <a:cubicBezTo>
                  <a:pt x="1264" y="904"/>
                  <a:pt x="1360" y="960"/>
                  <a:pt x="1408" y="960"/>
                </a:cubicBezTo>
                <a:cubicBezTo>
                  <a:pt x="1456" y="960"/>
                  <a:pt x="1480" y="952"/>
                  <a:pt x="1504" y="864"/>
                </a:cubicBezTo>
                <a:cubicBezTo>
                  <a:pt x="1528" y="776"/>
                  <a:pt x="1520" y="552"/>
                  <a:pt x="1552" y="432"/>
                </a:cubicBezTo>
                <a:cubicBezTo>
                  <a:pt x="1584" y="312"/>
                  <a:pt x="1656" y="168"/>
                  <a:pt x="1696" y="144"/>
                </a:cubicBezTo>
                <a:cubicBezTo>
                  <a:pt x="1736" y="120"/>
                  <a:pt x="1744" y="224"/>
                  <a:pt x="1792" y="288"/>
                </a:cubicBezTo>
                <a:cubicBezTo>
                  <a:pt x="1840" y="352"/>
                  <a:pt x="1912" y="464"/>
                  <a:pt x="1984" y="528"/>
                </a:cubicBezTo>
                <a:cubicBezTo>
                  <a:pt x="2056" y="592"/>
                  <a:pt x="2168" y="648"/>
                  <a:pt x="2224" y="672"/>
                </a:cubicBezTo>
                <a:cubicBezTo>
                  <a:pt x="2280" y="696"/>
                  <a:pt x="2296" y="704"/>
                  <a:pt x="2320" y="672"/>
                </a:cubicBezTo>
                <a:cubicBezTo>
                  <a:pt x="2344" y="640"/>
                  <a:pt x="2352" y="536"/>
                  <a:pt x="2368" y="480"/>
                </a:cubicBezTo>
                <a:cubicBezTo>
                  <a:pt x="2384" y="424"/>
                  <a:pt x="2400" y="392"/>
                  <a:pt x="2416" y="336"/>
                </a:cubicBezTo>
                <a:cubicBezTo>
                  <a:pt x="2432" y="280"/>
                  <a:pt x="2448" y="192"/>
                  <a:pt x="2464" y="144"/>
                </a:cubicBezTo>
                <a:cubicBezTo>
                  <a:pt x="2480" y="96"/>
                  <a:pt x="2480" y="72"/>
                  <a:pt x="2512" y="48"/>
                </a:cubicBezTo>
                <a:cubicBezTo>
                  <a:pt x="2544" y="24"/>
                  <a:pt x="2616" y="0"/>
                  <a:pt x="2656" y="0"/>
                </a:cubicBezTo>
                <a:cubicBezTo>
                  <a:pt x="2696" y="0"/>
                  <a:pt x="2712" y="8"/>
                  <a:pt x="2752" y="48"/>
                </a:cubicBezTo>
                <a:cubicBezTo>
                  <a:pt x="2792" y="88"/>
                  <a:pt x="2832" y="200"/>
                  <a:pt x="2896" y="240"/>
                </a:cubicBezTo>
                <a:cubicBezTo>
                  <a:pt x="2960" y="280"/>
                  <a:pt x="3056" y="312"/>
                  <a:pt x="3136" y="288"/>
                </a:cubicBezTo>
                <a:cubicBezTo>
                  <a:pt x="3216" y="264"/>
                  <a:pt x="3336" y="128"/>
                  <a:pt x="3376" y="96"/>
                </a:cubicBezTo>
              </a:path>
            </a:pathLst>
          </a:custGeom>
          <a:noFill/>
          <a:ln w="57150">
            <a:solidFill>
              <a:srgbClr val="FFFF00"/>
            </a:solidFill>
            <a:rou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31074"/>
                                        </p:tgtEl>
                                        <p:attrNameLst>
                                          <p:attrName>style.visibility</p:attrName>
                                        </p:attrNameLst>
                                      </p:cBhvr>
                                      <p:to>
                                        <p:strVal val="visible"/>
                                      </p:to>
                                    </p:set>
                                    <p:animEffect transition="in" filter="barn(inVertical)">
                                      <p:cBhvr>
                                        <p:cTn id="7" dur="500"/>
                                        <p:tgtEl>
                                          <p:spTgt spid="131074"/>
                                        </p:tgtEl>
                                      </p:cBhvr>
                                    </p:animEffect>
                                  </p:childTnLst>
                                </p:cTn>
                              </p:par>
                            </p:childTnLst>
                          </p:cTn>
                        </p:par>
                        <p:par>
                          <p:cTn id="8" fill="hold">
                            <p:stCondLst>
                              <p:cond delay="500"/>
                            </p:stCondLst>
                            <p:childTnLst>
                              <p:par>
                                <p:cTn id="9" presetID="17" presetClass="entr" presetSubtype="4" fill="hold" grpId="0" nodeType="afterEffect">
                                  <p:stCondLst>
                                    <p:cond delay="0"/>
                                  </p:stCondLst>
                                  <p:childTnLst>
                                    <p:set>
                                      <p:cBhvr>
                                        <p:cTn id="10" dur="1" fill="hold">
                                          <p:stCondLst>
                                            <p:cond delay="0"/>
                                          </p:stCondLst>
                                        </p:cTn>
                                        <p:tgtEl>
                                          <p:spTgt spid="131075"/>
                                        </p:tgtEl>
                                        <p:attrNameLst>
                                          <p:attrName>style.visibility</p:attrName>
                                        </p:attrNameLst>
                                      </p:cBhvr>
                                      <p:to>
                                        <p:strVal val="visible"/>
                                      </p:to>
                                    </p:set>
                                    <p:anim calcmode="lin" valueType="num">
                                      <p:cBhvr>
                                        <p:cTn id="11" dur="500" fill="hold"/>
                                        <p:tgtEl>
                                          <p:spTgt spid="131075"/>
                                        </p:tgtEl>
                                        <p:attrNameLst>
                                          <p:attrName>ppt_x</p:attrName>
                                        </p:attrNameLst>
                                      </p:cBhvr>
                                      <p:tavLst>
                                        <p:tav tm="0">
                                          <p:val>
                                            <p:strVal val="#ppt_x"/>
                                          </p:val>
                                        </p:tav>
                                        <p:tav tm="100000">
                                          <p:val>
                                            <p:strVal val="#ppt_x"/>
                                          </p:val>
                                        </p:tav>
                                      </p:tavLst>
                                    </p:anim>
                                    <p:anim calcmode="lin" valueType="num">
                                      <p:cBhvr>
                                        <p:cTn id="12" dur="500" fill="hold"/>
                                        <p:tgtEl>
                                          <p:spTgt spid="131075"/>
                                        </p:tgtEl>
                                        <p:attrNameLst>
                                          <p:attrName>ppt_y</p:attrName>
                                        </p:attrNameLst>
                                      </p:cBhvr>
                                      <p:tavLst>
                                        <p:tav tm="0">
                                          <p:val>
                                            <p:strVal val="#ppt_y+#ppt_h/2"/>
                                          </p:val>
                                        </p:tav>
                                        <p:tav tm="100000">
                                          <p:val>
                                            <p:strVal val="#ppt_y"/>
                                          </p:val>
                                        </p:tav>
                                      </p:tavLst>
                                    </p:anim>
                                    <p:anim calcmode="lin" valueType="num">
                                      <p:cBhvr>
                                        <p:cTn id="13" dur="500" fill="hold"/>
                                        <p:tgtEl>
                                          <p:spTgt spid="131075"/>
                                        </p:tgtEl>
                                        <p:attrNameLst>
                                          <p:attrName>ppt_w</p:attrName>
                                        </p:attrNameLst>
                                      </p:cBhvr>
                                      <p:tavLst>
                                        <p:tav tm="0">
                                          <p:val>
                                            <p:strVal val="#ppt_w"/>
                                          </p:val>
                                        </p:tav>
                                        <p:tav tm="100000">
                                          <p:val>
                                            <p:strVal val="#ppt_w"/>
                                          </p:val>
                                        </p:tav>
                                      </p:tavLst>
                                    </p:anim>
                                    <p:anim calcmode="lin" valueType="num">
                                      <p:cBhvr>
                                        <p:cTn id="14" dur="500" fill="hold"/>
                                        <p:tgtEl>
                                          <p:spTgt spid="131075"/>
                                        </p:tgtEl>
                                        <p:attrNameLst>
                                          <p:attrName>ppt_h</p:attrName>
                                        </p:attrNameLst>
                                      </p:cBhvr>
                                      <p:tavLst>
                                        <p:tav tm="0">
                                          <p:val>
                                            <p:fltVal val="0"/>
                                          </p:val>
                                        </p:tav>
                                        <p:tav tm="100000">
                                          <p:val>
                                            <p:strVal val="#ppt_h"/>
                                          </p:val>
                                        </p:tav>
                                      </p:tavLst>
                                    </p:anim>
                                  </p:childTnLst>
                                </p:cTn>
                              </p:par>
                            </p:childTnLst>
                          </p:cTn>
                        </p:par>
                        <p:par>
                          <p:cTn id="15" fill="hold">
                            <p:stCondLst>
                              <p:cond delay="1000"/>
                            </p:stCondLst>
                            <p:childTnLst>
                              <p:par>
                                <p:cTn id="16" presetID="18" presetClass="entr" presetSubtype="3" fill="hold" grpId="0" nodeType="afterEffect">
                                  <p:stCondLst>
                                    <p:cond delay="0"/>
                                  </p:stCondLst>
                                  <p:childTnLst>
                                    <p:set>
                                      <p:cBhvr>
                                        <p:cTn id="17" dur="1" fill="hold">
                                          <p:stCondLst>
                                            <p:cond delay="0"/>
                                          </p:stCondLst>
                                        </p:cTn>
                                        <p:tgtEl>
                                          <p:spTgt spid="131076"/>
                                        </p:tgtEl>
                                        <p:attrNameLst>
                                          <p:attrName>style.visibility</p:attrName>
                                        </p:attrNameLst>
                                      </p:cBhvr>
                                      <p:to>
                                        <p:strVal val="visible"/>
                                      </p:to>
                                    </p:set>
                                    <p:animEffect transition="in" filter="strips(upRight)">
                                      <p:cBhvr>
                                        <p:cTn id="18" dur="500"/>
                                        <p:tgtEl>
                                          <p:spTgt spid="131076"/>
                                        </p:tgtEl>
                                      </p:cBhvr>
                                    </p:animEffect>
                                  </p:childTnLst>
                                </p:cTn>
                              </p:par>
                            </p:childTnLst>
                          </p:cTn>
                        </p:par>
                        <p:par>
                          <p:cTn id="19" fill="hold">
                            <p:stCondLst>
                              <p:cond delay="1500"/>
                            </p:stCondLst>
                            <p:childTnLst>
                              <p:par>
                                <p:cTn id="20" presetID="9" presetClass="entr" presetSubtype="0" fill="hold" grpId="0" nodeType="afterEffect">
                                  <p:stCondLst>
                                    <p:cond delay="0"/>
                                  </p:stCondLst>
                                  <p:childTnLst>
                                    <p:set>
                                      <p:cBhvr>
                                        <p:cTn id="21" dur="1" fill="hold">
                                          <p:stCondLst>
                                            <p:cond delay="0"/>
                                          </p:stCondLst>
                                        </p:cTn>
                                        <p:tgtEl>
                                          <p:spTgt spid="131078"/>
                                        </p:tgtEl>
                                        <p:attrNameLst>
                                          <p:attrName>style.visibility</p:attrName>
                                        </p:attrNameLst>
                                      </p:cBhvr>
                                      <p:to>
                                        <p:strVal val="visible"/>
                                      </p:to>
                                    </p:set>
                                    <p:animEffect transition="in" filter="dissolve">
                                      <p:cBhvr>
                                        <p:cTn id="22" dur="500"/>
                                        <p:tgtEl>
                                          <p:spTgt spid="131078"/>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131079"/>
                                        </p:tgtEl>
                                        <p:attrNameLst>
                                          <p:attrName>style.visibility</p:attrName>
                                        </p:attrNameLst>
                                      </p:cBhvr>
                                      <p:to>
                                        <p:strVal val="visible"/>
                                      </p:to>
                                    </p:set>
                                    <p:animEffect transition="in" filter="strips(upRight)">
                                      <p:cBhvr>
                                        <p:cTn id="27" dur="500"/>
                                        <p:tgtEl>
                                          <p:spTgt spid="131079"/>
                                        </p:tgtEl>
                                      </p:cBhvr>
                                    </p:animEffect>
                                  </p:childTnLst>
                                </p:cTn>
                              </p:par>
                            </p:childTnLst>
                          </p:cTn>
                        </p:par>
                        <p:par>
                          <p:cTn id="28" fill="hold">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131077"/>
                                        </p:tgtEl>
                                        <p:attrNameLst>
                                          <p:attrName>style.visibility</p:attrName>
                                        </p:attrNameLst>
                                      </p:cBhvr>
                                      <p:to>
                                        <p:strVal val="visible"/>
                                      </p:to>
                                    </p:set>
                                    <p:animEffect transition="in" filter="dissolve">
                                      <p:cBhvr>
                                        <p:cTn id="31" dur="500"/>
                                        <p:tgtEl>
                                          <p:spTgt spid="131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4" grpId="0" animBg="1"/>
      <p:bldP spid="131075" grpId="0" autoUpdateAnimBg="0"/>
      <p:bldP spid="131076" grpId="0" animBg="1"/>
      <p:bldP spid="131077" grpId="0" autoUpdateAnimBg="0"/>
      <p:bldP spid="131078" grpId="0" autoUpdateAnimBg="0"/>
      <p:bldP spid="131079"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algn="l" eaLnBrk="1" hangingPunct="1"/>
            <a:r>
              <a:rPr lang="zh-CN" altLang="en-US" sz="3600" b="1" u="sng" dirty="0" smtClean="0">
                <a:solidFill>
                  <a:srgbClr val="FFC000"/>
                </a:solidFill>
                <a:latin typeface="黑体" pitchFamily="49" charset="-122"/>
                <a:ea typeface="黑体" pitchFamily="49" charset="-122"/>
              </a:rPr>
              <a:t>第三时期</a:t>
            </a:r>
            <a:br>
              <a:rPr lang="zh-CN" altLang="en-US" sz="3600" b="1" u="sng" dirty="0" smtClean="0">
                <a:solidFill>
                  <a:srgbClr val="FFC000"/>
                </a:solidFill>
                <a:latin typeface="黑体" pitchFamily="49" charset="-122"/>
                <a:ea typeface="黑体" pitchFamily="49" charset="-122"/>
              </a:rPr>
            </a:br>
            <a:endParaRPr lang="zh-CN" altLang="en-US" sz="3600" b="1" u="sng" dirty="0" smtClean="0">
              <a:solidFill>
                <a:srgbClr val="FFC000"/>
              </a:solidFill>
              <a:latin typeface="黑体" pitchFamily="49" charset="-122"/>
              <a:ea typeface="黑体" pitchFamily="49" charset="-122"/>
            </a:endParaRPr>
          </a:p>
        </p:txBody>
      </p:sp>
      <p:sp>
        <p:nvSpPr>
          <p:cNvPr id="363523" name="Rectangle 3"/>
          <p:cNvSpPr>
            <a:spLocks noGrp="1" noChangeArrowheads="1"/>
          </p:cNvSpPr>
          <p:nvPr>
            <p:ph type="body" idx="1"/>
          </p:nvPr>
        </p:nvSpPr>
        <p:spPr/>
        <p:txBody>
          <a:bodyPr/>
          <a:lstStyle/>
          <a:p>
            <a:pPr eaLnBrk="1" hangingPunct="1">
              <a:defRPr/>
            </a:pPr>
            <a:endParaRPr lang="en-US" altLang="zh-CN" dirty="0" smtClean="0">
              <a:latin typeface="+mn-ea"/>
            </a:endParaRPr>
          </a:p>
          <a:p>
            <a:pPr eaLnBrk="1" hangingPunct="1">
              <a:defRPr/>
            </a:pPr>
            <a:endParaRPr lang="en-US" altLang="zh-CN" dirty="0" smtClean="0">
              <a:latin typeface="+mn-ea"/>
            </a:endParaRPr>
          </a:p>
          <a:p>
            <a:pPr eaLnBrk="1" hangingPunct="1">
              <a:defRPr/>
            </a:pPr>
            <a:r>
              <a:rPr lang="en-US" altLang="zh-CN" dirty="0" smtClean="0">
                <a:solidFill>
                  <a:srgbClr val="FFFF00"/>
                </a:solidFill>
                <a:latin typeface="黑体" pitchFamily="49" charset="-122"/>
                <a:ea typeface="黑体" pitchFamily="49" charset="-122"/>
              </a:rPr>
              <a:t>1997</a:t>
            </a:r>
            <a:r>
              <a:rPr lang="zh-CN" altLang="en-US" dirty="0" smtClean="0">
                <a:solidFill>
                  <a:srgbClr val="FFFF00"/>
                </a:solidFill>
                <a:latin typeface="黑体" pitchFamily="49" charset="-122"/>
                <a:ea typeface="黑体" pitchFamily="49" charset="-122"/>
              </a:rPr>
              <a:t>年至</a:t>
            </a:r>
            <a:r>
              <a:rPr lang="en-US" altLang="zh-CN" dirty="0" smtClean="0">
                <a:solidFill>
                  <a:srgbClr val="FFFF00"/>
                </a:solidFill>
                <a:latin typeface="黑体" pitchFamily="49" charset="-122"/>
                <a:ea typeface="黑体" pitchFamily="49" charset="-122"/>
              </a:rPr>
              <a:t>2017</a:t>
            </a:r>
            <a:r>
              <a:rPr lang="zh-CN" altLang="en-US" dirty="0" smtClean="0">
                <a:solidFill>
                  <a:srgbClr val="FFFF00"/>
                </a:solidFill>
                <a:latin typeface="黑体" pitchFamily="49" charset="-122"/>
                <a:ea typeface="黑体" pitchFamily="49" charset="-122"/>
              </a:rPr>
              <a:t>年，即从党的十五大至党的十九大：这一时期是中国政治体制改革的“积极稳妥”推进时期。 </a:t>
            </a:r>
          </a:p>
          <a:p>
            <a:pPr eaLnBrk="1" hangingPunct="1">
              <a:defRPr/>
            </a:pPr>
            <a:endParaRPr lang="en-US" altLang="zh-CN" dirty="0" smtClean="0">
              <a:solidFill>
                <a:srgbClr val="FFFF0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pPr algn="l" eaLnBrk="1" hangingPunct="1">
              <a:defRPr/>
            </a:pPr>
            <a:r>
              <a:rPr lang="zh-CN" altLang="en-US" sz="4000" dirty="0" smtClean="0">
                <a:solidFill>
                  <a:srgbClr val="FFC000"/>
                </a:solidFill>
                <a:latin typeface="黑体" pitchFamily="49" charset="-122"/>
                <a:ea typeface="黑体" pitchFamily="49" charset="-122"/>
              </a:rPr>
              <a:t>十五大（</a:t>
            </a:r>
            <a:r>
              <a:rPr lang="en-US" altLang="zh-CN" sz="4000" dirty="0" smtClean="0">
                <a:solidFill>
                  <a:srgbClr val="FFC000"/>
                </a:solidFill>
                <a:latin typeface="黑体" pitchFamily="49" charset="-122"/>
                <a:ea typeface="黑体" pitchFamily="49" charset="-122"/>
              </a:rPr>
              <a:t>1997</a:t>
            </a:r>
            <a:r>
              <a:rPr lang="zh-CN" altLang="en-US" sz="4000" dirty="0" smtClean="0">
                <a:solidFill>
                  <a:srgbClr val="FFC000"/>
                </a:solidFill>
                <a:latin typeface="黑体" pitchFamily="49" charset="-122"/>
                <a:ea typeface="黑体" pitchFamily="49" charset="-122"/>
              </a:rPr>
              <a:t>年</a:t>
            </a:r>
            <a:r>
              <a:rPr lang="en-US" altLang="zh-CN" sz="4000" dirty="0" smtClean="0">
                <a:solidFill>
                  <a:srgbClr val="FFC000"/>
                </a:solidFill>
                <a:latin typeface="黑体" pitchFamily="49" charset="-122"/>
                <a:ea typeface="黑体" pitchFamily="49" charset="-122"/>
              </a:rPr>
              <a:t>9</a:t>
            </a:r>
            <a:r>
              <a:rPr lang="zh-CN" altLang="en-US" sz="4000" dirty="0" smtClean="0">
                <a:solidFill>
                  <a:srgbClr val="FFC000"/>
                </a:solidFill>
                <a:latin typeface="黑体" pitchFamily="49" charset="-122"/>
                <a:ea typeface="黑体" pitchFamily="49" charset="-122"/>
              </a:rPr>
              <a:t>月）：依法治国</a:t>
            </a:r>
          </a:p>
        </p:txBody>
      </p:sp>
      <p:sp>
        <p:nvSpPr>
          <p:cNvPr id="82947" name="Rectangle 3"/>
          <p:cNvSpPr>
            <a:spLocks noGrp="1" noChangeArrowheads="1"/>
          </p:cNvSpPr>
          <p:nvPr>
            <p:ph type="body" idx="1"/>
          </p:nvPr>
        </p:nvSpPr>
        <p:spPr>
          <a:xfrm>
            <a:off x="0" y="1752600"/>
            <a:ext cx="5786438" cy="4530725"/>
          </a:xfrm>
        </p:spPr>
        <p:txBody>
          <a:bodyPr/>
          <a:lstStyle/>
          <a:p>
            <a:pPr eaLnBrk="1" hangingPunct="1">
              <a:buFontTx/>
              <a:buNone/>
              <a:defRPr/>
            </a:pPr>
            <a:r>
              <a:rPr lang="en-US" altLang="zh-CN" b="1" dirty="0" smtClean="0">
                <a:ea typeface="楷体_GB2312" pitchFamily="1" charset="-122"/>
              </a:rPr>
              <a:t>   </a:t>
            </a:r>
            <a:r>
              <a:rPr lang="zh-CN" altLang="en-US" dirty="0" smtClean="0">
                <a:solidFill>
                  <a:srgbClr val="FFFF00"/>
                </a:solidFill>
                <a:latin typeface="黑体" pitchFamily="49" charset="-122"/>
                <a:ea typeface="黑体" pitchFamily="49" charset="-122"/>
              </a:rPr>
              <a:t>党的领导，人民当家作主，依法治国。在中国共产党的历史上第一次确认“法治”概念，并把对法治的认识从过去的技术层面上升到战略高度，明确提出“依法治国，建设社会主义法治国家”的目标和任务。</a:t>
            </a:r>
          </a:p>
        </p:txBody>
      </p:sp>
      <p:pic>
        <p:nvPicPr>
          <p:cNvPr id="93188" name="Picture 4" descr="img419245_1">
            <a:hlinkClick r:id="rId2"/>
          </p:cNvPr>
          <p:cNvPicPr>
            <a:picLocks noChangeAspect="1" noChangeArrowheads="1"/>
          </p:cNvPicPr>
          <p:nvPr/>
        </p:nvPicPr>
        <p:blipFill>
          <a:blip r:embed="rId3"/>
          <a:srcRect/>
          <a:stretch>
            <a:fillRect/>
          </a:stretch>
        </p:blipFill>
        <p:spPr bwMode="auto">
          <a:xfrm>
            <a:off x="5915978" y="1905000"/>
            <a:ext cx="2571750" cy="4378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Effect transition="in" filter="blinds(horizontal)">
                                      <p:cBhvr>
                                        <p:cTn id="7" dur="500"/>
                                        <p:tgtEl>
                                          <p:spTgt spid="829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pPr algn="l" eaLnBrk="1" hangingPunct="1">
              <a:defRPr/>
            </a:pPr>
            <a:r>
              <a:rPr lang="zh-CN" altLang="en-US" sz="3600" dirty="0" smtClean="0">
                <a:solidFill>
                  <a:srgbClr val="FFC000"/>
                </a:solidFill>
                <a:latin typeface="黑体" pitchFamily="49" charset="-122"/>
                <a:ea typeface="黑体" pitchFamily="49" charset="-122"/>
              </a:rPr>
              <a:t>十六大（</a:t>
            </a:r>
            <a:r>
              <a:rPr lang="en-US" altLang="zh-CN" sz="3600" dirty="0" smtClean="0">
                <a:solidFill>
                  <a:srgbClr val="FFC000"/>
                </a:solidFill>
                <a:latin typeface="黑体" pitchFamily="49" charset="-122"/>
                <a:ea typeface="黑体" pitchFamily="49" charset="-122"/>
              </a:rPr>
              <a:t>2002</a:t>
            </a:r>
            <a:r>
              <a:rPr lang="zh-CN" altLang="en-US" sz="3600" dirty="0" smtClean="0">
                <a:solidFill>
                  <a:srgbClr val="FFC000"/>
                </a:solidFill>
                <a:latin typeface="黑体" pitchFamily="49" charset="-122"/>
                <a:ea typeface="黑体" pitchFamily="49" charset="-122"/>
              </a:rPr>
              <a:t>年</a:t>
            </a:r>
            <a:r>
              <a:rPr lang="en-US" altLang="zh-CN" sz="3600" dirty="0" smtClean="0">
                <a:solidFill>
                  <a:srgbClr val="FFC000"/>
                </a:solidFill>
                <a:latin typeface="黑体" pitchFamily="49" charset="-122"/>
                <a:ea typeface="黑体" pitchFamily="49" charset="-122"/>
              </a:rPr>
              <a:t>11</a:t>
            </a:r>
            <a:r>
              <a:rPr lang="zh-CN" altLang="en-US" sz="3600" dirty="0" smtClean="0">
                <a:solidFill>
                  <a:srgbClr val="FFC000"/>
                </a:solidFill>
                <a:latin typeface="黑体" pitchFamily="49" charset="-122"/>
                <a:ea typeface="黑体" pitchFamily="49" charset="-122"/>
              </a:rPr>
              <a:t>月）建设政治文明</a:t>
            </a:r>
          </a:p>
        </p:txBody>
      </p:sp>
      <p:sp>
        <p:nvSpPr>
          <p:cNvPr id="84995" name="Rectangle 3"/>
          <p:cNvSpPr>
            <a:spLocks noGrp="1" noChangeArrowheads="1"/>
          </p:cNvSpPr>
          <p:nvPr>
            <p:ph type="body" idx="1"/>
          </p:nvPr>
        </p:nvSpPr>
        <p:spPr>
          <a:xfrm>
            <a:off x="142875" y="1628775"/>
            <a:ext cx="4141788" cy="4032250"/>
          </a:xfrm>
        </p:spPr>
        <p:txBody>
          <a:bodyPr/>
          <a:lstStyle/>
          <a:p>
            <a:pPr eaLnBrk="1" hangingPunct="1">
              <a:buFontTx/>
              <a:buNone/>
              <a:defRPr/>
            </a:pPr>
            <a:r>
              <a:rPr lang="en-US" altLang="zh-CN" b="1" dirty="0" smtClean="0">
                <a:latin typeface="楷体_GB2312" pitchFamily="1" charset="-122"/>
                <a:ea typeface="楷体_GB2312" pitchFamily="1" charset="-122"/>
              </a:rPr>
              <a:t>  </a:t>
            </a:r>
          </a:p>
          <a:p>
            <a:pPr eaLnBrk="1" hangingPunct="1">
              <a:buFontTx/>
              <a:buNone/>
              <a:defRPr/>
            </a:pPr>
            <a:r>
              <a:rPr lang="en-US" altLang="zh-CN" dirty="0" smtClean="0">
                <a:solidFill>
                  <a:srgbClr val="FFFF00"/>
                </a:solidFill>
                <a:latin typeface="黑体" pitchFamily="49" charset="-122"/>
                <a:ea typeface="黑体" pitchFamily="49" charset="-122"/>
              </a:rPr>
              <a:t>“</a:t>
            </a:r>
            <a:r>
              <a:rPr lang="zh-CN" altLang="en-US" dirty="0" smtClean="0">
                <a:solidFill>
                  <a:srgbClr val="FFFF00"/>
                </a:solidFill>
                <a:latin typeface="黑体" pitchFamily="49" charset="-122"/>
                <a:ea typeface="黑体" pitchFamily="49" charset="-122"/>
              </a:rPr>
              <a:t>发展社会主义民主政治，建设社会主义政治文明，是全面建设小康社会的重要目标”</a:t>
            </a:r>
          </a:p>
        </p:txBody>
      </p:sp>
      <p:pic>
        <p:nvPicPr>
          <p:cNvPr id="97284" name="Picture 4" descr="n2007091609525092">
            <a:hlinkClick r:id="rId2"/>
          </p:cNvPr>
          <p:cNvPicPr>
            <a:picLocks noChangeAspect="1" noChangeArrowheads="1"/>
          </p:cNvPicPr>
          <p:nvPr/>
        </p:nvPicPr>
        <p:blipFill>
          <a:blip r:embed="rId3"/>
          <a:srcRect/>
          <a:stretch>
            <a:fillRect/>
          </a:stretch>
        </p:blipFill>
        <p:spPr bwMode="auto">
          <a:xfrm>
            <a:off x="4495800" y="1447800"/>
            <a:ext cx="4362450" cy="4953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blinds(horizontal)">
                                      <p:cBhvr>
                                        <p:cTn id="7" dur="500"/>
                                        <p:tgtEl>
                                          <p:spTgt spid="84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4995">
                                            <p:txEl>
                                              <p:pRg st="1" end="1"/>
                                            </p:txEl>
                                          </p:spTgt>
                                        </p:tgtEl>
                                        <p:attrNameLst>
                                          <p:attrName>style.visibility</p:attrName>
                                        </p:attrNameLst>
                                      </p:cBhvr>
                                      <p:to>
                                        <p:strVal val="visible"/>
                                      </p:to>
                                    </p:set>
                                    <p:animEffect transition="in" filter="blinds(horizontal)">
                                      <p:cBhvr>
                                        <p:cTn id="12" dur="500"/>
                                        <p:tgtEl>
                                          <p:spTgt spid="849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内容占位符 2"/>
          <p:cNvSpPr>
            <a:spLocks noGrp="1"/>
          </p:cNvSpPr>
          <p:nvPr>
            <p:ph idx="1"/>
          </p:nvPr>
        </p:nvSpPr>
        <p:spPr>
          <a:xfrm>
            <a:off x="301625" y="571500"/>
            <a:ext cx="8540750" cy="5527675"/>
          </a:xfrm>
        </p:spPr>
        <p:txBody>
          <a:bodyPr/>
          <a:lstStyle/>
          <a:p>
            <a:endParaRPr lang="zh-CN" altLang="en-US" dirty="0" smtClean="0"/>
          </a:p>
          <a:p>
            <a:r>
              <a:rPr lang="zh-CN" altLang="en-US" dirty="0" smtClean="0">
                <a:solidFill>
                  <a:srgbClr val="FFFF00"/>
                </a:solidFill>
                <a:latin typeface="黑体" pitchFamily="49" charset="-122"/>
                <a:ea typeface="黑体" pitchFamily="49" charset="-122"/>
              </a:rPr>
              <a:t>第一次提出了“建设社会主义政治文明”，从而使两个文明建设发展成三个文明建设，这在理论上是一大创新。报告指出：发展社会主义民主政治，建设社会主义政治文明，是全面建设小康社会的重要目标。继续积极稳妥地推进政治体制改革，扩大社会主义民主，健全社会主义法制，建设社会主义法治国家。政治体制改革是社会主义政治制度的自我完善和发展。 </a:t>
            </a:r>
          </a:p>
          <a:p>
            <a:endParaRPr lang="zh-CN" altLang="en-US" dirty="0" smtClean="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C000"/>
                </a:solidFill>
                <a:effectLst>
                  <a:outerShdw blurRad="38100" dist="38100" dir="2700000" algn="tl">
                    <a:srgbClr val="C0C0C0"/>
                  </a:outerShdw>
                </a:effectLst>
                <a:latin typeface="黑体" pitchFamily="49" charset="-122"/>
                <a:ea typeface="黑体" pitchFamily="49" charset="-122"/>
              </a:rPr>
              <a:t>“</a:t>
            </a:r>
            <a:r>
              <a:rPr lang="zh-CN" altLang="en-US" dirty="0" smtClean="0">
                <a:solidFill>
                  <a:srgbClr val="FFC000"/>
                </a:solidFill>
                <a:effectLst>
                  <a:outerShdw blurRad="38100" dist="38100" dir="2700000" algn="tl">
                    <a:srgbClr val="C0C0C0"/>
                  </a:outerShdw>
                </a:effectLst>
                <a:latin typeface="黑体" pitchFamily="49" charset="-122"/>
                <a:ea typeface="黑体" pitchFamily="49" charset="-122"/>
              </a:rPr>
              <a:t>依法执政”的新执政理念</a:t>
            </a:r>
            <a:endParaRPr lang="zh-CN" altLang="en-US" dirty="0">
              <a:solidFill>
                <a:srgbClr val="FFC000"/>
              </a:solidFill>
              <a:latin typeface="黑体" pitchFamily="49" charset="-122"/>
              <a:ea typeface="黑体" pitchFamily="49" charset="-122"/>
            </a:endParaRPr>
          </a:p>
        </p:txBody>
      </p:sp>
      <p:pic>
        <p:nvPicPr>
          <p:cNvPr id="4" name="Picture 3" descr="3280_20100122182728_1"/>
          <p:cNvPicPr>
            <a:picLocks noGrp="1" noChangeAspect="1" noChangeArrowheads="1"/>
          </p:cNvPicPr>
          <p:nvPr>
            <p:ph idx="1"/>
          </p:nvPr>
        </p:nvPicPr>
        <p:blipFill>
          <a:blip r:embed="rId2"/>
          <a:srcRect/>
          <a:stretch>
            <a:fillRect/>
          </a:stretch>
        </p:blipFill>
        <p:spPr bwMode="auto">
          <a:xfrm>
            <a:off x="571473" y="1857364"/>
            <a:ext cx="2714644" cy="4286250"/>
          </a:xfrm>
          <a:prstGeom prst="rect">
            <a:avLst/>
          </a:prstGeom>
          <a:noFill/>
          <a:effectLst>
            <a:outerShdw dist="35921" dir="2700000" algn="ctr" rotWithShape="0">
              <a:srgbClr val="808080"/>
            </a:outerShdw>
          </a:effectLst>
        </p:spPr>
      </p:pic>
      <p:sp>
        <p:nvSpPr>
          <p:cNvPr id="5" name="矩形 4"/>
          <p:cNvSpPr/>
          <p:nvPr/>
        </p:nvSpPr>
        <p:spPr>
          <a:xfrm>
            <a:off x="3571868" y="2000240"/>
            <a:ext cx="4857784" cy="3970318"/>
          </a:xfrm>
          <a:prstGeom prst="rect">
            <a:avLst/>
          </a:prstGeom>
        </p:spPr>
        <p:txBody>
          <a:bodyPr wrap="square">
            <a:spAutoFit/>
          </a:bodyPr>
          <a:lstStyle/>
          <a:p>
            <a:pPr>
              <a:lnSpc>
                <a:spcPct val="90000"/>
              </a:lnSpc>
              <a:defRPr/>
            </a:pPr>
            <a:r>
              <a:rPr lang="zh-CN" altLang="en-US" sz="2800" dirty="0" smtClean="0">
                <a:solidFill>
                  <a:srgbClr val="FFFF00"/>
                </a:solidFill>
                <a:latin typeface="黑体" pitchFamily="49" charset="-122"/>
                <a:ea typeface="黑体" pitchFamily="49" charset="-122"/>
              </a:rPr>
              <a:t>依法执政是新的历史条件下马克思主义政党执政的基本方式。依法执政，就是坚持依法治国、建设社会主义法治国家，领导立法，带头守法，保证执法，不断推进国家经济、政治、文化、社会生活的法制化、规范化，以法治的理念、法治的体制、法治的程序保证党领导人民有效治理国家。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solidFill>
                  <a:srgbClr val="FFC000"/>
                </a:solidFill>
                <a:latin typeface="黑体" pitchFamily="49" charset="-122"/>
                <a:ea typeface="黑体" pitchFamily="49" charset="-122"/>
              </a:rPr>
              <a:t>十七大（</a:t>
            </a:r>
            <a:r>
              <a:rPr lang="en-US" altLang="zh-CN" dirty="0" smtClean="0">
                <a:solidFill>
                  <a:srgbClr val="FFC000"/>
                </a:solidFill>
                <a:latin typeface="黑体" pitchFamily="49" charset="-122"/>
                <a:ea typeface="黑体" pitchFamily="49" charset="-122"/>
              </a:rPr>
              <a:t>2007</a:t>
            </a:r>
            <a:r>
              <a:rPr lang="zh-CN" altLang="en-US" dirty="0" smtClean="0">
                <a:solidFill>
                  <a:srgbClr val="FFC000"/>
                </a:solidFill>
                <a:latin typeface="黑体" pitchFamily="49" charset="-122"/>
                <a:ea typeface="黑体" pitchFamily="49" charset="-122"/>
              </a:rPr>
              <a:t>年</a:t>
            </a:r>
            <a:r>
              <a:rPr lang="en-US" altLang="zh-CN" dirty="0" smtClean="0">
                <a:solidFill>
                  <a:srgbClr val="FFC000"/>
                </a:solidFill>
                <a:latin typeface="黑体" pitchFamily="49" charset="-122"/>
                <a:ea typeface="黑体" pitchFamily="49" charset="-122"/>
              </a:rPr>
              <a:t>10</a:t>
            </a:r>
            <a:r>
              <a:rPr lang="zh-CN" altLang="en-US" dirty="0" smtClean="0">
                <a:solidFill>
                  <a:srgbClr val="FFC000"/>
                </a:solidFill>
                <a:latin typeface="黑体" pitchFamily="49" charset="-122"/>
                <a:ea typeface="黑体" pitchFamily="49" charset="-122"/>
              </a:rPr>
              <a:t>月）</a:t>
            </a:r>
            <a:endParaRPr lang="zh-CN" altLang="en-US" dirty="0">
              <a:solidFill>
                <a:srgbClr val="FFC000"/>
              </a:solidFill>
              <a:latin typeface="黑体" pitchFamily="49" charset="-122"/>
              <a:ea typeface="黑体" pitchFamily="49" charset="-122"/>
            </a:endParaRPr>
          </a:p>
        </p:txBody>
      </p:sp>
      <p:sp>
        <p:nvSpPr>
          <p:cNvPr id="100355" name="内容占位符 2"/>
          <p:cNvSpPr>
            <a:spLocks noGrp="1"/>
          </p:cNvSpPr>
          <p:nvPr>
            <p:ph idx="1"/>
          </p:nvPr>
        </p:nvSpPr>
        <p:spPr/>
        <p:txBody>
          <a:bodyPr/>
          <a:lstStyle/>
          <a:p>
            <a:r>
              <a:rPr lang="zh-CN" altLang="en-US" dirty="0" smtClean="0">
                <a:solidFill>
                  <a:srgbClr val="FFFF00"/>
                </a:solidFill>
                <a:latin typeface="黑体" pitchFamily="49" charset="-122"/>
                <a:ea typeface="黑体" pitchFamily="49" charset="-122"/>
              </a:rPr>
              <a:t>十七大提出，深化政治体制改革，必须坚持正确政治方向，以保证人民当家作主为根本，以增强党和国家活力、调动人民积极性为目标，扩大社会主义民主，建设社会主义法治国家，发展社会主义政治文明。要坚持党总揽全局、协调各方的领导核心作用，提高党科学执政、民主执政、依法执政水平，保证党领导人民有效治理国家；</a:t>
            </a:r>
          </a:p>
          <a:p>
            <a:endParaRPr lang="zh-CN" altLang="en-US" dirty="0" smtClean="0">
              <a:solidFill>
                <a:srgbClr val="FFFF00"/>
              </a:solidFill>
              <a:latin typeface="黑体" pitchFamily="49" charset="-122"/>
              <a:ea typeface="黑体" pitchFamily="49"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p:cNvSpPr>
            <a:spLocks noGrp="1" noRot="1" noChangeArrowheads="1"/>
          </p:cNvSpPr>
          <p:nvPr>
            <p:ph type="body" idx="1"/>
          </p:nvPr>
        </p:nvSpPr>
        <p:spPr>
          <a:xfrm>
            <a:off x="301625" y="836613"/>
            <a:ext cx="8540750" cy="5262562"/>
          </a:xfrm>
        </p:spPr>
        <p:txBody>
          <a:bodyPr/>
          <a:lstStyle/>
          <a:p>
            <a:pPr eaLnBrk="1" hangingPunct="1"/>
            <a:r>
              <a:rPr lang="zh-CN" altLang="en-US" dirty="0" smtClean="0">
                <a:solidFill>
                  <a:srgbClr val="FFFF00"/>
                </a:solidFill>
                <a:latin typeface="黑体" pitchFamily="49" charset="-122"/>
                <a:ea typeface="黑体" pitchFamily="49" charset="-122"/>
              </a:rPr>
              <a:t>坚持国家一切权力属于人民，从各个层次、各个领域扩大公民有序政治参与，最广泛地动员和组织人民依法管理国家事务和社会事务、管理经济和文化事业；坚持依法治国基本方略，树立社会主义法治理念，实现国家各项工作法治化，保障公民合法权益；坚持社会主义政治制度的特点和优势，推进社会主义民主政治制度化、规范化、程序化，为党和国家长治久安提供政治和法律制度保障。</a:t>
            </a:r>
          </a:p>
          <a:p>
            <a:pPr eaLnBrk="1" hangingPunct="1"/>
            <a:endParaRPr lang="zh-CN" altLang="en-US" dirty="0" smtClean="0">
              <a:solidFill>
                <a:srgbClr val="FFFF00"/>
              </a:solidFill>
              <a:latin typeface="黑体" pitchFamily="49" charset="-122"/>
              <a:ea typeface="黑体" pitchFamily="49"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C000"/>
                </a:solidFill>
                <a:latin typeface="黑体" pitchFamily="49" charset="-122"/>
                <a:ea typeface="黑体" pitchFamily="49" charset="-122"/>
              </a:rPr>
              <a:t>党的十八大（</a:t>
            </a:r>
            <a:r>
              <a:rPr lang="en-US" altLang="zh-CN" dirty="0" smtClean="0">
                <a:solidFill>
                  <a:srgbClr val="FFC000"/>
                </a:solidFill>
                <a:latin typeface="黑体" pitchFamily="49" charset="-122"/>
                <a:ea typeface="黑体" pitchFamily="49" charset="-122"/>
              </a:rPr>
              <a:t>2012</a:t>
            </a:r>
            <a:r>
              <a:rPr lang="zh-CN" altLang="en-US" dirty="0" smtClean="0">
                <a:solidFill>
                  <a:srgbClr val="FFC000"/>
                </a:solidFill>
                <a:latin typeface="黑体" pitchFamily="49" charset="-122"/>
                <a:ea typeface="黑体" pitchFamily="49" charset="-122"/>
              </a:rPr>
              <a:t>）</a:t>
            </a:r>
            <a:endParaRPr lang="zh-CN" altLang="en-US" dirty="0">
              <a:solidFill>
                <a:srgbClr val="FFC000"/>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dirty="0" smtClean="0">
                <a:solidFill>
                  <a:srgbClr val="FFFF00"/>
                </a:solidFill>
                <a:latin typeface="黑体" pitchFamily="49" charset="-122"/>
                <a:ea typeface="黑体" pitchFamily="49" charset="-122"/>
              </a:rPr>
              <a:t>政治体制改革是我国全面改革的重要组成部分。必须继续积极稳妥推进政治体制改革，发展更加广泛、更加充分、更加健全的人民民主。必须坚持党的领导、人民当家作主、依法治国有机统一，以保证人民当家作主为根本，以增强党和国家活力、调动人民积极性为目标，扩大社会主义民主，加快建设社会主义法治国家，发展社会主义政治文明。</a:t>
            </a:r>
          </a:p>
          <a:p>
            <a:endParaRPr lang="zh-CN" altLang="en-US" dirty="0">
              <a:solidFill>
                <a:srgbClr val="FFFF00"/>
              </a:solidFill>
              <a:latin typeface="黑体" pitchFamily="49" charset="-122"/>
              <a:ea typeface="黑体" pitchFamily="49"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Rot="1" noChangeArrowheads="1"/>
          </p:cNvSpPr>
          <p:nvPr>
            <p:ph type="body" idx="1"/>
          </p:nvPr>
        </p:nvSpPr>
        <p:spPr>
          <a:xfrm>
            <a:off x="301625" y="1125538"/>
            <a:ext cx="8540750" cy="4973637"/>
          </a:xfrm>
        </p:spPr>
        <p:txBody>
          <a:bodyPr/>
          <a:lstStyle/>
          <a:p>
            <a:pPr eaLnBrk="1" hangingPunct="1"/>
            <a:r>
              <a:rPr lang="zh-CN" altLang="en-US" dirty="0" smtClean="0">
                <a:solidFill>
                  <a:srgbClr val="FFFF00"/>
                </a:solidFill>
                <a:latin typeface="黑体" pitchFamily="49" charset="-122"/>
                <a:ea typeface="黑体" pitchFamily="49" charset="-122"/>
              </a:rPr>
              <a:t>要更加注重改进党的领导方式和执政方式，保证党领导人民有效治理国家；更加注重健全民主制度、丰富民主形式，保证人民依法实行民主选举、民主决策、民主管理、民主监督；更加注重发挥法治在国家治理和社会管理中的重要作用，维护国家法制统一、尊严、权威，保证人民依法享有广泛权利和自由。要坚持从我国国情出发，总结自己的实践经验，同时借鉴人类政治文明的有益成果，绝不照搬西方政治制度的模式。</a:t>
            </a:r>
          </a:p>
          <a:p>
            <a:pPr eaLnBrk="1" hangingPunct="1"/>
            <a:endParaRPr lang="zh-CN" altLang="en-US" dirty="0" smtClean="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C000"/>
                </a:solidFill>
                <a:latin typeface="黑体" pitchFamily="49" charset="-122"/>
                <a:ea typeface="黑体" pitchFamily="49" charset="-122"/>
              </a:rPr>
              <a:t>党的十九大</a:t>
            </a:r>
            <a:endParaRPr lang="zh-CN" altLang="en-US" dirty="0">
              <a:solidFill>
                <a:srgbClr val="FFC000"/>
              </a:solidFill>
              <a:latin typeface="黑体" pitchFamily="49" charset="-122"/>
              <a:ea typeface="黑体" pitchFamily="49" charset="-122"/>
            </a:endParaRPr>
          </a:p>
        </p:txBody>
      </p:sp>
      <p:sp>
        <p:nvSpPr>
          <p:cNvPr id="3" name="内容占位符 2"/>
          <p:cNvSpPr>
            <a:spLocks noGrp="1"/>
          </p:cNvSpPr>
          <p:nvPr>
            <p:ph idx="1"/>
          </p:nvPr>
        </p:nvSpPr>
        <p:spPr/>
        <p:txBody>
          <a:bodyPr/>
          <a:lstStyle/>
          <a:p>
            <a:pPr>
              <a:buNone/>
            </a:pPr>
            <a:endParaRPr lang="en-US" altLang="zh-CN" dirty="0" smtClean="0"/>
          </a:p>
          <a:p>
            <a:r>
              <a:rPr lang="zh-CN" altLang="en-US" dirty="0" smtClean="0">
                <a:solidFill>
                  <a:srgbClr val="FFFF00"/>
                </a:solidFill>
                <a:latin typeface="黑体" pitchFamily="49" charset="-122"/>
                <a:ea typeface="黑体" pitchFamily="49" charset="-122"/>
              </a:rPr>
              <a:t>我国社会主义民主是维护人民根本利益的最广泛、最真实、最管用的民主。发展社会主义民主政治就是要体现人民意志、保障人民权益、激发人民创造活力，用制度体系保证人民当家作主。</a:t>
            </a:r>
            <a:endParaRPr lang="zh-CN" altLang="en-US" dirty="0">
              <a:solidFill>
                <a:srgbClr val="FFFF00"/>
              </a:solidFill>
              <a:latin typeface="黑体" pitchFamily="49" charset="-122"/>
              <a:ea typeface="黑体"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p:txBody>
          <a:bodyPr/>
          <a:lstStyle/>
          <a:p>
            <a:pPr eaLnBrk="1" hangingPunct="1"/>
            <a:r>
              <a:rPr lang="en-US" altLang="zh-CN" dirty="0" smtClean="0">
                <a:solidFill>
                  <a:srgbClr val="FFC000"/>
                </a:solidFill>
                <a:latin typeface="黑体" pitchFamily="49" charset="-122"/>
                <a:ea typeface="黑体" pitchFamily="49" charset="-122"/>
              </a:rPr>
              <a:t>2</a:t>
            </a:r>
            <a:r>
              <a:rPr lang="zh-CN" altLang="en-US" dirty="0" smtClean="0">
                <a:solidFill>
                  <a:srgbClr val="FFC000"/>
                </a:solidFill>
                <a:latin typeface="黑体" pitchFamily="49" charset="-122"/>
                <a:ea typeface="黑体" pitchFamily="49" charset="-122"/>
              </a:rPr>
              <a:t>．上层建筑</a:t>
            </a:r>
          </a:p>
        </p:txBody>
      </p:sp>
      <p:sp>
        <p:nvSpPr>
          <p:cNvPr id="12291" name="Rectangle 3"/>
          <p:cNvSpPr>
            <a:spLocks noGrp="1" noRot="1" noChangeArrowheads="1"/>
          </p:cNvSpPr>
          <p:nvPr>
            <p:ph type="body" idx="1"/>
          </p:nvPr>
        </p:nvSpPr>
        <p:spPr/>
        <p:txBody>
          <a:bodyPr/>
          <a:lstStyle/>
          <a:p>
            <a:pPr eaLnBrk="1" hangingPunct="1"/>
            <a:endParaRPr lang="en-US" altLang="zh-CN" dirty="0" smtClean="0"/>
          </a:p>
          <a:p>
            <a:pPr eaLnBrk="1" hangingPunct="1"/>
            <a:r>
              <a:rPr lang="zh-CN" altLang="en-US" dirty="0" smtClean="0">
                <a:solidFill>
                  <a:srgbClr val="FFFF00"/>
                </a:solidFill>
                <a:latin typeface="黑体" pitchFamily="49" charset="-122"/>
                <a:ea typeface="黑体" pitchFamily="49" charset="-122"/>
              </a:rPr>
              <a:t>上层建筑是建立在一定经济基础之上的意识形态以及相应的制度、组织和设施。自原始社会解体以来，上层建筑由意识形态和政治法律制度、组织、设施等两部分构成。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357166"/>
            <a:ext cx="8540750" cy="4498975"/>
          </a:xfrm>
        </p:spPr>
        <p:txBody>
          <a:bodyPr/>
          <a:lstStyle/>
          <a:p>
            <a:endParaRPr lang="en-US" altLang="zh-CN" dirty="0" smtClean="0"/>
          </a:p>
          <a:p>
            <a:endParaRPr lang="en-US" altLang="zh-CN" dirty="0" smtClean="0"/>
          </a:p>
          <a:p>
            <a:r>
              <a:rPr lang="zh-CN" altLang="en-US" dirty="0" smtClean="0">
                <a:solidFill>
                  <a:srgbClr val="FFFF00"/>
                </a:solidFill>
                <a:latin typeface="黑体" pitchFamily="49" charset="-122"/>
                <a:ea typeface="黑体" pitchFamily="49" charset="-122"/>
              </a:rPr>
              <a:t>中国特色社会主义政治发展道路，是近代以来中国人民长期奋斗历史逻辑、理论逻辑、实践逻辑的必然结果，是坚持党的本质属性、践行党的根本宗旨的必然要求。世界上没有完全相同的政治制度模式，政治制度不能脱离特定社会政治条件和历史文化传统来抽象评判，不能定于一尊，不能生搬硬套外国政治制度模式。</a:t>
            </a:r>
            <a:endParaRPr lang="zh-CN" altLang="en-US" dirty="0">
              <a:solidFill>
                <a:srgbClr val="FFFF00"/>
              </a:solidFill>
              <a:latin typeface="黑体" pitchFamily="49" charset="-122"/>
              <a:ea typeface="黑体" pitchFamily="49"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solidFill>
                  <a:srgbClr val="FFFF00"/>
                </a:solidFill>
                <a:latin typeface="黑体" pitchFamily="49" charset="-122"/>
                <a:ea typeface="黑体" pitchFamily="49" charset="-122"/>
              </a:rPr>
              <a:t>要长期坚持、不断发展我国社会主义民主政治，积极稳妥推进政治体制改革，推进社会主义民主政治制度化、规范化、法治化、程序化，保证人民依法通过各种途径和形式管理国家事务，管理经济文化事业，管理社会事务，巩固和发展生动活泼、安定团结的政治局面。</a:t>
            </a:r>
          </a:p>
          <a:p>
            <a:endParaRPr lang="zh-CN" altLang="en-US" dirty="0">
              <a:solidFill>
                <a:srgbClr val="FFFF00"/>
              </a:solidFill>
              <a:latin typeface="黑体" pitchFamily="49" charset="-122"/>
              <a:ea typeface="黑体" pitchFamily="49"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571480"/>
            <a:ext cx="8469312" cy="5143536"/>
          </a:xfrm>
        </p:spPr>
        <p:txBody>
          <a:bodyPr/>
          <a:lstStyle/>
          <a:p>
            <a:r>
              <a:rPr lang="zh-CN" altLang="en-US" dirty="0" smtClean="0">
                <a:solidFill>
                  <a:srgbClr val="FFFF00"/>
                </a:solidFill>
                <a:latin typeface="黑体" pitchFamily="49" charset="-122"/>
                <a:ea typeface="黑体" pitchFamily="49" charset="-122"/>
              </a:rPr>
              <a:t>进一步重申了坚持党的领导、人民当家作主、依法治国的有机统一。报告对基层民主进行了强调。有的地方为什么出现“小官大贪”的问题？明摆着就是因为在民主监督方面我们做得不够。有的人通过贿选的方式当了村委会主任，那么他一定是把这个选举当作一种投资行为，他一定会在此后征地拆迁、支农资金等等问题上做文章，把自己的投入捞回来。那么我们看，就应该加强民主监督的制度。</a:t>
            </a:r>
            <a:endParaRPr lang="zh-CN" altLang="en-US" dirty="0">
              <a:solidFill>
                <a:srgbClr val="FFFF00"/>
              </a:solidFill>
              <a:latin typeface="黑体" pitchFamily="49" charset="-122"/>
              <a:ea typeface="黑体" pitchFamily="49"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357166"/>
            <a:ext cx="8540750" cy="5286412"/>
          </a:xfrm>
        </p:spPr>
        <p:txBody>
          <a:bodyPr/>
          <a:lstStyle/>
          <a:p>
            <a:endParaRPr lang="en-US" altLang="zh-CN" dirty="0" smtClean="0"/>
          </a:p>
          <a:p>
            <a:r>
              <a:rPr lang="zh-CN" altLang="en-US" dirty="0" smtClean="0">
                <a:solidFill>
                  <a:srgbClr val="FFFF00"/>
                </a:solidFill>
                <a:latin typeface="黑体" pitchFamily="49" charset="-122"/>
                <a:ea typeface="黑体" pitchFamily="49" charset="-122"/>
              </a:rPr>
              <a:t>报告特别强调发展社会主义协商民主的重要作用。协商民主，应该说是中国特色非常明显的一种民主方式。习近平总书记一再讲，有事多商量，有事好商量。我们很多重大决策的出台，包括全国人民代表大会的重要决策，包括党的代表大会的决策等等，往往都是经过充分协商的。</a:t>
            </a:r>
            <a:endParaRPr lang="zh-CN" altLang="en-US" dirty="0">
              <a:solidFill>
                <a:srgbClr val="FFFF00"/>
              </a:solidFill>
              <a:latin typeface="黑体" pitchFamily="49" charset="-122"/>
              <a:ea typeface="黑体" pitchFamily="49"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7429528"/>
          </a:xfrm>
        </p:spPr>
        <p:txBody>
          <a:bodyPr/>
          <a:lstStyle/>
          <a:p>
            <a:endParaRPr lang="zh-CN" altLang="en-US" dirty="0" smtClean="0"/>
          </a:p>
          <a:p>
            <a:endParaRPr lang="zh-CN" altLang="en-US" dirty="0" smtClean="0"/>
          </a:p>
          <a:p>
            <a:r>
              <a:rPr lang="zh-CN" altLang="en-US" dirty="0" smtClean="0">
                <a:solidFill>
                  <a:srgbClr val="FFFF00"/>
                </a:solidFill>
                <a:latin typeface="黑体" pitchFamily="49" charset="-122"/>
                <a:ea typeface="黑体" pitchFamily="49" charset="-122"/>
              </a:rPr>
              <a:t>中国共产党对国家的发展有了主意之后，跟民主党派人士协商。在这个新的基础之上达成新的共识，然后我们再经过法定的程序做出决策。这样做的好处，是大家的利益诉求，大家的愿望、意见都可以充分反映出来，都有可能得到采纳。因为有了大家的高度共识，执行起来也高效。</a:t>
            </a:r>
            <a:endParaRPr lang="zh-CN" altLang="en-US" dirty="0">
              <a:solidFill>
                <a:srgbClr val="FFFF00"/>
              </a:solidFill>
              <a:latin typeface="黑体" pitchFamily="49" charset="-122"/>
              <a:ea typeface="黑体" pitchFamily="49"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solidFill>
                  <a:srgbClr val="FFFF00"/>
                </a:solidFill>
                <a:latin typeface="黑体" pitchFamily="49" charset="-122"/>
                <a:ea typeface="黑体" pitchFamily="49" charset="-122"/>
                <a:sym typeface="+mn-ea"/>
              </a:rPr>
              <a:t>这个效果已经被无数重要决策所证实，而且这一点跟西方国家的所谓民主形成了鲜明的对比。西方国家有些人在他们看来，这个民主就是一人一票做某些方面的重大决策，动不动就全民公投。英国的脱欧公投也好，其他国家的公投也好，效果如何？我们已经看出来了，我们这样的民主显然效果是好的。</a:t>
            </a:r>
            <a:endParaRPr lang="zh-CN" altLang="en-US" dirty="0">
              <a:solidFill>
                <a:srgbClr val="FFFF00"/>
              </a:solidFill>
              <a:latin typeface="黑体" pitchFamily="49" charset="-122"/>
              <a:ea typeface="黑体" pitchFamily="49"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solidFill>
                  <a:srgbClr val="FFFF00"/>
                </a:solidFill>
                <a:latin typeface="黑体" pitchFamily="49" charset="-122"/>
                <a:ea typeface="黑体" pitchFamily="49" charset="-122"/>
              </a:rPr>
              <a:t>进一步强调全面依法治国，还提出了要进行合宪性审查，维护宪法的权威等等。这次还明确提出来要成立中央全面依法治国领导小组。这样的小组毫无疑问规格是高的，协调能力是强的，一定会像此前设立的中央全面深化改革领导小组一样，发挥它应有的重要的推动作用。</a:t>
            </a:r>
            <a:endParaRPr lang="zh-CN" altLang="en-US" dirty="0">
              <a:solidFill>
                <a:srgbClr val="FFFF00"/>
              </a:solidFill>
              <a:latin typeface="黑体" pitchFamily="49" charset="-122"/>
              <a:ea typeface="黑体" pitchFamily="49"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142852"/>
            <a:ext cx="8683626" cy="6500858"/>
          </a:xfrm>
        </p:spPr>
        <p:txBody>
          <a:bodyPr/>
          <a:lstStyle/>
          <a:p>
            <a:endParaRPr lang="zh-CN" altLang="en-US" dirty="0" smtClean="0"/>
          </a:p>
          <a:p>
            <a:endParaRPr lang="zh-CN" altLang="en-US" dirty="0" smtClean="0"/>
          </a:p>
          <a:p>
            <a:r>
              <a:rPr lang="zh-CN" altLang="en-US" dirty="0" smtClean="0">
                <a:solidFill>
                  <a:srgbClr val="FFFF00"/>
                </a:solidFill>
                <a:latin typeface="黑体" pitchFamily="49" charset="-122"/>
                <a:ea typeface="黑体" pitchFamily="49" charset="-122"/>
              </a:rPr>
              <a:t>提出了深化机构和行政体制改革，提出要统筹考虑各类机构设置，科学配置党政部门及内设机构权力，而且还明确提出，在省市县对职能相近的党政机关探索合并设立或合署办公。这个要求虽然还没有具体地展开，但是已经释放了非常强烈的信号。那么，我们就要根据这样的要求，对于我们现行的机构设置做比较大的必要的调整。</a:t>
            </a:r>
            <a:endParaRPr lang="zh-CN" altLang="en-US" dirty="0">
              <a:solidFill>
                <a:srgbClr val="FFFF00"/>
              </a:solidFill>
              <a:latin typeface="黑体" pitchFamily="49" charset="-122"/>
              <a:ea typeface="黑体" pitchFamily="49"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solidFill>
                  <a:srgbClr val="FFFF00"/>
                </a:solidFill>
                <a:latin typeface="黑体" pitchFamily="49" charset="-122"/>
                <a:ea typeface="黑体" pitchFamily="49" charset="-122"/>
                <a:sym typeface="+mn-ea"/>
              </a:rPr>
              <a:t>调整的目的，毫无疑问是减轻或者是减少过去不同机构之间的扯皮。这样的改革不仅仅是精简机构人员，提高效率，更重要的是丰富和完善中国特色社会主义制度，实现国家治理体系、治理能力现代化这个方面的重要举措。</a:t>
            </a:r>
            <a:endParaRPr lang="zh-CN" altLang="en-US" dirty="0" smtClean="0">
              <a:solidFill>
                <a:srgbClr val="FFFF00"/>
              </a:solidFill>
              <a:latin typeface="黑体" pitchFamily="49" charset="-122"/>
              <a:ea typeface="黑体" pitchFamily="49" charset="-122"/>
            </a:endParaRPr>
          </a:p>
          <a:p>
            <a:endParaRPr lang="zh-CN" alt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sz="4000" dirty="0" smtClean="0">
                <a:solidFill>
                  <a:srgbClr val="FFC000"/>
                </a:solidFill>
                <a:latin typeface="黑体" pitchFamily="49" charset="-122"/>
                <a:ea typeface="黑体" pitchFamily="49" charset="-122"/>
              </a:rPr>
              <a:t>2</a:t>
            </a:r>
            <a:r>
              <a:rPr lang="zh-CN" altLang="en-US" sz="4000" dirty="0" smtClean="0">
                <a:solidFill>
                  <a:srgbClr val="FFC000"/>
                </a:solidFill>
                <a:latin typeface="黑体" pitchFamily="49" charset="-122"/>
                <a:ea typeface="黑体" pitchFamily="49" charset="-122"/>
              </a:rPr>
              <a:t>、中国政治体制改革的成就及意义</a:t>
            </a:r>
            <a:endParaRPr lang="zh-CN" altLang="en-US" sz="4000" dirty="0">
              <a:solidFill>
                <a:srgbClr val="FFC000"/>
              </a:solidFill>
              <a:latin typeface="黑体" pitchFamily="49" charset="-122"/>
              <a:ea typeface="黑体" pitchFamily="49" charset="-122"/>
            </a:endParaRPr>
          </a:p>
        </p:txBody>
      </p:sp>
      <p:sp>
        <p:nvSpPr>
          <p:cNvPr id="3" name="内容占位符 2"/>
          <p:cNvSpPr>
            <a:spLocks noGrp="1"/>
          </p:cNvSpPr>
          <p:nvPr>
            <p:ph idx="1"/>
          </p:nvPr>
        </p:nvSpPr>
        <p:spPr/>
        <p:txBody>
          <a:bodyPr/>
          <a:lstStyle/>
          <a:p>
            <a:pPr eaLnBrk="1" hangingPunct="1">
              <a:defRPr/>
            </a:pPr>
            <a:r>
              <a:rPr lang="zh-CN" altLang="en-US" dirty="0" smtClean="0">
                <a:solidFill>
                  <a:srgbClr val="FFFF00"/>
                </a:solidFill>
                <a:latin typeface="黑体" pitchFamily="49" charset="-122"/>
                <a:ea typeface="黑体" pitchFamily="49" charset="-122"/>
              </a:rPr>
              <a:t>成就：民主政治的制度化水平大大提高；</a:t>
            </a:r>
          </a:p>
          <a:p>
            <a:pPr eaLnBrk="1" hangingPunct="1">
              <a:defRPr/>
            </a:pPr>
            <a:r>
              <a:rPr lang="zh-CN" altLang="en-US" dirty="0" smtClean="0">
                <a:solidFill>
                  <a:srgbClr val="FFFF00"/>
                </a:solidFill>
                <a:latin typeface="黑体" pitchFamily="49" charset="-122"/>
                <a:ea typeface="黑体" pitchFamily="49" charset="-122"/>
              </a:rPr>
              <a:t>社会主义法治更加完善；</a:t>
            </a:r>
          </a:p>
          <a:p>
            <a:pPr eaLnBrk="1" hangingPunct="1">
              <a:defRPr/>
            </a:pPr>
            <a:r>
              <a:rPr lang="zh-CN" altLang="en-US" dirty="0" smtClean="0">
                <a:solidFill>
                  <a:srgbClr val="FFFF00"/>
                </a:solidFill>
                <a:latin typeface="黑体" pitchFamily="49" charset="-122"/>
                <a:ea typeface="黑体" pitchFamily="49" charset="-122"/>
              </a:rPr>
              <a:t>行政管理体制与机构改革成效明显；</a:t>
            </a:r>
          </a:p>
          <a:p>
            <a:pPr eaLnBrk="1" hangingPunct="1">
              <a:defRPr/>
            </a:pPr>
            <a:r>
              <a:rPr lang="zh-CN" altLang="en-US" dirty="0" smtClean="0">
                <a:solidFill>
                  <a:srgbClr val="FFFF00"/>
                </a:solidFill>
                <a:latin typeface="黑体" pitchFamily="49" charset="-122"/>
                <a:ea typeface="黑体" pitchFamily="49" charset="-122"/>
              </a:rPr>
              <a:t>干部人事制度改革成果丰硕；</a:t>
            </a:r>
          </a:p>
          <a:p>
            <a:pPr eaLnBrk="1" hangingPunct="1">
              <a:defRPr/>
            </a:pPr>
            <a:r>
              <a:rPr lang="zh-CN" altLang="en-US" dirty="0" smtClean="0">
                <a:solidFill>
                  <a:srgbClr val="FFFF00"/>
                </a:solidFill>
                <a:latin typeface="黑体" pitchFamily="49" charset="-122"/>
                <a:ea typeface="黑体" pitchFamily="49" charset="-122"/>
              </a:rPr>
              <a:t>人权得到更加全面、真实和充分的尊重和保障；</a:t>
            </a:r>
          </a:p>
          <a:p>
            <a:pPr>
              <a:defRPr/>
            </a:pPr>
            <a:endParaRPr lang="zh-CN" altLang="en-US" dirty="0"/>
          </a:p>
        </p:txBody>
      </p:sp>
    </p:spTree>
  </p:cSld>
  <p:clrMapOvr>
    <a:masterClrMapping/>
  </p:clrMapOvr>
</p:sld>
</file>

<file path=ppt/theme/theme1.xml><?xml version="1.0" encoding="utf-8"?>
<a:theme xmlns:a="http://schemas.openxmlformats.org/drawingml/2006/main" name="天坛月色">
  <a:themeElements>
    <a:clrScheme name="天坛月色 1">
      <a:dk1>
        <a:srgbClr val="DDDDDD"/>
      </a:dk1>
      <a:lt1>
        <a:srgbClr val="FFFFFF"/>
      </a:lt1>
      <a:dk2>
        <a:srgbClr val="3366CC"/>
      </a:dk2>
      <a:lt2>
        <a:srgbClr val="FFFF66"/>
      </a:lt2>
      <a:accent1>
        <a:srgbClr val="879CC8"/>
      </a:accent1>
      <a:accent2>
        <a:srgbClr val="C0C0C0"/>
      </a:accent2>
      <a:accent3>
        <a:srgbClr val="ADB8E2"/>
      </a:accent3>
      <a:accent4>
        <a:srgbClr val="DADADA"/>
      </a:accent4>
      <a:accent5>
        <a:srgbClr val="C3CBE0"/>
      </a:accent5>
      <a:accent6>
        <a:srgbClr val="AEAEAE"/>
      </a:accent6>
      <a:hlink>
        <a:srgbClr val="66FFFF"/>
      </a:hlink>
      <a:folHlink>
        <a:srgbClr val="CCFFCC"/>
      </a:folHlink>
    </a:clrScheme>
    <a:fontScheme name="天坛月色">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天坛月色 1">
        <a:dk1>
          <a:srgbClr val="DDDDDD"/>
        </a:dk1>
        <a:lt1>
          <a:srgbClr val="FFFFFF"/>
        </a:lt1>
        <a:dk2>
          <a:srgbClr val="3366CC"/>
        </a:dk2>
        <a:lt2>
          <a:srgbClr val="FFFF66"/>
        </a:lt2>
        <a:accent1>
          <a:srgbClr val="879CC8"/>
        </a:accent1>
        <a:accent2>
          <a:srgbClr val="C0C0C0"/>
        </a:accent2>
        <a:accent3>
          <a:srgbClr val="ADB8E2"/>
        </a:accent3>
        <a:accent4>
          <a:srgbClr val="DADADA"/>
        </a:accent4>
        <a:accent5>
          <a:srgbClr val="C3CBE0"/>
        </a:accent5>
        <a:accent6>
          <a:srgbClr val="AEAEAE"/>
        </a:accent6>
        <a:hlink>
          <a:srgbClr val="66FFFF"/>
        </a:hlink>
        <a:folHlink>
          <a:srgbClr val="CCFFCC"/>
        </a:folHlink>
      </a:clrScheme>
      <a:clrMap bg1="dk2" tx1="lt1" bg2="dk1" tx2="lt2" accent1="accent1" accent2="accent2" accent3="accent3" accent4="accent4" accent5="accent5" accent6="accent6" hlink="hlink" folHlink="folHlink"/>
    </a:extraClrScheme>
    <a:extraClrScheme>
      <a:clrScheme name="天坛月色 2">
        <a:dk1>
          <a:srgbClr val="C0C0C0"/>
        </a:dk1>
        <a:lt1>
          <a:srgbClr val="FFFFFF"/>
        </a:lt1>
        <a:dk2>
          <a:srgbClr val="006699"/>
        </a:dk2>
        <a:lt2>
          <a:srgbClr val="FFFFFF"/>
        </a:lt2>
        <a:accent1>
          <a:srgbClr val="93B090"/>
        </a:accent1>
        <a:accent2>
          <a:srgbClr val="CCECFF"/>
        </a:accent2>
        <a:accent3>
          <a:srgbClr val="AAB8CA"/>
        </a:accent3>
        <a:accent4>
          <a:srgbClr val="DADADA"/>
        </a:accent4>
        <a:accent5>
          <a:srgbClr val="C8D4C6"/>
        </a:accent5>
        <a:accent6>
          <a:srgbClr val="B9D6E7"/>
        </a:accent6>
        <a:hlink>
          <a:srgbClr val="FFFF66"/>
        </a:hlink>
        <a:folHlink>
          <a:srgbClr val="66FFFF"/>
        </a:folHlink>
      </a:clrScheme>
      <a:clrMap bg1="dk2" tx1="lt1" bg2="dk1" tx2="lt2" accent1="accent1" accent2="accent2" accent3="accent3" accent4="accent4" accent5="accent5" accent6="accent6" hlink="hlink" folHlink="folHlink"/>
    </a:extraClrScheme>
    <a:extraClrScheme>
      <a:clrScheme name="天坛月色 3">
        <a:dk1>
          <a:srgbClr val="DDDDDD"/>
        </a:dk1>
        <a:lt1>
          <a:srgbClr val="FFFFFF"/>
        </a:lt1>
        <a:dk2>
          <a:srgbClr val="7B7BA7"/>
        </a:dk2>
        <a:lt2>
          <a:srgbClr val="FFFF66"/>
        </a:lt2>
        <a:accent1>
          <a:srgbClr val="78AE90"/>
        </a:accent1>
        <a:accent2>
          <a:srgbClr val="B8B8D0"/>
        </a:accent2>
        <a:accent3>
          <a:srgbClr val="BFBFD0"/>
        </a:accent3>
        <a:accent4>
          <a:srgbClr val="DADADA"/>
        </a:accent4>
        <a:accent5>
          <a:srgbClr val="BED3C6"/>
        </a:accent5>
        <a:accent6>
          <a:srgbClr val="A6A6BC"/>
        </a:accent6>
        <a:hlink>
          <a:srgbClr val="66FFCC"/>
        </a:hlink>
        <a:folHlink>
          <a:srgbClr val="CCFF99"/>
        </a:folHlink>
      </a:clrScheme>
      <a:clrMap bg1="dk2" tx1="lt1" bg2="dk1" tx2="lt2" accent1="accent1" accent2="accent2" accent3="accent3" accent4="accent4" accent5="accent5" accent6="accent6" hlink="hlink" folHlink="folHlink"/>
    </a:extraClrScheme>
    <a:extraClrScheme>
      <a:clrScheme name="天坛月色 4">
        <a:dk1>
          <a:srgbClr val="DDDDDD"/>
        </a:dk1>
        <a:lt1>
          <a:srgbClr val="FFFF00"/>
        </a:lt1>
        <a:dk2>
          <a:srgbClr val="6600CC"/>
        </a:dk2>
        <a:lt2>
          <a:srgbClr val="FFFFFF"/>
        </a:lt2>
        <a:accent1>
          <a:srgbClr val="7296B6"/>
        </a:accent1>
        <a:accent2>
          <a:srgbClr val="FF6600"/>
        </a:accent2>
        <a:accent3>
          <a:srgbClr val="B8AAE2"/>
        </a:accent3>
        <a:accent4>
          <a:srgbClr val="DADA00"/>
        </a:accent4>
        <a:accent5>
          <a:srgbClr val="BCC9D7"/>
        </a:accent5>
        <a:accent6>
          <a:srgbClr val="E75C00"/>
        </a:accent6>
        <a:hlink>
          <a:srgbClr val="99FFCC"/>
        </a:hlink>
        <a:folHlink>
          <a:srgbClr val="FFFFFF"/>
        </a:folHlink>
      </a:clrScheme>
      <a:clrMap bg1="dk2" tx1="lt1" bg2="dk1" tx2="lt2" accent1="accent1" accent2="accent2" accent3="accent3" accent4="accent4" accent5="accent5" accent6="accent6" hlink="hlink" folHlink="folHlink"/>
    </a:extraClrScheme>
    <a:extraClrScheme>
      <a:clrScheme name="天坛月色 5">
        <a:dk1>
          <a:srgbClr val="DDDDDD"/>
        </a:dk1>
        <a:lt1>
          <a:srgbClr val="FFFFFF"/>
        </a:lt1>
        <a:dk2>
          <a:srgbClr val="0099CC"/>
        </a:dk2>
        <a:lt2>
          <a:srgbClr val="CCECFF"/>
        </a:lt2>
        <a:accent1>
          <a:srgbClr val="DD8A79"/>
        </a:accent1>
        <a:accent2>
          <a:srgbClr val="339966"/>
        </a:accent2>
        <a:accent3>
          <a:srgbClr val="AACAE2"/>
        </a:accent3>
        <a:accent4>
          <a:srgbClr val="DADADA"/>
        </a:accent4>
        <a:accent5>
          <a:srgbClr val="EBC4BE"/>
        </a:accent5>
        <a:accent6>
          <a:srgbClr val="2D8A5C"/>
        </a:accent6>
        <a:hlink>
          <a:srgbClr val="FFFF66"/>
        </a:hlink>
        <a:folHlink>
          <a:srgbClr val="CCFF99"/>
        </a:folHlink>
      </a:clrScheme>
      <a:clrMap bg1="dk2" tx1="lt1" bg2="dk1" tx2="lt2" accent1="accent1" accent2="accent2" accent3="accent3" accent4="accent4" accent5="accent5" accent6="accent6" hlink="hlink" folHlink="folHlink"/>
    </a:extraClrScheme>
    <a:extraClrScheme>
      <a:clrScheme name="天坛月色 6">
        <a:dk1>
          <a:srgbClr val="C0C0C0"/>
        </a:dk1>
        <a:lt1>
          <a:srgbClr val="FFFFFF"/>
        </a:lt1>
        <a:dk2>
          <a:srgbClr val="536DAD"/>
        </a:dk2>
        <a:lt2>
          <a:srgbClr val="66FF66"/>
        </a:lt2>
        <a:accent1>
          <a:srgbClr val="C48AB6"/>
        </a:accent1>
        <a:accent2>
          <a:srgbClr val="FFCCFF"/>
        </a:accent2>
        <a:accent3>
          <a:srgbClr val="B3BAD3"/>
        </a:accent3>
        <a:accent4>
          <a:srgbClr val="DADADA"/>
        </a:accent4>
        <a:accent5>
          <a:srgbClr val="DEC4D7"/>
        </a:accent5>
        <a:accent6>
          <a:srgbClr val="E7B9E7"/>
        </a:accent6>
        <a:hlink>
          <a:srgbClr val="00FFFF"/>
        </a:hlink>
        <a:folHlink>
          <a:srgbClr val="FFFF66"/>
        </a:folHlink>
      </a:clrScheme>
      <a:clrMap bg1="dk2" tx1="lt1" bg2="dk1" tx2="lt2" accent1="accent1" accent2="accent2" accent3="accent3" accent4="accent4" accent5="accent5" accent6="accent6" hlink="hlink" folHlink="folHlink"/>
    </a:extraClrScheme>
    <a:extraClrScheme>
      <a:clrScheme name="天坛月色 7">
        <a:dk1>
          <a:srgbClr val="C0C0C0"/>
        </a:dk1>
        <a:lt1>
          <a:srgbClr val="FFFF00"/>
        </a:lt1>
        <a:dk2>
          <a:srgbClr val="996633"/>
        </a:dk2>
        <a:lt2>
          <a:srgbClr val="66FFFF"/>
        </a:lt2>
        <a:accent1>
          <a:srgbClr val="CD7C73"/>
        </a:accent1>
        <a:accent2>
          <a:srgbClr val="B6B6CE"/>
        </a:accent2>
        <a:accent3>
          <a:srgbClr val="CAB8AD"/>
        </a:accent3>
        <a:accent4>
          <a:srgbClr val="DADA00"/>
        </a:accent4>
        <a:accent5>
          <a:srgbClr val="E3BFBC"/>
        </a:accent5>
        <a:accent6>
          <a:srgbClr val="A5A5BA"/>
        </a:accent6>
        <a:hlink>
          <a:srgbClr val="000000"/>
        </a:hlink>
        <a:folHlink>
          <a:srgbClr val="CCECFF"/>
        </a:folHlink>
      </a:clrScheme>
      <a:clrMap bg1="dk2" tx1="lt1" bg2="dk1" tx2="lt2" accent1="accent1" accent2="accent2" accent3="accent3" accent4="accent4" accent5="accent5" accent6="accent6" hlink="hlink" folHlink="folHlink"/>
    </a:extraClrScheme>
    <a:extraClrScheme>
      <a:clrScheme name="天坛月色 8">
        <a:dk1>
          <a:srgbClr val="C0C0C0"/>
        </a:dk1>
        <a:lt1>
          <a:srgbClr val="FFFF66"/>
        </a:lt1>
        <a:dk2>
          <a:srgbClr val="008080"/>
        </a:dk2>
        <a:lt2>
          <a:srgbClr val="FFFF00"/>
        </a:lt2>
        <a:accent1>
          <a:srgbClr val="859CC9"/>
        </a:accent1>
        <a:accent2>
          <a:srgbClr val="FFCCFF"/>
        </a:accent2>
        <a:accent3>
          <a:srgbClr val="AAC0C0"/>
        </a:accent3>
        <a:accent4>
          <a:srgbClr val="DADA56"/>
        </a:accent4>
        <a:accent5>
          <a:srgbClr val="C2CBE1"/>
        </a:accent5>
        <a:accent6>
          <a:srgbClr val="E7B9E7"/>
        </a:accent6>
        <a:hlink>
          <a:srgbClr val="99FFCC"/>
        </a:hlink>
        <a:folHlink>
          <a:srgbClr val="CCEC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582</TotalTime>
  <Words>8476</Words>
  <Application>WPS 演示</Application>
  <PresentationFormat>全屏显示(4:3)</PresentationFormat>
  <Paragraphs>509</Paragraphs>
  <Slides>146</Slides>
  <Notes>2</Notes>
  <HiddenSlides>0</HiddenSlides>
  <MMClips>1</MMClips>
  <ScaleCrop>false</ScaleCrop>
  <HeadingPairs>
    <vt:vector size="4" baseType="variant">
      <vt:variant>
        <vt:lpstr>主题</vt:lpstr>
      </vt:variant>
      <vt:variant>
        <vt:i4>1</vt:i4>
      </vt:variant>
      <vt:variant>
        <vt:lpstr>幻灯片标题</vt:lpstr>
      </vt:variant>
      <vt:variant>
        <vt:i4>146</vt:i4>
      </vt:variant>
    </vt:vector>
  </HeadingPairs>
  <TitlesOfParts>
    <vt:vector size="147" baseType="lpstr">
      <vt:lpstr>天坛月色</vt:lpstr>
      <vt:lpstr>幻灯片 1</vt:lpstr>
      <vt:lpstr>第八专题：历史唯物主义</vt:lpstr>
      <vt:lpstr> 二、 经济基础与上层建筑矛盾运动的规律</vt:lpstr>
      <vt:lpstr> （一）．经济基础和上层建筑的含义 </vt:lpstr>
      <vt:lpstr>1．经济基础</vt:lpstr>
      <vt:lpstr>幻灯片 6</vt:lpstr>
      <vt:lpstr>幻灯片 7</vt:lpstr>
      <vt:lpstr>幻灯片 8</vt:lpstr>
      <vt:lpstr>2．上层建筑</vt:lpstr>
      <vt:lpstr>幻灯片 10</vt:lpstr>
      <vt:lpstr>幻灯片 11</vt:lpstr>
      <vt:lpstr>幻灯片 12</vt:lpstr>
      <vt:lpstr>幻灯片 13</vt:lpstr>
      <vt:lpstr>幻灯片 14</vt:lpstr>
      <vt:lpstr>在整个上层建筑中，政治上层建筑 居主导地位，国家政权是核心。 </vt:lpstr>
      <vt:lpstr>政治结构</vt:lpstr>
      <vt:lpstr>3．国家及其职能</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4．国体和政体及其关系</vt:lpstr>
      <vt:lpstr>幻灯片 36</vt:lpstr>
      <vt:lpstr>幻灯片 37</vt:lpstr>
      <vt:lpstr>君主专制制</vt:lpstr>
      <vt:lpstr>二元君主制</vt:lpstr>
      <vt:lpstr>君主立宪制</vt:lpstr>
      <vt:lpstr>总统制</vt:lpstr>
      <vt:lpstr>幻灯片 42</vt:lpstr>
      <vt:lpstr>议会制</vt:lpstr>
      <vt:lpstr>幻灯片 44</vt:lpstr>
      <vt:lpstr>半总统制</vt:lpstr>
      <vt:lpstr>幻灯片 46</vt:lpstr>
      <vt:lpstr>幻灯片 47</vt:lpstr>
      <vt:lpstr>幻灯片 48</vt:lpstr>
      <vt:lpstr>（二）、上层建筑一定要适合经济基础的状况的规律</vt:lpstr>
      <vt:lpstr>经济基础和上层建筑的辩证关系</vt:lpstr>
      <vt:lpstr>幻灯片 51</vt:lpstr>
      <vt:lpstr>幻灯片 52</vt:lpstr>
      <vt:lpstr>幻灯片 53</vt:lpstr>
      <vt:lpstr>幻灯片 54</vt:lpstr>
      <vt:lpstr>幻灯片 55</vt:lpstr>
      <vt:lpstr>幻灯片 56</vt:lpstr>
      <vt:lpstr> 再次体现在服务的效果上。 </vt:lpstr>
      <vt:lpstr>幻灯片 58</vt:lpstr>
      <vt:lpstr>幻灯片 59</vt:lpstr>
      <vt:lpstr>幻灯片 60</vt:lpstr>
      <vt:lpstr>第三，经济基础与上层建筑的相互作用构成两者的矛盾运动</vt:lpstr>
      <vt:lpstr>幻灯片 62</vt:lpstr>
      <vt:lpstr>幻灯片 63</vt:lpstr>
      <vt:lpstr>幻灯片 64</vt:lpstr>
      <vt:lpstr>幻灯片 65</vt:lpstr>
      <vt:lpstr>幻灯片 66</vt:lpstr>
      <vt:lpstr> 1、中国政治体制改革的历史进程 </vt:lpstr>
      <vt:lpstr>幻灯片 68</vt:lpstr>
      <vt:lpstr>幻灯片 69</vt:lpstr>
      <vt:lpstr>幻灯片 70</vt:lpstr>
      <vt:lpstr>幻灯片 71</vt:lpstr>
      <vt:lpstr>十二大（1982年9月）：首次提出“政治体制”概念</vt:lpstr>
      <vt:lpstr>幻灯片 73</vt:lpstr>
      <vt:lpstr>幻灯片 74</vt:lpstr>
      <vt:lpstr>中共十三大（1987年10月）通过政治体制改革的总体设想 </vt:lpstr>
      <vt:lpstr>幻灯片 76</vt:lpstr>
      <vt:lpstr>第一时期</vt:lpstr>
      <vt:lpstr>十四大（1992年10月）：强调法制建设</vt:lpstr>
      <vt:lpstr>    十四大调整的政治体制改革目标</vt:lpstr>
      <vt:lpstr>第三时期 </vt:lpstr>
      <vt:lpstr>十五大（1997年9月）：依法治国</vt:lpstr>
      <vt:lpstr>十六大（2002年11月）建设政治文明</vt:lpstr>
      <vt:lpstr>幻灯片 83</vt:lpstr>
      <vt:lpstr>“依法执政”的新执政理念</vt:lpstr>
      <vt:lpstr>十七大（2007年10月）</vt:lpstr>
      <vt:lpstr>幻灯片 86</vt:lpstr>
      <vt:lpstr>党的十八大（2012）</vt:lpstr>
      <vt:lpstr>幻灯片 88</vt:lpstr>
      <vt:lpstr>党的十九大</vt:lpstr>
      <vt:lpstr>幻灯片 90</vt:lpstr>
      <vt:lpstr>幻灯片 91</vt:lpstr>
      <vt:lpstr>幻灯片 92</vt:lpstr>
      <vt:lpstr>幻灯片 93</vt:lpstr>
      <vt:lpstr>幻灯片 94</vt:lpstr>
      <vt:lpstr>幻灯片 95</vt:lpstr>
      <vt:lpstr>幻灯片 96</vt:lpstr>
      <vt:lpstr>幻灯片 97</vt:lpstr>
      <vt:lpstr>幻灯片 98</vt:lpstr>
      <vt:lpstr>2、中国政治体制改革的成就及意义</vt:lpstr>
      <vt:lpstr>（1）、深化政治体制改革有利于积聚改革的积极推动力量，进一步推进改革的深化</vt:lpstr>
      <vt:lpstr>（2）、政治体制改革的深化有利于当前的利益整合。</vt:lpstr>
      <vt:lpstr>（3）、政治体制改革的深化有利于进一步推进当前的国有企业改革。</vt:lpstr>
      <vt:lpstr>（4）、政治体制改革的深化有利于遏制权钱交易</vt:lpstr>
      <vt:lpstr>（5）、政治体制改革的深化有利于收入分配的协调与公平化。</vt:lpstr>
      <vt:lpstr>（6）、政治体制改革的深化将为公共权力的治理赢得更为广泛的社会认同</vt:lpstr>
      <vt:lpstr>幻灯片 106</vt:lpstr>
      <vt:lpstr> 由中国社会科学院法学研究所、社会科学文献出版社联合发布2012年《法治蓝皮书》显示</vt:lpstr>
      <vt:lpstr>（2）既得利益的阻力</vt:lpstr>
      <vt:lpstr>行业垄断</vt:lpstr>
      <vt:lpstr>（3）、规则缺失</vt:lpstr>
      <vt:lpstr>（4）、歧视弱者</vt:lpstr>
      <vt:lpstr>4、理论热点问题</vt:lpstr>
      <vt:lpstr>5、推进政治体制改革的途径及评价标准</vt:lpstr>
      <vt:lpstr>      评价政治体制改革成败的标准  </vt:lpstr>
      <vt:lpstr> 思考题 </vt:lpstr>
      <vt:lpstr>参考书目和文献</vt:lpstr>
      <vt:lpstr>幻灯片 117</vt:lpstr>
      <vt:lpstr>幻灯片 118</vt:lpstr>
      <vt:lpstr>四、社会形态更替的一般规律及特殊形式</vt:lpstr>
      <vt:lpstr>2、社会形态与社会经济形态</vt:lpstr>
      <vt:lpstr>幻灯片 121</vt:lpstr>
      <vt:lpstr>幻灯片 122</vt:lpstr>
      <vt:lpstr>3、社会形态是具体的、历史的，而不是抽象的</vt:lpstr>
      <vt:lpstr>4、现实存在的社会形态是复杂的，而不是“纯粹的”</vt:lpstr>
      <vt:lpstr>5、划分社会形态的客观标准是生产关系即经济基础，而不是上层建筑</vt:lpstr>
      <vt:lpstr>幻灯片 126</vt:lpstr>
      <vt:lpstr>6、人类社会是自然历史过程的客观根据</vt:lpstr>
      <vt:lpstr>幻灯片 128</vt:lpstr>
      <vt:lpstr>（二）、社会形态发展的普遍性和特殊性（唯物辩证地理解）</vt:lpstr>
      <vt:lpstr> 1、社会形态更替的统一性和多样性 </vt:lpstr>
      <vt:lpstr>幻灯片 131</vt:lpstr>
      <vt:lpstr>幻灯片 132</vt:lpstr>
      <vt:lpstr>（三）、社会形态更替的必然性与人们的历史选择性</vt:lpstr>
      <vt:lpstr>历史选择性包含三层关系：</vt:lpstr>
      <vt:lpstr>幻灯片 135</vt:lpstr>
      <vt:lpstr>幻灯片 136</vt:lpstr>
      <vt:lpstr>幻灯片 137</vt:lpstr>
      <vt:lpstr>3、社会形态更替的前进性与曲折性</vt:lpstr>
      <vt:lpstr>幻灯片 139</vt:lpstr>
      <vt:lpstr>幻灯片 140</vt:lpstr>
      <vt:lpstr>幻灯片 141</vt:lpstr>
      <vt:lpstr>思考题</vt:lpstr>
      <vt:lpstr>参考书目和文献</vt:lpstr>
      <vt:lpstr>幻灯片 144</vt:lpstr>
      <vt:lpstr>幻灯片 145</vt:lpstr>
      <vt:lpstr>谢谢同学们！</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微软用户</cp:lastModifiedBy>
  <cp:revision>1784</cp:revision>
  <dcterms:created xsi:type="dcterms:W3CDTF">2007-12-11T07:26:00Z</dcterms:created>
  <dcterms:modified xsi:type="dcterms:W3CDTF">2021-12-12T10:30:46Z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