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238" r:id="rId1"/>
  </p:sldMasterIdLst>
  <p:notesMasterIdLst>
    <p:notesMasterId r:id="rId91"/>
  </p:notesMasterIdLst>
  <p:sldIdLst>
    <p:sldId id="256" r:id="rId2"/>
    <p:sldId id="287" r:id="rId3"/>
    <p:sldId id="280" r:id="rId4"/>
    <p:sldId id="310" r:id="rId5"/>
    <p:sldId id="411" r:id="rId6"/>
    <p:sldId id="412" r:id="rId7"/>
    <p:sldId id="288" r:id="rId8"/>
    <p:sldId id="289" r:id="rId9"/>
    <p:sldId id="271" r:id="rId10"/>
    <p:sldId id="393" r:id="rId11"/>
    <p:sldId id="366" r:id="rId12"/>
    <p:sldId id="293" r:id="rId13"/>
    <p:sldId id="294" r:id="rId14"/>
    <p:sldId id="295" r:id="rId15"/>
    <p:sldId id="296" r:id="rId16"/>
    <p:sldId id="297" r:id="rId17"/>
    <p:sldId id="298" r:id="rId18"/>
    <p:sldId id="299" r:id="rId19"/>
    <p:sldId id="300" r:id="rId20"/>
    <p:sldId id="394" r:id="rId21"/>
    <p:sldId id="303" r:id="rId22"/>
    <p:sldId id="395" r:id="rId23"/>
    <p:sldId id="398" r:id="rId24"/>
    <p:sldId id="397" r:id="rId25"/>
    <p:sldId id="396" r:id="rId26"/>
    <p:sldId id="373" r:id="rId27"/>
    <p:sldId id="374" r:id="rId28"/>
    <p:sldId id="336" r:id="rId29"/>
    <p:sldId id="337" r:id="rId30"/>
    <p:sldId id="340" r:id="rId31"/>
    <p:sldId id="342" r:id="rId32"/>
    <p:sldId id="341" r:id="rId33"/>
    <p:sldId id="343" r:id="rId34"/>
    <p:sldId id="344" r:id="rId35"/>
    <p:sldId id="345" r:id="rId36"/>
    <p:sldId id="346" r:id="rId37"/>
    <p:sldId id="347" r:id="rId38"/>
    <p:sldId id="349" r:id="rId39"/>
    <p:sldId id="365" r:id="rId40"/>
    <p:sldId id="348" r:id="rId41"/>
    <p:sldId id="350" r:id="rId42"/>
    <p:sldId id="353" r:id="rId43"/>
    <p:sldId id="354" r:id="rId44"/>
    <p:sldId id="355" r:id="rId45"/>
    <p:sldId id="356" r:id="rId46"/>
    <p:sldId id="357" r:id="rId47"/>
    <p:sldId id="358" r:id="rId48"/>
    <p:sldId id="359" r:id="rId49"/>
    <p:sldId id="360" r:id="rId50"/>
    <p:sldId id="362" r:id="rId51"/>
    <p:sldId id="381" r:id="rId52"/>
    <p:sldId id="363" r:id="rId53"/>
    <p:sldId id="386" r:id="rId54"/>
    <p:sldId id="385" r:id="rId55"/>
    <p:sldId id="384" r:id="rId56"/>
    <p:sldId id="382" r:id="rId57"/>
    <p:sldId id="407" r:id="rId58"/>
    <p:sldId id="383" r:id="rId59"/>
    <p:sldId id="399" r:id="rId60"/>
    <p:sldId id="401" r:id="rId61"/>
    <p:sldId id="402" r:id="rId62"/>
    <p:sldId id="404" r:id="rId63"/>
    <p:sldId id="408" r:id="rId64"/>
    <p:sldId id="403" r:id="rId65"/>
    <p:sldId id="314" r:id="rId66"/>
    <p:sldId id="275" r:id="rId67"/>
    <p:sldId id="409" r:id="rId68"/>
    <p:sldId id="276" r:id="rId69"/>
    <p:sldId id="277" r:id="rId70"/>
    <p:sldId id="306" r:id="rId71"/>
    <p:sldId id="376" r:id="rId72"/>
    <p:sldId id="388" r:id="rId73"/>
    <p:sldId id="405" r:id="rId74"/>
    <p:sldId id="406" r:id="rId75"/>
    <p:sldId id="377" r:id="rId76"/>
    <p:sldId id="378" r:id="rId77"/>
    <p:sldId id="379" r:id="rId78"/>
    <p:sldId id="380" r:id="rId79"/>
    <p:sldId id="334" r:id="rId80"/>
    <p:sldId id="410" r:id="rId81"/>
    <p:sldId id="279" r:id="rId82"/>
    <p:sldId id="391" r:id="rId83"/>
    <p:sldId id="392" r:id="rId84"/>
    <p:sldId id="320" r:id="rId85"/>
    <p:sldId id="321" r:id="rId86"/>
    <p:sldId id="329" r:id="rId87"/>
    <p:sldId id="327" r:id="rId88"/>
    <p:sldId id="328" r:id="rId89"/>
    <p:sldId id="330" r:id="rId90"/>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Meggie" initials="WM" lastIdx="3" clrIdx="0">
    <p:extLst>
      <p:ext uri="{19B8F6BF-5375-455C-9EA6-DF929625EA0E}">
        <p15:presenceInfo xmlns:p15="http://schemas.microsoft.com/office/powerpoint/2012/main" userId="96ebb1de274fc0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A0C"/>
    <a:srgbClr val="CE200F"/>
    <a:srgbClr val="229C12"/>
    <a:srgbClr val="E037D6"/>
    <a:srgbClr val="4C4C4C"/>
    <a:srgbClr val="3F3F3F"/>
    <a:srgbClr val="2F2F2F"/>
    <a:srgbClr val="E22F31"/>
    <a:srgbClr val="E134B6"/>
    <a:srgbClr val="FED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73" autoAdjust="0"/>
  </p:normalViewPr>
  <p:slideViewPr>
    <p:cSldViewPr>
      <p:cViewPr varScale="1">
        <p:scale>
          <a:sx n="111" d="100"/>
          <a:sy n="111" d="100"/>
        </p:scale>
        <p:origin x="210" y="48"/>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t>‹#›</a:t>
            </a:fld>
            <a:endParaRPr lang="zh-CN" altLang="en-US"/>
          </a:p>
        </p:txBody>
      </p:sp>
    </p:spTree>
    <p:extLst>
      <p:ext uri="{BB962C8B-B14F-4D97-AF65-F5344CB8AC3E}">
        <p14:creationId xmlns:p14="http://schemas.microsoft.com/office/powerpoint/2010/main" val="7123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3623DC-50FF-485B-B4EE-84B84A40D4AF}" type="slidenum">
              <a:rPr lang="zh-CN" altLang="en-US" smtClean="0"/>
              <a:t>2</a:t>
            </a:fld>
            <a:endParaRPr lang="zh-CN" altLang="en-US"/>
          </a:p>
        </p:txBody>
      </p:sp>
    </p:spTree>
    <p:extLst>
      <p:ext uri="{BB962C8B-B14F-4D97-AF65-F5344CB8AC3E}">
        <p14:creationId xmlns:p14="http://schemas.microsoft.com/office/powerpoint/2010/main" val="9278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EE6790-D45C-42D1-A0A3-481E26C01724}" type="slidenum">
              <a:rPr lang="zh-CN" altLang="en-US" smtClean="0"/>
              <a:t>3</a:t>
            </a:fld>
            <a:endParaRPr lang="zh-CN" altLang="en-US"/>
          </a:p>
        </p:txBody>
      </p:sp>
    </p:spTree>
    <p:extLst>
      <p:ext uri="{BB962C8B-B14F-4D97-AF65-F5344CB8AC3E}">
        <p14:creationId xmlns:p14="http://schemas.microsoft.com/office/powerpoint/2010/main" val="1132541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t>2021/12/22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extLst>
      <p:ext uri="{BB962C8B-B14F-4D97-AF65-F5344CB8AC3E}">
        <p14:creationId xmlns:p14="http://schemas.microsoft.com/office/powerpoint/2010/main" val="2059980924"/>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6B8BEDB6-9134-4818-B860-A43816EEA546}" type="slidenum">
              <a:rPr lang="zh-CN" altLang="zh-CN" smtClean="0"/>
              <a:pPr>
                <a:defRPr/>
              </a:pPr>
              <a:t>‹#›</a:t>
            </a:fld>
            <a:endParaRPr lang="zh-CN" altLang="zh-CN"/>
          </a:p>
        </p:txBody>
      </p:sp>
    </p:spTree>
    <p:extLst>
      <p:ext uri="{BB962C8B-B14F-4D97-AF65-F5344CB8AC3E}">
        <p14:creationId xmlns:p14="http://schemas.microsoft.com/office/powerpoint/2010/main" val="60182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084147C6-441C-49A5-81DE-5A209A94F5E2}" type="slidenum">
              <a:rPr lang="zh-CN" altLang="zh-CN" smtClean="0"/>
              <a:pPr>
                <a:defRPr/>
              </a:pPr>
              <a:t>‹#›</a:t>
            </a:fld>
            <a:endParaRPr lang="zh-CN" altLang="zh-CN"/>
          </a:p>
        </p:txBody>
      </p:sp>
    </p:spTree>
    <p:extLst>
      <p:ext uri="{BB962C8B-B14F-4D97-AF65-F5344CB8AC3E}">
        <p14:creationId xmlns:p14="http://schemas.microsoft.com/office/powerpoint/2010/main" val="263450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3D053ACA-2909-4C7B-B0CD-5625C0124077}" type="slidenum">
              <a:rPr lang="zh-CN" altLang="zh-CN" smtClean="0"/>
              <a:pPr>
                <a:defRPr/>
              </a:pPr>
              <a:t>‹#›</a:t>
            </a:fld>
            <a:endParaRPr lang="zh-CN" altLang="zh-CN"/>
          </a:p>
        </p:txBody>
      </p:sp>
    </p:spTree>
    <p:extLst>
      <p:ext uri="{BB962C8B-B14F-4D97-AF65-F5344CB8AC3E}">
        <p14:creationId xmlns:p14="http://schemas.microsoft.com/office/powerpoint/2010/main" val="322845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8FFF86F1-7668-4E47-A7FF-F75D4CCAAEAF}" type="slidenum">
              <a:rPr lang="zh-CN" altLang="en-US" smtClean="0"/>
              <a:pPr>
                <a:defRPr/>
              </a:pPr>
              <a:t>‹#›</a:t>
            </a:fld>
            <a:endParaRPr lang="zh-CN" altLang="en-US"/>
          </a:p>
        </p:txBody>
      </p:sp>
    </p:spTree>
    <p:extLst>
      <p:ext uri="{BB962C8B-B14F-4D97-AF65-F5344CB8AC3E}">
        <p14:creationId xmlns:p14="http://schemas.microsoft.com/office/powerpoint/2010/main" val="10436960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D057A30F-1090-4CF9-91AC-8CD7ACC07E2E}" type="slidenum">
              <a:rPr lang="zh-CN" altLang="zh-CN" smtClean="0"/>
              <a:pPr>
                <a:defRPr/>
              </a:pPr>
              <a:t>‹#›</a:t>
            </a:fld>
            <a:endParaRPr lang="zh-CN" altLang="zh-CN"/>
          </a:p>
        </p:txBody>
      </p:sp>
    </p:spTree>
    <p:extLst>
      <p:ext uri="{BB962C8B-B14F-4D97-AF65-F5344CB8AC3E}">
        <p14:creationId xmlns:p14="http://schemas.microsoft.com/office/powerpoint/2010/main" val="298247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p>
        </p:txBody>
      </p:sp>
      <p:sp>
        <p:nvSpPr>
          <p:cNvPr id="8" name="KSO_FT"/>
          <p:cNvSpPr>
            <a:spLocks noGrp="1"/>
          </p:cNvSpPr>
          <p:nvPr>
            <p:ph type="ftr" sz="quarter" idx="11"/>
          </p:nvPr>
        </p:nvSpPr>
        <p:spPr/>
        <p:txBody>
          <a:bodyPr/>
          <a:lstStyle/>
          <a:p>
            <a:pPr>
              <a:defRPr/>
            </a:pPr>
            <a:endParaRPr lang="zh-CN" altLang="zh-CN"/>
          </a:p>
        </p:txBody>
      </p:sp>
      <p:sp>
        <p:nvSpPr>
          <p:cNvPr id="9" name="KSO_FN"/>
          <p:cNvSpPr>
            <a:spLocks noGrp="1"/>
          </p:cNvSpPr>
          <p:nvPr>
            <p:ph type="sldNum" sz="quarter" idx="12"/>
          </p:nvPr>
        </p:nvSpPr>
        <p:spPr/>
        <p:txBody>
          <a:bodyPr/>
          <a:lstStyle/>
          <a:p>
            <a:pPr>
              <a:defRPr/>
            </a:pPr>
            <a:fld id="{572F1F50-2BD9-4F09-9AA9-AF9A133E19DA}" type="slidenum">
              <a:rPr lang="zh-CN" altLang="zh-CN" smtClean="0"/>
              <a:pPr>
                <a:defRPr/>
              </a:pPr>
              <a:t>‹#›</a:t>
            </a:fld>
            <a:endParaRPr lang="zh-CN" altLang="zh-CN"/>
          </a:p>
        </p:txBody>
      </p:sp>
    </p:spTree>
    <p:extLst>
      <p:ext uri="{BB962C8B-B14F-4D97-AF65-F5344CB8AC3E}">
        <p14:creationId xmlns:p14="http://schemas.microsoft.com/office/powerpoint/2010/main" val="119946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p>
        </p:txBody>
      </p:sp>
      <p:sp>
        <p:nvSpPr>
          <p:cNvPr id="4" name="KSO_FT"/>
          <p:cNvSpPr>
            <a:spLocks noGrp="1"/>
          </p:cNvSpPr>
          <p:nvPr>
            <p:ph type="ftr" sz="quarter" idx="11"/>
          </p:nvPr>
        </p:nvSpPr>
        <p:spPr/>
        <p:txBody>
          <a:bodyPr/>
          <a:lstStyle/>
          <a:p>
            <a:pPr>
              <a:defRPr/>
            </a:pPr>
            <a:endParaRPr lang="zh-CN" altLang="zh-CN"/>
          </a:p>
        </p:txBody>
      </p:sp>
      <p:sp>
        <p:nvSpPr>
          <p:cNvPr id="5" name="KSO_FN"/>
          <p:cNvSpPr>
            <a:spLocks noGrp="1"/>
          </p:cNvSpPr>
          <p:nvPr>
            <p:ph type="sldNum" sz="quarter" idx="12"/>
          </p:nvPr>
        </p:nvSpPr>
        <p:spPr/>
        <p:txBody>
          <a:bodyPr/>
          <a:lstStyle/>
          <a:p>
            <a:pPr>
              <a:defRPr/>
            </a:pPr>
            <a:fld id="{354E30BC-2A9F-4B1F-9B31-2AA101D4B88C}" type="slidenum">
              <a:rPr lang="zh-CN" altLang="zh-CN" smtClean="0"/>
              <a:pPr>
                <a:defRPr/>
              </a:pPr>
              <a:t>‹#›</a:t>
            </a:fld>
            <a:endParaRPr lang="zh-CN" altLang="zh-CN"/>
          </a:p>
        </p:txBody>
      </p:sp>
    </p:spTree>
    <p:extLst>
      <p:ext uri="{BB962C8B-B14F-4D97-AF65-F5344CB8AC3E}">
        <p14:creationId xmlns:p14="http://schemas.microsoft.com/office/powerpoint/2010/main" val="340484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p>
        </p:txBody>
      </p:sp>
      <p:sp>
        <p:nvSpPr>
          <p:cNvPr id="3" name="KSO_FT"/>
          <p:cNvSpPr>
            <a:spLocks noGrp="1"/>
          </p:cNvSpPr>
          <p:nvPr>
            <p:ph type="ftr" sz="quarter" idx="11"/>
          </p:nvPr>
        </p:nvSpPr>
        <p:spPr/>
        <p:txBody>
          <a:bodyPr/>
          <a:lstStyle/>
          <a:p>
            <a:pPr>
              <a:defRPr/>
            </a:pPr>
            <a:endParaRPr lang="zh-CN" altLang="zh-CN"/>
          </a:p>
        </p:txBody>
      </p:sp>
      <p:sp>
        <p:nvSpPr>
          <p:cNvPr id="4" name="KSO_FN"/>
          <p:cNvSpPr>
            <a:spLocks noGrp="1"/>
          </p:cNvSpPr>
          <p:nvPr>
            <p:ph type="sldNum" sz="quarter" idx="12"/>
          </p:nvPr>
        </p:nvSpPr>
        <p:spPr/>
        <p:txBody>
          <a:bodyPr/>
          <a:lstStyle/>
          <a:p>
            <a:pPr>
              <a:defRPr/>
            </a:pPr>
            <a:fld id="{AF51B120-5B11-49CE-B63F-7EE220373793}" type="slidenum">
              <a:rPr lang="zh-CN" altLang="zh-CN" smtClean="0"/>
              <a:pPr>
                <a:defRPr/>
              </a:pPr>
              <a:t>‹#›</a:t>
            </a:fld>
            <a:endParaRPr lang="zh-CN" altLang="zh-CN"/>
          </a:p>
        </p:txBody>
      </p:sp>
    </p:spTree>
    <p:extLst>
      <p:ext uri="{BB962C8B-B14F-4D97-AF65-F5344CB8AC3E}">
        <p14:creationId xmlns:p14="http://schemas.microsoft.com/office/powerpoint/2010/main" val="217638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87A1BFFD-3B90-47C7-9BA6-893EE6253659}" type="slidenum">
              <a:rPr lang="zh-CN" altLang="zh-CN" smtClean="0"/>
              <a:pPr>
                <a:defRPr/>
              </a:pPr>
              <a:t>‹#›</a:t>
            </a:fld>
            <a:endParaRPr lang="zh-CN" altLang="zh-CN"/>
          </a:p>
        </p:txBody>
      </p:sp>
    </p:spTree>
    <p:extLst>
      <p:ext uri="{BB962C8B-B14F-4D97-AF65-F5344CB8AC3E}">
        <p14:creationId xmlns:p14="http://schemas.microsoft.com/office/powerpoint/2010/main" val="240752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08E06AFB-CFCF-4106-91BD-75894E1F7D5E}" type="slidenum">
              <a:rPr lang="zh-CN" altLang="zh-CN" smtClean="0"/>
              <a:pPr>
                <a:defRPr/>
              </a:pPr>
              <a:t>‹#›</a:t>
            </a:fld>
            <a:endParaRPr lang="zh-CN" altLang="zh-CN"/>
          </a:p>
        </p:txBody>
      </p:sp>
    </p:spTree>
    <p:extLst>
      <p:ext uri="{BB962C8B-B14F-4D97-AF65-F5344CB8AC3E}">
        <p14:creationId xmlns:p14="http://schemas.microsoft.com/office/powerpoint/2010/main" val="227622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pPr>
                <a:defRPr/>
              </a:pPr>
              <a:t>‹#›</a:t>
            </a:fld>
            <a:endParaRPr lang="zh-CN" altLang="zh-CN"/>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664110096"/>
      </p:ext>
    </p:extLst>
  </p:cSld>
  <p:clrMap bg1="lt1" tx1="dk1" bg2="lt2" tx2="dk2" accent1="accent1" accent2="accent2" accent3="accent3" accent4="accent4" accent5="accent5" accent6="accent6" hlink="hlink" folHlink="folHlink"/>
  <p:sldLayoutIdLst>
    <p:sldLayoutId id="2147486239" r:id="rId1"/>
    <p:sldLayoutId id="2147486240" r:id="rId2"/>
    <p:sldLayoutId id="2147486241" r:id="rId3"/>
    <p:sldLayoutId id="2147486242" r:id="rId4"/>
    <p:sldLayoutId id="2147486243" r:id="rId5"/>
    <p:sldLayoutId id="2147486244" r:id="rId6"/>
    <p:sldLayoutId id="2147486245" r:id="rId7"/>
    <p:sldLayoutId id="2147486246" r:id="rId8"/>
    <p:sldLayoutId id="2147486247" r:id="rId9"/>
    <p:sldLayoutId id="2147486248" r:id="rId10"/>
    <p:sldLayoutId id="2147486249"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media" Target="file:///F:\E\&#30005;&#23376;&#25945;&#26696;\&#26032;&#19990;&#32426;&#22823;&#23398;&#33521;&#35821;\&#20462;&#35746;&#29256;&#30005;&#23376;&#25945;&#26696;\&#26032;&#19990;&#32426;&#30005;&#23376;&#25945;&#26696;&#31532;1&#20876;\3&#23457;&#36890;&#35835;150331\B1U1\PPT_U1\para1_b1u1.mp3" TargetMode="External"/><Relationship Id="rId2" Type="http://schemas.openxmlformats.org/officeDocument/2006/relationships/audio" Target="file:///F:\E\&#30005;&#23376;&#25945;&#26696;\&#26032;&#19990;&#32426;&#22823;&#23398;&#33521;&#35821;\&#20462;&#35746;&#29256;&#30005;&#23376;&#25945;&#26696;\&#26032;&#19990;&#32426;&#30005;&#23376;&#25945;&#26696;&#31532;1&#20876;\3&#23457;&#36890;&#35835;150331\B1U1\PPT_U1\para2_b1u1.mp3" TargetMode="External"/><Relationship Id="rId1" Type="http://schemas.microsoft.com/office/2007/relationships/media" Target="file:///F:\E\&#30005;&#23376;&#25945;&#26696;\&#26032;&#19990;&#32426;&#22823;&#23398;&#33521;&#35821;\&#20462;&#35746;&#29256;&#30005;&#23376;&#25945;&#26696;\&#26032;&#19990;&#32426;&#30005;&#23376;&#25945;&#26696;&#31532;1&#20876;\3&#23457;&#36890;&#35835;150331\B1U1\PPT_U1\para2_b1u1.mp3" TargetMode="Externa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audio" Target="file:///F:\E\&#30005;&#23376;&#25945;&#26696;\&#26032;&#19990;&#32426;&#22823;&#23398;&#33521;&#35821;\&#20462;&#35746;&#29256;&#30005;&#23376;&#25945;&#26696;\&#26032;&#19990;&#32426;&#30005;&#23376;&#25945;&#26696;&#31532;1&#20876;\3&#23457;&#36890;&#35835;150331\B1U1\PPT_U1\para1_b1u1.mp3" TargetMode="External"/></Relationships>
</file>

<file path=ppt/slides/_rels/slide12.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31.xml"/><Relationship Id="rId4" Type="http://schemas.openxmlformats.org/officeDocument/2006/relationships/slide" Target="slide30.xml"/></Relationships>
</file>

<file path=ppt/slides/_rels/slide1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3.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5.xml"/></Relationships>
</file>

<file path=ppt/slides/_rels/slide1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1.xml"/><Relationship Id="rId1" Type="http://schemas.openxmlformats.org/officeDocument/2006/relationships/slideLayout" Target="../slideLayouts/slideLayout2.xml"/><Relationship Id="rId5" Type="http://schemas.openxmlformats.org/officeDocument/2006/relationships/slide" Target="slide44.xml"/><Relationship Id="rId4" Type="http://schemas.openxmlformats.org/officeDocument/2006/relationships/slide" Target="slide43.xml"/></Relationships>
</file>

<file path=ppt/slides/_rels/slide18.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52.xml"/><Relationship Id="rId1" Type="http://schemas.openxmlformats.org/officeDocument/2006/relationships/slideLayout" Target="../slideLayouts/slideLayout2.xml"/><Relationship Id="rId4" Type="http://schemas.openxmlformats.org/officeDocument/2006/relationships/slide" Target="slide54.xml"/></Relationships>
</file>

<file path=ppt/slides/_rels/slide24.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55.xml"/><Relationship Id="rId1" Type="http://schemas.openxmlformats.org/officeDocument/2006/relationships/slideLayout" Target="../slideLayouts/slideLayout2.xml"/><Relationship Id="rId4" Type="http://schemas.openxmlformats.org/officeDocument/2006/relationships/slide" Target="slide58.xml"/></Relationships>
</file>

<file path=ppt/slides/_rels/slide25.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slide" Target="slide59.xml"/><Relationship Id="rId1" Type="http://schemas.openxmlformats.org/officeDocument/2006/relationships/slideLayout" Target="../slideLayouts/slideLayout2.xml"/><Relationship Id="rId6" Type="http://schemas.openxmlformats.org/officeDocument/2006/relationships/slide" Target="slide64.xml"/><Relationship Id="rId5" Type="http://schemas.openxmlformats.org/officeDocument/2006/relationships/slide" Target="slide62.xml"/><Relationship Id="rId4" Type="http://schemas.openxmlformats.org/officeDocument/2006/relationships/slide" Target="slide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slide" Target="slide4.xml"/><Relationship Id="rId7" Type="http://schemas.openxmlformats.org/officeDocument/2006/relationships/slide" Target="slide8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8.xml"/><Relationship Id="rId5" Type="http://schemas.openxmlformats.org/officeDocument/2006/relationships/slide" Target="slide65.xml"/><Relationship Id="rId4" Type="http://schemas.openxmlformats.org/officeDocument/2006/relationships/slide" Target="slide9.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5.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16.xml"/><Relationship Id="rId4" Type="http://schemas.openxmlformats.org/officeDocument/2006/relationships/slide" Target="slide1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5.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6.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6.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17.xml"/><Relationship Id="rId4" Type="http://schemas.openxmlformats.org/officeDocument/2006/relationships/slide" Target="slide18.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1.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1.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22806;&#25945;&#31038;&#39640;&#38454;&#32508;&#21512;B2U6/How%20far%20back%20in%20time%20could%20you%20go%20and%20still%20understand%20English.wmv"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22806;&#25945;&#31038;&#39640;&#38454;&#32508;&#21512;B2U6/Chinese%20words%20have%20found%20their%20way%20into%20the%20English%20language.wmv"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media" Target="file:///F:\E\&#30005;&#23376;&#25945;&#26696;\&#26032;&#19990;&#32426;&#22823;&#23398;&#33521;&#35821;\&#20462;&#35746;&#29256;&#30005;&#23376;&#25945;&#26696;\&#26032;&#19990;&#32426;&#30005;&#23376;&#25945;&#26696;&#31532;1&#20876;\3&#23457;&#36890;&#35835;150331\B1U1\PPT_U1\para1_b1u1.mp3" TargetMode="External"/><Relationship Id="rId7" Type="http://schemas.openxmlformats.org/officeDocument/2006/relationships/slide" Target="slide3.xml"/><Relationship Id="rId2" Type="http://schemas.openxmlformats.org/officeDocument/2006/relationships/audio" Target="file:///F:\E\&#30005;&#23376;&#25945;&#26696;\&#26032;&#19990;&#32426;&#22823;&#23398;&#33521;&#35821;\&#20462;&#35746;&#29256;&#30005;&#23376;&#25945;&#26696;\&#26032;&#19990;&#32426;&#30005;&#23376;&#25945;&#26696;&#31532;1&#20876;\3&#23457;&#36890;&#35835;150331\B1U1\PPT_U1\para2_b1u1.mp3" TargetMode="External"/><Relationship Id="rId1" Type="http://schemas.microsoft.com/office/2007/relationships/media" Target="file:///F:\E\&#30005;&#23376;&#25945;&#26696;\&#26032;&#19990;&#32426;&#22823;&#23398;&#33521;&#35821;\&#20462;&#35746;&#29256;&#30005;&#23376;&#25945;&#26696;\&#26032;&#19990;&#32426;&#30005;&#23376;&#25945;&#26696;&#31532;1&#20876;\3&#23457;&#36890;&#35835;150331\B1U1\PPT_U1\para2_b1u1.mp3" TargetMode="External"/><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audio" Target="file:///F:\E\&#30005;&#23376;&#25945;&#26696;\&#26032;&#19990;&#32426;&#22823;&#23398;&#33521;&#35821;\&#20462;&#35746;&#29256;&#30005;&#23376;&#25945;&#26696;\&#26032;&#19990;&#32426;&#30005;&#23376;&#25945;&#26696;&#31532;1&#20876;\3&#23457;&#36890;&#35835;150331\B1U1\PPT_U1\para1_b1u1.mp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3" y="1837387"/>
            <a:ext cx="6264695" cy="1480635"/>
          </a:xfrm>
        </p:spPr>
        <p:txBody>
          <a:bodyPr>
            <a:normAutofit fontScale="90000"/>
          </a:bodyPr>
          <a:lstStyle/>
          <a:p>
            <a:r>
              <a:rPr lang="en-US" altLang="zh-CN" dirty="0"/>
              <a:t>Unit 6     Learning about English</a:t>
            </a:r>
            <a:endParaRPr lang="zh-CN" altLang="en-US" dirty="0"/>
          </a:p>
        </p:txBody>
      </p:sp>
    </p:spTree>
    <p:extLst>
      <p:ext uri="{BB962C8B-B14F-4D97-AF65-F5344CB8AC3E}">
        <p14:creationId xmlns:p14="http://schemas.microsoft.com/office/powerpoint/2010/main" val="4174371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7A32D-710A-4965-A79E-25D0918605DF}"/>
              </a:ext>
            </a:extLst>
          </p:cNvPr>
          <p:cNvSpPr>
            <a:spLocks noGrp="1"/>
          </p:cNvSpPr>
          <p:nvPr>
            <p:ph type="title"/>
          </p:nvPr>
        </p:nvSpPr>
        <p:spPr/>
        <p:txBody>
          <a:bodyPr/>
          <a:lstStyle/>
          <a:p>
            <a:r>
              <a:rPr lang="en-US" altLang="zh-CN" dirty="0"/>
              <a:t>In Reading – Global Reading</a:t>
            </a:r>
            <a:endParaRPr lang="zh-CN" altLang="en-US" dirty="0"/>
          </a:p>
        </p:txBody>
      </p:sp>
      <p:graphicFrame>
        <p:nvGraphicFramePr>
          <p:cNvPr id="4" name="表格 4">
            <a:extLst>
              <a:ext uri="{FF2B5EF4-FFF2-40B4-BE49-F238E27FC236}">
                <a16:creationId xmlns:a16="http://schemas.microsoft.com/office/drawing/2014/main" id="{340C1B64-1045-490A-8F3E-2D45AE85CB3E}"/>
              </a:ext>
            </a:extLst>
          </p:cNvPr>
          <p:cNvGraphicFramePr>
            <a:graphicFrameLocks noGrp="1"/>
          </p:cNvGraphicFramePr>
          <p:nvPr>
            <p:ph idx="1"/>
            <p:extLst>
              <p:ext uri="{D42A27DB-BD31-4B8C-83A1-F6EECF244321}">
                <p14:modId xmlns:p14="http://schemas.microsoft.com/office/powerpoint/2010/main" val="521098965"/>
              </p:ext>
            </p:extLst>
          </p:nvPr>
        </p:nvGraphicFramePr>
        <p:xfrm>
          <a:off x="426244" y="1489348"/>
          <a:ext cx="8538244" cy="4018796"/>
        </p:xfrm>
        <a:graphic>
          <a:graphicData uri="http://schemas.openxmlformats.org/drawingml/2006/table">
            <a:tbl>
              <a:tblPr firstRow="1" bandRow="1">
                <a:tableStyleId>{5C22544A-7EE6-4342-B048-85BDC9FD1C3A}</a:tableStyleId>
              </a:tblPr>
              <a:tblGrid>
                <a:gridCol w="1848644">
                  <a:extLst>
                    <a:ext uri="{9D8B030D-6E8A-4147-A177-3AD203B41FA5}">
                      <a16:colId xmlns:a16="http://schemas.microsoft.com/office/drawing/2014/main" val="1622985264"/>
                    </a:ext>
                  </a:extLst>
                </a:gridCol>
                <a:gridCol w="1872208">
                  <a:extLst>
                    <a:ext uri="{9D8B030D-6E8A-4147-A177-3AD203B41FA5}">
                      <a16:colId xmlns:a16="http://schemas.microsoft.com/office/drawing/2014/main" val="900688866"/>
                    </a:ext>
                  </a:extLst>
                </a:gridCol>
                <a:gridCol w="4817392">
                  <a:extLst>
                    <a:ext uri="{9D8B030D-6E8A-4147-A177-3AD203B41FA5}">
                      <a16:colId xmlns:a16="http://schemas.microsoft.com/office/drawing/2014/main" val="4211727203"/>
                    </a:ext>
                  </a:extLst>
                </a:gridCol>
              </a:tblGrid>
              <a:tr h="604697">
                <a:tc>
                  <a:txBody>
                    <a:bodyPr/>
                    <a:lstStyle/>
                    <a:p>
                      <a:pPr algn="ctr"/>
                      <a:r>
                        <a:rPr lang="en-US" altLang="zh-CN" sz="2400" dirty="0"/>
                        <a:t>Parts</a:t>
                      </a:r>
                      <a:r>
                        <a:rPr lang="en-US" altLang="zh-CN" dirty="0"/>
                        <a:t> </a:t>
                      </a:r>
                      <a:endParaRPr lang="zh-CN" altLang="en-US" dirty="0"/>
                    </a:p>
                  </a:txBody>
                  <a:tcPr/>
                </a:tc>
                <a:tc>
                  <a:txBody>
                    <a:bodyPr/>
                    <a:lstStyle/>
                    <a:p>
                      <a:pPr algn="ctr"/>
                      <a:r>
                        <a:rPr lang="en-US" altLang="zh-CN" sz="2400" dirty="0"/>
                        <a:t>Paragraphs</a:t>
                      </a:r>
                      <a:r>
                        <a:rPr lang="en-US" altLang="zh-CN" dirty="0"/>
                        <a:t> </a:t>
                      </a:r>
                      <a:endParaRPr lang="zh-CN" altLang="en-US" dirty="0"/>
                    </a:p>
                  </a:txBody>
                  <a:tcPr/>
                </a:tc>
                <a:tc>
                  <a:txBody>
                    <a:bodyPr/>
                    <a:lstStyle/>
                    <a:p>
                      <a:pPr algn="ctr"/>
                      <a:r>
                        <a:rPr lang="en-US" altLang="zh-CN" sz="2400" b="1" kern="1200" dirty="0">
                          <a:solidFill>
                            <a:schemeClr val="lt1"/>
                          </a:solidFill>
                          <a:latin typeface="+mn-lt"/>
                          <a:ea typeface="+mn-ea"/>
                          <a:cs typeface="+mn-cs"/>
                        </a:rPr>
                        <a:t>Main Ideas</a:t>
                      </a:r>
                      <a:endParaRPr lang="zh-CN" altLang="en-US" sz="2400" b="1" kern="1200" dirty="0">
                        <a:solidFill>
                          <a:schemeClr val="lt1"/>
                        </a:solidFill>
                        <a:latin typeface="+mn-lt"/>
                        <a:ea typeface="+mn-ea"/>
                        <a:cs typeface="+mn-cs"/>
                      </a:endParaRPr>
                    </a:p>
                  </a:txBody>
                  <a:tcPr/>
                </a:tc>
                <a:extLst>
                  <a:ext uri="{0D108BD9-81ED-4DB2-BD59-A6C34878D82A}">
                    <a16:rowId xmlns:a16="http://schemas.microsoft.com/office/drawing/2014/main" val="2862830378"/>
                  </a:ext>
                </a:extLst>
              </a:tr>
              <a:tr h="907470">
                <a:tc>
                  <a:txBody>
                    <a:bodyPr/>
                    <a:lstStyle/>
                    <a:p>
                      <a:pPr algn="ctr"/>
                      <a:r>
                        <a:rPr lang="en-US" altLang="zh-CN" sz="2400" dirty="0"/>
                        <a:t>Part </a:t>
                      </a:r>
                    </a:p>
                    <a:p>
                      <a:pPr algn="ctr"/>
                      <a:r>
                        <a:rPr lang="en-US" altLang="zh-CN" sz="2400" dirty="0"/>
                        <a:t>One</a:t>
                      </a:r>
                      <a:endParaRPr lang="zh-CN" altLang="en-US" sz="2400" dirty="0"/>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Paras. 1–3</a:t>
                      </a:r>
                      <a:endParaRPr lang="zh-CN" altLang="en-US" sz="1800" kern="1200" dirty="0">
                        <a:solidFill>
                          <a:schemeClr val="dk1"/>
                        </a:solidFill>
                        <a:latin typeface="+mn-lt"/>
                        <a:ea typeface="+mn-ea"/>
                        <a:cs typeface="+mn-cs"/>
                      </a:endParaRPr>
                    </a:p>
                  </a:txBody>
                  <a:tcPr/>
                </a:tc>
                <a:tc>
                  <a:txBody>
                    <a:bodyPr/>
                    <a:lstStyle/>
                    <a:p>
                      <a:endParaRPr lang="zh-CN" altLang="en-US" dirty="0"/>
                    </a:p>
                  </a:txBody>
                  <a:tcPr/>
                </a:tc>
                <a:extLst>
                  <a:ext uri="{0D108BD9-81ED-4DB2-BD59-A6C34878D82A}">
                    <a16:rowId xmlns:a16="http://schemas.microsoft.com/office/drawing/2014/main" val="2344113104"/>
                  </a:ext>
                </a:extLst>
              </a:tr>
              <a:tr h="1213143">
                <a:tc>
                  <a:txBody>
                    <a:bodyPr/>
                    <a:lstStyle/>
                    <a:p>
                      <a:pPr marL="0" algn="ctr" defTabSz="914400" rtl="0" eaLnBrk="1" latinLnBrk="0" hangingPunct="1"/>
                      <a:r>
                        <a:rPr lang="en-US" altLang="zh-CN" sz="2400" kern="1200" dirty="0">
                          <a:solidFill>
                            <a:schemeClr val="dk1"/>
                          </a:solidFill>
                          <a:latin typeface="+mn-lt"/>
                          <a:ea typeface="+mn-ea"/>
                          <a:cs typeface="+mn-cs"/>
                        </a:rPr>
                        <a:t>Part </a:t>
                      </a:r>
                    </a:p>
                    <a:p>
                      <a:pPr marL="0" algn="ctr" defTabSz="914400" rtl="0" eaLnBrk="1" latinLnBrk="0" hangingPunct="1"/>
                      <a:r>
                        <a:rPr lang="en-US" altLang="zh-CN" sz="2400" kern="1200" dirty="0">
                          <a:solidFill>
                            <a:schemeClr val="dk1"/>
                          </a:solidFill>
                          <a:latin typeface="+mn-lt"/>
                          <a:ea typeface="+mn-ea"/>
                          <a:cs typeface="+mn-cs"/>
                        </a:rPr>
                        <a:t>Two</a:t>
                      </a:r>
                      <a:endParaRPr lang="zh-CN" altLang="en-US" sz="2400" kern="1200" dirty="0">
                        <a:solidFill>
                          <a:schemeClr val="dk1"/>
                        </a:solidFill>
                        <a:latin typeface="+mn-lt"/>
                        <a:ea typeface="+mn-ea"/>
                        <a:cs typeface="+mn-cs"/>
                      </a:endParaRPr>
                    </a:p>
                  </a:txBody>
                  <a:tcPr/>
                </a:tc>
                <a:tc>
                  <a:txBody>
                    <a:bodyPr/>
                    <a:lstStyle/>
                    <a:p>
                      <a:pPr algn="ctr"/>
                      <a:endParaRPr lang="en-US" altLang="zh-CN" dirty="0"/>
                    </a:p>
                    <a:p>
                      <a:pPr algn="ctr"/>
                      <a:r>
                        <a:rPr lang="en-US" altLang="zh-CN" dirty="0" err="1"/>
                        <a:t>Paras</a:t>
                      </a:r>
                      <a:r>
                        <a:rPr lang="en-US" altLang="zh-CN" dirty="0"/>
                        <a:t>. 4–16</a:t>
                      </a:r>
                      <a:endParaRPr lang="zh-CN" altLang="en-US" dirty="0"/>
                    </a:p>
                  </a:txBody>
                  <a:tcPr/>
                </a:tc>
                <a:tc>
                  <a:txBody>
                    <a:bodyPr/>
                    <a:lstStyle/>
                    <a:p>
                      <a:endParaRPr lang="zh-CN" altLang="en-US" dirty="0"/>
                    </a:p>
                  </a:txBody>
                  <a:tcPr/>
                </a:tc>
                <a:extLst>
                  <a:ext uri="{0D108BD9-81ED-4DB2-BD59-A6C34878D82A}">
                    <a16:rowId xmlns:a16="http://schemas.microsoft.com/office/drawing/2014/main" val="4060619731"/>
                  </a:ext>
                </a:extLst>
              </a:tr>
              <a:tr h="1293486">
                <a:tc>
                  <a:txBody>
                    <a:bodyPr/>
                    <a:lstStyle/>
                    <a:p>
                      <a:pPr marL="0" algn="ctr" defTabSz="914400" rtl="0" eaLnBrk="1" latinLnBrk="0" hangingPunct="1"/>
                      <a:r>
                        <a:rPr lang="en-US" altLang="zh-CN" sz="2400" kern="1200" dirty="0">
                          <a:solidFill>
                            <a:schemeClr val="dk1"/>
                          </a:solidFill>
                          <a:latin typeface="+mn-lt"/>
                          <a:ea typeface="+mn-ea"/>
                          <a:cs typeface="+mn-cs"/>
                        </a:rPr>
                        <a:t>Part </a:t>
                      </a:r>
                    </a:p>
                    <a:p>
                      <a:pPr marL="0" algn="ctr" defTabSz="914400" rtl="0" eaLnBrk="1" latinLnBrk="0" hangingPunct="1"/>
                      <a:r>
                        <a:rPr lang="en-US" altLang="zh-CN" sz="2400" kern="1200" dirty="0">
                          <a:solidFill>
                            <a:schemeClr val="dk1"/>
                          </a:solidFill>
                          <a:latin typeface="+mn-lt"/>
                          <a:ea typeface="+mn-ea"/>
                          <a:cs typeface="+mn-cs"/>
                        </a:rPr>
                        <a:t>Three</a:t>
                      </a:r>
                      <a:endParaRPr lang="zh-CN" altLang="en-US" sz="2400" kern="1200" dirty="0">
                        <a:solidFill>
                          <a:schemeClr val="dk1"/>
                        </a:solidFill>
                        <a:latin typeface="+mn-lt"/>
                        <a:ea typeface="+mn-ea"/>
                        <a:cs typeface="+mn-cs"/>
                      </a:endParaRPr>
                    </a:p>
                  </a:txBody>
                  <a:tcPr/>
                </a:tc>
                <a:tc>
                  <a:txBody>
                    <a:bodyPr/>
                    <a:lstStyle/>
                    <a:p>
                      <a:pPr algn="ctr"/>
                      <a:endParaRPr lang="en-US" altLang="zh-CN" dirty="0"/>
                    </a:p>
                    <a:p>
                      <a:pPr algn="ctr"/>
                      <a:r>
                        <a:rPr lang="en-US" altLang="zh-CN" dirty="0" err="1"/>
                        <a:t>Paras</a:t>
                      </a:r>
                      <a:r>
                        <a:rPr lang="en-US" altLang="zh-CN" dirty="0"/>
                        <a:t>. 17–19</a:t>
                      </a:r>
                      <a:endParaRPr lang="zh-CN" altLang="en-US" dirty="0"/>
                    </a:p>
                  </a:txBody>
                  <a:tcPr/>
                </a:tc>
                <a:tc>
                  <a:txBody>
                    <a:bodyPr/>
                    <a:lstStyle/>
                    <a:p>
                      <a:endParaRPr lang="zh-CN" altLang="en-US" dirty="0"/>
                    </a:p>
                  </a:txBody>
                  <a:tcPr/>
                </a:tc>
                <a:extLst>
                  <a:ext uri="{0D108BD9-81ED-4DB2-BD59-A6C34878D82A}">
                    <a16:rowId xmlns:a16="http://schemas.microsoft.com/office/drawing/2014/main" val="3273120460"/>
                  </a:ext>
                </a:extLst>
              </a:tr>
            </a:tbl>
          </a:graphicData>
        </a:graphic>
      </p:graphicFrame>
      <p:sp>
        <p:nvSpPr>
          <p:cNvPr id="5" name="文本框 4">
            <a:extLst>
              <a:ext uri="{FF2B5EF4-FFF2-40B4-BE49-F238E27FC236}">
                <a16:creationId xmlns:a16="http://schemas.microsoft.com/office/drawing/2014/main" id="{273415A6-B9BE-4BFF-AD9E-FF77CD094C5A}"/>
              </a:ext>
            </a:extLst>
          </p:cNvPr>
          <p:cNvSpPr txBox="1"/>
          <p:nvPr/>
        </p:nvSpPr>
        <p:spPr>
          <a:xfrm>
            <a:off x="2771800" y="766888"/>
            <a:ext cx="3384376" cy="594202"/>
          </a:xfrm>
          <a:prstGeom prst="rect">
            <a:avLst/>
          </a:prstGeom>
          <a:noFill/>
        </p:spPr>
        <p:txBody>
          <a:bodyPr wrap="square" rtlCol="0">
            <a:spAutoFit/>
          </a:bodyPr>
          <a:lstStyle/>
          <a:p>
            <a:pPr algn="ctr">
              <a:lnSpc>
                <a:spcPct val="130000"/>
              </a:lnSpc>
            </a:pPr>
            <a:r>
              <a:rPr kumimoji="1" lang="en-US" altLang="zh-CN" sz="2800" b="1" dirty="0">
                <a:solidFill>
                  <a:srgbClr val="3F3F3F"/>
                </a:solidFill>
                <a:latin typeface="Arial" panose="020B0604020202020204" pitchFamily="34" charset="0"/>
                <a:ea typeface="微软雅黑" panose="020B0503020204020204" pitchFamily="34" charset="-122"/>
              </a:rPr>
              <a:t>Text Organization</a:t>
            </a:r>
            <a:endParaRPr kumimoji="1" lang="zh-CN" altLang="en-US" sz="2800" b="1" dirty="0">
              <a:solidFill>
                <a:srgbClr val="3F3F3F"/>
              </a:solidFill>
              <a:latin typeface="Arial" panose="020B0604020202020204" pitchFamily="34" charset="0"/>
              <a:ea typeface="微软雅黑" panose="020B0503020204020204" pitchFamily="34" charset="-122"/>
            </a:endParaRPr>
          </a:p>
        </p:txBody>
      </p:sp>
      <p:sp>
        <p:nvSpPr>
          <p:cNvPr id="3" name="文本框 2">
            <a:extLst>
              <a:ext uri="{FF2B5EF4-FFF2-40B4-BE49-F238E27FC236}">
                <a16:creationId xmlns:a16="http://schemas.microsoft.com/office/drawing/2014/main" id="{A4A2B6BF-B335-4011-842E-3321F2340884}"/>
              </a:ext>
            </a:extLst>
          </p:cNvPr>
          <p:cNvSpPr txBox="1"/>
          <p:nvPr/>
        </p:nvSpPr>
        <p:spPr>
          <a:xfrm>
            <a:off x="4139952" y="2077632"/>
            <a:ext cx="3888432" cy="923330"/>
          </a:xfrm>
          <a:prstGeom prst="rect">
            <a:avLst/>
          </a:prstGeom>
          <a:noFill/>
        </p:spPr>
        <p:txBody>
          <a:bodyPr wrap="square" rtlCol="0">
            <a:spAutoFit/>
          </a:bodyPr>
          <a:lstStyle/>
          <a:p>
            <a:r>
              <a:rPr lang="en-US" altLang="zh-CN" dirty="0"/>
              <a:t>The messiness of the English language resulting from its massive borrowing from other languages.</a:t>
            </a:r>
            <a:endParaRPr lang="zh-CN" altLang="en-US" dirty="0"/>
          </a:p>
        </p:txBody>
      </p:sp>
      <p:sp>
        <p:nvSpPr>
          <p:cNvPr id="6" name="文本框 5">
            <a:extLst>
              <a:ext uri="{FF2B5EF4-FFF2-40B4-BE49-F238E27FC236}">
                <a16:creationId xmlns:a16="http://schemas.microsoft.com/office/drawing/2014/main" id="{74552E09-E47D-42E2-9040-DBEF7D4559BA}"/>
              </a:ext>
            </a:extLst>
          </p:cNvPr>
          <p:cNvSpPr txBox="1"/>
          <p:nvPr/>
        </p:nvSpPr>
        <p:spPr>
          <a:xfrm>
            <a:off x="4139952" y="3129220"/>
            <a:ext cx="4752528" cy="923330"/>
          </a:xfrm>
          <a:prstGeom prst="rect">
            <a:avLst/>
          </a:prstGeom>
          <a:noFill/>
        </p:spPr>
        <p:txBody>
          <a:bodyPr wrap="square" rtlCol="0">
            <a:spAutoFit/>
          </a:bodyPr>
          <a:lstStyle/>
          <a:p>
            <a:r>
              <a:rPr lang="en-US" altLang="zh-CN" dirty="0"/>
              <a:t>The history of the English language from Old English to Modern English, with its roots in the Indo-European parent language.</a:t>
            </a:r>
            <a:endParaRPr lang="zh-CN" altLang="en-US" dirty="0"/>
          </a:p>
        </p:txBody>
      </p:sp>
      <p:sp>
        <p:nvSpPr>
          <p:cNvPr id="7" name="文本框 6">
            <a:extLst>
              <a:ext uri="{FF2B5EF4-FFF2-40B4-BE49-F238E27FC236}">
                <a16:creationId xmlns:a16="http://schemas.microsoft.com/office/drawing/2014/main" id="{1925EE30-54FE-4B6E-BCF5-0AA5825A8AA7}"/>
              </a:ext>
            </a:extLst>
          </p:cNvPr>
          <p:cNvSpPr txBox="1"/>
          <p:nvPr/>
        </p:nvSpPr>
        <p:spPr>
          <a:xfrm>
            <a:off x="4194775" y="4307815"/>
            <a:ext cx="4392488" cy="1200329"/>
          </a:xfrm>
          <a:prstGeom prst="rect">
            <a:avLst/>
          </a:prstGeom>
          <a:noFill/>
        </p:spPr>
        <p:txBody>
          <a:bodyPr wrap="square" rtlCol="0">
            <a:spAutoFit/>
          </a:bodyPr>
          <a:lstStyle/>
          <a:p>
            <a:r>
              <a:rPr lang="en-US" altLang="zh-CN" dirty="0"/>
              <a:t>Tolerance, love of freedom, and respect for the rights of others — the qualities of the English speaking people that explain the richness of their language.</a:t>
            </a:r>
            <a:endParaRPr lang="zh-CN" altLang="en-US" dirty="0"/>
          </a:p>
        </p:txBody>
      </p:sp>
    </p:spTree>
    <p:extLst>
      <p:ext uri="{BB962C8B-B14F-4D97-AF65-F5344CB8AC3E}">
        <p14:creationId xmlns:p14="http://schemas.microsoft.com/office/powerpoint/2010/main" val="406847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Detailed Reading</a:t>
            </a:r>
            <a:endParaRPr lang="zh-CN" altLang="en-US" b="0" dirty="0"/>
          </a:p>
        </p:txBody>
      </p:sp>
      <p:pic>
        <p:nvPicPr>
          <p:cNvPr id="4" name="para2_b1u1.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6">
            <a:lum bright="100000"/>
          </a:blip>
          <a:srcRect/>
          <a:stretch>
            <a:fillRect/>
          </a:stretch>
        </p:blipFill>
        <p:spPr bwMode="auto">
          <a:xfrm>
            <a:off x="323850" y="3217333"/>
            <a:ext cx="304800" cy="254000"/>
          </a:xfrm>
          <a:prstGeom prst="rect">
            <a:avLst/>
          </a:prstGeom>
          <a:noFill/>
        </p:spPr>
      </p:pic>
      <p:pic>
        <p:nvPicPr>
          <p:cNvPr id="5" name="para1_b1u1.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6">
            <a:lum bright="100000"/>
          </a:blip>
          <a:srcRect/>
          <a:stretch>
            <a:fillRect/>
          </a:stretch>
        </p:blipFill>
        <p:spPr bwMode="auto">
          <a:xfrm>
            <a:off x="306388" y="1524000"/>
            <a:ext cx="304800" cy="254000"/>
          </a:xfrm>
          <a:prstGeom prst="rect">
            <a:avLst/>
          </a:prstGeom>
          <a:noFill/>
          <a:ln w="9525">
            <a:noFill/>
            <a:miter lim="800000"/>
            <a:headEnd/>
            <a:tailEnd/>
          </a:ln>
        </p:spPr>
      </p:pic>
      <p:sp>
        <p:nvSpPr>
          <p:cNvPr id="7" name="TextBox 29"/>
          <p:cNvSpPr txBox="1">
            <a:spLocks noChangeArrowheads="1"/>
          </p:cNvSpPr>
          <p:nvPr/>
        </p:nvSpPr>
        <p:spPr bwMode="auto">
          <a:xfrm>
            <a:off x="306388" y="967289"/>
            <a:ext cx="8061325" cy="907941"/>
          </a:xfrm>
          <a:prstGeom prst="rect">
            <a:avLst/>
          </a:prstGeom>
          <a:noFill/>
          <a:ln w="9525">
            <a:noFill/>
            <a:miter lim="800000"/>
            <a:headEnd/>
            <a:tailEnd/>
          </a:ln>
        </p:spPr>
        <p:txBody>
          <a:bodyPr>
            <a:spAutoFit/>
          </a:bodyPr>
          <a:lstStyle/>
          <a:p>
            <a:pPr algn="ctr">
              <a:spcBef>
                <a:spcPct val="0"/>
              </a:spcBef>
            </a:pPr>
            <a:r>
              <a:rPr lang="en-US" altLang="zh-CN" sz="2800" b="1" dirty="0"/>
              <a:t> </a:t>
            </a:r>
            <a:r>
              <a:rPr lang="en-US" altLang="zh-CN" sz="2500" b="1" dirty="0"/>
              <a:t>The Glorious Messiness of English</a:t>
            </a:r>
          </a:p>
          <a:p>
            <a:pPr algn="ctr">
              <a:spcBef>
                <a:spcPct val="0"/>
              </a:spcBef>
            </a:pPr>
            <a:r>
              <a:rPr lang="en-US" altLang="zh-CN" sz="2400" dirty="0"/>
              <a:t>                                                         by Robert MacNeil </a:t>
            </a:r>
            <a:endParaRPr lang="zh-CN" altLang="zh-CN" sz="2400" dirty="0">
              <a:ea typeface="宋体" pitchFamily="2" charset="-122"/>
            </a:endParaRPr>
          </a:p>
        </p:txBody>
      </p:sp>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headEnd/>
            <a:tailEnd/>
          </a:ln>
          <a:effectLst/>
        </p:spPr>
        <p:txBody>
          <a:bodyPr>
            <a:spAutoFit/>
          </a:bodyPr>
          <a:lstStyle/>
          <a:p>
            <a:endParaRPr lang="zh-CN" altLang="en-US" sz="2000"/>
          </a:p>
        </p:txBody>
      </p:sp>
      <p:sp>
        <p:nvSpPr>
          <p:cNvPr id="11" name="文本框 10">
            <a:extLst>
              <a:ext uri="{FF2B5EF4-FFF2-40B4-BE49-F238E27FC236}">
                <a16:creationId xmlns:a16="http://schemas.microsoft.com/office/drawing/2014/main" id="{1806A0BB-5375-4346-8AEF-BCB5957F8D3D}"/>
              </a:ext>
            </a:extLst>
          </p:cNvPr>
          <p:cNvSpPr txBox="1"/>
          <p:nvPr/>
        </p:nvSpPr>
        <p:spPr>
          <a:xfrm>
            <a:off x="971716" y="2501837"/>
            <a:ext cx="7272808" cy="1938992"/>
          </a:xfrm>
          <a:prstGeom prst="rect">
            <a:avLst/>
          </a:prstGeom>
          <a:noFill/>
        </p:spPr>
        <p:txBody>
          <a:bodyPr wrap="square">
            <a:spAutoFit/>
          </a:bodyPr>
          <a:lstStyle/>
          <a:p>
            <a:pPr algn="just"/>
            <a:r>
              <a:rPr lang="en-US" altLang="zh-CN" sz="2400" i="1" dirty="0"/>
              <a:t>1</a:t>
            </a:r>
            <a:r>
              <a:rPr lang="en-US" altLang="zh-CN" sz="2400" dirty="0"/>
              <a:t>   The story of our English language is typically one of massive stealing from other languages. That is why English today has an estimated vocabulary of over one million words, while other major languages have far fewer.</a:t>
            </a:r>
            <a:endParaRPr lang="zh-CN" altLang="en-US" sz="2400" dirty="0"/>
          </a:p>
        </p:txBody>
      </p:sp>
    </p:spTree>
    <p:extLst>
      <p:ext uri="{BB962C8B-B14F-4D97-AF65-F5344CB8AC3E}">
        <p14:creationId xmlns:p14="http://schemas.microsoft.com/office/powerpoint/2010/main" val="23134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6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audio>
              <p:cMediaNode vol="100000" numSld="2">
                <p:cTn id="12"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2354" y="1417340"/>
            <a:ext cx="8041332" cy="3168352"/>
          </a:xfrm>
        </p:spPr>
        <p:txBody>
          <a:bodyPr>
            <a:normAutofit lnSpcReduction="10000"/>
          </a:bodyPr>
          <a:lstStyle/>
          <a:p>
            <a:pPr marL="0" indent="0">
              <a:buNone/>
            </a:pPr>
            <a:r>
              <a:rPr lang="en-US" altLang="zh-CN" sz="2400" i="1" dirty="0">
                <a:solidFill>
                  <a:srgbClr val="2F2F2F"/>
                </a:solidFill>
              </a:rPr>
              <a:t>2</a:t>
            </a:r>
            <a:r>
              <a:rPr lang="en-US" altLang="zh-CN" sz="2400" dirty="0">
                <a:solidFill>
                  <a:srgbClr val="2F2F2F"/>
                </a:solidFill>
              </a:rPr>
              <a:t>   </a:t>
            </a:r>
            <a:r>
              <a:rPr lang="en-US" altLang="zh-CN" sz="2400" dirty="0">
                <a:solidFill>
                  <a:schemeClr val="tx1"/>
                </a:solidFill>
              </a:rPr>
              <a:t>French, for example, has only about 75,000 words, and that includes English expressions like </a:t>
            </a:r>
            <a:r>
              <a:rPr lang="en-US" altLang="zh-CN" sz="2400" i="1" dirty="0">
                <a:solidFill>
                  <a:schemeClr val="tx1"/>
                </a:solidFill>
              </a:rPr>
              <a:t>snack bar</a:t>
            </a:r>
            <a:r>
              <a:rPr lang="en-US" altLang="zh-CN" sz="2400" dirty="0">
                <a:solidFill>
                  <a:schemeClr val="tx1"/>
                </a:solidFill>
              </a:rPr>
              <a:t> and </a:t>
            </a:r>
            <a:r>
              <a:rPr lang="en-US" altLang="zh-CN" sz="2400" i="1" dirty="0">
                <a:solidFill>
                  <a:schemeClr val="tx1"/>
                </a:solidFill>
              </a:rPr>
              <a:t>hit parade</a:t>
            </a:r>
            <a:r>
              <a:rPr lang="en-US" altLang="zh-CN" sz="2400" dirty="0">
                <a:solidFill>
                  <a:schemeClr val="tx1"/>
                </a:solidFill>
              </a:rPr>
              <a:t>. The French, however, do not like borrowing foreign words because they think it </a:t>
            </a:r>
            <a:r>
              <a:rPr lang="en-US" altLang="zh-CN" sz="2400" dirty="0">
                <a:solidFill>
                  <a:schemeClr val="tx1"/>
                </a:solidFill>
                <a:hlinkClick r:id="rId2" action="ppaction://hlinksldjump"/>
              </a:rPr>
              <a:t>corrupts</a:t>
            </a:r>
            <a:r>
              <a:rPr lang="en-US" altLang="zh-CN" sz="2400" dirty="0">
                <a:solidFill>
                  <a:schemeClr val="tx1"/>
                </a:solidFill>
              </a:rPr>
              <a:t> their language. The government tries to </a:t>
            </a:r>
            <a:r>
              <a:rPr lang="en-US" altLang="zh-CN" sz="2400" dirty="0">
                <a:solidFill>
                  <a:schemeClr val="tx1"/>
                </a:solidFill>
                <a:hlinkClick r:id="rId3" action="ppaction://hlinksldjump"/>
              </a:rPr>
              <a:t>ban</a:t>
            </a:r>
            <a:r>
              <a:rPr lang="en-US" altLang="zh-CN" sz="2400" dirty="0">
                <a:solidFill>
                  <a:schemeClr val="tx1"/>
                </a:solidFill>
              </a:rPr>
              <a:t> words from English and declares that </a:t>
            </a:r>
            <a:r>
              <a:rPr lang="en-US" altLang="zh-CN" sz="2400" i="1" dirty="0">
                <a:solidFill>
                  <a:schemeClr val="tx1"/>
                </a:solidFill>
              </a:rPr>
              <a:t>Walkman</a:t>
            </a:r>
            <a:r>
              <a:rPr lang="en-US" altLang="zh-CN" sz="2400" dirty="0">
                <a:solidFill>
                  <a:schemeClr val="tx1"/>
                </a:solidFill>
              </a:rPr>
              <a:t> is not </a:t>
            </a:r>
            <a:r>
              <a:rPr lang="en-US" altLang="zh-CN" sz="2400" dirty="0">
                <a:solidFill>
                  <a:schemeClr val="tx1"/>
                </a:solidFill>
                <a:hlinkClick r:id="rId4" action="ppaction://hlinksldjump"/>
              </a:rPr>
              <a:t>desirable</a:t>
            </a:r>
            <a:r>
              <a:rPr lang="en-US" altLang="zh-CN" sz="2400" dirty="0">
                <a:solidFill>
                  <a:schemeClr val="tx1"/>
                </a:solidFill>
              </a:rPr>
              <a:t>; so they </a:t>
            </a:r>
            <a:r>
              <a:rPr lang="en-US" altLang="zh-CN" sz="2400" dirty="0">
                <a:solidFill>
                  <a:schemeClr val="tx1"/>
                </a:solidFill>
                <a:hlinkClick r:id="rId5" action="ppaction://hlinksldjump"/>
              </a:rPr>
              <a:t>invent</a:t>
            </a:r>
            <a:r>
              <a:rPr lang="en-US" altLang="zh-CN" sz="2400" dirty="0">
                <a:solidFill>
                  <a:schemeClr val="tx1"/>
                </a:solidFill>
              </a:rPr>
              <a:t> a word, </a:t>
            </a:r>
            <a:r>
              <a:rPr lang="en-US" altLang="zh-CN" sz="2400" i="1" dirty="0" err="1">
                <a:solidFill>
                  <a:schemeClr val="tx1"/>
                </a:solidFill>
              </a:rPr>
              <a:t>balladeur</a:t>
            </a:r>
            <a:r>
              <a:rPr lang="en-US" altLang="zh-CN" sz="2400" i="1" dirty="0">
                <a:solidFill>
                  <a:schemeClr val="tx1"/>
                </a:solidFill>
              </a:rPr>
              <a:t>,</a:t>
            </a:r>
            <a:r>
              <a:rPr lang="en-US" altLang="zh-CN" sz="2400" dirty="0">
                <a:solidFill>
                  <a:schemeClr val="tx1"/>
                </a:solidFill>
              </a:rPr>
              <a:t> which French kids </a:t>
            </a:r>
            <a:r>
              <a:rPr lang="en-US" altLang="zh-CN" sz="2400" dirty="0">
                <a:solidFill>
                  <a:schemeClr val="tx1"/>
                </a:solidFill>
                <a:hlinkClick r:id="rId6" action="ppaction://hlinksldjump"/>
              </a:rPr>
              <a:t>are supposed to</a:t>
            </a:r>
            <a:r>
              <a:rPr lang="en-US" altLang="zh-CN" sz="2400" dirty="0">
                <a:solidFill>
                  <a:schemeClr val="tx1"/>
                </a:solidFill>
              </a:rPr>
              <a:t> say instead — but they don’t.</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81139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374678"/>
            <a:ext cx="7920880" cy="3888432"/>
          </a:xfrm>
        </p:spPr>
        <p:txBody>
          <a:bodyPr>
            <a:normAutofit/>
          </a:bodyPr>
          <a:lstStyle/>
          <a:p>
            <a:pPr marL="0" indent="0">
              <a:buNone/>
            </a:pPr>
            <a:r>
              <a:rPr lang="en-US" altLang="zh-CN" sz="2400" i="1" dirty="0">
                <a:solidFill>
                  <a:srgbClr val="2F2F2F"/>
                </a:solidFill>
              </a:rPr>
              <a:t>3   </a:t>
            </a:r>
            <a:r>
              <a:rPr lang="en-US" altLang="zh-CN" sz="2400" i="1" dirty="0">
                <a:solidFill>
                  <a:schemeClr val="tx1"/>
                </a:solidFill>
              </a:rPr>
              <a:t>Walkman</a:t>
            </a:r>
            <a:r>
              <a:rPr lang="en-US" altLang="zh-CN" sz="2400" dirty="0">
                <a:solidFill>
                  <a:schemeClr val="tx1"/>
                </a:solidFill>
              </a:rPr>
              <a:t> is </a:t>
            </a:r>
            <a:r>
              <a:rPr lang="en-US" altLang="zh-CN" sz="2400" dirty="0">
                <a:solidFill>
                  <a:schemeClr val="tx1"/>
                </a:solidFill>
                <a:hlinkClick r:id="rId2" action="ppaction://hlinksldjump"/>
              </a:rPr>
              <a:t>fascinating</a:t>
            </a:r>
            <a:r>
              <a:rPr lang="en-US" altLang="zh-CN" sz="2400" dirty="0">
                <a:solidFill>
                  <a:schemeClr val="tx1"/>
                </a:solidFill>
              </a:rPr>
              <a:t> because it isn’t even English. </a:t>
            </a:r>
            <a:r>
              <a:rPr lang="en-US" altLang="zh-CN" sz="2400" dirty="0">
                <a:solidFill>
                  <a:schemeClr val="tx1"/>
                </a:solidFill>
                <a:hlinkClick r:id="rId3" action="ppaction://hlinksldjump"/>
              </a:rPr>
              <a:t>Strictly speaking</a:t>
            </a:r>
            <a:r>
              <a:rPr lang="en-US" altLang="zh-CN" sz="2400" dirty="0">
                <a:solidFill>
                  <a:schemeClr val="tx1"/>
                </a:solidFill>
              </a:rPr>
              <a:t>, it was invented by the Japanese manufacturers who put two simple English words together to name their product. That doesn’t bother us, but it does bother the French. Such is the glorious messiness of English. That happy </a:t>
            </a:r>
            <a:r>
              <a:rPr lang="en-US" altLang="zh-CN" sz="2400" dirty="0">
                <a:solidFill>
                  <a:schemeClr val="tx1"/>
                </a:solidFill>
                <a:hlinkClick r:id="rId4" action="ppaction://hlinksldjump"/>
              </a:rPr>
              <a:t>tolerance</a:t>
            </a:r>
            <a:r>
              <a:rPr lang="en-US" altLang="zh-CN" sz="2400" dirty="0">
                <a:solidFill>
                  <a:schemeClr val="tx1"/>
                </a:solidFill>
              </a:rPr>
              <a:t>, that willingness to accept words from anywhere, explains the richness of English and why it has become, to a very real </a:t>
            </a:r>
            <a:r>
              <a:rPr lang="en-US" altLang="zh-CN" sz="2400" dirty="0">
                <a:solidFill>
                  <a:schemeClr val="tx1"/>
                </a:solidFill>
                <a:hlinkClick r:id="rId5" action="ppaction://hlinksldjump"/>
              </a:rPr>
              <a:t>extent</a:t>
            </a:r>
            <a:r>
              <a:rPr lang="en-US" altLang="zh-CN" sz="2400" dirty="0">
                <a:solidFill>
                  <a:schemeClr val="tx1"/>
                </a:solidFill>
              </a:rPr>
              <a:t>, the first truly global language</a:t>
            </a:r>
            <a:r>
              <a:rPr lang="en-US" altLang="zh-CN" sz="2400" dirty="0">
                <a:solidFill>
                  <a:srgbClr val="2F2F2F"/>
                </a:solidFill>
              </a:rPr>
              <a:t>. </a:t>
            </a:r>
            <a:endParaRPr lang="zh-CN" altLang="en-US" sz="2400" dirty="0">
              <a:solidFill>
                <a:srgbClr val="2F2F2F"/>
              </a:solidFill>
            </a:endParaRPr>
          </a:p>
        </p:txBody>
      </p:sp>
      <p:sp>
        <p:nvSpPr>
          <p:cNvPr id="4" name="标题 1"/>
          <p:cNvSpPr>
            <a:spLocks noGrp="1"/>
          </p:cNvSpPr>
          <p:nvPr>
            <p:ph type="title"/>
          </p:nvPr>
        </p:nvSpPr>
        <p:spPr/>
        <p:txBody>
          <a:bodyPr>
            <a:normAutofit/>
          </a:bodyPr>
          <a:lstStyle/>
          <a:p>
            <a:r>
              <a:rPr lang="en-US" altLang="zh-CN" dirty="0"/>
              <a:t>In Reading – Detailed Reading</a:t>
            </a:r>
            <a:r>
              <a:rPr lang="en-US" altLang="zh-CN" b="0" dirty="0"/>
              <a:t> </a:t>
            </a:r>
            <a:endParaRPr lang="zh-CN" altLang="en-US" b="0" dirty="0"/>
          </a:p>
        </p:txBody>
      </p:sp>
    </p:spTree>
    <p:extLst>
      <p:ext uri="{BB962C8B-B14F-4D97-AF65-F5344CB8AC3E}">
        <p14:creationId xmlns:p14="http://schemas.microsoft.com/office/powerpoint/2010/main" val="385802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1320" y="913284"/>
            <a:ext cx="7969324" cy="4320480"/>
          </a:xfrm>
        </p:spPr>
        <p:txBody>
          <a:bodyPr>
            <a:noAutofit/>
          </a:bodyPr>
          <a:lstStyle/>
          <a:p>
            <a:pPr marL="0" indent="0">
              <a:buNone/>
            </a:pPr>
            <a:r>
              <a:rPr lang="en-US" altLang="zh-CN" sz="2400" i="1" dirty="0">
                <a:solidFill>
                  <a:srgbClr val="2F2F2F"/>
                </a:solidFill>
              </a:rPr>
              <a:t>4</a:t>
            </a:r>
            <a:r>
              <a:rPr lang="en-US" altLang="zh-CN" sz="2400" dirty="0">
                <a:solidFill>
                  <a:srgbClr val="2F2F2F"/>
                </a:solidFill>
              </a:rPr>
              <a:t>   </a:t>
            </a:r>
            <a:r>
              <a:rPr lang="en-US" altLang="zh-CN" sz="2400" dirty="0">
                <a:solidFill>
                  <a:schemeClr val="tx1"/>
                </a:solidFill>
              </a:rPr>
              <a:t>How did the language of a small island off the coast of Europe become the language of the planet — more widely spoken and written than any other has ever been? The history of English is present in the first words a child learns about identity (</a:t>
            </a:r>
            <a:r>
              <a:rPr lang="en-US" altLang="zh-CN" sz="2400" i="1" dirty="0">
                <a:solidFill>
                  <a:schemeClr val="tx1"/>
                </a:solidFill>
              </a:rPr>
              <a:t>I, me, you</a:t>
            </a:r>
            <a:r>
              <a:rPr lang="en-US" altLang="zh-CN" sz="2400" dirty="0">
                <a:solidFill>
                  <a:schemeClr val="tx1"/>
                </a:solidFill>
              </a:rPr>
              <a:t>); possession (</a:t>
            </a:r>
            <a:r>
              <a:rPr lang="en-US" altLang="zh-CN" sz="2400" i="1" dirty="0">
                <a:solidFill>
                  <a:schemeClr val="tx1"/>
                </a:solidFill>
              </a:rPr>
              <a:t>mine, yours</a:t>
            </a:r>
            <a:r>
              <a:rPr lang="en-US" altLang="zh-CN" sz="2400" dirty="0">
                <a:solidFill>
                  <a:schemeClr val="tx1"/>
                </a:solidFill>
              </a:rPr>
              <a:t>); the body (</a:t>
            </a:r>
            <a:r>
              <a:rPr lang="en-US" altLang="zh-CN" sz="2400" i="1" dirty="0">
                <a:solidFill>
                  <a:schemeClr val="tx1"/>
                </a:solidFill>
              </a:rPr>
              <a:t>eye, nose, mouth</a:t>
            </a:r>
            <a:r>
              <a:rPr lang="en-US" altLang="zh-CN" sz="2400" dirty="0">
                <a:solidFill>
                  <a:schemeClr val="tx1"/>
                </a:solidFill>
              </a:rPr>
              <a:t>); size (</a:t>
            </a:r>
            <a:r>
              <a:rPr lang="en-US" altLang="zh-CN" sz="2400" i="1" dirty="0">
                <a:solidFill>
                  <a:schemeClr val="tx1"/>
                </a:solidFill>
              </a:rPr>
              <a:t>tall, short</a:t>
            </a:r>
            <a:r>
              <a:rPr lang="en-US" altLang="zh-CN" sz="2400" dirty="0">
                <a:solidFill>
                  <a:schemeClr val="tx1"/>
                </a:solidFill>
              </a:rPr>
              <a:t>); and necessities (</a:t>
            </a:r>
            <a:r>
              <a:rPr lang="en-US" altLang="zh-CN" sz="2400" i="1" dirty="0">
                <a:solidFill>
                  <a:schemeClr val="tx1"/>
                </a:solidFill>
              </a:rPr>
              <a:t>food, water</a:t>
            </a:r>
            <a:r>
              <a:rPr lang="en-US" altLang="zh-CN" sz="2400" dirty="0">
                <a:solidFill>
                  <a:schemeClr val="tx1"/>
                </a:solidFill>
              </a:rPr>
              <a:t>). These words all come from Old English or Anglo-Saxon English, the </a:t>
            </a:r>
            <a:r>
              <a:rPr lang="en-US" altLang="zh-CN" sz="2400" dirty="0">
                <a:solidFill>
                  <a:schemeClr val="tx1"/>
                </a:solidFill>
                <a:hlinkClick r:id="rId2" action="ppaction://hlinksldjump"/>
              </a:rPr>
              <a:t>core</a:t>
            </a:r>
            <a:r>
              <a:rPr lang="en-US" altLang="zh-CN" sz="2400" dirty="0">
                <a:solidFill>
                  <a:schemeClr val="tx1"/>
                </a:solidFill>
              </a:rPr>
              <a:t> of our language. Usually short and direct, these are words we still use today for the things that really matter to us.</a:t>
            </a:r>
            <a:endParaRPr lang="zh-CN" altLang="zh-CN"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18327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097" y="1561356"/>
            <a:ext cx="8113340" cy="3387975"/>
          </a:xfrm>
        </p:spPr>
        <p:txBody>
          <a:bodyPr>
            <a:noAutofit/>
          </a:bodyPr>
          <a:lstStyle/>
          <a:p>
            <a:pPr marL="0" indent="0">
              <a:buNone/>
            </a:pPr>
            <a:r>
              <a:rPr lang="en-US" altLang="zh-CN" sz="2300" i="1" dirty="0">
                <a:solidFill>
                  <a:srgbClr val="2F2F2F"/>
                </a:solidFill>
              </a:rPr>
              <a:t>5</a:t>
            </a:r>
            <a:r>
              <a:rPr lang="en-US" altLang="zh-CN" sz="2300" dirty="0">
                <a:solidFill>
                  <a:srgbClr val="2F2F2F"/>
                </a:solidFill>
              </a:rPr>
              <a:t>    </a:t>
            </a:r>
            <a:r>
              <a:rPr lang="en-US" altLang="zh-CN" sz="2400" dirty="0">
                <a:solidFill>
                  <a:schemeClr val="tx1"/>
                </a:solidFill>
              </a:rPr>
              <a:t>Great speakers often use Old English to </a:t>
            </a:r>
            <a:r>
              <a:rPr lang="en-US" altLang="zh-CN" sz="2400" dirty="0">
                <a:solidFill>
                  <a:schemeClr val="tx1"/>
                </a:solidFill>
                <a:hlinkClick r:id="rId2" action="ppaction://hlinksldjump"/>
              </a:rPr>
              <a:t>arouse</a:t>
            </a:r>
            <a:r>
              <a:rPr lang="en-US" altLang="zh-CN" sz="2400" dirty="0">
                <a:solidFill>
                  <a:schemeClr val="tx1"/>
                </a:solidFill>
              </a:rPr>
              <a:t> our emotions. For example, during World War II, Winston Churchill made this speech, stirring the courage of his people against Hitler’s armies positioned to cross the English Channel: “We shall fight on the beaches, we shall fight on the landing grounds, we shall fight in the fields and in the streets, we shall fight in the hills. We shall never surrender.”</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84037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097" y="1201317"/>
            <a:ext cx="7969323" cy="3600400"/>
          </a:xfrm>
        </p:spPr>
        <p:txBody>
          <a:bodyPr>
            <a:noAutofit/>
          </a:bodyPr>
          <a:lstStyle/>
          <a:p>
            <a:pPr marL="0" indent="0">
              <a:buNone/>
            </a:pPr>
            <a:r>
              <a:rPr lang="en-US" altLang="zh-CN" sz="2400" i="1" dirty="0">
                <a:solidFill>
                  <a:srgbClr val="2F2F2F"/>
                </a:solidFill>
              </a:rPr>
              <a:t>6</a:t>
            </a:r>
            <a:r>
              <a:rPr lang="en-US" altLang="zh-CN" sz="2400" dirty="0">
                <a:solidFill>
                  <a:srgbClr val="2F2F2F"/>
                </a:solidFill>
              </a:rPr>
              <a:t>   </a:t>
            </a:r>
            <a:r>
              <a:rPr lang="en-US" altLang="zh-CN" sz="2400" dirty="0">
                <a:solidFill>
                  <a:schemeClr val="tx1"/>
                </a:solidFill>
              </a:rPr>
              <a:t>Virtually every one of those words came from Old English, except the last — </a:t>
            </a:r>
            <a:r>
              <a:rPr lang="en-US" altLang="zh-CN" sz="2400" i="1" dirty="0">
                <a:solidFill>
                  <a:schemeClr val="tx1"/>
                </a:solidFill>
              </a:rPr>
              <a:t>surrender</a:t>
            </a:r>
            <a:r>
              <a:rPr lang="en-US" altLang="zh-CN" sz="2400" dirty="0">
                <a:solidFill>
                  <a:schemeClr val="tx1"/>
                </a:solidFill>
              </a:rPr>
              <a:t>, which came from Norman French. Churchill could have said, “We shall never give in,” but it is one of the lovely — and powerful — </a:t>
            </a:r>
            <a:r>
              <a:rPr lang="en-US" altLang="zh-CN" sz="2400" dirty="0">
                <a:solidFill>
                  <a:schemeClr val="tx1"/>
                </a:solidFill>
                <a:hlinkClick r:id="rId2" action="ppaction://hlinksldjump"/>
              </a:rPr>
              <a:t>opportunities</a:t>
            </a:r>
            <a:r>
              <a:rPr lang="en-US" altLang="zh-CN" sz="2400" dirty="0">
                <a:solidFill>
                  <a:schemeClr val="tx1"/>
                </a:solidFill>
              </a:rPr>
              <a:t> of English that a writer can mix, </a:t>
            </a:r>
            <a:r>
              <a:rPr lang="en-US" altLang="zh-CN" sz="2400" dirty="0">
                <a:solidFill>
                  <a:schemeClr val="tx1"/>
                </a:solidFill>
                <a:hlinkClick r:id="rId3" action="ppaction://hlinksldjump"/>
              </a:rPr>
              <a:t>for effect</a:t>
            </a:r>
            <a:r>
              <a:rPr lang="en-US" altLang="zh-CN" sz="2400" dirty="0">
                <a:solidFill>
                  <a:schemeClr val="tx1"/>
                </a:solidFill>
              </a:rPr>
              <a:t>, different words from different backgrounds. Yet there is something direct to the heart that speaks to us from the earliest words in our language.</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84798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676" y="913285"/>
            <a:ext cx="7992888" cy="3888432"/>
          </a:xfrm>
        </p:spPr>
        <p:txBody>
          <a:bodyPr>
            <a:normAutofit fontScale="92500"/>
          </a:bodyPr>
          <a:lstStyle/>
          <a:p>
            <a:pPr marL="0" indent="0">
              <a:buNone/>
            </a:pPr>
            <a:r>
              <a:rPr lang="en-US" altLang="zh-CN" sz="2400" i="1" dirty="0">
                <a:solidFill>
                  <a:srgbClr val="2F2F2F"/>
                </a:solidFill>
              </a:rPr>
              <a:t>7</a:t>
            </a:r>
            <a:r>
              <a:rPr lang="en-US" altLang="zh-CN" sz="2400" dirty="0">
                <a:solidFill>
                  <a:srgbClr val="2F2F2F"/>
                </a:solidFill>
              </a:rPr>
              <a:t>   </a:t>
            </a:r>
            <a:r>
              <a:rPr lang="en-US" altLang="zh-CN" sz="2400" dirty="0">
                <a:solidFill>
                  <a:schemeClr val="tx1"/>
                </a:solidFill>
              </a:rPr>
              <a:t>When Julius Caesar </a:t>
            </a:r>
            <a:r>
              <a:rPr lang="en-US" altLang="zh-CN" sz="2400" dirty="0">
                <a:solidFill>
                  <a:schemeClr val="tx1"/>
                </a:solidFill>
                <a:hlinkClick r:id="rId2" action="ppaction://hlinksldjump"/>
              </a:rPr>
              <a:t>invaded</a:t>
            </a:r>
            <a:r>
              <a:rPr lang="en-US" altLang="zh-CN" sz="2400" dirty="0">
                <a:solidFill>
                  <a:schemeClr val="tx1"/>
                </a:solidFill>
              </a:rPr>
              <a:t> Britain in 55 B.C., English did not exist. The Celts, who inhabited the land, spoke languages that survive today mainly as Welsh. Where those languages came from is still a </a:t>
            </a:r>
            <a:r>
              <a:rPr lang="en-US" altLang="zh-CN" sz="2400" dirty="0">
                <a:solidFill>
                  <a:schemeClr val="tx1"/>
                </a:solidFill>
                <a:hlinkClick r:id="rId3" action="ppaction://hlinksldjump"/>
              </a:rPr>
              <a:t>mystery</a:t>
            </a:r>
            <a:r>
              <a:rPr lang="en-US" altLang="zh-CN" sz="2400" dirty="0">
                <a:solidFill>
                  <a:schemeClr val="tx1"/>
                </a:solidFill>
              </a:rPr>
              <a:t>, but there is a theory.</a:t>
            </a:r>
          </a:p>
          <a:p>
            <a:pPr marL="0" indent="0">
              <a:buNone/>
            </a:pPr>
            <a:r>
              <a:rPr lang="en-US" altLang="zh-CN" sz="2400" i="1" dirty="0">
                <a:solidFill>
                  <a:schemeClr val="tx1"/>
                </a:solidFill>
              </a:rPr>
              <a:t>8</a:t>
            </a:r>
            <a:r>
              <a:rPr lang="en-US" altLang="zh-CN" sz="2400" dirty="0">
                <a:solidFill>
                  <a:schemeClr val="tx1"/>
                </a:solidFill>
              </a:rPr>
              <a:t>   Two centuries ago an English judge in India noticed that several words in Sanskrit closely </a:t>
            </a:r>
            <a:r>
              <a:rPr lang="en-US" altLang="zh-CN" sz="2400" dirty="0">
                <a:solidFill>
                  <a:schemeClr val="tx1"/>
                </a:solidFill>
                <a:hlinkClick r:id="rId4" action="ppaction://hlinksldjump"/>
              </a:rPr>
              <a:t>resembled</a:t>
            </a:r>
            <a:r>
              <a:rPr lang="en-US" altLang="zh-CN" sz="2400" dirty="0">
                <a:solidFill>
                  <a:schemeClr val="tx1"/>
                </a:solidFill>
              </a:rPr>
              <a:t> some words in Greek and Latin. A systematic study revealed that many modern languages </a:t>
            </a:r>
            <a:r>
              <a:rPr lang="en-US" altLang="zh-CN" sz="2400" dirty="0">
                <a:solidFill>
                  <a:schemeClr val="tx1"/>
                </a:solidFill>
                <a:hlinkClick r:id="rId5" action="ppaction://hlinksldjump"/>
              </a:rPr>
              <a:t>descended</a:t>
            </a:r>
            <a:r>
              <a:rPr lang="en-US" altLang="zh-CN" sz="2400" dirty="0">
                <a:solidFill>
                  <a:schemeClr val="tx1"/>
                </a:solidFill>
              </a:rPr>
              <a:t> from a common parent language, lost to us because nothing was written down.</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3585051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101" y="855512"/>
            <a:ext cx="8185348" cy="4327677"/>
          </a:xfrm>
        </p:spPr>
        <p:txBody>
          <a:bodyPr>
            <a:normAutofit/>
          </a:bodyPr>
          <a:lstStyle/>
          <a:p>
            <a:pPr marL="0" indent="0">
              <a:buNone/>
            </a:pPr>
            <a:r>
              <a:rPr lang="en-US" altLang="zh-CN" sz="2400" i="1" dirty="0">
                <a:solidFill>
                  <a:srgbClr val="2F2F2F"/>
                </a:solidFill>
              </a:rPr>
              <a:t>9</a:t>
            </a:r>
            <a:r>
              <a:rPr lang="en-US" altLang="zh-CN" sz="2400" dirty="0">
                <a:solidFill>
                  <a:srgbClr val="2F2F2F"/>
                </a:solidFill>
              </a:rPr>
              <a:t>   </a:t>
            </a:r>
            <a:r>
              <a:rPr lang="en-US" altLang="zh-CN" sz="2400" dirty="0">
                <a:solidFill>
                  <a:schemeClr val="tx1"/>
                </a:solidFill>
              </a:rPr>
              <a:t>Identifying similar words, linguists have </a:t>
            </a:r>
            <a:r>
              <a:rPr lang="en-US" altLang="zh-CN" sz="2400" dirty="0">
                <a:solidFill>
                  <a:schemeClr val="tx1"/>
                </a:solidFill>
                <a:hlinkClick r:id="rId2" action="ppaction://hlinksldjump"/>
              </a:rPr>
              <a:t>come up with</a:t>
            </a:r>
            <a:r>
              <a:rPr lang="en-US" altLang="zh-CN" sz="2400" dirty="0">
                <a:solidFill>
                  <a:schemeClr val="tx1"/>
                </a:solidFill>
              </a:rPr>
              <a:t> what they call an Indo-European parent language, spoken until 3500 to 2000 B.C. These people had common words for </a:t>
            </a:r>
            <a:r>
              <a:rPr lang="en-US" altLang="zh-CN" sz="2400" i="1" dirty="0">
                <a:solidFill>
                  <a:schemeClr val="tx1"/>
                </a:solidFill>
              </a:rPr>
              <a:t>snow, bee </a:t>
            </a:r>
            <a:r>
              <a:rPr lang="en-US" altLang="zh-CN" sz="2400" dirty="0">
                <a:solidFill>
                  <a:schemeClr val="tx1"/>
                </a:solidFill>
              </a:rPr>
              <a:t>and </a:t>
            </a:r>
            <a:r>
              <a:rPr lang="en-US" altLang="zh-CN" sz="2400" i="1" dirty="0">
                <a:solidFill>
                  <a:schemeClr val="tx1"/>
                </a:solidFill>
              </a:rPr>
              <a:t>wolf</a:t>
            </a:r>
            <a:r>
              <a:rPr lang="en-US" altLang="zh-CN" sz="2400" dirty="0">
                <a:solidFill>
                  <a:schemeClr val="tx1"/>
                </a:solidFill>
              </a:rPr>
              <a:t> but no word for </a:t>
            </a:r>
            <a:r>
              <a:rPr lang="en-US" altLang="zh-CN" sz="2400" i="1" dirty="0">
                <a:solidFill>
                  <a:schemeClr val="tx1"/>
                </a:solidFill>
              </a:rPr>
              <a:t>sea</a:t>
            </a:r>
            <a:r>
              <a:rPr lang="en-US" altLang="zh-CN" sz="2400" dirty="0">
                <a:solidFill>
                  <a:schemeClr val="tx1"/>
                </a:solidFill>
              </a:rPr>
              <a:t>. So some scholars assume they lived somewhere in north-central Europe, where it was cold. Traveling east, some </a:t>
            </a:r>
            <a:r>
              <a:rPr lang="en-US" altLang="zh-CN" sz="2400" dirty="0">
                <a:solidFill>
                  <a:schemeClr val="tx1"/>
                </a:solidFill>
                <a:hlinkClick r:id="rId3" action="ppaction://hlinksldjump"/>
              </a:rPr>
              <a:t>established</a:t>
            </a:r>
            <a:r>
              <a:rPr lang="en-US" altLang="zh-CN" sz="2400" dirty="0">
                <a:solidFill>
                  <a:schemeClr val="tx1"/>
                </a:solidFill>
              </a:rPr>
              <a:t> the languages of India and Pakistan, and others drifted west toward the gentler climates of Europe. Some who made the earliest move westward became known as the Celts, whom Caesar’s armies found in Britain.</a:t>
            </a:r>
            <a:endParaRPr kumimoji="1"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04836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03" y="1129308"/>
            <a:ext cx="8113340" cy="3736847"/>
          </a:xfrm>
        </p:spPr>
        <p:txBody>
          <a:bodyPr>
            <a:noAutofit/>
          </a:bodyPr>
          <a:lstStyle/>
          <a:p>
            <a:pPr marL="0" indent="0">
              <a:buNone/>
            </a:pPr>
            <a:r>
              <a:rPr lang="en-US" altLang="zh-CN" sz="2400" i="1" dirty="0">
                <a:solidFill>
                  <a:schemeClr val="tx1"/>
                </a:solidFill>
              </a:rPr>
              <a:t>10</a:t>
            </a:r>
            <a:r>
              <a:rPr lang="en-US" altLang="zh-CN" sz="2400" dirty="0">
                <a:solidFill>
                  <a:schemeClr val="tx1"/>
                </a:solidFill>
              </a:rPr>
              <a:t>  New words came with the Germanic tribes — the Angles, the Saxons, etc. — that </a:t>
            </a:r>
            <a:r>
              <a:rPr lang="en-US" altLang="zh-CN" sz="2400" dirty="0">
                <a:solidFill>
                  <a:schemeClr val="tx1"/>
                </a:solidFill>
                <a:hlinkClick r:id="rId2" action="ppaction://hlinksldjump"/>
              </a:rPr>
              <a:t>slipped</a:t>
            </a:r>
            <a:r>
              <a:rPr lang="en-US" altLang="zh-CN" sz="2400" dirty="0">
                <a:solidFill>
                  <a:schemeClr val="tx1"/>
                </a:solidFill>
              </a:rPr>
              <a:t> across the North Sea to settle in Britain in the 5th century. Together they formed what we call Anglo-Saxon society.</a:t>
            </a:r>
          </a:p>
          <a:p>
            <a:pPr marL="0" indent="0">
              <a:buNone/>
            </a:pPr>
            <a:r>
              <a:rPr lang="en-US" altLang="zh-CN" sz="2400" i="1" dirty="0">
                <a:solidFill>
                  <a:schemeClr val="tx1"/>
                </a:solidFill>
              </a:rPr>
              <a:t>11</a:t>
            </a:r>
            <a:r>
              <a:rPr lang="en-US" altLang="zh-CN" sz="2400" dirty="0">
                <a:solidFill>
                  <a:schemeClr val="tx1"/>
                </a:solidFill>
              </a:rPr>
              <a:t>  The Anglo-Saxons </a:t>
            </a:r>
            <a:r>
              <a:rPr lang="en-US" altLang="zh-CN" sz="2400" dirty="0">
                <a:solidFill>
                  <a:schemeClr val="tx1"/>
                </a:solidFill>
                <a:hlinkClick r:id="rId3" action="ppaction://hlinksldjump"/>
              </a:rPr>
              <a:t>passed on to</a:t>
            </a:r>
            <a:r>
              <a:rPr lang="en-US" altLang="zh-CN" sz="2400" dirty="0">
                <a:solidFill>
                  <a:schemeClr val="tx1"/>
                </a:solidFill>
              </a:rPr>
              <a:t> us their farming vocabulary, including </a:t>
            </a:r>
            <a:r>
              <a:rPr lang="en-US" altLang="zh-CN" sz="2400" i="1" dirty="0">
                <a:solidFill>
                  <a:schemeClr val="tx1"/>
                </a:solidFill>
              </a:rPr>
              <a:t>sheep, ox, earth, wood, field </a:t>
            </a:r>
            <a:r>
              <a:rPr lang="en-US" altLang="zh-CN" sz="2400" dirty="0">
                <a:solidFill>
                  <a:schemeClr val="tx1"/>
                </a:solidFill>
              </a:rPr>
              <a:t>and </a:t>
            </a:r>
            <a:r>
              <a:rPr lang="en-US" altLang="zh-CN" sz="2400" i="1" dirty="0">
                <a:solidFill>
                  <a:schemeClr val="tx1"/>
                </a:solidFill>
              </a:rPr>
              <a:t>work</a:t>
            </a:r>
            <a:r>
              <a:rPr lang="en-US" altLang="zh-CN" sz="2400" dirty="0">
                <a:solidFill>
                  <a:schemeClr val="tx1"/>
                </a:solidFill>
              </a:rPr>
              <a:t>. They must have also enjoyed themselves because they gave us the word </a:t>
            </a:r>
            <a:r>
              <a:rPr lang="en-US" altLang="zh-CN" sz="2400" i="1" dirty="0">
                <a:solidFill>
                  <a:schemeClr val="tx1"/>
                </a:solidFill>
              </a:rPr>
              <a:t>laughter</a:t>
            </a:r>
            <a:r>
              <a:rPr lang="en-US" altLang="zh-CN" sz="2400" dirty="0">
                <a:solidFill>
                  <a:schemeClr val="tx1"/>
                </a:solidFill>
              </a:rPr>
              <a:t>.</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06552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Learning Objectives</a:t>
            </a:r>
            <a:endParaRPr kumimoji="1" lang="zh-CN" altLang="en-US" dirty="0"/>
          </a:p>
        </p:txBody>
      </p:sp>
      <p:sp>
        <p:nvSpPr>
          <p:cNvPr id="3" name="内容占位符 2"/>
          <p:cNvSpPr>
            <a:spLocks noGrp="1"/>
          </p:cNvSpPr>
          <p:nvPr>
            <p:ph idx="1"/>
          </p:nvPr>
        </p:nvSpPr>
        <p:spPr>
          <a:xfrm>
            <a:off x="179512" y="913284"/>
            <a:ext cx="8424936" cy="4327677"/>
          </a:xfrm>
        </p:spPr>
        <p:txBody>
          <a:bodyPr>
            <a:noAutofit/>
          </a:bodyPr>
          <a:lstStyle/>
          <a:p>
            <a:pPr marL="0" indent="0">
              <a:lnSpc>
                <a:spcPct val="80000"/>
              </a:lnSpc>
              <a:buNone/>
            </a:pPr>
            <a:endParaRPr lang="en-US" altLang="zh-CN" sz="2400" dirty="0">
              <a:solidFill>
                <a:srgbClr val="3F3F3F"/>
              </a:solidFill>
            </a:endParaRPr>
          </a:p>
          <a:p>
            <a:pPr marL="0" indent="0">
              <a:lnSpc>
                <a:spcPct val="80000"/>
              </a:lnSpc>
              <a:buNone/>
            </a:pPr>
            <a:r>
              <a:rPr lang="en-US" altLang="zh-CN" sz="2400" b="1" dirty="0">
                <a:solidFill>
                  <a:srgbClr val="EA2A0C"/>
                </a:solidFill>
              </a:rPr>
              <a:t>  </a:t>
            </a:r>
            <a:endParaRPr lang="en-US" altLang="zh-CN" sz="2400" dirty="0">
              <a:solidFill>
                <a:srgbClr val="3F3F3F"/>
              </a:solidFill>
            </a:endParaRPr>
          </a:p>
          <a:p>
            <a:pPr marL="0" indent="0">
              <a:lnSpc>
                <a:spcPct val="80000"/>
              </a:lnSpc>
              <a:buNone/>
            </a:pPr>
            <a:r>
              <a:rPr lang="en-US" altLang="zh-CN" sz="2400" b="1" dirty="0">
                <a:solidFill>
                  <a:srgbClr val="EA2A0C"/>
                </a:solidFill>
              </a:rPr>
              <a:t>   </a:t>
            </a:r>
            <a:endParaRPr lang="en-US" altLang="zh-CN" sz="2400" dirty="0">
              <a:solidFill>
                <a:srgbClr val="3F3F3F"/>
              </a:solidFill>
            </a:endParaRPr>
          </a:p>
          <a:p>
            <a:pPr marL="0" indent="0">
              <a:lnSpc>
                <a:spcPct val="80000"/>
              </a:lnSpc>
              <a:buNone/>
            </a:pPr>
            <a:r>
              <a:rPr lang="en-US" altLang="zh-CN" sz="2400" b="1" dirty="0">
                <a:solidFill>
                  <a:srgbClr val="EA2A0C"/>
                </a:solidFill>
              </a:rPr>
              <a:t>   </a:t>
            </a:r>
          </a:p>
          <a:p>
            <a:pPr marL="0" indent="0">
              <a:lnSpc>
                <a:spcPct val="80000"/>
              </a:lnSpc>
              <a:buNone/>
            </a:pPr>
            <a:r>
              <a:rPr lang="zh-CN" altLang="zh-CN" sz="2400" b="1" dirty="0">
                <a:solidFill>
                  <a:srgbClr val="EA2A0C"/>
                </a:solidFill>
              </a:rPr>
              <a:t> </a:t>
            </a:r>
            <a:endParaRPr lang="en-US" altLang="zh-CN" sz="2400" b="1" dirty="0">
              <a:solidFill>
                <a:srgbClr val="EA2A0C"/>
              </a:solidFill>
            </a:endParaRPr>
          </a:p>
          <a:p>
            <a:pPr marL="0" indent="0">
              <a:lnSpc>
                <a:spcPct val="80000"/>
              </a:lnSpc>
              <a:buNone/>
            </a:pPr>
            <a:endParaRPr lang="en-US" altLang="zh-CN" sz="2400" b="1" dirty="0">
              <a:solidFill>
                <a:srgbClr val="EA2A0C"/>
              </a:solidFill>
            </a:endParaRPr>
          </a:p>
          <a:p>
            <a:pPr marL="0" indent="0">
              <a:lnSpc>
                <a:spcPct val="80000"/>
              </a:lnSpc>
              <a:buNone/>
            </a:pPr>
            <a:endParaRPr lang="en-US" altLang="zh-CN" sz="2400" b="1" dirty="0">
              <a:solidFill>
                <a:srgbClr val="EA2A0C"/>
              </a:solidFill>
            </a:endParaRPr>
          </a:p>
          <a:p>
            <a:pPr marL="0" indent="0">
              <a:lnSpc>
                <a:spcPct val="80000"/>
              </a:lnSpc>
              <a:buNone/>
            </a:pPr>
            <a:endParaRPr lang="en-US" altLang="zh-CN" sz="2400" dirty="0">
              <a:solidFill>
                <a:srgbClr val="3F3F3F"/>
              </a:solidFill>
            </a:endParaRPr>
          </a:p>
        </p:txBody>
      </p:sp>
      <p:sp>
        <p:nvSpPr>
          <p:cNvPr id="4" name="矩形 3"/>
          <p:cNvSpPr/>
          <p:nvPr/>
        </p:nvSpPr>
        <p:spPr>
          <a:xfrm>
            <a:off x="0" y="667842"/>
            <a:ext cx="2547367" cy="58477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zh-CN" sz="3200" b="1" cap="all" dirty="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a:t>
            </a:r>
            <a:r>
              <a:rPr lang="en-US" altLang="zh-CN" sz="3200" b="1" cap="all" dirty="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oral</a:t>
            </a:r>
            <a:endParaRPr lang="zh-CN" altLang="en-US" sz="3200" b="1" cap="all" dirty="0">
              <a:ln/>
              <a:solidFill>
                <a:schemeClr val="accent4">
                  <a:lumMod val="50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矩形 4"/>
          <p:cNvSpPr/>
          <p:nvPr/>
        </p:nvSpPr>
        <p:spPr>
          <a:xfrm>
            <a:off x="2872" y="1930115"/>
            <a:ext cx="2547367" cy="58477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Skills</a:t>
            </a:r>
            <a:endParaRPr lang="zh-CN" altLang="en-US"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矩形 5"/>
          <p:cNvSpPr/>
          <p:nvPr/>
        </p:nvSpPr>
        <p:spPr>
          <a:xfrm>
            <a:off x="28740" y="3721596"/>
            <a:ext cx="3384376" cy="58477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language</a:t>
            </a:r>
            <a:endParaRPr lang="zh-CN" altLang="en-US" sz="3200" b="1" cap="all" dirty="0">
              <a:ln/>
              <a:solidFill>
                <a:srgbClr val="788115"/>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文本框 6"/>
          <p:cNvSpPr txBox="1"/>
          <p:nvPr/>
        </p:nvSpPr>
        <p:spPr>
          <a:xfrm>
            <a:off x="431552" y="1296557"/>
            <a:ext cx="8136904" cy="934166"/>
          </a:xfrm>
          <a:prstGeom prst="rect">
            <a:avLst/>
          </a:prstGeom>
          <a:noFill/>
        </p:spPr>
        <p:txBody>
          <a:bodyPr wrap="square" rtlCol="0">
            <a:spAutoFit/>
          </a:bodyPr>
          <a:lstStyle/>
          <a:p>
            <a:pPr>
              <a:lnSpc>
                <a:spcPct val="80000"/>
              </a:lnSpc>
            </a:pPr>
            <a:r>
              <a:rPr lang="en-US" altLang="zh-CN" sz="2400" b="1" dirty="0">
                <a:solidFill>
                  <a:srgbClr val="EA2A0C"/>
                </a:solidFill>
              </a:rPr>
              <a:t>Understand</a:t>
            </a:r>
            <a:r>
              <a:rPr lang="en-US" altLang="zh-CN" sz="2400" dirty="0">
                <a:solidFill>
                  <a:srgbClr val="3F3F3F"/>
                </a:solidFill>
              </a:rPr>
              <a:t> </a:t>
            </a:r>
            <a:r>
              <a:rPr lang="en-US" altLang="zh-CN" sz="2400" dirty="0"/>
              <a:t>the changing nature of English and acquire a tolerance for such changes</a:t>
            </a:r>
            <a:endParaRPr lang="en-US" altLang="zh-CN" sz="2400" dirty="0">
              <a:solidFill>
                <a:srgbClr val="3F3F3F"/>
              </a:solidFill>
            </a:endParaRPr>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8" name="文本框 7"/>
          <p:cNvSpPr txBox="1"/>
          <p:nvPr/>
        </p:nvSpPr>
        <p:spPr>
          <a:xfrm>
            <a:off x="467544" y="2618895"/>
            <a:ext cx="6768752" cy="1229632"/>
          </a:xfrm>
          <a:prstGeom prst="rect">
            <a:avLst/>
          </a:prstGeom>
          <a:noFill/>
        </p:spPr>
        <p:txBody>
          <a:bodyPr wrap="square" rtlCol="0">
            <a:spAutoFit/>
          </a:bodyPr>
          <a:lstStyle/>
          <a:p>
            <a:pPr>
              <a:lnSpc>
                <a:spcPct val="80000"/>
              </a:lnSpc>
            </a:pPr>
            <a:r>
              <a:rPr lang="en-US" altLang="zh-CN" sz="2400" b="1" dirty="0">
                <a:solidFill>
                  <a:srgbClr val="EA2A0C"/>
                </a:solidFill>
              </a:rPr>
              <a:t>Learn </a:t>
            </a:r>
            <a:r>
              <a:rPr lang="en-US" altLang="zh-CN" sz="2400" dirty="0"/>
              <a:t>to built up an active vocabulary around the history of English </a:t>
            </a:r>
          </a:p>
          <a:p>
            <a:pPr>
              <a:lnSpc>
                <a:spcPct val="80000"/>
              </a:lnSpc>
            </a:pPr>
            <a:r>
              <a:rPr lang="en-US" altLang="zh-CN" sz="2400" b="1" dirty="0">
                <a:solidFill>
                  <a:srgbClr val="EA2A0C"/>
                </a:solidFill>
              </a:rPr>
              <a:t>Develop</a:t>
            </a:r>
            <a:r>
              <a:rPr lang="en-US" altLang="zh-CN" sz="2400" dirty="0">
                <a:solidFill>
                  <a:srgbClr val="3F3F3F"/>
                </a:solidFill>
              </a:rPr>
              <a:t> critical thinking abilities</a:t>
            </a:r>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9" name="文本框 8"/>
          <p:cNvSpPr txBox="1"/>
          <p:nvPr/>
        </p:nvSpPr>
        <p:spPr>
          <a:xfrm>
            <a:off x="485701" y="4433653"/>
            <a:ext cx="8208912" cy="400110"/>
          </a:xfrm>
          <a:prstGeom prst="rect">
            <a:avLst/>
          </a:prstGeom>
          <a:noFill/>
        </p:spPr>
        <p:txBody>
          <a:bodyPr wrap="square" rtlCol="0">
            <a:spAutoFit/>
          </a:bodyPr>
          <a:lstStyle/>
          <a:p>
            <a:pPr>
              <a:lnSpc>
                <a:spcPct val="80000"/>
              </a:lnSpc>
            </a:pPr>
            <a:r>
              <a:rPr lang="zh-CN" altLang="zh-CN" sz="2400" b="1" dirty="0">
                <a:solidFill>
                  <a:srgbClr val="FF0000"/>
                </a:solidFill>
              </a:rPr>
              <a:t>G</a:t>
            </a:r>
            <a:r>
              <a:rPr lang="en-US" altLang="zh-CN" sz="2400" b="1" dirty="0">
                <a:solidFill>
                  <a:srgbClr val="FF0000"/>
                </a:solidFill>
              </a:rPr>
              <a:t>rasp</a:t>
            </a:r>
            <a:r>
              <a:rPr lang="en-US" altLang="zh-CN" sz="2400" dirty="0">
                <a:solidFill>
                  <a:srgbClr val="3F3F3F"/>
                </a:solidFill>
              </a:rPr>
              <a:t> </a:t>
            </a:r>
            <a:r>
              <a:rPr lang="zh-CN" altLang="en-US" sz="2400" dirty="0">
                <a:solidFill>
                  <a:srgbClr val="3F3F3F"/>
                </a:solidFill>
              </a:rPr>
              <a:t>k</a:t>
            </a:r>
            <a:r>
              <a:rPr lang="en-US" altLang="zh-CN" sz="2400" dirty="0" err="1">
                <a:solidFill>
                  <a:srgbClr val="3F3F3F"/>
                </a:solidFill>
              </a:rPr>
              <a:t>ey</a:t>
            </a:r>
            <a:r>
              <a:rPr lang="en-US" altLang="zh-CN" sz="2400" dirty="0">
                <a:solidFill>
                  <a:srgbClr val="3F3F3F"/>
                </a:solidFill>
              </a:rPr>
              <a:t> language points and their usage in context</a:t>
            </a:r>
          </a:p>
        </p:txBody>
      </p:sp>
    </p:spTree>
    <p:extLst>
      <p:ext uri="{BB962C8B-B14F-4D97-AF65-F5344CB8AC3E}">
        <p14:creationId xmlns:p14="http://schemas.microsoft.com/office/powerpoint/2010/main" val="380521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101" y="855512"/>
            <a:ext cx="8185348" cy="4327677"/>
          </a:xfrm>
        </p:spPr>
        <p:txBody>
          <a:bodyPr>
            <a:normAutofit fontScale="92500"/>
          </a:bodyPr>
          <a:lstStyle/>
          <a:p>
            <a:pPr marL="0" indent="0">
              <a:buNone/>
            </a:pPr>
            <a:r>
              <a:rPr lang="en-US" altLang="zh-CN" sz="2400" i="1" dirty="0">
                <a:solidFill>
                  <a:srgbClr val="2F2F2F"/>
                </a:solidFill>
              </a:rPr>
              <a:t>12</a:t>
            </a:r>
            <a:r>
              <a:rPr lang="en-US" altLang="zh-CN" sz="2400" dirty="0">
                <a:solidFill>
                  <a:srgbClr val="2F2F2F"/>
                </a:solidFill>
              </a:rPr>
              <a:t>   </a:t>
            </a:r>
            <a:r>
              <a:rPr lang="en-US" altLang="zh-CN" sz="2400" dirty="0">
                <a:solidFill>
                  <a:schemeClr val="tx1"/>
                </a:solidFill>
              </a:rPr>
              <a:t>The next big influence on English was Christianity. It enriched the Anglo-Saxon vocabulary with some 400 to 500 words from Greek and Latin, including </a:t>
            </a:r>
            <a:r>
              <a:rPr lang="en-US" altLang="zh-CN" sz="2400" i="1" dirty="0">
                <a:solidFill>
                  <a:schemeClr val="tx1"/>
                </a:solidFill>
              </a:rPr>
              <a:t>angel, disciple </a:t>
            </a:r>
            <a:r>
              <a:rPr lang="en-US" altLang="zh-CN" sz="2400" dirty="0">
                <a:solidFill>
                  <a:schemeClr val="tx1"/>
                </a:solidFill>
              </a:rPr>
              <a:t>and </a:t>
            </a:r>
            <a:r>
              <a:rPr lang="en-US" altLang="zh-CN" sz="2400" i="1" dirty="0">
                <a:solidFill>
                  <a:schemeClr val="tx1"/>
                </a:solidFill>
              </a:rPr>
              <a:t>martyr.</a:t>
            </a:r>
          </a:p>
          <a:p>
            <a:pPr marL="0" indent="0">
              <a:buNone/>
            </a:pPr>
            <a:r>
              <a:rPr kumimoji="1" lang="en-US" altLang="zh-CN" sz="2400" i="1" dirty="0">
                <a:solidFill>
                  <a:schemeClr val="tx1"/>
                </a:solidFill>
              </a:rPr>
              <a:t>13    </a:t>
            </a:r>
            <a:r>
              <a:rPr lang="en-US" altLang="zh-CN" sz="2400" dirty="0">
                <a:solidFill>
                  <a:schemeClr val="tx1"/>
                </a:solidFill>
              </a:rPr>
              <a:t>Then into this relatively peaceful land came the Vikings from Scandinavia. They also brought to English many words that begin with </a:t>
            </a:r>
            <a:r>
              <a:rPr lang="en-US" altLang="zh-CN" sz="2400" i="1" dirty="0" err="1">
                <a:solidFill>
                  <a:schemeClr val="tx1"/>
                </a:solidFill>
              </a:rPr>
              <a:t>sk</a:t>
            </a:r>
            <a:r>
              <a:rPr lang="en-US" altLang="zh-CN" sz="2400" dirty="0">
                <a:solidFill>
                  <a:schemeClr val="tx1"/>
                </a:solidFill>
              </a:rPr>
              <a:t>, like </a:t>
            </a:r>
            <a:r>
              <a:rPr lang="en-US" altLang="zh-CN" sz="2400" i="1" dirty="0">
                <a:solidFill>
                  <a:schemeClr val="tx1"/>
                </a:solidFill>
              </a:rPr>
              <a:t>sky</a:t>
            </a:r>
            <a:r>
              <a:rPr lang="en-US" altLang="zh-CN" sz="2400" dirty="0">
                <a:solidFill>
                  <a:schemeClr val="tx1"/>
                </a:solidFill>
              </a:rPr>
              <a:t> and </a:t>
            </a:r>
            <a:r>
              <a:rPr lang="en-US" altLang="zh-CN" sz="2400" i="1" dirty="0">
                <a:solidFill>
                  <a:schemeClr val="tx1"/>
                </a:solidFill>
              </a:rPr>
              <a:t>skirt</a:t>
            </a:r>
            <a:r>
              <a:rPr lang="en-US" altLang="zh-CN" sz="2400" dirty="0">
                <a:solidFill>
                  <a:schemeClr val="tx1"/>
                </a:solidFill>
              </a:rPr>
              <a:t>. But Old Norse and English both survived, and so you can </a:t>
            </a:r>
            <a:r>
              <a:rPr lang="en-US" altLang="zh-CN" sz="2400" i="1" dirty="0">
                <a:solidFill>
                  <a:schemeClr val="tx1"/>
                </a:solidFill>
              </a:rPr>
              <a:t>rear</a:t>
            </a:r>
            <a:r>
              <a:rPr lang="en-US" altLang="zh-CN" sz="2400" dirty="0">
                <a:solidFill>
                  <a:schemeClr val="tx1"/>
                </a:solidFill>
              </a:rPr>
              <a:t> a child (English) or </a:t>
            </a:r>
            <a:r>
              <a:rPr lang="en-US" altLang="zh-CN" sz="2400" i="1" dirty="0">
                <a:solidFill>
                  <a:schemeClr val="tx1"/>
                </a:solidFill>
              </a:rPr>
              <a:t>raise</a:t>
            </a:r>
            <a:r>
              <a:rPr lang="en-US" altLang="zh-CN" sz="2400" dirty="0">
                <a:solidFill>
                  <a:schemeClr val="tx1"/>
                </a:solidFill>
              </a:rPr>
              <a:t> a child (Norse). Other such pairs survive: </a:t>
            </a:r>
            <a:r>
              <a:rPr lang="en-US" altLang="zh-CN" sz="2400" i="1" dirty="0">
                <a:solidFill>
                  <a:schemeClr val="tx1"/>
                </a:solidFill>
              </a:rPr>
              <a:t>wish</a:t>
            </a:r>
            <a:r>
              <a:rPr lang="en-US" altLang="zh-CN" sz="2400" dirty="0">
                <a:solidFill>
                  <a:schemeClr val="tx1"/>
                </a:solidFill>
              </a:rPr>
              <a:t> and </a:t>
            </a:r>
            <a:r>
              <a:rPr lang="en-US" altLang="zh-CN" sz="2400" i="1" dirty="0">
                <a:solidFill>
                  <a:schemeClr val="tx1"/>
                </a:solidFill>
              </a:rPr>
              <a:t>want</a:t>
            </a:r>
            <a:r>
              <a:rPr lang="en-US" altLang="zh-CN" sz="2400" dirty="0">
                <a:solidFill>
                  <a:schemeClr val="tx1"/>
                </a:solidFill>
              </a:rPr>
              <a:t>, </a:t>
            </a:r>
            <a:r>
              <a:rPr lang="en-US" altLang="zh-CN" sz="2400" i="1" dirty="0">
                <a:solidFill>
                  <a:schemeClr val="tx1"/>
                </a:solidFill>
              </a:rPr>
              <a:t>craft</a:t>
            </a:r>
            <a:r>
              <a:rPr lang="en-US" altLang="zh-CN" sz="2400" dirty="0">
                <a:solidFill>
                  <a:schemeClr val="tx1"/>
                </a:solidFill>
              </a:rPr>
              <a:t> and </a:t>
            </a:r>
            <a:r>
              <a:rPr lang="en-US" altLang="zh-CN" sz="2400" i="1" dirty="0">
                <a:solidFill>
                  <a:schemeClr val="tx1"/>
                </a:solidFill>
              </a:rPr>
              <a:t>skill</a:t>
            </a:r>
            <a:r>
              <a:rPr lang="en-US" altLang="zh-CN" sz="2400" dirty="0">
                <a:solidFill>
                  <a:schemeClr val="tx1"/>
                </a:solidFill>
              </a:rPr>
              <a:t>, </a:t>
            </a:r>
            <a:r>
              <a:rPr lang="en-US" altLang="zh-CN" sz="2400" i="1" dirty="0">
                <a:solidFill>
                  <a:schemeClr val="tx1"/>
                </a:solidFill>
              </a:rPr>
              <a:t>hide</a:t>
            </a:r>
            <a:r>
              <a:rPr lang="en-US" altLang="zh-CN" sz="2400" dirty="0">
                <a:solidFill>
                  <a:schemeClr val="tx1"/>
                </a:solidFill>
              </a:rPr>
              <a:t> and </a:t>
            </a:r>
            <a:r>
              <a:rPr lang="en-US" altLang="zh-CN" sz="2400" i="1" dirty="0">
                <a:solidFill>
                  <a:schemeClr val="tx1"/>
                </a:solidFill>
              </a:rPr>
              <a:t>skin</a:t>
            </a:r>
            <a:r>
              <a:rPr lang="en-US" altLang="zh-CN" sz="2400" dirty="0">
                <a:solidFill>
                  <a:schemeClr val="tx1"/>
                </a:solidFill>
              </a:rPr>
              <a:t>. Each such addition gave English more richness, more variety.</a:t>
            </a:r>
            <a:endParaRPr kumimoji="1" lang="zh-CN" altLang="en-US" sz="2400" i="1"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75800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098" y="697260"/>
            <a:ext cx="8292045" cy="4873546"/>
          </a:xfrm>
        </p:spPr>
        <p:txBody>
          <a:bodyPr>
            <a:normAutofit fontScale="85000" lnSpcReduction="10000"/>
          </a:bodyPr>
          <a:lstStyle/>
          <a:p>
            <a:pPr marL="0" indent="0">
              <a:buNone/>
            </a:pPr>
            <a:r>
              <a:rPr lang="en-US" altLang="zh-CN" sz="2400" i="1" dirty="0">
                <a:solidFill>
                  <a:srgbClr val="2F2F2F"/>
                </a:solidFill>
              </a:rPr>
              <a:t>14</a:t>
            </a:r>
            <a:r>
              <a:rPr lang="en-US" altLang="zh-CN" sz="2400" dirty="0">
                <a:solidFill>
                  <a:srgbClr val="2F2F2F"/>
                </a:solidFill>
              </a:rPr>
              <a:t>    </a:t>
            </a:r>
            <a:r>
              <a:rPr lang="en-US" altLang="zh-CN" sz="2800" dirty="0">
                <a:solidFill>
                  <a:schemeClr val="tx1"/>
                </a:solidFill>
              </a:rPr>
              <a:t>Another flood of new vocabulary occurred in 1066, when the Normans conquered England. The country now had three languages: French for the nobles, Latin for the churches and English for the common people. With three languages competing, there were sometimes different terms for the same thing. For example, Anglo-Saxons had the word </a:t>
            </a:r>
            <a:r>
              <a:rPr lang="en-US" altLang="zh-CN" sz="2800" i="1" dirty="0">
                <a:solidFill>
                  <a:schemeClr val="tx1"/>
                </a:solidFill>
              </a:rPr>
              <a:t>kingly</a:t>
            </a:r>
            <a:r>
              <a:rPr lang="en-US" altLang="zh-CN" sz="2800" dirty="0">
                <a:solidFill>
                  <a:schemeClr val="tx1"/>
                </a:solidFill>
              </a:rPr>
              <a:t>, but after the Normans, </a:t>
            </a:r>
            <a:r>
              <a:rPr lang="en-US" altLang="zh-CN" sz="2800" i="1" dirty="0">
                <a:solidFill>
                  <a:schemeClr val="tx1"/>
                </a:solidFill>
              </a:rPr>
              <a:t>royal</a:t>
            </a:r>
            <a:r>
              <a:rPr lang="en-US" altLang="zh-CN" sz="2800" dirty="0">
                <a:solidFill>
                  <a:schemeClr val="tx1"/>
                </a:solidFill>
              </a:rPr>
              <a:t> and </a:t>
            </a:r>
            <a:r>
              <a:rPr lang="en-US" altLang="zh-CN" sz="2800" i="1" dirty="0">
                <a:solidFill>
                  <a:schemeClr val="tx1"/>
                </a:solidFill>
              </a:rPr>
              <a:t>sovereign </a:t>
            </a:r>
            <a:r>
              <a:rPr lang="en-US" altLang="zh-CN" sz="2800" dirty="0">
                <a:solidFill>
                  <a:schemeClr val="tx1"/>
                </a:solidFill>
              </a:rPr>
              <a:t>entered the language as alternatives. The extraordinary thing was that French did not </a:t>
            </a:r>
            <a:r>
              <a:rPr lang="en-US" altLang="zh-CN" sz="2800" dirty="0">
                <a:solidFill>
                  <a:schemeClr val="tx1"/>
                </a:solidFill>
                <a:hlinkClick r:id="rId2" action="ppaction://hlinksldjump"/>
              </a:rPr>
              <a:t>replace</a:t>
            </a:r>
            <a:r>
              <a:rPr lang="en-US" altLang="zh-CN" sz="2800" dirty="0">
                <a:solidFill>
                  <a:schemeClr val="tx1"/>
                </a:solidFill>
              </a:rPr>
              <a:t> English. Over three centuries English gradually swallowed French, and by the end of the 15th century what had developed was a </a:t>
            </a:r>
            <a:r>
              <a:rPr lang="en-US" altLang="zh-CN" sz="2800" dirty="0">
                <a:solidFill>
                  <a:schemeClr val="tx1"/>
                </a:solidFill>
                <a:hlinkClick r:id="rId3" action="ppaction://hlinksldjump"/>
              </a:rPr>
              <a:t>modified</a:t>
            </a:r>
            <a:r>
              <a:rPr lang="en-US" altLang="zh-CN" sz="2800" dirty="0">
                <a:solidFill>
                  <a:schemeClr val="tx1"/>
                </a:solidFill>
              </a:rPr>
              <a:t>, greatly enriched language — Middle English — with about 10,000 “borrowed” French words.</a:t>
            </a:r>
            <a:endParaRPr kumimoji="1" lang="zh-CN" altLang="en-US" sz="28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2684189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033" y="985292"/>
            <a:ext cx="7969323" cy="4248472"/>
          </a:xfrm>
        </p:spPr>
        <p:txBody>
          <a:bodyPr>
            <a:noAutofit/>
          </a:bodyPr>
          <a:lstStyle/>
          <a:p>
            <a:pPr marL="0" indent="0">
              <a:buNone/>
            </a:pPr>
            <a:r>
              <a:rPr lang="en-US" altLang="zh-CN" sz="2400" i="1" dirty="0">
                <a:solidFill>
                  <a:srgbClr val="2F2F2F"/>
                </a:solidFill>
              </a:rPr>
              <a:t>15</a:t>
            </a:r>
            <a:r>
              <a:rPr lang="en-US" altLang="zh-CN" sz="2400" dirty="0">
                <a:solidFill>
                  <a:srgbClr val="2F2F2F"/>
                </a:solidFill>
              </a:rPr>
              <a:t>   </a:t>
            </a:r>
            <a:r>
              <a:rPr lang="en-US" altLang="zh-CN" sz="2400" dirty="0">
                <a:solidFill>
                  <a:schemeClr val="tx1"/>
                </a:solidFill>
              </a:rPr>
              <a:t>Around 1476 William Caxton set up a printing press in England and started a communications revolution. Printing brought into English the wealth of new thinking that </a:t>
            </a:r>
            <a:r>
              <a:rPr lang="en-US" altLang="zh-CN" sz="2400" dirty="0">
                <a:solidFill>
                  <a:schemeClr val="tx1"/>
                </a:solidFill>
                <a:hlinkClick r:id="rId2" action="ppaction://hlinksldjump"/>
              </a:rPr>
              <a:t>sprang from</a:t>
            </a:r>
            <a:r>
              <a:rPr lang="en-US" altLang="zh-CN" sz="2400" dirty="0">
                <a:solidFill>
                  <a:schemeClr val="tx1"/>
                </a:solidFill>
              </a:rPr>
              <a:t> the European Renaissance. Translations of Greek and Roman classics were poured onto the printed page, and with them thousands of Latin words like </a:t>
            </a:r>
            <a:r>
              <a:rPr lang="en-US" altLang="zh-CN" sz="2400" i="1" dirty="0">
                <a:solidFill>
                  <a:schemeClr val="tx1"/>
                </a:solidFill>
              </a:rPr>
              <a:t>capsule</a:t>
            </a:r>
            <a:r>
              <a:rPr lang="en-US" altLang="zh-CN" sz="2400" dirty="0">
                <a:solidFill>
                  <a:schemeClr val="tx1"/>
                </a:solidFill>
              </a:rPr>
              <a:t> and </a:t>
            </a:r>
            <a:r>
              <a:rPr lang="en-US" altLang="zh-CN" sz="2400" i="1" dirty="0">
                <a:solidFill>
                  <a:schemeClr val="tx1"/>
                </a:solidFill>
              </a:rPr>
              <a:t>habitual</a:t>
            </a:r>
            <a:r>
              <a:rPr lang="en-US" altLang="zh-CN" sz="2400" dirty="0">
                <a:solidFill>
                  <a:schemeClr val="tx1"/>
                </a:solidFill>
              </a:rPr>
              <a:t>, and Greek words like </a:t>
            </a:r>
            <a:r>
              <a:rPr lang="en-US" altLang="zh-CN" sz="2400" i="1" dirty="0">
                <a:solidFill>
                  <a:schemeClr val="tx1"/>
                </a:solidFill>
              </a:rPr>
              <a:t>catastrophe</a:t>
            </a:r>
            <a:r>
              <a:rPr lang="en-US" altLang="zh-CN" sz="2400" dirty="0">
                <a:solidFill>
                  <a:schemeClr val="tx1"/>
                </a:solidFill>
              </a:rPr>
              <a:t> and </a:t>
            </a:r>
            <a:r>
              <a:rPr lang="en-US" altLang="zh-CN" sz="2400" i="1" dirty="0">
                <a:solidFill>
                  <a:schemeClr val="tx1"/>
                </a:solidFill>
              </a:rPr>
              <a:t>thermometer</a:t>
            </a:r>
            <a:r>
              <a:rPr lang="en-US" altLang="zh-CN" sz="2400" dirty="0">
                <a:solidFill>
                  <a:schemeClr val="tx1"/>
                </a:solidFill>
              </a:rPr>
              <a:t>. Today we still borrow from Latin and Greek to name new inventions, like </a:t>
            </a:r>
            <a:r>
              <a:rPr lang="en-US" altLang="zh-CN" sz="2400" i="1" dirty="0">
                <a:solidFill>
                  <a:schemeClr val="tx1"/>
                </a:solidFill>
              </a:rPr>
              <a:t>video</a:t>
            </a:r>
            <a:r>
              <a:rPr lang="en-US" altLang="zh-CN" sz="2400" dirty="0">
                <a:solidFill>
                  <a:schemeClr val="tx1"/>
                </a:solidFill>
              </a:rPr>
              <a:t>, </a:t>
            </a:r>
            <a:r>
              <a:rPr lang="en-US" altLang="zh-CN" sz="2400" i="1" dirty="0">
                <a:solidFill>
                  <a:schemeClr val="tx1"/>
                </a:solidFill>
              </a:rPr>
              <a:t>television</a:t>
            </a:r>
            <a:r>
              <a:rPr lang="en-US" altLang="zh-CN" sz="2400" dirty="0">
                <a:solidFill>
                  <a:schemeClr val="tx1"/>
                </a:solidFill>
              </a:rPr>
              <a:t> and </a:t>
            </a:r>
            <a:r>
              <a:rPr lang="en-US" altLang="zh-CN" sz="2400" i="1" dirty="0">
                <a:solidFill>
                  <a:schemeClr val="tx1"/>
                </a:solidFill>
              </a:rPr>
              <a:t>cyberspace</a:t>
            </a:r>
            <a:r>
              <a:rPr lang="en-US" altLang="zh-CN" sz="2400" dirty="0">
                <a:solidFill>
                  <a:schemeClr val="tx1"/>
                </a:solidFill>
              </a:rPr>
              <a:t>.</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98924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097" y="1201317"/>
            <a:ext cx="7969323" cy="3168351"/>
          </a:xfrm>
        </p:spPr>
        <p:txBody>
          <a:bodyPr>
            <a:noAutofit/>
          </a:bodyPr>
          <a:lstStyle/>
          <a:p>
            <a:pPr marL="0" indent="0">
              <a:buNone/>
            </a:pPr>
            <a:r>
              <a:rPr lang="en-US" altLang="zh-CN" sz="2400" i="1" dirty="0">
                <a:solidFill>
                  <a:srgbClr val="2F2F2F"/>
                </a:solidFill>
              </a:rPr>
              <a:t>16</a:t>
            </a:r>
            <a:r>
              <a:rPr lang="en-US" altLang="zh-CN" sz="2400" dirty="0">
                <a:solidFill>
                  <a:srgbClr val="2F2F2F"/>
                </a:solidFill>
              </a:rPr>
              <a:t>   </a:t>
            </a:r>
            <a:r>
              <a:rPr lang="en-US" altLang="zh-CN" sz="2400" dirty="0">
                <a:solidFill>
                  <a:schemeClr val="tx1"/>
                </a:solidFill>
              </a:rPr>
              <a:t>A s settler s landed in North America and established the United States, English found itself with two </a:t>
            </a:r>
            <a:r>
              <a:rPr lang="en-US" altLang="zh-CN" sz="2400" dirty="0">
                <a:solidFill>
                  <a:schemeClr val="tx1"/>
                </a:solidFill>
                <a:hlinkClick r:id="rId2" action="ppaction://hlinksldjump"/>
              </a:rPr>
              <a:t>sources</a:t>
            </a:r>
            <a:r>
              <a:rPr lang="en-US" altLang="zh-CN" sz="2400" dirty="0">
                <a:solidFill>
                  <a:schemeClr val="tx1"/>
                </a:solidFill>
              </a:rPr>
              <a:t> — American and British. Scholars in Britain worried that the language was </a:t>
            </a:r>
            <a:r>
              <a:rPr lang="en-US" altLang="zh-CN" sz="2400" dirty="0">
                <a:solidFill>
                  <a:schemeClr val="tx1"/>
                </a:solidFill>
                <a:hlinkClick r:id="rId3" action="ppaction://hlinksldjump"/>
              </a:rPr>
              <a:t>out of control</a:t>
            </a:r>
            <a:r>
              <a:rPr lang="en-US" altLang="zh-CN" sz="2400" dirty="0">
                <a:solidFill>
                  <a:schemeClr val="tx1"/>
                </a:solidFill>
              </a:rPr>
              <a:t>, and some wanted to set up an academy to decide which words were proper and which were not. Fortunately their idea has never been </a:t>
            </a:r>
            <a:r>
              <a:rPr lang="en-US" altLang="zh-CN" sz="2400" dirty="0">
                <a:solidFill>
                  <a:schemeClr val="tx1"/>
                </a:solidFill>
                <a:hlinkClick r:id="rId4" action="ppaction://hlinksldjump"/>
              </a:rPr>
              <a:t>put into practice</a:t>
            </a:r>
            <a:r>
              <a:rPr lang="en-US" altLang="zh-CN" sz="2400" dirty="0">
                <a:solidFill>
                  <a:schemeClr val="tx1"/>
                </a:solidFill>
              </a:rPr>
              <a:t>.</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847340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5097" y="1201317"/>
            <a:ext cx="7969323" cy="3168351"/>
          </a:xfrm>
        </p:spPr>
        <p:txBody>
          <a:bodyPr>
            <a:noAutofit/>
          </a:bodyPr>
          <a:lstStyle/>
          <a:p>
            <a:pPr marL="0" indent="0">
              <a:buNone/>
            </a:pPr>
            <a:r>
              <a:rPr lang="en-US" altLang="zh-CN" sz="2400" i="1" dirty="0">
                <a:solidFill>
                  <a:srgbClr val="2F2F2F"/>
                </a:solidFill>
              </a:rPr>
              <a:t>17</a:t>
            </a:r>
            <a:r>
              <a:rPr lang="en-US" altLang="zh-CN" sz="2400" dirty="0">
                <a:solidFill>
                  <a:srgbClr val="2F2F2F"/>
                </a:solidFill>
              </a:rPr>
              <a:t>   </a:t>
            </a:r>
            <a:r>
              <a:rPr lang="en-US" altLang="zh-CN" sz="2400" dirty="0">
                <a:solidFill>
                  <a:schemeClr val="tx1"/>
                </a:solidFill>
              </a:rPr>
              <a:t>That tolerance for change also </a:t>
            </a:r>
            <a:r>
              <a:rPr lang="en-US" altLang="zh-CN" sz="2400" dirty="0">
                <a:solidFill>
                  <a:schemeClr val="tx1"/>
                </a:solidFill>
                <a:hlinkClick r:id="rId2" action="ppaction://hlinksldjump"/>
              </a:rPr>
              <a:t>represents</a:t>
            </a:r>
            <a:r>
              <a:rPr lang="en-US" altLang="zh-CN" sz="2400" dirty="0">
                <a:solidFill>
                  <a:schemeClr val="tx1"/>
                </a:solidFill>
              </a:rPr>
              <a:t> deeply rooted ideas of freedom. Danish scholar Otto Jespersen wrote in 1905, “The English language would not have been what it is if the English had not been for centuries great respecters of the liberties of each </a:t>
            </a:r>
            <a:r>
              <a:rPr lang="en-US" altLang="zh-CN" sz="2400" dirty="0">
                <a:solidFill>
                  <a:schemeClr val="tx1"/>
                </a:solidFill>
                <a:hlinkClick r:id="rId3" action="ppaction://hlinksldjump"/>
              </a:rPr>
              <a:t>individual</a:t>
            </a:r>
            <a:r>
              <a:rPr lang="en-US" altLang="zh-CN" sz="2400" dirty="0">
                <a:solidFill>
                  <a:schemeClr val="tx1"/>
                </a:solidFill>
              </a:rPr>
              <a:t> and if everybody had not been free to </a:t>
            </a:r>
            <a:r>
              <a:rPr lang="en-US" altLang="zh-CN" sz="2400" dirty="0">
                <a:solidFill>
                  <a:schemeClr val="tx1"/>
                </a:solidFill>
                <a:hlinkClick r:id="rId4" action="ppaction://hlinksldjump"/>
              </a:rPr>
              <a:t>strike out</a:t>
            </a:r>
            <a:r>
              <a:rPr lang="en-US" altLang="zh-CN" sz="2400" dirty="0">
                <a:solidFill>
                  <a:schemeClr val="tx1"/>
                </a:solidFill>
              </a:rPr>
              <a:t> new paths for himself.”</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44541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673" y="697260"/>
            <a:ext cx="7969323" cy="4801538"/>
          </a:xfrm>
        </p:spPr>
        <p:txBody>
          <a:bodyPr>
            <a:noAutofit/>
          </a:bodyPr>
          <a:lstStyle/>
          <a:p>
            <a:pPr marL="0" indent="0">
              <a:buNone/>
            </a:pPr>
            <a:r>
              <a:rPr lang="en-US" altLang="zh-CN" sz="2400" i="1" dirty="0">
                <a:solidFill>
                  <a:srgbClr val="2F2F2F"/>
                </a:solidFill>
              </a:rPr>
              <a:t>18</a:t>
            </a:r>
            <a:r>
              <a:rPr lang="en-US" altLang="zh-CN" sz="2400" dirty="0">
                <a:solidFill>
                  <a:srgbClr val="2F2F2F"/>
                </a:solidFill>
              </a:rPr>
              <a:t>   </a:t>
            </a:r>
            <a:r>
              <a:rPr lang="en-US" altLang="zh-CN" sz="2400" dirty="0">
                <a:solidFill>
                  <a:schemeClr val="tx1"/>
                </a:solidFill>
              </a:rPr>
              <a:t>I like that idea. Consider that the same cultural soil producing the English language also </a:t>
            </a:r>
            <a:r>
              <a:rPr lang="en-US" altLang="zh-CN" sz="2400" dirty="0">
                <a:solidFill>
                  <a:schemeClr val="tx1"/>
                </a:solidFill>
                <a:hlinkClick r:id="rId2" action="ppaction://hlinksldjump"/>
              </a:rPr>
              <a:t>nourished</a:t>
            </a:r>
            <a:r>
              <a:rPr lang="en-US" altLang="zh-CN" sz="2400" dirty="0">
                <a:solidFill>
                  <a:schemeClr val="tx1"/>
                </a:solidFill>
              </a:rPr>
              <a:t> the great </a:t>
            </a:r>
            <a:r>
              <a:rPr lang="en-US" altLang="zh-CN" sz="2400" dirty="0">
                <a:solidFill>
                  <a:schemeClr val="tx1"/>
                </a:solidFill>
                <a:hlinkClick r:id="rId3" action="ppaction://hlinksldjump"/>
              </a:rPr>
              <a:t>principles</a:t>
            </a:r>
            <a:r>
              <a:rPr lang="en-US" altLang="zh-CN" sz="2400" dirty="0">
                <a:solidFill>
                  <a:schemeClr val="tx1"/>
                </a:solidFill>
              </a:rPr>
              <a:t> of respect for the rights of others and tolerance of their way of using language. The first shoots </a:t>
            </a:r>
            <a:r>
              <a:rPr lang="en-US" altLang="zh-CN" sz="2400" dirty="0">
                <a:solidFill>
                  <a:schemeClr val="tx1"/>
                </a:solidFill>
                <a:hlinkClick r:id="rId4" action="ppaction://hlinksldjump"/>
              </a:rPr>
              <a:t>sprang up</a:t>
            </a:r>
            <a:r>
              <a:rPr lang="en-US" altLang="zh-CN" sz="2400" dirty="0">
                <a:solidFill>
                  <a:schemeClr val="tx1"/>
                </a:solidFill>
              </a:rPr>
              <a:t> in England, and they grew stronger in America. The English-speaking peoples have defeated all efforts to build fences around their language. </a:t>
            </a:r>
          </a:p>
          <a:p>
            <a:pPr marL="0" indent="0">
              <a:buNone/>
            </a:pPr>
            <a:r>
              <a:rPr lang="en-US" altLang="zh-CN" sz="2400" i="1" dirty="0">
                <a:solidFill>
                  <a:schemeClr val="tx1"/>
                </a:solidFill>
              </a:rPr>
              <a:t>19</a:t>
            </a:r>
            <a:r>
              <a:rPr lang="en-US" altLang="zh-CN" sz="2400" dirty="0">
                <a:solidFill>
                  <a:schemeClr val="tx1"/>
                </a:solidFill>
              </a:rPr>
              <a:t> Indeed, the English language is not the special </a:t>
            </a:r>
            <a:r>
              <a:rPr lang="en-US" altLang="zh-CN" sz="2400" dirty="0">
                <a:solidFill>
                  <a:schemeClr val="tx1"/>
                </a:solidFill>
                <a:hlinkClick r:id="rId5" action="ppaction://hlinksldjump"/>
              </a:rPr>
              <a:t>preserve</a:t>
            </a:r>
            <a:r>
              <a:rPr lang="en-US" altLang="zh-CN" sz="2400" dirty="0">
                <a:solidFill>
                  <a:schemeClr val="tx1"/>
                </a:solidFill>
              </a:rPr>
              <a:t> of grammarians, language police, teachers, writers or the </a:t>
            </a:r>
            <a:r>
              <a:rPr lang="en-US" altLang="zh-CN" sz="2400" dirty="0">
                <a:solidFill>
                  <a:schemeClr val="tx1"/>
                </a:solidFill>
                <a:hlinkClick r:id="rId6" action="ppaction://hlinksldjump"/>
              </a:rPr>
              <a:t>intellectual</a:t>
            </a:r>
            <a:r>
              <a:rPr lang="en-US" altLang="zh-CN" sz="2400" dirty="0">
                <a:solidFill>
                  <a:schemeClr val="tx1"/>
                </a:solidFill>
              </a:rPr>
              <a:t> elite. English is, and always has been, the tongue of the common man.</a:t>
            </a:r>
            <a:endParaRPr lang="zh-CN" altLang="en-US" sz="2400" dirty="0">
              <a:solidFill>
                <a:schemeClr val="tx1"/>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440322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768" y="693661"/>
            <a:ext cx="8748464" cy="4828135"/>
          </a:xfrm>
        </p:spPr>
        <p:txBody>
          <a:bodyPr>
            <a:normAutofit fontScale="70000" lnSpcReduction="20000"/>
          </a:bodyPr>
          <a:lstStyle/>
          <a:p>
            <a:pPr marL="0" indent="0" algn="ctr">
              <a:buNone/>
            </a:pPr>
            <a:r>
              <a:rPr kumimoji="1" lang="en-US" altLang="zh-CN" sz="2800" b="1" dirty="0">
                <a:solidFill>
                  <a:srgbClr val="2F2F2F"/>
                </a:solidFill>
              </a:rPr>
              <a:t>Paraphrasing Sentences</a:t>
            </a:r>
          </a:p>
          <a:p>
            <a:pPr marL="0" indent="0" algn="l">
              <a:lnSpc>
                <a:spcPct val="120000"/>
              </a:lnSpc>
              <a:spcBef>
                <a:spcPts val="1200"/>
              </a:spcBef>
              <a:buNone/>
            </a:pPr>
            <a:r>
              <a:rPr lang="en-US" altLang="zh-CN" sz="2600" dirty="0">
                <a:solidFill>
                  <a:schemeClr val="tx1"/>
                </a:solidFill>
                <a:latin typeface="+mn-lt"/>
              </a:rPr>
              <a:t>1. The story of our English language is typically one of massive stealing from other </a:t>
            </a:r>
          </a:p>
          <a:p>
            <a:pPr marL="0" indent="0" algn="l">
              <a:lnSpc>
                <a:spcPct val="120000"/>
              </a:lnSpc>
              <a:spcBef>
                <a:spcPts val="1200"/>
              </a:spcBef>
              <a:buNone/>
            </a:pPr>
            <a:r>
              <a:rPr lang="en-US" altLang="zh-CN" sz="2600" dirty="0">
                <a:solidFill>
                  <a:schemeClr val="tx1"/>
                </a:solidFill>
                <a:latin typeface="+mn-lt"/>
              </a:rPr>
              <a:t>languages. (Para. 1)</a:t>
            </a:r>
          </a:p>
          <a:p>
            <a:pPr marL="0" indent="0" algn="l">
              <a:buNone/>
            </a:pPr>
            <a:r>
              <a:rPr lang="en-US" altLang="zh-CN" sz="2600" dirty="0">
                <a:solidFill>
                  <a:schemeClr val="tx1"/>
                </a:solidFill>
                <a:latin typeface="+mn-lt"/>
              </a:rPr>
              <a:t>     </a:t>
            </a:r>
            <a:r>
              <a:rPr lang="en-US" altLang="zh-CN" sz="2600" dirty="0">
                <a:solidFill>
                  <a:srgbClr val="FF0000"/>
                </a:solidFill>
                <a:latin typeface="+mn-lt"/>
              </a:rPr>
              <a:t>The history of English is a typical one of massive borrowing from other languages.</a:t>
            </a:r>
          </a:p>
          <a:p>
            <a:pPr marL="0" indent="0" algn="l">
              <a:buNone/>
            </a:pPr>
            <a:r>
              <a:rPr lang="en-US" altLang="zh-CN" sz="2600" dirty="0">
                <a:solidFill>
                  <a:schemeClr val="tx1"/>
                </a:solidFill>
                <a:latin typeface="+mn-lt"/>
              </a:rPr>
              <a:t>2. They invent a word, </a:t>
            </a:r>
            <a:r>
              <a:rPr lang="en-US" altLang="zh-CN" sz="2600" dirty="0" err="1">
                <a:solidFill>
                  <a:schemeClr val="tx1"/>
                </a:solidFill>
                <a:latin typeface="+mn-lt"/>
              </a:rPr>
              <a:t>balladeur</a:t>
            </a:r>
            <a:r>
              <a:rPr lang="en-US" altLang="zh-CN" sz="2600" dirty="0">
                <a:solidFill>
                  <a:schemeClr val="tx1"/>
                </a:solidFill>
                <a:latin typeface="+mn-lt"/>
              </a:rPr>
              <a:t>, which French kids are supposed to say instead — but they don’t. (Para. 2)</a:t>
            </a:r>
          </a:p>
          <a:p>
            <a:pPr marL="0" indent="0" algn="l">
              <a:buNone/>
            </a:pPr>
            <a:r>
              <a:rPr lang="en-US" altLang="zh-CN" sz="2600" dirty="0">
                <a:solidFill>
                  <a:srgbClr val="FF0000"/>
                </a:solidFill>
                <a:latin typeface="+mn-lt"/>
              </a:rPr>
              <a:t>     They make up a word, </a:t>
            </a:r>
            <a:r>
              <a:rPr lang="en-US" altLang="zh-CN" sz="2600" dirty="0" err="1">
                <a:solidFill>
                  <a:srgbClr val="FF0000"/>
                </a:solidFill>
                <a:latin typeface="+mn-lt"/>
              </a:rPr>
              <a:t>balladeur</a:t>
            </a:r>
            <a:r>
              <a:rPr lang="en-US" altLang="zh-CN" sz="2600" dirty="0">
                <a:solidFill>
                  <a:srgbClr val="FF0000"/>
                </a:solidFill>
                <a:latin typeface="+mn-lt"/>
              </a:rPr>
              <a:t>, and tell the French kids to use it instead of Walkman, but the kids just go on using Walkman.</a:t>
            </a:r>
          </a:p>
          <a:p>
            <a:pPr marL="0" indent="0" algn="l">
              <a:buNone/>
            </a:pPr>
            <a:r>
              <a:rPr lang="en-US" altLang="zh-CN" sz="2600" dirty="0">
                <a:solidFill>
                  <a:schemeClr val="tx1"/>
                </a:solidFill>
                <a:latin typeface="+mn-lt"/>
              </a:rPr>
              <a:t>3. That doesn’t bother us, but it does bother the French. (Para. 3)</a:t>
            </a:r>
          </a:p>
          <a:p>
            <a:pPr marL="0" indent="0" algn="l">
              <a:buNone/>
            </a:pPr>
            <a:r>
              <a:rPr lang="en-US" altLang="zh-CN" sz="2600" dirty="0">
                <a:solidFill>
                  <a:schemeClr val="tx1"/>
                </a:solidFill>
                <a:latin typeface="+mn-lt"/>
              </a:rPr>
              <a:t>    </a:t>
            </a:r>
            <a:r>
              <a:rPr lang="en-US" altLang="zh-CN" sz="2600" dirty="0">
                <a:solidFill>
                  <a:srgbClr val="FF0000"/>
                </a:solidFill>
                <a:latin typeface="+mn-lt"/>
              </a:rPr>
              <a:t>We are quite happy with that. But the French are not.</a:t>
            </a:r>
            <a:endParaRPr kumimoji="1" lang="zh-CN" altLang="en-US" sz="2600" b="1" dirty="0">
              <a:solidFill>
                <a:srgbClr val="FF0000"/>
              </a:solidFill>
              <a:latin typeface="+mn-lt"/>
            </a:endParaRPr>
          </a:p>
          <a:p>
            <a:pPr marL="0" indent="0">
              <a:lnSpc>
                <a:spcPct val="140000"/>
              </a:lnSpc>
              <a:buNone/>
            </a:pPr>
            <a:endParaRPr kumimoji="1" lang="zh-CN" altLang="en-US" dirty="0"/>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Tree>
    <p:extLst>
      <p:ext uri="{BB962C8B-B14F-4D97-AF65-F5344CB8AC3E}">
        <p14:creationId xmlns:p14="http://schemas.microsoft.com/office/powerpoint/2010/main" val="11805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620" y="662832"/>
            <a:ext cx="9001000" cy="4327677"/>
          </a:xfrm>
        </p:spPr>
        <p:txBody>
          <a:bodyPr/>
          <a:lstStyle/>
          <a:p>
            <a:pPr marL="0" indent="0" algn="ctr">
              <a:buNone/>
            </a:pPr>
            <a:r>
              <a:rPr kumimoji="1" lang="en-US" altLang="zh-CN" sz="2800" b="1" dirty="0">
                <a:solidFill>
                  <a:srgbClr val="2F2F2F"/>
                </a:solidFill>
              </a:rPr>
              <a:t>Paraphrasing Sentences</a:t>
            </a:r>
          </a:p>
          <a:p>
            <a:pPr marL="0" indent="0" algn="l">
              <a:buNone/>
            </a:pPr>
            <a:r>
              <a:rPr lang="en-US" altLang="zh-CN" dirty="0">
                <a:solidFill>
                  <a:schemeClr val="tx1"/>
                </a:solidFill>
              </a:rPr>
              <a:t>4. Yet there is something direct to the heart that speaks to us from the earliest words in our language. (Para. 6) </a:t>
            </a:r>
          </a:p>
          <a:p>
            <a:pPr marL="0" indent="0" algn="l">
              <a:buNone/>
            </a:pPr>
            <a:r>
              <a:rPr lang="en-US" altLang="zh-CN" dirty="0">
                <a:solidFill>
                  <a:srgbClr val="FF0000"/>
                </a:solidFill>
              </a:rPr>
              <a:t>The Old English words have something that appeals directly to our heart.</a:t>
            </a:r>
          </a:p>
          <a:p>
            <a:pPr marL="0" indent="0">
              <a:buNone/>
            </a:pPr>
            <a:r>
              <a:rPr lang="en-US" altLang="zh-CN" dirty="0">
                <a:solidFill>
                  <a:schemeClr val="tx1"/>
                </a:solidFill>
              </a:rPr>
              <a:t>5. Identifying similar words, linguists have come up with what they call an Indo-European parent language, spoken until 3500 to 2000 B.C. (Para. 9)          </a:t>
            </a:r>
          </a:p>
          <a:p>
            <a:pPr marL="0" indent="0">
              <a:buNone/>
            </a:pPr>
            <a:r>
              <a:rPr lang="en-US" altLang="zh-CN" dirty="0">
                <a:solidFill>
                  <a:srgbClr val="FF0000"/>
                </a:solidFill>
              </a:rPr>
              <a:t>After linguists found more similar words in Greek, Latin and Sanskrit, they proposed that there was a parent language, which was spoken until 3500 to 2000 B.C. They called the parent language the Indo-European language.</a:t>
            </a:r>
            <a:endParaRPr kumimoji="1" lang="zh-CN" altLang="en-US" dirty="0">
              <a:solidFill>
                <a:srgbClr val="FF0000"/>
              </a:solidFill>
            </a:endParaRPr>
          </a:p>
        </p:txBody>
      </p:sp>
      <p:sp>
        <p:nvSpPr>
          <p:cNvPr id="4" name="标题 1"/>
          <p:cNvSpPr>
            <a:spLocks noGrp="1"/>
          </p:cNvSpPr>
          <p:nvPr>
            <p:ph type="title"/>
          </p:nvPr>
        </p:nvSpPr>
        <p:spPr/>
        <p:txBody>
          <a:bodyPr>
            <a:normAutofit/>
          </a:bodyPr>
          <a:lstStyle/>
          <a:p>
            <a:r>
              <a:rPr lang="en-US" altLang="zh-CN" dirty="0"/>
              <a:t>In Reading – Detailed Reading</a:t>
            </a:r>
            <a:endParaRPr lang="zh-CN" altLang="en-US" b="0" dirty="0"/>
          </a:p>
        </p:txBody>
      </p:sp>
      <p:sp>
        <p:nvSpPr>
          <p:cNvPr id="5" name="文本框 4">
            <a:hlinkClick r:id="rId2"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4376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89317" y="867989"/>
            <a:ext cx="7992888"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corrupt</a:t>
            </a:r>
            <a:r>
              <a:rPr lang="en-US" altLang="zh-CN" sz="2400" dirty="0"/>
              <a:t>: </a:t>
            </a:r>
            <a:r>
              <a:rPr lang="en-US" altLang="zh-CN" sz="2400" i="1" dirty="0" err="1"/>
              <a:t>vt</a:t>
            </a:r>
            <a:r>
              <a:rPr lang="en-US" altLang="zh-CN" sz="2400" dirty="0" err="1"/>
              <a:t>.</a:t>
            </a:r>
            <a:r>
              <a:rPr lang="en-US" altLang="zh-CN" sz="2400" dirty="0"/>
              <a:t> </a:t>
            </a:r>
          </a:p>
          <a:p>
            <a:pPr marL="261938" indent="-261938" algn="just">
              <a:spcBef>
                <a:spcPct val="0"/>
              </a:spcBef>
            </a:pPr>
            <a:r>
              <a:rPr lang="en-US" altLang="zh-CN" sz="2400" dirty="0"/>
              <a:t>cause errors to appear in; cause to act dishonestly in</a:t>
            </a:r>
          </a:p>
          <a:p>
            <a:pPr marL="261938" indent="-261938" algn="just">
              <a:spcBef>
                <a:spcPct val="0"/>
              </a:spcBef>
            </a:pPr>
            <a:r>
              <a:rPr lang="en-US" altLang="zh-CN" sz="2400" dirty="0"/>
              <a:t>return for personal gains </a:t>
            </a:r>
            <a:r>
              <a:rPr lang="zh-CN" altLang="en-US" sz="2400" dirty="0"/>
              <a:t>使（语言）变得不标准；贿赂</a:t>
            </a:r>
            <a:endParaRPr lang="zh-CN" altLang="zh-CN" sz="2400" dirty="0">
              <a:ea typeface="宋体"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headEnd/>
            <a:tailEnd/>
          </a:ln>
        </p:spPr>
        <p:txBody>
          <a:bodyPr wrap="square">
            <a:spAutoFit/>
          </a:bodyPr>
          <a:lstStyle/>
          <a:p>
            <a:r>
              <a:rPr lang="en-US" altLang="zh-CN" sz="2400" dirty="0"/>
              <a:t>What corrupts people more: money, material items or power? </a:t>
            </a:r>
            <a:endParaRPr lang="en-US" altLang="zh-CN" sz="2400" dirty="0">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59" y="3621624"/>
            <a:ext cx="314325" cy="261938"/>
          </a:xfrm>
          <a:prstGeom prst="rect">
            <a:avLst/>
          </a:prstGeom>
          <a:noFill/>
          <a:ln w="9525">
            <a:noFill/>
            <a:miter lim="800000"/>
            <a:headEnd/>
            <a:tailEnd/>
          </a:ln>
        </p:spPr>
      </p:pic>
      <p:sp>
        <p:nvSpPr>
          <p:cNvPr id="12" name="文本框 11">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E3C8D51F-97EC-4EEF-AF93-842373BAB3F5}"/>
              </a:ext>
            </a:extLst>
          </p:cNvPr>
          <p:cNvSpPr txBox="1"/>
          <p:nvPr/>
        </p:nvSpPr>
        <p:spPr>
          <a:xfrm>
            <a:off x="960358" y="3433564"/>
            <a:ext cx="7488832" cy="519181"/>
          </a:xfrm>
          <a:prstGeom prst="rect">
            <a:avLst/>
          </a:prstGeom>
          <a:noFill/>
        </p:spPr>
        <p:txBody>
          <a:bodyPr wrap="square" rtlCol="0">
            <a:spAutoFit/>
          </a:bodyPr>
          <a:lstStyle/>
          <a:p>
            <a:pPr>
              <a:lnSpc>
                <a:spcPct val="130000"/>
              </a:lnSpc>
            </a:pPr>
            <a:r>
              <a:rPr lang="zh-CN" altLang="en-US" sz="2400" dirty="0"/>
              <a:t>什么更使人堕落：金钱，物质还是权力？</a:t>
            </a:r>
            <a:endParaRPr lang="zh-CN" altLang="en-US"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0663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ban</a:t>
            </a:r>
            <a:r>
              <a:rPr lang="en-US" altLang="zh-CN" sz="2400" dirty="0"/>
              <a:t>: </a:t>
            </a:r>
            <a:r>
              <a:rPr lang="en-US" altLang="zh-CN" sz="2400" i="1" dirty="0" err="1"/>
              <a:t>vt</a:t>
            </a:r>
            <a:r>
              <a:rPr lang="en-US" altLang="zh-CN" sz="2400" dirty="0" err="1"/>
              <a:t>.</a:t>
            </a:r>
            <a:r>
              <a:rPr lang="en-US" altLang="zh-CN" sz="2400" dirty="0"/>
              <a:t> </a:t>
            </a:r>
          </a:p>
          <a:p>
            <a:pPr marL="261938" indent="-261938" algn="just">
              <a:spcBef>
                <a:spcPct val="0"/>
              </a:spcBef>
            </a:pPr>
            <a:r>
              <a:rPr lang="en-US" altLang="zh-CN" sz="2400" dirty="0"/>
              <a:t>forbid (</a:t>
            </a:r>
            <a:r>
              <a:rPr lang="en-US" altLang="zh-CN" sz="2400" dirty="0" err="1"/>
              <a:t>sth</a:t>
            </a:r>
            <a:r>
              <a:rPr lang="en-US" altLang="zh-CN" sz="2400" dirty="0"/>
              <a:t>.) officially </a:t>
            </a:r>
            <a:r>
              <a:rPr lang="zh-CN" altLang="en-US" sz="2400" dirty="0"/>
              <a:t>禁止，取缔</a:t>
            </a:r>
            <a:endParaRPr lang="zh-CN" altLang="zh-CN" sz="2000" dirty="0">
              <a:ea typeface="宋体"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headEnd/>
            <a:tailEnd/>
          </a:ln>
        </p:spPr>
        <p:txBody>
          <a:bodyPr wrap="square">
            <a:spAutoFit/>
          </a:bodyPr>
          <a:lstStyle/>
          <a:p>
            <a:r>
              <a:rPr lang="en-US" altLang="zh-CN" sz="2400" dirty="0"/>
              <a:t>The new law bans drivers from using hand-held phones while driving.</a:t>
            </a:r>
            <a:endParaRPr lang="en-US" altLang="zh-CN" sz="2400" dirty="0">
              <a:ea typeface="宋体" pitchFamily="2" charset="-122"/>
            </a:endParaRPr>
          </a:p>
        </p:txBody>
      </p:sp>
      <p:sp>
        <p:nvSpPr>
          <p:cNvPr id="7" name="Rectangle 25"/>
          <p:cNvSpPr>
            <a:spLocks noChangeArrowheads="1"/>
          </p:cNvSpPr>
          <p:nvPr/>
        </p:nvSpPr>
        <p:spPr bwMode="auto">
          <a:xfrm>
            <a:off x="971600" y="3629384"/>
            <a:ext cx="7343775" cy="461665"/>
          </a:xfrm>
          <a:prstGeom prst="rect">
            <a:avLst/>
          </a:prstGeom>
          <a:noFill/>
          <a:ln w="9525">
            <a:noFill/>
            <a:miter lim="800000"/>
            <a:headEnd/>
            <a:tailEnd/>
          </a:ln>
        </p:spPr>
        <p:txBody>
          <a:bodyPr>
            <a:spAutoFit/>
          </a:bodyPr>
          <a:lstStyle/>
          <a:p>
            <a:pPr algn="just" eaLnBrk="0" hangingPunct="0"/>
            <a:r>
              <a:rPr lang="zh-CN" altLang="en-US" sz="2400" dirty="0"/>
              <a:t>这一新出台的法律禁止驾车者开车时使用手机。</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6555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 y="0"/>
            <a:ext cx="703385" cy="5715000"/>
          </a:xfrm>
          <a:prstGeom prst="rect">
            <a:avLst/>
          </a:prstGeom>
          <a:solidFill>
            <a:srgbClr val="194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3387" y="0"/>
            <a:ext cx="703385" cy="5715000"/>
          </a:xfrm>
          <a:prstGeom prst="rect">
            <a:avLst/>
          </a:prstGeom>
          <a:solidFill>
            <a:srgbClr val="207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6771" y="0"/>
            <a:ext cx="703385" cy="5715000"/>
          </a:xfrm>
          <a:prstGeom prst="rect">
            <a:avLst/>
          </a:prstGeom>
          <a:solidFill>
            <a:srgbClr val="00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10156" y="0"/>
            <a:ext cx="703385" cy="5715000"/>
          </a:xfrm>
          <a:prstGeom prst="rect">
            <a:avLst/>
          </a:prstGeom>
          <a:solidFill>
            <a:srgbClr val="529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13540" y="0"/>
            <a:ext cx="703385" cy="5715000"/>
          </a:xfrm>
          <a:prstGeom prst="rect">
            <a:avLst/>
          </a:prstGeom>
          <a:solidFill>
            <a:srgbClr val="BFC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16925" y="0"/>
            <a:ext cx="703385" cy="5715000"/>
          </a:xfrm>
          <a:prstGeom prst="rect">
            <a:avLst/>
          </a:prstGeom>
          <a:solidFill>
            <a:srgbClr val="FFD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20310" y="0"/>
            <a:ext cx="703385" cy="5715000"/>
          </a:xfrm>
          <a:prstGeom prst="rect">
            <a:avLst/>
          </a:prstGeom>
          <a:solidFill>
            <a:srgbClr val="FFB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23694" y="0"/>
            <a:ext cx="703385" cy="5715000"/>
          </a:xfrm>
          <a:prstGeom prst="rect">
            <a:avLst/>
          </a:prstGeom>
          <a:solidFill>
            <a:srgbClr val="FC7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27079" y="0"/>
            <a:ext cx="703385" cy="5715000"/>
          </a:xfrm>
          <a:prstGeom prst="rect">
            <a:avLst/>
          </a:prstGeom>
          <a:solidFill>
            <a:srgbClr val="FF2F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30463" y="0"/>
            <a:ext cx="703385" cy="5715000"/>
          </a:xfrm>
          <a:prstGeom prst="rect">
            <a:avLst/>
          </a:prstGeom>
          <a:solidFill>
            <a:srgbClr val="FF1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033848" y="0"/>
            <a:ext cx="703385" cy="5715000"/>
          </a:xfrm>
          <a:prstGeom prst="rect">
            <a:avLst/>
          </a:prstGeom>
          <a:solidFill>
            <a:srgbClr val="B631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737232" y="0"/>
            <a:ext cx="703385" cy="5715000"/>
          </a:xfrm>
          <a:prstGeom prst="rect">
            <a:avLst/>
          </a:prstGeom>
          <a:solidFill>
            <a:srgbClr val="851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440617" y="0"/>
            <a:ext cx="703385" cy="5715000"/>
          </a:xfrm>
          <a:prstGeom prst="rect">
            <a:avLst/>
          </a:prstGeom>
          <a:solidFill>
            <a:srgbClr val="737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0"/>
            <a:ext cx="9144000" cy="575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33"/>
          <p:cNvGrpSpPr/>
          <p:nvPr/>
        </p:nvGrpSpPr>
        <p:grpSpPr>
          <a:xfrm>
            <a:off x="1043608" y="1271197"/>
            <a:ext cx="8100393" cy="578190"/>
            <a:chOff x="1875690" y="1525438"/>
            <a:chExt cx="10316310" cy="1217762"/>
          </a:xfrm>
          <a:scene3d>
            <a:camera prst="orthographicFront"/>
            <a:lightRig rig="threePt" dir="t">
              <a:rot lat="0" lon="0" rev="15600000"/>
            </a:lightRig>
          </a:scene3d>
        </p:grpSpPr>
        <p:sp>
          <p:nvSpPr>
            <p:cNvPr id="49" name="矩形 48"/>
            <p:cNvSpPr/>
            <p:nvPr/>
          </p:nvSpPr>
          <p:spPr>
            <a:xfrm>
              <a:off x="1875691" y="1525438"/>
              <a:ext cx="10316309" cy="1217762"/>
            </a:xfrm>
            <a:prstGeom prst="rect">
              <a:avLst/>
            </a:prstGeom>
            <a:noFill/>
            <a:ln>
              <a:no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p:cNvSpPr/>
            <p:nvPr/>
          </p:nvSpPr>
          <p:spPr>
            <a:xfrm>
              <a:off x="1875690" y="1525438"/>
              <a:ext cx="2017538" cy="1217762"/>
            </a:xfrm>
            <a:prstGeom prst="rect">
              <a:avLst/>
            </a:prstGeom>
            <a:solidFill>
              <a:schemeClr val="accent3">
                <a:lumMod val="75000"/>
              </a:schemeClr>
            </a:solidFill>
            <a:ln>
              <a:no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1 </a:t>
              </a:r>
              <a:endParaRPr lang="zh-CN" altLang="en-US" sz="2800" b="1" dirty="0">
                <a:latin typeface="+mj-lt"/>
                <a:ea typeface="时尚中黑简体" panose="01010104010101010101" pitchFamily="2" charset="-122"/>
              </a:endParaRPr>
            </a:p>
          </p:txBody>
        </p:sp>
        <p:sp>
          <p:nvSpPr>
            <p:cNvPr id="51" name="文本框 50">
              <a:hlinkClick r:id="rId3" action="ppaction://hlinksldjump"/>
            </p:cNvPr>
            <p:cNvSpPr txBox="1"/>
            <p:nvPr/>
          </p:nvSpPr>
          <p:spPr>
            <a:xfrm>
              <a:off x="4351759" y="1529918"/>
              <a:ext cx="4060599" cy="1101986"/>
            </a:xfrm>
            <a:prstGeom prst="rect">
              <a:avLst/>
            </a:prstGeom>
            <a:noFill/>
            <a:sp3d/>
          </p:spPr>
          <p:txBody>
            <a:bodyPr wrap="none" rtlCol="0">
              <a:spAutoFit/>
            </a:bodyPr>
            <a:lstStyle/>
            <a:p>
              <a:r>
                <a:rPr lang="en-US" altLang="zh-CN" sz="2800" b="1" dirty="0">
                  <a:solidFill>
                    <a:srgbClr val="E22F31"/>
                  </a:solidFill>
                  <a:latin typeface="+mj-lt"/>
                  <a:ea typeface="张海山锐线体简" panose="02000000000000000000" charset="-122"/>
                </a:rPr>
                <a:t>Before Reading</a:t>
              </a:r>
              <a:endParaRPr lang="zh-CN" altLang="en-US" sz="2800" b="1" dirty="0">
                <a:solidFill>
                  <a:srgbClr val="E22F31"/>
                </a:solidFill>
                <a:latin typeface="+mj-lt"/>
                <a:ea typeface="张海山锐线体简" panose="02000000000000000000" charset="-122"/>
              </a:endParaRPr>
            </a:p>
          </p:txBody>
        </p:sp>
      </p:grpSp>
      <p:grpSp>
        <p:nvGrpSpPr>
          <p:cNvPr id="52" name="组合 34"/>
          <p:cNvGrpSpPr/>
          <p:nvPr/>
        </p:nvGrpSpPr>
        <p:grpSpPr>
          <a:xfrm>
            <a:off x="899592" y="1849388"/>
            <a:ext cx="8244408" cy="864096"/>
            <a:chOff x="1875691" y="2374008"/>
            <a:chExt cx="10316309" cy="1586954"/>
          </a:xfrm>
        </p:grpSpPr>
        <p:sp>
          <p:nvSpPr>
            <p:cNvPr id="53" name="矩形 52"/>
            <p:cNvSpPr/>
            <p:nvPr/>
          </p:nvSpPr>
          <p:spPr>
            <a:xfrm>
              <a:off x="1875691" y="2743200"/>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2055900" y="2374008"/>
              <a:ext cx="1982295" cy="1057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2</a:t>
              </a:r>
              <a:endParaRPr lang="zh-CN" altLang="en-US" sz="2800" b="1" dirty="0">
                <a:latin typeface="+mj-lt"/>
                <a:ea typeface="时尚中黑简体" panose="01010104010101010101" pitchFamily="2" charset="-122"/>
              </a:endParaRPr>
            </a:p>
          </p:txBody>
        </p:sp>
        <p:sp>
          <p:nvSpPr>
            <p:cNvPr id="55" name="文本框 54">
              <a:hlinkClick r:id="rId4" action="ppaction://hlinksldjump"/>
            </p:cNvPr>
            <p:cNvSpPr txBox="1"/>
            <p:nvPr/>
          </p:nvSpPr>
          <p:spPr>
            <a:xfrm>
              <a:off x="4488716" y="2374008"/>
              <a:ext cx="2841817" cy="960919"/>
            </a:xfrm>
            <a:prstGeom prst="rect">
              <a:avLst/>
            </a:prstGeom>
            <a:noFill/>
          </p:spPr>
          <p:txBody>
            <a:bodyPr wrap="none" rtlCol="0">
              <a:spAutoFit/>
            </a:bodyPr>
            <a:lstStyle/>
            <a:p>
              <a:r>
                <a:rPr lang="en-US" altLang="zh-CN" sz="2800" b="1" dirty="0">
                  <a:solidFill>
                    <a:schemeClr val="accent6">
                      <a:lumMod val="75000"/>
                    </a:schemeClr>
                  </a:solidFill>
                  <a:latin typeface="+mj-lt"/>
                  <a:ea typeface="张海山锐线体简" panose="02000000000000000000" charset="-122"/>
                </a:rPr>
                <a:t>In Reading</a:t>
              </a:r>
              <a:endParaRPr lang="zh-CN" altLang="en-US" sz="2800" b="1" dirty="0">
                <a:solidFill>
                  <a:schemeClr val="accent6">
                    <a:lumMod val="75000"/>
                  </a:schemeClr>
                </a:solidFill>
                <a:latin typeface="+mj-lt"/>
                <a:ea typeface="张海山锐线体简" panose="02000000000000000000" charset="-122"/>
              </a:endParaRPr>
            </a:p>
          </p:txBody>
        </p:sp>
      </p:grpSp>
      <p:grpSp>
        <p:nvGrpSpPr>
          <p:cNvPr id="56" name="组合 35"/>
          <p:cNvGrpSpPr/>
          <p:nvPr/>
        </p:nvGrpSpPr>
        <p:grpSpPr>
          <a:xfrm>
            <a:off x="1043608" y="2353444"/>
            <a:ext cx="8100392" cy="714054"/>
            <a:chOff x="1197734" y="3653300"/>
            <a:chExt cx="10994266" cy="1525424"/>
          </a:xfrm>
        </p:grpSpPr>
        <p:sp>
          <p:nvSpPr>
            <p:cNvPr id="57" name="矩形 56"/>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1197734" y="3807132"/>
              <a:ext cx="2150125" cy="121776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3</a:t>
              </a:r>
              <a:endParaRPr lang="zh-CN" altLang="en-US" sz="2800" b="1" dirty="0">
                <a:latin typeface="+mj-lt"/>
                <a:ea typeface="时尚中黑简体" panose="01010104010101010101" pitchFamily="2" charset="-122"/>
              </a:endParaRPr>
            </a:p>
          </p:txBody>
        </p:sp>
        <p:sp>
          <p:nvSpPr>
            <p:cNvPr id="59" name="文本框 58">
              <a:hlinkClick r:id="rId5" action="ppaction://hlinksldjump"/>
            </p:cNvPr>
            <p:cNvSpPr txBox="1"/>
            <p:nvPr/>
          </p:nvSpPr>
          <p:spPr>
            <a:xfrm>
              <a:off x="3836523" y="3653300"/>
              <a:ext cx="3894116" cy="1117748"/>
            </a:xfrm>
            <a:prstGeom prst="rect">
              <a:avLst/>
            </a:prstGeom>
            <a:noFill/>
          </p:spPr>
          <p:txBody>
            <a:bodyPr wrap="none" rtlCol="0">
              <a:spAutoFit/>
            </a:bodyPr>
            <a:lstStyle/>
            <a:p>
              <a:r>
                <a:rPr lang="en-US" altLang="zh-CN" sz="2800" b="1" dirty="0">
                  <a:solidFill>
                    <a:srgbClr val="E037D6"/>
                  </a:solidFill>
                  <a:latin typeface="+mj-lt"/>
                  <a:ea typeface="张海山锐线体简" panose="02000000000000000000" charset="-122"/>
                </a:rPr>
                <a:t>After Reading</a:t>
              </a:r>
              <a:endParaRPr lang="zh-CN" altLang="en-US" sz="2800" b="1" dirty="0">
                <a:solidFill>
                  <a:srgbClr val="E037D6"/>
                </a:solidFill>
                <a:latin typeface="+mj-lt"/>
                <a:ea typeface="张海山锐线体简" panose="02000000000000000000" charset="-122"/>
              </a:endParaRPr>
            </a:p>
          </p:txBody>
        </p:sp>
      </p:grpSp>
      <p:grpSp>
        <p:nvGrpSpPr>
          <p:cNvPr id="60" name="组合 36"/>
          <p:cNvGrpSpPr/>
          <p:nvPr/>
        </p:nvGrpSpPr>
        <p:grpSpPr>
          <a:xfrm>
            <a:off x="1043608" y="2929508"/>
            <a:ext cx="8100392" cy="714050"/>
            <a:chOff x="1875691" y="4871066"/>
            <a:chExt cx="10316309" cy="1525420"/>
          </a:xfrm>
        </p:grpSpPr>
        <p:sp>
          <p:nvSpPr>
            <p:cNvPr id="61" name="矩形 60"/>
            <p:cNvSpPr/>
            <p:nvPr/>
          </p:nvSpPr>
          <p:spPr>
            <a:xfrm>
              <a:off x="1875691" y="5178724"/>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1875691" y="4871066"/>
              <a:ext cx="2017538" cy="121776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4</a:t>
              </a:r>
              <a:endParaRPr lang="zh-CN" altLang="en-US" sz="2800" b="1" dirty="0">
                <a:latin typeface="+mj-lt"/>
                <a:ea typeface="时尚中黑简体" panose="01010104010101010101" pitchFamily="2" charset="-122"/>
              </a:endParaRPr>
            </a:p>
          </p:txBody>
        </p:sp>
        <p:sp>
          <p:nvSpPr>
            <p:cNvPr id="63" name="文本框 62">
              <a:hlinkClick r:id="rId6" action="ppaction://hlinksldjump"/>
            </p:cNvPr>
            <p:cNvSpPr txBox="1"/>
            <p:nvPr/>
          </p:nvSpPr>
          <p:spPr>
            <a:xfrm>
              <a:off x="4351760" y="4871066"/>
              <a:ext cx="4388390" cy="1117751"/>
            </a:xfrm>
            <a:prstGeom prst="rect">
              <a:avLst/>
            </a:prstGeom>
            <a:noFill/>
          </p:spPr>
          <p:txBody>
            <a:bodyPr wrap="none" rtlCol="0">
              <a:spAutoFit/>
            </a:bodyPr>
            <a:lstStyle/>
            <a:p>
              <a:r>
                <a:rPr lang="en-US" altLang="zh-CN" sz="2800" b="1" dirty="0">
                  <a:solidFill>
                    <a:schemeClr val="accent5">
                      <a:lumMod val="75000"/>
                    </a:schemeClr>
                  </a:solidFill>
                  <a:latin typeface="+mj-lt"/>
                  <a:ea typeface="张海山锐线体简" panose="02000000000000000000" charset="-122"/>
                </a:rPr>
                <a:t>Critical Thinking</a:t>
              </a:r>
              <a:endParaRPr lang="zh-CN" altLang="en-US" sz="2800" b="1" dirty="0">
                <a:solidFill>
                  <a:schemeClr val="accent5">
                    <a:lumMod val="75000"/>
                  </a:schemeClr>
                </a:solidFill>
                <a:latin typeface="+mj-lt"/>
                <a:ea typeface="张海山锐线体简" panose="02000000000000000000" charset="-122"/>
              </a:endParaRPr>
            </a:p>
          </p:txBody>
        </p:sp>
      </p:grpSp>
      <p:sp>
        <p:nvSpPr>
          <p:cNvPr id="5" name="文本框 4"/>
          <p:cNvSpPr txBox="1"/>
          <p:nvPr/>
        </p:nvSpPr>
        <p:spPr>
          <a:xfrm>
            <a:off x="1115616" y="0"/>
            <a:ext cx="6840760" cy="861774"/>
          </a:xfrm>
          <a:prstGeom prst="rect">
            <a:avLst/>
          </a:prstGeom>
          <a:noFill/>
        </p:spPr>
        <p:txBody>
          <a:bodyPr wrap="square" rtlCol="0">
            <a:spAutoFit/>
          </a:bodyPr>
          <a:lstStyle/>
          <a:p>
            <a:pPr algn="ctr">
              <a:lnSpc>
                <a:spcPct val="130000"/>
              </a:lnSpc>
            </a:pPr>
            <a:r>
              <a:rPr kumimoji="1" lang="en-US" altLang="zh-CN" sz="4000" dirty="0">
                <a:solidFill>
                  <a:srgbClr val="4C4C4C"/>
                </a:solidFill>
                <a:latin typeface="+mj-lt"/>
                <a:ea typeface="微软雅黑" panose="020B0503020204020204" pitchFamily="34" charset="-122"/>
              </a:rPr>
              <a:t>CONTENTS</a:t>
            </a:r>
            <a:endParaRPr kumimoji="1" lang="zh-CN" altLang="en-US" sz="4000" dirty="0">
              <a:solidFill>
                <a:srgbClr val="4C4C4C"/>
              </a:solidFill>
              <a:latin typeface="+mj-lt"/>
              <a:ea typeface="微软雅黑" panose="020B0503020204020204" pitchFamily="34" charset="-122"/>
            </a:endParaRPr>
          </a:p>
        </p:txBody>
      </p:sp>
      <p:grpSp>
        <p:nvGrpSpPr>
          <p:cNvPr id="65" name="组合 35"/>
          <p:cNvGrpSpPr/>
          <p:nvPr/>
        </p:nvGrpSpPr>
        <p:grpSpPr>
          <a:xfrm>
            <a:off x="1043608" y="3505572"/>
            <a:ext cx="7879849" cy="642798"/>
            <a:chOff x="1295467" y="3609349"/>
            <a:chExt cx="10896533" cy="1569375"/>
          </a:xfrm>
        </p:grpSpPr>
        <p:sp>
          <p:nvSpPr>
            <p:cNvPr id="66" name="矩形 65"/>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66"/>
            <p:cNvSpPr/>
            <p:nvPr/>
          </p:nvSpPr>
          <p:spPr>
            <a:xfrm>
              <a:off x="1295467" y="3609350"/>
              <a:ext cx="2190654" cy="12177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5</a:t>
              </a:r>
              <a:endParaRPr lang="zh-CN" altLang="en-US" sz="2800" b="1" dirty="0">
                <a:latin typeface="+mj-lt"/>
                <a:ea typeface="时尚中黑简体" panose="01010104010101010101" pitchFamily="2" charset="-122"/>
              </a:endParaRPr>
            </a:p>
          </p:txBody>
        </p:sp>
        <p:sp>
          <p:nvSpPr>
            <p:cNvPr id="68" name="文本框 67">
              <a:hlinkClick r:id="rId7" action="ppaction://hlinksldjump"/>
            </p:cNvPr>
            <p:cNvSpPr txBox="1"/>
            <p:nvPr/>
          </p:nvSpPr>
          <p:spPr>
            <a:xfrm>
              <a:off x="3983997" y="3609349"/>
              <a:ext cx="4025951" cy="1277428"/>
            </a:xfrm>
            <a:prstGeom prst="rect">
              <a:avLst/>
            </a:prstGeom>
            <a:noFill/>
          </p:spPr>
          <p:txBody>
            <a:bodyPr wrap="none" rtlCol="0">
              <a:spAutoFit/>
            </a:bodyPr>
            <a:lstStyle/>
            <a:p>
              <a:r>
                <a:rPr lang="en-US" altLang="zh-CN" sz="2800" b="1" dirty="0">
                  <a:solidFill>
                    <a:schemeClr val="accent3"/>
                  </a:solidFill>
                  <a:latin typeface="+mj-lt"/>
                  <a:ea typeface="张海山锐线体简" panose="02000000000000000000" charset="-122"/>
                </a:rPr>
                <a:t>Culture Focus</a:t>
              </a:r>
              <a:endParaRPr lang="zh-CN" altLang="en-US" sz="2800" b="1" dirty="0">
                <a:solidFill>
                  <a:schemeClr val="accent3"/>
                </a:solidFill>
                <a:latin typeface="+mj-lt"/>
                <a:ea typeface="张海山锐线体简" panose="02000000000000000000" charset="-122"/>
              </a:endParaRPr>
            </a:p>
          </p:txBody>
        </p:sp>
      </p:grpSp>
      <p:grpSp>
        <p:nvGrpSpPr>
          <p:cNvPr id="43" name="组合 35"/>
          <p:cNvGrpSpPr/>
          <p:nvPr/>
        </p:nvGrpSpPr>
        <p:grpSpPr>
          <a:xfrm>
            <a:off x="1043608" y="4009628"/>
            <a:ext cx="7879849" cy="642798"/>
            <a:chOff x="1295467" y="3609349"/>
            <a:chExt cx="10896533" cy="1569375"/>
          </a:xfrm>
        </p:grpSpPr>
        <p:sp>
          <p:nvSpPr>
            <p:cNvPr id="44" name="矩形 43"/>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a:xfrm>
              <a:off x="1295467" y="3609350"/>
              <a:ext cx="2190654" cy="12177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6</a:t>
              </a:r>
              <a:endParaRPr lang="zh-CN" altLang="en-US" sz="2800" b="1" dirty="0">
                <a:latin typeface="+mj-lt"/>
                <a:ea typeface="时尚中黑简体" panose="01010104010101010101" pitchFamily="2" charset="-122"/>
              </a:endParaRPr>
            </a:p>
          </p:txBody>
        </p:sp>
        <p:sp>
          <p:nvSpPr>
            <p:cNvPr id="46" name="文本框 45">
              <a:hlinkClick r:id="rId8" action="ppaction://hlinksldjump"/>
            </p:cNvPr>
            <p:cNvSpPr txBox="1"/>
            <p:nvPr/>
          </p:nvSpPr>
          <p:spPr>
            <a:xfrm>
              <a:off x="3983997" y="3609349"/>
              <a:ext cx="4188634" cy="1277428"/>
            </a:xfrm>
            <a:prstGeom prst="rect">
              <a:avLst/>
            </a:prstGeom>
            <a:noFill/>
          </p:spPr>
          <p:txBody>
            <a:bodyPr wrap="none" rtlCol="0">
              <a:spAutoFit/>
            </a:bodyPr>
            <a:lstStyle/>
            <a:p>
              <a:r>
                <a:rPr lang="en-US" altLang="zh-CN" sz="2800" b="1" dirty="0">
                  <a:solidFill>
                    <a:srgbClr val="4C4C4C"/>
                  </a:solidFill>
                  <a:latin typeface="+mj-lt"/>
                  <a:ea typeface="张海山锐线体简" panose="02000000000000000000" charset="-122"/>
                </a:rPr>
                <a:t>Home Reading</a:t>
              </a:r>
              <a:endParaRPr lang="zh-CN" altLang="en-US" sz="2800" b="1" dirty="0">
                <a:solidFill>
                  <a:srgbClr val="4C4C4C"/>
                </a:solidFill>
                <a:latin typeface="+mj-lt"/>
                <a:ea typeface="张海山锐线体简" panose="02000000000000000000" charset="-122"/>
              </a:endParaRPr>
            </a:p>
          </p:txBody>
        </p:sp>
      </p:grpSp>
    </p:spTree>
    <p:extLst>
      <p:ext uri="{BB962C8B-B14F-4D97-AF65-F5344CB8AC3E}">
        <p14:creationId xmlns:p14="http://schemas.microsoft.com/office/powerpoint/2010/main" val="29796724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0" fill="hold"/>
                                        <p:tgtEl>
                                          <p:spTgt spid="39"/>
                                        </p:tgtEl>
                                        <p:attrNameLst>
                                          <p:attrName>ppt_x</p:attrName>
                                        </p:attrNameLst>
                                      </p:cBhvr>
                                      <p:tavLst>
                                        <p:tav tm="0">
                                          <p:val>
                                            <p:strVal val="0-#ppt_w/2"/>
                                          </p:val>
                                        </p:tav>
                                        <p:tav tm="100000">
                                          <p:val>
                                            <p:strVal val="#ppt_x"/>
                                          </p:val>
                                        </p:tav>
                                      </p:tavLst>
                                    </p:anim>
                                    <p:anim calcmode="lin" valueType="num">
                                      <p:cBhvr additive="base">
                                        <p:cTn id="8" dur="2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53" presetClass="entr" presetSubtype="16"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Effect transition="in" filter="fade">
                                      <p:cBhvr>
                                        <p:cTn id="14" dur="500"/>
                                        <p:tgtEl>
                                          <p:spTgt spid="48"/>
                                        </p:tgtEl>
                                      </p:cBhvr>
                                    </p:animEffect>
                                  </p:childTnLst>
                                </p:cTn>
                              </p:par>
                            </p:childTnLst>
                          </p:cTn>
                        </p:par>
                        <p:par>
                          <p:cTn id="15" fill="hold">
                            <p:stCondLst>
                              <p:cond delay="3000"/>
                            </p:stCondLst>
                            <p:childTnLst>
                              <p:par>
                                <p:cTn id="16" presetID="53" presetClass="entr" presetSubtype="16" fill="hold" nodeType="after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ppt_w</p:attrName>
                                        </p:attrNameLst>
                                      </p:cBhvr>
                                      <p:tavLst>
                                        <p:tav tm="0">
                                          <p:val>
                                            <p:fltVal val="0"/>
                                          </p:val>
                                        </p:tav>
                                        <p:tav tm="100000">
                                          <p:val>
                                            <p:strVal val="#ppt_w"/>
                                          </p:val>
                                        </p:tav>
                                      </p:tavLst>
                                    </p:anim>
                                    <p:anim calcmode="lin" valueType="num">
                                      <p:cBhvr>
                                        <p:cTn id="19" dur="500" fill="hold"/>
                                        <p:tgtEl>
                                          <p:spTgt spid="52"/>
                                        </p:tgtEl>
                                        <p:attrNameLst>
                                          <p:attrName>ppt_h</p:attrName>
                                        </p:attrNameLst>
                                      </p:cBhvr>
                                      <p:tavLst>
                                        <p:tav tm="0">
                                          <p:val>
                                            <p:fltVal val="0"/>
                                          </p:val>
                                        </p:tav>
                                        <p:tav tm="100000">
                                          <p:val>
                                            <p:strVal val="#ppt_h"/>
                                          </p:val>
                                        </p:tav>
                                      </p:tavLst>
                                    </p:anim>
                                    <p:animEffect transition="in" filter="fade">
                                      <p:cBhvr>
                                        <p:cTn id="20" dur="500"/>
                                        <p:tgtEl>
                                          <p:spTgt spid="52"/>
                                        </p:tgtEl>
                                      </p:cBhvr>
                                    </p:animEffect>
                                  </p:childTnLst>
                                </p:cTn>
                              </p:par>
                            </p:childTnLst>
                          </p:cTn>
                        </p:par>
                        <p:par>
                          <p:cTn id="21" fill="hold">
                            <p:stCondLst>
                              <p:cond delay="3500"/>
                            </p:stCondLst>
                            <p:childTnLst>
                              <p:par>
                                <p:cTn id="22" presetID="53" presetClass="entr" presetSubtype="16"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p:cTn id="24" dur="500" fill="hold"/>
                                        <p:tgtEl>
                                          <p:spTgt spid="56"/>
                                        </p:tgtEl>
                                        <p:attrNameLst>
                                          <p:attrName>ppt_w</p:attrName>
                                        </p:attrNameLst>
                                      </p:cBhvr>
                                      <p:tavLst>
                                        <p:tav tm="0">
                                          <p:val>
                                            <p:fltVal val="0"/>
                                          </p:val>
                                        </p:tav>
                                        <p:tav tm="100000">
                                          <p:val>
                                            <p:strVal val="#ppt_w"/>
                                          </p:val>
                                        </p:tav>
                                      </p:tavLst>
                                    </p:anim>
                                    <p:anim calcmode="lin" valueType="num">
                                      <p:cBhvr>
                                        <p:cTn id="25" dur="500" fill="hold"/>
                                        <p:tgtEl>
                                          <p:spTgt spid="56"/>
                                        </p:tgtEl>
                                        <p:attrNameLst>
                                          <p:attrName>ppt_h</p:attrName>
                                        </p:attrNameLst>
                                      </p:cBhvr>
                                      <p:tavLst>
                                        <p:tav tm="0">
                                          <p:val>
                                            <p:fltVal val="0"/>
                                          </p:val>
                                        </p:tav>
                                        <p:tav tm="100000">
                                          <p:val>
                                            <p:strVal val="#ppt_h"/>
                                          </p:val>
                                        </p:tav>
                                      </p:tavLst>
                                    </p:anim>
                                    <p:animEffect transition="in" filter="fade">
                                      <p:cBhvr>
                                        <p:cTn id="26" dur="500"/>
                                        <p:tgtEl>
                                          <p:spTgt spid="56"/>
                                        </p:tgtEl>
                                      </p:cBhvr>
                                    </p:animEffect>
                                  </p:childTnLst>
                                </p:cTn>
                              </p:par>
                            </p:childTnLst>
                          </p:cTn>
                        </p:par>
                        <p:par>
                          <p:cTn id="27" fill="hold">
                            <p:stCondLst>
                              <p:cond delay="4000"/>
                            </p:stCondLst>
                            <p:childTnLst>
                              <p:par>
                                <p:cTn id="28" presetID="53" presetClass="entr" presetSubtype="16"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animEffect transition="in" filter="fade">
                                      <p:cBhvr>
                                        <p:cTn id="32" dur="500"/>
                                        <p:tgtEl>
                                          <p:spTgt spid="60"/>
                                        </p:tgtEl>
                                      </p:cBhvr>
                                    </p:animEffect>
                                  </p:childTnLst>
                                </p:cTn>
                              </p:par>
                            </p:childTnLst>
                          </p:cTn>
                        </p:par>
                        <p:par>
                          <p:cTn id="33" fill="hold">
                            <p:stCondLst>
                              <p:cond delay="4500"/>
                            </p:stCondLst>
                            <p:childTnLst>
                              <p:par>
                                <p:cTn id="34" presetID="53" presetClass="entr" presetSubtype="16" fill="hold"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500" fill="hold"/>
                                        <p:tgtEl>
                                          <p:spTgt spid="65"/>
                                        </p:tgtEl>
                                        <p:attrNameLst>
                                          <p:attrName>ppt_w</p:attrName>
                                        </p:attrNameLst>
                                      </p:cBhvr>
                                      <p:tavLst>
                                        <p:tav tm="0">
                                          <p:val>
                                            <p:fltVal val="0"/>
                                          </p:val>
                                        </p:tav>
                                        <p:tav tm="100000">
                                          <p:val>
                                            <p:strVal val="#ppt_w"/>
                                          </p:val>
                                        </p:tav>
                                      </p:tavLst>
                                    </p:anim>
                                    <p:anim calcmode="lin" valueType="num">
                                      <p:cBhvr>
                                        <p:cTn id="37" dur="500" fill="hold"/>
                                        <p:tgtEl>
                                          <p:spTgt spid="65"/>
                                        </p:tgtEl>
                                        <p:attrNameLst>
                                          <p:attrName>ppt_h</p:attrName>
                                        </p:attrNameLst>
                                      </p:cBhvr>
                                      <p:tavLst>
                                        <p:tav tm="0">
                                          <p:val>
                                            <p:fltVal val="0"/>
                                          </p:val>
                                        </p:tav>
                                        <p:tav tm="100000">
                                          <p:val>
                                            <p:strVal val="#ppt_h"/>
                                          </p:val>
                                        </p:tav>
                                      </p:tavLst>
                                    </p:anim>
                                    <p:animEffect transition="in" filter="fade">
                                      <p:cBhvr>
                                        <p:cTn id="38" dur="500"/>
                                        <p:tgtEl>
                                          <p:spTgt spid="65"/>
                                        </p:tgtEl>
                                      </p:cBhvr>
                                    </p:animEffect>
                                  </p:childTnLst>
                                </p:cTn>
                              </p:par>
                            </p:childTnLst>
                          </p:cTn>
                        </p:par>
                        <p:par>
                          <p:cTn id="39" fill="hold">
                            <p:stCondLst>
                              <p:cond delay="5000"/>
                            </p:stCondLst>
                            <p:childTnLst>
                              <p:par>
                                <p:cTn id="40" presetID="53" presetClass="entr" presetSubtype="16"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desirable</a:t>
            </a:r>
            <a:r>
              <a:rPr lang="en-US" altLang="zh-CN" sz="2400" dirty="0"/>
              <a:t>: </a:t>
            </a:r>
            <a:r>
              <a:rPr lang="en-US" altLang="zh-CN" sz="2400" i="1" dirty="0"/>
              <a:t>a</a:t>
            </a:r>
            <a:r>
              <a:rPr lang="en-US" altLang="zh-CN" sz="2400" dirty="0"/>
              <a:t>. </a:t>
            </a:r>
          </a:p>
          <a:p>
            <a:pPr marL="261938" indent="-261938" algn="just">
              <a:spcBef>
                <a:spcPct val="0"/>
              </a:spcBef>
            </a:pPr>
            <a:r>
              <a:rPr lang="en-US" altLang="zh-CN" sz="2400" dirty="0"/>
              <a:t>worth having or doing </a:t>
            </a:r>
            <a:r>
              <a:rPr lang="zh-CN" altLang="en-US" sz="2400" dirty="0"/>
              <a:t>值得有的，值得做的</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Of course, a diplomatic solution is always more desirable than war.</a:t>
            </a:r>
            <a:endParaRPr lang="en-US" altLang="zh-CN" sz="2400" dirty="0">
              <a:ea typeface="宋体"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当然，通过外交谈判解决总比战争更好。</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3080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invent</a:t>
            </a:r>
            <a:r>
              <a:rPr lang="en-US" altLang="zh-CN" sz="2400" dirty="0"/>
              <a:t>: </a:t>
            </a:r>
            <a:r>
              <a:rPr lang="en-US" altLang="zh-CN" sz="2400" i="1" dirty="0" err="1"/>
              <a:t>vt</a:t>
            </a:r>
            <a:r>
              <a:rPr lang="en-US" altLang="zh-CN" sz="2400" dirty="0" err="1"/>
              <a:t>.</a:t>
            </a:r>
            <a:r>
              <a:rPr lang="en-US" altLang="zh-CN" sz="2400" dirty="0"/>
              <a:t> </a:t>
            </a:r>
          </a:p>
          <a:p>
            <a:pPr marL="261938" indent="-261938" algn="just">
              <a:spcBef>
                <a:spcPct val="0"/>
              </a:spcBef>
            </a:pPr>
            <a:r>
              <a:rPr lang="en-US" altLang="zh-CN" sz="2400" dirty="0"/>
              <a:t>create (</a:t>
            </a:r>
            <a:r>
              <a:rPr lang="en-US" altLang="zh-CN" sz="2400" dirty="0" err="1"/>
              <a:t>sth</a:t>
            </a:r>
            <a:r>
              <a:rPr lang="en-US" altLang="zh-CN" sz="2400" dirty="0"/>
              <a:t>. that never existed before) </a:t>
            </a:r>
            <a:r>
              <a:rPr lang="zh-CN" altLang="en-US" sz="2400" dirty="0"/>
              <a:t>发明</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461665"/>
          </a:xfrm>
          <a:prstGeom prst="rect">
            <a:avLst/>
          </a:prstGeom>
          <a:noFill/>
          <a:ln w="9525">
            <a:noFill/>
            <a:miter lim="800000"/>
            <a:headEnd/>
            <a:tailEnd/>
          </a:ln>
        </p:spPr>
        <p:txBody>
          <a:bodyPr wrap="square">
            <a:spAutoFit/>
          </a:bodyPr>
          <a:lstStyle/>
          <a:p>
            <a:r>
              <a:rPr lang="en-US" altLang="zh-CN" sz="2400" dirty="0"/>
              <a:t>She invented an explanation for being late this morning.</a:t>
            </a:r>
            <a:endParaRPr lang="en-US" altLang="zh-CN" sz="2400" dirty="0">
              <a:ea typeface="宋体" pitchFamily="2" charset="-122"/>
            </a:endParaRPr>
          </a:p>
        </p:txBody>
      </p:sp>
      <p:sp>
        <p:nvSpPr>
          <p:cNvPr id="7" name="Rectangle 25"/>
          <p:cNvSpPr>
            <a:spLocks noChangeArrowheads="1"/>
          </p:cNvSpPr>
          <p:nvPr/>
        </p:nvSpPr>
        <p:spPr bwMode="auto">
          <a:xfrm>
            <a:off x="988792" y="3613584"/>
            <a:ext cx="7632848" cy="461665"/>
          </a:xfrm>
          <a:prstGeom prst="rect">
            <a:avLst/>
          </a:prstGeom>
          <a:noFill/>
          <a:ln w="9525">
            <a:noFill/>
            <a:miter lim="800000"/>
            <a:headEnd/>
            <a:tailEnd/>
          </a:ln>
        </p:spPr>
        <p:txBody>
          <a:bodyPr wrap="square">
            <a:spAutoFit/>
          </a:bodyPr>
          <a:lstStyle/>
          <a:p>
            <a:pPr algn="just" eaLnBrk="0" hangingPunct="0"/>
            <a:r>
              <a:rPr lang="zh-CN" altLang="en-US" sz="2400" dirty="0"/>
              <a:t>她为上午迟到编造了一个理由。</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36475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38655" y="1057300"/>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be supposed to do</a:t>
            </a:r>
            <a:r>
              <a:rPr lang="en-US" altLang="zh-CN" sz="2400" dirty="0"/>
              <a:t>: </a:t>
            </a:r>
          </a:p>
          <a:p>
            <a:pPr marL="261938" indent="-261938" algn="just">
              <a:spcBef>
                <a:spcPct val="0"/>
              </a:spcBef>
            </a:pPr>
            <a:r>
              <a:rPr lang="en-US" altLang="zh-CN" sz="2400" dirty="0"/>
              <a:t>be required to do </a:t>
            </a:r>
            <a:r>
              <a:rPr lang="zh-CN" altLang="en-US" sz="2400" dirty="0"/>
              <a:t>应该做</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The contract is supposed to be made without fear or pressure.</a:t>
            </a:r>
            <a:endParaRPr lang="en-US" altLang="zh-CN" sz="2400" dirty="0">
              <a:ea typeface="宋体" pitchFamily="2" charset="-122"/>
            </a:endParaRPr>
          </a:p>
        </p:txBody>
      </p:sp>
      <p:sp>
        <p:nvSpPr>
          <p:cNvPr id="7" name="Rectangle 25"/>
          <p:cNvSpPr>
            <a:spLocks noChangeArrowheads="1"/>
          </p:cNvSpPr>
          <p:nvPr/>
        </p:nvSpPr>
        <p:spPr bwMode="auto">
          <a:xfrm>
            <a:off x="989936" y="3649588"/>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这合同应该是在没有恐惧没有压力的情况下签订的。</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35235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75556" y="792443"/>
            <a:ext cx="7992888"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fascinating</a:t>
            </a:r>
            <a:r>
              <a:rPr lang="en-US" altLang="zh-CN" sz="2400" dirty="0"/>
              <a:t>:</a:t>
            </a:r>
            <a:r>
              <a:rPr lang="en-US" altLang="zh-CN" sz="2400" i="1" dirty="0"/>
              <a:t> a</a:t>
            </a:r>
            <a:r>
              <a:rPr lang="en-US" altLang="zh-CN" sz="2400" dirty="0"/>
              <a:t>. </a:t>
            </a:r>
          </a:p>
          <a:p>
            <a:pPr marL="261938" indent="-261938" algn="just">
              <a:spcBef>
                <a:spcPct val="0"/>
              </a:spcBef>
            </a:pPr>
            <a:r>
              <a:rPr lang="en-US" altLang="zh-CN" sz="2400" dirty="0"/>
              <a:t>of great interest or attraction </a:t>
            </a:r>
            <a:r>
              <a:rPr lang="zh-CN" altLang="en-US" sz="2400" dirty="0"/>
              <a:t>迷人的，有极大吸引力的  </a:t>
            </a:r>
            <a:endParaRPr lang="en-US" altLang="zh-CN" sz="2400" dirty="0"/>
          </a:p>
          <a:p>
            <a:pPr marL="261938" indent="-261938" algn="just">
              <a:spcBef>
                <a:spcPct val="0"/>
              </a:spcBef>
            </a:pPr>
            <a:r>
              <a:rPr lang="en-US" altLang="zh-CN" sz="2400" b="1" dirty="0">
                <a:solidFill>
                  <a:srgbClr val="FF0000"/>
                </a:solidFill>
              </a:rPr>
              <a:t>fascinate</a:t>
            </a:r>
            <a:r>
              <a:rPr lang="en-US" altLang="zh-CN" sz="2400" dirty="0"/>
              <a:t>: </a:t>
            </a:r>
            <a:r>
              <a:rPr lang="en-US" altLang="zh-CN" sz="2400" i="1" dirty="0"/>
              <a:t>v</a:t>
            </a:r>
            <a:r>
              <a:rPr lang="en-US" altLang="zh-CN" sz="2400" dirty="0"/>
              <a:t>.</a:t>
            </a:r>
            <a:r>
              <a:rPr lang="zh-CN" altLang="en-US" sz="2400" dirty="0"/>
              <a:t>（使）着迷</a:t>
            </a:r>
            <a:endParaRPr lang="zh-CN" altLang="zh-CN" sz="2400" dirty="0">
              <a:ea typeface="宋体" pitchFamily="2" charset="-122"/>
            </a:endParaRPr>
          </a:p>
        </p:txBody>
      </p:sp>
      <p:sp>
        <p:nvSpPr>
          <p:cNvPr id="5" name="矩形 4"/>
          <p:cNvSpPr>
            <a:spLocks noChangeArrowheads="1"/>
          </p:cNvSpPr>
          <p:nvPr/>
        </p:nvSpPr>
        <p:spPr bwMode="auto">
          <a:xfrm>
            <a:off x="925885" y="2506119"/>
            <a:ext cx="7992888" cy="830997"/>
          </a:xfrm>
          <a:prstGeom prst="rect">
            <a:avLst/>
          </a:prstGeom>
          <a:noFill/>
          <a:ln w="9525">
            <a:noFill/>
            <a:miter lim="800000"/>
            <a:headEnd/>
            <a:tailEnd/>
          </a:ln>
        </p:spPr>
        <p:txBody>
          <a:bodyPr wrap="square">
            <a:spAutoFit/>
          </a:bodyPr>
          <a:lstStyle/>
          <a:p>
            <a:r>
              <a:rPr lang="en-US" altLang="zh-CN" sz="2400" dirty="0"/>
              <a:t>The book offers a fascinating glimpse of the lives of the rich and famous.</a:t>
            </a:r>
            <a:endParaRPr lang="en-US" altLang="zh-CN" sz="2400" dirty="0">
              <a:ea typeface="宋体" pitchFamily="2" charset="-122"/>
            </a:endParaRPr>
          </a:p>
        </p:txBody>
      </p:sp>
      <p:sp>
        <p:nvSpPr>
          <p:cNvPr id="7" name="Rectangle 25"/>
          <p:cNvSpPr>
            <a:spLocks noChangeArrowheads="1"/>
          </p:cNvSpPr>
          <p:nvPr/>
        </p:nvSpPr>
        <p:spPr bwMode="auto">
          <a:xfrm>
            <a:off x="935596" y="3643754"/>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这本书让人一瞥名人阔佬们令人陶醉的生活。</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2150" y="261364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98560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strictly speaking</a:t>
            </a:r>
            <a:r>
              <a:rPr lang="en-US" altLang="zh-CN" sz="2400" dirty="0"/>
              <a:t>: </a:t>
            </a:r>
          </a:p>
          <a:p>
            <a:pPr marL="261938" indent="-261938" algn="just">
              <a:spcBef>
                <a:spcPct val="0"/>
              </a:spcBef>
            </a:pPr>
            <a:r>
              <a:rPr lang="en-US" altLang="zh-CN" sz="2400" dirty="0"/>
              <a:t>being completely accurate, in actual fact </a:t>
            </a:r>
            <a:r>
              <a:rPr lang="zh-CN" altLang="en-US" sz="2400" dirty="0"/>
              <a:t>严格地讲</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461665"/>
          </a:xfrm>
          <a:prstGeom prst="rect">
            <a:avLst/>
          </a:prstGeom>
          <a:noFill/>
          <a:ln w="9525">
            <a:noFill/>
            <a:miter lim="800000"/>
            <a:headEnd/>
            <a:tailEnd/>
          </a:ln>
        </p:spPr>
        <p:txBody>
          <a:bodyPr wrap="square">
            <a:spAutoFit/>
          </a:bodyPr>
          <a:lstStyle/>
          <a:p>
            <a:r>
              <a:rPr lang="en-US" altLang="zh-CN" sz="2400" dirty="0"/>
              <a:t>Strictly speaking, a tomato is a fruit, not a vegetable.</a:t>
            </a:r>
            <a:endParaRPr lang="en-US" altLang="zh-CN" sz="2400" dirty="0">
              <a:ea typeface="宋体" pitchFamily="2" charset="-122"/>
            </a:endParaRPr>
          </a:p>
        </p:txBody>
      </p:sp>
      <p:sp>
        <p:nvSpPr>
          <p:cNvPr id="7" name="Rectangle 25"/>
          <p:cNvSpPr>
            <a:spLocks noChangeArrowheads="1"/>
          </p:cNvSpPr>
          <p:nvPr/>
        </p:nvSpPr>
        <p:spPr bwMode="auto">
          <a:xfrm>
            <a:off x="971600" y="3642148"/>
            <a:ext cx="7632848" cy="461665"/>
          </a:xfrm>
          <a:prstGeom prst="rect">
            <a:avLst/>
          </a:prstGeom>
          <a:noFill/>
          <a:ln w="9525">
            <a:noFill/>
            <a:miter lim="800000"/>
            <a:headEnd/>
            <a:tailEnd/>
          </a:ln>
        </p:spPr>
        <p:txBody>
          <a:bodyPr wrap="square">
            <a:spAutoFit/>
          </a:bodyPr>
          <a:lstStyle/>
          <a:p>
            <a:pPr algn="just" eaLnBrk="0" hangingPunct="0"/>
            <a:r>
              <a:rPr lang="zh-CN" altLang="en-US" sz="2400" dirty="0"/>
              <a:t>严格地讲，西红柿是水果而不是蔬菜。</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2748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676" y="823865"/>
            <a:ext cx="7992888"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tolerance</a:t>
            </a:r>
            <a:r>
              <a:rPr lang="en-US" altLang="zh-CN" sz="2400" dirty="0"/>
              <a:t>: </a:t>
            </a:r>
            <a:r>
              <a:rPr lang="en-US" altLang="zh-CN" sz="2400" i="1" dirty="0"/>
              <a:t>n</a:t>
            </a:r>
            <a:r>
              <a:rPr lang="en-US" altLang="zh-CN" sz="2400" dirty="0"/>
              <a:t>. </a:t>
            </a:r>
          </a:p>
          <a:p>
            <a:pPr marL="261938" indent="-261938" algn="just">
              <a:spcBef>
                <a:spcPct val="0"/>
              </a:spcBef>
            </a:pPr>
            <a:r>
              <a:rPr lang="en-US" altLang="zh-CN" sz="2400" dirty="0"/>
              <a:t>willingness to accept or allow behavior, beliefs, etc. which one does not like or agree with </a:t>
            </a:r>
            <a:r>
              <a:rPr lang="zh-CN" altLang="en-US" sz="2400" dirty="0"/>
              <a:t>容忍，宽容；忍耐</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The large number of immigrants who flood this border region is testing its tradition of tolerance.</a:t>
            </a:r>
            <a:endParaRPr lang="en-US" altLang="zh-CN" sz="2400" dirty="0">
              <a:ea typeface="宋体" pitchFamily="2" charset="-122"/>
            </a:endParaRPr>
          </a:p>
        </p:txBody>
      </p:sp>
      <p:sp>
        <p:nvSpPr>
          <p:cNvPr id="7" name="Rectangle 25"/>
          <p:cNvSpPr>
            <a:spLocks noChangeArrowheads="1"/>
          </p:cNvSpPr>
          <p:nvPr/>
        </p:nvSpPr>
        <p:spPr bwMode="auto">
          <a:xfrm>
            <a:off x="973284" y="3640043"/>
            <a:ext cx="7632848" cy="830997"/>
          </a:xfrm>
          <a:prstGeom prst="rect">
            <a:avLst/>
          </a:prstGeom>
          <a:noFill/>
          <a:ln w="9525">
            <a:noFill/>
            <a:miter lim="800000"/>
            <a:headEnd/>
            <a:tailEnd/>
          </a:ln>
        </p:spPr>
        <p:txBody>
          <a:bodyPr wrap="square">
            <a:spAutoFit/>
          </a:bodyPr>
          <a:lstStyle/>
          <a:p>
            <a:pPr algn="just" eaLnBrk="0" hangingPunct="0"/>
            <a:r>
              <a:rPr lang="zh-CN" altLang="en-US" sz="2400" dirty="0"/>
              <a:t>涌入这个边境地区的大量移民正在考验着这地区包容的传统。</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01082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895873"/>
            <a:ext cx="8532440"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extent</a:t>
            </a:r>
            <a:r>
              <a:rPr lang="en-US" altLang="zh-CN" sz="2400" dirty="0"/>
              <a:t>: </a:t>
            </a:r>
            <a:r>
              <a:rPr lang="en-US" altLang="zh-CN" sz="2400" i="1" dirty="0"/>
              <a:t>n</a:t>
            </a:r>
            <a:r>
              <a:rPr lang="en-US" altLang="zh-CN" sz="2400" dirty="0"/>
              <a:t>. </a:t>
            </a:r>
          </a:p>
          <a:p>
            <a:pPr marL="261938" indent="-261938" algn="just">
              <a:spcBef>
                <a:spcPct val="0"/>
              </a:spcBef>
            </a:pPr>
            <a:r>
              <a:rPr lang="en-US" altLang="zh-CN" sz="2400" dirty="0"/>
              <a:t>the range over which a thing extends; the degree to which a thing extends </a:t>
            </a:r>
            <a:r>
              <a:rPr lang="zh-CN" altLang="en-US" sz="2400" dirty="0"/>
              <a:t>范围；程度</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The drug reduces pain to a real extent, particularly in the short term.</a:t>
            </a:r>
            <a:endParaRPr lang="en-US" altLang="zh-CN" sz="2400" dirty="0">
              <a:ea typeface="宋体"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这种药能极大地缓解疼痛，特别是短期止痛。</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54857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967881"/>
            <a:ext cx="8532440"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core</a:t>
            </a:r>
            <a:r>
              <a:rPr lang="en-US" altLang="zh-CN" sz="2400" dirty="0"/>
              <a:t>: </a:t>
            </a:r>
            <a:r>
              <a:rPr lang="en-US" altLang="zh-CN" sz="2400" i="1" dirty="0"/>
              <a:t>n</a:t>
            </a:r>
            <a:r>
              <a:rPr lang="en-US" altLang="zh-CN" sz="2400" dirty="0"/>
              <a:t>. </a:t>
            </a:r>
          </a:p>
          <a:p>
            <a:pPr marL="261938" indent="-261938" algn="just">
              <a:spcBef>
                <a:spcPct val="0"/>
              </a:spcBef>
            </a:pPr>
            <a:r>
              <a:rPr lang="en-US" altLang="zh-CN" sz="2400" dirty="0"/>
              <a:t>the most important part of anything; the hard central part of certain fruits </a:t>
            </a:r>
            <a:r>
              <a:rPr lang="zh-CN" altLang="en-US" sz="2400" dirty="0"/>
              <a:t>核心；果核</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The company’s core mission, claimed its CEO, is to help patients with memory loss.</a:t>
            </a:r>
            <a:endParaRPr lang="en-US" altLang="zh-CN" sz="2400" dirty="0">
              <a:ea typeface="宋体"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公司总裁说，公司的核心使命是帮助丧失记忆的病人。</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57374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arouse</a:t>
            </a:r>
            <a:r>
              <a:rPr lang="en-US" altLang="zh-CN" sz="2400" dirty="0"/>
              <a:t>: </a:t>
            </a:r>
            <a:r>
              <a:rPr lang="en-US" altLang="zh-CN" sz="2400" i="1" dirty="0" err="1"/>
              <a:t>vt.</a:t>
            </a:r>
            <a:r>
              <a:rPr lang="en-US" altLang="zh-CN" sz="2400" i="1" dirty="0"/>
              <a:t> </a:t>
            </a:r>
          </a:p>
          <a:p>
            <a:pPr marL="261938" indent="-261938" algn="just">
              <a:spcBef>
                <a:spcPct val="0"/>
              </a:spcBef>
            </a:pPr>
            <a:r>
              <a:rPr lang="en-US" altLang="zh-CN" sz="2400" dirty="0"/>
              <a:t>provoke (a particular feeling or attitude) </a:t>
            </a:r>
            <a:r>
              <a:rPr lang="zh-CN" altLang="en-US" sz="2400" dirty="0"/>
              <a:t>唤起，激起</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461665"/>
          </a:xfrm>
          <a:prstGeom prst="rect">
            <a:avLst/>
          </a:prstGeom>
          <a:noFill/>
          <a:ln w="9525">
            <a:noFill/>
            <a:miter lim="800000"/>
            <a:headEnd/>
            <a:tailEnd/>
          </a:ln>
        </p:spPr>
        <p:txBody>
          <a:bodyPr wrap="square">
            <a:spAutoFit/>
          </a:bodyPr>
          <a:lstStyle/>
          <a:p>
            <a:r>
              <a:rPr lang="en-US" altLang="zh-CN" sz="2400" dirty="0"/>
              <a:t>Football arouses a good deal of passion among its fans.</a:t>
            </a:r>
            <a:endParaRPr lang="en-US" altLang="zh-CN" sz="2400" dirty="0">
              <a:ea typeface="宋体"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足球往往使球迷们冲动。</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6375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opportunity</a:t>
            </a:r>
            <a:r>
              <a:rPr lang="en-US" altLang="zh-CN" sz="2400" dirty="0"/>
              <a:t>: </a:t>
            </a:r>
            <a:r>
              <a:rPr lang="en-US" altLang="zh-CN" sz="2400" i="1" dirty="0"/>
              <a:t>n</a:t>
            </a:r>
            <a:r>
              <a:rPr lang="en-US" altLang="zh-CN" sz="2400" dirty="0"/>
              <a:t>. </a:t>
            </a:r>
          </a:p>
          <a:p>
            <a:r>
              <a:rPr lang="en-US" altLang="zh-CN" sz="2400" dirty="0"/>
              <a:t>a chance to do </a:t>
            </a:r>
            <a:r>
              <a:rPr lang="en-US" altLang="zh-CN" sz="2400" dirty="0" err="1"/>
              <a:t>sth</a:t>
            </a:r>
            <a:r>
              <a:rPr lang="en-US" altLang="zh-CN" sz="2400" dirty="0"/>
              <a:t>. </a:t>
            </a:r>
            <a:r>
              <a:rPr lang="zh-CN" altLang="en-US" sz="2400" dirty="0"/>
              <a:t>机会</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The exhibition offers visitors a great opportunity to see some of the masterpieces of the Renaissance.</a:t>
            </a:r>
            <a:endParaRPr lang="en-US" altLang="zh-CN" sz="2400" dirty="0">
              <a:ea typeface="宋体" pitchFamily="2" charset="-122"/>
            </a:endParaRPr>
          </a:p>
        </p:txBody>
      </p:sp>
      <p:sp>
        <p:nvSpPr>
          <p:cNvPr id="7" name="Rectangle 25"/>
          <p:cNvSpPr>
            <a:spLocks noChangeArrowheads="1"/>
          </p:cNvSpPr>
          <p:nvPr/>
        </p:nvSpPr>
        <p:spPr bwMode="auto">
          <a:xfrm>
            <a:off x="974312" y="3649588"/>
            <a:ext cx="7632848" cy="830997"/>
          </a:xfrm>
          <a:prstGeom prst="rect">
            <a:avLst/>
          </a:prstGeom>
          <a:noFill/>
          <a:ln w="9525">
            <a:noFill/>
            <a:miter lim="800000"/>
            <a:headEnd/>
            <a:tailEnd/>
          </a:ln>
        </p:spPr>
        <p:txBody>
          <a:bodyPr wrap="square">
            <a:spAutoFit/>
          </a:bodyPr>
          <a:lstStyle/>
          <a:p>
            <a:pPr algn="just" eaLnBrk="0" hangingPunct="0"/>
            <a:r>
              <a:rPr lang="zh-CN" altLang="en-US" sz="2400" dirty="0"/>
              <a:t>展览给参观者提供了一次观看文艺复兴时代巨作的好机会。</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69383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Before Reading</a:t>
            </a:r>
            <a:endParaRPr lang="zh-CN" altLang="en-US" dirty="0"/>
          </a:p>
        </p:txBody>
      </p:sp>
      <p:sp>
        <p:nvSpPr>
          <p:cNvPr id="3" name="内容占位符 2"/>
          <p:cNvSpPr>
            <a:spLocks noGrp="1"/>
          </p:cNvSpPr>
          <p:nvPr>
            <p:ph idx="1"/>
          </p:nvPr>
        </p:nvSpPr>
        <p:spPr>
          <a:xfrm>
            <a:off x="395536" y="697260"/>
            <a:ext cx="8315607" cy="4248472"/>
          </a:xfrm>
        </p:spPr>
        <p:txBody>
          <a:bodyPr>
            <a:normAutofit fontScale="25000" lnSpcReduction="20000"/>
          </a:bodyPr>
          <a:lstStyle/>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r>
              <a:rPr lang="en-US" altLang="zh-CN" sz="3600" b="1" dirty="0">
                <a:solidFill>
                  <a:srgbClr val="4C4C4C"/>
                </a:solidFill>
              </a:rPr>
              <a:t>  </a:t>
            </a:r>
          </a:p>
          <a:p>
            <a:pPr marL="0" indent="0" algn="ctr">
              <a:buNone/>
            </a:pPr>
            <a:endParaRPr lang="en-US" altLang="zh-CN" sz="3600" b="1" dirty="0">
              <a:solidFill>
                <a:srgbClr val="4C4C4C"/>
              </a:solidFill>
            </a:endParaRPr>
          </a:p>
          <a:p>
            <a:pPr marL="0" indent="0" algn="ctr">
              <a:buNone/>
            </a:pPr>
            <a:endParaRPr lang="en-US" altLang="zh-CN" sz="3600" b="1" dirty="0">
              <a:solidFill>
                <a:srgbClr val="4C4C4C"/>
              </a:solidFill>
            </a:endParaRPr>
          </a:p>
          <a:p>
            <a:pPr marL="0" indent="0" algn="ctr">
              <a:buNone/>
            </a:pPr>
            <a:endParaRPr lang="en-US" altLang="zh-CN" sz="7400" b="1" dirty="0">
              <a:solidFill>
                <a:srgbClr val="4C4C4C"/>
              </a:solidFill>
            </a:endParaRPr>
          </a:p>
          <a:p>
            <a:pPr marL="0" indent="0" algn="ctr">
              <a:buNone/>
            </a:pPr>
            <a:r>
              <a:rPr lang="en-US" altLang="zh-CN" sz="9600" b="1" dirty="0">
                <a:solidFill>
                  <a:srgbClr val="4C4C4C"/>
                </a:solidFill>
              </a:rPr>
              <a:t>Learning about English</a:t>
            </a:r>
          </a:p>
          <a:p>
            <a:pPr marL="0" indent="0" algn="ctr">
              <a:buNone/>
            </a:pPr>
            <a:endParaRPr lang="zh-CN" altLang="en-US" sz="3600" b="1" dirty="0">
              <a:solidFill>
                <a:srgbClr val="4C4C4C"/>
              </a:solidFill>
            </a:endParaRPr>
          </a:p>
        </p:txBody>
      </p:sp>
      <p:pic>
        <p:nvPicPr>
          <p:cNvPr id="5" name="图片 4">
            <a:extLst>
              <a:ext uri="{FF2B5EF4-FFF2-40B4-BE49-F238E27FC236}">
                <a16:creationId xmlns:a16="http://schemas.microsoft.com/office/drawing/2014/main" id="{DB3EEEA7-27E3-41B3-8A94-70F477A5CFA2}"/>
              </a:ext>
            </a:extLst>
          </p:cNvPr>
          <p:cNvPicPr>
            <a:picLocks noChangeAspect="1"/>
          </p:cNvPicPr>
          <p:nvPr/>
        </p:nvPicPr>
        <p:blipFill>
          <a:blip r:embed="rId2"/>
          <a:stretch>
            <a:fillRect/>
          </a:stretch>
        </p:blipFill>
        <p:spPr>
          <a:xfrm>
            <a:off x="791696" y="553244"/>
            <a:ext cx="7632848" cy="3967954"/>
          </a:xfrm>
          <a:prstGeom prst="rect">
            <a:avLst/>
          </a:prstGeom>
        </p:spPr>
      </p:pic>
    </p:spTree>
    <p:extLst>
      <p:ext uri="{BB962C8B-B14F-4D97-AF65-F5344CB8AC3E}">
        <p14:creationId xmlns:p14="http://schemas.microsoft.com/office/powerpoint/2010/main" val="2404036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00758" y="928656"/>
            <a:ext cx="8532440" cy="1200329"/>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for effect</a:t>
            </a:r>
            <a:r>
              <a:rPr lang="en-US" altLang="zh-CN" sz="2400" dirty="0"/>
              <a:t>: </a:t>
            </a:r>
          </a:p>
          <a:p>
            <a:pPr marL="261938" indent="-261938" algn="just">
              <a:spcBef>
                <a:spcPct val="0"/>
              </a:spcBef>
            </a:pPr>
            <a:r>
              <a:rPr lang="en-US" altLang="zh-CN" sz="2400" dirty="0"/>
              <a:t>in order to impress people or make people notice </a:t>
            </a:r>
            <a:r>
              <a:rPr lang="zh-CN" altLang="en-US" sz="2400" dirty="0"/>
              <a:t>为了增强效果，为了引起 注意</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461665"/>
          </a:xfrm>
          <a:prstGeom prst="rect">
            <a:avLst/>
          </a:prstGeom>
          <a:noFill/>
          <a:ln w="9525">
            <a:noFill/>
            <a:miter lim="800000"/>
            <a:headEnd/>
            <a:tailEnd/>
          </a:ln>
        </p:spPr>
        <p:txBody>
          <a:bodyPr wrap="square">
            <a:spAutoFit/>
          </a:bodyPr>
          <a:lstStyle/>
          <a:p>
            <a:r>
              <a:rPr lang="en-US" altLang="zh-CN" sz="2400" dirty="0"/>
              <a:t>The author used some slang words just for effect.</a:t>
            </a:r>
            <a:endParaRPr lang="en-US" altLang="zh-CN" sz="2400" dirty="0">
              <a:ea typeface="宋体" pitchFamily="2" charset="-122"/>
            </a:endParaRPr>
          </a:p>
        </p:txBody>
      </p:sp>
      <p:sp>
        <p:nvSpPr>
          <p:cNvPr id="7" name="Rectangle 25"/>
          <p:cNvSpPr>
            <a:spLocks noChangeArrowheads="1"/>
          </p:cNvSpPr>
          <p:nvPr/>
        </p:nvSpPr>
        <p:spPr bwMode="auto">
          <a:xfrm>
            <a:off x="971600" y="3654351"/>
            <a:ext cx="7632848" cy="461665"/>
          </a:xfrm>
          <a:prstGeom prst="rect">
            <a:avLst/>
          </a:prstGeom>
          <a:noFill/>
          <a:ln w="9525">
            <a:noFill/>
            <a:miter lim="800000"/>
            <a:headEnd/>
            <a:tailEnd/>
          </a:ln>
        </p:spPr>
        <p:txBody>
          <a:bodyPr wrap="square">
            <a:spAutoFit/>
          </a:bodyPr>
          <a:lstStyle/>
          <a:p>
            <a:pPr algn="just" eaLnBrk="0" hangingPunct="0"/>
            <a:r>
              <a:rPr lang="zh-CN" altLang="en-US" sz="2400" dirty="0"/>
              <a:t>作者使用了一些俚语，为的是增强效果。</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9275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pPr marL="261938" indent="-261938" algn="just">
              <a:spcBef>
                <a:spcPct val="0"/>
              </a:spcBef>
            </a:pPr>
            <a:r>
              <a:rPr lang="en-US" altLang="zh-CN" sz="2400" b="1" dirty="0">
                <a:solidFill>
                  <a:srgbClr val="FF0000"/>
                </a:solidFill>
              </a:rPr>
              <a:t>invade</a:t>
            </a:r>
            <a:r>
              <a:rPr lang="en-US" altLang="zh-CN" sz="2400" dirty="0"/>
              <a:t>: </a:t>
            </a:r>
            <a:r>
              <a:rPr lang="en-US" altLang="zh-CN" sz="2400" i="1" dirty="0" err="1"/>
              <a:t>vt</a:t>
            </a:r>
            <a:r>
              <a:rPr lang="en-US" altLang="zh-CN" sz="2400" dirty="0" err="1"/>
              <a:t>.</a:t>
            </a:r>
            <a:r>
              <a:rPr lang="en-US" altLang="zh-CN" sz="2400" dirty="0"/>
              <a:t> </a:t>
            </a:r>
          </a:p>
          <a:p>
            <a:pPr marL="261938" indent="-261938" algn="just">
              <a:spcBef>
                <a:spcPct val="0"/>
              </a:spcBef>
            </a:pPr>
            <a:r>
              <a:rPr lang="en-US" altLang="zh-CN" sz="2400" dirty="0"/>
              <a:t>enter with armed forces </a:t>
            </a:r>
            <a:r>
              <a:rPr lang="zh-CN" altLang="en-US" sz="2400" dirty="0"/>
              <a:t>侵入，侵略</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She felt that the guard had invaded her privacy when he searched her bag.</a:t>
            </a:r>
            <a:endParaRPr lang="en-US" altLang="zh-CN" sz="2400" dirty="0">
              <a:ea typeface="宋体" pitchFamily="2" charset="-122"/>
            </a:endParaRPr>
          </a:p>
        </p:txBody>
      </p:sp>
      <p:sp>
        <p:nvSpPr>
          <p:cNvPr id="7" name="Rectangle 25"/>
          <p:cNvSpPr>
            <a:spLocks noChangeArrowheads="1"/>
          </p:cNvSpPr>
          <p:nvPr/>
        </p:nvSpPr>
        <p:spPr bwMode="auto">
          <a:xfrm>
            <a:off x="996408"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她觉得警卫搜查她的包是侵犯了她的隐私。</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5881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mystery</a:t>
            </a:r>
            <a:r>
              <a:rPr lang="en-US" altLang="zh-CN" sz="2400" dirty="0"/>
              <a:t>: </a:t>
            </a:r>
            <a:r>
              <a:rPr lang="en-US" altLang="zh-CN" sz="2400" i="1" dirty="0"/>
              <a:t>n</a:t>
            </a:r>
            <a:r>
              <a:rPr lang="en-US" altLang="zh-CN" sz="2400" dirty="0"/>
              <a:t>. </a:t>
            </a:r>
          </a:p>
          <a:p>
            <a:r>
              <a:rPr lang="en-US" altLang="zh-CN" sz="2400" dirty="0"/>
              <a:t>that which cannot be explained </a:t>
            </a:r>
            <a:r>
              <a:rPr lang="zh-CN" altLang="en-US" sz="2400" dirty="0"/>
              <a:t>神秘的事</a:t>
            </a:r>
            <a:endParaRPr lang="zh-CN" altLang="zh-CN" sz="2400" dirty="0">
              <a:ea typeface="宋体"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headEnd/>
            <a:tailEnd/>
          </a:ln>
        </p:spPr>
        <p:txBody>
          <a:bodyPr wrap="square">
            <a:spAutoFit/>
          </a:bodyPr>
          <a:lstStyle/>
          <a:p>
            <a:r>
              <a:rPr lang="en-US" altLang="zh-CN" sz="2400" dirty="0"/>
              <a:t>How the massive stones were brought here from hundreds of miles away remains a mystery.</a:t>
            </a:r>
            <a:endParaRPr lang="en-US" altLang="zh-CN" sz="2400" dirty="0">
              <a:ea typeface="宋体" pitchFamily="2" charset="-122"/>
            </a:endParaRPr>
          </a:p>
        </p:txBody>
      </p:sp>
      <p:sp>
        <p:nvSpPr>
          <p:cNvPr id="7" name="Rectangle 25"/>
          <p:cNvSpPr>
            <a:spLocks noChangeArrowheads="1"/>
          </p:cNvSpPr>
          <p:nvPr/>
        </p:nvSpPr>
        <p:spPr bwMode="auto">
          <a:xfrm>
            <a:off x="985360" y="3677008"/>
            <a:ext cx="7632848" cy="830997"/>
          </a:xfrm>
          <a:prstGeom prst="rect">
            <a:avLst/>
          </a:prstGeom>
          <a:noFill/>
          <a:ln w="9525">
            <a:noFill/>
            <a:miter lim="800000"/>
            <a:headEnd/>
            <a:tailEnd/>
          </a:ln>
        </p:spPr>
        <p:txBody>
          <a:bodyPr wrap="square">
            <a:spAutoFit/>
          </a:bodyPr>
          <a:lstStyle/>
          <a:p>
            <a:pPr algn="just" eaLnBrk="0" hangingPunct="0"/>
            <a:r>
              <a:rPr lang="zh-CN" altLang="en-US" sz="2400" dirty="0"/>
              <a:t>这些巨石是怎么从数百英里以外搬过来的，至今还是个谜。</a:t>
            </a:r>
            <a:endParaRPr lang="zh-CN" altLang="en-US" sz="2400" dirty="0">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23732" y="3792135"/>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9710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resemble</a:t>
            </a:r>
            <a:r>
              <a:rPr lang="en-US" altLang="zh-CN" sz="2400" dirty="0"/>
              <a:t>: </a:t>
            </a:r>
            <a:r>
              <a:rPr lang="en-US" altLang="zh-CN" sz="2400" i="1" dirty="0" err="1"/>
              <a:t>vt</a:t>
            </a:r>
            <a:r>
              <a:rPr lang="en-US" altLang="zh-CN" sz="2400" dirty="0" err="1"/>
              <a:t>.</a:t>
            </a:r>
            <a:r>
              <a:rPr lang="en-US" altLang="zh-CN" sz="2400" dirty="0"/>
              <a:t> be like or similar to </a:t>
            </a:r>
            <a:r>
              <a:rPr lang="zh-CN" altLang="en-US" sz="2400" dirty="0"/>
              <a:t>与</a:t>
            </a:r>
            <a:r>
              <a:rPr lang="en-US" altLang="zh-CN" sz="2400" dirty="0"/>
              <a:t>…</a:t>
            </a:r>
            <a:r>
              <a:rPr lang="zh-CN" altLang="en-US" sz="2400" dirty="0"/>
              <a:t>相似 </a:t>
            </a:r>
            <a:endParaRPr lang="en-US" altLang="zh-CN" sz="2400" dirty="0"/>
          </a:p>
          <a:p>
            <a:r>
              <a:rPr lang="en-US" altLang="zh-CN" sz="2400" b="1" dirty="0">
                <a:solidFill>
                  <a:srgbClr val="FF0000"/>
                </a:solidFill>
              </a:rPr>
              <a:t>resemblance</a:t>
            </a:r>
            <a:r>
              <a:rPr lang="en-US" altLang="zh-CN" sz="2400" dirty="0"/>
              <a:t>: </a:t>
            </a:r>
            <a:r>
              <a:rPr lang="en-US" altLang="zh-CN" sz="2400" i="1" dirty="0"/>
              <a:t>n</a:t>
            </a:r>
            <a:r>
              <a:rPr lang="en-US" altLang="zh-CN" sz="2400" dirty="0"/>
              <a:t>. </a:t>
            </a:r>
            <a:r>
              <a:rPr lang="zh-CN" altLang="en-US" sz="2400" dirty="0"/>
              <a:t>相似（之处）</a:t>
            </a:r>
            <a:endParaRPr lang="zh-CN" altLang="zh-CN" sz="2400" dirty="0">
              <a:ea typeface="宋体" pitchFamily="2" charset="-122"/>
            </a:endParaRPr>
          </a:p>
        </p:txBody>
      </p:sp>
      <p:sp>
        <p:nvSpPr>
          <p:cNvPr id="5" name="矩形 4"/>
          <p:cNvSpPr>
            <a:spLocks noChangeArrowheads="1"/>
          </p:cNvSpPr>
          <p:nvPr/>
        </p:nvSpPr>
        <p:spPr bwMode="auto">
          <a:xfrm>
            <a:off x="942265" y="2054290"/>
            <a:ext cx="7992888" cy="1200329"/>
          </a:xfrm>
          <a:prstGeom prst="rect">
            <a:avLst/>
          </a:prstGeom>
          <a:noFill/>
          <a:ln w="9525">
            <a:noFill/>
            <a:miter lim="800000"/>
            <a:headEnd/>
            <a:tailEnd/>
          </a:ln>
        </p:spPr>
        <p:txBody>
          <a:bodyPr wrap="square">
            <a:spAutoFit/>
          </a:bodyPr>
          <a:lstStyle/>
          <a:p>
            <a:r>
              <a:rPr lang="en-US" altLang="zh-CN" sz="2400" dirty="0"/>
              <a:t>She found Jack’s room to resemble more a study than a youth’s bedroom.</a:t>
            </a:r>
          </a:p>
          <a:p>
            <a:r>
              <a:rPr lang="zh-CN" altLang="en-US" sz="2400" dirty="0"/>
              <a:t>她觉得杰克的房间更像一个书房而不像一个年轻人的寝室。</a:t>
            </a:r>
            <a:endParaRPr lang="en-US" altLang="zh-CN" sz="2400" dirty="0"/>
          </a:p>
        </p:txBody>
      </p:sp>
      <p:sp>
        <p:nvSpPr>
          <p:cNvPr id="7" name="Rectangle 25"/>
          <p:cNvSpPr>
            <a:spLocks noChangeArrowheads="1"/>
          </p:cNvSpPr>
          <p:nvPr/>
        </p:nvSpPr>
        <p:spPr bwMode="auto">
          <a:xfrm>
            <a:off x="948742" y="3676659"/>
            <a:ext cx="7632848" cy="1200329"/>
          </a:xfrm>
          <a:prstGeom prst="rect">
            <a:avLst/>
          </a:prstGeom>
          <a:noFill/>
          <a:ln w="9525">
            <a:noFill/>
            <a:miter lim="800000"/>
            <a:headEnd/>
            <a:tailEnd/>
          </a:ln>
        </p:spPr>
        <p:txBody>
          <a:bodyPr wrap="square">
            <a:spAutoFit/>
          </a:bodyPr>
          <a:lstStyle/>
          <a:p>
            <a:pPr algn="just" eaLnBrk="0" hangingPunct="0"/>
            <a:r>
              <a:rPr lang="en-US" altLang="zh-CN" sz="2400" dirty="0"/>
              <a:t>He doesn’t look exactly like his father, but there is some resemblance.</a:t>
            </a:r>
          </a:p>
          <a:p>
            <a:pPr algn="just" eaLnBrk="0" hangingPunct="0"/>
            <a:r>
              <a:rPr lang="zh-CN" altLang="en-US" sz="2400" dirty="0"/>
              <a:t>他不完全像他爸，但他们俩长相有相似之处。</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34417" y="2137984"/>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2881488"/>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pic>
        <p:nvPicPr>
          <p:cNvPr id="11" name="Picture 15" descr="13">
            <a:extLst>
              <a:ext uri="{FF2B5EF4-FFF2-40B4-BE49-F238E27FC236}">
                <a16:creationId xmlns:a16="http://schemas.microsoft.com/office/drawing/2014/main" id="{8AF68E22-463C-4A7E-8114-0CFE63C8DB3E}"/>
              </a:ext>
            </a:extLst>
          </p:cNvPr>
          <p:cNvPicPr>
            <a:picLocks noChangeAspect="1" noChangeArrowheads="1"/>
          </p:cNvPicPr>
          <p:nvPr/>
        </p:nvPicPr>
        <p:blipFill>
          <a:blip r:embed="rId2"/>
          <a:srcRect/>
          <a:stretch>
            <a:fillRect/>
          </a:stretch>
        </p:blipFill>
        <p:spPr bwMode="auto">
          <a:xfrm>
            <a:off x="627940" y="3736185"/>
            <a:ext cx="314325" cy="261938"/>
          </a:xfrm>
          <a:prstGeom prst="rect">
            <a:avLst/>
          </a:prstGeom>
          <a:noFill/>
          <a:ln w="9525">
            <a:noFill/>
            <a:miter lim="800000"/>
            <a:headEnd/>
            <a:tailEnd/>
          </a:ln>
        </p:spPr>
      </p:pic>
      <p:pic>
        <p:nvPicPr>
          <p:cNvPr id="12" name="Picture 17" descr="14">
            <a:extLst>
              <a:ext uri="{FF2B5EF4-FFF2-40B4-BE49-F238E27FC236}">
                <a16:creationId xmlns:a16="http://schemas.microsoft.com/office/drawing/2014/main" id="{D3B94CCB-A190-4423-8673-9D0F8C9CDD3C}"/>
              </a:ext>
            </a:extLst>
          </p:cNvPr>
          <p:cNvPicPr>
            <a:picLocks noChangeAspect="1" noChangeArrowheads="1"/>
          </p:cNvPicPr>
          <p:nvPr/>
        </p:nvPicPr>
        <p:blipFill>
          <a:blip r:embed="rId3"/>
          <a:srcRect/>
          <a:stretch>
            <a:fillRect/>
          </a:stretch>
        </p:blipFill>
        <p:spPr bwMode="auto">
          <a:xfrm>
            <a:off x="634417" y="4492211"/>
            <a:ext cx="314325" cy="261938"/>
          </a:xfrm>
          <a:prstGeom prst="rect">
            <a:avLst/>
          </a:prstGeom>
          <a:noFill/>
          <a:ln w="9525">
            <a:noFill/>
            <a:miter lim="800000"/>
            <a:headEnd/>
            <a:tailEnd/>
          </a:ln>
        </p:spPr>
      </p:pic>
    </p:spTree>
    <p:extLst>
      <p:ext uri="{BB962C8B-B14F-4D97-AF65-F5344CB8AC3E}">
        <p14:creationId xmlns:p14="http://schemas.microsoft.com/office/powerpoint/2010/main" val="322938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8"/>
                    </p:tgtEl>
                  </p:cond>
                </p:stCondLst>
                <p:endSync evt="end" delay="0">
                  <p:rtn val="all"/>
                </p:endSync>
                <p:childTnLst>
                  <p:par>
                    <p:cTn id="20" fill="hold">
                      <p:stCondLst>
                        <p:cond delay="0"/>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24" restart="whenNotActive" fill="hold" evtFilter="cancelBubble" nodeType="interactiveSeq">
                <p:stCondLst>
                  <p:cond evt="onClick" delay="0">
                    <p:tgtEl>
                      <p:spTgt spid="10"/>
                    </p:tgtEl>
                  </p:cond>
                </p:stCondLst>
                <p:endSync evt="end" delay="0">
                  <p:rtn val="all"/>
                </p:endSync>
                <p:childTnLst>
                  <p:par>
                    <p:cTn id="25" fill="hold">
                      <p:stCondLst>
                        <p:cond delay="0"/>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heckerboard(across)">
                                      <p:cBhvr>
                                        <p:cTn id="29"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descend</a:t>
            </a:r>
            <a:r>
              <a:rPr lang="en-US" altLang="zh-CN" sz="2400" dirty="0"/>
              <a:t>: </a:t>
            </a:r>
            <a:r>
              <a:rPr lang="en-US" altLang="zh-CN" sz="2400" i="1" dirty="0"/>
              <a:t>vi</a:t>
            </a:r>
            <a:r>
              <a:rPr lang="en-US" altLang="zh-CN" sz="2400" dirty="0"/>
              <a:t>. </a:t>
            </a:r>
          </a:p>
          <a:p>
            <a:r>
              <a:rPr lang="en-US" altLang="zh-CN" sz="2400" dirty="0"/>
              <a:t>come down (from a source); go down </a:t>
            </a:r>
            <a:r>
              <a:rPr lang="zh-CN" altLang="en-US" sz="2400" dirty="0"/>
              <a:t>起源于；下降，下来</a:t>
            </a:r>
            <a:endParaRPr lang="zh-CN" altLang="zh-CN" sz="2400" dirty="0">
              <a:ea typeface="宋体" pitchFamily="2" charset="-122"/>
            </a:endParaRPr>
          </a:p>
        </p:txBody>
      </p:sp>
      <p:sp>
        <p:nvSpPr>
          <p:cNvPr id="5" name="矩形 4"/>
          <p:cNvSpPr>
            <a:spLocks noChangeArrowheads="1"/>
          </p:cNvSpPr>
          <p:nvPr/>
        </p:nvSpPr>
        <p:spPr bwMode="auto">
          <a:xfrm>
            <a:off x="971600" y="2397596"/>
            <a:ext cx="7992888" cy="830997"/>
          </a:xfrm>
          <a:prstGeom prst="rect">
            <a:avLst/>
          </a:prstGeom>
          <a:noFill/>
          <a:ln w="9525">
            <a:noFill/>
            <a:miter lim="800000"/>
            <a:headEnd/>
            <a:tailEnd/>
          </a:ln>
        </p:spPr>
        <p:txBody>
          <a:bodyPr wrap="square">
            <a:spAutoFit/>
          </a:bodyPr>
          <a:lstStyle/>
          <a:p>
            <a:r>
              <a:rPr lang="en-US" altLang="zh-CN" sz="2400" dirty="0"/>
              <a:t>Humans are thought to have descended from ape-like creatures.</a:t>
            </a:r>
            <a:endParaRPr lang="en-US" altLang="zh-CN" sz="2400" dirty="0">
              <a:ea typeface="宋体" pitchFamily="2" charset="-122"/>
            </a:endParaRPr>
          </a:p>
        </p:txBody>
      </p:sp>
      <p:sp>
        <p:nvSpPr>
          <p:cNvPr id="7" name="Rectangle 25"/>
          <p:cNvSpPr>
            <a:spLocks noChangeArrowheads="1"/>
          </p:cNvSpPr>
          <p:nvPr/>
        </p:nvSpPr>
        <p:spPr bwMode="auto">
          <a:xfrm>
            <a:off x="971600" y="3649587"/>
            <a:ext cx="7632848" cy="461665"/>
          </a:xfrm>
          <a:prstGeom prst="rect">
            <a:avLst/>
          </a:prstGeom>
          <a:noFill/>
          <a:ln w="9525">
            <a:noFill/>
            <a:miter lim="800000"/>
            <a:headEnd/>
            <a:tailEnd/>
          </a:ln>
        </p:spPr>
        <p:txBody>
          <a:bodyPr wrap="square">
            <a:spAutoFit/>
          </a:bodyPr>
          <a:lstStyle/>
          <a:p>
            <a:pPr algn="just" eaLnBrk="0" hangingPunct="0"/>
            <a:r>
              <a:rPr lang="zh-CN" altLang="en-US" sz="2400" dirty="0"/>
              <a:t>人类被认为是起源于类猩猩动物。</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40932" y="3749451"/>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1320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headEnd/>
            <a:tailEnd/>
          </a:ln>
        </p:spPr>
        <p:txBody>
          <a:bodyPr wrap="square">
            <a:spAutoFit/>
          </a:bodyPr>
          <a:lstStyle/>
          <a:p>
            <a:r>
              <a:rPr lang="en-US" altLang="zh-CN" sz="2400" b="1" dirty="0">
                <a:solidFill>
                  <a:srgbClr val="FF0000"/>
                </a:solidFill>
              </a:rPr>
              <a:t>come up with</a:t>
            </a:r>
            <a:r>
              <a:rPr lang="en-US" altLang="zh-CN" sz="2400" dirty="0"/>
              <a:t>: </a:t>
            </a:r>
          </a:p>
          <a:p>
            <a:r>
              <a:rPr lang="en-US" altLang="zh-CN" sz="2400" dirty="0"/>
              <a:t>think of (a plan, reply, etc.); produce </a:t>
            </a:r>
            <a:r>
              <a:rPr lang="zh-CN" altLang="en-US" sz="2400" dirty="0"/>
              <a:t>想出（计划、回答等）；提出</a:t>
            </a:r>
            <a:endParaRPr lang="zh-CN" altLang="zh-CN" sz="2400" dirty="0">
              <a:ea typeface="宋体" pitchFamily="2" charset="-122"/>
            </a:endParaRPr>
          </a:p>
        </p:txBody>
      </p:sp>
      <p:sp>
        <p:nvSpPr>
          <p:cNvPr id="5" name="矩形 4"/>
          <p:cNvSpPr>
            <a:spLocks noChangeArrowheads="1"/>
          </p:cNvSpPr>
          <p:nvPr/>
        </p:nvSpPr>
        <p:spPr bwMode="auto">
          <a:xfrm>
            <a:off x="905716" y="2452234"/>
            <a:ext cx="8172400" cy="461665"/>
          </a:xfrm>
          <a:prstGeom prst="rect">
            <a:avLst/>
          </a:prstGeom>
          <a:noFill/>
          <a:ln w="9525">
            <a:noFill/>
            <a:miter lim="800000"/>
            <a:headEnd/>
            <a:tailEnd/>
          </a:ln>
        </p:spPr>
        <p:txBody>
          <a:bodyPr wrap="square">
            <a:spAutoFit/>
          </a:bodyPr>
          <a:lstStyle/>
          <a:p>
            <a:r>
              <a:rPr lang="en-US" altLang="zh-CN" sz="2400" dirty="0"/>
              <a:t>They came up with a plan to increase productivity.</a:t>
            </a:r>
            <a:endParaRPr lang="en-US" altLang="zh-CN" sz="2400" dirty="0">
              <a:ea typeface="宋体" pitchFamily="2" charset="-122"/>
            </a:endParaRPr>
          </a:p>
        </p:txBody>
      </p:sp>
      <p:sp>
        <p:nvSpPr>
          <p:cNvPr id="7" name="Rectangle 25"/>
          <p:cNvSpPr>
            <a:spLocks noChangeArrowheads="1"/>
          </p:cNvSpPr>
          <p:nvPr/>
        </p:nvSpPr>
        <p:spPr bwMode="auto">
          <a:xfrm>
            <a:off x="932029" y="3662979"/>
            <a:ext cx="7992888" cy="461665"/>
          </a:xfrm>
          <a:prstGeom prst="rect">
            <a:avLst/>
          </a:prstGeom>
          <a:noFill/>
          <a:ln w="9525">
            <a:noFill/>
            <a:miter lim="800000"/>
            <a:headEnd/>
            <a:tailEnd/>
          </a:ln>
        </p:spPr>
        <p:txBody>
          <a:bodyPr wrap="square">
            <a:spAutoFit/>
          </a:bodyPr>
          <a:lstStyle/>
          <a:p>
            <a:pPr algn="just" eaLnBrk="0" hangingPunct="0"/>
            <a:r>
              <a:rPr lang="zh-CN" altLang="en-US" sz="2400" dirty="0"/>
              <a:t>他们提出了一个提高生产力的计划。</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53642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a:extLst>
              <a:ext uri="{FF2B5EF4-FFF2-40B4-BE49-F238E27FC236}">
                <a16:creationId xmlns:a16="http://schemas.microsoft.com/office/drawing/2014/main" id="{8CACA919-8767-4545-B623-8AF0BC7A3D74}"/>
              </a:ext>
            </a:extLst>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27664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establish</a:t>
            </a:r>
            <a:r>
              <a:rPr lang="en-US" altLang="zh-CN" sz="2400" dirty="0"/>
              <a:t>: </a:t>
            </a:r>
            <a:r>
              <a:rPr lang="en-US" altLang="zh-CN" sz="2400" i="1" dirty="0" err="1"/>
              <a:t>vt</a:t>
            </a:r>
            <a:r>
              <a:rPr lang="en-US" altLang="zh-CN" sz="2400" dirty="0" err="1"/>
              <a:t>.</a:t>
            </a:r>
            <a:endParaRPr lang="en-US" altLang="zh-CN" sz="2400" dirty="0"/>
          </a:p>
          <a:p>
            <a:r>
              <a:rPr lang="en-US" altLang="zh-CN" sz="2400" dirty="0"/>
              <a:t>cause to be set up </a:t>
            </a:r>
            <a:r>
              <a:rPr lang="zh-CN" altLang="en-US" sz="2400" dirty="0"/>
              <a:t>建立，确立</a:t>
            </a:r>
            <a:endParaRPr lang="zh-CN" altLang="zh-CN" sz="2400" dirty="0">
              <a:ea typeface="宋体" pitchFamily="2" charset="-122"/>
            </a:endParaRPr>
          </a:p>
        </p:txBody>
      </p:sp>
      <p:sp>
        <p:nvSpPr>
          <p:cNvPr id="5" name="矩形 4"/>
          <p:cNvSpPr>
            <a:spLocks noChangeArrowheads="1"/>
          </p:cNvSpPr>
          <p:nvPr/>
        </p:nvSpPr>
        <p:spPr bwMode="auto">
          <a:xfrm>
            <a:off x="971600" y="2491943"/>
            <a:ext cx="8172400" cy="1200329"/>
          </a:xfrm>
          <a:prstGeom prst="rect">
            <a:avLst/>
          </a:prstGeom>
          <a:noFill/>
          <a:ln w="9525">
            <a:noFill/>
            <a:miter lim="800000"/>
            <a:headEnd/>
            <a:tailEnd/>
          </a:ln>
        </p:spPr>
        <p:txBody>
          <a:bodyPr wrap="square">
            <a:spAutoFit/>
          </a:bodyPr>
          <a:lstStyle/>
          <a:p>
            <a:r>
              <a:rPr lang="en-US" altLang="zh-CN" sz="2400" dirty="0"/>
              <a:t>Being a career diplomat, he spent a good part of his life trying to establish friendly relations between China and other countries.</a:t>
            </a:r>
            <a:endParaRPr lang="en-US" altLang="zh-CN" sz="2400" dirty="0">
              <a:ea typeface="宋体" pitchFamily="2" charset="-122"/>
            </a:endParaRPr>
          </a:p>
        </p:txBody>
      </p:sp>
      <p:sp>
        <p:nvSpPr>
          <p:cNvPr id="7" name="Rectangle 25"/>
          <p:cNvSpPr>
            <a:spLocks noChangeArrowheads="1"/>
          </p:cNvSpPr>
          <p:nvPr/>
        </p:nvSpPr>
        <p:spPr bwMode="auto">
          <a:xfrm>
            <a:off x="971600" y="3693740"/>
            <a:ext cx="7632848" cy="830997"/>
          </a:xfrm>
          <a:prstGeom prst="rect">
            <a:avLst/>
          </a:prstGeom>
          <a:noFill/>
          <a:ln w="9525">
            <a:noFill/>
            <a:miter lim="800000"/>
            <a:headEnd/>
            <a:tailEnd/>
          </a:ln>
        </p:spPr>
        <p:txBody>
          <a:bodyPr wrap="square">
            <a:spAutoFit/>
          </a:bodyPr>
          <a:lstStyle/>
          <a:p>
            <a:pPr algn="just" eaLnBrk="0" hangingPunct="0"/>
            <a:r>
              <a:rPr lang="zh-CN" altLang="en-US" sz="2400" dirty="0"/>
              <a:t>作为一名职业外交家，他把一生的许多时间都用于努力建立中国和其他国家间的友好关系。</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59" y="2595562"/>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63476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headEnd/>
            <a:tailEnd/>
          </a:ln>
        </p:spPr>
        <p:txBody>
          <a:bodyPr wrap="square">
            <a:spAutoFit/>
          </a:bodyPr>
          <a:lstStyle/>
          <a:p>
            <a:r>
              <a:rPr lang="en-US" altLang="zh-CN" sz="2400" b="1" dirty="0">
                <a:solidFill>
                  <a:srgbClr val="FF0000"/>
                </a:solidFill>
              </a:rPr>
              <a:t>slip</a:t>
            </a:r>
            <a:r>
              <a:rPr lang="en-US" altLang="zh-CN" sz="2400" dirty="0"/>
              <a:t>: </a:t>
            </a:r>
            <a:r>
              <a:rPr lang="en-US" altLang="zh-CN" sz="2400" i="1" dirty="0"/>
              <a:t>v</a:t>
            </a:r>
            <a:r>
              <a:rPr lang="en-US" altLang="zh-CN" sz="2400" dirty="0"/>
              <a:t>. </a:t>
            </a:r>
          </a:p>
          <a:p>
            <a:r>
              <a:rPr lang="en-US" altLang="zh-CN" sz="2400" dirty="0"/>
              <a:t>go somewhere, esp. quickly and quietly without people noticing you </a:t>
            </a:r>
            <a:r>
              <a:rPr lang="zh-CN" altLang="en-US" sz="2400" dirty="0"/>
              <a:t>悄悄地走</a:t>
            </a:r>
            <a:endParaRPr lang="zh-CN" altLang="zh-CN" sz="2400" dirty="0">
              <a:ea typeface="宋体" pitchFamily="2" charset="-122"/>
            </a:endParaRPr>
          </a:p>
        </p:txBody>
      </p:sp>
      <p:sp>
        <p:nvSpPr>
          <p:cNvPr id="5" name="矩形 4"/>
          <p:cNvSpPr>
            <a:spLocks noChangeArrowheads="1"/>
          </p:cNvSpPr>
          <p:nvPr/>
        </p:nvSpPr>
        <p:spPr bwMode="auto">
          <a:xfrm>
            <a:off x="971600" y="2353444"/>
            <a:ext cx="8172400" cy="461665"/>
          </a:xfrm>
          <a:prstGeom prst="rect">
            <a:avLst/>
          </a:prstGeom>
          <a:noFill/>
          <a:ln w="9525">
            <a:noFill/>
            <a:miter lim="800000"/>
            <a:headEnd/>
            <a:tailEnd/>
          </a:ln>
        </p:spPr>
        <p:txBody>
          <a:bodyPr wrap="square">
            <a:spAutoFit/>
          </a:bodyPr>
          <a:lstStyle/>
          <a:p>
            <a:r>
              <a:rPr lang="en-US" altLang="zh-CN" sz="2400" dirty="0"/>
              <a:t>Time slipped by.</a:t>
            </a:r>
            <a:endParaRPr lang="en-US" altLang="zh-CN" sz="2400" dirty="0">
              <a:ea typeface="宋体"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时间悄悄地流逝了。</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2684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pass (</a:t>
            </a:r>
            <a:r>
              <a:rPr lang="en-US" altLang="zh-CN" sz="2400" b="1" dirty="0" err="1">
                <a:solidFill>
                  <a:srgbClr val="FF0000"/>
                </a:solidFill>
              </a:rPr>
              <a:t>sth</a:t>
            </a:r>
            <a:r>
              <a:rPr lang="en-US" altLang="zh-CN" sz="2400" b="1" dirty="0">
                <a:solidFill>
                  <a:srgbClr val="FF0000"/>
                </a:solidFill>
              </a:rPr>
              <a:t>.) on to (sb.)</a:t>
            </a:r>
            <a:r>
              <a:rPr lang="en-US" altLang="zh-CN" sz="2400" dirty="0"/>
              <a:t>: </a:t>
            </a:r>
          </a:p>
          <a:p>
            <a:r>
              <a:rPr lang="en-US" altLang="zh-CN" sz="2400" dirty="0"/>
              <a:t>hand or give (</a:t>
            </a:r>
            <a:r>
              <a:rPr lang="en-US" altLang="zh-CN" sz="2400" dirty="0" err="1"/>
              <a:t>sth</a:t>
            </a:r>
            <a:r>
              <a:rPr lang="en-US" altLang="zh-CN" sz="2400" dirty="0"/>
              <a:t>.) to (sb.) </a:t>
            </a:r>
            <a:r>
              <a:rPr lang="zh-CN" altLang="en-US" sz="2400" dirty="0"/>
              <a:t>将</a:t>
            </a:r>
            <a:r>
              <a:rPr lang="en-US" altLang="zh-CN" sz="2400" dirty="0"/>
              <a:t>…</a:t>
            </a:r>
            <a:r>
              <a:rPr lang="zh-CN" altLang="en-US" sz="2400" dirty="0"/>
              <a:t>传给</a:t>
            </a:r>
            <a:r>
              <a:rPr lang="en-US" altLang="zh-CN" sz="2400" dirty="0"/>
              <a:t>…</a:t>
            </a:r>
            <a:endParaRPr lang="zh-CN" altLang="zh-CN" sz="2400" dirty="0">
              <a:ea typeface="宋体"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headEnd/>
            <a:tailEnd/>
          </a:ln>
        </p:spPr>
        <p:txBody>
          <a:bodyPr wrap="square">
            <a:spAutoFit/>
          </a:bodyPr>
          <a:lstStyle/>
          <a:p>
            <a:r>
              <a:rPr lang="en-US" altLang="zh-CN" sz="2400" dirty="0"/>
              <a:t>If a company spends a lot on advertising, it will pass the higher cost on to its customers.</a:t>
            </a:r>
            <a:endParaRPr lang="en-US" altLang="zh-CN" sz="2400" dirty="0">
              <a:ea typeface="宋体" pitchFamily="2" charset="-122"/>
            </a:endParaRPr>
          </a:p>
        </p:txBody>
      </p:sp>
      <p:sp>
        <p:nvSpPr>
          <p:cNvPr id="7" name="Rectangle 25"/>
          <p:cNvSpPr>
            <a:spLocks noChangeArrowheads="1"/>
          </p:cNvSpPr>
          <p:nvPr/>
        </p:nvSpPr>
        <p:spPr bwMode="auto">
          <a:xfrm>
            <a:off x="997552" y="3649588"/>
            <a:ext cx="7632848" cy="830997"/>
          </a:xfrm>
          <a:prstGeom prst="rect">
            <a:avLst/>
          </a:prstGeom>
          <a:noFill/>
          <a:ln w="9525">
            <a:noFill/>
            <a:miter lim="800000"/>
            <a:headEnd/>
            <a:tailEnd/>
          </a:ln>
        </p:spPr>
        <p:txBody>
          <a:bodyPr wrap="square">
            <a:spAutoFit/>
          </a:bodyPr>
          <a:lstStyle/>
          <a:p>
            <a:pPr algn="just" eaLnBrk="0" hangingPunct="0"/>
            <a:r>
              <a:rPr lang="zh-CN" altLang="en-US" sz="2400" dirty="0"/>
              <a:t>一个公司在广告上花许多钱，必然会把高成本转嫁给客户。</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1170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replace</a:t>
            </a:r>
            <a:r>
              <a:rPr lang="en-US" altLang="zh-CN" sz="2400" dirty="0"/>
              <a:t>: </a:t>
            </a:r>
            <a:r>
              <a:rPr lang="en-US" altLang="zh-CN" sz="2400" i="1" dirty="0" err="1"/>
              <a:t>vt.</a:t>
            </a:r>
            <a:r>
              <a:rPr lang="en-US" altLang="zh-CN" sz="2400" i="1" dirty="0"/>
              <a:t> </a:t>
            </a:r>
          </a:p>
          <a:p>
            <a:r>
              <a:rPr lang="en-US" altLang="zh-CN" sz="2400" dirty="0"/>
              <a:t>take or fill the place of </a:t>
            </a:r>
            <a:r>
              <a:rPr lang="zh-CN" altLang="en-US" sz="2400" dirty="0"/>
              <a:t>取代</a:t>
            </a:r>
            <a:endParaRPr lang="zh-CN" altLang="zh-CN" sz="2400" dirty="0">
              <a:ea typeface="宋体" pitchFamily="2" charset="-122"/>
            </a:endParaRPr>
          </a:p>
        </p:txBody>
      </p:sp>
      <p:sp>
        <p:nvSpPr>
          <p:cNvPr id="5" name="矩形 4"/>
          <p:cNvSpPr>
            <a:spLocks noChangeArrowheads="1"/>
          </p:cNvSpPr>
          <p:nvPr/>
        </p:nvSpPr>
        <p:spPr bwMode="auto">
          <a:xfrm>
            <a:off x="927453" y="2375520"/>
            <a:ext cx="8028384" cy="830997"/>
          </a:xfrm>
          <a:prstGeom prst="rect">
            <a:avLst/>
          </a:prstGeom>
          <a:noFill/>
          <a:ln w="9525">
            <a:noFill/>
            <a:miter lim="800000"/>
            <a:headEnd/>
            <a:tailEnd/>
          </a:ln>
        </p:spPr>
        <p:txBody>
          <a:bodyPr wrap="square">
            <a:spAutoFit/>
          </a:bodyPr>
          <a:lstStyle/>
          <a:p>
            <a:r>
              <a:rPr lang="en-US" altLang="zh-CN" sz="2400" dirty="0"/>
              <a:t>Tourism has replaced agriculture as the nation’s main industry.</a:t>
            </a:r>
            <a:endParaRPr lang="en-US" altLang="zh-CN" sz="2400" dirty="0">
              <a:ea typeface="宋体" pitchFamily="2" charset="-122"/>
            </a:endParaRPr>
          </a:p>
        </p:txBody>
      </p:sp>
      <p:sp>
        <p:nvSpPr>
          <p:cNvPr id="7" name="Rectangle 25"/>
          <p:cNvSpPr>
            <a:spLocks noChangeArrowheads="1"/>
          </p:cNvSpPr>
          <p:nvPr/>
        </p:nvSpPr>
        <p:spPr bwMode="auto">
          <a:xfrm>
            <a:off x="954125"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旅游业取代了农业，成了这个国家的主要产业。</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80950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Before Reading</a:t>
            </a:r>
            <a:endParaRPr lang="zh-CN" altLang="en-US" dirty="0"/>
          </a:p>
        </p:txBody>
      </p:sp>
      <p:sp>
        <p:nvSpPr>
          <p:cNvPr id="7" name="内容占位符 6">
            <a:extLst>
              <a:ext uri="{FF2B5EF4-FFF2-40B4-BE49-F238E27FC236}">
                <a16:creationId xmlns:a16="http://schemas.microsoft.com/office/drawing/2014/main" id="{EEF91649-EEE6-4F0A-BFA9-7093F08B3D28}"/>
              </a:ext>
            </a:extLst>
          </p:cNvPr>
          <p:cNvSpPr>
            <a:spLocks noGrp="1"/>
          </p:cNvSpPr>
          <p:nvPr>
            <p:ph idx="1"/>
          </p:nvPr>
        </p:nvSpPr>
        <p:spPr/>
        <p:txBody>
          <a:bodyPr/>
          <a:lstStyle/>
          <a:p>
            <a:pPr marL="0" indent="0" algn="ctr">
              <a:buNone/>
            </a:pPr>
            <a:endParaRPr lang="en-US" altLang="zh-CN" sz="3600" b="1" dirty="0">
              <a:solidFill>
                <a:schemeClr val="accent3">
                  <a:lumMod val="75000"/>
                </a:schemeClr>
              </a:solidFill>
            </a:endParaRPr>
          </a:p>
          <a:p>
            <a:pPr marL="0" indent="0" algn="ctr">
              <a:buNone/>
            </a:pPr>
            <a:r>
              <a:rPr lang="en-US" altLang="zh-CN" sz="3600" b="1" dirty="0">
                <a:solidFill>
                  <a:schemeClr val="accent3">
                    <a:lumMod val="75000"/>
                  </a:schemeClr>
                </a:solidFill>
              </a:rPr>
              <a:t>The history of English</a:t>
            </a:r>
          </a:p>
          <a:p>
            <a:pPr marL="0" indent="0">
              <a:buNone/>
            </a:pPr>
            <a:r>
              <a:rPr lang="en-US" altLang="zh-CN" dirty="0">
                <a:solidFill>
                  <a:schemeClr val="tx1"/>
                </a:solidFill>
              </a:rPr>
              <a:t>The following is the family tree of the Indo-European Languages. Talk about the history of the English language by drawing on the information you get from this tree diagram.</a:t>
            </a:r>
          </a:p>
          <a:p>
            <a:pPr marL="0" indent="0">
              <a:buNone/>
            </a:pPr>
            <a:endParaRPr lang="zh-CN" altLang="en-US" dirty="0">
              <a:solidFill>
                <a:schemeClr val="tx1"/>
              </a:solidFill>
            </a:endParaRPr>
          </a:p>
        </p:txBody>
      </p:sp>
    </p:spTree>
    <p:extLst>
      <p:ext uri="{BB962C8B-B14F-4D97-AF65-F5344CB8AC3E}">
        <p14:creationId xmlns:p14="http://schemas.microsoft.com/office/powerpoint/2010/main" val="1289531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94467" y="1157609"/>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modify</a:t>
            </a:r>
            <a:r>
              <a:rPr lang="en-US" altLang="zh-CN" sz="2400" dirty="0"/>
              <a:t>: </a:t>
            </a:r>
            <a:r>
              <a:rPr lang="en-US" altLang="zh-CN" sz="2400" i="1" dirty="0" err="1"/>
              <a:t>vt</a:t>
            </a:r>
            <a:r>
              <a:rPr lang="en-US" altLang="zh-CN" sz="2400" dirty="0" err="1"/>
              <a:t>.</a:t>
            </a:r>
            <a:r>
              <a:rPr lang="en-US" altLang="zh-CN" sz="2400" dirty="0"/>
              <a:t> </a:t>
            </a:r>
          </a:p>
          <a:p>
            <a:r>
              <a:rPr lang="en-US" altLang="zh-CN" sz="2400" dirty="0"/>
              <a:t>change slightly </a:t>
            </a:r>
            <a:r>
              <a:rPr lang="zh-CN" altLang="en-US" sz="2400" dirty="0"/>
              <a:t>修改，更改</a:t>
            </a:r>
            <a:endParaRPr lang="zh-CN" altLang="zh-CN" sz="2400" dirty="0">
              <a:ea typeface="宋体" pitchFamily="2" charset="-122"/>
            </a:endParaRPr>
          </a:p>
        </p:txBody>
      </p:sp>
      <p:sp>
        <p:nvSpPr>
          <p:cNvPr id="5" name="矩形 4"/>
          <p:cNvSpPr>
            <a:spLocks noChangeArrowheads="1"/>
          </p:cNvSpPr>
          <p:nvPr/>
        </p:nvSpPr>
        <p:spPr bwMode="auto">
          <a:xfrm>
            <a:off x="935123" y="2291426"/>
            <a:ext cx="8172400" cy="830997"/>
          </a:xfrm>
          <a:prstGeom prst="rect">
            <a:avLst/>
          </a:prstGeom>
          <a:noFill/>
          <a:ln w="9525">
            <a:noFill/>
            <a:miter lim="800000"/>
            <a:headEnd/>
            <a:tailEnd/>
          </a:ln>
        </p:spPr>
        <p:txBody>
          <a:bodyPr wrap="square">
            <a:spAutoFit/>
          </a:bodyPr>
          <a:lstStyle/>
          <a:p>
            <a:r>
              <a:rPr lang="en-US" altLang="zh-CN" sz="2400" dirty="0"/>
              <a:t>The original plan was too ambitious and costly. The modified one looks more reasonable.</a:t>
            </a:r>
            <a:endParaRPr lang="en-US" altLang="zh-CN" sz="2400" dirty="0">
              <a:ea typeface="宋体" pitchFamily="2" charset="-122"/>
            </a:endParaRPr>
          </a:p>
        </p:txBody>
      </p:sp>
      <p:sp>
        <p:nvSpPr>
          <p:cNvPr id="7" name="Rectangle 25"/>
          <p:cNvSpPr>
            <a:spLocks noChangeArrowheads="1"/>
          </p:cNvSpPr>
          <p:nvPr/>
        </p:nvSpPr>
        <p:spPr bwMode="auto">
          <a:xfrm>
            <a:off x="935123"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原计划太激进也太花钱，经修订后的计划更趋合理。 </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12969"/>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04332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spring from</a:t>
            </a:r>
            <a:r>
              <a:rPr lang="en-US" altLang="zh-CN" sz="2400" dirty="0"/>
              <a:t>: </a:t>
            </a:r>
          </a:p>
          <a:p>
            <a:r>
              <a:rPr lang="en-US" altLang="zh-CN" sz="2400" dirty="0"/>
              <a:t>be caused by, come from </a:t>
            </a:r>
            <a:r>
              <a:rPr lang="zh-CN" altLang="en-US" sz="2400" dirty="0"/>
              <a:t>源于</a:t>
            </a:r>
            <a:endParaRPr lang="zh-CN" altLang="zh-CN" sz="2400" dirty="0">
              <a:ea typeface="宋体"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headEnd/>
            <a:tailEnd/>
          </a:ln>
        </p:spPr>
        <p:txBody>
          <a:bodyPr wrap="square">
            <a:spAutoFit/>
          </a:bodyPr>
          <a:lstStyle/>
          <a:p>
            <a:r>
              <a:rPr lang="en-US" altLang="zh-CN" sz="2400" dirty="0"/>
              <a:t>His desire for money springs from a sense of financial insecurity.</a:t>
            </a:r>
            <a:endParaRPr lang="en-US" altLang="zh-CN" sz="2400" dirty="0">
              <a:ea typeface="宋体"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他对钱的欲望源于经济上的不安全感。</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4"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1794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894458"/>
            <a:ext cx="8532440" cy="461665"/>
          </a:xfrm>
          <a:prstGeom prst="rect">
            <a:avLst/>
          </a:prstGeom>
          <a:noFill/>
          <a:ln w="9525">
            <a:noFill/>
            <a:miter lim="800000"/>
            <a:headEnd/>
            <a:tailEnd/>
          </a:ln>
        </p:spPr>
        <p:txBody>
          <a:bodyPr wrap="square">
            <a:spAutoFit/>
          </a:bodyPr>
          <a:lstStyle/>
          <a:p>
            <a:r>
              <a:rPr lang="en-US" altLang="zh-CN" sz="2400" b="1" dirty="0">
                <a:solidFill>
                  <a:srgbClr val="FF0000"/>
                </a:solidFill>
              </a:rPr>
              <a:t>source</a:t>
            </a:r>
            <a:r>
              <a:rPr lang="en-US" altLang="zh-CN" sz="2400" dirty="0"/>
              <a:t>: </a:t>
            </a:r>
            <a:r>
              <a:rPr lang="en-US" altLang="zh-CN" sz="2400" i="1" dirty="0"/>
              <a:t>n</a:t>
            </a:r>
            <a:r>
              <a:rPr lang="en-US" altLang="zh-CN" sz="2400" dirty="0"/>
              <a:t>. </a:t>
            </a:r>
            <a:r>
              <a:rPr lang="zh-CN" altLang="en-US" sz="2400" dirty="0"/>
              <a:t>源头，来源</a:t>
            </a:r>
            <a:endParaRPr lang="zh-CN" altLang="zh-CN" sz="2400" dirty="0">
              <a:ea typeface="宋体" pitchFamily="2" charset="-122"/>
            </a:endParaRPr>
          </a:p>
        </p:txBody>
      </p:sp>
      <p:sp>
        <p:nvSpPr>
          <p:cNvPr id="5" name="矩形 4"/>
          <p:cNvSpPr>
            <a:spLocks noChangeArrowheads="1"/>
          </p:cNvSpPr>
          <p:nvPr/>
        </p:nvSpPr>
        <p:spPr bwMode="auto">
          <a:xfrm>
            <a:off x="1043608" y="2209428"/>
            <a:ext cx="7632848" cy="1200329"/>
          </a:xfrm>
          <a:prstGeom prst="rect">
            <a:avLst/>
          </a:prstGeom>
          <a:noFill/>
          <a:ln w="9525">
            <a:noFill/>
            <a:miter lim="800000"/>
            <a:headEnd/>
            <a:tailEnd/>
          </a:ln>
        </p:spPr>
        <p:txBody>
          <a:bodyPr wrap="square">
            <a:spAutoFit/>
          </a:bodyPr>
          <a:lstStyle/>
          <a:p>
            <a:pPr marL="457200" indent="-457200">
              <a:buAutoNum type="arabicParenR"/>
            </a:pPr>
            <a:r>
              <a:rPr lang="en-US" altLang="zh-CN" sz="2400" dirty="0"/>
              <a:t>Fruit is a good source of Vitamin C.</a:t>
            </a:r>
          </a:p>
          <a:p>
            <a:pPr marL="457200" indent="-457200">
              <a:buAutoNum type="arabicParenR"/>
            </a:pPr>
            <a:r>
              <a:rPr lang="en-US" altLang="zh-CN" sz="2400" dirty="0"/>
              <a:t>The journalist refused to reveal his sources of information.</a:t>
            </a:r>
            <a:endParaRPr lang="en-US" altLang="zh-CN" sz="2400" dirty="0">
              <a:ea typeface="宋体" pitchFamily="2" charset="-122"/>
            </a:endParaRPr>
          </a:p>
        </p:txBody>
      </p:sp>
      <p:sp>
        <p:nvSpPr>
          <p:cNvPr id="7" name="Rectangle 25"/>
          <p:cNvSpPr>
            <a:spLocks noChangeArrowheads="1"/>
          </p:cNvSpPr>
          <p:nvPr/>
        </p:nvSpPr>
        <p:spPr bwMode="auto">
          <a:xfrm>
            <a:off x="997893" y="3581405"/>
            <a:ext cx="7632848" cy="830997"/>
          </a:xfrm>
          <a:prstGeom prst="rect">
            <a:avLst/>
          </a:prstGeom>
          <a:noFill/>
          <a:ln w="9525">
            <a:noFill/>
            <a:miter lim="800000"/>
            <a:headEnd/>
            <a:tailEnd/>
          </a:ln>
        </p:spPr>
        <p:txBody>
          <a:bodyPr wrap="square">
            <a:spAutoFit/>
          </a:bodyPr>
          <a:lstStyle/>
          <a:p>
            <a:pPr algn="just" eaLnBrk="0" hangingPunct="0"/>
            <a:r>
              <a:rPr lang="zh-CN" altLang="en-US" sz="2400" dirty="0"/>
              <a:t> </a:t>
            </a:r>
            <a:r>
              <a:rPr lang="en-US" altLang="zh-CN" sz="2400" dirty="0"/>
              <a:t>1)  </a:t>
            </a:r>
            <a:r>
              <a:rPr lang="zh-CN" altLang="en-US" sz="2400" dirty="0"/>
              <a:t>水果是维生素</a:t>
            </a:r>
            <a:r>
              <a:rPr lang="en-US" altLang="zh-CN" sz="2400" dirty="0"/>
              <a:t>C</a:t>
            </a:r>
            <a:r>
              <a:rPr lang="zh-CN" altLang="en-US" sz="2400" dirty="0"/>
              <a:t>的很好的来源。</a:t>
            </a:r>
            <a:endParaRPr lang="en-US" altLang="zh-CN" sz="2400" dirty="0"/>
          </a:p>
          <a:p>
            <a:pPr algn="just" eaLnBrk="0" hangingPunct="0"/>
            <a:r>
              <a:rPr lang="en-US" altLang="zh-CN" sz="2400" b="1" dirty="0">
                <a:solidFill>
                  <a:srgbClr val="CC0000"/>
                </a:solidFill>
                <a:ea typeface="宋体" pitchFamily="2" charset="-122"/>
              </a:rPr>
              <a:t> </a:t>
            </a:r>
            <a:r>
              <a:rPr lang="en-US" altLang="zh-CN" sz="2400" dirty="0">
                <a:ea typeface="宋体" pitchFamily="2" charset="-122"/>
              </a:rPr>
              <a:t>2)  </a:t>
            </a:r>
            <a:r>
              <a:rPr lang="zh-CN" altLang="en-US" sz="2400" dirty="0"/>
              <a:t>记者拒绝透露他的消息来源。</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0916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headEnd/>
            <a:tailEnd/>
          </a:ln>
        </p:spPr>
        <p:txBody>
          <a:bodyPr wrap="square">
            <a:spAutoFit/>
          </a:bodyPr>
          <a:lstStyle/>
          <a:p>
            <a:r>
              <a:rPr lang="en-US" altLang="zh-CN" sz="2400" b="1" dirty="0">
                <a:solidFill>
                  <a:srgbClr val="FF0000"/>
                </a:solidFill>
              </a:rPr>
              <a:t>out of control</a:t>
            </a:r>
            <a:r>
              <a:rPr lang="en-US" altLang="zh-CN" sz="2400" dirty="0"/>
              <a:t>: </a:t>
            </a:r>
            <a:r>
              <a:rPr lang="zh-CN" altLang="en-US" sz="2400" dirty="0"/>
              <a:t>失去控制，不受约束</a:t>
            </a:r>
            <a:endParaRPr lang="zh-CN" altLang="zh-CN" sz="2400" dirty="0">
              <a:ea typeface="宋体"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headEnd/>
            <a:tailEnd/>
          </a:ln>
        </p:spPr>
        <p:txBody>
          <a:bodyPr wrap="square">
            <a:spAutoFit/>
          </a:bodyPr>
          <a:lstStyle/>
          <a:p>
            <a:r>
              <a:rPr lang="en-US" altLang="zh-CN" sz="2400" dirty="0"/>
              <a:t>To prevent costs from getting out of control is the top priority of the company right now.</a:t>
            </a:r>
            <a:endParaRPr lang="en-US" altLang="zh-CN" sz="2400" dirty="0">
              <a:ea typeface="宋体" pitchFamily="2" charset="-122"/>
            </a:endParaRPr>
          </a:p>
        </p:txBody>
      </p:sp>
      <p:sp>
        <p:nvSpPr>
          <p:cNvPr id="7" name="Rectangle 25"/>
          <p:cNvSpPr>
            <a:spLocks noChangeArrowheads="1"/>
          </p:cNvSpPr>
          <p:nvPr/>
        </p:nvSpPr>
        <p:spPr bwMode="auto">
          <a:xfrm>
            <a:off x="971600" y="357758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公司目前的头等大事就是防止成本失控。</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81241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461665"/>
          </a:xfrm>
          <a:prstGeom prst="rect">
            <a:avLst/>
          </a:prstGeom>
          <a:noFill/>
          <a:ln w="9525">
            <a:noFill/>
            <a:miter lim="800000"/>
            <a:headEnd/>
            <a:tailEnd/>
          </a:ln>
        </p:spPr>
        <p:txBody>
          <a:bodyPr wrap="square">
            <a:spAutoFit/>
          </a:bodyPr>
          <a:lstStyle/>
          <a:p>
            <a:r>
              <a:rPr lang="en-US" altLang="zh-CN" sz="2400" b="1" dirty="0">
                <a:solidFill>
                  <a:srgbClr val="FF0000"/>
                </a:solidFill>
              </a:rPr>
              <a:t>put … into practice</a:t>
            </a:r>
            <a:r>
              <a:rPr lang="en-US" altLang="zh-CN" sz="2400" dirty="0"/>
              <a:t>: </a:t>
            </a:r>
            <a:r>
              <a:rPr lang="zh-CN" altLang="en-US" sz="2400" dirty="0"/>
              <a:t>将</a:t>
            </a:r>
            <a:r>
              <a:rPr lang="en-US" altLang="zh-CN" sz="2400" dirty="0"/>
              <a:t>…</a:t>
            </a:r>
            <a:r>
              <a:rPr lang="zh-CN" altLang="en-US" sz="2400" dirty="0"/>
              <a:t>付诸实施</a:t>
            </a:r>
            <a:endParaRPr lang="zh-CN" altLang="zh-CN" sz="2400" dirty="0">
              <a:ea typeface="宋体"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headEnd/>
            <a:tailEnd/>
          </a:ln>
        </p:spPr>
        <p:txBody>
          <a:bodyPr wrap="square">
            <a:spAutoFit/>
          </a:bodyPr>
          <a:lstStyle/>
          <a:p>
            <a:r>
              <a:rPr lang="en-US" altLang="zh-CN" sz="2400" dirty="0"/>
              <a:t>I will try to put the new technique you showed me into practice.</a:t>
            </a:r>
            <a:endParaRPr lang="en-US" altLang="zh-CN" sz="2400" dirty="0">
              <a:ea typeface="宋体" pitchFamily="2" charset="-122"/>
            </a:endParaRPr>
          </a:p>
        </p:txBody>
      </p:sp>
      <p:sp>
        <p:nvSpPr>
          <p:cNvPr id="7" name="Rectangle 25"/>
          <p:cNvSpPr>
            <a:spLocks noChangeArrowheads="1"/>
          </p:cNvSpPr>
          <p:nvPr/>
        </p:nvSpPr>
        <p:spPr bwMode="auto">
          <a:xfrm>
            <a:off x="1043608" y="3527193"/>
            <a:ext cx="7632848" cy="461665"/>
          </a:xfrm>
          <a:prstGeom prst="rect">
            <a:avLst/>
          </a:prstGeom>
          <a:noFill/>
          <a:ln w="9525">
            <a:noFill/>
            <a:miter lim="800000"/>
            <a:headEnd/>
            <a:tailEnd/>
          </a:ln>
        </p:spPr>
        <p:txBody>
          <a:bodyPr wrap="square">
            <a:spAutoFit/>
          </a:bodyPr>
          <a:lstStyle/>
          <a:p>
            <a:pPr algn="just" eaLnBrk="0" hangingPunct="0"/>
            <a:r>
              <a:rPr lang="zh-CN" altLang="en-US" sz="2400" dirty="0"/>
              <a:t>我将把你展示给我的新技术用于实践。</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85544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97744" y="88138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represent</a:t>
            </a:r>
            <a:r>
              <a:rPr lang="en-US" altLang="zh-CN" sz="2400" dirty="0"/>
              <a:t>: </a:t>
            </a:r>
            <a:r>
              <a:rPr lang="en-US" altLang="zh-CN" sz="2400" i="1" dirty="0" err="1"/>
              <a:t>vt</a:t>
            </a:r>
            <a:r>
              <a:rPr lang="en-US" altLang="zh-CN" sz="2400" dirty="0" err="1"/>
              <a:t>.</a:t>
            </a:r>
            <a:r>
              <a:rPr lang="en-US" altLang="zh-CN" sz="2400" dirty="0"/>
              <a:t> </a:t>
            </a:r>
          </a:p>
          <a:p>
            <a:r>
              <a:rPr lang="en-US" altLang="zh-CN" sz="2400" dirty="0"/>
              <a:t>stand for; symbolize </a:t>
            </a:r>
            <a:r>
              <a:rPr lang="zh-CN" altLang="en-US" sz="2400" dirty="0"/>
              <a:t>代表；象征</a:t>
            </a:r>
            <a:endParaRPr lang="zh-CN" altLang="zh-CN" sz="2400" dirty="0">
              <a:ea typeface="宋体" pitchFamily="2" charset="-122"/>
            </a:endParaRPr>
          </a:p>
        </p:txBody>
      </p:sp>
      <p:sp>
        <p:nvSpPr>
          <p:cNvPr id="5" name="矩形 4"/>
          <p:cNvSpPr>
            <a:spLocks noChangeArrowheads="1"/>
          </p:cNvSpPr>
          <p:nvPr/>
        </p:nvSpPr>
        <p:spPr bwMode="auto">
          <a:xfrm>
            <a:off x="1043608" y="2209428"/>
            <a:ext cx="7632848" cy="1200329"/>
          </a:xfrm>
          <a:prstGeom prst="rect">
            <a:avLst/>
          </a:prstGeom>
          <a:noFill/>
          <a:ln w="9525">
            <a:noFill/>
            <a:miter lim="800000"/>
            <a:headEnd/>
            <a:tailEnd/>
          </a:ln>
        </p:spPr>
        <p:txBody>
          <a:bodyPr wrap="square">
            <a:spAutoFit/>
          </a:bodyPr>
          <a:lstStyle/>
          <a:p>
            <a:r>
              <a:rPr lang="en-US" altLang="zh-CN" sz="2400" dirty="0"/>
              <a:t>The new car model is more environment-friendly and represents a step in the right direction on the part of its manufacturer.</a:t>
            </a:r>
            <a:endParaRPr lang="en-US" altLang="zh-CN" sz="2400" dirty="0">
              <a:ea typeface="宋体" pitchFamily="2" charset="-122"/>
            </a:endParaRPr>
          </a:p>
        </p:txBody>
      </p:sp>
      <p:sp>
        <p:nvSpPr>
          <p:cNvPr id="7" name="Rectangle 25"/>
          <p:cNvSpPr>
            <a:spLocks noChangeArrowheads="1"/>
          </p:cNvSpPr>
          <p:nvPr/>
        </p:nvSpPr>
        <p:spPr bwMode="auto">
          <a:xfrm>
            <a:off x="1079464" y="3562579"/>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这新款汽车更环保，代表了制造商走出的正确的一步。</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5467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83568" y="689563"/>
            <a:ext cx="8532440" cy="1200329"/>
          </a:xfrm>
          <a:prstGeom prst="rect">
            <a:avLst/>
          </a:prstGeom>
          <a:noFill/>
          <a:ln w="9525">
            <a:noFill/>
            <a:miter lim="800000"/>
            <a:headEnd/>
            <a:tailEnd/>
          </a:ln>
        </p:spPr>
        <p:txBody>
          <a:bodyPr wrap="square">
            <a:spAutoFit/>
          </a:bodyPr>
          <a:lstStyle/>
          <a:p>
            <a:r>
              <a:rPr lang="en-US" altLang="zh-CN" sz="2400" b="1" dirty="0">
                <a:solidFill>
                  <a:srgbClr val="FF0000"/>
                </a:solidFill>
              </a:rPr>
              <a:t>individual</a:t>
            </a:r>
            <a:r>
              <a:rPr lang="en-US" altLang="zh-CN" sz="2400" dirty="0"/>
              <a:t>: </a:t>
            </a:r>
          </a:p>
          <a:p>
            <a:r>
              <a:rPr lang="en-US" altLang="zh-CN" sz="2400" dirty="0"/>
              <a:t>1) </a:t>
            </a:r>
            <a:r>
              <a:rPr lang="en-US" altLang="zh-CN" sz="2400" i="1" dirty="0"/>
              <a:t>n</a:t>
            </a:r>
            <a:r>
              <a:rPr lang="en-US" altLang="zh-CN" sz="2400" dirty="0"/>
              <a:t>. a person considered separately from their society or community </a:t>
            </a:r>
            <a:r>
              <a:rPr lang="zh-CN" altLang="en-US" sz="2400" dirty="0"/>
              <a:t>个人，个体</a:t>
            </a:r>
            <a:endParaRPr lang="en-US" altLang="zh-CN" sz="2400" b="1" dirty="0">
              <a:solidFill>
                <a:srgbClr val="CE200F"/>
              </a:solidFill>
            </a:endParaRPr>
          </a:p>
        </p:txBody>
      </p:sp>
      <p:sp>
        <p:nvSpPr>
          <p:cNvPr id="5" name="矩形 4"/>
          <p:cNvSpPr>
            <a:spLocks noChangeArrowheads="1"/>
          </p:cNvSpPr>
          <p:nvPr/>
        </p:nvSpPr>
        <p:spPr bwMode="auto">
          <a:xfrm>
            <a:off x="1076972" y="2421676"/>
            <a:ext cx="7632848" cy="461665"/>
          </a:xfrm>
          <a:prstGeom prst="rect">
            <a:avLst/>
          </a:prstGeom>
          <a:noFill/>
          <a:ln w="9525">
            <a:noFill/>
            <a:miter lim="800000"/>
            <a:headEnd/>
            <a:tailEnd/>
          </a:ln>
        </p:spPr>
        <p:txBody>
          <a:bodyPr wrap="square">
            <a:spAutoFit/>
          </a:bodyPr>
          <a:lstStyle/>
          <a:p>
            <a:pPr marL="457200" indent="-457200">
              <a:buAutoNum type="arabicParenR"/>
            </a:pPr>
            <a:r>
              <a:rPr lang="en-US" altLang="zh-CN" sz="2400" dirty="0"/>
              <a:t>How could a single individual have achieved all this?</a:t>
            </a:r>
          </a:p>
        </p:txBody>
      </p:sp>
      <p:sp>
        <p:nvSpPr>
          <p:cNvPr id="7" name="Rectangle 25"/>
          <p:cNvSpPr>
            <a:spLocks noChangeArrowheads="1"/>
          </p:cNvSpPr>
          <p:nvPr/>
        </p:nvSpPr>
        <p:spPr bwMode="auto">
          <a:xfrm>
            <a:off x="1031467" y="3532682"/>
            <a:ext cx="7632848" cy="461665"/>
          </a:xfrm>
          <a:prstGeom prst="rect">
            <a:avLst/>
          </a:prstGeom>
          <a:noFill/>
          <a:ln w="9525">
            <a:noFill/>
            <a:miter lim="800000"/>
            <a:headEnd/>
            <a:tailEnd/>
          </a:ln>
        </p:spPr>
        <p:txBody>
          <a:bodyPr wrap="square">
            <a:spAutoFit/>
          </a:bodyPr>
          <a:lstStyle/>
          <a:p>
            <a:pPr algn="just" eaLnBrk="0" hangingPunct="0"/>
            <a:r>
              <a:rPr lang="zh-CN" altLang="en-US" sz="2400" dirty="0"/>
              <a:t> </a:t>
            </a:r>
            <a:r>
              <a:rPr lang="en-US" altLang="zh-CN" sz="2400" dirty="0"/>
              <a:t>1)  </a:t>
            </a:r>
            <a:r>
              <a:rPr lang="zh-CN" altLang="en-US" sz="2400" dirty="0"/>
              <a:t>单独一个人怎么会取得这么大的成就呢？</a:t>
            </a:r>
            <a:endParaRPr lang="en-US" altLang="zh-CN" sz="2400" dirty="0"/>
          </a:p>
        </p:txBody>
      </p:sp>
      <p:pic>
        <p:nvPicPr>
          <p:cNvPr id="8" name="Picture 15" descr="13"/>
          <p:cNvPicPr>
            <a:picLocks noChangeAspect="1" noChangeArrowheads="1"/>
          </p:cNvPicPr>
          <p:nvPr/>
        </p:nvPicPr>
        <p:blipFill>
          <a:blip r:embed="rId2"/>
          <a:srcRect/>
          <a:stretch>
            <a:fillRect/>
          </a:stretch>
        </p:blipFill>
        <p:spPr bwMode="auto">
          <a:xfrm>
            <a:off x="717142" y="253923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423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83568" y="689563"/>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individual</a:t>
            </a:r>
            <a:r>
              <a:rPr lang="en-US" altLang="zh-CN" sz="2400" dirty="0"/>
              <a:t>: </a:t>
            </a:r>
          </a:p>
          <a:p>
            <a:r>
              <a:rPr lang="en-US" altLang="zh-CN" sz="2400" dirty="0"/>
              <a:t>2) </a:t>
            </a:r>
            <a:r>
              <a:rPr lang="en-US" altLang="zh-CN" sz="2400" i="1" dirty="0"/>
              <a:t>a</a:t>
            </a:r>
            <a:r>
              <a:rPr lang="en-US" altLang="zh-CN" sz="2400" dirty="0"/>
              <a:t>. </a:t>
            </a:r>
            <a:r>
              <a:rPr lang="zh-CN" altLang="en-US" sz="2400" dirty="0"/>
              <a:t>个人的，个体的</a:t>
            </a:r>
            <a:endParaRPr lang="zh-CN" altLang="zh-CN" sz="2400" dirty="0">
              <a:ea typeface="宋体" pitchFamily="2" charset="-122"/>
            </a:endParaRPr>
          </a:p>
        </p:txBody>
      </p:sp>
      <p:sp>
        <p:nvSpPr>
          <p:cNvPr id="5" name="矩形 4"/>
          <p:cNvSpPr>
            <a:spLocks noChangeArrowheads="1"/>
          </p:cNvSpPr>
          <p:nvPr/>
        </p:nvSpPr>
        <p:spPr bwMode="auto">
          <a:xfrm>
            <a:off x="1076972" y="2421676"/>
            <a:ext cx="7632848" cy="461665"/>
          </a:xfrm>
          <a:prstGeom prst="rect">
            <a:avLst/>
          </a:prstGeom>
          <a:noFill/>
          <a:ln w="9525">
            <a:noFill/>
            <a:miter lim="800000"/>
            <a:headEnd/>
            <a:tailEnd/>
          </a:ln>
        </p:spPr>
        <p:txBody>
          <a:bodyPr wrap="square">
            <a:spAutoFit/>
          </a:bodyPr>
          <a:lstStyle/>
          <a:p>
            <a:r>
              <a:rPr lang="en-US" altLang="zh-CN" sz="2400" dirty="0"/>
              <a:t>2</a:t>
            </a:r>
            <a:r>
              <a:rPr lang="zh-CN" altLang="en-US" sz="2400" dirty="0"/>
              <a:t>）</a:t>
            </a:r>
            <a:r>
              <a:rPr lang="en-US" altLang="zh-CN" sz="2400" dirty="0"/>
              <a:t>We try to meet the individual needs of students.</a:t>
            </a:r>
          </a:p>
        </p:txBody>
      </p:sp>
      <p:sp>
        <p:nvSpPr>
          <p:cNvPr id="7" name="Rectangle 25"/>
          <p:cNvSpPr>
            <a:spLocks noChangeArrowheads="1"/>
          </p:cNvSpPr>
          <p:nvPr/>
        </p:nvSpPr>
        <p:spPr bwMode="auto">
          <a:xfrm>
            <a:off x="1060800" y="3549724"/>
            <a:ext cx="7632848" cy="461665"/>
          </a:xfrm>
          <a:prstGeom prst="rect">
            <a:avLst/>
          </a:prstGeom>
          <a:noFill/>
          <a:ln w="9525">
            <a:noFill/>
            <a:miter lim="800000"/>
            <a:headEnd/>
            <a:tailEnd/>
          </a:ln>
        </p:spPr>
        <p:txBody>
          <a:bodyPr wrap="square">
            <a:spAutoFit/>
          </a:bodyPr>
          <a:lstStyle/>
          <a:p>
            <a:pPr algn="just" eaLnBrk="0" hangingPunct="0"/>
            <a:r>
              <a:rPr lang="en-US" altLang="zh-CN" sz="2400" dirty="0">
                <a:ea typeface="宋体" pitchFamily="2" charset="-122"/>
              </a:rPr>
              <a:t>2)  </a:t>
            </a:r>
            <a:r>
              <a:rPr lang="zh-CN" altLang="en-US" sz="2400" dirty="0"/>
              <a:t>我们试图满足学生的个人需求。</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717142" y="253923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2359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strike out</a:t>
            </a:r>
            <a:r>
              <a:rPr lang="en-US" altLang="zh-CN" sz="2400" dirty="0"/>
              <a:t>: </a:t>
            </a:r>
          </a:p>
          <a:p>
            <a:r>
              <a:rPr lang="en-US" altLang="zh-CN" sz="2400" dirty="0"/>
              <a:t>originate, devise; set out </a:t>
            </a:r>
            <a:r>
              <a:rPr lang="zh-CN" altLang="en-US" sz="2400" dirty="0"/>
              <a:t>创造，设计；启程 </a:t>
            </a:r>
            <a:endParaRPr lang="zh-CN" altLang="zh-CN" sz="2400" dirty="0">
              <a:ea typeface="宋体"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headEnd/>
            <a:tailEnd/>
          </a:ln>
        </p:spPr>
        <p:txBody>
          <a:bodyPr wrap="square">
            <a:spAutoFit/>
          </a:bodyPr>
          <a:lstStyle/>
          <a:p>
            <a:r>
              <a:rPr lang="en-US" altLang="zh-CN" sz="2400" dirty="0"/>
              <a:t>After hatching, the baby turtles struck out toward the ocean.</a:t>
            </a:r>
            <a:endParaRPr lang="en-US" altLang="zh-CN" sz="2400" dirty="0">
              <a:ea typeface="宋体" pitchFamily="2" charset="-122"/>
            </a:endParaRPr>
          </a:p>
        </p:txBody>
      </p:sp>
      <p:sp>
        <p:nvSpPr>
          <p:cNvPr id="7" name="Rectangle 25"/>
          <p:cNvSpPr>
            <a:spLocks noChangeArrowheads="1"/>
          </p:cNvSpPr>
          <p:nvPr/>
        </p:nvSpPr>
        <p:spPr bwMode="auto">
          <a:xfrm>
            <a:off x="1044641" y="357758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小海龟孵出来后，就各自爬向大海了。</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45977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93812" y="865083"/>
            <a:ext cx="8532440" cy="1200329"/>
          </a:xfrm>
          <a:prstGeom prst="rect">
            <a:avLst/>
          </a:prstGeom>
          <a:noFill/>
          <a:ln w="9525">
            <a:noFill/>
            <a:miter lim="800000"/>
            <a:headEnd/>
            <a:tailEnd/>
          </a:ln>
        </p:spPr>
        <p:txBody>
          <a:bodyPr wrap="square">
            <a:spAutoFit/>
          </a:bodyPr>
          <a:lstStyle/>
          <a:p>
            <a:r>
              <a:rPr lang="en-US" altLang="zh-CN" sz="2400" b="1" dirty="0">
                <a:solidFill>
                  <a:srgbClr val="FF0000"/>
                </a:solidFill>
              </a:rPr>
              <a:t>nourish</a:t>
            </a:r>
            <a:r>
              <a:rPr lang="en-US" altLang="zh-CN" sz="2400" dirty="0"/>
              <a:t>: </a:t>
            </a:r>
            <a:r>
              <a:rPr lang="en-US" altLang="zh-CN" sz="2400" i="1" dirty="0" err="1"/>
              <a:t>vt</a:t>
            </a:r>
            <a:r>
              <a:rPr lang="en-US" altLang="zh-CN" sz="2400" dirty="0" err="1"/>
              <a:t>.</a:t>
            </a:r>
            <a:r>
              <a:rPr lang="en-US" altLang="zh-CN" sz="2400" dirty="0"/>
              <a:t> </a:t>
            </a:r>
          </a:p>
          <a:p>
            <a:r>
              <a:rPr lang="en-US" altLang="zh-CN" sz="2400" dirty="0"/>
              <a:t>give (sb. or a living thing) what is needed so that they can grow and stay healthy </a:t>
            </a:r>
            <a:r>
              <a:rPr lang="zh-CN" altLang="en-US" sz="2400" dirty="0"/>
              <a:t>滋养，培育</a:t>
            </a:r>
            <a:endParaRPr lang="zh-CN" altLang="zh-CN" sz="2400" dirty="0">
              <a:ea typeface="宋体"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headEnd/>
            <a:tailEnd/>
          </a:ln>
        </p:spPr>
        <p:txBody>
          <a:bodyPr wrap="square">
            <a:spAutoFit/>
          </a:bodyPr>
          <a:lstStyle/>
          <a:p>
            <a:r>
              <a:rPr lang="en-US" altLang="zh-CN" sz="2400" dirty="0"/>
              <a:t>He has long nourished an ambition to bring the show to Broadway.</a:t>
            </a:r>
            <a:endParaRPr lang="en-US" altLang="zh-CN" sz="2400" dirty="0">
              <a:ea typeface="宋体" pitchFamily="2" charset="-122"/>
            </a:endParaRPr>
          </a:p>
        </p:txBody>
      </p:sp>
      <p:sp>
        <p:nvSpPr>
          <p:cNvPr id="7" name="Rectangle 25"/>
          <p:cNvSpPr>
            <a:spLocks noChangeArrowheads="1"/>
          </p:cNvSpPr>
          <p:nvPr/>
        </p:nvSpPr>
        <p:spPr bwMode="auto">
          <a:xfrm>
            <a:off x="1044641" y="357758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他早就怀抱雄心壮志，要把这场演出推向百老汇。 </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277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68838CE-BBFE-469D-869B-29651AC1CF9E}"/>
              </a:ext>
            </a:extLst>
          </p:cNvPr>
          <p:cNvPicPr>
            <a:picLocks noGrp="1" noChangeAspect="1"/>
          </p:cNvPicPr>
          <p:nvPr>
            <p:ph idx="1"/>
          </p:nvPr>
        </p:nvPicPr>
        <p:blipFill>
          <a:blip r:embed="rId2"/>
          <a:stretch>
            <a:fillRect/>
          </a:stretch>
        </p:blipFill>
        <p:spPr>
          <a:xfrm>
            <a:off x="323528" y="121196"/>
            <a:ext cx="8640960" cy="5593804"/>
          </a:xfrm>
        </p:spPr>
      </p:pic>
    </p:spTree>
    <p:extLst>
      <p:ext uri="{BB962C8B-B14F-4D97-AF65-F5344CB8AC3E}">
        <p14:creationId xmlns:p14="http://schemas.microsoft.com/office/powerpoint/2010/main" val="137444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principle</a:t>
            </a:r>
            <a:r>
              <a:rPr lang="en-US" altLang="zh-CN" sz="2400" dirty="0"/>
              <a:t>: </a:t>
            </a:r>
            <a:r>
              <a:rPr lang="en-US" altLang="zh-CN" sz="2400" i="1" dirty="0"/>
              <a:t>n</a:t>
            </a:r>
            <a:r>
              <a:rPr lang="en-US" altLang="zh-CN" sz="2400" dirty="0"/>
              <a:t>. </a:t>
            </a:r>
          </a:p>
          <a:p>
            <a:r>
              <a:rPr lang="en-US" altLang="zh-CN" sz="2400" dirty="0"/>
              <a:t>a basic belief, theory, or rule </a:t>
            </a:r>
            <a:r>
              <a:rPr lang="zh-CN" altLang="en-US" sz="2400" dirty="0"/>
              <a:t>原则；主义</a:t>
            </a:r>
            <a:endParaRPr lang="zh-CN" altLang="zh-CN" sz="2400" dirty="0">
              <a:ea typeface="宋体" pitchFamily="2" charset="-122"/>
            </a:endParaRPr>
          </a:p>
        </p:txBody>
      </p:sp>
      <p:sp>
        <p:nvSpPr>
          <p:cNvPr id="5" name="矩形 4"/>
          <p:cNvSpPr>
            <a:spLocks noChangeArrowheads="1"/>
          </p:cNvSpPr>
          <p:nvPr/>
        </p:nvSpPr>
        <p:spPr bwMode="auto">
          <a:xfrm>
            <a:off x="1061356" y="2137420"/>
            <a:ext cx="7632848" cy="830997"/>
          </a:xfrm>
          <a:prstGeom prst="rect">
            <a:avLst/>
          </a:prstGeom>
          <a:noFill/>
          <a:ln w="9525">
            <a:noFill/>
            <a:miter lim="800000"/>
            <a:headEnd/>
            <a:tailEnd/>
          </a:ln>
        </p:spPr>
        <p:txBody>
          <a:bodyPr wrap="square">
            <a:spAutoFit/>
          </a:bodyPr>
          <a:lstStyle/>
          <a:p>
            <a:r>
              <a:rPr lang="en-US" altLang="zh-CN" sz="2400" dirty="0"/>
              <a:t>The organization works on the principle that all members have the same rights.</a:t>
            </a:r>
            <a:endParaRPr lang="en-US" altLang="zh-CN" sz="2400" dirty="0">
              <a:ea typeface="宋体" pitchFamily="2" charset="-122"/>
            </a:endParaRPr>
          </a:p>
        </p:txBody>
      </p:sp>
      <p:sp>
        <p:nvSpPr>
          <p:cNvPr id="7" name="Rectangle 25"/>
          <p:cNvSpPr>
            <a:spLocks noChangeArrowheads="1"/>
          </p:cNvSpPr>
          <p:nvPr/>
        </p:nvSpPr>
        <p:spPr bwMode="auto">
          <a:xfrm>
            <a:off x="1088060" y="3495409"/>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这组织的运作原则是所有成员同权。</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3984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spring up</a:t>
            </a:r>
            <a:r>
              <a:rPr lang="en-US" altLang="zh-CN" sz="2400" dirty="0"/>
              <a:t>: </a:t>
            </a:r>
          </a:p>
          <a:p>
            <a:r>
              <a:rPr lang="en-US" altLang="zh-CN" sz="2400" dirty="0"/>
              <a:t>appear or be produced suddenly and quickly </a:t>
            </a:r>
            <a:r>
              <a:rPr lang="zh-CN" altLang="en-US" sz="2400" dirty="0"/>
              <a:t>涌现</a:t>
            </a:r>
            <a:endParaRPr lang="zh-CN" altLang="zh-CN" sz="2400" dirty="0">
              <a:ea typeface="宋体" pitchFamily="2" charset="-122"/>
            </a:endParaRPr>
          </a:p>
        </p:txBody>
      </p:sp>
      <p:sp>
        <p:nvSpPr>
          <p:cNvPr id="5" name="矩形 4"/>
          <p:cNvSpPr>
            <a:spLocks noChangeArrowheads="1"/>
          </p:cNvSpPr>
          <p:nvPr/>
        </p:nvSpPr>
        <p:spPr bwMode="auto">
          <a:xfrm>
            <a:off x="1061356" y="2199912"/>
            <a:ext cx="7632848" cy="830997"/>
          </a:xfrm>
          <a:prstGeom prst="rect">
            <a:avLst/>
          </a:prstGeom>
          <a:noFill/>
          <a:ln w="9525">
            <a:noFill/>
            <a:miter lim="800000"/>
            <a:headEnd/>
            <a:tailEnd/>
          </a:ln>
        </p:spPr>
        <p:txBody>
          <a:bodyPr wrap="square">
            <a:spAutoFit/>
          </a:bodyPr>
          <a:lstStyle/>
          <a:p>
            <a:r>
              <a:rPr lang="en-US" altLang="zh-CN" sz="2400" dirty="0"/>
              <a:t>Thousands of new businesses have sprung up in this town over the past 20 years.</a:t>
            </a:r>
            <a:endParaRPr lang="en-US" altLang="zh-CN" sz="2400" dirty="0">
              <a:ea typeface="宋体" pitchFamily="2" charset="-122"/>
            </a:endParaRPr>
          </a:p>
        </p:txBody>
      </p:sp>
      <p:sp>
        <p:nvSpPr>
          <p:cNvPr id="7" name="Rectangle 25"/>
          <p:cNvSpPr>
            <a:spLocks noChangeArrowheads="1"/>
          </p:cNvSpPr>
          <p:nvPr/>
        </p:nvSpPr>
        <p:spPr bwMode="auto">
          <a:xfrm>
            <a:off x="1044641" y="3577580"/>
            <a:ext cx="7632848" cy="461665"/>
          </a:xfrm>
          <a:prstGeom prst="rect">
            <a:avLst/>
          </a:prstGeom>
          <a:noFill/>
          <a:ln w="9525">
            <a:noFill/>
            <a:miter lim="800000"/>
            <a:headEnd/>
            <a:tailEnd/>
          </a:ln>
        </p:spPr>
        <p:txBody>
          <a:bodyPr wrap="square">
            <a:spAutoFit/>
          </a:bodyPr>
          <a:lstStyle/>
          <a:p>
            <a:pPr algn="just" eaLnBrk="0" hangingPunct="0"/>
            <a:r>
              <a:rPr lang="zh-CN" altLang="en-US" sz="2400" dirty="0"/>
              <a:t>过去二十年中这个城市里有成千上万的新商户开张。</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70544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395536" y="689563"/>
            <a:ext cx="8820472" cy="830997"/>
          </a:xfrm>
          <a:prstGeom prst="rect">
            <a:avLst/>
          </a:prstGeom>
          <a:noFill/>
          <a:ln w="9525">
            <a:noFill/>
            <a:miter lim="800000"/>
            <a:headEnd/>
            <a:tailEnd/>
          </a:ln>
        </p:spPr>
        <p:txBody>
          <a:bodyPr wrap="square">
            <a:spAutoFit/>
          </a:bodyPr>
          <a:lstStyle/>
          <a:p>
            <a:r>
              <a:rPr lang="en-US" altLang="zh-CN" sz="2400" b="1" dirty="0">
                <a:solidFill>
                  <a:srgbClr val="FF0000"/>
                </a:solidFill>
              </a:rPr>
              <a:t>preserve</a:t>
            </a:r>
            <a:r>
              <a:rPr lang="en-US" altLang="zh-CN" sz="2400" dirty="0"/>
              <a:t>: </a:t>
            </a:r>
          </a:p>
          <a:p>
            <a:r>
              <a:rPr lang="en-US" altLang="zh-CN" sz="2400" dirty="0"/>
              <a:t>1) </a:t>
            </a:r>
            <a:r>
              <a:rPr lang="en-US" altLang="zh-CN" sz="2400" i="1" dirty="0"/>
              <a:t>n</a:t>
            </a:r>
            <a:r>
              <a:rPr lang="en-US" altLang="zh-CN" sz="2400" dirty="0"/>
              <a:t>. </a:t>
            </a:r>
            <a:r>
              <a:rPr lang="zh-CN" altLang="en-US" sz="2400" dirty="0"/>
              <a:t>独占的地区或范围；禁猎地</a:t>
            </a:r>
            <a:endParaRPr lang="en-US" altLang="zh-CN" sz="2400" dirty="0"/>
          </a:p>
        </p:txBody>
      </p:sp>
      <p:sp>
        <p:nvSpPr>
          <p:cNvPr id="5" name="矩形 4"/>
          <p:cNvSpPr>
            <a:spLocks noChangeArrowheads="1"/>
          </p:cNvSpPr>
          <p:nvPr/>
        </p:nvSpPr>
        <p:spPr bwMode="auto">
          <a:xfrm>
            <a:off x="1043608" y="2072670"/>
            <a:ext cx="7632848" cy="830997"/>
          </a:xfrm>
          <a:prstGeom prst="rect">
            <a:avLst/>
          </a:prstGeom>
          <a:noFill/>
          <a:ln w="9525">
            <a:noFill/>
            <a:miter lim="800000"/>
            <a:headEnd/>
            <a:tailEnd/>
          </a:ln>
        </p:spPr>
        <p:txBody>
          <a:bodyPr wrap="square">
            <a:spAutoFit/>
          </a:bodyPr>
          <a:lstStyle/>
          <a:p>
            <a:pPr marL="457200" indent="-457200">
              <a:buAutoNum type="arabicParenR"/>
            </a:pPr>
            <a:r>
              <a:rPr lang="en-US" altLang="zh-CN" sz="2400" dirty="0"/>
              <a:t>The civil service seems to have become the preserve of the educated middle.</a:t>
            </a:r>
          </a:p>
        </p:txBody>
      </p:sp>
      <p:sp>
        <p:nvSpPr>
          <p:cNvPr id="7" name="Rectangle 25"/>
          <p:cNvSpPr>
            <a:spLocks noChangeArrowheads="1"/>
          </p:cNvSpPr>
          <p:nvPr/>
        </p:nvSpPr>
        <p:spPr bwMode="auto">
          <a:xfrm>
            <a:off x="988413" y="3526717"/>
            <a:ext cx="7632848" cy="830997"/>
          </a:xfrm>
          <a:prstGeom prst="rect">
            <a:avLst/>
          </a:prstGeom>
          <a:noFill/>
          <a:ln w="9525">
            <a:noFill/>
            <a:miter lim="800000"/>
            <a:headEnd/>
            <a:tailEnd/>
          </a:ln>
        </p:spPr>
        <p:txBody>
          <a:bodyPr wrap="square">
            <a:spAutoFit/>
          </a:bodyPr>
          <a:lstStyle/>
          <a:p>
            <a:pPr algn="just" eaLnBrk="0" hangingPunct="0"/>
            <a:r>
              <a:rPr lang="zh-CN" altLang="en-US" sz="2400" dirty="0"/>
              <a:t> </a:t>
            </a:r>
            <a:r>
              <a:rPr lang="en-US" altLang="zh-CN" sz="2400" dirty="0"/>
              <a:t>1) </a:t>
            </a:r>
            <a:r>
              <a:rPr lang="zh-CN" altLang="en-US" sz="2400" dirty="0"/>
              <a:t>公务员这个行业似乎已成为受过教育的中产阶级的专属领地。</a:t>
            </a:r>
            <a:endParaRPr lang="en-US" altLang="zh-CN" sz="2400" dirty="0"/>
          </a:p>
        </p:txBody>
      </p:sp>
      <p:pic>
        <p:nvPicPr>
          <p:cNvPr id="8" name="Picture 15" descr="13"/>
          <p:cNvPicPr>
            <a:picLocks noChangeAspect="1" noChangeArrowheads="1"/>
          </p:cNvPicPr>
          <p:nvPr/>
        </p:nvPicPr>
        <p:blipFill>
          <a:blip r:embed="rId2"/>
          <a:srcRect/>
          <a:stretch>
            <a:fillRect/>
          </a:stretch>
        </p:blipFill>
        <p:spPr bwMode="auto">
          <a:xfrm>
            <a:off x="729283" y="217468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9795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395536" y="689563"/>
            <a:ext cx="8820472" cy="830997"/>
          </a:xfrm>
          <a:prstGeom prst="rect">
            <a:avLst/>
          </a:prstGeom>
          <a:noFill/>
          <a:ln w="9525">
            <a:noFill/>
            <a:miter lim="800000"/>
            <a:headEnd/>
            <a:tailEnd/>
          </a:ln>
        </p:spPr>
        <p:txBody>
          <a:bodyPr wrap="square">
            <a:spAutoFit/>
          </a:bodyPr>
          <a:lstStyle/>
          <a:p>
            <a:r>
              <a:rPr lang="en-US" altLang="zh-CN" sz="2400" b="1" dirty="0">
                <a:solidFill>
                  <a:srgbClr val="FF0000"/>
                </a:solidFill>
              </a:rPr>
              <a:t>preserve</a:t>
            </a:r>
            <a:r>
              <a:rPr lang="en-US" altLang="zh-CN" sz="2400" dirty="0"/>
              <a:t>: </a:t>
            </a:r>
          </a:p>
          <a:p>
            <a:r>
              <a:rPr lang="en-US" altLang="zh-CN" sz="2400" dirty="0"/>
              <a:t>2) </a:t>
            </a:r>
            <a:r>
              <a:rPr lang="en-US" altLang="zh-CN" sz="2400" i="1" dirty="0" err="1"/>
              <a:t>vt</a:t>
            </a:r>
            <a:r>
              <a:rPr lang="en-US" altLang="zh-CN" sz="2400" dirty="0" err="1"/>
              <a:t>.</a:t>
            </a:r>
            <a:r>
              <a:rPr lang="en-US" altLang="zh-CN" sz="2400" dirty="0"/>
              <a:t> keep from harm, damage, etc., protect; save </a:t>
            </a:r>
            <a:r>
              <a:rPr lang="zh-CN" altLang="en-US" sz="2400" dirty="0"/>
              <a:t>保护，保存</a:t>
            </a:r>
            <a:endParaRPr lang="zh-CN" altLang="zh-CN" sz="2400" dirty="0">
              <a:ea typeface="宋体" pitchFamily="2" charset="-122"/>
            </a:endParaRPr>
          </a:p>
        </p:txBody>
      </p:sp>
      <p:sp>
        <p:nvSpPr>
          <p:cNvPr id="5" name="矩形 4"/>
          <p:cNvSpPr>
            <a:spLocks noChangeArrowheads="1"/>
          </p:cNvSpPr>
          <p:nvPr/>
        </p:nvSpPr>
        <p:spPr bwMode="auto">
          <a:xfrm>
            <a:off x="1078295" y="2049251"/>
            <a:ext cx="7632848" cy="830997"/>
          </a:xfrm>
          <a:prstGeom prst="rect">
            <a:avLst/>
          </a:prstGeom>
          <a:noFill/>
          <a:ln w="9525">
            <a:noFill/>
            <a:miter lim="800000"/>
            <a:headEnd/>
            <a:tailEnd/>
          </a:ln>
        </p:spPr>
        <p:txBody>
          <a:bodyPr wrap="square">
            <a:spAutoFit/>
          </a:bodyPr>
          <a:lstStyle/>
          <a:p>
            <a:r>
              <a:rPr lang="en-US" altLang="zh-CN" sz="2400" dirty="0"/>
              <a:t>2</a:t>
            </a:r>
            <a:r>
              <a:rPr lang="zh-CN" altLang="en-US" sz="2400" dirty="0"/>
              <a:t>）</a:t>
            </a:r>
            <a:r>
              <a:rPr lang="en-US" altLang="zh-CN" sz="2400" dirty="0"/>
              <a:t>The city is spending lots of money on preserving these ancient buildings.</a:t>
            </a:r>
          </a:p>
        </p:txBody>
      </p:sp>
      <p:sp>
        <p:nvSpPr>
          <p:cNvPr id="7" name="Rectangle 25"/>
          <p:cNvSpPr>
            <a:spLocks noChangeArrowheads="1"/>
          </p:cNvSpPr>
          <p:nvPr/>
        </p:nvSpPr>
        <p:spPr bwMode="auto">
          <a:xfrm>
            <a:off x="1078295" y="3549724"/>
            <a:ext cx="7632848" cy="461665"/>
          </a:xfrm>
          <a:prstGeom prst="rect">
            <a:avLst/>
          </a:prstGeom>
          <a:noFill/>
          <a:ln w="9525">
            <a:noFill/>
            <a:miter lim="800000"/>
            <a:headEnd/>
            <a:tailEnd/>
          </a:ln>
        </p:spPr>
        <p:txBody>
          <a:bodyPr wrap="square">
            <a:spAutoFit/>
          </a:bodyPr>
          <a:lstStyle/>
          <a:p>
            <a:pPr algn="just" eaLnBrk="0" hangingPunct="0"/>
            <a:r>
              <a:rPr lang="en-US" altLang="zh-CN" sz="2400" dirty="0">
                <a:ea typeface="宋体" pitchFamily="2" charset="-122"/>
              </a:rPr>
              <a:t>2)  </a:t>
            </a:r>
            <a:r>
              <a:rPr lang="zh-CN" altLang="en-US" sz="2400" dirty="0"/>
              <a:t>这座城市正在花大钱保护古建筑。</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729283" y="217468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54899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headEnd/>
            <a:tailEnd/>
          </a:ln>
        </p:spPr>
        <p:txBody>
          <a:bodyPr wrap="square">
            <a:spAutoFit/>
          </a:bodyPr>
          <a:lstStyle/>
          <a:p>
            <a:r>
              <a:rPr lang="en-US" altLang="zh-CN" sz="2400" b="1" dirty="0">
                <a:solidFill>
                  <a:srgbClr val="FF0000"/>
                </a:solidFill>
              </a:rPr>
              <a:t>intellectual</a:t>
            </a:r>
            <a:r>
              <a:rPr lang="en-US" altLang="zh-CN" sz="2400" dirty="0"/>
              <a:t>:</a:t>
            </a:r>
            <a:r>
              <a:rPr lang="en-US" altLang="zh-CN" sz="2400" i="1" dirty="0"/>
              <a:t> a</a:t>
            </a:r>
            <a:r>
              <a:rPr lang="en-US" altLang="zh-CN" sz="2400" dirty="0"/>
              <a:t>. </a:t>
            </a:r>
          </a:p>
          <a:p>
            <a:r>
              <a:rPr lang="en-US" altLang="zh-CN" sz="2400" dirty="0"/>
              <a:t>relating to the ability to think in an intelligent way </a:t>
            </a:r>
            <a:r>
              <a:rPr lang="zh-CN" altLang="en-US" sz="2400" dirty="0"/>
              <a:t>智力的</a:t>
            </a:r>
            <a:endParaRPr lang="zh-CN" altLang="zh-CN" sz="2400" dirty="0">
              <a:ea typeface="宋体" pitchFamily="2" charset="-122"/>
            </a:endParaRPr>
          </a:p>
        </p:txBody>
      </p:sp>
      <p:sp>
        <p:nvSpPr>
          <p:cNvPr id="5" name="矩形 4"/>
          <p:cNvSpPr>
            <a:spLocks noChangeArrowheads="1"/>
          </p:cNvSpPr>
          <p:nvPr/>
        </p:nvSpPr>
        <p:spPr bwMode="auto">
          <a:xfrm>
            <a:off x="1043608" y="2170519"/>
            <a:ext cx="7632848" cy="830997"/>
          </a:xfrm>
          <a:prstGeom prst="rect">
            <a:avLst/>
          </a:prstGeom>
          <a:noFill/>
          <a:ln w="9525">
            <a:noFill/>
            <a:miter lim="800000"/>
            <a:headEnd/>
            <a:tailEnd/>
          </a:ln>
        </p:spPr>
        <p:txBody>
          <a:bodyPr wrap="square">
            <a:spAutoFit/>
          </a:bodyPr>
          <a:lstStyle/>
          <a:p>
            <a:r>
              <a:rPr lang="en-US" altLang="zh-CN" sz="2400" dirty="0"/>
              <a:t>He concentrates too much on his books and neglects the social and intellectual life on campus.</a:t>
            </a:r>
            <a:endParaRPr lang="en-US" altLang="zh-CN" sz="2400" dirty="0">
              <a:ea typeface="宋体" pitchFamily="2" charset="-122"/>
            </a:endParaRPr>
          </a:p>
        </p:txBody>
      </p:sp>
      <p:sp>
        <p:nvSpPr>
          <p:cNvPr id="7" name="Rectangle 25"/>
          <p:cNvSpPr>
            <a:spLocks noChangeArrowheads="1"/>
          </p:cNvSpPr>
          <p:nvPr/>
        </p:nvSpPr>
        <p:spPr bwMode="auto">
          <a:xfrm>
            <a:off x="1043608" y="3511958"/>
            <a:ext cx="7632848" cy="461665"/>
          </a:xfrm>
          <a:prstGeom prst="rect">
            <a:avLst/>
          </a:prstGeom>
          <a:noFill/>
          <a:ln w="9525">
            <a:noFill/>
            <a:miter lim="800000"/>
            <a:headEnd/>
            <a:tailEnd/>
          </a:ln>
        </p:spPr>
        <p:txBody>
          <a:bodyPr wrap="square">
            <a:spAutoFit/>
          </a:bodyPr>
          <a:lstStyle/>
          <a:p>
            <a:pPr algn="just" eaLnBrk="0" hangingPunct="0"/>
            <a:r>
              <a:rPr lang="zh-CN" altLang="en-US" sz="2400" dirty="0"/>
              <a:t>他太专注于书本，忽略了校园里的社会和思想活动。</a:t>
            </a:r>
            <a:endParaRPr lang="zh-CN" altLang="en-US" sz="2400" b="1" dirty="0">
              <a:solidFill>
                <a:srgbClr val="CC0000"/>
              </a:solidFill>
              <a:ea typeface="宋体" pitchFamily="2" charset="-122"/>
            </a:endParaRPr>
          </a:p>
        </p:txBody>
      </p:sp>
      <p:pic>
        <p:nvPicPr>
          <p:cNvPr id="8" name="Picture 15" descr="13"/>
          <p:cNvPicPr>
            <a:picLocks noChangeAspect="1" noChangeArrowheads="1"/>
          </p:cNvPicPr>
          <p:nvPr/>
        </p:nvPicPr>
        <p:blipFill>
          <a:blip r:embed="rId2"/>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3"/>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4"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4525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After Reading</a:t>
            </a:r>
            <a:endParaRPr kumimoji="1" lang="zh-CN" altLang="en-US" dirty="0"/>
          </a:p>
        </p:txBody>
      </p:sp>
      <p:sp>
        <p:nvSpPr>
          <p:cNvPr id="3" name="内容占位符 2"/>
          <p:cNvSpPr>
            <a:spLocks noGrp="1"/>
          </p:cNvSpPr>
          <p:nvPr>
            <p:ph idx="1"/>
          </p:nvPr>
        </p:nvSpPr>
        <p:spPr/>
        <p:txBody>
          <a:bodyPr>
            <a:normAutofit/>
          </a:bodyPr>
          <a:lstStyle/>
          <a:p>
            <a:r>
              <a:rPr kumimoji="1" lang="en-US" altLang="zh-CN" sz="3600" b="1" dirty="0">
                <a:solidFill>
                  <a:srgbClr val="4C4C4C"/>
                </a:solidFill>
              </a:rPr>
              <a:t>Useful Expressions</a:t>
            </a:r>
          </a:p>
          <a:p>
            <a:r>
              <a:rPr kumimoji="1" lang="en-US" altLang="zh-CN" sz="3600" b="1" dirty="0">
                <a:solidFill>
                  <a:srgbClr val="4C4C4C"/>
                </a:solidFill>
              </a:rPr>
              <a:t>Sentence Translation</a:t>
            </a:r>
          </a:p>
          <a:p>
            <a:r>
              <a:rPr kumimoji="1" lang="en-US" altLang="zh-CN" sz="3600" b="1" dirty="0">
                <a:solidFill>
                  <a:srgbClr val="4C4C4C"/>
                </a:solidFill>
              </a:rPr>
              <a:t>Writing Task</a:t>
            </a:r>
          </a:p>
          <a:p>
            <a:r>
              <a:rPr kumimoji="1" lang="en-US" altLang="zh-CN" sz="3600" b="1" dirty="0">
                <a:solidFill>
                  <a:srgbClr val="4C4C4C"/>
                </a:solidFill>
              </a:rPr>
              <a:t>Speaking Task</a:t>
            </a:r>
            <a:endParaRPr kumimoji="1" lang="zh-CN" altLang="en-US" sz="3600" b="1" dirty="0">
              <a:solidFill>
                <a:srgbClr val="4C4C4C"/>
              </a:solidFill>
            </a:endParaRPr>
          </a:p>
        </p:txBody>
      </p:sp>
    </p:spTree>
    <p:extLst>
      <p:ext uri="{BB962C8B-B14F-4D97-AF65-F5344CB8AC3E}">
        <p14:creationId xmlns:p14="http://schemas.microsoft.com/office/powerpoint/2010/main" val="25093877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827088" y="1897063"/>
            <a:ext cx="7777162" cy="2308324"/>
          </a:xfrm>
          <a:prstGeom prst="rect">
            <a:avLst/>
          </a:prstGeom>
          <a:noFill/>
          <a:ln w="9525">
            <a:noFill/>
            <a:miter lim="800000"/>
            <a:headEnd/>
            <a:tailEnd/>
          </a:ln>
        </p:spPr>
        <p:txBody>
          <a:bodyPr>
            <a:spAutoFit/>
          </a:bodyPr>
          <a:lstStyle/>
          <a:p>
            <a:r>
              <a:rPr lang="zh-CN" altLang="en-US" sz="2400" dirty="0">
                <a:solidFill>
                  <a:srgbClr val="FF0000"/>
                </a:solidFill>
              </a:rPr>
              <a:t>在很大程度上                    </a:t>
            </a:r>
            <a:endParaRPr lang="en-US" altLang="zh-CN" sz="2400" dirty="0">
              <a:solidFill>
                <a:srgbClr val="FF0000"/>
              </a:solidFill>
            </a:endParaRPr>
          </a:p>
          <a:p>
            <a:r>
              <a:rPr lang="zh-CN" altLang="en-US" sz="2400" dirty="0"/>
              <a:t>起源于</a:t>
            </a:r>
            <a:endParaRPr lang="en-US" altLang="zh-CN" sz="2400" dirty="0"/>
          </a:p>
          <a:p>
            <a:r>
              <a:rPr lang="zh-CN" altLang="en-US" sz="2400" dirty="0">
                <a:solidFill>
                  <a:srgbClr val="FF0000"/>
                </a:solidFill>
              </a:rPr>
              <a:t>越过</a:t>
            </a:r>
            <a:endParaRPr lang="en-US" altLang="zh-CN" sz="2400" dirty="0">
              <a:solidFill>
                <a:srgbClr val="FF0000"/>
              </a:solidFill>
            </a:endParaRPr>
          </a:p>
          <a:p>
            <a:r>
              <a:rPr lang="zh-CN" altLang="en-US" sz="2400" dirty="0"/>
              <a:t>丰富多元</a:t>
            </a:r>
            <a:endParaRPr lang="en-US" altLang="zh-CN" sz="2400" dirty="0"/>
          </a:p>
          <a:p>
            <a:r>
              <a:rPr lang="zh-CN" altLang="en-US" sz="2400" dirty="0">
                <a:solidFill>
                  <a:srgbClr val="FF0000"/>
                </a:solidFill>
              </a:rPr>
              <a:t>大量涌入                           </a:t>
            </a:r>
            <a:endParaRPr lang="en-US" altLang="zh-CN" sz="2400" dirty="0">
              <a:solidFill>
                <a:srgbClr val="FF0000"/>
              </a:solidFill>
            </a:endParaRPr>
          </a:p>
          <a:p>
            <a:r>
              <a:rPr lang="zh-CN" altLang="en-US" sz="2400" dirty="0"/>
              <a:t>信息传播技术的革命</a:t>
            </a:r>
            <a:endParaRPr lang="zh-CN" altLang="zh-CN" sz="2400" dirty="0">
              <a:solidFill>
                <a:schemeClr val="hlink"/>
              </a:solidFill>
              <a:ea typeface="宋体" pitchFamily="2" charset="-122"/>
            </a:endParaRPr>
          </a:p>
        </p:txBody>
      </p:sp>
      <p:sp>
        <p:nvSpPr>
          <p:cNvPr id="9" name="Text Box 6"/>
          <p:cNvSpPr txBox="1">
            <a:spLocks noChangeArrowheads="1"/>
          </p:cNvSpPr>
          <p:nvPr/>
        </p:nvSpPr>
        <p:spPr bwMode="auto">
          <a:xfrm>
            <a:off x="395536" y="913284"/>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3" name="文本框 2">
            <a:extLst>
              <a:ext uri="{FF2B5EF4-FFF2-40B4-BE49-F238E27FC236}">
                <a16:creationId xmlns:a16="http://schemas.microsoft.com/office/drawing/2014/main" id="{BB58EF80-E6C4-46FD-9452-235A0ACC900D}"/>
              </a:ext>
            </a:extLst>
          </p:cNvPr>
          <p:cNvSpPr txBox="1"/>
          <p:nvPr/>
        </p:nvSpPr>
        <p:spPr>
          <a:xfrm>
            <a:off x="4355976" y="1897064"/>
            <a:ext cx="3024336" cy="461665"/>
          </a:xfrm>
          <a:prstGeom prst="rect">
            <a:avLst/>
          </a:prstGeom>
          <a:noFill/>
        </p:spPr>
        <p:txBody>
          <a:bodyPr wrap="square" rtlCol="0">
            <a:spAutoFit/>
          </a:bodyPr>
          <a:lstStyle/>
          <a:p>
            <a:r>
              <a:rPr lang="en-US" altLang="zh-CN" sz="2400" dirty="0">
                <a:solidFill>
                  <a:srgbClr val="FF0000"/>
                </a:solidFill>
              </a:rPr>
              <a:t>(to a very real extent) </a:t>
            </a:r>
          </a:p>
        </p:txBody>
      </p:sp>
      <p:sp>
        <p:nvSpPr>
          <p:cNvPr id="4" name="文本框 3">
            <a:extLst>
              <a:ext uri="{FF2B5EF4-FFF2-40B4-BE49-F238E27FC236}">
                <a16:creationId xmlns:a16="http://schemas.microsoft.com/office/drawing/2014/main" id="{FBB9EF72-6C3B-4CB4-B55B-ECB0DAA5AE0C}"/>
              </a:ext>
            </a:extLst>
          </p:cNvPr>
          <p:cNvSpPr txBox="1"/>
          <p:nvPr/>
        </p:nvSpPr>
        <p:spPr>
          <a:xfrm>
            <a:off x="4355976" y="2209428"/>
            <a:ext cx="3024336" cy="522451"/>
          </a:xfrm>
          <a:prstGeom prst="rect">
            <a:avLst/>
          </a:prstGeom>
          <a:noFill/>
        </p:spPr>
        <p:txBody>
          <a:bodyPr wrap="square" rtlCol="0">
            <a:spAutoFit/>
          </a:bodyPr>
          <a:lstStyle/>
          <a:p>
            <a:pPr>
              <a:lnSpc>
                <a:spcPct val="130000"/>
              </a:lnSpc>
            </a:pPr>
            <a:r>
              <a:rPr lang="en-US" altLang="zh-CN" sz="2400" dirty="0"/>
              <a:t>(descend from)</a:t>
            </a:r>
            <a:endParaRPr lang="zh-CN" altLang="en-US" sz="2400" dirty="0">
              <a:latin typeface="Arial" panose="020B060402020202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6C896B34-00E1-467A-8953-98095D4F176A}"/>
              </a:ext>
            </a:extLst>
          </p:cNvPr>
          <p:cNvSpPr txBox="1"/>
          <p:nvPr/>
        </p:nvSpPr>
        <p:spPr>
          <a:xfrm>
            <a:off x="4355976" y="2573031"/>
            <a:ext cx="3024336" cy="522451"/>
          </a:xfrm>
          <a:prstGeom prst="rect">
            <a:avLst/>
          </a:prstGeom>
          <a:noFill/>
        </p:spPr>
        <p:txBody>
          <a:bodyPr wrap="square" rtlCol="0">
            <a:spAutoFit/>
          </a:bodyPr>
          <a:lstStyle/>
          <a:p>
            <a:pPr>
              <a:lnSpc>
                <a:spcPct val="130000"/>
              </a:lnSpc>
            </a:pPr>
            <a:r>
              <a:rPr lang="en-US" altLang="zh-CN" sz="2400" dirty="0">
                <a:solidFill>
                  <a:srgbClr val="FF0000"/>
                </a:solidFill>
              </a:rPr>
              <a:t>(slip across)</a:t>
            </a:r>
            <a:endParaRPr lang="zh-CN" altLang="en-US" sz="2400" dirty="0">
              <a:latin typeface="Arial" panose="020B0604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0022B19E-B59E-4A21-A2B7-8F8711DE486B}"/>
              </a:ext>
            </a:extLst>
          </p:cNvPr>
          <p:cNvSpPr txBox="1"/>
          <p:nvPr/>
        </p:nvSpPr>
        <p:spPr>
          <a:xfrm>
            <a:off x="4355976" y="2920941"/>
            <a:ext cx="3240360" cy="522451"/>
          </a:xfrm>
          <a:prstGeom prst="rect">
            <a:avLst/>
          </a:prstGeom>
          <a:noFill/>
        </p:spPr>
        <p:txBody>
          <a:bodyPr wrap="square" rtlCol="0">
            <a:spAutoFit/>
          </a:bodyPr>
          <a:lstStyle/>
          <a:p>
            <a:pPr>
              <a:lnSpc>
                <a:spcPct val="130000"/>
              </a:lnSpc>
            </a:pPr>
            <a:r>
              <a:rPr lang="en-US" altLang="zh-CN" sz="2400" dirty="0"/>
              <a:t>(richness and variety)</a:t>
            </a:r>
            <a:endParaRPr lang="zh-CN" altLang="en-US" sz="2400" dirty="0">
              <a:latin typeface="Arial" panose="020B0604020202020204" pitchFamily="34" charset="0"/>
              <a:ea typeface="微软雅黑" panose="020B0503020204020204" pitchFamily="34" charset="-122"/>
            </a:endParaRPr>
          </a:p>
        </p:txBody>
      </p:sp>
      <p:sp>
        <p:nvSpPr>
          <p:cNvPr id="8" name="文本框 7">
            <a:extLst>
              <a:ext uri="{FF2B5EF4-FFF2-40B4-BE49-F238E27FC236}">
                <a16:creationId xmlns:a16="http://schemas.microsoft.com/office/drawing/2014/main" id="{C7C0E66B-4877-43FF-B0BC-2FCA951F547F}"/>
              </a:ext>
            </a:extLst>
          </p:cNvPr>
          <p:cNvSpPr txBox="1"/>
          <p:nvPr/>
        </p:nvSpPr>
        <p:spPr>
          <a:xfrm>
            <a:off x="4310640" y="3362724"/>
            <a:ext cx="2701617" cy="461665"/>
          </a:xfrm>
          <a:prstGeom prst="rect">
            <a:avLst/>
          </a:prstGeom>
          <a:noFill/>
        </p:spPr>
        <p:txBody>
          <a:bodyPr wrap="square" rtlCol="0">
            <a:spAutoFit/>
          </a:bodyPr>
          <a:lstStyle/>
          <a:p>
            <a:r>
              <a:rPr lang="zh-CN" altLang="en-US" sz="2400" dirty="0">
                <a:solidFill>
                  <a:srgbClr val="FF0000"/>
                </a:solidFill>
              </a:rPr>
              <a:t> </a:t>
            </a:r>
            <a:r>
              <a:rPr lang="en-US" altLang="zh-CN" sz="2400" dirty="0">
                <a:solidFill>
                  <a:srgbClr val="FF0000"/>
                </a:solidFill>
              </a:rPr>
              <a:t>(the flood of …) </a:t>
            </a:r>
          </a:p>
        </p:txBody>
      </p:sp>
      <p:sp>
        <p:nvSpPr>
          <p:cNvPr id="10" name="文本框 9">
            <a:extLst>
              <a:ext uri="{FF2B5EF4-FFF2-40B4-BE49-F238E27FC236}">
                <a16:creationId xmlns:a16="http://schemas.microsoft.com/office/drawing/2014/main" id="{6126E3C0-8BCA-4054-933B-94A2BC9C5533}"/>
              </a:ext>
            </a:extLst>
          </p:cNvPr>
          <p:cNvSpPr txBox="1"/>
          <p:nvPr/>
        </p:nvSpPr>
        <p:spPr>
          <a:xfrm>
            <a:off x="4373072" y="3672168"/>
            <a:ext cx="4248472" cy="522451"/>
          </a:xfrm>
          <a:prstGeom prst="rect">
            <a:avLst/>
          </a:prstGeom>
          <a:noFill/>
        </p:spPr>
        <p:txBody>
          <a:bodyPr wrap="square" rtlCol="0">
            <a:spAutoFit/>
          </a:bodyPr>
          <a:lstStyle/>
          <a:p>
            <a:pPr>
              <a:lnSpc>
                <a:spcPct val="130000"/>
              </a:lnSpc>
            </a:pPr>
            <a:r>
              <a:rPr lang="en-US" altLang="zh-CN" sz="2400" dirty="0"/>
              <a:t>(a communications revolution)</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1812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575207" y="1941601"/>
            <a:ext cx="8135936" cy="2308324"/>
          </a:xfrm>
          <a:prstGeom prst="rect">
            <a:avLst/>
          </a:prstGeom>
          <a:noFill/>
          <a:ln w="9525">
            <a:noFill/>
            <a:miter lim="800000"/>
            <a:headEnd/>
            <a:tailEnd/>
          </a:ln>
        </p:spPr>
        <p:txBody>
          <a:bodyPr wrap="square">
            <a:spAutoFit/>
          </a:bodyPr>
          <a:lstStyle/>
          <a:p>
            <a:r>
              <a:rPr lang="zh-CN" altLang="en-US" sz="2400" dirty="0">
                <a:solidFill>
                  <a:srgbClr val="FF0000"/>
                </a:solidFill>
              </a:rPr>
              <a:t>想出                            </a:t>
            </a:r>
            <a:endParaRPr lang="en-US" altLang="zh-CN" sz="2400" dirty="0">
              <a:solidFill>
                <a:srgbClr val="FF0000"/>
              </a:solidFill>
            </a:endParaRPr>
          </a:p>
          <a:p>
            <a:r>
              <a:rPr lang="zh-CN" altLang="en-US" sz="2400" dirty="0"/>
              <a:t>保持语言的纯粹</a:t>
            </a:r>
            <a:endParaRPr lang="en-US" altLang="zh-CN" sz="2400" dirty="0"/>
          </a:p>
          <a:p>
            <a:r>
              <a:rPr lang="zh-CN" altLang="en-US" sz="2400" dirty="0">
                <a:solidFill>
                  <a:srgbClr val="FF0000"/>
                </a:solidFill>
              </a:rPr>
              <a:t>传承                            </a:t>
            </a:r>
            <a:endParaRPr lang="en-US" altLang="zh-CN" sz="2400" dirty="0">
              <a:solidFill>
                <a:srgbClr val="FF0000"/>
              </a:solidFill>
            </a:endParaRPr>
          </a:p>
          <a:p>
            <a:r>
              <a:rPr lang="zh-CN" altLang="en-US" sz="2400" dirty="0"/>
              <a:t>横行霸道</a:t>
            </a:r>
            <a:endParaRPr lang="en-US" altLang="zh-CN" sz="2400" dirty="0"/>
          </a:p>
          <a:p>
            <a:r>
              <a:rPr lang="zh-CN" altLang="en-US" sz="2400" dirty="0">
                <a:solidFill>
                  <a:srgbClr val="FF0000"/>
                </a:solidFill>
              </a:rPr>
              <a:t>对变化的包容大度</a:t>
            </a:r>
            <a:endParaRPr lang="en-US" altLang="zh-CN" sz="2400" dirty="0">
              <a:solidFill>
                <a:srgbClr val="FF0000"/>
              </a:solidFill>
            </a:endParaRPr>
          </a:p>
          <a:p>
            <a:r>
              <a:rPr lang="zh-CN" altLang="en-US" sz="2400" dirty="0"/>
              <a:t>独辟蹊径</a:t>
            </a:r>
            <a:endParaRPr lang="zh-CN" altLang="zh-CN" sz="2400" dirty="0">
              <a:solidFill>
                <a:schemeClr val="hlink"/>
              </a:solidFill>
              <a:ea typeface="宋体" pitchFamily="2" charset="-122"/>
            </a:endParaRPr>
          </a:p>
        </p:txBody>
      </p:sp>
      <p:sp>
        <p:nvSpPr>
          <p:cNvPr id="9" name="Text Box 6"/>
          <p:cNvSpPr txBox="1">
            <a:spLocks noChangeArrowheads="1"/>
          </p:cNvSpPr>
          <p:nvPr/>
        </p:nvSpPr>
        <p:spPr bwMode="auto">
          <a:xfrm>
            <a:off x="395536" y="913284"/>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6" name="文本框 5">
            <a:hlinkClick r:id="rId2" action="ppaction://hlinksldjump"/>
            <a:extLst>
              <a:ext uri="{FF2B5EF4-FFF2-40B4-BE49-F238E27FC236}">
                <a16:creationId xmlns:a16="http://schemas.microsoft.com/office/drawing/2014/main" id="{CC0A8BEC-35B4-4773-8B06-E4F51B8BD29F}"/>
              </a:ext>
            </a:extLst>
          </p:cNvPr>
          <p:cNvSpPr txBox="1"/>
          <p:nvPr/>
        </p:nvSpPr>
        <p:spPr>
          <a:xfrm>
            <a:off x="7740352"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
        <p:nvSpPr>
          <p:cNvPr id="4" name="文本框 3">
            <a:extLst>
              <a:ext uri="{FF2B5EF4-FFF2-40B4-BE49-F238E27FC236}">
                <a16:creationId xmlns:a16="http://schemas.microsoft.com/office/drawing/2014/main" id="{7C00C3A1-5568-4C3C-BBE0-B7CC1EC43F4E}"/>
              </a:ext>
            </a:extLst>
          </p:cNvPr>
          <p:cNvSpPr txBox="1"/>
          <p:nvPr/>
        </p:nvSpPr>
        <p:spPr>
          <a:xfrm>
            <a:off x="3478024" y="2203268"/>
            <a:ext cx="5472608" cy="522451"/>
          </a:xfrm>
          <a:prstGeom prst="rect">
            <a:avLst/>
          </a:prstGeom>
          <a:noFill/>
        </p:spPr>
        <p:txBody>
          <a:bodyPr wrap="square" rtlCol="0">
            <a:spAutoFit/>
          </a:bodyPr>
          <a:lstStyle/>
          <a:p>
            <a:pPr>
              <a:lnSpc>
                <a:spcPct val="130000"/>
              </a:lnSpc>
            </a:pPr>
            <a:r>
              <a:rPr lang="en-US" altLang="zh-CN" sz="2400" dirty="0"/>
              <a:t>(preserve the purity of the  language)</a:t>
            </a:r>
            <a:endParaRPr lang="zh-CN" altLang="en-US" sz="2400" dirty="0">
              <a:latin typeface="Arial" panose="020B0604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F2C2CBEA-4EDA-45AE-9461-EE7E41E29ABE}"/>
              </a:ext>
            </a:extLst>
          </p:cNvPr>
          <p:cNvSpPr txBox="1"/>
          <p:nvPr/>
        </p:nvSpPr>
        <p:spPr>
          <a:xfrm>
            <a:off x="3517376" y="2630004"/>
            <a:ext cx="3240360" cy="461665"/>
          </a:xfrm>
          <a:prstGeom prst="rect">
            <a:avLst/>
          </a:prstGeom>
          <a:noFill/>
        </p:spPr>
        <p:txBody>
          <a:bodyPr wrap="square" rtlCol="0">
            <a:spAutoFit/>
          </a:bodyPr>
          <a:lstStyle/>
          <a:p>
            <a:r>
              <a:rPr lang="en-US" altLang="zh-CN" sz="2400" dirty="0">
                <a:solidFill>
                  <a:srgbClr val="FF0000"/>
                </a:solidFill>
              </a:rPr>
              <a:t>(pass on to) </a:t>
            </a:r>
          </a:p>
        </p:txBody>
      </p:sp>
      <p:sp>
        <p:nvSpPr>
          <p:cNvPr id="8" name="文本框 7">
            <a:extLst>
              <a:ext uri="{FF2B5EF4-FFF2-40B4-BE49-F238E27FC236}">
                <a16:creationId xmlns:a16="http://schemas.microsoft.com/office/drawing/2014/main" id="{F5090384-FE4E-4F3E-BD66-F2D76401FD7A}"/>
              </a:ext>
            </a:extLst>
          </p:cNvPr>
          <p:cNvSpPr txBox="1"/>
          <p:nvPr/>
        </p:nvSpPr>
        <p:spPr>
          <a:xfrm>
            <a:off x="3524832" y="2952049"/>
            <a:ext cx="4292336" cy="522451"/>
          </a:xfrm>
          <a:prstGeom prst="rect">
            <a:avLst/>
          </a:prstGeom>
          <a:noFill/>
        </p:spPr>
        <p:txBody>
          <a:bodyPr wrap="square" rtlCol="0">
            <a:spAutoFit/>
          </a:bodyPr>
          <a:lstStyle/>
          <a:p>
            <a:pPr>
              <a:lnSpc>
                <a:spcPct val="130000"/>
              </a:lnSpc>
            </a:pPr>
            <a:r>
              <a:rPr lang="en-US" altLang="zh-CN" sz="2400" dirty="0"/>
              <a:t>(throw one’s weight around)</a:t>
            </a:r>
            <a:endParaRPr lang="zh-CN" altLang="en-US" sz="2400" dirty="0">
              <a:latin typeface="Arial" panose="020B0604020202020204" pitchFamily="34" charset="0"/>
              <a:ea typeface="微软雅黑" panose="020B0503020204020204" pitchFamily="34" charset="-122"/>
            </a:endParaRPr>
          </a:p>
        </p:txBody>
      </p:sp>
      <p:sp>
        <p:nvSpPr>
          <p:cNvPr id="11" name="文本框 10">
            <a:extLst>
              <a:ext uri="{FF2B5EF4-FFF2-40B4-BE49-F238E27FC236}">
                <a16:creationId xmlns:a16="http://schemas.microsoft.com/office/drawing/2014/main" id="{1B6AECC1-6B88-438F-B999-10B470DF4540}"/>
              </a:ext>
            </a:extLst>
          </p:cNvPr>
          <p:cNvSpPr txBox="1"/>
          <p:nvPr/>
        </p:nvSpPr>
        <p:spPr>
          <a:xfrm>
            <a:off x="3543792" y="3335540"/>
            <a:ext cx="4000744" cy="522451"/>
          </a:xfrm>
          <a:prstGeom prst="rect">
            <a:avLst/>
          </a:prstGeom>
          <a:noFill/>
        </p:spPr>
        <p:txBody>
          <a:bodyPr wrap="square" rtlCol="0">
            <a:spAutoFit/>
          </a:bodyPr>
          <a:lstStyle/>
          <a:p>
            <a:pPr>
              <a:lnSpc>
                <a:spcPct val="130000"/>
              </a:lnSpc>
            </a:pPr>
            <a:r>
              <a:rPr lang="en-US" altLang="zh-CN" sz="2400" dirty="0">
                <a:solidFill>
                  <a:srgbClr val="FF0000"/>
                </a:solidFill>
              </a:rPr>
              <a:t>(the tolerance for change)</a:t>
            </a:r>
            <a:endParaRPr lang="zh-CN" altLang="en-US" sz="2400" dirty="0">
              <a:latin typeface="Arial" panose="020B060402020202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97C4C135-0189-43D2-A9EB-B0F05580E9ED}"/>
              </a:ext>
            </a:extLst>
          </p:cNvPr>
          <p:cNvSpPr txBox="1"/>
          <p:nvPr/>
        </p:nvSpPr>
        <p:spPr>
          <a:xfrm>
            <a:off x="3491047" y="1855364"/>
            <a:ext cx="2304256" cy="461665"/>
          </a:xfrm>
          <a:prstGeom prst="rect">
            <a:avLst/>
          </a:prstGeom>
          <a:noFill/>
        </p:spPr>
        <p:txBody>
          <a:bodyPr wrap="square" rtlCol="0">
            <a:spAutoFit/>
          </a:bodyPr>
          <a:lstStyle/>
          <a:p>
            <a:r>
              <a:rPr lang="en-US" altLang="zh-CN" sz="2400" dirty="0">
                <a:solidFill>
                  <a:srgbClr val="FF0000"/>
                </a:solidFill>
              </a:rPr>
              <a:t>(come up with) </a:t>
            </a:r>
          </a:p>
        </p:txBody>
      </p:sp>
      <p:sp>
        <p:nvSpPr>
          <p:cNvPr id="14" name="文本框 13">
            <a:extLst>
              <a:ext uri="{FF2B5EF4-FFF2-40B4-BE49-F238E27FC236}">
                <a16:creationId xmlns:a16="http://schemas.microsoft.com/office/drawing/2014/main" id="{F7023000-62BD-40F8-9E4D-00B731321011}"/>
              </a:ext>
            </a:extLst>
          </p:cNvPr>
          <p:cNvSpPr txBox="1"/>
          <p:nvPr/>
        </p:nvSpPr>
        <p:spPr>
          <a:xfrm>
            <a:off x="3542448" y="3716693"/>
            <a:ext cx="3521528" cy="522451"/>
          </a:xfrm>
          <a:prstGeom prst="rect">
            <a:avLst/>
          </a:prstGeom>
          <a:noFill/>
        </p:spPr>
        <p:txBody>
          <a:bodyPr wrap="square" rtlCol="0">
            <a:spAutoFit/>
          </a:bodyPr>
          <a:lstStyle/>
          <a:p>
            <a:pPr>
              <a:lnSpc>
                <a:spcPct val="130000"/>
              </a:lnSpc>
            </a:pPr>
            <a:r>
              <a:rPr lang="en-US" altLang="zh-CN" sz="2400" dirty="0"/>
              <a:t>(strike out new paths)</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4903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1" grpId="0"/>
      <p:bldP spid="12"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467544" y="697260"/>
            <a:ext cx="8064896" cy="4216539"/>
          </a:xfrm>
          <a:prstGeom prst="rect">
            <a:avLst/>
          </a:prstGeom>
        </p:spPr>
        <p:txBody>
          <a:bodyPr wrap="square">
            <a:spAutoFit/>
          </a:bodyPr>
          <a:lstStyle/>
          <a:p>
            <a:pPr algn="ctr"/>
            <a:r>
              <a:rPr lang="en-US" altLang="zh-CN" sz="2800" b="1" dirty="0"/>
              <a:t>Sentence Translation</a:t>
            </a:r>
          </a:p>
          <a:p>
            <a:pPr algn="ctr"/>
            <a:endParaRPr lang="en-US" altLang="zh-CN" sz="2400" b="1" dirty="0"/>
          </a:p>
          <a:p>
            <a:r>
              <a:rPr lang="en-US" altLang="zh-CN" sz="2400" b="1" dirty="0"/>
              <a:t>Translate the following sentences into English.</a:t>
            </a:r>
          </a:p>
          <a:p>
            <a:endParaRPr lang="en-US" altLang="zh-CN" sz="2400" b="1" dirty="0"/>
          </a:p>
          <a:p>
            <a:pPr marL="457200" indent="-457200" algn="just">
              <a:buAutoNum type="arabicParenR"/>
            </a:pPr>
            <a:r>
              <a:rPr lang="zh-CN" altLang="en-US" sz="2400" dirty="0"/>
              <a:t>这种乐意包容的精神，这种不管源自何方都来者不拒的精神，恰好解释了英语为什么会这么丰富，解释了 英语缘何确确实实地成了第一种真正的国际语言。</a:t>
            </a:r>
            <a:r>
              <a:rPr lang="en-US" altLang="zh-CN" sz="2400" dirty="0"/>
              <a:t>(Para. 3)</a:t>
            </a:r>
          </a:p>
          <a:p>
            <a:pPr algn="just"/>
            <a:r>
              <a:rPr lang="en-US" altLang="zh-CN" sz="2400" dirty="0">
                <a:solidFill>
                  <a:srgbClr val="FF0000"/>
                </a:solidFill>
              </a:rPr>
              <a:t>That happy tolerance, that willingness to accept words from anywhere, explains the richness of English and why it has become, to a very real extent, the first truly global </a:t>
            </a:r>
          </a:p>
          <a:p>
            <a:pPr algn="just"/>
            <a:r>
              <a:rPr lang="en-US" altLang="zh-CN" sz="2400" dirty="0">
                <a:solidFill>
                  <a:srgbClr val="FF0000"/>
                </a:solidFill>
              </a:rPr>
              <a:t>language.</a:t>
            </a:r>
            <a:endParaRPr lang="it-IT" altLang="zh-CN" sz="2400" dirty="0">
              <a:solidFill>
                <a:srgbClr val="FF0000"/>
              </a:solidFill>
            </a:endParaRPr>
          </a:p>
        </p:txBody>
      </p:sp>
    </p:spTree>
    <p:extLst>
      <p:ext uri="{BB962C8B-B14F-4D97-AF65-F5344CB8AC3E}">
        <p14:creationId xmlns:p14="http://schemas.microsoft.com/office/powerpoint/2010/main" val="4942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95536" y="985292"/>
            <a:ext cx="8748464" cy="3416320"/>
          </a:xfrm>
          <a:prstGeom prst="rect">
            <a:avLst/>
          </a:prstGeom>
        </p:spPr>
        <p:txBody>
          <a:bodyPr wrap="square">
            <a:spAutoFit/>
          </a:bodyPr>
          <a:lstStyle/>
          <a:p>
            <a:pPr algn="just"/>
            <a:r>
              <a:rPr lang="en-US" altLang="zh-CN" sz="2400" dirty="0"/>
              <a:t>2)  </a:t>
            </a:r>
            <a:r>
              <a:rPr lang="zh-CN" altLang="en-US" sz="2400" dirty="0"/>
              <a:t>当时不列颠的居民凯尔特人使用的诸种语言流传至今，主要演变成威尔士语。</a:t>
            </a:r>
            <a:r>
              <a:rPr lang="en-US" altLang="zh-CN" sz="2400" dirty="0"/>
              <a:t>(Para. 7)</a:t>
            </a:r>
          </a:p>
          <a:p>
            <a:pPr algn="just"/>
            <a:r>
              <a:rPr lang="en-US" altLang="zh-CN" sz="2400" dirty="0">
                <a:solidFill>
                  <a:srgbClr val="FF0000"/>
                </a:solidFill>
              </a:rPr>
              <a:t>The Celts, who inhabited the land, spoke languages that survive today mainly as Welsh.</a:t>
            </a:r>
          </a:p>
          <a:p>
            <a:pPr algn="just"/>
            <a:r>
              <a:rPr lang="en-US" altLang="zh-CN" sz="2400" dirty="0"/>
              <a:t>3)  </a:t>
            </a:r>
            <a:r>
              <a:rPr lang="zh-CN" altLang="en-US" sz="2400" dirty="0"/>
              <a:t>系统的研究显示，许多现代语言起源于一个共同的母语，但由于没有文字记载，该母语已经失传。 </a:t>
            </a:r>
            <a:r>
              <a:rPr lang="en-US" altLang="zh-CN" sz="2400" dirty="0"/>
              <a:t>(Para. 8)</a:t>
            </a:r>
          </a:p>
          <a:p>
            <a:pPr algn="just"/>
            <a:r>
              <a:rPr lang="en-US" altLang="zh-CN" sz="2400" dirty="0">
                <a:solidFill>
                  <a:srgbClr val="FF0000"/>
                </a:solidFill>
              </a:rPr>
              <a:t>A systematic study revealed that many modern languages descended from a common parent language, lost to us because nothing was written down.</a:t>
            </a:r>
            <a:endParaRPr lang="en-US" altLang="zh-CN" sz="2400" dirty="0"/>
          </a:p>
        </p:txBody>
      </p:sp>
    </p:spTree>
    <p:extLst>
      <p:ext uri="{BB962C8B-B14F-4D97-AF65-F5344CB8AC3E}">
        <p14:creationId xmlns:p14="http://schemas.microsoft.com/office/powerpoint/2010/main" val="306047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7260"/>
            <a:ext cx="8292045" cy="4327677"/>
          </a:xfrm>
        </p:spPr>
        <p:txBody>
          <a:bodyPr>
            <a:normAutofit/>
          </a:bodyPr>
          <a:lstStyle/>
          <a:p>
            <a:pPr marL="0" indent="0">
              <a:buNone/>
            </a:pPr>
            <a:r>
              <a:rPr lang="en-US" altLang="zh-CN" dirty="0">
                <a:solidFill>
                  <a:srgbClr val="4C4C4C"/>
                </a:solidFill>
              </a:rPr>
              <a:t>Watch the video </a:t>
            </a:r>
            <a:r>
              <a:rPr lang="en-US" altLang="zh-CN" b="1" i="1" dirty="0">
                <a:solidFill>
                  <a:srgbClr val="4C4C4C"/>
                </a:solidFill>
              </a:rPr>
              <a:t>How far back in time could you go and still understand English </a:t>
            </a:r>
            <a:r>
              <a:rPr lang="en-US" altLang="zh-CN" dirty="0">
                <a:solidFill>
                  <a:srgbClr val="4C4C4C"/>
                </a:solidFill>
              </a:rPr>
              <a:t>and complete the missing information in the following statements.</a:t>
            </a:r>
          </a:p>
          <a:p>
            <a:pPr marL="0" indent="0">
              <a:buNone/>
            </a:pPr>
            <a:endParaRPr lang="zh-CN" altLang="en-US" b="1" i="1" dirty="0">
              <a:solidFill>
                <a:srgbClr val="4C4C4C"/>
              </a:solidFill>
            </a:endParaRPr>
          </a:p>
        </p:txBody>
      </p:sp>
      <p:sp>
        <p:nvSpPr>
          <p:cNvPr id="5" name="标题 1"/>
          <p:cNvSpPr txBox="1">
            <a:spLocks/>
          </p:cNvSpPr>
          <p:nvPr/>
        </p:nvSpPr>
        <p:spPr>
          <a:xfrm>
            <a:off x="467544" y="81410"/>
            <a:ext cx="8206046" cy="566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t>Before Reading</a:t>
            </a:r>
            <a:endParaRPr lang="zh-CN" altLang="en-US" dirty="0"/>
          </a:p>
        </p:txBody>
      </p:sp>
      <p:pic>
        <p:nvPicPr>
          <p:cNvPr id="6" name="图片 5">
            <a:hlinkClick r:id="rId2" action="ppaction://hlinkfile"/>
            <a:extLst>
              <a:ext uri="{FF2B5EF4-FFF2-40B4-BE49-F238E27FC236}">
                <a16:creationId xmlns:a16="http://schemas.microsoft.com/office/drawing/2014/main" id="{36CBEF4E-82B0-45AC-844D-2C98D187923A}"/>
              </a:ext>
            </a:extLst>
          </p:cNvPr>
          <p:cNvPicPr>
            <a:picLocks noChangeAspect="1"/>
          </p:cNvPicPr>
          <p:nvPr/>
        </p:nvPicPr>
        <p:blipFill>
          <a:blip r:embed="rId3"/>
          <a:stretch>
            <a:fillRect/>
          </a:stretch>
        </p:blipFill>
        <p:spPr>
          <a:xfrm>
            <a:off x="1541995" y="1752511"/>
            <a:ext cx="6057143" cy="3881079"/>
          </a:xfrm>
          <a:prstGeom prst="rect">
            <a:avLst/>
          </a:prstGeom>
        </p:spPr>
      </p:pic>
    </p:spTree>
    <p:extLst>
      <p:ext uri="{BB962C8B-B14F-4D97-AF65-F5344CB8AC3E}">
        <p14:creationId xmlns:p14="http://schemas.microsoft.com/office/powerpoint/2010/main" val="20006735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95536" y="1129308"/>
            <a:ext cx="8568952" cy="4154984"/>
          </a:xfrm>
          <a:prstGeom prst="rect">
            <a:avLst/>
          </a:prstGeom>
        </p:spPr>
        <p:txBody>
          <a:bodyPr wrap="square">
            <a:spAutoFit/>
          </a:bodyPr>
          <a:lstStyle/>
          <a:p>
            <a:r>
              <a:rPr lang="en-US" altLang="zh-CN" sz="2400" dirty="0"/>
              <a:t>4)  </a:t>
            </a:r>
            <a:r>
              <a:rPr lang="zh-CN" altLang="en-US" sz="2400" dirty="0"/>
              <a:t>另一次新词的大量涌入发生在</a:t>
            </a:r>
            <a:r>
              <a:rPr lang="en-US" altLang="zh-CN" sz="2400" dirty="0"/>
              <a:t>1066</a:t>
            </a:r>
            <a:r>
              <a:rPr lang="zh-CN" altLang="en-US" sz="2400" dirty="0"/>
              <a:t>年诺曼人征服英国的时候。</a:t>
            </a:r>
            <a:r>
              <a:rPr lang="en-US" altLang="zh-CN" sz="2400" dirty="0"/>
              <a:t>(Para. 14)</a:t>
            </a:r>
          </a:p>
          <a:p>
            <a:r>
              <a:rPr lang="en-US" altLang="zh-CN" sz="2400" dirty="0">
                <a:solidFill>
                  <a:srgbClr val="FF0000"/>
                </a:solidFill>
              </a:rPr>
              <a:t>Another flood of new vocabulary occurred in 1066, when the Normans conquered England.</a:t>
            </a:r>
            <a:endParaRPr lang="en-US" altLang="zh-CN" sz="2400" dirty="0"/>
          </a:p>
          <a:p>
            <a:r>
              <a:rPr lang="en-US" altLang="zh-CN" sz="2400" dirty="0"/>
              <a:t>5)</a:t>
            </a:r>
            <a:r>
              <a:rPr lang="zh-CN" altLang="en-US" sz="2400" dirty="0"/>
              <a:t>历经三个世纪，英语逐渐吞并了法语，到</a:t>
            </a:r>
            <a:r>
              <a:rPr lang="en-US" altLang="zh-CN" sz="2400" dirty="0"/>
              <a:t>15</a:t>
            </a:r>
            <a:r>
              <a:rPr lang="zh-CN" altLang="en-US" sz="2400" dirty="0"/>
              <a:t>世纪末，发展成为一种经过改进的大大丰富了的中古英语，它 拥有一万多个“借来”的法语词汇。</a:t>
            </a:r>
            <a:r>
              <a:rPr lang="en-US" altLang="zh-CN" sz="2400" dirty="0"/>
              <a:t>(Para. 14)</a:t>
            </a:r>
          </a:p>
          <a:p>
            <a:r>
              <a:rPr lang="en-US" altLang="zh-CN" sz="2400" dirty="0">
                <a:solidFill>
                  <a:srgbClr val="FF0000"/>
                </a:solidFill>
              </a:rPr>
              <a:t>Over three centuries English gradually swallowed French, and by the end of the 15th century what had developed was a modified, greatly enriched language — Middle English — with about 10,000 “borrowed” French words.</a:t>
            </a:r>
            <a:endParaRPr lang="zh-CN" altLang="en-US" sz="2400" dirty="0">
              <a:solidFill>
                <a:srgbClr val="FF0000"/>
              </a:solidFill>
            </a:endParaRPr>
          </a:p>
        </p:txBody>
      </p:sp>
      <p:sp>
        <p:nvSpPr>
          <p:cNvPr id="4" name="文本框 3">
            <a:hlinkClick r:id="rId2" action="ppaction://hlinksldjump"/>
            <a:extLst>
              <a:ext uri="{FF2B5EF4-FFF2-40B4-BE49-F238E27FC236}">
                <a16:creationId xmlns:a16="http://schemas.microsoft.com/office/drawing/2014/main" id="{124316FB-07AE-4391-B665-2628598A2261}"/>
              </a:ext>
            </a:extLst>
          </p:cNvPr>
          <p:cNvSpPr txBox="1"/>
          <p:nvPr/>
        </p:nvSpPr>
        <p:spPr>
          <a:xfrm>
            <a:off x="7668344" y="5112674"/>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1481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7260"/>
            <a:ext cx="8712968" cy="5017740"/>
          </a:xfrm>
        </p:spPr>
        <p:txBody>
          <a:bodyPr>
            <a:normAutofit/>
          </a:bodyPr>
          <a:lstStyle/>
          <a:p>
            <a:pPr marL="0" indent="0" algn="ctr">
              <a:buNone/>
            </a:pPr>
            <a:r>
              <a:rPr lang="en-US" altLang="zh-CN" sz="2400" b="1" dirty="0">
                <a:solidFill>
                  <a:srgbClr val="3F3F3F"/>
                </a:solidFill>
              </a:rPr>
              <a:t>Writing Task</a:t>
            </a:r>
          </a:p>
          <a:p>
            <a:pPr marL="0" indent="0" algn="l">
              <a:buNone/>
            </a:pPr>
            <a:endParaRPr kumimoji="1" lang="en-US" altLang="zh-CN" sz="1900" dirty="0">
              <a:solidFill>
                <a:srgbClr val="3F3F3F"/>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pic>
        <p:nvPicPr>
          <p:cNvPr id="5" name="图片 4">
            <a:extLst>
              <a:ext uri="{FF2B5EF4-FFF2-40B4-BE49-F238E27FC236}">
                <a16:creationId xmlns:a16="http://schemas.microsoft.com/office/drawing/2014/main" id="{3CFFB617-675D-484E-8C70-80FE14232031}"/>
              </a:ext>
            </a:extLst>
          </p:cNvPr>
          <p:cNvPicPr>
            <a:picLocks noChangeAspect="1"/>
          </p:cNvPicPr>
          <p:nvPr/>
        </p:nvPicPr>
        <p:blipFill>
          <a:blip r:embed="rId2"/>
          <a:stretch>
            <a:fillRect/>
          </a:stretch>
        </p:blipFill>
        <p:spPr>
          <a:xfrm>
            <a:off x="381031" y="1201316"/>
            <a:ext cx="4190969" cy="4309501"/>
          </a:xfrm>
          <a:prstGeom prst="rect">
            <a:avLst/>
          </a:prstGeom>
        </p:spPr>
      </p:pic>
      <p:sp>
        <p:nvSpPr>
          <p:cNvPr id="6" name="文本框 5">
            <a:extLst>
              <a:ext uri="{FF2B5EF4-FFF2-40B4-BE49-F238E27FC236}">
                <a16:creationId xmlns:a16="http://schemas.microsoft.com/office/drawing/2014/main" id="{F8300916-6186-4307-8B56-0E2FA26EFCDD}"/>
              </a:ext>
            </a:extLst>
          </p:cNvPr>
          <p:cNvSpPr txBox="1"/>
          <p:nvPr/>
        </p:nvSpPr>
        <p:spPr>
          <a:xfrm>
            <a:off x="5076056" y="1744576"/>
            <a:ext cx="3672408" cy="2923108"/>
          </a:xfrm>
          <a:prstGeom prst="rect">
            <a:avLst/>
          </a:prstGeom>
          <a:noFill/>
        </p:spPr>
        <p:txBody>
          <a:bodyPr wrap="square" rtlCol="0">
            <a:spAutoFit/>
          </a:bodyPr>
          <a:lstStyle/>
          <a:p>
            <a:pPr algn="just">
              <a:lnSpc>
                <a:spcPct val="130000"/>
              </a:lnSpc>
            </a:pPr>
            <a:r>
              <a:rPr lang="en-US" altLang="zh-CN" sz="2400" dirty="0"/>
              <a:t>Write a short essay entitled “Estimates of English speakers from 1950 to 2050” by drawing on the information you get from the graph.</a:t>
            </a: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7835171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7260"/>
            <a:ext cx="8712968" cy="5017740"/>
          </a:xfrm>
        </p:spPr>
        <p:txBody>
          <a:bodyPr>
            <a:normAutofit lnSpcReduction="10000"/>
          </a:bodyPr>
          <a:lstStyle/>
          <a:p>
            <a:pPr marL="0" indent="0" algn="ctr">
              <a:buNone/>
            </a:pPr>
            <a:r>
              <a:rPr lang="en-US" altLang="zh-CN" sz="2400" b="1" dirty="0">
                <a:solidFill>
                  <a:srgbClr val="3F3F3F"/>
                </a:solidFill>
              </a:rPr>
              <a:t>Writing Task</a:t>
            </a:r>
          </a:p>
          <a:p>
            <a:pPr marL="0" indent="0" algn="l">
              <a:buNone/>
            </a:pPr>
            <a:r>
              <a:rPr lang="en-US" altLang="zh-CN" sz="2400" dirty="0">
                <a:solidFill>
                  <a:srgbClr val="3F3F3F"/>
                </a:solidFill>
              </a:rPr>
              <a:t>Writing Strategy</a:t>
            </a:r>
          </a:p>
          <a:p>
            <a:pPr marL="0" indent="0" algn="l">
              <a:buNone/>
            </a:pPr>
            <a:r>
              <a:rPr lang="en-US" altLang="zh-CN" sz="2400" dirty="0">
                <a:solidFill>
                  <a:srgbClr val="3F3F3F"/>
                </a:solidFill>
              </a:rPr>
              <a:t>Steps of information transfer from graphs:</a:t>
            </a:r>
          </a:p>
          <a:p>
            <a:pPr marL="0" indent="0" algn="l">
              <a:buNone/>
            </a:pPr>
            <a:r>
              <a:rPr lang="en-US" altLang="zh-CN" sz="2400" dirty="0">
                <a:solidFill>
                  <a:srgbClr val="3F3F3F"/>
                </a:solidFill>
              </a:rPr>
              <a:t>1. Look at the title of the graph to get to know what it is about.</a:t>
            </a:r>
          </a:p>
          <a:p>
            <a:pPr marL="0" indent="0" algn="l">
              <a:buNone/>
            </a:pPr>
            <a:r>
              <a:rPr lang="en-US" altLang="zh-CN" sz="2400" dirty="0">
                <a:solidFill>
                  <a:srgbClr val="3F3F3F"/>
                </a:solidFill>
              </a:rPr>
              <a:t>2. Examine each line/curve and figure out what it represents.</a:t>
            </a:r>
          </a:p>
          <a:p>
            <a:pPr marL="0" indent="0" algn="l">
              <a:buNone/>
            </a:pPr>
            <a:r>
              <a:rPr lang="en-US" altLang="zh-CN" sz="2400" dirty="0">
                <a:solidFill>
                  <a:srgbClr val="3F3F3F"/>
                </a:solidFill>
              </a:rPr>
              <a:t>3. Sum up or generalize the overall picture or trend.</a:t>
            </a:r>
          </a:p>
          <a:p>
            <a:pPr marL="0" indent="0" algn="l">
              <a:buNone/>
            </a:pPr>
            <a:r>
              <a:rPr lang="en-US" altLang="zh-CN" sz="2400" dirty="0">
                <a:solidFill>
                  <a:srgbClr val="3F3F3F"/>
                </a:solidFill>
              </a:rPr>
              <a:t>4. Take note of the specific details that stand out.</a:t>
            </a:r>
          </a:p>
          <a:p>
            <a:pPr marL="0" indent="0" algn="l">
              <a:buNone/>
            </a:pPr>
            <a:r>
              <a:rPr lang="en-US" altLang="zh-CN" sz="2400" dirty="0">
                <a:solidFill>
                  <a:srgbClr val="3F3F3F"/>
                </a:solidFill>
              </a:rPr>
              <a:t>5. Comment on or analyze the general trend and/or some notable specific details.</a:t>
            </a: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extLst>
      <p:ext uri="{BB962C8B-B14F-4D97-AF65-F5344CB8AC3E}">
        <p14:creationId xmlns:p14="http://schemas.microsoft.com/office/powerpoint/2010/main" val="3483957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7260"/>
            <a:ext cx="8712968" cy="5017740"/>
          </a:xfrm>
        </p:spPr>
        <p:txBody>
          <a:bodyPr>
            <a:normAutofit fontScale="92500"/>
          </a:bodyPr>
          <a:lstStyle/>
          <a:p>
            <a:pPr marL="0" indent="0" algn="ctr">
              <a:buNone/>
            </a:pPr>
            <a:r>
              <a:rPr lang="en-US" altLang="zh-CN" sz="2400" b="1" dirty="0">
                <a:solidFill>
                  <a:srgbClr val="3F3F3F"/>
                </a:solidFill>
              </a:rPr>
              <a:t>Writing Task Model</a:t>
            </a:r>
          </a:p>
          <a:p>
            <a:pPr marL="0" indent="0" algn="l">
              <a:buNone/>
            </a:pPr>
            <a:r>
              <a:rPr lang="en-US" altLang="zh-CN" sz="2400" dirty="0">
                <a:solidFill>
                  <a:srgbClr val="3F3F3F"/>
                </a:solidFill>
              </a:rPr>
              <a:t>    This graph shows the estimated numbers of English speakers from 1950 to 2050. English speakers are divided into three groups, L1 speakers (native speakers of English), L2 speakers (those who speak English as a second language), and EFL speakers (those who speak English as a foreign language).</a:t>
            </a:r>
          </a:p>
          <a:p>
            <a:pPr marL="0" indent="0" algn="l">
              <a:buNone/>
            </a:pPr>
            <a:r>
              <a:rPr lang="en-US" altLang="zh-CN" sz="2400" dirty="0">
                <a:solidFill>
                  <a:srgbClr val="3F3F3F"/>
                </a:solidFill>
              </a:rPr>
              <a:t>    The three lines tell us that L1, L2 and EFL speakers were over 200 million, close to 200 million and 400 million respectively in 1950 and will reach 400 million, 400 million and almost 1 billion in 2020. After 2020, the numbers of L1 and EFL speakers will level off, but that of L2 speakers will continue to rise.</a:t>
            </a: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extLst>
      <p:ext uri="{BB962C8B-B14F-4D97-AF65-F5344CB8AC3E}">
        <p14:creationId xmlns:p14="http://schemas.microsoft.com/office/powerpoint/2010/main" val="36379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2580" y="769268"/>
            <a:ext cx="8712968" cy="5017740"/>
          </a:xfrm>
        </p:spPr>
        <p:txBody>
          <a:bodyPr>
            <a:normAutofit fontScale="92500"/>
          </a:bodyPr>
          <a:lstStyle/>
          <a:p>
            <a:pPr marL="0" indent="0" algn="ctr">
              <a:buNone/>
            </a:pPr>
            <a:r>
              <a:rPr lang="en-US" altLang="zh-CN" sz="2400" b="1" dirty="0">
                <a:solidFill>
                  <a:srgbClr val="3F3F3F"/>
                </a:solidFill>
              </a:rPr>
              <a:t>Writing Task Model</a:t>
            </a:r>
          </a:p>
          <a:p>
            <a:pPr marL="0" indent="0">
              <a:buNone/>
            </a:pPr>
            <a:r>
              <a:rPr lang="en-US" altLang="zh-CN" sz="2400" b="1" dirty="0">
                <a:solidFill>
                  <a:srgbClr val="3F3F3F"/>
                </a:solidFill>
              </a:rPr>
              <a:t>    </a:t>
            </a:r>
            <a:r>
              <a:rPr lang="en-US" altLang="zh-CN" sz="2400" dirty="0">
                <a:solidFill>
                  <a:srgbClr val="3F3F3F"/>
                </a:solidFill>
              </a:rPr>
              <a:t>Although all three groups grow in number, they differ in the pattern of growth. The number of L1 speakers tends to rise steadily over the entire period, but not as fast as that of L2 speakers. As a result, L2 speakers are expected to outnumber L1 speakers after 2020. One thing particularly worth noting is the dramatic growth of EFL speakers in the 30 years between 1980–2010. This sharp rise, it seems evident to me, is, to a great extent, a result of China’s opening-up, which stimulated millions to learn English.</a:t>
            </a:r>
          </a:p>
          <a:p>
            <a:pPr marL="0" indent="0">
              <a:buNone/>
            </a:pPr>
            <a:r>
              <a:rPr lang="en-US" altLang="zh-CN" sz="2400" dirty="0">
                <a:solidFill>
                  <a:srgbClr val="3F3F3F"/>
                </a:solidFill>
              </a:rPr>
              <a:t>    If the estimates are correct, it seems safe to say that English is well on its way to becoming a leading global language of the 21st century.</a:t>
            </a: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
        <p:nvSpPr>
          <p:cNvPr id="5" name="文本框 4">
            <a:hlinkClick r:id="rId2" action="ppaction://hlinksldjump"/>
            <a:extLst>
              <a:ext uri="{FF2B5EF4-FFF2-40B4-BE49-F238E27FC236}">
                <a16:creationId xmlns:a16="http://schemas.microsoft.com/office/drawing/2014/main" id="{1E3BCF16-2B63-48C0-8485-2C3FC124A462}"/>
              </a:ext>
            </a:extLst>
          </p:cNvPr>
          <p:cNvSpPr txBox="1"/>
          <p:nvPr/>
        </p:nvSpPr>
        <p:spPr>
          <a:xfrm>
            <a:off x="7668344" y="5371765"/>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10810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After Reading  </a:t>
            </a:r>
            <a:endParaRPr kumimoji="1" lang="zh-CN" altLang="en-US" b="0" dirty="0"/>
          </a:p>
        </p:txBody>
      </p:sp>
      <p:sp>
        <p:nvSpPr>
          <p:cNvPr id="8" name="内容占位符 7">
            <a:extLst>
              <a:ext uri="{FF2B5EF4-FFF2-40B4-BE49-F238E27FC236}">
                <a16:creationId xmlns:a16="http://schemas.microsoft.com/office/drawing/2014/main" id="{2CCAFFB6-725A-47AD-A790-99F05D147B85}"/>
              </a:ext>
            </a:extLst>
          </p:cNvPr>
          <p:cNvSpPr>
            <a:spLocks noGrp="1"/>
          </p:cNvSpPr>
          <p:nvPr>
            <p:ph idx="1"/>
          </p:nvPr>
        </p:nvSpPr>
        <p:spPr>
          <a:xfrm>
            <a:off x="432857" y="638631"/>
            <a:ext cx="8292045" cy="4595133"/>
          </a:xfrm>
        </p:spPr>
        <p:txBody>
          <a:bodyPr>
            <a:noAutofit/>
          </a:bodyPr>
          <a:lstStyle/>
          <a:p>
            <a:pPr marL="0" indent="0">
              <a:buNone/>
            </a:pPr>
            <a:r>
              <a:rPr lang="en-US" altLang="zh-CN" sz="2400" dirty="0">
                <a:solidFill>
                  <a:schemeClr val="tx1"/>
                </a:solidFill>
              </a:rPr>
              <a:t>                            </a:t>
            </a:r>
            <a:r>
              <a:rPr lang="en-US" altLang="zh-CN" sz="2400" b="1" dirty="0">
                <a:solidFill>
                  <a:srgbClr val="3F3F3F"/>
                </a:solidFill>
              </a:rPr>
              <a:t>Speaking Task --</a:t>
            </a:r>
            <a:r>
              <a:rPr lang="en-US" altLang="zh-CN" sz="2400" dirty="0">
                <a:solidFill>
                  <a:schemeClr val="tx1"/>
                </a:solidFill>
              </a:rPr>
              <a:t>  </a:t>
            </a:r>
            <a:r>
              <a:rPr lang="en-US" altLang="zh-CN" sz="2400" b="1" dirty="0">
                <a:solidFill>
                  <a:schemeClr val="tx1"/>
                </a:solidFill>
              </a:rPr>
              <a:t>Debate</a:t>
            </a:r>
          </a:p>
          <a:p>
            <a:pPr marL="0" indent="0">
              <a:buNone/>
            </a:pPr>
            <a:r>
              <a:rPr lang="en-US" altLang="zh-CN" sz="2400" dirty="0">
                <a:solidFill>
                  <a:schemeClr val="tx1"/>
                </a:solidFill>
              </a:rPr>
              <a:t>English or Chinese, which language do you think will most likely become the most global language in the future? Give reasons for your choice.</a:t>
            </a:r>
          </a:p>
          <a:p>
            <a:pPr marL="0" indent="0">
              <a:buNone/>
            </a:pPr>
            <a:r>
              <a:rPr lang="en-US" altLang="zh-CN" dirty="0">
                <a:solidFill>
                  <a:schemeClr val="tx1"/>
                </a:solidFill>
              </a:rPr>
              <a:t>Group Work:</a:t>
            </a:r>
          </a:p>
          <a:p>
            <a:pPr marL="0" indent="0">
              <a:buNone/>
            </a:pPr>
            <a:r>
              <a:rPr lang="en-US" altLang="zh-CN" dirty="0">
                <a:solidFill>
                  <a:schemeClr val="tx1"/>
                </a:solidFill>
              </a:rPr>
              <a:t> Work in groups of four or five either for English or for Chinese.</a:t>
            </a:r>
          </a:p>
          <a:p>
            <a:pPr marL="0" indent="0">
              <a:buNone/>
            </a:pPr>
            <a:r>
              <a:rPr lang="en-US" altLang="zh-CN" dirty="0">
                <a:solidFill>
                  <a:schemeClr val="tx1"/>
                </a:solidFill>
              </a:rPr>
              <a:t> Groups brainstorm possible arguments.</a:t>
            </a:r>
          </a:p>
          <a:p>
            <a:pPr marL="0" indent="0">
              <a:buNone/>
            </a:pPr>
            <a:r>
              <a:rPr lang="en-US" altLang="zh-CN" dirty="0">
                <a:solidFill>
                  <a:schemeClr val="tx1"/>
                </a:solidFill>
              </a:rPr>
              <a:t> Split the class into two groups, one for English and the other for Chinese, and hold a debate on this topic.</a:t>
            </a:r>
            <a:endParaRPr lang="zh-CN" altLang="en-US" dirty="0">
              <a:solidFill>
                <a:schemeClr val="tx1"/>
              </a:solidFill>
            </a:endParaRPr>
          </a:p>
        </p:txBody>
      </p:sp>
      <p:sp>
        <p:nvSpPr>
          <p:cNvPr id="5" name="文本框 4">
            <a:hlinkClick r:id="rId2" action="ppaction://hlinksldjump"/>
            <a:extLst>
              <a:ext uri="{FF2B5EF4-FFF2-40B4-BE49-F238E27FC236}">
                <a16:creationId xmlns:a16="http://schemas.microsoft.com/office/drawing/2014/main" id="{9C05500E-C31D-4848-9105-AA23EFA84F93}"/>
              </a:ext>
            </a:extLst>
          </p:cNvPr>
          <p:cNvSpPr txBox="1"/>
          <p:nvPr/>
        </p:nvSpPr>
        <p:spPr>
          <a:xfrm>
            <a:off x="7524328" y="5062146"/>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325417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9100" y="855512"/>
            <a:ext cx="8292045" cy="3874196"/>
          </a:xfrm>
        </p:spPr>
        <p:txBody>
          <a:bodyPr>
            <a:normAutofit/>
          </a:bodyPr>
          <a:lstStyle/>
          <a:p>
            <a:pPr marL="0" indent="0" algn="ctr">
              <a:buNone/>
            </a:pPr>
            <a:r>
              <a:rPr kumimoji="1" lang="en-US" altLang="zh-CN" sz="2600" b="1" dirty="0"/>
              <a:t>Hints</a:t>
            </a:r>
          </a:p>
          <a:p>
            <a:pPr marL="0" indent="0" algn="l">
              <a:buNone/>
            </a:pPr>
            <a:r>
              <a:rPr kumimoji="1" lang="zh-CN" altLang="en-US" sz="2400" b="1" dirty="0"/>
              <a:t>肢体语言       </a:t>
            </a:r>
            <a:r>
              <a:rPr kumimoji="1" lang="en-US" altLang="zh-CN" sz="2400" b="1" dirty="0"/>
              <a:t>body language</a:t>
            </a:r>
          </a:p>
          <a:p>
            <a:pPr marL="0" indent="0" algn="l">
              <a:buNone/>
            </a:pPr>
            <a:r>
              <a:rPr kumimoji="1" lang="zh-CN" altLang="en-US" sz="2400" b="1" dirty="0"/>
              <a:t>非语言语言   </a:t>
            </a:r>
            <a:r>
              <a:rPr kumimoji="1" lang="en-US" altLang="zh-CN" sz="2400" b="1" dirty="0"/>
              <a:t>nonverbal language  </a:t>
            </a:r>
          </a:p>
          <a:p>
            <a:pPr marL="0" indent="0" algn="l">
              <a:buNone/>
            </a:pPr>
            <a:r>
              <a:rPr kumimoji="1" lang="zh-CN" altLang="en-US" sz="2400" b="1" dirty="0"/>
              <a:t>言贵简洁。                   </a:t>
            </a:r>
            <a:r>
              <a:rPr kumimoji="1" lang="en-US" altLang="zh-CN" sz="2400" b="1" dirty="0"/>
              <a:t>Brevity is the soul of wit.</a:t>
            </a:r>
          </a:p>
          <a:p>
            <a:pPr marL="0" indent="0" algn="l">
              <a:buNone/>
            </a:pPr>
            <a:r>
              <a:rPr kumimoji="1" lang="zh-CN" altLang="en-US" sz="2400" b="1" dirty="0"/>
              <a:t>没有语言便无法接近。 </a:t>
            </a:r>
            <a:r>
              <a:rPr kumimoji="1" lang="en-US" altLang="zh-CN" sz="2400" b="1" dirty="0"/>
              <a:t>No language, no access.</a:t>
            </a:r>
          </a:p>
          <a:p>
            <a:pPr marL="0" indent="0" algn="l">
              <a:buNone/>
            </a:pPr>
            <a:r>
              <a:rPr kumimoji="1" lang="zh-CN" altLang="en-US" sz="2400" b="1" dirty="0"/>
              <a:t>事实胜于雄辩。            </a:t>
            </a:r>
            <a:r>
              <a:rPr kumimoji="1" lang="en-US" altLang="zh-CN" sz="2400" b="1" dirty="0"/>
              <a:t>Actions speak louder than words.</a:t>
            </a:r>
          </a:p>
          <a:p>
            <a:pPr marL="0" indent="0" algn="ctr">
              <a:buNone/>
            </a:pPr>
            <a:endParaRPr lang="en-US" altLang="zh-CN" sz="2200" b="1" dirty="0">
              <a:solidFill>
                <a:srgbClr val="3F3F3F"/>
              </a:solidFill>
            </a:endParaRPr>
          </a:p>
          <a:p>
            <a:pPr marL="0" indent="0" algn="ctr">
              <a:buNone/>
            </a:pPr>
            <a:endParaRPr lang="en-US" altLang="zh-CN" sz="2200" b="1" dirty="0">
              <a:solidFill>
                <a:srgbClr val="3F3F3F"/>
              </a:solidFill>
            </a:endParaRPr>
          </a:p>
          <a:p>
            <a:pPr marL="0" indent="0">
              <a:buNone/>
            </a:pPr>
            <a:endParaRPr lang="en-US" altLang="zh-CN" sz="2400" dirty="0">
              <a:solidFill>
                <a:srgbClr val="3F3F3F"/>
              </a:solidFill>
            </a:endParaRPr>
          </a:p>
          <a:p>
            <a:pPr marL="0" indent="0" algn="ctr">
              <a:buNone/>
            </a:pPr>
            <a:endParaRPr lang="en-US" altLang="zh-CN" sz="2400" b="1" dirty="0">
              <a:solidFill>
                <a:srgbClr val="3F3F3F"/>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extLst>
      <p:ext uri="{BB962C8B-B14F-4D97-AF65-F5344CB8AC3E}">
        <p14:creationId xmlns:p14="http://schemas.microsoft.com/office/powerpoint/2010/main" val="750424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After Reading </a:t>
            </a:r>
            <a:endParaRPr kumimoji="1" lang="zh-CN" altLang="en-US" dirty="0"/>
          </a:p>
        </p:txBody>
      </p:sp>
      <p:sp>
        <p:nvSpPr>
          <p:cNvPr id="3" name="内容占位符 2"/>
          <p:cNvSpPr>
            <a:spLocks noGrp="1"/>
          </p:cNvSpPr>
          <p:nvPr>
            <p:ph idx="1"/>
          </p:nvPr>
        </p:nvSpPr>
        <p:spPr>
          <a:xfrm>
            <a:off x="419100" y="855512"/>
            <a:ext cx="8724900" cy="4594276"/>
          </a:xfrm>
        </p:spPr>
        <p:txBody>
          <a:bodyPr>
            <a:normAutofit/>
          </a:bodyPr>
          <a:lstStyle/>
          <a:p>
            <a:pPr marL="0" indent="0" algn="l">
              <a:buNone/>
            </a:pPr>
            <a:r>
              <a:rPr kumimoji="1" lang="zh-CN" altLang="en-US" sz="2200" b="1" dirty="0"/>
              <a:t>畏问之人耻于学。</a:t>
            </a:r>
            <a:r>
              <a:rPr kumimoji="1" lang="en-US" altLang="zh-CN" sz="2200" b="1" dirty="0"/>
              <a:t>          He who is ashamed of asking is ashamed of learning.  </a:t>
            </a:r>
            <a:endParaRPr kumimoji="1" lang="zh-CN" altLang="en-US" sz="2200" b="1" dirty="0"/>
          </a:p>
          <a:p>
            <a:pPr marL="0" indent="0" algn="l">
              <a:buNone/>
            </a:pPr>
            <a:r>
              <a:rPr kumimoji="1" lang="zh-CN" altLang="en-US" sz="2200" b="1" dirty="0"/>
              <a:t>读书让人充实，交谈使人明智。   </a:t>
            </a:r>
            <a:r>
              <a:rPr kumimoji="1" lang="en-US" altLang="zh-CN" sz="2200" b="1" dirty="0"/>
              <a:t>By reading we enrich the mind; by conversation we polish it. </a:t>
            </a:r>
          </a:p>
          <a:p>
            <a:pPr marL="0" indent="0" algn="l">
              <a:buNone/>
            </a:pPr>
            <a:r>
              <a:rPr kumimoji="1" lang="zh-CN" altLang="en-US" sz="2200" b="1" dirty="0"/>
              <a:t>深奥的思想是用凝练的语言来表达的的。      </a:t>
            </a:r>
            <a:r>
              <a:rPr kumimoji="1" lang="en-US" altLang="zh-CN" sz="2200" b="1" dirty="0"/>
              <a:t>Deep thoughts are expressed in condensed language.</a:t>
            </a:r>
          </a:p>
          <a:p>
            <a:pPr marL="0" indent="0" algn="l">
              <a:buNone/>
            </a:pPr>
            <a:r>
              <a:rPr kumimoji="1" lang="zh-CN" altLang="en-US" sz="2200" b="1" dirty="0"/>
              <a:t>语言是科学的唯一工具，词汇只是思想的符号。</a:t>
            </a:r>
            <a:r>
              <a:rPr kumimoji="1" lang="en-US" altLang="zh-CN" sz="2200" b="1" dirty="0"/>
              <a:t>Language is the only tool of science, vocabulary is only the symbol of thought.</a:t>
            </a:r>
            <a:endParaRPr kumimoji="1" lang="zh-CN" altLang="en-US" sz="2200" b="1" dirty="0"/>
          </a:p>
        </p:txBody>
      </p:sp>
      <p:sp>
        <p:nvSpPr>
          <p:cNvPr id="4" name="文本框 3">
            <a:hlinkClick r:id="rId2" action="ppaction://hlinksldjump"/>
          </p:cNvPr>
          <p:cNvSpPr txBox="1"/>
          <p:nvPr/>
        </p:nvSpPr>
        <p:spPr>
          <a:xfrm>
            <a:off x="7740352"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908541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Critical Thinking</a:t>
            </a:r>
            <a:endParaRPr lang="zh-CN" altLang="en-US" dirty="0"/>
          </a:p>
        </p:txBody>
      </p:sp>
      <p:sp>
        <p:nvSpPr>
          <p:cNvPr id="19" name="Text Box 6"/>
          <p:cNvSpPr txBox="1">
            <a:spLocks noChangeArrowheads="1"/>
          </p:cNvSpPr>
          <p:nvPr/>
        </p:nvSpPr>
        <p:spPr bwMode="auto">
          <a:xfrm>
            <a:off x="323528" y="697260"/>
            <a:ext cx="8352926" cy="1015663"/>
          </a:xfrm>
          <a:prstGeom prst="rect">
            <a:avLst/>
          </a:prstGeom>
          <a:noFill/>
          <a:ln w="9525">
            <a:noFill/>
            <a:miter lim="800000"/>
            <a:headEnd/>
            <a:tailEnd/>
          </a:ln>
        </p:spPr>
        <p:txBody>
          <a:bodyPr wrap="square">
            <a:spAutoFit/>
          </a:bodyPr>
          <a:lstStyle/>
          <a:p>
            <a:pPr algn="just"/>
            <a:r>
              <a:rPr lang="en-US" altLang="zh-CN" sz="2000" dirty="0"/>
              <a:t>Watch a 2013 TV report to learn which new words of Chinese origin might be included in The Oxford English Dictionary the following year.</a:t>
            </a:r>
          </a:p>
          <a:p>
            <a:pPr algn="just"/>
            <a:endParaRPr lang="en-US" altLang="zh-CN" sz="2000" dirty="0"/>
          </a:p>
        </p:txBody>
      </p:sp>
      <p:pic>
        <p:nvPicPr>
          <p:cNvPr id="5" name="图片 4">
            <a:hlinkClick r:id="rId2" action="ppaction://hlinkfile"/>
            <a:extLst>
              <a:ext uri="{FF2B5EF4-FFF2-40B4-BE49-F238E27FC236}">
                <a16:creationId xmlns:a16="http://schemas.microsoft.com/office/drawing/2014/main" id="{D72200E9-241A-418C-9ABC-9909CD1A75F5}"/>
              </a:ext>
            </a:extLst>
          </p:cNvPr>
          <p:cNvPicPr>
            <a:picLocks noChangeAspect="1"/>
          </p:cNvPicPr>
          <p:nvPr/>
        </p:nvPicPr>
        <p:blipFill>
          <a:blip r:embed="rId3"/>
          <a:stretch>
            <a:fillRect/>
          </a:stretch>
        </p:blipFill>
        <p:spPr>
          <a:xfrm>
            <a:off x="1655739" y="1417340"/>
            <a:ext cx="5904762" cy="4225474"/>
          </a:xfrm>
          <a:prstGeom prst="rect">
            <a:avLst/>
          </a:prstGeom>
        </p:spPr>
      </p:pic>
    </p:spTree>
    <p:extLst>
      <p:ext uri="{BB962C8B-B14F-4D97-AF65-F5344CB8AC3E}">
        <p14:creationId xmlns:p14="http://schemas.microsoft.com/office/powerpoint/2010/main" val="28886516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Critical Thinking</a:t>
            </a:r>
            <a:endParaRPr kumimoji="1"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sz="2400" dirty="0">
                <a:solidFill>
                  <a:schemeClr val="tx1"/>
                </a:solidFill>
              </a:rPr>
              <a:t>Complete the following sentences after watching the video. </a:t>
            </a:r>
          </a:p>
          <a:p>
            <a:pPr marL="0" indent="0">
              <a:buNone/>
            </a:pPr>
            <a:r>
              <a:rPr lang="en-US" altLang="zh-CN" sz="2400" dirty="0">
                <a:solidFill>
                  <a:schemeClr val="tx1"/>
                </a:solidFill>
              </a:rPr>
              <a:t>1. China’s new buzzword </a:t>
            </a:r>
            <a:r>
              <a:rPr lang="en-US" altLang="zh-CN" sz="2400" i="1" dirty="0">
                <a:solidFill>
                  <a:schemeClr val="tx1"/>
                </a:solidFill>
              </a:rPr>
              <a:t>tuhao</a:t>
            </a:r>
            <a:r>
              <a:rPr lang="en-US" altLang="zh-CN" sz="2400" dirty="0">
                <a:solidFill>
                  <a:schemeClr val="tx1"/>
                </a:solidFill>
              </a:rPr>
              <a:t> may appear in next year’s </a:t>
            </a:r>
            <a:r>
              <a:rPr lang="en-US" altLang="zh-CN" sz="2400" u="sng" dirty="0">
                <a:solidFill>
                  <a:schemeClr val="tx1"/>
                </a:solidFill>
              </a:rPr>
              <a:t>                                 </a:t>
            </a:r>
            <a:r>
              <a:rPr lang="en-US" altLang="zh-CN" sz="2400" dirty="0">
                <a:solidFill>
                  <a:schemeClr val="tx1"/>
                </a:solidFill>
              </a:rPr>
              <a:t>.</a:t>
            </a:r>
          </a:p>
          <a:p>
            <a:pPr marL="0" indent="0">
              <a:buNone/>
            </a:pPr>
            <a:r>
              <a:rPr lang="en-US" altLang="zh-CN" sz="2400" dirty="0">
                <a:solidFill>
                  <a:schemeClr val="tx1"/>
                </a:solidFill>
              </a:rPr>
              <a:t>2. </a:t>
            </a:r>
            <a:r>
              <a:rPr lang="en-US" altLang="zh-CN" sz="2400" i="1" dirty="0">
                <a:solidFill>
                  <a:schemeClr val="tx1"/>
                </a:solidFill>
              </a:rPr>
              <a:t>Tuhao</a:t>
            </a:r>
            <a:r>
              <a:rPr lang="en-US" altLang="zh-CN" sz="2400" dirty="0">
                <a:solidFill>
                  <a:schemeClr val="tx1"/>
                </a:solidFill>
              </a:rPr>
              <a:t> traditionally has referred to rich people who</a:t>
            </a:r>
          </a:p>
          <a:p>
            <a:pPr marL="0" indent="0">
              <a:buNone/>
            </a:pPr>
            <a:r>
              <a:rPr lang="en-US" altLang="zh-CN" sz="2400" dirty="0">
                <a:solidFill>
                  <a:schemeClr val="tx1"/>
                </a:solidFill>
              </a:rPr>
              <a:t> </a:t>
            </a:r>
            <a:r>
              <a:rPr lang="en-US" altLang="zh-CN" sz="2400" u="sng" dirty="0">
                <a:solidFill>
                  <a:schemeClr val="tx1"/>
                </a:solidFill>
              </a:rPr>
              <a:t>                                 </a:t>
            </a:r>
            <a:r>
              <a:rPr lang="en-US" altLang="zh-CN" sz="2400" dirty="0">
                <a:solidFill>
                  <a:schemeClr val="tx1"/>
                </a:solidFill>
              </a:rPr>
              <a:t>   in China’s rural areas.</a:t>
            </a:r>
          </a:p>
          <a:p>
            <a:pPr marL="0" indent="0">
              <a:buNone/>
            </a:pPr>
            <a:r>
              <a:rPr kumimoji="1" lang="en-US" altLang="zh-CN" sz="2400" dirty="0">
                <a:solidFill>
                  <a:schemeClr val="tx1"/>
                </a:solidFill>
              </a:rPr>
              <a:t>3.  The word Tuhao is now often used by the online community to refer to people who have the cash but </a:t>
            </a:r>
            <a:r>
              <a:rPr kumimoji="1" lang="en-US" altLang="zh-CN" sz="2400" u="sng" dirty="0">
                <a:solidFill>
                  <a:schemeClr val="tx1"/>
                </a:solidFill>
              </a:rPr>
              <a:t>                        </a:t>
            </a:r>
            <a:r>
              <a:rPr kumimoji="1" lang="en-US" altLang="zh-CN" sz="2400" dirty="0">
                <a:solidFill>
                  <a:schemeClr val="tx1"/>
                </a:solidFill>
              </a:rPr>
              <a:t> to go with it.</a:t>
            </a:r>
          </a:p>
          <a:p>
            <a:pPr marL="0" indent="0">
              <a:buNone/>
            </a:pPr>
            <a:r>
              <a:rPr kumimoji="1" lang="en-US" altLang="zh-CN" sz="2400" dirty="0">
                <a:solidFill>
                  <a:schemeClr val="tx1"/>
                </a:solidFill>
              </a:rPr>
              <a:t>4.  Two other Chinese words, </a:t>
            </a:r>
            <a:r>
              <a:rPr kumimoji="1" lang="en-US" altLang="zh-CN" sz="2400" i="1" dirty="0">
                <a:solidFill>
                  <a:schemeClr val="tx1"/>
                </a:solidFill>
              </a:rPr>
              <a:t>dama</a:t>
            </a:r>
            <a:r>
              <a:rPr kumimoji="1" lang="en-US" altLang="zh-CN" sz="2400" dirty="0">
                <a:solidFill>
                  <a:schemeClr val="tx1"/>
                </a:solidFill>
              </a:rPr>
              <a:t> and </a:t>
            </a:r>
            <a:r>
              <a:rPr kumimoji="1" lang="en-US" altLang="zh-CN" sz="2400" i="1" dirty="0">
                <a:solidFill>
                  <a:schemeClr val="tx1"/>
                </a:solidFill>
              </a:rPr>
              <a:t>hukou</a:t>
            </a:r>
            <a:r>
              <a:rPr kumimoji="1" lang="en-US" altLang="zh-CN" sz="2400" dirty="0">
                <a:solidFill>
                  <a:schemeClr val="tx1"/>
                </a:solidFill>
              </a:rPr>
              <a:t>, may also ___________</a:t>
            </a:r>
            <a:r>
              <a:rPr lang="en-US" altLang="zh-CN" sz="2400" u="sng" dirty="0">
                <a:solidFill>
                  <a:schemeClr val="tx1"/>
                </a:solidFill>
              </a:rPr>
              <a:t>  </a:t>
            </a:r>
            <a:r>
              <a:rPr kumimoji="1" lang="en-US" altLang="zh-CN" sz="2400" dirty="0">
                <a:solidFill>
                  <a:schemeClr val="tx1"/>
                </a:solidFill>
              </a:rPr>
              <a:t> </a:t>
            </a:r>
            <a:r>
              <a:rPr kumimoji="1" lang="en-US" altLang="zh-CN" sz="2400" u="sng" dirty="0">
                <a:solidFill>
                  <a:schemeClr val="tx1"/>
                </a:solidFill>
              </a:rPr>
              <a:t>    </a:t>
            </a:r>
            <a:r>
              <a:rPr kumimoji="1" lang="en-US" altLang="zh-CN" sz="2400" dirty="0">
                <a:solidFill>
                  <a:schemeClr val="tx1"/>
                </a:solidFill>
              </a:rPr>
              <a:t>              </a:t>
            </a:r>
            <a:r>
              <a:rPr kumimoji="1" lang="en-US" altLang="zh-CN" sz="2400" u="sng" dirty="0">
                <a:solidFill>
                  <a:schemeClr val="tx1"/>
                </a:solidFill>
              </a:rPr>
              <a:t>     </a:t>
            </a:r>
            <a:r>
              <a:rPr kumimoji="1" lang="en-US" altLang="zh-CN" sz="2400" dirty="0">
                <a:solidFill>
                  <a:schemeClr val="tx1"/>
                </a:solidFill>
              </a:rPr>
              <a:t>   </a:t>
            </a:r>
            <a:r>
              <a:rPr kumimoji="1" lang="en-US" altLang="zh-CN" sz="2400" u="sng" dirty="0">
                <a:solidFill>
                  <a:schemeClr val="tx1"/>
                </a:solidFill>
              </a:rPr>
              <a:t>                               </a:t>
            </a:r>
            <a:r>
              <a:rPr lang="en-US" altLang="zh-CN" sz="2400" u="sng" dirty="0">
                <a:solidFill>
                  <a:schemeClr val="tx1"/>
                </a:solidFill>
              </a:rPr>
              <a:t> </a:t>
            </a:r>
            <a:r>
              <a:rPr kumimoji="1" lang="en-US" altLang="zh-CN" sz="2400" u="sng" dirty="0">
                <a:solidFill>
                  <a:schemeClr val="tx1"/>
                </a:solidFill>
              </a:rPr>
              <a:t>                  </a:t>
            </a:r>
            <a:r>
              <a:rPr kumimoji="1" lang="en-US" altLang="zh-CN" sz="2400" dirty="0">
                <a:solidFill>
                  <a:schemeClr val="tx1"/>
                </a:solidFill>
              </a:rPr>
              <a:t>   </a:t>
            </a:r>
            <a:r>
              <a:rPr lang="en-US" altLang="zh-CN" sz="2400" u="sng" dirty="0">
                <a:solidFill>
                  <a:schemeClr val="tx1"/>
                </a:solidFill>
              </a:rPr>
              <a:t> </a:t>
            </a:r>
            <a:r>
              <a:rPr lang="en-US" altLang="zh-CN" sz="2400" dirty="0">
                <a:solidFill>
                  <a:schemeClr val="tx1"/>
                </a:solidFill>
              </a:rPr>
              <a:t>     </a:t>
            </a:r>
            <a:r>
              <a:rPr kumimoji="1" lang="en-US" altLang="zh-CN" sz="2400" u="sng" dirty="0">
                <a:solidFill>
                  <a:schemeClr val="tx1"/>
                </a:solidFill>
              </a:rPr>
              <a:t> </a:t>
            </a:r>
            <a:r>
              <a:rPr kumimoji="1" lang="en-US" altLang="zh-CN" sz="2400" dirty="0">
                <a:solidFill>
                  <a:schemeClr val="tx1"/>
                </a:solidFill>
              </a:rPr>
              <a:t>         </a:t>
            </a:r>
            <a:r>
              <a:rPr kumimoji="1" lang="en-US" altLang="zh-CN" sz="2400" u="sng" dirty="0">
                <a:solidFill>
                  <a:schemeClr val="tx1"/>
                </a:solidFill>
              </a:rPr>
              <a:t>    </a:t>
            </a:r>
            <a:r>
              <a:rPr kumimoji="1" lang="en-US" altLang="zh-CN" sz="2400" dirty="0">
                <a:solidFill>
                  <a:schemeClr val="tx1"/>
                </a:solidFill>
              </a:rPr>
              <a:t> </a:t>
            </a:r>
          </a:p>
          <a:p>
            <a:pPr marL="0" indent="0">
              <a:buNone/>
            </a:pPr>
            <a:r>
              <a:rPr kumimoji="1" lang="en-US" altLang="zh-CN" sz="2400" dirty="0">
                <a:solidFill>
                  <a:schemeClr val="tx1"/>
                </a:solidFill>
              </a:rPr>
              <a:t>the dictionary.                             </a:t>
            </a:r>
            <a:endParaRPr kumimoji="1" lang="zh-CN" altLang="en-US" sz="2400" dirty="0">
              <a:solidFill>
                <a:schemeClr val="tx1"/>
              </a:solidFill>
            </a:endParaRPr>
          </a:p>
        </p:txBody>
      </p:sp>
      <p:sp>
        <p:nvSpPr>
          <p:cNvPr id="5" name="文本框 4">
            <a:extLst>
              <a:ext uri="{FF2B5EF4-FFF2-40B4-BE49-F238E27FC236}">
                <a16:creationId xmlns:a16="http://schemas.microsoft.com/office/drawing/2014/main" id="{B5A05F7F-7A33-40F6-8158-284582559E6A}"/>
              </a:ext>
            </a:extLst>
          </p:cNvPr>
          <p:cNvSpPr txBox="1"/>
          <p:nvPr/>
        </p:nvSpPr>
        <p:spPr>
          <a:xfrm>
            <a:off x="1259632" y="1705372"/>
            <a:ext cx="2232248" cy="372410"/>
          </a:xfrm>
          <a:prstGeom prst="rect">
            <a:avLst/>
          </a:prstGeom>
          <a:noFill/>
        </p:spPr>
        <p:txBody>
          <a:bodyPr wrap="square" rtlCol="0">
            <a:spAutoFit/>
          </a:bodyPr>
          <a:lstStyle/>
          <a:p>
            <a:pPr>
              <a:lnSpc>
                <a:spcPct val="130000"/>
              </a:lnSpc>
            </a:pPr>
            <a:r>
              <a:rPr lang="en-US" altLang="zh-CN" sz="1400" dirty="0">
                <a:solidFill>
                  <a:srgbClr val="FF0000"/>
                </a:solidFill>
              </a:rPr>
              <a:t>Oxford English Dictionary</a:t>
            </a:r>
            <a:endParaRPr lang="zh-CN" altLang="en-US" sz="1400" dirty="0">
              <a:solidFill>
                <a:srgbClr val="FF0000"/>
              </a:solidFill>
              <a:latin typeface="Arial" panose="020B060402020202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9D508D8B-B5A6-42D1-B8E8-DB153A49AD84}"/>
              </a:ext>
            </a:extLst>
          </p:cNvPr>
          <p:cNvSpPr txBox="1"/>
          <p:nvPr/>
        </p:nvSpPr>
        <p:spPr>
          <a:xfrm>
            <a:off x="611560" y="2701094"/>
            <a:ext cx="2304256" cy="372410"/>
          </a:xfrm>
          <a:prstGeom prst="rect">
            <a:avLst/>
          </a:prstGeom>
          <a:noFill/>
        </p:spPr>
        <p:txBody>
          <a:bodyPr wrap="square" rtlCol="0">
            <a:spAutoFit/>
          </a:bodyPr>
          <a:lstStyle/>
          <a:p>
            <a:pPr>
              <a:lnSpc>
                <a:spcPct val="130000"/>
              </a:lnSpc>
            </a:pPr>
            <a:r>
              <a:rPr lang="en-US" altLang="zh-CN" sz="1400" dirty="0">
                <a:solidFill>
                  <a:srgbClr val="FF0000"/>
                </a:solidFill>
              </a:rPr>
              <a:t>throw their weight around</a:t>
            </a:r>
            <a:endParaRPr lang="zh-CN" altLang="en-US" sz="1400" dirty="0">
              <a:solidFill>
                <a:srgbClr val="FF0000"/>
              </a:solidFill>
              <a:latin typeface="Arial" panose="020B0604020202020204" pitchFamily="34" charset="0"/>
              <a:ea typeface="微软雅黑" panose="020B0503020204020204" pitchFamily="34" charset="-122"/>
            </a:endParaRPr>
          </a:p>
        </p:txBody>
      </p:sp>
      <p:sp>
        <p:nvSpPr>
          <p:cNvPr id="8" name="文本框 7">
            <a:extLst>
              <a:ext uri="{FF2B5EF4-FFF2-40B4-BE49-F238E27FC236}">
                <a16:creationId xmlns:a16="http://schemas.microsoft.com/office/drawing/2014/main" id="{9DBCFD59-54B3-4CB2-9BCF-532605CA2619}"/>
              </a:ext>
            </a:extLst>
          </p:cNvPr>
          <p:cNvSpPr txBox="1"/>
          <p:nvPr/>
        </p:nvSpPr>
        <p:spPr>
          <a:xfrm>
            <a:off x="4427984" y="3577580"/>
            <a:ext cx="1656184" cy="372410"/>
          </a:xfrm>
          <a:prstGeom prst="rect">
            <a:avLst/>
          </a:prstGeom>
          <a:noFill/>
        </p:spPr>
        <p:txBody>
          <a:bodyPr wrap="square" rtlCol="0">
            <a:spAutoFit/>
          </a:bodyPr>
          <a:lstStyle/>
          <a:p>
            <a:pPr>
              <a:lnSpc>
                <a:spcPct val="130000"/>
              </a:lnSpc>
            </a:pPr>
            <a:r>
              <a:rPr lang="en-US" altLang="zh-CN" sz="1400" dirty="0">
                <a:solidFill>
                  <a:srgbClr val="FF0000"/>
                </a:solidFill>
              </a:rPr>
              <a:t>lack the class</a:t>
            </a:r>
            <a:endParaRPr lang="zh-CN" altLang="en-US" sz="1400" dirty="0">
              <a:solidFill>
                <a:srgbClr val="FF0000"/>
              </a:solidFill>
              <a:latin typeface="Arial" panose="020B060402020202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4390D8D1-BFA6-4CA6-BE21-51788CDECFBE}"/>
              </a:ext>
            </a:extLst>
          </p:cNvPr>
          <p:cNvSpPr txBox="1"/>
          <p:nvPr/>
        </p:nvSpPr>
        <p:spPr>
          <a:xfrm>
            <a:off x="7212732" y="4081636"/>
            <a:ext cx="1512168" cy="343235"/>
          </a:xfrm>
          <a:prstGeom prst="rect">
            <a:avLst/>
          </a:prstGeom>
          <a:noFill/>
        </p:spPr>
        <p:txBody>
          <a:bodyPr wrap="square" rtlCol="0">
            <a:spAutoFit/>
          </a:bodyPr>
          <a:lstStyle/>
          <a:p>
            <a:pPr>
              <a:lnSpc>
                <a:spcPct val="130000"/>
              </a:lnSpc>
            </a:pPr>
            <a:r>
              <a:rPr lang="en-US" altLang="zh-CN" sz="1400" dirty="0">
                <a:solidFill>
                  <a:srgbClr val="FF0000"/>
                </a:solidFill>
              </a:rPr>
              <a:t>make it into </a:t>
            </a:r>
            <a:endParaRPr lang="zh-CN" altLang="en-US" sz="14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3067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kumimoji="1" lang="en-US" altLang="zh-CN" sz="2800" b="1" dirty="0">
                <a:solidFill>
                  <a:srgbClr val="4C4C4C"/>
                </a:solidFill>
                <a:latin typeface="+mn-lt"/>
              </a:rPr>
              <a:t>Discuss in pairs</a:t>
            </a:r>
            <a:r>
              <a:rPr kumimoji="1" lang="en-US" altLang="zh-CN" sz="2900" b="1" dirty="0">
                <a:solidFill>
                  <a:srgbClr val="4C4C4C"/>
                </a:solidFill>
                <a:latin typeface="+mn-lt"/>
              </a:rPr>
              <a:t>: If you go back in time …</a:t>
            </a:r>
          </a:p>
          <a:p>
            <a:pPr marL="0" indent="0">
              <a:buNone/>
            </a:pPr>
            <a:r>
              <a:rPr lang="en-US" altLang="zh-CN" sz="2200" dirty="0">
                <a:solidFill>
                  <a:schemeClr val="tx1"/>
                </a:solidFill>
              </a:rPr>
              <a:t>1. to the 19th and 18th centuries, you probably will </a:t>
            </a:r>
            <a:r>
              <a:rPr lang="en-US" altLang="zh-CN" sz="2200" u="sng" dirty="0">
                <a:solidFill>
                  <a:schemeClr val="tx1"/>
                </a:solidFill>
              </a:rPr>
              <a:t>		          </a:t>
            </a:r>
            <a:r>
              <a:rPr lang="en-US" altLang="zh-CN" sz="2200" dirty="0">
                <a:solidFill>
                  <a:schemeClr val="tx1"/>
                </a:solidFill>
              </a:rPr>
              <a:t> with both written and spoken English. </a:t>
            </a:r>
          </a:p>
          <a:p>
            <a:pPr marL="0" indent="0">
              <a:buNone/>
            </a:pPr>
            <a:r>
              <a:rPr lang="en-US" altLang="zh-CN" sz="2200" dirty="0">
                <a:solidFill>
                  <a:schemeClr val="tx1"/>
                </a:solidFill>
              </a:rPr>
              <a:t>2. to the time of Shakespeare, you would find English hard to follow. You would hear </a:t>
            </a:r>
            <a:r>
              <a:rPr lang="en-US" altLang="zh-CN" sz="2200" u="sng" dirty="0">
                <a:solidFill>
                  <a:schemeClr val="tx1"/>
                </a:solidFill>
              </a:rPr>
              <a:t>		                               </a:t>
            </a:r>
            <a:r>
              <a:rPr lang="en-US" altLang="zh-CN" sz="2200" dirty="0">
                <a:solidFill>
                  <a:schemeClr val="tx1"/>
                </a:solidFill>
              </a:rPr>
              <a:t>. But the bigger problem lies in </a:t>
            </a:r>
            <a:r>
              <a:rPr lang="en-US" altLang="zh-CN" sz="2200" u="sng" dirty="0">
                <a:solidFill>
                  <a:schemeClr val="tx1"/>
                </a:solidFill>
              </a:rPr>
              <a:t>	                            </a:t>
            </a:r>
            <a:r>
              <a:rPr lang="en-US" altLang="zh-CN" sz="2200" dirty="0">
                <a:solidFill>
                  <a:schemeClr val="tx1"/>
                </a:solidFill>
              </a:rPr>
              <a:t>.</a:t>
            </a:r>
            <a:endParaRPr lang="en-US" altLang="zh-CN" dirty="0"/>
          </a:p>
          <a:p>
            <a:pPr marL="0" indent="0">
              <a:buNone/>
            </a:pPr>
            <a:r>
              <a:rPr lang="en-US" altLang="zh-CN" sz="2200" dirty="0">
                <a:solidFill>
                  <a:schemeClr val="tx1"/>
                </a:solidFill>
              </a:rPr>
              <a:t>3. to the time of Middle English, you could </a:t>
            </a:r>
            <a:r>
              <a:rPr lang="en-US" altLang="zh-CN" sz="2200" u="sng" dirty="0">
                <a:solidFill>
                  <a:schemeClr val="tx1"/>
                </a:solidFill>
              </a:rPr>
              <a:t>  			</a:t>
            </a:r>
            <a:r>
              <a:rPr lang="en-US" altLang="zh-CN" sz="2200" dirty="0">
                <a:solidFill>
                  <a:schemeClr val="tx1"/>
                </a:solidFill>
              </a:rPr>
              <a:t> written or spoken.</a:t>
            </a:r>
            <a:r>
              <a:rPr lang="en-US" altLang="zh-CN" sz="2000" dirty="0"/>
              <a:t> </a:t>
            </a:r>
            <a:endParaRPr kumimoji="1" lang="zh-CN" altLang="en-US" sz="2200" b="1" dirty="0">
              <a:solidFill>
                <a:schemeClr val="tx1"/>
              </a:solidFill>
              <a:latin typeface="+mn-lt"/>
            </a:endParaRPr>
          </a:p>
        </p:txBody>
      </p:sp>
      <p:sp>
        <p:nvSpPr>
          <p:cNvPr id="5" name="标题 1"/>
          <p:cNvSpPr>
            <a:spLocks noGrp="1"/>
          </p:cNvSpPr>
          <p:nvPr>
            <p:ph type="title"/>
          </p:nvPr>
        </p:nvSpPr>
        <p:spPr>
          <a:xfrm>
            <a:off x="505097" y="72186"/>
            <a:ext cx="8206046" cy="566445"/>
          </a:xfrm>
        </p:spPr>
        <p:txBody>
          <a:bodyPr>
            <a:normAutofit/>
          </a:bodyPr>
          <a:lstStyle/>
          <a:p>
            <a:r>
              <a:rPr lang="en-US" altLang="zh-CN" dirty="0"/>
              <a:t>Before Reading</a:t>
            </a:r>
            <a:endParaRPr lang="zh-CN" altLang="en-US" dirty="0"/>
          </a:p>
        </p:txBody>
      </p:sp>
      <p:sp>
        <p:nvSpPr>
          <p:cNvPr id="2" name="文本框 1">
            <a:hlinkClick r:id="rId2" action="ppaction://hlinksldjump"/>
          </p:cNvPr>
          <p:cNvSpPr txBox="1"/>
          <p:nvPr/>
        </p:nvSpPr>
        <p:spPr>
          <a:xfrm>
            <a:off x="7884367" y="5017740"/>
            <a:ext cx="826775"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9" name="文本框 8">
            <a:hlinkClick r:id="rId3" action="ppaction://hlinksldjump"/>
            <a:extLst>
              <a:ext uri="{FF2B5EF4-FFF2-40B4-BE49-F238E27FC236}">
                <a16:creationId xmlns:a16="http://schemas.microsoft.com/office/drawing/2014/main" id="{2E36D422-B2C8-4B8B-BA9E-83316E66E48E}"/>
              </a:ext>
            </a:extLst>
          </p:cNvPr>
          <p:cNvSpPr txBox="1"/>
          <p:nvPr/>
        </p:nvSpPr>
        <p:spPr>
          <a:xfrm>
            <a:off x="6290170" y="1921396"/>
            <a:ext cx="184731" cy="523220"/>
          </a:xfrm>
          <a:prstGeom prst="rect">
            <a:avLst/>
          </a:prstGeom>
          <a:noFill/>
          <a:scene3d>
            <a:camera prst="orthographicFront"/>
            <a:lightRig rig="threePt" dir="t">
              <a:rot lat="0" lon="0" rev="15600000"/>
            </a:lightRig>
          </a:scene3d>
          <a:sp3d/>
        </p:spPr>
        <p:txBody>
          <a:bodyPr wrap="none" rtlCol="0">
            <a:spAutoFit/>
          </a:bodyPr>
          <a:lstStyle/>
          <a:p>
            <a:endParaRPr lang="zh-CN" altLang="en-US" sz="2800" b="1" dirty="0">
              <a:solidFill>
                <a:srgbClr val="E22F31"/>
              </a:solidFill>
              <a:latin typeface="+mj-lt"/>
              <a:ea typeface="张海山锐线体简" panose="02000000000000000000" charset="-122"/>
            </a:endParaRPr>
          </a:p>
        </p:txBody>
      </p:sp>
      <p:sp>
        <p:nvSpPr>
          <p:cNvPr id="10" name="文本框 9">
            <a:hlinkClick r:id="rId3" action="ppaction://hlinksldjump"/>
            <a:extLst>
              <a:ext uri="{FF2B5EF4-FFF2-40B4-BE49-F238E27FC236}">
                <a16:creationId xmlns:a16="http://schemas.microsoft.com/office/drawing/2014/main" id="{7C0D5F96-D4F8-456B-BFA0-E343C707F60C}"/>
              </a:ext>
            </a:extLst>
          </p:cNvPr>
          <p:cNvSpPr txBox="1"/>
          <p:nvPr/>
        </p:nvSpPr>
        <p:spPr>
          <a:xfrm>
            <a:off x="6398878" y="1891501"/>
            <a:ext cx="184731" cy="523220"/>
          </a:xfrm>
          <a:prstGeom prst="rect">
            <a:avLst/>
          </a:prstGeom>
          <a:noFill/>
          <a:scene3d>
            <a:camera prst="orthographicFront"/>
            <a:lightRig rig="threePt" dir="t">
              <a:rot lat="0" lon="0" rev="15600000"/>
            </a:lightRig>
          </a:scene3d>
          <a:sp3d/>
        </p:spPr>
        <p:txBody>
          <a:bodyPr wrap="none" rtlCol="0">
            <a:spAutoFit/>
          </a:bodyPr>
          <a:lstStyle/>
          <a:p>
            <a:endParaRPr lang="zh-CN" altLang="en-US" sz="2800" b="1" dirty="0">
              <a:solidFill>
                <a:srgbClr val="E22F31"/>
              </a:solidFill>
              <a:latin typeface="+mj-lt"/>
              <a:ea typeface="张海山锐线体简" panose="02000000000000000000" charset="-122"/>
            </a:endParaRPr>
          </a:p>
        </p:txBody>
      </p:sp>
      <p:sp>
        <p:nvSpPr>
          <p:cNvPr id="11" name="文本框 10">
            <a:hlinkClick r:id="rId3" action="ppaction://hlinksldjump"/>
            <a:extLst>
              <a:ext uri="{FF2B5EF4-FFF2-40B4-BE49-F238E27FC236}">
                <a16:creationId xmlns:a16="http://schemas.microsoft.com/office/drawing/2014/main" id="{D3A918B0-3B9D-4BC7-A59E-9A420B80AA8A}"/>
              </a:ext>
            </a:extLst>
          </p:cNvPr>
          <p:cNvSpPr txBox="1"/>
          <p:nvPr/>
        </p:nvSpPr>
        <p:spPr>
          <a:xfrm>
            <a:off x="6769553" y="1580284"/>
            <a:ext cx="1821332" cy="369332"/>
          </a:xfrm>
          <a:prstGeom prst="rect">
            <a:avLst/>
          </a:prstGeom>
          <a:noFill/>
          <a:scene3d>
            <a:camera prst="orthographicFront"/>
            <a:lightRig rig="threePt" dir="t">
              <a:rot lat="0" lon="0" rev="15600000"/>
            </a:lightRig>
          </a:scene3d>
          <a:sp3d/>
        </p:spPr>
        <p:txBody>
          <a:bodyPr wrap="square" rtlCol="0">
            <a:spAutoFit/>
          </a:bodyPr>
          <a:lstStyle/>
          <a:p>
            <a:r>
              <a:rPr lang="en-US" altLang="zh-CN" dirty="0">
                <a:solidFill>
                  <a:srgbClr val="FF0000"/>
                </a:solidFill>
              </a:rPr>
              <a:t>still be OK</a:t>
            </a:r>
            <a:endParaRPr lang="zh-CN" altLang="en-US" b="1" dirty="0">
              <a:solidFill>
                <a:srgbClr val="FF0000"/>
              </a:solidFill>
              <a:latin typeface="+mj-lt"/>
              <a:ea typeface="张海山锐线体简" panose="02000000000000000000" charset="-122"/>
            </a:endParaRPr>
          </a:p>
        </p:txBody>
      </p:sp>
      <p:sp>
        <p:nvSpPr>
          <p:cNvPr id="12" name="文本框 11">
            <a:hlinkClick r:id="rId3" action="ppaction://hlinksldjump"/>
            <a:extLst>
              <a:ext uri="{FF2B5EF4-FFF2-40B4-BE49-F238E27FC236}">
                <a16:creationId xmlns:a16="http://schemas.microsoft.com/office/drawing/2014/main" id="{6E21EB1E-9131-4331-BFB7-9E37E589E846}"/>
              </a:ext>
            </a:extLst>
          </p:cNvPr>
          <p:cNvSpPr txBox="1"/>
          <p:nvPr/>
        </p:nvSpPr>
        <p:spPr>
          <a:xfrm>
            <a:off x="5724128" y="3865612"/>
            <a:ext cx="3312368" cy="369332"/>
          </a:xfrm>
          <a:prstGeom prst="rect">
            <a:avLst/>
          </a:prstGeom>
          <a:noFill/>
          <a:scene3d>
            <a:camera prst="orthographicFront"/>
            <a:lightRig rig="threePt" dir="t">
              <a:rot lat="0" lon="0" rev="15600000"/>
            </a:lightRig>
          </a:scene3d>
          <a:sp3d/>
        </p:spPr>
        <p:txBody>
          <a:bodyPr wrap="square" rtlCol="0">
            <a:spAutoFit/>
          </a:bodyPr>
          <a:lstStyle/>
          <a:p>
            <a:r>
              <a:rPr lang="en-US" altLang="zh-CN" dirty="0">
                <a:solidFill>
                  <a:srgbClr val="FF0000"/>
                </a:solidFill>
              </a:rPr>
              <a:t>hardly understand anything</a:t>
            </a:r>
            <a:endParaRPr lang="zh-CN" altLang="en-US" b="1" dirty="0">
              <a:solidFill>
                <a:srgbClr val="FF0000"/>
              </a:solidFill>
              <a:latin typeface="+mj-lt"/>
              <a:ea typeface="张海山锐线体简" panose="02000000000000000000" charset="-122"/>
            </a:endParaRPr>
          </a:p>
        </p:txBody>
      </p:sp>
      <p:sp>
        <p:nvSpPr>
          <p:cNvPr id="13" name="文本框 12">
            <a:hlinkClick r:id="rId3" action="ppaction://hlinksldjump"/>
            <a:extLst>
              <a:ext uri="{FF2B5EF4-FFF2-40B4-BE49-F238E27FC236}">
                <a16:creationId xmlns:a16="http://schemas.microsoft.com/office/drawing/2014/main" id="{301BA18B-DE70-4D27-8832-4E05C4B9EA19}"/>
              </a:ext>
            </a:extLst>
          </p:cNvPr>
          <p:cNvSpPr txBox="1"/>
          <p:nvPr/>
        </p:nvSpPr>
        <p:spPr>
          <a:xfrm>
            <a:off x="3498892" y="2966363"/>
            <a:ext cx="4181327" cy="369332"/>
          </a:xfrm>
          <a:prstGeom prst="rect">
            <a:avLst/>
          </a:prstGeom>
          <a:noFill/>
          <a:scene3d>
            <a:camera prst="orthographicFront"/>
            <a:lightRig rig="threePt" dir="t">
              <a:rot lat="0" lon="0" rev="15600000"/>
            </a:lightRig>
          </a:scene3d>
          <a:sp3d/>
        </p:spPr>
        <p:txBody>
          <a:bodyPr wrap="square" rtlCol="0">
            <a:spAutoFit/>
          </a:bodyPr>
          <a:lstStyle/>
          <a:p>
            <a:r>
              <a:rPr lang="en-US" altLang="zh-CN" dirty="0">
                <a:solidFill>
                  <a:srgbClr val="FF0000"/>
                </a:solidFill>
              </a:rPr>
              <a:t>plenty of words you didn’t understand</a:t>
            </a:r>
            <a:endParaRPr lang="zh-CN" altLang="en-US" b="1" dirty="0">
              <a:solidFill>
                <a:srgbClr val="FF0000"/>
              </a:solidFill>
              <a:latin typeface="+mj-lt"/>
              <a:ea typeface="张海山锐线体简" panose="02000000000000000000" charset="-122"/>
            </a:endParaRPr>
          </a:p>
        </p:txBody>
      </p:sp>
      <p:sp>
        <p:nvSpPr>
          <p:cNvPr id="14" name="文本框 13">
            <a:hlinkClick r:id="rId3" action="ppaction://hlinksldjump"/>
            <a:extLst>
              <a:ext uri="{FF2B5EF4-FFF2-40B4-BE49-F238E27FC236}">
                <a16:creationId xmlns:a16="http://schemas.microsoft.com/office/drawing/2014/main" id="{C3519544-E66F-4C0C-B92B-02DD3B27D468}"/>
              </a:ext>
            </a:extLst>
          </p:cNvPr>
          <p:cNvSpPr txBox="1"/>
          <p:nvPr/>
        </p:nvSpPr>
        <p:spPr>
          <a:xfrm>
            <a:off x="3275856" y="3335695"/>
            <a:ext cx="2160241" cy="373436"/>
          </a:xfrm>
          <a:prstGeom prst="rect">
            <a:avLst/>
          </a:prstGeom>
          <a:noFill/>
          <a:scene3d>
            <a:camera prst="orthographicFront"/>
            <a:lightRig rig="threePt" dir="t">
              <a:rot lat="0" lon="0" rev="15600000"/>
            </a:lightRig>
          </a:scene3d>
          <a:sp3d/>
        </p:spPr>
        <p:txBody>
          <a:bodyPr wrap="square" rtlCol="0">
            <a:spAutoFit/>
          </a:bodyPr>
          <a:lstStyle/>
          <a:p>
            <a:pPr lvl="0" algn="just">
              <a:lnSpc>
                <a:spcPct val="110000"/>
              </a:lnSpc>
              <a:spcBef>
                <a:spcPts val="1800"/>
              </a:spcBef>
              <a:buClr>
                <a:srgbClr val="D3481D"/>
              </a:buClr>
              <a:buSzPct val="70000"/>
            </a:pPr>
            <a:r>
              <a:rPr lang="en-US" altLang="zh-CN" dirty="0">
                <a:solidFill>
                  <a:srgbClr val="FF0000"/>
                </a:solidFill>
                <a:latin typeface="Arial" panose="020B0604020202020204" pitchFamily="34" charset="0"/>
                <a:ea typeface="微软雅黑" panose="020B0503020204020204" pitchFamily="34" charset="-122"/>
              </a:rPr>
              <a:t>the pronunciation</a:t>
            </a:r>
          </a:p>
        </p:txBody>
      </p:sp>
    </p:spTree>
    <p:extLst>
      <p:ext uri="{BB962C8B-B14F-4D97-AF65-F5344CB8AC3E}">
        <p14:creationId xmlns:p14="http://schemas.microsoft.com/office/powerpoint/2010/main" val="70578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Critical Thinking</a:t>
            </a:r>
            <a:endParaRPr kumimoji="1" lang="zh-CN" altLang="en-US" dirty="0"/>
          </a:p>
        </p:txBody>
      </p:sp>
      <p:sp>
        <p:nvSpPr>
          <p:cNvPr id="3" name="内容占位符 2"/>
          <p:cNvSpPr>
            <a:spLocks noGrp="1"/>
          </p:cNvSpPr>
          <p:nvPr>
            <p:ph idx="1"/>
          </p:nvPr>
        </p:nvSpPr>
        <p:spPr>
          <a:xfrm>
            <a:off x="395536" y="985293"/>
            <a:ext cx="8315607" cy="4414636"/>
          </a:xfrm>
        </p:spPr>
        <p:txBody>
          <a:bodyPr>
            <a:normAutofit/>
          </a:bodyPr>
          <a:lstStyle/>
          <a:p>
            <a:pPr marL="0" indent="0">
              <a:buNone/>
            </a:pPr>
            <a:r>
              <a:rPr lang="en-US" altLang="zh-CN" sz="2400" b="1" dirty="0">
                <a:solidFill>
                  <a:srgbClr val="2F2F2F"/>
                </a:solidFill>
              </a:rPr>
              <a:t>Discuss in pairs.</a:t>
            </a:r>
          </a:p>
          <a:p>
            <a:pPr marL="0" indent="0">
              <a:buNone/>
            </a:pPr>
            <a:r>
              <a:rPr kumimoji="1" lang="en-US" altLang="zh-CN" sz="2400" dirty="0">
                <a:solidFill>
                  <a:schemeClr val="tx1"/>
                </a:solidFill>
              </a:rPr>
              <a:t>List out several English words borrowed from Chinese and talk about the cultural and historic significance underneath them.</a:t>
            </a:r>
          </a:p>
          <a:p>
            <a:pPr marL="0" indent="0">
              <a:buNone/>
            </a:pPr>
            <a:endParaRPr kumimoji="1" lang="en-US" altLang="zh-CN" sz="2400" dirty="0">
              <a:solidFill>
                <a:schemeClr val="tx1"/>
              </a:solidFill>
            </a:endParaRPr>
          </a:p>
          <a:p>
            <a:pPr marL="0" indent="0">
              <a:buNone/>
            </a:pPr>
            <a:endParaRPr kumimoji="1" lang="zh-CN" altLang="en-US" sz="2400" dirty="0">
              <a:solidFill>
                <a:schemeClr val="tx1"/>
              </a:solidFill>
            </a:endParaRPr>
          </a:p>
        </p:txBody>
      </p:sp>
      <p:sp>
        <p:nvSpPr>
          <p:cNvPr id="11" name="文本框 10">
            <a:hlinkClick r:id="rId2" action="ppaction://hlinksldjump"/>
            <a:extLst>
              <a:ext uri="{FF2B5EF4-FFF2-40B4-BE49-F238E27FC236}">
                <a16:creationId xmlns:a16="http://schemas.microsoft.com/office/drawing/2014/main" id="{35BD2F1B-1985-4812-AA18-33D5A6CCFCD9}"/>
              </a:ext>
            </a:extLst>
          </p:cNvPr>
          <p:cNvSpPr txBox="1"/>
          <p:nvPr/>
        </p:nvSpPr>
        <p:spPr>
          <a:xfrm>
            <a:off x="7812360" y="4897653"/>
            <a:ext cx="683568"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pic>
        <p:nvPicPr>
          <p:cNvPr id="1034" name="Picture 10">
            <a:extLst>
              <a:ext uri="{FF2B5EF4-FFF2-40B4-BE49-F238E27FC236}">
                <a16:creationId xmlns:a16="http://schemas.microsoft.com/office/drawing/2014/main" id="{5DBE1536-9161-4EB5-B07D-77E92B4D8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74" y="2857500"/>
            <a:ext cx="3282474" cy="21609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BB8DB18-D1E5-49F2-AD74-E96A129A81A3}"/>
              </a:ext>
            </a:extLst>
          </p:cNvPr>
          <p:cNvSpPr txBox="1"/>
          <p:nvPr/>
        </p:nvSpPr>
        <p:spPr>
          <a:xfrm>
            <a:off x="4572000" y="2802697"/>
            <a:ext cx="3723243" cy="1965090"/>
          </a:xfrm>
          <a:prstGeom prst="rect">
            <a:avLst/>
          </a:prstGeom>
          <a:noFill/>
        </p:spPr>
        <p:txBody>
          <a:bodyPr wrap="square" rtlCol="0">
            <a:spAutoFit/>
          </a:bodyPr>
          <a:lstStyle/>
          <a:p>
            <a:pPr>
              <a:lnSpc>
                <a:spcPct val="130000"/>
              </a:lnSpc>
            </a:pPr>
            <a:r>
              <a:rPr lang="en-US" altLang="zh-CN" sz="2400" dirty="0">
                <a:latin typeface="Forte" panose="03060902040502070203" pitchFamily="66" charset="0"/>
                <a:ea typeface="微软雅黑" panose="020B0503020204020204" pitchFamily="34" charset="-122"/>
              </a:rPr>
              <a:t>    Tao           yin and yang</a:t>
            </a:r>
          </a:p>
          <a:p>
            <a:pPr>
              <a:lnSpc>
                <a:spcPct val="130000"/>
              </a:lnSpc>
            </a:pPr>
            <a:r>
              <a:rPr lang="en-US" altLang="zh-CN" sz="2400" dirty="0">
                <a:latin typeface="Forte" panose="03060902040502070203" pitchFamily="66" charset="0"/>
                <a:ea typeface="微软雅黑" panose="020B0503020204020204" pitchFamily="34" charset="-122"/>
              </a:rPr>
              <a:t>     Kungfu          Tai chi</a:t>
            </a:r>
          </a:p>
          <a:p>
            <a:pPr>
              <a:lnSpc>
                <a:spcPct val="130000"/>
              </a:lnSpc>
            </a:pPr>
            <a:r>
              <a:rPr lang="en-US" altLang="zh-CN" sz="2400" dirty="0">
                <a:latin typeface="Forte" panose="03060902040502070203" pitchFamily="66" charset="0"/>
                <a:ea typeface="微软雅黑" panose="020B0503020204020204" pitchFamily="34" charset="-122"/>
              </a:rPr>
              <a:t>             Confucianism</a:t>
            </a:r>
          </a:p>
          <a:p>
            <a:pPr>
              <a:lnSpc>
                <a:spcPct val="130000"/>
              </a:lnSpc>
            </a:pPr>
            <a:r>
              <a:rPr lang="en-US" altLang="zh-CN" sz="2400" dirty="0">
                <a:latin typeface="Forte" panose="03060902040502070203" pitchFamily="66" charset="0"/>
                <a:ea typeface="微软雅黑" panose="020B0503020204020204" pitchFamily="34" charset="-122"/>
              </a:rPr>
              <a:t>               Add oil!</a:t>
            </a:r>
            <a:endParaRPr lang="zh-CN" altLang="en-US" sz="2400" dirty="0">
              <a:latin typeface="Forte" panose="03060902040502070203" pitchFamily="66" charset="0"/>
              <a:ea typeface="微软雅黑" panose="020B0503020204020204" pitchFamily="34" charset="-122"/>
            </a:endParaRPr>
          </a:p>
        </p:txBody>
      </p:sp>
    </p:spTree>
    <p:extLst>
      <p:ext uri="{BB962C8B-B14F-4D97-AF65-F5344CB8AC3E}">
        <p14:creationId xmlns:p14="http://schemas.microsoft.com/office/powerpoint/2010/main" val="4015150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rcRect/>
          <a:stretch/>
        </p:blipFill>
        <p:spPr>
          <a:xfrm>
            <a:off x="-7180" y="670074"/>
            <a:ext cx="9151180" cy="5427786"/>
          </a:xfrm>
          <a:prstGeom prst="rect">
            <a:avLst/>
          </a:prstGeom>
        </p:spPr>
      </p:pic>
      <p:sp>
        <p:nvSpPr>
          <p:cNvPr id="4" name="文本框 3"/>
          <p:cNvSpPr txBox="1"/>
          <p:nvPr/>
        </p:nvSpPr>
        <p:spPr>
          <a:xfrm>
            <a:off x="971600" y="615804"/>
            <a:ext cx="6834207" cy="1958100"/>
          </a:xfrm>
          <a:prstGeom prst="rect">
            <a:avLst/>
          </a:prstGeom>
          <a:noFill/>
        </p:spPr>
        <p:txBody>
          <a:bodyPr wrap="square" rtlCol="0">
            <a:spAutoFit/>
          </a:bodyPr>
          <a:lstStyle/>
          <a:p>
            <a:pPr>
              <a:lnSpc>
                <a:spcPct val="130000"/>
              </a:lnSpc>
            </a:pPr>
            <a:r>
              <a:rPr kumimoji="1" lang="en-US" altLang="zh-CN" sz="3400" dirty="0">
                <a:solidFill>
                  <a:schemeClr val="bg2"/>
                </a:solidFill>
                <a:latin typeface="华文中宋"/>
                <a:ea typeface="华文中宋"/>
                <a:cs typeface="华文中宋"/>
              </a:rPr>
              <a:t>                  《</a:t>
            </a:r>
            <a:r>
              <a:rPr kumimoji="1" lang="zh-CN" altLang="en-US" sz="3400" dirty="0">
                <a:solidFill>
                  <a:schemeClr val="bg2"/>
                </a:solidFill>
                <a:latin typeface="华文中宋"/>
                <a:ea typeface="华文中宋"/>
                <a:cs typeface="华文中宋"/>
              </a:rPr>
              <a:t>论语</a:t>
            </a:r>
            <a:r>
              <a:rPr kumimoji="1" lang="en-US" altLang="zh-CN" sz="3400" dirty="0">
                <a:solidFill>
                  <a:schemeClr val="bg2"/>
                </a:solidFill>
                <a:latin typeface="华文中宋"/>
                <a:ea typeface="华文中宋"/>
                <a:cs typeface="华文中宋"/>
              </a:rPr>
              <a:t>》</a:t>
            </a:r>
          </a:p>
          <a:p>
            <a:pPr>
              <a:lnSpc>
                <a:spcPct val="130000"/>
              </a:lnSpc>
            </a:pPr>
            <a:r>
              <a:rPr kumimoji="1" lang="en-US" altLang="zh-CN" sz="3400" dirty="0">
                <a:solidFill>
                  <a:schemeClr val="bg2"/>
                </a:solidFill>
                <a:latin typeface="华文中宋"/>
                <a:ea typeface="华文中宋"/>
                <a:cs typeface="华文中宋"/>
              </a:rPr>
              <a:t>       </a:t>
            </a:r>
            <a:r>
              <a:rPr kumimoji="1" lang="en-US" altLang="zh-CN" sz="3400" i="1" dirty="0">
                <a:solidFill>
                  <a:schemeClr val="bg2"/>
                </a:solidFill>
                <a:latin typeface="华文中宋"/>
                <a:ea typeface="华文中宋"/>
                <a:cs typeface="华文中宋"/>
              </a:rPr>
              <a:t>The Analects of Confucius</a:t>
            </a:r>
          </a:p>
          <a:p>
            <a:pPr>
              <a:lnSpc>
                <a:spcPct val="130000"/>
              </a:lnSpc>
            </a:pPr>
            <a:endParaRPr lang="zh-CN" altLang="en-US" sz="2800" dirty="0">
              <a:solidFill>
                <a:schemeClr val="bg2"/>
              </a:solidFill>
              <a:latin typeface="华文中宋"/>
              <a:ea typeface="华文中宋"/>
              <a:cs typeface="华文中宋"/>
            </a:endParaRPr>
          </a:p>
        </p:txBody>
      </p:sp>
      <p:sp>
        <p:nvSpPr>
          <p:cNvPr id="11" name="文本框 10">
            <a:extLst>
              <a:ext uri="{FF2B5EF4-FFF2-40B4-BE49-F238E27FC236}">
                <a16:creationId xmlns:a16="http://schemas.microsoft.com/office/drawing/2014/main" id="{351A623E-7B77-4D07-A8D0-62887B9F8953}"/>
              </a:ext>
            </a:extLst>
          </p:cNvPr>
          <p:cNvSpPr txBox="1"/>
          <p:nvPr/>
        </p:nvSpPr>
        <p:spPr>
          <a:xfrm>
            <a:off x="827584" y="2207946"/>
            <a:ext cx="4536504" cy="2522998"/>
          </a:xfrm>
          <a:prstGeom prst="rect">
            <a:avLst/>
          </a:prstGeom>
          <a:noFill/>
        </p:spPr>
        <p:txBody>
          <a:bodyPr wrap="square" rtlCol="0">
            <a:spAutoFit/>
          </a:bodyPr>
          <a:lstStyle/>
          <a:p>
            <a:pPr>
              <a:lnSpc>
                <a:spcPct val="130000"/>
              </a:lnSpc>
            </a:pPr>
            <a:r>
              <a:rPr lang="en-US" altLang="zh-CN" sz="2000" dirty="0">
                <a:solidFill>
                  <a:schemeClr val="bg2"/>
                </a:solidFill>
                <a:latin typeface="Arial" panose="020B0604020202020204" pitchFamily="34" charset="0"/>
                <a:ea typeface="微软雅黑" panose="020B0503020204020204" pitchFamily="34" charset="-122"/>
              </a:rPr>
              <a:t>The Master said, “Why not study the </a:t>
            </a:r>
            <a:r>
              <a:rPr lang="en-US" altLang="zh-CN" sz="2000" i="1" dirty="0">
                <a:solidFill>
                  <a:schemeClr val="bg2"/>
                </a:solidFill>
                <a:latin typeface="Arial" panose="020B0604020202020204" pitchFamily="34" charset="0"/>
                <a:ea typeface="微软雅黑" panose="020B0503020204020204" pitchFamily="34" charset="-122"/>
              </a:rPr>
              <a:t>Book of Poetry</a:t>
            </a:r>
            <a:r>
              <a:rPr lang="en-US" altLang="zh-CN" sz="2000" dirty="0">
                <a:solidFill>
                  <a:schemeClr val="bg2"/>
                </a:solidFill>
                <a:latin typeface="Arial" panose="020B0604020202020204" pitchFamily="34" charset="0"/>
                <a:ea typeface="微软雅黑" panose="020B0503020204020204" pitchFamily="34" charset="-122"/>
              </a:rPr>
              <a:t>, my boys? The poems help to stimulate your passions, to look wide, to associate more and to complain rightly.</a:t>
            </a:r>
          </a:p>
          <a:p>
            <a:pPr>
              <a:lnSpc>
                <a:spcPct val="130000"/>
              </a:lnSpc>
            </a:pP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1742329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rcRect/>
          <a:stretch/>
        </p:blipFill>
        <p:spPr>
          <a:xfrm>
            <a:off x="-7180" y="670074"/>
            <a:ext cx="9151180" cy="5427786"/>
          </a:xfrm>
          <a:prstGeom prst="rect">
            <a:avLst/>
          </a:prstGeom>
        </p:spPr>
      </p:pic>
      <p:sp>
        <p:nvSpPr>
          <p:cNvPr id="4" name="文本框 3"/>
          <p:cNvSpPr txBox="1"/>
          <p:nvPr/>
        </p:nvSpPr>
        <p:spPr>
          <a:xfrm>
            <a:off x="971600" y="615804"/>
            <a:ext cx="6834207" cy="1958100"/>
          </a:xfrm>
          <a:prstGeom prst="rect">
            <a:avLst/>
          </a:prstGeom>
          <a:noFill/>
        </p:spPr>
        <p:txBody>
          <a:bodyPr wrap="square" rtlCol="0">
            <a:spAutoFit/>
          </a:bodyPr>
          <a:lstStyle/>
          <a:p>
            <a:pPr>
              <a:lnSpc>
                <a:spcPct val="130000"/>
              </a:lnSpc>
            </a:pPr>
            <a:r>
              <a:rPr kumimoji="1" lang="en-US" altLang="zh-CN" sz="3400" dirty="0">
                <a:solidFill>
                  <a:schemeClr val="bg2"/>
                </a:solidFill>
                <a:latin typeface="华文中宋"/>
                <a:ea typeface="华文中宋"/>
                <a:cs typeface="华文中宋"/>
              </a:rPr>
              <a:t>                  《</a:t>
            </a:r>
            <a:r>
              <a:rPr kumimoji="1" lang="zh-CN" altLang="en-US" sz="3400" dirty="0">
                <a:solidFill>
                  <a:schemeClr val="bg2"/>
                </a:solidFill>
                <a:latin typeface="华文中宋"/>
                <a:ea typeface="华文中宋"/>
                <a:cs typeface="华文中宋"/>
              </a:rPr>
              <a:t>论语</a:t>
            </a:r>
            <a:r>
              <a:rPr kumimoji="1" lang="en-US" altLang="zh-CN" sz="3400" dirty="0">
                <a:solidFill>
                  <a:schemeClr val="bg2"/>
                </a:solidFill>
                <a:latin typeface="华文中宋"/>
                <a:ea typeface="华文中宋"/>
                <a:cs typeface="华文中宋"/>
              </a:rPr>
              <a:t>》</a:t>
            </a:r>
          </a:p>
          <a:p>
            <a:pPr>
              <a:lnSpc>
                <a:spcPct val="130000"/>
              </a:lnSpc>
            </a:pPr>
            <a:r>
              <a:rPr kumimoji="1" lang="en-US" altLang="zh-CN" sz="3400" dirty="0">
                <a:solidFill>
                  <a:schemeClr val="bg2"/>
                </a:solidFill>
                <a:latin typeface="华文中宋"/>
                <a:ea typeface="华文中宋"/>
                <a:cs typeface="华文中宋"/>
              </a:rPr>
              <a:t>       </a:t>
            </a:r>
            <a:r>
              <a:rPr kumimoji="1" lang="en-US" altLang="zh-CN" sz="3400" i="1" dirty="0">
                <a:solidFill>
                  <a:schemeClr val="bg2"/>
                </a:solidFill>
                <a:latin typeface="华文中宋"/>
                <a:ea typeface="华文中宋"/>
                <a:cs typeface="华文中宋"/>
              </a:rPr>
              <a:t>The Analects of Confucius</a:t>
            </a:r>
          </a:p>
          <a:p>
            <a:pPr>
              <a:lnSpc>
                <a:spcPct val="130000"/>
              </a:lnSpc>
            </a:pPr>
            <a:endParaRPr lang="zh-CN" altLang="en-US" sz="2800" dirty="0">
              <a:solidFill>
                <a:schemeClr val="bg2"/>
              </a:solidFill>
              <a:latin typeface="华文中宋"/>
              <a:ea typeface="华文中宋"/>
              <a:cs typeface="华文中宋"/>
            </a:endParaRPr>
          </a:p>
        </p:txBody>
      </p:sp>
      <p:sp>
        <p:nvSpPr>
          <p:cNvPr id="11" name="文本框 10">
            <a:extLst>
              <a:ext uri="{FF2B5EF4-FFF2-40B4-BE49-F238E27FC236}">
                <a16:creationId xmlns:a16="http://schemas.microsoft.com/office/drawing/2014/main" id="{351A623E-7B77-4D07-A8D0-62887B9F8953}"/>
              </a:ext>
            </a:extLst>
          </p:cNvPr>
          <p:cNvSpPr txBox="1"/>
          <p:nvPr/>
        </p:nvSpPr>
        <p:spPr>
          <a:xfrm>
            <a:off x="827584" y="2207946"/>
            <a:ext cx="4536504" cy="2522998"/>
          </a:xfrm>
          <a:prstGeom prst="rect">
            <a:avLst/>
          </a:prstGeom>
          <a:noFill/>
        </p:spPr>
        <p:txBody>
          <a:bodyPr wrap="square" rtlCol="0">
            <a:spAutoFit/>
          </a:bodyPr>
          <a:lstStyle/>
          <a:p>
            <a:pPr>
              <a:lnSpc>
                <a:spcPct val="130000"/>
              </a:lnSpc>
            </a:pPr>
            <a:r>
              <a:rPr lang="en-US" altLang="zh-CN" sz="2000" dirty="0">
                <a:solidFill>
                  <a:schemeClr val="bg2"/>
                </a:solidFill>
                <a:latin typeface="Arial" panose="020B0604020202020204" pitchFamily="34" charset="0"/>
                <a:ea typeface="微软雅黑" panose="020B0503020204020204" pitchFamily="34" charset="-122"/>
              </a:rPr>
              <a:t>From them you learn to attend upon your parents at home and serve your prince at court. From them you become largely acquainted with the names of birds, beasts, and plants.”</a:t>
            </a:r>
          </a:p>
          <a:p>
            <a:pPr>
              <a:lnSpc>
                <a:spcPct val="130000"/>
              </a:lnSpc>
            </a:pPr>
            <a:endParaRPr lang="zh-CN" altLang="en-US" sz="2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5055347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rcRect/>
          <a:stretch/>
        </p:blipFill>
        <p:spPr>
          <a:xfrm>
            <a:off x="-3590" y="638631"/>
            <a:ext cx="9151180" cy="5427786"/>
          </a:xfrm>
          <a:prstGeom prst="rect">
            <a:avLst/>
          </a:prstGeom>
        </p:spPr>
      </p:pic>
      <p:sp>
        <p:nvSpPr>
          <p:cNvPr id="4" name="文本框 3"/>
          <p:cNvSpPr txBox="1"/>
          <p:nvPr/>
        </p:nvSpPr>
        <p:spPr>
          <a:xfrm>
            <a:off x="1043608" y="769268"/>
            <a:ext cx="6834207" cy="1958100"/>
          </a:xfrm>
          <a:prstGeom prst="rect">
            <a:avLst/>
          </a:prstGeom>
          <a:noFill/>
        </p:spPr>
        <p:txBody>
          <a:bodyPr wrap="square" rtlCol="0">
            <a:spAutoFit/>
          </a:bodyPr>
          <a:lstStyle/>
          <a:p>
            <a:pPr>
              <a:lnSpc>
                <a:spcPct val="130000"/>
              </a:lnSpc>
            </a:pPr>
            <a:r>
              <a:rPr kumimoji="1" lang="en-US" altLang="zh-CN" sz="3400" dirty="0">
                <a:solidFill>
                  <a:schemeClr val="bg2"/>
                </a:solidFill>
                <a:latin typeface="华文中宋"/>
                <a:ea typeface="华文中宋"/>
                <a:cs typeface="华文中宋"/>
              </a:rPr>
              <a:t>                  《</a:t>
            </a:r>
            <a:r>
              <a:rPr kumimoji="1" lang="zh-CN" altLang="en-US" sz="3400" dirty="0">
                <a:solidFill>
                  <a:schemeClr val="bg2"/>
                </a:solidFill>
                <a:latin typeface="华文中宋"/>
                <a:ea typeface="华文中宋"/>
                <a:cs typeface="华文中宋"/>
              </a:rPr>
              <a:t>论语</a:t>
            </a:r>
            <a:r>
              <a:rPr kumimoji="1" lang="en-US" altLang="zh-CN" sz="3400" dirty="0">
                <a:solidFill>
                  <a:schemeClr val="bg2"/>
                </a:solidFill>
                <a:latin typeface="华文中宋"/>
                <a:ea typeface="华文中宋"/>
                <a:cs typeface="华文中宋"/>
              </a:rPr>
              <a:t>》</a:t>
            </a:r>
          </a:p>
          <a:p>
            <a:pPr>
              <a:lnSpc>
                <a:spcPct val="130000"/>
              </a:lnSpc>
            </a:pPr>
            <a:r>
              <a:rPr kumimoji="1" lang="en-US" altLang="zh-CN" sz="3400" dirty="0">
                <a:solidFill>
                  <a:schemeClr val="bg2"/>
                </a:solidFill>
                <a:latin typeface="华文中宋"/>
                <a:ea typeface="华文中宋"/>
                <a:cs typeface="华文中宋"/>
              </a:rPr>
              <a:t>       </a:t>
            </a:r>
            <a:r>
              <a:rPr kumimoji="1" lang="en-US" altLang="zh-CN" sz="3400" i="1" dirty="0">
                <a:solidFill>
                  <a:schemeClr val="bg2"/>
                </a:solidFill>
                <a:latin typeface="华文中宋"/>
                <a:ea typeface="华文中宋"/>
                <a:cs typeface="华文中宋"/>
              </a:rPr>
              <a:t>The Analects of Confucius</a:t>
            </a:r>
          </a:p>
          <a:p>
            <a:pPr>
              <a:lnSpc>
                <a:spcPct val="130000"/>
              </a:lnSpc>
            </a:pPr>
            <a:endParaRPr lang="zh-CN" altLang="en-US" sz="2800" dirty="0">
              <a:solidFill>
                <a:schemeClr val="bg2"/>
              </a:solidFill>
              <a:latin typeface="华文中宋"/>
              <a:ea typeface="华文中宋"/>
              <a:cs typeface="华文中宋"/>
            </a:endParaRPr>
          </a:p>
        </p:txBody>
      </p:sp>
      <p:sp>
        <p:nvSpPr>
          <p:cNvPr id="3" name="文本框 2">
            <a:extLst>
              <a:ext uri="{FF2B5EF4-FFF2-40B4-BE49-F238E27FC236}">
                <a16:creationId xmlns:a16="http://schemas.microsoft.com/office/drawing/2014/main" id="{7F5A311A-9EAA-492F-8DA2-6ACD56CFF69D}"/>
              </a:ext>
            </a:extLst>
          </p:cNvPr>
          <p:cNvSpPr txBox="1"/>
          <p:nvPr/>
        </p:nvSpPr>
        <p:spPr>
          <a:xfrm>
            <a:off x="899592" y="2499550"/>
            <a:ext cx="3816424" cy="2446182"/>
          </a:xfrm>
          <a:prstGeom prst="rect">
            <a:avLst/>
          </a:prstGeom>
          <a:noFill/>
        </p:spPr>
        <p:txBody>
          <a:bodyPr wrap="square" rtlCol="0">
            <a:spAutoFit/>
          </a:bodyPr>
          <a:lstStyle/>
          <a:p>
            <a:pPr>
              <a:lnSpc>
                <a:spcPct val="130000"/>
              </a:lnSpc>
            </a:pPr>
            <a:r>
              <a:rPr lang="zh-CN" altLang="en-US" sz="2400" dirty="0">
                <a:solidFill>
                  <a:schemeClr val="bg1"/>
                </a:solidFill>
                <a:latin typeface="Arial" panose="020B0604020202020204" pitchFamily="34" charset="0"/>
                <a:ea typeface="微软雅黑" panose="020B0503020204020204" pitchFamily="34" charset="-122"/>
              </a:rPr>
              <a:t>子曰：“小子何莫学夫</a:t>
            </a:r>
            <a:r>
              <a:rPr lang="en-US" altLang="zh-CN" sz="2400" dirty="0">
                <a:solidFill>
                  <a:schemeClr val="bg1"/>
                </a:solidFill>
                <a:latin typeface="Arial" panose="020B0604020202020204" pitchFamily="34" charset="0"/>
                <a:ea typeface="微软雅黑" panose="020B0503020204020204" pitchFamily="34" charset="-122"/>
              </a:rPr>
              <a:t>《</a:t>
            </a:r>
            <a:r>
              <a:rPr lang="zh-CN" altLang="en-US" sz="2400" dirty="0">
                <a:solidFill>
                  <a:schemeClr val="bg1"/>
                </a:solidFill>
                <a:latin typeface="Arial" panose="020B0604020202020204" pitchFamily="34" charset="0"/>
                <a:ea typeface="微软雅黑" panose="020B0503020204020204" pitchFamily="34" charset="-122"/>
              </a:rPr>
              <a:t>诗</a:t>
            </a:r>
            <a:r>
              <a:rPr lang="en-US" altLang="zh-CN" sz="2400" dirty="0">
                <a:solidFill>
                  <a:schemeClr val="bg1"/>
                </a:solidFill>
                <a:latin typeface="Arial" panose="020B0604020202020204" pitchFamily="34" charset="0"/>
                <a:ea typeface="微软雅黑" panose="020B0503020204020204" pitchFamily="34" charset="-122"/>
              </a:rPr>
              <a:t>》</a:t>
            </a:r>
            <a:r>
              <a:rPr lang="zh-CN" altLang="en-US" sz="2400" dirty="0">
                <a:solidFill>
                  <a:schemeClr val="bg1"/>
                </a:solidFill>
                <a:latin typeface="Arial" panose="020B0604020202020204" pitchFamily="34" charset="0"/>
                <a:ea typeface="微软雅黑" panose="020B0503020204020204" pitchFamily="34" charset="-122"/>
              </a:rPr>
              <a:t>？诗，可以兴，可以观，可以群，可以怨。迩之事父，远之事君；多识于鸟兽草木之名</a:t>
            </a:r>
            <a:r>
              <a:rPr lang="zh-CN" altLang="en-US" sz="1400" dirty="0">
                <a:solidFill>
                  <a:schemeClr val="bg1"/>
                </a:solidFill>
                <a:latin typeface="Arial" panose="020B0604020202020204" pitchFamily="34" charset="0"/>
                <a:ea typeface="微软雅黑" panose="020B0503020204020204" pitchFamily="34" charset="-122"/>
              </a:rPr>
              <a:t>。</a:t>
            </a:r>
          </a:p>
        </p:txBody>
      </p:sp>
    </p:spTree>
    <p:extLst>
      <p:ext uri="{BB962C8B-B14F-4D97-AF65-F5344CB8AC3E}">
        <p14:creationId xmlns:p14="http://schemas.microsoft.com/office/powerpoint/2010/main" val="26523147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rcRect/>
          <a:stretch/>
        </p:blipFill>
        <p:spPr>
          <a:xfrm>
            <a:off x="0" y="643338"/>
            <a:ext cx="9180512" cy="5166489"/>
          </a:xfrm>
          <a:prstGeom prst="rect">
            <a:avLst/>
          </a:prstGeom>
        </p:spPr>
      </p:pic>
      <p:sp>
        <p:nvSpPr>
          <p:cNvPr id="8" name="文本框 7"/>
          <p:cNvSpPr txBox="1"/>
          <p:nvPr/>
        </p:nvSpPr>
        <p:spPr>
          <a:xfrm>
            <a:off x="467544" y="1201316"/>
            <a:ext cx="7632848" cy="3063980"/>
          </a:xfrm>
          <a:prstGeom prst="rect">
            <a:avLst/>
          </a:prstGeom>
          <a:noFill/>
        </p:spPr>
        <p:txBody>
          <a:bodyPr wrap="square" rtlCol="0">
            <a:spAutoFit/>
          </a:bodyPr>
          <a:lstStyle/>
          <a:p>
            <a:pPr>
              <a:lnSpc>
                <a:spcPct val="130000"/>
              </a:lnSpc>
            </a:pPr>
            <a:r>
              <a:rPr lang="en-US" altLang="zh-CN" sz="2800" b="1" dirty="0">
                <a:solidFill>
                  <a:schemeClr val="bg2"/>
                </a:solidFill>
              </a:rPr>
              <a:t>Further thoughts</a:t>
            </a:r>
          </a:p>
          <a:p>
            <a:pPr algn="just">
              <a:lnSpc>
                <a:spcPct val="130000"/>
              </a:lnSpc>
            </a:pPr>
            <a:endParaRPr lang="en-US" altLang="zh-CN" sz="2400" b="1" dirty="0">
              <a:solidFill>
                <a:srgbClr val="3F3F3F"/>
              </a:solidFill>
            </a:endParaRPr>
          </a:p>
          <a:p>
            <a:pPr>
              <a:lnSpc>
                <a:spcPct val="130000"/>
              </a:lnSpc>
            </a:pPr>
            <a:r>
              <a:rPr lang="en-US" altLang="zh-CN" sz="2800" dirty="0">
                <a:solidFill>
                  <a:schemeClr val="bg2"/>
                </a:solidFill>
                <a:latin typeface="Arial" panose="020B0604020202020204" pitchFamily="34" charset="0"/>
                <a:ea typeface="微软雅黑" panose="020B0503020204020204" pitchFamily="34" charset="-122"/>
              </a:rPr>
              <a:t>Talk about your favorite poems and the wisdom inspired by the global languages at ancient and modern times.</a:t>
            </a:r>
            <a:endParaRPr lang="zh-CN" altLang="en-US" sz="2800" dirty="0">
              <a:solidFill>
                <a:schemeClr val="bg2"/>
              </a:solidFill>
              <a:latin typeface="Arial" panose="020B0604020202020204" pitchFamily="34" charset="0"/>
              <a:ea typeface="微软雅黑" panose="020B0503020204020204" pitchFamily="34" charset="-122"/>
            </a:endParaRPr>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5" name="文本框 4">
            <a:hlinkClick r:id="rId3" action="ppaction://hlinksldjump"/>
          </p:cNvPr>
          <p:cNvSpPr txBox="1"/>
          <p:nvPr/>
        </p:nvSpPr>
        <p:spPr>
          <a:xfrm>
            <a:off x="7164288" y="5354960"/>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448758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539552" y="1387323"/>
            <a:ext cx="8473380" cy="4327677"/>
          </a:xfrm>
        </p:spPr>
        <p:txBody>
          <a:bodyPr>
            <a:noAutofit/>
          </a:bodyPr>
          <a:lstStyle/>
          <a:p>
            <a:r>
              <a:rPr lang="en-US" altLang="zh-CN" sz="2800" b="1" dirty="0">
                <a:solidFill>
                  <a:srgbClr val="3F3F3F"/>
                </a:solidFill>
              </a:rPr>
              <a:t>Paragraph Identification</a:t>
            </a:r>
          </a:p>
          <a:p>
            <a:endParaRPr lang="en-US" altLang="zh-CN" sz="2800" b="1" dirty="0">
              <a:solidFill>
                <a:srgbClr val="3F3F3F"/>
              </a:solidFill>
            </a:endParaRPr>
          </a:p>
          <a:p>
            <a:r>
              <a:rPr lang="en-US" altLang="zh-CN" sz="2800" b="1" dirty="0">
                <a:solidFill>
                  <a:srgbClr val="3F3F3F"/>
                </a:solidFill>
              </a:rPr>
              <a:t>Sentence Translation</a:t>
            </a:r>
          </a:p>
          <a:p>
            <a:pPr marL="0" indent="0">
              <a:buNone/>
            </a:pPr>
            <a:endParaRPr lang="en-US" altLang="zh-CN" sz="2400" dirty="0"/>
          </a:p>
        </p:txBody>
      </p:sp>
    </p:spTree>
    <p:extLst>
      <p:ext uri="{BB962C8B-B14F-4D97-AF65-F5344CB8AC3E}">
        <p14:creationId xmlns:p14="http://schemas.microsoft.com/office/powerpoint/2010/main" val="18509351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419100" y="855512"/>
            <a:ext cx="8473380" cy="4327677"/>
          </a:xfrm>
        </p:spPr>
        <p:txBody>
          <a:bodyPr>
            <a:noAutofit/>
          </a:bodyPr>
          <a:lstStyle/>
          <a:p>
            <a:pPr marL="0" indent="0">
              <a:buNone/>
            </a:pPr>
            <a:r>
              <a:rPr lang="en-US" altLang="zh-CN" sz="2400" b="1" dirty="0">
                <a:solidFill>
                  <a:srgbClr val="3F3F3F"/>
                </a:solidFill>
              </a:rPr>
              <a:t>1. The following statements contain information from Text B, where each paragraph is numbered. Identify the paragraph from which the information is derived</a:t>
            </a:r>
            <a:r>
              <a:rPr lang="en-US" altLang="zh-CN" sz="2400" dirty="0">
                <a:solidFill>
                  <a:srgbClr val="3F3F3F"/>
                </a:solidFill>
              </a:rPr>
              <a:t>.</a:t>
            </a:r>
          </a:p>
          <a:p>
            <a:pPr marL="0" indent="0">
              <a:buNone/>
            </a:pPr>
            <a:r>
              <a:rPr lang="en-US" altLang="zh-CN" sz="2400" dirty="0"/>
              <a:t>1) People differ in their language experiences.</a:t>
            </a:r>
          </a:p>
          <a:p>
            <a:pPr marL="0" indent="0">
              <a:buNone/>
            </a:pPr>
            <a:r>
              <a:rPr lang="en-US" altLang="zh-CN" sz="2400" dirty="0"/>
              <a:t>2) Young people tend to introduce more changes in language than other age groups. </a:t>
            </a:r>
          </a:p>
        </p:txBody>
      </p:sp>
      <p:sp>
        <p:nvSpPr>
          <p:cNvPr id="4" name="文本框 3"/>
          <p:cNvSpPr txBox="1"/>
          <p:nvPr/>
        </p:nvSpPr>
        <p:spPr>
          <a:xfrm>
            <a:off x="7330400" y="2231876"/>
            <a:ext cx="1512168" cy="522451"/>
          </a:xfrm>
          <a:prstGeom prst="rect">
            <a:avLst/>
          </a:prstGeom>
          <a:noFill/>
        </p:spPr>
        <p:txBody>
          <a:bodyPr wrap="square" rtlCol="0">
            <a:spAutoFit/>
          </a:bodyPr>
          <a:lstStyle/>
          <a:p>
            <a:pPr>
              <a:lnSpc>
                <a:spcPct val="130000"/>
              </a:lnSpc>
            </a:pPr>
            <a:r>
              <a:rPr lang="en-US" altLang="zh-CN" sz="2400" dirty="0">
                <a:solidFill>
                  <a:srgbClr val="FF0000"/>
                </a:solidFill>
              </a:rPr>
              <a:t>(Para. 3)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5" name="文本框 4"/>
          <p:cNvSpPr txBox="1"/>
          <p:nvPr/>
        </p:nvSpPr>
        <p:spPr>
          <a:xfrm>
            <a:off x="7356860" y="3446306"/>
            <a:ext cx="1512168" cy="522451"/>
          </a:xfrm>
          <a:prstGeom prst="rect">
            <a:avLst/>
          </a:prstGeom>
          <a:noFill/>
        </p:spPr>
        <p:txBody>
          <a:bodyPr wrap="square" rtlCol="0">
            <a:spAutoFit/>
          </a:bodyPr>
          <a:lstStyle/>
          <a:p>
            <a:pPr>
              <a:lnSpc>
                <a:spcPct val="130000"/>
              </a:lnSpc>
            </a:pPr>
            <a:r>
              <a:rPr lang="en-US" altLang="zh-CN" sz="2400" dirty="0">
                <a:solidFill>
                  <a:srgbClr val="FF0000"/>
                </a:solidFill>
              </a:rPr>
              <a:t>(Para. 4)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6977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p:txBody>
          <a:bodyPr>
            <a:normAutofit/>
          </a:bodyPr>
          <a:lstStyle/>
          <a:p>
            <a:pPr marL="0" indent="0">
              <a:buNone/>
            </a:pPr>
            <a:endParaRPr lang="en-US" altLang="zh-CN" sz="2400" dirty="0"/>
          </a:p>
          <a:p>
            <a:pPr marL="0" indent="0">
              <a:buNone/>
            </a:pPr>
            <a:r>
              <a:rPr lang="en-US" altLang="zh-CN" sz="2400" dirty="0"/>
              <a:t>3) New words are created in various ways.                                                               </a:t>
            </a:r>
          </a:p>
          <a:p>
            <a:pPr marL="0" indent="0">
              <a:buNone/>
            </a:pPr>
            <a:r>
              <a:rPr lang="en-US" altLang="zh-CN" sz="2400" dirty="0"/>
              <a:t>4) Standard English is not necessarily better than other forms of English.  </a:t>
            </a:r>
          </a:p>
          <a:p>
            <a:pPr marL="0" indent="0">
              <a:buNone/>
            </a:pPr>
            <a:r>
              <a:rPr lang="en-US" altLang="zh-CN" sz="2400" dirty="0"/>
              <a:t>5) Split infinitives should not be considered ungrammatical.</a:t>
            </a:r>
            <a:endParaRPr kumimoji="1" lang="zh-CN" altLang="en-US" sz="2400" dirty="0"/>
          </a:p>
        </p:txBody>
      </p:sp>
      <p:sp>
        <p:nvSpPr>
          <p:cNvPr id="4" name="文本框 3"/>
          <p:cNvSpPr txBox="1"/>
          <p:nvPr/>
        </p:nvSpPr>
        <p:spPr>
          <a:xfrm>
            <a:off x="7231247" y="2495620"/>
            <a:ext cx="1512168" cy="522451"/>
          </a:xfrm>
          <a:prstGeom prst="rect">
            <a:avLst/>
          </a:prstGeom>
          <a:noFill/>
        </p:spPr>
        <p:txBody>
          <a:bodyPr wrap="square" rtlCol="0">
            <a:spAutoFit/>
          </a:bodyPr>
          <a:lstStyle/>
          <a:p>
            <a:pPr>
              <a:lnSpc>
                <a:spcPct val="130000"/>
              </a:lnSpc>
            </a:pPr>
            <a:r>
              <a:rPr lang="en-US" altLang="zh-CN" sz="2400" dirty="0">
                <a:solidFill>
                  <a:srgbClr val="FF0000"/>
                </a:solidFill>
              </a:rPr>
              <a:t>(Para. 11)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5" name="文本框 4"/>
          <p:cNvSpPr txBox="1"/>
          <p:nvPr/>
        </p:nvSpPr>
        <p:spPr>
          <a:xfrm>
            <a:off x="7231247" y="3546632"/>
            <a:ext cx="1800200" cy="522451"/>
          </a:xfrm>
          <a:prstGeom prst="rect">
            <a:avLst/>
          </a:prstGeom>
          <a:noFill/>
        </p:spPr>
        <p:txBody>
          <a:bodyPr wrap="square" rtlCol="0">
            <a:spAutoFit/>
          </a:bodyPr>
          <a:lstStyle/>
          <a:p>
            <a:pPr>
              <a:lnSpc>
                <a:spcPct val="130000"/>
              </a:lnSpc>
            </a:pPr>
            <a:r>
              <a:rPr lang="en-US" altLang="zh-CN" sz="2400" dirty="0">
                <a:solidFill>
                  <a:srgbClr val="FF0000"/>
                </a:solidFill>
              </a:rPr>
              <a:t>(Para. 16)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7201E7F0-1F98-4969-9887-0BECA64EB6FE}"/>
              </a:ext>
            </a:extLst>
          </p:cNvPr>
          <p:cNvSpPr txBox="1"/>
          <p:nvPr/>
        </p:nvSpPr>
        <p:spPr>
          <a:xfrm>
            <a:off x="7175393" y="1470096"/>
            <a:ext cx="1296144" cy="522451"/>
          </a:xfrm>
          <a:prstGeom prst="rect">
            <a:avLst/>
          </a:prstGeom>
          <a:noFill/>
        </p:spPr>
        <p:txBody>
          <a:bodyPr wrap="square" rtlCol="0">
            <a:spAutoFit/>
          </a:bodyPr>
          <a:lstStyle/>
          <a:p>
            <a:pPr>
              <a:lnSpc>
                <a:spcPct val="130000"/>
              </a:lnSpc>
            </a:pPr>
            <a:r>
              <a:rPr lang="en-US" altLang="zh-CN" sz="2400" dirty="0">
                <a:solidFill>
                  <a:srgbClr val="FF0000"/>
                </a:solidFill>
              </a:rPr>
              <a:t>(Para. 5) </a:t>
            </a:r>
            <a:endParaRPr lang="zh-CN" altLang="en-US" sz="2400" dirty="0">
              <a:solidFill>
                <a:srgbClr val="FF0000"/>
              </a:solidFill>
            </a:endParaRPr>
          </a:p>
        </p:txBody>
      </p:sp>
      <p:sp>
        <p:nvSpPr>
          <p:cNvPr id="7" name="文本框 6">
            <a:hlinkClick r:id="rId2" action="ppaction://hlinksldjump"/>
            <a:extLst>
              <a:ext uri="{FF2B5EF4-FFF2-40B4-BE49-F238E27FC236}">
                <a16:creationId xmlns:a16="http://schemas.microsoft.com/office/drawing/2014/main" id="{B46F354F-9A30-4D90-8493-E05A5F2007F9}"/>
              </a:ext>
            </a:extLst>
          </p:cNvPr>
          <p:cNvSpPr txBox="1"/>
          <p:nvPr/>
        </p:nvSpPr>
        <p:spPr>
          <a:xfrm>
            <a:off x="7956376" y="5126649"/>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86656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323528" y="855512"/>
            <a:ext cx="8387617" cy="4738292"/>
          </a:xfrm>
        </p:spPr>
        <p:txBody>
          <a:bodyPr>
            <a:normAutofit fontScale="85000" lnSpcReduction="20000"/>
          </a:bodyPr>
          <a:lstStyle/>
          <a:p>
            <a:pPr marL="0" indent="0">
              <a:buNone/>
            </a:pPr>
            <a:r>
              <a:rPr lang="en-US" altLang="zh-CN" sz="2800" dirty="0">
                <a:solidFill>
                  <a:srgbClr val="3F3F3F"/>
                </a:solidFill>
              </a:rPr>
              <a:t>2. Translate the following sentences from Text B into Chinese.</a:t>
            </a:r>
          </a:p>
          <a:p>
            <a:pPr marL="0" indent="0">
              <a:buNone/>
            </a:pPr>
            <a:r>
              <a:rPr lang="en-US" altLang="zh-CN" sz="2600" dirty="0"/>
              <a:t>1) </a:t>
            </a:r>
            <a:r>
              <a:rPr lang="en-US" altLang="zh-CN" sz="2800" dirty="0"/>
              <a:t>We pick up new words and phrases from all the different people we talk with, and these combine to make something new and unlike any other person’s particular way of speaking</a:t>
            </a:r>
            <a:r>
              <a:rPr lang="en-US" altLang="zh-CN" sz="2600" dirty="0"/>
              <a:t>. (Para. 3)</a:t>
            </a:r>
          </a:p>
          <a:p>
            <a:pPr marL="0" indent="0">
              <a:buNone/>
            </a:pPr>
            <a:r>
              <a:rPr lang="zh-CN" altLang="en-US" sz="2600" dirty="0">
                <a:solidFill>
                  <a:srgbClr val="FF0000"/>
                </a:solidFill>
              </a:rPr>
              <a:t>我们从与我们交谈的所有不同的人那里学到新的词汇和短语，这些词汇和短语汇集成不同于任何其他人说话方式的新的语言。</a:t>
            </a:r>
            <a:endParaRPr lang="en-US" altLang="zh-CN" sz="2600" dirty="0">
              <a:solidFill>
                <a:srgbClr val="FF0000"/>
              </a:solidFill>
            </a:endParaRPr>
          </a:p>
          <a:p>
            <a:pPr marL="0" indent="0">
              <a:buNone/>
            </a:pPr>
            <a:r>
              <a:rPr lang="en-US" altLang="zh-CN" sz="2600" dirty="0"/>
              <a:t>2) </a:t>
            </a:r>
            <a:r>
              <a:rPr lang="en-US" altLang="zh-CN" sz="2800" dirty="0"/>
              <a:t>The fact that language is always changing doesn’t mean it’s getting worse; it’s just becoming different. </a:t>
            </a:r>
            <a:r>
              <a:rPr lang="en-US" altLang="zh-CN" sz="2600" dirty="0"/>
              <a:t>(Para. 8) </a:t>
            </a:r>
          </a:p>
          <a:p>
            <a:pPr marL="0" indent="0">
              <a:buNone/>
            </a:pPr>
            <a:r>
              <a:rPr lang="zh-CN" altLang="en-US" sz="2600" dirty="0">
                <a:solidFill>
                  <a:srgbClr val="FF0000"/>
                </a:solidFill>
              </a:rPr>
              <a:t>语言总是在变化，这并不意味着它在变糟；它只是变得不同而已。</a:t>
            </a:r>
          </a:p>
        </p:txBody>
      </p:sp>
    </p:spTree>
    <p:extLst>
      <p:ext uri="{BB962C8B-B14F-4D97-AF65-F5344CB8AC3E}">
        <p14:creationId xmlns:p14="http://schemas.microsoft.com/office/powerpoint/2010/main" val="361538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p:txBody>
          <a:bodyPr>
            <a:noAutofit/>
          </a:bodyPr>
          <a:lstStyle/>
          <a:p>
            <a:pPr marL="0" indent="0">
              <a:buNone/>
            </a:pPr>
            <a:r>
              <a:rPr lang="en-US" altLang="zh-CN" sz="2200" dirty="0"/>
              <a:t>3) </a:t>
            </a:r>
            <a:r>
              <a:rPr lang="en-US" altLang="zh-CN" sz="2400" dirty="0"/>
              <a:t>By “correct English”, people usually mean Standard English. </a:t>
            </a:r>
            <a:r>
              <a:rPr lang="en-US" altLang="zh-CN" sz="2200" dirty="0"/>
              <a:t>(Para. 11)</a:t>
            </a:r>
          </a:p>
          <a:p>
            <a:pPr marL="0" indent="0">
              <a:buNone/>
            </a:pPr>
            <a:r>
              <a:rPr lang="zh-CN" altLang="en-US" sz="2200" dirty="0">
                <a:solidFill>
                  <a:srgbClr val="FF0000"/>
                </a:solidFill>
              </a:rPr>
              <a:t>“正确的英语”通常是指标准英语。</a:t>
            </a:r>
            <a:endParaRPr lang="en-US" altLang="zh-CN" sz="2200" dirty="0">
              <a:solidFill>
                <a:srgbClr val="FF0000"/>
              </a:solidFill>
            </a:endParaRPr>
          </a:p>
          <a:p>
            <a:pPr marL="0" indent="0">
              <a:buNone/>
            </a:pPr>
            <a:r>
              <a:rPr lang="en-US" altLang="zh-CN" sz="2400" dirty="0">
                <a:solidFill>
                  <a:srgbClr val="EE9808">
                    <a:lumMod val="75000"/>
                  </a:srgbClr>
                </a:solidFill>
              </a:rPr>
              <a:t>4) </a:t>
            </a:r>
            <a:r>
              <a:rPr lang="en-US" altLang="zh-CN" sz="2400" dirty="0"/>
              <a:t>Language will never stop changing; it will continue to respond to the needs of the people who use it. (</a:t>
            </a:r>
            <a:r>
              <a:rPr lang="en-US" altLang="zh-CN" sz="2200" dirty="0"/>
              <a:t>Para. 17)</a:t>
            </a:r>
          </a:p>
          <a:p>
            <a:pPr marL="0" indent="0">
              <a:buNone/>
            </a:pPr>
            <a:r>
              <a:rPr lang="zh-CN" altLang="en-US" sz="2200" dirty="0"/>
              <a:t>  </a:t>
            </a:r>
            <a:r>
              <a:rPr lang="zh-CN" altLang="en-US" sz="2200" dirty="0">
                <a:solidFill>
                  <a:srgbClr val="FF0000"/>
                </a:solidFill>
              </a:rPr>
              <a:t>语言永远不会停止变化；它将继续响应使用者的需求。</a:t>
            </a:r>
            <a:endParaRPr lang="en-US" altLang="zh-CN" sz="2200" dirty="0">
              <a:solidFill>
                <a:srgbClr val="FF0000"/>
              </a:solidFill>
            </a:endParaRPr>
          </a:p>
          <a:p>
            <a:pPr marL="0" indent="0">
              <a:buNone/>
            </a:pPr>
            <a:endParaRPr lang="en-US" altLang="zh-CN" sz="2200" dirty="0">
              <a:solidFill>
                <a:srgbClr val="FF0000"/>
              </a:solidFill>
            </a:endParaRPr>
          </a:p>
        </p:txBody>
      </p:sp>
      <p:sp>
        <p:nvSpPr>
          <p:cNvPr id="4" name="文本框 3">
            <a:hlinkClick r:id="rId2" action="ppaction://hlinksldjump"/>
            <a:extLst>
              <a:ext uri="{FF2B5EF4-FFF2-40B4-BE49-F238E27FC236}">
                <a16:creationId xmlns:a16="http://schemas.microsoft.com/office/drawing/2014/main" id="{D5D1564C-842F-4CE0-B73D-859AEFB7C301}"/>
              </a:ext>
            </a:extLst>
          </p:cNvPr>
          <p:cNvSpPr txBox="1"/>
          <p:nvPr/>
        </p:nvSpPr>
        <p:spPr>
          <a:xfrm>
            <a:off x="7956376" y="5126649"/>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89880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a:t>
            </a:r>
            <a:endParaRPr lang="zh-CN" altLang="en-US" b="0" dirty="0"/>
          </a:p>
        </p:txBody>
      </p:sp>
      <p:pic>
        <p:nvPicPr>
          <p:cNvPr id="4" name="para2_b1u1.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6">
            <a:lum bright="100000"/>
          </a:blip>
          <a:srcRect/>
          <a:stretch>
            <a:fillRect/>
          </a:stretch>
        </p:blipFill>
        <p:spPr bwMode="auto">
          <a:xfrm>
            <a:off x="323850" y="3217333"/>
            <a:ext cx="304800" cy="254000"/>
          </a:xfrm>
          <a:prstGeom prst="rect">
            <a:avLst/>
          </a:prstGeom>
          <a:noFill/>
        </p:spPr>
      </p:pic>
      <p:pic>
        <p:nvPicPr>
          <p:cNvPr id="5" name="para1_b1u1.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6">
            <a:lum bright="100000"/>
          </a:blip>
          <a:srcRect/>
          <a:stretch>
            <a:fillRect/>
          </a:stretch>
        </p:blipFill>
        <p:spPr bwMode="auto">
          <a:xfrm>
            <a:off x="306388" y="1524000"/>
            <a:ext cx="304800" cy="254000"/>
          </a:xfrm>
          <a:prstGeom prst="rect">
            <a:avLst/>
          </a:prstGeom>
          <a:noFill/>
          <a:ln w="9525">
            <a:noFill/>
            <a:miter lim="800000"/>
            <a:headEnd/>
            <a:tailEnd/>
          </a:ln>
        </p:spPr>
      </p:pic>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headEnd/>
            <a:tailEnd/>
          </a:ln>
          <a:effectLst/>
        </p:spPr>
        <p:txBody>
          <a:bodyPr>
            <a:spAutoFit/>
          </a:bodyPr>
          <a:lstStyle/>
          <a:p>
            <a:endParaRPr lang="zh-CN" altLang="en-US" sz="2000"/>
          </a:p>
        </p:txBody>
      </p:sp>
      <p:sp>
        <p:nvSpPr>
          <p:cNvPr id="8" name="内容占位符 2"/>
          <p:cNvSpPr>
            <a:spLocks noGrp="1"/>
          </p:cNvSpPr>
          <p:nvPr>
            <p:ph idx="1"/>
          </p:nvPr>
        </p:nvSpPr>
        <p:spPr>
          <a:xfrm>
            <a:off x="467544" y="1273324"/>
            <a:ext cx="8292045" cy="4327677"/>
          </a:xfrm>
        </p:spPr>
        <p:txBody>
          <a:bodyPr>
            <a:normAutofit/>
          </a:bodyPr>
          <a:lstStyle/>
          <a:p>
            <a:r>
              <a:rPr kumimoji="1" lang="en-US" altLang="zh-CN" sz="2800" b="1" dirty="0">
                <a:solidFill>
                  <a:srgbClr val="4C4C4C"/>
                </a:solidFill>
              </a:rPr>
              <a:t>Global</a:t>
            </a:r>
            <a:r>
              <a:rPr kumimoji="1" lang="zh-CN" altLang="en-US" sz="2800" b="1" dirty="0">
                <a:solidFill>
                  <a:srgbClr val="4C4C4C"/>
                </a:solidFill>
              </a:rPr>
              <a:t> </a:t>
            </a:r>
            <a:r>
              <a:rPr kumimoji="1" lang="en-US" altLang="zh-CN" sz="2800" b="1" dirty="0">
                <a:solidFill>
                  <a:srgbClr val="4C4C4C"/>
                </a:solidFill>
              </a:rPr>
              <a:t>Reading</a:t>
            </a:r>
          </a:p>
          <a:p>
            <a:endParaRPr kumimoji="1" lang="en-US" altLang="zh-CN" sz="2800" b="1" dirty="0">
              <a:solidFill>
                <a:srgbClr val="4C4C4C"/>
              </a:solidFill>
            </a:endParaRPr>
          </a:p>
          <a:p>
            <a:r>
              <a:rPr kumimoji="1" lang="en-US" altLang="zh-CN" sz="2800" b="1" dirty="0">
                <a:solidFill>
                  <a:srgbClr val="4C4C4C"/>
                </a:solidFill>
              </a:rPr>
              <a:t>Detailed</a:t>
            </a:r>
            <a:r>
              <a:rPr kumimoji="1" lang="zh-CN" altLang="en-US" sz="2800" b="1" dirty="0">
                <a:solidFill>
                  <a:srgbClr val="4C4C4C"/>
                </a:solidFill>
              </a:rPr>
              <a:t> </a:t>
            </a:r>
            <a:r>
              <a:rPr kumimoji="1" lang="en-US" altLang="zh-CN" sz="2800" b="1" dirty="0">
                <a:solidFill>
                  <a:srgbClr val="4C4C4C"/>
                </a:solidFill>
              </a:rPr>
              <a:t>Reading</a:t>
            </a:r>
            <a:endParaRPr kumimoji="1" lang="zh-CN" altLang="en-US" sz="2800" b="1" dirty="0">
              <a:solidFill>
                <a:srgbClr val="4C4C4C"/>
              </a:solidFill>
            </a:endParaRPr>
          </a:p>
        </p:txBody>
      </p:sp>
      <p:sp>
        <p:nvSpPr>
          <p:cNvPr id="7" name="文本框 6">
            <a:hlinkClick r:id="rId7" action="ppaction://hlinksldjump"/>
            <a:extLst>
              <a:ext uri="{FF2B5EF4-FFF2-40B4-BE49-F238E27FC236}">
                <a16:creationId xmlns:a16="http://schemas.microsoft.com/office/drawing/2014/main" id="{BE279F79-5F68-4799-A34C-549661F31B84}"/>
              </a:ext>
            </a:extLst>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10046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6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audio>
              <p:cMediaNode vol="100000" numSld="2">
                <p:cTn id="12"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A000120140627A44PPBG</Template>
  <TotalTime>10790</TotalTime>
  <Words>5596</Words>
  <Application>Microsoft Office PowerPoint</Application>
  <PresentationFormat>全屏显示(16:10)</PresentationFormat>
  <Paragraphs>527</Paragraphs>
  <Slides>89</Slides>
  <Notes>2</Notes>
  <HiddenSlides>0</HiddenSlides>
  <MMClips>4</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89</vt:i4>
      </vt:variant>
    </vt:vector>
  </HeadingPairs>
  <TitlesOfParts>
    <vt:vector size="97" baseType="lpstr">
      <vt:lpstr>华文中宋</vt:lpstr>
      <vt:lpstr>幼圆</vt:lpstr>
      <vt:lpstr>Arial</vt:lpstr>
      <vt:lpstr>Arial Black</vt:lpstr>
      <vt:lpstr>Calibri</vt:lpstr>
      <vt:lpstr>Forte</vt:lpstr>
      <vt:lpstr>Webdings</vt:lpstr>
      <vt:lpstr>A000120140530A99PPBG</vt:lpstr>
      <vt:lpstr>Unit 6     Learning about English</vt:lpstr>
      <vt:lpstr>Learning Objectives</vt:lpstr>
      <vt:lpstr>PowerPoint 演示文稿</vt:lpstr>
      <vt:lpstr>Before Reading</vt:lpstr>
      <vt:lpstr>Before Reading</vt:lpstr>
      <vt:lpstr>PowerPoint 演示文稿</vt:lpstr>
      <vt:lpstr>PowerPoint 演示文稿</vt:lpstr>
      <vt:lpstr>Before Reading</vt:lpstr>
      <vt:lpstr>In Reading</vt:lpstr>
      <vt:lpstr>In Reading – Global Reading</vt:lpstr>
      <vt:lpstr>In Reading – Detailed Reading</vt:lpstr>
      <vt:lpstr>In Reading – Detailed Reading</vt:lpstr>
      <vt:lpstr>In Reading – Detailed Reading </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Detailed Reading</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After Reading</vt:lpstr>
      <vt:lpstr>After Reading</vt:lpstr>
      <vt:lpstr>After Reading</vt:lpstr>
      <vt:lpstr>After Reading</vt:lpstr>
      <vt:lpstr>After Reading</vt:lpstr>
      <vt:lpstr>After Reading</vt:lpstr>
      <vt:lpstr>After Reading  </vt:lpstr>
      <vt:lpstr>After Reading  </vt:lpstr>
      <vt:lpstr>After Reading  </vt:lpstr>
      <vt:lpstr>After Reading  </vt:lpstr>
      <vt:lpstr>After Reading  </vt:lpstr>
      <vt:lpstr>After Reading  </vt:lpstr>
      <vt:lpstr>After Reading </vt:lpstr>
      <vt:lpstr>Critical Thinking</vt:lpstr>
      <vt:lpstr>Critical Thinking</vt:lpstr>
      <vt:lpstr>Critical Thinking</vt:lpstr>
      <vt:lpstr>Culture Focus</vt:lpstr>
      <vt:lpstr>Culture Focus</vt:lpstr>
      <vt:lpstr>Culture Focus</vt:lpstr>
      <vt:lpstr>Culture Focus</vt:lpstr>
      <vt:lpstr>Home Reading</vt:lpstr>
      <vt:lpstr>Home Reading</vt:lpstr>
      <vt:lpstr>Home Reading</vt:lpstr>
      <vt:lpstr>Home Reading</vt:lpstr>
      <vt:lpstr>Home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White Chris</cp:lastModifiedBy>
  <cp:revision>512</cp:revision>
  <dcterms:created xsi:type="dcterms:W3CDTF">2015-07-31T00:36:37Z</dcterms:created>
  <dcterms:modified xsi:type="dcterms:W3CDTF">2021-12-22T00:19:03Z</dcterms:modified>
</cp:coreProperties>
</file>