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8"/>
  </p:notesMasterIdLst>
  <p:handoutMasterIdLst>
    <p:handoutMasterId r:id="rId39"/>
  </p:handoutMasterIdLst>
  <p:sldIdLst>
    <p:sldId id="488" r:id="rId2"/>
    <p:sldId id="472" r:id="rId3"/>
    <p:sldId id="489" r:id="rId4"/>
    <p:sldId id="463" r:id="rId5"/>
    <p:sldId id="468" r:id="rId6"/>
    <p:sldId id="459" r:id="rId7"/>
    <p:sldId id="464" r:id="rId8"/>
    <p:sldId id="466" r:id="rId9"/>
    <p:sldId id="465" r:id="rId10"/>
    <p:sldId id="461" r:id="rId11"/>
    <p:sldId id="490" r:id="rId12"/>
    <p:sldId id="491" r:id="rId13"/>
    <p:sldId id="492" r:id="rId14"/>
    <p:sldId id="467" r:id="rId15"/>
    <p:sldId id="469" r:id="rId16"/>
    <p:sldId id="470" r:id="rId17"/>
    <p:sldId id="473" r:id="rId18"/>
    <p:sldId id="475" r:id="rId19"/>
    <p:sldId id="474" r:id="rId20"/>
    <p:sldId id="476" r:id="rId21"/>
    <p:sldId id="494" r:id="rId22"/>
    <p:sldId id="477" r:id="rId23"/>
    <p:sldId id="478" r:id="rId24"/>
    <p:sldId id="480" r:id="rId25"/>
    <p:sldId id="481" r:id="rId26"/>
    <p:sldId id="479" r:id="rId27"/>
    <p:sldId id="483" r:id="rId28"/>
    <p:sldId id="482" r:id="rId29"/>
    <p:sldId id="427" r:id="rId30"/>
    <p:sldId id="428" r:id="rId31"/>
    <p:sldId id="432" r:id="rId32"/>
    <p:sldId id="434" r:id="rId33"/>
    <p:sldId id="484" r:id="rId34"/>
    <p:sldId id="485" r:id="rId35"/>
    <p:sldId id="486" r:id="rId36"/>
    <p:sldId id="487" r:id="rId37"/>
  </p:sldIdLst>
  <p:sldSz cx="9144000" cy="6858000" type="screen4x3"/>
  <p:notesSz cx="6669088" cy="9820275"/>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9933FF"/>
    <a:srgbClr val="800000"/>
    <a:srgbClr val="FF0000"/>
    <a:srgbClr val="006699"/>
    <a:srgbClr val="FEFFE9"/>
    <a:srgbClr val="FF0066"/>
    <a:srgbClr val="DDDAEC"/>
    <a:srgbClr val="D6D6F5"/>
    <a:srgbClr val="CAD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0" autoAdjust="0"/>
    <p:restoredTop sz="86137" autoAdjust="0"/>
  </p:normalViewPr>
  <p:slideViewPr>
    <p:cSldViewPr>
      <p:cViewPr varScale="1">
        <p:scale>
          <a:sx n="81" d="100"/>
          <a:sy n="81" d="100"/>
        </p:scale>
        <p:origin x="120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hdr" sz="quarter"/>
          </p:nvPr>
        </p:nvSpPr>
        <p:spPr bwMode="auto">
          <a:xfrm>
            <a:off x="0" y="0"/>
            <a:ext cx="2889250" cy="4905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518147" name="Rectangle 3"/>
          <p:cNvSpPr>
            <a:spLocks noGrp="1" noChangeArrowheads="1"/>
          </p:cNvSpPr>
          <p:nvPr>
            <p:ph type="dt" sz="quarter" idx="1"/>
          </p:nvPr>
        </p:nvSpPr>
        <p:spPr bwMode="auto">
          <a:xfrm>
            <a:off x="3779838" y="0"/>
            <a:ext cx="2889250" cy="4905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18148" name="Rectangle 4"/>
          <p:cNvSpPr>
            <a:spLocks noGrp="1" noChangeArrowheads="1"/>
          </p:cNvSpPr>
          <p:nvPr>
            <p:ph type="ftr" sz="quarter" idx="2"/>
          </p:nvPr>
        </p:nvSpPr>
        <p:spPr bwMode="auto">
          <a:xfrm>
            <a:off x="0" y="9329738"/>
            <a:ext cx="2889250" cy="490537"/>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518149" name="Rectangle 5"/>
          <p:cNvSpPr>
            <a:spLocks noGrp="1" noChangeArrowheads="1"/>
          </p:cNvSpPr>
          <p:nvPr>
            <p:ph type="sldNum" sz="quarter" idx="3"/>
          </p:nvPr>
        </p:nvSpPr>
        <p:spPr bwMode="auto">
          <a:xfrm>
            <a:off x="3779838" y="9329738"/>
            <a:ext cx="2889250" cy="49053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D922C02-17F1-4C94-9DBB-7E29864344DC}"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2" name="Rectangle 8"/>
          <p:cNvSpPr>
            <a:spLocks noChangeArrowheads="1"/>
          </p:cNvSpPr>
          <p:nvPr/>
        </p:nvSpPr>
        <p:spPr bwMode="auto">
          <a:xfrm>
            <a:off x="904875" y="349250"/>
            <a:ext cx="2800350" cy="387350"/>
          </a:xfrm>
          <a:prstGeom prst="rect">
            <a:avLst/>
          </a:prstGeom>
          <a:noFill/>
          <a:ln>
            <a:noFill/>
          </a:ln>
          <a:effectLst/>
        </p:spPr>
        <p:txBody>
          <a:bodyP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eaLnBrk="1" hangingPunct="1">
              <a:defRPr/>
            </a:pPr>
            <a:r>
              <a:rPr kumimoji="1" lang="zh-CN" altLang="en-US" sz="1200"/>
              <a:t>清华大学</a:t>
            </a:r>
            <a:r>
              <a:rPr kumimoji="1" lang="en-US" altLang="zh-CN" sz="1200"/>
              <a:t>《</a:t>
            </a:r>
            <a:r>
              <a:rPr kumimoji="1" lang="zh-CN" altLang="en-US" sz="1200"/>
              <a:t>计算机文化基础</a:t>
            </a:r>
            <a:r>
              <a:rPr kumimoji="1" lang="en-US" altLang="zh-CN" sz="1200"/>
              <a:t>》</a:t>
            </a:r>
            <a:r>
              <a:rPr kumimoji="1" lang="zh-CN" altLang="en-US" sz="1200"/>
              <a:t>电子教案</a:t>
            </a:r>
          </a:p>
        </p:txBody>
      </p:sp>
      <p:sp>
        <p:nvSpPr>
          <p:cNvPr id="2053" name="Rectangle 9"/>
          <p:cNvSpPr>
            <a:spLocks noChangeArrowheads="1"/>
          </p:cNvSpPr>
          <p:nvPr/>
        </p:nvSpPr>
        <p:spPr bwMode="auto">
          <a:xfrm>
            <a:off x="3679825" y="349250"/>
            <a:ext cx="2100263" cy="387350"/>
          </a:xfrm>
          <a:prstGeom prst="rect">
            <a:avLst/>
          </a:prstGeom>
          <a:noFill/>
          <a:ln>
            <a:noFill/>
          </a:ln>
          <a:effectLst/>
        </p:spPr>
        <p:txBody>
          <a:bodyP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defRPr/>
            </a:pPr>
            <a:r>
              <a:rPr kumimoji="1" lang="en-US" altLang="zh-CN" sz="1200"/>
              <a:t>2003</a:t>
            </a:r>
            <a:r>
              <a:rPr kumimoji="1" lang="zh-CN" altLang="en-US" sz="1200"/>
              <a:t>年</a:t>
            </a:r>
            <a:r>
              <a:rPr kumimoji="1" lang="en-US" altLang="zh-CN" sz="1200"/>
              <a:t>3</a:t>
            </a:r>
            <a:r>
              <a:rPr kumimoji="1" lang="zh-CN" altLang="en-US" sz="1200"/>
              <a:t>月</a:t>
            </a:r>
          </a:p>
        </p:txBody>
      </p:sp>
      <p:sp>
        <p:nvSpPr>
          <p:cNvPr id="2054" name="Rectangle 10"/>
          <p:cNvSpPr>
            <a:spLocks noChangeArrowheads="1"/>
          </p:cNvSpPr>
          <p:nvPr/>
        </p:nvSpPr>
        <p:spPr bwMode="auto">
          <a:xfrm>
            <a:off x="889000" y="9166225"/>
            <a:ext cx="4965700" cy="327025"/>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373755C7-EB16-45C9-9832-27CC2B4EFC3D}" type="slidenum">
              <a:rPr kumimoji="1" lang="en-US" altLang="zh-CN" sz="1200"/>
              <a:pPr algn="ctr" eaLnBrk="1" hangingPunct="1"/>
              <a:t>‹#›</a:t>
            </a:fld>
            <a:r>
              <a:rPr kumimoji="1" lang="en-US" altLang="zh-CN" sz="1200"/>
              <a:t> </a:t>
            </a:r>
            <a:r>
              <a:rPr kumimoji="1" lang="zh-CN" altLang="en-US" sz="1200"/>
              <a:t>页</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Tx/>
              <a:buNone/>
            </a:pPr>
            <a:r>
              <a:rPr lang="zh-CN" altLang="en-US" sz="1400" b="1" smtClean="0"/>
              <a:t>字符常量</a:t>
            </a:r>
            <a:endParaRPr lang="zh-CN" altLang="en-US" sz="1400" smtClean="0">
              <a:solidFill>
                <a:srgbClr val="000099"/>
              </a:solidFill>
              <a:latin typeface="楷体_GB2312" pitchFamily="49" charset="-122"/>
              <a:ea typeface="楷体_GB2312" pitchFamily="49" charset="-122"/>
            </a:endParaRPr>
          </a:p>
          <a:p>
            <a:pPr>
              <a:buFontTx/>
              <a:buNone/>
            </a:pPr>
            <a:r>
              <a:rPr lang="en-US" altLang="zh-CN" sz="1200" smtClean="0">
                <a:solidFill>
                  <a:srgbClr val="663300"/>
                </a:solidFill>
                <a:latin typeface="楷体_GB2312" pitchFamily="49" charset="-122"/>
                <a:ea typeface="楷体_GB2312" pitchFamily="49" charset="-122"/>
              </a:rPr>
              <a:t>(1)</a:t>
            </a:r>
            <a:r>
              <a:rPr lang="zh-CN" altLang="en-US" sz="1200" smtClean="0">
                <a:solidFill>
                  <a:srgbClr val="663300"/>
                </a:solidFill>
                <a:latin typeface="楷体_GB2312" pitchFamily="49" charset="-122"/>
                <a:ea typeface="楷体_GB2312" pitchFamily="49" charset="-122"/>
              </a:rPr>
              <a:t>用单引号包含的一个字符是字符型常量</a:t>
            </a:r>
          </a:p>
          <a:p>
            <a:pPr>
              <a:buFontTx/>
              <a:buNone/>
            </a:pPr>
            <a:r>
              <a:rPr lang="en-US" altLang="zh-CN" sz="1200" smtClean="0">
                <a:solidFill>
                  <a:srgbClr val="663300"/>
                </a:solidFill>
                <a:latin typeface="楷体_GB2312" pitchFamily="49" charset="-122"/>
                <a:ea typeface="楷体_GB2312" pitchFamily="49" charset="-122"/>
              </a:rPr>
              <a:t>(2)</a:t>
            </a:r>
            <a:r>
              <a:rPr lang="zh-CN" altLang="en-US" sz="1200" smtClean="0">
                <a:solidFill>
                  <a:srgbClr val="663300"/>
                </a:solidFill>
                <a:latin typeface="楷体_GB2312" pitchFamily="49" charset="-122"/>
                <a:ea typeface="楷体_GB2312" pitchFamily="49" charset="-122"/>
              </a:rPr>
              <a:t>只能包含一个字符</a:t>
            </a:r>
            <a:endParaRPr lang="zh-CN" altLang="en-US" sz="1200">
              <a:solidFill>
                <a:srgbClr val="663300"/>
              </a:solidFill>
              <a:latin typeface="楷体_GB2312" pitchFamily="49" charset="-122"/>
              <a:ea typeface="楷体_GB2312" pitchFamily="49" charset="-122"/>
            </a:endParaRPr>
          </a:p>
        </p:txBody>
      </p:sp>
    </p:spTree>
    <p:extLst>
      <p:ext uri="{BB962C8B-B14F-4D97-AF65-F5344CB8AC3E}">
        <p14:creationId xmlns:p14="http://schemas.microsoft.com/office/powerpoint/2010/main" val="99020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smtClean="0">
                <a:solidFill>
                  <a:srgbClr val="000099"/>
                </a:solidFill>
                <a:ea typeface="楷体_GB2312" pitchFamily="49" charset="-122"/>
              </a:rPr>
              <a:t>‘</a:t>
            </a:r>
            <a:r>
              <a:rPr lang="zh-CN" altLang="en-US" sz="1200" smtClean="0">
                <a:solidFill>
                  <a:srgbClr val="000099"/>
                </a:solidFill>
                <a:latin typeface="楷体_GB2312" pitchFamily="49" charset="-122"/>
                <a:ea typeface="楷体_GB2312" pitchFamily="49" charset="-122"/>
              </a:rPr>
              <a:t>ａ</a:t>
            </a:r>
            <a:r>
              <a:rPr lang="zh-CN" altLang="en-US" sz="1200" smtClean="0">
                <a:solidFill>
                  <a:srgbClr val="000099"/>
                </a:solidFill>
                <a:ea typeface="楷体_GB2312" pitchFamily="49" charset="-122"/>
              </a:rPr>
              <a:t>’</a:t>
            </a:r>
            <a:r>
              <a:rPr lang="zh-CN" altLang="en-US" sz="1200" smtClean="0">
                <a:solidFill>
                  <a:srgbClr val="000099"/>
                </a:solidFill>
                <a:latin typeface="楷体_GB2312" pitchFamily="49" charset="-122"/>
                <a:ea typeface="楷体_GB2312" pitchFamily="49" charset="-122"/>
              </a:rPr>
              <a:t>是字符常量，</a:t>
            </a:r>
            <a:r>
              <a:rPr lang="zh-CN" altLang="en-US" sz="1200" smtClean="0">
                <a:solidFill>
                  <a:srgbClr val="000099"/>
                </a:solidFill>
                <a:ea typeface="楷体_GB2312" pitchFamily="49" charset="-122"/>
              </a:rPr>
              <a:t>”</a:t>
            </a:r>
            <a:r>
              <a:rPr lang="zh-CN" altLang="en-US" sz="1200" smtClean="0">
                <a:solidFill>
                  <a:srgbClr val="000099"/>
                </a:solidFill>
                <a:latin typeface="楷体_GB2312" pitchFamily="49" charset="-122"/>
                <a:ea typeface="楷体_GB2312" pitchFamily="49" charset="-122"/>
              </a:rPr>
              <a:t>ａ</a:t>
            </a:r>
            <a:r>
              <a:rPr lang="zh-CN" altLang="en-US" sz="1200" smtClean="0">
                <a:solidFill>
                  <a:srgbClr val="000099"/>
                </a:solidFill>
                <a:ea typeface="楷体_GB2312" pitchFamily="49" charset="-122"/>
              </a:rPr>
              <a:t>”</a:t>
            </a:r>
            <a:r>
              <a:rPr lang="zh-CN" altLang="en-US" sz="1200" smtClean="0">
                <a:solidFill>
                  <a:srgbClr val="000099"/>
                </a:solidFill>
                <a:latin typeface="楷体_GB2312" pitchFamily="49" charset="-122"/>
                <a:ea typeface="楷体_GB2312" pitchFamily="49" charset="-122"/>
              </a:rPr>
              <a:t>是字符串常量，二者不同。</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u="sng" smtClean="0">
                <a:solidFill>
                  <a:srgbClr val="CC0000"/>
                </a:solidFill>
                <a:latin typeface="楷体_GB2312" pitchFamily="49" charset="-122"/>
                <a:ea typeface="楷体_GB2312" pitchFamily="49" charset="-122"/>
              </a:rPr>
              <a:t>结论：</a:t>
            </a:r>
            <a:r>
              <a:rPr lang="zh-CN" altLang="en-US" sz="1200" smtClean="0">
                <a:solidFill>
                  <a:srgbClr val="663300"/>
                </a:solidFill>
                <a:latin typeface="楷体_GB2312" pitchFamily="49" charset="-122"/>
                <a:ea typeface="楷体_GB2312" pitchFamily="49" charset="-122"/>
              </a:rPr>
              <a:t>不能把一个字符串常量赋给一个字符变量。</a:t>
            </a:r>
          </a:p>
          <a:p>
            <a:endParaRPr lang="zh-CN" altLang="en-US"/>
          </a:p>
        </p:txBody>
      </p:sp>
    </p:spTree>
    <p:extLst>
      <p:ext uri="{BB962C8B-B14F-4D97-AF65-F5344CB8AC3E}">
        <p14:creationId xmlns:p14="http://schemas.microsoft.com/office/powerpoint/2010/main" val="241677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二进制表示小数，可以无限接近，但不完全相同</a:t>
            </a:r>
            <a:endParaRPr lang="en-US" altLang="zh-CN" smtClean="0"/>
          </a:p>
          <a:p>
            <a:r>
              <a:rPr lang="en-US" altLang="zh-CN" smtClean="0"/>
              <a:t>#include&lt;stdio.h&gt;</a:t>
            </a:r>
          </a:p>
          <a:p>
            <a:r>
              <a:rPr lang="en-US" altLang="zh-CN" smtClean="0"/>
              <a:t>#include&lt;stdlib.h&gt;</a:t>
            </a:r>
          </a:p>
          <a:p>
            <a:endParaRPr lang="en-US" altLang="zh-CN" smtClean="0"/>
          </a:p>
          <a:p>
            <a:r>
              <a:rPr lang="en-US" altLang="zh-CN" smtClean="0"/>
              <a:t>int main()</a:t>
            </a:r>
          </a:p>
          <a:p>
            <a:r>
              <a:rPr lang="en-US" altLang="zh-CN" smtClean="0"/>
              <a:t>{</a:t>
            </a:r>
          </a:p>
          <a:p>
            <a:r>
              <a:rPr lang="en-US" altLang="zh-CN" smtClean="0"/>
              <a:t>       float f=0.1;</a:t>
            </a:r>
          </a:p>
          <a:p>
            <a:r>
              <a:rPr lang="en-US" altLang="zh-CN" smtClean="0"/>
              <a:t>       double ff=0.1;</a:t>
            </a:r>
          </a:p>
          <a:p>
            <a:r>
              <a:rPr lang="en-US" altLang="zh-CN" smtClean="0"/>
              <a:t>       printf("%.15f\n",f);</a:t>
            </a:r>
          </a:p>
          <a:p>
            <a:r>
              <a:rPr lang="en-US" altLang="zh-CN" smtClean="0"/>
              <a:t>       printf("%.25f\n",ff);</a:t>
            </a:r>
          </a:p>
          <a:p>
            <a:r>
              <a:rPr lang="en-US" altLang="zh-CN" smtClean="0"/>
              <a:t>       printf("%d\n", 0.1+0.2 == 0.3);       </a:t>
            </a:r>
          </a:p>
          <a:p>
            <a:r>
              <a:rPr lang="en-US" altLang="zh-CN" smtClean="0"/>
              <a:t>       return 0;</a:t>
            </a:r>
          </a:p>
          <a:p>
            <a:r>
              <a:rPr lang="en-US" altLang="zh-CN" smtClean="0"/>
              <a:t>}</a:t>
            </a:r>
          </a:p>
        </p:txBody>
      </p:sp>
    </p:spTree>
    <p:extLst>
      <p:ext uri="{BB962C8B-B14F-4D97-AF65-F5344CB8AC3E}">
        <p14:creationId xmlns:p14="http://schemas.microsoft.com/office/powerpoint/2010/main" val="145971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 name="日期占位符 9"/>
          <p:cNvSpPr>
            <a:spLocks noGrp="1"/>
          </p:cNvSpPr>
          <p:nvPr>
            <p:ph type="dt" sz="half" idx="10"/>
          </p:nvPr>
        </p:nvSpPr>
        <p:spPr/>
        <p:txBody>
          <a:bodyPr/>
          <a:lstStyle/>
          <a:p>
            <a:fld id="{3F99C6EA-740E-45C4-B288-4FE2E8573F86}" type="datetime1">
              <a:rPr lang="zh-CN" altLang="en-US" smtClean="0"/>
              <a:t>2022/3/5</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2" name="灯片编号占位符 11"/>
          <p:cNvSpPr>
            <a:spLocks noGrp="1"/>
          </p:cNvSpPr>
          <p:nvPr>
            <p:ph type="sldNum" sz="quarter" idx="12"/>
          </p:nvPr>
        </p:nvSpPr>
        <p:spPr/>
        <p:txBody>
          <a:bodyPr/>
          <a:lstStyle/>
          <a:p>
            <a:fld id="{EC03C6CA-3C3D-40C1-A420-2C567DB71F3D}" type="slidenum">
              <a:rPr lang="zh-CN" altLang="en-US" smtClean="0"/>
              <a:t>‹#›</a:t>
            </a:fld>
            <a:endParaRPr lang="zh-CN" altLang="en-US"/>
          </a:p>
        </p:txBody>
      </p:sp>
    </p:spTree>
    <p:extLst>
      <p:ext uri="{BB962C8B-B14F-4D97-AF65-F5344CB8AC3E}">
        <p14:creationId xmlns:p14="http://schemas.microsoft.com/office/powerpoint/2010/main" val="15574977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476250"/>
            <a:ext cx="2286000" cy="5086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476250"/>
            <a:ext cx="6705600" cy="5086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A8FB16-D77E-43BD-AF79-38B4512696DE}" type="datetime1">
              <a:rPr lang="zh-CN" altLang="en-US" smtClean="0"/>
              <a:t>2022/3/5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03C6CA-3C3D-40C1-A420-2C567DB71F3D}" type="slidenum">
              <a:rPr lang="zh-CN" altLang="en-US" smtClean="0"/>
              <a:t>‹#›</a:t>
            </a:fld>
            <a:endParaRPr lang="zh-CN" altLang="en-US"/>
          </a:p>
        </p:txBody>
      </p:sp>
    </p:spTree>
    <p:extLst>
      <p:ext uri="{BB962C8B-B14F-4D97-AF65-F5344CB8AC3E}">
        <p14:creationId xmlns:p14="http://schemas.microsoft.com/office/powerpoint/2010/main" val="20368495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476250"/>
            <a:ext cx="9144000" cy="1143000"/>
          </a:xfrm>
        </p:spPr>
        <p:txBody>
          <a:bodyPr/>
          <a:lstStyle/>
          <a:p>
            <a:r>
              <a:rPr lang="zh-CN" altLang="en-US"/>
              <a:t>单击此处编辑母版标题样式</a:t>
            </a:r>
          </a:p>
        </p:txBody>
      </p:sp>
      <p:sp>
        <p:nvSpPr>
          <p:cNvPr id="3" name="内容占位符 2"/>
          <p:cNvSpPr>
            <a:spLocks noGrp="1"/>
          </p:cNvSpPr>
          <p:nvPr>
            <p:ph sz="half" idx="1"/>
          </p:nvPr>
        </p:nvSpPr>
        <p:spPr>
          <a:xfrm>
            <a:off x="914400" y="16764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914400" y="36957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8B9968-B1FC-4834-AF7A-6019E000E796}" type="datetime1">
              <a:rPr lang="zh-CN" altLang="en-US" smtClean="0"/>
              <a:t>2022/3/5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03C6CA-3C3D-40C1-A420-2C567DB71F3D}" type="slidenum">
              <a:rPr lang="zh-CN" altLang="en-US" smtClean="0"/>
              <a:t>‹#›</a:t>
            </a:fld>
            <a:endParaRPr lang="zh-CN" altLang="en-US"/>
          </a:p>
        </p:txBody>
      </p:sp>
    </p:spTree>
    <p:extLst>
      <p:ext uri="{BB962C8B-B14F-4D97-AF65-F5344CB8AC3E}">
        <p14:creationId xmlns:p14="http://schemas.microsoft.com/office/powerpoint/2010/main" val="10812481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476250"/>
            <a:ext cx="9144000" cy="1143000"/>
          </a:xfrm>
        </p:spPr>
        <p:txBody>
          <a:bodyPr/>
          <a:lstStyle/>
          <a:p>
            <a:r>
              <a:rPr lang="zh-CN" altLang="en-US"/>
              <a:t>单击此处编辑母版标题样式</a:t>
            </a:r>
          </a:p>
        </p:txBody>
      </p:sp>
      <p:sp>
        <p:nvSpPr>
          <p:cNvPr id="3" name="表格占位符 2"/>
          <p:cNvSpPr>
            <a:spLocks noGrp="1"/>
          </p:cNvSpPr>
          <p:nvPr>
            <p:ph type="tbl" idx="1"/>
          </p:nvPr>
        </p:nvSpPr>
        <p:spPr>
          <a:xfrm>
            <a:off x="914400" y="1676400"/>
            <a:ext cx="6629400" cy="3886200"/>
          </a:xfrm>
        </p:spPr>
        <p:txBody>
          <a:bodyPr/>
          <a:lstStyle/>
          <a:p>
            <a:pPr lvl="0"/>
            <a:endParaRPr lang="zh-CN" altLang="en-US" noProof="0"/>
          </a:p>
        </p:txBody>
      </p:sp>
      <p:sp>
        <p:nvSpPr>
          <p:cNvPr id="4" name="日期占位符 3"/>
          <p:cNvSpPr>
            <a:spLocks noGrp="1"/>
          </p:cNvSpPr>
          <p:nvPr>
            <p:ph type="dt" sz="half" idx="10"/>
          </p:nvPr>
        </p:nvSpPr>
        <p:spPr/>
        <p:txBody>
          <a:bodyPr/>
          <a:lstStyle/>
          <a:p>
            <a:fld id="{4B163D6A-A58D-4737-83B5-D704D1E43AE8}" type="datetime1">
              <a:rPr lang="zh-CN" altLang="en-US" smtClean="0"/>
              <a:t>2022/3/5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03C6CA-3C3D-40C1-A420-2C567DB71F3D}" type="slidenum">
              <a:rPr lang="zh-CN" altLang="en-US" smtClean="0"/>
              <a:t>‹#›</a:t>
            </a:fld>
            <a:endParaRPr lang="zh-CN" altLang="en-US"/>
          </a:p>
        </p:txBody>
      </p:sp>
    </p:spTree>
    <p:extLst>
      <p:ext uri="{BB962C8B-B14F-4D97-AF65-F5344CB8AC3E}">
        <p14:creationId xmlns:p14="http://schemas.microsoft.com/office/powerpoint/2010/main" val="16518202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solidFill>
                <a:effectLst/>
              </a:defRPr>
            </a:lvl1pPr>
          </a:lstStyle>
          <a:p>
            <a:r>
              <a:rPr lang="zh-CN" altLang="en-US"/>
              <a:t>单击此处编辑母版标题样式</a:t>
            </a:r>
          </a:p>
        </p:txBody>
      </p:sp>
      <p:sp>
        <p:nvSpPr>
          <p:cNvPr id="3" name="内容占位符 2"/>
          <p:cNvSpPr>
            <a:spLocks noGrp="1"/>
          </p:cNvSpPr>
          <p:nvPr>
            <p:ph idx="1"/>
          </p:nvPr>
        </p:nvSpPr>
        <p:spPr/>
        <p:txBody>
          <a:bodyPr/>
          <a:lstStyle>
            <a:lvl1pPr>
              <a:defRPr sz="3600">
                <a:latin typeface="楷体" panose="02010609060101010101" pitchFamily="49" charset="-122"/>
                <a:ea typeface="楷体" panose="02010609060101010101" pitchFamily="49" charset="-122"/>
              </a:defRPr>
            </a:lvl1pPr>
            <a:lvl2pPr>
              <a:defRPr sz="3200">
                <a:latin typeface="楷体" panose="02010609060101010101" pitchFamily="49" charset="-122"/>
                <a:ea typeface="楷体" panose="02010609060101010101" pitchFamily="49" charset="-122"/>
              </a:defRPr>
            </a:lvl2pPr>
            <a:lvl3pPr>
              <a:defRPr sz="2800">
                <a:latin typeface="楷体" panose="02010609060101010101" pitchFamily="49" charset="-122"/>
                <a:ea typeface="楷体" panose="02010609060101010101" pitchFamily="49" charset="-122"/>
              </a:defRPr>
            </a:lvl3pPr>
            <a:lvl4pPr>
              <a:defRPr sz="2400">
                <a:latin typeface="楷体" panose="02010609060101010101" pitchFamily="49" charset="-122"/>
                <a:ea typeface="楷体" panose="02010609060101010101" pitchFamily="49" charset="-122"/>
              </a:defRPr>
            </a:lvl4pPr>
            <a:lvl5pPr>
              <a:defRPr sz="2000">
                <a:latin typeface="楷体" panose="02010609060101010101" pitchFamily="49" charset="-122"/>
                <a:ea typeface="楷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EAEE69-5444-412C-9E1F-03DD1D2B6531}" type="datetime1">
              <a:rPr lang="zh-CN" altLang="en-US" smtClean="0"/>
              <a:t>2022/3/5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03C6CA-3C3D-40C1-A420-2C567DB71F3D}" type="slidenum">
              <a:rPr lang="zh-CN" altLang="en-US" smtClean="0"/>
              <a:t>‹#›</a:t>
            </a:fld>
            <a:endParaRPr lang="zh-CN" altLang="en-US"/>
          </a:p>
        </p:txBody>
      </p:sp>
    </p:spTree>
    <p:extLst>
      <p:ext uri="{BB962C8B-B14F-4D97-AF65-F5344CB8AC3E}">
        <p14:creationId xmlns:p14="http://schemas.microsoft.com/office/powerpoint/2010/main" val="41622797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01898CB-F548-41AE-A692-3812E1CDEABD}" type="datetime1">
              <a:rPr lang="zh-CN" altLang="en-US" smtClean="0"/>
              <a:t>2022/3/5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03C6CA-3C3D-40C1-A420-2C567DB71F3D}" type="slidenum">
              <a:rPr lang="zh-CN" altLang="en-US" smtClean="0"/>
              <a:t>‹#›</a:t>
            </a:fld>
            <a:endParaRPr lang="zh-CN" altLang="en-US"/>
          </a:p>
        </p:txBody>
      </p:sp>
    </p:spTree>
    <p:extLst>
      <p:ext uri="{BB962C8B-B14F-4D97-AF65-F5344CB8AC3E}">
        <p14:creationId xmlns:p14="http://schemas.microsoft.com/office/powerpoint/2010/main" val="22762181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676400"/>
            <a:ext cx="3238500" cy="3886200"/>
          </a:xfrm>
        </p:spPr>
        <p:txBody>
          <a:bodyPr/>
          <a:lstStyle>
            <a:lvl1pPr>
              <a:defRPr sz="3600"/>
            </a:lvl1pPr>
            <a:lvl2pPr>
              <a:defRPr sz="3200"/>
            </a:lvl2pPr>
            <a:lvl3pPr>
              <a:defRPr sz="2800"/>
            </a:lvl3pPr>
            <a:lvl4pPr>
              <a:defRPr sz="24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2"/>
          <p:cNvSpPr>
            <a:spLocks noGrp="1"/>
          </p:cNvSpPr>
          <p:nvPr>
            <p:ph sz="half" idx="10"/>
          </p:nvPr>
        </p:nvSpPr>
        <p:spPr>
          <a:xfrm>
            <a:off x="4644008" y="1678977"/>
            <a:ext cx="3238500" cy="3886200"/>
          </a:xfrm>
        </p:spPr>
        <p:txBody>
          <a:bodyPr/>
          <a:lstStyle>
            <a:lvl1pPr>
              <a:defRPr sz="3600"/>
            </a:lvl1pPr>
            <a:lvl2pPr>
              <a:defRPr sz="3200"/>
            </a:lvl2pPr>
            <a:lvl3pPr>
              <a:defRPr sz="2800"/>
            </a:lvl3pPr>
            <a:lvl4pPr>
              <a:defRPr sz="24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1"/>
          </p:nvPr>
        </p:nvSpPr>
        <p:spPr/>
        <p:txBody>
          <a:bodyPr/>
          <a:lstStyle/>
          <a:p>
            <a:fld id="{C353C785-144A-430C-B080-3065EA767C43}" type="datetime1">
              <a:rPr lang="zh-CN" altLang="en-US" smtClean="0"/>
              <a:t>2022/3/5</a:t>
            </a:fld>
            <a:endParaRPr lang="zh-CN" altLang="en-US"/>
          </a:p>
        </p:txBody>
      </p:sp>
      <p:sp>
        <p:nvSpPr>
          <p:cNvPr id="7" name="页脚占位符 6"/>
          <p:cNvSpPr>
            <a:spLocks noGrp="1"/>
          </p:cNvSpPr>
          <p:nvPr>
            <p:ph type="ftr" sz="quarter" idx="12"/>
          </p:nvPr>
        </p:nvSpPr>
        <p:spPr/>
        <p:txBody>
          <a:bodyPr/>
          <a:lstStyle/>
          <a:p>
            <a:endParaRPr lang="zh-CN" altLang="en-US"/>
          </a:p>
        </p:txBody>
      </p:sp>
      <p:sp>
        <p:nvSpPr>
          <p:cNvPr id="8" name="灯片编号占位符 7"/>
          <p:cNvSpPr>
            <a:spLocks noGrp="1"/>
          </p:cNvSpPr>
          <p:nvPr>
            <p:ph type="sldNum" sz="quarter" idx="13"/>
          </p:nvPr>
        </p:nvSpPr>
        <p:spPr/>
        <p:txBody>
          <a:bodyPr/>
          <a:lstStyle/>
          <a:p>
            <a:fld id="{EC03C6CA-3C3D-40C1-A420-2C567DB71F3D}" type="slidenum">
              <a:rPr lang="zh-CN" altLang="en-US" smtClean="0"/>
              <a:t>‹#›</a:t>
            </a:fld>
            <a:endParaRPr lang="zh-CN" altLang="en-US"/>
          </a:p>
        </p:txBody>
      </p:sp>
    </p:spTree>
    <p:extLst>
      <p:ext uri="{BB962C8B-B14F-4D97-AF65-F5344CB8AC3E}">
        <p14:creationId xmlns:p14="http://schemas.microsoft.com/office/powerpoint/2010/main" val="24564833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57036A-152D-499B-895B-F8CB26C35663}" type="datetime1">
              <a:rPr lang="zh-CN" altLang="en-US" smtClean="0"/>
              <a:t>2022/3/5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03C6CA-3C3D-40C1-A420-2C567DB71F3D}" type="slidenum">
              <a:rPr lang="zh-CN" altLang="en-US" smtClean="0"/>
              <a:t>‹#›</a:t>
            </a:fld>
            <a:endParaRPr lang="zh-CN" altLang="en-US"/>
          </a:p>
        </p:txBody>
      </p:sp>
    </p:spTree>
    <p:extLst>
      <p:ext uri="{BB962C8B-B14F-4D97-AF65-F5344CB8AC3E}">
        <p14:creationId xmlns:p14="http://schemas.microsoft.com/office/powerpoint/2010/main" val="11019894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70864A-5444-4E28-95B7-02194F320D7C}" type="datetime1">
              <a:rPr lang="zh-CN" altLang="en-US" smtClean="0"/>
              <a:t>2022/3/5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03C6CA-3C3D-40C1-A420-2C567DB71F3D}" type="slidenum">
              <a:rPr lang="zh-CN" altLang="en-US" smtClean="0"/>
              <a:t>‹#›</a:t>
            </a:fld>
            <a:endParaRPr lang="zh-CN" altLang="en-US"/>
          </a:p>
        </p:txBody>
      </p:sp>
    </p:spTree>
    <p:extLst>
      <p:ext uri="{BB962C8B-B14F-4D97-AF65-F5344CB8AC3E}">
        <p14:creationId xmlns:p14="http://schemas.microsoft.com/office/powerpoint/2010/main" val="24263501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2D7E97-E17B-4A0B-A48D-4AF0830A3515}" type="datetime1">
              <a:rPr lang="zh-CN" altLang="en-US" smtClean="0"/>
              <a:t>2022/3/5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03C6CA-3C3D-40C1-A420-2C567DB71F3D}" type="slidenum">
              <a:rPr lang="zh-CN" altLang="en-US" smtClean="0"/>
              <a:t>‹#›</a:t>
            </a:fld>
            <a:endParaRPr lang="zh-CN" altLang="en-US"/>
          </a:p>
        </p:txBody>
      </p:sp>
    </p:spTree>
    <p:extLst>
      <p:ext uri="{BB962C8B-B14F-4D97-AF65-F5344CB8AC3E}">
        <p14:creationId xmlns:p14="http://schemas.microsoft.com/office/powerpoint/2010/main" val="641308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29A4BD-773A-4962-97CC-C1FC25A35ABA}" type="datetime1">
              <a:rPr lang="zh-CN" altLang="en-US" smtClean="0"/>
              <a:t>2022/3/5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03C6CA-3C3D-40C1-A420-2C567DB71F3D}" type="slidenum">
              <a:rPr lang="zh-CN" altLang="en-US" smtClean="0"/>
              <a:t>‹#›</a:t>
            </a:fld>
            <a:endParaRPr lang="zh-CN" altLang="en-US"/>
          </a:p>
        </p:txBody>
      </p:sp>
    </p:spTree>
    <p:extLst>
      <p:ext uri="{BB962C8B-B14F-4D97-AF65-F5344CB8AC3E}">
        <p14:creationId xmlns:p14="http://schemas.microsoft.com/office/powerpoint/2010/main" val="20397746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FF3AB4-774A-4A73-A8B1-B32E90947EA0}" type="datetime1">
              <a:rPr lang="zh-CN" altLang="en-US" smtClean="0"/>
              <a:t>2022/3/5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03C6CA-3C3D-40C1-A420-2C567DB71F3D}" type="slidenum">
              <a:rPr lang="zh-CN" altLang="en-US" smtClean="0"/>
              <a:t>‹#›</a:t>
            </a:fld>
            <a:endParaRPr lang="zh-CN" altLang="en-US"/>
          </a:p>
        </p:txBody>
      </p:sp>
    </p:spTree>
    <p:extLst>
      <p:ext uri="{BB962C8B-B14F-4D97-AF65-F5344CB8AC3E}">
        <p14:creationId xmlns:p14="http://schemas.microsoft.com/office/powerpoint/2010/main" val="40707413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0" y="476250"/>
            <a:ext cx="9144000" cy="1143000"/>
          </a:xfrm>
          <a:prstGeom prst="rect">
            <a:avLst/>
          </a:prstGeom>
          <a:noFill/>
          <a:ln>
            <a:noFill/>
          </a:ln>
          <a:effectLst/>
        </p:spPr>
        <p:txBody>
          <a:bodyPr vert="horz" wrap="square" lIns="92075" tIns="46038" rIns="92075" bIns="46038" numCol="1" anchor="ctr" anchorCtr="0" compatLnSpc="1">
            <a:prstTxWarp prst="textNoShape">
              <a:avLst/>
            </a:prstTxWarp>
          </a:bodyPr>
          <a:lstStyle/>
          <a:p>
            <a:pPr lvl="0"/>
            <a:r>
              <a:rPr lang="en-US" altLang="zh-CN"/>
              <a:t>  Edit Master title</a:t>
            </a:r>
          </a:p>
        </p:txBody>
      </p:sp>
      <p:sp>
        <p:nvSpPr>
          <p:cNvPr id="1027" name="Rectangle 3"/>
          <p:cNvSpPr>
            <a:spLocks noGrp="1" noChangeArrowheads="1"/>
          </p:cNvSpPr>
          <p:nvPr>
            <p:ph type="body" idx="1"/>
          </p:nvPr>
        </p:nvSpPr>
        <p:spPr bwMode="auto">
          <a:xfrm>
            <a:off x="914400" y="1676400"/>
            <a:ext cx="6629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graphicFrame>
        <p:nvGraphicFramePr>
          <p:cNvPr id="1028" name="Object 29"/>
          <p:cNvGraphicFramePr>
            <a:graphicFrameLocks noChangeAspect="1"/>
          </p:cNvGraphicFramePr>
          <p:nvPr/>
        </p:nvGraphicFramePr>
        <p:xfrm>
          <a:off x="107950" y="6400800"/>
          <a:ext cx="346075" cy="341313"/>
        </p:xfrm>
        <a:graphic>
          <a:graphicData uri="http://schemas.openxmlformats.org/presentationml/2006/ole">
            <mc:AlternateContent xmlns:mc="http://schemas.openxmlformats.org/markup-compatibility/2006">
              <mc:Choice xmlns:v="urn:schemas-microsoft-com:vml" Requires="v">
                <p:oleObj spid="_x0000_s1090" name="位图图像" r:id="rId16" imgW="685714" imgH="676369" progId="Paint.Picture">
                  <p:embed/>
                </p:oleObj>
              </mc:Choice>
              <mc:Fallback>
                <p:oleObj name="位图图像" r:id="rId16" imgW="685714" imgH="676369" progId="Paint.Picture">
                  <p:embed/>
                  <p:pic>
                    <p:nvPicPr>
                      <p:cNvPr id="0" name="Object 29"/>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950" y="64008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userDrawn="1"/>
        </p:nvSpPr>
        <p:spPr bwMode="auto">
          <a:xfrm>
            <a:off x="0" y="0"/>
            <a:ext cx="9144000" cy="620688"/>
          </a:xfrm>
          <a:prstGeom prst="rect">
            <a:avLst/>
          </a:prstGeom>
          <a:solidFill>
            <a:srgbClr val="DDDAEC"/>
          </a:solidFill>
          <a:ln>
            <a:no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4A1D9-D55A-4DFC-8268-1E358D96D04E}" type="datetime1">
              <a:rPr lang="zh-CN" altLang="en-US" smtClean="0"/>
              <a:t>2022/3/5</a:t>
            </a:fld>
            <a:endParaRPr lang="zh-CN" altLang="en-US"/>
          </a:p>
        </p:txBody>
      </p:sp>
      <p:sp>
        <p:nvSpPr>
          <p:cNvPr id="4"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5" name="灯片编号占位符 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3C6CA-3C3D-40C1-A420-2C567DB71F3D}" type="slidenum">
              <a:rPr lang="zh-CN" altLang="en-US" smtClean="0"/>
              <a:t>‹#›</a:t>
            </a:fld>
            <a:endParaRPr lang="zh-CN" altLang="en-US"/>
          </a:p>
        </p:txBody>
      </p:sp>
      <p:pic>
        <p:nvPicPr>
          <p:cNvPr id="11" name="图片 10"/>
          <p:cNvPicPr>
            <a:picLocks noChangeAspect="1"/>
          </p:cNvPicPr>
          <p:nvPr userDrawn="1"/>
        </p:nvPicPr>
        <p:blipFill>
          <a:blip r:embed="rId18">
            <a:extLst>
              <a:ext uri="{BEBA8EAE-BF5A-486C-A8C5-ECC9F3942E4B}">
                <a14:imgProps xmlns:a14="http://schemas.microsoft.com/office/drawing/2010/main">
                  <a14:imgLayer r:embed="rId19">
                    <a14:imgEffect>
                      <a14:saturation sat="400000"/>
                    </a14:imgEffect>
                  </a14:imgLayer>
                </a14:imgProps>
              </a:ext>
            </a:extLst>
          </a:blip>
          <a:stretch>
            <a:fillRect/>
          </a:stretch>
        </p:blipFill>
        <p:spPr>
          <a:xfrm>
            <a:off x="8351912" y="26650"/>
            <a:ext cx="792088" cy="784900"/>
          </a:xfrm>
          <a:prstGeom prst="ellipse">
            <a:avLst/>
          </a:prstGeom>
          <a:ln w="1270" cap="rnd" cmpd="sng">
            <a:solidFill>
              <a:srgbClr val="CAD4F4"/>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iming>
    <p:tnLst>
      <p:par>
        <p:cTn id="1" dur="indefinite" restart="never" nodeType="tmRoot"/>
      </p:par>
    </p:tnLst>
  </p:timing>
  <p:hf hdr="0" ftr="0" dt="0"/>
  <p:txStyles>
    <p:title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p:titleStyle>
    <p:bodyStyle>
      <a:lvl1pPr marL="342900" indent="-342900" algn="l" defTabSz="762000" rtl="0" eaLnBrk="0" fontAlgn="base" hangingPunct="0">
        <a:spcBef>
          <a:spcPct val="20000"/>
        </a:spcBef>
        <a:spcAft>
          <a:spcPct val="0"/>
        </a:spcAft>
        <a:buChar char="•"/>
        <a:defRPr kumimoji="1" sz="4400" kern="1200">
          <a:solidFill>
            <a:srgbClr val="4D4D4D"/>
          </a:solidFill>
          <a:latin typeface="+mn-lt"/>
          <a:ea typeface="+mn-ea"/>
          <a:cs typeface="+mn-cs"/>
        </a:defRPr>
      </a:lvl1pPr>
      <a:lvl2pPr marL="742950" indent="-285750" algn="l" defTabSz="762000" rtl="0" eaLnBrk="0" fontAlgn="base" hangingPunct="0">
        <a:spcBef>
          <a:spcPct val="20000"/>
        </a:spcBef>
        <a:spcAft>
          <a:spcPct val="0"/>
        </a:spcAft>
        <a:buChar char="–"/>
        <a:defRPr kumimoji="1" sz="3600" kern="1200">
          <a:solidFill>
            <a:srgbClr val="4D4D4D"/>
          </a:solidFill>
          <a:latin typeface="+mn-lt"/>
          <a:ea typeface="+mn-ea"/>
          <a:cs typeface="+mn-cs"/>
        </a:defRPr>
      </a:lvl2pPr>
      <a:lvl3pPr marL="1143000" indent="-228600" algn="l" defTabSz="762000" rtl="0" eaLnBrk="0" fontAlgn="base" hangingPunct="0">
        <a:spcBef>
          <a:spcPct val="20000"/>
        </a:spcBef>
        <a:spcAft>
          <a:spcPct val="0"/>
        </a:spcAft>
        <a:buChar char="•"/>
        <a:defRPr kumimoji="1" sz="3600" kern="1200">
          <a:solidFill>
            <a:srgbClr val="4D4D4D"/>
          </a:solidFill>
          <a:latin typeface="+mn-lt"/>
          <a:ea typeface="+mn-ea"/>
          <a:cs typeface="+mn-cs"/>
        </a:defRPr>
      </a:lvl3pPr>
      <a:lvl4pPr marL="1562100" indent="-228600" algn="l" defTabSz="762000" rtl="0" eaLnBrk="0" fontAlgn="base" hangingPunct="0">
        <a:spcBef>
          <a:spcPct val="20000"/>
        </a:spcBef>
        <a:spcAft>
          <a:spcPct val="0"/>
        </a:spcAft>
        <a:buChar char="–"/>
        <a:defRPr kumimoji="1" sz="3600" kern="1200">
          <a:solidFill>
            <a:srgbClr val="4D4D4D"/>
          </a:solidFill>
          <a:latin typeface="+mn-lt"/>
          <a:ea typeface="+mn-ea"/>
          <a:cs typeface="+mn-cs"/>
        </a:defRPr>
      </a:lvl4pPr>
      <a:lvl5pPr marL="1981200" indent="-228600" algn="l" defTabSz="762000" rtl="0" eaLnBrk="0" fontAlgn="base" hangingPunct="0">
        <a:spcBef>
          <a:spcPct val="20000"/>
        </a:spcBef>
        <a:spcAft>
          <a:spcPct val="0"/>
        </a:spcAft>
        <a:buChar char="•"/>
        <a:defRPr kumimoji="1" sz="36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11.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6.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2" Type="http://schemas.openxmlformats.org/officeDocument/2006/relationships/tags" Target="../tags/tag20.xml"/><Relationship Id="rId16"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1</a:t>
            </a:fld>
            <a:endParaRPr lang="zh-CN" altLang="en-US"/>
          </a:p>
        </p:txBody>
      </p:sp>
      <p:sp>
        <p:nvSpPr>
          <p:cNvPr id="3" name="Rectangle 35"/>
          <p:cNvSpPr txBox="1">
            <a:spLocks noChangeArrowheads="1"/>
          </p:cNvSpPr>
          <p:nvPr/>
        </p:nvSpPr>
        <p:spPr bwMode="auto">
          <a:xfrm>
            <a:off x="827088" y="1125538"/>
            <a:ext cx="7848600" cy="1366837"/>
          </a:xfrm>
          <a:prstGeom prst="rect">
            <a:avLst/>
          </a:prstGeom>
          <a:noFill/>
          <a:ln>
            <a:noFill/>
          </a:ln>
          <a:effectLst/>
        </p:spPr>
        <p:txBody>
          <a:bodyPr vert="horz" wrap="square" lIns="92075" tIns="46038" rIns="92075" bIns="46038" numCol="1" anchor="ctr" anchorCtr="0" compatLnSpc="1">
            <a:prstTxWarp prst="textNoShape">
              <a:avLst/>
            </a:prstTxWarp>
          </a:bodyPr>
          <a:lstStyle>
            <a:lvl1pPr algn="ctr" defTabSz="762000" rtl="0" eaLnBrk="0" fontAlgn="base" hangingPunct="0">
              <a:spcBef>
                <a:spcPct val="0"/>
              </a:spcBef>
              <a:spcAft>
                <a:spcPct val="0"/>
              </a:spcAft>
              <a:defRPr kumimoji="1" sz="60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l">
              <a:defRPr/>
            </a:pPr>
            <a:r>
              <a:rPr lang="zh-CN" altLang="en-US" sz="6600" smtClean="0">
                <a:solidFill>
                  <a:srgbClr val="CC0000"/>
                </a:solidFill>
                <a:latin typeface="Arial Black" panose="020B0A04020102020204" pitchFamily="34" charset="0"/>
                <a:ea typeface="方正舒体" panose="02010601030101010101" pitchFamily="2" charset="-122"/>
              </a:rPr>
              <a:t>第三</a:t>
            </a:r>
            <a:r>
              <a:rPr lang="zh-CN" altLang="en-US" sz="8800" smtClean="0">
                <a:solidFill>
                  <a:srgbClr val="CC0000"/>
                </a:solidFill>
                <a:latin typeface="Arial Black" panose="020B0A04020102020204" pitchFamily="34" charset="0"/>
                <a:ea typeface="方正舒体" panose="02010601030101010101" pitchFamily="2" charset="-122"/>
              </a:rPr>
              <a:t>章</a:t>
            </a:r>
            <a:endParaRPr lang="zh-CN" altLang="en-US" sz="8800">
              <a:solidFill>
                <a:srgbClr val="CC0000"/>
              </a:solidFill>
              <a:latin typeface="Arial Black" panose="020B0A04020102020204" pitchFamily="34" charset="0"/>
              <a:ea typeface="方正舒体" panose="02010601030101010101" pitchFamily="2" charset="-122"/>
            </a:endParaRPr>
          </a:p>
        </p:txBody>
      </p:sp>
      <p:sp>
        <p:nvSpPr>
          <p:cNvPr id="4" name="WordArt 38"/>
          <p:cNvSpPr>
            <a:spLocks noChangeArrowheads="1" noChangeShapeType="1" noTextEdit="1"/>
          </p:cNvSpPr>
          <p:nvPr/>
        </p:nvSpPr>
        <p:spPr bwMode="auto">
          <a:xfrm>
            <a:off x="1259632" y="2708920"/>
            <a:ext cx="6912123" cy="1295772"/>
          </a:xfrm>
          <a:prstGeom prst="rect">
            <a:avLst/>
          </a:prstGeom>
        </p:spPr>
        <p:txBody>
          <a:bodyPr wrap="none" fromWordArt="1">
            <a:prstTxWarp prst="textPlain">
              <a:avLst>
                <a:gd name="adj" fmla="val 50000"/>
              </a:avLst>
            </a:prstTxWarp>
          </a:bodyPr>
          <a:lstStyle/>
          <a:p>
            <a:pPr algn="ctr"/>
            <a:r>
              <a:rPr lang="zh-CN" altLang="en-US" sz="4400" b="1" kern="10">
                <a:ln w="19050">
                  <a:solidFill>
                    <a:srgbClr val="99CCFF"/>
                  </a:solidFill>
                  <a:round/>
                  <a:headEnd/>
                  <a:tailEnd/>
                </a:ln>
                <a:solidFill>
                  <a:srgbClr val="0066CC"/>
                </a:solidFill>
                <a:effectLst>
                  <a:outerShdw dist="35921" dir="2700000" algn="ctr" rotWithShape="0">
                    <a:srgbClr val="990000"/>
                  </a:outerShdw>
                </a:effectLst>
                <a:latin typeface="隶书" panose="02010509060101010101" pitchFamily="49" charset="-122"/>
                <a:ea typeface="隶书" panose="02010509060101010101" pitchFamily="49" charset="-122"/>
              </a:rPr>
              <a:t>顺序程序设计</a:t>
            </a:r>
          </a:p>
        </p:txBody>
      </p:sp>
      <p:sp>
        <p:nvSpPr>
          <p:cNvPr id="5" name="文本框 4"/>
          <p:cNvSpPr txBox="1"/>
          <p:nvPr/>
        </p:nvSpPr>
        <p:spPr>
          <a:xfrm>
            <a:off x="4247083" y="4788441"/>
            <a:ext cx="1008609" cy="584775"/>
          </a:xfrm>
          <a:prstGeom prst="rect">
            <a:avLst/>
          </a:prstGeom>
          <a:noFill/>
        </p:spPr>
        <p:txBody>
          <a:bodyPr wrap="none" rtlCol="0">
            <a:spAutoFit/>
          </a:bodyPr>
          <a:lstStyle/>
          <a:p>
            <a:r>
              <a:rPr lang="zh-CN" altLang="en-US" sz="3200" b="1" smtClean="0">
                <a:latin typeface="楷体" panose="02010609060101010101" pitchFamily="49" charset="-122"/>
                <a:ea typeface="楷体" panose="02010609060101010101" pitchFamily="49" charset="-122"/>
              </a:rPr>
              <a:t>陈丽</a:t>
            </a:r>
          </a:p>
        </p:txBody>
      </p:sp>
      <p:sp>
        <p:nvSpPr>
          <p:cNvPr id="6" name="日期占位符 5"/>
          <p:cNvSpPr>
            <a:spLocks noGrp="1"/>
          </p:cNvSpPr>
          <p:nvPr>
            <p:ph type="dt" sz="half" idx="10"/>
          </p:nvPr>
        </p:nvSpPr>
        <p:spPr>
          <a:xfrm>
            <a:off x="3722688" y="5373216"/>
            <a:ext cx="2057400" cy="365125"/>
          </a:xfrm>
        </p:spPr>
        <p:txBody>
          <a:bodyPr/>
          <a:lstStyle/>
          <a:p>
            <a:pPr algn="ctr"/>
            <a:fld id="{2B03FB9B-A8E4-4726-8EE6-163951F35F8A}" type="datetime1">
              <a:rPr lang="zh-CN" altLang="en-US" sz="2400" b="1" smtClean="0">
                <a:solidFill>
                  <a:schemeClr val="tx1"/>
                </a:solidFill>
                <a:latin typeface="楷体" panose="02010609060101010101" pitchFamily="49" charset="-122"/>
                <a:ea typeface="楷体" panose="02010609060101010101" pitchFamily="49" charset="-122"/>
              </a:rPr>
              <a:pPr algn="ctr"/>
              <a:t>2022/3/5</a:t>
            </a:fld>
            <a:endParaRPr lang="zh-CN" altLang="en-US" sz="2400" b="1">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349234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变量的类型决定了什么？</a:t>
            </a:r>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u"/>
            </a:pPr>
            <a:r>
              <a:rPr lang="zh-CN" altLang="en-US" b="1" smtClean="0">
                <a:solidFill>
                  <a:schemeClr val="accent2"/>
                </a:solidFill>
                <a:latin typeface="楷体" panose="02010609060101010101" pitchFamily="49" charset="-122"/>
                <a:ea typeface="楷体" panose="02010609060101010101" pitchFamily="49" charset="-122"/>
              </a:rPr>
              <a:t>占用内存空间的大小</a:t>
            </a:r>
            <a:endParaRPr lang="en-US" altLang="zh-CN" b="1" smtClean="0">
              <a:solidFill>
                <a:schemeClr val="accent2"/>
              </a:solidFill>
              <a:latin typeface="楷体" panose="02010609060101010101" pitchFamily="49" charset="-122"/>
              <a:ea typeface="楷体" panose="02010609060101010101" pitchFamily="49" charset="-122"/>
            </a:endParaRPr>
          </a:p>
          <a:p>
            <a:pPr>
              <a:buFont typeface="Wingdings" panose="05000000000000000000" pitchFamily="2" charset="2"/>
              <a:buChar char="u"/>
            </a:pPr>
            <a:r>
              <a:rPr lang="zh-CN" altLang="en-US" b="1" smtClean="0">
                <a:solidFill>
                  <a:schemeClr val="accent2"/>
                </a:solidFill>
                <a:latin typeface="楷体" panose="02010609060101010101" pitchFamily="49" charset="-122"/>
                <a:ea typeface="楷体" panose="02010609060101010101" pitchFamily="49" charset="-122"/>
              </a:rPr>
              <a:t>数据的存储形式</a:t>
            </a:r>
            <a:endParaRPr lang="en-US" altLang="zh-CN" b="1" smtClean="0">
              <a:solidFill>
                <a:schemeClr val="accent2"/>
              </a:solidFill>
              <a:latin typeface="楷体" panose="02010609060101010101" pitchFamily="49" charset="-122"/>
              <a:ea typeface="楷体" panose="02010609060101010101" pitchFamily="49" charset="-122"/>
            </a:endParaRPr>
          </a:p>
          <a:p>
            <a:pPr>
              <a:buFont typeface="Wingdings" panose="05000000000000000000" pitchFamily="2" charset="2"/>
              <a:buChar char="u"/>
            </a:pPr>
            <a:r>
              <a:rPr lang="zh-CN" altLang="en-US" b="1" smtClean="0">
                <a:solidFill>
                  <a:schemeClr val="accent2"/>
                </a:solidFill>
                <a:latin typeface="楷体" panose="02010609060101010101" pitchFamily="49" charset="-122"/>
                <a:ea typeface="楷体" panose="02010609060101010101" pitchFamily="49" charset="-122"/>
              </a:rPr>
              <a:t>合法的表数范围</a:t>
            </a:r>
            <a:endParaRPr lang="en-US" altLang="zh-CN" b="1" smtClean="0">
              <a:solidFill>
                <a:schemeClr val="accent2"/>
              </a:solidFill>
              <a:latin typeface="楷体" panose="02010609060101010101" pitchFamily="49" charset="-122"/>
              <a:ea typeface="楷体" panose="02010609060101010101" pitchFamily="49" charset="-122"/>
            </a:endParaRPr>
          </a:p>
          <a:p>
            <a:pPr>
              <a:buFont typeface="Wingdings" panose="05000000000000000000" pitchFamily="2" charset="2"/>
              <a:buChar char="u"/>
            </a:pPr>
            <a:r>
              <a:rPr lang="zh-CN" altLang="en-US" b="1" smtClean="0">
                <a:solidFill>
                  <a:schemeClr val="accent2"/>
                </a:solidFill>
                <a:latin typeface="楷体" panose="02010609060101010101" pitchFamily="49" charset="-122"/>
                <a:ea typeface="楷体" panose="02010609060101010101" pitchFamily="49" charset="-122"/>
              </a:rPr>
              <a:t>可参与运算的种类</a:t>
            </a:r>
            <a:endParaRPr lang="zh-CN" altLang="en-US" b="1">
              <a:solidFill>
                <a:schemeClr val="accent2"/>
              </a:solidFill>
              <a:latin typeface="楷体" panose="02010609060101010101" pitchFamily="49" charset="-122"/>
              <a:ea typeface="楷体" panose="02010609060101010101" pitchFamily="49" charset="-122"/>
            </a:endParaRPr>
          </a:p>
        </p:txBody>
      </p:sp>
      <p:sp>
        <p:nvSpPr>
          <p:cNvPr id="8" name="灯片编号占位符 7"/>
          <p:cNvSpPr>
            <a:spLocks noGrp="1"/>
          </p:cNvSpPr>
          <p:nvPr>
            <p:ph type="sldNum" sz="quarter" idx="12"/>
          </p:nvPr>
        </p:nvSpPr>
        <p:spPr/>
        <p:txBody>
          <a:bodyPr/>
          <a:lstStyle/>
          <a:p>
            <a:fld id="{EC03C6CA-3C3D-40C1-A420-2C567DB71F3D}" type="slidenum">
              <a:rPr lang="zh-CN" altLang="en-US" smtClean="0"/>
              <a:t>10</a:t>
            </a:fld>
            <a:endParaRPr lang="zh-CN" altLang="en-US"/>
          </a:p>
        </p:txBody>
      </p:sp>
    </p:spTree>
    <p:extLst>
      <p:ext uri="{BB962C8B-B14F-4D97-AF65-F5344CB8AC3E}">
        <p14:creationId xmlns:p14="http://schemas.microsoft.com/office/powerpoint/2010/main" val="1120369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11</a:t>
            </a:fld>
            <a:endParaRPr lang="zh-CN" altLang="en-US"/>
          </a:p>
        </p:txBody>
      </p:sp>
      <p:sp>
        <p:nvSpPr>
          <p:cNvPr id="3" name="Rectangle 2"/>
          <p:cNvSpPr txBox="1">
            <a:spLocks noChangeArrowheads="1"/>
          </p:cNvSpPr>
          <p:nvPr/>
        </p:nvSpPr>
        <p:spPr>
          <a:xfrm>
            <a:off x="0" y="44624"/>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r>
              <a:rPr lang="zh-CN" altLang="en-US" sz="3600" smtClean="0">
                <a:solidFill>
                  <a:schemeClr val="tx2"/>
                </a:solidFill>
              </a:rPr>
              <a:t>常量与变量</a:t>
            </a:r>
            <a:endParaRPr lang="zh-CN" altLang="en-US"/>
          </a:p>
        </p:txBody>
      </p:sp>
      <p:sp>
        <p:nvSpPr>
          <p:cNvPr id="4" name="Rectangle 3"/>
          <p:cNvSpPr>
            <a:spLocks noChangeArrowheads="1"/>
          </p:cNvSpPr>
          <p:nvPr/>
        </p:nvSpPr>
        <p:spPr bwMode="auto">
          <a:xfrm>
            <a:off x="538163" y="908050"/>
            <a:ext cx="8066087"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3200" b="1" u="sng">
                <a:solidFill>
                  <a:srgbClr val="CC0000"/>
                </a:solidFill>
                <a:effectLst>
                  <a:outerShdw blurRad="38100" dist="38100" dir="2700000" algn="tl">
                    <a:srgbClr val="C0C0C0"/>
                  </a:outerShdw>
                </a:effectLst>
                <a:latin typeface="华文细黑" panose="02010600040101010101" pitchFamily="2" charset="-122"/>
                <a:ea typeface="华文细黑" panose="02010600040101010101" pitchFamily="2" charset="-122"/>
              </a:rPr>
              <a:t>注意：</a:t>
            </a:r>
          </a:p>
          <a:p>
            <a:pPr>
              <a:buFont typeface="Wingdings" panose="05000000000000000000" pitchFamily="2" charset="2"/>
              <a:buChar char="Ø"/>
            </a:pPr>
            <a:r>
              <a:rPr lang="zh-CN" altLang="en-US" sz="3200">
                <a:solidFill>
                  <a:srgbClr val="000099"/>
                </a:solidFill>
                <a:latin typeface="楷体" panose="02010609060101010101" pitchFamily="49" charset="-122"/>
                <a:ea typeface="楷体" panose="02010609060101010101" pitchFamily="49" charset="-122"/>
              </a:rPr>
              <a:t>编译系统将大写字母和小写字母认为是两个不同的字符。 </a:t>
            </a:r>
          </a:p>
          <a:p>
            <a:pPr>
              <a:buFont typeface="Wingdings" panose="05000000000000000000" pitchFamily="2" charset="2"/>
              <a:buChar char="Ø"/>
            </a:pPr>
            <a:r>
              <a:rPr lang="zh-CN" altLang="en-US" sz="3200">
                <a:solidFill>
                  <a:srgbClr val="663300"/>
                </a:solidFill>
                <a:latin typeface="楷体" panose="02010609060101010101" pitchFamily="49" charset="-122"/>
                <a:ea typeface="楷体" panose="02010609060101010101" pitchFamily="49" charset="-122"/>
              </a:rPr>
              <a:t>建议变量名的长度最好不要超过</a:t>
            </a:r>
            <a:r>
              <a:rPr lang="en-US" altLang="zh-CN" sz="3200">
                <a:solidFill>
                  <a:srgbClr val="663300"/>
                </a:solidFill>
                <a:latin typeface="楷体" panose="02010609060101010101" pitchFamily="49" charset="-122"/>
                <a:ea typeface="楷体" panose="02010609060101010101" pitchFamily="49" charset="-122"/>
              </a:rPr>
              <a:t>8</a:t>
            </a:r>
            <a:r>
              <a:rPr lang="zh-CN" altLang="en-US" sz="3200">
                <a:solidFill>
                  <a:srgbClr val="663300"/>
                </a:solidFill>
                <a:latin typeface="楷体" panose="02010609060101010101" pitchFamily="49" charset="-122"/>
                <a:ea typeface="楷体" panose="02010609060101010101" pitchFamily="49" charset="-122"/>
              </a:rPr>
              <a:t>个字符。</a:t>
            </a:r>
          </a:p>
          <a:p>
            <a:pPr>
              <a:buFont typeface="Wingdings" panose="05000000000000000000" pitchFamily="2" charset="2"/>
              <a:buChar char="Ø"/>
            </a:pPr>
            <a:r>
              <a:rPr lang="zh-CN" altLang="en-US" sz="3200">
                <a:solidFill>
                  <a:srgbClr val="000099"/>
                </a:solidFill>
                <a:latin typeface="楷体" panose="02010609060101010101" pitchFamily="49" charset="-122"/>
                <a:ea typeface="楷体" panose="02010609060101010101" pitchFamily="49" charset="-122"/>
              </a:rPr>
              <a:t>在选择变量名和其它标识符时，应注意做到“见名知意”，即选有含意的英文单词  （或其缩写）作标识符。</a:t>
            </a:r>
          </a:p>
          <a:p>
            <a:pPr>
              <a:buFont typeface="Wingdings" panose="05000000000000000000" pitchFamily="2" charset="2"/>
              <a:buChar char="Ø"/>
            </a:pPr>
            <a:r>
              <a:rPr lang="zh-CN" altLang="en-US" sz="3200">
                <a:solidFill>
                  <a:srgbClr val="663300"/>
                </a:solidFill>
                <a:latin typeface="楷体" panose="02010609060101010101" pitchFamily="49" charset="-122"/>
                <a:ea typeface="楷体" panose="02010609060101010101" pitchFamily="49" charset="-122"/>
              </a:rPr>
              <a:t>要求对</a:t>
            </a:r>
            <a:r>
              <a:rPr lang="zh-CN" altLang="en-US" sz="3200" smtClean="0">
                <a:solidFill>
                  <a:srgbClr val="663300"/>
                </a:solidFill>
                <a:latin typeface="楷体" panose="02010609060101010101" pitchFamily="49" charset="-122"/>
                <a:ea typeface="楷体" panose="02010609060101010101" pitchFamily="49" charset="-122"/>
              </a:rPr>
              <a:t>所有用到</a:t>
            </a:r>
            <a:r>
              <a:rPr lang="zh-CN" altLang="en-US" sz="3200">
                <a:solidFill>
                  <a:srgbClr val="663300"/>
                </a:solidFill>
                <a:latin typeface="楷体" panose="02010609060101010101" pitchFamily="49" charset="-122"/>
                <a:ea typeface="楷体" panose="02010609060101010101" pitchFamily="49" charset="-122"/>
              </a:rPr>
              <a:t>的变量作强制定义，也就是“先定义，后使用” 。</a:t>
            </a:r>
          </a:p>
        </p:txBody>
      </p:sp>
    </p:spTree>
    <p:extLst>
      <p:ext uri="{BB962C8B-B14F-4D97-AF65-F5344CB8AC3E}">
        <p14:creationId xmlns:p14="http://schemas.microsoft.com/office/powerpoint/2010/main" val="2503077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12</a:t>
            </a:fld>
            <a:endParaRPr lang="zh-CN" altLang="en-US"/>
          </a:p>
        </p:txBody>
      </p:sp>
      <p:sp>
        <p:nvSpPr>
          <p:cNvPr id="3" name="Rectangle 3"/>
          <p:cNvSpPr>
            <a:spLocks noChangeArrowheads="1"/>
          </p:cNvSpPr>
          <p:nvPr/>
        </p:nvSpPr>
        <p:spPr bwMode="auto">
          <a:xfrm>
            <a:off x="297139" y="0"/>
            <a:ext cx="84978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gn="ctr">
              <a:buNone/>
            </a:pPr>
            <a:r>
              <a:rPr lang="zh-CN" altLang="en-US" sz="3600" b="1" smtClean="0">
                <a:solidFill>
                  <a:srgbClr val="000099"/>
                </a:solidFill>
                <a:latin typeface="楷体_GB2312" pitchFamily="49" charset="-122"/>
                <a:ea typeface="楷体_GB2312" pitchFamily="49" charset="-122"/>
              </a:rPr>
              <a:t>整型</a:t>
            </a:r>
            <a:endParaRPr lang="zh-CN" altLang="en-US" sz="3600" b="1">
              <a:solidFill>
                <a:srgbClr val="000099"/>
              </a:solidFill>
              <a:latin typeface="楷体_GB2312" pitchFamily="49" charset="-122"/>
              <a:ea typeface="楷体_GB2312" pitchFamily="49" charset="-122"/>
            </a:endParaRPr>
          </a:p>
          <a:p>
            <a:pPr algn="ctr">
              <a:buFontTx/>
              <a:buNone/>
            </a:pPr>
            <a:endParaRPr lang="en-US" altLang="zh-CN" sz="3200">
              <a:solidFill>
                <a:srgbClr val="000099"/>
              </a:solidFill>
              <a:latin typeface="楷体_GB2312" pitchFamily="49" charset="-122"/>
              <a:ea typeface="楷体_GB2312" pitchFamily="49" charset="-122"/>
            </a:endParaRPr>
          </a:p>
        </p:txBody>
      </p:sp>
      <p:sp>
        <p:nvSpPr>
          <p:cNvPr id="4" name="Rectangle 10"/>
          <p:cNvSpPr>
            <a:spLocks noChangeArrowheads="1"/>
          </p:cNvSpPr>
          <p:nvPr/>
        </p:nvSpPr>
        <p:spPr bwMode="auto">
          <a:xfrm flipV="1">
            <a:off x="-25917" y="620688"/>
            <a:ext cx="9144000" cy="76200"/>
          </a:xfrm>
          <a:prstGeom prst="rect">
            <a:avLst/>
          </a:prstGeom>
          <a:gradFill rotWithShape="0">
            <a:gsLst>
              <a:gs pos="0">
                <a:srgbClr val="000099"/>
              </a:gs>
              <a:gs pos="100000">
                <a:srgbClr val="A9A9DD"/>
              </a:gs>
            </a:gsLst>
            <a:path path="shape">
              <a:fillToRect l="50000" t="50000" r="50000" b="50000"/>
            </a:path>
          </a:gra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24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448320396"/>
              </p:ext>
            </p:extLst>
          </p:nvPr>
        </p:nvGraphicFramePr>
        <p:xfrm>
          <a:off x="-2" y="696888"/>
          <a:ext cx="9118084" cy="5463584"/>
        </p:xfrm>
        <a:graphic>
          <a:graphicData uri="http://schemas.openxmlformats.org/drawingml/2006/table">
            <a:tbl>
              <a:tblPr firstRow="1" bandRow="1">
                <a:tableStyleId>{5C22544A-7EE6-4342-B048-85BDC9FD1C3A}</a:tableStyleId>
              </a:tblPr>
              <a:tblGrid>
                <a:gridCol w="2123730">
                  <a:extLst>
                    <a:ext uri="{9D8B030D-6E8A-4147-A177-3AD203B41FA5}">
                      <a16:colId xmlns:a16="http://schemas.microsoft.com/office/drawing/2014/main" val="216016409"/>
                    </a:ext>
                  </a:extLst>
                </a:gridCol>
                <a:gridCol w="3528392">
                  <a:extLst>
                    <a:ext uri="{9D8B030D-6E8A-4147-A177-3AD203B41FA5}">
                      <a16:colId xmlns:a16="http://schemas.microsoft.com/office/drawing/2014/main" val="1607493466"/>
                    </a:ext>
                  </a:extLst>
                </a:gridCol>
                <a:gridCol w="1186441">
                  <a:extLst>
                    <a:ext uri="{9D8B030D-6E8A-4147-A177-3AD203B41FA5}">
                      <a16:colId xmlns:a16="http://schemas.microsoft.com/office/drawing/2014/main" val="2686141846"/>
                    </a:ext>
                  </a:extLst>
                </a:gridCol>
                <a:gridCol w="2279521">
                  <a:extLst>
                    <a:ext uri="{9D8B030D-6E8A-4147-A177-3AD203B41FA5}">
                      <a16:colId xmlns:a16="http://schemas.microsoft.com/office/drawing/2014/main" val="3853221010"/>
                    </a:ext>
                  </a:extLst>
                </a:gridCol>
              </a:tblGrid>
              <a:tr h="580078">
                <a:tc>
                  <a:txBody>
                    <a:bodyPr/>
                    <a:lstStyle/>
                    <a:p>
                      <a:pPr algn="ctr"/>
                      <a:r>
                        <a:rPr lang="zh-CN" altLang="en-US" sz="2800" b="1" smtClean="0">
                          <a:solidFill>
                            <a:schemeClr val="tx1"/>
                          </a:solidFill>
                        </a:rPr>
                        <a:t>类型</a:t>
                      </a:r>
                      <a:endParaRPr lang="zh-CN" altLang="en-US" sz="2800"/>
                    </a:p>
                  </a:txBody>
                  <a:tcPr anchor="ctr"/>
                </a:tc>
                <a:tc>
                  <a:txBody>
                    <a:bodyPr/>
                    <a:lstStyle/>
                    <a:p>
                      <a:pPr algn="ctr"/>
                      <a:r>
                        <a:rPr lang="zh-CN" altLang="en-US" sz="2800" b="1" smtClean="0">
                          <a:solidFill>
                            <a:schemeClr val="tx1"/>
                          </a:solidFill>
                        </a:rPr>
                        <a:t>类型说明符 </a:t>
                      </a:r>
                      <a:endParaRPr lang="zh-CN" altLang="en-US" sz="2800"/>
                    </a:p>
                  </a:txBody>
                  <a:tcPr anchor="ctr"/>
                </a:tc>
                <a:tc>
                  <a:txBody>
                    <a:bodyPr/>
                    <a:lstStyle/>
                    <a:p>
                      <a:pPr algn="ctr"/>
                      <a:r>
                        <a:rPr lang="zh-CN" altLang="en-US" sz="2800" b="1" smtClean="0">
                          <a:solidFill>
                            <a:schemeClr val="tx1"/>
                          </a:solidFill>
                        </a:rPr>
                        <a:t>长度</a:t>
                      </a:r>
                      <a:endParaRPr lang="zh-CN" altLang="en-US" sz="280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smtClean="0">
                          <a:solidFill>
                            <a:schemeClr val="tx1"/>
                          </a:solidFill>
                        </a:rPr>
                        <a:t>数的范围</a:t>
                      </a:r>
                    </a:p>
                  </a:txBody>
                  <a:tcPr anchor="ctr"/>
                </a:tc>
                <a:extLst>
                  <a:ext uri="{0D108BD9-81ED-4DB2-BD59-A6C34878D82A}">
                    <a16:rowId xmlns:a16="http://schemas.microsoft.com/office/drawing/2014/main" val="3206524102"/>
                  </a:ext>
                </a:extLst>
              </a:tr>
              <a:tr h="580078">
                <a:tc>
                  <a:txBody>
                    <a:bodyPr/>
                    <a:lstStyle/>
                    <a:p>
                      <a:r>
                        <a:rPr lang="zh-CN" altLang="en-US" sz="2400" b="1" smtClean="0">
                          <a:solidFill>
                            <a:schemeClr val="tx1"/>
                          </a:solidFill>
                          <a:latin typeface="宋体" panose="02010600030101010101" pitchFamily="2" charset="-122"/>
                        </a:rPr>
                        <a:t>基本整型</a:t>
                      </a:r>
                      <a:endParaRPr lang="zh-CN" altLang="en-US" sz="2400"/>
                    </a:p>
                  </a:txBody>
                  <a:tcPr anchor="ctr"/>
                </a:tc>
                <a:tc>
                  <a:txBody>
                    <a:bodyPr/>
                    <a:lstStyle/>
                    <a:p>
                      <a:r>
                        <a:rPr lang="en-US" altLang="zh-CN" sz="2400" b="1" smtClean="0">
                          <a:solidFill>
                            <a:schemeClr val="tx1"/>
                          </a:solidFill>
                          <a:latin typeface="宋体" panose="02010600030101010101" pitchFamily="2" charset="-122"/>
                        </a:rPr>
                        <a:t>[signed] </a:t>
                      </a:r>
                      <a:r>
                        <a:rPr lang="en-US" altLang="en-US" sz="2400" b="1" smtClean="0">
                          <a:solidFill>
                            <a:schemeClr val="tx1"/>
                          </a:solidFill>
                          <a:latin typeface="宋体" panose="02010600030101010101" pitchFamily="2" charset="-122"/>
                        </a:rPr>
                        <a:t>int</a:t>
                      </a:r>
                      <a:endParaRPr lang="zh-CN" altLang="en-US" sz="2400"/>
                    </a:p>
                  </a:txBody>
                  <a:tcPr anchor="ctr"/>
                </a:tc>
                <a:tc>
                  <a:txBody>
                    <a:bodyPr/>
                    <a:lstStyle/>
                    <a:p>
                      <a:pPr algn="ctr"/>
                      <a:r>
                        <a:rPr lang="en-US" altLang="en-US" sz="2400" b="1" smtClean="0">
                          <a:solidFill>
                            <a:schemeClr val="tx1"/>
                          </a:solidFill>
                          <a:latin typeface="宋体" panose="02010600030101010101" pitchFamily="2" charset="-122"/>
                        </a:rPr>
                        <a:t>4</a:t>
                      </a:r>
                      <a:r>
                        <a:rPr lang="zh-CN" altLang="zh-CN" sz="2400" b="1" smtClean="0">
                          <a:solidFill>
                            <a:schemeClr val="tx1"/>
                          </a:solidFill>
                          <a:latin typeface="宋体" panose="02010600030101010101" pitchFamily="2" charset="-122"/>
                        </a:rPr>
                        <a:t>字节 </a:t>
                      </a:r>
                      <a:endParaRPr lang="zh-CN" altLang="en-US" sz="2400"/>
                    </a:p>
                  </a:txBody>
                  <a:tcPr anchor="ctr"/>
                </a:tc>
                <a:tc>
                  <a:txBody>
                    <a:bodyPr/>
                    <a:lstStyle/>
                    <a:p>
                      <a:r>
                        <a:rPr lang="en-US" altLang="zh-CN" sz="2400" b="1" smtClean="0">
                          <a:solidFill>
                            <a:schemeClr val="tx1"/>
                          </a:solidFill>
                          <a:latin typeface="宋体" panose="02010600030101010101" pitchFamily="2" charset="-122"/>
                        </a:rPr>
                        <a:t>-2</a:t>
                      </a:r>
                      <a:r>
                        <a:rPr lang="en-US" altLang="zh-CN" sz="2400" b="1" baseline="30000" smtClean="0">
                          <a:solidFill>
                            <a:schemeClr val="tx1"/>
                          </a:solidFill>
                          <a:latin typeface="宋体" panose="02010600030101010101" pitchFamily="2" charset="-122"/>
                        </a:rPr>
                        <a:t>31</a:t>
                      </a:r>
                      <a:r>
                        <a:rPr lang="zh-CN" altLang="en-US" sz="2400" b="1" baseline="30000" smtClean="0">
                          <a:solidFill>
                            <a:schemeClr val="tx1"/>
                          </a:solidFill>
                          <a:latin typeface="宋体" panose="02010600030101010101" pitchFamily="2" charset="-122"/>
                        </a:rPr>
                        <a:t>～</a:t>
                      </a:r>
                      <a:r>
                        <a:rPr lang="en-US" altLang="zh-CN" sz="2400" b="1" smtClean="0">
                          <a:solidFill>
                            <a:schemeClr val="tx1"/>
                          </a:solidFill>
                          <a:latin typeface="宋体" panose="02010600030101010101" pitchFamily="2" charset="-122"/>
                        </a:rPr>
                        <a:t>2</a:t>
                      </a:r>
                      <a:r>
                        <a:rPr lang="en-US" altLang="zh-CN" sz="2400" b="1" baseline="30000" smtClean="0">
                          <a:solidFill>
                            <a:schemeClr val="tx1"/>
                          </a:solidFill>
                          <a:latin typeface="宋体" panose="02010600030101010101" pitchFamily="2" charset="-122"/>
                        </a:rPr>
                        <a:t>31</a:t>
                      </a:r>
                      <a:r>
                        <a:rPr lang="en-US" altLang="zh-CN" sz="2400" b="1" smtClean="0">
                          <a:solidFill>
                            <a:schemeClr val="tx1"/>
                          </a:solidFill>
                          <a:latin typeface="宋体" panose="02010600030101010101" pitchFamily="2" charset="-122"/>
                        </a:rPr>
                        <a:t>-1</a:t>
                      </a:r>
                      <a:endParaRPr lang="zh-CN" altLang="en-US" sz="2400"/>
                    </a:p>
                  </a:txBody>
                  <a:tcPr anchor="ctr"/>
                </a:tc>
                <a:extLst>
                  <a:ext uri="{0D108BD9-81ED-4DB2-BD59-A6C34878D82A}">
                    <a16:rowId xmlns:a16="http://schemas.microsoft.com/office/drawing/2014/main" val="2118278225"/>
                  </a:ext>
                </a:extLst>
              </a:tr>
              <a:tr h="580078">
                <a:tc>
                  <a:txBody>
                    <a:bodyPr/>
                    <a:lstStyle/>
                    <a:p>
                      <a:r>
                        <a:rPr lang="zh-CN" altLang="en-US" sz="2400" b="1" smtClean="0">
                          <a:solidFill>
                            <a:schemeClr val="tx1"/>
                          </a:solidFill>
                          <a:latin typeface="宋体" panose="02010600030101010101" pitchFamily="2" charset="-122"/>
                        </a:rPr>
                        <a:t>短整型 </a:t>
                      </a:r>
                      <a:endParaRPr lang="zh-CN" altLang="en-US" sz="24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smtClean="0">
                          <a:solidFill>
                            <a:schemeClr val="tx1"/>
                          </a:solidFill>
                          <a:latin typeface="宋体" panose="02010600030101010101" pitchFamily="2" charset="-122"/>
                        </a:rPr>
                        <a:t>[signed] </a:t>
                      </a:r>
                      <a:r>
                        <a:rPr lang="en-US" altLang="en-US" sz="2400" b="1" smtClean="0">
                          <a:solidFill>
                            <a:schemeClr val="tx1"/>
                          </a:solidFill>
                          <a:latin typeface="宋体" panose="02010600030101010101" pitchFamily="2" charset="-122"/>
                        </a:rPr>
                        <a:t>short [int]</a:t>
                      </a:r>
                      <a:endParaRPr lang="zh-CN" altLang="en-US" sz="2400" smtClean="0"/>
                    </a:p>
                  </a:txBody>
                  <a:tcPr anchor="ctr"/>
                </a:tc>
                <a:tc>
                  <a:txBody>
                    <a:bodyPr/>
                    <a:lstStyle/>
                    <a:p>
                      <a:pPr algn="ctr"/>
                      <a:r>
                        <a:rPr lang="en-US" altLang="en-US" sz="2400" b="1" smtClean="0">
                          <a:solidFill>
                            <a:schemeClr val="tx1"/>
                          </a:solidFill>
                          <a:latin typeface="宋体" panose="02010600030101010101" pitchFamily="2" charset="-122"/>
                        </a:rPr>
                        <a:t>2</a:t>
                      </a:r>
                      <a:r>
                        <a:rPr lang="zh-CN" altLang="zh-CN" sz="2400" b="1" smtClean="0">
                          <a:solidFill>
                            <a:schemeClr val="tx1"/>
                          </a:solidFill>
                          <a:latin typeface="宋体" panose="02010600030101010101" pitchFamily="2" charset="-122"/>
                        </a:rPr>
                        <a:t>字节 </a:t>
                      </a:r>
                      <a:endParaRPr lang="zh-CN" altLang="en-US" sz="2400"/>
                    </a:p>
                  </a:txBody>
                  <a:tcPr anchor="ctr"/>
                </a:tc>
                <a:tc>
                  <a:txBody>
                    <a:bodyPr/>
                    <a:lstStyle/>
                    <a:p>
                      <a:r>
                        <a:rPr lang="en-US" altLang="zh-CN" sz="2400" b="1" smtClean="0">
                          <a:solidFill>
                            <a:schemeClr val="tx1"/>
                          </a:solidFill>
                          <a:latin typeface="宋体" panose="02010600030101010101" pitchFamily="2" charset="-122"/>
                        </a:rPr>
                        <a:t>-32768</a:t>
                      </a:r>
                      <a:r>
                        <a:rPr lang="zh-CN" altLang="en-US" sz="2400" b="1" baseline="30000" smtClean="0">
                          <a:solidFill>
                            <a:schemeClr val="tx1"/>
                          </a:solidFill>
                          <a:latin typeface="宋体" panose="02010600030101010101" pitchFamily="2" charset="-122"/>
                        </a:rPr>
                        <a:t>～</a:t>
                      </a:r>
                      <a:r>
                        <a:rPr lang="en-US" altLang="zh-CN" sz="2400" b="1" kern="1200" smtClean="0">
                          <a:solidFill>
                            <a:schemeClr val="tx1"/>
                          </a:solidFill>
                          <a:latin typeface="宋体" panose="02010600030101010101" pitchFamily="2" charset="-122"/>
                          <a:ea typeface="+mn-ea"/>
                          <a:cs typeface="+mn-cs"/>
                        </a:rPr>
                        <a:t>32767</a:t>
                      </a:r>
                      <a:r>
                        <a:rPr lang="en-US" altLang="zh-CN" sz="2400" b="1" smtClean="0">
                          <a:solidFill>
                            <a:schemeClr val="tx1"/>
                          </a:solidFill>
                          <a:latin typeface="宋体" panose="02010600030101010101" pitchFamily="2" charset="-122"/>
                        </a:rPr>
                        <a:t> </a:t>
                      </a:r>
                      <a:endParaRPr lang="zh-CN" altLang="en-US" sz="2400"/>
                    </a:p>
                  </a:txBody>
                  <a:tcPr anchor="ctr"/>
                </a:tc>
                <a:extLst>
                  <a:ext uri="{0D108BD9-81ED-4DB2-BD59-A6C34878D82A}">
                    <a16:rowId xmlns:a16="http://schemas.microsoft.com/office/drawing/2014/main" val="1061402592"/>
                  </a:ext>
                </a:extLst>
              </a:tr>
              <a:tr h="580078">
                <a:tc>
                  <a:txBody>
                    <a:bodyPr/>
                    <a:lstStyle/>
                    <a:p>
                      <a:r>
                        <a:rPr lang="zh-CN" altLang="en-US" sz="2400" b="1" smtClean="0">
                          <a:solidFill>
                            <a:schemeClr val="tx1"/>
                          </a:solidFill>
                          <a:latin typeface="宋体" panose="02010600030101010101" pitchFamily="2" charset="-122"/>
                        </a:rPr>
                        <a:t>长整型 </a:t>
                      </a:r>
                      <a:endParaRPr lang="zh-CN" altLang="en-US" sz="24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smtClean="0">
                          <a:solidFill>
                            <a:schemeClr val="tx1"/>
                          </a:solidFill>
                          <a:latin typeface="宋体" panose="02010600030101010101" pitchFamily="2" charset="-122"/>
                        </a:rPr>
                        <a:t>[signed] long </a:t>
                      </a:r>
                      <a:r>
                        <a:rPr lang="en-US" altLang="en-US" sz="2400" b="1" smtClean="0">
                          <a:solidFill>
                            <a:schemeClr val="tx1"/>
                          </a:solidFill>
                          <a:latin typeface="宋体" panose="02010600030101010101" pitchFamily="2" charset="-122"/>
                        </a:rPr>
                        <a:t>[int]</a:t>
                      </a:r>
                      <a:endParaRPr lang="zh-CN" altLang="en-US" sz="2400" smtClean="0"/>
                    </a:p>
                  </a:txBody>
                  <a:tcPr anchor="ctr"/>
                </a:tc>
                <a:tc>
                  <a:txBody>
                    <a:bodyPr/>
                    <a:lstStyle/>
                    <a:p>
                      <a:pPr algn="ctr"/>
                      <a:r>
                        <a:rPr lang="en-US" altLang="en-US" sz="2400" b="1" smtClean="0">
                          <a:solidFill>
                            <a:schemeClr val="tx1"/>
                          </a:solidFill>
                          <a:latin typeface="宋体" panose="02010600030101010101" pitchFamily="2" charset="-122"/>
                        </a:rPr>
                        <a:t>4</a:t>
                      </a:r>
                      <a:r>
                        <a:rPr lang="zh-CN" altLang="zh-CN" sz="2400" b="1" smtClean="0">
                          <a:solidFill>
                            <a:schemeClr val="tx1"/>
                          </a:solidFill>
                          <a:latin typeface="宋体" panose="02010600030101010101" pitchFamily="2" charset="-122"/>
                        </a:rPr>
                        <a:t>字节 </a:t>
                      </a:r>
                      <a:endParaRPr lang="zh-CN" altLang="en-US" sz="2400"/>
                    </a:p>
                  </a:txBody>
                  <a:tcPr anchor="ctr"/>
                </a:tc>
                <a:tc>
                  <a:txBody>
                    <a:bodyPr/>
                    <a:lstStyle/>
                    <a:p>
                      <a:r>
                        <a:rPr lang="en-US" altLang="zh-CN" sz="2400" b="1" smtClean="0">
                          <a:solidFill>
                            <a:schemeClr val="tx1"/>
                          </a:solidFill>
                          <a:latin typeface="宋体" panose="02010600030101010101" pitchFamily="2" charset="-122"/>
                        </a:rPr>
                        <a:t>-2</a:t>
                      </a:r>
                      <a:r>
                        <a:rPr lang="en-US" altLang="zh-CN" sz="2400" b="1" baseline="30000" smtClean="0">
                          <a:solidFill>
                            <a:schemeClr val="tx1"/>
                          </a:solidFill>
                          <a:latin typeface="宋体" panose="02010600030101010101" pitchFamily="2" charset="-122"/>
                        </a:rPr>
                        <a:t>31</a:t>
                      </a:r>
                      <a:r>
                        <a:rPr lang="zh-CN" altLang="en-US" sz="2400" b="1" baseline="30000" smtClean="0">
                          <a:solidFill>
                            <a:schemeClr val="tx1"/>
                          </a:solidFill>
                          <a:latin typeface="宋体" panose="02010600030101010101" pitchFamily="2" charset="-122"/>
                        </a:rPr>
                        <a:t>～</a:t>
                      </a:r>
                      <a:r>
                        <a:rPr lang="en-US" altLang="zh-CN" sz="2400" b="1" smtClean="0">
                          <a:solidFill>
                            <a:schemeClr val="tx1"/>
                          </a:solidFill>
                          <a:latin typeface="宋体" panose="02010600030101010101" pitchFamily="2" charset="-122"/>
                        </a:rPr>
                        <a:t>2</a:t>
                      </a:r>
                      <a:r>
                        <a:rPr lang="en-US" altLang="zh-CN" sz="2400" b="1" baseline="30000" smtClean="0">
                          <a:solidFill>
                            <a:schemeClr val="tx1"/>
                          </a:solidFill>
                          <a:latin typeface="宋体" panose="02010600030101010101" pitchFamily="2" charset="-122"/>
                        </a:rPr>
                        <a:t>31</a:t>
                      </a:r>
                      <a:r>
                        <a:rPr lang="en-US" altLang="zh-CN" sz="2400" b="1" smtClean="0">
                          <a:solidFill>
                            <a:schemeClr val="tx1"/>
                          </a:solidFill>
                          <a:latin typeface="宋体" panose="02010600030101010101" pitchFamily="2" charset="-122"/>
                        </a:rPr>
                        <a:t>-1</a:t>
                      </a:r>
                      <a:endParaRPr lang="zh-CN" altLang="en-US" sz="2400"/>
                    </a:p>
                  </a:txBody>
                  <a:tcPr anchor="ctr"/>
                </a:tc>
                <a:extLst>
                  <a:ext uri="{0D108BD9-81ED-4DB2-BD59-A6C34878D82A}">
                    <a16:rowId xmlns:a16="http://schemas.microsoft.com/office/drawing/2014/main" val="2859584787"/>
                  </a:ext>
                </a:extLst>
              </a:tr>
              <a:tr h="580078">
                <a:tc>
                  <a:txBody>
                    <a:bodyPr/>
                    <a:lstStyle/>
                    <a:p>
                      <a:r>
                        <a:rPr lang="zh-CN" altLang="en-US" sz="2400" b="1" smtClean="0">
                          <a:solidFill>
                            <a:schemeClr val="tx1"/>
                          </a:solidFill>
                          <a:latin typeface="宋体" panose="02010600030101010101" pitchFamily="2" charset="-122"/>
                        </a:rPr>
                        <a:t>无符号整型 </a:t>
                      </a:r>
                      <a:endParaRPr lang="zh-CN" altLang="en-US" sz="24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smtClean="0">
                          <a:solidFill>
                            <a:schemeClr val="tx1"/>
                          </a:solidFill>
                          <a:latin typeface="宋体" panose="02010600030101010101" pitchFamily="2" charset="-122"/>
                        </a:rPr>
                        <a:t>unsigned </a:t>
                      </a:r>
                      <a:r>
                        <a:rPr lang="en-US" altLang="en-US" sz="2400" b="1" smtClean="0">
                          <a:solidFill>
                            <a:schemeClr val="tx1"/>
                          </a:solidFill>
                          <a:latin typeface="宋体" panose="02010600030101010101" pitchFamily="2" charset="-122"/>
                        </a:rPr>
                        <a:t>[int]</a:t>
                      </a:r>
                      <a:endParaRPr lang="zh-CN" altLang="en-US" sz="2400" smtClean="0"/>
                    </a:p>
                  </a:txBody>
                  <a:tcPr anchor="ctr"/>
                </a:tc>
                <a:tc>
                  <a:txBody>
                    <a:bodyPr/>
                    <a:lstStyle/>
                    <a:p>
                      <a:pPr algn="ctr"/>
                      <a:r>
                        <a:rPr lang="en-US" altLang="en-US" sz="2400" b="1" smtClean="0">
                          <a:solidFill>
                            <a:schemeClr val="tx1"/>
                          </a:solidFill>
                          <a:latin typeface="宋体" panose="02010600030101010101" pitchFamily="2" charset="-122"/>
                        </a:rPr>
                        <a:t>4</a:t>
                      </a:r>
                      <a:r>
                        <a:rPr lang="zh-CN" altLang="zh-CN" sz="2400" b="1" smtClean="0">
                          <a:solidFill>
                            <a:schemeClr val="tx1"/>
                          </a:solidFill>
                          <a:latin typeface="宋体" panose="02010600030101010101" pitchFamily="2" charset="-122"/>
                        </a:rPr>
                        <a:t>字节 </a:t>
                      </a:r>
                      <a:endParaRPr lang="zh-CN" altLang="en-US" sz="24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smtClean="0">
                          <a:solidFill>
                            <a:schemeClr val="tx1"/>
                          </a:solidFill>
                          <a:latin typeface="宋体" panose="02010600030101010101" pitchFamily="2" charset="-122"/>
                        </a:rPr>
                        <a:t>0</a:t>
                      </a:r>
                      <a:r>
                        <a:rPr lang="zh-CN" altLang="en-US" sz="2400" b="1" smtClean="0">
                          <a:solidFill>
                            <a:schemeClr val="tx1"/>
                          </a:solidFill>
                          <a:latin typeface="宋体" panose="02010600030101010101" pitchFamily="2" charset="-122"/>
                        </a:rPr>
                        <a:t>～</a:t>
                      </a:r>
                      <a:r>
                        <a:rPr lang="en-US" altLang="zh-CN" sz="2400" b="1" smtClean="0">
                          <a:solidFill>
                            <a:schemeClr val="tx1"/>
                          </a:solidFill>
                          <a:latin typeface="宋体" panose="02010600030101010101" pitchFamily="2" charset="-122"/>
                        </a:rPr>
                        <a:t> 2</a:t>
                      </a:r>
                      <a:r>
                        <a:rPr lang="en-US" altLang="zh-CN" sz="2400" b="1" baseline="30000" smtClean="0">
                          <a:solidFill>
                            <a:schemeClr val="tx1"/>
                          </a:solidFill>
                          <a:latin typeface="宋体" panose="02010600030101010101" pitchFamily="2" charset="-122"/>
                        </a:rPr>
                        <a:t>32</a:t>
                      </a:r>
                      <a:r>
                        <a:rPr lang="en-US" altLang="zh-CN" sz="2400" b="1" smtClean="0">
                          <a:solidFill>
                            <a:schemeClr val="tx1"/>
                          </a:solidFill>
                          <a:latin typeface="宋体" panose="02010600030101010101" pitchFamily="2" charset="-122"/>
                        </a:rPr>
                        <a:t>-1</a:t>
                      </a:r>
                      <a:endParaRPr lang="zh-CN" altLang="zh-CN" sz="2400" b="1" smtClean="0">
                        <a:solidFill>
                          <a:schemeClr val="tx1"/>
                        </a:solidFill>
                        <a:latin typeface="宋体" panose="02010600030101010101" pitchFamily="2" charset="-122"/>
                      </a:endParaRPr>
                    </a:p>
                  </a:txBody>
                  <a:tcPr anchor="ctr"/>
                </a:tc>
                <a:extLst>
                  <a:ext uri="{0D108BD9-81ED-4DB2-BD59-A6C34878D82A}">
                    <a16:rowId xmlns:a16="http://schemas.microsoft.com/office/drawing/2014/main" val="309523301"/>
                  </a:ext>
                </a:extLst>
              </a:tr>
              <a:tr h="580078">
                <a:tc>
                  <a:txBody>
                    <a:bodyPr/>
                    <a:lstStyle/>
                    <a:p>
                      <a:r>
                        <a:rPr lang="zh-CN" altLang="en-US" sz="2400" b="1" smtClean="0">
                          <a:solidFill>
                            <a:schemeClr val="tx1"/>
                          </a:solidFill>
                          <a:latin typeface="宋体" panose="02010600030101010101" pitchFamily="2" charset="-122"/>
                        </a:rPr>
                        <a:t>无符号短整型 </a:t>
                      </a:r>
                      <a:endParaRPr lang="zh-CN" altLang="en-US" sz="24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smtClean="0">
                          <a:solidFill>
                            <a:schemeClr val="tx1"/>
                          </a:solidFill>
                          <a:latin typeface="宋体" panose="02010600030101010101" pitchFamily="2" charset="-122"/>
                        </a:rPr>
                        <a:t>unsigned short </a:t>
                      </a:r>
                      <a:r>
                        <a:rPr lang="en-US" altLang="en-US" sz="2400" b="1" smtClean="0">
                          <a:solidFill>
                            <a:schemeClr val="tx1"/>
                          </a:solidFill>
                          <a:latin typeface="宋体" panose="02010600030101010101" pitchFamily="2" charset="-122"/>
                        </a:rPr>
                        <a:t>[int]</a:t>
                      </a:r>
                      <a:endParaRPr lang="zh-CN" altLang="en-US" sz="2400" smtClean="0"/>
                    </a:p>
                  </a:txBody>
                  <a:tcPr anchor="ctr"/>
                </a:tc>
                <a:tc>
                  <a:txBody>
                    <a:bodyPr/>
                    <a:lstStyle/>
                    <a:p>
                      <a:pPr algn="ctr"/>
                      <a:r>
                        <a:rPr lang="en-US" altLang="en-US" sz="2400" b="1" smtClean="0">
                          <a:solidFill>
                            <a:schemeClr val="tx1"/>
                          </a:solidFill>
                          <a:latin typeface="宋体" panose="02010600030101010101" pitchFamily="2" charset="-122"/>
                        </a:rPr>
                        <a:t>2</a:t>
                      </a:r>
                      <a:r>
                        <a:rPr lang="zh-CN" altLang="zh-CN" sz="2400" b="1" smtClean="0">
                          <a:solidFill>
                            <a:schemeClr val="tx1"/>
                          </a:solidFill>
                          <a:latin typeface="宋体" panose="02010600030101010101" pitchFamily="2" charset="-122"/>
                        </a:rPr>
                        <a:t>字节 </a:t>
                      </a:r>
                      <a:endParaRPr lang="zh-CN" altLang="en-US" sz="2400"/>
                    </a:p>
                  </a:txBody>
                  <a:tcPr anchor="ctr"/>
                </a:tc>
                <a:tc>
                  <a:txBody>
                    <a:bodyPr/>
                    <a:lstStyle/>
                    <a:p>
                      <a:r>
                        <a:rPr lang="en-US" altLang="zh-CN" sz="2400" b="1" smtClean="0">
                          <a:solidFill>
                            <a:schemeClr val="tx1"/>
                          </a:solidFill>
                          <a:latin typeface="宋体" panose="02010600030101010101" pitchFamily="2" charset="-122"/>
                        </a:rPr>
                        <a:t>0</a:t>
                      </a:r>
                      <a:r>
                        <a:rPr lang="zh-CN" altLang="en-US" sz="2400" b="1" smtClean="0">
                          <a:solidFill>
                            <a:schemeClr val="tx1"/>
                          </a:solidFill>
                          <a:latin typeface="宋体" panose="02010600030101010101" pitchFamily="2" charset="-122"/>
                        </a:rPr>
                        <a:t>～</a:t>
                      </a:r>
                      <a:r>
                        <a:rPr lang="en-US" altLang="zh-CN" sz="2400" b="1" smtClean="0">
                          <a:solidFill>
                            <a:schemeClr val="tx1"/>
                          </a:solidFill>
                          <a:latin typeface="宋体" panose="02010600030101010101" pitchFamily="2" charset="-122"/>
                        </a:rPr>
                        <a:t>65535</a:t>
                      </a:r>
                      <a:endParaRPr lang="zh-CN" altLang="en-US" sz="2400"/>
                    </a:p>
                  </a:txBody>
                  <a:tcPr anchor="ctr"/>
                </a:tc>
                <a:extLst>
                  <a:ext uri="{0D108BD9-81ED-4DB2-BD59-A6C34878D82A}">
                    <a16:rowId xmlns:a16="http://schemas.microsoft.com/office/drawing/2014/main" val="1906481309"/>
                  </a:ext>
                </a:extLst>
              </a:tr>
              <a:tr h="580078">
                <a:tc>
                  <a:txBody>
                    <a:bodyPr/>
                    <a:lstStyle/>
                    <a:p>
                      <a:r>
                        <a:rPr lang="zh-CN" altLang="en-US" sz="2400" b="1" smtClean="0">
                          <a:solidFill>
                            <a:schemeClr val="tx1"/>
                          </a:solidFill>
                          <a:latin typeface="宋体" panose="02010600030101010101" pitchFamily="2" charset="-122"/>
                        </a:rPr>
                        <a:t>无符号长整型 </a:t>
                      </a:r>
                      <a:endParaRPr lang="zh-CN" altLang="en-US" sz="24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smtClean="0">
                          <a:solidFill>
                            <a:schemeClr val="tx1"/>
                          </a:solidFill>
                          <a:latin typeface="宋体" panose="02010600030101010101" pitchFamily="2" charset="-122"/>
                        </a:rPr>
                        <a:t>unsigned long </a:t>
                      </a:r>
                      <a:r>
                        <a:rPr lang="en-US" altLang="en-US" sz="2400" b="1" smtClean="0">
                          <a:solidFill>
                            <a:schemeClr val="tx1"/>
                          </a:solidFill>
                          <a:latin typeface="宋体" panose="02010600030101010101" pitchFamily="2" charset="-122"/>
                        </a:rPr>
                        <a:t>[int]</a:t>
                      </a:r>
                      <a:endParaRPr lang="zh-CN" altLang="en-US" sz="2400" smtClean="0"/>
                    </a:p>
                  </a:txBody>
                  <a:tcPr anchor="ctr"/>
                </a:tc>
                <a:tc>
                  <a:txBody>
                    <a:bodyPr/>
                    <a:lstStyle/>
                    <a:p>
                      <a:pPr algn="ctr"/>
                      <a:r>
                        <a:rPr lang="en-US" altLang="en-US" sz="2400" b="1" smtClean="0">
                          <a:solidFill>
                            <a:schemeClr val="tx1"/>
                          </a:solidFill>
                          <a:latin typeface="宋体" panose="02010600030101010101" pitchFamily="2" charset="-122"/>
                        </a:rPr>
                        <a:t>4</a:t>
                      </a:r>
                      <a:r>
                        <a:rPr lang="zh-CN" altLang="zh-CN" sz="2400" b="1" smtClean="0">
                          <a:solidFill>
                            <a:schemeClr val="tx1"/>
                          </a:solidFill>
                          <a:latin typeface="宋体" panose="02010600030101010101" pitchFamily="2" charset="-122"/>
                        </a:rPr>
                        <a:t>字节 </a:t>
                      </a:r>
                      <a:endParaRPr lang="zh-CN" altLang="en-US" sz="24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smtClean="0">
                          <a:solidFill>
                            <a:schemeClr val="tx1"/>
                          </a:solidFill>
                          <a:latin typeface="宋体" panose="02010600030101010101" pitchFamily="2" charset="-122"/>
                        </a:rPr>
                        <a:t>0</a:t>
                      </a:r>
                      <a:r>
                        <a:rPr lang="zh-CN" altLang="en-US" sz="2400" b="1" smtClean="0">
                          <a:solidFill>
                            <a:schemeClr val="tx1"/>
                          </a:solidFill>
                          <a:latin typeface="宋体" panose="02010600030101010101" pitchFamily="2" charset="-122"/>
                        </a:rPr>
                        <a:t>～（</a:t>
                      </a:r>
                      <a:r>
                        <a:rPr lang="en-US" altLang="zh-CN" sz="2400" b="1" smtClean="0">
                          <a:solidFill>
                            <a:schemeClr val="tx1"/>
                          </a:solidFill>
                          <a:latin typeface="宋体" panose="02010600030101010101" pitchFamily="2" charset="-122"/>
                        </a:rPr>
                        <a:t>2</a:t>
                      </a:r>
                      <a:r>
                        <a:rPr lang="en-US" altLang="zh-CN" sz="2400" b="1" baseline="30000" smtClean="0">
                          <a:solidFill>
                            <a:schemeClr val="tx1"/>
                          </a:solidFill>
                          <a:latin typeface="宋体" panose="02010600030101010101" pitchFamily="2" charset="-122"/>
                        </a:rPr>
                        <a:t>32</a:t>
                      </a:r>
                      <a:r>
                        <a:rPr lang="en-US" altLang="zh-CN" sz="2400" b="1" smtClean="0">
                          <a:solidFill>
                            <a:schemeClr val="tx1"/>
                          </a:solidFill>
                          <a:latin typeface="宋体" panose="02010600030101010101" pitchFamily="2" charset="-122"/>
                        </a:rPr>
                        <a:t>-1</a:t>
                      </a:r>
                      <a:r>
                        <a:rPr lang="zh-CN" altLang="en-US" sz="2400" b="1" smtClean="0">
                          <a:solidFill>
                            <a:schemeClr val="tx1"/>
                          </a:solidFill>
                          <a:latin typeface="宋体" panose="02010600030101010101" pitchFamily="2" charset="-122"/>
                        </a:rPr>
                        <a:t>）</a:t>
                      </a:r>
                      <a:endParaRPr lang="en-US" altLang="zh-CN" sz="2400" b="1" smtClean="0">
                        <a:solidFill>
                          <a:schemeClr val="tx1"/>
                        </a:solidFill>
                        <a:latin typeface="宋体" panose="02010600030101010101" pitchFamily="2" charset="-122"/>
                      </a:endParaRPr>
                    </a:p>
                  </a:txBody>
                  <a:tcPr anchor="ctr"/>
                </a:tc>
                <a:extLst>
                  <a:ext uri="{0D108BD9-81ED-4DB2-BD59-A6C34878D82A}">
                    <a16:rowId xmlns:a16="http://schemas.microsoft.com/office/drawing/2014/main" val="1453250234"/>
                  </a:ext>
                </a:extLst>
              </a:tr>
              <a:tr h="580078">
                <a:tc>
                  <a:txBody>
                    <a:bodyPr/>
                    <a:lstStyle/>
                    <a:p>
                      <a:r>
                        <a:rPr lang="zh-CN" altLang="en-US" sz="2400" b="1" smtClean="0">
                          <a:solidFill>
                            <a:schemeClr val="accent2"/>
                          </a:solidFill>
                        </a:rPr>
                        <a:t>双长整型</a:t>
                      </a:r>
                      <a:endParaRPr lang="zh-CN" altLang="en-US" sz="2400" b="1">
                        <a:solidFill>
                          <a:schemeClr val="accent2"/>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smtClean="0">
                          <a:solidFill>
                            <a:schemeClr val="accent2"/>
                          </a:solidFill>
                        </a:rPr>
                        <a:t>long long </a:t>
                      </a:r>
                      <a:r>
                        <a:rPr lang="en-US" altLang="en-US" sz="2400" b="1" smtClean="0">
                          <a:solidFill>
                            <a:schemeClr val="tx1"/>
                          </a:solidFill>
                          <a:latin typeface="宋体" panose="02010600030101010101" pitchFamily="2" charset="-122"/>
                        </a:rPr>
                        <a:t>[int]</a:t>
                      </a:r>
                      <a:endParaRPr lang="zh-CN" altLang="en-US" sz="2400" smtClean="0"/>
                    </a:p>
                  </a:txBody>
                  <a:tcPr anchor="ctr"/>
                </a:tc>
                <a:tc>
                  <a:txBody>
                    <a:bodyPr/>
                    <a:lstStyle/>
                    <a:p>
                      <a:pPr algn="ctr"/>
                      <a:r>
                        <a:rPr lang="en-US" altLang="en-US" sz="2400" b="1" smtClean="0">
                          <a:solidFill>
                            <a:schemeClr val="accent2"/>
                          </a:solidFill>
                          <a:latin typeface="宋体" panose="02010600030101010101" pitchFamily="2" charset="-122"/>
                        </a:rPr>
                        <a:t>8</a:t>
                      </a:r>
                      <a:r>
                        <a:rPr lang="zh-CN" altLang="zh-CN" sz="2400" b="1" smtClean="0">
                          <a:solidFill>
                            <a:schemeClr val="accent2"/>
                          </a:solidFill>
                          <a:latin typeface="宋体" panose="02010600030101010101" pitchFamily="2" charset="-122"/>
                        </a:rPr>
                        <a:t>字节 </a:t>
                      </a:r>
                      <a:endParaRPr lang="zh-CN" altLang="en-US" sz="2400" b="1">
                        <a:solidFill>
                          <a:schemeClr val="accent2"/>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smtClean="0">
                          <a:solidFill>
                            <a:schemeClr val="accent2"/>
                          </a:solidFill>
                          <a:latin typeface="宋体" panose="02010600030101010101" pitchFamily="2" charset="-122"/>
                        </a:rPr>
                        <a:t>-2</a:t>
                      </a:r>
                      <a:r>
                        <a:rPr lang="en-US" altLang="zh-CN" sz="2400" b="1" baseline="30000" smtClean="0">
                          <a:solidFill>
                            <a:schemeClr val="accent2"/>
                          </a:solidFill>
                          <a:latin typeface="宋体" panose="02010600030101010101" pitchFamily="2" charset="-122"/>
                        </a:rPr>
                        <a:t>63</a:t>
                      </a:r>
                      <a:r>
                        <a:rPr lang="zh-CN" altLang="en-US" sz="2400" b="1" baseline="30000" smtClean="0">
                          <a:solidFill>
                            <a:schemeClr val="accent2"/>
                          </a:solidFill>
                          <a:latin typeface="宋体" panose="02010600030101010101" pitchFamily="2" charset="-122"/>
                        </a:rPr>
                        <a:t>～</a:t>
                      </a:r>
                      <a:r>
                        <a:rPr lang="en-US" altLang="zh-CN" sz="2400" b="1" smtClean="0">
                          <a:solidFill>
                            <a:schemeClr val="accent2"/>
                          </a:solidFill>
                          <a:latin typeface="宋体" panose="02010600030101010101" pitchFamily="2" charset="-122"/>
                        </a:rPr>
                        <a:t>2</a:t>
                      </a:r>
                      <a:r>
                        <a:rPr lang="en-US" altLang="zh-CN" sz="2400" b="1" baseline="30000" smtClean="0">
                          <a:solidFill>
                            <a:schemeClr val="accent2"/>
                          </a:solidFill>
                          <a:latin typeface="宋体" panose="02010600030101010101" pitchFamily="2" charset="-122"/>
                        </a:rPr>
                        <a:t>63</a:t>
                      </a:r>
                      <a:r>
                        <a:rPr lang="en-US" altLang="zh-CN" sz="2400" b="1" smtClean="0">
                          <a:solidFill>
                            <a:schemeClr val="accent2"/>
                          </a:solidFill>
                          <a:latin typeface="宋体" panose="02010600030101010101" pitchFamily="2" charset="-122"/>
                        </a:rPr>
                        <a:t>-1</a:t>
                      </a:r>
                      <a:endParaRPr lang="zh-CN" altLang="en-US" sz="2400" b="1" smtClean="0">
                        <a:solidFill>
                          <a:schemeClr val="accent2"/>
                        </a:solidFill>
                      </a:endParaRPr>
                    </a:p>
                  </a:txBody>
                  <a:tcPr anchor="ctr"/>
                </a:tc>
                <a:extLst>
                  <a:ext uri="{0D108BD9-81ED-4DB2-BD59-A6C34878D82A}">
                    <a16:rowId xmlns:a16="http://schemas.microsoft.com/office/drawing/2014/main" val="1134037601"/>
                  </a:ext>
                </a:extLst>
              </a:tr>
              <a:tr h="580078">
                <a:tc>
                  <a:txBody>
                    <a:bodyPr/>
                    <a:lstStyle/>
                    <a:p>
                      <a:r>
                        <a:rPr lang="zh-CN" altLang="en-US" sz="2400" b="1" smtClean="0">
                          <a:solidFill>
                            <a:schemeClr val="accent2"/>
                          </a:solidFill>
                        </a:rPr>
                        <a:t>无符号双长整型</a:t>
                      </a:r>
                      <a:endParaRPr lang="zh-CN" altLang="en-US" sz="2400" b="1">
                        <a:solidFill>
                          <a:schemeClr val="accent2"/>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smtClean="0">
                          <a:solidFill>
                            <a:schemeClr val="accent2"/>
                          </a:solidFill>
                        </a:rPr>
                        <a:t>unsigned long long </a:t>
                      </a:r>
                      <a:r>
                        <a:rPr lang="en-US" altLang="en-US" sz="2400" b="1" smtClean="0">
                          <a:solidFill>
                            <a:schemeClr val="tx1"/>
                          </a:solidFill>
                          <a:latin typeface="宋体" panose="02010600030101010101" pitchFamily="2" charset="-122"/>
                        </a:rPr>
                        <a:t>[int]</a:t>
                      </a:r>
                      <a:endParaRPr lang="zh-CN" altLang="en-US" sz="2400" smtClean="0"/>
                    </a:p>
                  </a:txBody>
                  <a:tcPr anchor="ctr"/>
                </a:tc>
                <a:tc>
                  <a:txBody>
                    <a:bodyPr/>
                    <a:lstStyle/>
                    <a:p>
                      <a:pPr algn="ctr"/>
                      <a:r>
                        <a:rPr lang="en-US" altLang="zh-CN" sz="2400" b="1" smtClean="0">
                          <a:solidFill>
                            <a:schemeClr val="accent2"/>
                          </a:solidFill>
                        </a:rPr>
                        <a:t>8</a:t>
                      </a:r>
                      <a:r>
                        <a:rPr lang="zh-CN" altLang="en-US" sz="2400" b="1" smtClean="0">
                          <a:solidFill>
                            <a:schemeClr val="accent2"/>
                          </a:solidFill>
                        </a:rPr>
                        <a:t>字节</a:t>
                      </a:r>
                      <a:endParaRPr lang="zh-CN" altLang="en-US" sz="2400" b="1">
                        <a:solidFill>
                          <a:schemeClr val="accent2"/>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baseline="0" smtClean="0">
                          <a:solidFill>
                            <a:schemeClr val="accent2"/>
                          </a:solidFill>
                          <a:latin typeface="宋体" panose="02010600030101010101" pitchFamily="2" charset="-122"/>
                        </a:rPr>
                        <a:t>0</a:t>
                      </a:r>
                      <a:r>
                        <a:rPr lang="zh-CN" altLang="en-US" sz="2400" b="1" baseline="30000" smtClean="0">
                          <a:solidFill>
                            <a:schemeClr val="accent2"/>
                          </a:solidFill>
                          <a:latin typeface="宋体" panose="02010600030101010101" pitchFamily="2" charset="-122"/>
                        </a:rPr>
                        <a:t>～</a:t>
                      </a:r>
                      <a:r>
                        <a:rPr lang="en-US" altLang="zh-CN" sz="2400" b="1" smtClean="0">
                          <a:solidFill>
                            <a:schemeClr val="accent2"/>
                          </a:solidFill>
                          <a:latin typeface="宋体" panose="02010600030101010101" pitchFamily="2" charset="-122"/>
                        </a:rPr>
                        <a:t>2</a:t>
                      </a:r>
                      <a:r>
                        <a:rPr lang="en-US" altLang="zh-CN" sz="2400" b="1" baseline="30000" smtClean="0">
                          <a:solidFill>
                            <a:schemeClr val="accent2"/>
                          </a:solidFill>
                          <a:latin typeface="宋体" panose="02010600030101010101" pitchFamily="2" charset="-122"/>
                        </a:rPr>
                        <a:t>64</a:t>
                      </a:r>
                      <a:r>
                        <a:rPr lang="en-US" altLang="zh-CN" sz="2400" b="1" smtClean="0">
                          <a:solidFill>
                            <a:schemeClr val="accent2"/>
                          </a:solidFill>
                          <a:latin typeface="宋体" panose="02010600030101010101" pitchFamily="2" charset="-122"/>
                        </a:rPr>
                        <a:t>-1</a:t>
                      </a:r>
                      <a:endParaRPr lang="zh-CN" altLang="en-US" sz="2400" b="1"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smtClean="0">
                        <a:solidFill>
                          <a:schemeClr val="accent2"/>
                        </a:solidFill>
                      </a:endParaRPr>
                    </a:p>
                  </a:txBody>
                  <a:tcPr anchor="ctr"/>
                </a:tc>
                <a:extLst>
                  <a:ext uri="{0D108BD9-81ED-4DB2-BD59-A6C34878D82A}">
                    <a16:rowId xmlns:a16="http://schemas.microsoft.com/office/drawing/2014/main" val="2788955346"/>
                  </a:ext>
                </a:extLst>
              </a:tr>
            </a:tbl>
          </a:graphicData>
        </a:graphic>
      </p:graphicFrame>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937254"/>
            <a:ext cx="4476980" cy="501676"/>
          </a:xfrm>
          <a:prstGeom prst="rect">
            <a:avLst/>
          </a:prstGeom>
        </p:spPr>
      </p:pic>
    </p:spTree>
    <p:extLst>
      <p:ext uri="{BB962C8B-B14F-4D97-AF65-F5344CB8AC3E}">
        <p14:creationId xmlns:p14="http://schemas.microsoft.com/office/powerpoint/2010/main" val="1990241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13</a:t>
            </a:fld>
            <a:endParaRPr lang="zh-CN" altLang="en-US"/>
          </a:p>
        </p:txBody>
      </p:sp>
      <p:sp>
        <p:nvSpPr>
          <p:cNvPr id="3" name="Rectangle 2"/>
          <p:cNvSpPr txBox="1">
            <a:spLocks noChangeArrowheads="1"/>
          </p:cNvSpPr>
          <p:nvPr/>
        </p:nvSpPr>
        <p:spPr>
          <a:xfrm>
            <a:off x="0" y="404813"/>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defRPr/>
            </a:pPr>
            <a:r>
              <a:rPr lang="zh-CN" altLang="en-US" sz="4000" smtClean="0">
                <a:solidFill>
                  <a:schemeClr val="tx2"/>
                </a:solidFill>
              </a:rPr>
              <a:t>浮点型</a:t>
            </a:r>
            <a:endParaRPr lang="zh-CN" altLang="en-US" sz="4000" dirty="0">
              <a:solidFill>
                <a:schemeClr val="tx2"/>
              </a:solidFill>
            </a:endParaRPr>
          </a:p>
        </p:txBody>
      </p:sp>
      <p:sp>
        <p:nvSpPr>
          <p:cNvPr id="4" name="Rectangle 26"/>
          <p:cNvSpPr>
            <a:spLocks noChangeArrowheads="1"/>
          </p:cNvSpPr>
          <p:nvPr/>
        </p:nvSpPr>
        <p:spPr bwMode="auto">
          <a:xfrm>
            <a:off x="152400" y="2057400"/>
            <a:ext cx="8915400" cy="1981200"/>
          </a:xfrm>
          <a:prstGeom prst="rect">
            <a:avLst/>
          </a:prstGeom>
          <a:noFill/>
          <a:ln>
            <a:noFill/>
          </a:ln>
          <a:effectLst/>
        </p:spPr>
        <p:txBody>
          <a:bodyPr lIns="92075" tIns="46038" rIns="92075" bIns="46038"/>
          <a:lstStyle>
            <a:lvl1pPr algn="l" eaLnBrk="0" hangingPunct="0">
              <a:spcBef>
                <a:spcPct val="20000"/>
              </a:spcBef>
              <a:buChar char="•"/>
              <a:defRPr kumimoji="1" sz="4000">
                <a:solidFill>
                  <a:srgbClr val="4D4D4D"/>
                </a:solidFill>
                <a:latin typeface="Times New Roman" panose="02020603050405020304" pitchFamily="18" charset="0"/>
                <a:ea typeface="宋体" panose="02010600030101010101" pitchFamily="2" charset="-122"/>
              </a:defRPr>
            </a:lvl1pPr>
            <a:lvl2pPr marL="1905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2pPr>
            <a:lvl3pPr marL="1181100" indent="-2286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9pPr>
          </a:lstStyle>
          <a:p>
            <a:pPr>
              <a:lnSpc>
                <a:spcPct val="120000"/>
              </a:lnSpc>
              <a:buFontTx/>
              <a:buNone/>
              <a:defRPr/>
            </a:pPr>
            <a:endParaRPr lang="zh-CN" altLang="zh-CN" sz="2800">
              <a:solidFill>
                <a:srgbClr val="FF9900"/>
              </a:solidFill>
              <a:effectLst>
                <a:outerShdw blurRad="38100" dist="38100" dir="2700000" algn="tl">
                  <a:srgbClr val="C0C0C0"/>
                </a:outerShdw>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3609869510"/>
              </p:ext>
            </p:extLst>
          </p:nvPr>
        </p:nvGraphicFramePr>
        <p:xfrm>
          <a:off x="152400" y="1628800"/>
          <a:ext cx="8812088" cy="2606799"/>
        </p:xfrm>
        <a:graphic>
          <a:graphicData uri="http://schemas.openxmlformats.org/drawingml/2006/table">
            <a:tbl>
              <a:tblPr firstRow="1" bandRow="1">
                <a:tableStyleId>{5C22544A-7EE6-4342-B048-85BDC9FD1C3A}</a:tableStyleId>
              </a:tblPr>
              <a:tblGrid>
                <a:gridCol w="2560778">
                  <a:extLst>
                    <a:ext uri="{9D8B030D-6E8A-4147-A177-3AD203B41FA5}">
                      <a16:colId xmlns:a16="http://schemas.microsoft.com/office/drawing/2014/main" val="709609479"/>
                    </a:ext>
                  </a:extLst>
                </a:gridCol>
                <a:gridCol w="1845266">
                  <a:extLst>
                    <a:ext uri="{9D8B030D-6E8A-4147-A177-3AD203B41FA5}">
                      <a16:colId xmlns:a16="http://schemas.microsoft.com/office/drawing/2014/main" val="1419400641"/>
                    </a:ext>
                  </a:extLst>
                </a:gridCol>
                <a:gridCol w="2203022">
                  <a:extLst>
                    <a:ext uri="{9D8B030D-6E8A-4147-A177-3AD203B41FA5}">
                      <a16:colId xmlns:a16="http://schemas.microsoft.com/office/drawing/2014/main" val="2092975285"/>
                    </a:ext>
                  </a:extLst>
                </a:gridCol>
                <a:gridCol w="2203022">
                  <a:extLst>
                    <a:ext uri="{9D8B030D-6E8A-4147-A177-3AD203B41FA5}">
                      <a16:colId xmlns:a16="http://schemas.microsoft.com/office/drawing/2014/main" val="1405765304"/>
                    </a:ext>
                  </a:extLst>
                </a:gridCol>
              </a:tblGrid>
              <a:tr h="653848">
                <a:tc>
                  <a:txBody>
                    <a:bodyPr/>
                    <a:lstStyle/>
                    <a:p>
                      <a:pPr algn="ctr"/>
                      <a:r>
                        <a:rPr lang="zh-CN" altLang="en-US" sz="3200" smtClean="0">
                          <a:solidFill>
                            <a:schemeClr val="tx1"/>
                          </a:solidFill>
                          <a:effectLst/>
                          <a:latin typeface="宋体" panose="02010600030101010101" pitchFamily="2" charset="-122"/>
                        </a:rPr>
                        <a:t>类型</a:t>
                      </a:r>
                      <a:endParaRPr lang="zh-CN" altLang="en-US" sz="3200">
                        <a:solidFill>
                          <a:schemeClr val="tx1"/>
                        </a:solidFill>
                        <a:effectLst/>
                      </a:endParaRPr>
                    </a:p>
                  </a:txBody>
                  <a:tcPr anchor="ctr"/>
                </a:tc>
                <a:tc>
                  <a:txBody>
                    <a:bodyPr/>
                    <a:lstStyle/>
                    <a:p>
                      <a:pPr algn="ctr"/>
                      <a:r>
                        <a:rPr lang="zh-CN" altLang="en-US" sz="3200" smtClean="0">
                          <a:solidFill>
                            <a:schemeClr val="tx1"/>
                          </a:solidFill>
                          <a:effectLst/>
                          <a:latin typeface="宋体" panose="02010600030101010101" pitchFamily="2" charset="-122"/>
                        </a:rPr>
                        <a:t>位数</a:t>
                      </a:r>
                      <a:endParaRPr lang="zh-CN" altLang="en-US" sz="3200">
                        <a:solidFill>
                          <a:schemeClr val="tx1"/>
                        </a:solidFill>
                        <a:effectLst/>
                      </a:endParaRPr>
                    </a:p>
                  </a:txBody>
                  <a:tcPr anchor="ctr"/>
                </a:tc>
                <a:tc>
                  <a:txBody>
                    <a:bodyPr/>
                    <a:lstStyle/>
                    <a:p>
                      <a:pPr algn="ctr"/>
                      <a:r>
                        <a:rPr lang="zh-CN" altLang="en-US" sz="3200" smtClean="0">
                          <a:solidFill>
                            <a:schemeClr val="tx1"/>
                          </a:solidFill>
                          <a:effectLst/>
                          <a:latin typeface="宋体" panose="02010600030101010101" pitchFamily="2" charset="-122"/>
                        </a:rPr>
                        <a:t>数的范围 </a:t>
                      </a:r>
                      <a:endParaRPr lang="zh-CN" altLang="en-US" sz="3200">
                        <a:solidFill>
                          <a:schemeClr val="tx1"/>
                        </a:solidFill>
                        <a:effectLst/>
                      </a:endParaRPr>
                    </a:p>
                  </a:txBody>
                  <a:tcPr anchor="ctr"/>
                </a:tc>
                <a:tc>
                  <a:txBody>
                    <a:bodyPr/>
                    <a:lstStyle/>
                    <a:p>
                      <a:pPr algn="ctr">
                        <a:lnSpc>
                          <a:spcPct val="120000"/>
                        </a:lnSpc>
                        <a:buFontTx/>
                        <a:buNone/>
                        <a:defRPr/>
                      </a:pPr>
                      <a:r>
                        <a:rPr lang="zh-CN" altLang="en-US" sz="3200" smtClean="0">
                          <a:solidFill>
                            <a:schemeClr val="tx1"/>
                          </a:solidFill>
                          <a:effectLst/>
                          <a:latin typeface="宋体" panose="02010600030101010101" pitchFamily="2" charset="-122"/>
                        </a:rPr>
                        <a:t>有效数字</a:t>
                      </a:r>
                      <a:endParaRPr lang="zh-CN" altLang="en-US" sz="3200">
                        <a:solidFill>
                          <a:schemeClr val="tx1"/>
                        </a:solidFill>
                        <a:effectLst/>
                        <a:latin typeface="宋体" panose="02010600030101010101" pitchFamily="2" charset="-122"/>
                      </a:endParaRPr>
                    </a:p>
                  </a:txBody>
                  <a:tcPr anchor="ctr"/>
                </a:tc>
                <a:extLst>
                  <a:ext uri="{0D108BD9-81ED-4DB2-BD59-A6C34878D82A}">
                    <a16:rowId xmlns:a16="http://schemas.microsoft.com/office/drawing/2014/main" val="372993546"/>
                  </a:ext>
                </a:extLst>
              </a:tr>
              <a:tr h="643381">
                <a:tc>
                  <a:txBody>
                    <a:bodyPr/>
                    <a:lstStyle/>
                    <a:p>
                      <a:r>
                        <a:rPr lang="en-US" altLang="en-US" sz="2800" smtClean="0">
                          <a:solidFill>
                            <a:schemeClr val="accent2"/>
                          </a:solidFill>
                          <a:effectLst/>
                          <a:latin typeface="宋体" panose="02010600030101010101" pitchFamily="2" charset="-122"/>
                        </a:rPr>
                        <a:t>float </a:t>
                      </a:r>
                      <a:endParaRPr lang="zh-CN" altLang="en-US" sz="2800">
                        <a:effectLst/>
                      </a:endParaRPr>
                    </a:p>
                  </a:txBody>
                  <a:tcPr anchor="ctr"/>
                </a:tc>
                <a:tc>
                  <a:txBody>
                    <a:bodyPr/>
                    <a:lstStyle/>
                    <a:p>
                      <a:pPr algn="ctr"/>
                      <a:r>
                        <a:rPr lang="en-US" altLang="zh-CN" sz="2800" smtClean="0">
                          <a:effectLst/>
                        </a:rPr>
                        <a:t>32</a:t>
                      </a:r>
                      <a:endParaRPr lang="zh-CN" altLang="en-US" sz="2800">
                        <a:effectLst/>
                      </a:endParaRPr>
                    </a:p>
                  </a:txBody>
                  <a:tcPr anchor="ctr"/>
                </a:tc>
                <a:tc>
                  <a:txBody>
                    <a:bodyPr/>
                    <a:lstStyle/>
                    <a:p>
                      <a:r>
                        <a:rPr lang="en-US" altLang="zh-CN" sz="2800" smtClean="0">
                          <a:solidFill>
                            <a:schemeClr val="accent2"/>
                          </a:solidFill>
                          <a:effectLst/>
                          <a:latin typeface="宋体" panose="02010600030101010101" pitchFamily="2" charset="-122"/>
                        </a:rPr>
                        <a:t>10</a:t>
                      </a:r>
                      <a:r>
                        <a:rPr lang="en-US" altLang="zh-CN" sz="2800" baseline="30000" smtClean="0">
                          <a:solidFill>
                            <a:schemeClr val="accent2"/>
                          </a:solidFill>
                          <a:effectLst/>
                          <a:latin typeface="宋体" panose="02010600030101010101" pitchFamily="2" charset="-122"/>
                        </a:rPr>
                        <a:t>-37 </a:t>
                      </a:r>
                      <a:r>
                        <a:rPr lang="en-US" altLang="zh-CN" sz="2800" smtClean="0">
                          <a:solidFill>
                            <a:schemeClr val="accent2"/>
                          </a:solidFill>
                          <a:effectLst/>
                        </a:rPr>
                        <a:t>~ </a:t>
                      </a:r>
                      <a:r>
                        <a:rPr lang="en-US" altLang="zh-CN" sz="2800" smtClean="0">
                          <a:solidFill>
                            <a:schemeClr val="accent2"/>
                          </a:solidFill>
                          <a:effectLst/>
                          <a:latin typeface="宋体" panose="02010600030101010101" pitchFamily="2" charset="-122"/>
                        </a:rPr>
                        <a:t>10</a:t>
                      </a:r>
                      <a:r>
                        <a:rPr lang="en-US" altLang="zh-CN" sz="2800" baseline="30000" smtClean="0">
                          <a:solidFill>
                            <a:schemeClr val="accent2"/>
                          </a:solidFill>
                          <a:effectLst/>
                          <a:latin typeface="宋体" panose="02010600030101010101" pitchFamily="2" charset="-122"/>
                        </a:rPr>
                        <a:t>38 </a:t>
                      </a:r>
                      <a:endParaRPr lang="zh-CN" altLang="en-US" sz="2800">
                        <a:effectLst/>
                      </a:endParaRPr>
                    </a:p>
                  </a:txBody>
                  <a:tcPr anchor="ctr"/>
                </a:tc>
                <a:tc>
                  <a:txBody>
                    <a:bodyPr/>
                    <a:lstStyle/>
                    <a:p>
                      <a:r>
                        <a:rPr lang="en-US" altLang="zh-CN" sz="2800" smtClean="0">
                          <a:solidFill>
                            <a:schemeClr val="accent2"/>
                          </a:solidFill>
                          <a:effectLst/>
                          <a:latin typeface="宋体" panose="02010600030101010101" pitchFamily="2" charset="-122"/>
                        </a:rPr>
                        <a:t>6</a:t>
                      </a:r>
                      <a:r>
                        <a:rPr lang="en-US" altLang="zh-CN" sz="2800" smtClean="0">
                          <a:solidFill>
                            <a:schemeClr val="accent2"/>
                          </a:solidFill>
                          <a:effectLst/>
                        </a:rPr>
                        <a:t>~</a:t>
                      </a:r>
                      <a:r>
                        <a:rPr lang="en-US" altLang="zh-CN" sz="2800" smtClean="0">
                          <a:solidFill>
                            <a:schemeClr val="accent2"/>
                          </a:solidFill>
                          <a:effectLst/>
                          <a:latin typeface="宋体" panose="02010600030101010101" pitchFamily="2" charset="-122"/>
                        </a:rPr>
                        <a:t>7 </a:t>
                      </a:r>
                      <a:r>
                        <a:rPr lang="zh-CN" altLang="zh-CN" sz="2800" smtClean="0">
                          <a:solidFill>
                            <a:schemeClr val="accent2"/>
                          </a:solidFill>
                          <a:effectLst/>
                          <a:latin typeface="宋体" panose="02010600030101010101" pitchFamily="2" charset="-122"/>
                        </a:rPr>
                        <a:t>位</a:t>
                      </a:r>
                      <a:endParaRPr lang="zh-CN" altLang="en-US" sz="2800">
                        <a:effectLst/>
                      </a:endParaRPr>
                    </a:p>
                  </a:txBody>
                  <a:tcPr anchor="ctr"/>
                </a:tc>
                <a:extLst>
                  <a:ext uri="{0D108BD9-81ED-4DB2-BD59-A6C34878D82A}">
                    <a16:rowId xmlns:a16="http://schemas.microsoft.com/office/drawing/2014/main" val="2769274192"/>
                  </a:ext>
                </a:extLst>
              </a:tr>
              <a:tr h="643381">
                <a:tc>
                  <a:txBody>
                    <a:bodyPr/>
                    <a:lstStyle/>
                    <a:p>
                      <a:r>
                        <a:rPr lang="en-US" altLang="en-US" sz="2800" smtClean="0">
                          <a:solidFill>
                            <a:schemeClr val="accent2"/>
                          </a:solidFill>
                          <a:effectLst/>
                          <a:latin typeface="宋体" panose="02010600030101010101" pitchFamily="2" charset="-122"/>
                        </a:rPr>
                        <a:t>double</a:t>
                      </a:r>
                      <a:endParaRPr lang="zh-CN" altLang="en-US" sz="2800">
                        <a:effectLst/>
                      </a:endParaRPr>
                    </a:p>
                  </a:txBody>
                  <a:tcPr anchor="ctr"/>
                </a:tc>
                <a:tc>
                  <a:txBody>
                    <a:bodyPr/>
                    <a:lstStyle/>
                    <a:p>
                      <a:pPr algn="ctr"/>
                      <a:r>
                        <a:rPr lang="en-US" altLang="zh-CN" sz="2800" smtClean="0">
                          <a:effectLst/>
                        </a:rPr>
                        <a:t>64</a:t>
                      </a:r>
                      <a:endParaRPr lang="zh-CN" altLang="en-US" sz="2800">
                        <a:effectLst/>
                      </a:endParaRPr>
                    </a:p>
                  </a:txBody>
                  <a:tcPr anchor="ctr"/>
                </a:tc>
                <a:tc>
                  <a:txBody>
                    <a:bodyPr/>
                    <a:lstStyle/>
                    <a:p>
                      <a:r>
                        <a:rPr lang="en-US" altLang="zh-CN" sz="2800" smtClean="0">
                          <a:solidFill>
                            <a:schemeClr val="accent2"/>
                          </a:solidFill>
                          <a:effectLst/>
                          <a:latin typeface="宋体" panose="02010600030101010101" pitchFamily="2" charset="-122"/>
                        </a:rPr>
                        <a:t>10</a:t>
                      </a:r>
                      <a:r>
                        <a:rPr lang="en-US" altLang="zh-CN" sz="2800" baseline="30000" smtClean="0">
                          <a:solidFill>
                            <a:schemeClr val="accent2"/>
                          </a:solidFill>
                          <a:effectLst/>
                          <a:latin typeface="宋体" panose="02010600030101010101" pitchFamily="2" charset="-122"/>
                        </a:rPr>
                        <a:t>-307</a:t>
                      </a:r>
                      <a:r>
                        <a:rPr lang="en-US" altLang="zh-CN" sz="2800" smtClean="0">
                          <a:solidFill>
                            <a:schemeClr val="accent2"/>
                          </a:solidFill>
                          <a:effectLst/>
                        </a:rPr>
                        <a:t>~</a:t>
                      </a:r>
                      <a:r>
                        <a:rPr lang="en-US" altLang="zh-CN" sz="2800" smtClean="0">
                          <a:solidFill>
                            <a:schemeClr val="accent2"/>
                          </a:solidFill>
                          <a:effectLst/>
                          <a:latin typeface="宋体" panose="02010600030101010101" pitchFamily="2" charset="-122"/>
                        </a:rPr>
                        <a:t>10</a:t>
                      </a:r>
                      <a:r>
                        <a:rPr lang="en-US" altLang="zh-CN" sz="2800" baseline="30000" smtClean="0">
                          <a:solidFill>
                            <a:schemeClr val="accent2"/>
                          </a:solidFill>
                          <a:effectLst/>
                          <a:latin typeface="宋体" panose="02010600030101010101" pitchFamily="2" charset="-122"/>
                        </a:rPr>
                        <a:t>308</a:t>
                      </a:r>
                      <a:r>
                        <a:rPr lang="en-US" altLang="zh-CN" sz="2800" smtClean="0">
                          <a:solidFill>
                            <a:schemeClr val="accent2"/>
                          </a:solidFill>
                          <a:effectLst/>
                          <a:latin typeface="宋体" panose="02010600030101010101" pitchFamily="2" charset="-122"/>
                        </a:rPr>
                        <a:t> </a:t>
                      </a:r>
                      <a:endParaRPr lang="zh-CN" altLang="en-US" sz="2800">
                        <a:effectLst/>
                      </a:endParaRPr>
                    </a:p>
                  </a:txBody>
                  <a:tcPr anchor="ctr"/>
                </a:tc>
                <a:tc>
                  <a:txBody>
                    <a:bodyPr/>
                    <a:lstStyle/>
                    <a:p>
                      <a:r>
                        <a:rPr lang="en-US" altLang="zh-CN" sz="2800" smtClean="0">
                          <a:solidFill>
                            <a:schemeClr val="accent2"/>
                          </a:solidFill>
                          <a:effectLst/>
                          <a:latin typeface="宋体" panose="02010600030101010101" pitchFamily="2" charset="-122"/>
                        </a:rPr>
                        <a:t>15</a:t>
                      </a:r>
                      <a:r>
                        <a:rPr lang="en-US" altLang="zh-CN" sz="2800" smtClean="0">
                          <a:solidFill>
                            <a:schemeClr val="accent2"/>
                          </a:solidFill>
                          <a:effectLst/>
                        </a:rPr>
                        <a:t>~</a:t>
                      </a:r>
                      <a:r>
                        <a:rPr lang="en-US" altLang="zh-CN" sz="2800" smtClean="0">
                          <a:solidFill>
                            <a:schemeClr val="accent2"/>
                          </a:solidFill>
                          <a:effectLst/>
                          <a:latin typeface="宋体" panose="02010600030101010101" pitchFamily="2" charset="-122"/>
                        </a:rPr>
                        <a:t>16</a:t>
                      </a:r>
                      <a:r>
                        <a:rPr lang="zh-CN" altLang="zh-CN" sz="2800" smtClean="0">
                          <a:solidFill>
                            <a:schemeClr val="accent2"/>
                          </a:solidFill>
                          <a:effectLst/>
                          <a:latin typeface="宋体" panose="02010600030101010101" pitchFamily="2" charset="-122"/>
                        </a:rPr>
                        <a:t>位</a:t>
                      </a:r>
                      <a:endParaRPr lang="zh-CN" altLang="en-US" sz="2800">
                        <a:effectLst/>
                      </a:endParaRPr>
                    </a:p>
                  </a:txBody>
                  <a:tcPr anchor="ctr"/>
                </a:tc>
                <a:extLst>
                  <a:ext uri="{0D108BD9-81ED-4DB2-BD59-A6C34878D82A}">
                    <a16:rowId xmlns:a16="http://schemas.microsoft.com/office/drawing/2014/main" val="3473818386"/>
                  </a:ext>
                </a:extLst>
              </a:tr>
              <a:tr h="643381">
                <a:tc>
                  <a:txBody>
                    <a:bodyPr/>
                    <a:lstStyle/>
                    <a:p>
                      <a:r>
                        <a:rPr lang="en-US" altLang="zh-CN" sz="2800" smtClean="0">
                          <a:solidFill>
                            <a:schemeClr val="accent2"/>
                          </a:solidFill>
                          <a:effectLst/>
                          <a:latin typeface="宋体" panose="02010600030101010101" pitchFamily="2" charset="-122"/>
                        </a:rPr>
                        <a:t>long double </a:t>
                      </a:r>
                      <a:endParaRPr lang="zh-CN" altLang="en-US" sz="2800">
                        <a:effectLst/>
                      </a:endParaRPr>
                    </a:p>
                  </a:txBody>
                  <a:tcPr anchor="ctr"/>
                </a:tc>
                <a:tc>
                  <a:txBody>
                    <a:bodyPr/>
                    <a:lstStyle/>
                    <a:p>
                      <a:pPr algn="ctr"/>
                      <a:r>
                        <a:rPr lang="en-US" altLang="zh-CN" sz="2800" smtClean="0">
                          <a:effectLst/>
                        </a:rPr>
                        <a:t>128</a:t>
                      </a:r>
                      <a:endParaRPr lang="zh-CN" altLang="en-US" sz="2800">
                        <a:effectLst/>
                      </a:endParaRPr>
                    </a:p>
                  </a:txBody>
                  <a:tcPr anchor="ctr"/>
                </a:tc>
                <a:tc>
                  <a:txBody>
                    <a:bodyPr/>
                    <a:lstStyle/>
                    <a:p>
                      <a:r>
                        <a:rPr lang="en-US" altLang="zh-CN" sz="2800" smtClean="0">
                          <a:solidFill>
                            <a:schemeClr val="accent2"/>
                          </a:solidFill>
                          <a:effectLst/>
                          <a:latin typeface="宋体" panose="02010600030101010101" pitchFamily="2" charset="-122"/>
                        </a:rPr>
                        <a:t>10</a:t>
                      </a:r>
                      <a:r>
                        <a:rPr lang="en-US" altLang="zh-CN" sz="2800" baseline="30000" smtClean="0">
                          <a:solidFill>
                            <a:schemeClr val="accent2"/>
                          </a:solidFill>
                          <a:effectLst/>
                          <a:latin typeface="宋体" panose="02010600030101010101" pitchFamily="2" charset="-122"/>
                        </a:rPr>
                        <a:t>-4931</a:t>
                      </a:r>
                      <a:r>
                        <a:rPr lang="en-US" altLang="zh-CN" sz="2800" smtClean="0">
                          <a:solidFill>
                            <a:schemeClr val="accent2"/>
                          </a:solidFill>
                          <a:effectLst/>
                        </a:rPr>
                        <a:t>~</a:t>
                      </a:r>
                      <a:r>
                        <a:rPr lang="en-US" altLang="zh-CN" sz="2800" smtClean="0">
                          <a:solidFill>
                            <a:schemeClr val="accent2"/>
                          </a:solidFill>
                          <a:effectLst/>
                          <a:latin typeface="宋体" panose="02010600030101010101" pitchFamily="2" charset="-122"/>
                        </a:rPr>
                        <a:t>10</a:t>
                      </a:r>
                      <a:r>
                        <a:rPr lang="en-US" altLang="zh-CN" sz="2800" baseline="30000" smtClean="0">
                          <a:solidFill>
                            <a:schemeClr val="accent2"/>
                          </a:solidFill>
                          <a:effectLst/>
                          <a:latin typeface="宋体" panose="02010600030101010101" pitchFamily="2" charset="-122"/>
                        </a:rPr>
                        <a:t>4932 </a:t>
                      </a:r>
                      <a:endParaRPr lang="zh-CN" altLang="en-US" sz="2800">
                        <a:effectLst/>
                      </a:endParaRPr>
                    </a:p>
                  </a:txBody>
                  <a:tcPr anchor="ctr"/>
                </a:tc>
                <a:tc>
                  <a:txBody>
                    <a:bodyPr/>
                    <a:lstStyle/>
                    <a:p>
                      <a:r>
                        <a:rPr lang="en-US" altLang="zh-CN" sz="2800" smtClean="0">
                          <a:solidFill>
                            <a:schemeClr val="accent2"/>
                          </a:solidFill>
                          <a:effectLst/>
                          <a:latin typeface="宋体" panose="02010600030101010101" pitchFamily="2" charset="-122"/>
                        </a:rPr>
                        <a:t>18</a:t>
                      </a:r>
                      <a:r>
                        <a:rPr lang="en-US" altLang="zh-CN" sz="2800" smtClean="0">
                          <a:solidFill>
                            <a:schemeClr val="accent2"/>
                          </a:solidFill>
                          <a:effectLst/>
                        </a:rPr>
                        <a:t>~</a:t>
                      </a:r>
                      <a:r>
                        <a:rPr lang="en-US" altLang="zh-CN" sz="2800" smtClean="0">
                          <a:solidFill>
                            <a:schemeClr val="accent2"/>
                          </a:solidFill>
                          <a:effectLst/>
                          <a:latin typeface="宋体" panose="02010600030101010101" pitchFamily="2" charset="-122"/>
                        </a:rPr>
                        <a:t>19</a:t>
                      </a:r>
                      <a:r>
                        <a:rPr lang="zh-CN" altLang="zh-CN" sz="2800" smtClean="0">
                          <a:solidFill>
                            <a:schemeClr val="accent2"/>
                          </a:solidFill>
                          <a:effectLst/>
                          <a:latin typeface="宋体" panose="02010600030101010101" pitchFamily="2" charset="-122"/>
                        </a:rPr>
                        <a:t>位</a:t>
                      </a:r>
                      <a:endParaRPr lang="zh-CN" altLang="en-US" sz="2800">
                        <a:effectLst/>
                      </a:endParaRPr>
                    </a:p>
                  </a:txBody>
                  <a:tcPr anchor="ctr"/>
                </a:tc>
                <a:extLst>
                  <a:ext uri="{0D108BD9-81ED-4DB2-BD59-A6C34878D82A}">
                    <a16:rowId xmlns:a16="http://schemas.microsoft.com/office/drawing/2014/main" val="1221100283"/>
                  </a:ext>
                </a:extLst>
              </a:tr>
            </a:tbl>
          </a:graphicData>
        </a:graphic>
      </p:graphicFrame>
      <p:sp>
        <p:nvSpPr>
          <p:cNvPr id="6" name="文本框 5"/>
          <p:cNvSpPr txBox="1"/>
          <p:nvPr/>
        </p:nvSpPr>
        <p:spPr>
          <a:xfrm>
            <a:off x="1331640" y="4797152"/>
            <a:ext cx="5878532" cy="830997"/>
          </a:xfrm>
          <a:prstGeom prst="rect">
            <a:avLst/>
          </a:prstGeom>
          <a:noFill/>
        </p:spPr>
        <p:txBody>
          <a:bodyPr wrap="none" rtlCol="0">
            <a:spAutoFit/>
          </a:bodyPr>
          <a:lstStyle/>
          <a:p>
            <a:r>
              <a:rPr lang="en-US" altLang="zh-CN">
                <a:solidFill>
                  <a:srgbClr val="000099"/>
                </a:solidFill>
                <a:latin typeface="楷体" panose="02010609060101010101" pitchFamily="49" charset="-122"/>
                <a:ea typeface="楷体" panose="02010609060101010101" pitchFamily="49" charset="-122"/>
              </a:rPr>
              <a:t>C</a:t>
            </a:r>
            <a:r>
              <a:rPr lang="zh-CN" altLang="en-US">
                <a:solidFill>
                  <a:srgbClr val="000099"/>
                </a:solidFill>
                <a:latin typeface="楷体" panose="02010609060101010101" pitchFamily="49" charset="-122"/>
                <a:ea typeface="楷体" panose="02010609060101010101" pitchFamily="49" charset="-122"/>
              </a:rPr>
              <a:t>编译系统将浮点型常量作为双精度来</a:t>
            </a:r>
            <a:r>
              <a:rPr lang="zh-CN" altLang="en-US" smtClean="0">
                <a:solidFill>
                  <a:srgbClr val="000099"/>
                </a:solidFill>
                <a:latin typeface="楷体" panose="02010609060101010101" pitchFamily="49" charset="-122"/>
                <a:ea typeface="楷体" panose="02010609060101010101" pitchFamily="49" charset="-122"/>
              </a:rPr>
              <a:t>处理</a:t>
            </a:r>
            <a:endParaRPr lang="en-US" altLang="zh-CN" smtClean="0">
              <a:solidFill>
                <a:srgbClr val="000099"/>
              </a:solidFill>
              <a:latin typeface="楷体" panose="02010609060101010101" pitchFamily="49" charset="-122"/>
              <a:ea typeface="楷体" panose="02010609060101010101" pitchFamily="49" charset="-122"/>
            </a:endParaRPr>
          </a:p>
          <a:p>
            <a:r>
              <a:rPr lang="en-US" altLang="zh-CN" smtClean="0">
                <a:solidFill>
                  <a:srgbClr val="000099"/>
                </a:solidFill>
                <a:latin typeface="楷体" panose="02010609060101010101" pitchFamily="49" charset="-122"/>
                <a:ea typeface="楷体" panose="02010609060101010101" pitchFamily="49" charset="-122"/>
              </a:rPr>
              <a:t>float x = 789.21f;</a:t>
            </a:r>
            <a:endParaRPr lang="zh-CN" altLang="en-US"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2117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557213"/>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defRPr/>
            </a:pPr>
            <a:r>
              <a:rPr lang="zh-CN" altLang="en-US" sz="4000" smtClean="0">
                <a:solidFill>
                  <a:schemeClr val="tx2"/>
                </a:solidFill>
              </a:rPr>
              <a:t>字符型</a:t>
            </a:r>
            <a:endParaRPr lang="zh-CN" altLang="en-US" dirty="0"/>
          </a:p>
        </p:txBody>
      </p:sp>
      <p:sp>
        <p:nvSpPr>
          <p:cNvPr id="5" name="Rectangle 3"/>
          <p:cNvSpPr>
            <a:spLocks noChangeArrowheads="1"/>
          </p:cNvSpPr>
          <p:nvPr/>
        </p:nvSpPr>
        <p:spPr bwMode="auto">
          <a:xfrm>
            <a:off x="547688" y="1493838"/>
            <a:ext cx="84978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just">
              <a:buFontTx/>
              <a:buNone/>
            </a:pPr>
            <a:r>
              <a:rPr lang="zh-CN" altLang="en-US" sz="3600" b="1">
                <a:latin typeface="楷体" panose="02010609060101010101" pitchFamily="49" charset="-122"/>
                <a:ea typeface="楷体" panose="02010609060101010101" pitchFamily="49" charset="-122"/>
              </a:rPr>
              <a:t>字符变量</a:t>
            </a:r>
          </a:p>
          <a:p>
            <a:pPr algn="just"/>
            <a:r>
              <a:rPr lang="zh-CN" altLang="en-US" sz="3200">
                <a:solidFill>
                  <a:srgbClr val="663300"/>
                </a:solidFill>
                <a:latin typeface="楷体" panose="02010609060101010101" pitchFamily="49" charset="-122"/>
                <a:ea typeface="楷体" panose="02010609060101010101" pitchFamily="49" charset="-122"/>
              </a:rPr>
              <a:t>字符型变量用来存放字符常量，注意只能放一个字符。</a:t>
            </a:r>
            <a:endParaRPr lang="zh-CN" altLang="en-US" sz="3200">
              <a:solidFill>
                <a:srgbClr val="000099"/>
              </a:solidFill>
              <a:latin typeface="楷体" panose="02010609060101010101" pitchFamily="49" charset="-122"/>
              <a:ea typeface="楷体" panose="02010609060101010101" pitchFamily="49" charset="-122"/>
            </a:endParaRPr>
          </a:p>
          <a:p>
            <a:r>
              <a:rPr lang="zh-CN" altLang="en-US" sz="3200">
                <a:solidFill>
                  <a:srgbClr val="000099"/>
                </a:solidFill>
                <a:latin typeface="楷体" panose="02010609060101010101" pitchFamily="49" charset="-122"/>
                <a:ea typeface="楷体" panose="02010609060101010101" pitchFamily="49" charset="-122"/>
              </a:rPr>
              <a:t>字符变量的定义形式如下：</a:t>
            </a:r>
            <a:r>
              <a:rPr lang="en-US" altLang="zh-CN" sz="3200" b="1">
                <a:solidFill>
                  <a:srgbClr val="000099"/>
                </a:solidFill>
                <a:latin typeface="楷体" panose="02010609060101010101" pitchFamily="49" charset="-122"/>
                <a:ea typeface="楷体" panose="02010609060101010101" pitchFamily="49" charset="-122"/>
              </a:rPr>
              <a:t>char c1,c2;</a:t>
            </a:r>
          </a:p>
          <a:p>
            <a:r>
              <a:rPr lang="zh-CN" altLang="en-US" sz="3200">
                <a:solidFill>
                  <a:srgbClr val="663300"/>
                </a:solidFill>
                <a:latin typeface="楷体" panose="02010609060101010101" pitchFamily="49" charset="-122"/>
                <a:ea typeface="楷体" panose="02010609060101010101" pitchFamily="49" charset="-122"/>
              </a:rPr>
              <a:t>在本函数中可以用下面语句对</a:t>
            </a:r>
            <a:r>
              <a:rPr lang="en-US" altLang="zh-CN" sz="3200">
                <a:solidFill>
                  <a:srgbClr val="663300"/>
                </a:solidFill>
                <a:latin typeface="楷体" panose="02010609060101010101" pitchFamily="49" charset="-122"/>
                <a:ea typeface="楷体" panose="02010609060101010101" pitchFamily="49" charset="-122"/>
              </a:rPr>
              <a:t>c1,c2</a:t>
            </a:r>
            <a:r>
              <a:rPr lang="zh-CN" altLang="en-US" sz="3200">
                <a:solidFill>
                  <a:srgbClr val="663300"/>
                </a:solidFill>
                <a:latin typeface="楷体" panose="02010609060101010101" pitchFamily="49" charset="-122"/>
                <a:ea typeface="楷体" panose="02010609060101010101" pitchFamily="49" charset="-122"/>
              </a:rPr>
              <a:t>赋值：</a:t>
            </a:r>
          </a:p>
          <a:p>
            <a:pPr>
              <a:buFontTx/>
              <a:buNone/>
            </a:pPr>
            <a:r>
              <a:rPr lang="zh-CN" altLang="en-US" sz="3200">
                <a:solidFill>
                  <a:srgbClr val="663300"/>
                </a:solidFill>
                <a:latin typeface="楷体" panose="02010609060101010101" pitchFamily="49" charset="-122"/>
                <a:ea typeface="楷体" panose="02010609060101010101" pitchFamily="49" charset="-122"/>
              </a:rPr>
              <a:t>     </a:t>
            </a:r>
            <a:r>
              <a:rPr lang="en-US" altLang="zh-CN" sz="3200">
                <a:solidFill>
                  <a:srgbClr val="663300"/>
                </a:solidFill>
                <a:latin typeface="楷体" panose="02010609060101010101" pitchFamily="49" charset="-122"/>
                <a:ea typeface="楷体" panose="02010609060101010101" pitchFamily="49" charset="-122"/>
              </a:rPr>
              <a:t>c1</a:t>
            </a:r>
            <a:r>
              <a:rPr lang="zh-CN" altLang="en-US" sz="3200">
                <a:solidFill>
                  <a:srgbClr val="663300"/>
                </a:solidFill>
                <a:latin typeface="楷体" panose="02010609060101010101" pitchFamily="49" charset="-122"/>
                <a:ea typeface="楷体" panose="02010609060101010101" pitchFamily="49" charset="-122"/>
              </a:rPr>
              <a:t>＝‘</a:t>
            </a:r>
            <a:r>
              <a:rPr lang="en-US" altLang="zh-CN" sz="3200">
                <a:solidFill>
                  <a:srgbClr val="663300"/>
                </a:solidFill>
                <a:latin typeface="楷体" panose="02010609060101010101" pitchFamily="49" charset="-122"/>
                <a:ea typeface="楷体" panose="02010609060101010101" pitchFamily="49" charset="-122"/>
              </a:rPr>
              <a:t>a’</a:t>
            </a:r>
            <a:r>
              <a:rPr lang="zh-CN" altLang="en-US" sz="3200">
                <a:solidFill>
                  <a:srgbClr val="663300"/>
                </a:solidFill>
                <a:latin typeface="楷体" panose="02010609060101010101" pitchFamily="49" charset="-122"/>
                <a:ea typeface="楷体" panose="02010609060101010101" pitchFamily="49" charset="-122"/>
              </a:rPr>
              <a:t>；</a:t>
            </a:r>
            <a:r>
              <a:rPr lang="en-US" altLang="zh-CN" sz="3200">
                <a:solidFill>
                  <a:srgbClr val="663300"/>
                </a:solidFill>
                <a:latin typeface="楷体" panose="02010609060101010101" pitchFamily="49" charset="-122"/>
                <a:ea typeface="楷体" panose="02010609060101010101" pitchFamily="49" charset="-122"/>
              </a:rPr>
              <a:t>c2</a:t>
            </a:r>
            <a:r>
              <a:rPr lang="zh-CN" altLang="en-US" sz="3200">
                <a:solidFill>
                  <a:srgbClr val="663300"/>
                </a:solidFill>
                <a:latin typeface="楷体" panose="02010609060101010101" pitchFamily="49" charset="-122"/>
                <a:ea typeface="楷体" panose="02010609060101010101" pitchFamily="49" charset="-122"/>
              </a:rPr>
              <a:t>＝ ‘</a:t>
            </a:r>
            <a:r>
              <a:rPr lang="en-US" altLang="zh-CN" sz="3200">
                <a:solidFill>
                  <a:srgbClr val="663300"/>
                </a:solidFill>
                <a:latin typeface="楷体" panose="02010609060101010101" pitchFamily="49" charset="-122"/>
                <a:ea typeface="楷体" panose="02010609060101010101" pitchFamily="49" charset="-122"/>
              </a:rPr>
              <a:t>b’ </a:t>
            </a:r>
            <a:r>
              <a:rPr lang="zh-CN" altLang="en-US" sz="3200">
                <a:solidFill>
                  <a:srgbClr val="663300"/>
                </a:solidFill>
                <a:latin typeface="楷体" panose="02010609060101010101" pitchFamily="49" charset="-122"/>
                <a:ea typeface="楷体" panose="02010609060101010101" pitchFamily="49" charset="-122"/>
              </a:rPr>
              <a:t>；</a:t>
            </a:r>
          </a:p>
          <a:p>
            <a:r>
              <a:rPr lang="zh-CN" altLang="en-US" sz="3200">
                <a:solidFill>
                  <a:srgbClr val="000099"/>
                </a:solidFill>
                <a:latin typeface="楷体" panose="02010609060101010101" pitchFamily="49" charset="-122"/>
                <a:ea typeface="楷体" panose="02010609060101010101" pitchFamily="49" charset="-122"/>
              </a:rPr>
              <a:t>一个字符变量在内存中占一个字节。</a:t>
            </a:r>
            <a:r>
              <a:rPr lang="zh-CN" altLang="en-US">
                <a:latin typeface="楷体" panose="02010609060101010101" pitchFamily="49" charset="-122"/>
                <a:ea typeface="楷体" panose="02010609060101010101" pitchFamily="49" charset="-122"/>
              </a:rPr>
              <a:t> </a:t>
            </a:r>
          </a:p>
        </p:txBody>
      </p:sp>
      <p:sp>
        <p:nvSpPr>
          <p:cNvPr id="9" name="灯片编号占位符 8"/>
          <p:cNvSpPr>
            <a:spLocks noGrp="1"/>
          </p:cNvSpPr>
          <p:nvPr>
            <p:ph type="sldNum" sz="quarter" idx="12"/>
          </p:nvPr>
        </p:nvSpPr>
        <p:spPr/>
        <p:txBody>
          <a:bodyPr/>
          <a:lstStyle/>
          <a:p>
            <a:fld id="{EC03C6CA-3C3D-40C1-A420-2C567DB71F3D}" type="slidenum">
              <a:rPr lang="zh-CN" altLang="en-US" smtClean="0"/>
              <a:t>14</a:t>
            </a:fld>
            <a:endParaRPr lang="zh-CN" altLang="en-US"/>
          </a:p>
        </p:txBody>
      </p:sp>
    </p:spTree>
    <p:extLst>
      <p:ext uri="{BB962C8B-B14F-4D97-AF65-F5344CB8AC3E}">
        <p14:creationId xmlns:p14="http://schemas.microsoft.com/office/powerpoint/2010/main" val="303857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52400" y="557213"/>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defRPr/>
            </a:pPr>
            <a:r>
              <a:rPr lang="zh-CN" altLang="en-US" sz="4000" smtClean="0">
                <a:solidFill>
                  <a:schemeClr val="tx2"/>
                </a:solidFill>
              </a:rPr>
              <a:t>变量赋初值</a:t>
            </a:r>
            <a:r>
              <a:rPr lang="zh-CN" altLang="en-US" smtClean="0"/>
              <a:t> </a:t>
            </a:r>
            <a:endParaRPr lang="zh-CN" altLang="en-US" dirty="0"/>
          </a:p>
        </p:txBody>
      </p:sp>
      <p:sp>
        <p:nvSpPr>
          <p:cNvPr id="6" name="Rectangle 3"/>
          <p:cNvSpPr>
            <a:spLocks noChangeArrowheads="1"/>
          </p:cNvSpPr>
          <p:nvPr/>
        </p:nvSpPr>
        <p:spPr bwMode="auto">
          <a:xfrm>
            <a:off x="476250" y="1420813"/>
            <a:ext cx="8497888"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en-US" altLang="zh-CN" sz="3200" smtClean="0">
                <a:solidFill>
                  <a:srgbClr val="663300"/>
                </a:solidFill>
                <a:latin typeface="楷体" panose="02010609060101010101" pitchFamily="49" charset="-122"/>
                <a:ea typeface="楷体" panose="02010609060101010101" pitchFamily="49" charset="-122"/>
              </a:rPr>
              <a:t>(</a:t>
            </a:r>
            <a:r>
              <a:rPr lang="en-US" altLang="zh-CN" sz="3200">
                <a:solidFill>
                  <a:srgbClr val="663300"/>
                </a:solidFill>
                <a:latin typeface="楷体" panose="02010609060101010101" pitchFamily="49" charset="-122"/>
                <a:ea typeface="楷体" panose="02010609060101010101" pitchFamily="49" charset="-122"/>
              </a:rPr>
              <a:t>1)</a:t>
            </a:r>
            <a:r>
              <a:rPr lang="zh-CN" altLang="zh-CN" sz="2800">
                <a:solidFill>
                  <a:srgbClr val="663300"/>
                </a:solidFill>
                <a:latin typeface="楷体" panose="02010609060101010101" pitchFamily="49" charset="-122"/>
                <a:ea typeface="楷体" panose="02010609060101010101" pitchFamily="49" charset="-122"/>
              </a:rPr>
              <a:t>Ｃ语言允许在定义变量的同时使变量初始化。</a:t>
            </a:r>
            <a:endParaRPr lang="zh-CN" altLang="en-US" sz="2800">
              <a:solidFill>
                <a:srgbClr val="663300"/>
              </a:solidFill>
              <a:latin typeface="楷体" panose="02010609060101010101" pitchFamily="49" charset="-122"/>
              <a:ea typeface="楷体" panose="02010609060101010101" pitchFamily="49" charset="-122"/>
            </a:endParaRPr>
          </a:p>
          <a:p>
            <a:pPr>
              <a:buFontTx/>
              <a:buNone/>
            </a:pPr>
            <a:r>
              <a:rPr lang="zh-CN" altLang="en-US" sz="3200" b="1">
                <a:solidFill>
                  <a:srgbClr val="CC0000"/>
                </a:solidFill>
                <a:latin typeface="楷体" panose="02010609060101010101" pitchFamily="49" charset="-122"/>
                <a:ea typeface="楷体" panose="02010609060101010101" pitchFamily="49" charset="-122"/>
              </a:rPr>
              <a:t>如</a:t>
            </a:r>
            <a:r>
              <a:rPr lang="en-US" altLang="zh-CN" sz="3200" b="1">
                <a:solidFill>
                  <a:srgbClr val="CC0000"/>
                </a:solidFill>
                <a:latin typeface="楷体" panose="02010609060101010101" pitchFamily="49" charset="-122"/>
                <a:ea typeface="楷体" panose="02010609060101010101" pitchFamily="49" charset="-122"/>
              </a:rPr>
              <a:t>: </a:t>
            </a:r>
            <a:r>
              <a:rPr lang="en-US" altLang="zh-CN" sz="2800">
                <a:solidFill>
                  <a:schemeClr val="tx1"/>
                </a:solidFill>
                <a:latin typeface="楷体" panose="02010609060101010101" pitchFamily="49" charset="-122"/>
                <a:ea typeface="楷体" panose="02010609060101010101" pitchFamily="49" charset="-122"/>
              </a:rPr>
              <a:t>int a=3; // </a:t>
            </a:r>
            <a:r>
              <a:rPr lang="zh-CN" altLang="en-US" sz="2800">
                <a:solidFill>
                  <a:schemeClr val="tx1"/>
                </a:solidFill>
                <a:latin typeface="楷体" panose="02010609060101010101" pitchFamily="49" charset="-122"/>
                <a:ea typeface="楷体" panose="02010609060101010101" pitchFamily="49" charset="-122"/>
              </a:rPr>
              <a:t>指定ａ为整型变量，初值为３　         </a:t>
            </a:r>
          </a:p>
          <a:p>
            <a:pPr>
              <a:buFontTx/>
              <a:buNone/>
            </a:pPr>
            <a:r>
              <a:rPr lang="zh-CN" altLang="en-US" sz="2800">
                <a:solidFill>
                  <a:schemeClr val="tx1"/>
                </a:solidFill>
                <a:latin typeface="楷体" panose="02010609060101010101" pitchFamily="49" charset="-122"/>
                <a:ea typeface="楷体" panose="02010609060101010101" pitchFamily="49" charset="-122"/>
              </a:rPr>
              <a:t>     </a:t>
            </a:r>
            <a:r>
              <a:rPr lang="en-US" altLang="zh-CN" sz="2800">
                <a:solidFill>
                  <a:schemeClr val="tx1"/>
                </a:solidFill>
                <a:latin typeface="楷体" panose="02010609060101010101" pitchFamily="49" charset="-122"/>
                <a:ea typeface="楷体" panose="02010609060101010101" pitchFamily="49" charset="-122"/>
              </a:rPr>
              <a:t>float f=3.56; // </a:t>
            </a:r>
            <a:r>
              <a:rPr lang="zh-CN" altLang="en-US" sz="2800">
                <a:solidFill>
                  <a:schemeClr val="tx1"/>
                </a:solidFill>
                <a:latin typeface="楷体" panose="02010609060101010101" pitchFamily="49" charset="-122"/>
                <a:ea typeface="楷体" panose="02010609060101010101" pitchFamily="49" charset="-122"/>
              </a:rPr>
              <a:t>指定ｆ为浮点型变量，初值为３</a:t>
            </a:r>
            <a:r>
              <a:rPr lang="en-US" altLang="zh-CN" sz="2800">
                <a:solidFill>
                  <a:schemeClr val="tx1"/>
                </a:solidFill>
                <a:latin typeface="楷体" panose="02010609060101010101" pitchFamily="49" charset="-122"/>
                <a:ea typeface="楷体" panose="02010609060101010101" pitchFamily="49" charset="-122"/>
              </a:rPr>
              <a:t>.56  </a:t>
            </a:r>
          </a:p>
          <a:p>
            <a:pPr>
              <a:buFontTx/>
              <a:buNone/>
            </a:pPr>
            <a:r>
              <a:rPr lang="en-US" altLang="zh-CN" sz="2800">
                <a:solidFill>
                  <a:schemeClr val="tx1"/>
                </a:solidFill>
                <a:latin typeface="楷体" panose="02010609060101010101" pitchFamily="49" charset="-122"/>
                <a:ea typeface="楷体" panose="02010609060101010101" pitchFamily="49" charset="-122"/>
              </a:rPr>
              <a:t>     char c= ‘a’; // </a:t>
            </a:r>
            <a:r>
              <a:rPr lang="zh-CN" altLang="en-US" sz="2800">
                <a:solidFill>
                  <a:schemeClr val="tx1"/>
                </a:solidFill>
                <a:latin typeface="楷体" panose="02010609060101010101" pitchFamily="49" charset="-122"/>
                <a:ea typeface="楷体" panose="02010609060101010101" pitchFamily="49" charset="-122"/>
              </a:rPr>
              <a:t>指定ｃ为字符变量，初值为‘</a:t>
            </a:r>
            <a:r>
              <a:rPr lang="en-US" altLang="zh-CN" sz="2800">
                <a:solidFill>
                  <a:schemeClr val="tx1"/>
                </a:solidFill>
                <a:latin typeface="楷体" panose="02010609060101010101" pitchFamily="49" charset="-122"/>
                <a:ea typeface="楷体" panose="02010609060101010101" pitchFamily="49" charset="-122"/>
              </a:rPr>
              <a:t>a’ </a:t>
            </a:r>
          </a:p>
        </p:txBody>
      </p:sp>
      <p:sp>
        <p:nvSpPr>
          <p:cNvPr id="9" name="灯片编号占位符 8"/>
          <p:cNvSpPr>
            <a:spLocks noGrp="1"/>
          </p:cNvSpPr>
          <p:nvPr>
            <p:ph type="sldNum" sz="quarter" idx="12"/>
          </p:nvPr>
        </p:nvSpPr>
        <p:spPr/>
        <p:txBody>
          <a:bodyPr/>
          <a:lstStyle/>
          <a:p>
            <a:fld id="{EC03C6CA-3C3D-40C1-A420-2C567DB71F3D}" type="slidenum">
              <a:rPr lang="zh-CN" altLang="en-US" smtClean="0"/>
              <a:t>15</a:t>
            </a:fld>
            <a:endParaRPr lang="zh-CN" altLang="en-US"/>
          </a:p>
        </p:txBody>
      </p:sp>
    </p:spTree>
    <p:extLst>
      <p:ext uri="{BB962C8B-B14F-4D97-AF65-F5344CB8AC3E}">
        <p14:creationId xmlns:p14="http://schemas.microsoft.com/office/powerpoint/2010/main" val="813475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circle(in)">
                                      <p:cBhvr>
                                        <p:cTn id="15" dur="2000"/>
                                        <p:tgtEl>
                                          <p:spTgt spid="6">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circle(in)">
                                      <p:cBhvr>
                                        <p:cTn id="18"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557213"/>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defRPr/>
            </a:pPr>
            <a:r>
              <a:rPr lang="zh-CN" altLang="en-US" smtClean="0">
                <a:solidFill>
                  <a:schemeClr val="tx2"/>
                </a:solidFill>
              </a:rPr>
              <a:t>变量赋初值</a:t>
            </a:r>
            <a:r>
              <a:rPr lang="zh-CN" altLang="en-US" smtClean="0"/>
              <a:t> </a:t>
            </a:r>
            <a:endParaRPr lang="zh-CN" altLang="en-US" dirty="0"/>
          </a:p>
        </p:txBody>
      </p:sp>
      <p:sp>
        <p:nvSpPr>
          <p:cNvPr id="5" name="Rectangle 3"/>
          <p:cNvSpPr>
            <a:spLocks noChangeArrowheads="1"/>
          </p:cNvSpPr>
          <p:nvPr/>
        </p:nvSpPr>
        <p:spPr bwMode="auto">
          <a:xfrm>
            <a:off x="476250" y="1349375"/>
            <a:ext cx="8497888"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en-US" altLang="zh-CN" sz="2800">
                <a:solidFill>
                  <a:srgbClr val="000099"/>
                </a:solidFill>
                <a:latin typeface="楷体" panose="02010609060101010101" pitchFamily="49" charset="-122"/>
                <a:ea typeface="楷体" panose="02010609060101010101" pitchFamily="49" charset="-122"/>
              </a:rPr>
              <a:t>(2)</a:t>
            </a:r>
            <a:r>
              <a:rPr lang="zh-CN" altLang="en-US" sz="2800">
                <a:solidFill>
                  <a:srgbClr val="000099"/>
                </a:solidFill>
                <a:latin typeface="楷体" panose="02010609060101010101" pitchFamily="49" charset="-122"/>
                <a:ea typeface="楷体" panose="02010609060101010101" pitchFamily="49" charset="-122"/>
              </a:rPr>
              <a:t>可以使被定义的变量的一部分赋初值。</a:t>
            </a:r>
          </a:p>
          <a:p>
            <a:pPr>
              <a:buFontTx/>
              <a:buNone/>
            </a:pPr>
            <a:r>
              <a:rPr lang="zh-CN" altLang="en-US" sz="2800" b="1">
                <a:solidFill>
                  <a:srgbClr val="CC0000"/>
                </a:solidFill>
                <a:latin typeface="楷体" panose="02010609060101010101" pitchFamily="49" charset="-122"/>
                <a:ea typeface="楷体" panose="02010609060101010101" pitchFamily="49" charset="-122"/>
              </a:rPr>
              <a:t>  </a:t>
            </a:r>
            <a:r>
              <a:rPr lang="zh-CN" altLang="en-US" sz="3200" b="1">
                <a:solidFill>
                  <a:srgbClr val="CC0000"/>
                </a:solidFill>
                <a:latin typeface="楷体" panose="02010609060101010101" pitchFamily="49" charset="-122"/>
                <a:ea typeface="楷体" panose="02010609060101010101" pitchFamily="49" charset="-122"/>
              </a:rPr>
              <a:t>如</a:t>
            </a:r>
            <a:r>
              <a:rPr lang="en-US" altLang="zh-CN" sz="3200" b="1">
                <a:solidFill>
                  <a:srgbClr val="CC0000"/>
                </a:solidFill>
                <a:latin typeface="楷体" panose="02010609060101010101" pitchFamily="49" charset="-122"/>
                <a:ea typeface="楷体" panose="02010609060101010101" pitchFamily="49" charset="-122"/>
              </a:rPr>
              <a:t>:</a:t>
            </a:r>
            <a:r>
              <a:rPr lang="en-US" altLang="zh-CN" sz="2800">
                <a:solidFill>
                  <a:srgbClr val="000099"/>
                </a:solidFill>
                <a:latin typeface="楷体" panose="02010609060101010101" pitchFamily="49" charset="-122"/>
                <a:ea typeface="楷体" panose="02010609060101010101" pitchFamily="49" charset="-122"/>
              </a:rPr>
              <a:t>  </a:t>
            </a:r>
            <a:r>
              <a:rPr lang="en-US" altLang="zh-CN" sz="2800">
                <a:solidFill>
                  <a:schemeClr val="tx1"/>
                </a:solidFill>
                <a:latin typeface="楷体" panose="02010609060101010101" pitchFamily="49" charset="-122"/>
                <a:ea typeface="楷体" panose="02010609060101010101" pitchFamily="49" charset="-122"/>
              </a:rPr>
              <a:t>int a,b,c=5</a:t>
            </a:r>
            <a:r>
              <a:rPr lang="zh-CN" altLang="en-US" sz="2800">
                <a:solidFill>
                  <a:schemeClr val="tx1"/>
                </a:solidFill>
                <a:latin typeface="楷体" panose="02010609060101010101" pitchFamily="49" charset="-122"/>
                <a:ea typeface="楷体" panose="02010609060101010101" pitchFamily="49" charset="-122"/>
              </a:rPr>
              <a:t>；  表示指定ａ、ｂ、ｃ为整型变量，但只对ｃ初始化，</a:t>
            </a:r>
            <a:r>
              <a:rPr lang="en-US" altLang="zh-CN" sz="2800">
                <a:solidFill>
                  <a:schemeClr val="tx1"/>
                </a:solidFill>
                <a:latin typeface="楷体" panose="02010609060101010101" pitchFamily="49" charset="-122"/>
                <a:ea typeface="楷体" panose="02010609060101010101" pitchFamily="49" charset="-122"/>
              </a:rPr>
              <a:t>c</a:t>
            </a:r>
            <a:r>
              <a:rPr lang="zh-CN" altLang="en-US" sz="2800">
                <a:solidFill>
                  <a:schemeClr val="tx1"/>
                </a:solidFill>
                <a:latin typeface="楷体" panose="02010609060101010101" pitchFamily="49" charset="-122"/>
                <a:ea typeface="楷体" panose="02010609060101010101" pitchFamily="49" charset="-122"/>
              </a:rPr>
              <a:t>的初值为５</a:t>
            </a:r>
          </a:p>
          <a:p>
            <a:pPr>
              <a:buFontTx/>
              <a:buNone/>
            </a:pPr>
            <a:r>
              <a:rPr lang="en-US" altLang="zh-CN" sz="2800">
                <a:solidFill>
                  <a:srgbClr val="663300"/>
                </a:solidFill>
                <a:latin typeface="楷体" panose="02010609060101010101" pitchFamily="49" charset="-122"/>
                <a:ea typeface="楷体" panose="02010609060101010101" pitchFamily="49" charset="-122"/>
              </a:rPr>
              <a:t>(3)</a:t>
            </a:r>
            <a:r>
              <a:rPr lang="zh-CN" altLang="en-US" sz="2800">
                <a:solidFill>
                  <a:srgbClr val="663300"/>
                </a:solidFill>
                <a:latin typeface="楷体" panose="02010609060101010101" pitchFamily="49" charset="-122"/>
                <a:ea typeface="楷体" panose="02010609060101010101" pitchFamily="49" charset="-122"/>
              </a:rPr>
              <a:t>如果对几个变量赋以同一个初值，</a:t>
            </a:r>
          </a:p>
          <a:p>
            <a:pPr>
              <a:buFontTx/>
              <a:buNone/>
            </a:pPr>
            <a:r>
              <a:rPr lang="zh-CN" altLang="en-US" sz="2800">
                <a:solidFill>
                  <a:srgbClr val="663300"/>
                </a:solidFill>
                <a:latin typeface="楷体" panose="02010609060101010101" pitchFamily="49" charset="-122"/>
                <a:ea typeface="楷体" panose="02010609060101010101" pitchFamily="49" charset="-122"/>
              </a:rPr>
              <a:t>     应写成：</a:t>
            </a:r>
            <a:r>
              <a:rPr lang="en-US" altLang="zh-CN" sz="2800">
                <a:solidFill>
                  <a:schemeClr val="tx1"/>
                </a:solidFill>
                <a:latin typeface="楷体" panose="02010609060101010101" pitchFamily="49" charset="-122"/>
                <a:ea typeface="楷体" panose="02010609060101010101" pitchFamily="49" charset="-122"/>
              </a:rPr>
              <a:t>int a=3,b=3,c=3;  </a:t>
            </a:r>
            <a:r>
              <a:rPr lang="zh-CN" altLang="en-US" sz="2800">
                <a:solidFill>
                  <a:schemeClr val="tx1"/>
                </a:solidFill>
                <a:latin typeface="楷体" panose="02010609060101010101" pitchFamily="49" charset="-122"/>
                <a:ea typeface="楷体" panose="02010609060101010101" pitchFamily="49" charset="-122"/>
              </a:rPr>
              <a:t>表示ａ、ｂ、ｃ的初值都是３。</a:t>
            </a:r>
          </a:p>
          <a:p>
            <a:pPr>
              <a:buFontTx/>
              <a:buNone/>
            </a:pPr>
            <a:r>
              <a:rPr lang="zh-CN" altLang="en-US" sz="2800">
                <a:solidFill>
                  <a:srgbClr val="663300"/>
                </a:solidFill>
                <a:latin typeface="楷体" panose="02010609060101010101" pitchFamily="49" charset="-122"/>
                <a:ea typeface="楷体" panose="02010609060101010101" pitchFamily="49" charset="-122"/>
              </a:rPr>
              <a:t>     不能写成∶</a:t>
            </a:r>
            <a:r>
              <a:rPr lang="zh-CN" altLang="en-US" sz="2800">
                <a:solidFill>
                  <a:schemeClr val="tx1"/>
                </a:solidFill>
                <a:latin typeface="楷体" panose="02010609060101010101" pitchFamily="49" charset="-122"/>
                <a:ea typeface="楷体" panose="02010609060101010101" pitchFamily="49" charset="-122"/>
              </a:rPr>
              <a:t>  </a:t>
            </a:r>
            <a:r>
              <a:rPr lang="en-US" altLang="zh-CN" sz="2800">
                <a:solidFill>
                  <a:schemeClr val="tx1"/>
                </a:solidFill>
                <a:latin typeface="楷体" panose="02010609060101010101" pitchFamily="49" charset="-122"/>
                <a:ea typeface="楷体" panose="02010609060101010101" pitchFamily="49" charset="-122"/>
              </a:rPr>
              <a:t>int a=b=c=3;</a:t>
            </a:r>
          </a:p>
          <a:p>
            <a:pPr>
              <a:buFontTx/>
              <a:buNone/>
            </a:pPr>
            <a:endParaRPr lang="en-US" altLang="zh-CN" sz="2800">
              <a:solidFill>
                <a:srgbClr val="000099"/>
              </a:solidFill>
              <a:latin typeface="楷体_GB2312" pitchFamily="49" charset="-122"/>
              <a:ea typeface="楷体_GB2312" pitchFamily="49" charset="-122"/>
            </a:endParaRPr>
          </a:p>
          <a:p>
            <a:pPr>
              <a:buFont typeface="Wingdings" panose="05000000000000000000" pitchFamily="2" charset="2"/>
              <a:buNone/>
            </a:pPr>
            <a:endParaRPr lang="en-US" altLang="zh-CN" sz="3200">
              <a:solidFill>
                <a:srgbClr val="000099"/>
              </a:solidFill>
              <a:latin typeface="楷体_GB2312" pitchFamily="49" charset="-122"/>
              <a:ea typeface="楷体_GB2312" pitchFamily="49" charset="-122"/>
            </a:endParaRPr>
          </a:p>
        </p:txBody>
      </p:sp>
      <p:sp>
        <p:nvSpPr>
          <p:cNvPr id="6" name="Rectangle 4"/>
          <p:cNvSpPr>
            <a:spLocks noChangeArrowheads="1"/>
          </p:cNvSpPr>
          <p:nvPr/>
        </p:nvSpPr>
        <p:spPr bwMode="auto">
          <a:xfrm>
            <a:off x="330200" y="4878388"/>
            <a:ext cx="8497888"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en-US" altLang="zh-CN" sz="2800">
                <a:solidFill>
                  <a:srgbClr val="000099"/>
                </a:solidFill>
                <a:latin typeface="楷体_GB2312" pitchFamily="49" charset="-122"/>
                <a:ea typeface="楷体_GB2312" pitchFamily="49" charset="-122"/>
              </a:rPr>
              <a:t> </a:t>
            </a:r>
            <a:r>
              <a:rPr lang="zh-CN" altLang="en-US" sz="2800" b="1" u="sng">
                <a:solidFill>
                  <a:srgbClr val="CC0000"/>
                </a:solidFill>
                <a:latin typeface="楷体" panose="02010609060101010101" pitchFamily="49" charset="-122"/>
                <a:ea typeface="楷体" panose="02010609060101010101" pitchFamily="49" charset="-122"/>
              </a:rPr>
              <a:t>注意：</a:t>
            </a:r>
            <a:r>
              <a:rPr lang="zh-CN" altLang="en-US" sz="2800">
                <a:solidFill>
                  <a:srgbClr val="000099"/>
                </a:solidFill>
                <a:latin typeface="楷体" panose="02010609060101010101" pitchFamily="49" charset="-122"/>
                <a:ea typeface="楷体" panose="02010609060101010101" pitchFamily="49" charset="-122"/>
              </a:rPr>
              <a:t>初始化不是在编译阶段完成的而是在程序运行时执行本函数时赋初值的，相当于有一个赋值语句。 </a:t>
            </a:r>
          </a:p>
          <a:p>
            <a:pPr>
              <a:buFontTx/>
              <a:buNone/>
            </a:pPr>
            <a:endParaRPr lang="zh-CN" altLang="en-US" sz="2800">
              <a:solidFill>
                <a:srgbClr val="000099"/>
              </a:solidFill>
              <a:latin typeface="楷体_GB2312" pitchFamily="49" charset="-122"/>
              <a:ea typeface="楷体_GB2312" pitchFamily="49" charset="-122"/>
            </a:endParaRPr>
          </a:p>
          <a:p>
            <a:pPr>
              <a:buFont typeface="Wingdings" panose="05000000000000000000" pitchFamily="2" charset="2"/>
              <a:buNone/>
            </a:pPr>
            <a:endParaRPr lang="en-US" altLang="zh-CN" sz="3200">
              <a:solidFill>
                <a:srgbClr val="000099"/>
              </a:solidFill>
              <a:latin typeface="楷体_GB2312" pitchFamily="49" charset="-122"/>
              <a:ea typeface="楷体_GB2312" pitchFamily="49" charset="-122"/>
            </a:endParaRPr>
          </a:p>
        </p:txBody>
      </p:sp>
      <p:sp>
        <p:nvSpPr>
          <p:cNvPr id="10" name="灯片编号占位符 9"/>
          <p:cNvSpPr>
            <a:spLocks noGrp="1"/>
          </p:cNvSpPr>
          <p:nvPr>
            <p:ph type="sldNum" sz="quarter" idx="12"/>
          </p:nvPr>
        </p:nvSpPr>
        <p:spPr/>
        <p:txBody>
          <a:bodyPr/>
          <a:lstStyle/>
          <a:p>
            <a:fld id="{EC03C6CA-3C3D-40C1-A420-2C567DB71F3D}" type="slidenum">
              <a:rPr lang="zh-CN" altLang="en-US" smtClean="0"/>
              <a:t>16</a:t>
            </a:fld>
            <a:endParaRPr lang="zh-CN" altLang="en-US"/>
          </a:p>
        </p:txBody>
      </p:sp>
    </p:spTree>
    <p:extLst>
      <p:ext uri="{BB962C8B-B14F-4D97-AF65-F5344CB8AC3E}">
        <p14:creationId xmlns:p14="http://schemas.microsoft.com/office/powerpoint/2010/main" val="161691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down)">
                                      <p:cBhvr>
                                        <p:cTn id="18" dur="500"/>
                                        <p:tgtEl>
                                          <p:spTgt spid="5">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down)">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34989"/>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r">
              <a:defRPr/>
            </a:pPr>
            <a:r>
              <a:rPr lang="en-US" altLang="zh-CN" sz="4000">
                <a:solidFill>
                  <a:schemeClr val="tx2"/>
                </a:solidFill>
              </a:rPr>
              <a:t>C</a:t>
            </a:r>
            <a:r>
              <a:rPr lang="zh-CN" altLang="en-US" sz="4000" smtClean="0">
                <a:solidFill>
                  <a:schemeClr val="tx2"/>
                </a:solidFill>
              </a:rPr>
              <a:t>运算符</a:t>
            </a:r>
            <a:r>
              <a:rPr lang="en-US" altLang="zh-CN" sz="4000" smtClean="0">
                <a:solidFill>
                  <a:schemeClr val="tx2"/>
                </a:solidFill>
              </a:rPr>
              <a:t>34</a:t>
            </a:r>
            <a:r>
              <a:rPr lang="zh-CN" altLang="en-US" sz="4000">
                <a:solidFill>
                  <a:schemeClr val="tx2"/>
                </a:solidFill>
              </a:rPr>
              <a:t>种</a:t>
            </a:r>
            <a:endParaRPr lang="zh-CN" altLang="en-US" sz="4000" dirty="0"/>
          </a:p>
        </p:txBody>
      </p:sp>
      <p:sp>
        <p:nvSpPr>
          <p:cNvPr id="3" name="Rectangle 3"/>
          <p:cNvSpPr>
            <a:spLocks noChangeArrowheads="1"/>
          </p:cNvSpPr>
          <p:nvPr/>
        </p:nvSpPr>
        <p:spPr bwMode="auto">
          <a:xfrm>
            <a:off x="395287" y="116632"/>
            <a:ext cx="8353425" cy="6696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en-US" altLang="zh-CN" sz="2800" smtClean="0">
                <a:solidFill>
                  <a:srgbClr val="663300"/>
                </a:solidFill>
                <a:latin typeface="楷体" panose="02010609060101010101" pitchFamily="49" charset="-122"/>
                <a:ea typeface="楷体" panose="02010609060101010101" pitchFamily="49" charset="-122"/>
              </a:rPr>
              <a:t>(</a:t>
            </a:r>
            <a:r>
              <a:rPr lang="en-US" altLang="zh-CN" sz="2800">
                <a:solidFill>
                  <a:srgbClr val="663300"/>
                </a:solidFill>
                <a:latin typeface="楷体" panose="02010609060101010101" pitchFamily="49" charset="-122"/>
                <a:ea typeface="楷体" panose="02010609060101010101" pitchFamily="49" charset="-122"/>
              </a:rPr>
              <a:t>1)</a:t>
            </a:r>
            <a:r>
              <a:rPr lang="zh-CN" altLang="en-US" sz="2800">
                <a:solidFill>
                  <a:srgbClr val="663300"/>
                </a:solidFill>
                <a:latin typeface="楷体" panose="02010609060101010101" pitchFamily="49" charset="-122"/>
                <a:ea typeface="楷体" panose="02010609060101010101" pitchFamily="49" charset="-122"/>
              </a:rPr>
              <a:t>算术运算符 </a:t>
            </a:r>
            <a:r>
              <a:rPr lang="zh-CN" altLang="en-US" sz="2800" smtClean="0">
                <a:solidFill>
                  <a:srgbClr val="663300"/>
                </a:solidFill>
                <a:latin typeface="楷体" panose="02010609060101010101" pitchFamily="49" charset="-122"/>
                <a:ea typeface="楷体" panose="02010609060101010101" pitchFamily="49" charset="-122"/>
              </a:rPr>
              <a:t> </a:t>
            </a:r>
            <a:r>
              <a:rPr lang="en-US" altLang="zh-CN" sz="2800" smtClean="0">
                <a:solidFill>
                  <a:srgbClr val="663300"/>
                </a:solidFill>
                <a:latin typeface="楷体" panose="02010609060101010101" pitchFamily="49" charset="-122"/>
                <a:ea typeface="楷体" panose="02010609060101010101" pitchFamily="49" charset="-122"/>
              </a:rPr>
              <a:t>* </a:t>
            </a:r>
            <a:r>
              <a:rPr lang="en-US" altLang="zh-CN" sz="2800">
                <a:solidFill>
                  <a:srgbClr val="663300"/>
                </a:solidFill>
                <a:latin typeface="楷体" panose="02010609060101010101" pitchFamily="49" charset="-122"/>
                <a:ea typeface="楷体" panose="02010609060101010101" pitchFamily="49" charset="-122"/>
              </a:rPr>
              <a:t>/ % + -</a:t>
            </a:r>
            <a:endParaRPr lang="zh-CN" altLang="en-US" sz="2800">
              <a:solidFill>
                <a:srgbClr val="663300"/>
              </a:solidFill>
              <a:latin typeface="楷体" panose="02010609060101010101" pitchFamily="49" charset="-122"/>
              <a:ea typeface="楷体" panose="02010609060101010101" pitchFamily="49" charset="-122"/>
            </a:endParaRPr>
          </a:p>
          <a:p>
            <a:pPr>
              <a:buFontTx/>
              <a:buNone/>
            </a:pPr>
            <a:r>
              <a:rPr lang="en-US" altLang="zh-CN" sz="2800">
                <a:solidFill>
                  <a:srgbClr val="000099"/>
                </a:solidFill>
                <a:latin typeface="楷体" panose="02010609060101010101" pitchFamily="49" charset="-122"/>
                <a:ea typeface="楷体" panose="02010609060101010101" pitchFamily="49" charset="-122"/>
              </a:rPr>
              <a:t>(2)</a:t>
            </a:r>
            <a:r>
              <a:rPr lang="zh-CN" altLang="en-US" sz="2800">
                <a:solidFill>
                  <a:srgbClr val="000099"/>
                </a:solidFill>
                <a:latin typeface="楷体" panose="02010609060101010101" pitchFamily="49" charset="-122"/>
                <a:ea typeface="楷体" panose="02010609060101010101" pitchFamily="49" charset="-122"/>
              </a:rPr>
              <a:t>关系运算符  ＞ </a:t>
            </a:r>
            <a:r>
              <a:rPr lang="zh-CN" altLang="en-US" sz="2800" smtClean="0">
                <a:solidFill>
                  <a:srgbClr val="000099"/>
                </a:solidFill>
                <a:latin typeface="楷体" panose="02010609060101010101" pitchFamily="49" charset="-122"/>
                <a:ea typeface="楷体" panose="02010609060101010101" pitchFamily="49" charset="-122"/>
              </a:rPr>
              <a:t>＞＝ ＜ </a:t>
            </a:r>
            <a:r>
              <a:rPr lang="zh-CN" altLang="en-US" sz="2800">
                <a:solidFill>
                  <a:srgbClr val="000099"/>
                </a:solidFill>
                <a:latin typeface="楷体" panose="02010609060101010101" pitchFamily="49" charset="-122"/>
                <a:ea typeface="楷体" panose="02010609060101010101" pitchFamily="49" charset="-122"/>
              </a:rPr>
              <a:t>＜＝ </a:t>
            </a:r>
            <a:r>
              <a:rPr lang="zh-CN" altLang="en-US" sz="2800" smtClean="0">
                <a:solidFill>
                  <a:srgbClr val="000099"/>
                </a:solidFill>
                <a:latin typeface="楷体" panose="02010609060101010101" pitchFamily="49" charset="-122"/>
                <a:ea typeface="楷体" panose="02010609060101010101" pitchFamily="49" charset="-122"/>
              </a:rPr>
              <a:t> ＝＝ </a:t>
            </a:r>
            <a:r>
              <a:rPr lang="en-US" altLang="zh-CN" sz="2800">
                <a:solidFill>
                  <a:srgbClr val="000099"/>
                </a:solidFill>
                <a:latin typeface="楷体" panose="02010609060101010101" pitchFamily="49" charset="-122"/>
                <a:ea typeface="楷体" panose="02010609060101010101" pitchFamily="49" charset="-122"/>
              </a:rPr>
              <a:t>!</a:t>
            </a:r>
            <a:r>
              <a:rPr lang="zh-CN" altLang="en-US" sz="2800" smtClean="0">
                <a:solidFill>
                  <a:srgbClr val="000099"/>
                </a:solidFill>
                <a:latin typeface="楷体" panose="02010609060101010101" pitchFamily="49" charset="-122"/>
                <a:ea typeface="楷体" panose="02010609060101010101" pitchFamily="49" charset="-122"/>
              </a:rPr>
              <a:t>＝</a:t>
            </a:r>
            <a:endParaRPr lang="zh-CN" altLang="en-US" sz="2800">
              <a:solidFill>
                <a:srgbClr val="000099"/>
              </a:solidFill>
              <a:latin typeface="楷体" panose="02010609060101010101" pitchFamily="49" charset="-122"/>
              <a:ea typeface="楷体" panose="02010609060101010101" pitchFamily="49" charset="-122"/>
            </a:endParaRPr>
          </a:p>
          <a:p>
            <a:pPr>
              <a:buFontTx/>
              <a:buNone/>
            </a:pPr>
            <a:r>
              <a:rPr lang="en-US" altLang="zh-CN" sz="2800">
                <a:solidFill>
                  <a:srgbClr val="663300"/>
                </a:solidFill>
                <a:latin typeface="楷体" panose="02010609060101010101" pitchFamily="49" charset="-122"/>
                <a:ea typeface="楷体" panose="02010609060101010101" pitchFamily="49" charset="-122"/>
              </a:rPr>
              <a:t>(3)</a:t>
            </a:r>
            <a:r>
              <a:rPr lang="zh-CN" altLang="en-US" sz="2800">
                <a:solidFill>
                  <a:srgbClr val="663300"/>
                </a:solidFill>
                <a:latin typeface="楷体" panose="02010609060101010101" pitchFamily="49" charset="-122"/>
                <a:ea typeface="楷体" panose="02010609060101010101" pitchFamily="49" charset="-122"/>
              </a:rPr>
              <a:t>逻辑运算符 </a:t>
            </a:r>
            <a:r>
              <a:rPr lang="zh-CN" altLang="en-US" sz="2800" smtClean="0">
                <a:solidFill>
                  <a:srgbClr val="663300"/>
                </a:solidFill>
                <a:latin typeface="楷体" panose="02010609060101010101" pitchFamily="49" charset="-122"/>
                <a:ea typeface="楷体" panose="02010609060101010101" pitchFamily="49" charset="-122"/>
              </a:rPr>
              <a:t> ！＆＆ </a:t>
            </a:r>
            <a:r>
              <a:rPr lang="en-US" altLang="zh-CN" sz="2800" smtClean="0">
                <a:solidFill>
                  <a:srgbClr val="663300"/>
                </a:solidFill>
                <a:latin typeface="楷体" panose="02010609060101010101" pitchFamily="49" charset="-122"/>
                <a:ea typeface="楷体" panose="02010609060101010101" pitchFamily="49" charset="-122"/>
              </a:rPr>
              <a:t>||</a:t>
            </a:r>
            <a:endParaRPr lang="zh-CN" altLang="en-US" sz="2800">
              <a:solidFill>
                <a:srgbClr val="663300"/>
              </a:solidFill>
              <a:latin typeface="楷体" panose="02010609060101010101" pitchFamily="49" charset="-122"/>
              <a:ea typeface="楷体" panose="02010609060101010101" pitchFamily="49" charset="-122"/>
            </a:endParaRPr>
          </a:p>
          <a:p>
            <a:pPr>
              <a:buFontTx/>
              <a:buNone/>
            </a:pPr>
            <a:r>
              <a:rPr lang="en-US" altLang="zh-CN" sz="2800">
                <a:solidFill>
                  <a:srgbClr val="000099"/>
                </a:solidFill>
                <a:latin typeface="楷体" panose="02010609060101010101" pitchFamily="49" charset="-122"/>
                <a:ea typeface="楷体" panose="02010609060101010101" pitchFamily="49" charset="-122"/>
              </a:rPr>
              <a:t>(4)</a:t>
            </a:r>
            <a:r>
              <a:rPr lang="zh-CN" altLang="en-US" sz="2800">
                <a:solidFill>
                  <a:srgbClr val="000099"/>
                </a:solidFill>
                <a:latin typeface="楷体" panose="02010609060101010101" pitchFamily="49" charset="-122"/>
                <a:ea typeface="楷体" panose="02010609060101010101" pitchFamily="49" charset="-122"/>
              </a:rPr>
              <a:t>位运算符 </a:t>
            </a:r>
            <a:r>
              <a:rPr lang="zh-CN" altLang="en-US" sz="2800" smtClean="0">
                <a:solidFill>
                  <a:srgbClr val="000099"/>
                </a:solidFill>
                <a:latin typeface="楷体" panose="02010609060101010101" pitchFamily="49" charset="-122"/>
                <a:ea typeface="楷体" panose="02010609060101010101" pitchFamily="49" charset="-122"/>
              </a:rPr>
              <a:t>   </a:t>
            </a:r>
            <a:r>
              <a:rPr lang="en-US" altLang="zh-CN" sz="2800" smtClean="0">
                <a:solidFill>
                  <a:srgbClr val="000099"/>
                </a:solidFill>
                <a:latin typeface="楷体" panose="02010609060101010101" pitchFamily="49" charset="-122"/>
                <a:ea typeface="楷体" panose="02010609060101010101" pitchFamily="49" charset="-122"/>
              </a:rPr>
              <a:t>~ </a:t>
            </a:r>
            <a:r>
              <a:rPr lang="en-US" altLang="zh-CN" sz="2800">
                <a:solidFill>
                  <a:srgbClr val="000099"/>
                </a:solidFill>
                <a:latin typeface="楷体" panose="02010609060101010101" pitchFamily="49" charset="-122"/>
                <a:ea typeface="楷体" panose="02010609060101010101" pitchFamily="49" charset="-122"/>
              </a:rPr>
              <a:t>&lt;&lt; &gt;&gt; </a:t>
            </a:r>
            <a:r>
              <a:rPr lang="zh-CN" altLang="en-US" sz="2800">
                <a:solidFill>
                  <a:srgbClr val="000099"/>
                </a:solidFill>
                <a:latin typeface="楷体" panose="02010609060101010101" pitchFamily="49" charset="-122"/>
                <a:ea typeface="楷体" panose="02010609060101010101" pitchFamily="49" charset="-122"/>
              </a:rPr>
              <a:t>＆ </a:t>
            </a:r>
            <a:r>
              <a:rPr lang="en-US" altLang="zh-CN" sz="2800">
                <a:solidFill>
                  <a:srgbClr val="000099"/>
                </a:solidFill>
                <a:latin typeface="楷体" panose="02010609060101010101" pitchFamily="49" charset="-122"/>
                <a:ea typeface="楷体" panose="02010609060101010101" pitchFamily="49" charset="-122"/>
              </a:rPr>
              <a:t>∧ |</a:t>
            </a:r>
            <a:endParaRPr lang="zh-CN" altLang="en-US" sz="2800">
              <a:solidFill>
                <a:srgbClr val="000099"/>
              </a:solidFill>
              <a:latin typeface="楷体" panose="02010609060101010101" pitchFamily="49" charset="-122"/>
              <a:ea typeface="楷体" panose="02010609060101010101" pitchFamily="49" charset="-122"/>
            </a:endParaRPr>
          </a:p>
          <a:p>
            <a:pPr>
              <a:buFontTx/>
              <a:buNone/>
            </a:pPr>
            <a:r>
              <a:rPr lang="en-US" altLang="zh-CN" sz="2800">
                <a:solidFill>
                  <a:srgbClr val="663300"/>
                </a:solidFill>
                <a:latin typeface="楷体" panose="02010609060101010101" pitchFamily="49" charset="-122"/>
                <a:ea typeface="楷体" panose="02010609060101010101" pitchFamily="49" charset="-122"/>
              </a:rPr>
              <a:t>(5)</a:t>
            </a:r>
            <a:r>
              <a:rPr lang="zh-CN" altLang="en-US" sz="2800">
                <a:solidFill>
                  <a:srgbClr val="663300"/>
                </a:solidFill>
                <a:latin typeface="楷体" panose="02010609060101010101" pitchFamily="49" charset="-122"/>
                <a:ea typeface="楷体" panose="02010609060101010101" pitchFamily="49" charset="-122"/>
              </a:rPr>
              <a:t>赋值运算符 </a:t>
            </a:r>
            <a:r>
              <a:rPr lang="zh-CN" altLang="en-US" sz="2800" smtClean="0">
                <a:solidFill>
                  <a:srgbClr val="663300"/>
                </a:solidFill>
                <a:latin typeface="楷体" panose="02010609060101010101" pitchFamily="49" charset="-122"/>
                <a:ea typeface="楷体" panose="02010609060101010101" pitchFamily="49" charset="-122"/>
              </a:rPr>
              <a:t> ＝及组合赋值运算符</a:t>
            </a:r>
            <a:endParaRPr lang="zh-CN" altLang="en-US" sz="2800">
              <a:solidFill>
                <a:srgbClr val="663300"/>
              </a:solidFill>
              <a:latin typeface="楷体" panose="02010609060101010101" pitchFamily="49" charset="-122"/>
              <a:ea typeface="楷体" panose="02010609060101010101" pitchFamily="49" charset="-122"/>
            </a:endParaRPr>
          </a:p>
          <a:p>
            <a:pPr>
              <a:buFontTx/>
              <a:buNone/>
            </a:pPr>
            <a:r>
              <a:rPr lang="en-US" altLang="zh-CN" sz="2800">
                <a:solidFill>
                  <a:srgbClr val="000099"/>
                </a:solidFill>
                <a:latin typeface="楷体" panose="02010609060101010101" pitchFamily="49" charset="-122"/>
                <a:ea typeface="楷体" panose="02010609060101010101" pitchFamily="49" charset="-122"/>
              </a:rPr>
              <a:t>(6)</a:t>
            </a:r>
            <a:r>
              <a:rPr lang="zh-CN" altLang="en-US" sz="2800">
                <a:solidFill>
                  <a:srgbClr val="000099"/>
                </a:solidFill>
                <a:latin typeface="楷体" panose="02010609060101010101" pitchFamily="49" charset="-122"/>
                <a:ea typeface="楷体" panose="02010609060101010101" pitchFamily="49" charset="-122"/>
              </a:rPr>
              <a:t>条件运算符 </a:t>
            </a:r>
            <a:r>
              <a:rPr lang="zh-CN" altLang="en-US" sz="2800" smtClean="0">
                <a:solidFill>
                  <a:srgbClr val="000099"/>
                </a:solidFill>
                <a:latin typeface="楷体" panose="02010609060101010101" pitchFamily="49" charset="-122"/>
                <a:ea typeface="楷体" panose="02010609060101010101" pitchFamily="49" charset="-122"/>
              </a:rPr>
              <a:t> ？：</a:t>
            </a:r>
            <a:endParaRPr lang="zh-CN" altLang="en-US" sz="2800">
              <a:solidFill>
                <a:srgbClr val="000099"/>
              </a:solidFill>
              <a:latin typeface="楷体" panose="02010609060101010101" pitchFamily="49" charset="-122"/>
              <a:ea typeface="楷体" panose="02010609060101010101" pitchFamily="49" charset="-122"/>
            </a:endParaRPr>
          </a:p>
          <a:p>
            <a:pPr>
              <a:buFontTx/>
              <a:buNone/>
            </a:pPr>
            <a:r>
              <a:rPr lang="en-US" altLang="zh-CN" sz="2800">
                <a:solidFill>
                  <a:srgbClr val="663300"/>
                </a:solidFill>
                <a:latin typeface="楷体" panose="02010609060101010101" pitchFamily="49" charset="-122"/>
                <a:ea typeface="楷体" panose="02010609060101010101" pitchFamily="49" charset="-122"/>
              </a:rPr>
              <a:t>(7)</a:t>
            </a:r>
            <a:r>
              <a:rPr lang="zh-CN" altLang="en-US" sz="2800">
                <a:solidFill>
                  <a:srgbClr val="663300"/>
                </a:solidFill>
                <a:latin typeface="楷体" panose="02010609060101010101" pitchFamily="49" charset="-122"/>
                <a:ea typeface="楷体" panose="02010609060101010101" pitchFamily="49" charset="-122"/>
              </a:rPr>
              <a:t>逗号运算符  </a:t>
            </a:r>
            <a:r>
              <a:rPr lang="zh-CN" altLang="en-US" sz="2800" smtClean="0">
                <a:solidFill>
                  <a:srgbClr val="663300"/>
                </a:solidFill>
                <a:latin typeface="楷体" panose="02010609060101010101" pitchFamily="49" charset="-122"/>
                <a:ea typeface="楷体" panose="02010609060101010101" pitchFamily="49" charset="-122"/>
              </a:rPr>
              <a:t>，</a:t>
            </a:r>
            <a:endParaRPr lang="en-US" altLang="zh-CN" sz="2800" smtClean="0">
              <a:solidFill>
                <a:srgbClr val="663300"/>
              </a:solidFill>
              <a:latin typeface="楷体" panose="02010609060101010101" pitchFamily="49" charset="-122"/>
              <a:ea typeface="楷体" panose="02010609060101010101" pitchFamily="49" charset="-122"/>
            </a:endParaRPr>
          </a:p>
          <a:p>
            <a:pPr>
              <a:buFontTx/>
              <a:buNone/>
            </a:pPr>
            <a:r>
              <a:rPr lang="en-US" altLang="zh-CN" sz="2800">
                <a:solidFill>
                  <a:srgbClr val="000099"/>
                </a:solidFill>
                <a:latin typeface="楷体" panose="02010609060101010101" pitchFamily="49" charset="-122"/>
                <a:ea typeface="楷体" panose="02010609060101010101" pitchFamily="49" charset="-122"/>
              </a:rPr>
              <a:t>(8)</a:t>
            </a:r>
            <a:r>
              <a:rPr lang="zh-CN" altLang="en-US" sz="2800">
                <a:solidFill>
                  <a:srgbClr val="000099"/>
                </a:solidFill>
                <a:latin typeface="楷体" panose="02010609060101010101" pitchFamily="49" charset="-122"/>
                <a:ea typeface="楷体" panose="02010609060101010101" pitchFamily="49" charset="-122"/>
              </a:rPr>
              <a:t>指针运算符      *  ＆</a:t>
            </a:r>
          </a:p>
          <a:p>
            <a:pPr>
              <a:buFontTx/>
              <a:buNone/>
            </a:pPr>
            <a:r>
              <a:rPr lang="en-US" altLang="zh-CN" sz="2800">
                <a:solidFill>
                  <a:srgbClr val="663300"/>
                </a:solidFill>
                <a:latin typeface="楷体" panose="02010609060101010101" pitchFamily="49" charset="-122"/>
                <a:ea typeface="楷体" panose="02010609060101010101" pitchFamily="49" charset="-122"/>
              </a:rPr>
              <a:t>(9)</a:t>
            </a:r>
            <a:r>
              <a:rPr lang="zh-CN" altLang="en-US" sz="2800">
                <a:solidFill>
                  <a:srgbClr val="663300"/>
                </a:solidFill>
                <a:latin typeface="楷体" panose="02010609060101010101" pitchFamily="49" charset="-122"/>
                <a:ea typeface="楷体" panose="02010609060101010101" pitchFamily="49" charset="-122"/>
              </a:rPr>
              <a:t>求字节数运算符  </a:t>
            </a:r>
            <a:r>
              <a:rPr lang="en-US" altLang="zh-CN" sz="2800">
                <a:solidFill>
                  <a:srgbClr val="663300"/>
                </a:solidFill>
                <a:latin typeface="楷体" panose="02010609060101010101" pitchFamily="49" charset="-122"/>
                <a:ea typeface="楷体" panose="02010609060101010101" pitchFamily="49" charset="-122"/>
              </a:rPr>
              <a:t>sizeof</a:t>
            </a:r>
            <a:endParaRPr lang="zh-CN" altLang="en-US" sz="2800">
              <a:solidFill>
                <a:srgbClr val="663300"/>
              </a:solidFill>
              <a:latin typeface="楷体" panose="02010609060101010101" pitchFamily="49" charset="-122"/>
              <a:ea typeface="楷体" panose="02010609060101010101" pitchFamily="49" charset="-122"/>
            </a:endParaRPr>
          </a:p>
          <a:p>
            <a:pPr>
              <a:buFontTx/>
              <a:buNone/>
            </a:pPr>
            <a:r>
              <a:rPr lang="en-US" altLang="zh-CN" sz="2800">
                <a:solidFill>
                  <a:srgbClr val="000099"/>
                </a:solidFill>
                <a:latin typeface="楷体" panose="02010609060101010101" pitchFamily="49" charset="-122"/>
                <a:ea typeface="楷体" panose="02010609060101010101" pitchFamily="49" charset="-122"/>
              </a:rPr>
              <a:t>(10)</a:t>
            </a:r>
            <a:r>
              <a:rPr lang="zh-CN" altLang="en-US" sz="2800">
                <a:solidFill>
                  <a:srgbClr val="000099"/>
                </a:solidFill>
                <a:latin typeface="楷体" panose="02010609060101010101" pitchFamily="49" charset="-122"/>
                <a:ea typeface="楷体" panose="02010609060101010101" pitchFamily="49" charset="-122"/>
              </a:rPr>
              <a:t>强制类型转换运算符  </a:t>
            </a:r>
            <a:r>
              <a:rPr lang="en-US" altLang="zh-CN" sz="2800">
                <a:solidFill>
                  <a:srgbClr val="000099"/>
                </a:solidFill>
                <a:latin typeface="楷体" panose="02010609060101010101" pitchFamily="49" charset="-122"/>
                <a:ea typeface="楷体" panose="02010609060101010101" pitchFamily="49" charset="-122"/>
              </a:rPr>
              <a:t>(</a:t>
            </a:r>
            <a:r>
              <a:rPr lang="zh-CN" altLang="en-US" sz="2800">
                <a:solidFill>
                  <a:srgbClr val="000099"/>
                </a:solidFill>
                <a:latin typeface="楷体" panose="02010609060101010101" pitchFamily="49" charset="-122"/>
                <a:ea typeface="楷体" panose="02010609060101010101" pitchFamily="49" charset="-122"/>
              </a:rPr>
              <a:t>类型）</a:t>
            </a:r>
            <a:endParaRPr lang="en-US" altLang="zh-CN" sz="2800">
              <a:solidFill>
                <a:srgbClr val="000099"/>
              </a:solidFill>
              <a:latin typeface="楷体" panose="02010609060101010101" pitchFamily="49" charset="-122"/>
              <a:ea typeface="楷体" panose="02010609060101010101" pitchFamily="49" charset="-122"/>
            </a:endParaRPr>
          </a:p>
          <a:p>
            <a:pPr>
              <a:buFontTx/>
              <a:buNone/>
            </a:pPr>
            <a:r>
              <a:rPr lang="en-US" altLang="zh-CN" sz="2800">
                <a:solidFill>
                  <a:srgbClr val="663300"/>
                </a:solidFill>
                <a:latin typeface="楷体" panose="02010609060101010101" pitchFamily="49" charset="-122"/>
                <a:ea typeface="楷体" panose="02010609060101010101" pitchFamily="49" charset="-122"/>
              </a:rPr>
              <a:t>(11)</a:t>
            </a:r>
            <a:r>
              <a:rPr lang="zh-CN" altLang="en-US" sz="2800">
                <a:solidFill>
                  <a:srgbClr val="663300"/>
                </a:solidFill>
                <a:latin typeface="楷体" panose="02010609060101010101" pitchFamily="49" charset="-122"/>
                <a:ea typeface="楷体" panose="02010609060101010101" pitchFamily="49" charset="-122"/>
              </a:rPr>
              <a:t>分量运算符    ．</a:t>
            </a:r>
            <a:r>
              <a:rPr lang="en-US" altLang="zh-CN" sz="2800">
                <a:solidFill>
                  <a:srgbClr val="663300"/>
                </a:solidFill>
                <a:latin typeface="楷体" panose="02010609060101010101" pitchFamily="49" charset="-122"/>
                <a:ea typeface="楷体" panose="02010609060101010101" pitchFamily="49" charset="-122"/>
              </a:rPr>
              <a:t>-&gt;</a:t>
            </a:r>
            <a:endParaRPr lang="zh-CN" altLang="en-US" sz="2800">
              <a:solidFill>
                <a:srgbClr val="663300"/>
              </a:solidFill>
              <a:latin typeface="楷体" panose="02010609060101010101" pitchFamily="49" charset="-122"/>
              <a:ea typeface="楷体" panose="02010609060101010101" pitchFamily="49" charset="-122"/>
            </a:endParaRPr>
          </a:p>
          <a:p>
            <a:pPr>
              <a:buFontTx/>
              <a:buNone/>
            </a:pPr>
            <a:r>
              <a:rPr lang="en-US" altLang="zh-CN" sz="2800">
                <a:solidFill>
                  <a:srgbClr val="000099"/>
                </a:solidFill>
                <a:latin typeface="楷体" panose="02010609060101010101" pitchFamily="49" charset="-122"/>
                <a:ea typeface="楷体" panose="02010609060101010101" pitchFamily="49" charset="-122"/>
              </a:rPr>
              <a:t>(12)</a:t>
            </a:r>
            <a:r>
              <a:rPr lang="zh-CN" altLang="en-US" sz="2800">
                <a:solidFill>
                  <a:srgbClr val="000099"/>
                </a:solidFill>
                <a:latin typeface="楷体" panose="02010609060101010101" pitchFamily="49" charset="-122"/>
                <a:ea typeface="楷体" panose="02010609060101010101" pitchFamily="49" charset="-122"/>
              </a:rPr>
              <a:t>下标运算符   ［　］</a:t>
            </a:r>
          </a:p>
          <a:p>
            <a:pPr>
              <a:buFontTx/>
              <a:buNone/>
            </a:pPr>
            <a:r>
              <a:rPr lang="en-US" altLang="zh-CN" sz="2800">
                <a:solidFill>
                  <a:srgbClr val="663300"/>
                </a:solidFill>
                <a:latin typeface="楷体" panose="02010609060101010101" pitchFamily="49" charset="-122"/>
                <a:ea typeface="楷体" panose="02010609060101010101" pitchFamily="49" charset="-122"/>
              </a:rPr>
              <a:t>(13)</a:t>
            </a:r>
            <a:r>
              <a:rPr lang="zh-CN" altLang="en-US" sz="2800">
                <a:solidFill>
                  <a:srgbClr val="663300"/>
                </a:solidFill>
                <a:latin typeface="楷体" panose="02010609060101010101" pitchFamily="49" charset="-122"/>
                <a:ea typeface="楷体" panose="02010609060101010101" pitchFamily="49" charset="-122"/>
              </a:rPr>
              <a:t>其他          如函数调用运算符（）</a:t>
            </a:r>
          </a:p>
          <a:p>
            <a:pPr>
              <a:buFontTx/>
              <a:buNone/>
            </a:pPr>
            <a:endParaRPr lang="zh-CN" altLang="en-US" sz="2800">
              <a:solidFill>
                <a:srgbClr val="663300"/>
              </a:solidFill>
              <a:latin typeface="楷体" panose="02010609060101010101" pitchFamily="49" charset="-122"/>
              <a:ea typeface="楷体" panose="02010609060101010101" pitchFamily="49" charset="-122"/>
            </a:endParaRPr>
          </a:p>
        </p:txBody>
      </p:sp>
      <p:sp>
        <p:nvSpPr>
          <p:cNvPr id="5" name="灯片编号占位符 4"/>
          <p:cNvSpPr>
            <a:spLocks noGrp="1"/>
          </p:cNvSpPr>
          <p:nvPr>
            <p:ph type="sldNum" sz="quarter" idx="12"/>
          </p:nvPr>
        </p:nvSpPr>
        <p:spPr/>
        <p:txBody>
          <a:bodyPr/>
          <a:lstStyle/>
          <a:p>
            <a:fld id="{EC03C6CA-3C3D-40C1-A420-2C567DB71F3D}" type="slidenum">
              <a:rPr lang="zh-CN" altLang="en-US" smtClean="0"/>
              <a:t>17</a:t>
            </a:fld>
            <a:endParaRPr lang="zh-CN" altLang="en-US"/>
          </a:p>
        </p:txBody>
      </p:sp>
    </p:spTree>
    <p:extLst>
      <p:ext uri="{BB962C8B-B14F-4D97-AF65-F5344CB8AC3E}">
        <p14:creationId xmlns:p14="http://schemas.microsoft.com/office/powerpoint/2010/main" val="307392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运算符</a:t>
            </a:r>
          </a:p>
        </p:txBody>
      </p:sp>
      <p:sp>
        <p:nvSpPr>
          <p:cNvPr id="3" name="内容占位符 2"/>
          <p:cNvSpPr>
            <a:spLocks noGrp="1"/>
          </p:cNvSpPr>
          <p:nvPr>
            <p:ph idx="1"/>
          </p:nvPr>
        </p:nvSpPr>
        <p:spPr/>
        <p:txBody>
          <a:bodyPr/>
          <a:lstStyle/>
          <a:p>
            <a:r>
              <a:rPr lang="zh-CN" altLang="en-US" b="1" smtClean="0">
                <a:solidFill>
                  <a:schemeClr val="accent6">
                    <a:lumMod val="75000"/>
                  </a:schemeClr>
                </a:solidFill>
              </a:rPr>
              <a:t>代表的操作</a:t>
            </a:r>
            <a:endParaRPr lang="en-US" altLang="zh-CN" b="1" smtClean="0">
              <a:solidFill>
                <a:schemeClr val="accent6">
                  <a:lumMod val="75000"/>
                </a:schemeClr>
              </a:solidFill>
            </a:endParaRPr>
          </a:p>
          <a:p>
            <a:r>
              <a:rPr lang="zh-CN" altLang="en-US" b="1" smtClean="0">
                <a:solidFill>
                  <a:schemeClr val="accent6">
                    <a:lumMod val="75000"/>
                  </a:schemeClr>
                </a:solidFill>
              </a:rPr>
              <a:t>优先级</a:t>
            </a:r>
            <a:endParaRPr lang="en-US" altLang="zh-CN" b="1" smtClean="0">
              <a:solidFill>
                <a:schemeClr val="accent6">
                  <a:lumMod val="75000"/>
                </a:schemeClr>
              </a:solidFill>
            </a:endParaRPr>
          </a:p>
          <a:p>
            <a:r>
              <a:rPr lang="zh-CN" altLang="en-US" b="1">
                <a:solidFill>
                  <a:schemeClr val="accent6">
                    <a:lumMod val="75000"/>
                  </a:schemeClr>
                </a:solidFill>
              </a:rPr>
              <a:t>结合</a:t>
            </a:r>
            <a:r>
              <a:rPr lang="zh-CN" altLang="en-US" b="1" smtClean="0">
                <a:solidFill>
                  <a:schemeClr val="accent6">
                    <a:lumMod val="75000"/>
                  </a:schemeClr>
                </a:solidFill>
              </a:rPr>
              <a:t>性</a:t>
            </a:r>
            <a:endParaRPr lang="en-US" altLang="zh-CN" b="1" smtClean="0">
              <a:solidFill>
                <a:schemeClr val="accent6">
                  <a:lumMod val="75000"/>
                </a:schemeClr>
              </a:solidFill>
            </a:endParaRPr>
          </a:p>
          <a:p>
            <a:r>
              <a:rPr lang="zh-CN" altLang="en-US" b="1" smtClean="0">
                <a:solidFill>
                  <a:schemeClr val="accent6">
                    <a:lumMod val="75000"/>
                  </a:schemeClr>
                </a:solidFill>
              </a:rPr>
              <a:t>需要的运算对象个数</a:t>
            </a:r>
            <a:endParaRPr lang="en-US" altLang="zh-CN" b="1" smtClean="0">
              <a:solidFill>
                <a:schemeClr val="accent6">
                  <a:lumMod val="75000"/>
                </a:schemeClr>
              </a:solidFill>
            </a:endParaRPr>
          </a:p>
          <a:p>
            <a:pPr lvl="1"/>
            <a:r>
              <a:rPr lang="zh-CN" altLang="en-US" b="1">
                <a:solidFill>
                  <a:srgbClr val="00B0F0"/>
                </a:solidFill>
              </a:rPr>
              <a:t>单</a:t>
            </a:r>
            <a:r>
              <a:rPr lang="zh-CN" altLang="en-US" b="1" smtClean="0">
                <a:solidFill>
                  <a:srgbClr val="00B0F0"/>
                </a:solidFill>
              </a:rPr>
              <a:t>目</a:t>
            </a:r>
            <a:endParaRPr lang="en-US" altLang="zh-CN" b="1" smtClean="0">
              <a:solidFill>
                <a:srgbClr val="00B0F0"/>
              </a:solidFill>
            </a:endParaRPr>
          </a:p>
          <a:p>
            <a:pPr lvl="1"/>
            <a:r>
              <a:rPr lang="zh-CN" altLang="en-US" b="1" smtClean="0">
                <a:solidFill>
                  <a:srgbClr val="00B0F0"/>
                </a:solidFill>
              </a:rPr>
              <a:t>双目</a:t>
            </a:r>
            <a:endParaRPr lang="en-US" altLang="zh-CN" b="1" smtClean="0">
              <a:solidFill>
                <a:srgbClr val="00B0F0"/>
              </a:solidFill>
            </a:endParaRPr>
          </a:p>
          <a:p>
            <a:pPr lvl="1"/>
            <a:r>
              <a:rPr lang="zh-CN" altLang="en-US" b="1">
                <a:solidFill>
                  <a:srgbClr val="00B0F0"/>
                </a:solidFill>
              </a:rPr>
              <a:t>三目</a:t>
            </a:r>
          </a:p>
        </p:txBody>
      </p:sp>
      <p:sp>
        <p:nvSpPr>
          <p:cNvPr id="4" name="灯片编号占位符 3"/>
          <p:cNvSpPr>
            <a:spLocks noGrp="1"/>
          </p:cNvSpPr>
          <p:nvPr>
            <p:ph type="sldNum" sz="quarter" idx="12"/>
          </p:nvPr>
        </p:nvSpPr>
        <p:spPr/>
        <p:txBody>
          <a:bodyPr/>
          <a:lstStyle/>
          <a:p>
            <a:fld id="{EC03C6CA-3C3D-40C1-A420-2C567DB71F3D}" type="slidenum">
              <a:rPr lang="zh-CN" altLang="en-US" smtClean="0"/>
              <a:t>18</a:t>
            </a:fld>
            <a:endParaRPr lang="zh-CN" altLang="en-US"/>
          </a:p>
        </p:txBody>
      </p:sp>
      <p:sp>
        <p:nvSpPr>
          <p:cNvPr id="5" name="文本框 4"/>
          <p:cNvSpPr txBox="1"/>
          <p:nvPr/>
        </p:nvSpPr>
        <p:spPr>
          <a:xfrm>
            <a:off x="2790706" y="2492896"/>
            <a:ext cx="5724644" cy="461665"/>
          </a:xfrm>
          <a:prstGeom prst="rect">
            <a:avLst/>
          </a:prstGeom>
          <a:noFill/>
        </p:spPr>
        <p:txBody>
          <a:bodyPr wrap="none" rtlCol="0">
            <a:spAutoFit/>
          </a:bodyPr>
          <a:lstStyle/>
          <a:p>
            <a:r>
              <a:rPr lang="zh-CN" altLang="en-US" smtClean="0">
                <a:latin typeface="楷体" panose="02010609060101010101" pitchFamily="49" charset="-122"/>
                <a:ea typeface="楷体" panose="02010609060101010101" pitchFamily="49" charset="-122"/>
              </a:rPr>
              <a:t>运算符先比较优先级，优先级高的先运算</a:t>
            </a:r>
          </a:p>
        </p:txBody>
      </p:sp>
      <p:sp>
        <p:nvSpPr>
          <p:cNvPr id="6" name="文本框 5"/>
          <p:cNvSpPr txBox="1"/>
          <p:nvPr/>
        </p:nvSpPr>
        <p:spPr>
          <a:xfrm>
            <a:off x="2790706" y="3089312"/>
            <a:ext cx="3262432" cy="461665"/>
          </a:xfrm>
          <a:prstGeom prst="rect">
            <a:avLst/>
          </a:prstGeom>
          <a:noFill/>
        </p:spPr>
        <p:txBody>
          <a:bodyPr wrap="none" rtlCol="0">
            <a:spAutoFit/>
          </a:bodyPr>
          <a:lstStyle/>
          <a:p>
            <a:r>
              <a:rPr lang="zh-CN" altLang="en-US" smtClean="0">
                <a:latin typeface="楷体" panose="02010609060101010101" pitchFamily="49" charset="-122"/>
                <a:ea typeface="楷体" panose="02010609060101010101" pitchFamily="49" charset="-122"/>
              </a:rPr>
              <a:t>优先级相同，按结合性</a:t>
            </a:r>
          </a:p>
        </p:txBody>
      </p:sp>
    </p:spTree>
    <p:extLst>
      <p:ext uri="{BB962C8B-B14F-4D97-AF65-F5344CB8AC3E}">
        <p14:creationId xmlns:p14="http://schemas.microsoft.com/office/powerpoint/2010/main" val="1228805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arn(inVertic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1000"/>
                                        <p:tgtEl>
                                          <p:spTgt spid="3">
                                            <p:txEl>
                                              <p:pRg st="6" end="6"/>
                                            </p:txEl>
                                          </p:spTgt>
                                        </p:tgtEl>
                                      </p:cBhvr>
                                    </p:animEffect>
                                    <p:anim calcmode="lin" valueType="num">
                                      <p:cBhvr>
                                        <p:cTn id="5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C03C6CA-3C3D-40C1-A420-2C567DB71F3D}" type="slidenum">
              <a:rPr lang="zh-CN" altLang="en-US" smtClean="0"/>
              <a:t>19</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5107461"/>
              </p:ext>
            </p:extLst>
          </p:nvPr>
        </p:nvGraphicFramePr>
        <p:xfrm>
          <a:off x="35495" y="-49900"/>
          <a:ext cx="9001002" cy="6900384"/>
        </p:xfrm>
        <a:graphic>
          <a:graphicData uri="http://schemas.openxmlformats.org/drawingml/2006/table">
            <a:tbl>
              <a:tblPr firstRow="1" bandRow="1">
                <a:tableStyleId>{5DA37D80-6434-44D0-A028-1B22A696006F}</a:tableStyleId>
              </a:tblPr>
              <a:tblGrid>
                <a:gridCol w="1067374">
                  <a:extLst>
                    <a:ext uri="{9D8B030D-6E8A-4147-A177-3AD203B41FA5}">
                      <a16:colId xmlns:a16="http://schemas.microsoft.com/office/drawing/2014/main" val="1872073732"/>
                    </a:ext>
                  </a:extLst>
                </a:gridCol>
                <a:gridCol w="3130958">
                  <a:extLst>
                    <a:ext uri="{9D8B030D-6E8A-4147-A177-3AD203B41FA5}">
                      <a16:colId xmlns:a16="http://schemas.microsoft.com/office/drawing/2014/main" val="2624821978"/>
                    </a:ext>
                  </a:extLst>
                </a:gridCol>
                <a:gridCol w="1992428">
                  <a:extLst>
                    <a:ext uri="{9D8B030D-6E8A-4147-A177-3AD203B41FA5}">
                      <a16:colId xmlns:a16="http://schemas.microsoft.com/office/drawing/2014/main" val="1687087616"/>
                    </a:ext>
                  </a:extLst>
                </a:gridCol>
                <a:gridCol w="1423163">
                  <a:extLst>
                    <a:ext uri="{9D8B030D-6E8A-4147-A177-3AD203B41FA5}">
                      <a16:colId xmlns:a16="http://schemas.microsoft.com/office/drawing/2014/main" val="3871621934"/>
                    </a:ext>
                  </a:extLst>
                </a:gridCol>
                <a:gridCol w="1387079">
                  <a:extLst>
                    <a:ext uri="{9D8B030D-6E8A-4147-A177-3AD203B41FA5}">
                      <a16:colId xmlns:a16="http://schemas.microsoft.com/office/drawing/2014/main" val="3744471643"/>
                    </a:ext>
                  </a:extLst>
                </a:gridCol>
              </a:tblGrid>
              <a:tr h="332654">
                <a:tc>
                  <a:txBody>
                    <a:bodyPr/>
                    <a:lstStyle/>
                    <a:p>
                      <a:pPr algn="ctr"/>
                      <a:r>
                        <a:rPr lang="zh-CN" altLang="en-US" sz="2000" smtClean="0">
                          <a:ln>
                            <a:solidFill>
                              <a:srgbClr val="CC0000"/>
                            </a:solidFill>
                          </a:ln>
                        </a:rPr>
                        <a:t>优先级</a:t>
                      </a:r>
                      <a:endParaRPr lang="zh-CN" altLang="en-US" sz="2000">
                        <a:ln>
                          <a:solidFill>
                            <a:srgbClr val="CC0000"/>
                          </a:solidFill>
                        </a:ln>
                      </a:endParaRPr>
                    </a:p>
                  </a:txBody>
                  <a:tcPr>
                    <a:solidFill>
                      <a:srgbClr val="D6D6F5"/>
                    </a:solidFill>
                  </a:tcPr>
                </a:tc>
                <a:tc>
                  <a:txBody>
                    <a:bodyPr/>
                    <a:lstStyle/>
                    <a:p>
                      <a:pPr algn="ctr"/>
                      <a:r>
                        <a:rPr lang="zh-CN" altLang="en-US" sz="2000" smtClean="0">
                          <a:ln>
                            <a:solidFill>
                              <a:srgbClr val="CC0000"/>
                            </a:solidFill>
                          </a:ln>
                        </a:rPr>
                        <a:t>运算符</a:t>
                      </a:r>
                      <a:endParaRPr lang="zh-CN" altLang="en-US" sz="2000">
                        <a:ln>
                          <a:solidFill>
                            <a:srgbClr val="CC0000"/>
                          </a:solidFill>
                        </a:ln>
                      </a:endParaRPr>
                    </a:p>
                  </a:txBody>
                  <a:tcPr>
                    <a:solidFill>
                      <a:srgbClr val="D6D6F5"/>
                    </a:solidFill>
                  </a:tcPr>
                </a:tc>
                <a:tc>
                  <a:txBody>
                    <a:bodyPr/>
                    <a:lstStyle/>
                    <a:p>
                      <a:pPr algn="ctr"/>
                      <a:r>
                        <a:rPr lang="zh-CN" altLang="en-US" sz="2000" smtClean="0">
                          <a:ln>
                            <a:solidFill>
                              <a:srgbClr val="CC0000"/>
                            </a:solidFill>
                          </a:ln>
                        </a:rPr>
                        <a:t>含义</a:t>
                      </a:r>
                      <a:endParaRPr lang="zh-CN" altLang="en-US" sz="2000">
                        <a:ln>
                          <a:solidFill>
                            <a:srgbClr val="CC0000"/>
                          </a:solidFill>
                        </a:ln>
                      </a:endParaRPr>
                    </a:p>
                  </a:txBody>
                  <a:tcPr>
                    <a:solidFill>
                      <a:srgbClr val="D6D6F5"/>
                    </a:solidFill>
                  </a:tcPr>
                </a:tc>
                <a:tc>
                  <a:txBody>
                    <a:bodyPr/>
                    <a:lstStyle/>
                    <a:p>
                      <a:pPr algn="ctr"/>
                      <a:r>
                        <a:rPr lang="zh-CN" altLang="en-US" sz="2000" smtClean="0">
                          <a:ln>
                            <a:solidFill>
                              <a:srgbClr val="CC0000"/>
                            </a:solidFill>
                          </a:ln>
                        </a:rPr>
                        <a:t>目数</a:t>
                      </a:r>
                      <a:endParaRPr lang="zh-CN" altLang="en-US" sz="2000">
                        <a:ln>
                          <a:solidFill>
                            <a:srgbClr val="CC0000"/>
                          </a:solidFill>
                        </a:ln>
                      </a:endParaRPr>
                    </a:p>
                  </a:txBody>
                  <a:tcPr>
                    <a:solidFill>
                      <a:srgbClr val="D6D6F5"/>
                    </a:solidFill>
                  </a:tcPr>
                </a:tc>
                <a:tc>
                  <a:txBody>
                    <a:bodyPr/>
                    <a:lstStyle/>
                    <a:p>
                      <a:pPr algn="ctr"/>
                      <a:r>
                        <a:rPr lang="zh-CN" altLang="en-US" sz="2000" smtClean="0">
                          <a:ln>
                            <a:solidFill>
                              <a:srgbClr val="CC0000"/>
                            </a:solidFill>
                          </a:ln>
                        </a:rPr>
                        <a:t>结合性</a:t>
                      </a:r>
                      <a:endParaRPr lang="zh-CN" altLang="en-US" sz="2000">
                        <a:ln>
                          <a:solidFill>
                            <a:srgbClr val="CC0000"/>
                          </a:solidFill>
                        </a:ln>
                      </a:endParaRPr>
                    </a:p>
                  </a:txBody>
                  <a:tcPr>
                    <a:solidFill>
                      <a:srgbClr val="D6D6F5"/>
                    </a:solidFill>
                  </a:tcPr>
                </a:tc>
                <a:extLst>
                  <a:ext uri="{0D108BD9-81ED-4DB2-BD59-A6C34878D82A}">
                    <a16:rowId xmlns:a16="http://schemas.microsoft.com/office/drawing/2014/main" val="52056671"/>
                  </a:ext>
                </a:extLst>
              </a:tr>
              <a:tr h="420092">
                <a:tc>
                  <a:txBody>
                    <a:bodyPr/>
                    <a:lstStyle/>
                    <a:p>
                      <a:pPr algn="ctr"/>
                      <a:r>
                        <a:rPr lang="en-US" altLang="zh-CN" smtClean="0"/>
                        <a:t>1</a:t>
                      </a:r>
                      <a:endParaRPr lang="zh-CN" altLang="en-US"/>
                    </a:p>
                  </a:txBody>
                  <a:tcPr>
                    <a:solidFill>
                      <a:srgbClr val="DDDAEC"/>
                    </a:solidFill>
                  </a:tcPr>
                </a:tc>
                <a:tc>
                  <a:txBody>
                    <a:bodyPr/>
                    <a:lstStyle/>
                    <a:p>
                      <a:r>
                        <a:rPr lang="en-US" altLang="zh-CN" b="1" smtClean="0"/>
                        <a:t>( )   [ ]    -&gt;    .  </a:t>
                      </a:r>
                      <a:endParaRPr lang="zh-CN" altLang="en-US" b="1"/>
                    </a:p>
                  </a:txBody>
                  <a:tcPr>
                    <a:solidFill>
                      <a:srgbClr val="DDDAEC"/>
                    </a:solidFill>
                  </a:tcPr>
                </a:tc>
                <a:tc>
                  <a:txBody>
                    <a:bodyPr/>
                    <a:lstStyle/>
                    <a:p>
                      <a:r>
                        <a:rPr lang="zh-CN" altLang="en-US" smtClean="0"/>
                        <a:t>指向结构体成员</a:t>
                      </a:r>
                      <a:endParaRPr lang="zh-CN" altLang="en-US"/>
                    </a:p>
                  </a:txBody>
                  <a:tcPr>
                    <a:solidFill>
                      <a:srgbClr val="DDDAEC"/>
                    </a:solidFill>
                  </a:tcPr>
                </a:tc>
                <a:tc>
                  <a:txBody>
                    <a:bodyPr/>
                    <a:lstStyle/>
                    <a:p>
                      <a:pPr algn="ctr"/>
                      <a:r>
                        <a:rPr lang="en-US" altLang="zh-CN" smtClean="0"/>
                        <a:t>4</a:t>
                      </a:r>
                      <a:r>
                        <a:rPr lang="zh-CN" altLang="en-US" smtClean="0"/>
                        <a:t>个</a:t>
                      </a:r>
                      <a:endParaRPr lang="zh-CN" altLang="en-US"/>
                    </a:p>
                  </a:txBody>
                  <a:tcPr>
                    <a:solidFill>
                      <a:srgbClr val="DDDAEC"/>
                    </a:solidFill>
                  </a:tcPr>
                </a:tc>
                <a:tc>
                  <a:txBody>
                    <a:bodyPr/>
                    <a:lstStyle/>
                    <a:p>
                      <a:pPr algn="ctr"/>
                      <a:r>
                        <a:rPr lang="zh-CN" altLang="en-US" smtClean="0"/>
                        <a:t>自左至右</a:t>
                      </a:r>
                      <a:endParaRPr lang="zh-CN" altLang="en-US"/>
                    </a:p>
                  </a:txBody>
                  <a:tcPr>
                    <a:solidFill>
                      <a:srgbClr val="DDDAEC"/>
                    </a:solidFill>
                  </a:tcPr>
                </a:tc>
                <a:extLst>
                  <a:ext uri="{0D108BD9-81ED-4DB2-BD59-A6C34878D82A}">
                    <a16:rowId xmlns:a16="http://schemas.microsoft.com/office/drawing/2014/main" val="3539627448"/>
                  </a:ext>
                </a:extLst>
              </a:tr>
              <a:tr h="420092">
                <a:tc>
                  <a:txBody>
                    <a:bodyPr/>
                    <a:lstStyle/>
                    <a:p>
                      <a:pPr algn="ctr"/>
                      <a:r>
                        <a:rPr lang="en-US" altLang="zh-CN" smtClean="0"/>
                        <a:t>2</a:t>
                      </a:r>
                      <a:endParaRPr lang="zh-CN" altLang="en-US"/>
                    </a:p>
                  </a:txBody>
                  <a:tcPr/>
                </a:tc>
                <a:tc>
                  <a:txBody>
                    <a:bodyPr/>
                    <a:lstStyle/>
                    <a:p>
                      <a:r>
                        <a:rPr lang="en-US" altLang="zh-CN" b="1" smtClean="0"/>
                        <a:t>!</a:t>
                      </a:r>
                      <a:r>
                        <a:rPr lang="en-US" altLang="zh-CN" b="1" baseline="0" smtClean="0"/>
                        <a:t>  ~  ++  --  -  (</a:t>
                      </a:r>
                      <a:r>
                        <a:rPr lang="zh-CN" altLang="en-US" b="1" baseline="0" smtClean="0"/>
                        <a:t>类型</a:t>
                      </a:r>
                      <a:r>
                        <a:rPr lang="en-US" altLang="zh-CN" b="1" baseline="0" smtClean="0"/>
                        <a:t>) * &amp; sizeof</a:t>
                      </a:r>
                      <a:endParaRPr lang="zh-CN" altLang="en-US" b="1"/>
                    </a:p>
                  </a:txBody>
                  <a:tcPr/>
                </a:tc>
                <a:tc>
                  <a:txBody>
                    <a:bodyPr/>
                    <a:lstStyle/>
                    <a:p>
                      <a:r>
                        <a:rPr lang="zh-CN" altLang="en-US" smtClean="0"/>
                        <a:t>强制类型转换</a:t>
                      </a:r>
                      <a:endParaRPr lang="zh-CN" altLang="en-US"/>
                    </a:p>
                  </a:txBody>
                  <a:tcPr/>
                </a:tc>
                <a:tc>
                  <a:txBody>
                    <a:bodyPr/>
                    <a:lstStyle/>
                    <a:p>
                      <a:pPr algn="ctr"/>
                      <a:r>
                        <a:rPr lang="zh-CN" altLang="en-US" sz="2400" b="1" smtClean="0">
                          <a:solidFill>
                            <a:srgbClr val="FF0000"/>
                          </a:solidFill>
                        </a:rPr>
                        <a:t>单目</a:t>
                      </a:r>
                      <a:r>
                        <a:rPr lang="en-US" altLang="zh-CN" sz="2400" b="1" smtClean="0">
                          <a:solidFill>
                            <a:srgbClr val="FF0000"/>
                          </a:solidFill>
                        </a:rPr>
                        <a:t>9</a:t>
                      </a:r>
                      <a:r>
                        <a:rPr lang="zh-CN" altLang="en-US" sz="2400" b="1" smtClean="0">
                          <a:solidFill>
                            <a:srgbClr val="FF0000"/>
                          </a:solidFill>
                        </a:rPr>
                        <a:t>个</a:t>
                      </a:r>
                      <a:endParaRPr lang="zh-CN" altLang="en-US" sz="2400" b="1">
                        <a:solidFill>
                          <a:srgbClr val="FF0000"/>
                        </a:solidFill>
                      </a:endParaRPr>
                    </a:p>
                  </a:txBody>
                  <a:tcPr/>
                </a:tc>
                <a:tc>
                  <a:txBody>
                    <a:bodyPr/>
                    <a:lstStyle/>
                    <a:p>
                      <a:pPr algn="ctr"/>
                      <a:r>
                        <a:rPr lang="zh-CN" altLang="en-US" sz="2000" b="1" smtClean="0">
                          <a:solidFill>
                            <a:srgbClr val="FF0000"/>
                          </a:solidFill>
                        </a:rPr>
                        <a:t>自右至左</a:t>
                      </a:r>
                      <a:endParaRPr lang="zh-CN" altLang="en-US" sz="2000" b="1">
                        <a:solidFill>
                          <a:srgbClr val="FF0000"/>
                        </a:solidFill>
                      </a:endParaRPr>
                    </a:p>
                  </a:txBody>
                  <a:tcPr/>
                </a:tc>
                <a:extLst>
                  <a:ext uri="{0D108BD9-81ED-4DB2-BD59-A6C34878D82A}">
                    <a16:rowId xmlns:a16="http://schemas.microsoft.com/office/drawing/2014/main" val="2098366172"/>
                  </a:ext>
                </a:extLst>
              </a:tr>
              <a:tr h="420092">
                <a:tc>
                  <a:txBody>
                    <a:bodyPr/>
                    <a:lstStyle/>
                    <a:p>
                      <a:pPr algn="ctr"/>
                      <a:r>
                        <a:rPr lang="en-US" altLang="zh-CN" smtClean="0"/>
                        <a:t>3</a:t>
                      </a:r>
                      <a:endParaRPr lang="zh-CN" altLang="en-US"/>
                    </a:p>
                  </a:txBody>
                  <a:tcPr>
                    <a:solidFill>
                      <a:srgbClr val="DDDAEC"/>
                    </a:solidFill>
                  </a:tcPr>
                </a:tc>
                <a:tc>
                  <a:txBody>
                    <a:bodyPr/>
                    <a:lstStyle/>
                    <a:p>
                      <a:r>
                        <a:rPr lang="en-US" altLang="zh-CN" b="1" smtClean="0"/>
                        <a:t>*   /</a:t>
                      </a:r>
                      <a:r>
                        <a:rPr lang="en-US" altLang="zh-CN" b="1" baseline="0" smtClean="0"/>
                        <a:t>   %</a:t>
                      </a:r>
                      <a:endParaRPr lang="zh-CN" altLang="en-US" b="1"/>
                    </a:p>
                  </a:txBody>
                  <a:tcPr>
                    <a:solidFill>
                      <a:srgbClr val="DDDAEC"/>
                    </a:solidFill>
                  </a:tcPr>
                </a:tc>
                <a:tc>
                  <a:txBody>
                    <a:bodyPr/>
                    <a:lstStyle/>
                    <a:p>
                      <a:r>
                        <a:rPr lang="zh-CN" altLang="en-US" smtClean="0"/>
                        <a:t>算术</a:t>
                      </a:r>
                      <a:endParaRPr lang="zh-CN" altLang="en-US"/>
                    </a:p>
                  </a:txBody>
                  <a:tcPr>
                    <a:solidFill>
                      <a:srgbClr val="DDDAEC"/>
                    </a:solidFill>
                  </a:tcPr>
                </a:tc>
                <a:tc>
                  <a:txBody>
                    <a:bodyPr/>
                    <a:lstStyle/>
                    <a:p>
                      <a:pPr algn="ctr"/>
                      <a:r>
                        <a:rPr lang="zh-CN" altLang="en-US" smtClean="0"/>
                        <a:t>双目</a:t>
                      </a:r>
                      <a:endParaRPr lang="zh-CN" altLang="en-US"/>
                    </a:p>
                  </a:txBody>
                  <a:tcPr>
                    <a:solidFill>
                      <a:srgbClr val="DDDAEC"/>
                    </a:solidFill>
                  </a:tcPr>
                </a:tc>
                <a:tc>
                  <a:txBody>
                    <a:bodyPr/>
                    <a:lstStyle/>
                    <a:p>
                      <a:pPr algn="ctr"/>
                      <a:r>
                        <a:rPr lang="zh-CN" altLang="en-US" smtClean="0"/>
                        <a:t>自左至右</a:t>
                      </a:r>
                      <a:endParaRPr lang="zh-CN" altLang="en-US"/>
                    </a:p>
                  </a:txBody>
                  <a:tcPr>
                    <a:solidFill>
                      <a:srgbClr val="DDDAEC"/>
                    </a:solidFill>
                  </a:tcPr>
                </a:tc>
                <a:extLst>
                  <a:ext uri="{0D108BD9-81ED-4DB2-BD59-A6C34878D82A}">
                    <a16:rowId xmlns:a16="http://schemas.microsoft.com/office/drawing/2014/main" val="1439632843"/>
                  </a:ext>
                </a:extLst>
              </a:tr>
              <a:tr h="420092">
                <a:tc>
                  <a:txBody>
                    <a:bodyPr/>
                    <a:lstStyle/>
                    <a:p>
                      <a:pPr algn="ctr"/>
                      <a:r>
                        <a:rPr lang="en-US" altLang="zh-CN" smtClean="0"/>
                        <a:t>4</a:t>
                      </a:r>
                      <a:endParaRPr lang="zh-CN" altLang="en-US"/>
                    </a:p>
                  </a:txBody>
                  <a:tcPr/>
                </a:tc>
                <a:tc>
                  <a:txBody>
                    <a:bodyPr/>
                    <a:lstStyle/>
                    <a:p>
                      <a:r>
                        <a:rPr lang="en-US" altLang="zh-CN" b="1" smtClean="0"/>
                        <a:t>+   - </a:t>
                      </a:r>
                      <a:endParaRPr lang="zh-CN" altLang="en-US" b="1"/>
                    </a:p>
                  </a:txBody>
                  <a:tcPr/>
                </a:tc>
                <a:tc>
                  <a:txBody>
                    <a:bodyPr/>
                    <a:lstStyle/>
                    <a:p>
                      <a:r>
                        <a:rPr lang="zh-CN" altLang="en-US" smtClean="0"/>
                        <a:t>算术</a:t>
                      </a:r>
                      <a:endParaRPr lang="zh-CN" altLang="en-US"/>
                    </a:p>
                  </a:txBody>
                  <a:tcPr/>
                </a:tc>
                <a:tc>
                  <a:txBody>
                    <a:bodyPr/>
                    <a:lstStyle/>
                    <a:p>
                      <a:pPr algn="ctr"/>
                      <a:r>
                        <a:rPr lang="zh-CN" altLang="en-US" smtClean="0"/>
                        <a:t>双目</a:t>
                      </a:r>
                      <a:endParaRPr lang="zh-CN" altLang="en-US"/>
                    </a:p>
                  </a:txBody>
                  <a:tcPr/>
                </a:tc>
                <a:tc>
                  <a:txBody>
                    <a:bodyPr/>
                    <a:lstStyle/>
                    <a:p>
                      <a:pPr algn="ctr"/>
                      <a:r>
                        <a:rPr lang="zh-CN" altLang="en-US" smtClean="0"/>
                        <a:t>自左至右</a:t>
                      </a:r>
                      <a:endParaRPr lang="zh-CN" altLang="en-US"/>
                    </a:p>
                  </a:txBody>
                  <a:tcPr/>
                </a:tc>
                <a:extLst>
                  <a:ext uri="{0D108BD9-81ED-4DB2-BD59-A6C34878D82A}">
                    <a16:rowId xmlns:a16="http://schemas.microsoft.com/office/drawing/2014/main" val="252693355"/>
                  </a:ext>
                </a:extLst>
              </a:tr>
              <a:tr h="420092">
                <a:tc>
                  <a:txBody>
                    <a:bodyPr/>
                    <a:lstStyle/>
                    <a:p>
                      <a:pPr algn="ctr"/>
                      <a:r>
                        <a:rPr lang="en-US" altLang="zh-CN" smtClean="0"/>
                        <a:t>5</a:t>
                      </a:r>
                      <a:endParaRPr lang="zh-CN" altLang="en-US"/>
                    </a:p>
                  </a:txBody>
                  <a:tcPr>
                    <a:solidFill>
                      <a:srgbClr val="DDDAEC"/>
                    </a:solidFill>
                  </a:tcPr>
                </a:tc>
                <a:tc>
                  <a:txBody>
                    <a:bodyPr/>
                    <a:lstStyle/>
                    <a:p>
                      <a:r>
                        <a:rPr lang="en-US" altLang="zh-CN" b="1" smtClean="0"/>
                        <a:t>&lt;&lt;     &gt;&gt;</a:t>
                      </a:r>
                      <a:endParaRPr lang="zh-CN" altLang="en-US" b="1"/>
                    </a:p>
                  </a:txBody>
                  <a:tcPr>
                    <a:solidFill>
                      <a:srgbClr val="DDDAEC"/>
                    </a:solidFill>
                  </a:tcPr>
                </a:tc>
                <a:tc>
                  <a:txBody>
                    <a:bodyPr/>
                    <a:lstStyle/>
                    <a:p>
                      <a:r>
                        <a:rPr lang="zh-CN" altLang="en-US" smtClean="0"/>
                        <a:t>左移  右移</a:t>
                      </a:r>
                      <a:endParaRPr lang="zh-CN" altLang="en-US"/>
                    </a:p>
                  </a:txBody>
                  <a:tcPr>
                    <a:solidFill>
                      <a:srgbClr val="DDDA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双目</a:t>
                      </a:r>
                    </a:p>
                  </a:txBody>
                  <a:tcPr>
                    <a:solidFill>
                      <a:srgbClr val="DDDA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自左至右</a:t>
                      </a:r>
                    </a:p>
                  </a:txBody>
                  <a:tcPr>
                    <a:solidFill>
                      <a:srgbClr val="DDDAEC"/>
                    </a:solidFill>
                  </a:tcPr>
                </a:tc>
                <a:extLst>
                  <a:ext uri="{0D108BD9-81ED-4DB2-BD59-A6C34878D82A}">
                    <a16:rowId xmlns:a16="http://schemas.microsoft.com/office/drawing/2014/main" val="3678389531"/>
                  </a:ext>
                </a:extLst>
              </a:tr>
              <a:tr h="420092">
                <a:tc>
                  <a:txBody>
                    <a:bodyPr/>
                    <a:lstStyle/>
                    <a:p>
                      <a:pPr algn="ctr"/>
                      <a:r>
                        <a:rPr lang="en-US" altLang="zh-CN" smtClean="0"/>
                        <a:t>6</a:t>
                      </a:r>
                      <a:endParaRPr lang="zh-CN" altLang="en-US"/>
                    </a:p>
                  </a:txBody>
                  <a:tcPr/>
                </a:tc>
                <a:tc>
                  <a:txBody>
                    <a:bodyPr/>
                    <a:lstStyle/>
                    <a:p>
                      <a:r>
                        <a:rPr lang="en-US" altLang="zh-CN" b="1" smtClean="0"/>
                        <a:t>&gt;  &gt;=  &lt;  &lt;=</a:t>
                      </a:r>
                      <a:endParaRPr lang="zh-CN" altLang="en-US" b="1"/>
                    </a:p>
                  </a:txBody>
                  <a:tcPr/>
                </a:tc>
                <a:tc>
                  <a:txBody>
                    <a:bodyPr/>
                    <a:lstStyle/>
                    <a:p>
                      <a:r>
                        <a:rPr lang="zh-CN" altLang="en-US" smtClean="0"/>
                        <a:t>关系</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双目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自左至右</a:t>
                      </a:r>
                    </a:p>
                  </a:txBody>
                  <a:tcPr/>
                </a:tc>
                <a:extLst>
                  <a:ext uri="{0D108BD9-81ED-4DB2-BD59-A6C34878D82A}">
                    <a16:rowId xmlns:a16="http://schemas.microsoft.com/office/drawing/2014/main" val="2420162079"/>
                  </a:ext>
                </a:extLst>
              </a:tr>
              <a:tr h="420092">
                <a:tc>
                  <a:txBody>
                    <a:bodyPr/>
                    <a:lstStyle/>
                    <a:p>
                      <a:pPr algn="ctr"/>
                      <a:r>
                        <a:rPr lang="en-US" altLang="zh-CN" smtClean="0"/>
                        <a:t>7</a:t>
                      </a:r>
                      <a:endParaRPr lang="zh-CN" altLang="en-US"/>
                    </a:p>
                  </a:txBody>
                  <a:tcPr>
                    <a:solidFill>
                      <a:srgbClr val="DDDAE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smtClean="0"/>
                        <a:t>==  !=</a:t>
                      </a:r>
                      <a:endParaRPr lang="zh-CN" altLang="en-US" b="1" smtClean="0"/>
                    </a:p>
                  </a:txBody>
                  <a:tcPr>
                    <a:solidFill>
                      <a:srgbClr val="DDDAEC"/>
                    </a:solidFill>
                  </a:tcPr>
                </a:tc>
                <a:tc>
                  <a:txBody>
                    <a:bodyPr/>
                    <a:lstStyle/>
                    <a:p>
                      <a:r>
                        <a:rPr lang="zh-CN" altLang="en-US" smtClean="0"/>
                        <a:t>关系</a:t>
                      </a:r>
                      <a:endParaRPr lang="zh-CN" altLang="en-US"/>
                    </a:p>
                  </a:txBody>
                  <a:tcPr>
                    <a:solidFill>
                      <a:srgbClr val="DDDA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双目</a:t>
                      </a:r>
                    </a:p>
                  </a:txBody>
                  <a:tcPr>
                    <a:solidFill>
                      <a:srgbClr val="DDDA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自左至右</a:t>
                      </a:r>
                    </a:p>
                  </a:txBody>
                  <a:tcPr>
                    <a:solidFill>
                      <a:srgbClr val="DDDAEC"/>
                    </a:solidFill>
                  </a:tcPr>
                </a:tc>
                <a:extLst>
                  <a:ext uri="{0D108BD9-81ED-4DB2-BD59-A6C34878D82A}">
                    <a16:rowId xmlns:a16="http://schemas.microsoft.com/office/drawing/2014/main" val="879573346"/>
                  </a:ext>
                </a:extLst>
              </a:tr>
              <a:tr h="420092">
                <a:tc>
                  <a:txBody>
                    <a:bodyPr/>
                    <a:lstStyle/>
                    <a:p>
                      <a:pPr algn="ctr"/>
                      <a:r>
                        <a:rPr lang="en-US" altLang="zh-CN" smtClean="0"/>
                        <a:t>8</a:t>
                      </a:r>
                      <a:endParaRPr lang="zh-CN" altLang="en-US"/>
                    </a:p>
                  </a:txBody>
                  <a:tcPr/>
                </a:tc>
                <a:tc>
                  <a:txBody>
                    <a:bodyPr/>
                    <a:lstStyle/>
                    <a:p>
                      <a:r>
                        <a:rPr lang="en-US" altLang="zh-CN" b="1" smtClean="0"/>
                        <a:t>&amp;</a:t>
                      </a:r>
                      <a:endParaRPr lang="zh-CN" altLang="en-US" b="1"/>
                    </a:p>
                  </a:txBody>
                  <a:tcPr/>
                </a:tc>
                <a:tc>
                  <a:txBody>
                    <a:bodyPr/>
                    <a:lstStyle/>
                    <a:p>
                      <a:r>
                        <a:rPr lang="zh-CN" altLang="en-US" smtClean="0"/>
                        <a:t>按位与</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双目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自左至右</a:t>
                      </a:r>
                    </a:p>
                  </a:txBody>
                  <a:tcPr/>
                </a:tc>
                <a:extLst>
                  <a:ext uri="{0D108BD9-81ED-4DB2-BD59-A6C34878D82A}">
                    <a16:rowId xmlns:a16="http://schemas.microsoft.com/office/drawing/2014/main" val="3225365039"/>
                  </a:ext>
                </a:extLst>
              </a:tr>
              <a:tr h="420092">
                <a:tc>
                  <a:txBody>
                    <a:bodyPr/>
                    <a:lstStyle/>
                    <a:p>
                      <a:pPr algn="ctr"/>
                      <a:r>
                        <a:rPr lang="en-US" altLang="zh-CN" smtClean="0"/>
                        <a:t>9</a:t>
                      </a:r>
                      <a:endParaRPr lang="zh-CN" altLang="en-US"/>
                    </a:p>
                  </a:txBody>
                  <a:tcPr>
                    <a:solidFill>
                      <a:srgbClr val="DDDAEC"/>
                    </a:solidFill>
                  </a:tcPr>
                </a:tc>
                <a:tc>
                  <a:txBody>
                    <a:bodyPr/>
                    <a:lstStyle/>
                    <a:p>
                      <a:r>
                        <a:rPr lang="en-US" altLang="zh-CN" b="1" smtClean="0"/>
                        <a:t>^</a:t>
                      </a:r>
                      <a:endParaRPr lang="zh-CN" altLang="en-US" b="1"/>
                    </a:p>
                  </a:txBody>
                  <a:tcPr>
                    <a:solidFill>
                      <a:srgbClr val="DDDAEC"/>
                    </a:solidFill>
                  </a:tcPr>
                </a:tc>
                <a:tc>
                  <a:txBody>
                    <a:bodyPr/>
                    <a:lstStyle/>
                    <a:p>
                      <a:r>
                        <a:rPr lang="zh-CN" altLang="en-US" smtClean="0"/>
                        <a:t>按位异或</a:t>
                      </a:r>
                      <a:endParaRPr lang="zh-CN" altLang="en-US"/>
                    </a:p>
                  </a:txBody>
                  <a:tcPr>
                    <a:solidFill>
                      <a:srgbClr val="DDDA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双目</a:t>
                      </a:r>
                    </a:p>
                  </a:txBody>
                  <a:tcPr>
                    <a:solidFill>
                      <a:srgbClr val="DDDA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自左至右</a:t>
                      </a:r>
                    </a:p>
                  </a:txBody>
                  <a:tcPr>
                    <a:solidFill>
                      <a:srgbClr val="DDDAEC"/>
                    </a:solidFill>
                  </a:tcPr>
                </a:tc>
                <a:extLst>
                  <a:ext uri="{0D108BD9-81ED-4DB2-BD59-A6C34878D82A}">
                    <a16:rowId xmlns:a16="http://schemas.microsoft.com/office/drawing/2014/main" val="2193757294"/>
                  </a:ext>
                </a:extLst>
              </a:tr>
              <a:tr h="420092">
                <a:tc>
                  <a:txBody>
                    <a:bodyPr/>
                    <a:lstStyle/>
                    <a:p>
                      <a:pPr algn="ctr"/>
                      <a:r>
                        <a:rPr lang="en-US" altLang="zh-CN" smtClean="0"/>
                        <a:t>10</a:t>
                      </a:r>
                      <a:endParaRPr lang="zh-CN" altLang="en-US"/>
                    </a:p>
                  </a:txBody>
                  <a:tcPr/>
                </a:tc>
                <a:tc>
                  <a:txBody>
                    <a:bodyPr/>
                    <a:lstStyle/>
                    <a:p>
                      <a:r>
                        <a:rPr lang="en-US" altLang="zh-CN" b="1" smtClean="0"/>
                        <a:t>|</a:t>
                      </a:r>
                      <a:endParaRPr lang="zh-CN" altLang="en-US" b="1"/>
                    </a:p>
                  </a:txBody>
                  <a:tcPr/>
                </a:tc>
                <a:tc>
                  <a:txBody>
                    <a:bodyPr/>
                    <a:lstStyle/>
                    <a:p>
                      <a:r>
                        <a:rPr lang="zh-CN" altLang="en-US" smtClean="0"/>
                        <a:t>按位或</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双目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自左至右</a:t>
                      </a:r>
                    </a:p>
                  </a:txBody>
                  <a:tcPr/>
                </a:tc>
                <a:extLst>
                  <a:ext uri="{0D108BD9-81ED-4DB2-BD59-A6C34878D82A}">
                    <a16:rowId xmlns:a16="http://schemas.microsoft.com/office/drawing/2014/main" val="2471295305"/>
                  </a:ext>
                </a:extLst>
              </a:tr>
              <a:tr h="420092">
                <a:tc>
                  <a:txBody>
                    <a:bodyPr/>
                    <a:lstStyle/>
                    <a:p>
                      <a:pPr algn="ctr"/>
                      <a:r>
                        <a:rPr lang="en-US" altLang="zh-CN" smtClean="0"/>
                        <a:t>11</a:t>
                      </a:r>
                      <a:endParaRPr lang="zh-CN" altLang="en-US"/>
                    </a:p>
                  </a:txBody>
                  <a:tcPr>
                    <a:solidFill>
                      <a:srgbClr val="DDDAEC"/>
                    </a:solidFill>
                  </a:tcPr>
                </a:tc>
                <a:tc>
                  <a:txBody>
                    <a:bodyPr/>
                    <a:lstStyle/>
                    <a:p>
                      <a:r>
                        <a:rPr lang="en-US" altLang="zh-CN" b="1" smtClean="0"/>
                        <a:t>&amp;&amp;</a:t>
                      </a:r>
                      <a:endParaRPr lang="zh-CN" altLang="en-US" b="1"/>
                    </a:p>
                  </a:txBody>
                  <a:tcPr>
                    <a:solidFill>
                      <a:srgbClr val="DDDAEC"/>
                    </a:solidFill>
                  </a:tcPr>
                </a:tc>
                <a:tc>
                  <a:txBody>
                    <a:bodyPr/>
                    <a:lstStyle/>
                    <a:p>
                      <a:r>
                        <a:rPr lang="zh-CN" altLang="en-US" smtClean="0"/>
                        <a:t>逻辑与</a:t>
                      </a:r>
                      <a:endParaRPr lang="zh-CN" altLang="en-US"/>
                    </a:p>
                  </a:txBody>
                  <a:tcPr>
                    <a:solidFill>
                      <a:srgbClr val="DDDA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双目</a:t>
                      </a:r>
                    </a:p>
                  </a:txBody>
                  <a:tcPr>
                    <a:solidFill>
                      <a:srgbClr val="DDDA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自左至右</a:t>
                      </a:r>
                    </a:p>
                  </a:txBody>
                  <a:tcPr>
                    <a:solidFill>
                      <a:srgbClr val="DDDAEC"/>
                    </a:solidFill>
                  </a:tcPr>
                </a:tc>
                <a:extLst>
                  <a:ext uri="{0D108BD9-81ED-4DB2-BD59-A6C34878D82A}">
                    <a16:rowId xmlns:a16="http://schemas.microsoft.com/office/drawing/2014/main" val="2609037284"/>
                  </a:ext>
                </a:extLst>
              </a:tr>
              <a:tr h="420092">
                <a:tc>
                  <a:txBody>
                    <a:bodyPr/>
                    <a:lstStyle/>
                    <a:p>
                      <a:pPr algn="ctr"/>
                      <a:r>
                        <a:rPr lang="en-US" altLang="zh-CN" smtClean="0"/>
                        <a:t>12</a:t>
                      </a:r>
                      <a:endParaRPr lang="zh-CN" altLang="en-US"/>
                    </a:p>
                  </a:txBody>
                  <a:tcPr/>
                </a:tc>
                <a:tc>
                  <a:txBody>
                    <a:bodyPr/>
                    <a:lstStyle/>
                    <a:p>
                      <a:r>
                        <a:rPr lang="en-US" altLang="zh-CN" b="1" smtClean="0"/>
                        <a:t>||</a:t>
                      </a:r>
                      <a:endParaRPr lang="zh-CN" altLang="en-US" b="1"/>
                    </a:p>
                  </a:txBody>
                  <a:tcPr/>
                </a:tc>
                <a:tc>
                  <a:txBody>
                    <a:bodyPr/>
                    <a:lstStyle/>
                    <a:p>
                      <a:r>
                        <a:rPr lang="zh-CN" altLang="en-US" smtClean="0"/>
                        <a:t>逻辑或</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双目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自左至右</a:t>
                      </a:r>
                    </a:p>
                  </a:txBody>
                  <a:tcPr/>
                </a:tc>
                <a:extLst>
                  <a:ext uri="{0D108BD9-81ED-4DB2-BD59-A6C34878D82A}">
                    <a16:rowId xmlns:a16="http://schemas.microsoft.com/office/drawing/2014/main" val="738221562"/>
                  </a:ext>
                </a:extLst>
              </a:tr>
              <a:tr h="420092">
                <a:tc>
                  <a:txBody>
                    <a:bodyPr/>
                    <a:lstStyle/>
                    <a:p>
                      <a:pPr algn="ctr"/>
                      <a:r>
                        <a:rPr lang="en-US" altLang="zh-CN" smtClean="0"/>
                        <a:t>13</a:t>
                      </a:r>
                      <a:endParaRPr lang="zh-CN" altLang="en-US"/>
                    </a:p>
                  </a:txBody>
                  <a:tcPr>
                    <a:solidFill>
                      <a:srgbClr val="DDDAEC"/>
                    </a:solidFill>
                  </a:tcPr>
                </a:tc>
                <a:tc>
                  <a:txBody>
                    <a:bodyPr/>
                    <a:lstStyle/>
                    <a:p>
                      <a:r>
                        <a:rPr lang="en-US" altLang="zh-CN" b="1" smtClean="0"/>
                        <a:t> ?  : </a:t>
                      </a:r>
                      <a:endParaRPr lang="zh-CN" altLang="en-US" b="1"/>
                    </a:p>
                  </a:txBody>
                  <a:tcPr>
                    <a:solidFill>
                      <a:srgbClr val="DDDAEC"/>
                    </a:solidFill>
                  </a:tcPr>
                </a:tc>
                <a:tc>
                  <a:txBody>
                    <a:bodyPr/>
                    <a:lstStyle/>
                    <a:p>
                      <a:r>
                        <a:rPr lang="zh-CN" altLang="en-US" smtClean="0"/>
                        <a:t>条件</a:t>
                      </a:r>
                      <a:endParaRPr lang="zh-CN" altLang="en-US"/>
                    </a:p>
                  </a:txBody>
                  <a:tcPr>
                    <a:solidFill>
                      <a:srgbClr val="DDDAEC"/>
                    </a:solidFill>
                  </a:tcPr>
                </a:tc>
                <a:tc>
                  <a:txBody>
                    <a:bodyPr/>
                    <a:lstStyle/>
                    <a:p>
                      <a:pPr algn="ctr"/>
                      <a:r>
                        <a:rPr lang="zh-CN" altLang="en-US" sz="2000" b="1" smtClean="0">
                          <a:solidFill>
                            <a:srgbClr val="FF0000"/>
                          </a:solidFill>
                        </a:rPr>
                        <a:t>三目</a:t>
                      </a:r>
                      <a:endParaRPr lang="zh-CN" altLang="en-US" sz="2000" b="1">
                        <a:solidFill>
                          <a:srgbClr val="FF0000"/>
                        </a:solidFill>
                      </a:endParaRPr>
                    </a:p>
                  </a:txBody>
                  <a:tcPr>
                    <a:solidFill>
                      <a:srgbClr val="DDDA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smtClean="0">
                          <a:solidFill>
                            <a:srgbClr val="FF0000"/>
                          </a:solidFill>
                        </a:rPr>
                        <a:t>自右至左</a:t>
                      </a:r>
                    </a:p>
                  </a:txBody>
                  <a:tcPr>
                    <a:solidFill>
                      <a:srgbClr val="DDDAEC"/>
                    </a:solidFill>
                  </a:tcPr>
                </a:tc>
                <a:extLst>
                  <a:ext uri="{0D108BD9-81ED-4DB2-BD59-A6C34878D82A}">
                    <a16:rowId xmlns:a16="http://schemas.microsoft.com/office/drawing/2014/main" val="3783635331"/>
                  </a:ext>
                </a:extLst>
              </a:tr>
              <a:tr h="420092">
                <a:tc>
                  <a:txBody>
                    <a:bodyPr/>
                    <a:lstStyle/>
                    <a:p>
                      <a:pPr algn="ctr"/>
                      <a:r>
                        <a:rPr lang="en-US" altLang="zh-CN" smtClean="0"/>
                        <a:t>14</a:t>
                      </a:r>
                      <a:endParaRPr lang="zh-CN" altLang="en-US"/>
                    </a:p>
                  </a:txBody>
                  <a:tcPr/>
                </a:tc>
                <a:tc>
                  <a:txBody>
                    <a:bodyPr/>
                    <a:lstStyle/>
                    <a:p>
                      <a:r>
                        <a:rPr lang="en-US" altLang="zh-CN" b="1" smtClean="0"/>
                        <a:t>=</a:t>
                      </a:r>
                      <a:r>
                        <a:rPr lang="en-US" altLang="zh-CN" b="1" baseline="0" smtClean="0"/>
                        <a:t>   +=   -=   *=   /=   %=  </a:t>
                      </a:r>
                    </a:p>
                    <a:p>
                      <a:r>
                        <a:rPr lang="en-US" altLang="zh-CN" b="1" baseline="0" smtClean="0"/>
                        <a:t>&gt;&gt;=    &lt;&lt;=   &amp;=   ^=   |=</a:t>
                      </a:r>
                      <a:endParaRPr lang="zh-CN" altLang="en-US" b="1"/>
                    </a:p>
                  </a:txBody>
                  <a:tcPr/>
                </a:tc>
                <a:tc>
                  <a:txBody>
                    <a:bodyPr/>
                    <a:lstStyle/>
                    <a:p>
                      <a:r>
                        <a:rPr lang="zh-CN" altLang="en-US" smtClean="0"/>
                        <a:t>赋值 组合赋值</a:t>
                      </a:r>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双目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smtClean="0">
                          <a:solidFill>
                            <a:srgbClr val="FF0000"/>
                          </a:solidFill>
                        </a:rPr>
                        <a:t>自右至左</a:t>
                      </a:r>
                    </a:p>
                  </a:txBody>
                  <a:tcPr/>
                </a:tc>
                <a:extLst>
                  <a:ext uri="{0D108BD9-81ED-4DB2-BD59-A6C34878D82A}">
                    <a16:rowId xmlns:a16="http://schemas.microsoft.com/office/drawing/2014/main" val="84901692"/>
                  </a:ext>
                </a:extLst>
              </a:tr>
              <a:tr h="315858">
                <a:tc>
                  <a:txBody>
                    <a:bodyPr/>
                    <a:lstStyle/>
                    <a:p>
                      <a:pPr algn="ctr"/>
                      <a:r>
                        <a:rPr lang="en-US" altLang="zh-CN" smtClean="0"/>
                        <a:t>15</a:t>
                      </a:r>
                      <a:endParaRPr lang="zh-CN" altLang="en-US"/>
                    </a:p>
                  </a:txBody>
                  <a:tcPr>
                    <a:solidFill>
                      <a:srgbClr val="DDDAEC"/>
                    </a:solidFill>
                  </a:tcPr>
                </a:tc>
                <a:tc>
                  <a:txBody>
                    <a:bodyPr/>
                    <a:lstStyle/>
                    <a:p>
                      <a:r>
                        <a:rPr lang="en-US" altLang="zh-CN" b="1" smtClean="0"/>
                        <a:t>,</a:t>
                      </a:r>
                      <a:endParaRPr lang="zh-CN" altLang="en-US" b="1"/>
                    </a:p>
                  </a:txBody>
                  <a:tcPr>
                    <a:solidFill>
                      <a:srgbClr val="DDDAEC"/>
                    </a:solidFill>
                  </a:tcPr>
                </a:tc>
                <a:tc>
                  <a:txBody>
                    <a:bodyPr/>
                    <a:lstStyle/>
                    <a:p>
                      <a:r>
                        <a:rPr lang="zh-CN" altLang="en-US" smtClean="0"/>
                        <a:t>逗号</a:t>
                      </a:r>
                      <a:endParaRPr lang="zh-CN" altLang="en-US"/>
                    </a:p>
                  </a:txBody>
                  <a:tcPr>
                    <a:solidFill>
                      <a:srgbClr val="DDDA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双目</a:t>
                      </a:r>
                    </a:p>
                  </a:txBody>
                  <a:tcPr>
                    <a:solidFill>
                      <a:srgbClr val="DDDA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mtClean="0"/>
                        <a:t>自左至右</a:t>
                      </a:r>
                    </a:p>
                  </a:txBody>
                  <a:tcPr>
                    <a:solidFill>
                      <a:srgbClr val="DDDAEC"/>
                    </a:solidFill>
                  </a:tcPr>
                </a:tc>
                <a:extLst>
                  <a:ext uri="{0D108BD9-81ED-4DB2-BD59-A6C34878D82A}">
                    <a16:rowId xmlns:a16="http://schemas.microsoft.com/office/drawing/2014/main" val="850625647"/>
                  </a:ext>
                </a:extLst>
              </a:tr>
            </a:tbl>
          </a:graphicData>
        </a:graphic>
      </p:graphicFrame>
      <p:sp>
        <p:nvSpPr>
          <p:cNvPr id="5" name="矩形 4"/>
          <p:cNvSpPr/>
          <p:nvPr/>
        </p:nvSpPr>
        <p:spPr bwMode="auto">
          <a:xfrm>
            <a:off x="35495" y="332656"/>
            <a:ext cx="9001002" cy="432048"/>
          </a:xfrm>
          <a:prstGeom prst="rect">
            <a:avLst/>
          </a:prstGeom>
          <a:noFill/>
          <a:ln w="38100">
            <a:solidFill>
              <a:srgbClr val="FF0000"/>
            </a:solid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矩形 6"/>
          <p:cNvSpPr/>
          <p:nvPr/>
        </p:nvSpPr>
        <p:spPr bwMode="auto">
          <a:xfrm>
            <a:off x="35495" y="764704"/>
            <a:ext cx="9001002" cy="432048"/>
          </a:xfrm>
          <a:prstGeom prst="rect">
            <a:avLst/>
          </a:prstGeom>
          <a:noFill/>
          <a:ln w="38100">
            <a:solidFill>
              <a:srgbClr val="FF0000"/>
            </a:solid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矩形 7"/>
          <p:cNvSpPr/>
          <p:nvPr/>
        </p:nvSpPr>
        <p:spPr bwMode="auto">
          <a:xfrm>
            <a:off x="35495" y="1196752"/>
            <a:ext cx="9001002" cy="864096"/>
          </a:xfrm>
          <a:prstGeom prst="rect">
            <a:avLst/>
          </a:prstGeom>
          <a:noFill/>
          <a:ln w="38100">
            <a:solidFill>
              <a:srgbClr val="FF0000"/>
            </a:solid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矩形 8"/>
          <p:cNvSpPr/>
          <p:nvPr/>
        </p:nvSpPr>
        <p:spPr bwMode="auto">
          <a:xfrm>
            <a:off x="35495" y="2492896"/>
            <a:ext cx="9001002" cy="864096"/>
          </a:xfrm>
          <a:prstGeom prst="rect">
            <a:avLst/>
          </a:prstGeom>
          <a:noFill/>
          <a:ln w="38100">
            <a:solidFill>
              <a:srgbClr val="FF0000"/>
            </a:solid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矩形 9"/>
          <p:cNvSpPr/>
          <p:nvPr/>
        </p:nvSpPr>
        <p:spPr bwMode="auto">
          <a:xfrm>
            <a:off x="35496" y="4581128"/>
            <a:ext cx="9001002" cy="864096"/>
          </a:xfrm>
          <a:prstGeom prst="rect">
            <a:avLst/>
          </a:prstGeom>
          <a:noFill/>
          <a:ln w="38100">
            <a:solidFill>
              <a:srgbClr val="FF0000"/>
            </a:solid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1" name="矩形 10"/>
          <p:cNvSpPr/>
          <p:nvPr/>
        </p:nvSpPr>
        <p:spPr bwMode="auto">
          <a:xfrm>
            <a:off x="27015" y="5877272"/>
            <a:ext cx="9001002" cy="648072"/>
          </a:xfrm>
          <a:prstGeom prst="rect">
            <a:avLst/>
          </a:prstGeom>
          <a:noFill/>
          <a:ln w="38100">
            <a:solidFill>
              <a:srgbClr val="FF0000"/>
            </a:solid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12873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Vertical)">
                                      <p:cBhvr>
                                        <p:cTn id="33" dur="500"/>
                                        <p:tgtEl>
                                          <p:spTgt spid="10"/>
                                        </p:tgtEl>
                                      </p:cBhvr>
                                    </p:animEffect>
                                  </p:childTnLst>
                                </p:cTn>
                              </p:par>
                              <p:par>
                                <p:cTn id="34" presetID="1" presetClass="exit" presetSubtype="0" fill="hold" grpId="1" nodeType="withEffect">
                                  <p:stCondLst>
                                    <p:cond delay="0"/>
                                  </p:stCondLst>
                                  <p:childTnLst>
                                    <p:set>
                                      <p:cBhvr>
                                        <p:cTn id="35" dur="1" fill="hold">
                                          <p:stCondLst>
                                            <p:cond delay="0"/>
                                          </p:stCondLst>
                                        </p:cTn>
                                        <p:tgtEl>
                                          <p:spTgt spid="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arn(inVertical)">
                                      <p:cBhvr>
                                        <p:cTn id="40" dur="500"/>
                                        <p:tgtEl>
                                          <p:spTgt spid="11"/>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txBox="1">
            <a:spLocks noChangeArrowheads="1"/>
          </p:cNvSpPr>
          <p:nvPr/>
        </p:nvSpPr>
        <p:spPr>
          <a:xfrm>
            <a:off x="684213" y="836613"/>
            <a:ext cx="7772400" cy="792162"/>
          </a:xfrm>
          <a:prstGeom prst="rect">
            <a:avLst/>
          </a:prstGeom>
        </p:spPr>
        <p:txBody>
          <a:bodyPr anchor="ct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buClr>
                <a:srgbClr val="006600"/>
              </a:buClr>
              <a:buSzPct val="60000"/>
              <a:defRPr/>
            </a:pPr>
            <a:r>
              <a:rPr lang="zh-CN" altLang="en-US" sz="4000" b="0" smtClean="0">
                <a:solidFill>
                  <a:srgbClr val="006600"/>
                </a:solidFill>
              </a:rPr>
              <a:t>主要内容</a:t>
            </a:r>
            <a:endParaRPr lang="zh-CN" altLang="en-US" sz="4000" b="0">
              <a:solidFill>
                <a:srgbClr val="006600"/>
              </a:solidFill>
            </a:endParaRPr>
          </a:p>
        </p:txBody>
      </p:sp>
      <p:sp>
        <p:nvSpPr>
          <p:cNvPr id="5" name="Rectangle 9"/>
          <p:cNvSpPr txBox="1">
            <a:spLocks noChangeArrowheads="1"/>
          </p:cNvSpPr>
          <p:nvPr/>
        </p:nvSpPr>
        <p:spPr>
          <a:xfrm>
            <a:off x="1258888" y="1628775"/>
            <a:ext cx="6905625" cy="4105275"/>
          </a:xfrm>
          <a:prstGeom prst="rect">
            <a:avLst/>
          </a:prstGeom>
        </p:spPr>
        <p:txBody>
          <a:bodyPr/>
          <a:lstStyle>
            <a:lvl1pPr marL="342900" indent="-342900" algn="l" defTabSz="762000" rtl="0" eaLnBrk="0" fontAlgn="base" hangingPunct="0">
              <a:spcBef>
                <a:spcPct val="20000"/>
              </a:spcBef>
              <a:spcAft>
                <a:spcPct val="0"/>
              </a:spcAft>
              <a:buChar char="•"/>
              <a:defRPr kumimoji="1" sz="4400" kern="1200">
                <a:solidFill>
                  <a:srgbClr val="4D4D4D"/>
                </a:solidFill>
                <a:latin typeface="+mn-lt"/>
                <a:ea typeface="+mn-ea"/>
                <a:cs typeface="+mn-cs"/>
              </a:defRPr>
            </a:lvl1pPr>
            <a:lvl2pPr marL="742950" indent="-285750" algn="l" defTabSz="762000" rtl="0" eaLnBrk="0" fontAlgn="base" hangingPunct="0">
              <a:spcBef>
                <a:spcPct val="20000"/>
              </a:spcBef>
              <a:spcAft>
                <a:spcPct val="0"/>
              </a:spcAft>
              <a:buChar char="–"/>
              <a:defRPr kumimoji="1" sz="3600" kern="1200">
                <a:solidFill>
                  <a:srgbClr val="4D4D4D"/>
                </a:solidFill>
                <a:latin typeface="+mn-lt"/>
                <a:ea typeface="+mn-ea"/>
                <a:cs typeface="+mn-cs"/>
              </a:defRPr>
            </a:lvl2pPr>
            <a:lvl3pPr marL="1143000" indent="-228600" algn="l" defTabSz="762000" rtl="0" eaLnBrk="0" fontAlgn="base" hangingPunct="0">
              <a:spcBef>
                <a:spcPct val="20000"/>
              </a:spcBef>
              <a:spcAft>
                <a:spcPct val="0"/>
              </a:spcAft>
              <a:buChar char="•"/>
              <a:defRPr kumimoji="1" sz="3600" kern="1200">
                <a:solidFill>
                  <a:srgbClr val="4D4D4D"/>
                </a:solidFill>
                <a:latin typeface="+mn-lt"/>
                <a:ea typeface="+mn-ea"/>
                <a:cs typeface="+mn-cs"/>
              </a:defRPr>
            </a:lvl3pPr>
            <a:lvl4pPr marL="1562100" indent="-228600" algn="l" defTabSz="762000" rtl="0" eaLnBrk="0" fontAlgn="base" hangingPunct="0">
              <a:spcBef>
                <a:spcPct val="20000"/>
              </a:spcBef>
              <a:spcAft>
                <a:spcPct val="0"/>
              </a:spcAft>
              <a:buChar char="–"/>
              <a:defRPr kumimoji="1" sz="3600" kern="1200">
                <a:solidFill>
                  <a:srgbClr val="4D4D4D"/>
                </a:solidFill>
                <a:latin typeface="+mn-lt"/>
                <a:ea typeface="+mn-ea"/>
                <a:cs typeface="+mn-cs"/>
              </a:defRPr>
            </a:lvl4pPr>
            <a:lvl5pPr marL="1981200" indent="-228600" algn="l" defTabSz="762000" rtl="0" eaLnBrk="0" fontAlgn="base" hangingPunct="0">
              <a:spcBef>
                <a:spcPct val="20000"/>
              </a:spcBef>
              <a:spcAft>
                <a:spcPct val="0"/>
              </a:spcAft>
              <a:buChar char="•"/>
              <a:defRPr kumimoji="1" sz="36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lnSpc>
                <a:spcPct val="110000"/>
              </a:lnSpc>
              <a:buFont typeface="Wingdings" panose="05000000000000000000" pitchFamily="2" charset="2"/>
              <a:buChar char="p"/>
            </a:pPr>
            <a:r>
              <a:rPr lang="zh-CN" altLang="en-US" sz="4000" b="1" smtClean="0">
                <a:solidFill>
                  <a:srgbClr val="008000"/>
                </a:solidFill>
                <a:latin typeface="方正姚体" panose="02010601030101010101" pitchFamily="2" charset="-122"/>
                <a:ea typeface="方正姚体" panose="02010601030101010101" pitchFamily="2" charset="-122"/>
              </a:rPr>
              <a:t>常量与变量</a:t>
            </a:r>
            <a:endParaRPr lang="en-US" altLang="zh-CN" sz="4000" b="1" smtClean="0">
              <a:solidFill>
                <a:srgbClr val="008000"/>
              </a:solidFill>
              <a:latin typeface="方正姚体" panose="02010601030101010101" pitchFamily="2" charset="-122"/>
              <a:ea typeface="方正姚体" panose="02010601030101010101" pitchFamily="2" charset="-122"/>
            </a:endParaRPr>
          </a:p>
          <a:p>
            <a:pPr marL="571500" indent="-571500">
              <a:lnSpc>
                <a:spcPct val="110000"/>
              </a:lnSpc>
              <a:buFont typeface="Wingdings" panose="05000000000000000000" pitchFamily="2" charset="2"/>
              <a:buChar char="p"/>
            </a:pPr>
            <a:r>
              <a:rPr lang="zh-CN" altLang="en-US" sz="4000" b="1" smtClean="0">
                <a:solidFill>
                  <a:srgbClr val="008000"/>
                </a:solidFill>
                <a:latin typeface="方正姚体" panose="02010601030101010101" pitchFamily="2" charset="-122"/>
                <a:ea typeface="方正姚体" panose="02010601030101010101" pitchFamily="2" charset="-122"/>
              </a:rPr>
              <a:t>数据类型</a:t>
            </a:r>
            <a:r>
              <a:rPr lang="zh-CN" altLang="en-US" b="1" smtClean="0">
                <a:solidFill>
                  <a:srgbClr val="008000"/>
                </a:solidFill>
                <a:latin typeface="方正姚体" panose="02010601030101010101" pitchFamily="2" charset="-122"/>
                <a:ea typeface="方正姚体" panose="02010601030101010101" pitchFamily="2" charset="-122"/>
              </a:rPr>
              <a:t>（</a:t>
            </a:r>
            <a:r>
              <a:rPr lang="en-US" altLang="zh-CN" b="1" smtClean="0">
                <a:solidFill>
                  <a:srgbClr val="008000"/>
                </a:solidFill>
                <a:latin typeface="方正姚体" panose="02010601030101010101" pitchFamily="2" charset="-122"/>
                <a:ea typeface="方正姚体" panose="02010601030101010101" pitchFamily="2" charset="-122"/>
              </a:rPr>
              <a:t>int</a:t>
            </a:r>
            <a:r>
              <a:rPr lang="zh-CN" altLang="en-US" b="1" smtClean="0">
                <a:solidFill>
                  <a:srgbClr val="008000"/>
                </a:solidFill>
                <a:latin typeface="方正姚体" panose="02010601030101010101" pitchFamily="2" charset="-122"/>
                <a:ea typeface="方正姚体" panose="02010601030101010101" pitchFamily="2" charset="-122"/>
              </a:rPr>
              <a:t>、</a:t>
            </a:r>
            <a:r>
              <a:rPr lang="en-US" altLang="zh-CN" b="1" smtClean="0">
                <a:solidFill>
                  <a:srgbClr val="008000"/>
                </a:solidFill>
                <a:latin typeface="方正姚体" panose="02010601030101010101" pitchFamily="2" charset="-122"/>
                <a:ea typeface="方正姚体" panose="02010601030101010101" pitchFamily="2" charset="-122"/>
              </a:rPr>
              <a:t>char</a:t>
            </a:r>
            <a:r>
              <a:rPr lang="zh-CN" altLang="en-US" b="1" smtClean="0">
                <a:solidFill>
                  <a:srgbClr val="008000"/>
                </a:solidFill>
                <a:latin typeface="方正姚体" panose="02010601030101010101" pitchFamily="2" charset="-122"/>
                <a:ea typeface="方正姚体" panose="02010601030101010101" pitchFamily="2" charset="-122"/>
              </a:rPr>
              <a:t>、</a:t>
            </a:r>
            <a:r>
              <a:rPr lang="en-US" altLang="zh-CN" b="1" smtClean="0">
                <a:solidFill>
                  <a:srgbClr val="008000"/>
                </a:solidFill>
                <a:latin typeface="方正姚体" panose="02010601030101010101" pitchFamily="2" charset="-122"/>
                <a:ea typeface="方正姚体" panose="02010601030101010101" pitchFamily="2" charset="-122"/>
              </a:rPr>
              <a:t>float</a:t>
            </a:r>
            <a:r>
              <a:rPr lang="zh-CN" altLang="en-US" b="1" smtClean="0">
                <a:solidFill>
                  <a:srgbClr val="008000"/>
                </a:solidFill>
                <a:latin typeface="方正姚体" panose="02010601030101010101" pitchFamily="2" charset="-122"/>
                <a:ea typeface="方正姚体" panose="02010601030101010101" pitchFamily="2" charset="-122"/>
              </a:rPr>
              <a:t>、</a:t>
            </a:r>
            <a:r>
              <a:rPr lang="en-US" altLang="zh-CN" b="1" smtClean="0">
                <a:solidFill>
                  <a:srgbClr val="008000"/>
                </a:solidFill>
                <a:latin typeface="方正姚体" panose="02010601030101010101" pitchFamily="2" charset="-122"/>
                <a:ea typeface="方正姚体" panose="02010601030101010101" pitchFamily="2" charset="-122"/>
              </a:rPr>
              <a:t>double</a:t>
            </a:r>
            <a:r>
              <a:rPr lang="zh-CN" altLang="en-US" b="1" smtClean="0">
                <a:solidFill>
                  <a:srgbClr val="008000"/>
                </a:solidFill>
                <a:latin typeface="方正姚体" panose="02010601030101010101" pitchFamily="2" charset="-122"/>
                <a:ea typeface="方正姚体" panose="02010601030101010101" pitchFamily="2" charset="-122"/>
              </a:rPr>
              <a:t>）</a:t>
            </a:r>
            <a:endParaRPr lang="en-US" altLang="zh-CN" b="1" smtClean="0">
              <a:solidFill>
                <a:srgbClr val="008000"/>
              </a:solidFill>
              <a:latin typeface="方正姚体" panose="02010601030101010101" pitchFamily="2" charset="-122"/>
              <a:ea typeface="方正姚体" panose="02010601030101010101" pitchFamily="2" charset="-122"/>
            </a:endParaRPr>
          </a:p>
          <a:p>
            <a:pPr marL="571500" indent="-571500">
              <a:lnSpc>
                <a:spcPct val="110000"/>
              </a:lnSpc>
              <a:buFont typeface="Wingdings" panose="05000000000000000000" pitchFamily="2" charset="2"/>
              <a:buChar char="p"/>
            </a:pPr>
            <a:r>
              <a:rPr lang="zh-CN" altLang="en-US" sz="4000" b="1" smtClean="0">
                <a:solidFill>
                  <a:srgbClr val="008000"/>
                </a:solidFill>
                <a:latin typeface="方正姚体" panose="02010601030101010101" pitchFamily="2" charset="-122"/>
                <a:ea typeface="方正姚体" panose="02010601030101010101" pitchFamily="2" charset="-122"/>
              </a:rPr>
              <a:t>运算符和表达式</a:t>
            </a:r>
            <a:endParaRPr lang="en-US" altLang="zh-CN" sz="4000" b="1" smtClean="0">
              <a:solidFill>
                <a:srgbClr val="008000"/>
              </a:solidFill>
              <a:latin typeface="方正姚体" panose="02010601030101010101" pitchFamily="2" charset="-122"/>
              <a:ea typeface="方正姚体" panose="02010601030101010101" pitchFamily="2" charset="-122"/>
            </a:endParaRPr>
          </a:p>
          <a:p>
            <a:pPr marL="571500" indent="-571500">
              <a:lnSpc>
                <a:spcPct val="110000"/>
              </a:lnSpc>
              <a:buFont typeface="Wingdings" panose="05000000000000000000" pitchFamily="2" charset="2"/>
              <a:buChar char="p"/>
            </a:pPr>
            <a:r>
              <a:rPr lang="en-US" altLang="zh-CN" sz="4000" b="1" smtClean="0">
                <a:solidFill>
                  <a:srgbClr val="008000"/>
                </a:solidFill>
                <a:latin typeface="方正姚体" panose="02010601030101010101" pitchFamily="2" charset="-122"/>
                <a:ea typeface="方正姚体" panose="02010601030101010101" pitchFamily="2" charset="-122"/>
              </a:rPr>
              <a:t> C</a:t>
            </a:r>
            <a:r>
              <a:rPr lang="zh-CN" altLang="en-US" sz="4000" b="1" smtClean="0">
                <a:solidFill>
                  <a:srgbClr val="008000"/>
                </a:solidFill>
                <a:latin typeface="方正姚体" panose="02010601030101010101" pitchFamily="2" charset="-122"/>
                <a:ea typeface="方正姚体" panose="02010601030101010101" pitchFamily="2" charset="-122"/>
              </a:rPr>
              <a:t>语句</a:t>
            </a:r>
            <a:endParaRPr lang="en-US" altLang="zh-CN" sz="4000" b="1" smtClean="0">
              <a:solidFill>
                <a:srgbClr val="008000"/>
              </a:solidFill>
              <a:latin typeface="方正姚体" panose="02010601030101010101" pitchFamily="2" charset="-122"/>
              <a:ea typeface="方正姚体" panose="02010601030101010101" pitchFamily="2" charset="-122"/>
            </a:endParaRPr>
          </a:p>
          <a:p>
            <a:pPr marL="571500" indent="-571500">
              <a:lnSpc>
                <a:spcPct val="110000"/>
              </a:lnSpc>
              <a:buFont typeface="Wingdings" panose="05000000000000000000" pitchFamily="2" charset="2"/>
              <a:buChar char="p"/>
            </a:pPr>
            <a:r>
              <a:rPr lang="zh-CN" altLang="en-US" sz="4000" b="1" smtClean="0">
                <a:solidFill>
                  <a:srgbClr val="008000"/>
                </a:solidFill>
                <a:latin typeface="方正姚体" panose="02010601030101010101" pitchFamily="2" charset="-122"/>
                <a:ea typeface="方正姚体" panose="02010601030101010101" pitchFamily="2" charset="-122"/>
              </a:rPr>
              <a:t>输入输出</a:t>
            </a:r>
            <a:r>
              <a:rPr lang="zh-CN" altLang="en-US" sz="4000" smtClean="0"/>
              <a:t> </a:t>
            </a:r>
          </a:p>
        </p:txBody>
      </p:sp>
      <p:sp>
        <p:nvSpPr>
          <p:cNvPr id="8" name="灯片编号占位符 7"/>
          <p:cNvSpPr>
            <a:spLocks noGrp="1"/>
          </p:cNvSpPr>
          <p:nvPr>
            <p:ph type="sldNum" sz="quarter" idx="12"/>
          </p:nvPr>
        </p:nvSpPr>
        <p:spPr/>
        <p:txBody>
          <a:bodyPr/>
          <a:lstStyle/>
          <a:p>
            <a:fld id="{EC03C6CA-3C3D-40C1-A420-2C567DB71F3D}" type="slidenum">
              <a:rPr lang="zh-CN" altLang="en-US" smtClean="0"/>
              <a:t>2</a:t>
            </a:fld>
            <a:endParaRPr lang="zh-CN" altLang="en-US"/>
          </a:p>
        </p:txBody>
      </p:sp>
    </p:spTree>
    <p:extLst>
      <p:ext uri="{BB962C8B-B14F-4D97-AF65-F5344CB8AC3E}">
        <p14:creationId xmlns:p14="http://schemas.microsoft.com/office/powerpoint/2010/main" val="39266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20</a:t>
            </a:fld>
            <a:endParaRPr lang="zh-CN" altLang="en-US"/>
          </a:p>
        </p:txBody>
      </p:sp>
      <p:sp>
        <p:nvSpPr>
          <p:cNvPr id="3" name="Rectangle 2"/>
          <p:cNvSpPr txBox="1">
            <a:spLocks noChangeArrowheads="1"/>
          </p:cNvSpPr>
          <p:nvPr/>
        </p:nvSpPr>
        <p:spPr>
          <a:xfrm>
            <a:off x="0" y="404813"/>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defRPr/>
            </a:pPr>
            <a:r>
              <a:rPr lang="zh-CN" altLang="en-US" sz="4000" smtClean="0">
                <a:solidFill>
                  <a:schemeClr val="tx2"/>
                </a:solidFill>
              </a:rPr>
              <a:t>算术运算符和算术表达式</a:t>
            </a:r>
            <a:endParaRPr lang="zh-CN" altLang="en-US" sz="4000" dirty="0"/>
          </a:p>
        </p:txBody>
      </p:sp>
      <p:sp>
        <p:nvSpPr>
          <p:cNvPr id="4" name="Rectangle 3"/>
          <p:cNvSpPr>
            <a:spLocks noChangeArrowheads="1"/>
          </p:cNvSpPr>
          <p:nvPr/>
        </p:nvSpPr>
        <p:spPr bwMode="auto">
          <a:xfrm>
            <a:off x="323850" y="1125538"/>
            <a:ext cx="8497888"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p"/>
            </a:pPr>
            <a:r>
              <a:rPr lang="zh-CN" altLang="en-US" sz="3200" b="1" smtClean="0">
                <a:solidFill>
                  <a:srgbClr val="000099"/>
                </a:solidFill>
                <a:latin typeface="楷体" panose="02010609060101010101" pitchFamily="49" charset="-122"/>
                <a:ea typeface="楷体" panose="02010609060101010101" pitchFamily="49" charset="-122"/>
              </a:rPr>
              <a:t>基本</a:t>
            </a:r>
            <a:r>
              <a:rPr lang="zh-CN" altLang="en-US" sz="3200" b="1">
                <a:solidFill>
                  <a:srgbClr val="000099"/>
                </a:solidFill>
                <a:latin typeface="楷体" panose="02010609060101010101" pitchFamily="49" charset="-122"/>
                <a:ea typeface="楷体" panose="02010609060101010101" pitchFamily="49" charset="-122"/>
              </a:rPr>
              <a:t>的算术运算符</a:t>
            </a:r>
            <a:r>
              <a:rPr lang="en-US" altLang="zh-CN" sz="3200" b="1">
                <a:solidFill>
                  <a:srgbClr val="000099"/>
                </a:solidFill>
                <a:latin typeface="楷体" panose="02010609060101010101" pitchFamily="49" charset="-122"/>
                <a:ea typeface="楷体" panose="02010609060101010101" pitchFamily="49" charset="-122"/>
              </a:rPr>
              <a:t>:</a:t>
            </a:r>
          </a:p>
          <a:p>
            <a:pPr marL="0" indent="0">
              <a:buNone/>
            </a:pPr>
            <a:r>
              <a:rPr lang="zh-CN" altLang="en-US" sz="2800" b="1">
                <a:solidFill>
                  <a:srgbClr val="008000"/>
                </a:solidFill>
                <a:latin typeface="楷体" panose="02010609060101010101" pitchFamily="49" charset="-122"/>
                <a:ea typeface="楷体" panose="02010609060101010101" pitchFamily="49" charset="-122"/>
              </a:rPr>
              <a:t>＋ </a:t>
            </a:r>
            <a:r>
              <a:rPr lang="zh-CN" altLang="en-US" sz="2800">
                <a:solidFill>
                  <a:schemeClr val="tx1"/>
                </a:solidFill>
                <a:latin typeface="楷体" panose="02010609060101010101" pitchFamily="49" charset="-122"/>
                <a:ea typeface="楷体" panose="02010609060101010101" pitchFamily="49" charset="-122"/>
              </a:rPr>
              <a:t> </a:t>
            </a:r>
            <a:r>
              <a:rPr lang="zh-CN" altLang="en-US" sz="2400" smtClean="0">
                <a:solidFill>
                  <a:schemeClr val="tx1"/>
                </a:solidFill>
                <a:latin typeface="楷体" panose="02010609060101010101" pitchFamily="49" charset="-122"/>
                <a:ea typeface="楷体" panose="02010609060101010101" pitchFamily="49" charset="-122"/>
              </a:rPr>
              <a:t>加法</a:t>
            </a:r>
            <a:r>
              <a:rPr lang="zh-CN" altLang="en-US" sz="2400">
                <a:solidFill>
                  <a:schemeClr val="tx1"/>
                </a:solidFill>
                <a:latin typeface="楷体" panose="02010609060101010101" pitchFamily="49" charset="-122"/>
                <a:ea typeface="楷体" panose="02010609060101010101" pitchFamily="49" charset="-122"/>
              </a:rPr>
              <a:t>运算符，或正值运算符，如</a:t>
            </a:r>
            <a:r>
              <a:rPr lang="en-US" altLang="zh-CN" sz="2400">
                <a:solidFill>
                  <a:schemeClr val="tx1"/>
                </a:solidFill>
                <a:latin typeface="楷体" panose="02010609060101010101" pitchFamily="49" charset="-122"/>
                <a:ea typeface="楷体" panose="02010609060101010101" pitchFamily="49" charset="-122"/>
              </a:rPr>
              <a:t>:</a:t>
            </a:r>
            <a:r>
              <a:rPr lang="zh-CN" altLang="en-US" sz="2400">
                <a:solidFill>
                  <a:schemeClr val="tx1"/>
                </a:solidFill>
                <a:latin typeface="楷体" panose="02010609060101010101" pitchFamily="49" charset="-122"/>
                <a:ea typeface="楷体" panose="02010609060101010101" pitchFamily="49" charset="-122"/>
              </a:rPr>
              <a:t>３＋５、＋</a:t>
            </a:r>
            <a:r>
              <a:rPr lang="zh-CN" altLang="en-US" sz="2400" smtClean="0">
                <a:solidFill>
                  <a:schemeClr val="tx1"/>
                </a:solidFill>
                <a:latin typeface="楷体" panose="02010609060101010101" pitchFamily="49" charset="-122"/>
                <a:ea typeface="楷体" panose="02010609060101010101" pitchFamily="49" charset="-122"/>
              </a:rPr>
              <a:t>３</a:t>
            </a:r>
            <a:endParaRPr lang="zh-CN" altLang="en-US" sz="2400">
              <a:solidFill>
                <a:schemeClr val="tx1"/>
              </a:solidFill>
              <a:latin typeface="楷体" panose="02010609060101010101" pitchFamily="49" charset="-122"/>
              <a:ea typeface="楷体" panose="02010609060101010101" pitchFamily="49" charset="-122"/>
            </a:endParaRPr>
          </a:p>
          <a:p>
            <a:pPr marL="0" indent="0">
              <a:buNone/>
            </a:pPr>
            <a:r>
              <a:rPr lang="zh-CN" altLang="en-US" sz="2800" b="1">
                <a:solidFill>
                  <a:srgbClr val="008000"/>
                </a:solidFill>
                <a:latin typeface="楷体" panose="02010609060101010101" pitchFamily="49" charset="-122"/>
                <a:ea typeface="楷体" panose="02010609060101010101" pitchFamily="49" charset="-122"/>
              </a:rPr>
              <a:t>－ </a:t>
            </a:r>
            <a:r>
              <a:rPr lang="zh-CN" altLang="en-US" sz="2800">
                <a:solidFill>
                  <a:schemeClr val="tx1"/>
                </a:solidFill>
                <a:latin typeface="楷体" panose="02010609060101010101" pitchFamily="49" charset="-122"/>
                <a:ea typeface="楷体" panose="02010609060101010101" pitchFamily="49" charset="-122"/>
              </a:rPr>
              <a:t> </a:t>
            </a:r>
            <a:r>
              <a:rPr lang="zh-CN" altLang="en-US" sz="2400" smtClean="0">
                <a:solidFill>
                  <a:schemeClr val="tx1"/>
                </a:solidFill>
                <a:latin typeface="楷体" panose="02010609060101010101" pitchFamily="49" charset="-122"/>
                <a:ea typeface="楷体" panose="02010609060101010101" pitchFamily="49" charset="-122"/>
              </a:rPr>
              <a:t>减法</a:t>
            </a:r>
            <a:r>
              <a:rPr lang="zh-CN" altLang="en-US" sz="2400">
                <a:solidFill>
                  <a:schemeClr val="tx1"/>
                </a:solidFill>
                <a:latin typeface="楷体" panose="02010609060101010101" pitchFamily="49" charset="-122"/>
                <a:ea typeface="楷体" panose="02010609060101010101" pitchFamily="49" charset="-122"/>
              </a:rPr>
              <a:t>运算符，或负值运算符，如</a:t>
            </a:r>
            <a:r>
              <a:rPr lang="en-US" altLang="zh-CN" sz="2400">
                <a:solidFill>
                  <a:schemeClr val="tx1"/>
                </a:solidFill>
                <a:latin typeface="楷体" panose="02010609060101010101" pitchFamily="49" charset="-122"/>
                <a:ea typeface="楷体" panose="02010609060101010101" pitchFamily="49" charset="-122"/>
              </a:rPr>
              <a:t>:</a:t>
            </a:r>
            <a:r>
              <a:rPr lang="zh-CN" altLang="en-US" sz="2400">
                <a:solidFill>
                  <a:schemeClr val="tx1"/>
                </a:solidFill>
                <a:latin typeface="楷体" panose="02010609060101010101" pitchFamily="49" charset="-122"/>
                <a:ea typeface="楷体" panose="02010609060101010101" pitchFamily="49" charset="-122"/>
              </a:rPr>
              <a:t>５－２、－</a:t>
            </a:r>
            <a:r>
              <a:rPr lang="zh-CN" altLang="en-US" sz="2400" smtClean="0">
                <a:solidFill>
                  <a:schemeClr val="tx1"/>
                </a:solidFill>
                <a:latin typeface="楷体" panose="02010609060101010101" pitchFamily="49" charset="-122"/>
                <a:ea typeface="楷体" panose="02010609060101010101" pitchFamily="49" charset="-122"/>
              </a:rPr>
              <a:t>３</a:t>
            </a:r>
            <a:endParaRPr lang="zh-CN" altLang="en-US" sz="2400">
              <a:solidFill>
                <a:schemeClr val="tx1"/>
              </a:solidFill>
              <a:latin typeface="楷体" panose="02010609060101010101" pitchFamily="49" charset="-122"/>
              <a:ea typeface="楷体" panose="02010609060101010101" pitchFamily="49" charset="-122"/>
            </a:endParaRPr>
          </a:p>
          <a:p>
            <a:pPr marL="0" indent="0">
              <a:buNone/>
            </a:pPr>
            <a:r>
              <a:rPr lang="zh-CN" altLang="en-US" sz="2800" b="1">
                <a:solidFill>
                  <a:srgbClr val="008000"/>
                </a:solidFill>
                <a:latin typeface="楷体" panose="02010609060101010101" pitchFamily="49" charset="-122"/>
                <a:ea typeface="楷体" panose="02010609060101010101" pitchFamily="49" charset="-122"/>
              </a:rPr>
              <a:t>*  </a:t>
            </a:r>
            <a:r>
              <a:rPr lang="zh-CN" altLang="en-US" sz="2400">
                <a:solidFill>
                  <a:schemeClr val="tx1"/>
                </a:solidFill>
                <a:latin typeface="楷体" panose="02010609060101010101" pitchFamily="49" charset="-122"/>
                <a:ea typeface="楷体" panose="02010609060101010101" pitchFamily="49" charset="-122"/>
              </a:rPr>
              <a:t> </a:t>
            </a:r>
            <a:r>
              <a:rPr lang="zh-CN" altLang="en-US" sz="2400" smtClean="0">
                <a:solidFill>
                  <a:schemeClr val="tx1"/>
                </a:solidFill>
                <a:latin typeface="楷体" panose="02010609060101010101" pitchFamily="49" charset="-122"/>
                <a:ea typeface="楷体" panose="02010609060101010101" pitchFamily="49" charset="-122"/>
              </a:rPr>
              <a:t>乘法</a:t>
            </a:r>
            <a:r>
              <a:rPr lang="zh-CN" altLang="en-US" sz="2400">
                <a:solidFill>
                  <a:schemeClr val="tx1"/>
                </a:solidFill>
                <a:latin typeface="楷体" panose="02010609060101010101" pitchFamily="49" charset="-122"/>
                <a:ea typeface="楷体" panose="02010609060101010101" pitchFamily="49" charset="-122"/>
              </a:rPr>
              <a:t>运算符，如</a:t>
            </a:r>
            <a:r>
              <a:rPr lang="en-US" altLang="zh-CN" sz="2400">
                <a:solidFill>
                  <a:schemeClr val="tx1"/>
                </a:solidFill>
                <a:latin typeface="楷体" panose="02010609060101010101" pitchFamily="49" charset="-122"/>
                <a:ea typeface="楷体" panose="02010609060101010101" pitchFamily="49" charset="-122"/>
              </a:rPr>
              <a:t>:</a:t>
            </a:r>
            <a:r>
              <a:rPr lang="zh-CN" altLang="en-US" sz="2400">
                <a:solidFill>
                  <a:schemeClr val="tx1"/>
                </a:solidFill>
                <a:latin typeface="楷体" panose="02010609060101010101" pitchFamily="49" charset="-122"/>
                <a:ea typeface="楷体" panose="02010609060101010101" pitchFamily="49" charset="-122"/>
              </a:rPr>
              <a:t>３*</a:t>
            </a:r>
            <a:r>
              <a:rPr lang="zh-CN" altLang="en-US" sz="2400" smtClean="0">
                <a:solidFill>
                  <a:schemeClr val="tx1"/>
                </a:solidFill>
                <a:latin typeface="楷体" panose="02010609060101010101" pitchFamily="49" charset="-122"/>
                <a:ea typeface="楷体" panose="02010609060101010101" pitchFamily="49" charset="-122"/>
              </a:rPr>
              <a:t>５</a:t>
            </a:r>
            <a:endParaRPr lang="zh-CN" altLang="en-US" sz="2400">
              <a:solidFill>
                <a:schemeClr val="tx1"/>
              </a:solidFill>
              <a:latin typeface="楷体" panose="02010609060101010101" pitchFamily="49" charset="-122"/>
              <a:ea typeface="楷体" panose="02010609060101010101" pitchFamily="49" charset="-122"/>
            </a:endParaRPr>
          </a:p>
          <a:p>
            <a:pPr marL="0" indent="0">
              <a:buNone/>
            </a:pPr>
            <a:r>
              <a:rPr lang="zh-CN" altLang="en-US" sz="2800" b="1">
                <a:solidFill>
                  <a:srgbClr val="008000"/>
                </a:solidFill>
                <a:latin typeface="楷体" panose="02010609060101010101" pitchFamily="49" charset="-122"/>
                <a:ea typeface="楷体" panose="02010609060101010101" pitchFamily="49" charset="-122"/>
              </a:rPr>
              <a:t>／ </a:t>
            </a:r>
            <a:r>
              <a:rPr lang="zh-CN" altLang="en-US" sz="2800">
                <a:solidFill>
                  <a:schemeClr val="tx1"/>
                </a:solidFill>
                <a:latin typeface="楷体" panose="02010609060101010101" pitchFamily="49" charset="-122"/>
                <a:ea typeface="楷体" panose="02010609060101010101" pitchFamily="49" charset="-122"/>
              </a:rPr>
              <a:t> </a:t>
            </a:r>
            <a:r>
              <a:rPr lang="zh-CN" altLang="en-US" sz="2400" smtClean="0">
                <a:solidFill>
                  <a:schemeClr val="tx1"/>
                </a:solidFill>
                <a:latin typeface="楷体" panose="02010609060101010101" pitchFamily="49" charset="-122"/>
                <a:ea typeface="楷体" panose="02010609060101010101" pitchFamily="49" charset="-122"/>
              </a:rPr>
              <a:t>除法</a:t>
            </a:r>
            <a:r>
              <a:rPr lang="zh-CN" altLang="en-US" sz="2400">
                <a:solidFill>
                  <a:schemeClr val="tx1"/>
                </a:solidFill>
                <a:latin typeface="楷体" panose="02010609060101010101" pitchFamily="49" charset="-122"/>
                <a:ea typeface="楷体" panose="02010609060101010101" pitchFamily="49" charset="-122"/>
              </a:rPr>
              <a:t>运算符，如</a:t>
            </a:r>
            <a:r>
              <a:rPr lang="en-US" altLang="zh-CN" sz="2400">
                <a:solidFill>
                  <a:schemeClr val="tx1"/>
                </a:solidFill>
                <a:latin typeface="楷体" panose="02010609060101010101" pitchFamily="49" charset="-122"/>
                <a:ea typeface="楷体" panose="02010609060101010101" pitchFamily="49" charset="-122"/>
              </a:rPr>
              <a:t>:</a:t>
            </a:r>
            <a:r>
              <a:rPr lang="zh-CN" altLang="en-US" sz="2400" smtClean="0">
                <a:solidFill>
                  <a:schemeClr val="tx1"/>
                </a:solidFill>
                <a:latin typeface="楷体" panose="02010609060101010101" pitchFamily="49" charset="-122"/>
                <a:ea typeface="楷体" panose="02010609060101010101" pitchFamily="49" charset="-122"/>
              </a:rPr>
              <a:t>５／</a:t>
            </a:r>
            <a:r>
              <a:rPr lang="en-US" altLang="zh-CN" sz="2400" smtClean="0">
                <a:solidFill>
                  <a:schemeClr val="tx1"/>
                </a:solidFill>
                <a:latin typeface="楷体" panose="02010609060101010101" pitchFamily="49" charset="-122"/>
                <a:ea typeface="楷体" panose="02010609060101010101" pitchFamily="49" charset="-122"/>
              </a:rPr>
              <a:t>2</a:t>
            </a:r>
            <a:r>
              <a:rPr lang="zh-CN" altLang="en-US" sz="2400" smtClean="0">
                <a:solidFill>
                  <a:schemeClr val="tx1"/>
                </a:solidFill>
                <a:latin typeface="楷体" panose="02010609060101010101" pitchFamily="49" charset="-122"/>
                <a:ea typeface="楷体" panose="02010609060101010101" pitchFamily="49" charset="-122"/>
              </a:rPr>
              <a:t>的值为</a:t>
            </a:r>
            <a:r>
              <a:rPr lang="en-US" altLang="zh-CN" sz="2400" smtClean="0">
                <a:solidFill>
                  <a:schemeClr val="tx1"/>
                </a:solidFill>
                <a:latin typeface="楷体" panose="02010609060101010101" pitchFamily="49" charset="-122"/>
                <a:ea typeface="楷体" panose="02010609060101010101" pitchFamily="49" charset="-122"/>
              </a:rPr>
              <a:t>2</a:t>
            </a:r>
            <a:r>
              <a:rPr lang="zh-CN" altLang="en-US" sz="2400" smtClean="0">
                <a:solidFill>
                  <a:schemeClr val="tx1"/>
                </a:solidFill>
                <a:latin typeface="楷体" panose="02010609060101010101" pitchFamily="49" charset="-122"/>
                <a:ea typeface="楷体" panose="02010609060101010101" pitchFamily="49" charset="-122"/>
              </a:rPr>
              <a:t>，</a:t>
            </a:r>
            <a:r>
              <a:rPr lang="en-US" altLang="zh-CN" sz="2400" smtClean="0">
                <a:solidFill>
                  <a:schemeClr val="tx1"/>
                </a:solidFill>
                <a:latin typeface="楷体" panose="02010609060101010101" pitchFamily="49" charset="-122"/>
                <a:ea typeface="楷体" panose="02010609060101010101" pitchFamily="49" charset="-122"/>
              </a:rPr>
              <a:t>5.0/2</a:t>
            </a:r>
            <a:r>
              <a:rPr lang="zh-CN" altLang="en-US" sz="2400" smtClean="0">
                <a:solidFill>
                  <a:schemeClr val="tx1"/>
                </a:solidFill>
                <a:latin typeface="楷体" panose="02010609060101010101" pitchFamily="49" charset="-122"/>
                <a:ea typeface="楷体" panose="02010609060101010101" pitchFamily="49" charset="-122"/>
              </a:rPr>
              <a:t>值为</a:t>
            </a:r>
            <a:r>
              <a:rPr lang="en-US" altLang="zh-CN" sz="2400" smtClean="0">
                <a:solidFill>
                  <a:schemeClr val="tx1"/>
                </a:solidFill>
                <a:latin typeface="楷体" panose="02010609060101010101" pitchFamily="49" charset="-122"/>
                <a:ea typeface="楷体" panose="02010609060101010101" pitchFamily="49" charset="-122"/>
              </a:rPr>
              <a:t>2.5</a:t>
            </a:r>
            <a:r>
              <a:rPr lang="zh-CN" altLang="en-US" sz="2400" smtClean="0">
                <a:solidFill>
                  <a:schemeClr val="tx1"/>
                </a:solidFill>
                <a:latin typeface="楷体" panose="02010609060101010101" pitchFamily="49" charset="-122"/>
                <a:ea typeface="楷体" panose="02010609060101010101" pitchFamily="49" charset="-122"/>
              </a:rPr>
              <a:t> </a:t>
            </a:r>
            <a:endParaRPr lang="zh-CN" altLang="en-US" sz="2400">
              <a:solidFill>
                <a:schemeClr val="tx1"/>
              </a:solidFill>
              <a:latin typeface="楷体" panose="02010609060101010101" pitchFamily="49" charset="-122"/>
              <a:ea typeface="楷体" panose="02010609060101010101" pitchFamily="49" charset="-122"/>
            </a:endParaRPr>
          </a:p>
          <a:p>
            <a:pPr marL="0" indent="0">
              <a:buNone/>
            </a:pPr>
            <a:r>
              <a:rPr lang="zh-CN" altLang="en-US" sz="2800" b="1">
                <a:solidFill>
                  <a:srgbClr val="008000"/>
                </a:solidFill>
                <a:latin typeface="楷体" panose="02010609060101010101" pitchFamily="49" charset="-122"/>
                <a:ea typeface="楷体" panose="02010609060101010101" pitchFamily="49" charset="-122"/>
              </a:rPr>
              <a:t>％ </a:t>
            </a:r>
            <a:r>
              <a:rPr lang="zh-CN" altLang="en-US" sz="2800">
                <a:solidFill>
                  <a:schemeClr val="tx1"/>
                </a:solidFill>
                <a:latin typeface="楷体" panose="02010609060101010101" pitchFamily="49" charset="-122"/>
                <a:ea typeface="楷体" panose="02010609060101010101" pitchFamily="49" charset="-122"/>
              </a:rPr>
              <a:t> </a:t>
            </a:r>
            <a:r>
              <a:rPr lang="zh-CN" altLang="en-US" sz="2400" smtClean="0">
                <a:solidFill>
                  <a:schemeClr val="tx1"/>
                </a:solidFill>
                <a:latin typeface="楷体" panose="02010609060101010101" pitchFamily="49" charset="-122"/>
                <a:ea typeface="楷体" panose="02010609060101010101" pitchFamily="49" charset="-122"/>
              </a:rPr>
              <a:t>模</a:t>
            </a:r>
            <a:r>
              <a:rPr lang="zh-CN" altLang="en-US" sz="2400">
                <a:solidFill>
                  <a:schemeClr val="tx1"/>
                </a:solidFill>
                <a:latin typeface="楷体" panose="02010609060101010101" pitchFamily="49" charset="-122"/>
                <a:ea typeface="楷体" panose="02010609060101010101" pitchFamily="49" charset="-122"/>
              </a:rPr>
              <a:t>运算符，或称求余运算符，</a:t>
            </a:r>
            <a:r>
              <a:rPr lang="zh-CN" altLang="en-US" sz="2400">
                <a:solidFill>
                  <a:srgbClr val="FF0000"/>
                </a:solidFill>
                <a:latin typeface="楷体" panose="02010609060101010101" pitchFamily="49" charset="-122"/>
                <a:ea typeface="楷体" panose="02010609060101010101" pitchFamily="49" charset="-122"/>
              </a:rPr>
              <a:t>％两侧均应为整型数据</a:t>
            </a:r>
            <a:r>
              <a:rPr lang="zh-CN" altLang="en-US" sz="2400" smtClean="0">
                <a:solidFill>
                  <a:schemeClr val="tx1"/>
                </a:solidFill>
                <a:latin typeface="楷体" panose="02010609060101010101" pitchFamily="49" charset="-122"/>
                <a:ea typeface="楷体" panose="02010609060101010101" pitchFamily="49" charset="-122"/>
              </a:rPr>
              <a:t>，  如</a:t>
            </a:r>
            <a:r>
              <a:rPr lang="en-US" altLang="zh-CN" sz="2400">
                <a:solidFill>
                  <a:schemeClr val="tx1"/>
                </a:solidFill>
                <a:latin typeface="楷体" panose="02010609060101010101" pitchFamily="49" charset="-122"/>
                <a:ea typeface="楷体" panose="02010609060101010101" pitchFamily="49" charset="-122"/>
              </a:rPr>
              <a:t>:</a:t>
            </a:r>
            <a:r>
              <a:rPr lang="zh-CN" altLang="en-US" sz="2400">
                <a:solidFill>
                  <a:schemeClr val="tx1"/>
                </a:solidFill>
                <a:latin typeface="楷体" panose="02010609060101010101" pitchFamily="49" charset="-122"/>
                <a:ea typeface="楷体" panose="02010609060101010101" pitchFamily="49" charset="-122"/>
              </a:rPr>
              <a:t>７％４的值为</a:t>
            </a:r>
            <a:r>
              <a:rPr lang="zh-CN" altLang="en-US" sz="2400" smtClean="0">
                <a:solidFill>
                  <a:schemeClr val="tx1"/>
                </a:solidFill>
                <a:latin typeface="楷体" panose="02010609060101010101" pitchFamily="49" charset="-122"/>
                <a:ea typeface="楷体" panose="02010609060101010101" pitchFamily="49" charset="-122"/>
              </a:rPr>
              <a:t>３</a:t>
            </a:r>
            <a:endParaRPr lang="zh-CN" altLang="en-US" sz="2400">
              <a:solidFill>
                <a:schemeClr val="tx1"/>
              </a:solidFill>
              <a:latin typeface="楷体" panose="02010609060101010101" pitchFamily="49" charset="-122"/>
              <a:ea typeface="楷体" panose="02010609060101010101" pitchFamily="49" charset="-122"/>
            </a:endParaRPr>
          </a:p>
        </p:txBody>
      </p:sp>
      <p:sp>
        <p:nvSpPr>
          <p:cNvPr id="5" name="文本框 4"/>
          <p:cNvSpPr txBox="1"/>
          <p:nvPr/>
        </p:nvSpPr>
        <p:spPr>
          <a:xfrm>
            <a:off x="539552" y="4941168"/>
            <a:ext cx="2185214" cy="830997"/>
          </a:xfrm>
          <a:prstGeom prst="rect">
            <a:avLst/>
          </a:prstGeom>
          <a:solidFill>
            <a:schemeClr val="accent5">
              <a:lumMod val="20000"/>
              <a:lumOff val="80000"/>
            </a:schemeClr>
          </a:solidFill>
          <a:ln w="28575">
            <a:solidFill>
              <a:srgbClr val="00B0F0"/>
            </a:solidFill>
          </a:ln>
        </p:spPr>
        <p:txBody>
          <a:bodyPr wrap="none" rtlCol="0">
            <a:spAutoFit/>
          </a:bodyPr>
          <a:lstStyle/>
          <a:p>
            <a:r>
              <a:rPr lang="zh-CN" altLang="en-US" smtClean="0">
                <a:latin typeface="楷体" panose="02010609060101010101" pitchFamily="49" charset="-122"/>
                <a:ea typeface="楷体" panose="02010609060101010101" pitchFamily="49" charset="-122"/>
              </a:rPr>
              <a:t>优先级：</a:t>
            </a:r>
            <a:r>
              <a:rPr lang="en-US" altLang="zh-CN" smtClean="0">
                <a:latin typeface="楷体" panose="02010609060101010101" pitchFamily="49" charset="-122"/>
                <a:ea typeface="楷体" panose="02010609060101010101" pitchFamily="49" charset="-122"/>
              </a:rPr>
              <a:t>* / %</a:t>
            </a:r>
          </a:p>
          <a:p>
            <a:r>
              <a:rPr lang="en-US" altLang="zh-CN">
                <a:latin typeface="楷体" panose="02010609060101010101" pitchFamily="49" charset="-122"/>
                <a:ea typeface="楷体" panose="02010609060101010101" pitchFamily="49" charset="-122"/>
              </a:rPr>
              <a:t> </a:t>
            </a:r>
            <a:r>
              <a:rPr lang="en-US" altLang="zh-CN" smtClean="0">
                <a:latin typeface="楷体" panose="02010609060101010101" pitchFamily="49" charset="-122"/>
                <a:ea typeface="楷体" panose="02010609060101010101" pitchFamily="49" charset="-122"/>
              </a:rPr>
              <a:t>       + -</a:t>
            </a:r>
            <a:endParaRPr lang="zh-CN" altLang="en-US" smtClean="0">
              <a:latin typeface="楷体" panose="02010609060101010101" pitchFamily="49" charset="-122"/>
              <a:ea typeface="楷体" panose="02010609060101010101" pitchFamily="49" charset="-122"/>
            </a:endParaRPr>
          </a:p>
        </p:txBody>
      </p:sp>
      <p:sp>
        <p:nvSpPr>
          <p:cNvPr id="6" name="下箭头 5"/>
          <p:cNvSpPr/>
          <p:nvPr/>
        </p:nvSpPr>
        <p:spPr bwMode="auto">
          <a:xfrm>
            <a:off x="2843808" y="4941168"/>
            <a:ext cx="360040" cy="830997"/>
          </a:xfrm>
          <a:prstGeom prst="downArrow">
            <a:avLst/>
          </a:prstGeom>
          <a:solidFill>
            <a:srgbClr val="99CCFF"/>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文本框 6"/>
          <p:cNvSpPr txBox="1"/>
          <p:nvPr/>
        </p:nvSpPr>
        <p:spPr>
          <a:xfrm>
            <a:off x="3059832" y="4941168"/>
            <a:ext cx="553998" cy="913185"/>
          </a:xfrm>
          <a:prstGeom prst="rect">
            <a:avLst/>
          </a:prstGeom>
          <a:noFill/>
        </p:spPr>
        <p:txBody>
          <a:bodyPr vert="eaVert" wrap="square" rtlCol="0">
            <a:spAutoFit/>
          </a:bodyPr>
          <a:lstStyle/>
          <a:p>
            <a:r>
              <a:rPr lang="zh-CN" altLang="en-US" smtClean="0">
                <a:solidFill>
                  <a:srgbClr val="9933FF"/>
                </a:solidFill>
                <a:latin typeface="楷体" panose="02010609060101010101" pitchFamily="49" charset="-122"/>
                <a:ea typeface="楷体" panose="02010609060101010101" pitchFamily="49" charset="-122"/>
              </a:rPr>
              <a:t>高 低</a:t>
            </a:r>
          </a:p>
        </p:txBody>
      </p:sp>
      <p:sp>
        <p:nvSpPr>
          <p:cNvPr id="8" name="文本框 7"/>
          <p:cNvSpPr txBox="1"/>
          <p:nvPr/>
        </p:nvSpPr>
        <p:spPr>
          <a:xfrm>
            <a:off x="3707904" y="4941167"/>
            <a:ext cx="2646878" cy="461665"/>
          </a:xfrm>
          <a:prstGeom prst="rect">
            <a:avLst/>
          </a:prstGeom>
          <a:solidFill>
            <a:schemeClr val="accent6">
              <a:lumMod val="20000"/>
              <a:lumOff val="80000"/>
            </a:schemeClr>
          </a:solidFill>
          <a:ln w="28575">
            <a:solidFill>
              <a:srgbClr val="00B0F0"/>
            </a:solidFill>
          </a:ln>
        </p:spPr>
        <p:txBody>
          <a:bodyPr wrap="none" rtlCol="0">
            <a:spAutoFit/>
          </a:bodyPr>
          <a:lstStyle/>
          <a:p>
            <a:r>
              <a:rPr lang="zh-CN" altLang="en-US">
                <a:latin typeface="楷体" panose="02010609060101010101" pitchFamily="49" charset="-122"/>
                <a:ea typeface="楷体" panose="02010609060101010101" pitchFamily="49" charset="-122"/>
              </a:rPr>
              <a:t>结合性</a:t>
            </a:r>
            <a:r>
              <a:rPr lang="zh-CN" altLang="en-US" smtClean="0">
                <a:latin typeface="楷体" panose="02010609060101010101" pitchFamily="49" charset="-122"/>
                <a:ea typeface="楷体" panose="02010609060101010101" pitchFamily="49" charset="-122"/>
              </a:rPr>
              <a:t>：自左至右</a:t>
            </a:r>
          </a:p>
        </p:txBody>
      </p:sp>
      <p:sp>
        <p:nvSpPr>
          <p:cNvPr id="9" name="文本框 8"/>
          <p:cNvSpPr txBox="1"/>
          <p:nvPr/>
        </p:nvSpPr>
        <p:spPr>
          <a:xfrm>
            <a:off x="6636524" y="4934234"/>
            <a:ext cx="1723549" cy="461665"/>
          </a:xfrm>
          <a:prstGeom prst="rect">
            <a:avLst/>
          </a:prstGeom>
          <a:solidFill>
            <a:srgbClr val="FEFFE9"/>
          </a:solidFill>
          <a:ln w="28575">
            <a:solidFill>
              <a:srgbClr val="00B0F0"/>
            </a:solidFill>
          </a:ln>
        </p:spPr>
        <p:txBody>
          <a:bodyPr wrap="none" rtlCol="0">
            <a:spAutoFit/>
          </a:bodyPr>
          <a:lstStyle/>
          <a:p>
            <a:r>
              <a:rPr lang="zh-CN" altLang="en-US" smtClean="0">
                <a:latin typeface="楷体" panose="02010609060101010101" pitchFamily="49" charset="-122"/>
                <a:ea typeface="楷体" panose="02010609060101010101" pitchFamily="49" charset="-122"/>
              </a:rPr>
              <a:t>双目运算符</a:t>
            </a:r>
          </a:p>
        </p:txBody>
      </p:sp>
      <p:sp>
        <p:nvSpPr>
          <p:cNvPr id="11" name="文本框 10"/>
          <p:cNvSpPr txBox="1"/>
          <p:nvPr/>
        </p:nvSpPr>
        <p:spPr>
          <a:xfrm>
            <a:off x="539552" y="6056372"/>
            <a:ext cx="6587060" cy="584775"/>
          </a:xfrm>
          <a:prstGeom prst="rect">
            <a:avLst/>
          </a:prstGeom>
          <a:noFill/>
        </p:spPr>
        <p:txBody>
          <a:bodyPr wrap="none" rtlCol="0">
            <a:spAutoFit/>
          </a:bodyPr>
          <a:lstStyle/>
          <a:p>
            <a:pPr marL="342900" indent="-342900">
              <a:buFont typeface="Wingdings" panose="05000000000000000000" pitchFamily="2" charset="2"/>
              <a:buChar char="u"/>
            </a:pPr>
            <a:r>
              <a:rPr lang="zh-CN" altLang="en-US" smtClean="0">
                <a:solidFill>
                  <a:srgbClr val="CC0000"/>
                </a:solidFill>
                <a:latin typeface="楷体" panose="02010609060101010101" pitchFamily="49" charset="-122"/>
                <a:ea typeface="楷体" panose="02010609060101010101" pitchFamily="49" charset="-122"/>
              </a:rPr>
              <a:t>第</a:t>
            </a:r>
            <a:r>
              <a:rPr lang="en-US" altLang="zh-CN" smtClean="0">
                <a:solidFill>
                  <a:srgbClr val="CC0000"/>
                </a:solidFill>
                <a:latin typeface="楷体" panose="02010609060101010101" pitchFamily="49" charset="-122"/>
                <a:ea typeface="楷体" panose="02010609060101010101" pitchFamily="49" charset="-122"/>
              </a:rPr>
              <a:t>1</a:t>
            </a:r>
            <a:r>
              <a:rPr lang="zh-CN" altLang="en-US" smtClean="0">
                <a:solidFill>
                  <a:srgbClr val="CC0000"/>
                </a:solidFill>
                <a:latin typeface="楷体" panose="02010609060101010101" pitchFamily="49" charset="-122"/>
                <a:ea typeface="楷体" panose="02010609060101010101" pitchFamily="49" charset="-122"/>
              </a:rPr>
              <a:t>级 </a:t>
            </a:r>
            <a:r>
              <a:rPr lang="en-US" altLang="zh-CN" smtClean="0">
                <a:solidFill>
                  <a:srgbClr val="CC0000"/>
                </a:solidFill>
                <a:latin typeface="楷体" panose="02010609060101010101" pitchFamily="49" charset="-122"/>
                <a:ea typeface="楷体" panose="02010609060101010101" pitchFamily="49" charset="-122"/>
              </a:rPr>
              <a:t>&gt; </a:t>
            </a:r>
            <a:r>
              <a:rPr lang="zh-CN" altLang="en-US" smtClean="0">
                <a:solidFill>
                  <a:srgbClr val="CC0000"/>
                </a:solidFill>
                <a:latin typeface="楷体" panose="02010609060101010101" pitchFamily="49" charset="-122"/>
                <a:ea typeface="楷体" panose="02010609060101010101" pitchFamily="49" charset="-122"/>
              </a:rPr>
              <a:t>单目 </a:t>
            </a:r>
            <a:r>
              <a:rPr lang="en-US" altLang="zh-CN" smtClean="0">
                <a:solidFill>
                  <a:srgbClr val="CC0000"/>
                </a:solidFill>
                <a:latin typeface="楷体" panose="02010609060101010101" pitchFamily="49" charset="-122"/>
                <a:ea typeface="楷体" panose="02010609060101010101" pitchFamily="49" charset="-122"/>
              </a:rPr>
              <a:t>&gt; </a:t>
            </a:r>
            <a:r>
              <a:rPr lang="zh-CN" altLang="en-US" sz="3200" b="1" smtClean="0">
                <a:solidFill>
                  <a:srgbClr val="7030A0"/>
                </a:solidFill>
                <a:latin typeface="楷体" panose="02010609060101010101" pitchFamily="49" charset="-122"/>
                <a:ea typeface="楷体" panose="02010609060101010101" pitchFamily="49" charset="-122"/>
              </a:rPr>
              <a:t>算术</a:t>
            </a:r>
            <a:r>
              <a:rPr lang="zh-CN" altLang="en-US" smtClean="0">
                <a:solidFill>
                  <a:srgbClr val="CC0000"/>
                </a:solidFill>
                <a:latin typeface="楷体" panose="02010609060101010101" pitchFamily="49" charset="-122"/>
                <a:ea typeface="楷体" panose="02010609060101010101" pitchFamily="49" charset="-122"/>
              </a:rPr>
              <a:t> </a:t>
            </a:r>
            <a:r>
              <a:rPr lang="en-US" altLang="zh-CN" smtClean="0">
                <a:solidFill>
                  <a:srgbClr val="CC0000"/>
                </a:solidFill>
                <a:latin typeface="楷体" panose="02010609060101010101" pitchFamily="49" charset="-122"/>
                <a:ea typeface="楷体" panose="02010609060101010101" pitchFamily="49" charset="-122"/>
              </a:rPr>
              <a:t>&gt; </a:t>
            </a:r>
            <a:r>
              <a:rPr lang="zh-CN" altLang="en-US" smtClean="0">
                <a:solidFill>
                  <a:srgbClr val="CC0000"/>
                </a:solidFill>
                <a:latin typeface="楷体" panose="02010609060101010101" pitchFamily="49" charset="-122"/>
                <a:ea typeface="楷体" panose="02010609060101010101" pitchFamily="49" charset="-122"/>
              </a:rPr>
              <a:t>其它的二目</a:t>
            </a:r>
            <a:r>
              <a:rPr lang="zh-CN" altLang="en-US">
                <a:solidFill>
                  <a:srgbClr val="CC0000"/>
                </a:solidFill>
                <a:latin typeface="楷体" panose="02010609060101010101" pitchFamily="49" charset="-122"/>
                <a:ea typeface="楷体" panose="02010609060101010101" pitchFamily="49" charset="-122"/>
              </a:rPr>
              <a:t>、</a:t>
            </a:r>
            <a:r>
              <a:rPr lang="zh-CN" altLang="en-US" smtClean="0">
                <a:solidFill>
                  <a:srgbClr val="CC0000"/>
                </a:solidFill>
                <a:latin typeface="楷体" panose="02010609060101010101" pitchFamily="49" charset="-122"/>
                <a:ea typeface="楷体" panose="02010609060101010101" pitchFamily="49" charset="-122"/>
              </a:rPr>
              <a:t>三目</a:t>
            </a:r>
          </a:p>
        </p:txBody>
      </p:sp>
    </p:spTree>
    <p:extLst>
      <p:ext uri="{BB962C8B-B14F-4D97-AF65-F5344CB8AC3E}">
        <p14:creationId xmlns:p14="http://schemas.microsoft.com/office/powerpoint/2010/main" val="1369962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xEl>
                                              <p:pRg st="4" end="4"/>
                                            </p:txEl>
                                          </p:spTgt>
                                        </p:tgtEl>
                                        <p:attrNameLst>
                                          <p:attrName>r</p:attrName>
                                        </p:attrNameLst>
                                      </p:cBhvr>
                                    </p:animRot>
                                    <p:animRot by="-240000">
                                      <p:cBhvr>
                                        <p:cTn id="7" dur="200" fill="hold">
                                          <p:stCondLst>
                                            <p:cond delay="200"/>
                                          </p:stCondLst>
                                        </p:cTn>
                                        <p:tgtEl>
                                          <p:spTgt spid="4">
                                            <p:txEl>
                                              <p:pRg st="4" end="4"/>
                                            </p:txEl>
                                          </p:spTgt>
                                        </p:tgtEl>
                                        <p:attrNameLst>
                                          <p:attrName>r</p:attrName>
                                        </p:attrNameLst>
                                      </p:cBhvr>
                                    </p:animRot>
                                    <p:animRot by="240000">
                                      <p:cBhvr>
                                        <p:cTn id="8" dur="200" fill="hold">
                                          <p:stCondLst>
                                            <p:cond delay="400"/>
                                          </p:stCondLst>
                                        </p:cTn>
                                        <p:tgtEl>
                                          <p:spTgt spid="4">
                                            <p:txEl>
                                              <p:pRg st="4" end="4"/>
                                            </p:txEl>
                                          </p:spTgt>
                                        </p:tgtEl>
                                        <p:attrNameLst>
                                          <p:attrName>r</p:attrName>
                                        </p:attrNameLst>
                                      </p:cBhvr>
                                    </p:animRot>
                                    <p:animRot by="-240000">
                                      <p:cBhvr>
                                        <p:cTn id="9" dur="200" fill="hold">
                                          <p:stCondLst>
                                            <p:cond delay="600"/>
                                          </p:stCondLst>
                                        </p:cTn>
                                        <p:tgtEl>
                                          <p:spTgt spid="4">
                                            <p:txEl>
                                              <p:pRg st="4" end="4"/>
                                            </p:txEl>
                                          </p:spTgt>
                                        </p:tgtEl>
                                        <p:attrNameLst>
                                          <p:attrName>r</p:attrName>
                                        </p:attrNameLst>
                                      </p:cBhvr>
                                    </p:animRot>
                                    <p:animRot by="120000">
                                      <p:cBhvr>
                                        <p:cTn id="10" dur="200" fill="hold">
                                          <p:stCondLst>
                                            <p:cond delay="800"/>
                                          </p:stCondLst>
                                        </p:cTn>
                                        <p:tgtEl>
                                          <p:spTgt spid="4">
                                            <p:txEl>
                                              <p:pRg st="4" end="4"/>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4">
                                            <p:txEl>
                                              <p:pRg st="5" end="5"/>
                                            </p:txEl>
                                          </p:spTgt>
                                        </p:tgtEl>
                                        <p:attrNameLst>
                                          <p:attrName>r</p:attrName>
                                        </p:attrNameLst>
                                      </p:cBhvr>
                                    </p:animRot>
                                    <p:animRot by="-240000">
                                      <p:cBhvr>
                                        <p:cTn id="15" dur="200" fill="hold">
                                          <p:stCondLst>
                                            <p:cond delay="200"/>
                                          </p:stCondLst>
                                        </p:cTn>
                                        <p:tgtEl>
                                          <p:spTgt spid="4">
                                            <p:txEl>
                                              <p:pRg st="5" end="5"/>
                                            </p:txEl>
                                          </p:spTgt>
                                        </p:tgtEl>
                                        <p:attrNameLst>
                                          <p:attrName>r</p:attrName>
                                        </p:attrNameLst>
                                      </p:cBhvr>
                                    </p:animRot>
                                    <p:animRot by="240000">
                                      <p:cBhvr>
                                        <p:cTn id="16" dur="200" fill="hold">
                                          <p:stCondLst>
                                            <p:cond delay="400"/>
                                          </p:stCondLst>
                                        </p:cTn>
                                        <p:tgtEl>
                                          <p:spTgt spid="4">
                                            <p:txEl>
                                              <p:pRg st="5" end="5"/>
                                            </p:txEl>
                                          </p:spTgt>
                                        </p:tgtEl>
                                        <p:attrNameLst>
                                          <p:attrName>r</p:attrName>
                                        </p:attrNameLst>
                                      </p:cBhvr>
                                    </p:animRot>
                                    <p:animRot by="-240000">
                                      <p:cBhvr>
                                        <p:cTn id="17" dur="200" fill="hold">
                                          <p:stCondLst>
                                            <p:cond delay="600"/>
                                          </p:stCondLst>
                                        </p:cTn>
                                        <p:tgtEl>
                                          <p:spTgt spid="4">
                                            <p:txEl>
                                              <p:pRg st="5" end="5"/>
                                            </p:txEl>
                                          </p:spTgt>
                                        </p:tgtEl>
                                        <p:attrNameLst>
                                          <p:attrName>r</p:attrName>
                                        </p:attrNameLst>
                                      </p:cBhvr>
                                    </p:animRot>
                                    <p:animRot by="120000">
                                      <p:cBhvr>
                                        <p:cTn id="18" dur="200" fill="hold">
                                          <p:stCondLst>
                                            <p:cond delay="800"/>
                                          </p:stCondLst>
                                        </p:cTn>
                                        <p:tgtEl>
                                          <p:spTgt spid="4">
                                            <p:txEl>
                                              <p:pRg st="5" end="5"/>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arn(inVertical)">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arn(inVertical)">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500"/>
                                  </p:iterate>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custDataLst>
              <p:tags r:id="rId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fld id="{EC03C6CA-3C3D-40C1-A420-2C567DB71F3D}" type="slidenum">
              <a:rPr lang="zh-CN" altLang="en-US" smtClean="0"/>
              <a:t>21</a:t>
            </a:fld>
            <a:endParaRPr lang="zh-CN" altLang="en-US"/>
          </a:p>
        </p:txBody>
      </p:sp>
      <p:sp>
        <p:nvSpPr>
          <p:cNvPr id="4" name="文本框 3"/>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球的半径是</a:t>
            </a:r>
            <a:r>
              <a:rPr lang="en-US" altLang="zh-CN"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a:t>
            </a:r>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，写出</a:t>
            </a:r>
            <a:r>
              <a:rPr lang="en-US" altLang="zh-CN"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语言中合法的球体积表达式（</a:t>
            </a:r>
            <a:r>
              <a:rPr lang="en-US" altLang="zh-CN" sz="2600" smtClean="0">
                <a:solidFill>
                  <a:srgbClr val="000000"/>
                </a:solidFill>
                <a:latin typeface="+mn-ea"/>
                <a:ea typeface="+mn-ea"/>
                <a:sym typeface="Microsoft Yahei" panose="020B0503020204020204" pitchFamily="34" charset="-122"/>
              </a:rPr>
              <a:t>Π</a:t>
            </a:r>
            <a:r>
              <a:rPr lang="zh-CN" altLang="en-US" sz="2600">
                <a:solidFill>
                  <a:srgbClr val="000000"/>
                </a:solidFill>
                <a:latin typeface="+mn-ea"/>
                <a:ea typeface="+mn-ea"/>
                <a:sym typeface="Microsoft Yahei" panose="020B0503020204020204" pitchFamily="34" charset="-122"/>
              </a:rPr>
              <a:t>输入</a:t>
            </a:r>
            <a:r>
              <a:rPr lang="zh-CN" altLang="en-US" sz="2600" smtClean="0">
                <a:solidFill>
                  <a:srgbClr val="000000"/>
                </a:solidFill>
                <a:latin typeface="+mn-ea"/>
                <a:ea typeface="+mn-ea"/>
                <a:sym typeface="Microsoft Yahei" panose="020B0503020204020204" pitchFamily="34" charset="-122"/>
              </a:rPr>
              <a:t>拼音</a:t>
            </a:r>
            <a:r>
              <a:rPr lang="en-US" altLang="zh-CN" sz="2600" smtClean="0">
                <a:solidFill>
                  <a:srgbClr val="000000"/>
                </a:solidFill>
                <a:latin typeface="+mn-ea"/>
                <a:ea typeface="+mn-ea"/>
                <a:sym typeface="Microsoft Yahei" panose="020B0503020204020204" pitchFamily="34" charset="-122"/>
              </a:rPr>
              <a:t>pai</a:t>
            </a:r>
            <a:r>
              <a:rPr lang="zh-CN" altLang="en-US" sz="2600" smtClean="0">
                <a:solidFill>
                  <a:srgbClr val="000000"/>
                </a:solidFill>
                <a:latin typeface="+mn-ea"/>
                <a:ea typeface="+mn-ea"/>
                <a:sym typeface="Microsoft Yahei" panose="020B0503020204020204" pitchFamily="34" charset="-122"/>
              </a:rPr>
              <a:t>，可输入符号</a:t>
            </a:r>
            <a:r>
              <a:rPr lang="en-US" altLang="zh-CN" sz="2600" smtClean="0">
                <a:solidFill>
                  <a:srgbClr val="000000"/>
                </a:solidFill>
                <a:latin typeface="+mn-ea"/>
                <a:ea typeface="+mn-ea"/>
                <a:sym typeface="Microsoft Yahei" panose="020B0503020204020204" pitchFamily="34" charset="-122"/>
              </a:rPr>
              <a:t>Π</a:t>
            </a:r>
            <a:r>
              <a:rPr lang="zh-CN" altLang="en-US" sz="2600" smtClean="0">
                <a:solidFill>
                  <a:srgbClr val="000000"/>
                </a:solidFill>
                <a:latin typeface="+mn-ea"/>
                <a:ea typeface="+mn-ea"/>
                <a:sym typeface="Microsoft Yahei" panose="020B0503020204020204" pitchFamily="34" charset="-122"/>
              </a:rPr>
              <a:t>） </a:t>
            </a:r>
          </a:p>
        </p:txBody>
      </p:sp>
      <p:sp>
        <p:nvSpPr>
          <p:cNvPr id="5" name="圆角矩形 4"/>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5"/>
            </p:custDataLst>
          </p:nvPr>
        </p:nvSpPr>
        <p:spPr bwMode="auto">
          <a:xfrm>
            <a:off x="0" y="5849303"/>
            <a:ext cx="9144000" cy="365760"/>
          </a:xfrm>
          <a:prstGeom prst="rect">
            <a:avLst/>
          </a:prstGeom>
          <a:solidFill>
            <a:srgbClr val="FBFAEF"/>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1" compatLnSpc="1">
            <a:prstTxWarp prst="textNoShape">
              <a:avLst/>
            </a:prstTxWarp>
          </a:bodyPr>
          <a:lstStyle/>
          <a:p>
            <a:pPr eaLnBrk="1" hangingPunct="1"/>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文本框 11"/>
          <p:cNvSpPr txBox="1"/>
          <p:nvPr>
            <p:custDataLst>
              <p:tags r:id="rId6"/>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
        <p:nvSpPr>
          <p:cNvPr id="18" name="文本框 17"/>
          <p:cNvSpPr txBox="1"/>
          <p:nvPr>
            <p:custDataLst>
              <p:tags r:id="rId7"/>
            </p:custDataLst>
          </p:nvPr>
        </p:nvSpPr>
        <p:spPr>
          <a:xfrm>
            <a:off x="9613900" y="6188333"/>
            <a:ext cx="672491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9" name="文本框 18"/>
          <p:cNvSpPr txBox="1"/>
          <p:nvPr>
            <p:custDataLst>
              <p:tags r:id="rId8"/>
            </p:custDataLst>
          </p:nvPr>
        </p:nvSpPr>
        <p:spPr>
          <a:xfrm>
            <a:off x="9779000" y="1270000"/>
            <a:ext cx="1768433" cy="707886"/>
          </a:xfrm>
          <a:prstGeom prst="rect">
            <a:avLst/>
          </a:prstGeom>
          <a:noFill/>
        </p:spPr>
        <p:txBody>
          <a:bodyPr vert="horz" wrap="none" rtlCol="0" anchor="t" anchorCtr="0">
            <a:spAutoFit/>
          </a:bodyPr>
          <a:lstStyle/>
          <a:p>
            <a:r>
              <a:rPr lang="en-US" altLang="zh-CN" sz="20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4.0/3*Π*r*r*r</a:t>
            </a:r>
          </a:p>
          <a:p>
            <a:r>
              <a:rPr lang="en-US" altLang="zh-CN" sz="20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4/3.0*Π*r*r*r</a:t>
            </a:r>
            <a:endParaRPr lang="zh-CN" altLang="en-US" sz="20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9"/>
            </p:custDataLst>
          </p:nvPr>
        </p:nvGrpSpPr>
        <p:grpSpPr>
          <a:xfrm>
            <a:off x="9537700" y="0"/>
            <a:ext cx="3815080" cy="647700"/>
            <a:chOff x="9537700" y="0"/>
            <a:chExt cx="3815080" cy="647700"/>
          </a:xfrm>
        </p:grpSpPr>
        <p:sp>
          <p:nvSpPr>
            <p:cNvPr id="14" name="RemarkBack"/>
            <p:cNvSpPr/>
            <p:nvPr>
              <p:custDataLst>
                <p:tags r:id="rId16"/>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5" name="RemarkBlock"/>
            <p:cNvSpPr/>
            <p:nvPr>
              <p:custDataLst>
                <p:tags r:id="rId17"/>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6"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0" name="组合 9"/>
          <p:cNvGrpSpPr/>
          <p:nvPr>
            <p:custDataLst>
              <p:tags r:id="rId10"/>
            </p:custDataLst>
          </p:nvPr>
        </p:nvGrpSpPr>
        <p:grpSpPr>
          <a:xfrm>
            <a:off x="0" y="0"/>
            <a:ext cx="9144000" cy="635000"/>
            <a:chOff x="0" y="0"/>
            <a:chExt cx="9144000" cy="635000"/>
          </a:xfrm>
        </p:grpSpPr>
        <p:sp>
          <p:nvSpPr>
            <p:cNvPr id="6" name="TitleBackground"/>
            <p:cNvSpPr/>
            <p:nvPr>
              <p:custDataLst>
                <p:tags r:id="rId1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ColorBlock"/>
            <p:cNvSpPr/>
            <p:nvPr>
              <p:custDataLst>
                <p:tags r:id="rId1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11"/>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2734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22</a:t>
            </a:fld>
            <a:endParaRPr lang="zh-CN" altLang="en-US"/>
          </a:p>
        </p:txBody>
      </p:sp>
      <p:sp>
        <p:nvSpPr>
          <p:cNvPr id="3" name="Rectangle 2"/>
          <p:cNvSpPr txBox="1">
            <a:spLocks noChangeArrowheads="1"/>
          </p:cNvSpPr>
          <p:nvPr/>
        </p:nvSpPr>
        <p:spPr>
          <a:xfrm>
            <a:off x="0" y="404813"/>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defRPr/>
            </a:pPr>
            <a:r>
              <a:rPr lang="zh-CN" altLang="en-US" sz="4000">
                <a:solidFill>
                  <a:schemeClr val="tx2"/>
                </a:solidFill>
              </a:rPr>
              <a:t>算术运算符和算术表达式</a:t>
            </a:r>
            <a:endParaRPr lang="zh-CN" altLang="en-US" sz="4000" dirty="0"/>
          </a:p>
        </p:txBody>
      </p:sp>
      <p:sp>
        <p:nvSpPr>
          <p:cNvPr id="4" name="Rectangle 3"/>
          <p:cNvSpPr>
            <a:spLocks noChangeArrowheads="1"/>
          </p:cNvSpPr>
          <p:nvPr/>
        </p:nvSpPr>
        <p:spPr bwMode="auto">
          <a:xfrm>
            <a:off x="323850" y="1125538"/>
            <a:ext cx="8497888"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p"/>
            </a:pPr>
            <a:r>
              <a:rPr lang="zh-CN" altLang="en-US" sz="3200" smtClean="0">
                <a:solidFill>
                  <a:schemeClr val="accent2">
                    <a:lumMod val="75000"/>
                  </a:schemeClr>
                </a:solidFill>
                <a:latin typeface="楷体" panose="02010609060101010101" pitchFamily="49" charset="-122"/>
                <a:ea typeface="楷体" panose="02010609060101010101" pitchFamily="49" charset="-122"/>
              </a:rPr>
              <a:t>算术表达式：</a:t>
            </a:r>
            <a:r>
              <a:rPr lang="zh-CN" altLang="en-US" sz="2800" smtClean="0">
                <a:solidFill>
                  <a:schemeClr val="accent2">
                    <a:lumMod val="75000"/>
                  </a:schemeClr>
                </a:solidFill>
                <a:latin typeface="楷体" panose="02010609060101010101" pitchFamily="49" charset="-122"/>
                <a:ea typeface="楷体" panose="02010609060101010101" pitchFamily="49" charset="-122"/>
              </a:rPr>
              <a:t>用</a:t>
            </a:r>
            <a:r>
              <a:rPr lang="zh-CN" altLang="en-US" sz="2800">
                <a:solidFill>
                  <a:schemeClr val="accent2">
                    <a:lumMod val="75000"/>
                  </a:schemeClr>
                </a:solidFill>
                <a:latin typeface="楷体" panose="02010609060101010101" pitchFamily="49" charset="-122"/>
                <a:ea typeface="楷体" panose="02010609060101010101" pitchFamily="49" charset="-122"/>
              </a:rPr>
              <a:t>算术运算符和括号将运算对象</a:t>
            </a:r>
            <a:r>
              <a:rPr lang="en-US" altLang="zh-CN" sz="2800">
                <a:solidFill>
                  <a:schemeClr val="accent2">
                    <a:lumMod val="75000"/>
                  </a:schemeClr>
                </a:solidFill>
                <a:latin typeface="楷体" panose="02010609060101010101" pitchFamily="49" charset="-122"/>
                <a:ea typeface="楷体" panose="02010609060101010101" pitchFamily="49" charset="-122"/>
              </a:rPr>
              <a:t>(</a:t>
            </a:r>
            <a:r>
              <a:rPr lang="zh-CN" altLang="en-US" sz="2800">
                <a:solidFill>
                  <a:schemeClr val="accent2">
                    <a:lumMod val="75000"/>
                  </a:schemeClr>
                </a:solidFill>
                <a:latin typeface="楷体" panose="02010609060101010101" pitchFamily="49" charset="-122"/>
                <a:ea typeface="楷体" panose="02010609060101010101" pitchFamily="49" charset="-122"/>
              </a:rPr>
              <a:t>也称操作数）连接起来的、符合Ｃ语法规则的式子，称为Ｃ算术表达式。运算对象包括常量、变量、函数等。</a:t>
            </a:r>
          </a:p>
          <a:p>
            <a:pPr>
              <a:buFontTx/>
              <a:buNone/>
            </a:pPr>
            <a:r>
              <a:rPr lang="zh-CN" altLang="en-US" sz="2800">
                <a:solidFill>
                  <a:srgbClr val="663300"/>
                </a:solidFill>
                <a:latin typeface="楷体" panose="02010609060101010101" pitchFamily="49" charset="-122"/>
                <a:ea typeface="楷体" panose="02010609060101010101" pitchFamily="49" charset="-122"/>
              </a:rPr>
              <a:t>    </a:t>
            </a:r>
          </a:p>
          <a:p>
            <a:pPr>
              <a:buFontTx/>
              <a:buNone/>
            </a:pPr>
            <a:r>
              <a:rPr lang="zh-CN" altLang="en-US" sz="3200" b="1">
                <a:solidFill>
                  <a:srgbClr val="CC0000"/>
                </a:solidFill>
                <a:latin typeface="楷体" panose="02010609060101010101" pitchFamily="49" charset="-122"/>
                <a:ea typeface="楷体" panose="02010609060101010101" pitchFamily="49" charset="-122"/>
              </a:rPr>
              <a:t>例如</a:t>
            </a:r>
            <a:r>
              <a:rPr lang="en-US" altLang="zh-CN" sz="2800" b="1">
                <a:solidFill>
                  <a:srgbClr val="CC0000"/>
                </a:solidFill>
                <a:latin typeface="楷体" panose="02010609060101010101" pitchFamily="49" charset="-122"/>
                <a:ea typeface="楷体" panose="02010609060101010101" pitchFamily="49" charset="-122"/>
              </a:rPr>
              <a:t>:</a:t>
            </a:r>
            <a:r>
              <a:rPr lang="en-US" altLang="zh-CN" sz="2800">
                <a:solidFill>
                  <a:srgbClr val="663300"/>
                </a:solidFill>
                <a:latin typeface="楷体" panose="02010609060101010101" pitchFamily="49" charset="-122"/>
                <a:ea typeface="楷体" panose="02010609060101010101" pitchFamily="49" charset="-122"/>
              </a:rPr>
              <a:t> </a:t>
            </a:r>
            <a:r>
              <a:rPr lang="zh-CN" altLang="en-US" sz="2800">
                <a:solidFill>
                  <a:srgbClr val="663300"/>
                </a:solidFill>
                <a:latin typeface="楷体" panose="02010609060101010101" pitchFamily="49" charset="-122"/>
                <a:ea typeface="楷体" panose="02010609060101010101" pitchFamily="49" charset="-122"/>
              </a:rPr>
              <a:t>ａ*ｂ／ｃ－１</a:t>
            </a:r>
            <a:r>
              <a:rPr lang="en-US" altLang="zh-CN" sz="2800">
                <a:solidFill>
                  <a:srgbClr val="663300"/>
                </a:solidFill>
                <a:latin typeface="楷体" panose="02010609060101010101" pitchFamily="49" charset="-122"/>
                <a:ea typeface="楷体" panose="02010609060101010101" pitchFamily="49" charset="-122"/>
              </a:rPr>
              <a:t>.5</a:t>
            </a:r>
            <a:r>
              <a:rPr lang="zh-CN" altLang="en-US" sz="2800">
                <a:solidFill>
                  <a:srgbClr val="663300"/>
                </a:solidFill>
                <a:latin typeface="楷体" panose="02010609060101010101" pitchFamily="49" charset="-122"/>
                <a:ea typeface="楷体" panose="02010609060101010101" pitchFamily="49" charset="-122"/>
              </a:rPr>
              <a:t>＋</a:t>
            </a:r>
            <a:r>
              <a:rPr lang="en-US" altLang="zh-CN" sz="2800">
                <a:solidFill>
                  <a:srgbClr val="663300"/>
                </a:solidFill>
                <a:latin typeface="楷体" panose="02010609060101010101" pitchFamily="49" charset="-122"/>
                <a:ea typeface="楷体" panose="02010609060101010101" pitchFamily="49" charset="-122"/>
              </a:rPr>
              <a:t>′a′</a:t>
            </a:r>
          </a:p>
          <a:p>
            <a:pPr>
              <a:buFontTx/>
              <a:buNone/>
            </a:pPr>
            <a:r>
              <a:rPr lang="en-US" altLang="zh-CN" sz="2800">
                <a:solidFill>
                  <a:srgbClr val="663300"/>
                </a:solidFill>
                <a:latin typeface="楷体" panose="02010609060101010101" pitchFamily="49" charset="-122"/>
                <a:ea typeface="楷体" panose="02010609060101010101" pitchFamily="49" charset="-122"/>
              </a:rPr>
              <a:t>       </a:t>
            </a:r>
            <a:r>
              <a:rPr lang="zh-CN" altLang="en-US" sz="2800">
                <a:solidFill>
                  <a:srgbClr val="663300"/>
                </a:solidFill>
                <a:latin typeface="楷体" panose="02010609060101010101" pitchFamily="49" charset="-122"/>
                <a:ea typeface="楷体" panose="02010609060101010101" pitchFamily="49" charset="-122"/>
              </a:rPr>
              <a:t>是一个合法的表达式。</a:t>
            </a:r>
          </a:p>
        </p:txBody>
      </p:sp>
    </p:spTree>
    <p:extLst>
      <p:ext uri="{BB962C8B-B14F-4D97-AF65-F5344CB8AC3E}">
        <p14:creationId xmlns:p14="http://schemas.microsoft.com/office/powerpoint/2010/main" val="4090429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1085"/>
            <a:ext cx="7886700" cy="671611"/>
          </a:xfrm>
        </p:spPr>
        <p:txBody>
          <a:bodyPr/>
          <a:lstStyle/>
          <a:p>
            <a:pPr algn="ctr"/>
            <a:r>
              <a:rPr lang="zh-CN" altLang="en-US"/>
              <a:t>不同类型数据间的混合运算</a:t>
            </a:r>
          </a:p>
        </p:txBody>
      </p:sp>
      <p:sp>
        <p:nvSpPr>
          <p:cNvPr id="3" name="内容占位符 2"/>
          <p:cNvSpPr>
            <a:spLocks noGrp="1"/>
          </p:cNvSpPr>
          <p:nvPr>
            <p:ph idx="1"/>
          </p:nvPr>
        </p:nvSpPr>
        <p:spPr>
          <a:xfrm>
            <a:off x="239284" y="692696"/>
            <a:ext cx="8653196" cy="5715833"/>
          </a:xfrm>
        </p:spPr>
        <p:txBody>
          <a:bodyPr>
            <a:noAutofit/>
          </a:bodyPr>
          <a:lstStyle/>
          <a:p>
            <a:pPr marL="0" indent="0" algn="just">
              <a:spcBef>
                <a:spcPts val="450"/>
              </a:spcBef>
              <a:spcAft>
                <a:spcPts val="450"/>
              </a:spcAft>
              <a:buNone/>
            </a:pPr>
            <a:r>
              <a:rPr lang="zh-CN" altLang="en-US" sz="2400" b="1">
                <a:solidFill>
                  <a:srgbClr val="7030A0"/>
                </a:solidFill>
              </a:rPr>
              <a:t>如果一个运算符两侧的数据类型不同，则先自动进行类型转换，使二者成为同一种类型，然后进行运算。整型、实型、字符型数据间可以进行混合运算</a:t>
            </a:r>
            <a:r>
              <a:rPr lang="zh-CN" altLang="en-US" sz="2400" b="1" smtClean="0">
                <a:solidFill>
                  <a:srgbClr val="7030A0"/>
                </a:solidFill>
              </a:rPr>
              <a:t>。</a:t>
            </a:r>
            <a:endParaRPr lang="en-US" altLang="zh-CN" sz="2400" b="1" smtClean="0">
              <a:solidFill>
                <a:srgbClr val="7030A0"/>
              </a:solidFill>
            </a:endParaRPr>
          </a:p>
          <a:p>
            <a:pPr marL="0" indent="0" algn="just">
              <a:spcBef>
                <a:spcPts val="450"/>
              </a:spcBef>
              <a:spcAft>
                <a:spcPts val="450"/>
              </a:spcAft>
              <a:buNone/>
            </a:pPr>
            <a:r>
              <a:rPr lang="zh-CN" altLang="en-US" sz="2400" b="1" smtClean="0">
                <a:solidFill>
                  <a:schemeClr val="tx1"/>
                </a:solidFill>
              </a:rPr>
              <a:t>规律</a:t>
            </a:r>
            <a:r>
              <a:rPr lang="zh-CN" altLang="en-US" sz="2400">
                <a:solidFill>
                  <a:schemeClr val="tx1"/>
                </a:solidFill>
              </a:rPr>
              <a:t>为</a:t>
            </a:r>
            <a:r>
              <a:rPr lang="en-US" altLang="zh-CN" sz="2400">
                <a:solidFill>
                  <a:schemeClr val="tx1"/>
                </a:solidFill>
              </a:rPr>
              <a:t>:</a:t>
            </a:r>
            <a:r>
              <a:rPr lang="en-US" altLang="zh-CN" sz="2400">
                <a:solidFill>
                  <a:schemeClr val="accent1"/>
                </a:solidFill>
                <a:latin typeface="+mn-ea"/>
                <a:ea typeface="+mn-ea"/>
              </a:rPr>
              <a:t> </a:t>
            </a:r>
          </a:p>
          <a:p>
            <a:pPr marL="342900" lvl="1" indent="0" algn="just">
              <a:spcBef>
                <a:spcPts val="450"/>
              </a:spcBef>
              <a:spcAft>
                <a:spcPts val="450"/>
              </a:spcAft>
              <a:buNone/>
            </a:pPr>
            <a:r>
              <a:rPr lang="en-US" altLang="zh-CN" sz="2400" b="1" smtClean="0">
                <a:solidFill>
                  <a:schemeClr val="tx1"/>
                </a:solidFill>
                <a:latin typeface="+mn-ea"/>
                <a:ea typeface="+mn-ea"/>
              </a:rPr>
              <a:t>+</a:t>
            </a:r>
            <a:r>
              <a:rPr lang="zh-CN" altLang="en-US" sz="2400" b="1">
                <a:solidFill>
                  <a:schemeClr val="tx1"/>
                </a:solidFill>
                <a:latin typeface="+mn-ea"/>
                <a:ea typeface="+mn-ea"/>
              </a:rPr>
              <a:t>、</a:t>
            </a:r>
            <a:r>
              <a:rPr lang="en-US" altLang="zh-CN" sz="2400" b="1">
                <a:solidFill>
                  <a:schemeClr val="tx1"/>
                </a:solidFill>
                <a:latin typeface="+mn-ea"/>
                <a:ea typeface="+mn-ea"/>
              </a:rPr>
              <a:t>-</a:t>
            </a:r>
            <a:r>
              <a:rPr lang="zh-CN" altLang="en-US" sz="2400" b="1" smtClean="0">
                <a:solidFill>
                  <a:schemeClr val="tx1"/>
                </a:solidFill>
                <a:latin typeface="+mn-ea"/>
                <a:ea typeface="+mn-ea"/>
              </a:rPr>
              <a:t>、*、</a:t>
            </a:r>
            <a:r>
              <a:rPr lang="en-US" altLang="zh-CN" sz="2400" b="1">
                <a:solidFill>
                  <a:schemeClr val="tx1"/>
                </a:solidFill>
                <a:latin typeface="+mn-ea"/>
                <a:ea typeface="+mn-ea"/>
              </a:rPr>
              <a:t>/</a:t>
            </a:r>
            <a:r>
              <a:rPr lang="zh-CN" altLang="en-US" sz="2400" b="1">
                <a:solidFill>
                  <a:schemeClr val="tx1"/>
                </a:solidFill>
                <a:latin typeface="+mn-ea"/>
                <a:ea typeface="+mn-ea"/>
              </a:rPr>
              <a:t>运算的两个数中有一个数为</a:t>
            </a:r>
            <a:r>
              <a:rPr lang="en-US" altLang="zh-CN" sz="2400" b="1">
                <a:solidFill>
                  <a:schemeClr val="tx1"/>
                </a:solidFill>
                <a:latin typeface="+mn-ea"/>
                <a:ea typeface="+mn-ea"/>
              </a:rPr>
              <a:t>float</a:t>
            </a:r>
            <a:r>
              <a:rPr lang="zh-CN" altLang="en-US" sz="2400" b="1">
                <a:solidFill>
                  <a:schemeClr val="tx1"/>
                </a:solidFill>
                <a:latin typeface="+mn-ea"/>
                <a:ea typeface="+mn-ea"/>
              </a:rPr>
              <a:t>或</a:t>
            </a:r>
            <a:r>
              <a:rPr lang="en-US" altLang="zh-CN" sz="2400" b="1">
                <a:solidFill>
                  <a:schemeClr val="tx1"/>
                </a:solidFill>
                <a:latin typeface="+mn-ea"/>
                <a:ea typeface="+mn-ea"/>
              </a:rPr>
              <a:t>double</a:t>
            </a:r>
            <a:r>
              <a:rPr lang="zh-CN" altLang="en-US" sz="2400" b="1">
                <a:solidFill>
                  <a:schemeClr val="tx1"/>
                </a:solidFill>
                <a:latin typeface="+mn-ea"/>
                <a:ea typeface="+mn-ea"/>
              </a:rPr>
              <a:t>型，结果是</a:t>
            </a:r>
            <a:r>
              <a:rPr lang="en-US" altLang="zh-CN" sz="2400" b="1">
                <a:solidFill>
                  <a:schemeClr val="tx1"/>
                </a:solidFill>
                <a:latin typeface="+mn-ea"/>
                <a:ea typeface="+mn-ea"/>
              </a:rPr>
              <a:t>double</a:t>
            </a:r>
            <a:r>
              <a:rPr lang="zh-CN" altLang="en-US" sz="2400" b="1">
                <a:solidFill>
                  <a:schemeClr val="tx1"/>
                </a:solidFill>
                <a:latin typeface="+mn-ea"/>
                <a:ea typeface="+mn-ea"/>
              </a:rPr>
              <a:t>型，因为系统将所有</a:t>
            </a:r>
            <a:r>
              <a:rPr lang="en-US" altLang="zh-CN" sz="2400" b="1">
                <a:solidFill>
                  <a:schemeClr val="tx1"/>
                </a:solidFill>
                <a:latin typeface="+mn-ea"/>
                <a:ea typeface="+mn-ea"/>
              </a:rPr>
              <a:t>float</a:t>
            </a:r>
            <a:r>
              <a:rPr lang="zh-CN" altLang="en-US" sz="2400" b="1">
                <a:solidFill>
                  <a:schemeClr val="tx1"/>
                </a:solidFill>
                <a:latin typeface="+mn-ea"/>
                <a:ea typeface="+mn-ea"/>
              </a:rPr>
              <a:t>型数据都先转换为</a:t>
            </a:r>
            <a:r>
              <a:rPr lang="en-US" altLang="zh-CN" sz="2400" b="1">
                <a:solidFill>
                  <a:schemeClr val="tx1"/>
                </a:solidFill>
                <a:latin typeface="+mn-ea"/>
                <a:ea typeface="+mn-ea"/>
              </a:rPr>
              <a:t>double</a:t>
            </a:r>
            <a:r>
              <a:rPr lang="zh-CN" altLang="en-US" sz="2400" b="1">
                <a:solidFill>
                  <a:schemeClr val="tx1"/>
                </a:solidFill>
                <a:latin typeface="+mn-ea"/>
                <a:ea typeface="+mn-ea"/>
              </a:rPr>
              <a:t>型，然后进行运算。</a:t>
            </a:r>
          </a:p>
          <a:p>
            <a:pPr marL="685800" lvl="2" indent="0" algn="just">
              <a:spcBef>
                <a:spcPts val="450"/>
              </a:spcBef>
              <a:spcAft>
                <a:spcPts val="450"/>
              </a:spcAft>
              <a:buNone/>
            </a:pPr>
            <a:r>
              <a:rPr lang="zh-CN" altLang="en-US" sz="2400" b="1">
                <a:solidFill>
                  <a:schemeClr val="accent6">
                    <a:lumMod val="75000"/>
                  </a:schemeClr>
                </a:solidFill>
                <a:latin typeface="+mn-ea"/>
                <a:ea typeface="+mn-ea"/>
              </a:rPr>
              <a:t>如果</a:t>
            </a:r>
            <a:r>
              <a:rPr lang="en-US" altLang="zh-CN" sz="2400" b="1" err="1">
                <a:solidFill>
                  <a:schemeClr val="accent6">
                    <a:lumMod val="75000"/>
                  </a:schemeClr>
                </a:solidFill>
                <a:latin typeface="+mn-ea"/>
                <a:ea typeface="+mn-ea"/>
              </a:rPr>
              <a:t>int</a:t>
            </a:r>
            <a:r>
              <a:rPr lang="zh-CN" altLang="en-US" sz="2400" b="1">
                <a:solidFill>
                  <a:schemeClr val="accent6">
                    <a:lumMod val="75000"/>
                  </a:schemeClr>
                </a:solidFill>
                <a:latin typeface="+mn-ea"/>
                <a:ea typeface="+mn-ea"/>
              </a:rPr>
              <a:t>型与</a:t>
            </a:r>
            <a:r>
              <a:rPr lang="en-US" altLang="zh-CN" sz="2400" b="1">
                <a:solidFill>
                  <a:schemeClr val="accent6">
                    <a:lumMod val="75000"/>
                  </a:schemeClr>
                </a:solidFill>
                <a:latin typeface="+mn-ea"/>
                <a:ea typeface="+mn-ea"/>
              </a:rPr>
              <a:t>float</a:t>
            </a:r>
            <a:r>
              <a:rPr lang="zh-CN" altLang="en-US" sz="2400" b="1">
                <a:solidFill>
                  <a:schemeClr val="accent6">
                    <a:lumMod val="75000"/>
                  </a:schemeClr>
                </a:solidFill>
                <a:latin typeface="+mn-ea"/>
                <a:ea typeface="+mn-ea"/>
              </a:rPr>
              <a:t>或</a:t>
            </a:r>
            <a:r>
              <a:rPr lang="en-US" altLang="zh-CN" sz="2400" b="1">
                <a:solidFill>
                  <a:schemeClr val="accent6">
                    <a:lumMod val="75000"/>
                  </a:schemeClr>
                </a:solidFill>
                <a:latin typeface="+mn-ea"/>
                <a:ea typeface="+mn-ea"/>
              </a:rPr>
              <a:t>double</a:t>
            </a:r>
            <a:r>
              <a:rPr lang="zh-CN" altLang="en-US" sz="2400" b="1">
                <a:solidFill>
                  <a:schemeClr val="accent6">
                    <a:lumMod val="75000"/>
                  </a:schemeClr>
                </a:solidFill>
                <a:latin typeface="+mn-ea"/>
                <a:ea typeface="+mn-ea"/>
              </a:rPr>
              <a:t>型数据进行运算，先把</a:t>
            </a:r>
            <a:r>
              <a:rPr lang="en-US" altLang="zh-CN" sz="2400" b="1" err="1">
                <a:solidFill>
                  <a:schemeClr val="accent6">
                    <a:lumMod val="75000"/>
                  </a:schemeClr>
                </a:solidFill>
                <a:latin typeface="+mn-ea"/>
                <a:ea typeface="+mn-ea"/>
              </a:rPr>
              <a:t>int</a:t>
            </a:r>
            <a:r>
              <a:rPr lang="zh-CN" altLang="en-US" sz="2400" b="1">
                <a:solidFill>
                  <a:schemeClr val="accent6">
                    <a:lumMod val="75000"/>
                  </a:schemeClr>
                </a:solidFill>
                <a:latin typeface="+mn-ea"/>
                <a:ea typeface="+mn-ea"/>
              </a:rPr>
              <a:t>型和</a:t>
            </a:r>
            <a:r>
              <a:rPr lang="en-US" altLang="zh-CN" sz="2400" b="1">
                <a:solidFill>
                  <a:schemeClr val="accent6">
                    <a:lumMod val="75000"/>
                  </a:schemeClr>
                </a:solidFill>
                <a:latin typeface="+mn-ea"/>
                <a:ea typeface="+mn-ea"/>
              </a:rPr>
              <a:t>float</a:t>
            </a:r>
            <a:r>
              <a:rPr lang="zh-CN" altLang="en-US" sz="2400" b="1">
                <a:solidFill>
                  <a:schemeClr val="accent6">
                    <a:lumMod val="75000"/>
                  </a:schemeClr>
                </a:solidFill>
                <a:latin typeface="+mn-ea"/>
                <a:ea typeface="+mn-ea"/>
              </a:rPr>
              <a:t>型数据转换为</a:t>
            </a:r>
            <a:r>
              <a:rPr lang="en-US" altLang="zh-CN" sz="2400" b="1">
                <a:solidFill>
                  <a:schemeClr val="accent6">
                    <a:lumMod val="75000"/>
                  </a:schemeClr>
                </a:solidFill>
                <a:latin typeface="+mn-ea"/>
                <a:ea typeface="+mn-ea"/>
              </a:rPr>
              <a:t>double</a:t>
            </a:r>
            <a:r>
              <a:rPr lang="zh-CN" altLang="en-US" sz="2400" b="1">
                <a:solidFill>
                  <a:schemeClr val="accent6">
                    <a:lumMod val="75000"/>
                  </a:schemeClr>
                </a:solidFill>
                <a:latin typeface="+mn-ea"/>
                <a:ea typeface="+mn-ea"/>
              </a:rPr>
              <a:t>型，然后进行运算，结果是</a:t>
            </a:r>
            <a:r>
              <a:rPr lang="en-US" altLang="zh-CN" sz="2400" b="1">
                <a:solidFill>
                  <a:schemeClr val="accent6">
                    <a:lumMod val="75000"/>
                  </a:schemeClr>
                </a:solidFill>
                <a:latin typeface="+mn-ea"/>
                <a:ea typeface="+mn-ea"/>
              </a:rPr>
              <a:t>double</a:t>
            </a:r>
            <a:r>
              <a:rPr lang="zh-CN" altLang="en-US" sz="2400" b="1">
                <a:solidFill>
                  <a:schemeClr val="accent6">
                    <a:lumMod val="75000"/>
                  </a:schemeClr>
                </a:solidFill>
                <a:latin typeface="+mn-ea"/>
                <a:ea typeface="+mn-ea"/>
              </a:rPr>
              <a:t>型。</a:t>
            </a:r>
          </a:p>
          <a:p>
            <a:pPr marL="804863" lvl="3" indent="0" algn="just">
              <a:spcBef>
                <a:spcPts val="450"/>
              </a:spcBef>
              <a:spcAft>
                <a:spcPts val="450"/>
              </a:spcAft>
              <a:buNone/>
            </a:pPr>
            <a:r>
              <a:rPr lang="zh-CN" altLang="en-US" b="1">
                <a:solidFill>
                  <a:srgbClr val="800000"/>
                </a:solidFill>
                <a:latin typeface="+mn-ea"/>
                <a:ea typeface="+mn-ea"/>
              </a:rPr>
              <a:t>字符</a:t>
            </a:r>
            <a:r>
              <a:rPr lang="en-US" altLang="zh-CN" b="1">
                <a:solidFill>
                  <a:srgbClr val="800000"/>
                </a:solidFill>
                <a:latin typeface="+mn-ea"/>
                <a:ea typeface="+mn-ea"/>
              </a:rPr>
              <a:t>(char)</a:t>
            </a:r>
            <a:r>
              <a:rPr lang="zh-CN" altLang="en-US" b="1">
                <a:solidFill>
                  <a:srgbClr val="800000"/>
                </a:solidFill>
                <a:latin typeface="+mn-ea"/>
                <a:ea typeface="+mn-ea"/>
              </a:rPr>
              <a:t>型数据与整型数据进行运算，就是把字符的</a:t>
            </a:r>
            <a:r>
              <a:rPr lang="en-US" altLang="zh-CN" b="1">
                <a:solidFill>
                  <a:srgbClr val="800000"/>
                </a:solidFill>
                <a:latin typeface="+mn-ea"/>
                <a:ea typeface="+mn-ea"/>
              </a:rPr>
              <a:t>ASCII</a:t>
            </a:r>
            <a:r>
              <a:rPr lang="zh-CN" altLang="en-US" b="1">
                <a:solidFill>
                  <a:srgbClr val="800000"/>
                </a:solidFill>
                <a:latin typeface="+mn-ea"/>
                <a:ea typeface="+mn-ea"/>
              </a:rPr>
              <a:t>代码与整型数据进行运算。如果字符型数据与实型数据进行运算，则将字符的</a:t>
            </a:r>
            <a:r>
              <a:rPr lang="en-US" altLang="zh-CN" b="1">
                <a:solidFill>
                  <a:srgbClr val="800000"/>
                </a:solidFill>
                <a:latin typeface="+mn-ea"/>
                <a:ea typeface="+mn-ea"/>
              </a:rPr>
              <a:t>ASCII</a:t>
            </a:r>
            <a:r>
              <a:rPr lang="zh-CN" altLang="en-US" b="1">
                <a:solidFill>
                  <a:srgbClr val="800000"/>
                </a:solidFill>
                <a:latin typeface="+mn-ea"/>
                <a:ea typeface="+mn-ea"/>
              </a:rPr>
              <a:t>代码转换为</a:t>
            </a:r>
            <a:r>
              <a:rPr lang="en-US" altLang="zh-CN" b="1">
                <a:solidFill>
                  <a:srgbClr val="800000"/>
                </a:solidFill>
                <a:latin typeface="+mn-ea"/>
                <a:ea typeface="+mn-ea"/>
              </a:rPr>
              <a:t>double</a:t>
            </a:r>
            <a:r>
              <a:rPr lang="zh-CN" altLang="en-US" b="1">
                <a:solidFill>
                  <a:srgbClr val="800000"/>
                </a:solidFill>
                <a:latin typeface="+mn-ea"/>
                <a:ea typeface="+mn-ea"/>
              </a:rPr>
              <a:t>型数据，然后进行运算。</a:t>
            </a:r>
          </a:p>
        </p:txBody>
      </p:sp>
      <p:grpSp>
        <p:nvGrpSpPr>
          <p:cNvPr id="4" name="组合 3"/>
          <p:cNvGrpSpPr/>
          <p:nvPr/>
        </p:nvGrpSpPr>
        <p:grpSpPr>
          <a:xfrm>
            <a:off x="250067" y="2458219"/>
            <a:ext cx="389366" cy="407122"/>
            <a:chOff x="2371725" y="1671639"/>
            <a:chExt cx="974725" cy="1019175"/>
          </a:xfrm>
        </p:grpSpPr>
        <p:sp>
          <p:nvSpPr>
            <p:cNvPr id="5" name="MH_Other_1"/>
            <p:cNvSpPr/>
            <p:nvPr>
              <p:custDataLst>
                <p:tags r:id="rId1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sz="1800" err="1">
                <a:solidFill>
                  <a:srgbClr val="FFFFFF"/>
                </a:solidFill>
              </a:endParaRPr>
            </a:p>
          </p:txBody>
        </p:sp>
        <p:sp>
          <p:nvSpPr>
            <p:cNvPr id="6" name="MH_Other_2"/>
            <p:cNvSpPr/>
            <p:nvPr>
              <p:custDataLst>
                <p:tags r:id="rId1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sz="1800" err="1">
                <a:solidFill>
                  <a:srgbClr val="FFFFFF"/>
                </a:solidFill>
              </a:endParaRPr>
            </a:p>
          </p:txBody>
        </p:sp>
        <p:sp>
          <p:nvSpPr>
            <p:cNvPr id="7" name="MH_Other_3"/>
            <p:cNvSpPr/>
            <p:nvPr>
              <p:custDataLst>
                <p:tags r:id="rId1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sz="1800" err="1">
                <a:solidFill>
                  <a:srgbClr val="FFFFFF"/>
                </a:solidFill>
              </a:endParaRPr>
            </a:p>
          </p:txBody>
        </p:sp>
        <p:sp>
          <p:nvSpPr>
            <p:cNvPr id="8" name="MH_Other_4"/>
            <p:cNvSpPr/>
            <p:nvPr>
              <p:custDataLst>
                <p:tags r:id="rId1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sz="1800" err="1">
                <a:solidFill>
                  <a:srgbClr val="FFFFFF"/>
                </a:solidFill>
              </a:endParaRPr>
            </a:p>
          </p:txBody>
        </p:sp>
        <p:sp>
          <p:nvSpPr>
            <p:cNvPr id="9" name="MH_Other_5"/>
            <p:cNvSpPr>
              <a:spLocks/>
            </p:cNvSpPr>
            <p:nvPr>
              <p:custDataLst>
                <p:tags r:id="rId1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08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800" b="1">
                <a:solidFill>
                  <a:srgbClr val="FFFFFF"/>
                </a:solidFill>
              </a:endParaRPr>
            </a:p>
          </p:txBody>
        </p:sp>
      </p:grpSp>
      <p:grpSp>
        <p:nvGrpSpPr>
          <p:cNvPr id="10" name="组合 9"/>
          <p:cNvGrpSpPr/>
          <p:nvPr/>
        </p:nvGrpSpPr>
        <p:grpSpPr>
          <a:xfrm>
            <a:off x="568408" y="3717032"/>
            <a:ext cx="388800" cy="407700"/>
            <a:chOff x="3967163" y="3287714"/>
            <a:chExt cx="973137" cy="1017587"/>
          </a:xfrm>
        </p:grpSpPr>
        <p:sp>
          <p:nvSpPr>
            <p:cNvPr id="11" name="MH_Other_11"/>
            <p:cNvSpPr/>
            <p:nvPr>
              <p:custDataLst>
                <p:tags r:id="rId6"/>
              </p:custDataLst>
            </p:nvPr>
          </p:nvSpPr>
          <p:spPr>
            <a:xfrm>
              <a:off x="4379913" y="34147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sz="1800" err="1">
                <a:solidFill>
                  <a:srgbClr val="FFFFFF"/>
                </a:solidFill>
              </a:endParaRPr>
            </a:p>
          </p:txBody>
        </p:sp>
        <p:sp>
          <p:nvSpPr>
            <p:cNvPr id="12" name="MH_Other_12"/>
            <p:cNvSpPr/>
            <p:nvPr>
              <p:custDataLst>
                <p:tags r:id="rId7"/>
              </p:custDataLst>
            </p:nvPr>
          </p:nvSpPr>
          <p:spPr>
            <a:xfrm>
              <a:off x="4379913" y="38211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sz="1800" err="1">
                <a:solidFill>
                  <a:srgbClr val="FFFFFF"/>
                </a:solidFill>
              </a:endParaRPr>
            </a:p>
          </p:txBody>
        </p:sp>
        <p:sp>
          <p:nvSpPr>
            <p:cNvPr id="13" name="MH_Other_13"/>
            <p:cNvSpPr/>
            <p:nvPr>
              <p:custDataLst>
                <p:tags r:id="rId8"/>
              </p:custDataLst>
            </p:nvPr>
          </p:nvSpPr>
          <p:spPr>
            <a:xfrm>
              <a:off x="4584700" y="3617913"/>
              <a:ext cx="355600" cy="355600"/>
            </a:xfrm>
            <a:prstGeom prst="diamond">
              <a:avLst/>
            </a:prstGeom>
            <a:solidFill>
              <a:schemeClr val="accent2">
                <a:lumMod val="60000"/>
                <a:lumOff val="40000"/>
              </a:schemeClr>
            </a:solidFill>
          </p:spPr>
          <p:txBody>
            <a:bodyPr anchor="ctr"/>
            <a:lstStyle/>
            <a:p>
              <a:pPr algn="just">
                <a:lnSpc>
                  <a:spcPct val="130000"/>
                </a:lnSpc>
                <a:defRPr/>
              </a:pPr>
              <a:endParaRPr lang="zh-CN" altLang="en-US" sz="1800" err="1">
                <a:solidFill>
                  <a:srgbClr val="FFFFFF"/>
                </a:solidFill>
              </a:endParaRPr>
            </a:p>
          </p:txBody>
        </p:sp>
        <p:sp>
          <p:nvSpPr>
            <p:cNvPr id="14" name="MH_Other_14"/>
            <p:cNvSpPr/>
            <p:nvPr>
              <p:custDataLst>
                <p:tags r:id="rId9"/>
              </p:custDataLst>
            </p:nvPr>
          </p:nvSpPr>
          <p:spPr>
            <a:xfrm>
              <a:off x="3994151" y="3287714"/>
              <a:ext cx="53657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a:lnSpc>
                  <a:spcPct val="130000"/>
                </a:lnSpc>
                <a:defRPr/>
              </a:pPr>
              <a:endParaRPr lang="zh-CN" altLang="en-US" sz="1800" err="1">
                <a:solidFill>
                  <a:srgbClr val="FFFFFF"/>
                </a:solidFill>
              </a:endParaRPr>
            </a:p>
          </p:txBody>
        </p:sp>
        <p:sp>
          <p:nvSpPr>
            <p:cNvPr id="15" name="MH_Other_15"/>
            <p:cNvSpPr>
              <a:spLocks/>
            </p:cNvSpPr>
            <p:nvPr>
              <p:custDataLst>
                <p:tags r:id="rId10"/>
              </p:custDataLst>
            </p:nvPr>
          </p:nvSpPr>
          <p:spPr bwMode="auto">
            <a:xfrm>
              <a:off x="3967163" y="3287714"/>
              <a:ext cx="508000"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08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800" b="1">
                <a:solidFill>
                  <a:srgbClr val="FFFFFF"/>
                </a:solidFill>
              </a:endParaRPr>
            </a:p>
          </p:txBody>
        </p:sp>
      </p:grpSp>
      <p:grpSp>
        <p:nvGrpSpPr>
          <p:cNvPr id="16" name="组合 15"/>
          <p:cNvGrpSpPr/>
          <p:nvPr/>
        </p:nvGrpSpPr>
        <p:grpSpPr>
          <a:xfrm>
            <a:off x="669889" y="4915191"/>
            <a:ext cx="389366" cy="407122"/>
            <a:chOff x="2371725" y="1671639"/>
            <a:chExt cx="974725" cy="1019175"/>
          </a:xfrm>
        </p:grpSpPr>
        <p:sp>
          <p:nvSpPr>
            <p:cNvPr id="17" name="MH_Other_1"/>
            <p:cNvSpPr/>
            <p:nvPr>
              <p:custDataLst>
                <p:tags r:id="rId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sz="1800" err="1">
                <a:solidFill>
                  <a:srgbClr val="FFFFFF"/>
                </a:solidFill>
              </a:endParaRPr>
            </a:p>
          </p:txBody>
        </p:sp>
        <p:sp>
          <p:nvSpPr>
            <p:cNvPr id="18" name="MH_Other_2"/>
            <p:cNvSpPr/>
            <p:nvPr>
              <p:custDataLst>
                <p:tags r:id="rId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sz="1800" err="1">
                <a:solidFill>
                  <a:srgbClr val="FFFFFF"/>
                </a:solidFill>
              </a:endParaRPr>
            </a:p>
          </p:txBody>
        </p:sp>
        <p:sp>
          <p:nvSpPr>
            <p:cNvPr id="19" name="MH_Other_3"/>
            <p:cNvSpPr/>
            <p:nvPr>
              <p:custDataLst>
                <p:tags r:id="rId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sz="1800" err="1">
                <a:solidFill>
                  <a:srgbClr val="FFFFFF"/>
                </a:solidFill>
              </a:endParaRPr>
            </a:p>
          </p:txBody>
        </p:sp>
        <p:sp>
          <p:nvSpPr>
            <p:cNvPr id="20" name="MH_Other_4"/>
            <p:cNvSpPr/>
            <p:nvPr>
              <p:custDataLst>
                <p:tags r:id="rId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sz="1800" err="1">
                <a:solidFill>
                  <a:srgbClr val="FFFFFF"/>
                </a:solidFill>
              </a:endParaRPr>
            </a:p>
          </p:txBody>
        </p:sp>
        <p:sp>
          <p:nvSpPr>
            <p:cNvPr id="21" name="MH_Other_5"/>
            <p:cNvSpPr>
              <a:spLocks/>
            </p:cNvSpPr>
            <p:nvPr>
              <p:custDataLst>
                <p:tags r:id="rId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08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800" b="1">
                <a:solidFill>
                  <a:srgbClr val="FFFFFF"/>
                </a:solidFill>
              </a:endParaRPr>
            </a:p>
          </p:txBody>
        </p:sp>
      </p:grpSp>
    </p:spTree>
    <p:extLst>
      <p:ext uri="{BB962C8B-B14F-4D97-AF65-F5344CB8AC3E}">
        <p14:creationId xmlns:p14="http://schemas.microsoft.com/office/powerpoint/2010/main" val="1324127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24</a:t>
            </a:fld>
            <a:endParaRPr lang="zh-CN" altLang="en-US"/>
          </a:p>
        </p:txBody>
      </p:sp>
      <p:sp>
        <p:nvSpPr>
          <p:cNvPr id="3" name="Rectangle 2"/>
          <p:cNvSpPr txBox="1">
            <a:spLocks noChangeArrowheads="1"/>
          </p:cNvSpPr>
          <p:nvPr/>
        </p:nvSpPr>
        <p:spPr>
          <a:xfrm>
            <a:off x="0" y="404813"/>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defRPr/>
            </a:pPr>
            <a:r>
              <a:rPr lang="zh-CN" altLang="en-US" sz="4000" smtClean="0">
                <a:solidFill>
                  <a:schemeClr val="tx2"/>
                </a:solidFill>
              </a:rPr>
              <a:t>自加、自减运算符</a:t>
            </a:r>
            <a:endParaRPr lang="zh-CN" altLang="en-US" sz="4000" dirty="0"/>
          </a:p>
        </p:txBody>
      </p:sp>
      <p:sp>
        <p:nvSpPr>
          <p:cNvPr id="4" name="Rectangle 3"/>
          <p:cNvSpPr>
            <a:spLocks noChangeArrowheads="1"/>
          </p:cNvSpPr>
          <p:nvPr/>
        </p:nvSpPr>
        <p:spPr bwMode="auto">
          <a:xfrm>
            <a:off x="323850" y="1125538"/>
            <a:ext cx="8497888"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p"/>
            </a:pPr>
            <a:r>
              <a:rPr lang="en-US" altLang="zh-CN" sz="3200" b="1" smtClean="0">
                <a:solidFill>
                  <a:srgbClr val="000099"/>
                </a:solidFill>
                <a:latin typeface="楷体_GB2312" pitchFamily="49" charset="-122"/>
                <a:ea typeface="楷体_GB2312" pitchFamily="49" charset="-122"/>
              </a:rPr>
              <a:t>++  --</a:t>
            </a:r>
            <a:endParaRPr lang="zh-CN" altLang="en-US" sz="3200" b="1">
              <a:solidFill>
                <a:srgbClr val="000099"/>
              </a:solidFill>
              <a:latin typeface="楷体_GB2312" pitchFamily="49" charset="-122"/>
              <a:ea typeface="楷体_GB2312" pitchFamily="49" charset="-122"/>
            </a:endParaRPr>
          </a:p>
          <a:p>
            <a:pPr>
              <a:buFontTx/>
              <a:buNone/>
            </a:pPr>
            <a:r>
              <a:rPr lang="zh-CN" altLang="en-US" sz="2800">
                <a:solidFill>
                  <a:srgbClr val="663300"/>
                </a:solidFill>
                <a:latin typeface="楷体_GB2312" pitchFamily="49" charset="-122"/>
                <a:ea typeface="楷体_GB2312" pitchFamily="49" charset="-122"/>
              </a:rPr>
              <a:t>  </a:t>
            </a:r>
            <a:r>
              <a:rPr lang="zh-CN" altLang="en-US" sz="2800">
                <a:solidFill>
                  <a:srgbClr val="663300"/>
                </a:solidFill>
              </a:rPr>
              <a:t>作用是使变量的值增１或减１</a:t>
            </a:r>
          </a:p>
          <a:p>
            <a:pPr>
              <a:buFont typeface="Wingdings" panose="05000000000000000000" pitchFamily="2" charset="2"/>
              <a:buChar char="l"/>
            </a:pPr>
            <a:r>
              <a:rPr lang="en-US" altLang="zh-CN" sz="2800" smtClean="0">
                <a:solidFill>
                  <a:schemeClr val="tx1"/>
                </a:solidFill>
                <a:latin typeface="楷体_GB2312" pitchFamily="49" charset="-122"/>
                <a:ea typeface="楷体_GB2312" pitchFamily="49" charset="-122"/>
              </a:rPr>
              <a:t>++i</a:t>
            </a:r>
            <a:r>
              <a:rPr lang="zh-CN" altLang="en-US" sz="2800" smtClean="0">
                <a:solidFill>
                  <a:schemeClr val="tx1"/>
                </a:solidFill>
                <a:latin typeface="楷体_GB2312" pitchFamily="49" charset="-122"/>
                <a:ea typeface="楷体_GB2312" pitchFamily="49" charset="-122"/>
              </a:rPr>
              <a:t> 在</a:t>
            </a:r>
            <a:r>
              <a:rPr lang="zh-CN" altLang="en-US" sz="2800">
                <a:solidFill>
                  <a:schemeClr val="tx1"/>
                </a:solidFill>
                <a:latin typeface="楷体_GB2312" pitchFamily="49" charset="-122"/>
                <a:ea typeface="楷体_GB2312" pitchFamily="49" charset="-122"/>
              </a:rPr>
              <a:t>使用ｉ之前，先使ｉ的值</a:t>
            </a:r>
            <a:r>
              <a:rPr lang="zh-CN" altLang="en-US" sz="2800" smtClean="0">
                <a:solidFill>
                  <a:schemeClr val="tx1"/>
                </a:solidFill>
                <a:latin typeface="楷体_GB2312" pitchFamily="49" charset="-122"/>
                <a:ea typeface="楷体_GB2312" pitchFamily="49" charset="-122"/>
              </a:rPr>
              <a:t>加１</a:t>
            </a:r>
            <a:endParaRPr lang="zh-CN" altLang="en-US" sz="2800">
              <a:solidFill>
                <a:schemeClr val="tx1"/>
              </a:solidFill>
              <a:latin typeface="楷体_GB2312" pitchFamily="49" charset="-122"/>
              <a:ea typeface="楷体_GB2312" pitchFamily="49" charset="-122"/>
            </a:endParaRPr>
          </a:p>
          <a:p>
            <a:pPr marL="0" indent="0">
              <a:buNone/>
            </a:pPr>
            <a:r>
              <a:rPr lang="en-US" altLang="zh-CN" sz="2800" smtClean="0">
                <a:solidFill>
                  <a:schemeClr val="tx1"/>
                </a:solidFill>
                <a:latin typeface="楷体_GB2312" pitchFamily="49" charset="-122"/>
                <a:ea typeface="楷体_GB2312" pitchFamily="49" charset="-122"/>
              </a:rPr>
              <a:t>     --i</a:t>
            </a:r>
            <a:r>
              <a:rPr lang="zh-CN" altLang="en-US" sz="2800" smtClean="0">
                <a:solidFill>
                  <a:schemeClr val="tx1"/>
                </a:solidFill>
                <a:latin typeface="楷体_GB2312" pitchFamily="49" charset="-122"/>
                <a:ea typeface="楷体_GB2312" pitchFamily="49" charset="-122"/>
              </a:rPr>
              <a:t> 在</a:t>
            </a:r>
            <a:r>
              <a:rPr lang="zh-CN" altLang="en-US" sz="2800">
                <a:solidFill>
                  <a:schemeClr val="tx1"/>
                </a:solidFill>
                <a:latin typeface="楷体_GB2312" pitchFamily="49" charset="-122"/>
                <a:ea typeface="楷体_GB2312" pitchFamily="49" charset="-122"/>
              </a:rPr>
              <a:t>使用ｉ之前，先使ｉ的</a:t>
            </a:r>
            <a:r>
              <a:rPr lang="zh-CN" altLang="en-US" sz="2800" smtClean="0">
                <a:solidFill>
                  <a:schemeClr val="tx1"/>
                </a:solidFill>
                <a:latin typeface="楷体_GB2312" pitchFamily="49" charset="-122"/>
                <a:ea typeface="楷体_GB2312" pitchFamily="49" charset="-122"/>
              </a:rPr>
              <a:t>值减１</a:t>
            </a:r>
            <a:endParaRPr lang="zh-CN" altLang="en-US" sz="2800">
              <a:solidFill>
                <a:schemeClr val="tx1"/>
              </a:solidFill>
              <a:latin typeface="楷体_GB2312" pitchFamily="49" charset="-122"/>
              <a:ea typeface="楷体_GB2312" pitchFamily="49" charset="-122"/>
            </a:endParaRPr>
          </a:p>
          <a:p>
            <a:pPr>
              <a:buFont typeface="Wingdings" panose="05000000000000000000" pitchFamily="2" charset="2"/>
              <a:buChar char="l"/>
            </a:pPr>
            <a:r>
              <a:rPr lang="en-US" altLang="zh-CN" sz="2800">
                <a:solidFill>
                  <a:schemeClr val="tx1"/>
                </a:solidFill>
                <a:latin typeface="楷体_GB2312" pitchFamily="49" charset="-122"/>
                <a:ea typeface="楷体_GB2312" pitchFamily="49" charset="-122"/>
              </a:rPr>
              <a:t>i</a:t>
            </a:r>
            <a:r>
              <a:rPr lang="en-US" altLang="zh-CN" sz="2800" smtClean="0">
                <a:solidFill>
                  <a:schemeClr val="tx1"/>
                </a:solidFill>
                <a:latin typeface="楷体_GB2312" pitchFamily="49" charset="-122"/>
                <a:ea typeface="楷体_GB2312" pitchFamily="49" charset="-122"/>
              </a:rPr>
              <a:t>++</a:t>
            </a:r>
            <a:r>
              <a:rPr lang="zh-CN" altLang="en-US" sz="2800" smtClean="0">
                <a:solidFill>
                  <a:schemeClr val="tx1"/>
                </a:solidFill>
                <a:latin typeface="楷体_GB2312" pitchFamily="49" charset="-122"/>
                <a:ea typeface="楷体_GB2312" pitchFamily="49" charset="-122"/>
              </a:rPr>
              <a:t> 在</a:t>
            </a:r>
            <a:r>
              <a:rPr lang="zh-CN" altLang="en-US" sz="2800">
                <a:solidFill>
                  <a:schemeClr val="tx1"/>
                </a:solidFill>
                <a:latin typeface="楷体_GB2312" pitchFamily="49" charset="-122"/>
                <a:ea typeface="楷体_GB2312" pitchFamily="49" charset="-122"/>
              </a:rPr>
              <a:t>使用ｉ之后，使ｉ的值</a:t>
            </a:r>
            <a:r>
              <a:rPr lang="zh-CN" altLang="en-US" sz="2800" smtClean="0">
                <a:solidFill>
                  <a:schemeClr val="tx1"/>
                </a:solidFill>
                <a:latin typeface="楷体_GB2312" pitchFamily="49" charset="-122"/>
                <a:ea typeface="楷体_GB2312" pitchFamily="49" charset="-122"/>
              </a:rPr>
              <a:t>加</a:t>
            </a:r>
            <a:r>
              <a:rPr lang="en-US" altLang="zh-CN" sz="2800" smtClean="0">
                <a:solidFill>
                  <a:schemeClr val="tx1"/>
                </a:solidFill>
                <a:latin typeface="楷体_GB2312" pitchFamily="49" charset="-122"/>
                <a:ea typeface="楷体_GB2312" pitchFamily="49" charset="-122"/>
              </a:rPr>
              <a:t>1</a:t>
            </a:r>
          </a:p>
          <a:p>
            <a:pPr marL="0" indent="0">
              <a:buNone/>
            </a:pPr>
            <a:r>
              <a:rPr lang="en-US" altLang="zh-CN" sz="2800">
                <a:solidFill>
                  <a:schemeClr val="tx1"/>
                </a:solidFill>
                <a:latin typeface="楷体_GB2312" pitchFamily="49" charset="-122"/>
                <a:ea typeface="楷体_GB2312" pitchFamily="49" charset="-122"/>
              </a:rPr>
              <a:t> </a:t>
            </a:r>
            <a:r>
              <a:rPr lang="en-US" altLang="zh-CN" sz="2800" smtClean="0">
                <a:solidFill>
                  <a:schemeClr val="tx1"/>
                </a:solidFill>
                <a:latin typeface="楷体_GB2312" pitchFamily="49" charset="-122"/>
                <a:ea typeface="楷体_GB2312" pitchFamily="49" charset="-122"/>
              </a:rPr>
              <a:t>    i--</a:t>
            </a:r>
            <a:r>
              <a:rPr lang="zh-CN" altLang="en-US" sz="2800">
                <a:solidFill>
                  <a:schemeClr val="tx1"/>
                </a:solidFill>
                <a:latin typeface="楷体_GB2312" pitchFamily="49" charset="-122"/>
                <a:ea typeface="楷体_GB2312" pitchFamily="49" charset="-122"/>
              </a:rPr>
              <a:t>在使用ｉ之后，使ｉ的</a:t>
            </a:r>
            <a:r>
              <a:rPr lang="zh-CN" altLang="en-US" sz="2800" smtClean="0">
                <a:solidFill>
                  <a:schemeClr val="tx1"/>
                </a:solidFill>
                <a:latin typeface="楷体_GB2312" pitchFamily="49" charset="-122"/>
                <a:ea typeface="楷体_GB2312" pitchFamily="49" charset="-122"/>
              </a:rPr>
              <a:t>值</a:t>
            </a:r>
            <a:r>
              <a:rPr lang="zh-CN" altLang="en-US" sz="2800">
                <a:solidFill>
                  <a:schemeClr val="tx1"/>
                </a:solidFill>
                <a:latin typeface="楷体_GB2312" pitchFamily="49" charset="-122"/>
                <a:ea typeface="楷体_GB2312" pitchFamily="49" charset="-122"/>
              </a:rPr>
              <a:t>减</a:t>
            </a:r>
            <a:r>
              <a:rPr lang="en-US" altLang="zh-CN" sz="2800" smtClean="0">
                <a:solidFill>
                  <a:schemeClr val="tx1"/>
                </a:solidFill>
                <a:latin typeface="楷体_GB2312" pitchFamily="49" charset="-122"/>
                <a:ea typeface="楷体_GB2312" pitchFamily="49" charset="-122"/>
              </a:rPr>
              <a:t>1</a:t>
            </a:r>
            <a:endParaRPr lang="en-US" altLang="zh-CN" sz="2800">
              <a:solidFill>
                <a:schemeClr val="tx1"/>
              </a:solidFill>
              <a:latin typeface="楷体_GB2312" pitchFamily="49" charset="-122"/>
              <a:ea typeface="楷体_GB2312" pitchFamily="49" charset="-122"/>
            </a:endParaRPr>
          </a:p>
          <a:p>
            <a:pPr marL="0" indent="0">
              <a:buNone/>
            </a:pPr>
            <a:endParaRPr lang="zh-CN" altLang="en-US" sz="2800">
              <a:solidFill>
                <a:schemeClr val="tx1"/>
              </a:solidFill>
              <a:latin typeface="楷体_GB2312" pitchFamily="49" charset="-122"/>
              <a:ea typeface="楷体_GB2312" pitchFamily="49" charset="-122"/>
            </a:endParaRPr>
          </a:p>
          <a:p>
            <a:pPr>
              <a:buFontTx/>
              <a:buNone/>
            </a:pPr>
            <a:r>
              <a:rPr lang="zh-CN" altLang="en-US" sz="2800">
                <a:solidFill>
                  <a:srgbClr val="663300"/>
                </a:solidFill>
                <a:latin typeface="楷体_GB2312" pitchFamily="49" charset="-122"/>
                <a:ea typeface="楷体_GB2312" pitchFamily="49" charset="-122"/>
              </a:rPr>
              <a:t>    </a:t>
            </a:r>
          </a:p>
        </p:txBody>
      </p:sp>
      <p:sp>
        <p:nvSpPr>
          <p:cNvPr id="5" name="文本框 4"/>
          <p:cNvSpPr txBox="1"/>
          <p:nvPr/>
        </p:nvSpPr>
        <p:spPr>
          <a:xfrm>
            <a:off x="827584" y="4941168"/>
            <a:ext cx="1723549" cy="461665"/>
          </a:xfrm>
          <a:prstGeom prst="rect">
            <a:avLst/>
          </a:prstGeom>
          <a:solidFill>
            <a:srgbClr val="FEFFE9"/>
          </a:solidFill>
          <a:ln w="28575">
            <a:solidFill>
              <a:srgbClr val="00B0F0"/>
            </a:solidFill>
          </a:ln>
        </p:spPr>
        <p:txBody>
          <a:bodyPr wrap="none" rtlCol="0">
            <a:spAutoFit/>
          </a:bodyPr>
          <a:lstStyle/>
          <a:p>
            <a:r>
              <a:rPr lang="zh-CN" altLang="en-US">
                <a:latin typeface="楷体" panose="02010609060101010101" pitchFamily="49" charset="-122"/>
                <a:ea typeface="楷体" panose="02010609060101010101" pitchFamily="49" charset="-122"/>
              </a:rPr>
              <a:t>单</a:t>
            </a:r>
            <a:r>
              <a:rPr lang="zh-CN" altLang="en-US" smtClean="0">
                <a:latin typeface="楷体" panose="02010609060101010101" pitchFamily="49" charset="-122"/>
                <a:ea typeface="楷体" panose="02010609060101010101" pitchFamily="49" charset="-122"/>
              </a:rPr>
              <a:t>目运算符</a:t>
            </a:r>
          </a:p>
        </p:txBody>
      </p:sp>
      <p:sp>
        <p:nvSpPr>
          <p:cNvPr id="6" name="文本框 5"/>
          <p:cNvSpPr txBox="1"/>
          <p:nvPr/>
        </p:nvSpPr>
        <p:spPr>
          <a:xfrm>
            <a:off x="3203848" y="4941168"/>
            <a:ext cx="954107" cy="461665"/>
          </a:xfrm>
          <a:prstGeom prst="rect">
            <a:avLst/>
          </a:prstGeom>
          <a:solidFill>
            <a:srgbClr val="FEFFE9"/>
          </a:solidFill>
          <a:ln w="28575">
            <a:solidFill>
              <a:srgbClr val="00B0F0"/>
            </a:solidFill>
          </a:ln>
        </p:spPr>
        <p:txBody>
          <a:bodyPr wrap="none" rtlCol="0">
            <a:spAutoFit/>
          </a:bodyPr>
          <a:lstStyle/>
          <a:p>
            <a:r>
              <a:rPr lang="zh-CN" altLang="en-US" smtClean="0">
                <a:latin typeface="楷体" panose="02010609060101010101" pitchFamily="49" charset="-122"/>
                <a:ea typeface="楷体" panose="02010609060101010101" pitchFamily="49" charset="-122"/>
              </a:rPr>
              <a:t>第</a:t>
            </a:r>
            <a:r>
              <a:rPr lang="en-US" altLang="zh-CN" smtClean="0">
                <a:latin typeface="楷体" panose="02010609060101010101" pitchFamily="49" charset="-122"/>
                <a:ea typeface="楷体" panose="02010609060101010101" pitchFamily="49" charset="-122"/>
              </a:rPr>
              <a:t>2</a:t>
            </a:r>
            <a:r>
              <a:rPr lang="zh-CN" altLang="en-US" smtClean="0">
                <a:latin typeface="楷体" panose="02010609060101010101" pitchFamily="49" charset="-122"/>
                <a:ea typeface="楷体" panose="02010609060101010101" pitchFamily="49" charset="-122"/>
              </a:rPr>
              <a:t>级</a:t>
            </a:r>
          </a:p>
        </p:txBody>
      </p:sp>
      <p:sp>
        <p:nvSpPr>
          <p:cNvPr id="7" name="文本框 6"/>
          <p:cNvSpPr txBox="1"/>
          <p:nvPr/>
        </p:nvSpPr>
        <p:spPr>
          <a:xfrm>
            <a:off x="4826135" y="4941167"/>
            <a:ext cx="1415772" cy="461665"/>
          </a:xfrm>
          <a:prstGeom prst="rect">
            <a:avLst/>
          </a:prstGeom>
          <a:solidFill>
            <a:srgbClr val="FEFFE9"/>
          </a:solidFill>
          <a:ln w="28575">
            <a:solidFill>
              <a:srgbClr val="00B0F0"/>
            </a:solidFill>
          </a:ln>
        </p:spPr>
        <p:txBody>
          <a:bodyPr wrap="none" rtlCol="0">
            <a:spAutoFit/>
          </a:bodyPr>
          <a:lstStyle/>
          <a:p>
            <a:r>
              <a:rPr lang="zh-CN" altLang="en-US" smtClean="0">
                <a:latin typeface="楷体" panose="02010609060101010101" pitchFamily="49" charset="-122"/>
                <a:ea typeface="楷体" panose="02010609060101010101" pitchFamily="49" charset="-122"/>
              </a:rPr>
              <a:t>自右至左</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1700808"/>
            <a:ext cx="4578585" cy="2978303"/>
          </a:xfrm>
          <a:prstGeom prst="rect">
            <a:avLst/>
          </a:prstGeom>
          <a:ln w="19050">
            <a:solidFill>
              <a:srgbClr val="00B050"/>
            </a:solidFill>
          </a:ln>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458" y="1988840"/>
            <a:ext cx="1056361" cy="609857"/>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712935"/>
            <a:ext cx="4584936" cy="2940201"/>
          </a:xfrm>
          <a:prstGeom prst="rect">
            <a:avLst/>
          </a:prstGeom>
          <a:ln w="12700">
            <a:solidFill>
              <a:srgbClr val="00B050"/>
            </a:solidFill>
          </a:ln>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2359" y="1979757"/>
            <a:ext cx="1085859" cy="618940"/>
          </a:xfrm>
          <a:prstGeom prst="rect">
            <a:avLst/>
          </a:prstGeom>
        </p:spPr>
      </p:pic>
      <p:sp>
        <p:nvSpPr>
          <p:cNvPr id="15" name="Rectangle 3"/>
          <p:cNvSpPr>
            <a:spLocks noChangeArrowheads="1"/>
          </p:cNvSpPr>
          <p:nvPr/>
        </p:nvSpPr>
        <p:spPr bwMode="auto">
          <a:xfrm>
            <a:off x="323850" y="5513292"/>
            <a:ext cx="8820150" cy="120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1435100" indent="-1435100">
              <a:buFontTx/>
              <a:buNone/>
            </a:pPr>
            <a:r>
              <a:rPr lang="zh-CN" altLang="en-US" sz="3600" b="1">
                <a:solidFill>
                  <a:srgbClr val="CC0000"/>
                </a:solidFill>
                <a:latin typeface="楷体" panose="02010609060101010101" pitchFamily="49" charset="-122"/>
                <a:ea typeface="楷体" panose="02010609060101010101" pitchFamily="49" charset="-122"/>
              </a:rPr>
              <a:t>注意</a:t>
            </a:r>
            <a:r>
              <a:rPr lang="zh-CN" altLang="en-US" sz="3600" b="1" smtClean="0">
                <a:solidFill>
                  <a:srgbClr val="CC0000"/>
                </a:solidFill>
                <a:latin typeface="楷体" panose="02010609060101010101" pitchFamily="49" charset="-122"/>
                <a:ea typeface="楷体" panose="02010609060101010101" pitchFamily="49" charset="-122"/>
              </a:rPr>
              <a:t>：</a:t>
            </a:r>
            <a:r>
              <a:rPr lang="zh-CN" altLang="en-US" sz="2800" smtClean="0">
                <a:solidFill>
                  <a:srgbClr val="000099"/>
                </a:solidFill>
                <a:latin typeface="楷体" panose="02010609060101010101" pitchFamily="49" charset="-122"/>
                <a:ea typeface="楷体" panose="02010609060101010101" pitchFamily="49" charset="-122"/>
              </a:rPr>
              <a:t>自加自减运算符只能</a:t>
            </a:r>
            <a:r>
              <a:rPr lang="zh-CN" altLang="en-US" sz="2800">
                <a:solidFill>
                  <a:srgbClr val="000099"/>
                </a:solidFill>
                <a:latin typeface="楷体" panose="02010609060101010101" pitchFamily="49" charset="-122"/>
                <a:ea typeface="楷体" panose="02010609060101010101" pitchFamily="49" charset="-122"/>
              </a:rPr>
              <a:t>用于变量，而不能</a:t>
            </a:r>
            <a:r>
              <a:rPr lang="zh-CN" altLang="en-US" sz="2800" smtClean="0">
                <a:solidFill>
                  <a:srgbClr val="000099"/>
                </a:solidFill>
                <a:latin typeface="楷体" panose="02010609060101010101" pitchFamily="49" charset="-122"/>
                <a:ea typeface="楷体" panose="02010609060101010101" pitchFamily="49" charset="-122"/>
              </a:rPr>
              <a:t>用于 常量</a:t>
            </a:r>
            <a:r>
              <a:rPr lang="zh-CN" altLang="en-US" sz="2800">
                <a:solidFill>
                  <a:srgbClr val="000099"/>
                </a:solidFill>
                <a:latin typeface="楷体" panose="02010609060101010101" pitchFamily="49" charset="-122"/>
                <a:ea typeface="楷体" panose="02010609060101010101" pitchFamily="49" charset="-122"/>
              </a:rPr>
              <a:t>或</a:t>
            </a:r>
            <a:r>
              <a:rPr lang="zh-CN" altLang="en-US" sz="2800" smtClean="0">
                <a:solidFill>
                  <a:srgbClr val="000099"/>
                </a:solidFill>
                <a:latin typeface="楷体" panose="02010609060101010101" pitchFamily="49" charset="-122"/>
                <a:ea typeface="楷体" panose="02010609060101010101" pitchFamily="49" charset="-122"/>
              </a:rPr>
              <a:t>表达式</a:t>
            </a:r>
            <a:endParaRPr lang="zh-CN" altLang="en-US" sz="2800">
              <a:solidFill>
                <a:srgbClr val="000099"/>
              </a:solidFill>
              <a:latin typeface="楷体" panose="02010609060101010101" pitchFamily="49" charset="-122"/>
              <a:ea typeface="楷体" panose="02010609060101010101" pitchFamily="49" charset="-122"/>
            </a:endParaRPr>
          </a:p>
          <a:p>
            <a:pPr>
              <a:buFontTx/>
              <a:buNone/>
            </a:pPr>
            <a:r>
              <a:rPr lang="zh-CN" altLang="en-US" sz="2800">
                <a:solidFill>
                  <a:srgbClr val="000099"/>
                </a:solidFill>
                <a:latin typeface="楷体" panose="02010609060101010101" pitchFamily="49" charset="-122"/>
                <a:ea typeface="楷体" panose="02010609060101010101" pitchFamily="49" charset="-122"/>
              </a:rPr>
              <a:t>  </a:t>
            </a:r>
            <a:endParaRPr lang="zh-CN" altLang="en-US" sz="2800">
              <a:solidFill>
                <a:schemeClr val="tx1"/>
              </a:solidFill>
              <a:latin typeface="宋体" panose="02010600030101010101" pitchFamily="2" charset="-122"/>
            </a:endParaRPr>
          </a:p>
          <a:p>
            <a:pPr>
              <a:buFontTx/>
              <a:buNone/>
            </a:pPr>
            <a:r>
              <a:rPr lang="zh-CN" altLang="en-US"/>
              <a:t> </a:t>
            </a:r>
          </a:p>
        </p:txBody>
      </p:sp>
      <p:sp>
        <p:nvSpPr>
          <p:cNvPr id="16" name="Rectangle 4"/>
          <p:cNvSpPr>
            <a:spLocks noChangeArrowheads="1"/>
          </p:cNvSpPr>
          <p:nvPr/>
        </p:nvSpPr>
        <p:spPr bwMode="auto">
          <a:xfrm>
            <a:off x="179512" y="5353645"/>
            <a:ext cx="8964488" cy="1104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2800" smtClean="0">
                <a:solidFill>
                  <a:schemeClr val="tx1"/>
                </a:solidFill>
                <a:latin typeface="楷体" panose="02010609060101010101" pitchFamily="49" charset="-122"/>
                <a:ea typeface="楷体" panose="02010609060101010101" pitchFamily="49" charset="-122"/>
              </a:rPr>
              <a:t>自加（</a:t>
            </a:r>
            <a:r>
              <a:rPr lang="zh-CN" altLang="en-US" sz="2800">
                <a:solidFill>
                  <a:schemeClr val="tx1"/>
                </a:solidFill>
                <a:latin typeface="楷体" panose="02010609060101010101" pitchFamily="49" charset="-122"/>
                <a:ea typeface="楷体" panose="02010609060101010101" pitchFamily="49" charset="-122"/>
              </a:rPr>
              <a:t>减）运算符常用于循环语句中使循环</a:t>
            </a:r>
            <a:r>
              <a:rPr lang="zh-CN" altLang="en-US" sz="2800" smtClean="0">
                <a:solidFill>
                  <a:schemeClr val="tx1"/>
                </a:solidFill>
                <a:latin typeface="楷体" panose="02010609060101010101" pitchFamily="49" charset="-122"/>
                <a:ea typeface="楷体" panose="02010609060101010101" pitchFamily="49" charset="-122"/>
              </a:rPr>
              <a:t>变量自动加</a:t>
            </a:r>
            <a:r>
              <a:rPr lang="en-US" altLang="zh-CN" sz="2800" smtClean="0">
                <a:solidFill>
                  <a:schemeClr val="tx1"/>
                </a:solidFill>
                <a:latin typeface="楷体" panose="02010609060101010101" pitchFamily="49" charset="-122"/>
                <a:ea typeface="楷体" panose="02010609060101010101" pitchFamily="49" charset="-122"/>
              </a:rPr>
              <a:t>1</a:t>
            </a:r>
          </a:p>
          <a:p>
            <a:pPr>
              <a:buFontTx/>
              <a:buNone/>
            </a:pPr>
            <a:r>
              <a:rPr lang="zh-CN" altLang="en-US" sz="2800" smtClean="0">
                <a:solidFill>
                  <a:schemeClr val="tx1"/>
                </a:solidFill>
                <a:latin typeface="楷体" panose="02010609060101010101" pitchFamily="49" charset="-122"/>
                <a:ea typeface="楷体" panose="02010609060101010101" pitchFamily="49" charset="-122"/>
              </a:rPr>
              <a:t>也</a:t>
            </a:r>
            <a:r>
              <a:rPr lang="zh-CN" altLang="en-US" sz="2800">
                <a:solidFill>
                  <a:schemeClr val="tx1"/>
                </a:solidFill>
                <a:latin typeface="楷体" panose="02010609060101010101" pitchFamily="49" charset="-122"/>
                <a:ea typeface="楷体" panose="02010609060101010101" pitchFamily="49" charset="-122"/>
              </a:rPr>
              <a:t>用于指针变量，使指针指向下一</a:t>
            </a:r>
            <a:r>
              <a:rPr lang="zh-CN" altLang="en-US" sz="2800" smtClean="0">
                <a:solidFill>
                  <a:schemeClr val="tx1"/>
                </a:solidFill>
                <a:latin typeface="楷体" panose="02010609060101010101" pitchFamily="49" charset="-122"/>
                <a:ea typeface="楷体" panose="02010609060101010101" pitchFamily="49" charset="-122"/>
              </a:rPr>
              <a:t>个或上一个地址</a:t>
            </a:r>
            <a:endParaRPr lang="zh-CN" altLang="en-US" sz="2800">
              <a:solidFill>
                <a:schemeClr val="tx1"/>
              </a:solidFill>
              <a:latin typeface="楷体" panose="02010609060101010101" pitchFamily="49" charset="-122"/>
              <a:ea typeface="楷体" panose="02010609060101010101" pitchFamily="49" charset="-122"/>
            </a:endParaRPr>
          </a:p>
          <a:p>
            <a:pPr>
              <a:buFontTx/>
              <a:buNone/>
            </a:pPr>
            <a:endParaRPr lang="zh-CN" altLang="en-US" sz="2800">
              <a:solidFill>
                <a:schemeClr val="tx1"/>
              </a:solidFill>
              <a:latin typeface="宋体" panose="02010600030101010101" pitchFamily="2" charset="-122"/>
            </a:endParaRPr>
          </a:p>
          <a:p>
            <a:pPr>
              <a:buFontTx/>
              <a:buNone/>
            </a:pPr>
            <a:r>
              <a:rPr lang="zh-CN" altLang="en-US"/>
              <a:t> </a:t>
            </a:r>
          </a:p>
        </p:txBody>
      </p:sp>
      <p:sp>
        <p:nvSpPr>
          <p:cNvPr id="17" name="文本框 16"/>
          <p:cNvSpPr txBox="1"/>
          <p:nvPr/>
        </p:nvSpPr>
        <p:spPr>
          <a:xfrm>
            <a:off x="2411599" y="5490610"/>
            <a:ext cx="3960440" cy="830997"/>
          </a:xfrm>
          <a:prstGeom prst="rect">
            <a:avLst/>
          </a:prstGeom>
          <a:noFill/>
        </p:spPr>
        <p:txBody>
          <a:bodyPr wrap="square" rtlCol="0">
            <a:spAutoFit/>
          </a:bodyPr>
          <a:lstStyle/>
          <a:p>
            <a:pPr>
              <a:buFontTx/>
              <a:buNone/>
            </a:pPr>
            <a:r>
              <a:rPr lang="zh-CN" altLang="en-US">
                <a:solidFill>
                  <a:srgbClr val="CC0000"/>
                </a:solidFill>
                <a:latin typeface="楷体" panose="02010609060101010101" pitchFamily="49" charset="-122"/>
                <a:ea typeface="楷体" panose="02010609060101010101" pitchFamily="49" charset="-122"/>
              </a:rPr>
              <a:t>不要写</a:t>
            </a:r>
            <a:r>
              <a:rPr lang="zh-CN" altLang="en-US" smtClean="0">
                <a:solidFill>
                  <a:srgbClr val="CC0000"/>
                </a:solidFill>
                <a:latin typeface="楷体" panose="02010609060101010101" pitchFamily="49" charset="-122"/>
                <a:ea typeface="楷体" panose="02010609060101010101" pitchFamily="49" charset="-122"/>
              </a:rPr>
              <a:t>成  </a:t>
            </a:r>
            <a:r>
              <a:rPr lang="en-US" altLang="zh-CN" smtClean="0">
                <a:solidFill>
                  <a:srgbClr val="CC0000"/>
                </a:solidFill>
                <a:latin typeface="楷体" panose="02010609060101010101" pitchFamily="49" charset="-122"/>
                <a:ea typeface="楷体" panose="02010609060101010101" pitchFamily="49" charset="-122"/>
              </a:rPr>
              <a:t>i</a:t>
            </a:r>
            <a:r>
              <a:rPr lang="en-US" altLang="zh-CN">
                <a:solidFill>
                  <a:srgbClr val="CC0000"/>
                </a:solidFill>
                <a:latin typeface="楷体" panose="02010609060101010101" pitchFamily="49" charset="-122"/>
                <a:ea typeface="楷体" panose="02010609060101010101" pitchFamily="49" charset="-122"/>
              </a:rPr>
              <a:t>+++</a:t>
            </a:r>
            <a:r>
              <a:rPr lang="en-US" altLang="zh-CN" smtClean="0">
                <a:solidFill>
                  <a:srgbClr val="CC0000"/>
                </a:solidFill>
                <a:latin typeface="楷体" panose="02010609060101010101" pitchFamily="49" charset="-122"/>
                <a:ea typeface="楷体" panose="02010609060101010101" pitchFamily="49" charset="-122"/>
              </a:rPr>
              <a:t>j </a:t>
            </a:r>
            <a:r>
              <a:rPr lang="zh-CN" altLang="en-US" smtClean="0">
                <a:solidFill>
                  <a:srgbClr val="CC0000"/>
                </a:solidFill>
                <a:latin typeface="楷体" panose="02010609060101010101" pitchFamily="49" charset="-122"/>
                <a:ea typeface="楷体" panose="02010609060101010101" pitchFamily="49" charset="-122"/>
              </a:rPr>
              <a:t>的形式</a:t>
            </a:r>
            <a:endParaRPr lang="en-US" altLang="zh-CN" smtClean="0">
              <a:solidFill>
                <a:srgbClr val="CC0000"/>
              </a:solidFill>
              <a:latin typeface="楷体" panose="02010609060101010101" pitchFamily="49" charset="-122"/>
              <a:ea typeface="楷体" panose="02010609060101010101" pitchFamily="49" charset="-122"/>
            </a:endParaRPr>
          </a:p>
          <a:p>
            <a:pPr>
              <a:buFontTx/>
              <a:buNone/>
            </a:pPr>
            <a:r>
              <a:rPr lang="zh-CN" altLang="en-US" smtClean="0">
                <a:solidFill>
                  <a:srgbClr val="CC0000"/>
                </a:solidFill>
                <a:latin typeface="楷体" panose="02010609060101010101" pitchFamily="49" charset="-122"/>
                <a:ea typeface="楷体" panose="02010609060101010101" pitchFamily="49" charset="-122"/>
              </a:rPr>
              <a:t>而</a:t>
            </a:r>
            <a:r>
              <a:rPr lang="zh-CN" altLang="en-US">
                <a:solidFill>
                  <a:srgbClr val="CC0000"/>
                </a:solidFill>
                <a:latin typeface="楷体" panose="02010609060101010101" pitchFamily="49" charset="-122"/>
                <a:ea typeface="楷体" panose="02010609060101010101" pitchFamily="49" charset="-122"/>
              </a:rPr>
              <a:t>应写</a:t>
            </a:r>
            <a:r>
              <a:rPr lang="zh-CN" altLang="en-US" smtClean="0">
                <a:solidFill>
                  <a:srgbClr val="CC0000"/>
                </a:solidFill>
                <a:latin typeface="楷体" panose="02010609060101010101" pitchFamily="49" charset="-122"/>
                <a:ea typeface="楷体" panose="02010609060101010101" pitchFamily="49" charset="-122"/>
              </a:rPr>
              <a:t>成  </a:t>
            </a:r>
            <a:r>
              <a:rPr lang="en-US" altLang="zh-CN">
                <a:solidFill>
                  <a:srgbClr val="CC0000"/>
                </a:solidFill>
                <a:latin typeface="楷体" panose="02010609060101010101" pitchFamily="49" charset="-122"/>
                <a:ea typeface="楷体" panose="02010609060101010101" pitchFamily="49" charset="-122"/>
              </a:rPr>
              <a:t>(i++)+j</a:t>
            </a:r>
            <a:r>
              <a:rPr lang="zh-CN" altLang="en-US">
                <a:solidFill>
                  <a:srgbClr val="CC0000"/>
                </a:solidFill>
                <a:latin typeface="楷体" panose="02010609060101010101" pitchFamily="49" charset="-122"/>
                <a:ea typeface="楷体" panose="02010609060101010101" pitchFamily="49" charset="-122"/>
              </a:rPr>
              <a:t>的形式 </a:t>
            </a:r>
          </a:p>
        </p:txBody>
      </p:sp>
    </p:spTree>
    <p:extLst>
      <p:ext uri="{BB962C8B-B14F-4D97-AF65-F5344CB8AC3E}">
        <p14:creationId xmlns:p14="http://schemas.microsoft.com/office/powerpoint/2010/main" val="2432920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16" presetClass="entr" presetSubtype="21"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1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1000"/>
                                        <p:tgtEl>
                                          <p:spTgt spid="16"/>
                                        </p:tgtEl>
                                      </p:cBhvr>
                                    </p:animEffect>
                                  </p:childTnLst>
                                </p:cTn>
                              </p:par>
                              <p:par>
                                <p:cTn id="53" presetID="1" presetClass="exit" presetSubtype="0" fill="hold" grpId="1"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arn(inVertical)">
                                      <p:cBhvr>
                                        <p:cTn id="59" dur="500"/>
                                        <p:tgtEl>
                                          <p:spTgt spid="17"/>
                                        </p:tgtEl>
                                      </p:cBhvr>
                                    </p:animEffect>
                                  </p:childTnLst>
                                </p:cTn>
                              </p:par>
                              <p:par>
                                <p:cTn id="60" presetID="1" presetClass="exit" presetSubtype="0" fill="hold" grpId="1" nodeType="withEffect">
                                  <p:stCondLst>
                                    <p:cond delay="0"/>
                                  </p:stCondLst>
                                  <p:childTnLst>
                                    <p:set>
                                      <p:cBhvr>
                                        <p:cTn id="61"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p:bldP spid="6" grpId="0" animBg="1"/>
      <p:bldP spid="7" grpId="0" animBg="1"/>
      <p:bldP spid="15" grpId="0" autoUpdateAnimBg="0"/>
      <p:bldP spid="15" grpId="1"/>
      <p:bldP spid="16" grpId="0" autoUpdateAnimBg="0"/>
      <p:bldP spid="16" grpId="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25</a:t>
            </a:fld>
            <a:endParaRPr lang="zh-CN" altLang="en-US"/>
          </a:p>
        </p:txBody>
      </p:sp>
      <p:sp>
        <p:nvSpPr>
          <p:cNvPr id="6" name="Rectangle 3"/>
          <p:cNvSpPr>
            <a:spLocks noChangeArrowheads="1"/>
          </p:cNvSpPr>
          <p:nvPr/>
        </p:nvSpPr>
        <p:spPr bwMode="auto">
          <a:xfrm>
            <a:off x="314916" y="507903"/>
            <a:ext cx="8497888"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Ø"/>
            </a:pPr>
            <a:r>
              <a:rPr lang="zh-CN" altLang="en-US" sz="2800" smtClean="0">
                <a:solidFill>
                  <a:schemeClr val="tx1"/>
                </a:solidFill>
                <a:latin typeface="楷体" panose="02010609060101010101" pitchFamily="49" charset="-122"/>
                <a:ea typeface="楷体" panose="02010609060101010101" pitchFamily="49" charset="-122"/>
              </a:rPr>
              <a:t>在</a:t>
            </a:r>
            <a:r>
              <a:rPr lang="zh-CN" altLang="en-US" sz="2800">
                <a:solidFill>
                  <a:schemeClr val="tx1"/>
                </a:solidFill>
                <a:latin typeface="楷体" panose="02010609060101010101" pitchFamily="49" charset="-122"/>
                <a:ea typeface="楷体" panose="02010609060101010101" pitchFamily="49" charset="-122"/>
              </a:rPr>
              <a:t>调用函数时，实参数的求值顺序，Ｃ标准并无</a:t>
            </a:r>
            <a:r>
              <a:rPr lang="zh-CN" altLang="en-US" sz="2800" smtClean="0">
                <a:solidFill>
                  <a:schemeClr val="tx1"/>
                </a:solidFill>
                <a:latin typeface="楷体" panose="02010609060101010101" pitchFamily="49" charset="-122"/>
                <a:ea typeface="楷体" panose="02010609060101010101" pitchFamily="49" charset="-122"/>
              </a:rPr>
              <a:t>统一</a:t>
            </a:r>
            <a:r>
              <a:rPr lang="zh-CN" altLang="en-US" sz="2800">
                <a:solidFill>
                  <a:schemeClr val="tx1"/>
                </a:solidFill>
                <a:latin typeface="楷体" panose="02010609060101010101" pitchFamily="49" charset="-122"/>
                <a:ea typeface="楷体" panose="02010609060101010101" pitchFamily="49" charset="-122"/>
              </a:rPr>
              <a:t>规定。</a:t>
            </a:r>
          </a:p>
          <a:p>
            <a:pPr>
              <a:buFontTx/>
              <a:buNone/>
            </a:pPr>
            <a:r>
              <a:rPr lang="zh-CN" altLang="en-US" sz="2800" b="1">
                <a:solidFill>
                  <a:srgbClr val="CC0000"/>
                </a:solidFill>
                <a:latin typeface="楷体" panose="02010609060101010101" pitchFamily="49" charset="-122"/>
                <a:ea typeface="楷体" panose="02010609060101010101" pitchFamily="49" charset="-122"/>
              </a:rPr>
              <a:t>例如：</a:t>
            </a:r>
            <a:r>
              <a:rPr lang="zh-CN" altLang="en-US" sz="2800">
                <a:solidFill>
                  <a:schemeClr val="tx1"/>
                </a:solidFill>
                <a:latin typeface="楷体" panose="02010609060101010101" pitchFamily="49" charset="-122"/>
                <a:ea typeface="楷体" panose="02010609060101010101" pitchFamily="49" charset="-122"/>
              </a:rPr>
              <a:t>ｉ的初值</a:t>
            </a:r>
            <a:r>
              <a:rPr lang="zh-CN" altLang="en-US" sz="2800" smtClean="0">
                <a:solidFill>
                  <a:schemeClr val="tx1"/>
                </a:solidFill>
                <a:latin typeface="楷体" panose="02010609060101010101" pitchFamily="49" charset="-122"/>
                <a:ea typeface="楷体" panose="02010609060101010101" pitchFamily="49" charset="-122"/>
              </a:rPr>
              <a:t>为</a:t>
            </a:r>
            <a:r>
              <a:rPr lang="en-US" altLang="zh-CN" sz="2800" smtClean="0">
                <a:solidFill>
                  <a:schemeClr val="tx1"/>
                </a:solidFill>
                <a:latin typeface="楷体" panose="02010609060101010101" pitchFamily="49" charset="-122"/>
                <a:ea typeface="楷体" panose="02010609060101010101" pitchFamily="49" charset="-122"/>
              </a:rPr>
              <a:t>0</a:t>
            </a:r>
            <a:r>
              <a:rPr lang="zh-CN" altLang="en-US" sz="2800" smtClean="0">
                <a:solidFill>
                  <a:schemeClr val="tx1"/>
                </a:solidFill>
                <a:latin typeface="楷体" panose="02010609060101010101" pitchFamily="49" charset="-122"/>
                <a:ea typeface="楷体" panose="02010609060101010101" pitchFamily="49" charset="-122"/>
              </a:rPr>
              <a:t>，</a:t>
            </a:r>
            <a:r>
              <a:rPr lang="zh-CN" altLang="en-US" sz="2800">
                <a:solidFill>
                  <a:schemeClr val="tx1"/>
                </a:solidFill>
                <a:latin typeface="楷体" panose="02010609060101010101" pitchFamily="49" charset="-122"/>
                <a:ea typeface="楷体" panose="02010609060101010101" pitchFamily="49" charset="-122"/>
              </a:rPr>
              <a:t>如果有下面的函数调用：</a:t>
            </a:r>
            <a:endParaRPr lang="zh-CN" altLang="en-US" sz="2800" b="1">
              <a:solidFill>
                <a:srgbClr val="008000"/>
              </a:solidFill>
              <a:latin typeface="楷体" panose="02010609060101010101" pitchFamily="49" charset="-122"/>
              <a:ea typeface="楷体" panose="02010609060101010101" pitchFamily="49" charset="-122"/>
            </a:endParaRPr>
          </a:p>
          <a:p>
            <a:pPr>
              <a:buFontTx/>
              <a:buNone/>
            </a:pPr>
            <a:r>
              <a:rPr lang="zh-CN" altLang="en-US" sz="2800" b="1">
                <a:solidFill>
                  <a:srgbClr val="008000"/>
                </a:solidFill>
                <a:latin typeface="楷体" panose="02010609060101010101" pitchFamily="49" charset="-122"/>
                <a:ea typeface="楷体" panose="02010609060101010101" pitchFamily="49" charset="-122"/>
              </a:rPr>
              <a:t>         </a:t>
            </a:r>
            <a:r>
              <a:rPr lang="en-US" altLang="zh-CN" sz="2800" b="1">
                <a:solidFill>
                  <a:srgbClr val="008000"/>
                </a:solidFill>
                <a:latin typeface="楷体" panose="02010609060101010101" pitchFamily="49" charset="-122"/>
                <a:ea typeface="楷体" panose="02010609060101010101" pitchFamily="49" charset="-122"/>
              </a:rPr>
              <a:t>printf</a:t>
            </a:r>
            <a:r>
              <a:rPr lang="zh-CN" altLang="en-US" sz="2800" b="1">
                <a:solidFill>
                  <a:srgbClr val="008000"/>
                </a:solidFill>
                <a:latin typeface="楷体" panose="02010609060101010101" pitchFamily="49" charset="-122"/>
                <a:ea typeface="楷体" panose="02010609060101010101" pitchFamily="49" charset="-122"/>
              </a:rPr>
              <a:t>（</a:t>
            </a:r>
            <a:r>
              <a:rPr lang="en-US" altLang="zh-CN" sz="2800" b="1">
                <a:solidFill>
                  <a:srgbClr val="008000"/>
                </a:solidFill>
                <a:latin typeface="楷体" panose="02010609060101010101" pitchFamily="49" charset="-122"/>
                <a:ea typeface="楷体" panose="02010609060101010101" pitchFamily="49" charset="-122"/>
              </a:rPr>
              <a:t>″</a:t>
            </a:r>
            <a:r>
              <a:rPr lang="zh-CN" altLang="en-US" sz="2800" b="1">
                <a:solidFill>
                  <a:srgbClr val="008000"/>
                </a:solidFill>
                <a:latin typeface="楷体" panose="02010609060101010101" pitchFamily="49" charset="-122"/>
                <a:ea typeface="楷体" panose="02010609060101010101" pitchFamily="49" charset="-122"/>
              </a:rPr>
              <a:t>％ｄ，％ｄ</a:t>
            </a:r>
            <a:r>
              <a:rPr lang="en-US" altLang="zh-CN" sz="2800" b="1">
                <a:solidFill>
                  <a:srgbClr val="008000"/>
                </a:solidFill>
                <a:latin typeface="楷体" panose="02010609060101010101" pitchFamily="49" charset="-122"/>
                <a:ea typeface="楷体" panose="02010609060101010101" pitchFamily="49" charset="-122"/>
              </a:rPr>
              <a:t>″</a:t>
            </a:r>
            <a:r>
              <a:rPr lang="zh-CN" altLang="en-US" sz="2800" b="1">
                <a:solidFill>
                  <a:srgbClr val="008000"/>
                </a:solidFill>
                <a:latin typeface="楷体" panose="02010609060101010101" pitchFamily="49" charset="-122"/>
                <a:ea typeface="楷体" panose="02010609060101010101" pitchFamily="49" charset="-122"/>
              </a:rPr>
              <a:t>，ｉ，</a:t>
            </a:r>
            <a:r>
              <a:rPr lang="en-US" altLang="zh-CN" sz="2800" b="1">
                <a:solidFill>
                  <a:srgbClr val="008000"/>
                </a:solidFill>
                <a:latin typeface="楷体" panose="02010609060101010101" pitchFamily="49" charset="-122"/>
                <a:ea typeface="楷体" panose="02010609060101010101" pitchFamily="49" charset="-122"/>
              </a:rPr>
              <a:t>i</a:t>
            </a:r>
            <a:r>
              <a:rPr lang="en-US" altLang="zh-CN" sz="2800" b="1" smtClean="0">
                <a:solidFill>
                  <a:srgbClr val="008000"/>
                </a:solidFill>
                <a:latin typeface="楷体" panose="02010609060101010101" pitchFamily="49" charset="-122"/>
                <a:ea typeface="楷体" panose="02010609060101010101" pitchFamily="49" charset="-122"/>
              </a:rPr>
              <a:t>++);</a:t>
            </a:r>
            <a:r>
              <a:rPr lang="en-US" altLang="zh-CN" sz="2800" smtClean="0">
                <a:solidFill>
                  <a:schemeClr val="tx1"/>
                </a:solidFill>
                <a:latin typeface="楷体" panose="02010609060101010101" pitchFamily="49" charset="-122"/>
                <a:ea typeface="楷体" panose="02010609060101010101" pitchFamily="49" charset="-122"/>
              </a:rPr>
              <a:t>  </a:t>
            </a:r>
          </a:p>
          <a:p>
            <a:pPr>
              <a:buFontTx/>
              <a:buNone/>
            </a:pPr>
            <a:r>
              <a:rPr lang="zh-CN" altLang="en-US" sz="2800" smtClean="0">
                <a:solidFill>
                  <a:schemeClr val="tx1"/>
                </a:solidFill>
                <a:latin typeface="楷体" panose="02010609060101010101" pitchFamily="49" charset="-122"/>
                <a:ea typeface="楷体" panose="02010609060101010101" pitchFamily="49" charset="-122"/>
              </a:rPr>
              <a:t>在</a:t>
            </a:r>
            <a:r>
              <a:rPr lang="zh-CN" altLang="en-US" sz="2800">
                <a:solidFill>
                  <a:schemeClr val="tx1"/>
                </a:solidFill>
                <a:latin typeface="楷体" panose="02010609060101010101" pitchFamily="49" charset="-122"/>
                <a:ea typeface="楷体" panose="02010609060101010101" pitchFamily="49" charset="-122"/>
              </a:rPr>
              <a:t>有的系统中，从左至右求值，输出</a:t>
            </a:r>
            <a:r>
              <a:rPr lang="zh-CN" altLang="en-US" sz="2800" smtClean="0">
                <a:solidFill>
                  <a:schemeClr val="tx1"/>
                </a:solidFill>
                <a:latin typeface="楷体" panose="02010609060101010101" pitchFamily="49" charset="-122"/>
                <a:ea typeface="楷体" panose="02010609060101010101" pitchFamily="49" charset="-122"/>
              </a:rPr>
              <a:t>“</a:t>
            </a:r>
            <a:r>
              <a:rPr lang="en-US" altLang="zh-CN" sz="2800" smtClean="0">
                <a:solidFill>
                  <a:schemeClr val="tx1"/>
                </a:solidFill>
                <a:latin typeface="楷体" panose="02010609060101010101" pitchFamily="49" charset="-122"/>
                <a:ea typeface="楷体" panose="02010609060101010101" pitchFamily="49" charset="-122"/>
              </a:rPr>
              <a:t>0</a:t>
            </a:r>
            <a:r>
              <a:rPr lang="zh-CN" altLang="en-US" sz="2800" smtClean="0">
                <a:solidFill>
                  <a:schemeClr val="tx1"/>
                </a:solidFill>
                <a:latin typeface="楷体" panose="02010609060101010101" pitchFamily="49" charset="-122"/>
                <a:ea typeface="楷体" panose="02010609060101010101" pitchFamily="49" charset="-122"/>
              </a:rPr>
              <a:t>，</a:t>
            </a:r>
            <a:r>
              <a:rPr lang="en-US" altLang="zh-CN" sz="2800" smtClean="0">
                <a:solidFill>
                  <a:schemeClr val="tx1"/>
                </a:solidFill>
                <a:latin typeface="楷体" panose="02010609060101010101" pitchFamily="49" charset="-122"/>
                <a:ea typeface="楷体" panose="02010609060101010101" pitchFamily="49" charset="-122"/>
              </a:rPr>
              <a:t>0</a:t>
            </a:r>
            <a:r>
              <a:rPr lang="zh-CN" altLang="en-US" sz="2800" smtClean="0">
                <a:solidFill>
                  <a:schemeClr val="tx1"/>
                </a:solidFill>
                <a:latin typeface="楷体" panose="02010609060101010101" pitchFamily="49" charset="-122"/>
                <a:ea typeface="楷体" panose="02010609060101010101" pitchFamily="49" charset="-122"/>
              </a:rPr>
              <a:t>”</a:t>
            </a:r>
            <a:endParaRPr lang="en-US" altLang="zh-CN" sz="2800" smtClean="0">
              <a:solidFill>
                <a:schemeClr val="tx1"/>
              </a:solidFill>
              <a:latin typeface="楷体" panose="02010609060101010101" pitchFamily="49" charset="-122"/>
              <a:ea typeface="楷体" panose="02010609060101010101" pitchFamily="49" charset="-122"/>
            </a:endParaRPr>
          </a:p>
          <a:p>
            <a:pPr>
              <a:buFontTx/>
              <a:buNone/>
            </a:pPr>
            <a:r>
              <a:rPr lang="zh-CN" altLang="en-US" sz="2800" smtClean="0">
                <a:solidFill>
                  <a:schemeClr val="tx1"/>
                </a:solidFill>
                <a:latin typeface="楷体" panose="02010609060101010101" pitchFamily="49" charset="-122"/>
                <a:ea typeface="楷体" panose="02010609060101010101" pitchFamily="49" charset="-122"/>
              </a:rPr>
              <a:t>在</a:t>
            </a:r>
            <a:r>
              <a:rPr lang="zh-CN" altLang="en-US" sz="2800">
                <a:solidFill>
                  <a:schemeClr val="tx1"/>
                </a:solidFill>
                <a:latin typeface="楷体" panose="02010609060101010101" pitchFamily="49" charset="-122"/>
                <a:ea typeface="楷体" panose="02010609060101010101" pitchFamily="49" charset="-122"/>
              </a:rPr>
              <a:t>多数系统中对函数参数的求值顺序是自右而</a:t>
            </a:r>
            <a:r>
              <a:rPr lang="zh-CN" altLang="en-US" sz="2800" smtClean="0">
                <a:solidFill>
                  <a:schemeClr val="tx1"/>
                </a:solidFill>
                <a:latin typeface="楷体" panose="02010609060101010101" pitchFamily="49" charset="-122"/>
                <a:ea typeface="楷体" panose="02010609060101010101" pitchFamily="49" charset="-122"/>
              </a:rPr>
              <a:t>左</a:t>
            </a:r>
            <a:endParaRPr lang="en-US" altLang="zh-CN" sz="2800" smtClean="0">
              <a:solidFill>
                <a:schemeClr val="tx1"/>
              </a:solidFill>
              <a:latin typeface="楷体" panose="02010609060101010101" pitchFamily="49" charset="-122"/>
              <a:ea typeface="楷体" panose="02010609060101010101" pitchFamily="49" charset="-122"/>
            </a:endParaRPr>
          </a:p>
          <a:p>
            <a:pPr>
              <a:buFontTx/>
              <a:buNone/>
            </a:pPr>
            <a:r>
              <a:rPr lang="zh-CN" altLang="en-US" sz="2800" smtClean="0">
                <a:solidFill>
                  <a:schemeClr val="tx1"/>
                </a:solidFill>
                <a:latin typeface="楷体" panose="02010609060101010101" pitchFamily="49" charset="-122"/>
                <a:ea typeface="楷体" panose="02010609060101010101" pitchFamily="49" charset="-122"/>
              </a:rPr>
              <a:t>ｐｒｉｎｔｆ</a:t>
            </a:r>
            <a:r>
              <a:rPr lang="zh-CN" altLang="en-US" sz="2800">
                <a:solidFill>
                  <a:schemeClr val="tx1"/>
                </a:solidFill>
                <a:latin typeface="楷体" panose="02010609060101010101" pitchFamily="49" charset="-122"/>
                <a:ea typeface="楷体" panose="02010609060101010101" pitchFamily="49" charset="-122"/>
              </a:rPr>
              <a:t>函数输出的是</a:t>
            </a:r>
            <a:r>
              <a:rPr lang="zh-CN" altLang="en-US" sz="2800" smtClean="0">
                <a:solidFill>
                  <a:schemeClr val="tx1"/>
                </a:solidFill>
                <a:latin typeface="楷体" panose="02010609060101010101" pitchFamily="49" charset="-122"/>
                <a:ea typeface="楷体" panose="02010609060101010101" pitchFamily="49" charset="-122"/>
              </a:rPr>
              <a:t>“４，３”</a:t>
            </a:r>
            <a:endParaRPr lang="en-US" altLang="zh-CN" sz="2800" smtClean="0">
              <a:solidFill>
                <a:schemeClr val="tx1"/>
              </a:solidFill>
              <a:latin typeface="楷体" panose="02010609060101010101" pitchFamily="49" charset="-122"/>
              <a:ea typeface="楷体" panose="02010609060101010101" pitchFamily="49" charset="-122"/>
            </a:endParaRPr>
          </a:p>
          <a:p>
            <a:pPr>
              <a:buFontTx/>
              <a:buNone/>
            </a:pPr>
            <a:r>
              <a:rPr lang="zh-CN" altLang="en-US" sz="2800" smtClean="0">
                <a:solidFill>
                  <a:schemeClr val="tx1"/>
                </a:solidFill>
                <a:latin typeface="楷体" panose="02010609060101010101" pitchFamily="49" charset="-122"/>
                <a:ea typeface="楷体" panose="02010609060101010101" pitchFamily="49" charset="-122"/>
              </a:rPr>
              <a:t>以上</a:t>
            </a:r>
            <a:r>
              <a:rPr lang="zh-CN" altLang="en-US" sz="2800">
                <a:solidFill>
                  <a:schemeClr val="tx1"/>
                </a:solidFill>
                <a:latin typeface="楷体" panose="02010609060101010101" pitchFamily="49" charset="-122"/>
                <a:ea typeface="楷体" panose="02010609060101010101" pitchFamily="49" charset="-122"/>
              </a:rPr>
              <a:t>这种写法不宜提倡， 最好改写成</a:t>
            </a:r>
          </a:p>
          <a:p>
            <a:pPr>
              <a:buFontTx/>
              <a:buNone/>
            </a:pPr>
            <a:r>
              <a:rPr lang="zh-CN" altLang="en-US" sz="2800" b="1">
                <a:solidFill>
                  <a:srgbClr val="008000"/>
                </a:solidFill>
                <a:latin typeface="宋体" panose="02010600030101010101" pitchFamily="2" charset="-122"/>
              </a:rPr>
              <a:t>   </a:t>
            </a:r>
            <a:r>
              <a:rPr lang="en-US" altLang="zh-CN" sz="2800" b="1">
                <a:solidFill>
                  <a:schemeClr val="accent6">
                    <a:lumMod val="75000"/>
                  </a:schemeClr>
                </a:solidFill>
                <a:latin typeface="楷体" panose="02010609060101010101" pitchFamily="49" charset="-122"/>
                <a:ea typeface="楷体" panose="02010609060101010101" pitchFamily="49" charset="-122"/>
              </a:rPr>
              <a:t>j = i++;</a:t>
            </a:r>
          </a:p>
          <a:p>
            <a:pPr>
              <a:buFontTx/>
              <a:buNone/>
            </a:pPr>
            <a:r>
              <a:rPr lang="en-US" altLang="zh-CN" sz="2800" b="1">
                <a:solidFill>
                  <a:schemeClr val="accent6">
                    <a:lumMod val="75000"/>
                  </a:schemeClr>
                </a:solidFill>
                <a:latin typeface="楷体" panose="02010609060101010101" pitchFamily="49" charset="-122"/>
                <a:ea typeface="楷体" panose="02010609060101010101" pitchFamily="49" charset="-122"/>
              </a:rPr>
              <a:t>   printf("%d</a:t>
            </a:r>
            <a:r>
              <a:rPr lang="zh-CN" altLang="en-US" sz="2800" b="1">
                <a:solidFill>
                  <a:schemeClr val="accent6">
                    <a:lumMod val="75000"/>
                  </a:schemeClr>
                </a:solidFill>
                <a:latin typeface="楷体" panose="02010609060101010101" pitchFamily="49" charset="-122"/>
                <a:ea typeface="楷体" panose="02010609060101010101" pitchFamily="49" charset="-122"/>
              </a:rPr>
              <a:t>， </a:t>
            </a:r>
            <a:r>
              <a:rPr lang="en-US" altLang="zh-CN" sz="2800" b="1">
                <a:solidFill>
                  <a:schemeClr val="accent6">
                    <a:lumMod val="75000"/>
                  </a:schemeClr>
                </a:solidFill>
                <a:latin typeface="楷体" panose="02010609060101010101" pitchFamily="49" charset="-122"/>
                <a:ea typeface="楷体" panose="02010609060101010101" pitchFamily="49" charset="-122"/>
              </a:rPr>
              <a:t>%d"</a:t>
            </a:r>
            <a:r>
              <a:rPr lang="zh-CN" altLang="en-US" sz="2800" b="1">
                <a:solidFill>
                  <a:schemeClr val="accent6">
                    <a:lumMod val="75000"/>
                  </a:schemeClr>
                </a:solidFill>
                <a:latin typeface="楷体" panose="02010609060101010101" pitchFamily="49" charset="-122"/>
                <a:ea typeface="楷体" panose="02010609060101010101" pitchFamily="49" charset="-122"/>
              </a:rPr>
              <a:t>， </a:t>
            </a:r>
            <a:r>
              <a:rPr lang="en-US" altLang="zh-CN" sz="2800" b="1">
                <a:solidFill>
                  <a:schemeClr val="accent6">
                    <a:lumMod val="75000"/>
                  </a:schemeClr>
                </a:solidFill>
                <a:latin typeface="楷体" panose="02010609060101010101" pitchFamily="49" charset="-122"/>
                <a:ea typeface="楷体" panose="02010609060101010101" pitchFamily="49" charset="-122"/>
              </a:rPr>
              <a:t>j</a:t>
            </a:r>
            <a:r>
              <a:rPr lang="zh-CN" altLang="en-US" sz="2800" b="1">
                <a:solidFill>
                  <a:schemeClr val="accent6">
                    <a:lumMod val="75000"/>
                  </a:schemeClr>
                </a:solidFill>
                <a:latin typeface="楷体" panose="02010609060101010101" pitchFamily="49" charset="-122"/>
                <a:ea typeface="楷体" panose="02010609060101010101" pitchFamily="49" charset="-122"/>
              </a:rPr>
              <a:t>，</a:t>
            </a:r>
            <a:r>
              <a:rPr lang="en-US" altLang="zh-CN" sz="2800" b="1">
                <a:solidFill>
                  <a:schemeClr val="accent6">
                    <a:lumMod val="75000"/>
                  </a:schemeClr>
                </a:solidFill>
                <a:latin typeface="楷体" panose="02010609060101010101" pitchFamily="49" charset="-122"/>
                <a:ea typeface="楷体" panose="02010609060101010101" pitchFamily="49" charset="-122"/>
              </a:rPr>
              <a:t>i</a:t>
            </a:r>
            <a:r>
              <a:rPr lang="en-US" altLang="zh-CN" sz="2800" b="1" smtClean="0">
                <a:solidFill>
                  <a:schemeClr val="accent6">
                    <a:lumMod val="75000"/>
                  </a:schemeClr>
                </a:solidFill>
                <a:latin typeface="楷体" panose="02010609060101010101" pitchFamily="49" charset="-122"/>
                <a:ea typeface="楷体" panose="02010609060101010101" pitchFamily="49" charset="-122"/>
              </a:rPr>
              <a:t>);</a:t>
            </a:r>
            <a:endParaRPr lang="en-US" altLang="zh-CN" sz="2800" b="1">
              <a:solidFill>
                <a:schemeClr val="accent6">
                  <a:lumMod val="75000"/>
                </a:schemeClr>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189" y="727985"/>
            <a:ext cx="4737343" cy="2673487"/>
          </a:xfrm>
          <a:prstGeom prst="rect">
            <a:avLst/>
          </a:prstGeom>
          <a:ln w="12700">
            <a:solidFill>
              <a:srgbClr val="00B050"/>
            </a:solidFill>
          </a:ln>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1412776"/>
            <a:ext cx="1288112" cy="54317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189" y="3501697"/>
            <a:ext cx="4737343" cy="2946551"/>
          </a:xfrm>
          <a:prstGeom prst="rect">
            <a:avLst/>
          </a:prstGeom>
          <a:ln w="19050">
            <a:solidFill>
              <a:srgbClr val="00B050"/>
            </a:solidFill>
          </a:ln>
        </p:spPr>
      </p:pic>
    </p:spTree>
    <p:extLst>
      <p:ext uri="{BB962C8B-B14F-4D97-AF65-F5344CB8AC3E}">
        <p14:creationId xmlns:p14="http://schemas.microsoft.com/office/powerpoint/2010/main" val="1752703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26</a:t>
            </a:fld>
            <a:endParaRPr lang="zh-CN" altLang="en-US"/>
          </a:p>
        </p:txBody>
      </p:sp>
      <p:sp>
        <p:nvSpPr>
          <p:cNvPr id="3" name="Rectangle 2"/>
          <p:cNvSpPr txBox="1">
            <a:spLocks noChangeArrowheads="1"/>
          </p:cNvSpPr>
          <p:nvPr/>
        </p:nvSpPr>
        <p:spPr>
          <a:xfrm>
            <a:off x="0" y="404813"/>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defRPr/>
            </a:pPr>
            <a:r>
              <a:rPr lang="zh-CN" altLang="en-US" sz="4000" smtClean="0">
                <a:solidFill>
                  <a:schemeClr val="tx2"/>
                </a:solidFill>
              </a:rPr>
              <a:t>强制类型转换运算符</a:t>
            </a:r>
            <a:endParaRPr lang="zh-CN" altLang="en-US" sz="4000" dirty="0"/>
          </a:p>
        </p:txBody>
      </p:sp>
      <p:sp>
        <p:nvSpPr>
          <p:cNvPr id="4" name="Rectangle 3"/>
          <p:cNvSpPr>
            <a:spLocks noChangeArrowheads="1"/>
          </p:cNvSpPr>
          <p:nvPr/>
        </p:nvSpPr>
        <p:spPr bwMode="auto">
          <a:xfrm>
            <a:off x="323850" y="1125538"/>
            <a:ext cx="8497888"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p"/>
            </a:pPr>
            <a:r>
              <a:rPr lang="zh-CN" altLang="en-US" sz="2800" smtClean="0">
                <a:solidFill>
                  <a:srgbClr val="663300"/>
                </a:solidFill>
                <a:latin typeface="楷体" panose="02010609060101010101" pitchFamily="49" charset="-122"/>
                <a:ea typeface="楷体" panose="02010609060101010101" pitchFamily="49" charset="-122"/>
              </a:rPr>
              <a:t>可以</a:t>
            </a:r>
            <a:r>
              <a:rPr lang="zh-CN" altLang="en-US" sz="2800">
                <a:solidFill>
                  <a:srgbClr val="663300"/>
                </a:solidFill>
                <a:latin typeface="楷体" panose="02010609060101010101" pitchFamily="49" charset="-122"/>
                <a:ea typeface="楷体" panose="02010609060101010101" pitchFamily="49" charset="-122"/>
              </a:rPr>
              <a:t>利用强制类型转换运算符将一个表达式转换</a:t>
            </a:r>
            <a:r>
              <a:rPr lang="zh-CN" altLang="en-US" sz="2800" smtClean="0">
                <a:solidFill>
                  <a:srgbClr val="663300"/>
                </a:solidFill>
                <a:latin typeface="楷体" panose="02010609060101010101" pitchFamily="49" charset="-122"/>
                <a:ea typeface="楷体" panose="02010609060101010101" pitchFamily="49" charset="-122"/>
              </a:rPr>
              <a:t>成所</a:t>
            </a:r>
            <a:r>
              <a:rPr lang="zh-CN" altLang="en-US" sz="2800">
                <a:solidFill>
                  <a:srgbClr val="663300"/>
                </a:solidFill>
                <a:latin typeface="楷体" panose="02010609060101010101" pitchFamily="49" charset="-122"/>
                <a:ea typeface="楷体" panose="02010609060101010101" pitchFamily="49" charset="-122"/>
              </a:rPr>
              <a:t>需</a:t>
            </a:r>
            <a:r>
              <a:rPr lang="zh-CN" altLang="en-US" sz="2800" smtClean="0">
                <a:solidFill>
                  <a:srgbClr val="663300"/>
                </a:solidFill>
                <a:latin typeface="楷体" panose="02010609060101010101" pitchFamily="49" charset="-122"/>
                <a:ea typeface="楷体" panose="02010609060101010101" pitchFamily="49" charset="-122"/>
              </a:rPr>
              <a:t>类型</a:t>
            </a:r>
            <a:endParaRPr lang="zh-CN" altLang="en-US" sz="2800">
              <a:solidFill>
                <a:srgbClr val="663300"/>
              </a:solidFill>
              <a:latin typeface="楷体" panose="02010609060101010101" pitchFamily="49" charset="-122"/>
              <a:ea typeface="楷体" panose="02010609060101010101" pitchFamily="49" charset="-122"/>
            </a:endParaRPr>
          </a:p>
          <a:p>
            <a:pPr>
              <a:buFontTx/>
              <a:buNone/>
            </a:pPr>
            <a:r>
              <a:rPr lang="zh-CN" altLang="en-US" sz="2800" b="1">
                <a:solidFill>
                  <a:srgbClr val="000099"/>
                </a:solidFill>
                <a:latin typeface="楷体" panose="02010609060101010101" pitchFamily="49" charset="-122"/>
                <a:ea typeface="楷体" panose="02010609060101010101" pitchFamily="49" charset="-122"/>
              </a:rPr>
              <a:t>     </a:t>
            </a:r>
            <a:r>
              <a:rPr lang="zh-CN" altLang="en-US" sz="2800">
                <a:solidFill>
                  <a:srgbClr val="663300"/>
                </a:solidFill>
                <a:latin typeface="楷体" panose="02010609060101010101" pitchFamily="49" charset="-122"/>
                <a:ea typeface="楷体" panose="02010609060101010101" pitchFamily="49" charset="-122"/>
              </a:rPr>
              <a:t>一般形式</a:t>
            </a:r>
            <a:r>
              <a:rPr lang="en-US" altLang="zh-CN" sz="2800">
                <a:solidFill>
                  <a:srgbClr val="663300"/>
                </a:solidFill>
                <a:latin typeface="楷体" panose="02010609060101010101" pitchFamily="49" charset="-122"/>
                <a:ea typeface="楷体" panose="02010609060101010101" pitchFamily="49" charset="-122"/>
              </a:rPr>
              <a:t>:</a:t>
            </a:r>
            <a:r>
              <a:rPr lang="zh-CN" altLang="en-US" sz="2800">
                <a:solidFill>
                  <a:srgbClr val="663300"/>
                </a:solidFill>
                <a:latin typeface="楷体" panose="02010609060101010101" pitchFamily="49" charset="-122"/>
                <a:ea typeface="楷体" panose="02010609060101010101" pitchFamily="49" charset="-122"/>
              </a:rPr>
              <a:t>（类型名）（表达式）</a:t>
            </a:r>
          </a:p>
          <a:p>
            <a:pPr>
              <a:buFontTx/>
              <a:buNone/>
            </a:pPr>
            <a:r>
              <a:rPr lang="zh-CN" altLang="en-US" sz="2800" b="1">
                <a:solidFill>
                  <a:srgbClr val="CC0000"/>
                </a:solidFill>
                <a:latin typeface="楷体" panose="02010609060101010101" pitchFamily="49" charset="-122"/>
                <a:ea typeface="楷体" panose="02010609060101010101" pitchFamily="49" charset="-122"/>
              </a:rPr>
              <a:t>例如</a:t>
            </a:r>
            <a:r>
              <a:rPr lang="zh-CN" altLang="en-US" sz="2800" b="1" smtClean="0">
                <a:solidFill>
                  <a:srgbClr val="CC0000"/>
                </a:solidFill>
                <a:latin typeface="楷体" panose="02010609060101010101" pitchFamily="49" charset="-122"/>
                <a:ea typeface="楷体" panose="02010609060101010101" pitchFamily="49" charset="-122"/>
              </a:rPr>
              <a:t>：</a:t>
            </a:r>
            <a:endParaRPr lang="zh-CN" altLang="en-US" sz="2800" smtClean="0">
              <a:solidFill>
                <a:srgbClr val="CC0000"/>
              </a:solidFill>
              <a:latin typeface="楷体" panose="02010609060101010101" pitchFamily="49" charset="-122"/>
              <a:ea typeface="楷体" panose="02010609060101010101" pitchFamily="49" charset="-122"/>
            </a:endParaRPr>
          </a:p>
          <a:p>
            <a:pPr marL="628650" indent="-628650"/>
            <a:r>
              <a:rPr lang="zh-CN" altLang="en-US" sz="2800" smtClean="0">
                <a:solidFill>
                  <a:srgbClr val="000099"/>
                </a:solidFill>
                <a:latin typeface="楷体" panose="02010609060101010101" pitchFamily="49" charset="-122"/>
                <a:ea typeface="楷体" panose="02010609060101010101" pitchFamily="49" charset="-122"/>
              </a:rPr>
              <a:t>已知</a:t>
            </a:r>
            <a:r>
              <a:rPr lang="en-US" altLang="zh-CN" sz="2800" smtClean="0">
                <a:solidFill>
                  <a:srgbClr val="000099"/>
                </a:solidFill>
                <a:latin typeface="楷体" panose="02010609060101010101" pitchFamily="49" charset="-122"/>
                <a:ea typeface="楷体" panose="02010609060101010101" pitchFamily="49" charset="-122"/>
              </a:rPr>
              <a:t>a</a:t>
            </a:r>
            <a:r>
              <a:rPr lang="zh-CN" altLang="en-US" sz="2800" smtClean="0">
                <a:solidFill>
                  <a:srgbClr val="000099"/>
                </a:solidFill>
                <a:latin typeface="楷体" panose="02010609060101010101" pitchFamily="49" charset="-122"/>
                <a:ea typeface="楷体" panose="02010609060101010101" pitchFamily="49" charset="-122"/>
              </a:rPr>
              <a:t>为</a:t>
            </a:r>
            <a:r>
              <a:rPr lang="en-US" altLang="zh-CN" sz="2800" smtClean="0">
                <a:solidFill>
                  <a:srgbClr val="000099"/>
                </a:solidFill>
                <a:latin typeface="楷体" panose="02010609060101010101" pitchFamily="49" charset="-122"/>
                <a:ea typeface="楷体" panose="02010609060101010101" pitchFamily="49" charset="-122"/>
              </a:rPr>
              <a:t>double</a:t>
            </a:r>
            <a:r>
              <a:rPr lang="zh-CN" altLang="en-US" sz="2800" smtClean="0">
                <a:solidFill>
                  <a:srgbClr val="000099"/>
                </a:solidFill>
                <a:latin typeface="楷体" panose="02010609060101010101" pitchFamily="49" charset="-122"/>
                <a:ea typeface="楷体" panose="02010609060101010101" pitchFamily="49" charset="-122"/>
              </a:rPr>
              <a:t>类型 </a:t>
            </a:r>
            <a:endParaRPr lang="en-US" altLang="zh-CN" sz="2800" smtClean="0">
              <a:solidFill>
                <a:srgbClr val="000099"/>
              </a:solidFill>
              <a:latin typeface="楷体" panose="02010609060101010101" pitchFamily="49" charset="-122"/>
              <a:ea typeface="楷体" panose="02010609060101010101" pitchFamily="49" charset="-122"/>
            </a:endParaRPr>
          </a:p>
          <a:p>
            <a:pPr marL="628650" indent="-628650">
              <a:buNone/>
            </a:pPr>
            <a:r>
              <a:rPr lang="en-US" altLang="zh-CN" sz="2800">
                <a:solidFill>
                  <a:srgbClr val="000099"/>
                </a:solidFill>
                <a:latin typeface="楷体" panose="02010609060101010101" pitchFamily="49" charset="-122"/>
                <a:ea typeface="楷体" panose="02010609060101010101" pitchFamily="49" charset="-122"/>
              </a:rPr>
              <a:t> </a:t>
            </a:r>
            <a:r>
              <a:rPr lang="en-US" altLang="zh-CN" sz="2800" smtClean="0">
                <a:solidFill>
                  <a:srgbClr val="000099"/>
                </a:solidFill>
                <a:latin typeface="楷体" panose="02010609060101010101" pitchFamily="49" charset="-122"/>
                <a:ea typeface="楷体" panose="02010609060101010101" pitchFamily="49" charset="-122"/>
              </a:rPr>
              <a:t>   (int)</a:t>
            </a:r>
            <a:r>
              <a:rPr lang="zh-CN" altLang="en-US" sz="2800" smtClean="0">
                <a:solidFill>
                  <a:srgbClr val="000099"/>
                </a:solidFill>
                <a:latin typeface="楷体" panose="02010609060101010101" pitchFamily="49" charset="-122"/>
                <a:ea typeface="楷体" panose="02010609060101010101" pitchFamily="49" charset="-122"/>
              </a:rPr>
              <a:t>ａ      运算结果只取</a:t>
            </a:r>
            <a:r>
              <a:rPr lang="en-US" altLang="zh-CN" sz="2800" smtClean="0">
                <a:solidFill>
                  <a:srgbClr val="000099"/>
                </a:solidFill>
                <a:latin typeface="楷体" panose="02010609060101010101" pitchFamily="49" charset="-122"/>
                <a:ea typeface="楷体" panose="02010609060101010101" pitchFamily="49" charset="-122"/>
              </a:rPr>
              <a:t>a</a:t>
            </a:r>
            <a:r>
              <a:rPr lang="zh-CN" altLang="en-US" sz="2800" smtClean="0">
                <a:solidFill>
                  <a:srgbClr val="000099"/>
                </a:solidFill>
                <a:latin typeface="楷体" panose="02010609060101010101" pitchFamily="49" charset="-122"/>
                <a:ea typeface="楷体" panose="02010609060101010101" pitchFamily="49" charset="-122"/>
              </a:rPr>
              <a:t>的整数部分</a:t>
            </a:r>
          </a:p>
          <a:p>
            <a:pPr marL="628650" indent="-628650"/>
            <a:r>
              <a:rPr lang="en-US" altLang="zh-CN" sz="2800" smtClean="0">
                <a:solidFill>
                  <a:srgbClr val="000099"/>
                </a:solidFill>
                <a:latin typeface="楷体" panose="02010609060101010101" pitchFamily="49" charset="-122"/>
                <a:ea typeface="楷体" panose="02010609060101010101" pitchFamily="49" charset="-122"/>
              </a:rPr>
              <a:t>(int)(x+y</a:t>
            </a:r>
            <a:r>
              <a:rPr lang="en-US" altLang="zh-CN" sz="2800">
                <a:solidFill>
                  <a:srgbClr val="000099"/>
                </a:solidFill>
                <a:latin typeface="楷体" panose="02010609060101010101" pitchFamily="49" charset="-122"/>
                <a:ea typeface="楷体" panose="02010609060101010101" pitchFamily="49" charset="-122"/>
              </a:rPr>
              <a:t>)   </a:t>
            </a:r>
            <a:r>
              <a:rPr lang="en-US" altLang="zh-CN" sz="2800" smtClean="0">
                <a:solidFill>
                  <a:srgbClr val="000099"/>
                </a:solidFill>
                <a:latin typeface="楷体" panose="02010609060101010101" pitchFamily="49" charset="-122"/>
                <a:ea typeface="楷体" panose="02010609060101010101" pitchFamily="49" charset="-122"/>
              </a:rPr>
              <a:t> </a:t>
            </a:r>
            <a:r>
              <a:rPr lang="zh-CN" altLang="en-US" sz="2800" smtClean="0">
                <a:solidFill>
                  <a:srgbClr val="000099"/>
                </a:solidFill>
                <a:latin typeface="楷体" panose="02010609060101010101" pitchFamily="49" charset="-122"/>
                <a:ea typeface="楷体" panose="02010609060101010101" pitchFamily="49" charset="-122"/>
              </a:rPr>
              <a:t>将</a:t>
            </a:r>
            <a:r>
              <a:rPr lang="en-US" altLang="zh-CN" sz="2800">
                <a:solidFill>
                  <a:srgbClr val="000099"/>
                </a:solidFill>
                <a:latin typeface="楷体" panose="02010609060101010101" pitchFamily="49" charset="-122"/>
                <a:ea typeface="楷体" panose="02010609060101010101" pitchFamily="49" charset="-122"/>
              </a:rPr>
              <a:t>x+y</a:t>
            </a:r>
            <a:r>
              <a:rPr lang="zh-CN" altLang="en-US" sz="2800">
                <a:solidFill>
                  <a:srgbClr val="000099"/>
                </a:solidFill>
                <a:latin typeface="楷体" panose="02010609060101010101" pitchFamily="49" charset="-122"/>
                <a:ea typeface="楷体" panose="02010609060101010101" pitchFamily="49" charset="-122"/>
              </a:rPr>
              <a:t>的值转换成整型</a:t>
            </a:r>
          </a:p>
          <a:p>
            <a:pPr marL="628650" indent="-628650"/>
            <a:r>
              <a:rPr lang="en-US" altLang="zh-CN" sz="2800">
                <a:solidFill>
                  <a:srgbClr val="000099"/>
                </a:solidFill>
                <a:latin typeface="楷体" panose="02010609060101010101" pitchFamily="49" charset="-122"/>
                <a:ea typeface="楷体" panose="02010609060101010101" pitchFamily="49" charset="-122"/>
              </a:rPr>
              <a:t>(</a:t>
            </a:r>
            <a:r>
              <a:rPr lang="en-US" altLang="zh-CN" sz="2800" smtClean="0">
                <a:solidFill>
                  <a:srgbClr val="000099"/>
                </a:solidFill>
                <a:latin typeface="楷体" panose="02010609060101010101" pitchFamily="49" charset="-122"/>
                <a:ea typeface="楷体" panose="02010609060101010101" pitchFamily="49" charset="-122"/>
              </a:rPr>
              <a:t>float)(5%3</a:t>
            </a:r>
            <a:r>
              <a:rPr lang="en-US" altLang="zh-CN" sz="2800">
                <a:solidFill>
                  <a:srgbClr val="000099"/>
                </a:solidFill>
                <a:latin typeface="楷体" panose="02010609060101010101" pitchFamily="49" charset="-122"/>
                <a:ea typeface="楷体" panose="02010609060101010101" pitchFamily="49" charset="-122"/>
              </a:rPr>
              <a:t>)</a:t>
            </a:r>
            <a:r>
              <a:rPr lang="zh-CN" altLang="en-US" sz="2800" smtClean="0">
                <a:solidFill>
                  <a:srgbClr val="000099"/>
                </a:solidFill>
                <a:latin typeface="楷体" panose="02010609060101010101" pitchFamily="49" charset="-122"/>
                <a:ea typeface="楷体" panose="02010609060101010101" pitchFamily="49" charset="-122"/>
              </a:rPr>
              <a:t>  </a:t>
            </a:r>
            <a:r>
              <a:rPr lang="zh-CN" altLang="en-US" sz="2800">
                <a:solidFill>
                  <a:srgbClr val="000099"/>
                </a:solidFill>
                <a:latin typeface="楷体" panose="02010609060101010101" pitchFamily="49" charset="-122"/>
                <a:ea typeface="楷体" panose="02010609060101010101" pitchFamily="49" charset="-122"/>
              </a:rPr>
              <a:t>将</a:t>
            </a:r>
            <a:r>
              <a:rPr lang="en-US" altLang="zh-CN" sz="2800">
                <a:solidFill>
                  <a:srgbClr val="000099"/>
                </a:solidFill>
                <a:latin typeface="楷体" panose="02010609060101010101" pitchFamily="49" charset="-122"/>
                <a:ea typeface="楷体" panose="02010609060101010101" pitchFamily="49" charset="-122"/>
              </a:rPr>
              <a:t>5%3</a:t>
            </a:r>
            <a:r>
              <a:rPr lang="zh-CN" altLang="en-US" sz="2800">
                <a:solidFill>
                  <a:srgbClr val="000099"/>
                </a:solidFill>
                <a:latin typeface="楷体" panose="02010609060101010101" pitchFamily="49" charset="-122"/>
                <a:ea typeface="楷体" panose="02010609060101010101" pitchFamily="49" charset="-122"/>
              </a:rPr>
              <a:t>的值转换成</a:t>
            </a:r>
            <a:r>
              <a:rPr lang="en-US" altLang="zh-CN" sz="2800">
                <a:solidFill>
                  <a:srgbClr val="000099"/>
                </a:solidFill>
                <a:latin typeface="楷体" panose="02010609060101010101" pitchFamily="49" charset="-122"/>
                <a:ea typeface="楷体" panose="02010609060101010101" pitchFamily="49" charset="-122"/>
              </a:rPr>
              <a:t>float</a:t>
            </a:r>
            <a:r>
              <a:rPr lang="zh-CN" altLang="en-US" sz="2800" smtClean="0">
                <a:solidFill>
                  <a:srgbClr val="000099"/>
                </a:solidFill>
                <a:latin typeface="楷体" panose="02010609060101010101" pitchFamily="49" charset="-122"/>
                <a:ea typeface="楷体" panose="02010609060101010101" pitchFamily="49" charset="-122"/>
              </a:rPr>
              <a:t>型</a:t>
            </a:r>
            <a:endParaRPr lang="en-US" altLang="zh-CN" sz="2800" smtClean="0">
              <a:solidFill>
                <a:srgbClr val="000099"/>
              </a:solidFill>
              <a:latin typeface="楷体" panose="02010609060101010101" pitchFamily="49" charset="-122"/>
              <a:ea typeface="楷体" panose="02010609060101010101" pitchFamily="49" charset="-122"/>
            </a:endParaRPr>
          </a:p>
          <a:p>
            <a:pPr marL="628650" indent="-628650"/>
            <a:r>
              <a:rPr lang="en-US" altLang="zh-CN" sz="2800" smtClean="0">
                <a:solidFill>
                  <a:srgbClr val="000099"/>
                </a:solidFill>
                <a:latin typeface="楷体" panose="02010609060101010101" pitchFamily="49" charset="-122"/>
                <a:ea typeface="楷体" panose="02010609060101010101" pitchFamily="49" charset="-122"/>
              </a:rPr>
              <a:t>(int)5.7%3</a:t>
            </a:r>
          </a:p>
          <a:p>
            <a:pPr marL="628650" indent="-628650"/>
            <a:r>
              <a:rPr lang="en-US" altLang="zh-CN" sz="2800" smtClean="0">
                <a:solidFill>
                  <a:srgbClr val="000099"/>
                </a:solidFill>
                <a:latin typeface="楷体" panose="02010609060101010101" pitchFamily="49" charset="-122"/>
                <a:ea typeface="楷体" panose="02010609060101010101" pitchFamily="49" charset="-122"/>
              </a:rPr>
              <a:t>(float)4/3</a:t>
            </a:r>
            <a:endParaRPr lang="zh-CN" altLang="en-US" sz="2800">
              <a:solidFill>
                <a:srgbClr val="000099"/>
              </a:solidFill>
              <a:latin typeface="楷体" panose="02010609060101010101" pitchFamily="49" charset="-122"/>
              <a:ea typeface="楷体" panose="02010609060101010101" pitchFamily="49" charset="-122"/>
            </a:endParaRPr>
          </a:p>
        </p:txBody>
      </p:sp>
      <p:sp>
        <p:nvSpPr>
          <p:cNvPr id="5" name="文本框 4"/>
          <p:cNvSpPr txBox="1"/>
          <p:nvPr/>
        </p:nvSpPr>
        <p:spPr>
          <a:xfrm>
            <a:off x="3419872" y="3645025"/>
            <a:ext cx="4464496" cy="461665"/>
          </a:xfrm>
          <a:prstGeom prst="rect">
            <a:avLst/>
          </a:prstGeom>
          <a:solidFill>
            <a:srgbClr val="FFFF00"/>
          </a:solidFill>
        </p:spPr>
        <p:txBody>
          <a:bodyPr wrap="square" rtlCol="0">
            <a:spAutoFit/>
          </a:bodyPr>
          <a:lstStyle/>
          <a:p>
            <a:r>
              <a:rPr lang="zh-CN" altLang="en-US" smtClean="0">
                <a:solidFill>
                  <a:srgbClr val="CC0000"/>
                </a:solidFill>
                <a:latin typeface="楷体" panose="02010609060101010101" pitchFamily="49" charset="-122"/>
                <a:ea typeface="楷体" panose="02010609060101010101" pitchFamily="49" charset="-122"/>
              </a:rPr>
              <a:t>注意：变量</a:t>
            </a:r>
            <a:r>
              <a:rPr lang="en-US" altLang="zh-CN" smtClean="0">
                <a:solidFill>
                  <a:srgbClr val="CC0000"/>
                </a:solidFill>
                <a:latin typeface="楷体" panose="02010609060101010101" pitchFamily="49" charset="-122"/>
                <a:ea typeface="楷体" panose="02010609060101010101" pitchFamily="49" charset="-122"/>
              </a:rPr>
              <a:t>a</a:t>
            </a:r>
            <a:r>
              <a:rPr lang="zh-CN" altLang="en-US" smtClean="0">
                <a:solidFill>
                  <a:srgbClr val="CC0000"/>
                </a:solidFill>
                <a:latin typeface="楷体" panose="02010609060101010101" pitchFamily="49" charset="-122"/>
                <a:ea typeface="楷体" panose="02010609060101010101" pitchFamily="49" charset="-122"/>
              </a:rPr>
              <a:t>的类型和值均不变</a:t>
            </a:r>
          </a:p>
        </p:txBody>
      </p:sp>
      <p:sp>
        <p:nvSpPr>
          <p:cNvPr id="6" name="文本框 5"/>
          <p:cNvSpPr txBox="1"/>
          <p:nvPr/>
        </p:nvSpPr>
        <p:spPr>
          <a:xfrm>
            <a:off x="3399609" y="5518150"/>
            <a:ext cx="1723549" cy="461665"/>
          </a:xfrm>
          <a:prstGeom prst="rect">
            <a:avLst/>
          </a:prstGeom>
          <a:solidFill>
            <a:srgbClr val="FEFFE9"/>
          </a:solidFill>
          <a:ln w="28575">
            <a:solidFill>
              <a:srgbClr val="00B0F0"/>
            </a:solidFill>
          </a:ln>
        </p:spPr>
        <p:txBody>
          <a:bodyPr wrap="none" rtlCol="0">
            <a:spAutoFit/>
          </a:bodyPr>
          <a:lstStyle/>
          <a:p>
            <a:r>
              <a:rPr lang="zh-CN" altLang="en-US">
                <a:latin typeface="楷体" panose="02010609060101010101" pitchFamily="49" charset="-122"/>
                <a:ea typeface="楷体" panose="02010609060101010101" pitchFamily="49" charset="-122"/>
              </a:rPr>
              <a:t>单</a:t>
            </a:r>
            <a:r>
              <a:rPr lang="zh-CN" altLang="en-US" smtClean="0">
                <a:latin typeface="楷体" panose="02010609060101010101" pitchFamily="49" charset="-122"/>
                <a:ea typeface="楷体" panose="02010609060101010101" pitchFamily="49" charset="-122"/>
              </a:rPr>
              <a:t>目运算符</a:t>
            </a:r>
          </a:p>
        </p:txBody>
      </p:sp>
      <p:sp>
        <p:nvSpPr>
          <p:cNvPr id="7" name="文本框 6"/>
          <p:cNvSpPr txBox="1"/>
          <p:nvPr/>
        </p:nvSpPr>
        <p:spPr>
          <a:xfrm>
            <a:off x="5775873" y="5518150"/>
            <a:ext cx="954107" cy="461665"/>
          </a:xfrm>
          <a:prstGeom prst="rect">
            <a:avLst/>
          </a:prstGeom>
          <a:solidFill>
            <a:srgbClr val="FEFFE9"/>
          </a:solidFill>
          <a:ln w="28575">
            <a:solidFill>
              <a:srgbClr val="00B0F0"/>
            </a:solidFill>
          </a:ln>
        </p:spPr>
        <p:txBody>
          <a:bodyPr wrap="none" rtlCol="0">
            <a:spAutoFit/>
          </a:bodyPr>
          <a:lstStyle/>
          <a:p>
            <a:r>
              <a:rPr lang="zh-CN" altLang="en-US" smtClean="0">
                <a:latin typeface="楷体" panose="02010609060101010101" pitchFamily="49" charset="-122"/>
                <a:ea typeface="楷体" panose="02010609060101010101" pitchFamily="49" charset="-122"/>
              </a:rPr>
              <a:t>第</a:t>
            </a:r>
            <a:r>
              <a:rPr lang="en-US" altLang="zh-CN" smtClean="0">
                <a:latin typeface="楷体" panose="02010609060101010101" pitchFamily="49" charset="-122"/>
                <a:ea typeface="楷体" panose="02010609060101010101" pitchFamily="49" charset="-122"/>
              </a:rPr>
              <a:t>2</a:t>
            </a:r>
            <a:r>
              <a:rPr lang="zh-CN" altLang="en-US" smtClean="0">
                <a:latin typeface="楷体" panose="02010609060101010101" pitchFamily="49" charset="-122"/>
                <a:ea typeface="楷体" panose="02010609060101010101" pitchFamily="49" charset="-122"/>
              </a:rPr>
              <a:t>级</a:t>
            </a:r>
          </a:p>
        </p:txBody>
      </p:sp>
      <p:sp>
        <p:nvSpPr>
          <p:cNvPr id="8" name="文本框 7"/>
          <p:cNvSpPr txBox="1"/>
          <p:nvPr/>
        </p:nvSpPr>
        <p:spPr>
          <a:xfrm>
            <a:off x="7398160" y="5518149"/>
            <a:ext cx="1415772" cy="461665"/>
          </a:xfrm>
          <a:prstGeom prst="rect">
            <a:avLst/>
          </a:prstGeom>
          <a:solidFill>
            <a:srgbClr val="FEFFE9"/>
          </a:solidFill>
          <a:ln w="28575">
            <a:solidFill>
              <a:srgbClr val="00B0F0"/>
            </a:solidFill>
          </a:ln>
        </p:spPr>
        <p:txBody>
          <a:bodyPr wrap="none" rtlCol="0">
            <a:spAutoFit/>
          </a:bodyPr>
          <a:lstStyle/>
          <a:p>
            <a:r>
              <a:rPr lang="zh-CN" altLang="en-US" smtClean="0">
                <a:latin typeface="楷体" panose="02010609060101010101" pitchFamily="49" charset="-122"/>
                <a:ea typeface="楷体" panose="02010609060101010101" pitchFamily="49" charset="-122"/>
              </a:rPr>
              <a:t>自右至左</a:t>
            </a:r>
          </a:p>
        </p:txBody>
      </p:sp>
    </p:spTree>
    <p:extLst>
      <p:ext uri="{BB962C8B-B14F-4D97-AF65-F5344CB8AC3E}">
        <p14:creationId xmlns:p14="http://schemas.microsoft.com/office/powerpoint/2010/main" val="1488734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27</a:t>
            </a:fld>
            <a:endParaRPr lang="zh-CN" altLang="en-US"/>
          </a:p>
        </p:txBody>
      </p:sp>
      <p:sp>
        <p:nvSpPr>
          <p:cNvPr id="3" name="Rectangle 2"/>
          <p:cNvSpPr txBox="1">
            <a:spLocks noChangeArrowheads="1"/>
          </p:cNvSpPr>
          <p:nvPr/>
        </p:nvSpPr>
        <p:spPr>
          <a:xfrm>
            <a:off x="0" y="168721"/>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defRPr/>
            </a:pPr>
            <a:r>
              <a:rPr lang="zh-CN" altLang="en-US" sz="4000" smtClean="0">
                <a:solidFill>
                  <a:schemeClr val="tx2"/>
                </a:solidFill>
              </a:rPr>
              <a:t>赋值运算符 </a:t>
            </a:r>
            <a:r>
              <a:rPr lang="en-US" altLang="zh-CN" sz="4000" smtClean="0">
                <a:solidFill>
                  <a:schemeClr val="tx2"/>
                </a:solidFill>
              </a:rPr>
              <a:t>=</a:t>
            </a:r>
            <a:endParaRPr lang="zh-CN" altLang="en-US" dirty="0"/>
          </a:p>
        </p:txBody>
      </p:sp>
      <p:sp>
        <p:nvSpPr>
          <p:cNvPr id="4" name="Rectangle 3"/>
          <p:cNvSpPr>
            <a:spLocks noChangeArrowheads="1"/>
          </p:cNvSpPr>
          <p:nvPr/>
        </p:nvSpPr>
        <p:spPr bwMode="auto">
          <a:xfrm>
            <a:off x="323850" y="1052513"/>
            <a:ext cx="8497888" cy="252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u"/>
            </a:pPr>
            <a:r>
              <a:rPr lang="zh-CN" altLang="en-US" sz="2800" smtClean="0">
                <a:solidFill>
                  <a:schemeClr val="tx1"/>
                </a:solidFill>
                <a:latin typeface="楷体" panose="02010609060101010101" pitchFamily="49" charset="-122"/>
                <a:ea typeface="楷体" panose="02010609060101010101" pitchFamily="49" charset="-122"/>
              </a:rPr>
              <a:t>将</a:t>
            </a:r>
            <a:r>
              <a:rPr lang="zh-CN" altLang="en-US" sz="2800">
                <a:solidFill>
                  <a:schemeClr val="tx1"/>
                </a:solidFill>
                <a:latin typeface="楷体" panose="02010609060101010101" pitchFamily="49" charset="-122"/>
                <a:ea typeface="楷体" panose="02010609060101010101" pitchFamily="49" charset="-122"/>
              </a:rPr>
              <a:t>一个数据赋给一个</a:t>
            </a:r>
            <a:r>
              <a:rPr lang="zh-CN" altLang="en-US" sz="2800" smtClean="0">
                <a:solidFill>
                  <a:schemeClr val="tx1"/>
                </a:solidFill>
                <a:latin typeface="楷体" panose="02010609060101010101" pitchFamily="49" charset="-122"/>
                <a:ea typeface="楷体" panose="02010609060101010101" pitchFamily="49" charset="-122"/>
              </a:rPr>
              <a:t>变量</a:t>
            </a:r>
            <a:endParaRPr lang="en-US" altLang="zh-CN" sz="2800" smtClean="0">
              <a:solidFill>
                <a:schemeClr val="tx1"/>
              </a:solidFill>
              <a:latin typeface="楷体" panose="02010609060101010101" pitchFamily="49" charset="-122"/>
              <a:ea typeface="楷体" panose="02010609060101010101" pitchFamily="49" charset="-122"/>
            </a:endParaRPr>
          </a:p>
          <a:p>
            <a:pPr>
              <a:buFont typeface="Wingdings" panose="05000000000000000000" pitchFamily="2" charset="2"/>
              <a:buChar char="u"/>
            </a:pPr>
            <a:r>
              <a:rPr lang="zh-CN" altLang="en-US" sz="2800" smtClean="0">
                <a:solidFill>
                  <a:schemeClr val="tx1"/>
                </a:solidFill>
                <a:latin typeface="楷体" panose="02010609060101010101" pitchFamily="49" charset="-122"/>
                <a:ea typeface="楷体" panose="02010609060101010101" pitchFamily="49" charset="-122"/>
              </a:rPr>
              <a:t>格式： </a:t>
            </a:r>
            <a:r>
              <a:rPr lang="zh-CN" altLang="en-US" sz="2800" b="1">
                <a:solidFill>
                  <a:srgbClr val="9933FF"/>
                </a:solidFill>
                <a:latin typeface="楷体" panose="02010609060101010101" pitchFamily="49" charset="-122"/>
                <a:ea typeface="楷体" panose="02010609060101010101" pitchFamily="49" charset="-122"/>
              </a:rPr>
              <a:t>变量</a:t>
            </a:r>
            <a:r>
              <a:rPr lang="zh-CN" altLang="en-US" sz="2800" b="1" smtClean="0">
                <a:solidFill>
                  <a:schemeClr val="tx1"/>
                </a:solidFill>
                <a:latin typeface="楷体" panose="02010609060101010101" pitchFamily="49" charset="-122"/>
                <a:ea typeface="楷体" panose="02010609060101010101" pitchFamily="49" charset="-122"/>
              </a:rPr>
              <a:t> </a:t>
            </a:r>
            <a:r>
              <a:rPr lang="en-US" altLang="zh-CN" sz="2800" b="1" smtClean="0">
                <a:solidFill>
                  <a:schemeClr val="tx1"/>
                </a:solidFill>
                <a:latin typeface="楷体" panose="02010609060101010101" pitchFamily="49" charset="-122"/>
                <a:ea typeface="楷体" panose="02010609060101010101" pitchFamily="49" charset="-122"/>
              </a:rPr>
              <a:t>= </a:t>
            </a:r>
            <a:r>
              <a:rPr lang="zh-CN" altLang="en-US" sz="2800" b="1" smtClean="0">
                <a:solidFill>
                  <a:schemeClr val="tx1"/>
                </a:solidFill>
                <a:latin typeface="楷体" panose="02010609060101010101" pitchFamily="49" charset="-122"/>
                <a:ea typeface="楷体" panose="02010609060101010101" pitchFamily="49" charset="-122"/>
              </a:rPr>
              <a:t>表达式</a:t>
            </a:r>
            <a:endParaRPr lang="en-US" altLang="zh-CN" sz="2800" b="1" smtClean="0">
              <a:solidFill>
                <a:schemeClr val="tx1"/>
              </a:solidFill>
              <a:latin typeface="楷体" panose="02010609060101010101" pitchFamily="49" charset="-122"/>
              <a:ea typeface="楷体" panose="02010609060101010101" pitchFamily="49" charset="-122"/>
            </a:endParaRPr>
          </a:p>
          <a:p>
            <a:pPr>
              <a:buFont typeface="Wingdings" panose="05000000000000000000" pitchFamily="2" charset="2"/>
              <a:buChar char="u"/>
            </a:pPr>
            <a:r>
              <a:rPr lang="zh-CN" altLang="en-US" sz="2800" b="1">
                <a:solidFill>
                  <a:srgbClr val="9933FF"/>
                </a:solidFill>
                <a:latin typeface="楷体" panose="02010609060101010101" pitchFamily="49" charset="-122"/>
                <a:ea typeface="楷体" panose="02010609060101010101" pitchFamily="49" charset="-122"/>
              </a:rPr>
              <a:t>左侧变量的值是赋值表达式的</a:t>
            </a:r>
            <a:r>
              <a:rPr lang="zh-CN" altLang="en-US" sz="2800" b="1" smtClean="0">
                <a:solidFill>
                  <a:srgbClr val="9933FF"/>
                </a:solidFill>
                <a:latin typeface="楷体" panose="02010609060101010101" pitchFamily="49" charset="-122"/>
                <a:ea typeface="楷体" panose="02010609060101010101" pitchFamily="49" charset="-122"/>
              </a:rPr>
              <a:t>值</a:t>
            </a:r>
            <a:endParaRPr lang="en-US" altLang="zh-CN" sz="2800" b="1">
              <a:solidFill>
                <a:srgbClr val="9933FF"/>
              </a:solidFill>
              <a:latin typeface="楷体" panose="02010609060101010101" pitchFamily="49" charset="-122"/>
              <a:ea typeface="楷体" panose="02010609060101010101" pitchFamily="49" charset="-122"/>
            </a:endParaRPr>
          </a:p>
          <a:p>
            <a:pPr>
              <a:buFontTx/>
              <a:buNone/>
            </a:pPr>
            <a:r>
              <a:rPr lang="zh-CN" altLang="en-US" sz="2800" smtClean="0">
                <a:solidFill>
                  <a:schemeClr val="tx1"/>
                </a:solidFill>
                <a:latin typeface="楷体" panose="02010609060101010101" pitchFamily="49" charset="-122"/>
                <a:ea typeface="楷体" panose="02010609060101010101" pitchFamily="49" charset="-122"/>
              </a:rPr>
              <a:t>ａ</a:t>
            </a:r>
            <a:r>
              <a:rPr lang="zh-CN" altLang="en-US" sz="2800">
                <a:solidFill>
                  <a:schemeClr val="tx1"/>
                </a:solidFill>
                <a:latin typeface="楷体" panose="02010609060101010101" pitchFamily="49" charset="-122"/>
                <a:ea typeface="楷体" panose="02010609060101010101" pitchFamily="49" charset="-122"/>
              </a:rPr>
              <a:t>＝</a:t>
            </a:r>
            <a:r>
              <a:rPr lang="zh-CN" altLang="en-US" sz="2800" smtClean="0">
                <a:solidFill>
                  <a:schemeClr val="tx1"/>
                </a:solidFill>
                <a:latin typeface="楷体" panose="02010609060101010101" pitchFamily="49" charset="-122"/>
                <a:ea typeface="楷体" panose="02010609060101010101" pitchFamily="49" charset="-122"/>
              </a:rPr>
              <a:t>３ 常量</a:t>
            </a:r>
            <a:r>
              <a:rPr lang="zh-CN" altLang="en-US" sz="2800">
                <a:solidFill>
                  <a:schemeClr val="tx1"/>
                </a:solidFill>
                <a:latin typeface="楷体" panose="02010609060101010101" pitchFamily="49" charset="-122"/>
                <a:ea typeface="楷体" panose="02010609060101010101" pitchFamily="49" charset="-122"/>
              </a:rPr>
              <a:t>３赋给变量</a:t>
            </a:r>
            <a:r>
              <a:rPr lang="zh-CN" altLang="en-US" sz="2800" smtClean="0">
                <a:solidFill>
                  <a:schemeClr val="tx1"/>
                </a:solidFill>
                <a:latin typeface="楷体" panose="02010609060101010101" pitchFamily="49" charset="-122"/>
                <a:ea typeface="楷体" panose="02010609060101010101" pitchFamily="49" charset="-122"/>
              </a:rPr>
              <a:t>ａ，</a:t>
            </a:r>
            <a:r>
              <a:rPr lang="en-US" altLang="zh-CN" sz="2800" smtClean="0">
                <a:solidFill>
                  <a:schemeClr val="tx1"/>
                </a:solidFill>
                <a:latin typeface="楷体" panose="02010609060101010101" pitchFamily="49" charset="-122"/>
                <a:ea typeface="楷体" panose="02010609060101010101" pitchFamily="49" charset="-122"/>
              </a:rPr>
              <a:t>a</a:t>
            </a:r>
            <a:r>
              <a:rPr lang="zh-CN" altLang="en-US" sz="2800" smtClean="0">
                <a:solidFill>
                  <a:schemeClr val="tx1"/>
                </a:solidFill>
                <a:latin typeface="楷体" panose="02010609060101010101" pitchFamily="49" charset="-122"/>
                <a:ea typeface="楷体" panose="02010609060101010101" pitchFamily="49" charset="-122"/>
              </a:rPr>
              <a:t>的值是表达式的值</a:t>
            </a:r>
            <a:endParaRPr lang="en-US" altLang="zh-CN" sz="2800" smtClean="0">
              <a:solidFill>
                <a:schemeClr val="tx1"/>
              </a:solidFill>
              <a:latin typeface="楷体" panose="02010609060101010101" pitchFamily="49" charset="-122"/>
              <a:ea typeface="楷体" panose="02010609060101010101" pitchFamily="49" charset="-122"/>
            </a:endParaRPr>
          </a:p>
          <a:p>
            <a:pPr marL="0" indent="0">
              <a:buNone/>
            </a:pPr>
            <a:r>
              <a:rPr lang="en-US" altLang="zh-CN" sz="2800" smtClean="0">
                <a:solidFill>
                  <a:schemeClr val="tx1"/>
                </a:solidFill>
                <a:latin typeface="楷体" panose="02010609060101010101" pitchFamily="49" charset="-122"/>
                <a:ea typeface="楷体" panose="02010609060101010101" pitchFamily="49" charset="-122"/>
              </a:rPr>
              <a:t> c </a:t>
            </a:r>
            <a:r>
              <a:rPr lang="en-US" altLang="zh-CN" sz="2800">
                <a:solidFill>
                  <a:schemeClr val="tx1"/>
                </a:solidFill>
                <a:latin typeface="楷体" panose="02010609060101010101" pitchFamily="49" charset="-122"/>
                <a:ea typeface="楷体" panose="02010609060101010101" pitchFamily="49" charset="-122"/>
              </a:rPr>
              <a:t>=</a:t>
            </a:r>
            <a:r>
              <a:rPr lang="zh-CN" altLang="en-US" sz="2800">
                <a:solidFill>
                  <a:schemeClr val="tx1"/>
                </a:solidFill>
                <a:latin typeface="楷体" panose="02010609060101010101" pitchFamily="49" charset="-122"/>
                <a:ea typeface="楷体" panose="02010609060101010101" pitchFamily="49" charset="-122"/>
              </a:rPr>
              <a:t> </a:t>
            </a:r>
            <a:r>
              <a:rPr lang="en-US" altLang="zh-CN" sz="2800">
                <a:solidFill>
                  <a:schemeClr val="tx1"/>
                </a:solidFill>
                <a:latin typeface="楷体" panose="02010609060101010101" pitchFamily="49" charset="-122"/>
                <a:ea typeface="楷体" panose="02010609060101010101" pitchFamily="49" charset="-122"/>
              </a:rPr>
              <a:t>b = 5 * </a:t>
            </a:r>
            <a:r>
              <a:rPr lang="en-US" altLang="zh-CN" sz="2800" smtClean="0">
                <a:solidFill>
                  <a:schemeClr val="tx1"/>
                </a:solidFill>
                <a:latin typeface="楷体" panose="02010609060101010101" pitchFamily="49" charset="-122"/>
                <a:ea typeface="楷体" panose="02010609060101010101" pitchFamily="49" charset="-122"/>
              </a:rPr>
              <a:t>10  </a:t>
            </a:r>
            <a:r>
              <a:rPr lang="en-US" altLang="zh-CN" sz="2800" smtClean="0">
                <a:solidFill>
                  <a:srgbClr val="800000"/>
                </a:solidFill>
                <a:latin typeface="楷体" panose="02010609060101010101" pitchFamily="49" charset="-122"/>
                <a:ea typeface="楷体" panose="02010609060101010101" pitchFamily="49" charset="-122"/>
              </a:rPr>
              <a:t>(d=3*5</a:t>
            </a:r>
            <a:r>
              <a:rPr lang="en-US" altLang="zh-CN" sz="2800">
                <a:solidFill>
                  <a:srgbClr val="800000"/>
                </a:solidFill>
                <a:latin typeface="楷体" panose="02010609060101010101" pitchFamily="49" charset="-122"/>
                <a:ea typeface="楷体" panose="02010609060101010101" pitchFamily="49" charset="-122"/>
              </a:rPr>
              <a:t>)=4*3</a:t>
            </a:r>
          </a:p>
          <a:p>
            <a:pPr marL="0" indent="0">
              <a:buNone/>
            </a:pPr>
            <a:endParaRPr lang="zh-CN" altLang="en-US"/>
          </a:p>
        </p:txBody>
      </p:sp>
      <p:sp>
        <p:nvSpPr>
          <p:cNvPr id="5" name="Rectangle 3"/>
          <p:cNvSpPr>
            <a:spLocks noChangeArrowheads="1"/>
          </p:cNvSpPr>
          <p:nvPr/>
        </p:nvSpPr>
        <p:spPr bwMode="auto">
          <a:xfrm>
            <a:off x="382145" y="3861048"/>
            <a:ext cx="8497888"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2800" b="1">
                <a:solidFill>
                  <a:srgbClr val="9933FF"/>
                </a:solidFill>
                <a:latin typeface="楷体" panose="02010609060101010101" pitchFamily="49" charset="-122"/>
                <a:ea typeface="楷体" panose="02010609060101010101" pitchFamily="49" charset="-122"/>
              </a:rPr>
              <a:t>左值 </a:t>
            </a:r>
            <a:r>
              <a:rPr lang="en-US" altLang="zh-CN" sz="2800" b="1">
                <a:solidFill>
                  <a:srgbClr val="9933FF"/>
                </a:solidFill>
                <a:latin typeface="楷体" panose="02010609060101010101" pitchFamily="49" charset="-122"/>
                <a:ea typeface="楷体" panose="02010609060101010101" pitchFamily="49" charset="-122"/>
              </a:rPr>
              <a:t>(lvalue)</a:t>
            </a:r>
            <a:r>
              <a:rPr lang="en-US" altLang="zh-CN" sz="2800">
                <a:solidFill>
                  <a:srgbClr val="9933FF"/>
                </a:solidFill>
                <a:latin typeface="楷体" panose="02010609060101010101" pitchFamily="49" charset="-122"/>
                <a:ea typeface="楷体" panose="02010609060101010101" pitchFamily="49" charset="-122"/>
              </a:rPr>
              <a:t> : </a:t>
            </a:r>
            <a:r>
              <a:rPr lang="zh-CN" altLang="en-US" sz="2800">
                <a:solidFill>
                  <a:srgbClr val="9933FF"/>
                </a:solidFill>
                <a:latin typeface="楷体" panose="02010609060101010101" pitchFamily="49" charset="-122"/>
                <a:ea typeface="楷体" panose="02010609060101010101" pitchFamily="49" charset="-122"/>
              </a:rPr>
              <a:t>赋值运算符左侧的标识符</a:t>
            </a:r>
          </a:p>
          <a:p>
            <a:r>
              <a:rPr lang="zh-CN" altLang="en-US" sz="2800">
                <a:solidFill>
                  <a:srgbClr val="9933FF"/>
                </a:solidFill>
                <a:latin typeface="楷体" panose="02010609060101010101" pitchFamily="49" charset="-122"/>
                <a:ea typeface="楷体" panose="02010609060101010101" pitchFamily="49" charset="-122"/>
              </a:rPr>
              <a:t>变量可以作为左</a:t>
            </a:r>
            <a:r>
              <a:rPr lang="zh-CN" altLang="en-US" sz="2800" smtClean="0">
                <a:solidFill>
                  <a:srgbClr val="9933FF"/>
                </a:solidFill>
                <a:latin typeface="楷体" panose="02010609060101010101" pitchFamily="49" charset="-122"/>
                <a:ea typeface="楷体" panose="02010609060101010101" pitchFamily="49" charset="-122"/>
              </a:rPr>
              <a:t>值</a:t>
            </a:r>
            <a:endParaRPr lang="en-US" altLang="zh-CN" sz="2800">
              <a:solidFill>
                <a:srgbClr val="9933FF"/>
              </a:solidFill>
              <a:latin typeface="楷体" panose="02010609060101010101" pitchFamily="49" charset="-122"/>
              <a:ea typeface="楷体" panose="02010609060101010101" pitchFamily="49" charset="-122"/>
            </a:endParaRPr>
          </a:p>
          <a:p>
            <a:r>
              <a:rPr lang="zh-CN" altLang="en-US" sz="2800" smtClean="0">
                <a:solidFill>
                  <a:srgbClr val="9933FF"/>
                </a:solidFill>
                <a:latin typeface="楷体" panose="02010609060101010101" pitchFamily="49" charset="-122"/>
                <a:ea typeface="楷体" panose="02010609060101010101" pitchFamily="49" charset="-122"/>
              </a:rPr>
              <a:t>常变量、表达式不能</a:t>
            </a:r>
            <a:r>
              <a:rPr lang="zh-CN" altLang="en-US" sz="2800">
                <a:solidFill>
                  <a:srgbClr val="9933FF"/>
                </a:solidFill>
                <a:latin typeface="楷体" panose="02010609060101010101" pitchFamily="49" charset="-122"/>
                <a:ea typeface="楷体" panose="02010609060101010101" pitchFamily="49" charset="-122"/>
              </a:rPr>
              <a:t>作为左值</a:t>
            </a:r>
            <a:r>
              <a:rPr lang="en-US" altLang="zh-CN" sz="2800">
                <a:solidFill>
                  <a:srgbClr val="9933FF"/>
                </a:solidFill>
                <a:latin typeface="楷体" panose="02010609060101010101" pitchFamily="49" charset="-122"/>
                <a:ea typeface="楷体" panose="02010609060101010101" pitchFamily="49" charset="-122"/>
              </a:rPr>
              <a:t>(</a:t>
            </a:r>
            <a:r>
              <a:rPr lang="zh-CN" altLang="en-US" sz="2800">
                <a:solidFill>
                  <a:srgbClr val="9933FF"/>
                </a:solidFill>
                <a:latin typeface="楷体" panose="02010609060101010101" pitchFamily="49" charset="-122"/>
                <a:ea typeface="楷体" panose="02010609060101010101" pitchFamily="49" charset="-122"/>
              </a:rPr>
              <a:t>如</a:t>
            </a:r>
            <a:r>
              <a:rPr lang="en-US" altLang="zh-CN" sz="2800">
                <a:solidFill>
                  <a:srgbClr val="9933FF"/>
                </a:solidFill>
                <a:latin typeface="楷体" panose="02010609060101010101" pitchFamily="49" charset="-122"/>
                <a:ea typeface="楷体" panose="02010609060101010101" pitchFamily="49" charset="-122"/>
              </a:rPr>
              <a:t>a+b</a:t>
            </a:r>
            <a:r>
              <a:rPr lang="en-US" altLang="zh-CN" sz="2800" smtClean="0">
                <a:solidFill>
                  <a:srgbClr val="9933FF"/>
                </a:solidFill>
                <a:latin typeface="楷体" panose="02010609060101010101" pitchFamily="49" charset="-122"/>
                <a:ea typeface="楷体" panose="02010609060101010101" pitchFamily="49" charset="-122"/>
              </a:rPr>
              <a:t>)</a:t>
            </a:r>
            <a:endParaRPr lang="en-US" altLang="zh-CN" sz="2800">
              <a:solidFill>
                <a:srgbClr val="9933FF"/>
              </a:solidFill>
              <a:latin typeface="楷体" panose="02010609060101010101" pitchFamily="49" charset="-122"/>
              <a:ea typeface="楷体" panose="02010609060101010101" pitchFamily="49" charset="-122"/>
            </a:endParaRPr>
          </a:p>
        </p:txBody>
      </p:sp>
      <p:sp>
        <p:nvSpPr>
          <p:cNvPr id="6" name="Rectangle 5"/>
          <p:cNvSpPr>
            <a:spLocks noChangeArrowheads="1"/>
          </p:cNvSpPr>
          <p:nvPr/>
        </p:nvSpPr>
        <p:spPr bwMode="auto">
          <a:xfrm>
            <a:off x="309665" y="5326811"/>
            <a:ext cx="8497888" cy="12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2800" b="1">
                <a:solidFill>
                  <a:srgbClr val="006699"/>
                </a:solidFill>
                <a:latin typeface="楷体" panose="02010609060101010101" pitchFamily="49" charset="-122"/>
                <a:ea typeface="楷体" panose="02010609060101010101" pitchFamily="49" charset="-122"/>
              </a:rPr>
              <a:t>右值 </a:t>
            </a:r>
            <a:r>
              <a:rPr lang="en-US" altLang="zh-CN" sz="2800" b="1">
                <a:solidFill>
                  <a:srgbClr val="006699"/>
                </a:solidFill>
                <a:latin typeface="楷体" panose="02010609060101010101" pitchFamily="49" charset="-122"/>
                <a:ea typeface="楷体" panose="02010609060101010101" pitchFamily="49" charset="-122"/>
              </a:rPr>
              <a:t>(lvalue)</a:t>
            </a:r>
            <a:r>
              <a:rPr lang="en-US" altLang="zh-CN" sz="2800">
                <a:solidFill>
                  <a:srgbClr val="006699"/>
                </a:solidFill>
                <a:latin typeface="楷体" panose="02010609060101010101" pitchFamily="49" charset="-122"/>
                <a:ea typeface="楷体" panose="02010609060101010101" pitchFamily="49" charset="-122"/>
              </a:rPr>
              <a:t> :</a:t>
            </a:r>
            <a:r>
              <a:rPr lang="zh-CN" altLang="en-US" sz="2800">
                <a:solidFill>
                  <a:srgbClr val="006699"/>
                </a:solidFill>
                <a:latin typeface="楷体" panose="02010609060101010101" pitchFamily="49" charset="-122"/>
                <a:ea typeface="楷体" panose="02010609060101010101" pitchFamily="49" charset="-122"/>
              </a:rPr>
              <a:t>出现在赋值运算符右侧</a:t>
            </a:r>
            <a:r>
              <a:rPr lang="zh-CN" altLang="en-US" sz="2800" smtClean="0">
                <a:solidFill>
                  <a:srgbClr val="006699"/>
                </a:solidFill>
                <a:latin typeface="楷体" panose="02010609060101010101" pitchFamily="49" charset="-122"/>
                <a:ea typeface="楷体" panose="02010609060101010101" pitchFamily="49" charset="-122"/>
              </a:rPr>
              <a:t>的常量、变量、表达式、函数调用等</a:t>
            </a:r>
            <a:endParaRPr lang="zh-CN" altLang="en-US" sz="2800">
              <a:solidFill>
                <a:srgbClr val="006699"/>
              </a:solidFill>
              <a:latin typeface="楷体" panose="02010609060101010101" pitchFamily="49" charset="-122"/>
              <a:ea typeface="楷体" panose="02010609060101010101" pitchFamily="49" charset="-122"/>
            </a:endParaRPr>
          </a:p>
          <a:p>
            <a:pPr>
              <a:buFontTx/>
              <a:buNone/>
            </a:pPr>
            <a:r>
              <a:rPr lang="zh-CN" altLang="en-US" sz="2800">
                <a:solidFill>
                  <a:srgbClr val="000099"/>
                </a:solidFill>
                <a:latin typeface="楷体" panose="02010609060101010101" pitchFamily="49" charset="-122"/>
                <a:ea typeface="楷体" panose="02010609060101010101" pitchFamily="49" charset="-122"/>
              </a:rPr>
              <a:t>     </a:t>
            </a:r>
            <a:endParaRPr lang="zh-CN" altLang="en-US">
              <a:latin typeface="楷体" panose="02010609060101010101" pitchFamily="49" charset="-122"/>
              <a:ea typeface="楷体" panose="02010609060101010101" pitchFamily="49" charset="-122"/>
            </a:endParaRPr>
          </a:p>
        </p:txBody>
      </p:sp>
      <p:sp>
        <p:nvSpPr>
          <p:cNvPr id="7" name="文本框 6"/>
          <p:cNvSpPr txBox="1"/>
          <p:nvPr/>
        </p:nvSpPr>
        <p:spPr>
          <a:xfrm>
            <a:off x="1267653" y="6308079"/>
            <a:ext cx="1723549" cy="461665"/>
          </a:xfrm>
          <a:prstGeom prst="rect">
            <a:avLst/>
          </a:prstGeom>
          <a:solidFill>
            <a:srgbClr val="FEFFE9"/>
          </a:solidFill>
          <a:ln w="28575">
            <a:solidFill>
              <a:srgbClr val="00B0F0"/>
            </a:solidFill>
          </a:ln>
        </p:spPr>
        <p:txBody>
          <a:bodyPr wrap="none" rtlCol="0">
            <a:spAutoFit/>
          </a:bodyPr>
          <a:lstStyle/>
          <a:p>
            <a:r>
              <a:rPr lang="zh-CN" altLang="en-US">
                <a:latin typeface="楷体" panose="02010609060101010101" pitchFamily="49" charset="-122"/>
                <a:ea typeface="楷体" panose="02010609060101010101" pitchFamily="49" charset="-122"/>
              </a:rPr>
              <a:t>双</a:t>
            </a:r>
            <a:r>
              <a:rPr lang="zh-CN" altLang="en-US" smtClean="0">
                <a:latin typeface="楷体" panose="02010609060101010101" pitchFamily="49" charset="-122"/>
                <a:ea typeface="楷体" panose="02010609060101010101" pitchFamily="49" charset="-122"/>
              </a:rPr>
              <a:t>目运算符</a:t>
            </a:r>
          </a:p>
        </p:txBody>
      </p:sp>
      <p:sp>
        <p:nvSpPr>
          <p:cNvPr id="8" name="文本框 7"/>
          <p:cNvSpPr txBox="1"/>
          <p:nvPr/>
        </p:nvSpPr>
        <p:spPr>
          <a:xfrm>
            <a:off x="3301930" y="6308079"/>
            <a:ext cx="1569660" cy="461665"/>
          </a:xfrm>
          <a:prstGeom prst="rect">
            <a:avLst/>
          </a:prstGeom>
          <a:solidFill>
            <a:srgbClr val="FEFFE9"/>
          </a:solidFill>
          <a:ln w="28575">
            <a:solidFill>
              <a:srgbClr val="00B0F0"/>
            </a:solidFill>
          </a:ln>
        </p:spPr>
        <p:txBody>
          <a:bodyPr wrap="none" rtlCol="0">
            <a:spAutoFit/>
          </a:bodyPr>
          <a:lstStyle/>
          <a:p>
            <a:r>
              <a:rPr lang="zh-CN" altLang="en-US" smtClean="0">
                <a:latin typeface="楷体" panose="02010609060101010101" pitchFamily="49" charset="-122"/>
                <a:ea typeface="楷体" panose="02010609060101010101" pitchFamily="49" charset="-122"/>
              </a:rPr>
              <a:t>倒数第</a:t>
            </a:r>
            <a:r>
              <a:rPr lang="en-US" altLang="zh-CN" smtClean="0">
                <a:latin typeface="楷体" panose="02010609060101010101" pitchFamily="49" charset="-122"/>
                <a:ea typeface="楷体" panose="02010609060101010101" pitchFamily="49" charset="-122"/>
              </a:rPr>
              <a:t>2</a:t>
            </a:r>
            <a:r>
              <a:rPr lang="zh-CN" altLang="en-US" smtClean="0">
                <a:latin typeface="楷体" panose="02010609060101010101" pitchFamily="49" charset="-122"/>
                <a:ea typeface="楷体" panose="02010609060101010101" pitchFamily="49" charset="-122"/>
              </a:rPr>
              <a:t>低</a:t>
            </a:r>
          </a:p>
        </p:txBody>
      </p:sp>
      <p:sp>
        <p:nvSpPr>
          <p:cNvPr id="9" name="文本框 8"/>
          <p:cNvSpPr txBox="1"/>
          <p:nvPr/>
        </p:nvSpPr>
        <p:spPr>
          <a:xfrm>
            <a:off x="5182318" y="6309951"/>
            <a:ext cx="1415772" cy="461665"/>
          </a:xfrm>
          <a:prstGeom prst="rect">
            <a:avLst/>
          </a:prstGeom>
          <a:solidFill>
            <a:srgbClr val="FEFFE9"/>
          </a:solidFill>
          <a:ln w="28575">
            <a:solidFill>
              <a:srgbClr val="00B0F0"/>
            </a:solidFill>
          </a:ln>
        </p:spPr>
        <p:txBody>
          <a:bodyPr wrap="none" rtlCol="0">
            <a:spAutoFit/>
          </a:bodyPr>
          <a:lstStyle/>
          <a:p>
            <a:r>
              <a:rPr lang="zh-CN" altLang="en-US" smtClean="0">
                <a:latin typeface="楷体" panose="02010609060101010101" pitchFamily="49" charset="-122"/>
                <a:ea typeface="楷体" panose="02010609060101010101" pitchFamily="49" charset="-122"/>
              </a:rPr>
              <a:t>自右至左</a:t>
            </a:r>
          </a:p>
        </p:txBody>
      </p:sp>
      <p:sp>
        <p:nvSpPr>
          <p:cNvPr id="11" name="文本框 10"/>
          <p:cNvSpPr txBox="1"/>
          <p:nvPr/>
        </p:nvSpPr>
        <p:spPr>
          <a:xfrm>
            <a:off x="5724128" y="3111351"/>
            <a:ext cx="1944216" cy="461665"/>
          </a:xfrm>
          <a:prstGeom prst="rect">
            <a:avLst/>
          </a:prstGeom>
          <a:noFill/>
        </p:spPr>
        <p:txBody>
          <a:bodyPr wrap="square" rtlCol="0">
            <a:spAutoFit/>
          </a:bodyPr>
          <a:lstStyle/>
          <a:p>
            <a:r>
              <a:rPr lang="en-US" altLang="zh-CN" smtClean="0">
                <a:solidFill>
                  <a:srgbClr val="800000"/>
                </a:solidFill>
                <a:latin typeface="楷体" panose="02010609060101010101" pitchFamily="49" charset="-122"/>
                <a:ea typeface="楷体" panose="02010609060101010101" pitchFamily="49" charset="-122"/>
              </a:rPr>
              <a:t>d=3*5=4*3</a:t>
            </a:r>
            <a:endParaRPr lang="zh-CN" altLang="en-US" smtClean="0">
              <a:solidFill>
                <a:srgbClr val="800000"/>
              </a:solidFill>
              <a:latin typeface="楷体" panose="02010609060101010101" pitchFamily="49" charset="-122"/>
              <a:ea typeface="楷体" panose="02010609060101010101" pitchFamily="49" charset="-122"/>
            </a:endParaRPr>
          </a:p>
        </p:txBody>
      </p:sp>
      <p:sp>
        <p:nvSpPr>
          <p:cNvPr id="12" name="Rectangle 5"/>
          <p:cNvSpPr>
            <a:spLocks noChangeArrowheads="1"/>
          </p:cNvSpPr>
          <p:nvPr/>
        </p:nvSpPr>
        <p:spPr bwMode="auto">
          <a:xfrm>
            <a:off x="4065162" y="2949922"/>
            <a:ext cx="765175" cy="8239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r" eaLnBrk="1" hangingPunct="1">
              <a:buClr>
                <a:srgbClr val="CC99FF"/>
              </a:buClr>
              <a:buFont typeface="Monotype Sorts" pitchFamily="2" charset="2"/>
              <a:buNone/>
            </a:pPr>
            <a:r>
              <a:rPr lang="zh-CN" altLang="zh-CN" sz="3600" b="1">
                <a:solidFill>
                  <a:schemeClr val="accent2"/>
                </a:solidFill>
              </a:rPr>
              <a:t> </a:t>
            </a:r>
            <a:r>
              <a:rPr lang="zh-CN" altLang="zh-CN" sz="4800" b="1">
                <a:solidFill>
                  <a:schemeClr val="accent2"/>
                </a:solidFill>
                <a:sym typeface="Wingdings 2" panose="05020102010507070707" pitchFamily="18" charset="2"/>
              </a:rPr>
              <a:t></a:t>
            </a:r>
            <a:endParaRPr lang="en-US" altLang="zh-CN" sz="4800" b="1">
              <a:solidFill>
                <a:schemeClr val="accent2"/>
              </a:solidFill>
              <a:sym typeface="Monotype Sorts" pitchFamily="2" charset="2"/>
            </a:endParaRPr>
          </a:p>
        </p:txBody>
      </p:sp>
      <p:sp>
        <p:nvSpPr>
          <p:cNvPr id="13" name="Rectangle 6"/>
          <p:cNvSpPr>
            <a:spLocks noChangeArrowheads="1"/>
          </p:cNvSpPr>
          <p:nvPr/>
        </p:nvSpPr>
        <p:spPr bwMode="auto">
          <a:xfrm>
            <a:off x="6033949" y="2807880"/>
            <a:ext cx="792088" cy="1107996"/>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r" eaLnBrk="1" hangingPunct="1">
              <a:buClr>
                <a:srgbClr val="CC99FF"/>
              </a:buClr>
              <a:buFont typeface="Monotype Sorts" pitchFamily="2" charset="2"/>
              <a:buNone/>
            </a:pPr>
            <a:r>
              <a:rPr lang="zh-CN" altLang="zh-CN" sz="6000" b="1">
                <a:solidFill>
                  <a:srgbClr val="FF0066"/>
                </a:solidFill>
                <a:sym typeface="Wingdings 2" panose="05020102010507070707" pitchFamily="18" charset="2"/>
              </a:rPr>
              <a:t></a:t>
            </a:r>
            <a:r>
              <a:rPr lang="zh-CN" altLang="zh-CN" sz="6600" b="1">
                <a:solidFill>
                  <a:srgbClr val="FF3399"/>
                </a:solidFill>
                <a:sym typeface="Monotype Sorts" pitchFamily="2" charset="2"/>
              </a:rPr>
              <a:t> </a:t>
            </a:r>
            <a:endParaRPr lang="en-US" altLang="zh-CN" sz="6600" b="1">
              <a:solidFill>
                <a:srgbClr val="FF3399"/>
              </a:solidFill>
              <a:sym typeface="Monotype Sorts" pitchFamily="2" charset="2"/>
            </a:endParaRPr>
          </a:p>
        </p:txBody>
      </p:sp>
    </p:spTree>
    <p:extLst>
      <p:ext uri="{BB962C8B-B14F-4D97-AF65-F5344CB8AC3E}">
        <p14:creationId xmlns:p14="http://schemas.microsoft.com/office/powerpoint/2010/main" val="900763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1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arn(inVertical)">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nimBg="1"/>
      <p:bldP spid="8" grpId="0" animBg="1"/>
      <p:bldP spid="9" grpId="0" animBg="1"/>
      <p:bldP spid="12" grpId="0" autoUpdateAnimBg="0"/>
      <p:bldP spid="1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28</a:t>
            </a:fld>
            <a:endParaRPr lang="zh-CN" altLang="en-US"/>
          </a:p>
        </p:txBody>
      </p:sp>
      <p:sp>
        <p:nvSpPr>
          <p:cNvPr id="3" name="Rectangle 2"/>
          <p:cNvSpPr txBox="1">
            <a:spLocks noChangeArrowheads="1"/>
          </p:cNvSpPr>
          <p:nvPr/>
        </p:nvSpPr>
        <p:spPr>
          <a:xfrm>
            <a:off x="0" y="404813"/>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defRPr/>
            </a:pPr>
            <a:r>
              <a:rPr lang="zh-CN" altLang="en-US" sz="4000" smtClean="0">
                <a:solidFill>
                  <a:schemeClr val="tx2"/>
                </a:solidFill>
              </a:rPr>
              <a:t>赋值表达式的类型转换</a:t>
            </a:r>
            <a:r>
              <a:rPr lang="zh-CN" altLang="en-US" smtClean="0"/>
              <a:t> </a:t>
            </a:r>
            <a:endParaRPr lang="zh-CN" altLang="en-US" dirty="0"/>
          </a:p>
        </p:txBody>
      </p:sp>
      <p:sp>
        <p:nvSpPr>
          <p:cNvPr id="4" name="Rectangle 3"/>
          <p:cNvSpPr>
            <a:spLocks noChangeArrowheads="1"/>
          </p:cNvSpPr>
          <p:nvPr/>
        </p:nvSpPr>
        <p:spPr bwMode="auto">
          <a:xfrm>
            <a:off x="323850" y="1052513"/>
            <a:ext cx="849788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3200" smtClean="0">
                <a:solidFill>
                  <a:srgbClr val="663300"/>
                </a:solidFill>
                <a:latin typeface="楷体" panose="02010609060101010101" pitchFamily="49" charset="-122"/>
                <a:ea typeface="楷体" panose="02010609060101010101" pitchFamily="49" charset="-122"/>
              </a:rPr>
              <a:t>如果</a:t>
            </a:r>
            <a:r>
              <a:rPr lang="zh-CN" altLang="en-US" sz="3200">
                <a:solidFill>
                  <a:srgbClr val="663300"/>
                </a:solidFill>
                <a:latin typeface="楷体" panose="02010609060101010101" pitchFamily="49" charset="-122"/>
                <a:ea typeface="楷体" panose="02010609060101010101" pitchFamily="49" charset="-122"/>
              </a:rPr>
              <a:t>赋值运算符两侧的类型不一致，但都</a:t>
            </a:r>
          </a:p>
          <a:p>
            <a:pPr algn="just">
              <a:buFontTx/>
              <a:buNone/>
            </a:pPr>
            <a:r>
              <a:rPr lang="zh-CN" altLang="en-US" sz="3200">
                <a:solidFill>
                  <a:srgbClr val="663300"/>
                </a:solidFill>
                <a:latin typeface="楷体" panose="02010609060101010101" pitchFamily="49" charset="-122"/>
                <a:ea typeface="楷体" panose="02010609060101010101" pitchFamily="49" charset="-122"/>
              </a:rPr>
              <a:t>是数值型或字符型时，在赋值时要进行类型</a:t>
            </a:r>
          </a:p>
          <a:p>
            <a:pPr algn="just">
              <a:buFontTx/>
              <a:buNone/>
            </a:pPr>
            <a:r>
              <a:rPr lang="zh-CN" altLang="en-US" sz="3200">
                <a:solidFill>
                  <a:srgbClr val="663300"/>
                </a:solidFill>
                <a:latin typeface="楷体" panose="02010609060101010101" pitchFamily="49" charset="-122"/>
                <a:ea typeface="楷体" panose="02010609060101010101" pitchFamily="49" charset="-122"/>
              </a:rPr>
              <a:t>转换。</a:t>
            </a:r>
          </a:p>
          <a:p>
            <a:pPr marL="0" indent="0" algn="just">
              <a:buFontTx/>
              <a:buNone/>
            </a:pPr>
            <a:r>
              <a:rPr lang="zh-CN" altLang="en-US" sz="2800">
                <a:solidFill>
                  <a:srgbClr val="000099"/>
                </a:solidFill>
                <a:latin typeface="楷体" panose="02010609060101010101" pitchFamily="49" charset="-122"/>
                <a:ea typeface="楷体" panose="02010609060101010101" pitchFamily="49" charset="-122"/>
              </a:rPr>
              <a:t>①将浮点型数据（包括单、双精度）赋给</a:t>
            </a:r>
            <a:r>
              <a:rPr lang="zh-CN" altLang="en-US" sz="2800" smtClean="0">
                <a:solidFill>
                  <a:srgbClr val="000099"/>
                </a:solidFill>
                <a:latin typeface="楷体" panose="02010609060101010101" pitchFamily="49" charset="-122"/>
                <a:ea typeface="楷体" panose="02010609060101010101" pitchFamily="49" charset="-122"/>
              </a:rPr>
              <a:t>整型变量：舍弃</a:t>
            </a:r>
            <a:r>
              <a:rPr lang="zh-CN" altLang="en-US" sz="2800">
                <a:solidFill>
                  <a:srgbClr val="000099"/>
                </a:solidFill>
                <a:latin typeface="楷体" panose="02010609060101010101" pitchFamily="49" charset="-122"/>
                <a:ea typeface="楷体" panose="02010609060101010101" pitchFamily="49" charset="-122"/>
              </a:rPr>
              <a:t>浮点数的小数</a:t>
            </a:r>
            <a:r>
              <a:rPr lang="zh-CN" altLang="en-US" sz="2800" smtClean="0">
                <a:solidFill>
                  <a:srgbClr val="000099"/>
                </a:solidFill>
                <a:latin typeface="楷体" panose="02010609060101010101" pitchFamily="49" charset="-122"/>
                <a:ea typeface="楷体" panose="02010609060101010101" pitchFamily="49" charset="-122"/>
              </a:rPr>
              <a:t>部分</a:t>
            </a:r>
            <a:endParaRPr lang="zh-CN" altLang="en-US" sz="2800">
              <a:solidFill>
                <a:srgbClr val="000099"/>
              </a:solidFill>
              <a:latin typeface="楷体" panose="02010609060101010101" pitchFamily="49" charset="-122"/>
              <a:ea typeface="楷体" panose="02010609060101010101" pitchFamily="49" charset="-122"/>
            </a:endParaRPr>
          </a:p>
          <a:p>
            <a:pPr algn="just">
              <a:buFontTx/>
              <a:buNone/>
            </a:pPr>
            <a:r>
              <a:rPr lang="zh-CN" altLang="en-US" sz="3200" b="1">
                <a:solidFill>
                  <a:srgbClr val="CC0000"/>
                </a:solidFill>
                <a:latin typeface="楷体" panose="02010609060101010101" pitchFamily="49" charset="-122"/>
                <a:ea typeface="楷体" panose="02010609060101010101" pitchFamily="49" charset="-122"/>
              </a:rPr>
              <a:t>如</a:t>
            </a:r>
            <a:r>
              <a:rPr lang="en-US" altLang="zh-CN" sz="3200" b="1">
                <a:solidFill>
                  <a:srgbClr val="CC0000"/>
                </a:solidFill>
                <a:latin typeface="楷体" panose="02010609060101010101" pitchFamily="49" charset="-122"/>
                <a:ea typeface="楷体" panose="02010609060101010101" pitchFamily="49" charset="-122"/>
              </a:rPr>
              <a:t>:</a:t>
            </a:r>
            <a:r>
              <a:rPr lang="zh-CN" altLang="en-US" sz="2800">
                <a:solidFill>
                  <a:schemeClr val="tx1"/>
                </a:solidFill>
                <a:latin typeface="楷体" panose="02010609060101010101" pitchFamily="49" charset="-122"/>
                <a:ea typeface="楷体" panose="02010609060101010101" pitchFamily="49" charset="-122"/>
              </a:rPr>
              <a:t>ｉ为整型变量，执行“</a:t>
            </a:r>
            <a:r>
              <a:rPr lang="en-US" altLang="zh-CN" sz="2800">
                <a:solidFill>
                  <a:schemeClr val="tx1"/>
                </a:solidFill>
                <a:latin typeface="楷体" panose="02010609060101010101" pitchFamily="49" charset="-122"/>
                <a:ea typeface="楷体" panose="02010609060101010101" pitchFamily="49" charset="-122"/>
              </a:rPr>
              <a:t>i=3.56”</a:t>
            </a:r>
            <a:r>
              <a:rPr lang="zh-CN" altLang="en-US" sz="2800">
                <a:solidFill>
                  <a:schemeClr val="tx1"/>
                </a:solidFill>
                <a:latin typeface="楷体" panose="02010609060101010101" pitchFamily="49" charset="-122"/>
                <a:ea typeface="楷体" panose="02010609060101010101" pitchFamily="49" charset="-122"/>
              </a:rPr>
              <a:t>的结果是使</a:t>
            </a:r>
          </a:p>
          <a:p>
            <a:pPr algn="just">
              <a:buFontTx/>
              <a:buNone/>
            </a:pPr>
            <a:r>
              <a:rPr lang="zh-CN" altLang="en-US" sz="2800">
                <a:solidFill>
                  <a:schemeClr val="tx1"/>
                </a:solidFill>
                <a:latin typeface="楷体" panose="02010609060101010101" pitchFamily="49" charset="-122"/>
                <a:ea typeface="楷体" panose="02010609060101010101" pitchFamily="49" charset="-122"/>
              </a:rPr>
              <a:t>ｉ的值为３，以整数形式存储在整型变量</a:t>
            </a:r>
            <a:r>
              <a:rPr lang="zh-CN" altLang="en-US" sz="2800" smtClean="0">
                <a:solidFill>
                  <a:schemeClr val="tx1"/>
                </a:solidFill>
                <a:latin typeface="楷体" panose="02010609060101010101" pitchFamily="49" charset="-122"/>
                <a:ea typeface="楷体" panose="02010609060101010101" pitchFamily="49" charset="-122"/>
              </a:rPr>
              <a:t>中</a:t>
            </a:r>
            <a:endParaRPr lang="zh-CN" altLang="en-US" sz="280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6304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0" y="404813"/>
            <a:ext cx="9144000" cy="739775"/>
          </a:xfrm>
        </p:spPr>
        <p:txBody>
          <a:bodyPr/>
          <a:lstStyle/>
          <a:p>
            <a:pPr algn="ctr">
              <a:defRPr/>
            </a:pPr>
            <a:r>
              <a:rPr lang="zh-CN" altLang="en-US" sz="4000">
                <a:solidFill>
                  <a:schemeClr val="tx2"/>
                </a:solidFill>
              </a:rPr>
              <a:t>赋值表达式的类型转换</a:t>
            </a:r>
            <a:r>
              <a:rPr lang="zh-CN" altLang="en-US" sz="4000"/>
              <a:t> </a:t>
            </a:r>
            <a:endParaRPr lang="zh-CN" altLang="en-US" sz="4000" dirty="0"/>
          </a:p>
        </p:txBody>
      </p:sp>
      <p:sp>
        <p:nvSpPr>
          <p:cNvPr id="702467" name="Rectangle 3"/>
          <p:cNvSpPr>
            <a:spLocks noChangeArrowheads="1"/>
          </p:cNvSpPr>
          <p:nvPr/>
        </p:nvSpPr>
        <p:spPr bwMode="auto">
          <a:xfrm>
            <a:off x="323850" y="1052513"/>
            <a:ext cx="849788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en-US" altLang="zh-CN" sz="2800" b="1">
                <a:solidFill>
                  <a:srgbClr val="000099"/>
                </a:solidFill>
                <a:latin typeface="楷体_GB2312" pitchFamily="49" charset="-122"/>
                <a:ea typeface="楷体_GB2312" pitchFamily="49" charset="-122"/>
              </a:rPr>
              <a:t> </a:t>
            </a:r>
            <a:r>
              <a:rPr lang="en-US" altLang="zh-CN" sz="2800"/>
              <a:t> </a:t>
            </a:r>
            <a:r>
              <a:rPr lang="zh-CN" altLang="zh-CN" sz="2800"/>
              <a:t>②</a:t>
            </a:r>
            <a:r>
              <a:rPr lang="zh-CN" altLang="en-US" sz="2800">
                <a:solidFill>
                  <a:srgbClr val="000099"/>
                </a:solidFill>
                <a:latin typeface="楷体" panose="02010609060101010101" pitchFamily="49" charset="-122"/>
                <a:ea typeface="楷体" panose="02010609060101010101" pitchFamily="49" charset="-122"/>
              </a:rPr>
              <a:t>将整型数据赋给单、双精度变量时，数值不变，</a:t>
            </a:r>
          </a:p>
          <a:p>
            <a:pPr>
              <a:buFontTx/>
              <a:buNone/>
            </a:pPr>
            <a:r>
              <a:rPr lang="zh-CN" altLang="en-US" sz="2800">
                <a:solidFill>
                  <a:srgbClr val="000099"/>
                </a:solidFill>
                <a:latin typeface="楷体" panose="02010609060101010101" pitchFamily="49" charset="-122"/>
                <a:ea typeface="楷体" panose="02010609060101010101" pitchFamily="49" charset="-122"/>
              </a:rPr>
              <a:t>但以浮点数形式存储到变量中。</a:t>
            </a:r>
            <a:endParaRPr lang="zh-CN" altLang="en-US">
              <a:latin typeface="楷体" panose="02010609060101010101" pitchFamily="49" charset="-122"/>
              <a:ea typeface="楷体" panose="02010609060101010101" pitchFamily="49" charset="-122"/>
            </a:endParaRPr>
          </a:p>
          <a:p>
            <a:pPr>
              <a:buFontTx/>
              <a:buNone/>
            </a:pPr>
            <a:r>
              <a:rPr lang="zh-CN" altLang="en-US" sz="2800">
                <a:solidFill>
                  <a:srgbClr val="CC0000"/>
                </a:solidFill>
                <a:latin typeface="楷体" panose="02010609060101010101" pitchFamily="49" charset="-122"/>
                <a:ea typeface="楷体" panose="02010609060101010101" pitchFamily="49" charset="-122"/>
              </a:rPr>
              <a:t> </a:t>
            </a:r>
            <a:r>
              <a:rPr lang="zh-CN" altLang="en-US" sz="3200" b="1">
                <a:solidFill>
                  <a:srgbClr val="CC0000"/>
                </a:solidFill>
                <a:latin typeface="楷体" panose="02010609060101010101" pitchFamily="49" charset="-122"/>
                <a:ea typeface="楷体" panose="02010609060101010101" pitchFamily="49" charset="-122"/>
              </a:rPr>
              <a:t>如</a:t>
            </a:r>
            <a:r>
              <a:rPr lang="en-US" altLang="zh-CN" sz="3200" b="1">
                <a:solidFill>
                  <a:srgbClr val="CC0000"/>
                </a:solidFill>
                <a:latin typeface="楷体" panose="02010609060101010101" pitchFamily="49" charset="-122"/>
                <a:ea typeface="楷体" panose="02010609060101010101" pitchFamily="49" charset="-122"/>
              </a:rPr>
              <a:t>:</a:t>
            </a:r>
            <a:r>
              <a:rPr lang="en-US" altLang="zh-CN" sz="2800">
                <a:solidFill>
                  <a:srgbClr val="CC0000"/>
                </a:solidFill>
                <a:latin typeface="楷体" panose="02010609060101010101" pitchFamily="49" charset="-122"/>
                <a:ea typeface="楷体" panose="02010609060101010101" pitchFamily="49" charset="-122"/>
              </a:rPr>
              <a:t> </a:t>
            </a:r>
            <a:r>
              <a:rPr lang="zh-CN" altLang="en-US" sz="2800">
                <a:solidFill>
                  <a:schemeClr val="tx1"/>
                </a:solidFill>
                <a:latin typeface="楷体" panose="02010609060101010101" pitchFamily="49" charset="-122"/>
                <a:ea typeface="楷体" panose="02010609060101010101" pitchFamily="49" charset="-122"/>
              </a:rPr>
              <a:t>将２３赋给</a:t>
            </a:r>
            <a:r>
              <a:rPr lang="en-US" altLang="zh-CN" sz="2800">
                <a:solidFill>
                  <a:schemeClr val="tx1"/>
                </a:solidFill>
                <a:latin typeface="楷体" panose="02010609060101010101" pitchFamily="49" charset="-122"/>
                <a:ea typeface="楷体" panose="02010609060101010101" pitchFamily="49" charset="-122"/>
              </a:rPr>
              <a:t>float</a:t>
            </a:r>
            <a:r>
              <a:rPr lang="zh-CN" altLang="en-US" sz="2800">
                <a:solidFill>
                  <a:schemeClr val="tx1"/>
                </a:solidFill>
                <a:latin typeface="楷体" panose="02010609060101010101" pitchFamily="49" charset="-122"/>
                <a:ea typeface="楷体" panose="02010609060101010101" pitchFamily="49" charset="-122"/>
              </a:rPr>
              <a:t>变量ｆ，即执行ｆ＝２３，先</a:t>
            </a:r>
          </a:p>
          <a:p>
            <a:pPr>
              <a:buFontTx/>
              <a:buNone/>
            </a:pPr>
            <a:r>
              <a:rPr lang="zh-CN" altLang="en-US" sz="2800">
                <a:solidFill>
                  <a:schemeClr val="tx1"/>
                </a:solidFill>
                <a:latin typeface="楷体" panose="02010609060101010101" pitchFamily="49" charset="-122"/>
                <a:ea typeface="楷体" panose="02010609060101010101" pitchFamily="49" charset="-122"/>
              </a:rPr>
              <a:t>将２３转换成２３．０００００，再存储在ｆ中。</a:t>
            </a:r>
          </a:p>
          <a:p>
            <a:pPr>
              <a:buFontTx/>
              <a:buNone/>
            </a:pPr>
            <a:r>
              <a:rPr lang="zh-CN" altLang="en-US" sz="2800">
                <a:solidFill>
                  <a:schemeClr val="tx1"/>
                </a:solidFill>
                <a:latin typeface="楷体" panose="02010609060101010101" pitchFamily="49" charset="-122"/>
                <a:ea typeface="楷体" panose="02010609060101010101" pitchFamily="49" charset="-122"/>
              </a:rPr>
              <a:t>   将２３赋给ｄｏｕｂｌｅ型变量ｄ，即执行ｄ＝</a:t>
            </a:r>
          </a:p>
          <a:p>
            <a:pPr>
              <a:buFontTx/>
              <a:buNone/>
            </a:pPr>
            <a:r>
              <a:rPr lang="zh-CN" altLang="en-US" sz="2800">
                <a:solidFill>
                  <a:schemeClr val="tx1"/>
                </a:solidFill>
                <a:latin typeface="楷体" panose="02010609060101010101" pitchFamily="49" charset="-122"/>
                <a:ea typeface="楷体" panose="02010609060101010101" pitchFamily="49" charset="-122"/>
              </a:rPr>
              <a:t>２３，则将２３补足有效位数字为２３．０００００</a:t>
            </a:r>
          </a:p>
          <a:p>
            <a:pPr>
              <a:buFontTx/>
              <a:buNone/>
            </a:pPr>
            <a:r>
              <a:rPr lang="zh-CN" altLang="en-US" sz="2800">
                <a:solidFill>
                  <a:schemeClr val="tx1"/>
                </a:solidFill>
                <a:latin typeface="楷体" panose="02010609060101010101" pitchFamily="49" charset="-122"/>
                <a:ea typeface="楷体" panose="02010609060101010101" pitchFamily="49" charset="-122"/>
              </a:rPr>
              <a:t>０００００００００，然后以双精度浮点数形式存储</a:t>
            </a:r>
          </a:p>
          <a:p>
            <a:pPr>
              <a:buFontTx/>
              <a:buNone/>
            </a:pPr>
            <a:r>
              <a:rPr lang="zh-CN" altLang="en-US" sz="2800">
                <a:solidFill>
                  <a:schemeClr val="tx1"/>
                </a:solidFill>
                <a:latin typeface="楷体" panose="02010609060101010101" pitchFamily="49" charset="-122"/>
                <a:ea typeface="楷体" panose="02010609060101010101" pitchFamily="49" charset="-122"/>
              </a:rPr>
              <a:t>到变量ｄ中。 </a:t>
            </a:r>
          </a:p>
        </p:txBody>
      </p:sp>
      <p:sp>
        <p:nvSpPr>
          <p:cNvPr id="6" name="灯片编号占位符 5"/>
          <p:cNvSpPr>
            <a:spLocks noGrp="1"/>
          </p:cNvSpPr>
          <p:nvPr>
            <p:ph type="sldNum" sz="quarter" idx="12"/>
          </p:nvPr>
        </p:nvSpPr>
        <p:spPr/>
        <p:txBody>
          <a:bodyPr/>
          <a:lstStyle/>
          <a:p>
            <a:fld id="{EC03C6CA-3C3D-40C1-A420-2C567DB71F3D}" type="slidenum">
              <a:rPr lang="zh-CN" altLang="en-US" smtClean="0"/>
              <a:t>29</a:t>
            </a:fld>
            <a:endParaRPr lang="zh-CN" altLang="en-US"/>
          </a:p>
        </p:txBody>
      </p:sp>
    </p:spTree>
  </p:cSld>
  <p:clrMapOvr>
    <a:masterClrMapping/>
  </p:clrMapOvr>
  <p:transition advClick="0">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3</a:t>
            </a:fld>
            <a:endParaRPr lang="zh-CN" altLang="en-US"/>
          </a:p>
        </p:txBody>
      </p:sp>
      <p:sp>
        <p:nvSpPr>
          <p:cNvPr id="3" name="Rectangle 2"/>
          <p:cNvSpPr txBox="1">
            <a:spLocks noChangeArrowheads="1"/>
          </p:cNvSpPr>
          <p:nvPr/>
        </p:nvSpPr>
        <p:spPr>
          <a:xfrm>
            <a:off x="1804320" y="810318"/>
            <a:ext cx="7065107"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r>
              <a:rPr lang="en-US" altLang="zh-CN" sz="3600" smtClean="0"/>
              <a:t> </a:t>
            </a:r>
            <a:r>
              <a:rPr lang="en-US" altLang="zh-CN" sz="3600" smtClean="0">
                <a:solidFill>
                  <a:schemeClr val="tx2"/>
                </a:solidFill>
              </a:rPr>
              <a:t> </a:t>
            </a:r>
            <a:r>
              <a:rPr lang="en-US" altLang="zh-CN" sz="3600" smtClean="0">
                <a:solidFill>
                  <a:srgbClr val="000099"/>
                </a:solidFill>
                <a:latin typeface="楷体_GB2312" pitchFamily="49" charset="-122"/>
                <a:ea typeface="楷体_GB2312" pitchFamily="49" charset="-122"/>
              </a:rPr>
              <a:t>C</a:t>
            </a:r>
            <a:r>
              <a:rPr lang="zh-CN" altLang="en-US" sz="3600" smtClean="0">
                <a:solidFill>
                  <a:srgbClr val="000099"/>
                </a:solidFill>
                <a:latin typeface="楷体_GB2312" pitchFamily="49" charset="-122"/>
                <a:ea typeface="楷体_GB2312" pitchFamily="49" charset="-122"/>
              </a:rPr>
              <a:t>语言提供的数据类型</a:t>
            </a:r>
            <a:r>
              <a:rPr lang="zh-CN" altLang="en-US" sz="3600" smtClean="0"/>
              <a:t> </a:t>
            </a:r>
            <a:r>
              <a:rPr lang="zh-CN" altLang="en-US" sz="3600" smtClean="0">
                <a:solidFill>
                  <a:srgbClr val="663300"/>
                </a:solidFill>
                <a:latin typeface="楷体_GB2312" pitchFamily="49" charset="-122"/>
                <a:ea typeface="楷体_GB2312" pitchFamily="49" charset="-122"/>
              </a:rPr>
              <a:t>            </a:t>
            </a:r>
            <a:endParaRPr lang="zh-CN" altLang="en-US" sz="3600">
              <a:solidFill>
                <a:srgbClr val="663300"/>
              </a:solidFill>
              <a:latin typeface="楷体_GB2312" pitchFamily="49" charset="-122"/>
              <a:ea typeface="楷体_GB2312" pitchFamily="49" charset="-122"/>
            </a:endParaRPr>
          </a:p>
        </p:txBody>
      </p:sp>
      <p:sp>
        <p:nvSpPr>
          <p:cNvPr id="4" name="Rectangle 3"/>
          <p:cNvSpPr>
            <a:spLocks noChangeArrowheads="1"/>
          </p:cNvSpPr>
          <p:nvPr/>
        </p:nvSpPr>
        <p:spPr bwMode="auto">
          <a:xfrm>
            <a:off x="692150" y="1207860"/>
            <a:ext cx="80645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endParaRPr lang="zh-CN" altLang="en-US" sz="2800">
              <a:solidFill>
                <a:srgbClr val="663300"/>
              </a:solidFill>
              <a:latin typeface="楷体_GB2312" pitchFamily="49" charset="-122"/>
              <a:ea typeface="楷体_GB2312" pitchFamily="49" charset="-122"/>
            </a:endParaRPr>
          </a:p>
        </p:txBody>
      </p:sp>
      <p:grpSp>
        <p:nvGrpSpPr>
          <p:cNvPr id="5" name="组合 4"/>
          <p:cNvGrpSpPr/>
          <p:nvPr/>
        </p:nvGrpSpPr>
        <p:grpSpPr>
          <a:xfrm>
            <a:off x="608633" y="1781200"/>
            <a:ext cx="8231533" cy="4050048"/>
            <a:chOff x="285172" y="1652588"/>
            <a:chExt cx="8227006" cy="4517426"/>
          </a:xfrm>
        </p:grpSpPr>
        <p:grpSp>
          <p:nvGrpSpPr>
            <p:cNvPr id="6" name="组合 5"/>
            <p:cNvGrpSpPr/>
            <p:nvPr/>
          </p:nvGrpSpPr>
          <p:grpSpPr>
            <a:xfrm>
              <a:off x="285172" y="2414588"/>
              <a:ext cx="6641092" cy="3755426"/>
              <a:chOff x="285172" y="2414588"/>
              <a:chExt cx="6641092" cy="3755426"/>
            </a:xfrm>
          </p:grpSpPr>
          <p:sp>
            <p:nvSpPr>
              <p:cNvPr id="17" name="Text Box 5"/>
              <p:cNvSpPr txBox="1">
                <a:spLocks noChangeArrowheads="1"/>
              </p:cNvSpPr>
              <p:nvPr/>
            </p:nvSpPr>
            <p:spPr bwMode="auto">
              <a:xfrm>
                <a:off x="285172" y="3833813"/>
                <a:ext cx="1831545" cy="652258"/>
              </a:xfrm>
              <a:prstGeom prst="rect">
                <a:avLst/>
              </a:prstGeom>
              <a:noFill/>
              <a:ln>
                <a:noFill/>
              </a:ln>
              <a:effectLst/>
            </p:spPr>
            <p:txBody>
              <a:bodyPr wrap="none">
                <a:spAutoFit/>
              </a:bodyPr>
              <a:lstStyle/>
              <a:p>
                <a:pPr algn="ctr" eaLnBrk="1" hangingPunct="1">
                  <a:spcBef>
                    <a:spcPct val="20000"/>
                  </a:spcBef>
                  <a:buClr>
                    <a:srgbClr val="CC99FF"/>
                  </a:buClr>
                  <a:buFont typeface="Monotype Sorts" pitchFamily="2" charset="2"/>
                  <a:buNone/>
                  <a:defRPr/>
                </a:pPr>
                <a:r>
                  <a:rPr kumimoji="1" lang="zh-CN" altLang="en-US" sz="3200" b="1"/>
                  <a:t>数据类型</a:t>
                </a:r>
              </a:p>
            </p:txBody>
          </p:sp>
          <p:grpSp>
            <p:nvGrpSpPr>
              <p:cNvPr id="18" name="组合 17"/>
              <p:cNvGrpSpPr/>
              <p:nvPr/>
            </p:nvGrpSpPr>
            <p:grpSpPr>
              <a:xfrm>
                <a:off x="2057400" y="2414588"/>
                <a:ext cx="4868864" cy="3755426"/>
                <a:chOff x="2057400" y="2414588"/>
                <a:chExt cx="4868864" cy="3755426"/>
              </a:xfrm>
            </p:grpSpPr>
            <p:sp>
              <p:nvSpPr>
                <p:cNvPr id="19" name="Text Box 6"/>
                <p:cNvSpPr txBox="1">
                  <a:spLocks noChangeArrowheads="1"/>
                </p:cNvSpPr>
                <p:nvPr/>
              </p:nvSpPr>
              <p:spPr bwMode="auto">
                <a:xfrm>
                  <a:off x="2279650" y="3910013"/>
                  <a:ext cx="1626474" cy="583600"/>
                </a:xfrm>
                <a:prstGeom prst="rect">
                  <a:avLst/>
                </a:prstGeom>
                <a:noFill/>
                <a:ln>
                  <a:noFill/>
                </a:ln>
                <a:effectLst/>
              </p:spPr>
              <p:txBody>
                <a:bodyPr wrap="none">
                  <a:spAutoFit/>
                </a:bodyPr>
                <a:lstStyle/>
                <a:p>
                  <a:pPr eaLnBrk="1" hangingPunct="1">
                    <a:spcBef>
                      <a:spcPct val="20000"/>
                    </a:spcBef>
                    <a:buClr>
                      <a:srgbClr val="CC99FF"/>
                    </a:buClr>
                    <a:buFont typeface="Monotype Sorts" pitchFamily="2" charset="2"/>
                    <a:buNone/>
                    <a:defRPr/>
                  </a:pPr>
                  <a:r>
                    <a:rPr kumimoji="1" lang="zh-CN" altLang="en-US" sz="2800" b="1">
                      <a:solidFill>
                        <a:srgbClr val="0070C0"/>
                      </a:solidFill>
                    </a:rPr>
                    <a:t>构造类型</a:t>
                  </a:r>
                </a:p>
              </p:txBody>
            </p:sp>
            <p:sp>
              <p:nvSpPr>
                <p:cNvPr id="20" name="Text Box 7"/>
                <p:cNvSpPr txBox="1">
                  <a:spLocks noChangeArrowheads="1"/>
                </p:cNvSpPr>
                <p:nvPr/>
              </p:nvSpPr>
              <p:spPr bwMode="auto">
                <a:xfrm>
                  <a:off x="2279650" y="4870449"/>
                  <a:ext cx="1895630" cy="583600"/>
                </a:xfrm>
                <a:prstGeom prst="rect">
                  <a:avLst/>
                </a:prstGeom>
                <a:noFill/>
                <a:ln>
                  <a:noFill/>
                </a:ln>
                <a:effectLst/>
              </p:spPr>
              <p:txBody>
                <a:bodyPr wrap="none">
                  <a:spAutoFit/>
                </a:bodyPr>
                <a:lstStyle/>
                <a:p>
                  <a:pPr eaLnBrk="1" hangingPunct="1">
                    <a:spcBef>
                      <a:spcPct val="20000"/>
                    </a:spcBef>
                    <a:buClr>
                      <a:srgbClr val="CC99FF"/>
                    </a:buClr>
                    <a:buFont typeface="Monotype Sorts" pitchFamily="2" charset="2"/>
                    <a:buNone/>
                    <a:defRPr/>
                  </a:pPr>
                  <a:r>
                    <a:rPr kumimoji="1" lang="zh-CN" altLang="en-US" sz="2800" b="1">
                      <a:solidFill>
                        <a:srgbClr val="0070C0"/>
                      </a:solidFill>
                    </a:rPr>
                    <a:t>指针</a:t>
                  </a:r>
                  <a:r>
                    <a:rPr kumimoji="1" lang="zh-CN" altLang="en-US" sz="2800" b="1" smtClean="0">
                      <a:solidFill>
                        <a:srgbClr val="0070C0"/>
                      </a:solidFill>
                    </a:rPr>
                    <a:t>类型 </a:t>
                  </a:r>
                  <a:r>
                    <a:rPr kumimoji="1" lang="en-US" altLang="zh-CN" sz="2800" b="1" smtClean="0">
                      <a:solidFill>
                        <a:srgbClr val="0070C0"/>
                      </a:solidFill>
                    </a:rPr>
                    <a:t>*</a:t>
                  </a:r>
                  <a:endParaRPr kumimoji="1" lang="zh-CN" altLang="en-US" sz="2800" b="1">
                    <a:solidFill>
                      <a:srgbClr val="0070C0"/>
                    </a:solidFill>
                  </a:endParaRPr>
                </a:p>
              </p:txBody>
            </p:sp>
            <p:sp>
              <p:nvSpPr>
                <p:cNvPr id="21" name="Text Box 8"/>
                <p:cNvSpPr txBox="1">
                  <a:spLocks noChangeArrowheads="1"/>
                </p:cNvSpPr>
                <p:nvPr/>
              </p:nvSpPr>
              <p:spPr bwMode="auto">
                <a:xfrm>
                  <a:off x="2362200" y="5586414"/>
                  <a:ext cx="4153020" cy="583600"/>
                </a:xfrm>
                <a:prstGeom prst="rect">
                  <a:avLst/>
                </a:prstGeom>
                <a:noFill/>
                <a:ln>
                  <a:noFill/>
                </a:ln>
                <a:effectLst/>
              </p:spPr>
              <p:txBody>
                <a:bodyPr wrap="none">
                  <a:spAutoFit/>
                </a:bodyPr>
                <a:lstStyle/>
                <a:p>
                  <a:pPr eaLnBrk="1" hangingPunct="1">
                    <a:spcBef>
                      <a:spcPct val="20000"/>
                    </a:spcBef>
                    <a:buClr>
                      <a:srgbClr val="CC99FF"/>
                    </a:buClr>
                    <a:buFont typeface="Monotype Sorts" pitchFamily="2" charset="2"/>
                    <a:buNone/>
                    <a:defRPr/>
                  </a:pPr>
                  <a:r>
                    <a:rPr kumimoji="1" lang="zh-CN" altLang="en-US" sz="2800" b="1">
                      <a:solidFill>
                        <a:srgbClr val="0070C0"/>
                      </a:solidFill>
                    </a:rPr>
                    <a:t>空类型（</a:t>
                  </a:r>
                  <a:r>
                    <a:rPr kumimoji="1" lang="zh-CN" altLang="en-US" sz="2800" b="1">
                      <a:solidFill>
                        <a:srgbClr val="0070C0"/>
                      </a:solidFill>
                      <a:latin typeface="宋体" panose="02010600030101010101" pitchFamily="2" charset="-122"/>
                    </a:rPr>
                    <a:t>无值类型</a:t>
                  </a:r>
                  <a:r>
                    <a:rPr kumimoji="1" lang="zh-CN" altLang="en-US" sz="2800" b="1" smtClean="0">
                      <a:solidFill>
                        <a:srgbClr val="0070C0"/>
                      </a:solidFill>
                      <a:latin typeface="宋体" panose="02010600030101010101" pitchFamily="2" charset="-122"/>
                    </a:rPr>
                    <a:t>）</a:t>
                  </a:r>
                  <a:r>
                    <a:rPr kumimoji="1" lang="en-US" altLang="zh-CN" sz="2800" b="1" smtClean="0">
                      <a:solidFill>
                        <a:srgbClr val="0070C0"/>
                      </a:solidFill>
                      <a:latin typeface="宋体" panose="02010600030101010101" pitchFamily="2" charset="-122"/>
                    </a:rPr>
                    <a:t>void</a:t>
                  </a:r>
                  <a:endParaRPr kumimoji="1" lang="en-US" altLang="zh-CN" sz="2800" b="1">
                    <a:solidFill>
                      <a:srgbClr val="0070C0"/>
                    </a:solidFill>
                    <a:latin typeface="宋体" panose="02010600030101010101" pitchFamily="2" charset="-122"/>
                  </a:endParaRPr>
                </a:p>
              </p:txBody>
            </p:sp>
            <p:sp>
              <p:nvSpPr>
                <p:cNvPr id="22" name="AutoShape 9"/>
                <p:cNvSpPr>
                  <a:spLocks/>
                </p:cNvSpPr>
                <p:nvPr/>
              </p:nvSpPr>
              <p:spPr bwMode="auto">
                <a:xfrm>
                  <a:off x="2057400" y="2414588"/>
                  <a:ext cx="381000" cy="3505200"/>
                </a:xfrm>
                <a:prstGeom prst="leftBrace">
                  <a:avLst>
                    <a:gd name="adj1" fmla="val 76667"/>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2400">
                    <a:solidFill>
                      <a:schemeClr val="tx1"/>
                    </a:solidFill>
                  </a:endParaRPr>
                </a:p>
              </p:txBody>
            </p:sp>
            <p:grpSp>
              <p:nvGrpSpPr>
                <p:cNvPr id="23" name="Group 10"/>
                <p:cNvGrpSpPr>
                  <a:grpSpLocks/>
                </p:cNvGrpSpPr>
                <p:nvPr/>
              </p:nvGrpSpPr>
              <p:grpSpPr bwMode="auto">
                <a:xfrm>
                  <a:off x="4038601" y="3252788"/>
                  <a:ext cx="2887663" cy="2114550"/>
                  <a:chOff x="2544" y="1861"/>
                  <a:chExt cx="1819" cy="1332"/>
                </a:xfrm>
              </p:grpSpPr>
              <p:sp>
                <p:nvSpPr>
                  <p:cNvPr id="24" name="Text Box 11"/>
                  <p:cNvSpPr txBox="1">
                    <a:spLocks noChangeArrowheads="1"/>
                  </p:cNvSpPr>
                  <p:nvPr/>
                </p:nvSpPr>
                <p:spPr bwMode="auto">
                  <a:xfrm>
                    <a:off x="2684" y="2869"/>
                    <a:ext cx="1483" cy="324"/>
                  </a:xfrm>
                  <a:prstGeom prst="rect">
                    <a:avLst/>
                  </a:prstGeom>
                  <a:noFill/>
                  <a:ln>
                    <a:noFill/>
                  </a:ln>
                  <a:effectLst/>
                </p:spPr>
                <p:txBody>
                  <a:bodyPr wrap="none">
                    <a:spAutoFit/>
                  </a:bodyPr>
                  <a:lstStyle/>
                  <a:p>
                    <a:pPr eaLnBrk="1" hangingPunct="1">
                      <a:spcBef>
                        <a:spcPct val="20000"/>
                      </a:spcBef>
                      <a:buClr>
                        <a:srgbClr val="CC99FF"/>
                      </a:buClr>
                      <a:buFont typeface="Monotype Sorts" pitchFamily="2" charset="2"/>
                      <a:buNone/>
                      <a:defRPr/>
                    </a:pPr>
                    <a:r>
                      <a:rPr kumimoji="1" lang="zh-CN" altLang="en-US" b="1">
                        <a:solidFill>
                          <a:srgbClr val="7030A0"/>
                        </a:solidFill>
                        <a:latin typeface="宋体" panose="02010600030101010101" pitchFamily="2" charset="-122"/>
                      </a:rPr>
                      <a:t>枚举类型  </a:t>
                    </a:r>
                    <a:r>
                      <a:rPr kumimoji="1" lang="en-US" altLang="zh-CN" b="1">
                        <a:solidFill>
                          <a:srgbClr val="7030A0"/>
                        </a:solidFill>
                        <a:latin typeface="宋体" panose="02010600030101010101" pitchFamily="2" charset="-122"/>
                      </a:rPr>
                      <a:t>enum</a:t>
                    </a:r>
                    <a:endParaRPr kumimoji="1" lang="en-US" altLang="zh-CN" b="1">
                      <a:solidFill>
                        <a:srgbClr val="7030A0"/>
                      </a:solidFill>
                    </a:endParaRPr>
                  </a:p>
                </p:txBody>
              </p:sp>
              <p:sp>
                <p:nvSpPr>
                  <p:cNvPr id="25" name="Text Box 12"/>
                  <p:cNvSpPr txBox="1">
                    <a:spLocks noChangeArrowheads="1"/>
                  </p:cNvSpPr>
                  <p:nvPr/>
                </p:nvSpPr>
                <p:spPr bwMode="auto">
                  <a:xfrm>
                    <a:off x="2684" y="1861"/>
                    <a:ext cx="895" cy="324"/>
                  </a:xfrm>
                  <a:prstGeom prst="rect">
                    <a:avLst/>
                  </a:prstGeom>
                  <a:noFill/>
                  <a:ln>
                    <a:noFill/>
                  </a:ln>
                  <a:effectLst/>
                </p:spPr>
                <p:txBody>
                  <a:bodyPr wrap="none">
                    <a:spAutoFit/>
                  </a:bodyPr>
                  <a:lstStyle/>
                  <a:p>
                    <a:pPr eaLnBrk="1" hangingPunct="1">
                      <a:spcBef>
                        <a:spcPct val="20000"/>
                      </a:spcBef>
                      <a:buClr>
                        <a:srgbClr val="CC99FF"/>
                      </a:buClr>
                      <a:buFont typeface="Monotype Sorts" pitchFamily="2" charset="2"/>
                      <a:buNone/>
                      <a:defRPr/>
                    </a:pPr>
                    <a:r>
                      <a:rPr kumimoji="1" lang="zh-CN" altLang="en-US" b="1">
                        <a:solidFill>
                          <a:srgbClr val="7030A0"/>
                        </a:solidFill>
                      </a:rPr>
                      <a:t>数组类型</a:t>
                    </a:r>
                  </a:p>
                </p:txBody>
              </p:sp>
              <p:sp>
                <p:nvSpPr>
                  <p:cNvPr id="26" name="Text Box 13"/>
                  <p:cNvSpPr txBox="1">
                    <a:spLocks noChangeArrowheads="1"/>
                  </p:cNvSpPr>
                  <p:nvPr/>
                </p:nvSpPr>
                <p:spPr bwMode="auto">
                  <a:xfrm>
                    <a:off x="2684" y="2197"/>
                    <a:ext cx="1679" cy="324"/>
                  </a:xfrm>
                  <a:prstGeom prst="rect">
                    <a:avLst/>
                  </a:prstGeom>
                  <a:noFill/>
                  <a:ln>
                    <a:noFill/>
                  </a:ln>
                  <a:effectLst/>
                </p:spPr>
                <p:txBody>
                  <a:bodyPr wrap="none">
                    <a:spAutoFit/>
                  </a:bodyPr>
                  <a:lstStyle/>
                  <a:p>
                    <a:pPr eaLnBrk="1" hangingPunct="1">
                      <a:spcBef>
                        <a:spcPct val="20000"/>
                      </a:spcBef>
                      <a:buClr>
                        <a:srgbClr val="CC99FF"/>
                      </a:buClr>
                      <a:buFont typeface="Monotype Sorts" pitchFamily="2" charset="2"/>
                      <a:buNone/>
                      <a:defRPr/>
                    </a:pPr>
                    <a:r>
                      <a:rPr kumimoji="1" lang="zh-CN" altLang="en-US" b="1">
                        <a:solidFill>
                          <a:srgbClr val="7030A0"/>
                        </a:solidFill>
                        <a:latin typeface="宋体" panose="02010600030101010101" pitchFamily="2" charset="-122"/>
                      </a:rPr>
                      <a:t>结构类型  </a:t>
                    </a:r>
                    <a:r>
                      <a:rPr kumimoji="1" lang="en-US" altLang="zh-CN" b="1">
                        <a:solidFill>
                          <a:srgbClr val="7030A0"/>
                        </a:solidFill>
                        <a:latin typeface="宋体" panose="02010600030101010101" pitchFamily="2" charset="-122"/>
                      </a:rPr>
                      <a:t>struct</a:t>
                    </a:r>
                    <a:endParaRPr kumimoji="1" lang="en-US" altLang="zh-CN" b="1">
                      <a:solidFill>
                        <a:srgbClr val="7030A0"/>
                      </a:solidFill>
                    </a:endParaRPr>
                  </a:p>
                </p:txBody>
              </p:sp>
              <p:sp>
                <p:nvSpPr>
                  <p:cNvPr id="27" name="Text Box 14"/>
                  <p:cNvSpPr txBox="1">
                    <a:spLocks noChangeArrowheads="1"/>
                  </p:cNvSpPr>
                  <p:nvPr/>
                </p:nvSpPr>
                <p:spPr bwMode="auto">
                  <a:xfrm>
                    <a:off x="2686" y="2533"/>
                    <a:ext cx="1581" cy="324"/>
                  </a:xfrm>
                  <a:prstGeom prst="rect">
                    <a:avLst/>
                  </a:prstGeom>
                  <a:noFill/>
                  <a:ln>
                    <a:noFill/>
                  </a:ln>
                  <a:effectLst/>
                </p:spPr>
                <p:txBody>
                  <a:bodyPr wrap="none">
                    <a:spAutoFit/>
                  </a:bodyPr>
                  <a:lstStyle/>
                  <a:p>
                    <a:pPr eaLnBrk="1" hangingPunct="1">
                      <a:spcBef>
                        <a:spcPct val="20000"/>
                      </a:spcBef>
                      <a:buClr>
                        <a:srgbClr val="CC99FF"/>
                      </a:buClr>
                      <a:buFont typeface="Monotype Sorts" pitchFamily="2" charset="2"/>
                      <a:buNone/>
                      <a:defRPr/>
                    </a:pPr>
                    <a:r>
                      <a:rPr kumimoji="1" lang="zh-CN" altLang="en-US" b="1">
                        <a:solidFill>
                          <a:srgbClr val="7030A0"/>
                        </a:solidFill>
                      </a:rPr>
                      <a:t>联合类型</a:t>
                    </a:r>
                    <a:r>
                      <a:rPr kumimoji="1" lang="zh-CN" altLang="en-US" b="1">
                        <a:solidFill>
                          <a:srgbClr val="7030A0"/>
                        </a:solidFill>
                        <a:latin typeface="宋体" panose="02010600030101010101" pitchFamily="2" charset="-122"/>
                      </a:rPr>
                      <a:t>  </a:t>
                    </a:r>
                    <a:r>
                      <a:rPr kumimoji="1" lang="en-US" altLang="zh-CN" b="1">
                        <a:solidFill>
                          <a:srgbClr val="7030A0"/>
                        </a:solidFill>
                        <a:latin typeface="宋体" panose="02010600030101010101" pitchFamily="2" charset="-122"/>
                      </a:rPr>
                      <a:t>union</a:t>
                    </a:r>
                    <a:endParaRPr kumimoji="1" lang="en-US" altLang="zh-CN" b="1">
                      <a:solidFill>
                        <a:srgbClr val="7030A0"/>
                      </a:solidFill>
                    </a:endParaRPr>
                  </a:p>
                </p:txBody>
              </p:sp>
              <p:sp>
                <p:nvSpPr>
                  <p:cNvPr id="28" name="AutoShape 15"/>
                  <p:cNvSpPr>
                    <a:spLocks/>
                  </p:cNvSpPr>
                  <p:nvPr/>
                </p:nvSpPr>
                <p:spPr bwMode="auto">
                  <a:xfrm>
                    <a:off x="2544" y="2016"/>
                    <a:ext cx="192" cy="960"/>
                  </a:xfrm>
                  <a:prstGeom prst="leftBrace">
                    <a:avLst>
                      <a:gd name="adj1" fmla="val 41667"/>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2400">
                      <a:solidFill>
                        <a:schemeClr val="tx1"/>
                      </a:solidFill>
                    </a:endParaRPr>
                  </a:p>
                </p:txBody>
              </p:sp>
            </p:grpSp>
          </p:grpSp>
        </p:grpSp>
        <p:grpSp>
          <p:nvGrpSpPr>
            <p:cNvPr id="7" name="Group 16"/>
            <p:cNvGrpSpPr>
              <a:grpSpLocks/>
            </p:cNvGrpSpPr>
            <p:nvPr/>
          </p:nvGrpSpPr>
          <p:grpSpPr bwMode="auto">
            <a:xfrm>
              <a:off x="2308225" y="1652588"/>
              <a:ext cx="4297363" cy="1581150"/>
              <a:chOff x="1454" y="853"/>
              <a:chExt cx="2707" cy="996"/>
            </a:xfrm>
          </p:grpSpPr>
          <p:sp>
            <p:nvSpPr>
              <p:cNvPr id="12" name="Text Box 17"/>
              <p:cNvSpPr txBox="1">
                <a:spLocks noChangeArrowheads="1"/>
              </p:cNvSpPr>
              <p:nvPr/>
            </p:nvSpPr>
            <p:spPr bwMode="auto">
              <a:xfrm>
                <a:off x="1454" y="1123"/>
                <a:ext cx="1025" cy="368"/>
              </a:xfrm>
              <a:prstGeom prst="rect">
                <a:avLst/>
              </a:prstGeom>
              <a:noFill/>
              <a:ln>
                <a:noFill/>
              </a:ln>
              <a:effectLst/>
            </p:spPr>
            <p:txBody>
              <a:bodyPr wrap="none">
                <a:spAutoFit/>
              </a:bodyPr>
              <a:lstStyle/>
              <a:p>
                <a:pPr eaLnBrk="1" hangingPunct="1">
                  <a:spcBef>
                    <a:spcPct val="20000"/>
                  </a:spcBef>
                  <a:buClr>
                    <a:srgbClr val="CC99FF"/>
                  </a:buClr>
                  <a:buFont typeface="Monotype Sorts" pitchFamily="2" charset="2"/>
                  <a:buNone/>
                  <a:defRPr/>
                </a:pPr>
                <a:r>
                  <a:rPr kumimoji="1" lang="zh-CN" altLang="en-US" sz="2800" b="1">
                    <a:solidFill>
                      <a:srgbClr val="0070C0"/>
                    </a:solidFill>
                  </a:rPr>
                  <a:t>基本类型</a:t>
                </a:r>
              </a:p>
            </p:txBody>
          </p:sp>
          <p:sp>
            <p:nvSpPr>
              <p:cNvPr id="13" name="Text Box 18"/>
              <p:cNvSpPr txBox="1">
                <a:spLocks noChangeArrowheads="1"/>
              </p:cNvSpPr>
              <p:nvPr/>
            </p:nvSpPr>
            <p:spPr bwMode="auto">
              <a:xfrm>
                <a:off x="2686" y="853"/>
                <a:ext cx="1191" cy="324"/>
              </a:xfrm>
              <a:prstGeom prst="rect">
                <a:avLst/>
              </a:prstGeom>
              <a:noFill/>
              <a:ln>
                <a:noFill/>
              </a:ln>
              <a:effectLst/>
            </p:spPr>
            <p:txBody>
              <a:bodyPr wrap="none">
                <a:spAutoFit/>
              </a:bodyPr>
              <a:lstStyle/>
              <a:p>
                <a:pPr eaLnBrk="1" hangingPunct="1">
                  <a:spcBef>
                    <a:spcPct val="20000"/>
                  </a:spcBef>
                  <a:buClr>
                    <a:srgbClr val="CC99FF"/>
                  </a:buClr>
                  <a:buFont typeface="Monotype Sorts" pitchFamily="2" charset="2"/>
                  <a:buNone/>
                  <a:defRPr/>
                </a:pPr>
                <a:r>
                  <a:rPr kumimoji="1" lang="zh-CN" altLang="en-US" b="1">
                    <a:solidFill>
                      <a:srgbClr val="7030A0"/>
                    </a:solidFill>
                    <a:latin typeface="宋体" panose="02010600030101010101" pitchFamily="2" charset="-122"/>
                  </a:rPr>
                  <a:t>整型    </a:t>
                </a:r>
                <a:r>
                  <a:rPr kumimoji="1" lang="en-US" altLang="zh-CN" b="1">
                    <a:solidFill>
                      <a:srgbClr val="7030A0"/>
                    </a:solidFill>
                    <a:latin typeface="宋体" panose="02010600030101010101" pitchFamily="2" charset="-122"/>
                  </a:rPr>
                  <a:t>int</a:t>
                </a:r>
                <a:endParaRPr kumimoji="1" lang="en-US" altLang="zh-CN" b="1">
                  <a:solidFill>
                    <a:srgbClr val="7030A0"/>
                  </a:solidFill>
                </a:endParaRPr>
              </a:p>
            </p:txBody>
          </p:sp>
          <p:sp>
            <p:nvSpPr>
              <p:cNvPr id="14" name="Text Box 19"/>
              <p:cNvSpPr txBox="1">
                <a:spLocks noChangeArrowheads="1"/>
              </p:cNvSpPr>
              <p:nvPr/>
            </p:nvSpPr>
            <p:spPr bwMode="auto">
              <a:xfrm>
                <a:off x="2687" y="1189"/>
                <a:ext cx="1288" cy="324"/>
              </a:xfrm>
              <a:prstGeom prst="rect">
                <a:avLst/>
              </a:prstGeom>
              <a:noFill/>
              <a:ln>
                <a:noFill/>
              </a:ln>
              <a:effectLst/>
            </p:spPr>
            <p:txBody>
              <a:bodyPr wrap="none">
                <a:spAutoFit/>
              </a:bodyPr>
              <a:lstStyle/>
              <a:p>
                <a:pPr eaLnBrk="1" hangingPunct="1">
                  <a:spcBef>
                    <a:spcPct val="20000"/>
                  </a:spcBef>
                  <a:buClr>
                    <a:srgbClr val="CC99FF"/>
                  </a:buClr>
                  <a:buFont typeface="Monotype Sorts" pitchFamily="2" charset="2"/>
                  <a:buNone/>
                  <a:defRPr/>
                </a:pPr>
                <a:r>
                  <a:rPr kumimoji="1" lang="zh-CN" altLang="en-US" b="1">
                    <a:solidFill>
                      <a:srgbClr val="7030A0"/>
                    </a:solidFill>
                    <a:latin typeface="宋体" panose="02010600030101010101" pitchFamily="2" charset="-122"/>
                  </a:rPr>
                  <a:t>字符型  </a:t>
                </a:r>
                <a:r>
                  <a:rPr kumimoji="1" lang="en-US" altLang="zh-CN" b="1">
                    <a:solidFill>
                      <a:srgbClr val="7030A0"/>
                    </a:solidFill>
                    <a:latin typeface="宋体" panose="02010600030101010101" pitchFamily="2" charset="-122"/>
                  </a:rPr>
                  <a:t>char</a:t>
                </a:r>
              </a:p>
            </p:txBody>
          </p:sp>
          <p:sp>
            <p:nvSpPr>
              <p:cNvPr id="15" name="Text Box 20"/>
              <p:cNvSpPr txBox="1">
                <a:spLocks noChangeArrowheads="1"/>
              </p:cNvSpPr>
              <p:nvPr/>
            </p:nvSpPr>
            <p:spPr bwMode="auto">
              <a:xfrm>
                <a:off x="2681" y="1525"/>
                <a:ext cx="1480" cy="324"/>
              </a:xfrm>
              <a:prstGeom prst="rect">
                <a:avLst/>
              </a:prstGeom>
              <a:noFill/>
              <a:ln>
                <a:noFill/>
              </a:ln>
              <a:effectLst/>
            </p:spPr>
            <p:txBody>
              <a:bodyPr wrap="none">
                <a:spAutoFit/>
              </a:bodyPr>
              <a:lstStyle/>
              <a:p>
                <a:pPr eaLnBrk="1" hangingPunct="1">
                  <a:spcBef>
                    <a:spcPct val="20000"/>
                  </a:spcBef>
                  <a:buClr>
                    <a:srgbClr val="CC99FF"/>
                  </a:buClr>
                  <a:buFont typeface="Monotype Sorts" pitchFamily="2" charset="2"/>
                  <a:buNone/>
                  <a:defRPr/>
                </a:pPr>
                <a:r>
                  <a:rPr kumimoji="1" lang="zh-CN" altLang="en-US" b="1">
                    <a:solidFill>
                      <a:srgbClr val="7030A0"/>
                    </a:solidFill>
                  </a:rPr>
                  <a:t>实型（浮点型）</a:t>
                </a:r>
              </a:p>
            </p:txBody>
          </p:sp>
          <p:sp>
            <p:nvSpPr>
              <p:cNvPr id="16" name="AutoShape 21"/>
              <p:cNvSpPr>
                <a:spLocks/>
              </p:cNvSpPr>
              <p:nvPr/>
            </p:nvSpPr>
            <p:spPr bwMode="auto">
              <a:xfrm>
                <a:off x="2544" y="960"/>
                <a:ext cx="192" cy="720"/>
              </a:xfrm>
              <a:prstGeom prst="leftBrace">
                <a:avLst>
                  <a:gd name="adj1" fmla="val 31250"/>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2400">
                  <a:solidFill>
                    <a:schemeClr val="tx1"/>
                  </a:solidFill>
                </a:endParaRPr>
              </a:p>
            </p:txBody>
          </p:sp>
        </p:grpSp>
        <p:grpSp>
          <p:nvGrpSpPr>
            <p:cNvPr id="8" name="Group 22"/>
            <p:cNvGrpSpPr>
              <a:grpSpLocks/>
            </p:cNvGrpSpPr>
            <p:nvPr/>
          </p:nvGrpSpPr>
          <p:grpSpPr bwMode="auto">
            <a:xfrm>
              <a:off x="6477002" y="2235201"/>
              <a:ext cx="2035176" cy="1793876"/>
              <a:chOff x="4080" y="1220"/>
              <a:chExt cx="1282" cy="1130"/>
            </a:xfrm>
          </p:grpSpPr>
          <p:sp>
            <p:nvSpPr>
              <p:cNvPr id="9" name="Text Box 23"/>
              <p:cNvSpPr txBox="1">
                <a:spLocks noChangeArrowheads="1"/>
              </p:cNvSpPr>
              <p:nvPr/>
            </p:nvSpPr>
            <p:spPr bwMode="auto">
              <a:xfrm>
                <a:off x="4267" y="1220"/>
                <a:ext cx="1095" cy="506"/>
              </a:xfrm>
              <a:prstGeom prst="rect">
                <a:avLst/>
              </a:prstGeom>
              <a:noFill/>
              <a:ln>
                <a:noFill/>
              </a:ln>
              <a:effectLst/>
            </p:spPr>
            <p:txBody>
              <a:bodyPr wrap="none">
                <a:spAutoFit/>
              </a:bodyPr>
              <a:lstStyle/>
              <a:p>
                <a:pPr eaLnBrk="1" hangingPunct="1">
                  <a:lnSpc>
                    <a:spcPct val="90000"/>
                  </a:lnSpc>
                  <a:buClr>
                    <a:srgbClr val="CC99FF"/>
                  </a:buClr>
                  <a:buFont typeface="Monotype Sorts" pitchFamily="2" charset="2"/>
                  <a:buNone/>
                  <a:defRPr/>
                </a:pPr>
                <a:r>
                  <a:rPr kumimoji="1" lang="zh-CN" altLang="en-US" b="1">
                    <a:solidFill>
                      <a:srgbClr val="00B050"/>
                    </a:solidFill>
                    <a:latin typeface="宋体" panose="02010600030101010101" pitchFamily="2" charset="-122"/>
                  </a:rPr>
                  <a:t>单精度实型</a:t>
                </a:r>
              </a:p>
              <a:p>
                <a:pPr eaLnBrk="1" hangingPunct="1">
                  <a:lnSpc>
                    <a:spcPct val="80000"/>
                  </a:lnSpc>
                  <a:buClr>
                    <a:srgbClr val="CC99FF"/>
                  </a:buClr>
                  <a:buFont typeface="Monotype Sorts" pitchFamily="2" charset="2"/>
                  <a:buNone/>
                  <a:defRPr/>
                </a:pPr>
                <a:r>
                  <a:rPr kumimoji="1" lang="zh-CN" altLang="en-US" b="1">
                    <a:solidFill>
                      <a:srgbClr val="00B050"/>
                    </a:solidFill>
                    <a:latin typeface="宋体" panose="02010600030101010101" pitchFamily="2" charset="-122"/>
                  </a:rPr>
                  <a:t>     </a:t>
                </a:r>
                <a:r>
                  <a:rPr kumimoji="1" lang="en-US" altLang="zh-CN" b="1">
                    <a:solidFill>
                      <a:srgbClr val="00B050"/>
                    </a:solidFill>
                    <a:latin typeface="宋体" panose="02010600030101010101" pitchFamily="2" charset="-122"/>
                  </a:rPr>
                  <a:t>float</a:t>
                </a:r>
              </a:p>
            </p:txBody>
          </p:sp>
          <p:sp>
            <p:nvSpPr>
              <p:cNvPr id="10" name="Text Box 24"/>
              <p:cNvSpPr txBox="1">
                <a:spLocks noChangeArrowheads="1"/>
              </p:cNvSpPr>
              <p:nvPr/>
            </p:nvSpPr>
            <p:spPr bwMode="auto">
              <a:xfrm>
                <a:off x="4267" y="1844"/>
                <a:ext cx="1090" cy="506"/>
              </a:xfrm>
              <a:prstGeom prst="rect">
                <a:avLst/>
              </a:prstGeom>
              <a:noFill/>
              <a:ln>
                <a:noFill/>
              </a:ln>
              <a:effectLst/>
            </p:spPr>
            <p:txBody>
              <a:bodyPr wrap="none">
                <a:spAutoFit/>
              </a:bodyPr>
              <a:lstStyle/>
              <a:p>
                <a:pPr eaLnBrk="1" hangingPunct="1">
                  <a:lnSpc>
                    <a:spcPct val="90000"/>
                  </a:lnSpc>
                  <a:buClr>
                    <a:srgbClr val="CC99FF"/>
                  </a:buClr>
                  <a:buFont typeface="Monotype Sorts" pitchFamily="2" charset="2"/>
                  <a:buNone/>
                  <a:defRPr/>
                </a:pPr>
                <a:r>
                  <a:rPr kumimoji="1" lang="zh-CN" altLang="en-US" b="1">
                    <a:solidFill>
                      <a:srgbClr val="00B050"/>
                    </a:solidFill>
                  </a:rPr>
                  <a:t>双精度实型</a:t>
                </a:r>
              </a:p>
              <a:p>
                <a:pPr eaLnBrk="1" hangingPunct="1">
                  <a:lnSpc>
                    <a:spcPct val="80000"/>
                  </a:lnSpc>
                  <a:buClr>
                    <a:srgbClr val="CC99FF"/>
                  </a:buClr>
                  <a:buFont typeface="Monotype Sorts" pitchFamily="2" charset="2"/>
                  <a:buNone/>
                  <a:defRPr/>
                </a:pPr>
                <a:r>
                  <a:rPr kumimoji="1" lang="zh-CN" altLang="zh-CN" b="1">
                    <a:solidFill>
                      <a:srgbClr val="00B050"/>
                    </a:solidFill>
                  </a:rPr>
                  <a:t>        </a:t>
                </a:r>
                <a:r>
                  <a:rPr kumimoji="1" lang="en-US" altLang="zh-CN" b="1">
                    <a:solidFill>
                      <a:srgbClr val="00B050"/>
                    </a:solidFill>
                  </a:rPr>
                  <a:t>double</a:t>
                </a:r>
              </a:p>
            </p:txBody>
          </p:sp>
          <p:sp>
            <p:nvSpPr>
              <p:cNvPr id="11" name="AutoShape 25"/>
              <p:cNvSpPr>
                <a:spLocks/>
              </p:cNvSpPr>
              <p:nvPr/>
            </p:nvSpPr>
            <p:spPr bwMode="auto">
              <a:xfrm>
                <a:off x="4080" y="1333"/>
                <a:ext cx="192" cy="672"/>
              </a:xfrm>
              <a:prstGeom prst="leftBrace">
                <a:avLst>
                  <a:gd name="adj1" fmla="val 21211"/>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2400">
                  <a:solidFill>
                    <a:schemeClr val="tx1"/>
                  </a:solidFill>
                </a:endParaRPr>
              </a:p>
            </p:txBody>
          </p:sp>
        </p:grpSp>
      </p:grpSp>
    </p:spTree>
    <p:extLst>
      <p:ext uri="{BB962C8B-B14F-4D97-AF65-F5344CB8AC3E}">
        <p14:creationId xmlns:p14="http://schemas.microsoft.com/office/powerpoint/2010/main" val="2725895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0" y="404813"/>
            <a:ext cx="9144000" cy="739775"/>
          </a:xfrm>
        </p:spPr>
        <p:txBody>
          <a:bodyPr/>
          <a:lstStyle/>
          <a:p>
            <a:pPr algn="ctr">
              <a:defRPr/>
            </a:pPr>
            <a:r>
              <a:rPr lang="zh-CN" altLang="en-US" sz="4000">
                <a:solidFill>
                  <a:schemeClr val="tx2"/>
                </a:solidFill>
              </a:rPr>
              <a:t>赋值表达式的类型转换</a:t>
            </a:r>
            <a:r>
              <a:rPr lang="zh-CN" altLang="en-US" sz="4000"/>
              <a:t> </a:t>
            </a:r>
            <a:endParaRPr lang="zh-CN" altLang="en-US" sz="4000" dirty="0"/>
          </a:p>
        </p:txBody>
      </p:sp>
      <p:sp>
        <p:nvSpPr>
          <p:cNvPr id="703491" name="Rectangle 3"/>
          <p:cNvSpPr>
            <a:spLocks noChangeArrowheads="1"/>
          </p:cNvSpPr>
          <p:nvPr/>
        </p:nvSpPr>
        <p:spPr bwMode="auto">
          <a:xfrm>
            <a:off x="323850" y="1052513"/>
            <a:ext cx="849788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en-US" altLang="en-US" sz="2800">
                <a:solidFill>
                  <a:srgbClr val="000099"/>
                </a:solidFill>
                <a:latin typeface="宋体" panose="02010600030101010101" pitchFamily="2" charset="-122"/>
              </a:rPr>
              <a:t>③</a:t>
            </a:r>
            <a:r>
              <a:rPr lang="zh-CN" altLang="en-US" sz="2800">
                <a:solidFill>
                  <a:srgbClr val="000099"/>
                </a:solidFill>
                <a:latin typeface="楷体" panose="02010609060101010101" pitchFamily="49" charset="-122"/>
                <a:ea typeface="楷体" panose="02010609060101010101" pitchFamily="49" charset="-122"/>
              </a:rPr>
              <a:t>将一个</a:t>
            </a:r>
            <a:r>
              <a:rPr lang="en-US" altLang="zh-CN" sz="2800">
                <a:solidFill>
                  <a:srgbClr val="000099"/>
                </a:solidFill>
                <a:latin typeface="楷体" panose="02010609060101010101" pitchFamily="49" charset="-122"/>
                <a:ea typeface="楷体" panose="02010609060101010101" pitchFamily="49" charset="-122"/>
              </a:rPr>
              <a:t>double</a:t>
            </a:r>
            <a:r>
              <a:rPr lang="zh-CN" altLang="en-US" sz="2800">
                <a:solidFill>
                  <a:srgbClr val="000099"/>
                </a:solidFill>
                <a:latin typeface="楷体" panose="02010609060101010101" pitchFamily="49" charset="-122"/>
                <a:ea typeface="楷体" panose="02010609060101010101" pitchFamily="49" charset="-122"/>
              </a:rPr>
              <a:t>型数据赋给</a:t>
            </a:r>
            <a:r>
              <a:rPr lang="en-US" altLang="zh-CN" sz="2800">
                <a:solidFill>
                  <a:srgbClr val="000099"/>
                </a:solidFill>
                <a:latin typeface="楷体" panose="02010609060101010101" pitchFamily="49" charset="-122"/>
                <a:ea typeface="楷体" panose="02010609060101010101" pitchFamily="49" charset="-122"/>
              </a:rPr>
              <a:t>float</a:t>
            </a:r>
            <a:r>
              <a:rPr lang="zh-CN" altLang="en-US" sz="2800">
                <a:solidFill>
                  <a:srgbClr val="000099"/>
                </a:solidFill>
                <a:latin typeface="楷体" panose="02010609060101010101" pitchFamily="49" charset="-122"/>
                <a:ea typeface="楷体" panose="02010609060101010101" pitchFamily="49" charset="-122"/>
              </a:rPr>
              <a:t>变量时，截取其前</a:t>
            </a:r>
          </a:p>
          <a:p>
            <a:pPr>
              <a:buFontTx/>
              <a:buNone/>
            </a:pPr>
            <a:r>
              <a:rPr lang="zh-CN" altLang="en-US" sz="2800">
                <a:solidFill>
                  <a:srgbClr val="000099"/>
                </a:solidFill>
                <a:latin typeface="楷体" panose="02010609060101010101" pitchFamily="49" charset="-122"/>
                <a:ea typeface="楷体" panose="02010609060101010101" pitchFamily="49" charset="-122"/>
              </a:rPr>
              <a:t>面</a:t>
            </a:r>
            <a:r>
              <a:rPr lang="en-US" altLang="zh-CN" sz="2800">
                <a:solidFill>
                  <a:srgbClr val="000099"/>
                </a:solidFill>
                <a:latin typeface="楷体" panose="02010609060101010101" pitchFamily="49" charset="-122"/>
                <a:ea typeface="楷体" panose="02010609060101010101" pitchFamily="49" charset="-122"/>
              </a:rPr>
              <a:t>7</a:t>
            </a:r>
            <a:r>
              <a:rPr lang="zh-CN" altLang="en-US" sz="2800">
                <a:solidFill>
                  <a:srgbClr val="000099"/>
                </a:solidFill>
                <a:latin typeface="楷体" panose="02010609060101010101" pitchFamily="49" charset="-122"/>
                <a:ea typeface="楷体" panose="02010609060101010101" pitchFamily="49" charset="-122"/>
              </a:rPr>
              <a:t>位有效数字，存放到</a:t>
            </a:r>
            <a:r>
              <a:rPr lang="en-US" altLang="zh-CN" sz="2800">
                <a:solidFill>
                  <a:srgbClr val="000099"/>
                </a:solidFill>
                <a:latin typeface="楷体" panose="02010609060101010101" pitchFamily="49" charset="-122"/>
                <a:ea typeface="楷体" panose="02010609060101010101" pitchFamily="49" charset="-122"/>
              </a:rPr>
              <a:t>float</a:t>
            </a:r>
            <a:r>
              <a:rPr lang="zh-CN" altLang="en-US" sz="2800">
                <a:solidFill>
                  <a:srgbClr val="000099"/>
                </a:solidFill>
                <a:latin typeface="楷体" panose="02010609060101010101" pitchFamily="49" charset="-122"/>
                <a:ea typeface="楷体" panose="02010609060101010101" pitchFamily="49" charset="-122"/>
              </a:rPr>
              <a:t>变量的存储单元（</a:t>
            </a:r>
            <a:r>
              <a:rPr lang="en-US" altLang="zh-CN" sz="2800">
                <a:solidFill>
                  <a:srgbClr val="000099"/>
                </a:solidFill>
                <a:latin typeface="楷体" panose="02010609060101010101" pitchFamily="49" charset="-122"/>
                <a:ea typeface="楷体" panose="02010609060101010101" pitchFamily="49" charset="-122"/>
              </a:rPr>
              <a:t>4</a:t>
            </a:r>
            <a:r>
              <a:rPr lang="zh-CN" altLang="en-US" sz="2800">
                <a:solidFill>
                  <a:srgbClr val="000099"/>
                </a:solidFill>
                <a:latin typeface="楷体" panose="02010609060101010101" pitchFamily="49" charset="-122"/>
                <a:ea typeface="楷体" panose="02010609060101010101" pitchFamily="49" charset="-122"/>
              </a:rPr>
              <a:t>个</a:t>
            </a:r>
          </a:p>
          <a:p>
            <a:pPr>
              <a:buFontTx/>
              <a:buNone/>
            </a:pPr>
            <a:r>
              <a:rPr lang="zh-CN" altLang="en-US" sz="2800">
                <a:solidFill>
                  <a:srgbClr val="000099"/>
                </a:solidFill>
                <a:latin typeface="楷体" panose="02010609060101010101" pitchFamily="49" charset="-122"/>
                <a:ea typeface="楷体" panose="02010609060101010101" pitchFamily="49" charset="-122"/>
              </a:rPr>
              <a:t>字节）中。但应注意数值范围不能溢出。</a:t>
            </a:r>
            <a:endParaRPr lang="en-US" altLang="zh-CN" sz="2800">
              <a:solidFill>
                <a:srgbClr val="000099"/>
              </a:solidFill>
              <a:latin typeface="楷体" panose="02010609060101010101" pitchFamily="49" charset="-122"/>
              <a:ea typeface="楷体" panose="02010609060101010101" pitchFamily="49" charset="-122"/>
            </a:endParaRPr>
          </a:p>
          <a:p>
            <a:pPr>
              <a:buFontTx/>
              <a:buNone/>
            </a:pPr>
            <a:endParaRPr lang="zh-CN" altLang="en-US" sz="2800">
              <a:solidFill>
                <a:srgbClr val="000099"/>
              </a:solidFill>
              <a:latin typeface="楷体" panose="02010609060101010101" pitchFamily="49" charset="-122"/>
              <a:ea typeface="楷体" panose="02010609060101010101" pitchFamily="49" charset="-122"/>
            </a:endParaRPr>
          </a:p>
          <a:p>
            <a:pPr>
              <a:buFontTx/>
              <a:buNone/>
            </a:pPr>
            <a:r>
              <a:rPr lang="zh-CN" altLang="en-US" sz="3200" b="1">
                <a:solidFill>
                  <a:srgbClr val="CC0000"/>
                </a:solidFill>
                <a:latin typeface="楷体" panose="02010609060101010101" pitchFamily="49" charset="-122"/>
                <a:ea typeface="楷体" panose="02010609060101010101" pitchFamily="49" charset="-122"/>
              </a:rPr>
              <a:t>  </a:t>
            </a:r>
            <a:r>
              <a:rPr lang="zh-CN" altLang="en-US" sz="2800" b="1">
                <a:solidFill>
                  <a:srgbClr val="CC0000"/>
                </a:solidFill>
                <a:latin typeface="楷体" panose="02010609060101010101" pitchFamily="49" charset="-122"/>
                <a:ea typeface="楷体" panose="02010609060101010101" pitchFamily="49" charset="-122"/>
              </a:rPr>
              <a:t>如</a:t>
            </a:r>
            <a:r>
              <a:rPr lang="en-US" altLang="zh-CN" sz="2800" b="1">
                <a:solidFill>
                  <a:srgbClr val="CC0000"/>
                </a:solidFill>
                <a:latin typeface="楷体" panose="02010609060101010101" pitchFamily="49" charset="-122"/>
                <a:ea typeface="楷体" panose="02010609060101010101" pitchFamily="49" charset="-122"/>
              </a:rPr>
              <a:t>:</a:t>
            </a:r>
            <a:r>
              <a:rPr lang="en-US" altLang="zh-CN" sz="2800">
                <a:solidFill>
                  <a:schemeClr val="tx1"/>
                </a:solidFill>
                <a:latin typeface="楷体" panose="02010609060101010101" pitchFamily="49" charset="-122"/>
                <a:ea typeface="楷体" panose="02010609060101010101" pitchFamily="49" charset="-122"/>
              </a:rPr>
              <a:t>float f;double d=123.456789e100;   f=d;</a:t>
            </a:r>
          </a:p>
          <a:p>
            <a:pPr>
              <a:buFontTx/>
              <a:buNone/>
            </a:pPr>
            <a:r>
              <a:rPr lang="en-US" altLang="zh-CN" sz="2800">
                <a:solidFill>
                  <a:schemeClr val="tx1"/>
                </a:solidFill>
                <a:latin typeface="楷体" panose="02010609060101010101" pitchFamily="49" charset="-122"/>
                <a:ea typeface="楷体" panose="02010609060101010101" pitchFamily="49" charset="-122"/>
              </a:rPr>
              <a:t>      </a:t>
            </a:r>
            <a:r>
              <a:rPr lang="zh-CN" altLang="en-US" sz="2800">
                <a:solidFill>
                  <a:schemeClr val="tx1"/>
                </a:solidFill>
                <a:latin typeface="楷体" panose="02010609060101010101" pitchFamily="49" charset="-122"/>
                <a:ea typeface="楷体" panose="02010609060101010101" pitchFamily="49" charset="-122"/>
              </a:rPr>
              <a:t>就出现溢出的错误。</a:t>
            </a:r>
            <a:endParaRPr lang="en-US" altLang="zh-CN" sz="2800">
              <a:solidFill>
                <a:schemeClr val="tx1"/>
              </a:solidFill>
              <a:latin typeface="楷体" panose="02010609060101010101" pitchFamily="49" charset="-122"/>
              <a:ea typeface="楷体" panose="02010609060101010101" pitchFamily="49" charset="-122"/>
            </a:endParaRPr>
          </a:p>
          <a:p>
            <a:pPr>
              <a:buFontTx/>
              <a:buNone/>
            </a:pPr>
            <a:endParaRPr lang="zh-CN" altLang="en-US" sz="2800">
              <a:solidFill>
                <a:schemeClr val="tx1"/>
              </a:solidFill>
              <a:latin typeface="楷体" panose="02010609060101010101" pitchFamily="49" charset="-122"/>
              <a:ea typeface="楷体" panose="02010609060101010101" pitchFamily="49" charset="-122"/>
            </a:endParaRPr>
          </a:p>
          <a:p>
            <a:pPr>
              <a:buFontTx/>
              <a:buNone/>
            </a:pPr>
            <a:r>
              <a:rPr lang="zh-CN" altLang="en-US" sz="2800">
                <a:solidFill>
                  <a:schemeClr val="tx1"/>
                </a:solidFill>
                <a:latin typeface="楷体" panose="02010609060101010101" pitchFamily="49" charset="-122"/>
                <a:ea typeface="楷体" panose="02010609060101010101" pitchFamily="49" charset="-122"/>
              </a:rPr>
              <a:t> </a:t>
            </a:r>
            <a:r>
              <a:rPr lang="zh-CN" altLang="en-US" sz="2800">
                <a:solidFill>
                  <a:srgbClr val="000099"/>
                </a:solidFill>
                <a:latin typeface="楷体" panose="02010609060101010101" pitchFamily="49" charset="-122"/>
                <a:ea typeface="楷体" panose="02010609060101010101" pitchFamily="49" charset="-122"/>
              </a:rPr>
              <a:t>如果将一个</a:t>
            </a:r>
            <a:r>
              <a:rPr lang="en-US" altLang="zh-CN" sz="2800">
                <a:solidFill>
                  <a:srgbClr val="000099"/>
                </a:solidFill>
                <a:latin typeface="楷体" panose="02010609060101010101" pitchFamily="49" charset="-122"/>
                <a:ea typeface="楷体" panose="02010609060101010101" pitchFamily="49" charset="-122"/>
              </a:rPr>
              <a:t>float</a:t>
            </a:r>
            <a:r>
              <a:rPr lang="zh-CN" altLang="en-US" sz="2800">
                <a:solidFill>
                  <a:srgbClr val="000099"/>
                </a:solidFill>
                <a:latin typeface="楷体" panose="02010609060101010101" pitchFamily="49" charset="-122"/>
                <a:ea typeface="楷体" panose="02010609060101010101" pitchFamily="49" charset="-122"/>
              </a:rPr>
              <a:t>型数据赋给</a:t>
            </a:r>
            <a:r>
              <a:rPr lang="en-US" altLang="zh-CN" sz="2800">
                <a:solidFill>
                  <a:srgbClr val="000099"/>
                </a:solidFill>
                <a:latin typeface="楷体" panose="02010609060101010101" pitchFamily="49" charset="-122"/>
                <a:ea typeface="楷体" panose="02010609060101010101" pitchFamily="49" charset="-122"/>
              </a:rPr>
              <a:t>double</a:t>
            </a:r>
            <a:r>
              <a:rPr lang="zh-CN" altLang="en-US" sz="2800">
                <a:solidFill>
                  <a:srgbClr val="000099"/>
                </a:solidFill>
                <a:latin typeface="楷体" panose="02010609060101010101" pitchFamily="49" charset="-122"/>
                <a:ea typeface="楷体" panose="02010609060101010101" pitchFamily="49" charset="-122"/>
              </a:rPr>
              <a:t>变量时，数值不</a:t>
            </a:r>
          </a:p>
          <a:p>
            <a:pPr>
              <a:buFontTx/>
              <a:buNone/>
            </a:pPr>
            <a:r>
              <a:rPr lang="zh-CN" altLang="en-US" sz="2800">
                <a:solidFill>
                  <a:srgbClr val="000099"/>
                </a:solidFill>
                <a:latin typeface="楷体" panose="02010609060101010101" pitchFamily="49" charset="-122"/>
                <a:ea typeface="楷体" panose="02010609060101010101" pitchFamily="49" charset="-122"/>
              </a:rPr>
              <a:t>变，有效位数扩展到</a:t>
            </a:r>
            <a:r>
              <a:rPr lang="en-US" altLang="zh-CN" sz="2800">
                <a:solidFill>
                  <a:srgbClr val="000099"/>
                </a:solidFill>
                <a:latin typeface="楷体" panose="02010609060101010101" pitchFamily="49" charset="-122"/>
                <a:ea typeface="楷体" panose="02010609060101010101" pitchFamily="49" charset="-122"/>
              </a:rPr>
              <a:t>16</a:t>
            </a:r>
            <a:r>
              <a:rPr lang="zh-CN" altLang="en-US" sz="2800">
                <a:solidFill>
                  <a:srgbClr val="000099"/>
                </a:solidFill>
                <a:latin typeface="楷体" panose="02010609060101010101" pitchFamily="49" charset="-122"/>
                <a:ea typeface="楷体" panose="02010609060101010101" pitchFamily="49" charset="-122"/>
              </a:rPr>
              <a:t>位，在内存中以</a:t>
            </a:r>
            <a:r>
              <a:rPr lang="en-US" altLang="zh-CN" sz="2800">
                <a:solidFill>
                  <a:srgbClr val="000099"/>
                </a:solidFill>
                <a:latin typeface="楷体" panose="02010609060101010101" pitchFamily="49" charset="-122"/>
                <a:ea typeface="楷体" panose="02010609060101010101" pitchFamily="49" charset="-122"/>
              </a:rPr>
              <a:t>8</a:t>
            </a:r>
            <a:r>
              <a:rPr lang="zh-CN" altLang="en-US" sz="2800">
                <a:solidFill>
                  <a:srgbClr val="000099"/>
                </a:solidFill>
                <a:latin typeface="楷体" panose="02010609060101010101" pitchFamily="49" charset="-122"/>
                <a:ea typeface="楷体" panose="02010609060101010101" pitchFamily="49" charset="-122"/>
              </a:rPr>
              <a:t>个字节存储</a:t>
            </a:r>
          </a:p>
        </p:txBody>
      </p:sp>
      <p:sp>
        <p:nvSpPr>
          <p:cNvPr id="6" name="灯片编号占位符 5"/>
          <p:cNvSpPr>
            <a:spLocks noGrp="1"/>
          </p:cNvSpPr>
          <p:nvPr>
            <p:ph type="sldNum" sz="quarter" idx="12"/>
          </p:nvPr>
        </p:nvSpPr>
        <p:spPr/>
        <p:txBody>
          <a:bodyPr/>
          <a:lstStyle/>
          <a:p>
            <a:fld id="{EC03C6CA-3C3D-40C1-A420-2C567DB71F3D}" type="slidenum">
              <a:rPr lang="zh-CN" altLang="en-US" smtClean="0"/>
              <a:t>30</a:t>
            </a:fld>
            <a:endParaRPr lang="zh-CN" altLang="en-US"/>
          </a:p>
        </p:txBody>
      </p:sp>
    </p:spTree>
  </p:cSld>
  <p:clrMapOvr>
    <a:masterClrMapping/>
  </p:clrMapOvr>
  <p:transition advClick="0">
    <p:strips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0" y="404813"/>
            <a:ext cx="9144000" cy="739775"/>
          </a:xfrm>
        </p:spPr>
        <p:txBody>
          <a:bodyPr/>
          <a:lstStyle/>
          <a:p>
            <a:pPr algn="ctr">
              <a:defRPr/>
            </a:pPr>
            <a:r>
              <a:rPr lang="zh-CN" altLang="en-US" sz="4000">
                <a:solidFill>
                  <a:schemeClr val="tx2"/>
                </a:solidFill>
              </a:rPr>
              <a:t>赋值表达式的类型转换</a:t>
            </a:r>
            <a:r>
              <a:rPr lang="zh-CN" altLang="en-US" sz="4000"/>
              <a:t> </a:t>
            </a:r>
            <a:endParaRPr lang="zh-CN" altLang="en-US" sz="4000" dirty="0"/>
          </a:p>
        </p:txBody>
      </p:sp>
      <p:sp>
        <p:nvSpPr>
          <p:cNvPr id="707587" name="Rectangle 3"/>
          <p:cNvSpPr>
            <a:spLocks noChangeArrowheads="1"/>
          </p:cNvSpPr>
          <p:nvPr/>
        </p:nvSpPr>
        <p:spPr bwMode="auto">
          <a:xfrm>
            <a:off x="323850" y="1052513"/>
            <a:ext cx="849788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buFontTx/>
              <a:buAutoNum type="circleNumDbPlain" startAt="6"/>
            </a:pPr>
            <a:r>
              <a:rPr lang="en-US" altLang="zh-CN" sz="2800">
                <a:solidFill>
                  <a:srgbClr val="000099"/>
                </a:solidFill>
                <a:latin typeface="宋体" panose="02010600030101010101" pitchFamily="2" charset="-122"/>
              </a:rPr>
              <a:t> </a:t>
            </a:r>
            <a:r>
              <a:rPr lang="zh-CN" altLang="en-US" sz="2400">
                <a:solidFill>
                  <a:srgbClr val="000099"/>
                </a:solidFill>
                <a:latin typeface="楷体" panose="02010609060101010101" pitchFamily="49" charset="-122"/>
                <a:ea typeface="楷体" panose="02010609060101010101" pitchFamily="49" charset="-122"/>
              </a:rPr>
              <a:t>将带符号</a:t>
            </a:r>
            <a:r>
              <a:rPr lang="zh-CN" altLang="en-US" sz="2400" smtClean="0">
                <a:solidFill>
                  <a:srgbClr val="000099"/>
                </a:solidFill>
                <a:latin typeface="楷体" panose="02010609060101010101" pitchFamily="49" charset="-122"/>
                <a:ea typeface="楷体" panose="02010609060101010101" pitchFamily="49" charset="-122"/>
              </a:rPr>
              <a:t>的短整型</a:t>
            </a:r>
            <a:r>
              <a:rPr lang="zh-CN" altLang="en-US" sz="2400">
                <a:solidFill>
                  <a:srgbClr val="000099"/>
                </a:solidFill>
                <a:latin typeface="楷体" panose="02010609060101010101" pitchFamily="49" charset="-122"/>
                <a:ea typeface="楷体" panose="02010609060101010101" pitchFamily="49" charset="-122"/>
              </a:rPr>
              <a:t>数据</a:t>
            </a:r>
            <a:r>
              <a:rPr lang="zh-CN" altLang="en-US" sz="2400" smtClean="0">
                <a:solidFill>
                  <a:srgbClr val="000099"/>
                </a:solidFill>
                <a:latin typeface="楷体" panose="02010609060101010101" pitchFamily="49" charset="-122"/>
                <a:ea typeface="楷体" panose="02010609060101010101" pitchFamily="49" charset="-122"/>
              </a:rPr>
              <a:t>（</a:t>
            </a:r>
            <a:r>
              <a:rPr lang="en-US" altLang="zh-CN" sz="2400" smtClean="0">
                <a:solidFill>
                  <a:srgbClr val="000099"/>
                </a:solidFill>
                <a:latin typeface="楷体" panose="02010609060101010101" pitchFamily="49" charset="-122"/>
                <a:ea typeface="楷体" panose="02010609060101010101" pitchFamily="49" charset="-122"/>
              </a:rPr>
              <a:t>short</a:t>
            </a:r>
            <a:r>
              <a:rPr lang="zh-CN" altLang="en-US" sz="2400" smtClean="0">
                <a:solidFill>
                  <a:srgbClr val="000099"/>
                </a:solidFill>
                <a:latin typeface="楷体" panose="02010609060101010101" pitchFamily="49" charset="-122"/>
                <a:ea typeface="楷体" panose="02010609060101010101" pitchFamily="49" charset="-122"/>
              </a:rPr>
              <a:t>型</a:t>
            </a:r>
            <a:r>
              <a:rPr lang="zh-CN" altLang="en-US" sz="2400">
                <a:solidFill>
                  <a:srgbClr val="000099"/>
                </a:solidFill>
                <a:latin typeface="楷体" panose="02010609060101010101" pitchFamily="49" charset="-122"/>
                <a:ea typeface="楷体" panose="02010609060101010101" pitchFamily="49" charset="-122"/>
              </a:rPr>
              <a:t>）赋</a:t>
            </a:r>
            <a:r>
              <a:rPr lang="zh-CN" altLang="en-US" sz="2400" smtClean="0">
                <a:solidFill>
                  <a:srgbClr val="000099"/>
                </a:solidFill>
                <a:latin typeface="楷体" panose="02010609060101010101" pitchFamily="49" charset="-122"/>
                <a:ea typeface="楷体" panose="02010609060101010101" pitchFamily="49" charset="-122"/>
              </a:rPr>
              <a:t>给</a:t>
            </a:r>
            <a:r>
              <a:rPr lang="en-US" altLang="zh-CN" sz="2400" smtClean="0">
                <a:solidFill>
                  <a:srgbClr val="000099"/>
                </a:solidFill>
                <a:latin typeface="楷体" panose="02010609060101010101" pitchFamily="49" charset="-122"/>
                <a:ea typeface="楷体" panose="02010609060101010101" pitchFamily="49" charset="-122"/>
              </a:rPr>
              <a:t>int</a:t>
            </a:r>
            <a:r>
              <a:rPr lang="zh-CN" altLang="en-US" sz="2400" smtClean="0">
                <a:solidFill>
                  <a:srgbClr val="000099"/>
                </a:solidFill>
                <a:latin typeface="楷体" panose="02010609060101010101" pitchFamily="49" charset="-122"/>
                <a:ea typeface="楷体" panose="02010609060101010101" pitchFamily="49" charset="-122"/>
              </a:rPr>
              <a:t>型</a:t>
            </a:r>
            <a:r>
              <a:rPr lang="zh-CN" altLang="en-US" sz="2400">
                <a:solidFill>
                  <a:srgbClr val="000099"/>
                </a:solidFill>
                <a:latin typeface="楷体" panose="02010609060101010101" pitchFamily="49" charset="-122"/>
                <a:ea typeface="楷体" panose="02010609060101010101" pitchFamily="49" charset="-122"/>
              </a:rPr>
              <a:t>变量时，要进行符号扩展，</a:t>
            </a:r>
            <a:r>
              <a:rPr lang="zh-CN" altLang="en-US" sz="2400" smtClean="0">
                <a:solidFill>
                  <a:srgbClr val="000099"/>
                </a:solidFill>
                <a:latin typeface="楷体" panose="02010609060101010101" pitchFamily="49" charset="-122"/>
                <a:ea typeface="楷体" panose="02010609060101010101" pitchFamily="49" charset="-122"/>
              </a:rPr>
              <a:t>将短整型</a:t>
            </a:r>
            <a:r>
              <a:rPr lang="zh-CN" altLang="en-US" sz="2400">
                <a:solidFill>
                  <a:srgbClr val="000099"/>
                </a:solidFill>
                <a:latin typeface="楷体" panose="02010609060101010101" pitchFamily="49" charset="-122"/>
                <a:ea typeface="楷体" panose="02010609060101010101" pitchFamily="49" charset="-122"/>
              </a:rPr>
              <a:t>数的</a:t>
            </a:r>
            <a:r>
              <a:rPr lang="en-US" altLang="zh-CN" sz="2400">
                <a:solidFill>
                  <a:srgbClr val="000099"/>
                </a:solidFill>
                <a:latin typeface="楷体" panose="02010609060101010101" pitchFamily="49" charset="-122"/>
                <a:ea typeface="楷体" panose="02010609060101010101" pitchFamily="49" charset="-122"/>
              </a:rPr>
              <a:t>16</a:t>
            </a:r>
            <a:r>
              <a:rPr lang="zh-CN" altLang="en-US" sz="2400">
                <a:solidFill>
                  <a:srgbClr val="000099"/>
                </a:solidFill>
                <a:latin typeface="楷体" panose="02010609060101010101" pitchFamily="49" charset="-122"/>
                <a:ea typeface="楷体" panose="02010609060101010101" pitchFamily="49" charset="-122"/>
              </a:rPr>
              <a:t>位送</a:t>
            </a:r>
            <a:r>
              <a:rPr lang="zh-CN" altLang="en-US" sz="2400" smtClean="0">
                <a:solidFill>
                  <a:srgbClr val="000099"/>
                </a:solidFill>
                <a:latin typeface="楷体" panose="02010609060101010101" pitchFamily="49" charset="-122"/>
                <a:ea typeface="楷体" panose="02010609060101010101" pitchFamily="49" charset="-122"/>
              </a:rPr>
              <a:t>到</a:t>
            </a:r>
            <a:r>
              <a:rPr lang="en-US" altLang="zh-CN" sz="2400" smtClean="0">
                <a:solidFill>
                  <a:srgbClr val="000099"/>
                </a:solidFill>
                <a:latin typeface="楷体" panose="02010609060101010101" pitchFamily="49" charset="-122"/>
                <a:ea typeface="楷体" panose="02010609060101010101" pitchFamily="49" charset="-122"/>
              </a:rPr>
              <a:t>int</a:t>
            </a:r>
            <a:r>
              <a:rPr lang="zh-CN" altLang="en-US" sz="2400" smtClean="0">
                <a:solidFill>
                  <a:srgbClr val="000099"/>
                </a:solidFill>
                <a:latin typeface="楷体" panose="02010609060101010101" pitchFamily="49" charset="-122"/>
                <a:ea typeface="楷体" panose="02010609060101010101" pitchFamily="49" charset="-122"/>
              </a:rPr>
              <a:t>型</a:t>
            </a:r>
            <a:r>
              <a:rPr lang="zh-CN" altLang="en-US" sz="2400">
                <a:solidFill>
                  <a:srgbClr val="000099"/>
                </a:solidFill>
                <a:latin typeface="楷体" panose="02010609060101010101" pitchFamily="49" charset="-122"/>
                <a:ea typeface="楷体" panose="02010609060101010101" pitchFamily="49" charset="-122"/>
              </a:rPr>
              <a:t>低</a:t>
            </a:r>
            <a:r>
              <a:rPr lang="en-US" altLang="zh-CN" sz="2400">
                <a:solidFill>
                  <a:srgbClr val="000099"/>
                </a:solidFill>
                <a:latin typeface="楷体" panose="02010609060101010101" pitchFamily="49" charset="-122"/>
                <a:ea typeface="楷体" panose="02010609060101010101" pitchFamily="49" charset="-122"/>
              </a:rPr>
              <a:t>16</a:t>
            </a:r>
            <a:r>
              <a:rPr lang="zh-CN" altLang="en-US" sz="2400">
                <a:solidFill>
                  <a:srgbClr val="000099"/>
                </a:solidFill>
                <a:latin typeface="楷体" panose="02010609060101010101" pitchFamily="49" charset="-122"/>
                <a:ea typeface="楷体" panose="02010609060101010101" pitchFamily="49" charset="-122"/>
              </a:rPr>
              <a:t>位中</a:t>
            </a:r>
            <a:r>
              <a:rPr lang="en-US" altLang="zh-CN" sz="2400">
                <a:solidFill>
                  <a:srgbClr val="000099"/>
                </a:solidFill>
                <a:latin typeface="楷体" panose="02010609060101010101" pitchFamily="49" charset="-122"/>
                <a:ea typeface="楷体" panose="02010609060101010101" pitchFamily="49" charset="-122"/>
              </a:rPr>
              <a:t>:</a:t>
            </a:r>
          </a:p>
          <a:p>
            <a:pPr marL="449263" indent="-449263">
              <a:lnSpc>
                <a:spcPct val="150000"/>
              </a:lnSpc>
            </a:pPr>
            <a:r>
              <a:rPr lang="zh-CN" altLang="en-US" sz="2400" smtClean="0">
                <a:solidFill>
                  <a:schemeClr val="tx1"/>
                </a:solidFill>
                <a:latin typeface="楷体" panose="02010609060101010101" pitchFamily="49" charset="-122"/>
                <a:ea typeface="楷体" panose="02010609060101010101" pitchFamily="49" charset="-122"/>
              </a:rPr>
              <a:t>如果</a:t>
            </a:r>
            <a:r>
              <a:rPr lang="en-US" altLang="zh-CN" sz="2400" smtClean="0">
                <a:solidFill>
                  <a:schemeClr val="tx1"/>
                </a:solidFill>
                <a:latin typeface="楷体" panose="02010609060101010101" pitchFamily="49" charset="-122"/>
                <a:ea typeface="楷体" panose="02010609060101010101" pitchFamily="49" charset="-122"/>
              </a:rPr>
              <a:t>short</a:t>
            </a:r>
            <a:r>
              <a:rPr lang="zh-CN" altLang="en-US" sz="2400" smtClean="0">
                <a:solidFill>
                  <a:schemeClr val="tx1"/>
                </a:solidFill>
                <a:latin typeface="楷体" panose="02010609060101010101" pitchFamily="49" charset="-122"/>
                <a:ea typeface="楷体" panose="02010609060101010101" pitchFamily="49" charset="-122"/>
              </a:rPr>
              <a:t>型</a:t>
            </a:r>
            <a:r>
              <a:rPr lang="zh-CN" altLang="en-US" sz="2400">
                <a:solidFill>
                  <a:schemeClr val="tx1"/>
                </a:solidFill>
                <a:latin typeface="楷体" panose="02010609060101010101" pitchFamily="49" charset="-122"/>
                <a:ea typeface="楷体" panose="02010609060101010101" pitchFamily="49" charset="-122"/>
              </a:rPr>
              <a:t>数据为正值（符号位</a:t>
            </a:r>
            <a:r>
              <a:rPr lang="zh-CN" altLang="en-US" sz="2400" smtClean="0">
                <a:solidFill>
                  <a:schemeClr val="tx1"/>
                </a:solidFill>
                <a:latin typeface="楷体" panose="02010609060101010101" pitchFamily="49" charset="-122"/>
                <a:ea typeface="楷体" panose="02010609060101010101" pitchFamily="49" charset="-122"/>
              </a:rPr>
              <a:t>为</a:t>
            </a:r>
            <a:r>
              <a:rPr lang="en-US" altLang="zh-CN" sz="2400" smtClean="0">
                <a:solidFill>
                  <a:schemeClr val="tx1"/>
                </a:solidFill>
                <a:latin typeface="楷体" panose="02010609060101010101" pitchFamily="49" charset="-122"/>
                <a:ea typeface="楷体" panose="02010609060101010101" pitchFamily="49" charset="-122"/>
              </a:rPr>
              <a:t>0</a:t>
            </a:r>
            <a:r>
              <a:rPr lang="zh-CN" altLang="en-US" sz="2400" smtClean="0">
                <a:solidFill>
                  <a:schemeClr val="tx1"/>
                </a:solidFill>
                <a:latin typeface="楷体" panose="02010609060101010101" pitchFamily="49" charset="-122"/>
                <a:ea typeface="楷体" panose="02010609060101010101" pitchFamily="49" charset="-122"/>
              </a:rPr>
              <a:t>），则</a:t>
            </a:r>
            <a:r>
              <a:rPr lang="en-US" altLang="zh-CN" sz="2400" smtClean="0">
                <a:solidFill>
                  <a:schemeClr val="tx1"/>
                </a:solidFill>
                <a:latin typeface="楷体" panose="02010609060101010101" pitchFamily="49" charset="-122"/>
                <a:ea typeface="楷体" panose="02010609060101010101" pitchFamily="49" charset="-122"/>
              </a:rPr>
              <a:t>int</a:t>
            </a:r>
            <a:r>
              <a:rPr lang="zh-CN" altLang="en-US" sz="2400" smtClean="0">
                <a:solidFill>
                  <a:schemeClr val="tx1"/>
                </a:solidFill>
                <a:latin typeface="楷体" panose="02010609060101010101" pitchFamily="49" charset="-122"/>
                <a:ea typeface="楷体" panose="02010609060101010101" pitchFamily="49" charset="-122"/>
              </a:rPr>
              <a:t>型</a:t>
            </a:r>
            <a:r>
              <a:rPr lang="zh-CN" altLang="en-US" sz="2400">
                <a:solidFill>
                  <a:schemeClr val="tx1"/>
                </a:solidFill>
                <a:latin typeface="楷体" panose="02010609060101010101" pitchFamily="49" charset="-122"/>
                <a:ea typeface="楷体" panose="02010609060101010101" pitchFamily="49" charset="-122"/>
              </a:rPr>
              <a:t>变量的高</a:t>
            </a:r>
            <a:r>
              <a:rPr lang="en-US" altLang="zh-CN" sz="2400">
                <a:solidFill>
                  <a:schemeClr val="tx1"/>
                </a:solidFill>
                <a:latin typeface="楷体" panose="02010609060101010101" pitchFamily="49" charset="-122"/>
                <a:ea typeface="楷体" panose="02010609060101010101" pitchFamily="49" charset="-122"/>
              </a:rPr>
              <a:t>16</a:t>
            </a:r>
            <a:r>
              <a:rPr lang="zh-CN" altLang="en-US" sz="2400">
                <a:solidFill>
                  <a:schemeClr val="tx1"/>
                </a:solidFill>
                <a:latin typeface="楷体" panose="02010609060101010101" pitchFamily="49" charset="-122"/>
                <a:ea typeface="楷体" panose="02010609060101010101" pitchFamily="49" charset="-122"/>
              </a:rPr>
              <a:t>位</a:t>
            </a:r>
            <a:r>
              <a:rPr lang="zh-CN" altLang="en-US" sz="2400" smtClean="0">
                <a:solidFill>
                  <a:schemeClr val="tx1"/>
                </a:solidFill>
                <a:latin typeface="楷体" panose="02010609060101010101" pitchFamily="49" charset="-122"/>
                <a:ea typeface="楷体" panose="02010609060101010101" pitchFamily="49" charset="-122"/>
              </a:rPr>
              <a:t>补</a:t>
            </a:r>
            <a:r>
              <a:rPr lang="en-US" altLang="zh-CN" sz="2400" smtClean="0">
                <a:solidFill>
                  <a:schemeClr val="tx1"/>
                </a:solidFill>
                <a:latin typeface="楷体" panose="02010609060101010101" pitchFamily="49" charset="-122"/>
                <a:ea typeface="楷体" panose="02010609060101010101" pitchFamily="49" charset="-122"/>
              </a:rPr>
              <a:t>0</a:t>
            </a:r>
            <a:r>
              <a:rPr lang="zh-CN" altLang="en-US" sz="2400" smtClean="0">
                <a:solidFill>
                  <a:schemeClr val="tx1"/>
                </a:solidFill>
                <a:latin typeface="楷体" panose="02010609060101010101" pitchFamily="49" charset="-122"/>
                <a:ea typeface="楷体" panose="02010609060101010101" pitchFamily="49" charset="-122"/>
              </a:rPr>
              <a:t>；</a:t>
            </a:r>
            <a:endParaRPr lang="zh-CN" altLang="en-US" sz="2400">
              <a:solidFill>
                <a:schemeClr val="tx1"/>
              </a:solidFill>
              <a:latin typeface="楷体" panose="02010609060101010101" pitchFamily="49" charset="-122"/>
              <a:ea typeface="楷体" panose="02010609060101010101" pitchFamily="49" charset="-122"/>
            </a:endParaRPr>
          </a:p>
          <a:p>
            <a:pPr marL="361950" indent="-361950">
              <a:lnSpc>
                <a:spcPct val="150000"/>
              </a:lnSpc>
            </a:pPr>
            <a:r>
              <a:rPr lang="zh-CN" altLang="en-US" sz="2400" smtClean="0">
                <a:solidFill>
                  <a:schemeClr val="tx1"/>
                </a:solidFill>
                <a:latin typeface="楷体" panose="02010609060101010101" pitchFamily="49" charset="-122"/>
                <a:ea typeface="楷体" panose="02010609060101010101" pitchFamily="49" charset="-122"/>
              </a:rPr>
              <a:t>如果</a:t>
            </a:r>
            <a:r>
              <a:rPr lang="en-US" altLang="zh-CN" sz="2400" smtClean="0">
                <a:solidFill>
                  <a:schemeClr val="tx1"/>
                </a:solidFill>
                <a:latin typeface="楷体" panose="02010609060101010101" pitchFamily="49" charset="-122"/>
                <a:ea typeface="楷体" panose="02010609060101010101" pitchFamily="49" charset="-122"/>
              </a:rPr>
              <a:t>short</a:t>
            </a:r>
            <a:r>
              <a:rPr lang="zh-CN" altLang="en-US" sz="2400" smtClean="0">
                <a:solidFill>
                  <a:schemeClr val="tx1"/>
                </a:solidFill>
                <a:latin typeface="楷体" panose="02010609060101010101" pitchFamily="49" charset="-122"/>
                <a:ea typeface="楷体" panose="02010609060101010101" pitchFamily="49" charset="-122"/>
              </a:rPr>
              <a:t>型</a:t>
            </a:r>
            <a:r>
              <a:rPr lang="zh-CN" altLang="en-US" sz="2400">
                <a:solidFill>
                  <a:schemeClr val="tx1"/>
                </a:solidFill>
                <a:latin typeface="楷体" panose="02010609060101010101" pitchFamily="49" charset="-122"/>
                <a:ea typeface="楷体" panose="02010609060101010101" pitchFamily="49" charset="-122"/>
              </a:rPr>
              <a:t>变量为负值（符号位为１），</a:t>
            </a:r>
            <a:r>
              <a:rPr lang="zh-CN" altLang="en-US" sz="2400" smtClean="0">
                <a:solidFill>
                  <a:schemeClr val="tx1"/>
                </a:solidFill>
                <a:latin typeface="楷体" panose="02010609060101010101" pitchFamily="49" charset="-122"/>
                <a:ea typeface="楷体" panose="02010609060101010101" pitchFamily="49" charset="-122"/>
              </a:rPr>
              <a:t>则</a:t>
            </a:r>
            <a:r>
              <a:rPr lang="en-US" altLang="zh-CN" sz="2400" smtClean="0">
                <a:solidFill>
                  <a:schemeClr val="tx1"/>
                </a:solidFill>
                <a:latin typeface="楷体" panose="02010609060101010101" pitchFamily="49" charset="-122"/>
                <a:ea typeface="楷体" panose="02010609060101010101" pitchFamily="49" charset="-122"/>
              </a:rPr>
              <a:t>int</a:t>
            </a:r>
            <a:r>
              <a:rPr lang="zh-CN" altLang="en-US" sz="2400" smtClean="0">
                <a:solidFill>
                  <a:schemeClr val="tx1"/>
                </a:solidFill>
                <a:latin typeface="楷体" panose="02010609060101010101" pitchFamily="49" charset="-122"/>
                <a:ea typeface="楷体" panose="02010609060101010101" pitchFamily="49" charset="-122"/>
              </a:rPr>
              <a:t>型</a:t>
            </a:r>
            <a:r>
              <a:rPr lang="zh-CN" altLang="en-US" sz="2400">
                <a:solidFill>
                  <a:schemeClr val="tx1"/>
                </a:solidFill>
                <a:latin typeface="楷体" panose="02010609060101010101" pitchFamily="49" charset="-122"/>
                <a:ea typeface="楷体" panose="02010609060101010101" pitchFamily="49" charset="-122"/>
              </a:rPr>
              <a:t>变量的高</a:t>
            </a:r>
            <a:r>
              <a:rPr lang="en-US" altLang="zh-CN" sz="2400">
                <a:solidFill>
                  <a:schemeClr val="tx1"/>
                </a:solidFill>
                <a:latin typeface="楷体" panose="02010609060101010101" pitchFamily="49" charset="-122"/>
                <a:ea typeface="楷体" panose="02010609060101010101" pitchFamily="49" charset="-122"/>
              </a:rPr>
              <a:t>16</a:t>
            </a:r>
            <a:r>
              <a:rPr lang="zh-CN" altLang="en-US" sz="2400">
                <a:solidFill>
                  <a:schemeClr val="tx1"/>
                </a:solidFill>
                <a:latin typeface="楷体" panose="02010609060101010101" pitchFamily="49" charset="-122"/>
                <a:ea typeface="楷体" panose="02010609060101010101" pitchFamily="49" charset="-122"/>
              </a:rPr>
              <a:t>位补１，以保持数值不改变。</a:t>
            </a:r>
          </a:p>
          <a:p>
            <a:pPr marL="268288" indent="-268288">
              <a:lnSpc>
                <a:spcPct val="150000"/>
              </a:lnSpc>
              <a:buFontTx/>
              <a:buNone/>
            </a:pPr>
            <a:r>
              <a:rPr lang="zh-CN" altLang="en-US" sz="2400">
                <a:solidFill>
                  <a:srgbClr val="000099"/>
                </a:solidFill>
                <a:latin typeface="楷体" panose="02010609060101010101" pitchFamily="49" charset="-122"/>
                <a:ea typeface="楷体" panose="02010609060101010101" pitchFamily="49" charset="-122"/>
              </a:rPr>
              <a:t>  </a:t>
            </a:r>
            <a:r>
              <a:rPr lang="zh-CN" altLang="en-US" sz="2400" smtClean="0">
                <a:solidFill>
                  <a:srgbClr val="000099"/>
                </a:solidFill>
                <a:latin typeface="楷体" panose="02010609060101010101" pitchFamily="49" charset="-122"/>
                <a:ea typeface="楷体" panose="02010609060101010101" pitchFamily="49" charset="-122"/>
              </a:rPr>
              <a:t>反之</a:t>
            </a:r>
            <a:r>
              <a:rPr lang="zh-CN" altLang="en-US" sz="2400">
                <a:solidFill>
                  <a:srgbClr val="000099"/>
                </a:solidFill>
                <a:latin typeface="楷体" panose="02010609060101010101" pitchFamily="49" charset="-122"/>
                <a:ea typeface="楷体" panose="02010609060101010101" pitchFamily="49" charset="-122"/>
              </a:rPr>
              <a:t>，若将一</a:t>
            </a:r>
            <a:r>
              <a:rPr lang="zh-CN" altLang="en-US" sz="2400" smtClean="0">
                <a:solidFill>
                  <a:srgbClr val="000099"/>
                </a:solidFill>
                <a:latin typeface="楷体" panose="02010609060101010101" pitchFamily="49" charset="-122"/>
                <a:ea typeface="楷体" panose="02010609060101010101" pitchFamily="49" charset="-122"/>
              </a:rPr>
              <a:t>个</a:t>
            </a:r>
            <a:r>
              <a:rPr lang="en-US" altLang="zh-CN" sz="2400" smtClean="0">
                <a:solidFill>
                  <a:srgbClr val="000099"/>
                </a:solidFill>
                <a:latin typeface="楷体" panose="02010609060101010101" pitchFamily="49" charset="-122"/>
                <a:ea typeface="楷体" panose="02010609060101010101" pitchFamily="49" charset="-122"/>
              </a:rPr>
              <a:t>int</a:t>
            </a:r>
            <a:r>
              <a:rPr lang="zh-CN" altLang="en-US" sz="2400" smtClean="0">
                <a:solidFill>
                  <a:srgbClr val="000099"/>
                </a:solidFill>
                <a:latin typeface="楷体" panose="02010609060101010101" pitchFamily="49" charset="-122"/>
                <a:ea typeface="楷体" panose="02010609060101010101" pitchFamily="49" charset="-122"/>
              </a:rPr>
              <a:t>型</a:t>
            </a:r>
            <a:r>
              <a:rPr lang="zh-CN" altLang="en-US" sz="2400">
                <a:solidFill>
                  <a:srgbClr val="000099"/>
                </a:solidFill>
                <a:latin typeface="楷体" panose="02010609060101010101" pitchFamily="49" charset="-122"/>
                <a:ea typeface="楷体" panose="02010609060101010101" pitchFamily="49" charset="-122"/>
              </a:rPr>
              <a:t>数据赋给一</a:t>
            </a:r>
            <a:r>
              <a:rPr lang="zh-CN" altLang="en-US" sz="2400" smtClean="0">
                <a:solidFill>
                  <a:srgbClr val="000099"/>
                </a:solidFill>
                <a:latin typeface="楷体" panose="02010609060101010101" pitchFamily="49" charset="-122"/>
                <a:ea typeface="楷体" panose="02010609060101010101" pitchFamily="49" charset="-122"/>
              </a:rPr>
              <a:t>个</a:t>
            </a:r>
            <a:r>
              <a:rPr lang="en-US" altLang="zh-CN" sz="2400" smtClean="0">
                <a:solidFill>
                  <a:srgbClr val="000099"/>
                </a:solidFill>
                <a:latin typeface="楷体" panose="02010609060101010101" pitchFamily="49" charset="-122"/>
                <a:ea typeface="楷体" panose="02010609060101010101" pitchFamily="49" charset="-122"/>
              </a:rPr>
              <a:t>short</a:t>
            </a:r>
            <a:r>
              <a:rPr lang="zh-CN" altLang="en-US" sz="2400" smtClean="0">
                <a:solidFill>
                  <a:srgbClr val="000099"/>
                </a:solidFill>
                <a:latin typeface="楷体" panose="02010609060101010101" pitchFamily="49" charset="-122"/>
                <a:ea typeface="楷体" panose="02010609060101010101" pitchFamily="49" charset="-122"/>
              </a:rPr>
              <a:t>型</a:t>
            </a:r>
            <a:r>
              <a:rPr lang="zh-CN" altLang="en-US" sz="2400">
                <a:solidFill>
                  <a:srgbClr val="000099"/>
                </a:solidFill>
                <a:latin typeface="楷体" panose="02010609060101010101" pitchFamily="49" charset="-122"/>
                <a:ea typeface="楷体" panose="02010609060101010101" pitchFamily="49" charset="-122"/>
              </a:rPr>
              <a:t>变量，只</a:t>
            </a:r>
            <a:r>
              <a:rPr lang="zh-CN" altLang="en-US" sz="2400" smtClean="0">
                <a:solidFill>
                  <a:srgbClr val="000099"/>
                </a:solidFill>
                <a:latin typeface="楷体" panose="02010609060101010101" pitchFamily="49" charset="-122"/>
                <a:ea typeface="楷体" panose="02010609060101010101" pitchFamily="49" charset="-122"/>
              </a:rPr>
              <a:t>将</a:t>
            </a:r>
            <a:r>
              <a:rPr lang="en-US" altLang="zh-CN" sz="2400" smtClean="0">
                <a:solidFill>
                  <a:srgbClr val="000099"/>
                </a:solidFill>
                <a:latin typeface="楷体" panose="02010609060101010101" pitchFamily="49" charset="-122"/>
                <a:ea typeface="楷体" panose="02010609060101010101" pitchFamily="49" charset="-122"/>
              </a:rPr>
              <a:t>int</a:t>
            </a:r>
            <a:r>
              <a:rPr lang="zh-CN" altLang="en-US" sz="2400" smtClean="0">
                <a:solidFill>
                  <a:srgbClr val="000099"/>
                </a:solidFill>
                <a:latin typeface="楷体" panose="02010609060101010101" pitchFamily="49" charset="-122"/>
                <a:ea typeface="楷体" panose="02010609060101010101" pitchFamily="49" charset="-122"/>
              </a:rPr>
              <a:t>型</a:t>
            </a:r>
            <a:r>
              <a:rPr lang="zh-CN" altLang="en-US" sz="2400">
                <a:solidFill>
                  <a:srgbClr val="000099"/>
                </a:solidFill>
                <a:latin typeface="楷体" panose="02010609060101010101" pitchFamily="49" charset="-122"/>
                <a:ea typeface="楷体" panose="02010609060101010101" pitchFamily="49" charset="-122"/>
              </a:rPr>
              <a:t>数据中低</a:t>
            </a:r>
            <a:r>
              <a:rPr lang="en-US" altLang="zh-CN" sz="2400">
                <a:solidFill>
                  <a:srgbClr val="000099"/>
                </a:solidFill>
                <a:latin typeface="楷体" panose="02010609060101010101" pitchFamily="49" charset="-122"/>
                <a:ea typeface="楷体" panose="02010609060101010101" pitchFamily="49" charset="-122"/>
              </a:rPr>
              <a:t>16</a:t>
            </a:r>
            <a:r>
              <a:rPr lang="zh-CN" altLang="en-US" sz="2400">
                <a:solidFill>
                  <a:srgbClr val="000099"/>
                </a:solidFill>
                <a:latin typeface="楷体" panose="02010609060101010101" pitchFamily="49" charset="-122"/>
                <a:ea typeface="楷体" panose="02010609060101010101" pitchFamily="49" charset="-122"/>
              </a:rPr>
              <a:t>位原封不动地送</a:t>
            </a:r>
            <a:r>
              <a:rPr lang="zh-CN" altLang="en-US" sz="2400" smtClean="0">
                <a:solidFill>
                  <a:srgbClr val="000099"/>
                </a:solidFill>
                <a:latin typeface="楷体" panose="02010609060101010101" pitchFamily="49" charset="-122"/>
                <a:ea typeface="楷体" panose="02010609060101010101" pitchFamily="49" charset="-122"/>
              </a:rPr>
              <a:t>到</a:t>
            </a:r>
            <a:r>
              <a:rPr lang="en-US" altLang="zh-CN" sz="2400" smtClean="0">
                <a:solidFill>
                  <a:srgbClr val="000099"/>
                </a:solidFill>
                <a:latin typeface="楷体" panose="02010609060101010101" pitchFamily="49" charset="-122"/>
                <a:ea typeface="楷体" panose="02010609060101010101" pitchFamily="49" charset="-122"/>
              </a:rPr>
              <a:t>short</a:t>
            </a:r>
            <a:r>
              <a:rPr lang="zh-CN" altLang="en-US" sz="2400" smtClean="0">
                <a:solidFill>
                  <a:srgbClr val="000099"/>
                </a:solidFill>
                <a:latin typeface="楷体" panose="02010609060101010101" pitchFamily="49" charset="-122"/>
                <a:ea typeface="楷体" panose="02010609060101010101" pitchFamily="49" charset="-122"/>
              </a:rPr>
              <a:t>型</a:t>
            </a:r>
            <a:r>
              <a:rPr lang="zh-CN" altLang="en-US" sz="2400">
                <a:solidFill>
                  <a:srgbClr val="000099"/>
                </a:solidFill>
                <a:latin typeface="楷体" panose="02010609060101010101" pitchFamily="49" charset="-122"/>
                <a:ea typeface="楷体" panose="02010609060101010101" pitchFamily="49" charset="-122"/>
              </a:rPr>
              <a:t>变量（即截断）。 </a:t>
            </a:r>
          </a:p>
        </p:txBody>
      </p:sp>
      <p:sp>
        <p:nvSpPr>
          <p:cNvPr id="6" name="灯片编号占位符 5"/>
          <p:cNvSpPr>
            <a:spLocks noGrp="1"/>
          </p:cNvSpPr>
          <p:nvPr>
            <p:ph type="sldNum" sz="quarter" idx="12"/>
          </p:nvPr>
        </p:nvSpPr>
        <p:spPr/>
        <p:txBody>
          <a:bodyPr/>
          <a:lstStyle/>
          <a:p>
            <a:fld id="{EC03C6CA-3C3D-40C1-A420-2C567DB71F3D}" type="slidenum">
              <a:rPr lang="zh-CN" altLang="en-US" smtClean="0"/>
              <a:t>31</a:t>
            </a:fld>
            <a:endParaRPr lang="zh-CN" altLang="en-US"/>
          </a:p>
        </p:txBody>
      </p:sp>
    </p:spTree>
  </p:cSld>
  <p:clrMapOvr>
    <a:masterClrMapping/>
  </p:clrMapOvr>
  <p:transition advClick="0">
    <p:strips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0" y="404813"/>
            <a:ext cx="9144000" cy="739775"/>
          </a:xfrm>
        </p:spPr>
        <p:txBody>
          <a:bodyPr/>
          <a:lstStyle/>
          <a:p>
            <a:pPr algn="ctr">
              <a:defRPr/>
            </a:pPr>
            <a:r>
              <a:rPr lang="zh-CN" altLang="en-US" sz="4000">
                <a:solidFill>
                  <a:schemeClr val="tx2"/>
                </a:solidFill>
              </a:rPr>
              <a:t>赋值表达式的类型转换</a:t>
            </a:r>
            <a:r>
              <a:rPr lang="zh-CN" altLang="en-US" sz="4000"/>
              <a:t> </a:t>
            </a:r>
            <a:endParaRPr lang="zh-CN" altLang="en-US" sz="4000" dirty="0"/>
          </a:p>
        </p:txBody>
      </p:sp>
      <p:sp>
        <p:nvSpPr>
          <p:cNvPr id="709635" name="Rectangle 3"/>
          <p:cNvSpPr>
            <a:spLocks noChangeArrowheads="1"/>
          </p:cNvSpPr>
          <p:nvPr/>
        </p:nvSpPr>
        <p:spPr bwMode="auto">
          <a:xfrm>
            <a:off x="323850" y="1052513"/>
            <a:ext cx="8712646"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buFontTx/>
              <a:buNone/>
            </a:pPr>
            <a:r>
              <a:rPr lang="en-US" altLang="en-US" sz="2800">
                <a:solidFill>
                  <a:srgbClr val="000099"/>
                </a:solidFill>
                <a:latin typeface="宋体" panose="02010600030101010101" pitchFamily="2" charset="-122"/>
              </a:rPr>
              <a:t>⑦</a:t>
            </a:r>
            <a:r>
              <a:rPr lang="zh-CN" altLang="en-US" sz="2800">
                <a:solidFill>
                  <a:srgbClr val="000099"/>
                </a:solidFill>
                <a:latin typeface="楷体" panose="02010609060101010101" pitchFamily="49" charset="-122"/>
                <a:ea typeface="楷体" panose="02010609060101010101" pitchFamily="49" charset="-122"/>
              </a:rPr>
              <a:t>将</a:t>
            </a:r>
            <a:r>
              <a:rPr lang="en-US" altLang="zh-CN" sz="2800">
                <a:solidFill>
                  <a:srgbClr val="000099"/>
                </a:solidFill>
                <a:latin typeface="楷体" panose="02010609060101010101" pitchFamily="49" charset="-122"/>
                <a:ea typeface="楷体" panose="02010609060101010101" pitchFamily="49" charset="-122"/>
              </a:rPr>
              <a:t>unsigned </a:t>
            </a:r>
            <a:r>
              <a:rPr lang="en-US" altLang="zh-CN" sz="2800" smtClean="0">
                <a:solidFill>
                  <a:srgbClr val="000099"/>
                </a:solidFill>
                <a:latin typeface="楷体" panose="02010609060101010101" pitchFamily="49" charset="-122"/>
                <a:ea typeface="楷体" panose="02010609060101010101" pitchFamily="49" charset="-122"/>
              </a:rPr>
              <a:t>short int</a:t>
            </a:r>
            <a:r>
              <a:rPr lang="zh-CN" altLang="en-US" sz="2800">
                <a:solidFill>
                  <a:srgbClr val="000099"/>
                </a:solidFill>
                <a:latin typeface="楷体" panose="02010609060101010101" pitchFamily="49" charset="-122"/>
                <a:ea typeface="楷体" panose="02010609060101010101" pitchFamily="49" charset="-122"/>
              </a:rPr>
              <a:t>型数据赋</a:t>
            </a:r>
            <a:r>
              <a:rPr lang="zh-CN" altLang="en-US" sz="2800" smtClean="0">
                <a:solidFill>
                  <a:srgbClr val="000099"/>
                </a:solidFill>
                <a:latin typeface="楷体" panose="02010609060101010101" pitchFamily="49" charset="-122"/>
                <a:ea typeface="楷体" panose="02010609060101010101" pitchFamily="49" charset="-122"/>
              </a:rPr>
              <a:t>给</a:t>
            </a:r>
            <a:r>
              <a:rPr lang="en-US" altLang="zh-CN" sz="2800" smtClean="0">
                <a:solidFill>
                  <a:srgbClr val="000099"/>
                </a:solidFill>
                <a:latin typeface="楷体" panose="02010609060101010101" pitchFamily="49" charset="-122"/>
                <a:ea typeface="楷体" panose="02010609060101010101" pitchFamily="49" charset="-122"/>
              </a:rPr>
              <a:t>int</a:t>
            </a:r>
            <a:r>
              <a:rPr lang="zh-CN" altLang="en-US" sz="2800">
                <a:solidFill>
                  <a:srgbClr val="000099"/>
                </a:solidFill>
                <a:latin typeface="楷体" panose="02010609060101010101" pitchFamily="49" charset="-122"/>
                <a:ea typeface="楷体" panose="02010609060101010101" pitchFamily="49" charset="-122"/>
              </a:rPr>
              <a:t>型变量时，</a:t>
            </a:r>
            <a:r>
              <a:rPr lang="zh-CN" altLang="en-US" sz="2800" smtClean="0">
                <a:solidFill>
                  <a:srgbClr val="000099"/>
                </a:solidFill>
                <a:latin typeface="楷体" panose="02010609060101010101" pitchFamily="49" charset="-122"/>
                <a:ea typeface="楷体" panose="02010609060101010101" pitchFamily="49" charset="-122"/>
              </a:rPr>
              <a:t>不存在</a:t>
            </a:r>
            <a:r>
              <a:rPr lang="zh-CN" altLang="en-US" sz="2800">
                <a:solidFill>
                  <a:srgbClr val="000099"/>
                </a:solidFill>
                <a:latin typeface="楷体" panose="02010609060101010101" pitchFamily="49" charset="-122"/>
                <a:ea typeface="楷体" panose="02010609060101010101" pitchFamily="49" charset="-122"/>
              </a:rPr>
              <a:t>符号扩展问题，只需将高位</a:t>
            </a:r>
            <a:r>
              <a:rPr lang="zh-CN" altLang="en-US" sz="2800" smtClean="0">
                <a:solidFill>
                  <a:srgbClr val="000099"/>
                </a:solidFill>
                <a:latin typeface="楷体" panose="02010609060101010101" pitchFamily="49" charset="-122"/>
                <a:ea typeface="楷体" panose="02010609060101010101" pitchFamily="49" charset="-122"/>
              </a:rPr>
              <a:t>补</a:t>
            </a:r>
            <a:r>
              <a:rPr lang="en-US" altLang="zh-CN" sz="2800" smtClean="0">
                <a:solidFill>
                  <a:srgbClr val="000099"/>
                </a:solidFill>
                <a:latin typeface="楷体" panose="02010609060101010101" pitchFamily="49" charset="-122"/>
                <a:ea typeface="楷体" panose="02010609060101010101" pitchFamily="49" charset="-122"/>
              </a:rPr>
              <a:t>0</a:t>
            </a:r>
            <a:r>
              <a:rPr lang="zh-CN" altLang="en-US" sz="2800" smtClean="0">
                <a:solidFill>
                  <a:srgbClr val="000099"/>
                </a:solidFill>
                <a:latin typeface="楷体" panose="02010609060101010101" pitchFamily="49" charset="-122"/>
                <a:ea typeface="楷体" panose="02010609060101010101" pitchFamily="49" charset="-122"/>
              </a:rPr>
              <a:t>即</a:t>
            </a:r>
            <a:r>
              <a:rPr lang="zh-CN" altLang="en-US" sz="2800">
                <a:solidFill>
                  <a:srgbClr val="000099"/>
                </a:solidFill>
                <a:latin typeface="楷体" panose="02010609060101010101" pitchFamily="49" charset="-122"/>
                <a:ea typeface="楷体" panose="02010609060101010101" pitchFamily="49" charset="-122"/>
              </a:rPr>
              <a:t>可</a:t>
            </a:r>
            <a:r>
              <a:rPr lang="zh-CN" altLang="en-US" sz="2800" smtClean="0">
                <a:solidFill>
                  <a:srgbClr val="000099"/>
                </a:solidFill>
                <a:latin typeface="楷体" panose="02010609060101010101" pitchFamily="49" charset="-122"/>
                <a:ea typeface="楷体" panose="02010609060101010101" pitchFamily="49" charset="-122"/>
              </a:rPr>
              <a:t>。</a:t>
            </a:r>
            <a:endParaRPr lang="en-US" altLang="zh-CN" sz="2800" smtClean="0">
              <a:solidFill>
                <a:srgbClr val="000099"/>
              </a:solidFill>
              <a:latin typeface="楷体" panose="02010609060101010101" pitchFamily="49" charset="-122"/>
              <a:ea typeface="楷体" panose="02010609060101010101" pitchFamily="49" charset="-122"/>
            </a:endParaRPr>
          </a:p>
          <a:p>
            <a:pPr marL="0" indent="0">
              <a:buFontTx/>
              <a:buNone/>
            </a:pPr>
            <a:r>
              <a:rPr lang="zh-CN" altLang="en-US" sz="2800" smtClean="0">
                <a:solidFill>
                  <a:srgbClr val="000099"/>
                </a:solidFill>
                <a:latin typeface="楷体" panose="02010609060101010101" pitchFamily="49" charset="-122"/>
                <a:ea typeface="楷体" panose="02010609060101010101" pitchFamily="49" charset="-122"/>
              </a:rPr>
              <a:t>将</a:t>
            </a:r>
            <a:r>
              <a:rPr lang="zh-CN" altLang="en-US" sz="2800">
                <a:solidFill>
                  <a:srgbClr val="000099"/>
                </a:solidFill>
                <a:latin typeface="楷体" panose="02010609060101010101" pitchFamily="49" charset="-122"/>
                <a:ea typeface="楷体" panose="02010609060101010101" pitchFamily="49" charset="-122"/>
              </a:rPr>
              <a:t>一</a:t>
            </a:r>
            <a:r>
              <a:rPr lang="zh-CN" altLang="en-US" sz="2800" smtClean="0">
                <a:solidFill>
                  <a:srgbClr val="000099"/>
                </a:solidFill>
                <a:latin typeface="楷体" panose="02010609060101010101" pitchFamily="49" charset="-122"/>
                <a:ea typeface="楷体" panose="02010609060101010101" pitchFamily="49" charset="-122"/>
              </a:rPr>
              <a:t>个</a:t>
            </a:r>
            <a:r>
              <a:rPr lang="en-US" altLang="zh-CN" sz="2800" smtClean="0">
                <a:solidFill>
                  <a:srgbClr val="000099"/>
                </a:solidFill>
                <a:latin typeface="楷体" panose="02010609060101010101" pitchFamily="49" charset="-122"/>
                <a:ea typeface="楷体" panose="02010609060101010101" pitchFamily="49" charset="-122"/>
              </a:rPr>
              <a:t>unsigned</a:t>
            </a:r>
            <a:r>
              <a:rPr lang="zh-CN" altLang="en-US" sz="2800">
                <a:solidFill>
                  <a:srgbClr val="000099"/>
                </a:solidFill>
                <a:latin typeface="楷体" panose="02010609060101010101" pitchFamily="49" charset="-122"/>
                <a:ea typeface="楷体" panose="02010609060101010101" pitchFamily="49" charset="-122"/>
              </a:rPr>
              <a:t>类型数据赋给一个占字节数相同的非</a:t>
            </a:r>
          </a:p>
          <a:p>
            <a:pPr>
              <a:buFontTx/>
              <a:buNone/>
            </a:pPr>
            <a:r>
              <a:rPr lang="en-US" altLang="zh-CN" sz="2800">
                <a:solidFill>
                  <a:srgbClr val="000099"/>
                </a:solidFill>
                <a:latin typeface="楷体" panose="02010609060101010101" pitchFamily="49" charset="-122"/>
                <a:ea typeface="楷体" panose="02010609060101010101" pitchFamily="49" charset="-122"/>
              </a:rPr>
              <a:t>unsigned</a:t>
            </a:r>
            <a:r>
              <a:rPr lang="zh-CN" altLang="en-US" sz="2800">
                <a:solidFill>
                  <a:srgbClr val="000099"/>
                </a:solidFill>
                <a:latin typeface="楷体" panose="02010609060101010101" pitchFamily="49" charset="-122"/>
                <a:ea typeface="楷体" panose="02010609060101010101" pitchFamily="49" charset="-122"/>
              </a:rPr>
              <a:t>型整型变量（例如：</a:t>
            </a:r>
            <a:r>
              <a:rPr lang="en-US" altLang="zh-CN" sz="2800">
                <a:solidFill>
                  <a:srgbClr val="000099"/>
                </a:solidFill>
                <a:latin typeface="楷体" panose="02010609060101010101" pitchFamily="49" charset="-122"/>
                <a:ea typeface="楷体" panose="02010609060101010101" pitchFamily="49" charset="-122"/>
              </a:rPr>
              <a:t>unsigned int        </a:t>
            </a:r>
          </a:p>
          <a:p>
            <a:pPr>
              <a:buFontTx/>
              <a:buNone/>
            </a:pPr>
            <a:r>
              <a:rPr lang="en-US" altLang="zh-CN" sz="2800">
                <a:solidFill>
                  <a:srgbClr val="000099"/>
                </a:solidFill>
                <a:latin typeface="楷体" panose="02010609060101010101" pitchFamily="49" charset="-122"/>
                <a:ea typeface="楷体" panose="02010609060101010101" pitchFamily="49" charset="-122"/>
              </a:rPr>
              <a:t>-&gt;int</a:t>
            </a:r>
            <a:r>
              <a:rPr lang="zh-CN" altLang="en-US" sz="2800">
                <a:solidFill>
                  <a:srgbClr val="000099"/>
                </a:solidFill>
                <a:latin typeface="楷体" panose="02010609060101010101" pitchFamily="49" charset="-122"/>
                <a:ea typeface="楷体" panose="02010609060101010101" pitchFamily="49" charset="-122"/>
              </a:rPr>
              <a:t>，</a:t>
            </a:r>
            <a:r>
              <a:rPr lang="en-US" altLang="zh-CN" sz="2800">
                <a:solidFill>
                  <a:srgbClr val="000099"/>
                </a:solidFill>
                <a:latin typeface="楷体" panose="02010609060101010101" pitchFamily="49" charset="-122"/>
                <a:ea typeface="楷体" panose="02010609060101010101" pitchFamily="49" charset="-122"/>
              </a:rPr>
              <a:t>unsigned long-&gt;long</a:t>
            </a:r>
            <a:r>
              <a:rPr lang="zh-CN" altLang="en-US" sz="2800">
                <a:solidFill>
                  <a:srgbClr val="000099"/>
                </a:solidFill>
                <a:latin typeface="楷体" panose="02010609060101010101" pitchFamily="49" charset="-122"/>
                <a:ea typeface="楷体" panose="02010609060101010101" pitchFamily="49" charset="-122"/>
              </a:rPr>
              <a:t>，</a:t>
            </a:r>
            <a:r>
              <a:rPr lang="en-US" altLang="zh-CN" sz="2800">
                <a:solidFill>
                  <a:srgbClr val="000099"/>
                </a:solidFill>
                <a:latin typeface="楷体" panose="02010609060101010101" pitchFamily="49" charset="-122"/>
                <a:ea typeface="楷体" panose="02010609060101010101" pitchFamily="49" charset="-122"/>
              </a:rPr>
              <a:t>unsigned short</a:t>
            </a:r>
          </a:p>
          <a:p>
            <a:pPr>
              <a:buFontTx/>
              <a:buNone/>
            </a:pPr>
            <a:r>
              <a:rPr lang="en-US" altLang="zh-CN" sz="2800">
                <a:solidFill>
                  <a:srgbClr val="000099"/>
                </a:solidFill>
                <a:latin typeface="楷体" panose="02010609060101010101" pitchFamily="49" charset="-122"/>
                <a:ea typeface="楷体" panose="02010609060101010101" pitchFamily="49" charset="-122"/>
              </a:rPr>
              <a:t>-&gt;short</a:t>
            </a:r>
            <a:r>
              <a:rPr lang="zh-CN" altLang="en-US" sz="2800">
                <a:solidFill>
                  <a:srgbClr val="000099"/>
                </a:solidFill>
                <a:latin typeface="楷体" panose="02010609060101010101" pitchFamily="49" charset="-122"/>
                <a:ea typeface="楷体" panose="02010609060101010101" pitchFamily="49" charset="-122"/>
              </a:rPr>
              <a:t>），将</a:t>
            </a:r>
            <a:r>
              <a:rPr lang="en-US" altLang="zh-CN" sz="2800">
                <a:solidFill>
                  <a:srgbClr val="000099"/>
                </a:solidFill>
                <a:latin typeface="楷体" panose="02010609060101010101" pitchFamily="49" charset="-122"/>
                <a:ea typeface="楷体" panose="02010609060101010101" pitchFamily="49" charset="-122"/>
              </a:rPr>
              <a:t>unsigned</a:t>
            </a:r>
            <a:r>
              <a:rPr lang="zh-CN" altLang="en-US" sz="2800">
                <a:solidFill>
                  <a:srgbClr val="000099"/>
                </a:solidFill>
                <a:latin typeface="楷体" panose="02010609060101010101" pitchFamily="49" charset="-122"/>
                <a:ea typeface="楷体" panose="02010609060101010101" pitchFamily="49" charset="-122"/>
              </a:rPr>
              <a:t>型变量的内容原样送到非</a:t>
            </a:r>
          </a:p>
          <a:p>
            <a:pPr>
              <a:buFontTx/>
              <a:buNone/>
            </a:pPr>
            <a:r>
              <a:rPr lang="en-US" altLang="zh-CN" sz="2800">
                <a:solidFill>
                  <a:srgbClr val="000099"/>
                </a:solidFill>
                <a:latin typeface="楷体" panose="02010609060101010101" pitchFamily="49" charset="-122"/>
                <a:ea typeface="楷体" panose="02010609060101010101" pitchFamily="49" charset="-122"/>
              </a:rPr>
              <a:t>unsigned</a:t>
            </a:r>
            <a:r>
              <a:rPr lang="zh-CN" altLang="en-US" sz="2800">
                <a:solidFill>
                  <a:srgbClr val="000099"/>
                </a:solidFill>
                <a:latin typeface="楷体" panose="02010609060101010101" pitchFamily="49" charset="-122"/>
                <a:ea typeface="楷体" panose="02010609060101010101" pitchFamily="49" charset="-122"/>
              </a:rPr>
              <a:t>型变量中，但如果数据范围超过相应整型的</a:t>
            </a:r>
          </a:p>
          <a:p>
            <a:pPr>
              <a:buFontTx/>
              <a:buNone/>
            </a:pPr>
            <a:r>
              <a:rPr lang="zh-CN" altLang="en-US" sz="2800">
                <a:solidFill>
                  <a:srgbClr val="000099"/>
                </a:solidFill>
                <a:latin typeface="楷体" panose="02010609060101010101" pitchFamily="49" charset="-122"/>
                <a:ea typeface="楷体" panose="02010609060101010101" pitchFamily="49" charset="-122"/>
              </a:rPr>
              <a:t>范围，则会出现数据错误。</a:t>
            </a:r>
          </a:p>
          <a:p>
            <a:pPr>
              <a:buFontTx/>
              <a:buNone/>
            </a:pPr>
            <a:endParaRPr lang="en-US" altLang="zh-CN"/>
          </a:p>
        </p:txBody>
      </p:sp>
      <p:sp>
        <p:nvSpPr>
          <p:cNvPr id="6" name="灯片编号占位符 5"/>
          <p:cNvSpPr>
            <a:spLocks noGrp="1"/>
          </p:cNvSpPr>
          <p:nvPr>
            <p:ph type="sldNum" sz="quarter" idx="12"/>
          </p:nvPr>
        </p:nvSpPr>
        <p:spPr/>
        <p:txBody>
          <a:bodyPr/>
          <a:lstStyle/>
          <a:p>
            <a:fld id="{EC03C6CA-3C3D-40C1-A420-2C567DB71F3D}" type="slidenum">
              <a:rPr lang="zh-CN" altLang="en-US" smtClean="0"/>
              <a:t>32</a:t>
            </a:fld>
            <a:endParaRPr lang="zh-CN" altLang="en-US"/>
          </a:p>
        </p:txBody>
      </p:sp>
    </p:spTree>
  </p:cSld>
  <p:clrMapOvr>
    <a:masterClrMapping/>
  </p:clrMapOvr>
  <p:transition advClick="0">
    <p:strips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33</a:t>
            </a:fld>
            <a:endParaRPr lang="zh-CN" altLang="en-US"/>
          </a:p>
        </p:txBody>
      </p:sp>
      <p:sp>
        <p:nvSpPr>
          <p:cNvPr id="3" name="Rectangle 2"/>
          <p:cNvSpPr txBox="1">
            <a:spLocks noChangeArrowheads="1"/>
          </p:cNvSpPr>
          <p:nvPr/>
        </p:nvSpPr>
        <p:spPr>
          <a:xfrm>
            <a:off x="0" y="212726"/>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defRPr/>
            </a:pPr>
            <a:r>
              <a:rPr lang="zh-CN" altLang="en-US" sz="4000" smtClean="0">
                <a:solidFill>
                  <a:schemeClr val="tx2"/>
                </a:solidFill>
              </a:rPr>
              <a:t>复合的赋值运算符</a:t>
            </a:r>
            <a:r>
              <a:rPr lang="en-US" altLang="zh-CN">
                <a:solidFill>
                  <a:schemeClr val="tx1"/>
                </a:solidFill>
                <a:latin typeface="宋体" panose="02010600030101010101" pitchFamily="2" charset="-122"/>
              </a:rPr>
              <a:t>+=  -=  *= /= %=</a:t>
            </a:r>
            <a:endParaRPr lang="zh-CN" altLang="en-US">
              <a:solidFill>
                <a:schemeClr val="tx1"/>
              </a:solidFill>
              <a:latin typeface="宋体" panose="02010600030101010101" pitchFamily="2" charset="-122"/>
            </a:endParaRPr>
          </a:p>
          <a:p>
            <a:pPr algn="ctr">
              <a:defRPr/>
            </a:pPr>
            <a:r>
              <a:rPr lang="zh-CN" altLang="en-US" smtClean="0"/>
              <a:t> </a:t>
            </a:r>
            <a:endParaRPr lang="zh-CN" altLang="en-US" dirty="0"/>
          </a:p>
        </p:txBody>
      </p:sp>
      <p:sp>
        <p:nvSpPr>
          <p:cNvPr id="4" name="Rectangle 3"/>
          <p:cNvSpPr>
            <a:spLocks noChangeArrowheads="1"/>
          </p:cNvSpPr>
          <p:nvPr/>
        </p:nvSpPr>
        <p:spPr bwMode="auto">
          <a:xfrm>
            <a:off x="323056" y="966954"/>
            <a:ext cx="8497888" cy="358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just">
              <a:buFont typeface="Wingdings" panose="05000000000000000000" pitchFamily="2" charset="2"/>
              <a:buChar char="p"/>
            </a:pPr>
            <a:r>
              <a:rPr lang="zh-CN" altLang="en-US" sz="3200" b="1" smtClean="0">
                <a:solidFill>
                  <a:srgbClr val="002060"/>
                </a:solidFill>
                <a:latin typeface="楷体" panose="02010609060101010101" pitchFamily="49" charset="-122"/>
                <a:ea typeface="楷体" panose="02010609060101010101" pitchFamily="49" charset="-122"/>
              </a:rPr>
              <a:t>变量 </a:t>
            </a:r>
            <a:r>
              <a:rPr lang="en-US" altLang="zh-CN" sz="3200" b="1" smtClean="0">
                <a:solidFill>
                  <a:srgbClr val="002060"/>
                </a:solidFill>
                <a:latin typeface="楷体" panose="02010609060101010101" pitchFamily="49" charset="-122"/>
                <a:ea typeface="楷体" panose="02010609060101010101" pitchFamily="49" charset="-122"/>
              </a:rPr>
              <a:t>+= </a:t>
            </a:r>
            <a:r>
              <a:rPr lang="zh-CN" altLang="en-US" sz="3200" b="1" smtClean="0">
                <a:solidFill>
                  <a:srgbClr val="002060"/>
                </a:solidFill>
                <a:latin typeface="楷体" panose="02010609060101010101" pitchFamily="49" charset="-122"/>
                <a:ea typeface="楷体" panose="02010609060101010101" pitchFamily="49" charset="-122"/>
              </a:rPr>
              <a:t>表达式</a:t>
            </a:r>
            <a:r>
              <a:rPr lang="zh-CN" altLang="en-US" sz="3200" b="1" smtClean="0">
                <a:solidFill>
                  <a:srgbClr val="CC0000"/>
                </a:solidFill>
                <a:latin typeface="楷体" panose="02010609060101010101" pitchFamily="49" charset="-122"/>
                <a:ea typeface="楷体" panose="02010609060101010101" pitchFamily="49" charset="-122"/>
              </a:rPr>
              <a:t>  </a:t>
            </a:r>
            <a:r>
              <a:rPr lang="zh-CN" altLang="en-US" sz="3200" b="1" smtClean="0">
                <a:solidFill>
                  <a:srgbClr val="002060"/>
                </a:solidFill>
                <a:latin typeface="楷体" panose="02010609060101010101" pitchFamily="49" charset="-122"/>
                <a:ea typeface="楷体" panose="02010609060101010101" pitchFamily="49" charset="-122"/>
              </a:rPr>
              <a:t>变量 </a:t>
            </a:r>
            <a:r>
              <a:rPr lang="en-US" altLang="zh-CN" sz="3200" b="1" smtClean="0">
                <a:solidFill>
                  <a:srgbClr val="002060"/>
                </a:solidFill>
                <a:latin typeface="楷体" panose="02010609060101010101" pitchFamily="49" charset="-122"/>
                <a:ea typeface="楷体" panose="02010609060101010101" pitchFamily="49" charset="-122"/>
              </a:rPr>
              <a:t>= </a:t>
            </a:r>
            <a:r>
              <a:rPr lang="zh-CN" altLang="en-US" sz="3200" b="1" smtClean="0">
                <a:solidFill>
                  <a:srgbClr val="002060"/>
                </a:solidFill>
                <a:latin typeface="楷体" panose="02010609060101010101" pitchFamily="49" charset="-122"/>
                <a:ea typeface="楷体" panose="02010609060101010101" pitchFamily="49" charset="-122"/>
              </a:rPr>
              <a:t>变量</a:t>
            </a:r>
            <a:r>
              <a:rPr lang="en-US" altLang="zh-CN" sz="3200" b="1" smtClean="0">
                <a:solidFill>
                  <a:srgbClr val="002060"/>
                </a:solidFill>
                <a:latin typeface="楷体" panose="02010609060101010101" pitchFamily="49" charset="-122"/>
                <a:ea typeface="楷体" panose="02010609060101010101" pitchFamily="49" charset="-122"/>
              </a:rPr>
              <a:t>+(</a:t>
            </a:r>
            <a:r>
              <a:rPr lang="zh-CN" altLang="en-US" sz="3200" b="1" smtClean="0">
                <a:solidFill>
                  <a:srgbClr val="002060"/>
                </a:solidFill>
                <a:latin typeface="楷体" panose="02010609060101010101" pitchFamily="49" charset="-122"/>
                <a:ea typeface="楷体" panose="02010609060101010101" pitchFamily="49" charset="-122"/>
              </a:rPr>
              <a:t>表达式</a:t>
            </a:r>
            <a:r>
              <a:rPr lang="en-US" altLang="zh-CN" sz="3200" b="1" smtClean="0">
                <a:solidFill>
                  <a:srgbClr val="002060"/>
                </a:solidFill>
                <a:latin typeface="楷体" panose="02010609060101010101" pitchFamily="49" charset="-122"/>
                <a:ea typeface="楷体" panose="02010609060101010101" pitchFamily="49" charset="-122"/>
              </a:rPr>
              <a:t>)</a:t>
            </a:r>
          </a:p>
          <a:p>
            <a:pPr algn="just">
              <a:buFontTx/>
              <a:buNone/>
            </a:pPr>
            <a:endParaRPr lang="en-US" altLang="zh-CN" sz="3600" b="1" smtClean="0">
              <a:solidFill>
                <a:srgbClr val="002060"/>
              </a:solidFill>
              <a:latin typeface="楷体" panose="02010609060101010101" pitchFamily="49" charset="-122"/>
              <a:ea typeface="楷体" panose="02010609060101010101" pitchFamily="49" charset="-122"/>
            </a:endParaRPr>
          </a:p>
          <a:p>
            <a:pPr algn="just">
              <a:buFont typeface="Arial" panose="020B0604020202020204" pitchFamily="34" charset="0"/>
              <a:buChar char="•"/>
            </a:pPr>
            <a:r>
              <a:rPr lang="zh-CN" altLang="en-US" sz="2800" smtClean="0">
                <a:solidFill>
                  <a:srgbClr val="663300"/>
                </a:solidFill>
                <a:latin typeface="楷体" panose="02010609060101010101" pitchFamily="49" charset="-122"/>
                <a:ea typeface="楷体" panose="02010609060101010101" pitchFamily="49" charset="-122"/>
              </a:rPr>
              <a:t>ａ</a:t>
            </a:r>
            <a:r>
              <a:rPr lang="zh-CN" altLang="en-US" sz="2800">
                <a:solidFill>
                  <a:srgbClr val="663300"/>
                </a:solidFill>
                <a:latin typeface="楷体" panose="02010609060101010101" pitchFamily="49" charset="-122"/>
                <a:ea typeface="楷体" panose="02010609060101010101" pitchFamily="49" charset="-122"/>
              </a:rPr>
              <a:t>＋＝３     等价于  ａ＝ａ＋３</a:t>
            </a:r>
          </a:p>
          <a:p>
            <a:r>
              <a:rPr lang="zh-CN" altLang="en-US" sz="2800">
                <a:solidFill>
                  <a:srgbClr val="000099"/>
                </a:solidFill>
                <a:latin typeface="楷体" panose="02010609060101010101" pitchFamily="49" charset="-122"/>
                <a:ea typeface="楷体" panose="02010609060101010101" pitchFamily="49" charset="-122"/>
              </a:rPr>
              <a:t>ｘ*＝ｙ＋８  等价于 </a:t>
            </a:r>
            <a:r>
              <a:rPr lang="zh-CN" altLang="en-US" sz="2800" smtClean="0">
                <a:solidFill>
                  <a:srgbClr val="000099"/>
                </a:solidFill>
                <a:latin typeface="楷体" panose="02010609060101010101" pitchFamily="49" charset="-122"/>
                <a:ea typeface="楷体" panose="02010609060101010101" pitchFamily="49" charset="-122"/>
              </a:rPr>
              <a:t>ｘ＝</a:t>
            </a:r>
            <a:r>
              <a:rPr lang="zh-CN" altLang="en-US" sz="2800">
                <a:solidFill>
                  <a:srgbClr val="000099"/>
                </a:solidFill>
                <a:latin typeface="楷体" panose="02010609060101010101" pitchFamily="49" charset="-122"/>
                <a:ea typeface="楷体" panose="02010609060101010101" pitchFamily="49" charset="-122"/>
              </a:rPr>
              <a:t>ｘ</a:t>
            </a:r>
            <a:r>
              <a:rPr lang="zh-CN" altLang="en-US" sz="2800" smtClean="0">
                <a:solidFill>
                  <a:srgbClr val="000099"/>
                </a:solidFill>
                <a:latin typeface="楷体" panose="02010609060101010101" pitchFamily="49" charset="-122"/>
                <a:ea typeface="楷体" panose="02010609060101010101" pitchFamily="49" charset="-122"/>
              </a:rPr>
              <a:t>*</a:t>
            </a:r>
            <a:r>
              <a:rPr lang="en-US" altLang="zh-CN" sz="2800" smtClean="0">
                <a:solidFill>
                  <a:srgbClr val="000099"/>
                </a:solidFill>
                <a:latin typeface="楷体" panose="02010609060101010101" pitchFamily="49" charset="-122"/>
                <a:ea typeface="楷体" panose="02010609060101010101" pitchFamily="49" charset="-122"/>
              </a:rPr>
              <a:t>(</a:t>
            </a:r>
            <a:r>
              <a:rPr lang="zh-CN" altLang="en-US" sz="2800" smtClean="0">
                <a:solidFill>
                  <a:srgbClr val="000099"/>
                </a:solidFill>
                <a:latin typeface="楷体" panose="02010609060101010101" pitchFamily="49" charset="-122"/>
                <a:ea typeface="楷体" panose="02010609060101010101" pitchFamily="49" charset="-122"/>
              </a:rPr>
              <a:t>ｙ</a:t>
            </a:r>
            <a:r>
              <a:rPr lang="zh-CN" altLang="en-US" sz="2800">
                <a:solidFill>
                  <a:srgbClr val="000099"/>
                </a:solidFill>
                <a:latin typeface="楷体" panose="02010609060101010101" pitchFamily="49" charset="-122"/>
                <a:ea typeface="楷体" panose="02010609060101010101" pitchFamily="49" charset="-122"/>
              </a:rPr>
              <a:t>＋</a:t>
            </a:r>
            <a:r>
              <a:rPr lang="zh-CN" altLang="en-US" sz="2800" smtClean="0">
                <a:solidFill>
                  <a:srgbClr val="000099"/>
                </a:solidFill>
                <a:latin typeface="楷体" panose="02010609060101010101" pitchFamily="49" charset="-122"/>
                <a:ea typeface="楷体" panose="02010609060101010101" pitchFamily="49" charset="-122"/>
              </a:rPr>
              <a:t>８</a:t>
            </a:r>
            <a:r>
              <a:rPr lang="en-US" altLang="zh-CN" sz="2800" smtClean="0">
                <a:solidFill>
                  <a:srgbClr val="000099"/>
                </a:solidFill>
                <a:latin typeface="楷体" panose="02010609060101010101" pitchFamily="49" charset="-122"/>
                <a:ea typeface="楷体" panose="02010609060101010101" pitchFamily="49" charset="-122"/>
              </a:rPr>
              <a:t>)</a:t>
            </a:r>
            <a:endParaRPr lang="zh-CN" altLang="en-US" sz="2800">
              <a:solidFill>
                <a:srgbClr val="663300"/>
              </a:solidFill>
              <a:latin typeface="楷体" panose="02010609060101010101" pitchFamily="49" charset="-122"/>
              <a:ea typeface="楷体" panose="02010609060101010101" pitchFamily="49" charset="-122"/>
            </a:endParaRPr>
          </a:p>
          <a:p>
            <a:r>
              <a:rPr lang="zh-CN" altLang="en-US" sz="2800">
                <a:solidFill>
                  <a:srgbClr val="663300"/>
                </a:solidFill>
                <a:latin typeface="楷体" panose="02010609060101010101" pitchFamily="49" charset="-122"/>
                <a:ea typeface="楷体" panose="02010609060101010101" pitchFamily="49" charset="-122"/>
              </a:rPr>
              <a:t>ｘ％＝３     等价于  ｘ＝ｘ％</a:t>
            </a:r>
            <a:r>
              <a:rPr lang="zh-CN" altLang="en-US" sz="2800" smtClean="0">
                <a:solidFill>
                  <a:srgbClr val="663300"/>
                </a:solidFill>
                <a:latin typeface="楷体" panose="02010609060101010101" pitchFamily="49" charset="-122"/>
                <a:ea typeface="楷体" panose="02010609060101010101" pitchFamily="49" charset="-122"/>
              </a:rPr>
              <a:t>３</a:t>
            </a:r>
            <a:endParaRPr lang="en-US" altLang="zh-CN" sz="2800" smtClean="0">
              <a:solidFill>
                <a:srgbClr val="663300"/>
              </a:solidFill>
              <a:latin typeface="楷体" panose="02010609060101010101" pitchFamily="49" charset="-122"/>
              <a:ea typeface="楷体" panose="02010609060101010101" pitchFamily="49" charset="-122"/>
            </a:endParaRPr>
          </a:p>
          <a:p>
            <a:r>
              <a:rPr lang="zh-CN" altLang="en-US" sz="2800" smtClean="0">
                <a:latin typeface="楷体" panose="02010609060101010101" pitchFamily="49" charset="-122"/>
                <a:ea typeface="楷体" panose="02010609060101010101" pitchFamily="49" charset="-122"/>
              </a:rPr>
              <a:t>如果</a:t>
            </a:r>
            <a:r>
              <a:rPr lang="en-US" altLang="zh-CN" sz="2800" smtClean="0">
                <a:latin typeface="楷体" panose="02010609060101010101" pitchFamily="49" charset="-122"/>
                <a:ea typeface="楷体" panose="02010609060101010101" pitchFamily="49" charset="-122"/>
              </a:rPr>
              <a:t>b=2</a:t>
            </a:r>
            <a:r>
              <a:rPr lang="zh-CN" altLang="en-US" sz="2800" smtClean="0">
                <a:latin typeface="楷体" panose="02010609060101010101" pitchFamily="49" charset="-122"/>
                <a:ea typeface="楷体" panose="02010609060101010101" pitchFamily="49" charset="-122"/>
              </a:rPr>
              <a:t>，    </a:t>
            </a:r>
            <a:r>
              <a:rPr lang="en-US" altLang="zh-CN" sz="2800" smtClean="0">
                <a:latin typeface="楷体" panose="02010609060101010101" pitchFamily="49" charset="-122"/>
                <a:ea typeface="楷体" panose="02010609060101010101" pitchFamily="49" charset="-122"/>
              </a:rPr>
              <a:t>b += b -= b * b  </a:t>
            </a:r>
            <a:endParaRPr lang="en-US" altLang="zh-CN" sz="2800" smtClean="0">
              <a:solidFill>
                <a:srgbClr val="663300"/>
              </a:solidFill>
              <a:latin typeface="楷体" panose="02010609060101010101" pitchFamily="49" charset="-122"/>
              <a:ea typeface="楷体" panose="02010609060101010101" pitchFamily="49" charset="-122"/>
            </a:endParaRPr>
          </a:p>
        </p:txBody>
      </p:sp>
      <p:sp>
        <p:nvSpPr>
          <p:cNvPr id="9" name="文本框 8"/>
          <p:cNvSpPr txBox="1"/>
          <p:nvPr/>
        </p:nvSpPr>
        <p:spPr>
          <a:xfrm>
            <a:off x="1259632" y="5621405"/>
            <a:ext cx="1723549" cy="461665"/>
          </a:xfrm>
          <a:prstGeom prst="rect">
            <a:avLst/>
          </a:prstGeom>
          <a:solidFill>
            <a:srgbClr val="FEFFE9"/>
          </a:solidFill>
          <a:ln w="28575">
            <a:solidFill>
              <a:srgbClr val="00B0F0"/>
            </a:solidFill>
          </a:ln>
        </p:spPr>
        <p:txBody>
          <a:bodyPr wrap="none" rtlCol="0">
            <a:spAutoFit/>
          </a:bodyPr>
          <a:lstStyle/>
          <a:p>
            <a:r>
              <a:rPr lang="zh-CN" altLang="en-US">
                <a:latin typeface="楷体" panose="02010609060101010101" pitchFamily="49" charset="-122"/>
                <a:ea typeface="楷体" panose="02010609060101010101" pitchFamily="49" charset="-122"/>
              </a:rPr>
              <a:t>双</a:t>
            </a:r>
            <a:r>
              <a:rPr lang="zh-CN" altLang="en-US" smtClean="0">
                <a:latin typeface="楷体" panose="02010609060101010101" pitchFamily="49" charset="-122"/>
                <a:ea typeface="楷体" panose="02010609060101010101" pitchFamily="49" charset="-122"/>
              </a:rPr>
              <a:t>目运算符</a:t>
            </a:r>
          </a:p>
        </p:txBody>
      </p:sp>
      <p:sp>
        <p:nvSpPr>
          <p:cNvPr id="10" name="文本框 9"/>
          <p:cNvSpPr txBox="1"/>
          <p:nvPr/>
        </p:nvSpPr>
        <p:spPr>
          <a:xfrm>
            <a:off x="3367917" y="5625540"/>
            <a:ext cx="1569660" cy="461665"/>
          </a:xfrm>
          <a:prstGeom prst="rect">
            <a:avLst/>
          </a:prstGeom>
          <a:solidFill>
            <a:srgbClr val="FEFFE9"/>
          </a:solidFill>
          <a:ln w="28575">
            <a:solidFill>
              <a:srgbClr val="00B0F0"/>
            </a:solidFill>
          </a:ln>
        </p:spPr>
        <p:txBody>
          <a:bodyPr wrap="none" rtlCol="0">
            <a:spAutoFit/>
          </a:bodyPr>
          <a:lstStyle/>
          <a:p>
            <a:r>
              <a:rPr lang="zh-CN" altLang="en-US" smtClean="0">
                <a:latin typeface="楷体" panose="02010609060101010101" pitchFamily="49" charset="-122"/>
                <a:ea typeface="楷体" panose="02010609060101010101" pitchFamily="49" charset="-122"/>
              </a:rPr>
              <a:t>倒数第</a:t>
            </a:r>
            <a:r>
              <a:rPr lang="en-US" altLang="zh-CN" smtClean="0">
                <a:latin typeface="楷体" panose="02010609060101010101" pitchFamily="49" charset="-122"/>
                <a:ea typeface="楷体" panose="02010609060101010101" pitchFamily="49" charset="-122"/>
              </a:rPr>
              <a:t>2</a:t>
            </a:r>
            <a:r>
              <a:rPr lang="zh-CN" altLang="en-US" smtClean="0">
                <a:latin typeface="楷体" panose="02010609060101010101" pitchFamily="49" charset="-122"/>
                <a:ea typeface="楷体" panose="02010609060101010101" pitchFamily="49" charset="-122"/>
              </a:rPr>
              <a:t>低</a:t>
            </a:r>
          </a:p>
        </p:txBody>
      </p:sp>
      <p:sp>
        <p:nvSpPr>
          <p:cNvPr id="11" name="文本框 10"/>
          <p:cNvSpPr txBox="1"/>
          <p:nvPr/>
        </p:nvSpPr>
        <p:spPr>
          <a:xfrm>
            <a:off x="5322313" y="5621404"/>
            <a:ext cx="1415772" cy="461665"/>
          </a:xfrm>
          <a:prstGeom prst="rect">
            <a:avLst/>
          </a:prstGeom>
          <a:solidFill>
            <a:srgbClr val="FEFFE9"/>
          </a:solidFill>
          <a:ln w="28575">
            <a:solidFill>
              <a:srgbClr val="00B0F0"/>
            </a:solidFill>
          </a:ln>
        </p:spPr>
        <p:txBody>
          <a:bodyPr wrap="none" rtlCol="0">
            <a:spAutoFit/>
          </a:bodyPr>
          <a:lstStyle/>
          <a:p>
            <a:r>
              <a:rPr lang="zh-CN" altLang="en-US" smtClean="0">
                <a:latin typeface="楷体" panose="02010609060101010101" pitchFamily="49" charset="-122"/>
                <a:ea typeface="楷体" panose="02010609060101010101" pitchFamily="49" charset="-122"/>
              </a:rPr>
              <a:t>自右至左</a:t>
            </a:r>
          </a:p>
        </p:txBody>
      </p:sp>
      <p:sp>
        <p:nvSpPr>
          <p:cNvPr id="12" name="左右箭头 11"/>
          <p:cNvSpPr/>
          <p:nvPr/>
        </p:nvSpPr>
        <p:spPr bwMode="auto">
          <a:xfrm>
            <a:off x="4079956" y="1275304"/>
            <a:ext cx="492044" cy="281488"/>
          </a:xfrm>
          <a:prstGeom prst="leftRightArrow">
            <a:avLst/>
          </a:prstGeom>
          <a:solidFill>
            <a:srgbClr val="99CCFF"/>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i="0" u="none" strike="noStrike" normalizeH="0" baseline="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endParaRPr>
          </a:p>
        </p:txBody>
      </p:sp>
      <p:grpSp>
        <p:nvGrpSpPr>
          <p:cNvPr id="35" name="组合 34"/>
          <p:cNvGrpSpPr/>
          <p:nvPr/>
        </p:nvGrpSpPr>
        <p:grpSpPr>
          <a:xfrm>
            <a:off x="1364329" y="1416561"/>
            <a:ext cx="1514154" cy="474906"/>
            <a:chOff x="681582" y="2234014"/>
            <a:chExt cx="1514154" cy="474906"/>
          </a:xfrm>
        </p:grpSpPr>
        <p:cxnSp>
          <p:nvCxnSpPr>
            <p:cNvPr id="14" name="直接连接符 13"/>
            <p:cNvCxnSpPr/>
            <p:nvPr/>
          </p:nvCxnSpPr>
          <p:spPr bwMode="auto">
            <a:xfrm>
              <a:off x="681582" y="2348880"/>
              <a:ext cx="1082106" cy="0"/>
            </a:xfrm>
            <a:prstGeom prst="line">
              <a:avLst/>
            </a:prstGeom>
            <a:ln w="57150">
              <a:solidFill>
                <a:srgbClr val="FF0000"/>
              </a:solidFill>
            </a:ln>
            <a:extLst/>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bwMode="auto">
            <a:xfrm>
              <a:off x="1151620" y="2348880"/>
              <a:ext cx="0" cy="360040"/>
            </a:xfrm>
            <a:prstGeom prst="line">
              <a:avLst/>
            </a:prstGeom>
            <a:ln w="28575"/>
            <a:ex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auto">
            <a:xfrm flipH="1">
              <a:off x="1151622" y="2708920"/>
              <a:ext cx="1044114" cy="0"/>
            </a:xfrm>
            <a:prstGeom prst="line">
              <a:avLst/>
            </a:prstGeom>
            <a:ln w="28575"/>
            <a:ex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auto">
            <a:xfrm>
              <a:off x="2195736" y="2234014"/>
              <a:ext cx="0" cy="474906"/>
            </a:xfrm>
            <a:prstGeom prst="line">
              <a:avLst/>
            </a:prstGeom>
            <a:ln w="28575">
              <a:headEnd type="triangle" w="lg" len="lg"/>
              <a:tailEnd type="none" w="med" len="med"/>
            </a:ln>
            <a:extLst/>
          </p:spPr>
          <p:style>
            <a:lnRef idx="1">
              <a:schemeClr val="accent1"/>
            </a:lnRef>
            <a:fillRef idx="0">
              <a:schemeClr val="accent1"/>
            </a:fillRef>
            <a:effectRef idx="0">
              <a:schemeClr val="accent1"/>
            </a:effectRef>
            <a:fontRef idx="minor">
              <a:schemeClr val="tx1"/>
            </a:fontRef>
          </p:style>
        </p:cxnSp>
      </p:grpSp>
      <p:sp>
        <p:nvSpPr>
          <p:cNvPr id="36" name="Rectangle 7"/>
          <p:cNvSpPr>
            <a:spLocks noChangeArrowheads="1"/>
          </p:cNvSpPr>
          <p:nvPr/>
        </p:nvSpPr>
        <p:spPr bwMode="auto">
          <a:xfrm>
            <a:off x="615226" y="4411662"/>
            <a:ext cx="8497887"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2800" b="1">
                <a:latin typeface="楷体" panose="02010609060101010101" pitchFamily="49" charset="-122"/>
                <a:ea typeface="楷体" panose="02010609060101010101" pitchFamily="49" charset="-122"/>
              </a:rPr>
              <a:t>Ｃ语言规定可以</a:t>
            </a:r>
            <a:r>
              <a:rPr lang="zh-CN" altLang="en-US" sz="2800" b="1" smtClean="0">
                <a:latin typeface="楷体" panose="02010609060101010101" pitchFamily="49" charset="-122"/>
                <a:ea typeface="楷体" panose="02010609060101010101" pitchFamily="49" charset="-122"/>
              </a:rPr>
              <a:t>使用</a:t>
            </a:r>
            <a:r>
              <a:rPr lang="en-US" altLang="zh-CN" sz="2800" b="1" smtClean="0">
                <a:latin typeface="楷体" panose="02010609060101010101" pitchFamily="49" charset="-122"/>
                <a:ea typeface="楷体" panose="02010609060101010101" pitchFamily="49" charset="-122"/>
              </a:rPr>
              <a:t>10</a:t>
            </a:r>
            <a:r>
              <a:rPr lang="zh-CN" altLang="en-US" sz="2800" b="1" smtClean="0">
                <a:latin typeface="楷体" panose="02010609060101010101" pitchFamily="49" charset="-122"/>
                <a:ea typeface="楷体" panose="02010609060101010101" pitchFamily="49" charset="-122"/>
              </a:rPr>
              <a:t>种</a:t>
            </a:r>
            <a:r>
              <a:rPr lang="zh-CN" altLang="en-US" sz="2800" b="1">
                <a:latin typeface="楷体" panose="02010609060101010101" pitchFamily="49" charset="-122"/>
                <a:ea typeface="楷体" panose="02010609060101010101" pitchFamily="49" charset="-122"/>
              </a:rPr>
              <a:t>复合赋值运算符：</a:t>
            </a:r>
          </a:p>
          <a:p>
            <a:pPr>
              <a:buFontTx/>
              <a:buNone/>
            </a:pPr>
            <a:r>
              <a:rPr lang="en-US" altLang="zh-CN" sz="2800" b="1" smtClean="0">
                <a:solidFill>
                  <a:srgbClr val="008000"/>
                </a:solidFill>
                <a:latin typeface="楷体" panose="02010609060101010101" pitchFamily="49" charset="-122"/>
                <a:ea typeface="楷体" panose="02010609060101010101" pitchFamily="49" charset="-122"/>
              </a:rPr>
              <a:t>&lt;&lt;</a:t>
            </a:r>
            <a:r>
              <a:rPr lang="zh-CN" altLang="en-US" sz="2800" b="1">
                <a:solidFill>
                  <a:srgbClr val="008000"/>
                </a:solidFill>
                <a:latin typeface="楷体" panose="02010609060101010101" pitchFamily="49" charset="-122"/>
                <a:ea typeface="楷体" panose="02010609060101010101" pitchFamily="49" charset="-122"/>
              </a:rPr>
              <a:t>＝，</a:t>
            </a:r>
            <a:r>
              <a:rPr lang="en-US" altLang="zh-CN" sz="2800" b="1">
                <a:solidFill>
                  <a:srgbClr val="008000"/>
                </a:solidFill>
                <a:latin typeface="楷体" panose="02010609060101010101" pitchFamily="49" charset="-122"/>
                <a:ea typeface="楷体" panose="02010609060101010101" pitchFamily="49" charset="-122"/>
              </a:rPr>
              <a:t>&gt;&gt;</a:t>
            </a:r>
            <a:r>
              <a:rPr lang="zh-CN" altLang="en-US" sz="2800" b="1">
                <a:solidFill>
                  <a:srgbClr val="008000"/>
                </a:solidFill>
                <a:latin typeface="楷体" panose="02010609060101010101" pitchFamily="49" charset="-122"/>
                <a:ea typeface="楷体" panose="02010609060101010101" pitchFamily="49" charset="-122"/>
              </a:rPr>
              <a:t>＝，＆＝，∧＝，</a:t>
            </a:r>
            <a:r>
              <a:rPr lang="en-US" altLang="zh-CN" sz="2800" b="1">
                <a:solidFill>
                  <a:srgbClr val="008000"/>
                </a:solidFill>
                <a:latin typeface="楷体" panose="02010609060101010101" pitchFamily="49" charset="-122"/>
                <a:ea typeface="楷体" panose="02010609060101010101" pitchFamily="49" charset="-122"/>
              </a:rPr>
              <a:t>|</a:t>
            </a:r>
            <a:r>
              <a:rPr lang="zh-CN" altLang="en-US" sz="2800" b="1">
                <a:solidFill>
                  <a:srgbClr val="008000"/>
                </a:solidFill>
                <a:latin typeface="楷体" panose="02010609060101010101" pitchFamily="49" charset="-122"/>
                <a:ea typeface="楷体" panose="02010609060101010101" pitchFamily="49" charset="-122"/>
              </a:rPr>
              <a:t>＝</a:t>
            </a:r>
            <a:r>
              <a:rPr lang="zh-CN" altLang="en-US" sz="2800">
                <a:solidFill>
                  <a:srgbClr val="008000"/>
                </a:solidFill>
                <a:latin typeface="楷体" panose="02010609060101010101" pitchFamily="49" charset="-122"/>
                <a:ea typeface="楷体" panose="02010609060101010101" pitchFamily="49" charset="-122"/>
              </a:rPr>
              <a:t> </a:t>
            </a:r>
          </a:p>
        </p:txBody>
      </p:sp>
      <p:sp>
        <p:nvSpPr>
          <p:cNvPr id="39" name="圆角矩形标注 38"/>
          <p:cNvSpPr/>
          <p:nvPr/>
        </p:nvSpPr>
        <p:spPr bwMode="auto">
          <a:xfrm>
            <a:off x="6750585" y="2176551"/>
            <a:ext cx="2143150" cy="1296144"/>
          </a:xfrm>
          <a:prstGeom prst="wedgeRoundRectCallout">
            <a:avLst>
              <a:gd name="adj1" fmla="val -77394"/>
              <a:gd name="adj2" fmla="val 92300"/>
              <a:gd name="adj3" fmla="val 16667"/>
            </a:avLst>
          </a:prstGeom>
          <a:solidFill>
            <a:srgbClr val="99CCFF"/>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的值为</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smtClean="0"/>
              <a:t>表达式的值为</a:t>
            </a:r>
            <a:r>
              <a:rPr lang="en-US" altLang="zh-CN" smtClean="0"/>
              <a:t>-4</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14266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barn(inVertical)">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left)">
                                      <p:cBhvr>
                                        <p:cTn id="16" dur="10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par>
                          <p:cTn id="26" fill="hold">
                            <p:stCondLst>
                              <p:cond delay="1000"/>
                            </p:stCondLst>
                            <p:childTnLst>
                              <p:par>
                                <p:cTn id="27" presetID="16" presetClass="entr" presetSubtype="2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6" grpId="0" autoUpdateAnimBg="0"/>
      <p:bldP spid="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C03C6CA-3C3D-40C1-A420-2C567DB71F3D}" type="slidenum">
              <a:rPr lang="zh-CN" altLang="en-US" smtClean="0"/>
              <a:t>34</a:t>
            </a:fld>
            <a:endParaRPr lang="zh-CN" altLang="en-US"/>
          </a:p>
        </p:txBody>
      </p:sp>
      <p:sp>
        <p:nvSpPr>
          <p:cNvPr id="3" name="Rectangle 2"/>
          <p:cNvSpPr txBox="1">
            <a:spLocks noChangeArrowheads="1"/>
          </p:cNvSpPr>
          <p:nvPr/>
        </p:nvSpPr>
        <p:spPr>
          <a:xfrm>
            <a:off x="0" y="48572"/>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defRPr/>
            </a:pPr>
            <a:r>
              <a:rPr lang="zh-CN" altLang="en-US" sz="4000" smtClean="0">
                <a:solidFill>
                  <a:schemeClr val="tx2"/>
                </a:solidFill>
              </a:rPr>
              <a:t>逗号运算符和逗号表达式</a:t>
            </a:r>
            <a:endParaRPr lang="zh-CN" altLang="en-US" sz="4000" dirty="0">
              <a:solidFill>
                <a:schemeClr val="tx2"/>
              </a:solidFill>
            </a:endParaRPr>
          </a:p>
        </p:txBody>
      </p:sp>
      <p:sp>
        <p:nvSpPr>
          <p:cNvPr id="4" name="Rectangle 3"/>
          <p:cNvSpPr>
            <a:spLocks noChangeArrowheads="1"/>
          </p:cNvSpPr>
          <p:nvPr/>
        </p:nvSpPr>
        <p:spPr bwMode="auto">
          <a:xfrm>
            <a:off x="323850" y="1052512"/>
            <a:ext cx="8351838" cy="2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p"/>
            </a:pPr>
            <a:r>
              <a:rPr lang="zh-CN" altLang="en-US" sz="3200" b="1" smtClean="0">
                <a:solidFill>
                  <a:srgbClr val="9933FF"/>
                </a:solidFill>
                <a:latin typeface="楷体" panose="02010609060101010101" pitchFamily="49" charset="-122"/>
                <a:ea typeface="楷体" panose="02010609060101010101" pitchFamily="49" charset="-122"/>
              </a:rPr>
              <a:t>表达式</a:t>
            </a:r>
            <a:r>
              <a:rPr lang="en-US" altLang="zh-CN" sz="3200" b="1" smtClean="0">
                <a:solidFill>
                  <a:srgbClr val="9933FF"/>
                </a:solidFill>
                <a:latin typeface="楷体" panose="02010609060101010101" pitchFamily="49" charset="-122"/>
                <a:ea typeface="楷体" panose="02010609060101010101" pitchFamily="49" charset="-122"/>
              </a:rPr>
              <a:t>1,</a:t>
            </a:r>
            <a:r>
              <a:rPr lang="zh-CN" altLang="en-US" sz="3200" b="1" smtClean="0">
                <a:solidFill>
                  <a:srgbClr val="9933FF"/>
                </a:solidFill>
                <a:latin typeface="楷体" panose="02010609060101010101" pitchFamily="49" charset="-122"/>
                <a:ea typeface="楷体" panose="02010609060101010101" pitchFamily="49" charset="-122"/>
              </a:rPr>
              <a:t>表达式</a:t>
            </a:r>
            <a:r>
              <a:rPr lang="en-US" altLang="zh-CN" sz="3200" b="1" smtClean="0">
                <a:solidFill>
                  <a:srgbClr val="9933FF"/>
                </a:solidFill>
                <a:latin typeface="楷体" panose="02010609060101010101" pitchFamily="49" charset="-122"/>
                <a:ea typeface="楷体" panose="02010609060101010101" pitchFamily="49" charset="-122"/>
              </a:rPr>
              <a:t>2</a:t>
            </a:r>
          </a:p>
          <a:p>
            <a:pPr>
              <a:buFont typeface="Wingdings" panose="05000000000000000000" pitchFamily="2" charset="2"/>
              <a:buChar char="p"/>
            </a:pPr>
            <a:r>
              <a:rPr lang="zh-CN" altLang="en-US" sz="3200" b="1" smtClean="0">
                <a:solidFill>
                  <a:srgbClr val="9933FF"/>
                </a:solidFill>
                <a:latin typeface="楷体" panose="02010609060101010101" pitchFamily="49" charset="-122"/>
                <a:ea typeface="楷体" panose="02010609060101010101" pitchFamily="49" charset="-122"/>
              </a:rPr>
              <a:t>表达式</a:t>
            </a:r>
            <a:r>
              <a:rPr lang="en-US" altLang="zh-CN" sz="3200" b="1" smtClean="0">
                <a:solidFill>
                  <a:srgbClr val="9933FF"/>
                </a:solidFill>
                <a:latin typeface="楷体" panose="02010609060101010101" pitchFamily="49" charset="-122"/>
                <a:ea typeface="楷体" panose="02010609060101010101" pitchFamily="49" charset="-122"/>
              </a:rPr>
              <a:t>1,</a:t>
            </a:r>
            <a:r>
              <a:rPr lang="zh-CN" altLang="en-US" sz="3200" b="1" smtClean="0">
                <a:solidFill>
                  <a:srgbClr val="9933FF"/>
                </a:solidFill>
                <a:latin typeface="楷体" panose="02010609060101010101" pitchFamily="49" charset="-122"/>
                <a:ea typeface="楷体" panose="02010609060101010101" pitchFamily="49" charset="-122"/>
              </a:rPr>
              <a:t>表达式</a:t>
            </a:r>
            <a:r>
              <a:rPr lang="en-US" altLang="zh-CN" sz="3200" b="1" smtClean="0">
                <a:solidFill>
                  <a:srgbClr val="9933FF"/>
                </a:solidFill>
                <a:latin typeface="楷体" panose="02010609060101010101" pitchFamily="49" charset="-122"/>
                <a:ea typeface="楷体" panose="02010609060101010101" pitchFamily="49" charset="-122"/>
              </a:rPr>
              <a:t>2,</a:t>
            </a:r>
            <a:r>
              <a:rPr lang="zh-CN" altLang="en-US" sz="3200" b="1" smtClean="0">
                <a:solidFill>
                  <a:srgbClr val="9933FF"/>
                </a:solidFill>
                <a:latin typeface="楷体" panose="02010609060101010101" pitchFamily="49" charset="-122"/>
                <a:ea typeface="楷体" panose="02010609060101010101" pitchFamily="49" charset="-122"/>
              </a:rPr>
              <a:t>表达式</a:t>
            </a:r>
            <a:r>
              <a:rPr lang="en-US" altLang="zh-CN" sz="3200" b="1" smtClean="0">
                <a:solidFill>
                  <a:srgbClr val="9933FF"/>
                </a:solidFill>
                <a:latin typeface="楷体" panose="02010609060101010101" pitchFamily="49" charset="-122"/>
                <a:ea typeface="楷体" panose="02010609060101010101" pitchFamily="49" charset="-122"/>
              </a:rPr>
              <a:t>3,…,</a:t>
            </a:r>
            <a:r>
              <a:rPr lang="zh-CN" altLang="en-US" sz="3200" b="1" smtClean="0">
                <a:solidFill>
                  <a:srgbClr val="9933FF"/>
                </a:solidFill>
                <a:latin typeface="楷体" panose="02010609060101010101" pitchFamily="49" charset="-122"/>
                <a:ea typeface="楷体" panose="02010609060101010101" pitchFamily="49" charset="-122"/>
              </a:rPr>
              <a:t>表达式</a:t>
            </a:r>
            <a:r>
              <a:rPr lang="en-US" altLang="zh-CN" sz="3200" b="1" smtClean="0">
                <a:solidFill>
                  <a:srgbClr val="9933FF"/>
                </a:solidFill>
                <a:latin typeface="楷体" panose="02010609060101010101" pitchFamily="49" charset="-122"/>
                <a:ea typeface="楷体" panose="02010609060101010101" pitchFamily="49" charset="-122"/>
              </a:rPr>
              <a:t>k</a:t>
            </a:r>
          </a:p>
          <a:p>
            <a:pPr>
              <a:buFont typeface="Wingdings" panose="05000000000000000000" pitchFamily="2" charset="2"/>
              <a:buChar char="p"/>
            </a:pPr>
            <a:r>
              <a:rPr lang="zh-CN" altLang="en-US" sz="3200" b="1" smtClean="0">
                <a:solidFill>
                  <a:srgbClr val="9933FF"/>
                </a:solidFill>
                <a:latin typeface="楷体" panose="02010609060101010101" pitchFamily="49" charset="-122"/>
                <a:ea typeface="楷体" panose="02010609060101010101" pitchFamily="49" charset="-122"/>
              </a:rPr>
              <a:t>从左到右一次计算表达式，表达式</a:t>
            </a:r>
            <a:r>
              <a:rPr lang="en-US" altLang="zh-CN" sz="3200" b="1" smtClean="0">
                <a:solidFill>
                  <a:srgbClr val="9933FF"/>
                </a:solidFill>
                <a:latin typeface="楷体" panose="02010609060101010101" pitchFamily="49" charset="-122"/>
                <a:ea typeface="楷体" panose="02010609060101010101" pitchFamily="49" charset="-122"/>
              </a:rPr>
              <a:t>k</a:t>
            </a:r>
            <a:r>
              <a:rPr lang="zh-CN" altLang="en-US" sz="3200" b="1" smtClean="0">
                <a:solidFill>
                  <a:srgbClr val="9933FF"/>
                </a:solidFill>
                <a:latin typeface="楷体" panose="02010609060101010101" pitchFamily="49" charset="-122"/>
                <a:ea typeface="楷体" panose="02010609060101010101" pitchFamily="49" charset="-122"/>
              </a:rPr>
              <a:t>的值是逗号表达式的值</a:t>
            </a:r>
            <a:endParaRPr lang="en-US" altLang="zh-CN" sz="3200" b="1" smtClean="0">
              <a:solidFill>
                <a:srgbClr val="9933FF"/>
              </a:solidFill>
              <a:latin typeface="楷体" panose="02010609060101010101" pitchFamily="49" charset="-122"/>
              <a:ea typeface="楷体" panose="02010609060101010101" pitchFamily="49" charset="-122"/>
            </a:endParaRPr>
          </a:p>
          <a:p>
            <a:pPr>
              <a:buFontTx/>
              <a:buNone/>
            </a:pPr>
            <a:r>
              <a:rPr lang="zh-CN" altLang="en-US" sz="3200" smtClean="0">
                <a:solidFill>
                  <a:srgbClr val="008000"/>
                </a:solidFill>
                <a:latin typeface="楷体" panose="02010609060101010101" pitchFamily="49" charset="-122"/>
                <a:ea typeface="楷体" panose="02010609060101010101" pitchFamily="49" charset="-122"/>
              </a:rPr>
              <a:t>    ａ</a:t>
            </a:r>
            <a:r>
              <a:rPr lang="zh-CN" altLang="en-US" sz="3200">
                <a:solidFill>
                  <a:srgbClr val="008000"/>
                </a:solidFill>
                <a:latin typeface="楷体" panose="02010609060101010101" pitchFamily="49" charset="-122"/>
                <a:ea typeface="楷体" panose="02010609060101010101" pitchFamily="49" charset="-122"/>
              </a:rPr>
              <a:t>＝３*</a:t>
            </a:r>
            <a:r>
              <a:rPr lang="en-US" altLang="zh-CN" sz="3200" smtClean="0">
                <a:solidFill>
                  <a:srgbClr val="008000"/>
                </a:solidFill>
                <a:latin typeface="楷体" panose="02010609060101010101" pitchFamily="49" charset="-122"/>
                <a:ea typeface="楷体" panose="02010609060101010101" pitchFamily="49" charset="-122"/>
              </a:rPr>
              <a:t>5,</a:t>
            </a:r>
            <a:r>
              <a:rPr lang="zh-CN" altLang="en-US" sz="3200" smtClean="0">
                <a:solidFill>
                  <a:srgbClr val="008000"/>
                </a:solidFill>
                <a:latin typeface="楷体" panose="02010609060101010101" pitchFamily="49" charset="-122"/>
                <a:ea typeface="楷体" panose="02010609060101010101" pitchFamily="49" charset="-122"/>
              </a:rPr>
              <a:t>ａ</a:t>
            </a:r>
            <a:r>
              <a:rPr lang="zh-CN" altLang="en-US" sz="3200">
                <a:solidFill>
                  <a:srgbClr val="008000"/>
                </a:solidFill>
                <a:latin typeface="楷体" panose="02010609060101010101" pitchFamily="49" charset="-122"/>
                <a:ea typeface="楷体" panose="02010609060101010101" pitchFamily="49" charset="-122"/>
              </a:rPr>
              <a:t>*４</a:t>
            </a:r>
            <a:r>
              <a:rPr lang="zh-CN" altLang="en-US" sz="3200" b="1">
                <a:solidFill>
                  <a:srgbClr val="CC0000"/>
                </a:solidFill>
                <a:latin typeface="楷体" panose="02010609060101010101" pitchFamily="49" charset="-122"/>
                <a:ea typeface="楷体" panose="02010609060101010101" pitchFamily="49" charset="-122"/>
              </a:rPr>
              <a:t> </a:t>
            </a:r>
          </a:p>
          <a:p>
            <a:pPr>
              <a:buFontTx/>
              <a:buNone/>
            </a:pPr>
            <a:endParaRPr lang="en-US" altLang="zh-CN" sz="3200" b="1">
              <a:solidFill>
                <a:srgbClr val="CC0000"/>
              </a:solidFill>
              <a:latin typeface="楷体_GB2312" pitchFamily="49" charset="-122"/>
              <a:ea typeface="楷体_GB2312" pitchFamily="49" charset="-122"/>
            </a:endParaRPr>
          </a:p>
        </p:txBody>
      </p:sp>
      <p:sp>
        <p:nvSpPr>
          <p:cNvPr id="7" name="圆角矩形标注 6"/>
          <p:cNvSpPr/>
          <p:nvPr/>
        </p:nvSpPr>
        <p:spPr bwMode="auto">
          <a:xfrm>
            <a:off x="5694995" y="2815846"/>
            <a:ext cx="1525910" cy="1224136"/>
          </a:xfrm>
          <a:prstGeom prst="wedgeRoundRectCallout">
            <a:avLst>
              <a:gd name="adj1" fmla="val -144816"/>
              <a:gd name="adj2" fmla="val 14204"/>
              <a:gd name="adj3" fmla="val 16667"/>
            </a:avLst>
          </a:prstGeom>
          <a:solidFill>
            <a:schemeClr val="accent2">
              <a:lumMod val="20000"/>
              <a:lumOff val="80000"/>
            </a:schemeClr>
          </a:solidFill>
          <a:ln>
            <a:noFill/>
          </a:ln>
          <a:effectLst/>
          <a:extLst/>
        </p:spPr>
        <p:txBody>
          <a:bodyPr vert="horz" wrap="none" lIns="91440" tIns="45720" rIns="91440" bIns="45720" numCol="1" rtlCol="0" anchor="ctr" anchorCtr="0" compatLnSpc="1">
            <a:prstTxWarp prst="textNoShape">
              <a:avLst/>
            </a:prstTxWarp>
          </a:bodyPr>
          <a:lstStyle/>
          <a:p>
            <a:pPr algn="ctr" eaLnBrk="1" hangingPunct="1"/>
            <a:r>
              <a:rPr lang="zh-CN" altLang="en-US" sz="2000" b="1">
                <a:solidFill>
                  <a:srgbClr val="663300"/>
                </a:solidFill>
              </a:rPr>
              <a:t>ａ的值为１</a:t>
            </a:r>
            <a:r>
              <a:rPr lang="en-US" altLang="zh-CN" sz="2000" b="1" smtClean="0">
                <a:solidFill>
                  <a:srgbClr val="663300"/>
                </a:solidFill>
              </a:rPr>
              <a:t>5</a:t>
            </a:r>
          </a:p>
          <a:p>
            <a:pPr algn="ctr" eaLnBrk="1" hangingPunct="1"/>
            <a:r>
              <a:rPr lang="zh-CN" altLang="en-US" sz="2000" b="1" smtClean="0">
                <a:solidFill>
                  <a:srgbClr val="663300"/>
                </a:solidFill>
              </a:rPr>
              <a:t>表达式</a:t>
            </a:r>
            <a:r>
              <a:rPr lang="zh-CN" altLang="en-US" sz="2000" b="1">
                <a:solidFill>
                  <a:srgbClr val="663300"/>
                </a:solidFill>
              </a:rPr>
              <a:t>的</a:t>
            </a:r>
            <a:r>
              <a:rPr lang="zh-CN" altLang="en-US" sz="2000" b="1" smtClean="0">
                <a:solidFill>
                  <a:srgbClr val="663300"/>
                </a:solidFill>
              </a:rPr>
              <a:t>值</a:t>
            </a:r>
            <a:endParaRPr lang="en-US" altLang="zh-CN" sz="2000" b="1" smtClean="0">
              <a:solidFill>
                <a:srgbClr val="663300"/>
              </a:solidFill>
            </a:endParaRPr>
          </a:p>
          <a:p>
            <a:pPr algn="ctr" eaLnBrk="1" hangingPunct="1"/>
            <a:r>
              <a:rPr lang="zh-CN" altLang="en-US" sz="2000" b="1" smtClean="0">
                <a:solidFill>
                  <a:srgbClr val="663300"/>
                </a:solidFill>
              </a:rPr>
              <a:t>为</a:t>
            </a:r>
            <a:r>
              <a:rPr lang="zh-CN" altLang="en-US" sz="2000" b="1">
                <a:solidFill>
                  <a:srgbClr val="663300"/>
                </a:solidFill>
              </a:rPr>
              <a:t>６０</a:t>
            </a:r>
            <a:endParaRPr kumimoji="0" lang="zh-CN" altLang="en-US" sz="2000" b="1" i="0" u="none" strike="noStrike" cap="none" normalizeH="0" baseline="0" smtClean="0">
              <a:ln>
                <a:noFill/>
              </a:ln>
              <a:solidFill>
                <a:schemeClr val="tx1"/>
              </a:solidFill>
              <a:effectLst/>
            </a:endParaRPr>
          </a:p>
        </p:txBody>
      </p:sp>
      <p:sp>
        <p:nvSpPr>
          <p:cNvPr id="9" name="Rectangle 10"/>
          <p:cNvSpPr>
            <a:spLocks noChangeArrowheads="1"/>
          </p:cNvSpPr>
          <p:nvPr/>
        </p:nvSpPr>
        <p:spPr bwMode="auto">
          <a:xfrm>
            <a:off x="356521" y="4049110"/>
            <a:ext cx="8351838" cy="17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en-US" altLang="zh-CN" sz="2800" b="1" smtClean="0">
                <a:solidFill>
                  <a:srgbClr val="CC0000"/>
                </a:solidFill>
                <a:latin typeface="楷体_GB2312" pitchFamily="49" charset="-122"/>
                <a:ea typeface="楷体_GB2312" pitchFamily="49" charset="-122"/>
              </a:rPr>
              <a:t>     </a:t>
            </a:r>
            <a:r>
              <a:rPr lang="zh-CN" altLang="en-US" sz="2800" smtClean="0">
                <a:latin typeface="楷体" panose="02010609060101010101" pitchFamily="49" charset="-122"/>
                <a:ea typeface="楷体" panose="02010609060101010101" pitchFamily="49" charset="-122"/>
              </a:rPr>
              <a:t>ｘ</a:t>
            </a:r>
            <a:r>
              <a:rPr lang="zh-CN" altLang="en-US" sz="2800">
                <a:latin typeface="楷体" panose="02010609060101010101" pitchFamily="49" charset="-122"/>
                <a:ea typeface="楷体" panose="02010609060101010101" pitchFamily="49" charset="-122"/>
              </a:rPr>
              <a:t>＝（ａ</a:t>
            </a:r>
            <a:r>
              <a:rPr lang="zh-CN" altLang="en-US" sz="2800" smtClean="0">
                <a:latin typeface="楷体" panose="02010609060101010101" pitchFamily="49" charset="-122"/>
                <a:ea typeface="楷体" panose="02010609060101010101" pitchFamily="49" charset="-122"/>
              </a:rPr>
              <a:t>＝</a:t>
            </a:r>
            <a:r>
              <a:rPr lang="en-US" altLang="zh-CN" sz="2800" smtClean="0">
                <a:latin typeface="楷体" panose="02010609060101010101" pitchFamily="49" charset="-122"/>
                <a:ea typeface="楷体" panose="02010609060101010101" pitchFamily="49" charset="-122"/>
              </a:rPr>
              <a:t>3,6</a:t>
            </a:r>
            <a:r>
              <a:rPr lang="zh-CN" altLang="en-US" sz="2800" smtClean="0">
                <a:latin typeface="楷体" panose="02010609060101010101" pitchFamily="49" charset="-122"/>
                <a:ea typeface="楷体" panose="02010609060101010101" pitchFamily="49" charset="-122"/>
              </a:rPr>
              <a:t>*</a:t>
            </a:r>
            <a:r>
              <a:rPr lang="en-US" altLang="zh-CN" sz="2800" smtClean="0">
                <a:latin typeface="楷体" panose="02010609060101010101" pitchFamily="49" charset="-122"/>
                <a:ea typeface="楷体" panose="02010609060101010101" pitchFamily="49" charset="-122"/>
              </a:rPr>
              <a:t>3</a:t>
            </a:r>
            <a:r>
              <a:rPr lang="zh-CN" altLang="en-US" sz="2800" smtClean="0">
                <a:latin typeface="楷体" panose="02010609060101010101" pitchFamily="49" charset="-122"/>
                <a:ea typeface="楷体" panose="02010609060101010101" pitchFamily="49" charset="-122"/>
              </a:rPr>
              <a:t>）</a:t>
            </a:r>
            <a:endParaRPr lang="zh-CN" altLang="en-US" sz="2800">
              <a:latin typeface="楷体" panose="02010609060101010101" pitchFamily="49" charset="-122"/>
              <a:ea typeface="楷体" panose="02010609060101010101" pitchFamily="49" charset="-122"/>
            </a:endParaRPr>
          </a:p>
          <a:p>
            <a:pPr>
              <a:buFontTx/>
              <a:buNone/>
            </a:pPr>
            <a:r>
              <a:rPr lang="zh-CN" altLang="en-US" sz="2800">
                <a:latin typeface="楷体" panose="02010609060101010101" pitchFamily="49" charset="-122"/>
                <a:ea typeface="楷体" panose="02010609060101010101" pitchFamily="49" charset="-122"/>
              </a:rPr>
              <a:t>    </a:t>
            </a:r>
            <a:r>
              <a:rPr lang="zh-CN" altLang="en-US" sz="2800" smtClean="0">
                <a:latin typeface="楷体" panose="02010609060101010101" pitchFamily="49" charset="-122"/>
                <a:ea typeface="楷体" panose="02010609060101010101" pitchFamily="49" charset="-122"/>
              </a:rPr>
              <a:t> ｘ</a:t>
            </a:r>
            <a:r>
              <a:rPr lang="zh-CN" altLang="en-US" sz="2800">
                <a:latin typeface="楷体" panose="02010609060101010101" pitchFamily="49" charset="-122"/>
                <a:ea typeface="楷体" panose="02010609060101010101" pitchFamily="49" charset="-122"/>
              </a:rPr>
              <a:t>＝ａ</a:t>
            </a:r>
            <a:r>
              <a:rPr lang="zh-CN" altLang="en-US" sz="2800" smtClean="0">
                <a:latin typeface="楷体" panose="02010609060101010101" pitchFamily="49" charset="-122"/>
                <a:ea typeface="楷体" panose="02010609060101010101" pitchFamily="49" charset="-122"/>
              </a:rPr>
              <a:t>＝</a:t>
            </a:r>
            <a:r>
              <a:rPr lang="en-US" altLang="zh-CN" sz="2800" smtClean="0">
                <a:latin typeface="楷体" panose="02010609060101010101" pitchFamily="49" charset="-122"/>
                <a:ea typeface="楷体" panose="02010609060101010101" pitchFamily="49" charset="-122"/>
              </a:rPr>
              <a:t>3,6</a:t>
            </a:r>
            <a:r>
              <a:rPr lang="zh-CN" altLang="en-US" sz="2800" smtClean="0">
                <a:latin typeface="楷体" panose="02010609060101010101" pitchFamily="49" charset="-122"/>
                <a:ea typeface="楷体" panose="02010609060101010101" pitchFamily="49" charset="-122"/>
              </a:rPr>
              <a:t>*</a:t>
            </a:r>
            <a:r>
              <a:rPr lang="en-US" altLang="zh-CN" sz="2800">
                <a:latin typeface="楷体" panose="02010609060101010101" pitchFamily="49" charset="-122"/>
                <a:ea typeface="楷体" panose="02010609060101010101" pitchFamily="49" charset="-122"/>
              </a:rPr>
              <a:t>3</a:t>
            </a:r>
          </a:p>
        </p:txBody>
      </p:sp>
      <p:sp>
        <p:nvSpPr>
          <p:cNvPr id="10" name="文本框 9"/>
          <p:cNvSpPr txBox="1"/>
          <p:nvPr/>
        </p:nvSpPr>
        <p:spPr>
          <a:xfrm>
            <a:off x="1239579" y="5153057"/>
            <a:ext cx="1723549" cy="461665"/>
          </a:xfrm>
          <a:prstGeom prst="rect">
            <a:avLst/>
          </a:prstGeom>
          <a:solidFill>
            <a:srgbClr val="FEFFE9"/>
          </a:solidFill>
          <a:ln w="28575">
            <a:solidFill>
              <a:srgbClr val="00B0F0"/>
            </a:solidFill>
          </a:ln>
        </p:spPr>
        <p:txBody>
          <a:bodyPr wrap="none" rtlCol="0">
            <a:spAutoFit/>
          </a:bodyPr>
          <a:lstStyle/>
          <a:p>
            <a:r>
              <a:rPr lang="zh-CN" altLang="en-US">
                <a:latin typeface="楷体" panose="02010609060101010101" pitchFamily="49" charset="-122"/>
                <a:ea typeface="楷体" panose="02010609060101010101" pitchFamily="49" charset="-122"/>
              </a:rPr>
              <a:t>双</a:t>
            </a:r>
            <a:r>
              <a:rPr lang="zh-CN" altLang="en-US" smtClean="0">
                <a:latin typeface="楷体" panose="02010609060101010101" pitchFamily="49" charset="-122"/>
                <a:ea typeface="楷体" panose="02010609060101010101" pitchFamily="49" charset="-122"/>
              </a:rPr>
              <a:t>目运算符</a:t>
            </a:r>
          </a:p>
        </p:txBody>
      </p:sp>
      <p:sp>
        <p:nvSpPr>
          <p:cNvPr id="11" name="文本框 10"/>
          <p:cNvSpPr txBox="1"/>
          <p:nvPr/>
        </p:nvSpPr>
        <p:spPr>
          <a:xfrm>
            <a:off x="3347864" y="5157192"/>
            <a:ext cx="800219" cy="461665"/>
          </a:xfrm>
          <a:prstGeom prst="rect">
            <a:avLst/>
          </a:prstGeom>
          <a:solidFill>
            <a:srgbClr val="FEFFE9"/>
          </a:solidFill>
          <a:ln w="28575">
            <a:solidFill>
              <a:srgbClr val="00B0F0"/>
            </a:solidFill>
          </a:ln>
        </p:spPr>
        <p:txBody>
          <a:bodyPr wrap="none" rtlCol="0">
            <a:spAutoFit/>
          </a:bodyPr>
          <a:lstStyle/>
          <a:p>
            <a:r>
              <a:rPr lang="zh-CN" altLang="en-US">
                <a:latin typeface="楷体" panose="02010609060101010101" pitchFamily="49" charset="-122"/>
                <a:ea typeface="楷体" panose="02010609060101010101" pitchFamily="49" charset="-122"/>
              </a:rPr>
              <a:t>最</a:t>
            </a:r>
            <a:r>
              <a:rPr lang="zh-CN" altLang="en-US" smtClean="0">
                <a:latin typeface="楷体" panose="02010609060101010101" pitchFamily="49" charset="-122"/>
                <a:ea typeface="楷体" panose="02010609060101010101" pitchFamily="49" charset="-122"/>
              </a:rPr>
              <a:t>低</a:t>
            </a:r>
          </a:p>
        </p:txBody>
      </p:sp>
      <p:sp>
        <p:nvSpPr>
          <p:cNvPr id="12" name="文本框 11"/>
          <p:cNvSpPr txBox="1"/>
          <p:nvPr/>
        </p:nvSpPr>
        <p:spPr>
          <a:xfrm>
            <a:off x="4531938" y="5153057"/>
            <a:ext cx="1415772" cy="461665"/>
          </a:xfrm>
          <a:prstGeom prst="rect">
            <a:avLst/>
          </a:prstGeom>
          <a:solidFill>
            <a:srgbClr val="FEFFE9"/>
          </a:solidFill>
          <a:ln w="28575">
            <a:solidFill>
              <a:srgbClr val="00B0F0"/>
            </a:solidFill>
          </a:ln>
        </p:spPr>
        <p:txBody>
          <a:bodyPr wrap="none" rtlCol="0">
            <a:spAutoFit/>
          </a:bodyPr>
          <a:lstStyle/>
          <a:p>
            <a:r>
              <a:rPr lang="zh-CN" altLang="en-US" smtClean="0">
                <a:latin typeface="楷体" panose="02010609060101010101" pitchFamily="49" charset="-122"/>
                <a:ea typeface="楷体" panose="02010609060101010101" pitchFamily="49" charset="-122"/>
              </a:rPr>
              <a:t>自左至右</a:t>
            </a:r>
          </a:p>
        </p:txBody>
      </p:sp>
      <p:sp>
        <p:nvSpPr>
          <p:cNvPr id="13" name="Rectangle 3"/>
          <p:cNvSpPr>
            <a:spLocks noChangeArrowheads="1"/>
          </p:cNvSpPr>
          <p:nvPr/>
        </p:nvSpPr>
        <p:spPr bwMode="auto">
          <a:xfrm>
            <a:off x="384240" y="5614722"/>
            <a:ext cx="8497888" cy="1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zh-CN" sz="2000" b="1" u="sng">
                <a:solidFill>
                  <a:srgbClr val="CC0000"/>
                </a:solidFill>
                <a:latin typeface="楷体" panose="02010609060101010101" pitchFamily="49" charset="-122"/>
                <a:ea typeface="楷体" panose="02010609060101010101" pitchFamily="49" charset="-122"/>
              </a:rPr>
              <a:t>注意</a:t>
            </a:r>
            <a:r>
              <a:rPr lang="en-US" altLang="zh-CN" sz="2000" b="1" u="sng">
                <a:solidFill>
                  <a:srgbClr val="CC0000"/>
                </a:solidFill>
                <a:latin typeface="楷体" panose="02010609060101010101" pitchFamily="49" charset="-122"/>
                <a:ea typeface="楷体" panose="02010609060101010101" pitchFamily="49" charset="-122"/>
              </a:rPr>
              <a:t>:</a:t>
            </a:r>
            <a:r>
              <a:rPr lang="zh-CN" altLang="en-US" sz="2000">
                <a:solidFill>
                  <a:srgbClr val="000099"/>
                </a:solidFill>
                <a:latin typeface="楷体" panose="02010609060101010101" pitchFamily="49" charset="-122"/>
                <a:ea typeface="楷体" panose="02010609060101010101" pitchFamily="49" charset="-122"/>
              </a:rPr>
              <a:t>并不是任何地方出现的逗号都是作为逗号运算符。例如函数参数也是用逗号来间隔的。</a:t>
            </a:r>
          </a:p>
          <a:p>
            <a:pPr>
              <a:buFontTx/>
              <a:buNone/>
            </a:pPr>
            <a:r>
              <a:rPr lang="zh-CN" altLang="en-US" sz="2000" b="1">
                <a:solidFill>
                  <a:schemeClr val="tx1"/>
                </a:solidFill>
                <a:latin typeface="楷体" panose="02010609060101010101" pitchFamily="49" charset="-122"/>
                <a:ea typeface="楷体" panose="02010609060101010101" pitchFamily="49" charset="-122"/>
              </a:rPr>
              <a:t>  如</a:t>
            </a:r>
            <a:r>
              <a:rPr lang="en-US" altLang="zh-CN" sz="2000" b="1">
                <a:solidFill>
                  <a:schemeClr val="tx1"/>
                </a:solidFill>
                <a:latin typeface="楷体" panose="02010609060101010101" pitchFamily="49" charset="-122"/>
                <a:ea typeface="楷体" panose="02010609060101010101" pitchFamily="49" charset="-122"/>
              </a:rPr>
              <a:t>: </a:t>
            </a:r>
            <a:r>
              <a:rPr lang="en-US" altLang="zh-CN" sz="2000" smtClean="0">
                <a:solidFill>
                  <a:schemeClr val="tx1"/>
                </a:solidFill>
                <a:latin typeface="楷体" panose="02010609060101010101" pitchFamily="49" charset="-122"/>
                <a:ea typeface="楷体" panose="02010609060101010101" pitchFamily="49" charset="-122"/>
              </a:rPr>
              <a:t>printf</a:t>
            </a:r>
            <a:r>
              <a:rPr lang="en-US" altLang="zh-CN" sz="2000">
                <a:solidFill>
                  <a:schemeClr val="tx1"/>
                </a:solidFill>
                <a:latin typeface="楷体" panose="02010609060101010101" pitchFamily="49" charset="-122"/>
                <a:ea typeface="楷体" panose="02010609060101010101" pitchFamily="49" charset="-122"/>
              </a:rPr>
              <a:t>(“%d,%d,%d”,a,b,c);</a:t>
            </a:r>
          </a:p>
        </p:txBody>
      </p:sp>
      <p:sp>
        <p:nvSpPr>
          <p:cNvPr id="14" name="Rectangle 6"/>
          <p:cNvSpPr>
            <a:spLocks noChangeArrowheads="1"/>
          </p:cNvSpPr>
          <p:nvPr/>
        </p:nvSpPr>
        <p:spPr bwMode="auto">
          <a:xfrm>
            <a:off x="4660022" y="6285416"/>
            <a:ext cx="4752057" cy="575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11430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6002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20193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438400" indent="-6858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8956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33528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8100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4267200" indent="-6858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en-US" altLang="zh-CN" sz="2000">
                <a:solidFill>
                  <a:schemeClr val="tx1"/>
                </a:solidFill>
                <a:latin typeface="楷体" panose="02010609060101010101" pitchFamily="49" charset="-122"/>
                <a:ea typeface="楷体" panose="02010609060101010101" pitchFamily="49" charset="-122"/>
              </a:rPr>
              <a:t>printf(“%d,%d,%d”,(a,b,c),b,c</a:t>
            </a:r>
            <a:r>
              <a:rPr lang="en-US" altLang="zh-CN" sz="2000" smtClean="0">
                <a:solidFill>
                  <a:schemeClr val="tx1"/>
                </a:solidFill>
                <a:latin typeface="楷体" panose="02010609060101010101" pitchFamily="49" charset="-122"/>
                <a:ea typeface="楷体" panose="02010609060101010101" pitchFamily="49" charset="-122"/>
              </a:rPr>
              <a:t>);</a:t>
            </a:r>
            <a:r>
              <a:rPr lang="en-US" altLang="zh-CN" sz="2000" smtClean="0">
                <a:latin typeface="楷体" panose="02010609060101010101" pitchFamily="49" charset="-122"/>
                <a:ea typeface="楷体" panose="02010609060101010101" pitchFamily="49" charset="-122"/>
              </a:rPr>
              <a:t> </a:t>
            </a:r>
            <a:endParaRPr lang="en-US" altLang="zh-CN" sz="20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508458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par>
                          <p:cTn id="23" fill="hold">
                            <p:stCondLst>
                              <p:cond delay="500"/>
                            </p:stCondLst>
                            <p:childTnLst>
                              <p:par>
                                <p:cTn id="24" presetID="16" presetClass="entr" presetSubtype="2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par>
                          <p:cTn id="27" fill="hold">
                            <p:stCondLst>
                              <p:cond delay="1000"/>
                            </p:stCondLst>
                            <p:childTnLst>
                              <p:par>
                                <p:cTn id="28" presetID="16" presetClass="entr" presetSubtype="21"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10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nimBg="1"/>
      <p:bldP spid="9" grpId="0" autoUpdateAnimBg="0"/>
      <p:bldP spid="10" grpId="0" animBg="1"/>
      <p:bldP spid="11" grpId="0" animBg="1"/>
      <p:bldP spid="12" grpId="0" animBg="1"/>
      <p:bldP spid="13" grpId="0" autoUpdateAnimBg="0"/>
      <p:bldP spid="1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zh-CN" altLang="en-US" sz="4000" dirty="0"/>
              <a:t>运算符（优先级和结合性）和表达式</a:t>
            </a:r>
          </a:p>
        </p:txBody>
      </p:sp>
      <p:sp>
        <p:nvSpPr>
          <p:cNvPr id="5123" name="内容占位符 2"/>
          <p:cNvSpPr>
            <a:spLocks noGrp="1" noChangeArrowheads="1"/>
          </p:cNvSpPr>
          <p:nvPr>
            <p:ph idx="1"/>
          </p:nvPr>
        </p:nvSpPr>
        <p:spPr/>
        <p:txBody>
          <a:bodyPr/>
          <a:lstStyle/>
          <a:p>
            <a:r>
              <a:rPr lang="zh-CN" altLang="en-US" sz="3200" smtClean="0">
                <a:solidFill>
                  <a:schemeClr val="tx1"/>
                </a:solidFill>
              </a:rPr>
              <a:t>算术运算符</a:t>
            </a:r>
            <a:endParaRPr lang="en-US" altLang="zh-CN" sz="3200" smtClean="0">
              <a:solidFill>
                <a:schemeClr val="tx1"/>
              </a:solidFill>
            </a:endParaRPr>
          </a:p>
          <a:p>
            <a:pPr marL="400050" lvl="1" indent="0">
              <a:buFontTx/>
              <a:buNone/>
            </a:pPr>
            <a:r>
              <a:rPr lang="en-US" altLang="zh-CN" sz="3200" b="1" smtClean="0">
                <a:solidFill>
                  <a:srgbClr val="0070C0"/>
                </a:solidFill>
              </a:rPr>
              <a:t>+ -</a:t>
            </a:r>
            <a:r>
              <a:rPr lang="en-US" altLang="zh-CN" sz="3200" b="1" smtClean="0"/>
              <a:t> </a:t>
            </a:r>
            <a:r>
              <a:rPr lang="en-US" altLang="zh-CN" sz="3200" b="1" smtClean="0">
                <a:solidFill>
                  <a:srgbClr val="7030A0"/>
                </a:solidFill>
              </a:rPr>
              <a:t>* / % </a:t>
            </a:r>
            <a:r>
              <a:rPr lang="en-US" altLang="zh-CN" sz="3200" b="1" smtClean="0">
                <a:solidFill>
                  <a:srgbClr val="FF0000"/>
                </a:solidFill>
              </a:rPr>
              <a:t>++ --</a:t>
            </a:r>
          </a:p>
          <a:p>
            <a:r>
              <a:rPr lang="zh-CN" altLang="en-US" sz="3200" smtClean="0">
                <a:solidFill>
                  <a:schemeClr val="tx1"/>
                </a:solidFill>
              </a:rPr>
              <a:t>赋值运算符</a:t>
            </a:r>
            <a:endParaRPr lang="en-US" altLang="zh-CN" sz="3200" smtClean="0">
              <a:solidFill>
                <a:schemeClr val="tx1"/>
              </a:solidFill>
            </a:endParaRPr>
          </a:p>
          <a:p>
            <a:pPr marL="400050" lvl="1" indent="0">
              <a:buFontTx/>
              <a:buNone/>
            </a:pPr>
            <a:r>
              <a:rPr lang="en-US" altLang="zh-CN" sz="3200" smtClean="0">
                <a:solidFill>
                  <a:srgbClr val="00B050"/>
                </a:solidFill>
              </a:rPr>
              <a:t>=  +=  -=  *=  /=  %=</a:t>
            </a:r>
          </a:p>
          <a:p>
            <a:r>
              <a:rPr lang="zh-CN" altLang="en-US" sz="3200" smtClean="0">
                <a:solidFill>
                  <a:schemeClr val="tx1"/>
                </a:solidFill>
              </a:rPr>
              <a:t>逗号运算符   </a:t>
            </a:r>
            <a:r>
              <a:rPr lang="en-US" altLang="zh-CN" sz="3200" smtClean="0">
                <a:solidFill>
                  <a:srgbClr val="00B050"/>
                </a:solidFill>
              </a:rPr>
              <a:t>,</a:t>
            </a:r>
          </a:p>
          <a:p>
            <a:r>
              <a:rPr lang="zh-CN" altLang="en-US" sz="3200" smtClean="0">
                <a:solidFill>
                  <a:srgbClr val="FF0000"/>
                </a:solidFill>
              </a:rPr>
              <a:t>求字节数运算符 </a:t>
            </a:r>
            <a:r>
              <a:rPr lang="en-US" altLang="zh-CN" sz="3200" smtClean="0">
                <a:solidFill>
                  <a:srgbClr val="FF0000"/>
                </a:solidFill>
              </a:rPr>
              <a:t>sizeof</a:t>
            </a:r>
          </a:p>
          <a:p>
            <a:r>
              <a:rPr lang="zh-CN" altLang="en-US" sz="3200" smtClean="0">
                <a:solidFill>
                  <a:schemeClr val="tx1"/>
                </a:solidFill>
              </a:rPr>
              <a:t>强制类型转换</a:t>
            </a:r>
            <a:endParaRPr lang="en-US" altLang="zh-CN" sz="3200" smtClean="0">
              <a:solidFill>
                <a:schemeClr val="tx1"/>
              </a:solidFill>
            </a:endParaRPr>
          </a:p>
          <a:p>
            <a:pPr marL="400050" lvl="1" indent="0">
              <a:buFontTx/>
              <a:buNone/>
            </a:pPr>
            <a:r>
              <a:rPr lang="en-US" altLang="zh-CN" sz="3200" smtClean="0">
                <a:solidFill>
                  <a:srgbClr val="FF0000"/>
                </a:solidFill>
              </a:rPr>
              <a:t>(</a:t>
            </a:r>
            <a:r>
              <a:rPr lang="zh-CN" altLang="en-US" sz="3200" smtClean="0">
                <a:solidFill>
                  <a:srgbClr val="FF0000"/>
                </a:solidFill>
              </a:rPr>
              <a:t>数据类型</a:t>
            </a:r>
            <a:r>
              <a:rPr lang="en-US" altLang="zh-CN" sz="3200" smtClean="0">
                <a:solidFill>
                  <a:srgbClr val="FF0000"/>
                </a:solidFill>
              </a:rPr>
              <a:t>) </a:t>
            </a:r>
            <a:r>
              <a:rPr lang="en-US" altLang="zh-CN" sz="3200" smtClean="0">
                <a:solidFill>
                  <a:schemeClr val="tx1"/>
                </a:solidFill>
              </a:rPr>
              <a:t>(</a:t>
            </a:r>
            <a:r>
              <a:rPr lang="zh-CN" altLang="en-US" sz="3200" smtClean="0">
                <a:solidFill>
                  <a:schemeClr val="tx1"/>
                </a:solidFill>
              </a:rPr>
              <a:t>表达式</a:t>
            </a:r>
            <a:r>
              <a:rPr lang="en-US" altLang="zh-CN" sz="3200" smtClean="0">
                <a:solidFill>
                  <a:schemeClr val="tx1"/>
                </a:solidFill>
              </a:rPr>
              <a:t>)</a:t>
            </a:r>
            <a:r>
              <a:rPr lang="zh-CN" altLang="en-US" sz="2400" smtClean="0">
                <a:solidFill>
                  <a:schemeClr val="tx1"/>
                </a:solidFill>
              </a:rPr>
              <a:t> </a:t>
            </a:r>
            <a:endParaRPr lang="en-US" altLang="zh-CN" sz="2400" smtClean="0">
              <a:solidFill>
                <a:schemeClr val="tx1"/>
              </a:solidFill>
            </a:endParaRPr>
          </a:p>
          <a:p>
            <a:pPr marL="400050" lvl="1" indent="0">
              <a:buFontTx/>
              <a:buNone/>
            </a:pPr>
            <a:endParaRPr lang="zh-CN" altLang="en-US" smtClean="0">
              <a:solidFill>
                <a:schemeClr val="tx1"/>
              </a:solidFill>
            </a:endParaRPr>
          </a:p>
        </p:txBody>
      </p:sp>
    </p:spTree>
    <p:extLst>
      <p:ext uri="{BB962C8B-B14F-4D97-AF65-F5344CB8AC3E}">
        <p14:creationId xmlns:p14="http://schemas.microsoft.com/office/powerpoint/2010/main" val="2372133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arn(inVertic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arn(inVertical)">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arn(inVertical)">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arn(inVertical)">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arn(inVertical)">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arn(inVertical)">
                                      <p:cBhvr>
                                        <p:cTn id="32" dur="500"/>
                                        <p:tgtEl>
                                          <p:spTgt spid="51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123">
                                            <p:txEl>
                                              <p:pRg st="6" end="6"/>
                                            </p:txEl>
                                          </p:spTgt>
                                        </p:tgtEl>
                                        <p:attrNameLst>
                                          <p:attrName>style.visibility</p:attrName>
                                        </p:attrNameLst>
                                      </p:cBhvr>
                                      <p:to>
                                        <p:strVal val="visible"/>
                                      </p:to>
                                    </p:set>
                                    <p:animEffect transition="in" filter="barn(inVertical)">
                                      <p:cBhvr>
                                        <p:cTn id="37" dur="500"/>
                                        <p:tgtEl>
                                          <p:spTgt spid="51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123">
                                            <p:txEl>
                                              <p:pRg st="7" end="7"/>
                                            </p:txEl>
                                          </p:spTgt>
                                        </p:tgtEl>
                                        <p:attrNameLst>
                                          <p:attrName>style.visibility</p:attrName>
                                        </p:attrNameLst>
                                      </p:cBhvr>
                                      <p:to>
                                        <p:strVal val="visible"/>
                                      </p:to>
                                    </p:set>
                                    <p:animEffect transition="in" filter="barn(inVertical)">
                                      <p:cBhvr>
                                        <p:cTn id="42" dur="5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zh-CN" altLang="en-US" dirty="0"/>
              <a:t>思考：</a:t>
            </a:r>
          </a:p>
        </p:txBody>
      </p:sp>
      <p:sp>
        <p:nvSpPr>
          <p:cNvPr id="9219" name="内容占位符 2"/>
          <p:cNvSpPr>
            <a:spLocks noGrp="1" noChangeArrowheads="1"/>
          </p:cNvSpPr>
          <p:nvPr>
            <p:ph idx="1"/>
          </p:nvPr>
        </p:nvSpPr>
        <p:spPr>
          <a:xfrm>
            <a:off x="971600" y="1484784"/>
            <a:ext cx="7041976" cy="3816424"/>
          </a:xfrm>
        </p:spPr>
        <p:txBody>
          <a:bodyPr/>
          <a:lstStyle/>
          <a:p>
            <a:r>
              <a:rPr lang="zh-CN" altLang="en-US" smtClean="0"/>
              <a:t>有一个</a:t>
            </a:r>
            <a:r>
              <a:rPr lang="en-US" altLang="zh-CN" smtClean="0"/>
              <a:t>3</a:t>
            </a:r>
            <a:r>
              <a:rPr lang="zh-CN" altLang="en-US" smtClean="0"/>
              <a:t>位整数</a:t>
            </a:r>
            <a:r>
              <a:rPr lang="en-US" altLang="zh-CN" smtClean="0"/>
              <a:t>n</a:t>
            </a:r>
            <a:r>
              <a:rPr lang="zh-CN" altLang="en-US" smtClean="0"/>
              <a:t>，分离出这个三位整数的个位、十位和百位。</a:t>
            </a:r>
            <a:endParaRPr lang="en-US" altLang="zh-CN" smtClean="0"/>
          </a:p>
          <a:p>
            <a:r>
              <a:rPr lang="zh-CN" altLang="en-US" smtClean="0">
                <a:solidFill>
                  <a:schemeClr val="accent6">
                    <a:lumMod val="75000"/>
                  </a:schemeClr>
                </a:solidFill>
              </a:rPr>
              <a:t>个位：</a:t>
            </a:r>
            <a:r>
              <a:rPr lang="en-US" altLang="zh-CN" smtClean="0">
                <a:solidFill>
                  <a:schemeClr val="accent6">
                    <a:lumMod val="75000"/>
                  </a:schemeClr>
                </a:solidFill>
              </a:rPr>
              <a:t>n % 10</a:t>
            </a:r>
          </a:p>
          <a:p>
            <a:r>
              <a:rPr lang="zh-CN" altLang="en-US">
                <a:solidFill>
                  <a:srgbClr val="7030A0"/>
                </a:solidFill>
              </a:rPr>
              <a:t>百</a:t>
            </a:r>
            <a:r>
              <a:rPr lang="zh-CN" altLang="en-US" smtClean="0">
                <a:solidFill>
                  <a:srgbClr val="7030A0"/>
                </a:solidFill>
              </a:rPr>
              <a:t>位：</a:t>
            </a:r>
            <a:r>
              <a:rPr lang="en-US" altLang="zh-CN" smtClean="0">
                <a:solidFill>
                  <a:srgbClr val="7030A0"/>
                </a:solidFill>
              </a:rPr>
              <a:t>n / 100</a:t>
            </a:r>
          </a:p>
          <a:p>
            <a:r>
              <a:rPr lang="zh-CN" altLang="en-US" smtClean="0">
                <a:solidFill>
                  <a:srgbClr val="CC0000"/>
                </a:solidFill>
              </a:rPr>
              <a:t>十位：</a:t>
            </a:r>
            <a:r>
              <a:rPr lang="en-US" altLang="zh-CN" smtClean="0">
                <a:solidFill>
                  <a:srgbClr val="CC0000"/>
                </a:solidFill>
              </a:rPr>
              <a:t>n / 10 % 10</a:t>
            </a:r>
          </a:p>
          <a:p>
            <a:pPr marL="0" indent="0">
              <a:buNone/>
            </a:pPr>
            <a:r>
              <a:rPr lang="en-US" altLang="zh-CN"/>
              <a:t> </a:t>
            </a:r>
            <a:r>
              <a:rPr lang="en-US" altLang="zh-CN" smtClean="0"/>
              <a:t>       </a:t>
            </a:r>
            <a:r>
              <a:rPr lang="en-US" altLang="zh-CN" smtClean="0">
                <a:solidFill>
                  <a:srgbClr val="CC0000"/>
                </a:solidFill>
              </a:rPr>
              <a:t>n % 100 / 10</a:t>
            </a:r>
            <a:endParaRPr lang="zh-CN" altLang="en-US" smtClean="0">
              <a:solidFill>
                <a:srgbClr val="CC0000"/>
              </a:solidFill>
            </a:endParaRPr>
          </a:p>
        </p:txBody>
      </p:sp>
    </p:spTree>
    <p:extLst>
      <p:ext uri="{BB962C8B-B14F-4D97-AF65-F5344CB8AC3E}">
        <p14:creationId xmlns:p14="http://schemas.microsoft.com/office/powerpoint/2010/main" val="2576762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wipe(down)">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wipe(down)">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wipe(down)">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wipe(down)">
                                      <p:cBhvr>
                                        <p:cTn id="22"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510801" y="188640"/>
            <a:ext cx="8497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ctr">
              <a:buFontTx/>
              <a:buNone/>
            </a:pPr>
            <a:r>
              <a:rPr lang="zh-CN" altLang="en-US" sz="3200" b="1" smtClean="0">
                <a:latin typeface="楷体" panose="02010609060101010101" pitchFamily="49" charset="-122"/>
                <a:ea typeface="楷体" panose="02010609060101010101" pitchFamily="49" charset="-122"/>
              </a:rPr>
              <a:t>常量</a:t>
            </a:r>
            <a:endParaRPr lang="en-US" altLang="zh-CN" sz="3200" b="1" smtClean="0">
              <a:latin typeface="楷体" panose="02010609060101010101" pitchFamily="49" charset="-122"/>
              <a:ea typeface="楷体" panose="02010609060101010101" pitchFamily="49" charset="-122"/>
            </a:endParaRPr>
          </a:p>
          <a:p>
            <a:pPr>
              <a:buFont typeface="Wingdings" panose="05000000000000000000" pitchFamily="2" charset="2"/>
              <a:buChar char="l"/>
            </a:pPr>
            <a:r>
              <a:rPr lang="zh-CN" altLang="en-US" sz="2800" b="1" smtClean="0">
                <a:solidFill>
                  <a:srgbClr val="000099"/>
                </a:solidFill>
                <a:latin typeface="楷体" panose="02010609060101010101" pitchFamily="49" charset="-122"/>
                <a:ea typeface="楷体" panose="02010609060101010101" pitchFamily="49" charset="-122"/>
              </a:rPr>
              <a:t>在</a:t>
            </a:r>
            <a:r>
              <a:rPr lang="zh-CN" altLang="en-US" sz="2800" b="1">
                <a:solidFill>
                  <a:srgbClr val="000099"/>
                </a:solidFill>
                <a:latin typeface="楷体" panose="02010609060101010101" pitchFamily="49" charset="-122"/>
                <a:ea typeface="楷体" panose="02010609060101010101" pitchFamily="49" charset="-122"/>
              </a:rPr>
              <a:t>程序运行过程中</a:t>
            </a:r>
            <a:r>
              <a:rPr lang="en-US" altLang="zh-CN" sz="2800" b="1">
                <a:solidFill>
                  <a:srgbClr val="000099"/>
                </a:solidFill>
                <a:latin typeface="楷体" panose="02010609060101010101" pitchFamily="49" charset="-122"/>
                <a:ea typeface="楷体" panose="02010609060101010101" pitchFamily="49" charset="-122"/>
              </a:rPr>
              <a:t>,</a:t>
            </a:r>
            <a:r>
              <a:rPr lang="zh-CN" altLang="en-US" sz="2800" b="1">
                <a:solidFill>
                  <a:srgbClr val="000099"/>
                </a:solidFill>
                <a:latin typeface="楷体" panose="02010609060101010101" pitchFamily="49" charset="-122"/>
                <a:ea typeface="楷体" panose="02010609060101010101" pitchFamily="49" charset="-122"/>
              </a:rPr>
              <a:t>其值不能被改变的量称为常量</a:t>
            </a:r>
          </a:p>
          <a:p>
            <a:pPr>
              <a:buFont typeface="Wingdings" panose="05000000000000000000" pitchFamily="2" charset="2"/>
              <a:buChar char="l"/>
            </a:pPr>
            <a:r>
              <a:rPr lang="zh-CN" altLang="en-US" sz="2800" b="1">
                <a:solidFill>
                  <a:srgbClr val="663300"/>
                </a:solidFill>
                <a:latin typeface="楷体" panose="02010609060101010101" pitchFamily="49" charset="-122"/>
                <a:ea typeface="楷体" panose="02010609060101010101" pitchFamily="49" charset="-122"/>
              </a:rPr>
              <a:t>常量区分为不同的类型：</a:t>
            </a:r>
          </a:p>
        </p:txBody>
      </p:sp>
      <p:sp>
        <p:nvSpPr>
          <p:cNvPr id="5" name="Text Box 28"/>
          <p:cNvSpPr txBox="1">
            <a:spLocks noChangeArrowheads="1"/>
          </p:cNvSpPr>
          <p:nvPr/>
        </p:nvSpPr>
        <p:spPr bwMode="auto">
          <a:xfrm>
            <a:off x="922796" y="2470679"/>
            <a:ext cx="7848600" cy="225164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457200" indent="-457200">
              <a:lnSpc>
                <a:spcPct val="120000"/>
              </a:lnSpc>
              <a:spcBef>
                <a:spcPct val="0"/>
              </a:spcBef>
              <a:buFont typeface="Wingdings" panose="05000000000000000000" pitchFamily="2" charset="2"/>
              <a:buChar char="n"/>
            </a:pPr>
            <a:r>
              <a:rPr lang="zh-CN" altLang="en-US" sz="2400" b="1" smtClean="0">
                <a:solidFill>
                  <a:srgbClr val="000099"/>
                </a:solidFill>
                <a:latin typeface="楷体_GB2312" pitchFamily="49" charset="-122"/>
                <a:ea typeface="楷体_GB2312" pitchFamily="49" charset="-122"/>
              </a:rPr>
              <a:t>整型</a:t>
            </a:r>
            <a:r>
              <a:rPr lang="zh-CN" altLang="en-US" sz="2400" b="1">
                <a:solidFill>
                  <a:srgbClr val="000099"/>
                </a:solidFill>
                <a:latin typeface="楷体_GB2312" pitchFamily="49" charset="-122"/>
                <a:ea typeface="楷体_GB2312" pitchFamily="49" charset="-122"/>
              </a:rPr>
              <a:t>常量</a:t>
            </a:r>
            <a:r>
              <a:rPr lang="zh-CN" altLang="en-US" sz="2400" b="1" smtClean="0">
                <a:solidFill>
                  <a:srgbClr val="000099"/>
                </a:solidFill>
                <a:latin typeface="楷体_GB2312" pitchFamily="49" charset="-122"/>
                <a:ea typeface="楷体_GB2312" pitchFamily="49" charset="-122"/>
              </a:rPr>
              <a:t>   </a:t>
            </a:r>
            <a:r>
              <a:rPr lang="en-US" altLang="zh-CN" sz="2400" b="1" smtClean="0">
                <a:solidFill>
                  <a:srgbClr val="000099"/>
                </a:solidFill>
                <a:latin typeface="楷体_GB2312" pitchFamily="49" charset="-122"/>
                <a:ea typeface="楷体_GB2312" pitchFamily="49" charset="-122"/>
              </a:rPr>
              <a:t>81,</a:t>
            </a:r>
            <a:r>
              <a:rPr lang="en-US" altLang="zh-CN" sz="2400" b="1" smtClean="0">
                <a:solidFill>
                  <a:srgbClr val="FF0000"/>
                </a:solidFill>
                <a:latin typeface="楷体_GB2312" pitchFamily="49" charset="-122"/>
                <a:ea typeface="楷体_GB2312" pitchFamily="49" charset="-122"/>
              </a:rPr>
              <a:t>0</a:t>
            </a:r>
            <a:r>
              <a:rPr lang="en-US" altLang="zh-CN" sz="2400" b="1" smtClean="0">
                <a:solidFill>
                  <a:srgbClr val="000099"/>
                </a:solidFill>
                <a:latin typeface="楷体_GB2312" pitchFamily="49" charset="-122"/>
                <a:ea typeface="楷体_GB2312" pitchFamily="49" charset="-122"/>
              </a:rPr>
              <a:t>23,</a:t>
            </a:r>
            <a:r>
              <a:rPr lang="en-US" altLang="zh-CN" sz="2400" b="1" smtClean="0">
                <a:solidFill>
                  <a:srgbClr val="FF0000"/>
                </a:solidFill>
                <a:latin typeface="楷体_GB2312" pitchFamily="49" charset="-122"/>
                <a:ea typeface="楷体_GB2312" pitchFamily="49" charset="-122"/>
              </a:rPr>
              <a:t>0X</a:t>
            </a:r>
            <a:r>
              <a:rPr lang="en-US" altLang="zh-CN" sz="2400" b="1" smtClean="0">
                <a:solidFill>
                  <a:srgbClr val="000099"/>
                </a:solidFill>
                <a:latin typeface="楷体_GB2312" pitchFamily="49" charset="-122"/>
                <a:ea typeface="楷体_GB2312" pitchFamily="49" charset="-122"/>
              </a:rPr>
              <a:t>5A,97</a:t>
            </a:r>
            <a:r>
              <a:rPr lang="en-US" altLang="zh-CN" sz="2400" b="1" smtClean="0">
                <a:solidFill>
                  <a:srgbClr val="FF0000"/>
                </a:solidFill>
                <a:latin typeface="楷体_GB2312" pitchFamily="49" charset="-122"/>
                <a:ea typeface="楷体_GB2312" pitchFamily="49" charset="-122"/>
              </a:rPr>
              <a:t>U</a:t>
            </a:r>
            <a:r>
              <a:rPr lang="en-US" altLang="zh-CN" sz="2400" b="1" smtClean="0">
                <a:solidFill>
                  <a:schemeClr val="tx1"/>
                </a:solidFill>
                <a:latin typeface="楷体_GB2312" pitchFamily="49" charset="-122"/>
                <a:ea typeface="楷体_GB2312" pitchFamily="49" charset="-122"/>
              </a:rPr>
              <a:t>,289</a:t>
            </a:r>
            <a:r>
              <a:rPr lang="en-US" altLang="zh-CN" sz="2400" b="1" smtClean="0">
                <a:solidFill>
                  <a:srgbClr val="FF0000"/>
                </a:solidFill>
                <a:latin typeface="楷体_GB2312" pitchFamily="49" charset="-122"/>
                <a:ea typeface="楷体_GB2312" pitchFamily="49" charset="-122"/>
              </a:rPr>
              <a:t>L</a:t>
            </a:r>
            <a:endParaRPr lang="en-US" altLang="zh-CN" sz="2400" b="1">
              <a:solidFill>
                <a:srgbClr val="FF0000"/>
              </a:solidFill>
              <a:latin typeface="楷体_GB2312" pitchFamily="49" charset="-122"/>
              <a:ea typeface="楷体_GB2312" pitchFamily="49" charset="-122"/>
            </a:endParaRPr>
          </a:p>
          <a:p>
            <a:pPr marL="457200" indent="-457200">
              <a:lnSpc>
                <a:spcPct val="120000"/>
              </a:lnSpc>
              <a:spcBef>
                <a:spcPct val="0"/>
              </a:spcBef>
              <a:buFont typeface="Wingdings" panose="05000000000000000000" pitchFamily="2" charset="2"/>
              <a:buChar char="n"/>
            </a:pPr>
            <a:r>
              <a:rPr lang="zh-CN" altLang="en-US" sz="2400" b="1">
                <a:solidFill>
                  <a:srgbClr val="000099"/>
                </a:solidFill>
                <a:latin typeface="楷体_GB2312" pitchFamily="49" charset="-122"/>
                <a:ea typeface="楷体_GB2312" pitchFamily="49" charset="-122"/>
              </a:rPr>
              <a:t>实</a:t>
            </a:r>
            <a:r>
              <a:rPr lang="zh-CN" altLang="en-US" sz="2400" b="1" smtClean="0">
                <a:solidFill>
                  <a:srgbClr val="000099"/>
                </a:solidFill>
                <a:latin typeface="楷体_GB2312" pitchFamily="49" charset="-122"/>
                <a:ea typeface="楷体_GB2312" pitchFamily="49" charset="-122"/>
              </a:rPr>
              <a:t>型常量   </a:t>
            </a:r>
            <a:r>
              <a:rPr lang="en-US" altLang="zh-CN" sz="2400" b="1" smtClean="0">
                <a:solidFill>
                  <a:srgbClr val="000099"/>
                </a:solidFill>
                <a:latin typeface="楷体_GB2312" pitchFamily="49" charset="-122"/>
                <a:ea typeface="楷体_GB2312" pitchFamily="49" charset="-122"/>
              </a:rPr>
              <a:t>3.14 </a:t>
            </a:r>
            <a:r>
              <a:rPr lang="en-US" altLang="zh-CN" sz="2400" b="1">
                <a:solidFill>
                  <a:srgbClr val="000099"/>
                </a:solidFill>
                <a:latin typeface="楷体_GB2312" pitchFamily="49" charset="-122"/>
                <a:ea typeface="楷体_GB2312" pitchFamily="49" charset="-122"/>
              </a:rPr>
              <a:t>,</a:t>
            </a:r>
            <a:r>
              <a:rPr lang="zh-CN" altLang="en-US" sz="2400" b="1">
                <a:solidFill>
                  <a:srgbClr val="000099"/>
                </a:solidFill>
                <a:latin typeface="楷体_GB2312" pitchFamily="49" charset="-122"/>
                <a:ea typeface="楷体_GB2312" pitchFamily="49" charset="-122"/>
              </a:rPr>
              <a:t> </a:t>
            </a:r>
            <a:r>
              <a:rPr lang="en-US" altLang="zh-CN" sz="2400" b="1">
                <a:solidFill>
                  <a:srgbClr val="000099"/>
                </a:solidFill>
                <a:latin typeface="楷体_GB2312" pitchFamily="49" charset="-122"/>
                <a:ea typeface="楷体_GB2312" pitchFamily="49" charset="-122"/>
              </a:rPr>
              <a:t>5.9e8,-3.789</a:t>
            </a:r>
            <a:r>
              <a:rPr lang="en-US" altLang="zh-CN" sz="2400" b="1">
                <a:solidFill>
                  <a:srgbClr val="FF0000"/>
                </a:solidFill>
                <a:latin typeface="楷体_GB2312" pitchFamily="49" charset="-122"/>
                <a:ea typeface="楷体_GB2312" pitchFamily="49" charset="-122"/>
              </a:rPr>
              <a:t>F</a:t>
            </a:r>
            <a:r>
              <a:rPr lang="en-US" altLang="zh-CN" sz="2400" b="1">
                <a:solidFill>
                  <a:srgbClr val="000099"/>
                </a:solidFill>
                <a:latin typeface="楷体_GB2312" pitchFamily="49" charset="-122"/>
                <a:ea typeface="楷体_GB2312" pitchFamily="49" charset="-122"/>
              </a:rPr>
              <a:t>,7.9</a:t>
            </a:r>
            <a:r>
              <a:rPr lang="en-US" altLang="zh-CN" sz="2400" b="1">
                <a:solidFill>
                  <a:srgbClr val="FF0000"/>
                </a:solidFill>
                <a:latin typeface="楷体_GB2312" pitchFamily="49" charset="-122"/>
                <a:ea typeface="楷体_GB2312" pitchFamily="49" charset="-122"/>
              </a:rPr>
              <a:t>L</a:t>
            </a:r>
          </a:p>
          <a:p>
            <a:pPr marL="457200" indent="-457200">
              <a:lnSpc>
                <a:spcPct val="120000"/>
              </a:lnSpc>
              <a:spcBef>
                <a:spcPct val="0"/>
              </a:spcBef>
              <a:buFont typeface="Wingdings" panose="05000000000000000000" pitchFamily="2" charset="2"/>
              <a:buChar char="n"/>
            </a:pPr>
            <a:r>
              <a:rPr lang="zh-CN" altLang="en-US" sz="2400" b="1" smtClean="0">
                <a:solidFill>
                  <a:srgbClr val="000099"/>
                </a:solidFill>
                <a:latin typeface="楷体_GB2312" pitchFamily="49" charset="-122"/>
                <a:ea typeface="楷体_GB2312" pitchFamily="49" charset="-122"/>
              </a:rPr>
              <a:t>字符型常量 </a:t>
            </a:r>
            <a:r>
              <a:rPr lang="en-US" altLang="zh-CN" sz="2400" b="1">
                <a:solidFill>
                  <a:srgbClr val="000099"/>
                </a:solidFill>
                <a:ea typeface="楷体_GB2312" pitchFamily="49" charset="-122"/>
              </a:rPr>
              <a:t>‘a’,’b</a:t>
            </a:r>
            <a:r>
              <a:rPr lang="en-US" altLang="zh-CN" sz="2400" b="1" smtClean="0">
                <a:solidFill>
                  <a:srgbClr val="000099"/>
                </a:solidFill>
                <a:ea typeface="楷体_GB2312" pitchFamily="49" charset="-122"/>
              </a:rPr>
              <a:t>’,’2’, ‘\n’,’\t’,’\101’</a:t>
            </a:r>
            <a:endParaRPr lang="en-US" altLang="zh-CN" sz="2400" b="1">
              <a:solidFill>
                <a:srgbClr val="000099"/>
              </a:solidFill>
              <a:latin typeface="楷体_GB2312" pitchFamily="49" charset="-122"/>
              <a:ea typeface="楷体_GB2312" pitchFamily="49" charset="-122"/>
            </a:endParaRPr>
          </a:p>
          <a:p>
            <a:pPr marL="457200" indent="-457200">
              <a:lnSpc>
                <a:spcPct val="120000"/>
              </a:lnSpc>
              <a:spcBef>
                <a:spcPct val="0"/>
              </a:spcBef>
              <a:buFont typeface="Wingdings" panose="05000000000000000000" pitchFamily="2" charset="2"/>
              <a:buChar char="n"/>
            </a:pPr>
            <a:r>
              <a:rPr lang="zh-CN" altLang="en-US" sz="2400" b="1" smtClean="0">
                <a:solidFill>
                  <a:srgbClr val="000099"/>
                </a:solidFill>
                <a:latin typeface="楷体_GB2312" pitchFamily="49" charset="-122"/>
                <a:ea typeface="楷体_GB2312" pitchFamily="49" charset="-122"/>
              </a:rPr>
              <a:t>字符串常量 </a:t>
            </a:r>
            <a:r>
              <a:rPr lang="en-US" altLang="zh-CN" sz="2400" b="1">
                <a:solidFill>
                  <a:srgbClr val="000099"/>
                </a:solidFill>
                <a:ea typeface="楷体_GB2312" pitchFamily="49" charset="-122"/>
              </a:rPr>
              <a:t>“a”,”ab”,”1234</a:t>
            </a:r>
            <a:r>
              <a:rPr lang="en-US" altLang="zh-CN" sz="2400" b="1" smtClean="0">
                <a:solidFill>
                  <a:srgbClr val="000099"/>
                </a:solidFill>
                <a:ea typeface="楷体_GB2312" pitchFamily="49" charset="-122"/>
              </a:rPr>
              <a:t>”</a:t>
            </a:r>
          </a:p>
          <a:p>
            <a:pPr marL="457200" indent="-457200">
              <a:lnSpc>
                <a:spcPct val="120000"/>
              </a:lnSpc>
              <a:spcBef>
                <a:spcPct val="0"/>
              </a:spcBef>
              <a:buFont typeface="Wingdings" panose="05000000000000000000" pitchFamily="2" charset="2"/>
              <a:buChar char="n"/>
            </a:pPr>
            <a:r>
              <a:rPr lang="zh-CN" altLang="en-US" sz="2400" b="1" smtClean="0">
                <a:solidFill>
                  <a:srgbClr val="000099"/>
                </a:solidFill>
                <a:latin typeface="楷体_GB2312" pitchFamily="49" charset="-122"/>
                <a:ea typeface="楷体_GB2312" pitchFamily="49" charset="-122"/>
              </a:rPr>
              <a:t>符号常量   </a:t>
            </a:r>
            <a:r>
              <a:rPr lang="en-US" altLang="zh-CN" sz="2400" b="1" smtClean="0">
                <a:solidFill>
                  <a:srgbClr val="000099"/>
                </a:solidFill>
                <a:latin typeface="楷体_GB2312" pitchFamily="49" charset="-122"/>
                <a:ea typeface="楷体_GB2312" pitchFamily="49" charset="-122"/>
              </a:rPr>
              <a:t>#define  PI 3.14</a:t>
            </a:r>
            <a:endParaRPr lang="en-US" altLang="zh-CN" sz="2400" b="1">
              <a:solidFill>
                <a:srgbClr val="000099"/>
              </a:solidFill>
              <a:latin typeface="楷体_GB2312" pitchFamily="49" charset="-122"/>
              <a:ea typeface="楷体_GB2312" pitchFamily="49" charset="-122"/>
            </a:endParaRPr>
          </a:p>
        </p:txBody>
      </p:sp>
      <p:sp>
        <p:nvSpPr>
          <p:cNvPr id="6" name="文本框 5"/>
          <p:cNvSpPr txBox="1"/>
          <p:nvPr/>
        </p:nvSpPr>
        <p:spPr>
          <a:xfrm>
            <a:off x="510801" y="4722322"/>
            <a:ext cx="8453687" cy="1754326"/>
          </a:xfrm>
          <a:prstGeom prst="rect">
            <a:avLst/>
          </a:prstGeom>
          <a:noFill/>
        </p:spPr>
        <p:txBody>
          <a:bodyPr wrap="square" rtlCol="0">
            <a:spAutoFit/>
          </a:bodyPr>
          <a:lstStyle/>
          <a:p>
            <a:pPr>
              <a:lnSpc>
                <a:spcPct val="150000"/>
              </a:lnSpc>
            </a:pPr>
            <a:r>
              <a:rPr lang="zh-CN" altLang="en-US" b="1" smtClean="0">
                <a:solidFill>
                  <a:srgbClr val="FF0000"/>
                </a:solidFill>
                <a:latin typeface="楷体" panose="02010609060101010101" pitchFamily="49" charset="-122"/>
                <a:ea typeface="楷体" panose="02010609060101010101" pitchFamily="49" charset="-122"/>
              </a:rPr>
              <a:t>注意</a:t>
            </a:r>
            <a:r>
              <a:rPr lang="zh-CN" altLang="en-US" b="1" smtClean="0">
                <a:latin typeface="楷体" panose="02010609060101010101" pitchFamily="49" charset="-122"/>
                <a:ea typeface="楷体" panose="02010609060101010101" pitchFamily="49" charset="-122"/>
              </a:rPr>
              <a:t>：在程序书写时字符型常量和字符串常量需要加定界符</a:t>
            </a:r>
            <a:endParaRPr lang="en-US" altLang="zh-CN" b="1" smtClean="0">
              <a:latin typeface="楷体" panose="02010609060101010101" pitchFamily="49" charset="-122"/>
              <a:ea typeface="楷体" panose="02010609060101010101" pitchFamily="49" charset="-122"/>
            </a:endParaRPr>
          </a:p>
          <a:p>
            <a:pPr>
              <a:lnSpc>
                <a:spcPct val="150000"/>
              </a:lnSpc>
            </a:pPr>
            <a:r>
              <a:rPr lang="zh-CN" altLang="en-US" b="1">
                <a:solidFill>
                  <a:srgbClr val="FF0000"/>
                </a:solidFill>
                <a:latin typeface="楷体" panose="02010609060101010101" pitchFamily="49" charset="-122"/>
                <a:ea typeface="楷体" panose="02010609060101010101" pitchFamily="49" charset="-122"/>
              </a:rPr>
              <a:t>注意</a:t>
            </a:r>
            <a:r>
              <a:rPr lang="zh-CN" altLang="en-US" b="1" smtClean="0">
                <a:latin typeface="楷体" panose="02010609060101010101" pitchFamily="49" charset="-122"/>
                <a:ea typeface="楷体" panose="02010609060101010101" pitchFamily="49" charset="-122"/>
              </a:rPr>
              <a:t>：实型常量指数形式</a:t>
            </a:r>
            <a:r>
              <a:rPr lang="zh-CN" altLang="en-US" smtClean="0">
                <a:latin typeface="楷体" panose="02010609060101010101" pitchFamily="49" charset="-122"/>
                <a:ea typeface="楷体" panose="02010609060101010101" pitchFamily="49" charset="-122"/>
              </a:rPr>
              <a:t>字母</a:t>
            </a:r>
            <a:r>
              <a:rPr lang="en-US" altLang="zh-CN">
                <a:latin typeface="楷体" panose="02010609060101010101" pitchFamily="49" charset="-122"/>
                <a:ea typeface="楷体" panose="02010609060101010101" pitchFamily="49" charset="-122"/>
              </a:rPr>
              <a:t>e(</a:t>
            </a:r>
            <a:r>
              <a:rPr lang="zh-CN" altLang="en-US">
                <a:latin typeface="楷体" panose="02010609060101010101" pitchFamily="49" charset="-122"/>
                <a:ea typeface="楷体" panose="02010609060101010101" pitchFamily="49" charset="-122"/>
              </a:rPr>
              <a:t>或</a:t>
            </a:r>
            <a:r>
              <a:rPr lang="en-US" altLang="zh-CN">
                <a:latin typeface="楷体" panose="02010609060101010101" pitchFamily="49" charset="-122"/>
                <a:ea typeface="楷体" panose="02010609060101010101" pitchFamily="49" charset="-122"/>
              </a:rPr>
              <a:t>E)</a:t>
            </a:r>
            <a:r>
              <a:rPr lang="zh-CN" altLang="en-US">
                <a:latin typeface="楷体" panose="02010609060101010101" pitchFamily="49" charset="-122"/>
                <a:ea typeface="楷体" panose="02010609060101010101" pitchFamily="49" charset="-122"/>
              </a:rPr>
              <a:t>之前必须有数字</a:t>
            </a:r>
            <a:r>
              <a:rPr lang="zh-CN" altLang="en-US" smtClean="0">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且</a:t>
            </a:r>
            <a:r>
              <a:rPr lang="en-US" altLang="zh-CN">
                <a:latin typeface="楷体" panose="02010609060101010101" pitchFamily="49" charset="-122"/>
                <a:ea typeface="楷体" panose="02010609060101010101" pitchFamily="49" charset="-122"/>
              </a:rPr>
              <a:t>e</a:t>
            </a:r>
            <a:r>
              <a:rPr lang="zh-CN" altLang="en-US">
                <a:latin typeface="楷体" panose="02010609060101010101" pitchFamily="49" charset="-122"/>
                <a:ea typeface="楷体" panose="02010609060101010101" pitchFamily="49" charset="-122"/>
              </a:rPr>
              <a:t>后面的指数必须为</a:t>
            </a:r>
            <a:r>
              <a:rPr lang="zh-CN" altLang="en-US" smtClean="0">
                <a:latin typeface="楷体" panose="02010609060101010101" pitchFamily="49" charset="-122"/>
                <a:ea typeface="楷体" panose="02010609060101010101" pitchFamily="49" charset="-122"/>
              </a:rPr>
              <a:t>整数</a:t>
            </a:r>
            <a:endParaRPr lang="zh-CN" altLang="en-US" b="1">
              <a:latin typeface="楷体" panose="02010609060101010101" pitchFamily="49" charset="-122"/>
              <a:ea typeface="楷体" panose="02010609060101010101" pitchFamily="49" charset="-122"/>
            </a:endParaRPr>
          </a:p>
        </p:txBody>
      </p:sp>
      <p:grpSp>
        <p:nvGrpSpPr>
          <p:cNvPr id="8" name="组合 7"/>
          <p:cNvGrpSpPr/>
          <p:nvPr/>
        </p:nvGrpSpPr>
        <p:grpSpPr>
          <a:xfrm>
            <a:off x="5754670" y="1040876"/>
            <a:ext cx="1060057" cy="856477"/>
            <a:chOff x="8488075" y="496536"/>
            <a:chExt cx="1060057" cy="856477"/>
          </a:xfrm>
        </p:grpSpPr>
        <p:sp>
          <p:nvSpPr>
            <p:cNvPr id="9" name="云形标注 8"/>
            <p:cNvSpPr/>
            <p:nvPr/>
          </p:nvSpPr>
          <p:spPr>
            <a:xfrm>
              <a:off x="8488075" y="496536"/>
              <a:ext cx="1060057" cy="834782"/>
            </a:xfrm>
            <a:prstGeom prst="cloudCallout">
              <a:avLst>
                <a:gd name="adj1" fmla="val -31520"/>
                <a:gd name="adj2" fmla="val 13229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0" name="文本框 9"/>
            <p:cNvSpPr txBox="1"/>
            <p:nvPr/>
          </p:nvSpPr>
          <p:spPr>
            <a:xfrm>
              <a:off x="8579521" y="706682"/>
              <a:ext cx="877163" cy="646331"/>
            </a:xfrm>
            <a:prstGeom prst="rect">
              <a:avLst/>
            </a:prstGeom>
            <a:noFill/>
          </p:spPr>
          <p:txBody>
            <a:bodyPr wrap="none" rtlCol="0">
              <a:spAutoFit/>
            </a:bodyPr>
            <a:lstStyle/>
            <a:p>
              <a:r>
                <a:rPr lang="zh-CN" altLang="en-US" sz="1800" smtClean="0"/>
                <a:t>长整型</a:t>
              </a:r>
              <a:endParaRPr lang="en-US" altLang="zh-CN" sz="1800" smtClean="0"/>
            </a:p>
            <a:p>
              <a:pPr algn="ctr"/>
              <a:endParaRPr lang="zh-CN" altLang="en-US" sz="1800"/>
            </a:p>
          </p:txBody>
        </p:sp>
      </p:grpSp>
      <p:grpSp>
        <p:nvGrpSpPr>
          <p:cNvPr id="11" name="组合 10"/>
          <p:cNvGrpSpPr/>
          <p:nvPr/>
        </p:nvGrpSpPr>
        <p:grpSpPr>
          <a:xfrm>
            <a:off x="4425858" y="1013179"/>
            <a:ext cx="1060057" cy="834782"/>
            <a:chOff x="8488075" y="496536"/>
            <a:chExt cx="1060057" cy="834782"/>
          </a:xfrm>
        </p:grpSpPr>
        <p:sp>
          <p:nvSpPr>
            <p:cNvPr id="12" name="云形标注 11"/>
            <p:cNvSpPr/>
            <p:nvPr/>
          </p:nvSpPr>
          <p:spPr>
            <a:xfrm>
              <a:off x="8488075" y="496536"/>
              <a:ext cx="1060057" cy="834782"/>
            </a:xfrm>
            <a:prstGeom prst="cloudCallout">
              <a:avLst>
                <a:gd name="adj1" fmla="val -31520"/>
                <a:gd name="adj2" fmla="val 13229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3" name="文本框 12"/>
            <p:cNvSpPr txBox="1"/>
            <p:nvPr/>
          </p:nvSpPr>
          <p:spPr>
            <a:xfrm>
              <a:off x="8579521" y="590761"/>
              <a:ext cx="877163" cy="646331"/>
            </a:xfrm>
            <a:prstGeom prst="rect">
              <a:avLst/>
            </a:prstGeom>
            <a:noFill/>
          </p:spPr>
          <p:txBody>
            <a:bodyPr wrap="none" rtlCol="0">
              <a:spAutoFit/>
            </a:bodyPr>
            <a:lstStyle/>
            <a:p>
              <a:r>
                <a:rPr lang="zh-CN" altLang="en-US" sz="1800"/>
                <a:t>十六</a:t>
              </a:r>
              <a:r>
                <a:rPr lang="zh-CN" altLang="en-US" sz="1800" smtClean="0"/>
                <a:t>进</a:t>
              </a:r>
              <a:endParaRPr lang="en-US" altLang="zh-CN" sz="1800" smtClean="0"/>
            </a:p>
            <a:p>
              <a:r>
                <a:rPr lang="zh-CN" altLang="en-US" sz="1800" smtClean="0"/>
                <a:t>制整数</a:t>
              </a:r>
              <a:endParaRPr lang="zh-CN" altLang="en-US" sz="1800"/>
            </a:p>
          </p:txBody>
        </p:sp>
      </p:grpSp>
      <p:grpSp>
        <p:nvGrpSpPr>
          <p:cNvPr id="14" name="组合 13"/>
          <p:cNvGrpSpPr/>
          <p:nvPr/>
        </p:nvGrpSpPr>
        <p:grpSpPr>
          <a:xfrm>
            <a:off x="5128447" y="1042261"/>
            <a:ext cx="1060057" cy="834782"/>
            <a:chOff x="8488075" y="496536"/>
            <a:chExt cx="1060057" cy="834782"/>
          </a:xfrm>
        </p:grpSpPr>
        <p:sp>
          <p:nvSpPr>
            <p:cNvPr id="15" name="云形标注 14"/>
            <p:cNvSpPr/>
            <p:nvPr/>
          </p:nvSpPr>
          <p:spPr>
            <a:xfrm>
              <a:off x="8488075" y="496536"/>
              <a:ext cx="1060057" cy="834782"/>
            </a:xfrm>
            <a:prstGeom prst="cloudCallout">
              <a:avLst>
                <a:gd name="adj1" fmla="val -31520"/>
                <a:gd name="adj2" fmla="val 13229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6" name="文本框 15"/>
            <p:cNvSpPr txBox="1"/>
            <p:nvPr/>
          </p:nvSpPr>
          <p:spPr>
            <a:xfrm>
              <a:off x="8579521" y="590761"/>
              <a:ext cx="896399" cy="646331"/>
            </a:xfrm>
            <a:prstGeom prst="rect">
              <a:avLst/>
            </a:prstGeom>
            <a:noFill/>
          </p:spPr>
          <p:txBody>
            <a:bodyPr wrap="none" rtlCol="0">
              <a:spAutoFit/>
            </a:bodyPr>
            <a:lstStyle/>
            <a:p>
              <a:r>
                <a:rPr lang="zh-CN" altLang="en-US" sz="1800"/>
                <a:t>无符号</a:t>
              </a:r>
              <a:endParaRPr lang="en-US" altLang="zh-CN" sz="1800" smtClean="0"/>
            </a:p>
            <a:p>
              <a:pPr algn="ctr"/>
              <a:r>
                <a:rPr lang="zh-CN" altLang="en-US" sz="1800" smtClean="0"/>
                <a:t>整数</a:t>
              </a:r>
              <a:endParaRPr lang="zh-CN" altLang="en-US" sz="1800"/>
            </a:p>
          </p:txBody>
        </p:sp>
      </p:grpSp>
      <p:grpSp>
        <p:nvGrpSpPr>
          <p:cNvPr id="17" name="组合 16"/>
          <p:cNvGrpSpPr/>
          <p:nvPr/>
        </p:nvGrpSpPr>
        <p:grpSpPr>
          <a:xfrm>
            <a:off x="3658201" y="1002633"/>
            <a:ext cx="1060057" cy="834782"/>
            <a:chOff x="8488075" y="496536"/>
            <a:chExt cx="1060057" cy="834782"/>
          </a:xfrm>
        </p:grpSpPr>
        <p:sp>
          <p:nvSpPr>
            <p:cNvPr id="18" name="云形标注 17"/>
            <p:cNvSpPr/>
            <p:nvPr/>
          </p:nvSpPr>
          <p:spPr>
            <a:xfrm>
              <a:off x="8488075" y="496536"/>
              <a:ext cx="1060057" cy="834782"/>
            </a:xfrm>
            <a:prstGeom prst="cloudCallout">
              <a:avLst>
                <a:gd name="adj1" fmla="val -31520"/>
                <a:gd name="adj2" fmla="val 13229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9" name="文本框 18"/>
            <p:cNvSpPr txBox="1"/>
            <p:nvPr/>
          </p:nvSpPr>
          <p:spPr>
            <a:xfrm>
              <a:off x="8579521" y="590761"/>
              <a:ext cx="877163" cy="646331"/>
            </a:xfrm>
            <a:prstGeom prst="rect">
              <a:avLst/>
            </a:prstGeom>
            <a:noFill/>
          </p:spPr>
          <p:txBody>
            <a:bodyPr wrap="none" rtlCol="0">
              <a:spAutoFit/>
            </a:bodyPr>
            <a:lstStyle/>
            <a:p>
              <a:r>
                <a:rPr lang="zh-CN" altLang="en-US" sz="1800" smtClean="0"/>
                <a:t>八进制</a:t>
              </a:r>
              <a:endParaRPr lang="en-US" altLang="zh-CN" sz="1800" smtClean="0"/>
            </a:p>
            <a:p>
              <a:pPr algn="ctr"/>
              <a:r>
                <a:rPr lang="zh-CN" altLang="en-US" sz="1800" smtClean="0"/>
                <a:t>整数</a:t>
              </a:r>
              <a:endParaRPr lang="zh-CN" altLang="en-US" sz="1800"/>
            </a:p>
          </p:txBody>
        </p:sp>
      </p:grpSp>
      <p:grpSp>
        <p:nvGrpSpPr>
          <p:cNvPr id="20" name="组合 19"/>
          <p:cNvGrpSpPr/>
          <p:nvPr/>
        </p:nvGrpSpPr>
        <p:grpSpPr>
          <a:xfrm>
            <a:off x="5538636" y="1440499"/>
            <a:ext cx="1060057" cy="834782"/>
            <a:chOff x="8488075" y="496536"/>
            <a:chExt cx="1060057" cy="834782"/>
          </a:xfrm>
        </p:grpSpPr>
        <p:sp>
          <p:nvSpPr>
            <p:cNvPr id="21" name="云形标注 20"/>
            <p:cNvSpPr/>
            <p:nvPr/>
          </p:nvSpPr>
          <p:spPr>
            <a:xfrm>
              <a:off x="8488075" y="496536"/>
              <a:ext cx="1060057" cy="834782"/>
            </a:xfrm>
            <a:prstGeom prst="cloudCallout">
              <a:avLst>
                <a:gd name="adj1" fmla="val -31520"/>
                <a:gd name="adj2" fmla="val 13229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2" name="文本框 21"/>
            <p:cNvSpPr txBox="1"/>
            <p:nvPr/>
          </p:nvSpPr>
          <p:spPr>
            <a:xfrm>
              <a:off x="8576404" y="711604"/>
              <a:ext cx="877163" cy="369332"/>
            </a:xfrm>
            <a:prstGeom prst="rect">
              <a:avLst/>
            </a:prstGeom>
            <a:noFill/>
          </p:spPr>
          <p:txBody>
            <a:bodyPr wrap="none" rtlCol="0">
              <a:spAutoFit/>
            </a:bodyPr>
            <a:lstStyle/>
            <a:p>
              <a:r>
                <a:rPr lang="zh-CN" altLang="en-US" sz="1800"/>
                <a:t>单精度</a:t>
              </a:r>
            </a:p>
          </p:txBody>
        </p:sp>
      </p:grpSp>
      <p:grpSp>
        <p:nvGrpSpPr>
          <p:cNvPr id="23" name="组合 22"/>
          <p:cNvGrpSpPr/>
          <p:nvPr/>
        </p:nvGrpSpPr>
        <p:grpSpPr>
          <a:xfrm>
            <a:off x="7486650" y="3167705"/>
            <a:ext cx="1342439" cy="857590"/>
            <a:chOff x="10513476" y="3235630"/>
            <a:chExt cx="1342439" cy="857590"/>
          </a:xfrm>
        </p:grpSpPr>
        <p:sp>
          <p:nvSpPr>
            <p:cNvPr id="24" name="云形 23"/>
            <p:cNvSpPr/>
            <p:nvPr/>
          </p:nvSpPr>
          <p:spPr>
            <a:xfrm>
              <a:off x="10513476" y="3235630"/>
              <a:ext cx="1313963" cy="85759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文本框 24"/>
            <p:cNvSpPr txBox="1"/>
            <p:nvPr/>
          </p:nvSpPr>
          <p:spPr>
            <a:xfrm>
              <a:off x="10517087" y="3476143"/>
              <a:ext cx="1338828" cy="369332"/>
            </a:xfrm>
            <a:prstGeom prst="rect">
              <a:avLst/>
            </a:prstGeom>
            <a:noFill/>
          </p:spPr>
          <p:txBody>
            <a:bodyPr wrap="none" rtlCol="0">
              <a:spAutoFit/>
            </a:bodyPr>
            <a:lstStyle/>
            <a:p>
              <a:r>
                <a:rPr lang="zh-CN" altLang="en-US" sz="1800" smtClean="0"/>
                <a:t>半角单引号</a:t>
              </a:r>
              <a:endParaRPr lang="zh-CN" altLang="en-US" sz="1800"/>
            </a:p>
          </p:txBody>
        </p:sp>
      </p:grpSp>
      <p:grpSp>
        <p:nvGrpSpPr>
          <p:cNvPr id="26" name="组合 25"/>
          <p:cNvGrpSpPr/>
          <p:nvPr/>
        </p:nvGrpSpPr>
        <p:grpSpPr>
          <a:xfrm>
            <a:off x="6045578" y="3638773"/>
            <a:ext cx="1461488" cy="791373"/>
            <a:chOff x="10513473" y="3235629"/>
            <a:chExt cx="1313963" cy="857590"/>
          </a:xfrm>
        </p:grpSpPr>
        <p:sp>
          <p:nvSpPr>
            <p:cNvPr id="27" name="云形 26"/>
            <p:cNvSpPr/>
            <p:nvPr/>
          </p:nvSpPr>
          <p:spPr>
            <a:xfrm>
              <a:off x="10513473" y="3235629"/>
              <a:ext cx="1313963" cy="85759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8" name="文本框 27"/>
            <p:cNvSpPr txBox="1"/>
            <p:nvPr/>
          </p:nvSpPr>
          <p:spPr>
            <a:xfrm>
              <a:off x="10517087" y="3476143"/>
              <a:ext cx="1203685" cy="338175"/>
            </a:xfrm>
            <a:prstGeom prst="rect">
              <a:avLst/>
            </a:prstGeom>
            <a:noFill/>
          </p:spPr>
          <p:txBody>
            <a:bodyPr wrap="none" rtlCol="0">
              <a:spAutoFit/>
            </a:bodyPr>
            <a:lstStyle/>
            <a:p>
              <a:r>
                <a:rPr lang="zh-CN" altLang="en-US" sz="1800" smtClean="0"/>
                <a:t>半角</a:t>
              </a:r>
              <a:r>
                <a:rPr lang="zh-CN" altLang="en-US" sz="1800"/>
                <a:t>双</a:t>
              </a:r>
              <a:r>
                <a:rPr lang="zh-CN" altLang="en-US" sz="1800" smtClean="0"/>
                <a:t>引号</a:t>
              </a:r>
              <a:endParaRPr lang="zh-CN" altLang="en-US" sz="1800"/>
            </a:p>
          </p:txBody>
        </p:sp>
      </p:grpSp>
      <p:grpSp>
        <p:nvGrpSpPr>
          <p:cNvPr id="29" name="组合 28"/>
          <p:cNvGrpSpPr/>
          <p:nvPr/>
        </p:nvGrpSpPr>
        <p:grpSpPr>
          <a:xfrm>
            <a:off x="6241225" y="1391576"/>
            <a:ext cx="1107996" cy="834782"/>
            <a:chOff x="8464105" y="496536"/>
            <a:chExt cx="1107996" cy="834782"/>
          </a:xfrm>
        </p:grpSpPr>
        <p:sp>
          <p:nvSpPr>
            <p:cNvPr id="30" name="云形标注 29"/>
            <p:cNvSpPr/>
            <p:nvPr/>
          </p:nvSpPr>
          <p:spPr>
            <a:xfrm>
              <a:off x="8488075" y="496536"/>
              <a:ext cx="1060057" cy="834782"/>
            </a:xfrm>
            <a:prstGeom prst="cloudCallout">
              <a:avLst>
                <a:gd name="adj1" fmla="val -2512"/>
                <a:gd name="adj2" fmla="val 13811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1" name="文本框 30"/>
            <p:cNvSpPr txBox="1"/>
            <p:nvPr/>
          </p:nvSpPr>
          <p:spPr>
            <a:xfrm>
              <a:off x="8464105" y="682392"/>
              <a:ext cx="1107996" cy="369332"/>
            </a:xfrm>
            <a:prstGeom prst="rect">
              <a:avLst/>
            </a:prstGeom>
            <a:noFill/>
          </p:spPr>
          <p:txBody>
            <a:bodyPr wrap="none" rtlCol="0">
              <a:spAutoFit/>
            </a:bodyPr>
            <a:lstStyle/>
            <a:p>
              <a:r>
                <a:rPr lang="zh-CN" altLang="en-US" sz="1800" smtClean="0"/>
                <a:t>长双精度</a:t>
              </a:r>
              <a:endParaRPr lang="zh-CN" altLang="en-US" sz="1800"/>
            </a:p>
          </p:txBody>
        </p:sp>
      </p:grpSp>
      <p:grpSp>
        <p:nvGrpSpPr>
          <p:cNvPr id="32" name="组合 31"/>
          <p:cNvGrpSpPr/>
          <p:nvPr/>
        </p:nvGrpSpPr>
        <p:grpSpPr>
          <a:xfrm>
            <a:off x="6606396" y="4063495"/>
            <a:ext cx="1564062" cy="791373"/>
            <a:chOff x="10513473" y="3235629"/>
            <a:chExt cx="1406183" cy="857590"/>
          </a:xfrm>
        </p:grpSpPr>
        <p:sp>
          <p:nvSpPr>
            <p:cNvPr id="33" name="云形 32"/>
            <p:cNvSpPr/>
            <p:nvPr/>
          </p:nvSpPr>
          <p:spPr>
            <a:xfrm>
              <a:off x="10513473" y="3235629"/>
              <a:ext cx="1313963" cy="85759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4" name="文本框 33"/>
            <p:cNvSpPr txBox="1"/>
            <p:nvPr/>
          </p:nvSpPr>
          <p:spPr>
            <a:xfrm>
              <a:off x="10517087" y="3476143"/>
              <a:ext cx="1402569" cy="400235"/>
            </a:xfrm>
            <a:prstGeom prst="rect">
              <a:avLst/>
            </a:prstGeom>
            <a:noFill/>
          </p:spPr>
          <p:txBody>
            <a:bodyPr wrap="none" rtlCol="0">
              <a:spAutoFit/>
            </a:bodyPr>
            <a:lstStyle/>
            <a:p>
              <a:r>
                <a:rPr lang="zh-CN" altLang="en-US" sz="1800"/>
                <a:t>行</a:t>
              </a:r>
              <a:r>
                <a:rPr lang="zh-CN" altLang="en-US" sz="1800" smtClean="0"/>
                <a:t>末没有分号</a:t>
              </a:r>
              <a:endParaRPr lang="zh-CN" altLang="en-US" sz="1800"/>
            </a:p>
          </p:txBody>
        </p:sp>
      </p:grpSp>
      <p:sp>
        <p:nvSpPr>
          <p:cNvPr id="35" name="Rectangle 9"/>
          <p:cNvSpPr>
            <a:spLocks noChangeArrowheads="1"/>
          </p:cNvSpPr>
          <p:nvPr/>
        </p:nvSpPr>
        <p:spPr bwMode="auto">
          <a:xfrm>
            <a:off x="922796" y="4806373"/>
            <a:ext cx="6433171" cy="1077218"/>
          </a:xfrm>
          <a:prstGeom prst="rect">
            <a:avLst/>
          </a:prstGeom>
          <a:noFill/>
          <a:ln>
            <a:noFill/>
          </a:ln>
          <a:effectLst/>
        </p:spPr>
        <p:txBody>
          <a:bodyPr wrap="none">
            <a:spAutoFit/>
          </a:bodyPr>
          <a:lstStyle/>
          <a:p>
            <a:pPr lvl="1">
              <a:defRPr/>
            </a:pPr>
            <a:r>
              <a:rPr kumimoji="1" lang="en-US" altLang="zh-CN" sz="3200" b="1" smtClean="0">
                <a:effectLst>
                  <a:outerShdw blurRad="38100" dist="38100" dir="2700000" algn="tl">
                    <a:srgbClr val="C0C0C0"/>
                  </a:outerShdw>
                </a:effectLst>
                <a:latin typeface="宋体" panose="02010600030101010101" pitchFamily="2" charset="-122"/>
              </a:rPr>
              <a:t>1e3</a:t>
            </a:r>
            <a:r>
              <a:rPr kumimoji="1" lang="zh-CN" altLang="en-US" sz="3200" b="1" smtClean="0">
                <a:effectLst>
                  <a:outerShdw blurRad="38100" dist="38100" dir="2700000" algn="tl">
                    <a:srgbClr val="C0C0C0"/>
                  </a:outerShdw>
                </a:effectLst>
                <a:latin typeface="宋体" panose="02010600030101010101" pitchFamily="2" charset="-122"/>
              </a:rPr>
              <a:t>  </a:t>
            </a:r>
            <a:r>
              <a:rPr kumimoji="1" lang="en-US" altLang="zh-CN" sz="3200" b="1" smtClean="0">
                <a:effectLst>
                  <a:outerShdw blurRad="38100" dist="38100" dir="2700000" algn="tl">
                    <a:srgbClr val="C0C0C0"/>
                  </a:outerShdw>
                </a:effectLst>
                <a:latin typeface="宋体" panose="02010600030101010101" pitchFamily="2" charset="-122"/>
              </a:rPr>
              <a:t>1.8e-3</a:t>
            </a:r>
            <a:r>
              <a:rPr kumimoji="1" lang="zh-CN" altLang="en-US" sz="3200" b="1" smtClean="0">
                <a:effectLst>
                  <a:outerShdw blurRad="38100" dist="38100" dir="2700000" algn="tl">
                    <a:srgbClr val="C0C0C0"/>
                  </a:outerShdw>
                </a:effectLst>
                <a:latin typeface="宋体" panose="02010600030101010101" pitchFamily="2" charset="-122"/>
              </a:rPr>
              <a:t>  </a:t>
            </a:r>
            <a:r>
              <a:rPr kumimoji="1" lang="en-US" altLang="zh-CN" sz="3200" b="1" smtClean="0">
                <a:effectLst>
                  <a:outerShdw blurRad="38100" dist="38100" dir="2700000" algn="tl">
                    <a:srgbClr val="C0C0C0"/>
                  </a:outerShdw>
                </a:effectLst>
                <a:latin typeface="宋体" panose="02010600030101010101" pitchFamily="2" charset="-122"/>
              </a:rPr>
              <a:t>-123e-6</a:t>
            </a:r>
            <a:r>
              <a:rPr kumimoji="1" lang="zh-CN" altLang="en-US" sz="3200" b="1" smtClean="0">
                <a:effectLst>
                  <a:outerShdw blurRad="38100" dist="38100" dir="2700000" algn="tl">
                    <a:srgbClr val="C0C0C0"/>
                  </a:outerShdw>
                </a:effectLst>
                <a:latin typeface="宋体" panose="02010600030101010101" pitchFamily="2" charset="-122"/>
              </a:rPr>
              <a:t>  </a:t>
            </a:r>
            <a:r>
              <a:rPr kumimoji="1" lang="en-US" altLang="zh-CN" sz="3200" b="1" smtClean="0">
                <a:effectLst>
                  <a:outerShdw blurRad="38100" dist="38100" dir="2700000" algn="tl">
                    <a:srgbClr val="C0C0C0"/>
                  </a:outerShdw>
                </a:effectLst>
                <a:latin typeface="宋体" panose="02010600030101010101" pitchFamily="2" charset="-122"/>
              </a:rPr>
              <a:t>-.</a:t>
            </a:r>
            <a:r>
              <a:rPr kumimoji="1" lang="en-US" altLang="zh-CN" sz="3200" b="1">
                <a:effectLst>
                  <a:outerShdw blurRad="38100" dist="38100" dir="2700000" algn="tl">
                    <a:srgbClr val="C0C0C0"/>
                  </a:outerShdw>
                </a:effectLst>
                <a:latin typeface="宋体" panose="02010600030101010101" pitchFamily="2" charset="-122"/>
              </a:rPr>
              <a:t>1e-3</a:t>
            </a:r>
          </a:p>
          <a:p>
            <a:pPr lvl="1">
              <a:defRPr/>
            </a:pPr>
            <a:r>
              <a:rPr kumimoji="1" lang="en-US" altLang="zh-CN" sz="3200" b="1" smtClean="0">
                <a:effectLst>
                  <a:outerShdw blurRad="38100" dist="38100" dir="2700000" algn="tl">
                    <a:srgbClr val="C0C0C0"/>
                  </a:outerShdw>
                </a:effectLst>
                <a:latin typeface="宋体" panose="02010600030101010101" pitchFamily="2" charset="-122"/>
              </a:rPr>
              <a:t>e3</a:t>
            </a:r>
            <a:r>
              <a:rPr kumimoji="1" lang="zh-CN" altLang="en-US" sz="3200" b="1" smtClean="0">
                <a:effectLst>
                  <a:outerShdw blurRad="38100" dist="38100" dir="2700000" algn="tl">
                    <a:srgbClr val="C0C0C0"/>
                  </a:outerShdw>
                </a:effectLst>
                <a:latin typeface="宋体" panose="02010600030101010101" pitchFamily="2" charset="-122"/>
              </a:rPr>
              <a:t>  </a:t>
            </a:r>
            <a:r>
              <a:rPr kumimoji="1" lang="en-US" altLang="zh-CN" sz="3200" b="1" smtClean="0">
                <a:effectLst>
                  <a:outerShdw blurRad="38100" dist="38100" dir="2700000" algn="tl">
                    <a:srgbClr val="C0C0C0"/>
                  </a:outerShdw>
                </a:effectLst>
                <a:latin typeface="宋体" panose="02010600030101010101" pitchFamily="2" charset="-122"/>
              </a:rPr>
              <a:t>2.1e3.5</a:t>
            </a:r>
            <a:r>
              <a:rPr kumimoji="1" lang="zh-CN" altLang="en-US" sz="3200" b="1" smtClean="0">
                <a:effectLst>
                  <a:outerShdw blurRad="38100" dist="38100" dir="2700000" algn="tl">
                    <a:srgbClr val="C0C0C0"/>
                  </a:outerShdw>
                </a:effectLst>
                <a:latin typeface="宋体" panose="02010600030101010101" pitchFamily="2" charset="-122"/>
              </a:rPr>
              <a:t>  </a:t>
            </a:r>
            <a:r>
              <a:rPr kumimoji="1" lang="en-US" altLang="zh-CN" sz="3200" b="1" smtClean="0">
                <a:effectLst>
                  <a:outerShdw blurRad="38100" dist="38100" dir="2700000" algn="tl">
                    <a:srgbClr val="C0C0C0"/>
                  </a:outerShdw>
                </a:effectLst>
                <a:latin typeface="宋体" panose="02010600030101010101" pitchFamily="2" charset="-122"/>
              </a:rPr>
              <a:t>.e3</a:t>
            </a:r>
            <a:r>
              <a:rPr kumimoji="1" lang="zh-CN" altLang="en-US" sz="3200" b="1" smtClean="0">
                <a:effectLst>
                  <a:outerShdw blurRad="38100" dist="38100" dir="2700000" algn="tl">
                    <a:srgbClr val="C0C0C0"/>
                  </a:outerShdw>
                </a:effectLst>
                <a:latin typeface="宋体" panose="02010600030101010101" pitchFamily="2" charset="-122"/>
              </a:rPr>
              <a:t>  </a:t>
            </a:r>
            <a:r>
              <a:rPr kumimoji="1" lang="en-US" altLang="zh-CN" sz="3200" b="1" smtClean="0">
                <a:effectLst>
                  <a:outerShdw blurRad="38100" dist="38100" dir="2700000" algn="tl">
                    <a:srgbClr val="C0C0C0"/>
                  </a:outerShdw>
                </a:effectLst>
                <a:latin typeface="宋体" panose="02010600030101010101" pitchFamily="2" charset="-122"/>
              </a:rPr>
              <a:t>e </a:t>
            </a:r>
            <a:endParaRPr kumimoji="1" lang="en-US" altLang="zh-CN" sz="3200" b="1">
              <a:effectLst>
                <a:outerShdw blurRad="38100" dist="38100" dir="2700000" algn="tl">
                  <a:srgbClr val="C0C0C0"/>
                </a:outerShdw>
              </a:effectLst>
              <a:latin typeface="宋体" panose="02010600030101010101" pitchFamily="2" charset="-122"/>
            </a:endParaRPr>
          </a:p>
        </p:txBody>
      </p:sp>
      <p:sp>
        <p:nvSpPr>
          <p:cNvPr id="36" name="Rectangle 11"/>
          <p:cNvSpPr>
            <a:spLocks noChangeArrowheads="1"/>
          </p:cNvSpPr>
          <p:nvPr/>
        </p:nvSpPr>
        <p:spPr bwMode="auto">
          <a:xfrm>
            <a:off x="683568" y="4786178"/>
            <a:ext cx="765175" cy="8239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r" eaLnBrk="1" hangingPunct="1">
              <a:buClr>
                <a:srgbClr val="CC99FF"/>
              </a:buClr>
              <a:buFont typeface="Monotype Sorts" pitchFamily="2" charset="2"/>
              <a:buNone/>
            </a:pPr>
            <a:r>
              <a:rPr lang="zh-CN" altLang="zh-CN" sz="3600" b="1">
                <a:solidFill>
                  <a:schemeClr val="accent2"/>
                </a:solidFill>
              </a:rPr>
              <a:t> </a:t>
            </a:r>
            <a:r>
              <a:rPr lang="zh-CN" altLang="zh-CN" sz="4800" b="1">
                <a:solidFill>
                  <a:schemeClr val="accent2"/>
                </a:solidFill>
                <a:sym typeface="Wingdings 2" panose="05020102010507070707" pitchFamily="18" charset="2"/>
              </a:rPr>
              <a:t></a:t>
            </a:r>
            <a:endParaRPr lang="en-US" altLang="zh-CN" sz="4800" b="1">
              <a:solidFill>
                <a:schemeClr val="accent2"/>
              </a:solidFill>
              <a:sym typeface="Monotype Sorts" pitchFamily="2" charset="2"/>
            </a:endParaRPr>
          </a:p>
        </p:txBody>
      </p:sp>
      <p:sp>
        <p:nvSpPr>
          <p:cNvPr id="37" name="Rectangle 12"/>
          <p:cNvSpPr>
            <a:spLocks noChangeArrowheads="1"/>
          </p:cNvSpPr>
          <p:nvPr/>
        </p:nvSpPr>
        <p:spPr bwMode="auto">
          <a:xfrm>
            <a:off x="728018" y="5073516"/>
            <a:ext cx="885825" cy="10985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r" eaLnBrk="1" hangingPunct="1">
              <a:buClr>
                <a:srgbClr val="CC99FF"/>
              </a:buClr>
              <a:buFont typeface="Monotype Sorts" pitchFamily="2" charset="2"/>
              <a:buNone/>
            </a:pPr>
            <a:r>
              <a:rPr lang="zh-CN" altLang="zh-CN" sz="6000" b="1">
                <a:solidFill>
                  <a:srgbClr val="FF0066"/>
                </a:solidFill>
                <a:sym typeface="Wingdings 2" panose="05020102010507070707" pitchFamily="18" charset="2"/>
              </a:rPr>
              <a:t></a:t>
            </a:r>
            <a:r>
              <a:rPr lang="zh-CN" altLang="zh-CN" sz="6600" b="1">
                <a:solidFill>
                  <a:srgbClr val="FF3399"/>
                </a:solidFill>
                <a:sym typeface="Monotype Sorts" pitchFamily="2" charset="2"/>
              </a:rPr>
              <a:t> </a:t>
            </a:r>
            <a:endParaRPr lang="en-US" altLang="zh-CN" sz="6600" b="1">
              <a:solidFill>
                <a:srgbClr val="FF3399"/>
              </a:solidFill>
              <a:sym typeface="Monotype Sorts" pitchFamily="2" charset="2"/>
            </a:endParaRPr>
          </a:p>
        </p:txBody>
      </p:sp>
      <p:sp>
        <p:nvSpPr>
          <p:cNvPr id="40" name="灯片编号占位符 39"/>
          <p:cNvSpPr>
            <a:spLocks noGrp="1"/>
          </p:cNvSpPr>
          <p:nvPr>
            <p:ph type="sldNum" sz="quarter" idx="12"/>
          </p:nvPr>
        </p:nvSpPr>
        <p:spPr/>
        <p:txBody>
          <a:bodyPr/>
          <a:lstStyle/>
          <a:p>
            <a:fld id="{EC03C6CA-3C3D-40C1-A420-2C567DB71F3D}" type="slidenum">
              <a:rPr lang="zh-CN" altLang="en-US" smtClean="0"/>
              <a:t>4</a:t>
            </a:fld>
            <a:endParaRPr lang="zh-CN" altLang="en-US"/>
          </a:p>
        </p:txBody>
      </p:sp>
    </p:spTree>
    <p:extLst>
      <p:ext uri="{BB962C8B-B14F-4D97-AF65-F5344CB8AC3E}">
        <p14:creationId xmlns:p14="http://schemas.microsoft.com/office/powerpoint/2010/main" val="2966166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circle(in)">
                                      <p:cBhvr>
                                        <p:cTn id="31" dur="20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barn(inVertical)">
                                      <p:cBhvr>
                                        <p:cTn id="44" dur="500"/>
                                        <p:tgtEl>
                                          <p:spTgt spid="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barn(inVertical)">
                                      <p:cBhvr>
                                        <p:cTn id="49" dur="500"/>
                                        <p:tgtEl>
                                          <p:spTgt spid="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5"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blinds(vertical)">
                                      <p:cBhvr>
                                        <p:cTn id="54" dur="500"/>
                                        <p:tgtEl>
                                          <p:spTgt spid="35"/>
                                        </p:tgtEl>
                                      </p:cBhvr>
                                    </p:animEffect>
                                  </p:childTnLst>
                                </p:cTn>
                              </p:par>
                              <p:par>
                                <p:cTn id="55" presetID="1" presetClass="exit" presetSubtype="0" fill="hold" grpId="0" nodeType="withEffect">
                                  <p:stCondLst>
                                    <p:cond delay="0"/>
                                  </p:stCondLst>
                                  <p:childTnLst>
                                    <p:set>
                                      <p:cBhvr>
                                        <p:cTn id="56" dur="1" fill="hold">
                                          <p:stCondLst>
                                            <p:cond delay="0"/>
                                          </p:stCondLst>
                                        </p:cTn>
                                        <p:tgtEl>
                                          <p:spTgt spid="6">
                                            <p:txEl>
                                              <p:pRg st="0" end="0"/>
                                            </p:txEl>
                                          </p:spTgt>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6">
                                            <p:txEl>
                                              <p:pRg st="1" end="1"/>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500" fill="hold"/>
                                        <p:tgtEl>
                                          <p:spTgt spid="36"/>
                                        </p:tgtEl>
                                        <p:attrNameLst>
                                          <p:attrName>ppt_x</p:attrName>
                                        </p:attrNameLst>
                                      </p:cBhvr>
                                      <p:tavLst>
                                        <p:tav tm="0">
                                          <p:val>
                                            <p:strVal val="0-#ppt_w/2"/>
                                          </p:val>
                                        </p:tav>
                                        <p:tav tm="100000">
                                          <p:val>
                                            <p:strVal val="#ppt_x"/>
                                          </p:val>
                                        </p:tav>
                                      </p:tavLst>
                                    </p:anim>
                                    <p:anim calcmode="lin" valueType="num">
                                      <p:cBhvr additive="base">
                                        <p:cTn id="6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0-#ppt_w/2"/>
                                          </p:val>
                                        </p:tav>
                                        <p:tav tm="100000">
                                          <p:val>
                                            <p:strVal val="#ppt_x"/>
                                          </p:val>
                                        </p:tav>
                                      </p:tavLst>
                                    </p:anim>
                                    <p:anim calcmode="lin" valueType="num">
                                      <p:cBhvr additive="base">
                                        <p:cTn id="70"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35" grpId="0" autoUpdateAnimBg="0"/>
      <p:bldP spid="36" grpId="0" autoUpdateAnimBg="0"/>
      <p:bldP spid="3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19273" y="1493838"/>
            <a:ext cx="849788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r>
              <a:rPr lang="zh-CN" altLang="en-US" sz="2800">
                <a:solidFill>
                  <a:srgbClr val="000099"/>
                </a:solidFill>
                <a:latin typeface="楷体" panose="02010609060101010101" pitchFamily="49" charset="-122"/>
                <a:ea typeface="楷体" panose="02010609060101010101" pitchFamily="49" charset="-122"/>
              </a:rPr>
              <a:t>Ｃ规定：在每一个字符串常量的结尾加一个 “字符串结束标志”，以便系统据此判断字符串是否结束。Ｃ规定以</a:t>
            </a:r>
            <a:r>
              <a:rPr lang="zh-CN" altLang="en-US" sz="2800" smtClean="0">
                <a:solidFill>
                  <a:srgbClr val="000099"/>
                </a:solidFill>
                <a:latin typeface="楷体" panose="02010609060101010101" pitchFamily="49" charset="-122"/>
                <a:ea typeface="楷体" panose="02010609060101010101" pitchFamily="49" charset="-122"/>
              </a:rPr>
              <a:t>字符</a:t>
            </a:r>
            <a:r>
              <a:rPr lang="en-US" altLang="zh-CN" sz="2800" smtClean="0">
                <a:solidFill>
                  <a:srgbClr val="000099"/>
                </a:solidFill>
                <a:latin typeface="等线" panose="02010600030101010101" pitchFamily="2" charset="-122"/>
                <a:ea typeface="等线" panose="02010600030101010101" pitchFamily="2" charset="-122"/>
              </a:rPr>
              <a:t>’\0</a:t>
            </a:r>
            <a:r>
              <a:rPr lang="zh-CN" altLang="en-US" sz="2800" smtClean="0">
                <a:solidFill>
                  <a:srgbClr val="000099"/>
                </a:solidFill>
                <a:latin typeface="等线" panose="02010600030101010101" pitchFamily="2" charset="-122"/>
                <a:ea typeface="等线" panose="02010600030101010101" pitchFamily="2" charset="-122"/>
              </a:rPr>
              <a:t>’</a:t>
            </a:r>
            <a:r>
              <a:rPr lang="zh-CN" altLang="en-US" sz="2800">
                <a:solidFill>
                  <a:srgbClr val="000099"/>
                </a:solidFill>
                <a:latin typeface="楷体" panose="02010609060101010101" pitchFamily="49" charset="-122"/>
                <a:ea typeface="楷体" panose="02010609060101010101" pitchFamily="49" charset="-122"/>
              </a:rPr>
              <a:t>作为字符串结束标志。</a:t>
            </a:r>
          </a:p>
          <a:p>
            <a:endParaRPr lang="en-US" altLang="zh-CN" sz="3200">
              <a:solidFill>
                <a:srgbClr val="663300"/>
              </a:solidFill>
              <a:latin typeface="楷体" panose="02010609060101010101" pitchFamily="49" charset="-122"/>
              <a:ea typeface="楷体" panose="02010609060101010101" pitchFamily="49" charset="-122"/>
            </a:endParaRPr>
          </a:p>
        </p:txBody>
      </p:sp>
      <p:sp>
        <p:nvSpPr>
          <p:cNvPr id="5" name="Rectangle 7"/>
          <p:cNvSpPr>
            <a:spLocks noChangeArrowheads="1"/>
          </p:cNvSpPr>
          <p:nvPr/>
        </p:nvSpPr>
        <p:spPr bwMode="auto">
          <a:xfrm>
            <a:off x="319274" y="3089276"/>
            <a:ext cx="84978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en-US" altLang="zh-CN" sz="3200">
                <a:solidFill>
                  <a:srgbClr val="663300"/>
                </a:solidFill>
                <a:latin typeface="楷体_GB2312" pitchFamily="49" charset="-122"/>
                <a:ea typeface="楷体_GB2312" pitchFamily="49" charset="-122"/>
              </a:rPr>
              <a:t> </a:t>
            </a:r>
            <a:r>
              <a:rPr lang="zh-CN" altLang="en-US" sz="3600" b="1">
                <a:solidFill>
                  <a:srgbClr val="CC0000"/>
                </a:solidFill>
                <a:latin typeface="楷体" panose="02010609060101010101" pitchFamily="49" charset="-122"/>
                <a:ea typeface="楷体" panose="02010609060101010101" pitchFamily="49" charset="-122"/>
              </a:rPr>
              <a:t>如：</a:t>
            </a:r>
            <a:r>
              <a:rPr lang="zh-CN" altLang="en-US" sz="2800">
                <a:solidFill>
                  <a:srgbClr val="663300"/>
                </a:solidFill>
                <a:latin typeface="楷体" panose="02010609060101010101" pitchFamily="49" charset="-122"/>
                <a:ea typeface="楷体" panose="02010609060101010101" pitchFamily="49" charset="-122"/>
              </a:rPr>
              <a:t>如果有一个字符串常量</a:t>
            </a:r>
            <a:r>
              <a:rPr lang="zh-CN" altLang="en-US" sz="2800">
                <a:solidFill>
                  <a:srgbClr val="663300"/>
                </a:solidFill>
                <a:latin typeface="等线" panose="02010600030101010101" pitchFamily="2" charset="-122"/>
                <a:ea typeface="等线" panose="02010600030101010101" pitchFamily="2" charset="-122"/>
              </a:rPr>
              <a:t>”ＣＨＩＮＡ” </a:t>
            </a:r>
            <a:r>
              <a:rPr lang="zh-CN" altLang="en-US" sz="2800">
                <a:solidFill>
                  <a:srgbClr val="663300"/>
                </a:solidFill>
                <a:latin typeface="楷体" panose="02010609060101010101" pitchFamily="49" charset="-122"/>
                <a:ea typeface="楷体" panose="02010609060101010101" pitchFamily="49" charset="-122"/>
              </a:rPr>
              <a:t>，实际上在内存中是：</a:t>
            </a:r>
            <a:endParaRPr lang="zh-CN" altLang="en-US" sz="2800">
              <a:latin typeface="楷体" panose="02010609060101010101" pitchFamily="49" charset="-122"/>
              <a:ea typeface="楷体" panose="02010609060101010101" pitchFamily="49" charset="-122"/>
            </a:endParaRPr>
          </a:p>
        </p:txBody>
      </p:sp>
      <p:graphicFrame>
        <p:nvGraphicFramePr>
          <p:cNvPr id="6" name="Group 35"/>
          <p:cNvGraphicFramePr>
            <a:graphicFrameLocks/>
          </p:cNvGraphicFramePr>
          <p:nvPr>
            <p:extLst>
              <p:ext uri="{D42A27DB-BD31-4B8C-83A1-F6EECF244321}">
                <p14:modId xmlns:p14="http://schemas.microsoft.com/office/powerpoint/2010/main" val="3304655860"/>
              </p:ext>
            </p:extLst>
          </p:nvPr>
        </p:nvGraphicFramePr>
        <p:xfrm>
          <a:off x="4360786" y="3824288"/>
          <a:ext cx="2952750" cy="457200"/>
        </p:xfrm>
        <a:graphic>
          <a:graphicData uri="http://schemas.openxmlformats.org/drawingml/2006/table">
            <a:tbl>
              <a:tblPr/>
              <a:tblGrid>
                <a:gridCol w="492125">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492125">
                  <a:extLst>
                    <a:ext uri="{9D8B030D-6E8A-4147-A177-3AD203B41FA5}">
                      <a16:colId xmlns:a16="http://schemas.microsoft.com/office/drawing/2014/main" val="20002"/>
                    </a:ext>
                  </a:extLst>
                </a:gridCol>
                <a:gridCol w="492125">
                  <a:extLst>
                    <a:ext uri="{9D8B030D-6E8A-4147-A177-3AD203B41FA5}">
                      <a16:colId xmlns:a16="http://schemas.microsoft.com/office/drawing/2014/main" val="20003"/>
                    </a:ext>
                  </a:extLst>
                </a:gridCol>
                <a:gridCol w="492125">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tblGrid>
              <a:tr h="433388">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4D4D4D"/>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4D4D4D"/>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4D4D4D"/>
                          </a:solidFill>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4D4D4D"/>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4D4D4D"/>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 name="Rectangle 34"/>
          <p:cNvSpPr>
            <a:spLocks noChangeArrowheads="1"/>
          </p:cNvSpPr>
          <p:nvPr/>
        </p:nvSpPr>
        <p:spPr bwMode="auto">
          <a:xfrm>
            <a:off x="319271" y="4454525"/>
            <a:ext cx="8497889"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3200">
                <a:solidFill>
                  <a:srgbClr val="000099"/>
                </a:solidFill>
                <a:latin typeface="楷体_GB2312" pitchFamily="49" charset="-122"/>
                <a:ea typeface="楷体_GB2312" pitchFamily="49" charset="-122"/>
              </a:rPr>
              <a:t> </a:t>
            </a:r>
            <a:r>
              <a:rPr lang="zh-CN" altLang="en-US" sz="2800">
                <a:solidFill>
                  <a:srgbClr val="663300"/>
                </a:solidFill>
                <a:latin typeface="楷体" panose="02010609060101010101" pitchFamily="49" charset="-122"/>
                <a:ea typeface="楷体" panose="02010609060101010101" pitchFamily="49" charset="-122"/>
              </a:rPr>
              <a:t>它占内存单元不是５个字符，而是６个字符，最后一个字符</a:t>
            </a:r>
            <a:r>
              <a:rPr lang="zh-CN" altLang="en-US" sz="2800" smtClean="0">
                <a:solidFill>
                  <a:srgbClr val="663300"/>
                </a:solidFill>
                <a:latin typeface="楷体" panose="02010609060101010101" pitchFamily="49" charset="-122"/>
                <a:ea typeface="楷体" panose="02010609060101010101" pitchFamily="49" charset="-122"/>
              </a:rPr>
              <a:t>为</a:t>
            </a:r>
            <a:r>
              <a:rPr lang="en-US" altLang="zh-CN" sz="2800" smtClean="0">
                <a:solidFill>
                  <a:srgbClr val="663300"/>
                </a:solidFill>
                <a:latin typeface="等线" panose="02010600030101010101" pitchFamily="2" charset="-122"/>
                <a:ea typeface="等线" panose="02010600030101010101" pitchFamily="2" charset="-122"/>
              </a:rPr>
              <a:t>’</a:t>
            </a:r>
            <a:r>
              <a:rPr lang="zh-CN" altLang="en-US" sz="2800" smtClean="0">
                <a:solidFill>
                  <a:srgbClr val="663300"/>
                </a:solidFill>
                <a:latin typeface="等线" panose="02010600030101010101" pitchFamily="2" charset="-122"/>
                <a:ea typeface="等线" panose="02010600030101010101" pitchFamily="2" charset="-122"/>
              </a:rPr>
              <a:t>＼</a:t>
            </a:r>
            <a:r>
              <a:rPr lang="en-US" altLang="zh-CN" sz="2800" smtClean="0">
                <a:solidFill>
                  <a:srgbClr val="663300"/>
                </a:solidFill>
                <a:latin typeface="等线" panose="02010600030101010101" pitchFamily="2" charset="-122"/>
                <a:ea typeface="等线" panose="02010600030101010101" pitchFamily="2" charset="-122"/>
              </a:rPr>
              <a:t>0</a:t>
            </a:r>
            <a:r>
              <a:rPr lang="zh-CN" altLang="en-US" sz="2800" smtClean="0">
                <a:solidFill>
                  <a:srgbClr val="663300"/>
                </a:solidFill>
                <a:latin typeface="等线" panose="02010600030101010101" pitchFamily="2" charset="-122"/>
                <a:ea typeface="等线" panose="02010600030101010101" pitchFamily="2" charset="-122"/>
              </a:rPr>
              <a:t>’</a:t>
            </a:r>
            <a:r>
              <a:rPr lang="zh-CN" altLang="en-US" sz="2800">
                <a:solidFill>
                  <a:srgbClr val="663300"/>
                </a:solidFill>
                <a:latin typeface="楷体" panose="02010609060101010101" pitchFamily="49" charset="-122"/>
                <a:ea typeface="楷体" panose="02010609060101010101" pitchFamily="49" charset="-122"/>
              </a:rPr>
              <a:t>。但在输出时不输出</a:t>
            </a:r>
            <a:r>
              <a:rPr lang="zh-CN" altLang="en-US" sz="2800">
                <a:solidFill>
                  <a:srgbClr val="663300"/>
                </a:solidFill>
                <a:latin typeface="等线" panose="02010600030101010101" pitchFamily="2" charset="-122"/>
                <a:ea typeface="等线" panose="02010600030101010101" pitchFamily="2" charset="-122"/>
              </a:rPr>
              <a:t>’</a:t>
            </a:r>
            <a:r>
              <a:rPr lang="zh-CN" altLang="en-US" sz="2800" smtClean="0">
                <a:solidFill>
                  <a:srgbClr val="663300"/>
                </a:solidFill>
                <a:latin typeface="等线" panose="02010600030101010101" pitchFamily="2" charset="-122"/>
                <a:ea typeface="等线" panose="02010600030101010101" pitchFamily="2" charset="-122"/>
              </a:rPr>
              <a:t>＼</a:t>
            </a:r>
            <a:r>
              <a:rPr lang="en-US" altLang="zh-CN" sz="2800" smtClean="0">
                <a:solidFill>
                  <a:srgbClr val="663300"/>
                </a:solidFill>
                <a:latin typeface="等线" panose="02010600030101010101" pitchFamily="2" charset="-122"/>
                <a:ea typeface="等线" panose="02010600030101010101" pitchFamily="2" charset="-122"/>
              </a:rPr>
              <a:t>0</a:t>
            </a:r>
            <a:r>
              <a:rPr lang="zh-CN" altLang="en-US" sz="2800" smtClean="0">
                <a:solidFill>
                  <a:srgbClr val="663300"/>
                </a:solidFill>
                <a:latin typeface="等线" panose="02010600030101010101" pitchFamily="2" charset="-122"/>
                <a:ea typeface="等线" panose="02010600030101010101" pitchFamily="2" charset="-122"/>
              </a:rPr>
              <a:t>’</a:t>
            </a:r>
            <a:r>
              <a:rPr lang="zh-CN" altLang="en-US" sz="2800">
                <a:solidFill>
                  <a:srgbClr val="663300"/>
                </a:solidFill>
                <a:latin typeface="楷体" panose="02010609060101010101" pitchFamily="49" charset="-122"/>
                <a:ea typeface="楷体" panose="02010609060101010101" pitchFamily="49" charset="-122"/>
              </a:rPr>
              <a:t>。</a:t>
            </a:r>
          </a:p>
        </p:txBody>
      </p:sp>
      <p:sp>
        <p:nvSpPr>
          <p:cNvPr id="8" name="Rectangle 43"/>
          <p:cNvSpPr txBox="1">
            <a:spLocks noChangeArrowheads="1"/>
          </p:cNvSpPr>
          <p:nvPr/>
        </p:nvSpPr>
        <p:spPr>
          <a:xfrm>
            <a:off x="152400" y="557213"/>
            <a:ext cx="9144000" cy="739775"/>
          </a:xfrm>
          <a:prstGeom prst="rect">
            <a:avLst/>
          </a:prstGeom>
        </p:spPr>
        <p:txBody>
          <a:bodyPr/>
          <a:lstStyle>
            <a:lvl1pPr algn="l" defTabSz="762000" rtl="0" eaLnBrk="0" fontAlgn="base" hangingPunct="0">
              <a:spcBef>
                <a:spcPct val="0"/>
              </a:spcBef>
              <a:spcAft>
                <a:spcPct val="0"/>
              </a:spcAft>
              <a:defRPr kumimoji="1" sz="4400" b="1" kern="1200">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defRPr>
            </a:lvl9pPr>
          </a:lstStyle>
          <a:p>
            <a:pPr algn="ctr">
              <a:defRPr/>
            </a:pPr>
            <a:r>
              <a:rPr lang="zh-CN" altLang="en-US" sz="4000" smtClean="0">
                <a:solidFill>
                  <a:schemeClr val="tx2"/>
                </a:solidFill>
              </a:rPr>
              <a:t>字符串常量</a:t>
            </a:r>
            <a:endParaRPr lang="zh-CN" altLang="en-US" sz="4000" dirty="0">
              <a:solidFill>
                <a:schemeClr val="tx2"/>
              </a:solidFill>
            </a:endParaRPr>
          </a:p>
        </p:txBody>
      </p:sp>
      <p:sp>
        <p:nvSpPr>
          <p:cNvPr id="12" name="灯片编号占位符 11"/>
          <p:cNvSpPr>
            <a:spLocks noGrp="1"/>
          </p:cNvSpPr>
          <p:nvPr>
            <p:ph type="sldNum" sz="quarter" idx="12"/>
          </p:nvPr>
        </p:nvSpPr>
        <p:spPr/>
        <p:txBody>
          <a:bodyPr/>
          <a:lstStyle/>
          <a:p>
            <a:fld id="{EC03C6CA-3C3D-40C1-A420-2C567DB71F3D}" type="slidenum">
              <a:rPr lang="zh-CN" altLang="en-US" smtClean="0"/>
              <a:t>5</a:t>
            </a:fld>
            <a:endParaRPr lang="zh-CN" altLang="en-US"/>
          </a:p>
        </p:txBody>
      </p:sp>
    </p:spTree>
    <p:extLst>
      <p:ext uri="{BB962C8B-B14F-4D97-AF65-F5344CB8AC3E}">
        <p14:creationId xmlns:p14="http://schemas.microsoft.com/office/powerpoint/2010/main" val="1506342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86100" y="605386"/>
            <a:ext cx="2195736" cy="926554"/>
          </a:xfrm>
        </p:spPr>
        <p:txBody>
          <a:bodyPr/>
          <a:lstStyle/>
          <a:p>
            <a:r>
              <a:rPr lang="zh-CN" altLang="en-US" sz="3200">
                <a:solidFill>
                  <a:schemeClr val="tx1"/>
                </a:solidFill>
                <a:effectLst/>
              </a:rPr>
              <a:t>转义字符</a:t>
            </a:r>
          </a:p>
        </p:txBody>
      </p:sp>
      <p:pic>
        <p:nvPicPr>
          <p:cNvPr id="2050" name="Picture 2" descr="https://gimg2.baidu.com/image_search/src=http%3A%2F%2Fimage.codes51.com%2FArticle%2Fimage%2F20170528%2F20170528041322_6250.png&amp;refer=http%3A%2F%2Fimage.codes51.com&amp;app=2002&amp;size=f9999,10000&amp;q=a80&amp;n=0&amp;g=0n&amp;fmt=jpeg?sec=1633771949&amp;t=2649405cdc566d1f1b14f0253808bf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72816"/>
            <a:ext cx="5184576" cy="4397521"/>
          </a:xfrm>
          <a:prstGeom prst="rect">
            <a:avLst/>
          </a:prstGeom>
          <a:noFill/>
          <a:extLst>
            <a:ext uri="{909E8E84-426E-40DD-AFC4-6F175D3DCCD1}">
              <a14:hiddenFill xmlns:a14="http://schemas.microsoft.com/office/drawing/2010/main">
                <a:solidFill>
                  <a:srgbClr val="FFFFFF"/>
                </a:solidFill>
              </a14:hiddenFill>
            </a:ext>
          </a:extLst>
        </p:spPr>
      </p:pic>
      <p:sp>
        <p:nvSpPr>
          <p:cNvPr id="7" name="灯片编号占位符 6"/>
          <p:cNvSpPr>
            <a:spLocks noGrp="1"/>
          </p:cNvSpPr>
          <p:nvPr>
            <p:ph type="sldNum" sz="quarter" idx="12"/>
          </p:nvPr>
        </p:nvSpPr>
        <p:spPr/>
        <p:txBody>
          <a:bodyPr/>
          <a:lstStyle/>
          <a:p>
            <a:fld id="{EC03C6CA-3C3D-40C1-A420-2C567DB71F3D}" type="slidenum">
              <a:rPr lang="zh-CN" altLang="en-US" smtClean="0"/>
              <a:t>6</a:t>
            </a:fld>
            <a:endParaRPr lang="zh-CN" altLang="en-US"/>
          </a:p>
        </p:txBody>
      </p:sp>
    </p:spTree>
    <p:extLst>
      <p:ext uri="{BB962C8B-B14F-4D97-AF65-F5344CB8AC3E}">
        <p14:creationId xmlns:p14="http://schemas.microsoft.com/office/powerpoint/2010/main" val="2209308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600" smtClean="0"/>
              <a:t>符号常量：用</a:t>
            </a:r>
            <a:r>
              <a:rPr lang="zh-CN" altLang="en-US" sz="3600" smtClean="0">
                <a:solidFill>
                  <a:srgbClr val="FF0000"/>
                </a:solidFill>
              </a:rPr>
              <a:t>标识符</a:t>
            </a:r>
            <a:r>
              <a:rPr lang="zh-CN" altLang="en-US" sz="3600" smtClean="0"/>
              <a:t>代表常量</a:t>
            </a:r>
            <a:endParaRPr lang="zh-CN" altLang="en-US" sz="3600"/>
          </a:p>
        </p:txBody>
      </p:sp>
      <p:sp>
        <p:nvSpPr>
          <p:cNvPr id="3" name="内容占位符 2"/>
          <p:cNvSpPr>
            <a:spLocks noGrp="1"/>
          </p:cNvSpPr>
          <p:nvPr>
            <p:ph idx="1"/>
          </p:nvPr>
        </p:nvSpPr>
        <p:spPr>
          <a:xfrm>
            <a:off x="827584" y="1484784"/>
            <a:ext cx="7600950" cy="3886200"/>
          </a:xfrm>
        </p:spPr>
        <p:txBody>
          <a:bodyPr/>
          <a:lstStyle/>
          <a:p>
            <a:pPr>
              <a:buClr>
                <a:srgbClr val="FF3399"/>
              </a:buClr>
              <a:buFont typeface="Wingdings" panose="05000000000000000000" pitchFamily="2" charset="2"/>
              <a:buChar char="u"/>
            </a:pPr>
            <a:r>
              <a:rPr lang="zh-CN" altLang="en-US" sz="3200" smtClean="0">
                <a:latin typeface="楷体" panose="02010609060101010101" pitchFamily="49" charset="-122"/>
                <a:ea typeface="楷体" panose="02010609060101010101" pitchFamily="49" charset="-122"/>
              </a:rPr>
              <a:t>定义格式：</a:t>
            </a:r>
            <a:r>
              <a:rPr lang="en-US" altLang="zh-CN" sz="3200" smtClean="0">
                <a:latin typeface="楷体" panose="02010609060101010101" pitchFamily="49" charset="-122"/>
                <a:ea typeface="楷体" panose="02010609060101010101" pitchFamily="49" charset="-122"/>
              </a:rPr>
              <a:t>#define </a:t>
            </a:r>
            <a:r>
              <a:rPr lang="zh-CN" altLang="en-US" sz="3200" smtClean="0">
                <a:latin typeface="楷体" panose="02010609060101010101" pitchFamily="49" charset="-122"/>
                <a:ea typeface="楷体" panose="02010609060101010101" pitchFamily="49" charset="-122"/>
              </a:rPr>
              <a:t>符号常量 常量</a:t>
            </a:r>
            <a:endParaRPr lang="en-US" altLang="zh-CN" sz="3200" smtClean="0">
              <a:latin typeface="楷体" panose="02010609060101010101" pitchFamily="49" charset="-122"/>
              <a:ea typeface="楷体" panose="02010609060101010101" pitchFamily="49" charset="-122"/>
            </a:endParaRPr>
          </a:p>
          <a:p>
            <a:pPr>
              <a:buClr>
                <a:srgbClr val="FF3399"/>
              </a:buClr>
              <a:buFont typeface="Wingdings" panose="05000000000000000000" pitchFamily="2" charset="2"/>
              <a:buChar char="u"/>
            </a:pPr>
            <a:r>
              <a:rPr lang="zh-CN" altLang="en-US" sz="3200" smtClean="0">
                <a:latin typeface="楷体" panose="02010609060101010101" pitchFamily="49" charset="-122"/>
                <a:ea typeface="楷体" panose="02010609060101010101" pitchFamily="49" charset="-122"/>
              </a:rPr>
              <a:t>一般用大写字母标识：</a:t>
            </a:r>
            <a:r>
              <a:rPr lang="en-US" altLang="zh-CN" sz="3200" smtClean="0">
                <a:latin typeface="楷体" panose="02010609060101010101" pitchFamily="49" charset="-122"/>
                <a:ea typeface="楷体" panose="02010609060101010101" pitchFamily="49" charset="-122"/>
              </a:rPr>
              <a:t>PI   SIZE</a:t>
            </a:r>
          </a:p>
          <a:p>
            <a:pPr>
              <a:buClr>
                <a:srgbClr val="FF3399"/>
              </a:buClr>
              <a:buFont typeface="Wingdings" panose="05000000000000000000" pitchFamily="2" charset="2"/>
              <a:buChar char="u"/>
            </a:pPr>
            <a:r>
              <a:rPr lang="zh-CN" altLang="en-US" sz="3200" smtClean="0">
                <a:latin typeface="楷体" panose="02010609060101010101" pitchFamily="49" charset="-122"/>
                <a:ea typeface="楷体" panose="02010609060101010101" pitchFamily="49" charset="-122"/>
              </a:rPr>
              <a:t>其值在作用域内不能改变和再赋值</a:t>
            </a:r>
            <a:endParaRPr lang="zh-CN" altLang="en-US" sz="320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2"/>
          <a:stretch>
            <a:fillRect/>
          </a:stretch>
        </p:blipFill>
        <p:spPr>
          <a:xfrm>
            <a:off x="1331640" y="3246947"/>
            <a:ext cx="5879451" cy="3166294"/>
          </a:xfrm>
          <a:prstGeom prst="rect">
            <a:avLst/>
          </a:prstGeom>
          <a:ln w="28575">
            <a:solidFill>
              <a:schemeClr val="accent2">
                <a:lumMod val="60000"/>
                <a:lumOff val="40000"/>
              </a:schemeClr>
            </a:solidFill>
          </a:ln>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762" y="3427884"/>
            <a:ext cx="1634306" cy="669165"/>
          </a:xfrm>
          <a:prstGeom prst="rect">
            <a:avLst/>
          </a:prstGeom>
        </p:spPr>
      </p:pic>
      <p:sp>
        <p:nvSpPr>
          <p:cNvPr id="10" name="灯片编号占位符 9"/>
          <p:cNvSpPr>
            <a:spLocks noGrp="1"/>
          </p:cNvSpPr>
          <p:nvPr>
            <p:ph type="sldNum" sz="quarter" idx="12"/>
          </p:nvPr>
        </p:nvSpPr>
        <p:spPr/>
        <p:txBody>
          <a:bodyPr/>
          <a:lstStyle/>
          <a:p>
            <a:fld id="{EC03C6CA-3C3D-40C1-A420-2C567DB71F3D}" type="slidenum">
              <a:rPr lang="zh-CN" altLang="en-US" smtClean="0"/>
              <a:t>7</a:t>
            </a:fld>
            <a:endParaRPr lang="zh-CN" altLang="en-US"/>
          </a:p>
        </p:txBody>
      </p:sp>
    </p:spTree>
    <p:extLst>
      <p:ext uri="{BB962C8B-B14F-4D97-AF65-F5344CB8AC3E}">
        <p14:creationId xmlns:p14="http://schemas.microsoft.com/office/powerpoint/2010/main" val="1082331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67544" y="2085628"/>
            <a:ext cx="8354194" cy="458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u"/>
            </a:pPr>
            <a:r>
              <a:rPr lang="zh-CN" altLang="en-US" sz="2800" b="1" smtClean="0">
                <a:solidFill>
                  <a:schemeClr val="tx1"/>
                </a:solidFill>
                <a:latin typeface="楷体" panose="02010609060101010101" pitchFamily="49" charset="-122"/>
                <a:ea typeface="楷体" panose="02010609060101010101" pitchFamily="49" charset="-122"/>
              </a:rPr>
              <a:t>命名</a:t>
            </a:r>
            <a:r>
              <a:rPr lang="zh-CN" altLang="en-US" sz="2800" b="1">
                <a:solidFill>
                  <a:schemeClr val="tx1"/>
                </a:solidFill>
                <a:latin typeface="楷体" panose="02010609060101010101" pitchFamily="49" charset="-122"/>
                <a:ea typeface="楷体" panose="02010609060101010101" pitchFamily="49" charset="-122"/>
              </a:rPr>
              <a:t>的</a:t>
            </a:r>
            <a:r>
              <a:rPr lang="zh-CN" altLang="en-US" sz="2800" b="1" smtClean="0">
                <a:solidFill>
                  <a:schemeClr val="tx1"/>
                </a:solidFill>
                <a:latin typeface="楷体" panose="02010609060101010101" pitchFamily="49" charset="-122"/>
                <a:ea typeface="楷体" panose="02010609060101010101" pitchFamily="49" charset="-122"/>
              </a:rPr>
              <a:t>规则：</a:t>
            </a:r>
            <a:r>
              <a:rPr lang="zh-CN" altLang="en-US" sz="2800" b="1" smtClean="0">
                <a:solidFill>
                  <a:srgbClr val="000099"/>
                </a:solidFill>
                <a:latin typeface="楷体" panose="02010609060101010101" pitchFamily="49" charset="-122"/>
                <a:ea typeface="楷体" panose="02010609060101010101" pitchFamily="49" charset="-122"/>
              </a:rPr>
              <a:t>只能</a:t>
            </a:r>
            <a:r>
              <a:rPr lang="zh-CN" altLang="en-US" sz="2800" b="1">
                <a:solidFill>
                  <a:srgbClr val="000099"/>
                </a:solidFill>
                <a:latin typeface="楷体" panose="02010609060101010101" pitchFamily="49" charset="-122"/>
                <a:ea typeface="楷体" panose="02010609060101010101" pitchFamily="49" charset="-122"/>
              </a:rPr>
              <a:t>由字母、数字和下划线三种字符组成，且第一个字符必须为字母或下划线。</a:t>
            </a:r>
          </a:p>
          <a:p>
            <a:pPr>
              <a:buFontTx/>
              <a:buNone/>
            </a:pPr>
            <a:r>
              <a:rPr lang="zh-CN" altLang="en-US" sz="2800">
                <a:solidFill>
                  <a:srgbClr val="663300"/>
                </a:solidFill>
                <a:ea typeface="楷体_GB2312" pitchFamily="49" charset="-122"/>
              </a:rPr>
              <a:t>   </a:t>
            </a:r>
            <a:r>
              <a:rPr lang="zh-CN" altLang="en-US" sz="3200" b="1">
                <a:solidFill>
                  <a:srgbClr val="CC0000"/>
                </a:solidFill>
              </a:rPr>
              <a:t>例：</a:t>
            </a:r>
            <a:r>
              <a:rPr lang="en-US" altLang="zh-CN" sz="2800" smtClean="0">
                <a:solidFill>
                  <a:schemeClr val="tx1"/>
                </a:solidFill>
                <a:ea typeface="楷体_GB2312" pitchFamily="49" charset="-122"/>
              </a:rPr>
              <a:t>sum </a:t>
            </a:r>
            <a:r>
              <a:rPr lang="zh-CN" altLang="en-US" sz="2800" smtClean="0">
                <a:solidFill>
                  <a:schemeClr val="tx1"/>
                </a:solidFill>
                <a:ea typeface="楷体_GB2312" pitchFamily="49" charset="-122"/>
              </a:rPr>
              <a:t>，</a:t>
            </a:r>
            <a:r>
              <a:rPr lang="en-US" altLang="zh-CN" sz="2800">
                <a:solidFill>
                  <a:schemeClr val="tx1"/>
                </a:solidFill>
                <a:ea typeface="楷体_GB2312" pitchFamily="49" charset="-122"/>
              </a:rPr>
              <a:t>_</a:t>
            </a:r>
            <a:r>
              <a:rPr lang="en-US" altLang="zh-CN" sz="2800" smtClean="0">
                <a:solidFill>
                  <a:schemeClr val="tx1"/>
                </a:solidFill>
                <a:ea typeface="楷体_GB2312" pitchFamily="49" charset="-122"/>
              </a:rPr>
              <a:t>total , month , Student_name </a:t>
            </a:r>
            <a:r>
              <a:rPr lang="zh-CN" altLang="en-US" sz="2800" smtClean="0">
                <a:solidFill>
                  <a:schemeClr val="tx1"/>
                </a:solidFill>
                <a:ea typeface="楷体_GB2312" pitchFamily="49" charset="-122"/>
              </a:rPr>
              <a:t>，</a:t>
            </a:r>
            <a:endParaRPr lang="zh-CN" altLang="en-US" sz="2800">
              <a:solidFill>
                <a:schemeClr val="tx1"/>
              </a:solidFill>
              <a:ea typeface="楷体_GB2312" pitchFamily="49" charset="-122"/>
            </a:endParaRPr>
          </a:p>
          <a:p>
            <a:pPr>
              <a:buFontTx/>
              <a:buNone/>
            </a:pPr>
            <a:r>
              <a:rPr lang="zh-CN" altLang="en-US" sz="2800">
                <a:solidFill>
                  <a:schemeClr val="tx1"/>
                </a:solidFill>
                <a:ea typeface="楷体_GB2312" pitchFamily="49" charset="-122"/>
              </a:rPr>
              <a:t>            </a:t>
            </a:r>
            <a:r>
              <a:rPr lang="en-US" altLang="zh-CN" sz="2800">
                <a:solidFill>
                  <a:schemeClr val="tx1"/>
                </a:solidFill>
                <a:ea typeface="楷体_GB2312" pitchFamily="49" charset="-122"/>
              </a:rPr>
              <a:t>lotus_1_2_</a:t>
            </a:r>
            <a:r>
              <a:rPr lang="zh-CN" altLang="en-US" sz="2800">
                <a:solidFill>
                  <a:schemeClr val="tx1"/>
                </a:solidFill>
                <a:ea typeface="楷体_GB2312" pitchFamily="49" charset="-122"/>
              </a:rPr>
              <a:t>３，</a:t>
            </a:r>
            <a:r>
              <a:rPr lang="en-US" altLang="zh-CN" sz="2800">
                <a:solidFill>
                  <a:schemeClr val="tx1"/>
                </a:solidFill>
                <a:ea typeface="楷体_GB2312" pitchFamily="49" charset="-122"/>
              </a:rPr>
              <a:t>BASIC, li_ling       </a:t>
            </a:r>
          </a:p>
          <a:p>
            <a:pPr>
              <a:buFontTx/>
              <a:buNone/>
            </a:pPr>
            <a:endParaRPr lang="en-US" altLang="zh-CN" sz="2800" smtClean="0">
              <a:solidFill>
                <a:schemeClr val="tx1"/>
              </a:solidFill>
              <a:ea typeface="楷体_GB2312" pitchFamily="49" charset="-122"/>
            </a:endParaRPr>
          </a:p>
          <a:p>
            <a:pPr>
              <a:buFontTx/>
              <a:buNone/>
            </a:pPr>
            <a:r>
              <a:rPr lang="en-US" altLang="zh-CN" sz="2800" smtClean="0">
                <a:solidFill>
                  <a:schemeClr val="tx1"/>
                </a:solidFill>
                <a:ea typeface="楷体_GB2312" pitchFamily="49" charset="-122"/>
              </a:rPr>
              <a:t>            M.D.John , </a:t>
            </a:r>
            <a:r>
              <a:rPr lang="zh-CN" altLang="en-US" sz="2800">
                <a:solidFill>
                  <a:schemeClr val="tx1"/>
                </a:solidFill>
                <a:ea typeface="楷体_GB2312" pitchFamily="49" charset="-122"/>
              </a:rPr>
              <a:t>￥</a:t>
            </a:r>
            <a:r>
              <a:rPr lang="en-US" altLang="zh-CN" sz="2800">
                <a:solidFill>
                  <a:schemeClr val="tx1"/>
                </a:solidFill>
                <a:ea typeface="楷体_GB2312" pitchFamily="49" charset="-122"/>
              </a:rPr>
              <a:t>123</a:t>
            </a:r>
            <a:r>
              <a:rPr lang="en-US" altLang="zh-CN" sz="2800" smtClean="0">
                <a:solidFill>
                  <a:schemeClr val="tx1"/>
                </a:solidFill>
                <a:ea typeface="楷体_GB2312" pitchFamily="49" charset="-122"/>
              </a:rPr>
              <a:t>, 3D64 ,  a&gt;b</a:t>
            </a:r>
            <a:r>
              <a:rPr lang="en-US" altLang="zh-CN" sz="2800" smtClean="0">
                <a:solidFill>
                  <a:srgbClr val="000099"/>
                </a:solidFill>
                <a:latin typeface="楷体_GB2312" pitchFamily="49" charset="-122"/>
                <a:ea typeface="楷体_GB2312" pitchFamily="49" charset="-122"/>
              </a:rPr>
              <a:t> </a:t>
            </a:r>
          </a:p>
          <a:p>
            <a:pPr>
              <a:buFontTx/>
              <a:buNone/>
            </a:pPr>
            <a:r>
              <a:rPr lang="zh-CN" altLang="en-US" sz="2800" smtClean="0">
                <a:solidFill>
                  <a:srgbClr val="FF0000"/>
                </a:solidFill>
                <a:latin typeface="楷体_GB2312" pitchFamily="49" charset="-122"/>
                <a:ea typeface="楷体_GB2312" pitchFamily="49" charset="-122"/>
              </a:rPr>
              <a:t>注意</a:t>
            </a:r>
            <a:r>
              <a:rPr lang="zh-CN" altLang="en-US" sz="2800" smtClean="0">
                <a:solidFill>
                  <a:srgbClr val="000099"/>
                </a:solidFill>
                <a:latin typeface="楷体_GB2312" pitchFamily="49" charset="-122"/>
                <a:ea typeface="楷体_GB2312" pitchFamily="49" charset="-122"/>
              </a:rPr>
              <a:t>：“见名知意”，如 </a:t>
            </a:r>
            <a:r>
              <a:rPr lang="en-US" altLang="zh-CN" sz="2800" smtClean="0">
                <a:solidFill>
                  <a:srgbClr val="000099"/>
                </a:solidFill>
                <a:latin typeface="楷体_GB2312" pitchFamily="49" charset="-122"/>
                <a:ea typeface="楷体_GB2312" pitchFamily="49" charset="-122"/>
              </a:rPr>
              <a:t>total,max</a:t>
            </a:r>
          </a:p>
          <a:p>
            <a:pPr>
              <a:buFontTx/>
              <a:buNone/>
            </a:pPr>
            <a:r>
              <a:rPr lang="zh-CN" altLang="en-US" sz="2800" smtClean="0">
                <a:solidFill>
                  <a:srgbClr val="000099"/>
                </a:solidFill>
                <a:latin typeface="楷体_GB2312" pitchFamily="49" charset="-122"/>
                <a:ea typeface="楷体_GB2312" pitchFamily="49" charset="-122"/>
              </a:rPr>
              <a:t>      “不易混淆”，如</a:t>
            </a:r>
            <a:r>
              <a:rPr lang="en-US" altLang="zh-CN" sz="2800" smtClean="0">
                <a:solidFill>
                  <a:srgbClr val="000099"/>
                </a:solidFill>
                <a:latin typeface="楷体_GB2312" pitchFamily="49" charset="-122"/>
                <a:ea typeface="楷体_GB2312" pitchFamily="49" charset="-122"/>
              </a:rPr>
              <a:t>l</a:t>
            </a:r>
            <a:r>
              <a:rPr lang="zh-CN" altLang="en-US" sz="2800" smtClean="0">
                <a:solidFill>
                  <a:srgbClr val="000099"/>
                </a:solidFill>
                <a:latin typeface="楷体_GB2312" pitchFamily="49" charset="-122"/>
                <a:ea typeface="楷体_GB2312" pitchFamily="49" charset="-122"/>
              </a:rPr>
              <a:t>和</a:t>
            </a:r>
            <a:r>
              <a:rPr lang="en-US" altLang="zh-CN" sz="2800" smtClean="0">
                <a:solidFill>
                  <a:srgbClr val="000099"/>
                </a:solidFill>
                <a:latin typeface="楷体_GB2312" pitchFamily="49" charset="-122"/>
                <a:ea typeface="楷体_GB2312" pitchFamily="49" charset="-122"/>
              </a:rPr>
              <a:t>1</a:t>
            </a:r>
            <a:r>
              <a:rPr lang="zh-CN" altLang="en-US" sz="2800" smtClean="0">
                <a:solidFill>
                  <a:srgbClr val="000099"/>
                </a:solidFill>
                <a:latin typeface="楷体_GB2312" pitchFamily="49" charset="-122"/>
                <a:ea typeface="楷体_GB2312" pitchFamily="49" charset="-122"/>
              </a:rPr>
              <a:t>，</a:t>
            </a:r>
            <a:r>
              <a:rPr lang="en-US" altLang="zh-CN" sz="2800" smtClean="0">
                <a:solidFill>
                  <a:srgbClr val="000099"/>
                </a:solidFill>
                <a:latin typeface="楷体_GB2312" pitchFamily="49" charset="-122"/>
                <a:ea typeface="楷体_GB2312" pitchFamily="49" charset="-122"/>
              </a:rPr>
              <a:t>0</a:t>
            </a:r>
            <a:r>
              <a:rPr lang="zh-CN" altLang="en-US" sz="2800" smtClean="0">
                <a:solidFill>
                  <a:srgbClr val="000099"/>
                </a:solidFill>
                <a:latin typeface="楷体_GB2312" pitchFamily="49" charset="-122"/>
                <a:ea typeface="楷体_GB2312" pitchFamily="49" charset="-122"/>
              </a:rPr>
              <a:t>和</a:t>
            </a:r>
            <a:r>
              <a:rPr lang="en-US" altLang="zh-CN" sz="2800" smtClean="0">
                <a:solidFill>
                  <a:srgbClr val="000099"/>
                </a:solidFill>
                <a:latin typeface="楷体_GB2312" pitchFamily="49" charset="-122"/>
                <a:ea typeface="楷体_GB2312" pitchFamily="49" charset="-122"/>
              </a:rPr>
              <a:t>0</a:t>
            </a:r>
            <a:endParaRPr lang="en-US" altLang="zh-CN" sz="2800">
              <a:solidFill>
                <a:srgbClr val="000099"/>
              </a:solidFill>
              <a:latin typeface="楷体_GB2312" pitchFamily="49" charset="-122"/>
              <a:ea typeface="楷体_GB2312" pitchFamily="49" charset="-122"/>
            </a:endParaRPr>
          </a:p>
        </p:txBody>
      </p:sp>
      <p:sp>
        <p:nvSpPr>
          <p:cNvPr id="5" name="Rectangle 5"/>
          <p:cNvSpPr>
            <a:spLocks noChangeArrowheads="1"/>
          </p:cNvSpPr>
          <p:nvPr/>
        </p:nvSpPr>
        <p:spPr bwMode="auto">
          <a:xfrm>
            <a:off x="7104062" y="3284984"/>
            <a:ext cx="765175" cy="8239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r" eaLnBrk="1" hangingPunct="1">
              <a:buClr>
                <a:srgbClr val="CC99FF"/>
              </a:buClr>
              <a:buFont typeface="Monotype Sorts" pitchFamily="2" charset="2"/>
              <a:buNone/>
            </a:pPr>
            <a:r>
              <a:rPr lang="zh-CN" altLang="zh-CN" sz="3600" b="1">
                <a:solidFill>
                  <a:schemeClr val="accent2"/>
                </a:solidFill>
              </a:rPr>
              <a:t> </a:t>
            </a:r>
            <a:r>
              <a:rPr lang="zh-CN" altLang="zh-CN" sz="4800" b="1">
                <a:solidFill>
                  <a:schemeClr val="accent2"/>
                </a:solidFill>
                <a:sym typeface="Wingdings 2" panose="05020102010507070707" pitchFamily="18" charset="2"/>
              </a:rPr>
              <a:t></a:t>
            </a:r>
            <a:endParaRPr lang="en-US" altLang="zh-CN" sz="4800" b="1">
              <a:solidFill>
                <a:schemeClr val="accent2"/>
              </a:solidFill>
              <a:sym typeface="Monotype Sorts" pitchFamily="2" charset="2"/>
            </a:endParaRPr>
          </a:p>
        </p:txBody>
      </p:sp>
      <p:sp>
        <p:nvSpPr>
          <p:cNvPr id="6" name="Rectangle 6"/>
          <p:cNvSpPr>
            <a:spLocks noChangeArrowheads="1"/>
          </p:cNvSpPr>
          <p:nvPr/>
        </p:nvSpPr>
        <p:spPr bwMode="auto">
          <a:xfrm>
            <a:off x="7104062" y="4385503"/>
            <a:ext cx="885825" cy="10985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gn="r" eaLnBrk="1" hangingPunct="1">
              <a:buClr>
                <a:srgbClr val="CC99FF"/>
              </a:buClr>
              <a:buFont typeface="Monotype Sorts" pitchFamily="2" charset="2"/>
              <a:buNone/>
            </a:pPr>
            <a:r>
              <a:rPr lang="zh-CN" altLang="zh-CN" sz="6000" b="1">
                <a:solidFill>
                  <a:srgbClr val="FF0066"/>
                </a:solidFill>
                <a:sym typeface="Wingdings 2" panose="05020102010507070707" pitchFamily="18" charset="2"/>
              </a:rPr>
              <a:t></a:t>
            </a:r>
            <a:r>
              <a:rPr lang="zh-CN" altLang="zh-CN" sz="6600" b="1">
                <a:solidFill>
                  <a:srgbClr val="FF3399"/>
                </a:solidFill>
                <a:sym typeface="Monotype Sorts" pitchFamily="2" charset="2"/>
              </a:rPr>
              <a:t> </a:t>
            </a:r>
            <a:endParaRPr lang="en-US" altLang="zh-CN" sz="6600" b="1">
              <a:solidFill>
                <a:srgbClr val="FF3399"/>
              </a:solidFill>
              <a:sym typeface="Monotype Sorts" pitchFamily="2" charset="2"/>
            </a:endParaRPr>
          </a:p>
        </p:txBody>
      </p:sp>
      <p:sp>
        <p:nvSpPr>
          <p:cNvPr id="7" name="灯片编号占位符 2"/>
          <p:cNvSpPr txBox="1">
            <a:spLocks/>
          </p:cNvSpPr>
          <p:nvPr/>
        </p:nvSpPr>
        <p:spPr>
          <a:xfrm>
            <a:off x="6457950" y="6356350"/>
            <a:ext cx="2057400" cy="365125"/>
          </a:xfrm>
          <a:prstGeom prst="rect">
            <a:avLst/>
          </a:prstGeom>
        </p:spPr>
        <p:txBody>
          <a:bodyPr vert="horz" lIns="91440" tIns="45720" rIns="91440" bIns="45720" rtlCol="0" anchor="ctr"/>
          <a:lstStyle>
            <a:defPPr>
              <a:defRPr lang="zh-CN"/>
            </a:defPPr>
            <a:lvl1pPr algn="r" rtl="0" eaLnBrk="0" fontAlgn="base" hangingPunct="0">
              <a:spcBef>
                <a:spcPct val="0"/>
              </a:spcBef>
              <a:spcAft>
                <a:spcPct val="0"/>
              </a:spcAft>
              <a:defRPr sz="1200" kern="1200">
                <a:solidFill>
                  <a:schemeClr val="tx1">
                    <a:tint val="75000"/>
                  </a:schemeClr>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fld id="{EC03C6CA-3C3D-40C1-A420-2C567DB71F3D}" type="slidenum">
              <a:rPr lang="zh-CN" altLang="en-US" smtClean="0"/>
              <a:pPr/>
              <a:t>8</a:t>
            </a:fld>
            <a:endParaRPr lang="zh-CN" altLang="en-US"/>
          </a:p>
        </p:txBody>
      </p:sp>
      <p:sp>
        <p:nvSpPr>
          <p:cNvPr id="8" name="文本框 7"/>
          <p:cNvSpPr txBox="1"/>
          <p:nvPr/>
        </p:nvSpPr>
        <p:spPr>
          <a:xfrm>
            <a:off x="438019" y="962921"/>
            <a:ext cx="8054243" cy="954107"/>
          </a:xfrm>
          <a:prstGeom prst="rect">
            <a:avLst/>
          </a:prstGeom>
          <a:noFill/>
        </p:spPr>
        <p:txBody>
          <a:bodyPr wrap="square" rtlCol="0">
            <a:spAutoFit/>
          </a:bodyPr>
          <a:lstStyle/>
          <a:p>
            <a:pPr marL="457200" indent="-457200">
              <a:buFont typeface="Wingdings" panose="05000000000000000000" pitchFamily="2" charset="2"/>
              <a:buChar char="u"/>
            </a:pPr>
            <a:r>
              <a:rPr lang="zh-CN" altLang="en-US" sz="2800" smtClean="0">
                <a:latin typeface="楷体" panose="02010609060101010101" pitchFamily="49" charset="-122"/>
                <a:ea typeface="楷体" panose="02010609060101010101" pitchFamily="49" charset="-122"/>
              </a:rPr>
              <a:t>定义</a:t>
            </a:r>
            <a:r>
              <a:rPr lang="zh-CN" altLang="en-US" sz="2800">
                <a:latin typeface="楷体" panose="02010609060101010101" pitchFamily="49" charset="-122"/>
                <a:ea typeface="楷体" panose="02010609060101010101" pitchFamily="49" charset="-122"/>
              </a:rPr>
              <a:t>：</a:t>
            </a:r>
            <a:r>
              <a:rPr lang="zh-CN" altLang="en-US" sz="2800" smtClean="0">
                <a:latin typeface="楷体" panose="02010609060101010101" pitchFamily="49" charset="-122"/>
                <a:ea typeface="楷体" panose="02010609060101010101" pitchFamily="49" charset="-122"/>
              </a:rPr>
              <a:t>标识变量名、符号常量名、数组名、函数名、文件名的字符串序列</a:t>
            </a:r>
            <a:r>
              <a:rPr lang="en-US" altLang="zh-CN" sz="2800" smtClean="0">
                <a:latin typeface="楷体" panose="02010609060101010101" pitchFamily="49" charset="-122"/>
                <a:ea typeface="楷体" panose="02010609060101010101" pitchFamily="49" charset="-122"/>
              </a:rPr>
              <a:t>----</a:t>
            </a:r>
            <a:r>
              <a:rPr lang="zh-CN" altLang="en-US" sz="2800" smtClean="0">
                <a:latin typeface="楷体" panose="02010609060101010101" pitchFamily="49" charset="-122"/>
                <a:ea typeface="楷体" panose="02010609060101010101" pitchFamily="49" charset="-122"/>
              </a:rPr>
              <a:t>名字</a:t>
            </a:r>
            <a:endParaRPr lang="en-US" altLang="zh-CN" sz="2800" smtClean="0">
              <a:latin typeface="楷体" panose="02010609060101010101" pitchFamily="49" charset="-122"/>
              <a:ea typeface="楷体" panose="02010609060101010101" pitchFamily="49" charset="-122"/>
            </a:endParaRPr>
          </a:p>
        </p:txBody>
      </p:sp>
      <p:sp>
        <p:nvSpPr>
          <p:cNvPr id="10" name="文本框 9"/>
          <p:cNvSpPr txBox="1"/>
          <p:nvPr/>
        </p:nvSpPr>
        <p:spPr>
          <a:xfrm>
            <a:off x="3680310" y="147990"/>
            <a:ext cx="1569660" cy="646331"/>
          </a:xfrm>
          <a:prstGeom prst="rect">
            <a:avLst/>
          </a:prstGeom>
          <a:noFill/>
        </p:spPr>
        <p:txBody>
          <a:bodyPr wrap="none" rtlCol="0">
            <a:spAutoFit/>
          </a:bodyPr>
          <a:lstStyle/>
          <a:p>
            <a:pPr algn="ctr"/>
            <a:r>
              <a:rPr lang="zh-CN" altLang="en-US" sz="3600" smtClean="0">
                <a:latin typeface="+mj-ea"/>
                <a:ea typeface="+mj-ea"/>
              </a:rPr>
              <a:t>标识符</a:t>
            </a:r>
            <a:endParaRPr lang="en-US" altLang="zh-CN" sz="3600">
              <a:latin typeface="+mj-ea"/>
              <a:ea typeface="+mj-ea"/>
            </a:endParaRPr>
          </a:p>
        </p:txBody>
      </p:sp>
      <p:sp>
        <p:nvSpPr>
          <p:cNvPr id="12" name="灯片编号占位符 11"/>
          <p:cNvSpPr>
            <a:spLocks noGrp="1"/>
          </p:cNvSpPr>
          <p:nvPr>
            <p:ph type="sldNum" sz="quarter" idx="12"/>
          </p:nvPr>
        </p:nvSpPr>
        <p:spPr/>
        <p:txBody>
          <a:bodyPr/>
          <a:lstStyle/>
          <a:p>
            <a:fld id="{EC03C6CA-3C3D-40C1-A420-2C567DB71F3D}" type="slidenum">
              <a:rPr lang="zh-CN" altLang="en-US" smtClean="0"/>
              <a:t>8</a:t>
            </a:fld>
            <a:endParaRPr lang="zh-CN" altLang="en-US"/>
          </a:p>
        </p:txBody>
      </p:sp>
    </p:spTree>
    <p:extLst>
      <p:ext uri="{BB962C8B-B14F-4D97-AF65-F5344CB8AC3E}">
        <p14:creationId xmlns:p14="http://schemas.microsoft.com/office/powerpoint/2010/main" val="3425725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arn(inVertical)">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1143000"/>
          </a:xfrm>
        </p:spPr>
        <p:txBody>
          <a:bodyPr/>
          <a:lstStyle/>
          <a:p>
            <a:pPr algn="ctr"/>
            <a:r>
              <a:rPr lang="zh-CN" altLang="en-US" sz="3600" smtClean="0"/>
              <a:t>变量</a:t>
            </a:r>
            <a:endParaRPr lang="zh-CN" altLang="en-US" sz="3600"/>
          </a:p>
        </p:txBody>
      </p:sp>
      <p:sp>
        <p:nvSpPr>
          <p:cNvPr id="3" name="内容占位符 2"/>
          <p:cNvSpPr>
            <a:spLocks noGrp="1"/>
          </p:cNvSpPr>
          <p:nvPr>
            <p:ph idx="1"/>
          </p:nvPr>
        </p:nvSpPr>
        <p:spPr>
          <a:xfrm>
            <a:off x="833696" y="1097434"/>
            <a:ext cx="7600950" cy="3886200"/>
          </a:xfrm>
        </p:spPr>
        <p:txBody>
          <a:bodyPr/>
          <a:lstStyle/>
          <a:p>
            <a:pPr>
              <a:buClr>
                <a:srgbClr val="FF3399"/>
              </a:buClr>
              <a:buFont typeface="Wingdings" panose="05000000000000000000" pitchFamily="2" charset="2"/>
              <a:buChar char="u"/>
            </a:pPr>
            <a:r>
              <a:rPr lang="zh-CN" altLang="en-US" sz="3200" smtClean="0">
                <a:latin typeface="楷体" panose="02010609060101010101" pitchFamily="49" charset="-122"/>
                <a:ea typeface="楷体" panose="02010609060101010101" pitchFamily="49" charset="-122"/>
              </a:rPr>
              <a:t>其值可以改变的量</a:t>
            </a:r>
            <a:endParaRPr lang="en-US" altLang="zh-CN" sz="3200" smtClean="0">
              <a:latin typeface="楷体" panose="02010609060101010101" pitchFamily="49" charset="-122"/>
              <a:ea typeface="楷体" panose="02010609060101010101" pitchFamily="49" charset="-122"/>
            </a:endParaRPr>
          </a:p>
          <a:p>
            <a:pPr>
              <a:buClr>
                <a:srgbClr val="FF3399"/>
              </a:buClr>
              <a:buFont typeface="Wingdings" panose="05000000000000000000" pitchFamily="2" charset="2"/>
              <a:buChar char="u"/>
            </a:pPr>
            <a:r>
              <a:rPr lang="zh-CN" altLang="en-US" sz="3200" smtClean="0">
                <a:latin typeface="楷体" panose="02010609060101010101" pitchFamily="49" charset="-122"/>
                <a:ea typeface="楷体" panose="02010609060101010101" pitchFamily="49" charset="-122"/>
              </a:rPr>
              <a:t>格式：</a:t>
            </a:r>
            <a:r>
              <a:rPr lang="zh-CN" altLang="en-US" sz="3200" smtClean="0">
                <a:solidFill>
                  <a:srgbClr val="FF0000"/>
                </a:solidFill>
                <a:latin typeface="楷体" panose="02010609060101010101" pitchFamily="49" charset="-122"/>
                <a:ea typeface="楷体" panose="02010609060101010101" pitchFamily="49" charset="-122"/>
              </a:rPr>
              <a:t>数据类型 变量名；</a:t>
            </a:r>
            <a:endParaRPr lang="en-US" altLang="zh-CN" sz="3200" smtClean="0">
              <a:solidFill>
                <a:srgbClr val="FF0000"/>
              </a:solidFill>
              <a:latin typeface="楷体" panose="02010609060101010101" pitchFamily="49" charset="-122"/>
              <a:ea typeface="楷体" panose="02010609060101010101" pitchFamily="49" charset="-122"/>
            </a:endParaRPr>
          </a:p>
          <a:p>
            <a:pPr>
              <a:buClr>
                <a:srgbClr val="FF3399"/>
              </a:buClr>
              <a:buFont typeface="Wingdings" panose="05000000000000000000" pitchFamily="2" charset="2"/>
              <a:buChar char="u"/>
            </a:pPr>
            <a:r>
              <a:rPr lang="zh-CN" altLang="en-US" sz="3200" smtClean="0">
                <a:solidFill>
                  <a:schemeClr val="tx1"/>
                </a:solidFill>
              </a:rPr>
              <a:t>在内存中占有一定的存储单元</a:t>
            </a:r>
            <a:endParaRPr lang="en-US" altLang="zh-CN" sz="3200" smtClean="0">
              <a:solidFill>
                <a:schemeClr val="tx1"/>
              </a:solidFill>
            </a:endParaRPr>
          </a:p>
          <a:p>
            <a:pPr>
              <a:buClr>
                <a:srgbClr val="FF3399"/>
              </a:buClr>
              <a:buFont typeface="Wingdings" panose="05000000000000000000" pitchFamily="2" charset="2"/>
              <a:buChar char="u"/>
            </a:pPr>
            <a:r>
              <a:rPr lang="zh-CN" altLang="en-US" sz="3200" smtClean="0">
                <a:solidFill>
                  <a:schemeClr val="tx1"/>
                </a:solidFill>
              </a:rPr>
              <a:t>先定义后使用</a:t>
            </a:r>
            <a:endParaRPr lang="en-US" altLang="zh-CN" sz="3200" smtClean="0">
              <a:solidFill>
                <a:schemeClr val="tx1"/>
              </a:solidFill>
            </a:endParaRPr>
          </a:p>
          <a:p>
            <a:pPr>
              <a:buClr>
                <a:srgbClr val="FF3399"/>
              </a:buClr>
              <a:buFont typeface="Wingdings" panose="05000000000000000000" pitchFamily="2" charset="2"/>
              <a:buChar char="u"/>
            </a:pPr>
            <a:endParaRPr lang="zh-CN" altLang="en-US" sz="3200">
              <a:solidFill>
                <a:srgbClr val="FF0000"/>
              </a:solidFill>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96" y="3507183"/>
            <a:ext cx="4299171" cy="2952902"/>
          </a:xfrm>
          <a:prstGeom prst="rect">
            <a:avLst/>
          </a:prstGeom>
          <a:ln w="19050">
            <a:solidFill>
              <a:schemeClr val="accent6">
                <a:lumMod val="60000"/>
                <a:lumOff val="40000"/>
              </a:schemeClr>
            </a:solidFill>
          </a:ln>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9378" y="4221088"/>
            <a:ext cx="1305295" cy="492728"/>
          </a:xfrm>
          <a:prstGeom prst="rect">
            <a:avLst/>
          </a:prstGeom>
        </p:spPr>
      </p:pic>
      <p:grpSp>
        <p:nvGrpSpPr>
          <p:cNvPr id="27" name="组合 26"/>
          <p:cNvGrpSpPr/>
          <p:nvPr/>
        </p:nvGrpSpPr>
        <p:grpSpPr>
          <a:xfrm>
            <a:off x="5225989" y="4220944"/>
            <a:ext cx="2664366" cy="1368152"/>
            <a:chOff x="5225989" y="4220944"/>
            <a:chExt cx="2664366" cy="1368152"/>
          </a:xfrm>
        </p:grpSpPr>
        <p:sp>
          <p:nvSpPr>
            <p:cNvPr id="13" name="矩形 12"/>
            <p:cNvSpPr/>
            <p:nvPr/>
          </p:nvSpPr>
          <p:spPr bwMode="auto">
            <a:xfrm>
              <a:off x="6487873" y="4941024"/>
              <a:ext cx="1402482" cy="648072"/>
            </a:xfrm>
            <a:prstGeom prst="rect">
              <a:avLst/>
            </a:prstGeom>
            <a:solidFill>
              <a:schemeClr val="bg1"/>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4" name="文本框 13"/>
            <p:cNvSpPr txBox="1"/>
            <p:nvPr/>
          </p:nvSpPr>
          <p:spPr>
            <a:xfrm>
              <a:off x="7007421" y="4220944"/>
              <a:ext cx="363385" cy="661329"/>
            </a:xfrm>
            <a:prstGeom prst="rect">
              <a:avLst/>
            </a:prstGeom>
            <a:noFill/>
          </p:spPr>
          <p:txBody>
            <a:bodyPr wrap="square" rtlCol="0">
              <a:spAutoFit/>
            </a:bodyPr>
            <a:lstStyle/>
            <a:p>
              <a:r>
                <a:rPr lang="en-US" altLang="zh-CN" sz="3600" smtClean="0">
                  <a:solidFill>
                    <a:srgbClr val="CC0000"/>
                  </a:solidFill>
                </a:rPr>
                <a:t>a</a:t>
              </a:r>
              <a:endParaRPr lang="zh-CN" altLang="en-US" sz="3600">
                <a:solidFill>
                  <a:srgbClr val="CC0000"/>
                </a:solidFill>
              </a:endParaRPr>
            </a:p>
          </p:txBody>
        </p:sp>
        <p:sp>
          <p:nvSpPr>
            <p:cNvPr id="17" name="文本框 16"/>
            <p:cNvSpPr txBox="1"/>
            <p:nvPr/>
          </p:nvSpPr>
          <p:spPr>
            <a:xfrm>
              <a:off x="5225989" y="4876067"/>
              <a:ext cx="1261884" cy="461665"/>
            </a:xfrm>
            <a:prstGeom prst="rect">
              <a:avLst/>
            </a:prstGeom>
            <a:noFill/>
          </p:spPr>
          <p:txBody>
            <a:bodyPr wrap="none" rtlCol="0">
              <a:spAutoFit/>
            </a:bodyPr>
            <a:lstStyle/>
            <a:p>
              <a:r>
                <a:rPr lang="en-US" altLang="zh-CN" smtClean="0">
                  <a:solidFill>
                    <a:srgbClr val="800000"/>
                  </a:solidFill>
                </a:rPr>
                <a:t>6356732</a:t>
              </a:r>
              <a:endParaRPr lang="zh-CN" altLang="en-US">
                <a:solidFill>
                  <a:srgbClr val="800000"/>
                </a:solidFill>
              </a:endParaRPr>
            </a:p>
          </p:txBody>
        </p:sp>
      </p:grpSp>
      <p:grpSp>
        <p:nvGrpSpPr>
          <p:cNvPr id="30" name="组合 29"/>
          <p:cNvGrpSpPr/>
          <p:nvPr/>
        </p:nvGrpSpPr>
        <p:grpSpPr>
          <a:xfrm>
            <a:off x="5231426" y="3507183"/>
            <a:ext cx="1470274" cy="1350877"/>
            <a:chOff x="5231426" y="3507183"/>
            <a:chExt cx="1470274" cy="1350877"/>
          </a:xfrm>
        </p:grpSpPr>
        <p:sp>
          <p:nvSpPr>
            <p:cNvPr id="19" name="文本框 18"/>
            <p:cNvSpPr txBox="1"/>
            <p:nvPr/>
          </p:nvSpPr>
          <p:spPr>
            <a:xfrm>
              <a:off x="5231426" y="3507183"/>
              <a:ext cx="1470274" cy="461665"/>
            </a:xfrm>
            <a:prstGeom prst="rect">
              <a:avLst/>
            </a:prstGeom>
            <a:noFill/>
          </p:spPr>
          <p:txBody>
            <a:bodyPr wrap="none" rtlCol="0">
              <a:spAutoFit/>
            </a:bodyPr>
            <a:lstStyle/>
            <a:p>
              <a:r>
                <a:rPr lang="zh-CN" altLang="en-US" smtClean="0">
                  <a:latin typeface="楷体" panose="02010609060101010101" pitchFamily="49" charset="-122"/>
                  <a:ea typeface="楷体" panose="02010609060101010101" pitchFamily="49" charset="-122"/>
                </a:rPr>
                <a:t>变量</a:t>
              </a:r>
              <a:r>
                <a:rPr lang="zh-CN" altLang="en-US">
                  <a:latin typeface="楷体" panose="02010609060101010101" pitchFamily="49" charset="-122"/>
                  <a:ea typeface="楷体" panose="02010609060101010101" pitchFamily="49" charset="-122"/>
                </a:rPr>
                <a:t>地址</a:t>
              </a:r>
            </a:p>
          </p:txBody>
        </p:sp>
        <p:sp>
          <p:nvSpPr>
            <p:cNvPr id="21" name="下箭头 20"/>
            <p:cNvSpPr/>
            <p:nvPr/>
          </p:nvSpPr>
          <p:spPr bwMode="auto">
            <a:xfrm>
              <a:off x="5727871" y="3950841"/>
              <a:ext cx="258119" cy="907219"/>
            </a:xfrm>
            <a:prstGeom prst="downArrow">
              <a:avLst/>
            </a:prstGeom>
            <a:solidFill>
              <a:srgbClr val="99CCFF"/>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28" name="组合 27"/>
          <p:cNvGrpSpPr/>
          <p:nvPr/>
        </p:nvGrpSpPr>
        <p:grpSpPr>
          <a:xfrm>
            <a:off x="6635115" y="3507183"/>
            <a:ext cx="1107996" cy="930585"/>
            <a:chOff x="6635115" y="3507183"/>
            <a:chExt cx="1107996" cy="930585"/>
          </a:xfrm>
        </p:grpSpPr>
        <p:sp>
          <p:nvSpPr>
            <p:cNvPr id="18" name="文本框 17"/>
            <p:cNvSpPr txBox="1"/>
            <p:nvPr/>
          </p:nvSpPr>
          <p:spPr>
            <a:xfrm>
              <a:off x="6635115" y="3507183"/>
              <a:ext cx="1107996" cy="461665"/>
            </a:xfrm>
            <a:prstGeom prst="rect">
              <a:avLst/>
            </a:prstGeom>
            <a:noFill/>
          </p:spPr>
          <p:txBody>
            <a:bodyPr wrap="none" rtlCol="0">
              <a:spAutoFit/>
            </a:bodyPr>
            <a:lstStyle/>
            <a:p>
              <a:r>
                <a:rPr lang="zh-CN" altLang="en-US" smtClean="0">
                  <a:latin typeface="楷体" panose="02010609060101010101" pitchFamily="49" charset="-122"/>
                  <a:ea typeface="楷体" panose="02010609060101010101" pitchFamily="49" charset="-122"/>
                </a:rPr>
                <a:t>变量名</a:t>
              </a:r>
              <a:endParaRPr lang="zh-CN" altLang="en-US">
                <a:latin typeface="楷体" panose="02010609060101010101" pitchFamily="49" charset="-122"/>
                <a:ea typeface="楷体" panose="02010609060101010101" pitchFamily="49" charset="-122"/>
              </a:endParaRPr>
            </a:p>
          </p:txBody>
        </p:sp>
        <p:sp>
          <p:nvSpPr>
            <p:cNvPr id="22" name="下箭头 21"/>
            <p:cNvSpPr/>
            <p:nvPr/>
          </p:nvSpPr>
          <p:spPr bwMode="auto">
            <a:xfrm>
              <a:off x="7103821" y="3939164"/>
              <a:ext cx="188648" cy="498604"/>
            </a:xfrm>
            <a:prstGeom prst="downArrow">
              <a:avLst/>
            </a:prstGeom>
            <a:solidFill>
              <a:srgbClr val="99CCFF"/>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29" name="组合 28"/>
          <p:cNvGrpSpPr/>
          <p:nvPr/>
        </p:nvGrpSpPr>
        <p:grpSpPr>
          <a:xfrm>
            <a:off x="7370806" y="3507183"/>
            <a:ext cx="1584546" cy="1867926"/>
            <a:chOff x="7370806" y="3507183"/>
            <a:chExt cx="1584546" cy="1867926"/>
          </a:xfrm>
        </p:grpSpPr>
        <p:sp>
          <p:nvSpPr>
            <p:cNvPr id="20" name="文本框 19"/>
            <p:cNvSpPr txBox="1"/>
            <p:nvPr/>
          </p:nvSpPr>
          <p:spPr>
            <a:xfrm>
              <a:off x="7847356" y="3507183"/>
              <a:ext cx="1107996" cy="461665"/>
            </a:xfrm>
            <a:prstGeom prst="rect">
              <a:avLst/>
            </a:prstGeom>
            <a:noFill/>
          </p:spPr>
          <p:txBody>
            <a:bodyPr wrap="none" rtlCol="0">
              <a:spAutoFit/>
            </a:bodyPr>
            <a:lstStyle/>
            <a:p>
              <a:r>
                <a:rPr lang="zh-CN" altLang="en-US" smtClean="0">
                  <a:latin typeface="楷体" panose="02010609060101010101" pitchFamily="49" charset="-122"/>
                  <a:ea typeface="楷体" panose="02010609060101010101" pitchFamily="49" charset="-122"/>
                </a:rPr>
                <a:t>变量值</a:t>
              </a:r>
              <a:endParaRPr lang="zh-CN" altLang="en-US">
                <a:latin typeface="楷体" panose="02010609060101010101" pitchFamily="49" charset="-122"/>
                <a:ea typeface="楷体" panose="02010609060101010101" pitchFamily="49" charset="-122"/>
              </a:endParaRPr>
            </a:p>
          </p:txBody>
        </p:sp>
        <p:grpSp>
          <p:nvGrpSpPr>
            <p:cNvPr id="26" name="组合 25"/>
            <p:cNvGrpSpPr/>
            <p:nvPr/>
          </p:nvGrpSpPr>
          <p:grpSpPr>
            <a:xfrm>
              <a:off x="7370806" y="3939164"/>
              <a:ext cx="1103008" cy="1435945"/>
              <a:chOff x="7370806" y="3939164"/>
              <a:chExt cx="1103008" cy="1435945"/>
            </a:xfrm>
          </p:grpSpPr>
          <p:sp>
            <p:nvSpPr>
              <p:cNvPr id="24" name="矩形 23"/>
              <p:cNvSpPr/>
              <p:nvPr/>
            </p:nvSpPr>
            <p:spPr bwMode="auto">
              <a:xfrm>
                <a:off x="8359061" y="3939164"/>
                <a:ext cx="114753" cy="1277701"/>
              </a:xfrm>
              <a:prstGeom prst="rect">
                <a:avLst/>
              </a:prstGeom>
              <a:solidFill>
                <a:srgbClr val="99CCFF"/>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5" name="左箭头 24"/>
              <p:cNvSpPr/>
              <p:nvPr/>
            </p:nvSpPr>
            <p:spPr bwMode="auto">
              <a:xfrm>
                <a:off x="7370806" y="5144275"/>
                <a:ext cx="1099768" cy="230834"/>
              </a:xfrm>
              <a:prstGeom prst="leftArrow">
                <a:avLst/>
              </a:prstGeom>
              <a:solidFill>
                <a:srgbClr val="99CCFF"/>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grpSp>
      <p:pic>
        <p:nvPicPr>
          <p:cNvPr id="32" name="图片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2997990"/>
            <a:ext cx="2813195" cy="374669"/>
          </a:xfrm>
          <a:prstGeom prst="rect">
            <a:avLst/>
          </a:prstGeom>
        </p:spPr>
      </p:pic>
      <p:sp>
        <p:nvSpPr>
          <p:cNvPr id="8" name="灯片编号占位符 7"/>
          <p:cNvSpPr>
            <a:spLocks noGrp="1"/>
          </p:cNvSpPr>
          <p:nvPr>
            <p:ph type="sldNum" sz="quarter" idx="12"/>
          </p:nvPr>
        </p:nvSpPr>
        <p:spPr/>
        <p:txBody>
          <a:bodyPr/>
          <a:lstStyle/>
          <a:p>
            <a:fld id="{EC03C6CA-3C3D-40C1-A420-2C567DB71F3D}" type="slidenum">
              <a:rPr lang="zh-CN" altLang="en-US" smtClean="0"/>
              <a:t>9</a:t>
            </a:fld>
            <a:endParaRPr lang="zh-CN" altLang="en-US"/>
          </a:p>
        </p:txBody>
      </p:sp>
    </p:spTree>
    <p:extLst>
      <p:ext uri="{BB962C8B-B14F-4D97-AF65-F5344CB8AC3E}">
        <p14:creationId xmlns:p14="http://schemas.microsoft.com/office/powerpoint/2010/main" val="647579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arn(inVertic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circle(in)">
                                      <p:cBhvr>
                                        <p:cTn id="22" dur="20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heel(1)">
                                      <p:cBhvr>
                                        <p:cTn id="27" dur="20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circle(in)">
                                      <p:cBhvr>
                                        <p:cTn id="3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SCORE" val="0.0"/>
  <p:tag name="PROBLEMHASREMARK" val="True"/>
  <p:tag name="PROBLEMREMARK" val="4.0/3*Π*r*r*r&#10;4/3.0*Π*r*r*r"/>
  <p:tag name="PROBLEMBLANK" val="[]"/>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1"/>
</p:tagLst>
</file>

<file path=ppt/tags/tag2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2"/>
</p:tagLst>
</file>

<file path=ppt/tags/tag2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3"/>
</p:tagLst>
</file>

<file path=ppt/tags/tag2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4"/>
</p:tagLst>
</file>

<file path=ppt/tags/tag28.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5"/>
</p:tagLst>
</file>

<file path=ppt/tags/tag2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3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3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6.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课件1">
  <a:themeElements>
    <a:clrScheme name="tup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up">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99CCFF"/>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99CCFF"/>
        </a:solidFill>
        <a:ln>
          <a:noFill/>
        </a:ln>
        <a:effectLst/>
        <a:extLs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txDef>
      <a:spPr>
        <a:noFill/>
      </a:spPr>
      <a:bodyPr wrap="none" rtlCol="0">
        <a:spAutoFit/>
      </a:bodyPr>
      <a:lstStyle>
        <a:defPPr>
          <a:defRPr smtClean="0">
            <a:latin typeface="楷体" panose="02010609060101010101" pitchFamily="49" charset="-122"/>
            <a:ea typeface="楷体" panose="02010609060101010101" pitchFamily="49" charset="-122"/>
          </a:defRPr>
        </a:defPPr>
      </a:lstStyle>
    </a:txDef>
  </a:objectDefaults>
  <a:extraClrSchemeLst>
    <a:extraClrScheme>
      <a:clrScheme name="tup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up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p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p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p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up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3章数据类型.pptx" id="{B349B7BD-1BD5-4CA8-B586-108D97D9BB2C}" vid="{3109A4F5-5989-4C49-83F4-6884A16AE12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2980</TotalTime>
  <Words>3227</Words>
  <Application>Microsoft Office PowerPoint</Application>
  <PresentationFormat>全屏显示(4:3)</PresentationFormat>
  <Paragraphs>513</Paragraphs>
  <Slides>36</Slides>
  <Notes>3</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55" baseType="lpstr">
      <vt:lpstr>Microsoft Yahei</vt:lpstr>
      <vt:lpstr>Monotype Sorts</vt:lpstr>
      <vt:lpstr>等线</vt:lpstr>
      <vt:lpstr>方正舒体</vt:lpstr>
      <vt:lpstr>方正姚体</vt:lpstr>
      <vt:lpstr>黑体</vt:lpstr>
      <vt:lpstr>华文细黑</vt:lpstr>
      <vt:lpstr>楷体</vt:lpstr>
      <vt:lpstr>楷体_GB2312</vt:lpstr>
      <vt:lpstr>隶书</vt:lpstr>
      <vt:lpstr>宋体</vt:lpstr>
      <vt:lpstr>Arial</vt:lpstr>
      <vt:lpstr>Arial Black</vt:lpstr>
      <vt:lpstr>Calibri</vt:lpstr>
      <vt:lpstr>Times New Roman</vt:lpstr>
      <vt:lpstr>Wingdings</vt:lpstr>
      <vt:lpstr>Wingdings 2</vt:lpstr>
      <vt:lpstr>课件1</vt:lpstr>
      <vt:lpstr>位图图像</vt:lpstr>
      <vt:lpstr>PowerPoint 演示文稿</vt:lpstr>
      <vt:lpstr>PowerPoint 演示文稿</vt:lpstr>
      <vt:lpstr>PowerPoint 演示文稿</vt:lpstr>
      <vt:lpstr>PowerPoint 演示文稿</vt:lpstr>
      <vt:lpstr>PowerPoint 演示文稿</vt:lpstr>
      <vt:lpstr>转义字符</vt:lpstr>
      <vt:lpstr>符号常量：用标识符代表常量</vt:lpstr>
      <vt:lpstr>PowerPoint 演示文稿</vt:lpstr>
      <vt:lpstr>变量</vt:lpstr>
      <vt:lpstr>变量的类型决定了什么？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运算符</vt:lpstr>
      <vt:lpstr>PowerPoint 演示文稿</vt:lpstr>
      <vt:lpstr>PowerPoint 演示文稿</vt:lpstr>
      <vt:lpstr>PowerPoint 演示文稿</vt:lpstr>
      <vt:lpstr>PowerPoint 演示文稿</vt:lpstr>
      <vt:lpstr>不同类型数据间的混合运算</vt:lpstr>
      <vt:lpstr>PowerPoint 演示文稿</vt:lpstr>
      <vt:lpstr>PowerPoint 演示文稿</vt:lpstr>
      <vt:lpstr>PowerPoint 演示文稿</vt:lpstr>
      <vt:lpstr>PowerPoint 演示文稿</vt:lpstr>
      <vt:lpstr>PowerPoint 演示文稿</vt:lpstr>
      <vt:lpstr>赋值表达式的类型转换 </vt:lpstr>
      <vt:lpstr>赋值表达式的类型转换 </vt:lpstr>
      <vt:lpstr>赋值表达式的类型转换 </vt:lpstr>
      <vt:lpstr>赋值表达式的类型转换 </vt:lpstr>
      <vt:lpstr>PowerPoint 演示文稿</vt:lpstr>
      <vt:lpstr>PowerPoint 演示文稿</vt:lpstr>
      <vt:lpstr>运算符（优先级和结合性）和表达式</vt:lpstr>
      <vt:lpstr>思考：</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lfx</dc:creator>
  <cp:keywords>计算机文化基础电子教案</cp:keywords>
  <cp:lastModifiedBy>delube</cp:lastModifiedBy>
  <cp:revision>291</cp:revision>
  <dcterms:created xsi:type="dcterms:W3CDTF">2005-09-08T00:12:49Z</dcterms:created>
  <dcterms:modified xsi:type="dcterms:W3CDTF">2022-03-05T15:05:45Z</dcterms:modified>
</cp:coreProperties>
</file>