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4"/>
  </p:notesMasterIdLst>
  <p:handoutMasterIdLst>
    <p:handoutMasterId r:id="rId85"/>
  </p:handoutMasterIdLst>
  <p:sldIdLst>
    <p:sldId id="530" r:id="rId2"/>
    <p:sldId id="531" r:id="rId3"/>
    <p:sldId id="532" r:id="rId4"/>
    <p:sldId id="428" r:id="rId5"/>
    <p:sldId id="352" r:id="rId6"/>
    <p:sldId id="433" r:id="rId7"/>
    <p:sldId id="434" r:id="rId8"/>
    <p:sldId id="423" r:id="rId9"/>
    <p:sldId id="435" r:id="rId10"/>
    <p:sldId id="436" r:id="rId11"/>
    <p:sldId id="437" r:id="rId12"/>
    <p:sldId id="533" r:id="rId13"/>
    <p:sldId id="381" r:id="rId14"/>
    <p:sldId id="534" r:id="rId15"/>
    <p:sldId id="413" r:id="rId16"/>
    <p:sldId id="438" r:id="rId17"/>
    <p:sldId id="535" r:id="rId18"/>
    <p:sldId id="537" r:id="rId19"/>
    <p:sldId id="536" r:id="rId20"/>
    <p:sldId id="538" r:id="rId21"/>
    <p:sldId id="439" r:id="rId22"/>
    <p:sldId id="440" r:id="rId23"/>
    <p:sldId id="382" r:id="rId24"/>
    <p:sldId id="540" r:id="rId25"/>
    <p:sldId id="441" r:id="rId26"/>
    <p:sldId id="442" r:id="rId27"/>
    <p:sldId id="443" r:id="rId28"/>
    <p:sldId id="444" r:id="rId29"/>
    <p:sldId id="391" r:id="rId30"/>
    <p:sldId id="446" r:id="rId31"/>
    <p:sldId id="541" r:id="rId32"/>
    <p:sldId id="542" r:id="rId33"/>
    <p:sldId id="543" r:id="rId34"/>
    <p:sldId id="399" r:id="rId35"/>
    <p:sldId id="447" r:id="rId36"/>
    <p:sldId id="544" r:id="rId37"/>
    <p:sldId id="545" r:id="rId38"/>
    <p:sldId id="448" r:id="rId39"/>
    <p:sldId id="449" r:id="rId40"/>
    <p:sldId id="450" r:id="rId41"/>
    <p:sldId id="451" r:id="rId42"/>
    <p:sldId id="452" r:id="rId43"/>
    <p:sldId id="458" r:id="rId44"/>
    <p:sldId id="546" r:id="rId45"/>
    <p:sldId id="547" r:id="rId46"/>
    <p:sldId id="453" r:id="rId47"/>
    <p:sldId id="454" r:id="rId48"/>
    <p:sldId id="548" r:id="rId49"/>
    <p:sldId id="496" r:id="rId50"/>
    <p:sldId id="549" r:id="rId51"/>
    <p:sldId id="455" r:id="rId52"/>
    <p:sldId id="550" r:id="rId53"/>
    <p:sldId id="456" r:id="rId54"/>
    <p:sldId id="551" r:id="rId55"/>
    <p:sldId id="457" r:id="rId56"/>
    <p:sldId id="552" r:id="rId57"/>
    <p:sldId id="553" r:id="rId58"/>
    <p:sldId id="554" r:id="rId59"/>
    <p:sldId id="459" r:id="rId60"/>
    <p:sldId id="555" r:id="rId61"/>
    <p:sldId id="556" r:id="rId62"/>
    <p:sldId id="424" r:id="rId63"/>
    <p:sldId id="557" r:id="rId64"/>
    <p:sldId id="558" r:id="rId65"/>
    <p:sldId id="559" r:id="rId66"/>
    <p:sldId id="560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522" r:id="rId76"/>
    <p:sldId id="523" r:id="rId77"/>
    <p:sldId id="524" r:id="rId78"/>
    <p:sldId id="525" r:id="rId79"/>
    <p:sldId id="526" r:id="rId80"/>
    <p:sldId id="527" r:id="rId81"/>
    <p:sldId id="528" r:id="rId82"/>
    <p:sldId id="529" r:id="rId83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6600"/>
    <a:srgbClr val="FF33CC"/>
    <a:srgbClr val="FFFFFF"/>
    <a:srgbClr val="800000"/>
    <a:srgbClr val="CC0000"/>
    <a:srgbClr val="000099"/>
    <a:srgbClr val="0099FF"/>
    <a:srgbClr val="00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2" autoAdjust="0"/>
    <p:restoredTop sz="54452" autoAdjust="0"/>
  </p:normalViewPr>
  <p:slideViewPr>
    <p:cSldViewPr>
      <p:cViewPr varScale="1">
        <p:scale>
          <a:sx n="94" d="100"/>
          <a:sy n="94" d="100"/>
        </p:scale>
        <p:origin x="8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73001B-8F2F-4FEC-925D-ACAA8880F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1200" smtClean="0"/>
              <a:t>清华大学</a:t>
            </a:r>
            <a:r>
              <a:rPr kumimoji="1" lang="en-US" altLang="zh-CN" sz="1200" smtClean="0"/>
              <a:t>《</a:t>
            </a:r>
            <a:r>
              <a:rPr kumimoji="1" lang="zh-CN" altLang="en-US" sz="1200" smtClean="0"/>
              <a:t>计算机文化基础</a:t>
            </a:r>
            <a:r>
              <a:rPr kumimoji="1" lang="en-US" altLang="zh-CN" sz="1200" smtClean="0"/>
              <a:t>》</a:t>
            </a:r>
            <a:r>
              <a:rPr kumimoji="1" lang="zh-CN" altLang="en-US" sz="1200" smtClean="0"/>
              <a:t>电子教案</a:t>
            </a: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1" lang="en-US" altLang="zh-CN" sz="1200" smtClean="0"/>
              <a:t>2003</a:t>
            </a:r>
            <a:r>
              <a:rPr kumimoji="1" lang="zh-CN" altLang="en-US" sz="1200" smtClean="0"/>
              <a:t>年</a:t>
            </a:r>
            <a:r>
              <a:rPr kumimoji="1" lang="en-US" altLang="zh-CN" sz="1200" smtClean="0"/>
              <a:t>3</a:t>
            </a:r>
            <a:r>
              <a:rPr kumimoji="1" lang="zh-CN" altLang="en-US" sz="1200" smtClean="0"/>
              <a:t>月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EFA5A87-1F0C-4AD0-977F-B1F6B1D41641}" type="slidenum">
              <a:rPr kumimoji="1" lang="en-US" altLang="zh-CN" sz="1200" smtClean="0"/>
              <a:pPr eaLnBrk="1" hangingPunct="1">
                <a:defRPr/>
              </a:pPr>
              <a:t>‹#›</a:t>
            </a:fld>
            <a:r>
              <a:rPr kumimoji="1" lang="en-US" altLang="zh-CN" sz="1200" smtClean="0"/>
              <a:t> </a:t>
            </a:r>
            <a:r>
              <a:rPr kumimoji="1" lang="zh-CN" altLang="en-US" sz="1200" smtClean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1" name="文本占位符 2"/>
          <p:cNvSpPr>
            <a:spLocks noGrp="1" noChangeArrowheads="1"/>
          </p:cNvSpPr>
          <p:nvPr>
            <p:ph type="body" idx="4294967295"/>
          </p:nvPr>
        </p:nvSpPr>
        <p:spPr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rand() 函数产生的随机数是伪随机数，是根据一个数值按照某个公式推算出来的，这个数值我们称之为“种子”。种子和随机数之间的关系是一种正态分布。</a:t>
            </a:r>
          </a:p>
          <a:p>
            <a:r>
              <a:rPr lang="en-US" altLang="zh-CN" smtClean="0"/>
              <a:t>种子在每次启动计算机时是随机的，但是一旦计算机启动以后它就不再变化了；也就是说，每次启动计算机以后，种子就是定值了，所以根据公式推算出来的结果（也就是生成的随机数）就是固定的。</a:t>
            </a:r>
          </a:p>
          <a:p>
            <a:r>
              <a:rPr lang="en-US" altLang="zh-CN" smtClean="0"/>
              <a:t>我们可以通过 srand() 函数来重新“播种”，这样种子就会发生改变。srand() 的用法为：void srand (unsigned int seed);</a:t>
            </a:r>
          </a:p>
          <a:p>
            <a:r>
              <a:rPr lang="en-US" altLang="zh-CN" smtClean="0"/>
              <a:t>它需要一个 unsigned int 类型的参数。</a:t>
            </a:r>
          </a:p>
          <a:p>
            <a:r>
              <a:rPr lang="en-US" altLang="zh-CN" smtClean="0"/>
              <a:t>使用 &lt;time.h&gt; 头文件中的 time() 函数即可得到当前的时间（精确到秒），就像下面这样：</a:t>
            </a:r>
          </a:p>
          <a:p>
            <a:r>
              <a:rPr lang="en-US" altLang="zh-CN" smtClean="0"/>
              <a:t>srand((unsigned)time(NULL));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4664075"/>
            <a:ext cx="5335588" cy="4419600"/>
          </a:xfrm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5144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575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49657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49657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8910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3" y="3719513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4642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719513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6387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91013" y="1700213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0979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804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14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91013" y="1700213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3534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0209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0715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2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910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6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 noProof="1" smtClean="0"/>
              <a:t> 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700213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0"/>
            <a:ext cx="9144000" cy="620688"/>
          </a:xfrm>
          <a:prstGeom prst="rect">
            <a:avLst/>
          </a:prstGeom>
          <a:solidFill>
            <a:srgbClr val="DDDAEC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1912" y="26650"/>
            <a:ext cx="792088" cy="784900"/>
          </a:xfrm>
          <a:prstGeom prst="ellipse">
            <a:avLst/>
          </a:prstGeom>
          <a:ln w="1270" cap="rnd" cmpd="sng">
            <a:solidFill>
              <a:srgbClr val="CAD4F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B729-C7DA-40F2-B9D7-494E3A0514E0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 flipH="1">
            <a:off x="3708400" y="6248400"/>
            <a:ext cx="5162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4408CE-3D26-4EAA-9B9B-56749FD5A490}" type="slidenum">
              <a:rPr lang="en-US" altLang="zh-CN" b="1">
                <a:solidFill>
                  <a:srgbClr val="5F5F5F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en-US" altLang="zh-CN" b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44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36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rgbClr val="4D4D4D"/>
          </a:solidFill>
          <a:latin typeface="+mn-lt"/>
          <a:ea typeface="+mn-ea"/>
          <a:cs typeface="+mn-cs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3600" kern="1200">
          <a:solidFill>
            <a:srgbClr val="4D4D4D"/>
          </a:solidFill>
          <a:latin typeface="+mn-lt"/>
          <a:ea typeface="+mn-ea"/>
          <a:cs typeface="+mn-cs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6.png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1.wmf"/><Relationship Id="rId5" Type="http://schemas.openxmlformats.org/officeDocument/2006/relationships/image" Target="../media/image43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 txBox="1">
            <a:spLocks noChangeArrowheads="1"/>
          </p:cNvSpPr>
          <p:nvPr/>
        </p:nvSpPr>
        <p:spPr>
          <a:xfrm>
            <a:off x="827088" y="1125538"/>
            <a:ext cx="7848600" cy="1366837"/>
          </a:xfrm>
          <a:prstGeom prst="rect">
            <a:avLst/>
          </a:prstGeom>
        </p:spPr>
        <p:txBody>
          <a:bodyPr anchor="ctr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zh-CN" altLang="en-US" sz="8800" smtClean="0">
                <a:solidFill>
                  <a:srgbClr val="CC0000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第五章</a:t>
            </a:r>
            <a:endParaRPr kumimoji="1" lang="zh-CN" altLang="en-US" sz="8800" dirty="0" smtClean="0">
              <a:solidFill>
                <a:srgbClr val="CC0000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3" name="WordArt 38"/>
          <p:cNvSpPr>
            <a:spLocks noChangeArrowheads="1" noChangeShapeType="1" noTextEdit="1"/>
          </p:cNvSpPr>
          <p:nvPr/>
        </p:nvSpPr>
        <p:spPr bwMode="auto">
          <a:xfrm>
            <a:off x="1692275" y="2997200"/>
            <a:ext cx="52578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循环结构程序设计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95581" y="449039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隶书" panose="02010509060101010101" pitchFamily="49" charset="-122"/>
                <a:ea typeface="隶书" panose="02010509060101010101" pitchFamily="49" charset="-122"/>
              </a:rPr>
              <a:t>陈丽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5726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 显示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的平方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1259632" y="1699896"/>
            <a:ext cx="5388804" cy="3972499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1"/>
                </a:solidFill>
                <a:ea typeface="隶书" panose="02010509060101010101" pitchFamily="49" charset="-122"/>
              </a:rPr>
              <a:t>void main</a:t>
            </a: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{   int i=1;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while(i&lt;=10)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{  </a:t>
            </a:r>
            <a:endParaRPr lang="en-US" altLang="zh-CN" sz="2800" smtClean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	</a:t>
            </a:r>
            <a:r>
              <a:rPr lang="en-US" altLang="zh-CN" sz="2800" smtClean="0">
                <a:solidFill>
                  <a:schemeClr val="tx1"/>
                </a:solidFill>
                <a:ea typeface="隶书" panose="02010509060101010101" pitchFamily="49" charset="-122"/>
              </a:rPr>
              <a:t>printf</a:t>
            </a: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("%d*%d=%d\n",i,i,i*i);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   </a:t>
            </a:r>
            <a:r>
              <a:rPr lang="en-US" altLang="zh-CN" sz="2800" smtClean="0">
                <a:solidFill>
                  <a:schemeClr val="tx1"/>
                </a:solidFill>
                <a:ea typeface="隶书" panose="02010509060101010101" pitchFamily="49" charset="-122"/>
              </a:rPr>
              <a:t>   i</a:t>
            </a: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6840538" y="1703388"/>
            <a:ext cx="1746250" cy="4146550"/>
          </a:xfrm>
          <a:prstGeom prst="rect">
            <a:avLst/>
          </a:prstGeom>
          <a:solidFill>
            <a:schemeClr val="bg2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运行结果：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1*1=1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2*2=4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3*3=9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4*4=16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5*5=25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6*6=36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7*7=49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8*8=64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9*9=81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10*10=100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39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0" grpId="0" build="p"/>
      <p:bldP spid="723971" grpId="0" build="p" animBg="1"/>
      <p:bldP spid="7239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00213"/>
            <a:ext cx="8229600" cy="3182937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题目：猴子吃桃问题：猴子第一天摘下若干个桃子，当即吃了一半，还不过瘾，又多吃了一个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第二天早上又将剩下的桃子吃掉一半，又多吃了一个。以后每天早上都吃了前一天剩下的一半零一个。到第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天早上想再吃时，见只剩下一个桃子了。求第一天共摘了多少。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072357" y="1029493"/>
            <a:ext cx="730680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#include&lt;stdio.h&gt; </a:t>
            </a:r>
            <a:br>
              <a:rPr lang="en-US" altLang="zh-CN" sz="2400" b="1"/>
            </a:br>
            <a:r>
              <a:rPr lang="en-US" altLang="zh-CN" sz="2400" b="1" smtClean="0"/>
              <a:t>void main</a:t>
            </a:r>
            <a:r>
              <a:rPr lang="en-US" altLang="zh-CN" sz="2400" b="1"/>
              <a:t>() </a:t>
            </a:r>
            <a:br>
              <a:rPr lang="en-US" altLang="zh-CN" sz="2400" b="1"/>
            </a:br>
            <a:r>
              <a:rPr lang="en-US" altLang="zh-CN" sz="2400" b="1"/>
              <a:t>{ </a:t>
            </a:r>
            <a:br>
              <a:rPr lang="en-US" altLang="zh-CN" sz="2400" b="1"/>
            </a:br>
            <a:r>
              <a:rPr lang="en-US" altLang="zh-CN" sz="2400" b="1"/>
              <a:t>int day,x1,x2; </a:t>
            </a:r>
            <a:br>
              <a:rPr lang="en-US" altLang="zh-CN" sz="2400" b="1"/>
            </a:br>
            <a:r>
              <a:rPr lang="en-US" altLang="zh-CN" sz="2400" b="1"/>
              <a:t>day=9; </a:t>
            </a:r>
            <a:br>
              <a:rPr lang="en-US" altLang="zh-CN" sz="2400" b="1"/>
            </a:br>
            <a:r>
              <a:rPr lang="en-US" altLang="zh-CN" sz="2400" b="1"/>
              <a:t>x2=1; </a:t>
            </a:r>
            <a:br>
              <a:rPr lang="en-US" altLang="zh-CN" sz="2400" b="1"/>
            </a:br>
            <a:r>
              <a:rPr lang="en-US" altLang="zh-CN" sz="2400" b="1"/>
              <a:t>while(day&gt;0) 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{x1=(x2+1)*2;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</a:t>
            </a:r>
            <a:r>
              <a:rPr lang="en-US" altLang="zh-CN" sz="2400" b="1">
                <a:solidFill>
                  <a:srgbClr val="00B050"/>
                </a:solidFill>
              </a:rPr>
              <a:t>/*</a:t>
            </a:r>
            <a:r>
              <a:rPr lang="zh-CN" altLang="en-US" sz="2400" b="1">
                <a:solidFill>
                  <a:srgbClr val="00B050"/>
                </a:solidFill>
              </a:rPr>
              <a:t>第一天的桃子数是第</a:t>
            </a:r>
            <a:r>
              <a:rPr lang="en-US" altLang="zh-CN" sz="2400" b="1">
                <a:solidFill>
                  <a:srgbClr val="00B050"/>
                </a:solidFill>
              </a:rPr>
              <a:t>2</a:t>
            </a:r>
            <a:r>
              <a:rPr lang="zh-CN" altLang="en-US" sz="2400" b="1">
                <a:solidFill>
                  <a:srgbClr val="00B050"/>
                </a:solidFill>
              </a:rPr>
              <a:t>天桃子数加</a:t>
            </a:r>
            <a:r>
              <a:rPr lang="en-US" altLang="zh-CN" sz="2400" b="1">
                <a:solidFill>
                  <a:srgbClr val="00B050"/>
                </a:solidFill>
              </a:rPr>
              <a:t>1</a:t>
            </a:r>
            <a:r>
              <a:rPr lang="zh-CN" altLang="en-US" sz="2400" b="1">
                <a:solidFill>
                  <a:srgbClr val="00B050"/>
                </a:solidFill>
              </a:rPr>
              <a:t>后的</a:t>
            </a:r>
            <a:r>
              <a:rPr lang="en-US" altLang="zh-CN" sz="2400" b="1">
                <a:solidFill>
                  <a:srgbClr val="00B050"/>
                </a:solidFill>
              </a:rPr>
              <a:t>2</a:t>
            </a:r>
            <a:r>
              <a:rPr lang="zh-CN" altLang="en-US" sz="2400" b="1">
                <a:solidFill>
                  <a:srgbClr val="00B050"/>
                </a:solidFill>
              </a:rPr>
              <a:t>倍*</a:t>
            </a:r>
            <a:r>
              <a:rPr lang="en-US" altLang="zh-CN" sz="2400" b="1">
                <a:solidFill>
                  <a:srgbClr val="00B050"/>
                </a:solidFill>
              </a:rPr>
              <a:t>/ 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x2=x1; 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day--; 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} </a:t>
            </a:r>
            <a:br>
              <a:rPr lang="en-US" altLang="zh-CN" sz="2400" b="1"/>
            </a:br>
            <a:r>
              <a:rPr lang="en-US" altLang="zh-CN" sz="2400" b="1"/>
              <a:t>printf("the total is %d\n",x1); </a:t>
            </a:r>
            <a:br>
              <a:rPr lang="en-US" altLang="zh-CN" sz="2400" b="1"/>
            </a:br>
            <a:r>
              <a:rPr lang="en-US" altLang="zh-CN" sz="2400" b="1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4" grpId="0" build="p"/>
      <p:bldP spid="724994" grpId="1" build="p"/>
      <p:bldP spid="724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do-while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语句实现循环</a:t>
            </a:r>
            <a:endParaRPr kumimoji="1" lang="zh-CN" altLang="en-US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11560" y="692696"/>
            <a:ext cx="806489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语句的特点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先执行循环体，然后判断循环条件是否成立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lvl="2" indent="-457200">
              <a:buClr>
                <a:srgbClr val="FF00FF"/>
              </a:buClr>
              <a:buFont typeface="隶书" panose="02010509060101010101" pitchFamily="49" charset="-122"/>
              <a:buChar char="☆"/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一般形式</a:t>
            </a:r>
            <a:r>
              <a:rPr lang="zh-CN" altLang="en-US" sz="3200" b="1" smtClean="0"/>
              <a:t>：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0825" y="3860800"/>
            <a:ext cx="88931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执行过程：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先执行一次指定的循环体语句，然后判别表达式，当表达式的值为非零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真”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时，返回重新执行循环体语句，如此反复，直到表达式的值等于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为止，此时循环结束。</a:t>
            </a:r>
          </a:p>
          <a:p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注意：至少执行一次循环体</a:t>
            </a:r>
          </a:p>
        </p:txBody>
      </p:sp>
      <p:pic>
        <p:nvPicPr>
          <p:cNvPr id="6" name="Picture 11" descr="f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49413"/>
            <a:ext cx="3773487" cy="2211387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96285" y="2348880"/>
            <a:ext cx="2494594" cy="1200329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  <a:r>
              <a:rPr lang="zh-CN" altLang="zh-CN" sz="2400">
                <a:solidFill>
                  <a:srgbClr val="00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循环体语句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56" y="904874"/>
            <a:ext cx="8675688" cy="5329238"/>
          </a:xfrm>
          <a:solidFill>
            <a:srgbClr val="336699"/>
          </a:solidFill>
          <a:ln>
            <a:solidFill>
              <a:schemeClr val="accent1"/>
            </a:solidFill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do...while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的和</a:t>
            </a:r>
            <a:b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&lt;stdio.h&gt;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main()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{ int i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sum=0;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i=1;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do 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{ sum=sum+i;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i++;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while(i&lt;=100);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printf("%d\n″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sum)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5309394" y="904874"/>
            <a:ext cx="3600450" cy="64770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5050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r:id="rId3" imgW="304668" imgH="431613" progId="Equation.3">
                  <p:embed/>
                </p:oleObj>
              </mc:Choice>
              <mc:Fallback>
                <p:oleObj r:id="rId3" imgW="30466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4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33375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语句和用</a:t>
            </a:r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do-while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语句的比较</a:t>
            </a:r>
            <a:endParaRPr kumimoji="1" lang="zh-CN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8925" y="1341438"/>
            <a:ext cx="86042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楷体" panose="02010609060101010101" pitchFamily="49" charset="-122"/>
              <a:buChar char="★"/>
            </a:pP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一般情况下，用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语句和用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句处理同一问题时，若二者的循环体部分是一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样的，它们的结果也一样</a:t>
            </a: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楷体" panose="02010609060101010101" pitchFamily="49" charset="-122"/>
              <a:buChar char="★"/>
            </a:pP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后面的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表达式一开始就为假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(0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时，两种循环的</a:t>
            </a: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是不同的</a:t>
            </a: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75688" cy="5329238"/>
          </a:xfrm>
          <a:solidFill>
            <a:srgbClr val="336699"/>
          </a:solidFill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kumimoji="1" lang="zh-CN" altLang="en-US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while</a:t>
            </a:r>
            <a:r>
              <a:rPr kumimoji="1" lang="zh-CN" altLang="en-US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do-while</a:t>
            </a:r>
            <a:r>
              <a:rPr kumimoji="1" lang="zh-CN" altLang="en-US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循环的比较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1" lang="zh-CN" altLang="en-US" sz="2600" u="sng" dirty="0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 #include &lt;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		  (2) #include &lt;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main ( )            			void main( )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sum=0</a:t>
            </a:r>
            <a:r>
              <a:rPr kumimoji="1" lang="zh-CN" altLang="en-US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         		{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sum=0</a:t>
            </a:r>
            <a:r>
              <a:rPr kumimoji="1" lang="zh-CN" altLang="en-US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(“%d″</a:t>
            </a:r>
            <a:r>
              <a:rPr kumimoji="1" lang="zh-CN" altLang="en-US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        		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(”%d″</a:t>
            </a:r>
            <a:r>
              <a:rPr kumimoji="1" lang="zh-CN" altLang="en-US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while (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&lt;=10)         		do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{sum=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sum+i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             		  { sum=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sum+i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                          			     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++;}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                          			    while (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&lt;=10);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(“sum=%d\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n”,sum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                  				   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(“sum=%d\</a:t>
            </a:r>
            <a:r>
              <a:rPr kumimoji="1" lang="en-US" altLang="zh-CN" sz="2600" b="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n”,sum</a:t>
            </a: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     </a:t>
            </a:r>
            <a:b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6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			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792163" y="404813"/>
            <a:ext cx="2879725" cy="3744912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再运行一次：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11↙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sum=0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5651500" y="404813"/>
            <a:ext cx="2879725" cy="3744912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再运行一次：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11↙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sum=11</a:t>
            </a: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3338513" y="4448175"/>
            <a:ext cx="5722937" cy="2276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2800" b="1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说明：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后面的表达式的第一次的值为“真”时，两种循环得到的结果相同。否则，二者结果不相同。</a:t>
            </a:r>
            <a:endParaRPr lang="zh-CN" altLang="en-US" smtClean="0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>
            <a:off x="4284663" y="1196975"/>
            <a:ext cx="0" cy="467995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4" grpId="0" bldLvl="0" animBg="1"/>
      <p:bldP spid="698377" grpId="0" animBg="1"/>
      <p:bldP spid="69837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39750" y="2420938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4000" b="1"/>
              <a:t>问题描述：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4000" b="1"/>
              <a:t>猜数游戏。要求猜一个介于</a:t>
            </a:r>
            <a:r>
              <a:rPr lang="en-US" altLang="zh-CN" sz="4000" b="1"/>
              <a:t>1</a:t>
            </a:r>
            <a:r>
              <a:rPr lang="zh-CN" altLang="en-US" sz="4000" b="1"/>
              <a:t>～</a:t>
            </a:r>
            <a:r>
              <a:rPr lang="en-US" altLang="zh-CN" sz="4000" b="1"/>
              <a:t>10</a:t>
            </a:r>
            <a:r>
              <a:rPr lang="zh-CN" altLang="en-US" sz="4000" b="1"/>
              <a:t>之间的数字，根据用户猜测的数与标准值进行对比，并给出提示，以便下次猜测能接近标准值，直到猜中为止。  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684213" y="836613"/>
            <a:ext cx="7632700" cy="47704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main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int number=5,guess;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printf ("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猜一个介于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之间的数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printf("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请输入您猜测的数：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scanf("%d",&amp;guess);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if (guess &gt;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printf("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太大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else if (guess &lt;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printf("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太小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}  while (guess != number);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printf("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您猜中了！ 答案为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%d\n",number);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116013" y="1341438"/>
            <a:ext cx="540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716463" y="1052513"/>
            <a:ext cx="3851275" cy="1795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>
              <a:spcBef>
                <a:spcPct val="20000"/>
              </a:spcBef>
              <a:buChar char="•"/>
              <a:tabLst>
                <a:tab pos="0" algn="l"/>
              </a:tabLst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猜一个介于 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之间的数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请输入您猜测的数：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太小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请输入您猜测的数：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您猜中了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!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答案为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5</a:t>
            </a:r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2051050" y="2924175"/>
            <a:ext cx="1584325" cy="288925"/>
          </a:xfrm>
          <a:prstGeom prst="rect">
            <a:avLst/>
          </a:prstGeom>
          <a:noFill/>
          <a:ln w="254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24" name="Line 8"/>
          <p:cNvSpPr>
            <a:spLocks noChangeShapeType="1"/>
          </p:cNvSpPr>
          <p:nvPr/>
        </p:nvSpPr>
        <p:spPr bwMode="auto">
          <a:xfrm flipV="1">
            <a:off x="3708400" y="1628775"/>
            <a:ext cx="1008063" cy="129698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6025" name="Rectangle 9"/>
          <p:cNvSpPr>
            <a:spLocks noChangeArrowheads="1"/>
          </p:cNvSpPr>
          <p:nvPr/>
        </p:nvSpPr>
        <p:spPr bwMode="auto">
          <a:xfrm>
            <a:off x="2051050" y="3933825"/>
            <a:ext cx="2160588" cy="358775"/>
          </a:xfrm>
          <a:prstGeom prst="rect">
            <a:avLst/>
          </a:prstGeom>
          <a:noFill/>
          <a:ln w="254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2124075" y="4292600"/>
            <a:ext cx="1584325" cy="287338"/>
          </a:xfrm>
          <a:prstGeom prst="rect">
            <a:avLst/>
          </a:prstGeom>
          <a:noFill/>
          <a:ln w="254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1908175" y="4581525"/>
            <a:ext cx="2519363" cy="358775"/>
          </a:xfrm>
          <a:prstGeom prst="rect">
            <a:avLst/>
          </a:prstGeom>
          <a:noFill/>
          <a:ln w="254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240088" cy="1571625"/>
          </a:xfrm>
          <a:prstGeom prst="rect">
            <a:avLst/>
          </a:prstGeom>
          <a:gradFill rotWithShape="1">
            <a:gsLst>
              <a:gs pos="0">
                <a:srgbClr val="76C7FE">
                  <a:alpha val="54999"/>
                </a:srgbClr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输入数字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5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do…while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循环中的条件为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输出结果消息后，程序终止。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6029" name="AutoShape 13"/>
          <p:cNvSpPr>
            <a:spLocks noChangeArrowheads="1"/>
          </p:cNvSpPr>
          <p:nvPr/>
        </p:nvSpPr>
        <p:spPr bwMode="auto">
          <a:xfrm>
            <a:off x="4643438" y="2636838"/>
            <a:ext cx="576262" cy="2305050"/>
          </a:xfrm>
          <a:prstGeom prst="curvedLeftArrow">
            <a:avLst>
              <a:gd name="adj1" fmla="val 80000"/>
              <a:gd name="adj2" fmla="val 160000"/>
              <a:gd name="adj3" fmla="val 33319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30" name="AutoShape 14"/>
          <p:cNvSpPr>
            <a:spLocks noChangeArrowheads="1"/>
          </p:cNvSpPr>
          <p:nvPr/>
        </p:nvSpPr>
        <p:spPr bwMode="auto">
          <a:xfrm rot="10564594">
            <a:off x="73025" y="2349500"/>
            <a:ext cx="827088" cy="2447925"/>
          </a:xfrm>
          <a:prstGeom prst="curvedLeftArrow">
            <a:avLst>
              <a:gd name="adj1" fmla="val 59194"/>
              <a:gd name="adj2" fmla="val 118388"/>
              <a:gd name="adj3" fmla="val 33319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6032" name="Rectangle 16"/>
          <p:cNvSpPr/>
          <p:nvPr/>
        </p:nvSpPr>
        <p:spPr>
          <a:xfrm>
            <a:off x="901700" y="5476875"/>
            <a:ext cx="7326044" cy="1200329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9144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srand((</a:t>
            </a:r>
            <a:r>
              <a:rPr lang="en-US" altLang="zh-CN" sz="2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unsigned)time(NULL)) </a:t>
            </a:r>
            <a:r>
              <a:rPr lang="zh-CN" altLang="en-US" sz="2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头文件</a:t>
            </a:r>
            <a:r>
              <a:rPr lang="en-US" altLang="zh-CN" sz="2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stdlib.h</a:t>
            </a:r>
            <a:r>
              <a:rPr lang="zh-CN" altLang="en-US" sz="2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2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time.h</a:t>
            </a:r>
            <a:endParaRPr lang="zh-CN" altLang="en-US" sz="2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defTabSz="9144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</a:rPr>
              <a:t>产生一个</a:t>
            </a:r>
            <a:r>
              <a:rPr lang="en-US" altLang="zh-CN" sz="2400" noProof="1">
                <a:solidFill>
                  <a:srgbClr val="FF0000"/>
                </a:solidFill>
              </a:rPr>
              <a:t>1-10</a:t>
            </a:r>
            <a:r>
              <a:rPr lang="zh-CN" altLang="en-US" sz="2400" noProof="1">
                <a:solidFill>
                  <a:srgbClr val="FF0000"/>
                </a:solidFill>
              </a:rPr>
              <a:t>的随机数：</a:t>
            </a:r>
            <a:r>
              <a:rPr lang="en-US" altLang="zh-CN" sz="2400" noProof="1">
                <a:solidFill>
                  <a:srgbClr val="FF0000"/>
                </a:solidFill>
              </a:rPr>
              <a:t>number=rand()%10+1;</a:t>
            </a:r>
          </a:p>
          <a:p>
            <a:pPr marL="0" indent="0" defTabSz="9144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</a:rPr>
              <a:t>产生一个</a:t>
            </a:r>
            <a:r>
              <a:rPr lang="en-US" altLang="zh-CN" sz="2400" noProof="1">
                <a:solidFill>
                  <a:srgbClr val="FF0000"/>
                </a:solidFill>
              </a:rPr>
              <a:t>m-n</a:t>
            </a:r>
            <a:r>
              <a:rPr lang="zh-CN" altLang="en-US" sz="2400" noProof="1">
                <a:solidFill>
                  <a:srgbClr val="FF0000"/>
                </a:solidFill>
              </a:rPr>
              <a:t>的随机数</a:t>
            </a:r>
            <a:r>
              <a:rPr lang="zh-CN" altLang="en-US" sz="2400" noProof="1" smtClean="0">
                <a:solidFill>
                  <a:srgbClr val="FF0000"/>
                </a:solidFill>
              </a:rPr>
              <a:t>： </a:t>
            </a:r>
            <a:r>
              <a:rPr lang="en-US" altLang="zh-CN" sz="2400" noProof="1" smtClean="0">
                <a:solidFill>
                  <a:srgbClr val="FF0000"/>
                </a:solidFill>
              </a:rPr>
              <a:t>number=rand</a:t>
            </a:r>
            <a:r>
              <a:rPr lang="en-US" altLang="zh-CN" sz="2400" noProof="1">
                <a:solidFill>
                  <a:srgbClr val="FF0000"/>
                </a:solidFill>
              </a:rPr>
              <a:t>()%(</a:t>
            </a:r>
            <a:r>
              <a:rPr lang="en-US" altLang="zh-CN" sz="2400" noProof="1" smtClean="0">
                <a:solidFill>
                  <a:srgbClr val="FF0000"/>
                </a:solidFill>
              </a:rPr>
              <a:t>n-m+1</a:t>
            </a:r>
            <a:r>
              <a:rPr lang="en-US" altLang="zh-CN" sz="2400" noProof="1">
                <a:solidFill>
                  <a:srgbClr val="FF0000"/>
                </a:solidFill>
              </a:rPr>
              <a:t>)</a:t>
            </a:r>
            <a:r>
              <a:rPr lang="en-US" altLang="zh-CN" sz="2400" noProof="1" smtClean="0">
                <a:solidFill>
                  <a:srgbClr val="FF0000"/>
                </a:solidFill>
              </a:rPr>
              <a:t> + m;</a:t>
            </a:r>
            <a:endParaRPr lang="en-US" altLang="zh-CN" sz="2400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60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nimBg="1"/>
      <p:bldP spid="726022" grpId="0" build="allAtOnce" animBg="1"/>
      <p:bldP spid="7260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088"/>
            <a:ext cx="9144000" cy="1143000"/>
          </a:xfrm>
        </p:spPr>
        <p:txBody>
          <a:bodyPr/>
          <a:lstStyle/>
          <a:p>
            <a:pPr algn="ctr"/>
            <a:r>
              <a:rPr lang="en-US" altLang="zh-CN" smtClean="0"/>
              <a:t>scanf()</a:t>
            </a:r>
            <a:r>
              <a:rPr lang="zh-CN" altLang="en-US" smtClean="0"/>
              <a:t>函数的返回值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54088"/>
            <a:ext cx="7416303" cy="4432325"/>
          </a:xfrm>
        </p:spPr>
        <p:txBody>
          <a:bodyPr/>
          <a:lstStyle/>
          <a:p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scanf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函数是有返回值的，它的返回值可以分成三种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  1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正整数，表示正确输入参数的个数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 2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) 0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，表示用户的输入不匹配，无法正确输入任何值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) EOF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，这是在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stdio.h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里面定义的常量（通常值为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），表示输入流已经结束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Windows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下，用户按下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CTRL+Z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（会看到一个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^Z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字符）再按下回车（可能需要重复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次），就表示输入结束；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Linux/Unix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下使用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CTRL+D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表示输入结束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6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fflush(stdin)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00213"/>
            <a:ext cx="7272287" cy="3886200"/>
          </a:xfrm>
        </p:spPr>
        <p:txBody>
          <a:bodyPr/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头文件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stdio.h</a:t>
            </a: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清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空输入缓冲区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/>
              <a:t>例如读字符之前、或者读数值时遇到非法输入，下次读之前需要清空输入缓冲区</a:t>
            </a:r>
            <a:endParaRPr lang="en-US" altLang="zh-CN" smtClean="0"/>
          </a:p>
          <a:p>
            <a:r>
              <a:rPr lang="en-US" altLang="zh-CN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while((c = getchar())!=‘\n’) </a:t>
            </a:r>
            <a:r>
              <a:rPr lang="en-US" altLang="zh-CN" smtClean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用</a:t>
            </a:r>
            <a:r>
              <a:rPr lang="zh-CN" altLang="en-US" smtClean="0">
                <a:solidFill>
                  <a:schemeClr val="accent2"/>
                </a:solidFill>
              </a:rPr>
              <a:t>在有输入后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67181"/>
            <a:ext cx="6192688" cy="5113678"/>
          </a:xfrm>
          <a:ln w="12700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37939"/>
            <a:ext cx="2413124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088" y="1125538"/>
            <a:ext cx="7848600" cy="1366837"/>
          </a:xfrm>
          <a:prstGeom prst="rect">
            <a:avLst/>
          </a:prstGeom>
        </p:spPr>
        <p:txBody>
          <a:bodyPr anchor="ctr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000" b="0" smtClean="0">
                <a:solidFill>
                  <a:srgbClr val="990099"/>
                </a:solidFill>
              </a:rPr>
              <a:t> </a:t>
            </a:r>
            <a:r>
              <a:rPr kumimoji="1" lang="zh-CN" altLang="en-US" sz="4000" b="0" smtClean="0">
                <a:solidFill>
                  <a:srgbClr val="990099"/>
                </a:solidFill>
                <a:effectLst/>
              </a:rPr>
              <a:t>本章要点</a:t>
            </a:r>
            <a:endParaRPr kumimoji="1" lang="zh-CN" altLang="en-US" sz="8800" b="0" smtClean="0">
              <a:solidFill>
                <a:srgbClr val="CC0000"/>
              </a:solidFill>
              <a:effectLst/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331913" y="2492375"/>
            <a:ext cx="6400800" cy="2665413"/>
          </a:xfrm>
          <a:prstGeom prst="rect">
            <a:avLst/>
          </a:prstGeom>
          <a:ln>
            <a:solidFill>
              <a:srgbClr val="990099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tIns="154800">
            <a:flatTx/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循环的基本概念</a:t>
            </a:r>
          </a:p>
          <a:p>
            <a:pPr lvl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不同形式的循环控制</a:t>
            </a:r>
          </a:p>
          <a:p>
            <a:pPr lvl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多重循环问题 </a:t>
            </a:r>
          </a:p>
        </p:txBody>
      </p:sp>
    </p:spTree>
    <p:extLst>
      <p:ext uri="{BB962C8B-B14F-4D97-AF65-F5344CB8AC3E}">
        <p14:creationId xmlns:p14="http://schemas.microsoft.com/office/powerpoint/2010/main" val="26249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712"/>
            <a:ext cx="6498822" cy="5616599"/>
          </a:xfrm>
          <a:ln w="12700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15" y="623458"/>
            <a:ext cx="2387723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00213"/>
            <a:ext cx="8893175" cy="1752600"/>
          </a:xfrm>
        </p:spPr>
        <p:txBody>
          <a:bodyPr/>
          <a:lstStyle/>
          <a:p>
            <a:pPr defTabSz="914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输入一个正整数，要求以相反的顺序输出该数。例如：输入</a:t>
            </a:r>
            <a:r>
              <a:rPr lang="en-US" altLang="zh-CN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12345</a:t>
            </a:r>
            <a:r>
              <a:rPr lang="zh-CN" altLang="en-US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，则输出为</a:t>
            </a:r>
            <a:r>
              <a:rPr lang="en-US" altLang="zh-CN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54321</a:t>
            </a:r>
            <a:r>
              <a:rPr lang="zh-CN" altLang="en-US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基本思路：可以从个位开始，按位输出整数的每一位</a:t>
            </a:r>
            <a:r>
              <a:rPr lang="zh-CN" altLang="zh-CN" sz="36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3600" b="1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65188" y="563563"/>
            <a:ext cx="7667625" cy="4953000"/>
          </a:xfrm>
        </p:spPr>
        <p:txBody>
          <a:bodyPr/>
          <a:lstStyle/>
          <a:p>
            <a:pPr defTabSz="914400">
              <a:lnSpc>
                <a:spcPct val="90000"/>
              </a:lnSpc>
              <a:buFontTx/>
              <a:buNone/>
            </a:pPr>
            <a:endParaRPr lang="en-US" altLang="zh-CN" sz="2800" b="1" smtClean="0"/>
          </a:p>
          <a:p>
            <a:pPr defTabSz="914400">
              <a:lnSpc>
                <a:spcPct val="60000"/>
              </a:lnSpc>
              <a:buFontTx/>
              <a:buNone/>
            </a:pPr>
            <a:r>
              <a:rPr lang="zh-CN" altLang="zh-CN" sz="2800" b="1" smtClean="0"/>
              <a:t>	 </a:t>
            </a:r>
            <a:r>
              <a:rPr lang="en-US" altLang="zh-CN" sz="2800" b="1" smtClean="0"/>
              <a:t>void main( )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{  unsigned int number;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    printf ("Input the number:");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    scanf ("%d", &amp;number);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	 </a:t>
            </a:r>
            <a:r>
              <a:rPr lang="en-US" altLang="zh-CN" sz="2800" b="1" smtClean="0">
                <a:solidFill>
                  <a:srgbClr val="FF0000"/>
                </a:solidFill>
              </a:rPr>
              <a:t>do {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       printf("%d", number%10);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       number/=10;          </a:t>
            </a:r>
            <a:r>
              <a:rPr lang="en-US" altLang="zh-CN" sz="2800" b="1" smtClean="0">
                <a:solidFill>
                  <a:srgbClr val="00B050"/>
                </a:solidFill>
              </a:rPr>
              <a:t>/* number</a:t>
            </a:r>
            <a:r>
              <a:rPr lang="zh-CN" altLang="en-US" sz="2800" b="1" smtClean="0">
                <a:solidFill>
                  <a:srgbClr val="00B050"/>
                </a:solidFill>
              </a:rPr>
              <a:t>缩小</a:t>
            </a:r>
            <a:r>
              <a:rPr lang="en-US" altLang="zh-CN" sz="2800" b="1" smtClean="0">
                <a:solidFill>
                  <a:srgbClr val="00B050"/>
                </a:solidFill>
              </a:rPr>
              <a:t>10</a:t>
            </a:r>
            <a:r>
              <a:rPr lang="zh-CN" altLang="en-US" sz="2800" b="1" smtClean="0">
                <a:solidFill>
                  <a:srgbClr val="00B050"/>
                </a:solidFill>
              </a:rPr>
              <a:t>倍 *</a:t>
            </a:r>
            <a:r>
              <a:rPr lang="en-US" altLang="zh-CN" sz="2800" b="1" smtClean="0">
                <a:solidFill>
                  <a:srgbClr val="00B050"/>
                </a:solidFill>
              </a:rPr>
              <a:t>/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	 </a:t>
            </a:r>
            <a:r>
              <a:rPr lang="en-US" altLang="zh-CN" sz="2800" b="1" smtClean="0">
                <a:solidFill>
                  <a:srgbClr val="FF0000"/>
                </a:solidFill>
              </a:rPr>
              <a:t>} while</a:t>
            </a:r>
            <a:r>
              <a:rPr lang="en-US" altLang="zh-CN" sz="2800" b="1" smtClean="0"/>
              <a:t> (number!=0);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/>
              <a:t>}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28600" y="407828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700" b="1">
                <a:latin typeface="宋体" panose="02010600030101010101" pitchFamily="2" charset="-122"/>
              </a:rPr>
              <a:t>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思考：使用</a:t>
            </a:r>
            <a:r>
              <a:rPr lang="en-US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语句，如何实现？</a:t>
            </a:r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1331913" y="4724400"/>
            <a:ext cx="5995987" cy="609600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两个程序有何区别？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228600" y="5538787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前面的程序可以处理数字</a:t>
            </a:r>
            <a:r>
              <a:rPr lang="en-US" altLang="zh-CN" sz="28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，后面的程序不能处理</a:t>
            </a:r>
          </a:p>
        </p:txBody>
      </p:sp>
      <p:sp>
        <p:nvSpPr>
          <p:cNvPr id="728070" name="AutoShape 6"/>
          <p:cNvSpPr>
            <a:spLocks noChangeArrowheads="1"/>
          </p:cNvSpPr>
          <p:nvPr/>
        </p:nvSpPr>
        <p:spPr bwMode="auto">
          <a:xfrm>
            <a:off x="5334000" y="3406775"/>
            <a:ext cx="1101725" cy="658813"/>
          </a:xfrm>
          <a:prstGeom prst="wedgeRoundRectCallout">
            <a:avLst>
              <a:gd name="adj1" fmla="val -230403"/>
              <a:gd name="adj2" fmla="val -75542"/>
              <a:gd name="adj3" fmla="val 16667"/>
            </a:avLst>
          </a:prstGeom>
          <a:solidFill>
            <a:srgbClr val="FFFF00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Monotype Sorts" pitchFamily="2" charset="2"/>
              </a:rPr>
              <a:t>1234</a:t>
            </a:r>
          </a:p>
        </p:txBody>
      </p:sp>
      <p:sp>
        <p:nvSpPr>
          <p:cNvPr id="728071" name="AutoShape 7"/>
          <p:cNvSpPr>
            <a:spLocks noChangeArrowheads="1"/>
          </p:cNvSpPr>
          <p:nvPr/>
        </p:nvSpPr>
        <p:spPr bwMode="auto">
          <a:xfrm>
            <a:off x="7451725" y="1989138"/>
            <a:ext cx="444500" cy="658812"/>
          </a:xfrm>
          <a:prstGeom prst="wedgeRoundRectCallout">
            <a:avLst>
              <a:gd name="adj1" fmla="val -424287"/>
              <a:gd name="adj2" fmla="val 81083"/>
              <a:gd name="adj3" fmla="val 16667"/>
            </a:avLst>
          </a:prstGeom>
          <a:solidFill>
            <a:srgbClr val="FFFF00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Monotype Sorts" pitchFamily="2" charset="2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6" grpId="0" build="p"/>
      <p:bldP spid="728067" grpId="0" build="p"/>
      <p:bldP spid="728068" grpId="0" animBg="1"/>
      <p:bldP spid="728069" grpId="0"/>
      <p:bldP spid="728070" grpId="0" animBg="1"/>
      <p:bldP spid="7280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739775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for 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语言中的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语句使用最为灵活，不仅可以用于循环次数已经确定的情况，而且可以用于循环次数不确定而只给出循环结束条件的情况，它完全可以代替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语句。</a:t>
            </a:r>
            <a:endParaRPr lang="zh-CN" altLang="en-US" sz="32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30238" indent="87313">
              <a:buClr>
                <a:srgbClr val="FF00FF"/>
              </a:buClr>
              <a:buFont typeface="隶书" panose="02010509060101010101" pitchFamily="49" charset="-122"/>
              <a:buChar char="★"/>
            </a:pPr>
            <a:r>
              <a:rPr lang="zh-CN" altLang="en-US" sz="32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一般形式</a:t>
            </a:r>
            <a:r>
              <a:rPr lang="en-US" altLang="zh-CN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32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；表达式</a:t>
            </a:r>
            <a:r>
              <a:rPr lang="en-US" altLang="zh-CN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；表达式</a:t>
            </a:r>
            <a:r>
              <a:rPr lang="en-US" altLang="zh-CN" sz="320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  <a:r>
              <a:rPr lang="zh-CN" altLang="en-US" sz="320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320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zh-CN" altLang="en-US" sz="32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2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27584" y="4509120"/>
            <a:ext cx="6552728" cy="14401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54981"/>
            <a:ext cx="91440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for 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语句实现循环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23850" y="615950"/>
            <a:ext cx="3311525" cy="5424488"/>
            <a:chOff x="204" y="890"/>
            <a:chExt cx="2086" cy="2924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04" y="890"/>
              <a:ext cx="178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rgbClr val="0080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58" y="1760"/>
              <a:ext cx="81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</a:rPr>
                <a:t>表达式</a:t>
              </a:r>
              <a:r>
                <a:rPr lang="en-US" altLang="zh-CN" sz="2400" b="1">
                  <a:solidFill>
                    <a:srgbClr val="FFFF00"/>
                  </a:solidFill>
                </a:rPr>
                <a:t>2</a:t>
              </a:r>
              <a:r>
                <a:rPr lang="en-US" altLang="zh-CN" sz="2400">
                  <a:solidFill>
                    <a:srgbClr val="FFFF00"/>
                  </a:solidFill>
                </a:rPr>
                <a:t>?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FF00"/>
                  </a:solidFill>
                </a:rPr>
                <a:t>执行循环体</a:t>
              </a:r>
              <a:r>
                <a:rPr lang="zh-CN" altLang="en-US" sz="2000" b="1" smtClean="0">
                  <a:solidFill>
                    <a:srgbClr val="FFFF00"/>
                  </a:solidFill>
                </a:rPr>
                <a:t>语句</a:t>
              </a:r>
              <a:endParaRPr lang="zh-CN" altLang="en-US" sz="2000">
                <a:solidFill>
                  <a:srgbClr val="FFFF00"/>
                </a:solidFill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64" y="1887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208" y="1873"/>
              <a:ext cx="0" cy="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51" y="3385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366" y="2029"/>
              <a:ext cx="4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accent2"/>
                  </a:solidFill>
                </a:rPr>
                <a:t>成立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27" y="1708"/>
              <a:ext cx="45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accent2"/>
                  </a:solidFill>
                </a:rPr>
                <a:t>不成立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262" y="3199"/>
              <a:ext cx="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1251" y="337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1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执行</a:t>
              </a:r>
              <a:r>
                <a:rPr lang="en-US" altLang="en-US" sz="2400">
                  <a:solidFill>
                    <a:srgbClr val="FFFF00"/>
                  </a:solidFill>
                </a:rPr>
                <a:t>for</a:t>
              </a:r>
              <a:r>
                <a:rPr lang="zh-CN" altLang="en-US" sz="2400">
                  <a:solidFill>
                    <a:srgbClr val="FFFF00"/>
                  </a:solidFill>
                </a:rPr>
                <a:t>循环之后的语句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执行表达式</a:t>
              </a:r>
              <a:r>
                <a:rPr lang="en-US" altLang="zh-CN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</a:rPr>
                <a:t>执行表达式</a:t>
              </a:r>
              <a:r>
                <a:rPr lang="en-US" altLang="zh-CN" sz="2400" b="1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3779838" y="1412875"/>
            <a:ext cx="2084387" cy="304800"/>
          </a:xfrm>
          <a:prstGeom prst="rightArrow">
            <a:avLst>
              <a:gd name="adj1" fmla="val 50000"/>
              <a:gd name="adj2" fmla="val 170869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011863" y="134143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336600"/>
                </a:solidFill>
              </a:rPr>
              <a:t>循环初始条件</a:t>
            </a: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3851275" y="2205038"/>
            <a:ext cx="2043113" cy="361950"/>
          </a:xfrm>
          <a:prstGeom prst="rightArrow">
            <a:avLst>
              <a:gd name="adj1" fmla="val 50000"/>
              <a:gd name="adj2" fmla="val 14104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011863" y="21336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336600"/>
                </a:solidFill>
              </a:rPr>
              <a:t>循环控制条件</a:t>
            </a: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3779838" y="3141663"/>
            <a:ext cx="2073275" cy="647700"/>
          </a:xfrm>
          <a:prstGeom prst="rightArrow">
            <a:avLst>
              <a:gd name="adj1" fmla="val 50000"/>
              <a:gd name="adj2" fmla="val 7998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6084888" y="3284538"/>
            <a:ext cx="203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336600"/>
                </a:solidFill>
              </a:rPr>
              <a:t>循环体</a:t>
            </a:r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4283075" y="3976688"/>
            <a:ext cx="4752975" cy="2620962"/>
          </a:xfrm>
          <a:prstGeom prst="rect">
            <a:avLst/>
          </a:prstGeom>
          <a:solidFill>
            <a:srgbClr val="006699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FF00"/>
                </a:solidFill>
              </a:rPr>
              <a:t>for</a:t>
            </a:r>
            <a:r>
              <a:rPr lang="zh-CN" altLang="en-US" sz="2400" b="1">
                <a:solidFill>
                  <a:srgbClr val="FFFF00"/>
                </a:solidFill>
              </a:rPr>
              <a:t>语句等价于下列语句：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表达式</a:t>
            </a:r>
            <a:r>
              <a:rPr lang="en-US" altLang="zh-CN" sz="2400" b="1">
                <a:solidFill>
                  <a:srgbClr val="FFFF00"/>
                </a:solidFill>
              </a:rPr>
              <a:t>1</a:t>
            </a:r>
            <a:r>
              <a:rPr lang="zh-CN" altLang="en-US" sz="2400" b="1">
                <a:solidFill>
                  <a:srgbClr val="FFFF00"/>
                </a:solidFill>
              </a:rPr>
              <a:t>；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while </a:t>
            </a:r>
            <a:r>
              <a:rPr lang="zh-CN" altLang="en-US" sz="2400" b="1">
                <a:solidFill>
                  <a:srgbClr val="FFFF00"/>
                </a:solidFill>
              </a:rPr>
              <a:t>（表达式</a:t>
            </a:r>
            <a:r>
              <a:rPr lang="en-US" altLang="zh-CN" sz="2400" b="1">
                <a:solidFill>
                  <a:srgbClr val="FFFF00"/>
                </a:solidFill>
              </a:rPr>
              <a:t>2</a:t>
            </a:r>
            <a:r>
              <a:rPr lang="zh-CN" altLang="en-US" sz="2400" b="1">
                <a:solidFill>
                  <a:srgbClr val="FFFF00"/>
                </a:solidFill>
              </a:rPr>
              <a:t>）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{  </a:t>
            </a:r>
            <a:r>
              <a:rPr lang="zh-CN" altLang="en-US" sz="2400" b="1">
                <a:solidFill>
                  <a:srgbClr val="FFFF00"/>
                </a:solidFill>
              </a:rPr>
              <a:t>语句；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   表达式</a:t>
            </a:r>
            <a:r>
              <a:rPr lang="en-US" altLang="zh-CN" sz="2400" b="1">
                <a:solidFill>
                  <a:srgbClr val="FFFF00"/>
                </a:solidFill>
              </a:rPr>
              <a:t>3</a:t>
            </a:r>
            <a:r>
              <a:rPr lang="zh-CN" altLang="en-US" sz="2400" b="1">
                <a:solidFill>
                  <a:srgbClr val="FFFF00"/>
                </a:solidFill>
              </a:rPr>
              <a:t>；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}</a:t>
            </a:r>
            <a:endParaRPr lang="en-US" altLang="zh-CN" sz="24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auto">
          <a:xfrm>
            <a:off x="3851275" y="4221163"/>
            <a:ext cx="2043113" cy="361950"/>
          </a:xfrm>
          <a:prstGeom prst="rightArrow">
            <a:avLst>
              <a:gd name="adj1" fmla="val 50000"/>
              <a:gd name="adj2" fmla="val 14104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84888" y="41497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336600"/>
                </a:solidFill>
              </a:rPr>
              <a:t>循环变量增值语句</a:t>
            </a:r>
          </a:p>
        </p:txBody>
      </p:sp>
    </p:spTree>
    <p:extLst>
      <p:ext uri="{BB962C8B-B14F-4D97-AF65-F5344CB8AC3E}">
        <p14:creationId xmlns:p14="http://schemas.microsoft.com/office/powerpoint/2010/main" val="17418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2" grpId="0" build="p"/>
      <p:bldP spid="32" grpI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1258888" y="434975"/>
            <a:ext cx="5700712" cy="5040297"/>
            <a:chOff x="597" y="1364"/>
            <a:chExt cx="2064" cy="2681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641" y="1495"/>
              <a:ext cx="141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 用</a:t>
              </a:r>
              <a:r>
                <a:rPr lang="en-US" altLang="zh-CN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for</a:t>
              </a:r>
              <a:r>
                <a:rPr lang="zh-CN" altLang="zh-CN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循环求</a:t>
              </a:r>
              <a:r>
                <a: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085" y="1364"/>
            <a:ext cx="57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r:id="rId3" imgW="304560" imgH="431640" progId="Equation.3">
                    <p:embed/>
                  </p:oleObj>
                </mc:Choice>
                <mc:Fallback>
                  <p:oleObj r:id="rId3" imgW="30456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1364"/>
                          <a:ext cx="57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597" y="1932"/>
              <a:ext cx="1435" cy="211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#include &lt;stdio.h&gt;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smtClean="0">
                  <a:solidFill>
                    <a:schemeClr val="tx1"/>
                  </a:solidFill>
                  <a:ea typeface="隶书" panose="02010509060101010101" pitchFamily="49" charset="-122"/>
                </a:rPr>
                <a:t>void main</a:t>
              </a: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{   int i,sum=0;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b="1">
                <a:solidFill>
                  <a:schemeClr val="tx1"/>
                </a:solidFill>
                <a:ea typeface="隶书" panose="020105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    for(</a:t>
              </a:r>
              <a:r>
                <a:rPr lang="en-US" altLang="zh-CN" sz="2800" b="1">
                  <a:solidFill>
                    <a:srgbClr val="CC00CC"/>
                  </a:solidFill>
                  <a:ea typeface="隶书" panose="02010509060101010101" pitchFamily="49" charset="-122"/>
                </a:rPr>
                <a:t>i=1;</a:t>
              </a:r>
              <a:r>
                <a:rPr lang="en-US" altLang="zh-CN" sz="2800" b="1">
                  <a:solidFill>
                    <a:srgbClr val="00CC00"/>
                  </a:solidFill>
                  <a:ea typeface="隶书" panose="02010509060101010101" pitchFamily="49" charset="-122"/>
                </a:rPr>
                <a:t>i&lt;=100</a:t>
              </a:r>
              <a:r>
                <a:rPr lang="en-US" altLang="zh-CN" sz="2800" b="1">
                  <a:solidFill>
                    <a:srgbClr val="FF33CC"/>
                  </a:solidFill>
                  <a:ea typeface="隶书" panose="02010509060101010101" pitchFamily="49" charset="-122"/>
                </a:rPr>
                <a:t>;</a:t>
              </a:r>
              <a:r>
                <a:rPr lang="en-US" altLang="zh-CN" sz="2800" b="1">
                  <a:solidFill>
                    <a:srgbClr val="F30D5F"/>
                  </a:solidFill>
                  <a:ea typeface="隶书" panose="02010509060101010101" pitchFamily="49" charset="-122"/>
                </a:rPr>
                <a:t>i++</a:t>
              </a:r>
              <a:r>
                <a:rPr lang="en-US" altLang="zh-CN" sz="2800" b="1">
                  <a:solidFill>
                    <a:schemeClr val="accent2"/>
                  </a:solidFill>
                  <a:ea typeface="隶书" panose="02010509060101010101" pitchFamily="49" charset="-122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         sum+=i;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smtClean="0">
                  <a:solidFill>
                    <a:schemeClr val="tx1"/>
                  </a:solidFill>
                  <a:ea typeface="隶书" panose="02010509060101010101" pitchFamily="49" charset="-122"/>
                </a:rPr>
                <a:t>    </a:t>
              </a: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printf("%d",sum);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ea typeface="隶书" panose="02010509060101010101" pitchFamily="49" charset="-122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539750" y="1060450"/>
            <a:ext cx="7200900" cy="411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int number,i,fac=1;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printf("\n 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请输入任意一个正整数：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scanf("%d",&amp;number);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for(i = 1; i&lt;=number; i++)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		fac=fac*i;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printf("\n %d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的阶乘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= %d\n",number,fac);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116013" y="1341438"/>
            <a:ext cx="540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539750" y="5229225"/>
            <a:ext cx="3851275" cy="3968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>
              <a:spcBef>
                <a:spcPct val="20000"/>
              </a:spcBef>
              <a:buChar char="•"/>
              <a:tabLst>
                <a:tab pos="0" algn="l"/>
              </a:tabLst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请输入任意一个正整数：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619250" y="3141663"/>
            <a:ext cx="2305050" cy="3603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2124075" y="3573463"/>
            <a:ext cx="1584325" cy="3603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2411413" y="4005263"/>
            <a:ext cx="1368425" cy="3603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0121" name="Rectangle 9"/>
          <p:cNvSpPr>
            <a:spLocks noChangeArrowheads="1"/>
          </p:cNvSpPr>
          <p:nvPr/>
        </p:nvSpPr>
        <p:spPr bwMode="auto">
          <a:xfrm>
            <a:off x="3779838" y="3573463"/>
            <a:ext cx="647700" cy="3587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1331913" y="3573463"/>
            <a:ext cx="792162" cy="3587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730123" name="Group 11"/>
          <p:cNvGrpSpPr>
            <a:grpSpLocks/>
          </p:cNvGrpSpPr>
          <p:nvPr/>
        </p:nvGrpSpPr>
        <p:grpSpPr bwMode="auto">
          <a:xfrm>
            <a:off x="6227763" y="765175"/>
            <a:ext cx="2665412" cy="2592388"/>
            <a:chOff x="4320" y="894"/>
            <a:chExt cx="1296" cy="1362"/>
          </a:xfrm>
        </p:grpSpPr>
        <p:sp>
          <p:nvSpPr>
            <p:cNvPr id="28706" name="Rectangle 12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707" name="Text Box 13"/>
            <p:cNvSpPr txBox="1">
              <a:spLocks noChangeArrowheads="1"/>
            </p:cNvSpPr>
            <p:nvPr/>
          </p:nvSpPr>
          <p:spPr bwMode="auto">
            <a:xfrm>
              <a:off x="4808" y="894"/>
              <a:ext cx="343" cy="21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730126" name="Group 14"/>
          <p:cNvGrpSpPr>
            <a:grpSpLocks/>
          </p:cNvGrpSpPr>
          <p:nvPr/>
        </p:nvGrpSpPr>
        <p:grpSpPr bwMode="auto">
          <a:xfrm>
            <a:off x="6286500" y="1125538"/>
            <a:ext cx="1279525" cy="1143000"/>
            <a:chOff x="3775" y="960"/>
            <a:chExt cx="806" cy="720"/>
          </a:xfrm>
        </p:grpSpPr>
        <p:sp>
          <p:nvSpPr>
            <p:cNvPr id="28704" name="Oval 15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705" name="Text Box 16"/>
            <p:cNvSpPr txBox="1">
              <a:spLocks noChangeArrowheads="1"/>
            </p:cNvSpPr>
            <p:nvPr/>
          </p:nvSpPr>
          <p:spPr bwMode="auto">
            <a:xfrm>
              <a:off x="3775" y="960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number</a:t>
              </a:r>
            </a:p>
          </p:txBody>
        </p:sp>
      </p:grpSp>
      <p:grpSp>
        <p:nvGrpSpPr>
          <p:cNvPr id="730129" name="Group 17"/>
          <p:cNvGrpSpPr>
            <a:grpSpLocks/>
          </p:cNvGrpSpPr>
          <p:nvPr/>
        </p:nvGrpSpPr>
        <p:grpSpPr bwMode="auto">
          <a:xfrm>
            <a:off x="7837488" y="1125538"/>
            <a:ext cx="762000" cy="1143000"/>
            <a:chOff x="3936" y="960"/>
            <a:chExt cx="480" cy="720"/>
          </a:xfrm>
        </p:grpSpPr>
        <p:sp>
          <p:nvSpPr>
            <p:cNvPr id="28702" name="Oval 18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62" y="96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730132" name="Group 20"/>
          <p:cNvGrpSpPr>
            <a:grpSpLocks/>
          </p:cNvGrpSpPr>
          <p:nvPr/>
        </p:nvGrpSpPr>
        <p:grpSpPr bwMode="auto">
          <a:xfrm>
            <a:off x="7227888" y="2116138"/>
            <a:ext cx="762000" cy="1143000"/>
            <a:chOff x="3936" y="960"/>
            <a:chExt cx="480" cy="720"/>
          </a:xfrm>
        </p:grpSpPr>
        <p:sp>
          <p:nvSpPr>
            <p:cNvPr id="28700" name="Oval 21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701" name="Text Box 22"/>
            <p:cNvSpPr txBox="1">
              <a:spLocks noChangeArrowheads="1"/>
            </p:cNvSpPr>
            <p:nvPr/>
          </p:nvSpPr>
          <p:spPr bwMode="auto">
            <a:xfrm>
              <a:off x="3946" y="960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fac</a:t>
              </a:r>
            </a:p>
          </p:txBody>
        </p:sp>
      </p:grpSp>
      <p:sp>
        <p:nvSpPr>
          <p:cNvPr id="730135" name="Text Box 23"/>
          <p:cNvSpPr txBox="1">
            <a:spLocks noChangeArrowheads="1"/>
          </p:cNvSpPr>
          <p:nvPr/>
        </p:nvSpPr>
        <p:spPr bwMode="auto">
          <a:xfrm>
            <a:off x="6769100" y="16589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30136" name="Rectangle 24"/>
          <p:cNvSpPr>
            <a:spLocks noChangeArrowheads="1"/>
          </p:cNvSpPr>
          <p:nvPr/>
        </p:nvSpPr>
        <p:spPr bwMode="auto">
          <a:xfrm>
            <a:off x="8004175" y="16589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30137" name="Rectangle 25"/>
          <p:cNvSpPr>
            <a:spLocks noChangeArrowheads="1"/>
          </p:cNvSpPr>
          <p:nvPr/>
        </p:nvSpPr>
        <p:spPr bwMode="auto">
          <a:xfrm>
            <a:off x="7412038" y="2649538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30138" name="Line 26"/>
          <p:cNvSpPr>
            <a:spLocks noChangeShapeType="1"/>
          </p:cNvSpPr>
          <p:nvPr/>
        </p:nvSpPr>
        <p:spPr bwMode="auto">
          <a:xfrm flipV="1">
            <a:off x="3635375" y="1989138"/>
            <a:ext cx="3024188" cy="33115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39" name="Line 27"/>
          <p:cNvSpPr>
            <a:spLocks noChangeShapeType="1"/>
          </p:cNvSpPr>
          <p:nvPr/>
        </p:nvSpPr>
        <p:spPr bwMode="auto">
          <a:xfrm flipV="1">
            <a:off x="2339975" y="1989138"/>
            <a:ext cx="5545138" cy="15843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40" name="Line 28"/>
          <p:cNvSpPr>
            <a:spLocks noChangeShapeType="1"/>
          </p:cNvSpPr>
          <p:nvPr/>
        </p:nvSpPr>
        <p:spPr bwMode="auto">
          <a:xfrm flipV="1">
            <a:off x="3851275" y="3068638"/>
            <a:ext cx="3313113" cy="11525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41" name="Line 29"/>
          <p:cNvSpPr>
            <a:spLocks noChangeShapeType="1"/>
          </p:cNvSpPr>
          <p:nvPr/>
        </p:nvSpPr>
        <p:spPr bwMode="auto">
          <a:xfrm flipV="1">
            <a:off x="4427538" y="2205038"/>
            <a:ext cx="3673475" cy="14398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42" name="Rectangle 30"/>
          <p:cNvSpPr>
            <a:spLocks noChangeArrowheads="1"/>
          </p:cNvSpPr>
          <p:nvPr/>
        </p:nvSpPr>
        <p:spPr bwMode="auto">
          <a:xfrm>
            <a:off x="8027988" y="16287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30143" name="Rectangle 31"/>
          <p:cNvSpPr>
            <a:spLocks noChangeArrowheads="1"/>
          </p:cNvSpPr>
          <p:nvPr/>
        </p:nvSpPr>
        <p:spPr bwMode="auto">
          <a:xfrm>
            <a:off x="7235825" y="2636838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120</a:t>
            </a:r>
          </a:p>
        </p:txBody>
      </p:sp>
      <p:sp>
        <p:nvSpPr>
          <p:cNvPr id="730144" name="Rectangle 32"/>
          <p:cNvSpPr>
            <a:spLocks noChangeArrowheads="1"/>
          </p:cNvSpPr>
          <p:nvPr/>
        </p:nvSpPr>
        <p:spPr bwMode="auto">
          <a:xfrm>
            <a:off x="8027988" y="16287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30145" name="Text Box 33"/>
          <p:cNvSpPr txBox="1">
            <a:spLocks noChangeArrowheads="1"/>
          </p:cNvSpPr>
          <p:nvPr/>
        </p:nvSpPr>
        <p:spPr bwMode="auto">
          <a:xfrm>
            <a:off x="5364163" y="4941888"/>
            <a:ext cx="2160587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循环执行五次</a:t>
            </a:r>
          </a:p>
        </p:txBody>
      </p:sp>
      <p:sp>
        <p:nvSpPr>
          <p:cNvPr id="730146" name="Rectangle 34"/>
          <p:cNvSpPr>
            <a:spLocks noChangeArrowheads="1"/>
          </p:cNvSpPr>
          <p:nvPr/>
        </p:nvSpPr>
        <p:spPr bwMode="auto">
          <a:xfrm>
            <a:off x="971550" y="4365625"/>
            <a:ext cx="6337300" cy="36036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539750" y="5553075"/>
            <a:ext cx="3851275" cy="3968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>
              <a:spcBef>
                <a:spcPct val="20000"/>
              </a:spcBef>
              <a:buChar char="•"/>
              <a:tabLst>
                <a:tab pos="0" algn="l"/>
              </a:tabLst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228600">
              <a:spcBef>
                <a:spcPct val="20000"/>
              </a:spcBef>
              <a:buChar char="–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228600">
              <a:spcBef>
                <a:spcPct val="20000"/>
              </a:spcBef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的阶乘 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 120</a:t>
            </a:r>
          </a:p>
        </p:txBody>
      </p:sp>
      <p:sp>
        <p:nvSpPr>
          <p:cNvPr id="730149" name="Text Box 37"/>
          <p:cNvSpPr txBox="1">
            <a:spLocks noChangeArrowheads="1"/>
          </p:cNvSpPr>
          <p:nvPr/>
        </p:nvSpPr>
        <p:spPr bwMode="auto">
          <a:xfrm>
            <a:off x="0" y="2852738"/>
            <a:ext cx="890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</a:rPr>
              <a:t>问题描述：从键盘输入一个数并计算其阶乘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2891" y="6160836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变量能存储的阶乘范围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0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1000"/>
                                        <p:tgtEl>
                                          <p:spTgt spid="73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3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1000"/>
                                        <p:tgtEl>
                                          <p:spTgt spid="730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7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7301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1000"/>
                                        <p:tgtEl>
                                          <p:spTgt spid="730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73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730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730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730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6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1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9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73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000" fill="hold"/>
                                        <p:tgtEl>
                                          <p:spTgt spid="7301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30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73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7301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30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2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500"/>
                                        <p:tgtEl>
                                          <p:spTgt spid="7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3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7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73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/>
      <p:bldP spid="730117" grpId="0" build="allAtOnce" animBg="1"/>
      <p:bldP spid="730135" grpId="0"/>
      <p:bldP spid="730136" grpId="0"/>
      <p:bldP spid="730136" grpId="1"/>
      <p:bldP spid="730137" grpId="0"/>
      <p:bldP spid="730137" grpId="1"/>
      <p:bldP spid="730137" grpId="2"/>
      <p:bldP spid="730142" grpId="0"/>
      <p:bldP spid="730142" grpId="1"/>
      <p:bldP spid="730142" grpId="2"/>
      <p:bldP spid="730143" grpId="0"/>
      <p:bldP spid="730143" grpId="1"/>
      <p:bldP spid="730144" grpId="0"/>
      <p:bldP spid="730144" grpId="1"/>
      <p:bldP spid="730145" grpId="0" animBg="1"/>
      <p:bldP spid="730147" grpId="0" build="allAtOnce" animBg="1"/>
      <p:bldP spid="730149" grpId="0"/>
      <p:bldP spid="73014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AutoShape 2"/>
          <p:cNvSpPr>
            <a:spLocks noChangeArrowheads="1"/>
          </p:cNvSpPr>
          <p:nvPr/>
        </p:nvSpPr>
        <p:spPr bwMode="auto">
          <a:xfrm>
            <a:off x="250825" y="3933825"/>
            <a:ext cx="4321175" cy="2667000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1139" name="AutoShape 3"/>
          <p:cNvSpPr>
            <a:spLocks noChangeArrowheads="1"/>
          </p:cNvSpPr>
          <p:nvPr/>
        </p:nvSpPr>
        <p:spPr bwMode="auto">
          <a:xfrm>
            <a:off x="4937125" y="3789363"/>
            <a:ext cx="4206875" cy="2616200"/>
          </a:xfrm>
          <a:prstGeom prst="flowChartDocumen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3600" u="sng" smtClean="0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说明：</a:t>
            </a:r>
            <a:r>
              <a:rPr kumimoji="1" lang="en-US" altLang="zh-CN" sz="3600" u="sng" smtClean="0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for</a:t>
            </a:r>
            <a:r>
              <a:rPr kumimoji="1" lang="zh-CN" altLang="en-US" sz="3600" u="sng" smtClean="0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的三个表示式都可以省略</a:t>
            </a:r>
            <a:endParaRPr kumimoji="1" lang="zh-CN" altLang="en-US" sz="3600" smtClean="0">
              <a:solidFill>
                <a:srgbClr val="7030A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11922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539750" y="4149725"/>
            <a:ext cx="39597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int num=0;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( ; num </a:t>
            </a: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&lt;= 10 </a:t>
            </a:r>
            <a:r>
              <a:rPr lang="pt-BR" altLang="zh-CN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; num </a:t>
            </a: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printf("%d\n",num*2);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5219700" y="4076700"/>
            <a:ext cx="353494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int a=0,n;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printf("\n </a:t>
            </a:r>
            <a:r>
              <a:rPr lang="zh-CN" altLang="pt-BR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的</a:t>
            </a:r>
            <a:r>
              <a:rPr lang="zh-CN" altLang="pt-BR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值</a:t>
            </a: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scanf("%d",&amp;n);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r>
              <a:rPr lang="pt-BR" altLang="zh-CN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( ; n&gt;0 ; a</a:t>
            </a: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++,n--)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printf("%d ",a*2);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31144" name="Rectangle 8"/>
          <p:cNvSpPr>
            <a:spLocks noGrp="1"/>
          </p:cNvSpPr>
          <p:nvPr>
            <p:ph idx="1" hasCustomPrompt="1"/>
          </p:nvPr>
        </p:nvSpPr>
        <p:spPr>
          <a:xfrm>
            <a:off x="1074738" y="1700213"/>
            <a:ext cx="6378575" cy="927100"/>
          </a:xfrm>
        </p:spPr>
        <p:txBody>
          <a:bodyPr lIns="91440" tIns="45720" rIns="91440" bIns="45720"/>
          <a:lstStyle/>
          <a:p>
            <a:pPr>
              <a:defRPr/>
            </a:pPr>
            <a:r>
              <a:rPr kumimoji="1" lang="zh-CN" altLang="en-US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省略表达式</a:t>
            </a:r>
            <a:r>
              <a:rPr kumimoji="1" lang="en-US" altLang="zh-CN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1</a:t>
            </a:r>
            <a:endParaRPr kumimoji="1" lang="en-US" altLang="zh-CN" b="1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+mj-cs"/>
            </a:endParaRPr>
          </a:p>
          <a:p>
            <a:pPr marL="0" indent="0">
              <a:buFontTx/>
              <a:buNone/>
              <a:defRPr/>
            </a:pPr>
            <a:r>
              <a:rPr kumimoji="1" lang="zh-CN" altLang="en-US" b="1" noProof="1"/>
              <a:t>相当于省去了为循环变量赋初值，此时应在</a:t>
            </a:r>
            <a:r>
              <a:rPr kumimoji="1" lang="en-US" altLang="zh-CN" b="1" noProof="1"/>
              <a:t>for</a:t>
            </a:r>
            <a:r>
              <a:rPr kumimoji="1" lang="zh-CN" altLang="en-US" b="1" noProof="1"/>
              <a:t>语句之前给循环变量赋初值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2" grpId="0"/>
      <p:bldP spid="731143" grpId="0"/>
      <p:bldP spid="7311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AutoShape 2"/>
          <p:cNvSpPr>
            <a:spLocks noChangeArrowheads="1"/>
          </p:cNvSpPr>
          <p:nvPr/>
        </p:nvSpPr>
        <p:spPr bwMode="auto">
          <a:xfrm>
            <a:off x="493177" y="4484605"/>
            <a:ext cx="4002658" cy="2376264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16049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899592" y="4813218"/>
            <a:ext cx="32356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for(num=1</a:t>
            </a:r>
            <a:r>
              <a:rPr lang="pt-BR" altLang="zh-CN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; ;</a:t>
            </a: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num++)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} 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32166" name="Rectangle 6"/>
          <p:cNvSpPr>
            <a:spLocks noGrp="1"/>
          </p:cNvSpPr>
          <p:nvPr>
            <p:ph idx="1" hasCustomPrompt="1"/>
          </p:nvPr>
        </p:nvSpPr>
        <p:spPr>
          <a:xfrm>
            <a:off x="146637" y="476672"/>
            <a:ext cx="8280400" cy="1368425"/>
          </a:xfrm>
        </p:spPr>
        <p:txBody>
          <a:bodyPr lIns="91440" tIns="45720" rIns="91440" bIns="45720"/>
          <a:lstStyle/>
          <a:p>
            <a:pPr>
              <a:defRPr/>
            </a:pPr>
            <a:r>
              <a:rPr kumimoji="1" lang="en-US" altLang="zh-CN" b="1" noProof="1"/>
              <a:t> </a:t>
            </a:r>
            <a:r>
              <a:rPr kumimoji="1" lang="zh-CN" altLang="en-US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省略表达式</a:t>
            </a:r>
            <a:r>
              <a:rPr kumimoji="1" lang="en-US" altLang="zh-CN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2</a:t>
            </a:r>
            <a:endParaRPr kumimoji="1" lang="en-US" altLang="zh-CN" b="1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+mj-cs"/>
            </a:endParaRPr>
          </a:p>
          <a:p>
            <a:pPr marL="0" indent="0">
              <a:buFontTx/>
              <a:buNone/>
              <a:defRPr/>
            </a:pPr>
            <a:r>
              <a:rPr kumimoji="1" lang="zh-CN" altLang="en-US" b="1" noProof="1"/>
              <a:t>即不判断循环条件，也就是认为表达式</a:t>
            </a:r>
            <a:r>
              <a:rPr kumimoji="1" lang="en-US" altLang="zh-CN" b="1" noProof="1"/>
              <a:t>2</a:t>
            </a:r>
            <a:r>
              <a:rPr kumimoji="1" lang="zh-CN" altLang="en-US" b="1" noProof="1"/>
              <a:t>始终为真，这时应在循环体内设法结束循环，否则将成为死循环</a:t>
            </a:r>
          </a:p>
        </p:txBody>
      </p:sp>
      <p:sp>
        <p:nvSpPr>
          <p:cNvPr id="8" name="Rectangle 6"/>
          <p:cNvSpPr txBox="1">
            <a:spLocks/>
          </p:cNvSpPr>
          <p:nvPr/>
        </p:nvSpPr>
        <p:spPr bwMode="auto">
          <a:xfrm>
            <a:off x="179512" y="2636912"/>
            <a:ext cx="63785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 省略表达式</a:t>
            </a:r>
            <a:r>
              <a:rPr kumimoji="1" lang="en-US" altLang="zh-CN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  <a:sym typeface="+mn-ea"/>
              </a:rPr>
              <a:t>3</a:t>
            </a:r>
            <a:endParaRPr kumimoji="1" lang="zh-CN" altLang="en-US" b="1" noProof="1" smtClean="0"/>
          </a:p>
          <a:p>
            <a:pPr marL="0" indent="0">
              <a:buFontTx/>
              <a:buNone/>
              <a:defRPr/>
            </a:pPr>
            <a:r>
              <a:rPr kumimoji="1" lang="zh-CN" altLang="en-US" b="1" noProof="1" smtClean="0"/>
              <a:t>即省去修改循环变量的值，但此时应在循环体内设法结束循环</a:t>
            </a:r>
            <a:r>
              <a:rPr kumimoji="1" lang="zh-CN" altLang="en-US" sz="4000" noProof="1" smtClean="0"/>
              <a:t> </a:t>
            </a:r>
            <a:endParaRPr kumimoji="1" lang="zh-CN" altLang="en-US" sz="4000" noProof="1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875789" y="4470153"/>
            <a:ext cx="4105151" cy="2376264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7284" y="4798766"/>
            <a:ext cx="25216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for(i=1;i&lt;=100</a:t>
            </a:r>
            <a:r>
              <a:rPr lang="pt-BR" altLang="zh-CN" sz="2400" b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)</a:t>
            </a:r>
            <a:r>
              <a:rPr lang="pt-BR" altLang="zh-CN" sz="2400" b="1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pt-BR" altLang="zh-CN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sum=sum+1;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i++;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5" grpId="0"/>
      <p:bldP spid="732166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2195736" y="692696"/>
            <a:ext cx="4267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省略表达式</a:t>
            </a:r>
            <a:r>
              <a:rPr kumimoji="1" lang="en-US" altLang="zh-CN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和表达式</a:t>
            </a:r>
            <a:r>
              <a:rPr kumimoji="1" lang="en-US" altLang="zh-CN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72774" name="AutoShape 6"/>
          <p:cNvSpPr>
            <a:spLocks noChangeArrowheads="1"/>
          </p:cNvSpPr>
          <p:nvPr/>
        </p:nvSpPr>
        <p:spPr bwMode="auto">
          <a:xfrm>
            <a:off x="250825" y="1905140"/>
            <a:ext cx="4321175" cy="1949172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for</a:t>
            </a:r>
            <a:r>
              <a:rPr lang="en-US" altLang="zh-CN" sz="3200" b="1" smtClean="0">
                <a:solidFill>
                  <a:srgbClr val="336600"/>
                </a:solidFill>
              </a:rPr>
              <a:t>( ;</a:t>
            </a:r>
            <a:r>
              <a:rPr lang="en-US" altLang="zh-CN" sz="3200" b="1">
                <a:solidFill>
                  <a:srgbClr val="336600"/>
                </a:solidFill>
              </a:rPr>
              <a:t>i&lt;=100</a:t>
            </a:r>
            <a:r>
              <a:rPr lang="en-US" altLang="zh-CN" sz="3200" b="1" smtClean="0">
                <a:solidFill>
                  <a:srgbClr val="336600"/>
                </a:solidFill>
              </a:rPr>
              <a:t>; ) </a:t>
            </a:r>
            <a:endParaRPr lang="en-US" altLang="zh-CN" sz="3200" b="1">
              <a:solidFill>
                <a:srgbClr val="3366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{sum=sum+i;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   i++;}</a:t>
            </a:r>
          </a:p>
        </p:txBody>
      </p:sp>
      <p:sp>
        <p:nvSpPr>
          <p:cNvPr id="672775" name="AutoShape 7"/>
          <p:cNvSpPr>
            <a:spLocks noChangeArrowheads="1"/>
          </p:cNvSpPr>
          <p:nvPr/>
        </p:nvSpPr>
        <p:spPr bwMode="auto">
          <a:xfrm>
            <a:off x="4716463" y="1833702"/>
            <a:ext cx="4321175" cy="1949172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while(i&lt;=</a:t>
            </a:r>
            <a:r>
              <a:rPr lang="en-US" altLang="zh-CN" sz="3200" b="1" smtClean="0">
                <a:solidFill>
                  <a:srgbClr val="336600"/>
                </a:solidFill>
              </a:rPr>
              <a:t>100) </a:t>
            </a:r>
            <a:endParaRPr lang="en-US" altLang="zh-CN" sz="3200" b="1">
              <a:solidFill>
                <a:srgbClr val="3366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{sum=sum+i;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336600"/>
                </a:solidFill>
              </a:rPr>
              <a:t>   i++;}</a:t>
            </a: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468313" y="4076700"/>
            <a:ext cx="8064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可见</a:t>
            </a:r>
            <a:r>
              <a:rPr lang="en-US" altLang="zh-CN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语句比</a:t>
            </a:r>
            <a:r>
              <a:rPr lang="en-US" altLang="zh-CN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语句功能强，除了可以给出循环条件外，还可以赋初值，使循环变量自动增值等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4" grpId="0" animBg="1"/>
      <p:bldP spid="672775" grpId="0" animBg="1"/>
      <p:bldP spid="6727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11188" y="404813"/>
            <a:ext cx="7772400" cy="792162"/>
          </a:xfrm>
          <a:prstGeom prst="rect">
            <a:avLst/>
          </a:prstGeom>
        </p:spPr>
        <p:txBody>
          <a:bodyPr anchor="ctr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Clr>
                <a:srgbClr val="0066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000" b="0" smtClean="0">
                <a:solidFill>
                  <a:srgbClr val="990099"/>
                </a:solidFill>
              </a:rPr>
              <a:t> </a:t>
            </a:r>
            <a:r>
              <a:rPr kumimoji="1" lang="zh-CN" altLang="en-US" sz="4000" b="0" smtClean="0">
                <a:solidFill>
                  <a:srgbClr val="006600"/>
                </a:solidFill>
              </a:rPr>
              <a:t>主要内容</a:t>
            </a:r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>
          <a:xfrm>
            <a:off x="1116013" y="1268413"/>
            <a:ext cx="6985000" cy="4681537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5.1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为什么需要循环控制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5.2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语句实现循环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5.3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do-while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语句实现循环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5.4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语句实现循环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5.5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循环的嵌套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5.6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几种循环的比较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5.7 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改变循环的执行状态（</a:t>
            </a: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break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continue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5.8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循环程 序 举 例</a:t>
            </a:r>
          </a:p>
        </p:txBody>
      </p:sp>
    </p:spTree>
    <p:extLst>
      <p:ext uri="{BB962C8B-B14F-4D97-AF65-F5344CB8AC3E}">
        <p14:creationId xmlns:p14="http://schemas.microsoft.com/office/powerpoint/2010/main" val="24769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AutoShape 2"/>
          <p:cNvSpPr>
            <a:spLocks noChangeArrowheads="1"/>
          </p:cNvSpPr>
          <p:nvPr/>
        </p:nvSpPr>
        <p:spPr bwMode="auto">
          <a:xfrm>
            <a:off x="2411413" y="3425825"/>
            <a:ext cx="4897437" cy="3027363"/>
          </a:xfrm>
          <a:prstGeom prst="flowChartDocumen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10569" y="709613"/>
            <a:ext cx="4695825" cy="703262"/>
          </a:xfrm>
        </p:spPr>
        <p:txBody>
          <a:bodyPr/>
          <a:lstStyle/>
          <a:p>
            <a:pPr>
              <a:defRPr/>
            </a:pPr>
            <a:r>
              <a:rPr kumimoji="1" lang="zh-CN" altLang="en-US" smtClean="0">
                <a:solidFill>
                  <a:schemeClr val="accent1">
                    <a:lumMod val="50000"/>
                  </a:schemeClr>
                </a:solidFill>
              </a:rPr>
              <a:t>省略三个表达式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6049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2555875" y="3429000"/>
            <a:ext cx="49164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for( ; ;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printf("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这将一直进行下去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fflush(stdin);</a:t>
            </a:r>
            <a:r>
              <a:rPr lang="en-US" altLang="zh-CN" sz="2000" b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清空标准内存缓冲区</a:t>
            </a:r>
            <a:endParaRPr lang="en-US" altLang="zh-CN" sz="2000" b="1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i = getchar();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if(i == 'X' || i == 'x')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34214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640763" cy="1174750"/>
          </a:xfrm>
        </p:spPr>
        <p:txBody>
          <a:bodyPr/>
          <a:lstStyle/>
          <a:p>
            <a:r>
              <a:rPr lang="zh-CN" altLang="en-US" b="1" smtClean="0"/>
              <a:t>即不为循环变量赋初值，不设置循环条件</a:t>
            </a:r>
            <a:r>
              <a:rPr lang="en-US" altLang="zh-CN" b="1" smtClean="0"/>
              <a:t>(</a:t>
            </a:r>
            <a:r>
              <a:rPr lang="zh-CN" altLang="en-US" b="1" smtClean="0"/>
              <a:t>认为表达式</a:t>
            </a:r>
            <a:r>
              <a:rPr lang="en-US" altLang="zh-CN" b="1" smtClean="0"/>
              <a:t>2</a:t>
            </a:r>
            <a:r>
              <a:rPr lang="zh-CN" altLang="en-US" b="1" smtClean="0"/>
              <a:t>为真值</a:t>
            </a:r>
            <a:r>
              <a:rPr lang="en-US" altLang="zh-CN" b="1" smtClean="0"/>
              <a:t>)</a:t>
            </a:r>
            <a:r>
              <a:rPr lang="zh-CN" altLang="en-US" b="1" smtClean="0"/>
              <a:t>，不修改循环变量的值，无终止地执行循环体。此时应在循环体内设法结束循环，否则会成为死循环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3" grpId="0"/>
      <p:bldP spid="7342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for 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语句实现循环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82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3600" b="1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说明：</a:t>
            </a:r>
            <a:endParaRPr lang="zh-CN" altLang="en-US" sz="280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buFont typeface="宋体" panose="02010600030101010101" pitchFamily="2" charset="-122"/>
              <a:buChar char="★"/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可以是设置循环变量初值的赋值表达式，也可以是与循环变量无关的其他表达式。</a:t>
            </a:r>
            <a:r>
              <a: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800" b="1" smtClean="0">
                <a:solidFill>
                  <a:srgbClr val="336600"/>
                </a:solidFill>
              </a:rPr>
              <a:t>for (sum=0;i&lt;=100;i++) </a:t>
            </a:r>
          </a:p>
          <a:p>
            <a:pPr>
              <a:buFontTx/>
              <a:buNone/>
              <a:defRPr/>
            </a:pPr>
            <a:r>
              <a:rPr lang="en-US" altLang="zh-CN" sz="2800" b="1" smtClean="0">
                <a:solidFill>
                  <a:srgbClr val="336600"/>
                </a:solidFill>
              </a:rPr>
              <a:t>          {           sum=sum+i;    }</a:t>
            </a:r>
          </a:p>
          <a:p>
            <a:pPr>
              <a:buFont typeface="宋体" panose="02010600030101010101" pitchFamily="2" charset="-122"/>
              <a:buChar char="★"/>
              <a:defRPr/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也可以是与循环控制无关的任意表达式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buFontTx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800" b="1" smtClean="0">
                <a:solidFill>
                  <a:srgbClr val="336600"/>
                </a:solidFill>
              </a:rPr>
              <a:t>for(sum=0;i&lt;=100;j--)</a:t>
            </a:r>
          </a:p>
          <a:p>
            <a:pPr>
              <a:buFontTx/>
              <a:buNone/>
              <a:defRPr/>
            </a:pPr>
            <a:r>
              <a:rPr lang="en-US" altLang="zh-CN" sz="2800" b="1" smtClean="0">
                <a:solidFill>
                  <a:srgbClr val="336600"/>
                </a:solidFill>
              </a:rPr>
              <a:t>          {     sum=sum+i;</a:t>
            </a:r>
          </a:p>
          <a:p>
            <a:pPr>
              <a:buFontTx/>
              <a:buNone/>
              <a:defRPr/>
            </a:pPr>
            <a:r>
              <a:rPr lang="en-US" altLang="zh-CN" sz="2800" b="1">
                <a:solidFill>
                  <a:srgbClr val="336600"/>
                </a:solidFill>
              </a:rPr>
              <a:t> </a:t>
            </a:r>
            <a:r>
              <a:rPr lang="en-US" altLang="zh-CN" sz="2800" b="1" smtClean="0">
                <a:solidFill>
                  <a:srgbClr val="336600"/>
                </a:solidFill>
              </a:rPr>
              <a:t>                i++;     }</a:t>
            </a:r>
          </a:p>
        </p:txBody>
      </p:sp>
    </p:spTree>
    <p:extLst>
      <p:ext uri="{BB962C8B-B14F-4D97-AF65-F5344CB8AC3E}">
        <p14:creationId xmlns:p14="http://schemas.microsoft.com/office/powerpoint/2010/main" val="31782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17429" y="7536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for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语句实现循环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836712"/>
            <a:ext cx="8785225" cy="53285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3200" b="1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说明：</a:t>
            </a:r>
            <a:endParaRPr lang="zh-CN" altLang="en-US" sz="240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可以是一个简单的表达式，也可以是逗号表达式，即包含一个以上的简单表达式，中间用逗号间隔。</a:t>
            </a:r>
            <a:r>
              <a:rPr lang="zh-CN" altLang="en-US" sz="24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b="1" smtClean="0">
                <a:solidFill>
                  <a:srgbClr val="336600"/>
                </a:solidFill>
              </a:rPr>
              <a:t>for(sum=0</a:t>
            </a:r>
            <a:r>
              <a:rPr lang="zh-CN" altLang="en-US" sz="2400" b="1" smtClean="0">
                <a:solidFill>
                  <a:srgbClr val="336600"/>
                </a:solidFill>
              </a:rPr>
              <a:t>，</a:t>
            </a:r>
            <a:r>
              <a:rPr lang="en-US" altLang="zh-CN" sz="2400" b="1" smtClean="0">
                <a:solidFill>
                  <a:srgbClr val="336600"/>
                </a:solidFill>
              </a:rPr>
              <a:t>i=1;i&lt;=100;i++) sum=sum+i;</a:t>
            </a:r>
          </a:p>
          <a:p>
            <a:pPr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  <a:p>
            <a:pPr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b="1" smtClean="0">
                <a:solidFill>
                  <a:srgbClr val="336600"/>
                </a:solidFill>
              </a:rPr>
              <a:t>for(i=0</a:t>
            </a:r>
            <a:r>
              <a:rPr lang="zh-CN" altLang="en-US" sz="2400" b="1" smtClean="0">
                <a:solidFill>
                  <a:srgbClr val="336600"/>
                </a:solidFill>
              </a:rPr>
              <a:t>，</a:t>
            </a:r>
            <a:r>
              <a:rPr lang="en-US" altLang="zh-CN" sz="2400" b="1" smtClean="0">
                <a:solidFill>
                  <a:srgbClr val="336600"/>
                </a:solidFill>
              </a:rPr>
              <a:t>j=100;i&lt;=j;i++</a:t>
            </a:r>
            <a:r>
              <a:rPr lang="zh-CN" altLang="en-US" sz="2400" b="1" smtClean="0">
                <a:solidFill>
                  <a:srgbClr val="336600"/>
                </a:solidFill>
              </a:rPr>
              <a:t>，</a:t>
            </a:r>
            <a:r>
              <a:rPr lang="en-US" altLang="zh-CN" sz="2400" b="1" smtClean="0">
                <a:solidFill>
                  <a:srgbClr val="336600"/>
                </a:solidFill>
              </a:rPr>
              <a:t>j--) k=i+j</a:t>
            </a:r>
            <a:r>
              <a:rPr lang="zh-CN" altLang="en-US" sz="2400" b="1" smtClean="0">
                <a:solidFill>
                  <a:srgbClr val="336600"/>
                </a:solidFill>
              </a:rPr>
              <a:t>；</a:t>
            </a:r>
          </a:p>
          <a:p>
            <a:pPr marL="0" indent="0"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都是逗号表达式，各包含两个赋值表达式，即同时设两个初值，使两个变量增值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逗号表达式内按自左至右顺序求解，整个逗号</a:t>
            </a:r>
            <a:r>
              <a:rPr lang="zh-CN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zh-CN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的值为其中最右边的表达式的值。</a:t>
            </a:r>
            <a:r>
              <a:rPr lang="zh-CN" alt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400" b="1" smtClean="0">
                <a:solidFill>
                  <a:srgbClr val="336600"/>
                </a:solidFill>
              </a:rPr>
              <a:t>for(i=1;i</a:t>
            </a:r>
            <a:r>
              <a:rPr lang="en-US" altLang="zh-CN" sz="2400" b="1">
                <a:solidFill>
                  <a:srgbClr val="336600"/>
                </a:solidFill>
              </a:rPr>
              <a:t>&lt;=100;i++</a:t>
            </a:r>
            <a:r>
              <a:rPr lang="zh-CN" altLang="en-US" sz="2400" b="1">
                <a:solidFill>
                  <a:srgbClr val="336600"/>
                </a:solidFill>
              </a:rPr>
              <a:t>，</a:t>
            </a:r>
            <a:r>
              <a:rPr lang="en-US" altLang="zh-CN" sz="2400" b="1">
                <a:solidFill>
                  <a:srgbClr val="336600"/>
                </a:solidFill>
              </a:rPr>
              <a:t>i++) sum=sum+i;</a:t>
            </a:r>
          </a:p>
          <a:p>
            <a:pPr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rgbClr val="336600"/>
                </a:solidFill>
              </a:rPr>
              <a:t>for(i=1;i&lt;=100;i=i+2) sum=sum+i;</a:t>
            </a:r>
          </a:p>
          <a:p>
            <a:pPr marL="0" indent="0"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8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4309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for 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语句实现循环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908720"/>
            <a:ext cx="8785225" cy="50405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3200" b="1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说明：</a:t>
            </a:r>
            <a:endParaRPr lang="zh-CN" altLang="en-US" sz="240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一般是关系表达式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i&lt;=100)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或逻辑表达式</a:t>
            </a:r>
          </a:p>
          <a:p>
            <a:pPr>
              <a:buFontTx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a&lt;b &amp;&amp; x&lt;y)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，但也可以是数值表达式或字符表达式，只要其值为非零，就执行循环体。</a:t>
            </a:r>
            <a:endParaRPr lang="en-US" altLang="zh-CN" sz="240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CN" sz="2400" b="1" smtClean="0">
                <a:solidFill>
                  <a:srgbClr val="336600"/>
                </a:solidFill>
              </a:rPr>
              <a:t>        for(i=0 ; (</a:t>
            </a:r>
            <a:r>
              <a:rPr lang="en-US" altLang="zh-CN" sz="2400" b="1">
                <a:solidFill>
                  <a:srgbClr val="336600"/>
                </a:solidFill>
              </a:rPr>
              <a:t>c=getchar())!=′</a:t>
            </a:r>
            <a:r>
              <a:rPr lang="zh-CN" altLang="en-US" sz="2400" b="1">
                <a:solidFill>
                  <a:srgbClr val="336600"/>
                </a:solidFill>
              </a:rPr>
              <a:t>＼</a:t>
            </a:r>
            <a:r>
              <a:rPr lang="en-US" altLang="zh-CN" sz="2400" b="1">
                <a:solidFill>
                  <a:srgbClr val="336600"/>
                </a:solidFill>
              </a:rPr>
              <a:t>n</a:t>
            </a:r>
            <a:r>
              <a:rPr lang="en-US" altLang="zh-CN" sz="2400" b="1" smtClean="0">
                <a:solidFill>
                  <a:srgbClr val="336600"/>
                </a:solidFill>
              </a:rPr>
              <a:t>′ ; i += c) ;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buFontTx/>
              <a:buNone/>
              <a:defRPr/>
            </a:pPr>
            <a:r>
              <a:rPr lang="zh-CN" altLang="en-US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注意：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语句的循环体为空语句，把本来要在循环</a:t>
            </a:r>
          </a:p>
          <a:p>
            <a:pPr>
              <a:buFontTx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体内处理的内容放在表达式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中，作用是一样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  <a:endParaRPr lang="en-US" altLang="zh-CN" sz="240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CN" sz="2400" b="1" smtClean="0">
                <a:solidFill>
                  <a:srgbClr val="336600"/>
                </a:solidFill>
                <a:cs typeface="Times New Roman" panose="02020603050405020304" pitchFamily="18" charset="0"/>
              </a:rPr>
              <a:t>        for</a:t>
            </a: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(  </a:t>
            </a:r>
            <a:r>
              <a:rPr lang="en-US" altLang="zh-CN" sz="2400" b="1" smtClean="0">
                <a:solidFill>
                  <a:srgbClr val="336600"/>
                </a:solidFill>
                <a:cs typeface="Times New Roman" panose="02020603050405020304" pitchFamily="18" charset="0"/>
              </a:rPr>
              <a:t>; (</a:t>
            </a: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c=getchar())!=′</a:t>
            </a:r>
            <a:r>
              <a:rPr lang="zh-CN" altLang="en-US" sz="2400" b="1">
                <a:solidFill>
                  <a:srgbClr val="336600"/>
                </a:solidFill>
                <a:cs typeface="Times New Roman" panose="02020603050405020304" pitchFamily="18" charset="0"/>
              </a:rPr>
              <a:t>＼</a:t>
            </a: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b="1" smtClean="0">
                <a:solidFill>
                  <a:srgbClr val="336600"/>
                </a:solidFill>
                <a:cs typeface="Times New Roman" panose="02020603050405020304" pitchFamily="18" charset="0"/>
              </a:rPr>
              <a:t>′ ;  )</a:t>
            </a:r>
            <a:endParaRPr lang="en-US" altLang="zh-CN" sz="2400" b="1">
              <a:solidFill>
                <a:srgbClr val="336600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2400" b="1" smtClean="0">
                <a:solidFill>
                  <a:srgbClr val="336600"/>
                </a:solidFill>
                <a:cs typeface="Times New Roman" panose="02020603050405020304" pitchFamily="18" charset="0"/>
              </a:rPr>
              <a:t>          printf</a:t>
            </a: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(″%c″</a:t>
            </a:r>
            <a:r>
              <a:rPr lang="zh-CN" altLang="en-US" sz="2400" b="1">
                <a:solidFill>
                  <a:srgbClr val="3366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cs typeface="Times New Roman" panose="02020603050405020304" pitchFamily="18" charset="0"/>
              </a:rPr>
              <a:t>c);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注意：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从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终端键盘向计算机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输入时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，是在按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Enter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键以后才将一批数据一起送到内存</a:t>
            </a:r>
            <a:r>
              <a:rPr lang="zh-CN" altLang="en-US" sz="24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缓冲区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中去的。</a:t>
            </a:r>
          </a:p>
          <a:p>
            <a:pPr>
              <a:buFontTx/>
              <a:buNone/>
              <a:defRPr/>
            </a:pPr>
            <a:endParaRPr lang="en-US" altLang="zh-CN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endParaRPr lang="zh-CN" altLang="en-US" sz="240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09752" y="908720"/>
            <a:ext cx="4248150" cy="2808287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运行情况：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Computer↙   (</a:t>
            </a: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Computer       (</a:t>
            </a: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而不是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Ccoommppuutteerr</a:t>
            </a:r>
          </a:p>
        </p:txBody>
      </p:sp>
    </p:spTree>
    <p:extLst>
      <p:ext uri="{BB962C8B-B14F-4D97-AF65-F5344CB8AC3E}">
        <p14:creationId xmlns:p14="http://schemas.microsoft.com/office/powerpoint/2010/main" val="15045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739775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for 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360363" y="835025"/>
            <a:ext cx="8964612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200" b="1" u="sng">
                <a:solidFill>
                  <a:srgbClr val="CC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3200" b="1" u="sng">
                <a:solidFill>
                  <a:srgbClr val="CC000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语言中的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语句比其他语言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BASIC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>
              <a:buFontTx/>
              <a:buNone/>
            </a:pP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PASCAL)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语句功能强得多。可以把循环体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和一些与循环控制无关的操作也作为表达式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出现，这样程序可以短小简洁。但过分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地利用这一特点会使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语句显得杂乱，可读性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降低，最好不要把与循环控制无关的内容放到</a:t>
            </a:r>
          </a:p>
          <a:p>
            <a:pPr>
              <a:buFontTx/>
              <a:buNone/>
            </a:pP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语句中。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690688" y="965200"/>
            <a:ext cx="68421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#include&lt;stdio.h&gt;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v</a:t>
            </a:r>
            <a:r>
              <a:rPr lang="en-US" altLang="zh-CN" sz="2800" b="1" smtClean="0">
                <a:solidFill>
                  <a:schemeClr val="tx1"/>
                </a:solidFill>
              </a:rPr>
              <a:t>oid  </a:t>
            </a:r>
            <a:r>
              <a:rPr lang="en-US" altLang="zh-CN" sz="2800" b="1">
                <a:solidFill>
                  <a:schemeClr val="tx1"/>
                </a:solidFill>
              </a:rPr>
              <a:t>main()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>
                <a:solidFill>
                  <a:schemeClr val="tx1"/>
                </a:solidFill>
              </a:rPr>
              <a:t>{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 smtClean="0">
                <a:solidFill>
                  <a:schemeClr val="tx1"/>
                </a:solidFill>
              </a:rPr>
              <a:t>	int </a:t>
            </a:r>
            <a:r>
              <a:rPr lang="en-US" altLang="zh-CN" sz="2800" b="1">
                <a:solidFill>
                  <a:schemeClr val="tx1"/>
                </a:solidFill>
              </a:rPr>
              <a:t>n,number=20;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 smtClean="0">
                <a:solidFill>
                  <a:schemeClr val="tx1"/>
                </a:solidFill>
              </a:rPr>
              <a:t>	float </a:t>
            </a:r>
            <a:r>
              <a:rPr lang="en-US" altLang="zh-CN" sz="2800" b="1">
                <a:solidFill>
                  <a:schemeClr val="tx1"/>
                </a:solidFill>
              </a:rPr>
              <a:t>a=2,b=1,s=0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>
                <a:solidFill>
                  <a:schemeClr val="tx1"/>
                </a:solidFill>
              </a:rPr>
              <a:t>t;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 smtClean="0">
                <a:solidFill>
                  <a:schemeClr val="tx1"/>
                </a:solidFill>
              </a:rPr>
              <a:t>	for(n=1;n</a:t>
            </a:r>
            <a:r>
              <a:rPr lang="en-US" altLang="zh-CN" sz="2800" b="1">
                <a:solidFill>
                  <a:schemeClr val="tx1"/>
                </a:solidFill>
              </a:rPr>
              <a:t>&lt;=number;n++)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　 </a:t>
            </a:r>
            <a:r>
              <a:rPr lang="en-US" altLang="zh-CN" sz="2800" b="1" smtClean="0">
                <a:solidFill>
                  <a:schemeClr val="tx1"/>
                </a:solidFill>
              </a:rPr>
              <a:t>	{ </a:t>
            </a:r>
            <a:r>
              <a:rPr lang="en-US" altLang="zh-CN" sz="2800" b="1">
                <a:solidFill>
                  <a:schemeClr val="tx1"/>
                </a:solidFill>
              </a:rPr>
              <a:t/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　 </a:t>
            </a:r>
            <a:r>
              <a:rPr lang="en-US" altLang="zh-CN" sz="2800" b="1" smtClean="0">
                <a:solidFill>
                  <a:schemeClr val="tx1"/>
                </a:solidFill>
              </a:rPr>
              <a:t>		s=s+a/b</a:t>
            </a:r>
            <a:r>
              <a:rPr lang="en-US" altLang="zh-CN" sz="2800" b="1">
                <a:solidFill>
                  <a:schemeClr val="tx1"/>
                </a:solidFill>
              </a:rPr>
              <a:t>;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　 </a:t>
            </a:r>
            <a:r>
              <a:rPr lang="en-US" altLang="zh-CN" sz="2800" b="1" smtClean="0">
                <a:solidFill>
                  <a:schemeClr val="tx1"/>
                </a:solidFill>
              </a:rPr>
              <a:t>		t=a;a=a+b;b=t</a:t>
            </a:r>
            <a:r>
              <a:rPr lang="en-US" altLang="zh-CN" sz="2800" b="1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B050"/>
                </a:solidFill>
              </a:rPr>
              <a:t>/*</a:t>
            </a:r>
            <a:r>
              <a:rPr lang="zh-CN" altLang="en-US" sz="2800" b="1">
                <a:solidFill>
                  <a:srgbClr val="00B050"/>
                </a:solidFill>
              </a:rPr>
              <a:t>这部分是程序的关键，请猜猜</a:t>
            </a:r>
            <a:r>
              <a:rPr lang="en-US" altLang="zh-CN" sz="2800" b="1">
                <a:solidFill>
                  <a:srgbClr val="00B050"/>
                </a:solidFill>
              </a:rPr>
              <a:t>t</a:t>
            </a:r>
            <a:r>
              <a:rPr lang="zh-CN" altLang="en-US" sz="2800" b="1">
                <a:solidFill>
                  <a:srgbClr val="00B050"/>
                </a:solidFill>
              </a:rPr>
              <a:t>的作用*</a:t>
            </a:r>
            <a:r>
              <a:rPr lang="en-US" altLang="zh-CN" sz="2800" b="1">
                <a:solidFill>
                  <a:srgbClr val="00B050"/>
                </a:solidFill>
              </a:rPr>
              <a:t>/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　 </a:t>
            </a:r>
            <a:r>
              <a:rPr lang="en-US" altLang="zh-CN" sz="2800" b="1" smtClean="0">
                <a:solidFill>
                  <a:schemeClr val="tx1"/>
                </a:solidFill>
              </a:rPr>
              <a:t>	} </a:t>
            </a:r>
            <a:r>
              <a:rPr lang="en-US" altLang="zh-CN" sz="2800" b="1">
                <a:solidFill>
                  <a:schemeClr val="tx1"/>
                </a:solidFill>
              </a:rPr>
              <a:t/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 smtClean="0">
                <a:solidFill>
                  <a:schemeClr val="tx1"/>
                </a:solidFill>
              </a:rPr>
              <a:t>	printf</a:t>
            </a:r>
            <a:r>
              <a:rPr lang="en-US" altLang="zh-CN" sz="2800" b="1">
                <a:solidFill>
                  <a:schemeClr val="tx1"/>
                </a:solidFill>
              </a:rPr>
              <a:t>("sum is %f\n",s); </a:t>
            </a:r>
            <a:br>
              <a:rPr lang="en-US" altLang="zh-CN" sz="2800" b="1">
                <a:solidFill>
                  <a:schemeClr val="tx1"/>
                </a:solidFill>
              </a:rPr>
            </a:br>
            <a:r>
              <a:rPr lang="en-US" altLang="zh-CN" sz="2800" b="1">
                <a:solidFill>
                  <a:schemeClr val="tx1"/>
                </a:solidFill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/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250825" y="2205038"/>
            <a:ext cx="88931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问题描述：有一分数序列：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2/1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3/2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5/3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8/5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13/8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21/13...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求出这个数列的前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项之和。</a:t>
            </a: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965200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37" grpId="0"/>
      <p:bldP spid="73523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536"/>
            <a:ext cx="91440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循环的嵌套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825" y="908050"/>
            <a:ext cx="86423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320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一个循环体内又包含另一个完整的循环结构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称为循环的嵌套。内嵌的循环中还可以嵌套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循环，这就是多层循环。</a:t>
            </a:r>
          </a:p>
          <a:p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三种循环</a:t>
            </a:r>
            <a:r>
              <a:rPr lang="en-US" altLang="zh-CN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(while</a:t>
            </a:r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循环、</a:t>
            </a:r>
            <a:r>
              <a:rPr lang="en-US" altLang="zh-CN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循环和</a:t>
            </a:r>
            <a:r>
              <a:rPr lang="en-US" altLang="zh-CN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环</a:t>
            </a:r>
            <a:r>
              <a:rPr lang="en-US" altLang="zh-CN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可以互相嵌套。</a:t>
            </a:r>
            <a:endParaRPr lang="zh-CN" altLang="en-US" sz="320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76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12784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循环的嵌套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6333" y="726991"/>
            <a:ext cx="7345511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smtClean="0">
                <a:solidFill>
                  <a:schemeClr val="accent2"/>
                </a:solidFill>
              </a:rPr>
              <a:t>(</a:t>
            </a:r>
            <a:r>
              <a:rPr lang="en-US" altLang="zh-CN" sz="2400" b="1">
                <a:solidFill>
                  <a:schemeClr val="accent2"/>
                </a:solidFill>
              </a:rPr>
              <a:t>1)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</a:rPr>
              <a:t>while( )           (2) do                   (3) for(;;)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     {…                       {…                     {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             while( )            do                        for(;;)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        {…}                          {… }                   {… }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     }                                    while( );          }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                                    } while( );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4000">
                <a:solidFill>
                  <a:schemeClr val="accent2"/>
                </a:solidFill>
              </a:rPr>
              <a:t>       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6333" y="3573016"/>
            <a:ext cx="6768752" cy="312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smtClean="0">
                <a:solidFill>
                  <a:srgbClr val="336600"/>
                </a:solidFill>
              </a:rPr>
              <a:t>(</a:t>
            </a:r>
            <a:r>
              <a:rPr lang="en-US" altLang="zh-CN" sz="2400" b="1">
                <a:solidFill>
                  <a:srgbClr val="336600"/>
                </a:solidFill>
              </a:rPr>
              <a:t>4)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6600"/>
                </a:solidFill>
              </a:rPr>
              <a:t>while( )        (5) for(;;)           (6) do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336600"/>
                </a:solidFill>
              </a:rPr>
              <a:t>     {…                   {…                          {…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336600"/>
                </a:solidFill>
              </a:rPr>
              <a:t>       do{…}                while( )                    for(;;){ }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336600"/>
                </a:solidFill>
              </a:rPr>
              <a:t>           while( )                {  }                   …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336600"/>
                </a:solidFill>
              </a:rPr>
              <a:t>         {…}               …                            }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336600"/>
                </a:solidFill>
              </a:rPr>
              <a:t>     }                        }                              while( </a:t>
            </a:r>
            <a:r>
              <a:rPr lang="en-US" altLang="zh-CN" sz="2400" b="1" smtClean="0">
                <a:solidFill>
                  <a:srgbClr val="336600"/>
                </a:solidFill>
              </a:rPr>
              <a:t>)</a:t>
            </a:r>
            <a:r>
              <a:rPr lang="en-US" altLang="zh-CN" sz="28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4000" smtClean="0"/>
              <a:t>         </a:t>
            </a:r>
            <a:endParaRPr lang="en-US" altLang="zh-CN" sz="4000"/>
          </a:p>
        </p:txBody>
      </p:sp>
    </p:spTree>
    <p:extLst>
      <p:ext uri="{BB962C8B-B14F-4D97-AF65-F5344CB8AC3E}">
        <p14:creationId xmlns:p14="http://schemas.microsoft.com/office/powerpoint/2010/main" val="11378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Oval 2"/>
          <p:cNvSpPr>
            <a:spLocks noChangeArrowheads="1"/>
          </p:cNvSpPr>
          <p:nvPr/>
        </p:nvSpPr>
        <p:spPr bwMode="auto">
          <a:xfrm>
            <a:off x="1762125" y="3749675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92150"/>
            <a:ext cx="7543800" cy="1295400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b="0" smtClean="0">
                <a:solidFill>
                  <a:srgbClr val="FF0000"/>
                </a:solidFill>
              </a:rPr>
              <a:t>程序举例</a:t>
            </a:r>
            <a:endParaRPr kumimoji="1" lang="zh-CN" altLang="en-US" sz="3600" b="0" u="sng" smtClean="0">
              <a:solidFill>
                <a:srgbClr val="FF0000"/>
              </a:solidFill>
            </a:endParaRP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1906588" y="3317875"/>
            <a:ext cx="31686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2193925" y="2813050"/>
            <a:ext cx="504825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7286" name="Rectangle 6"/>
          <p:cNvSpPr>
            <a:spLocks noChangeArrowheads="1"/>
          </p:cNvSpPr>
          <p:nvPr/>
        </p:nvSpPr>
        <p:spPr bwMode="auto">
          <a:xfrm>
            <a:off x="2770188" y="2813050"/>
            <a:ext cx="792162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728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773238"/>
            <a:ext cx="4032250" cy="4352925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en-US" altLang="zh-CN" sz="2800" smtClean="0"/>
              <a:t>void main()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{ int i,j;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 for(i=1;i&lt;=2;i++)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{   printf(“\ni=%d\n”,i);</a:t>
            </a:r>
          </a:p>
          <a:p>
            <a:pPr defTabSz="914400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     </a:t>
            </a:r>
            <a:r>
              <a:rPr lang="en-US" altLang="zh-CN" sz="2800" b="1" smtClean="0">
                <a:solidFill>
                  <a:srgbClr val="0000CC"/>
                </a:solidFill>
              </a:rPr>
              <a:t>for(j=1;j&lt;=3;j++)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CC"/>
                </a:solidFill>
              </a:rPr>
              <a:t>        printf(“j=%d,”,j);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}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2000"/>
                                        <p:tgtEl>
                                          <p:spTgt spid="7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1762125" y="3829050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92150"/>
            <a:ext cx="7543800" cy="1295400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b="0" smtClean="0">
                <a:solidFill>
                  <a:srgbClr val="FF0000"/>
                </a:solidFill>
              </a:rPr>
              <a:t>程序举例</a:t>
            </a:r>
            <a:endParaRPr kumimoji="1" lang="zh-CN" altLang="en-US" sz="3600" b="0" u="sng" smtClean="0">
              <a:solidFill>
                <a:srgbClr val="FF000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906588" y="3397250"/>
            <a:ext cx="31686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193925" y="2892425"/>
            <a:ext cx="504825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770188" y="2892425"/>
            <a:ext cx="792162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11" name="Rectangle 7"/>
          <p:cNvSpPr>
            <a:spLocks noChangeArrowheads="1"/>
          </p:cNvSpPr>
          <p:nvPr/>
        </p:nvSpPr>
        <p:spPr bwMode="auto">
          <a:xfrm>
            <a:off x="2482850" y="3900488"/>
            <a:ext cx="503238" cy="433387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2" name="Rectangle 8"/>
          <p:cNvSpPr>
            <a:spLocks noChangeArrowheads="1"/>
          </p:cNvSpPr>
          <p:nvPr/>
        </p:nvSpPr>
        <p:spPr bwMode="auto">
          <a:xfrm>
            <a:off x="3059113" y="3900488"/>
            <a:ext cx="719137" cy="433387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2193925" y="4475163"/>
            <a:ext cx="2592388" cy="433387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3922713" y="3900488"/>
            <a:ext cx="576262" cy="433387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5" name="Rectangle 11"/>
          <p:cNvSpPr>
            <a:spLocks noChangeArrowheads="1"/>
          </p:cNvSpPr>
          <p:nvPr/>
        </p:nvSpPr>
        <p:spPr bwMode="auto">
          <a:xfrm>
            <a:off x="3059113" y="3900488"/>
            <a:ext cx="719137" cy="433387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50000">
                <a:schemeClr val="bg1"/>
              </a:gs>
              <a:gs pos="100000">
                <a:srgbClr val="FF00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6" name="Rectangle 12"/>
          <p:cNvSpPr>
            <a:spLocks noChangeArrowheads="1"/>
          </p:cNvSpPr>
          <p:nvPr/>
        </p:nvSpPr>
        <p:spPr bwMode="auto">
          <a:xfrm>
            <a:off x="2193925" y="4475163"/>
            <a:ext cx="2592388" cy="433387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50000">
                <a:schemeClr val="bg1"/>
              </a:gs>
              <a:gs pos="100000">
                <a:srgbClr val="FF00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7" name="Rectangle 13"/>
          <p:cNvSpPr>
            <a:spLocks noChangeArrowheads="1"/>
          </p:cNvSpPr>
          <p:nvPr/>
        </p:nvSpPr>
        <p:spPr bwMode="auto">
          <a:xfrm>
            <a:off x="3922713" y="3900488"/>
            <a:ext cx="647700" cy="433387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50000">
                <a:schemeClr val="bg1"/>
              </a:gs>
              <a:gs pos="100000">
                <a:srgbClr val="FF00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8318" name="Rectangle 14"/>
          <p:cNvSpPr>
            <a:spLocks noChangeArrowheads="1"/>
          </p:cNvSpPr>
          <p:nvPr/>
        </p:nvSpPr>
        <p:spPr bwMode="auto">
          <a:xfrm>
            <a:off x="2986088" y="3900488"/>
            <a:ext cx="792162" cy="433387"/>
          </a:xfrm>
          <a:prstGeom prst="rect">
            <a:avLst/>
          </a:prstGeom>
          <a:gradFill rotWithShape="1">
            <a:gsLst>
              <a:gs pos="0">
                <a:srgbClr val="CC9900"/>
              </a:gs>
              <a:gs pos="50000">
                <a:srgbClr val="FFFFFF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19" name="Rectangle 15"/>
          <p:cNvSpPr>
            <a:spLocks noChangeArrowheads="1"/>
          </p:cNvSpPr>
          <p:nvPr/>
        </p:nvSpPr>
        <p:spPr bwMode="auto">
          <a:xfrm>
            <a:off x="2193925" y="4475163"/>
            <a:ext cx="2592388" cy="433387"/>
          </a:xfrm>
          <a:prstGeom prst="rect">
            <a:avLst/>
          </a:prstGeom>
          <a:gradFill rotWithShape="1">
            <a:gsLst>
              <a:gs pos="0">
                <a:srgbClr val="CC9900"/>
              </a:gs>
              <a:gs pos="50000">
                <a:srgbClr val="FFFFFF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20" name="Rectangle 16"/>
          <p:cNvSpPr>
            <a:spLocks noChangeArrowheads="1"/>
          </p:cNvSpPr>
          <p:nvPr/>
        </p:nvSpPr>
        <p:spPr bwMode="auto">
          <a:xfrm>
            <a:off x="3919538" y="3900488"/>
            <a:ext cx="650875" cy="433387"/>
          </a:xfrm>
          <a:prstGeom prst="rect">
            <a:avLst/>
          </a:prstGeom>
          <a:gradFill rotWithShape="1">
            <a:gsLst>
              <a:gs pos="0">
                <a:srgbClr val="CC9900"/>
              </a:gs>
              <a:gs pos="50000">
                <a:srgbClr val="FFFFFF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21" name="Rectangle 17"/>
          <p:cNvSpPr>
            <a:spLocks noChangeArrowheads="1"/>
          </p:cNvSpPr>
          <p:nvPr/>
        </p:nvSpPr>
        <p:spPr bwMode="auto">
          <a:xfrm>
            <a:off x="2986088" y="3900488"/>
            <a:ext cx="865187" cy="43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22" name="Oval 18"/>
          <p:cNvSpPr>
            <a:spLocks noChangeArrowheads="1"/>
          </p:cNvSpPr>
          <p:nvPr/>
        </p:nvSpPr>
        <p:spPr bwMode="auto">
          <a:xfrm>
            <a:off x="1762125" y="3829050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8323" name="AutoShape 19"/>
          <p:cNvSpPr>
            <a:spLocks noChangeArrowheads="1"/>
          </p:cNvSpPr>
          <p:nvPr/>
        </p:nvSpPr>
        <p:spPr bwMode="auto">
          <a:xfrm>
            <a:off x="5651500" y="2244725"/>
            <a:ext cx="3529013" cy="1727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内层循环终止</a:t>
            </a:r>
          </a:p>
        </p:txBody>
      </p:sp>
      <p:sp>
        <p:nvSpPr>
          <p:cNvPr id="738324" name="AutoShape 20"/>
          <p:cNvSpPr>
            <a:spLocks/>
          </p:cNvSpPr>
          <p:nvPr/>
        </p:nvSpPr>
        <p:spPr bwMode="auto">
          <a:xfrm>
            <a:off x="6515100" y="4189413"/>
            <a:ext cx="914400" cy="498475"/>
          </a:xfrm>
          <a:prstGeom prst="borderCallout1">
            <a:avLst>
              <a:gd name="adj1" fmla="val -15287"/>
              <a:gd name="adj2" fmla="val 87500"/>
              <a:gd name="adj3" fmla="val -15287"/>
              <a:gd name="adj4" fmla="val -203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j=2</a:t>
            </a:r>
          </a:p>
        </p:txBody>
      </p:sp>
      <p:sp>
        <p:nvSpPr>
          <p:cNvPr id="738325" name="AutoShape 21"/>
          <p:cNvSpPr>
            <a:spLocks/>
          </p:cNvSpPr>
          <p:nvPr/>
        </p:nvSpPr>
        <p:spPr bwMode="auto">
          <a:xfrm>
            <a:off x="6537325" y="4189413"/>
            <a:ext cx="914400" cy="498475"/>
          </a:xfrm>
          <a:prstGeom prst="borderCallout1">
            <a:avLst>
              <a:gd name="adj1" fmla="val -15287"/>
              <a:gd name="adj2" fmla="val 87500"/>
              <a:gd name="adj3" fmla="val -15287"/>
              <a:gd name="adj4" fmla="val -203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j=3</a:t>
            </a:r>
          </a:p>
        </p:txBody>
      </p:sp>
      <p:sp>
        <p:nvSpPr>
          <p:cNvPr id="738326" name="AutoShape 22"/>
          <p:cNvSpPr>
            <a:spLocks/>
          </p:cNvSpPr>
          <p:nvPr/>
        </p:nvSpPr>
        <p:spPr bwMode="auto">
          <a:xfrm>
            <a:off x="6515100" y="4189413"/>
            <a:ext cx="914400" cy="498475"/>
          </a:xfrm>
          <a:prstGeom prst="borderCallout1">
            <a:avLst>
              <a:gd name="adj1" fmla="val -15287"/>
              <a:gd name="adj2" fmla="val 87500"/>
              <a:gd name="adj3" fmla="val -15287"/>
              <a:gd name="adj4" fmla="val -203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j=4</a:t>
            </a:r>
          </a:p>
        </p:txBody>
      </p:sp>
      <p:sp>
        <p:nvSpPr>
          <p:cNvPr id="47127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812925"/>
            <a:ext cx="4032250" cy="4352925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en-US" altLang="zh-CN" sz="2800" smtClean="0"/>
              <a:t>void main()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{ int i,j;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 for(i=1;i&lt;=2;i++)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{   printf(“\ni=%d\n”,i);</a:t>
            </a:r>
          </a:p>
          <a:p>
            <a:pPr defTabSz="914400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     </a:t>
            </a:r>
            <a:r>
              <a:rPr lang="en-US" altLang="zh-CN" sz="2800" b="1" smtClean="0">
                <a:solidFill>
                  <a:srgbClr val="0000CC"/>
                </a:solidFill>
              </a:rPr>
              <a:t>for(j=1;j&lt;=3;j++)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CC"/>
                </a:solidFill>
              </a:rPr>
              <a:t>        printf(“j=%d,”,j);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}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3" dur="2000"/>
                                        <p:tgtEl>
                                          <p:spTgt spid="7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7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3" grpId="0" animBg="1"/>
      <p:bldP spid="738324" grpId="0" animBg="1"/>
      <p:bldP spid="738325" grpId="0" animBg="1"/>
      <p:bldP spid="7383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Text Box 3"/>
          <p:cNvSpPr>
            <a:spLocks noGrp="1" noChangeArrowheads="1"/>
          </p:cNvSpPr>
          <p:nvPr>
            <p:ph idx="1"/>
          </p:nvPr>
        </p:nvSpPr>
        <p:spPr>
          <a:xfrm>
            <a:off x="1693863" y="1028700"/>
            <a:ext cx="6275387" cy="3560763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b="1" smtClean="0"/>
              <a:t>需要向计算机输入全班同学成绩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b="1" smtClean="0"/>
              <a:t>计算全班每个同学的平均成绩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b="1" smtClean="0"/>
              <a:t>对全班同学的平均成绩进行排序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b="1" smtClean="0"/>
              <a:t>输出排序结果</a:t>
            </a:r>
            <a:r>
              <a:rPr lang="en-US" altLang="zh-CN" b="1" smtClean="0"/>
              <a:t>......</a:t>
            </a:r>
          </a:p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b="1" smtClean="0"/>
              <a:t>计算</a:t>
            </a:r>
            <a:r>
              <a:rPr lang="en-US" altLang="zh-CN" b="1" smtClean="0"/>
              <a:t>1+2+3+...+1000=?</a:t>
            </a:r>
            <a:endParaRPr lang="zh-CN" altLang="en-US" b="1" smtClean="0"/>
          </a:p>
        </p:txBody>
      </p:sp>
      <p:sp>
        <p:nvSpPr>
          <p:cNvPr id="9219" name="Line 7"/>
          <p:cNvSpPr>
            <a:spLocks noChangeShapeType="1"/>
          </p:cNvSpPr>
          <p:nvPr/>
        </p:nvSpPr>
        <p:spPr bwMode="auto">
          <a:xfrm>
            <a:off x="5076825" y="46529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784" name="Text Box 8"/>
          <p:cNvSpPr txBox="1">
            <a:spLocks noChangeArrowheads="1"/>
          </p:cNvSpPr>
          <p:nvPr/>
        </p:nvSpPr>
        <p:spPr bwMode="auto">
          <a:xfrm>
            <a:off x="1693863" y="4881563"/>
            <a:ext cx="2987675" cy="398462"/>
          </a:xfrm>
          <a:prstGeom prst="rect">
            <a:avLst/>
          </a:prstGeom>
          <a:gradFill rotWithShape="1">
            <a:gsLst>
              <a:gs pos="0">
                <a:srgbClr val="00CC99">
                  <a:alpha val="31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重复工作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2267744" y="141856"/>
            <a:ext cx="4721955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  <a:buFontTx/>
              <a:buNone/>
            </a:pPr>
            <a:r>
              <a:rPr lang="zh-CN" altLang="en-US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en-US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需要循环控制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76825" y="4881563"/>
            <a:ext cx="2987675" cy="398462"/>
          </a:xfrm>
          <a:prstGeom prst="rect">
            <a:avLst/>
          </a:prstGeom>
          <a:gradFill rotWithShape="1">
            <a:gsLst>
              <a:gs pos="0">
                <a:srgbClr val="00CC99">
                  <a:alpha val="31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ldLvl="0" animBg="1"/>
      <p:bldP spid="715784" grpId="0" animBg="1"/>
      <p:bldP spid="715784" grpId="1" animBg="1"/>
      <p:bldP spid="3" grpId="0" animBg="1"/>
      <p:bldP spid="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1835150" y="3736975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92150"/>
            <a:ext cx="7543800" cy="1295400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b="0" smtClean="0">
                <a:solidFill>
                  <a:srgbClr val="FF0000"/>
                </a:solidFill>
              </a:rPr>
              <a:t>程序举例</a:t>
            </a:r>
            <a:endParaRPr kumimoji="1" lang="zh-CN" altLang="en-US" sz="3600" b="0" u="sng" smtClean="0">
              <a:solidFill>
                <a:srgbClr val="FF0000"/>
              </a:solidFill>
            </a:endParaRP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364163" y="3736975"/>
            <a:ext cx="17287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运行结果：</a:t>
            </a:r>
          </a:p>
        </p:txBody>
      </p:sp>
      <p:pic>
        <p:nvPicPr>
          <p:cNvPr id="73933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r="38315" b="73639"/>
          <a:stretch>
            <a:fillRect/>
          </a:stretch>
        </p:blipFill>
        <p:spPr>
          <a:xfrm>
            <a:off x="5165725" y="4086225"/>
            <a:ext cx="3362325" cy="2151063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979613" y="3305175"/>
            <a:ext cx="31686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266950" y="2800350"/>
            <a:ext cx="504825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843213" y="2800350"/>
            <a:ext cx="792162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1835150" y="3736975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3708400" y="2800350"/>
            <a:ext cx="50323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2843213" y="2800350"/>
            <a:ext cx="792162" cy="433388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1979613" y="3305175"/>
            <a:ext cx="3168650" cy="503238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9341" name="Oval 13"/>
          <p:cNvSpPr>
            <a:spLocks noChangeArrowheads="1"/>
          </p:cNvSpPr>
          <p:nvPr/>
        </p:nvSpPr>
        <p:spPr bwMode="auto">
          <a:xfrm>
            <a:off x="1835150" y="3736975"/>
            <a:ext cx="3240088" cy="12969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5F7A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39342" name="Rectangle 14"/>
          <p:cNvSpPr>
            <a:spLocks noChangeArrowheads="1"/>
          </p:cNvSpPr>
          <p:nvPr/>
        </p:nvSpPr>
        <p:spPr bwMode="auto">
          <a:xfrm>
            <a:off x="3708400" y="2800350"/>
            <a:ext cx="503238" cy="433388"/>
          </a:xfrm>
          <a:prstGeom prst="rect">
            <a:avLst/>
          </a:prstGeom>
          <a:gradFill rotWithShape="1">
            <a:gsLst>
              <a:gs pos="0">
                <a:srgbClr val="F5F7A7"/>
              </a:gs>
              <a:gs pos="50000">
                <a:schemeClr val="bg1"/>
              </a:gs>
              <a:gs pos="100000">
                <a:srgbClr val="F5F7A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9343" name="Rectangle 15"/>
          <p:cNvSpPr>
            <a:spLocks noChangeArrowheads="1"/>
          </p:cNvSpPr>
          <p:nvPr/>
        </p:nvSpPr>
        <p:spPr bwMode="auto">
          <a:xfrm>
            <a:off x="2843213" y="2800350"/>
            <a:ext cx="792162" cy="433388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50000">
                <a:schemeClr val="bg1"/>
              </a:gs>
              <a:gs pos="100000">
                <a:srgbClr val="FF00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9344" name="AutoShape 16"/>
          <p:cNvSpPr>
            <a:spLocks noChangeArrowheads="1"/>
          </p:cNvSpPr>
          <p:nvPr/>
        </p:nvSpPr>
        <p:spPr bwMode="auto">
          <a:xfrm>
            <a:off x="5435600" y="1006475"/>
            <a:ext cx="3529013" cy="1727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循环全部终止</a:t>
            </a:r>
          </a:p>
        </p:txBody>
      </p:sp>
      <p:sp>
        <p:nvSpPr>
          <p:cNvPr id="739345" name="AutoShape 17"/>
          <p:cNvSpPr>
            <a:spLocks/>
          </p:cNvSpPr>
          <p:nvPr/>
        </p:nvSpPr>
        <p:spPr bwMode="auto">
          <a:xfrm>
            <a:off x="6084888" y="3022600"/>
            <a:ext cx="914400" cy="498475"/>
          </a:xfrm>
          <a:prstGeom prst="borderCallout1">
            <a:avLst>
              <a:gd name="adj1" fmla="val -15287"/>
              <a:gd name="adj2" fmla="val 87500"/>
              <a:gd name="adj3" fmla="val -15287"/>
              <a:gd name="adj4" fmla="val -203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739346" name="AutoShape 18"/>
          <p:cNvSpPr>
            <a:spLocks/>
          </p:cNvSpPr>
          <p:nvPr/>
        </p:nvSpPr>
        <p:spPr bwMode="auto">
          <a:xfrm>
            <a:off x="6084888" y="3022600"/>
            <a:ext cx="914400" cy="498475"/>
          </a:xfrm>
          <a:prstGeom prst="borderCallout1">
            <a:avLst>
              <a:gd name="adj1" fmla="val -15287"/>
              <a:gd name="adj2" fmla="val 87500"/>
              <a:gd name="adj3" fmla="val -15287"/>
              <a:gd name="adj4" fmla="val -203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20850"/>
            <a:ext cx="4032250" cy="4352925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en-US" altLang="zh-CN" sz="2800" smtClean="0"/>
              <a:t>void main()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{ int i,j;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 for(i=1;i&lt;=2;i++)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{   printf(“\ni=%d\n”,i);</a:t>
            </a:r>
          </a:p>
          <a:p>
            <a:pPr defTabSz="914400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     </a:t>
            </a:r>
            <a:r>
              <a:rPr lang="en-US" altLang="zh-CN" sz="2800" b="1" smtClean="0">
                <a:solidFill>
                  <a:srgbClr val="0000CC"/>
                </a:solidFill>
              </a:rPr>
              <a:t>for(j=1;j&lt;=3;j++)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CC"/>
                </a:solidFill>
              </a:rPr>
              <a:t>        printf(“j=%d,”,j);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 }</a:t>
            </a:r>
          </a:p>
          <a:p>
            <a:pPr defTabSz="914400">
              <a:buFontTx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2" grpId="0" animBg="1"/>
      <p:bldP spid="739333" grpId="0" animBg="1"/>
      <p:bldP spid="739344" grpId="0" animBg="1"/>
      <p:bldP spid="739345" grpId="0" animBg="1"/>
      <p:bldP spid="7393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0350"/>
            <a:ext cx="8839200" cy="5243513"/>
          </a:xfrm>
        </p:spPr>
        <p:txBody>
          <a:bodyPr/>
          <a:lstStyle/>
          <a:p>
            <a:pPr defTabSz="914400">
              <a:lnSpc>
                <a:spcPct val="70000"/>
              </a:lnSpc>
            </a:pPr>
            <a:endParaRPr lang="en-US" altLang="zh-CN" sz="24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defTabSz="914400">
              <a:lnSpc>
                <a:spcPct val="70000"/>
              </a:lnSpc>
              <a:buFontTx/>
              <a:buNone/>
            </a:pPr>
            <a:r>
              <a:rPr lang="zh-CN" altLang="zh-CN" sz="2400" b="1" smtClean="0">
                <a:latin typeface="宋体" panose="02010600030101010101" pitchFamily="2" charset="-122"/>
              </a:rPr>
              <a:t>	</a:t>
            </a:r>
            <a:r>
              <a:rPr lang="en-US" altLang="zh-CN" sz="2400" b="1" smtClean="0">
                <a:latin typeface="宋体" panose="02010600030101010101" pitchFamily="2" charset="-122"/>
              </a:rPr>
              <a:t>&lt;</a:t>
            </a:r>
            <a:r>
              <a:rPr lang="zh-CN" altLang="en-US" sz="2400" b="1" smtClean="0">
                <a:latin typeface="宋体" panose="02010600030101010101" pitchFamily="2" charset="-122"/>
              </a:rPr>
              <a:t>例</a:t>
            </a:r>
            <a:r>
              <a:rPr lang="en-US" altLang="zh-CN" sz="2400" b="1" smtClean="0">
                <a:latin typeface="宋体" panose="02010600030101010101" pitchFamily="2" charset="-122"/>
              </a:rPr>
              <a:t>&gt;</a:t>
            </a:r>
            <a:r>
              <a:rPr lang="zh-CN" altLang="en-US" sz="2400" b="1" smtClean="0">
                <a:latin typeface="宋体" panose="02010600030101010101" pitchFamily="2" charset="-122"/>
              </a:rPr>
              <a:t>：输出下三角形乘法九九表。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</a:t>
            </a:r>
            <a:r>
              <a:rPr lang="en-US" altLang="zh-CN" sz="2400" b="1" smtClean="0">
                <a:latin typeface="宋体" panose="02010600030101010101" pitchFamily="2" charset="-122"/>
              </a:rPr>
              <a:t>1   2   3   4   5   6   7   8   9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---------------------------------------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1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2   4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3   6   9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4   8  12  16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5  10  15  20  25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6  12  18  24  30  36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7  14  21  28  35  42  49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8  16  24  32  40  48  56  64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9  18  27  36  45  54  63  72  81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假设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：行号为</a:t>
            </a:r>
            <a:r>
              <a:rPr lang="en-US" altLang="zh-CN" sz="2400" b="1" smtClean="0">
                <a:latin typeface="宋体" panose="02010600030101010101" pitchFamily="2" charset="-122"/>
              </a:rPr>
              <a:t>i        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，列号为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j</a:t>
            </a:r>
          </a:p>
        </p:txBody>
      </p:sp>
      <p:sp>
        <p:nvSpPr>
          <p:cNvPr id="740355" name="Oval 3"/>
          <p:cNvSpPr>
            <a:spLocks noChangeArrowheads="1"/>
          </p:cNvSpPr>
          <p:nvPr/>
        </p:nvSpPr>
        <p:spPr bwMode="auto">
          <a:xfrm>
            <a:off x="3276600" y="3213100"/>
            <a:ext cx="533400" cy="38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0356" name="AutoShape 4"/>
          <p:cNvSpPr>
            <a:spLocks/>
          </p:cNvSpPr>
          <p:nvPr/>
        </p:nvSpPr>
        <p:spPr bwMode="auto">
          <a:xfrm>
            <a:off x="7019925" y="2492375"/>
            <a:ext cx="914400" cy="1316038"/>
          </a:xfrm>
          <a:prstGeom prst="borderCallout1">
            <a:avLst>
              <a:gd name="adj1" fmla="val 8685"/>
              <a:gd name="adj2" fmla="val -8333"/>
              <a:gd name="adj3" fmla="val 66222"/>
              <a:gd name="adj4" fmla="val -352083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CC99FF"/>
              </a:buClr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  <a:sym typeface="Monotype Sorts" pitchFamily="2" charset="2"/>
              </a:rPr>
              <a:t>i=6</a:t>
            </a:r>
          </a:p>
          <a:p>
            <a:pPr algn="ctr" eaLnBrk="1" hangingPunct="1">
              <a:lnSpc>
                <a:spcPct val="80000"/>
              </a:lnSpc>
              <a:buClr>
                <a:srgbClr val="CC99FF"/>
              </a:buClr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  <a:sym typeface="Monotype Sorts" pitchFamily="2" charset="2"/>
              </a:rPr>
              <a:t>j=5</a:t>
            </a:r>
          </a:p>
          <a:p>
            <a:pPr algn="ctr" eaLnBrk="1" hangingPunct="1">
              <a:lnSpc>
                <a:spcPct val="80000"/>
              </a:lnSpc>
              <a:buClr>
                <a:srgbClr val="CC99FF"/>
              </a:buClr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  <a:sym typeface="Monotype Sorts" pitchFamily="2" charset="2"/>
              </a:rPr>
              <a:t>i*j</a:t>
            </a:r>
            <a:endParaRPr lang="en-US" altLang="zh-CN" sz="2800" b="1">
              <a:solidFill>
                <a:srgbClr val="FF0066"/>
              </a:solidFill>
              <a:sym typeface="Monotype Sorts" pitchFamily="2" charset="2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2555875" y="5013325"/>
            <a:ext cx="209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99FF"/>
              </a:buClr>
              <a:buFontTx/>
              <a:buNone/>
            </a:pPr>
            <a:r>
              <a:rPr lang="zh-CN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(1&lt;=</a:t>
            </a: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i&lt;=9)</a:t>
            </a:r>
            <a:endParaRPr lang="en-US" altLang="zh-CN" sz="200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6156325" y="4941888"/>
            <a:ext cx="209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99FF"/>
              </a:buClr>
              <a:buFontTx/>
              <a:buNone/>
            </a:pPr>
            <a:r>
              <a:rPr lang="zh-CN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(1&lt;=</a:t>
            </a: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j&lt;=i)</a:t>
            </a:r>
            <a:endParaRPr lang="en-US" altLang="zh-CN" sz="20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971550" y="566102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99FF"/>
              </a:buClr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：第 </a:t>
            </a:r>
            <a:r>
              <a:rPr lang="en-US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i</a:t>
            </a:r>
            <a:r>
              <a:rPr lang="en-US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行中要输出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j</a:t>
            </a:r>
            <a:r>
              <a:rPr lang="en-US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个乘积</a:t>
            </a:r>
            <a:endParaRPr lang="zh-CN" altLang="en-US" sz="200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740360" name="Rectangle 8"/>
          <p:cNvSpPr>
            <a:spLocks noChangeArrowheads="1"/>
          </p:cNvSpPr>
          <p:nvPr/>
        </p:nvSpPr>
        <p:spPr bwMode="auto">
          <a:xfrm>
            <a:off x="3759200" y="1922463"/>
            <a:ext cx="4784725" cy="52863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输出项</a:t>
            </a:r>
            <a:r>
              <a:rPr lang="en-US" altLang="en-US" sz="2800" b="1">
                <a:solidFill>
                  <a:srgbClr val="FF0066"/>
                </a:solidFill>
                <a:sym typeface="Monotype Sorts" pitchFamily="2" charset="2"/>
              </a:rPr>
              <a:t>a</a:t>
            </a:r>
            <a:r>
              <a:rPr lang="en-US" altLang="en-US" sz="2800" b="1" baseline="-25000">
                <a:solidFill>
                  <a:srgbClr val="FF0066"/>
                </a:solidFill>
                <a:sym typeface="Monotype Sorts" pitchFamily="2" charset="2"/>
              </a:rPr>
              <a:t>ij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和行</a:t>
            </a:r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(i)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、列</a:t>
            </a:r>
            <a:r>
              <a:rPr lang="en-US" altLang="zh-CN" sz="2800" b="1">
                <a:solidFill>
                  <a:srgbClr val="FF0066"/>
                </a:solidFill>
                <a:sym typeface="Monotype Sorts" pitchFamily="2" charset="2"/>
              </a:rPr>
              <a:t>(j)</a:t>
            </a:r>
            <a:r>
              <a:rPr lang="zh-CN" altLang="zh-CN" sz="2800" b="1">
                <a:solidFill>
                  <a:srgbClr val="000099"/>
                </a:solidFill>
                <a:sym typeface="Monotype Sorts" pitchFamily="2" charset="2"/>
              </a:rPr>
              <a:t>的关系</a:t>
            </a:r>
            <a:endParaRPr lang="zh-CN" altLang="en-US" sz="2800" b="1">
              <a:solidFill>
                <a:srgbClr val="000099"/>
              </a:solidFill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4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4" grpId="0" build="p"/>
      <p:bldP spid="740356" grpId="0" animBg="1"/>
      <p:bldP spid="740357" grpId="0"/>
      <p:bldP spid="740358" grpId="0"/>
      <p:bldP spid="740359" grpId="0"/>
      <p:bldP spid="7403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92163" y="836613"/>
            <a:ext cx="8243887" cy="5638800"/>
          </a:xfrm>
        </p:spPr>
        <p:txBody>
          <a:bodyPr/>
          <a:lstStyle/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#include &lt;stdio.h&gt;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void main ( )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{ int i=1, j;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i:</a:t>
            </a:r>
            <a:r>
              <a:rPr lang="zh-CN" altLang="en-US" sz="2400" b="1" smtClean="0">
                <a:solidFill>
                  <a:srgbClr val="CC3300"/>
                </a:solidFill>
              </a:rPr>
              <a:t>行计数器   </a:t>
            </a:r>
            <a:r>
              <a:rPr lang="en-US" altLang="zh-CN" sz="2400" b="1" smtClean="0">
                <a:solidFill>
                  <a:srgbClr val="CC3300"/>
                </a:solidFill>
              </a:rPr>
              <a:t>j:</a:t>
            </a:r>
            <a:r>
              <a:rPr lang="zh-CN" altLang="en-US" sz="2400" b="1" smtClean="0">
                <a:solidFill>
                  <a:srgbClr val="CC3300"/>
                </a:solidFill>
              </a:rPr>
              <a:t>列计数器 *</a:t>
            </a:r>
            <a:r>
              <a:rPr lang="en-US" altLang="zh-CN" sz="2400" b="1" smtClean="0">
                <a:solidFill>
                  <a:srgbClr val="CC3300"/>
                </a:solidFill>
              </a:rPr>
              <a:t>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while( i&lt;= 9 )        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控制打印表头 *</a:t>
            </a:r>
            <a:r>
              <a:rPr lang="en-US" altLang="zh-CN" sz="2400" b="1" smtClean="0">
                <a:solidFill>
                  <a:srgbClr val="CC3300"/>
                </a:solidFill>
              </a:rPr>
              <a:t>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printf ( "%4d", i++); 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printf ("\n------------------------------------\n");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i=1;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while ( i&lt;= 9 )             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行控制 *</a:t>
            </a:r>
            <a:r>
              <a:rPr lang="en-US" altLang="zh-CN" sz="2400" b="1" smtClean="0">
                <a:solidFill>
                  <a:srgbClr val="CC3300"/>
                </a:solidFill>
              </a:rPr>
              <a:t>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zh-CN" altLang="zh-CN" sz="2400" b="1" smtClean="0"/>
              <a:t>  {  </a:t>
            </a:r>
            <a:r>
              <a:rPr lang="en-US" altLang="zh-CN" sz="2400" b="1" smtClean="0"/>
              <a:t>j = 1;              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列计数器置</a:t>
            </a:r>
            <a:r>
              <a:rPr lang="en-US" altLang="zh-CN" sz="2400" b="1" smtClean="0">
                <a:solidFill>
                  <a:srgbClr val="CC3300"/>
                </a:solidFill>
              </a:rPr>
              <a:t>1 */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while ( j &lt;= i )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嵌套的二重循环。输出第</a:t>
            </a:r>
            <a:r>
              <a:rPr lang="en-US" altLang="zh-CN" sz="2400" b="1" smtClean="0">
                <a:solidFill>
                  <a:srgbClr val="CC3300"/>
                </a:solidFill>
              </a:rPr>
              <a:t>i</a:t>
            </a:r>
            <a:r>
              <a:rPr lang="zh-CN" altLang="en-US" sz="2400" b="1" smtClean="0">
                <a:solidFill>
                  <a:srgbClr val="CC3300"/>
                </a:solidFill>
              </a:rPr>
              <a:t>行 *</a:t>
            </a:r>
            <a:r>
              <a:rPr lang="en-US" altLang="zh-CN" sz="2400" b="1" smtClean="0">
                <a:solidFill>
                  <a:srgbClr val="CC3300"/>
                </a:solidFill>
              </a:rPr>
              <a:t>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	   {  printf ("%4d", i*j );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   j ++;             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列计数器</a:t>
            </a:r>
            <a:r>
              <a:rPr lang="en-US" altLang="zh-CN" sz="2400" b="1" smtClean="0">
                <a:solidFill>
                  <a:srgbClr val="CC3300"/>
                </a:solidFill>
              </a:rPr>
              <a:t>+1 */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}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printf ("\n");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一行输出结束后，输出</a:t>
            </a:r>
            <a:r>
              <a:rPr lang="en-US" altLang="zh-CN" sz="2400" b="1" smtClean="0">
                <a:solidFill>
                  <a:srgbClr val="CC3300"/>
                </a:solidFill>
              </a:rPr>
              <a:t>\n */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  i ++;                            </a:t>
            </a:r>
            <a:r>
              <a:rPr lang="en-US" altLang="zh-CN" sz="2400" b="1" smtClean="0">
                <a:solidFill>
                  <a:srgbClr val="CC3300"/>
                </a:solidFill>
              </a:rPr>
              <a:t>/* </a:t>
            </a:r>
            <a:r>
              <a:rPr lang="zh-CN" altLang="en-US" sz="2400" b="1" smtClean="0">
                <a:solidFill>
                  <a:srgbClr val="CC3300"/>
                </a:solidFill>
              </a:rPr>
              <a:t>行计数器</a:t>
            </a:r>
            <a:r>
              <a:rPr lang="en-US" altLang="zh-CN" sz="2400" b="1" smtClean="0">
                <a:solidFill>
                  <a:srgbClr val="CC3300"/>
                </a:solidFill>
              </a:rPr>
              <a:t>+1 */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   }</a:t>
            </a:r>
          </a:p>
          <a:p>
            <a:pPr marL="819150" lvl="1" defTabSz="914400">
              <a:lnSpc>
                <a:spcPct val="65000"/>
              </a:lnSpc>
              <a:buFontTx/>
              <a:buNone/>
            </a:pPr>
            <a:r>
              <a:rPr lang="en-US" altLang="zh-CN" sz="2400" b="1" smtClean="0"/>
              <a:t>}</a:t>
            </a:r>
          </a:p>
        </p:txBody>
      </p:sp>
      <p:sp>
        <p:nvSpPr>
          <p:cNvPr id="741379" name="AutoShape 3"/>
          <p:cNvSpPr>
            <a:spLocks noChangeArrowheads="1"/>
          </p:cNvSpPr>
          <p:nvPr/>
        </p:nvSpPr>
        <p:spPr bwMode="auto">
          <a:xfrm>
            <a:off x="1547813" y="3716338"/>
            <a:ext cx="266700" cy="1181100"/>
          </a:xfrm>
          <a:prstGeom prst="curvedRightArrow">
            <a:avLst>
              <a:gd name="adj1" fmla="val 88571"/>
              <a:gd name="adj2" fmla="val 177143"/>
              <a:gd name="adj3" fmla="val 33319"/>
            </a:avLst>
          </a:prstGeom>
          <a:solidFill>
            <a:srgbClr val="00FF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00FF00"/>
              </a:solidFill>
            </a:endParaRPr>
          </a:p>
        </p:txBody>
      </p:sp>
      <p:sp>
        <p:nvSpPr>
          <p:cNvPr id="741380" name="AutoShape 4"/>
          <p:cNvSpPr>
            <a:spLocks noChangeArrowheads="1"/>
          </p:cNvSpPr>
          <p:nvPr/>
        </p:nvSpPr>
        <p:spPr bwMode="auto">
          <a:xfrm>
            <a:off x="1042988" y="3068638"/>
            <a:ext cx="533400" cy="3048000"/>
          </a:xfrm>
          <a:prstGeom prst="curvedRightArrow">
            <a:avLst>
              <a:gd name="adj1" fmla="val 54841"/>
              <a:gd name="adj2" fmla="val 169127"/>
              <a:gd name="adj3" fmla="val 33319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914400" y="5818188"/>
            <a:ext cx="7620000" cy="5048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5400000" scaled="1"/>
          </a:gra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外层</a:t>
            </a:r>
            <a:r>
              <a:rPr lang="zh-CN" altLang="en-US" sz="2800" b="1">
                <a:sym typeface="Monotype Sorts" pitchFamily="2" charset="2"/>
              </a:rPr>
              <a:t>循环体</a:t>
            </a:r>
            <a:r>
              <a:rPr lang="zh-CN" altLang="en-US" sz="2800" b="1">
                <a:solidFill>
                  <a:srgbClr val="FF3300"/>
                </a:solidFill>
                <a:sym typeface="Monotype Sorts" pitchFamily="2" charset="2"/>
              </a:rPr>
              <a:t>执行</a:t>
            </a:r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sym typeface="Monotype Sorts" pitchFamily="2" charset="2"/>
              </a:rPr>
              <a:t>次，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内层</a:t>
            </a:r>
            <a:r>
              <a:rPr lang="zh-CN" altLang="en-US" sz="2800" b="1">
                <a:sym typeface="Monotype Sorts" pitchFamily="2" charset="2"/>
              </a:rPr>
              <a:t>循环要输出</a:t>
            </a:r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行</a:t>
            </a: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739775"/>
            <a:ext cx="7416800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13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13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13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13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0" fill="hold"/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0" fill="hold"/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build="p" bldLvl="2"/>
      <p:bldP spid="741379" grpId="0" animBg="1"/>
      <p:bldP spid="7413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smtClean="0"/>
              <a:t>输出</a:t>
            </a:r>
            <a:r>
              <a:rPr kumimoji="1" lang="zh-CN" altLang="en-US" sz="3600" dirty="0" smtClean="0"/>
              <a:t>如下图形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2807791" cy="237685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*</a:t>
            </a:r>
          </a:p>
          <a:p>
            <a:pPr>
              <a:buFontTx/>
              <a:buNone/>
            </a:pPr>
            <a:r>
              <a:rPr lang="en-US" altLang="zh-CN" b="1" smtClean="0"/>
              <a:t>*.*.</a:t>
            </a:r>
          </a:p>
          <a:p>
            <a:pPr>
              <a:buFontTx/>
              <a:buNone/>
            </a:pPr>
            <a:r>
              <a:rPr lang="en-US" altLang="zh-CN" b="1" smtClean="0"/>
              <a:t>*..*..*..</a:t>
            </a:r>
          </a:p>
          <a:p>
            <a:pPr>
              <a:buFontTx/>
              <a:buNone/>
            </a:pPr>
            <a:r>
              <a:rPr lang="en-US" altLang="zh-CN" b="1" smtClean="0"/>
              <a:t>*…*…*…*…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984750" y="708025"/>
            <a:ext cx="338931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 int i,j,k;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for ( i=1;i&lt;=4;i++)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for( j=1;j&lt;=i;j++)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putchar('*');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for( k=1;k&lt;=i-1;k++)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  putchar('.');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   putchar('\n');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961" y="1772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961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961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961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9532" y="42538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99592" y="1693546"/>
            <a:ext cx="349507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2308" y="2312578"/>
            <a:ext cx="349507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394052" y="2305434"/>
            <a:ext cx="349507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19532" y="2898918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567083" y="2898918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214634" y="2888642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934483" y="3464706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608401" y="3447322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229585" y="3422910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872668" y="3433186"/>
            <a:ext cx="628132" cy="5342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9532" y="47802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行输出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9532" y="525289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每组包含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个点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22361" y="173410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14252" y="23070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38905" y="286190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6861" y="345921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4" grpId="0" animBg="1"/>
      <p:bldP spid="4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几种循环的比较</a:t>
            </a:r>
            <a:endParaRPr kumimoji="1"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3528" y="714828"/>
            <a:ext cx="8642350" cy="489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三种循环都可以用来处理同一问题，一般情况下它们可以互相代替。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循环和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循环中，在循环体中包含使循环趋于结束的语句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i++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i=i+1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循环可以在表达式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中包含使循环趋于结束的操作，甚至可以将循环体中的操作全部放到表达式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2800" smtClean="0">
              <a:solidFill>
                <a:srgbClr val="66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循环时，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循环变量初始化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的操作应在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语句之前完成。而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语句可以在表达式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中实现循环变量的初始化。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66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5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-12784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200" smtClean="0">
                <a:solidFill>
                  <a:schemeClr val="tx2"/>
                </a:solidFill>
              </a:rPr>
              <a:t>改变循环的执行状态</a:t>
            </a:r>
            <a:r>
              <a:rPr kumimoji="1" lang="en-US" altLang="zh-CN" sz="3600" smtClean="0">
                <a:solidFill>
                  <a:schemeClr val="tx2"/>
                </a:solidFill>
              </a:rPr>
              <a:t/>
            </a:r>
            <a:br>
              <a:rPr kumimoji="1" lang="en-US" altLang="zh-CN" sz="3600" smtClean="0">
                <a:solidFill>
                  <a:schemeClr val="tx2"/>
                </a:solidFill>
              </a:rPr>
            </a:br>
            <a:r>
              <a:rPr kumimoji="1" lang="en-US" altLang="zh-CN" sz="3600" smtClean="0">
                <a:solidFill>
                  <a:schemeClr val="tx2"/>
                </a:solidFill>
              </a:rPr>
              <a:t>break</a:t>
            </a:r>
            <a:r>
              <a:rPr kumimoji="1" lang="zh-CN" altLang="en-US" sz="3200" smtClean="0">
                <a:solidFill>
                  <a:schemeClr val="tx2"/>
                </a:solidFill>
              </a:rPr>
              <a:t>语句</a:t>
            </a:r>
            <a:r>
              <a:rPr kumimoji="1" lang="zh-CN" altLang="en-US" sz="3600" smtClean="0">
                <a:solidFill>
                  <a:schemeClr val="tx2"/>
                </a:solidFill>
              </a:rPr>
              <a:t>和</a:t>
            </a:r>
            <a:r>
              <a:rPr kumimoji="1" lang="en-US" altLang="zh-CN" sz="3600" smtClean="0">
                <a:solidFill>
                  <a:schemeClr val="tx2"/>
                </a:solidFill>
              </a:rPr>
              <a:t>continue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3" name="Rectangle 3"/>
          <p:cNvSpPr/>
          <p:nvPr/>
        </p:nvSpPr>
        <p:spPr>
          <a:xfrm>
            <a:off x="250825" y="1268760"/>
            <a:ext cx="8642350" cy="36004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 defTabSz="762000">
              <a:spcBef>
                <a:spcPct val="20000"/>
              </a:spcBef>
              <a:buFont typeface="Wingdings" panose="05000000000000000000" charset="0"/>
              <a:buChar char="u"/>
              <a:defRPr/>
            </a:pPr>
            <a:r>
              <a:rPr lang="en-US" altLang="zh-CN" sz="3200" b="1" noProof="1">
                <a:solidFill>
                  <a:srgbClr val="4D4D4D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3200" b="1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4400" noProof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noProof="1" smtClean="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800" noProof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本层</a:t>
            </a:r>
            <a:r>
              <a:rPr lang="zh-CN" altLang="en-US" sz="2800" noProof="1" smtClean="0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zh-CN" altLang="en-US" sz="1800" noProof="1">
              <a:solidFill>
                <a:srgbClr val="66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zh-CN" altLang="en-US" sz="3200" noProof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noProof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3200" noProof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语句可以用来从循环体内跳出循环体，即提前结束循环，接着执行循环下面的语句</a:t>
            </a:r>
            <a:endParaRPr lang="zh-CN" altLang="en-US" sz="4400" noProof="1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defTabSz="7620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noProof="1">
                <a:latin typeface="宋体" panose="02010600030101010101" pitchFamily="2" charset="-122"/>
              </a:rPr>
              <a:t>  </a:t>
            </a:r>
            <a:r>
              <a:rPr lang="zh-CN" altLang="en-US" sz="3200" b="1" noProof="1">
                <a:latin typeface="隶书" panose="02010509060101010101" pitchFamily="49" charset="-122"/>
                <a:ea typeface="隶书" panose="02010509060101010101" pitchFamily="49" charset="-122"/>
              </a:rPr>
              <a:t>一般形式</a:t>
            </a:r>
            <a:r>
              <a:rPr lang="zh-CN" altLang="en-US" sz="3200" b="1" noProof="1">
                <a:latin typeface="宋体" panose="02010600030101010101" pitchFamily="2" charset="-122"/>
              </a:rPr>
              <a:t>：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zh-CN" altLang="en-US" sz="3200" noProof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 sz="3200" b="1" noProof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break;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zh-CN" altLang="en-US" sz="3200" b="1" u="sng" noProof="1">
                <a:solidFill>
                  <a:srgbClr val="CC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3200" b="1" u="sng" noProof="1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3200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3200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语句不能用于循环语句和</a:t>
            </a:r>
            <a:r>
              <a:rPr lang="en-US" altLang="zh-CN" sz="3200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3200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语句之外的任何其他语句中。</a:t>
            </a:r>
            <a:r>
              <a:rPr lang="zh-CN" altLang="en-US" sz="3200" noProof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4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751"/>
            <a:ext cx="9144000" cy="608012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辅助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控制语句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break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（图解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1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）</a:t>
            </a:r>
          </a:p>
        </p:txBody>
      </p:sp>
      <p:grpSp>
        <p:nvGrpSpPr>
          <p:cNvPr id="742403" name="Group 3"/>
          <p:cNvGrpSpPr>
            <a:grpSpLocks/>
          </p:cNvGrpSpPr>
          <p:nvPr/>
        </p:nvGrpSpPr>
        <p:grpSpPr bwMode="auto">
          <a:xfrm>
            <a:off x="381000" y="1524000"/>
            <a:ext cx="2400300" cy="4421188"/>
            <a:chOff x="240" y="960"/>
            <a:chExt cx="1512" cy="2785"/>
          </a:xfrm>
        </p:grpSpPr>
        <p:sp>
          <p:nvSpPr>
            <p:cNvPr id="55322" name="Line 4"/>
            <p:cNvSpPr>
              <a:spLocks noChangeShapeType="1"/>
            </p:cNvSpPr>
            <p:nvPr/>
          </p:nvSpPr>
          <p:spPr bwMode="auto">
            <a:xfrm>
              <a:off x="950" y="1248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5323" name="AutoShape 5"/>
            <p:cNvSpPr>
              <a:spLocks noChangeArrowheads="1"/>
            </p:cNvSpPr>
            <p:nvPr/>
          </p:nvSpPr>
          <p:spPr bwMode="auto">
            <a:xfrm>
              <a:off x="444" y="1552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</a:t>
              </a:r>
            </a:p>
          </p:txBody>
        </p:sp>
        <p:sp>
          <p:nvSpPr>
            <p:cNvPr id="55324" name="Line 6"/>
            <p:cNvSpPr>
              <a:spLocks noChangeShapeType="1"/>
            </p:cNvSpPr>
            <p:nvPr/>
          </p:nvSpPr>
          <p:spPr bwMode="auto">
            <a:xfrm>
              <a:off x="950" y="18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5325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55326" name="Line 8"/>
            <p:cNvSpPr>
              <a:spLocks noChangeShapeType="1"/>
            </p:cNvSpPr>
            <p:nvPr/>
          </p:nvSpPr>
          <p:spPr bwMode="auto">
            <a:xfrm flipH="1">
              <a:off x="240" y="316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Line 9"/>
            <p:cNvSpPr>
              <a:spLocks noChangeShapeType="1"/>
            </p:cNvSpPr>
            <p:nvPr/>
          </p:nvSpPr>
          <p:spPr bwMode="auto">
            <a:xfrm flipV="1">
              <a:off x="240" y="1382"/>
              <a:ext cx="0" cy="1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Line 10"/>
            <p:cNvSpPr>
              <a:spLocks noChangeShapeType="1"/>
            </p:cNvSpPr>
            <p:nvPr/>
          </p:nvSpPr>
          <p:spPr bwMode="auto">
            <a:xfrm>
              <a:off x="240" y="1382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11"/>
            <p:cNvSpPr>
              <a:spLocks noChangeShapeType="1"/>
            </p:cNvSpPr>
            <p:nvPr/>
          </p:nvSpPr>
          <p:spPr bwMode="auto">
            <a:xfrm>
              <a:off x="1429" y="1692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Line 12"/>
            <p:cNvSpPr>
              <a:spLocks noChangeShapeType="1"/>
            </p:cNvSpPr>
            <p:nvPr/>
          </p:nvSpPr>
          <p:spPr bwMode="auto">
            <a:xfrm>
              <a:off x="960" y="331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Text Box 13"/>
            <p:cNvSpPr txBox="1">
              <a:spLocks noChangeArrowheads="1"/>
            </p:cNvSpPr>
            <p:nvPr/>
          </p:nvSpPr>
          <p:spPr bwMode="auto">
            <a:xfrm>
              <a:off x="1290" y="144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55332" name="Text Box 14"/>
            <p:cNvSpPr txBox="1">
              <a:spLocks noChangeArrowheads="1"/>
            </p:cNvSpPr>
            <p:nvPr/>
          </p:nvSpPr>
          <p:spPr bwMode="auto">
            <a:xfrm>
              <a:off x="864" y="1824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55333" name="AutoShape 15"/>
            <p:cNvSpPr>
              <a:spLocks noChangeArrowheads="1"/>
            </p:cNvSpPr>
            <p:nvPr/>
          </p:nvSpPr>
          <p:spPr bwMode="auto">
            <a:xfrm>
              <a:off x="576" y="960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while</a:t>
              </a:r>
            </a:p>
          </p:txBody>
        </p:sp>
        <p:sp>
          <p:nvSpPr>
            <p:cNvPr id="55334" name="Line 16"/>
            <p:cNvSpPr>
              <a:spLocks noChangeShapeType="1"/>
            </p:cNvSpPr>
            <p:nvPr/>
          </p:nvSpPr>
          <p:spPr bwMode="auto">
            <a:xfrm>
              <a:off x="96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17"/>
            <p:cNvSpPr>
              <a:spLocks noChangeShapeType="1"/>
            </p:cNvSpPr>
            <p:nvPr/>
          </p:nvSpPr>
          <p:spPr bwMode="auto">
            <a:xfrm>
              <a:off x="1680" y="168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18"/>
            <p:cNvSpPr>
              <a:spLocks noChangeShapeType="1"/>
            </p:cNvSpPr>
            <p:nvPr/>
          </p:nvSpPr>
          <p:spPr bwMode="auto">
            <a:xfrm flipH="1">
              <a:off x="960" y="33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Line 19"/>
            <p:cNvSpPr>
              <a:spLocks noChangeShapeType="1"/>
            </p:cNvSpPr>
            <p:nvPr/>
          </p:nvSpPr>
          <p:spPr bwMode="auto">
            <a:xfrm>
              <a:off x="1200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2420" name="Group 20"/>
          <p:cNvGrpSpPr>
            <a:grpSpLocks/>
          </p:cNvGrpSpPr>
          <p:nvPr/>
        </p:nvGrpSpPr>
        <p:grpSpPr bwMode="auto">
          <a:xfrm>
            <a:off x="4724400" y="1600200"/>
            <a:ext cx="2590800" cy="3698875"/>
            <a:chOff x="2112" y="1008"/>
            <a:chExt cx="1632" cy="2330"/>
          </a:xfrm>
        </p:grpSpPr>
        <p:sp>
          <p:nvSpPr>
            <p:cNvPr id="55307" name="AutoShape 21"/>
            <p:cNvSpPr>
              <a:spLocks noChangeArrowheads="1"/>
            </p:cNvSpPr>
            <p:nvPr/>
          </p:nvSpPr>
          <p:spPr bwMode="auto">
            <a:xfrm>
              <a:off x="2754" y="100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do</a:t>
              </a:r>
            </a:p>
          </p:txBody>
        </p:sp>
        <p:sp>
          <p:nvSpPr>
            <p:cNvPr id="55308" name="Line 22"/>
            <p:cNvSpPr>
              <a:spLocks noChangeShapeType="1"/>
            </p:cNvSpPr>
            <p:nvPr/>
          </p:nvSpPr>
          <p:spPr bwMode="auto">
            <a:xfrm>
              <a:off x="3054" y="2938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23"/>
            <p:cNvSpPr>
              <a:spLocks noChangeShapeType="1"/>
            </p:cNvSpPr>
            <p:nvPr/>
          </p:nvSpPr>
          <p:spPr bwMode="auto">
            <a:xfrm>
              <a:off x="3034" y="13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5310" name="Text Box 24"/>
            <p:cNvSpPr txBox="1">
              <a:spLocks noChangeArrowheads="1"/>
            </p:cNvSpPr>
            <p:nvPr/>
          </p:nvSpPr>
          <p:spPr bwMode="auto">
            <a:xfrm>
              <a:off x="2784" y="1584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55311" name="Line 25"/>
            <p:cNvSpPr>
              <a:spLocks noChangeShapeType="1"/>
            </p:cNvSpPr>
            <p:nvPr/>
          </p:nvSpPr>
          <p:spPr bwMode="auto">
            <a:xfrm>
              <a:off x="3064" y="2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5312" name="AutoShape 26"/>
            <p:cNvSpPr>
              <a:spLocks noChangeArrowheads="1"/>
            </p:cNvSpPr>
            <p:nvPr/>
          </p:nvSpPr>
          <p:spPr bwMode="auto">
            <a:xfrm>
              <a:off x="2592" y="264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</a:t>
              </a:r>
            </a:p>
          </p:txBody>
        </p:sp>
        <p:sp>
          <p:nvSpPr>
            <p:cNvPr id="55313" name="Text Box 27"/>
            <p:cNvSpPr txBox="1">
              <a:spLocks noChangeArrowheads="1"/>
            </p:cNvSpPr>
            <p:nvPr/>
          </p:nvSpPr>
          <p:spPr bwMode="auto">
            <a:xfrm>
              <a:off x="2544" y="2928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55314" name="Text Box 28"/>
            <p:cNvSpPr txBox="1">
              <a:spLocks noChangeArrowheads="1"/>
            </p:cNvSpPr>
            <p:nvPr/>
          </p:nvSpPr>
          <p:spPr bwMode="auto">
            <a:xfrm>
              <a:off x="2146" y="2543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55315" name="Line 29"/>
            <p:cNvSpPr>
              <a:spLocks noChangeShapeType="1"/>
            </p:cNvSpPr>
            <p:nvPr/>
          </p:nvSpPr>
          <p:spPr bwMode="auto">
            <a:xfrm flipV="1">
              <a:off x="2112" y="1476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30"/>
            <p:cNvSpPr>
              <a:spLocks noChangeShapeType="1"/>
            </p:cNvSpPr>
            <p:nvPr/>
          </p:nvSpPr>
          <p:spPr bwMode="auto">
            <a:xfrm>
              <a:off x="2112" y="1476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5317" name="Text Box 31"/>
            <p:cNvSpPr txBox="1">
              <a:spLocks noChangeArrowheads="1"/>
            </p:cNvSpPr>
            <p:nvPr/>
          </p:nvSpPr>
          <p:spPr bwMode="auto">
            <a:xfrm>
              <a:off x="3264" y="2448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while</a:t>
              </a:r>
            </a:p>
          </p:txBody>
        </p:sp>
        <p:sp>
          <p:nvSpPr>
            <p:cNvPr id="55318" name="Line 32"/>
            <p:cNvSpPr>
              <a:spLocks noChangeShapeType="1"/>
            </p:cNvSpPr>
            <p:nvPr/>
          </p:nvSpPr>
          <p:spPr bwMode="auto">
            <a:xfrm flipH="1">
              <a:off x="2112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33"/>
            <p:cNvSpPr>
              <a:spLocks noChangeShapeType="1"/>
            </p:cNvSpPr>
            <p:nvPr/>
          </p:nvSpPr>
          <p:spPr bwMode="auto">
            <a:xfrm>
              <a:off x="331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Line 34"/>
            <p:cNvSpPr>
              <a:spLocks noChangeShapeType="1"/>
            </p:cNvSpPr>
            <p:nvPr/>
          </p:nvSpPr>
          <p:spPr bwMode="auto">
            <a:xfrm>
              <a:off x="3744" y="201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Line 35"/>
            <p:cNvSpPr>
              <a:spLocks noChangeShapeType="1"/>
            </p:cNvSpPr>
            <p:nvPr/>
          </p:nvSpPr>
          <p:spPr bwMode="auto">
            <a:xfrm flipH="1">
              <a:off x="3072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1" name="Group 36"/>
          <p:cNvGrpSpPr>
            <a:grpSpLocks/>
          </p:cNvGrpSpPr>
          <p:nvPr/>
        </p:nvGrpSpPr>
        <p:grpSpPr bwMode="auto">
          <a:xfrm>
            <a:off x="8096250" y="6343650"/>
            <a:ext cx="1047750" cy="514350"/>
            <a:chOff x="4944" y="3816"/>
            <a:chExt cx="660" cy="324"/>
          </a:xfrm>
        </p:grpSpPr>
        <p:sp>
          <p:nvSpPr>
            <p:cNvPr id="55302" name="AutoShape 37"/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5303" name="Group 38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55304" name="AutoShape 39">
                <a:hlinkClick r:id="" action="ppaction://hlinkshowjump?jump=firstslide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T0" fmla="*/ 3 w 21600"/>
                  <a:gd name="T1" fmla="*/ 1 h 21600"/>
                  <a:gd name="T2" fmla="*/ 2 w 21600"/>
                  <a:gd name="T3" fmla="*/ 0 h 21600"/>
                  <a:gd name="T4" fmla="*/ 2 w 21600"/>
                  <a:gd name="T5" fmla="*/ 0 h 21600"/>
                  <a:gd name="T6" fmla="*/ 2 w 21600"/>
                  <a:gd name="T7" fmla="*/ 0 h 21600"/>
                  <a:gd name="T8" fmla="*/ 0 w 21600"/>
                  <a:gd name="T9" fmla="*/ 2 h 21600"/>
                  <a:gd name="T10" fmla="*/ 0 w 21600"/>
                  <a:gd name="T11" fmla="*/ 3 h 21600"/>
                  <a:gd name="T12" fmla="*/ 1 w 21600"/>
                  <a:gd name="T13" fmla="*/ 3 h 21600"/>
                  <a:gd name="T14" fmla="*/ 1 w 21600"/>
                  <a:gd name="T15" fmla="*/ 2 h 21600"/>
                  <a:gd name="T16" fmla="*/ 2 w 21600"/>
                  <a:gd name="T17" fmla="*/ 1 h 21600"/>
                  <a:gd name="T18" fmla="*/ 2 w 21600"/>
                  <a:gd name="T19" fmla="*/ 1 h 21600"/>
                  <a:gd name="T20" fmla="*/ 2 w 21600"/>
                  <a:gd name="T21" fmla="*/ 2 h 21600"/>
                  <a:gd name="T22" fmla="*/ 3 w 21600"/>
                  <a:gd name="T23" fmla="*/ 1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05" name="Oval 40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5306" name="Oval 41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426" name="Group 2"/>
          <p:cNvGrpSpPr>
            <a:grpSpLocks/>
          </p:cNvGrpSpPr>
          <p:nvPr/>
        </p:nvGrpSpPr>
        <p:grpSpPr bwMode="auto">
          <a:xfrm>
            <a:off x="228600" y="736600"/>
            <a:ext cx="2400300" cy="5716588"/>
            <a:chOff x="576" y="576"/>
            <a:chExt cx="1512" cy="3601"/>
          </a:xfrm>
        </p:grpSpPr>
        <p:sp useBgFill="1">
          <p:nvSpPr>
            <p:cNvPr id="56355" name="AutoShape 3"/>
            <p:cNvSpPr>
              <a:spLocks noChangeArrowheads="1"/>
            </p:cNvSpPr>
            <p:nvPr/>
          </p:nvSpPr>
          <p:spPr bwMode="auto">
            <a:xfrm>
              <a:off x="780" y="1536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expr2</a:t>
              </a:r>
            </a:p>
          </p:txBody>
        </p:sp>
        <p:sp>
          <p:nvSpPr>
            <p:cNvPr id="56356" name="Line 4"/>
            <p:cNvSpPr>
              <a:spLocks noChangeShapeType="1"/>
            </p:cNvSpPr>
            <p:nvPr/>
          </p:nvSpPr>
          <p:spPr bwMode="auto">
            <a:xfrm>
              <a:off x="1286" y="18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6357" name="Text Box 5"/>
            <p:cNvSpPr txBox="1">
              <a:spLocks noChangeArrowheads="1"/>
            </p:cNvSpPr>
            <p:nvPr/>
          </p:nvSpPr>
          <p:spPr bwMode="auto">
            <a:xfrm>
              <a:off x="960" y="2112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56358" name="Line 6"/>
            <p:cNvSpPr>
              <a:spLocks noChangeShapeType="1"/>
            </p:cNvSpPr>
            <p:nvPr/>
          </p:nvSpPr>
          <p:spPr bwMode="auto">
            <a:xfrm>
              <a:off x="576" y="136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7"/>
            <p:cNvSpPr>
              <a:spLocks noChangeShapeType="1"/>
            </p:cNvSpPr>
            <p:nvPr/>
          </p:nvSpPr>
          <p:spPr bwMode="auto">
            <a:xfrm>
              <a:off x="1765" y="167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Line 8"/>
            <p:cNvSpPr>
              <a:spLocks noChangeShapeType="1"/>
            </p:cNvSpPr>
            <p:nvPr/>
          </p:nvSpPr>
          <p:spPr bwMode="auto">
            <a:xfrm>
              <a:off x="1296" y="3888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Text Box 9"/>
            <p:cNvSpPr txBox="1">
              <a:spLocks noChangeArrowheads="1"/>
            </p:cNvSpPr>
            <p:nvPr/>
          </p:nvSpPr>
          <p:spPr bwMode="auto">
            <a:xfrm>
              <a:off x="1626" y="1426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56362" name="Text Box 10"/>
            <p:cNvSpPr txBox="1">
              <a:spLocks noChangeArrowheads="1"/>
            </p:cNvSpPr>
            <p:nvPr/>
          </p:nvSpPr>
          <p:spPr bwMode="auto">
            <a:xfrm>
              <a:off x="1200" y="1808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56363" name="AutoShape 11"/>
            <p:cNvSpPr>
              <a:spLocks noChangeArrowheads="1"/>
            </p:cNvSpPr>
            <p:nvPr/>
          </p:nvSpPr>
          <p:spPr bwMode="auto">
            <a:xfrm>
              <a:off x="972" y="576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for</a:t>
              </a:r>
            </a:p>
          </p:txBody>
        </p:sp>
        <p:sp>
          <p:nvSpPr>
            <p:cNvPr id="56364" name="Line 12"/>
            <p:cNvSpPr>
              <a:spLocks noChangeShapeType="1"/>
            </p:cNvSpPr>
            <p:nvPr/>
          </p:nvSpPr>
          <p:spPr bwMode="auto">
            <a:xfrm>
              <a:off x="1308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6365" name="Text Box 13"/>
            <p:cNvSpPr txBox="1">
              <a:spLocks noChangeArrowheads="1"/>
            </p:cNvSpPr>
            <p:nvPr/>
          </p:nvSpPr>
          <p:spPr bwMode="auto">
            <a:xfrm>
              <a:off x="1020" y="1056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expr1</a:t>
              </a:r>
            </a:p>
          </p:txBody>
        </p:sp>
        <p:sp>
          <p:nvSpPr>
            <p:cNvPr id="56366" name="Line 14"/>
            <p:cNvSpPr>
              <a:spLocks noChangeShapeType="1"/>
            </p:cNvSpPr>
            <p:nvPr/>
          </p:nvSpPr>
          <p:spPr bwMode="auto">
            <a:xfrm>
              <a:off x="1296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6367" name="Text Box 15"/>
            <p:cNvSpPr txBox="1">
              <a:spLocks noChangeArrowheads="1"/>
            </p:cNvSpPr>
            <p:nvPr/>
          </p:nvSpPr>
          <p:spPr bwMode="auto">
            <a:xfrm>
              <a:off x="960" y="3264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expr3</a:t>
              </a:r>
            </a:p>
          </p:txBody>
        </p:sp>
        <p:sp>
          <p:nvSpPr>
            <p:cNvPr id="56368" name="Line 16"/>
            <p:cNvSpPr>
              <a:spLocks noChangeShapeType="1"/>
            </p:cNvSpPr>
            <p:nvPr/>
          </p:nvSpPr>
          <p:spPr bwMode="auto">
            <a:xfrm>
              <a:off x="1296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17"/>
            <p:cNvSpPr>
              <a:spLocks noChangeShapeType="1"/>
            </p:cNvSpPr>
            <p:nvPr/>
          </p:nvSpPr>
          <p:spPr bwMode="auto">
            <a:xfrm flipH="1">
              <a:off x="576" y="37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18"/>
            <p:cNvSpPr>
              <a:spLocks noChangeShapeType="1"/>
            </p:cNvSpPr>
            <p:nvPr/>
          </p:nvSpPr>
          <p:spPr bwMode="auto">
            <a:xfrm flipH="1">
              <a:off x="1296" y="38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19"/>
            <p:cNvSpPr>
              <a:spLocks noChangeShapeType="1"/>
            </p:cNvSpPr>
            <p:nvPr/>
          </p:nvSpPr>
          <p:spPr bwMode="auto">
            <a:xfrm>
              <a:off x="1308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20"/>
            <p:cNvSpPr>
              <a:spLocks noChangeShapeType="1"/>
            </p:cNvSpPr>
            <p:nvPr/>
          </p:nvSpPr>
          <p:spPr bwMode="auto">
            <a:xfrm flipH="1">
              <a:off x="576" y="134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21"/>
            <p:cNvSpPr>
              <a:spLocks noChangeShapeType="1"/>
            </p:cNvSpPr>
            <p:nvPr/>
          </p:nvSpPr>
          <p:spPr bwMode="auto">
            <a:xfrm>
              <a:off x="2064" y="168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22"/>
            <p:cNvSpPr>
              <a:spLocks noChangeShapeType="1"/>
            </p:cNvSpPr>
            <p:nvPr/>
          </p:nvSpPr>
          <p:spPr bwMode="auto">
            <a:xfrm>
              <a:off x="1536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3447" name="Group 23"/>
          <p:cNvGrpSpPr>
            <a:grpSpLocks/>
          </p:cNvGrpSpPr>
          <p:nvPr/>
        </p:nvGrpSpPr>
        <p:grpSpPr bwMode="auto">
          <a:xfrm>
            <a:off x="2819400" y="1524000"/>
            <a:ext cx="6324600" cy="3657600"/>
            <a:chOff x="1776" y="960"/>
            <a:chExt cx="3984" cy="2304"/>
          </a:xfrm>
        </p:grpSpPr>
        <p:sp>
          <p:nvSpPr>
            <p:cNvPr id="56330" name="AutoShape 24"/>
            <p:cNvSpPr>
              <a:spLocks noChangeArrowheads="1"/>
            </p:cNvSpPr>
            <p:nvPr/>
          </p:nvSpPr>
          <p:spPr bwMode="auto">
            <a:xfrm>
              <a:off x="3225" y="960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switch</a:t>
              </a:r>
            </a:p>
          </p:txBody>
        </p:sp>
        <p:sp>
          <p:nvSpPr>
            <p:cNvPr id="56331" name="Line 25"/>
            <p:cNvSpPr>
              <a:spLocks noChangeShapeType="1"/>
            </p:cNvSpPr>
            <p:nvPr/>
          </p:nvSpPr>
          <p:spPr bwMode="auto">
            <a:xfrm>
              <a:off x="3561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AutoShape 26"/>
            <p:cNvSpPr>
              <a:spLocks noChangeArrowheads="1"/>
            </p:cNvSpPr>
            <p:nvPr/>
          </p:nvSpPr>
          <p:spPr bwMode="auto">
            <a:xfrm>
              <a:off x="3033" y="1392"/>
              <a:ext cx="1056" cy="33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expr</a:t>
              </a:r>
            </a:p>
          </p:txBody>
        </p:sp>
        <p:sp>
          <p:nvSpPr>
            <p:cNvPr id="56333" name="Line 27"/>
            <p:cNvSpPr>
              <a:spLocks noChangeShapeType="1"/>
            </p:cNvSpPr>
            <p:nvPr/>
          </p:nvSpPr>
          <p:spPr bwMode="auto">
            <a:xfrm>
              <a:off x="3561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28"/>
            <p:cNvSpPr>
              <a:spLocks noChangeShapeType="1"/>
            </p:cNvSpPr>
            <p:nvPr/>
          </p:nvSpPr>
          <p:spPr bwMode="auto">
            <a:xfrm>
              <a:off x="2121" y="196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Text Box 29"/>
            <p:cNvSpPr txBox="1">
              <a:spLocks noChangeArrowheads="1"/>
            </p:cNvSpPr>
            <p:nvPr/>
          </p:nvSpPr>
          <p:spPr bwMode="auto">
            <a:xfrm>
              <a:off x="1776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1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56336" name="Text Box 30"/>
            <p:cNvSpPr txBox="1">
              <a:spLocks noChangeArrowheads="1"/>
            </p:cNvSpPr>
            <p:nvPr/>
          </p:nvSpPr>
          <p:spPr bwMode="auto">
            <a:xfrm>
              <a:off x="2688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2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56337" name="Text Box 31"/>
            <p:cNvSpPr txBox="1">
              <a:spLocks noChangeArrowheads="1"/>
            </p:cNvSpPr>
            <p:nvPr/>
          </p:nvSpPr>
          <p:spPr bwMode="auto">
            <a:xfrm>
              <a:off x="4032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n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56338" name="Text Box 32"/>
            <p:cNvSpPr txBox="1">
              <a:spLocks noChangeArrowheads="1"/>
            </p:cNvSpPr>
            <p:nvPr/>
          </p:nvSpPr>
          <p:spPr bwMode="auto">
            <a:xfrm>
              <a:off x="4896" y="2256"/>
              <a:ext cx="60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隶书" panose="02010509060101010101" pitchFamily="49" charset="-122"/>
                </a:rPr>
                <a:t>语句组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56339" name="Text Box 33"/>
            <p:cNvSpPr txBox="1">
              <a:spLocks noChangeArrowheads="1"/>
            </p:cNvSpPr>
            <p:nvPr/>
          </p:nvSpPr>
          <p:spPr bwMode="auto">
            <a:xfrm>
              <a:off x="3465" y="2304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…...</a:t>
              </a:r>
            </a:p>
          </p:txBody>
        </p:sp>
        <p:sp>
          <p:nvSpPr>
            <p:cNvPr id="56340" name="Line 34"/>
            <p:cNvSpPr>
              <a:spLocks noChangeShapeType="1"/>
            </p:cNvSpPr>
            <p:nvPr/>
          </p:nvSpPr>
          <p:spPr bwMode="auto">
            <a:xfrm>
              <a:off x="2121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Text Box 35"/>
            <p:cNvSpPr txBox="1">
              <a:spLocks noChangeArrowheads="1"/>
            </p:cNvSpPr>
            <p:nvPr/>
          </p:nvSpPr>
          <p:spPr bwMode="auto">
            <a:xfrm>
              <a:off x="2121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const 1</a:t>
              </a:r>
            </a:p>
          </p:txBody>
        </p:sp>
        <p:sp>
          <p:nvSpPr>
            <p:cNvPr id="56342" name="Line 36"/>
            <p:cNvSpPr>
              <a:spLocks noChangeShapeType="1"/>
            </p:cNvSpPr>
            <p:nvPr/>
          </p:nvSpPr>
          <p:spPr bwMode="auto">
            <a:xfrm>
              <a:off x="3033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37"/>
            <p:cNvSpPr>
              <a:spLocks noChangeShapeType="1"/>
            </p:cNvSpPr>
            <p:nvPr/>
          </p:nvSpPr>
          <p:spPr bwMode="auto">
            <a:xfrm>
              <a:off x="4377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Line 38"/>
            <p:cNvSpPr>
              <a:spLocks noChangeShapeType="1"/>
            </p:cNvSpPr>
            <p:nvPr/>
          </p:nvSpPr>
          <p:spPr bwMode="auto">
            <a:xfrm>
              <a:off x="5193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Text Box 39"/>
            <p:cNvSpPr txBox="1">
              <a:spLocks noChangeArrowheads="1"/>
            </p:cNvSpPr>
            <p:nvPr/>
          </p:nvSpPr>
          <p:spPr bwMode="auto">
            <a:xfrm>
              <a:off x="3033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const 2</a:t>
              </a:r>
            </a:p>
          </p:txBody>
        </p:sp>
        <p:sp>
          <p:nvSpPr>
            <p:cNvPr id="56346" name="Text Box 40"/>
            <p:cNvSpPr txBox="1">
              <a:spLocks noChangeArrowheads="1"/>
            </p:cNvSpPr>
            <p:nvPr/>
          </p:nvSpPr>
          <p:spPr bwMode="auto">
            <a:xfrm>
              <a:off x="4377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const n</a:t>
              </a:r>
            </a:p>
          </p:txBody>
        </p:sp>
        <p:sp>
          <p:nvSpPr>
            <p:cNvPr id="56347" name="Text Box 41"/>
            <p:cNvSpPr txBox="1">
              <a:spLocks noChangeArrowheads="1"/>
            </p:cNvSpPr>
            <p:nvPr/>
          </p:nvSpPr>
          <p:spPr bwMode="auto">
            <a:xfrm>
              <a:off x="5201" y="19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default</a:t>
              </a:r>
            </a:p>
          </p:txBody>
        </p:sp>
        <p:sp>
          <p:nvSpPr>
            <p:cNvPr id="56348" name="Text Box 42"/>
            <p:cNvSpPr txBox="1">
              <a:spLocks noChangeArrowheads="1"/>
            </p:cNvSpPr>
            <p:nvPr/>
          </p:nvSpPr>
          <p:spPr bwMode="auto">
            <a:xfrm>
              <a:off x="3609" y="1728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case </a:t>
              </a:r>
            </a:p>
          </p:txBody>
        </p:sp>
        <p:sp>
          <p:nvSpPr>
            <p:cNvPr id="56349" name="Line 43"/>
            <p:cNvSpPr>
              <a:spLocks noChangeShapeType="1"/>
            </p:cNvSpPr>
            <p:nvPr/>
          </p:nvSpPr>
          <p:spPr bwMode="auto">
            <a:xfrm>
              <a:off x="2112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44"/>
            <p:cNvSpPr>
              <a:spLocks noChangeShapeType="1"/>
            </p:cNvSpPr>
            <p:nvPr/>
          </p:nvSpPr>
          <p:spPr bwMode="auto">
            <a:xfrm>
              <a:off x="302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45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46"/>
            <p:cNvSpPr>
              <a:spLocks noChangeShapeType="1"/>
            </p:cNvSpPr>
            <p:nvPr/>
          </p:nvSpPr>
          <p:spPr bwMode="auto">
            <a:xfrm>
              <a:off x="518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Line 47"/>
            <p:cNvSpPr>
              <a:spLocks noChangeShapeType="1"/>
            </p:cNvSpPr>
            <p:nvPr/>
          </p:nvSpPr>
          <p:spPr bwMode="auto">
            <a:xfrm>
              <a:off x="2112" y="302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Line 48"/>
            <p:cNvSpPr>
              <a:spLocks noChangeShapeType="1"/>
            </p:cNvSpPr>
            <p:nvPr/>
          </p:nvSpPr>
          <p:spPr bwMode="auto">
            <a:xfrm>
              <a:off x="364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Group 50"/>
          <p:cNvGrpSpPr>
            <a:grpSpLocks/>
          </p:cNvGrpSpPr>
          <p:nvPr/>
        </p:nvGrpSpPr>
        <p:grpSpPr bwMode="auto">
          <a:xfrm>
            <a:off x="7829550" y="6343650"/>
            <a:ext cx="1047750" cy="514350"/>
            <a:chOff x="4944" y="3816"/>
            <a:chExt cx="660" cy="324"/>
          </a:xfrm>
        </p:grpSpPr>
        <p:sp>
          <p:nvSpPr>
            <p:cNvPr id="56325" name="AutoShape 51"/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6326" name="Group 52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56327" name="AutoShape 53">
                <a:hlinkClick r:id="" action="ppaction://hlinkshowjump?jump=firstslide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T0" fmla="*/ 3 w 21600"/>
                  <a:gd name="T1" fmla="*/ 1 h 21600"/>
                  <a:gd name="T2" fmla="*/ 2 w 21600"/>
                  <a:gd name="T3" fmla="*/ 0 h 21600"/>
                  <a:gd name="T4" fmla="*/ 2 w 21600"/>
                  <a:gd name="T5" fmla="*/ 0 h 21600"/>
                  <a:gd name="T6" fmla="*/ 2 w 21600"/>
                  <a:gd name="T7" fmla="*/ 0 h 21600"/>
                  <a:gd name="T8" fmla="*/ 0 w 21600"/>
                  <a:gd name="T9" fmla="*/ 2 h 21600"/>
                  <a:gd name="T10" fmla="*/ 0 w 21600"/>
                  <a:gd name="T11" fmla="*/ 3 h 21600"/>
                  <a:gd name="T12" fmla="*/ 1 w 21600"/>
                  <a:gd name="T13" fmla="*/ 3 h 21600"/>
                  <a:gd name="T14" fmla="*/ 1 w 21600"/>
                  <a:gd name="T15" fmla="*/ 2 h 21600"/>
                  <a:gd name="T16" fmla="*/ 2 w 21600"/>
                  <a:gd name="T17" fmla="*/ 1 h 21600"/>
                  <a:gd name="T18" fmla="*/ 2 w 21600"/>
                  <a:gd name="T19" fmla="*/ 1 h 21600"/>
                  <a:gd name="T20" fmla="*/ 2 w 21600"/>
                  <a:gd name="T21" fmla="*/ 2 h 21600"/>
                  <a:gd name="T22" fmla="*/ 3 w 21600"/>
                  <a:gd name="T23" fmla="*/ 1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28" name="Oval 54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329" name="Oval 55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512" y="765176"/>
            <a:ext cx="86423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 b="1" u="sng">
                <a:solidFill>
                  <a:srgbClr val="000099"/>
                </a:solidFill>
              </a:rPr>
              <a:t>例</a:t>
            </a:r>
            <a:r>
              <a:rPr lang="en-US" altLang="zh-CN" sz="3200" b="1" u="sng">
                <a:solidFill>
                  <a:srgbClr val="000099"/>
                </a:solidFill>
              </a:rPr>
              <a:t>:  </a:t>
            </a:r>
            <a:r>
              <a:rPr lang="en-US" altLang="zh-CN" sz="2800" b="1">
                <a:solidFill>
                  <a:srgbClr val="336600"/>
                </a:solidFill>
              </a:rPr>
              <a:t>float pi=3.14159;</a:t>
            </a:r>
          </a:p>
          <a:p>
            <a:pPr>
              <a:buFontTx/>
              <a:buNone/>
            </a:pPr>
            <a:r>
              <a:rPr lang="en-US" altLang="zh-CN" sz="2800" b="1" smtClean="0">
                <a:solidFill>
                  <a:srgbClr val="336600"/>
                </a:solidFill>
              </a:rPr>
              <a:t>		for(r=1;r</a:t>
            </a:r>
            <a:r>
              <a:rPr lang="en-US" altLang="zh-CN" sz="2800" b="1">
                <a:solidFill>
                  <a:srgbClr val="336600"/>
                </a:solidFill>
              </a:rPr>
              <a:t>&lt;=10;r++)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336600"/>
                </a:solidFill>
              </a:rPr>
              <a:t>      </a:t>
            </a:r>
            <a:r>
              <a:rPr lang="en-US" altLang="zh-CN" sz="2800" b="1" smtClean="0">
                <a:solidFill>
                  <a:srgbClr val="336600"/>
                </a:solidFill>
              </a:rPr>
              <a:t>	{ 	area=pi*r*r</a:t>
            </a:r>
            <a:r>
              <a:rPr lang="en-US" altLang="zh-CN" sz="2800" b="1">
                <a:solidFill>
                  <a:srgbClr val="3366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336600"/>
                </a:solidFill>
              </a:rPr>
              <a:t>        </a:t>
            </a:r>
            <a:r>
              <a:rPr lang="en-US" altLang="zh-CN" sz="2800" b="1" smtClean="0">
                <a:solidFill>
                  <a:srgbClr val="336600"/>
                </a:solidFill>
              </a:rPr>
              <a:t>		if(area&gt;100</a:t>
            </a:r>
            <a:r>
              <a:rPr lang="en-US" altLang="zh-CN" sz="2800" b="1">
                <a:solidFill>
                  <a:srgbClr val="336600"/>
                </a:solidFill>
              </a:rPr>
              <a:t>) break;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336600"/>
                </a:solidFill>
              </a:rPr>
              <a:t>      </a:t>
            </a:r>
            <a:r>
              <a:rPr lang="en-US" altLang="zh-CN" sz="2800" b="1" smtClean="0">
                <a:solidFill>
                  <a:srgbClr val="336600"/>
                </a:solidFill>
              </a:rPr>
              <a:t>		printf</a:t>
            </a:r>
            <a:r>
              <a:rPr lang="en-US" altLang="zh-CN" sz="2800" b="1">
                <a:solidFill>
                  <a:srgbClr val="336600"/>
                </a:solidFill>
              </a:rPr>
              <a:t>(″r=%f,area=%f\n″</a:t>
            </a:r>
            <a:r>
              <a:rPr lang="zh-CN" altLang="en-US" sz="2800" b="1">
                <a:solidFill>
                  <a:srgbClr val="336600"/>
                </a:solidFill>
              </a:rPr>
              <a:t>，</a:t>
            </a:r>
            <a:r>
              <a:rPr lang="en-US" altLang="zh-CN" sz="2800" b="1">
                <a:solidFill>
                  <a:srgbClr val="336600"/>
                </a:solidFill>
              </a:rPr>
              <a:t>r,area);</a:t>
            </a:r>
          </a:p>
          <a:p>
            <a:pPr>
              <a:buFontTx/>
              <a:buNone/>
            </a:pPr>
            <a:r>
              <a:rPr lang="en-US" altLang="zh-CN" sz="2800" b="1" smtClean="0">
                <a:solidFill>
                  <a:srgbClr val="336600"/>
                </a:solidFill>
              </a:rPr>
              <a:t>		}</a:t>
            </a:r>
            <a:endParaRPr lang="en-US" altLang="zh-CN" sz="2800" b="1">
              <a:solidFill>
                <a:srgbClr val="33660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4525" y="4005263"/>
            <a:ext cx="8031163" cy="1943100"/>
          </a:xfrm>
          <a:prstGeom prst="rect">
            <a:avLst/>
          </a:prstGeom>
          <a:solidFill>
            <a:srgbClr val="006699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程序的作用是计算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r=1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r=10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时的圆面积，直到面积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area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为止。从上面的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循环可以看到：当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area&gt;100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时，执行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语句，提前结束循环，即不再继续执行其余的几次循环。</a:t>
            </a:r>
          </a:p>
        </p:txBody>
      </p:sp>
    </p:spTree>
    <p:extLst>
      <p:ext uri="{BB962C8B-B14F-4D97-AF65-F5344CB8AC3E}">
        <p14:creationId xmlns:p14="http://schemas.microsoft.com/office/powerpoint/2010/main" val="808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14363"/>
            <a:ext cx="9144000" cy="1143000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noProof="1"/>
              <a:t>例 在全系</a:t>
            </a:r>
            <a:r>
              <a:rPr kumimoji="1" lang="en-US" altLang="zh-CN" noProof="1"/>
              <a:t>1000</a:t>
            </a:r>
            <a:r>
              <a:rPr kumimoji="1" lang="zh-CN" altLang="en-US" noProof="1"/>
              <a:t>名学生中举行慈善募捐，当总数达到</a:t>
            </a:r>
            <a:r>
              <a:rPr kumimoji="1" lang="en-US" altLang="zh-CN" noProof="1"/>
              <a:t>10</a:t>
            </a:r>
            <a:r>
              <a:rPr kumimoji="1" lang="zh-CN" altLang="en-US" noProof="1"/>
              <a:t>万元时就结束，统计此时捐款的人数以及平均没人捐款的数目。</a:t>
            </a:r>
          </a:p>
        </p:txBody>
      </p:sp>
      <p:pic>
        <p:nvPicPr>
          <p:cNvPr id="59395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575" y="2051050"/>
            <a:ext cx="6059488" cy="3971925"/>
          </a:xfrm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620963"/>
            <a:ext cx="2798763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125413" y="712788"/>
            <a:ext cx="8893175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在许多问题中需要用到循环控制。循环结构是结构化程序设计的基本结构之一，它和顺序结构、选择结构共同作为各种复杂程序的基本构造单元</a:t>
            </a:r>
            <a:r>
              <a:rPr lang="zh-CN" altLang="en-US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140075"/>
            <a:ext cx="7772400" cy="22590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smtClean="0"/>
              <a:t>C</a:t>
            </a:r>
            <a:r>
              <a:rPr lang="zh-CN" altLang="en-US" sz="3200" b="1" smtClean="0"/>
              <a:t>语言可实现循环的语句：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smtClean="0"/>
              <a:t>while </a:t>
            </a:r>
            <a:r>
              <a:rPr lang="zh-CN" altLang="en-US" sz="3200" b="1" smtClean="0"/>
              <a:t>语句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smtClean="0"/>
              <a:t>do ~ while </a:t>
            </a:r>
            <a:r>
              <a:rPr lang="zh-CN" altLang="en-US" sz="3200" b="1" smtClean="0"/>
              <a:t>语句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smtClean="0"/>
              <a:t>for </a:t>
            </a:r>
            <a:r>
              <a:rPr lang="zh-CN" altLang="en-US" sz="3200" b="1" smtClean="0"/>
              <a:t>语句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zh-CN" altLang="en-US" sz="3200" b="1" smtClean="0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/>
      <p:bldP spid="614413" grpId="1"/>
      <p:bldP spid="717826" grpId="0" uiExpand="1" build="p"/>
      <p:bldP spid="717826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en-US" altLang="zh-CN" sz="3600" smtClean="0">
                <a:solidFill>
                  <a:schemeClr val="tx2"/>
                </a:solidFill>
              </a:rPr>
              <a:t>break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语句和</a:t>
            </a:r>
            <a:r>
              <a:rPr kumimoji="1" lang="en-US" altLang="zh-CN" sz="3600" smtClean="0">
                <a:solidFill>
                  <a:schemeClr val="tx2"/>
                </a:solidFill>
              </a:rPr>
              <a:t>continue</a:t>
            </a:r>
            <a:r>
              <a:rPr kumimoji="1" lang="zh-CN" altLang="en-US" sz="3600" smtClean="0">
                <a:solidFill>
                  <a:schemeClr val="tx2"/>
                </a:solidFill>
              </a:rPr>
              <a:t>语句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3" name="Rectangle 3"/>
          <p:cNvSpPr/>
          <p:nvPr/>
        </p:nvSpPr>
        <p:spPr>
          <a:xfrm>
            <a:off x="250825" y="1052512"/>
            <a:ext cx="8642350" cy="36004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 defTabSz="762000">
              <a:spcBef>
                <a:spcPct val="20000"/>
              </a:spcBef>
              <a:buFont typeface="Wingdings" panose="05000000000000000000" charset="0"/>
              <a:buChar char="u"/>
              <a:defRPr/>
            </a:pPr>
            <a:r>
              <a:rPr lang="en-US" altLang="zh-CN" sz="3200" b="1" noProof="1">
                <a:solidFill>
                  <a:srgbClr val="4D4D4D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3200" b="1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4400" noProof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noProof="1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zh-CN" altLang="en-US" sz="3200" noProof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作用为结束本次循环，即跳过循环体中下面尚未执行的语句，接着进行下一次是否执行循环的判定</a:t>
            </a:r>
            <a:r>
              <a:rPr lang="en-US" altLang="zh-CN" sz="3200" noProof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4400" noProof="1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defTabSz="7620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noProof="1">
                <a:solidFill>
                  <a:srgbClr val="66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一般形式</a:t>
            </a:r>
            <a:r>
              <a:rPr lang="zh-CN" altLang="en-US" sz="3200" b="1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r>
              <a:rPr lang="zh-CN" altLang="en-US" sz="3200" noProof="1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3200" b="1" noProof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continue;</a:t>
            </a:r>
          </a:p>
          <a:p>
            <a:pPr marL="342900" indent="-342900" defTabSz="762000">
              <a:spcBef>
                <a:spcPct val="20000"/>
              </a:spcBef>
              <a:defRPr/>
            </a:pPr>
            <a:endParaRPr lang="en-US" altLang="zh-CN" sz="3200" noProof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451" name="Group 3"/>
          <p:cNvGrpSpPr>
            <a:grpSpLocks/>
          </p:cNvGrpSpPr>
          <p:nvPr/>
        </p:nvGrpSpPr>
        <p:grpSpPr bwMode="auto">
          <a:xfrm>
            <a:off x="6400800" y="1905000"/>
            <a:ext cx="2400300" cy="4421188"/>
            <a:chOff x="144" y="1296"/>
            <a:chExt cx="1512" cy="2785"/>
          </a:xfrm>
        </p:grpSpPr>
        <p:sp>
          <p:nvSpPr>
            <p:cNvPr id="61489" name="Line 4"/>
            <p:cNvSpPr>
              <a:spLocks noChangeShapeType="1"/>
            </p:cNvSpPr>
            <p:nvPr/>
          </p:nvSpPr>
          <p:spPr bwMode="auto">
            <a:xfrm>
              <a:off x="854" y="158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90" name="AutoShape 5"/>
            <p:cNvSpPr>
              <a:spLocks noChangeArrowheads="1"/>
            </p:cNvSpPr>
            <p:nvPr/>
          </p:nvSpPr>
          <p:spPr bwMode="auto">
            <a:xfrm>
              <a:off x="348" y="1888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</a:t>
              </a:r>
            </a:p>
          </p:txBody>
        </p:sp>
        <p:sp>
          <p:nvSpPr>
            <p:cNvPr id="61491" name="Line 6"/>
            <p:cNvSpPr>
              <a:spLocks noChangeShapeType="1"/>
            </p:cNvSpPr>
            <p:nvPr/>
          </p:nvSpPr>
          <p:spPr bwMode="auto">
            <a:xfrm>
              <a:off x="854" y="218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92" name="Text Box 7"/>
            <p:cNvSpPr txBox="1">
              <a:spLocks noChangeArrowheads="1"/>
            </p:cNvSpPr>
            <p:nvPr/>
          </p:nvSpPr>
          <p:spPr bwMode="auto">
            <a:xfrm>
              <a:off x="432" y="2448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61493" name="Line 8"/>
            <p:cNvSpPr>
              <a:spLocks noChangeShapeType="1"/>
            </p:cNvSpPr>
            <p:nvPr/>
          </p:nvSpPr>
          <p:spPr bwMode="auto">
            <a:xfrm flipH="1">
              <a:off x="144" y="350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Line 9"/>
            <p:cNvSpPr>
              <a:spLocks noChangeShapeType="1"/>
            </p:cNvSpPr>
            <p:nvPr/>
          </p:nvSpPr>
          <p:spPr bwMode="auto">
            <a:xfrm flipV="1">
              <a:off x="144" y="1718"/>
              <a:ext cx="0" cy="1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Line 10"/>
            <p:cNvSpPr>
              <a:spLocks noChangeShapeType="1"/>
            </p:cNvSpPr>
            <p:nvPr/>
          </p:nvSpPr>
          <p:spPr bwMode="auto">
            <a:xfrm>
              <a:off x="144" y="171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6" name="Line 11"/>
            <p:cNvSpPr>
              <a:spLocks noChangeShapeType="1"/>
            </p:cNvSpPr>
            <p:nvPr/>
          </p:nvSpPr>
          <p:spPr bwMode="auto">
            <a:xfrm>
              <a:off x="1333" y="2028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7" name="Line 12"/>
            <p:cNvSpPr>
              <a:spLocks noChangeShapeType="1"/>
            </p:cNvSpPr>
            <p:nvPr/>
          </p:nvSpPr>
          <p:spPr bwMode="auto">
            <a:xfrm>
              <a:off x="864" y="3648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Text Box 13"/>
            <p:cNvSpPr txBox="1">
              <a:spLocks noChangeArrowheads="1"/>
            </p:cNvSpPr>
            <p:nvPr/>
          </p:nvSpPr>
          <p:spPr bwMode="auto">
            <a:xfrm>
              <a:off x="1194" y="177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61499" name="Text Box 14"/>
            <p:cNvSpPr txBox="1">
              <a:spLocks noChangeArrowheads="1"/>
            </p:cNvSpPr>
            <p:nvPr/>
          </p:nvSpPr>
          <p:spPr bwMode="auto">
            <a:xfrm>
              <a:off x="768" y="2160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61500" name="AutoShape 15"/>
            <p:cNvSpPr>
              <a:spLocks noChangeArrowheads="1"/>
            </p:cNvSpPr>
            <p:nvPr/>
          </p:nvSpPr>
          <p:spPr bwMode="auto">
            <a:xfrm>
              <a:off x="480" y="129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while</a:t>
              </a:r>
            </a:p>
          </p:txBody>
        </p:sp>
        <p:sp>
          <p:nvSpPr>
            <p:cNvPr id="61501" name="Line 16"/>
            <p:cNvSpPr>
              <a:spLocks noChangeShapeType="1"/>
            </p:cNvSpPr>
            <p:nvPr/>
          </p:nvSpPr>
          <p:spPr bwMode="auto">
            <a:xfrm>
              <a:off x="864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Line 17"/>
            <p:cNvSpPr>
              <a:spLocks noChangeShapeType="1"/>
            </p:cNvSpPr>
            <p:nvPr/>
          </p:nvSpPr>
          <p:spPr bwMode="auto">
            <a:xfrm>
              <a:off x="1584" y="20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18"/>
            <p:cNvSpPr>
              <a:spLocks noChangeShapeType="1"/>
            </p:cNvSpPr>
            <p:nvPr/>
          </p:nvSpPr>
          <p:spPr bwMode="auto">
            <a:xfrm flipH="1">
              <a:off x="864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19"/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8" name="Group 20"/>
          <p:cNvGrpSpPr>
            <a:grpSpLocks/>
          </p:cNvGrpSpPr>
          <p:nvPr/>
        </p:nvGrpSpPr>
        <p:grpSpPr bwMode="auto">
          <a:xfrm>
            <a:off x="3352800" y="2362200"/>
            <a:ext cx="2590800" cy="3622675"/>
            <a:chOff x="2064" y="1536"/>
            <a:chExt cx="1632" cy="2282"/>
          </a:xfrm>
        </p:grpSpPr>
        <p:sp>
          <p:nvSpPr>
            <p:cNvPr id="61474" name="Line 21"/>
            <p:cNvSpPr>
              <a:spLocks noChangeShapeType="1"/>
            </p:cNvSpPr>
            <p:nvPr/>
          </p:nvSpPr>
          <p:spPr bwMode="auto">
            <a:xfrm flipH="1">
              <a:off x="2064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2098" y="3023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61476" name="AutoShape 23"/>
            <p:cNvSpPr>
              <a:spLocks noChangeArrowheads="1"/>
            </p:cNvSpPr>
            <p:nvPr/>
          </p:nvSpPr>
          <p:spPr bwMode="auto">
            <a:xfrm>
              <a:off x="2640" y="153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do</a:t>
              </a:r>
            </a:p>
          </p:txBody>
        </p:sp>
        <p:sp>
          <p:nvSpPr>
            <p:cNvPr id="61477" name="Line 24"/>
            <p:cNvSpPr>
              <a:spLocks noChangeShapeType="1"/>
            </p:cNvSpPr>
            <p:nvPr/>
          </p:nvSpPr>
          <p:spPr bwMode="auto">
            <a:xfrm>
              <a:off x="3006" y="3418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Line 25"/>
            <p:cNvSpPr>
              <a:spLocks noChangeShapeType="1"/>
            </p:cNvSpPr>
            <p:nvPr/>
          </p:nvSpPr>
          <p:spPr bwMode="auto">
            <a:xfrm>
              <a:off x="2986" y="18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2640" y="2064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61480" name="Line 27"/>
            <p:cNvSpPr>
              <a:spLocks noChangeShapeType="1"/>
            </p:cNvSpPr>
            <p:nvPr/>
          </p:nvSpPr>
          <p:spPr bwMode="auto">
            <a:xfrm>
              <a:off x="3016" y="28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81" name="AutoShape 28"/>
            <p:cNvSpPr>
              <a:spLocks noChangeArrowheads="1"/>
            </p:cNvSpPr>
            <p:nvPr/>
          </p:nvSpPr>
          <p:spPr bwMode="auto">
            <a:xfrm>
              <a:off x="2544" y="312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</a:t>
              </a:r>
            </a:p>
          </p:txBody>
        </p:sp>
        <p:sp>
          <p:nvSpPr>
            <p:cNvPr id="61482" name="Text Box 29"/>
            <p:cNvSpPr txBox="1">
              <a:spLocks noChangeArrowheads="1"/>
            </p:cNvSpPr>
            <p:nvPr/>
          </p:nvSpPr>
          <p:spPr bwMode="auto">
            <a:xfrm>
              <a:off x="2496" y="3408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61483" name="Line 30"/>
            <p:cNvSpPr>
              <a:spLocks noChangeShapeType="1"/>
            </p:cNvSpPr>
            <p:nvPr/>
          </p:nvSpPr>
          <p:spPr bwMode="auto">
            <a:xfrm flipV="1">
              <a:off x="2064" y="1956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31"/>
            <p:cNvSpPr>
              <a:spLocks noChangeShapeType="1"/>
            </p:cNvSpPr>
            <p:nvPr/>
          </p:nvSpPr>
          <p:spPr bwMode="auto">
            <a:xfrm>
              <a:off x="2064" y="1956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85" name="Text Box 32"/>
            <p:cNvSpPr txBox="1">
              <a:spLocks noChangeArrowheads="1"/>
            </p:cNvSpPr>
            <p:nvPr/>
          </p:nvSpPr>
          <p:spPr bwMode="auto">
            <a:xfrm>
              <a:off x="3216" y="2928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while</a:t>
              </a:r>
            </a:p>
          </p:txBody>
        </p:sp>
        <p:sp>
          <p:nvSpPr>
            <p:cNvPr id="61486" name="Line 33"/>
            <p:cNvSpPr>
              <a:spLocks noChangeShapeType="1"/>
            </p:cNvSpPr>
            <p:nvPr/>
          </p:nvSpPr>
          <p:spPr bwMode="auto">
            <a:xfrm>
              <a:off x="326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7" name="Line 34"/>
            <p:cNvSpPr>
              <a:spLocks noChangeShapeType="1"/>
            </p:cNvSpPr>
            <p:nvPr/>
          </p:nvSpPr>
          <p:spPr bwMode="auto">
            <a:xfrm>
              <a:off x="3696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Line 35"/>
            <p:cNvSpPr>
              <a:spLocks noChangeShapeType="1"/>
            </p:cNvSpPr>
            <p:nvPr/>
          </p:nvSpPr>
          <p:spPr bwMode="auto">
            <a:xfrm flipH="1">
              <a:off x="3024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84" name="Group 36"/>
          <p:cNvGrpSpPr>
            <a:grpSpLocks/>
          </p:cNvGrpSpPr>
          <p:nvPr/>
        </p:nvGrpSpPr>
        <p:grpSpPr bwMode="auto">
          <a:xfrm>
            <a:off x="228600" y="1141413"/>
            <a:ext cx="2373313" cy="5716587"/>
            <a:chOff x="144" y="719"/>
            <a:chExt cx="1495" cy="3601"/>
          </a:xfrm>
        </p:grpSpPr>
        <p:sp>
          <p:nvSpPr>
            <p:cNvPr id="61452" name="Line 37"/>
            <p:cNvSpPr>
              <a:spLocks noChangeShapeType="1"/>
            </p:cNvSpPr>
            <p:nvPr/>
          </p:nvSpPr>
          <p:spPr bwMode="auto">
            <a:xfrm>
              <a:off x="816" y="4031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53" name="AutoShape 38"/>
            <p:cNvSpPr>
              <a:spLocks noChangeArrowheads="1"/>
            </p:cNvSpPr>
            <p:nvPr/>
          </p:nvSpPr>
          <p:spPr bwMode="auto">
            <a:xfrm>
              <a:off x="275" y="1679"/>
              <a:ext cx="1058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expr2</a:t>
              </a:r>
            </a:p>
          </p:txBody>
        </p:sp>
        <p:sp>
          <p:nvSpPr>
            <p:cNvPr id="61454" name="Line 39"/>
            <p:cNvSpPr>
              <a:spLocks noChangeShapeType="1"/>
            </p:cNvSpPr>
            <p:nvPr/>
          </p:nvSpPr>
          <p:spPr bwMode="auto">
            <a:xfrm>
              <a:off x="854" y="1980"/>
              <a:ext cx="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55" name="Text Box 40"/>
            <p:cNvSpPr txBox="1">
              <a:spLocks noChangeArrowheads="1"/>
            </p:cNvSpPr>
            <p:nvPr/>
          </p:nvSpPr>
          <p:spPr bwMode="auto">
            <a:xfrm>
              <a:off x="432" y="2255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61456" name="Line 41"/>
            <p:cNvSpPr>
              <a:spLocks noChangeShapeType="1"/>
            </p:cNvSpPr>
            <p:nvPr/>
          </p:nvSpPr>
          <p:spPr bwMode="auto">
            <a:xfrm>
              <a:off x="144" y="1536"/>
              <a:ext cx="7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42"/>
            <p:cNvSpPr>
              <a:spLocks noChangeShapeType="1"/>
            </p:cNvSpPr>
            <p:nvPr/>
          </p:nvSpPr>
          <p:spPr bwMode="auto">
            <a:xfrm>
              <a:off x="1313" y="1819"/>
              <a:ext cx="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Text Box 43"/>
            <p:cNvSpPr txBox="1">
              <a:spLocks noChangeArrowheads="1"/>
            </p:cNvSpPr>
            <p:nvPr/>
          </p:nvSpPr>
          <p:spPr bwMode="auto">
            <a:xfrm>
              <a:off x="1177" y="1569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假</a:t>
              </a:r>
              <a:r>
                <a:rPr lang="en-US" altLang="zh-CN" sz="2000">
                  <a:solidFill>
                    <a:schemeClr val="tx1"/>
                  </a:solidFill>
                </a:rPr>
                <a:t>(0)</a:t>
              </a:r>
            </a:p>
          </p:txBody>
        </p:sp>
        <p:sp>
          <p:nvSpPr>
            <p:cNvPr id="61459" name="Text Box 44"/>
            <p:cNvSpPr txBox="1">
              <a:spLocks noChangeArrowheads="1"/>
            </p:cNvSpPr>
            <p:nvPr/>
          </p:nvSpPr>
          <p:spPr bwMode="auto">
            <a:xfrm>
              <a:off x="714" y="1951"/>
              <a:ext cx="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真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非</a:t>
              </a:r>
              <a:r>
                <a:rPr lang="en-US" altLang="zh-CN" sz="2000">
                  <a:solidFill>
                    <a:schemeClr val="tx1"/>
                  </a:solidFill>
                </a:rPr>
                <a:t>0)</a:t>
              </a:r>
            </a:p>
          </p:txBody>
        </p:sp>
        <p:sp>
          <p:nvSpPr>
            <p:cNvPr id="61460" name="AutoShape 45"/>
            <p:cNvSpPr>
              <a:spLocks noChangeArrowheads="1"/>
            </p:cNvSpPr>
            <p:nvPr/>
          </p:nvSpPr>
          <p:spPr bwMode="auto">
            <a:xfrm>
              <a:off x="487" y="719"/>
              <a:ext cx="773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</a:rPr>
                <a:t>for</a:t>
              </a:r>
            </a:p>
          </p:txBody>
        </p:sp>
        <p:sp>
          <p:nvSpPr>
            <p:cNvPr id="61461" name="Line 46"/>
            <p:cNvSpPr>
              <a:spLocks noChangeShapeType="1"/>
            </p:cNvSpPr>
            <p:nvPr/>
          </p:nvSpPr>
          <p:spPr bwMode="auto">
            <a:xfrm>
              <a:off x="876" y="959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62" name="Text Box 47"/>
            <p:cNvSpPr txBox="1">
              <a:spLocks noChangeArrowheads="1"/>
            </p:cNvSpPr>
            <p:nvPr/>
          </p:nvSpPr>
          <p:spPr bwMode="auto">
            <a:xfrm>
              <a:off x="540" y="1199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expr1</a:t>
              </a:r>
            </a:p>
          </p:txBody>
        </p:sp>
        <p:sp>
          <p:nvSpPr>
            <p:cNvPr id="61463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464" name="Text Box 49"/>
            <p:cNvSpPr txBox="1">
              <a:spLocks noChangeArrowheads="1"/>
            </p:cNvSpPr>
            <p:nvPr/>
          </p:nvSpPr>
          <p:spPr bwMode="auto">
            <a:xfrm>
              <a:off x="480" y="3407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expr3</a:t>
              </a:r>
            </a:p>
          </p:txBody>
        </p:sp>
        <p:sp>
          <p:nvSpPr>
            <p:cNvPr id="61465" name="Line 50"/>
            <p:cNvSpPr>
              <a:spLocks noChangeShapeType="1"/>
            </p:cNvSpPr>
            <p:nvPr/>
          </p:nvSpPr>
          <p:spPr bwMode="auto">
            <a:xfrm>
              <a:off x="864" y="3647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51"/>
            <p:cNvSpPr>
              <a:spLocks noChangeShapeType="1"/>
            </p:cNvSpPr>
            <p:nvPr/>
          </p:nvSpPr>
          <p:spPr bwMode="auto">
            <a:xfrm flipH="1">
              <a:off x="144" y="3887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52"/>
            <p:cNvSpPr>
              <a:spLocks noChangeShapeType="1"/>
            </p:cNvSpPr>
            <p:nvPr/>
          </p:nvSpPr>
          <p:spPr bwMode="auto">
            <a:xfrm flipH="1">
              <a:off x="807" y="4031"/>
              <a:ext cx="8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8" name="Line 53"/>
            <p:cNvSpPr>
              <a:spLocks noChangeShapeType="1"/>
            </p:cNvSpPr>
            <p:nvPr/>
          </p:nvSpPr>
          <p:spPr bwMode="auto">
            <a:xfrm>
              <a:off x="876" y="1439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54"/>
            <p:cNvSpPr>
              <a:spLocks noChangeShapeType="1"/>
            </p:cNvSpPr>
            <p:nvPr/>
          </p:nvSpPr>
          <p:spPr bwMode="auto">
            <a:xfrm flipH="1">
              <a:off x="144" y="1536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55"/>
            <p:cNvSpPr>
              <a:spLocks noChangeShapeType="1"/>
            </p:cNvSpPr>
            <p:nvPr/>
          </p:nvSpPr>
          <p:spPr bwMode="auto">
            <a:xfrm>
              <a:off x="1632" y="1823"/>
              <a:ext cx="1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56"/>
            <p:cNvSpPr>
              <a:spLocks noChangeShapeType="1"/>
            </p:cNvSpPr>
            <p:nvPr/>
          </p:nvSpPr>
          <p:spPr bwMode="auto">
            <a:xfrm>
              <a:off x="1104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57"/>
            <p:cNvSpPr>
              <a:spLocks noChangeShapeType="1"/>
            </p:cNvSpPr>
            <p:nvPr/>
          </p:nvSpPr>
          <p:spPr bwMode="auto">
            <a:xfrm>
              <a:off x="1440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Line 58"/>
            <p:cNvSpPr>
              <a:spLocks noChangeShapeType="1"/>
            </p:cNvSpPr>
            <p:nvPr/>
          </p:nvSpPr>
          <p:spPr bwMode="auto">
            <a:xfrm flipH="1"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50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42888"/>
            <a:ext cx="7772400" cy="52070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continue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</a:p>
        </p:txBody>
      </p:sp>
      <p:grpSp>
        <p:nvGrpSpPr>
          <p:cNvPr id="61446" name="Group 60"/>
          <p:cNvGrpSpPr>
            <a:grpSpLocks/>
          </p:cNvGrpSpPr>
          <p:nvPr/>
        </p:nvGrpSpPr>
        <p:grpSpPr bwMode="auto">
          <a:xfrm>
            <a:off x="8096250" y="6343650"/>
            <a:ext cx="1047750" cy="514350"/>
            <a:chOff x="4944" y="3816"/>
            <a:chExt cx="660" cy="324"/>
          </a:xfrm>
        </p:grpSpPr>
        <p:sp>
          <p:nvSpPr>
            <p:cNvPr id="61447" name="AutoShape 61"/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61448" name="Group 62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61449" name="AutoShape 63">
                <a:hlinkClick r:id="" action="ppaction://hlinkshowjump?jump=firstslide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T0" fmla="*/ 3 w 21600"/>
                  <a:gd name="T1" fmla="*/ 1 h 21600"/>
                  <a:gd name="T2" fmla="*/ 2 w 21600"/>
                  <a:gd name="T3" fmla="*/ 0 h 21600"/>
                  <a:gd name="T4" fmla="*/ 2 w 21600"/>
                  <a:gd name="T5" fmla="*/ 0 h 21600"/>
                  <a:gd name="T6" fmla="*/ 2 w 21600"/>
                  <a:gd name="T7" fmla="*/ 0 h 21600"/>
                  <a:gd name="T8" fmla="*/ 0 w 21600"/>
                  <a:gd name="T9" fmla="*/ 2 h 21600"/>
                  <a:gd name="T10" fmla="*/ 0 w 21600"/>
                  <a:gd name="T11" fmla="*/ 3 h 21600"/>
                  <a:gd name="T12" fmla="*/ 1 w 21600"/>
                  <a:gd name="T13" fmla="*/ 3 h 21600"/>
                  <a:gd name="T14" fmla="*/ 1 w 21600"/>
                  <a:gd name="T15" fmla="*/ 2 h 21600"/>
                  <a:gd name="T16" fmla="*/ 2 w 21600"/>
                  <a:gd name="T17" fmla="*/ 1 h 21600"/>
                  <a:gd name="T18" fmla="*/ 2 w 21600"/>
                  <a:gd name="T19" fmla="*/ 1 h 21600"/>
                  <a:gd name="T20" fmla="*/ 2 w 21600"/>
                  <a:gd name="T21" fmla="*/ 2 h 21600"/>
                  <a:gd name="T22" fmla="*/ 3 w 21600"/>
                  <a:gd name="T23" fmla="*/ 1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0" name="Oval 64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451" name="Oval 65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en-US" altLang="zh-CN" sz="3600" smtClean="0">
                <a:solidFill>
                  <a:schemeClr val="tx2"/>
                </a:solidFill>
              </a:rPr>
              <a:t>break</a:t>
            </a:r>
            <a:r>
              <a:rPr kumimoji="1" lang="zh-CN" altLang="en-US" sz="3600" smtClean="0">
                <a:solidFill>
                  <a:schemeClr val="tx2"/>
                </a:solidFill>
              </a:rPr>
              <a:t>和</a:t>
            </a:r>
            <a:r>
              <a:rPr kumimoji="1" lang="en-US" altLang="zh-CN" sz="3600" smtClean="0">
                <a:solidFill>
                  <a:schemeClr val="tx2"/>
                </a:solidFill>
              </a:rPr>
              <a:t>continue</a:t>
            </a:r>
            <a:r>
              <a:rPr kumimoji="1" lang="zh-CN" altLang="en-US" sz="3600" smtClean="0">
                <a:solidFill>
                  <a:schemeClr val="tx2"/>
                </a:solidFill>
              </a:rPr>
              <a:t>的区别</a:t>
            </a:r>
            <a:endParaRPr kumimoji="1" lang="zh-CN" alt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1412875"/>
            <a:ext cx="896461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语句是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结束整个循环过程，不再判断执行循环的条件是否成立。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32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continue 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语句的作用是跳过循环体中剩余的语句而执行下一次循环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22098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4643438" y="1125538"/>
            <a:ext cx="0" cy="460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5148263" y="1341438"/>
            <a:ext cx="2755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while(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continue;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745478" name="Group 6"/>
          <p:cNvGrpSpPr>
            <a:grpSpLocks/>
          </p:cNvGrpSpPr>
          <p:nvPr/>
        </p:nvGrpSpPr>
        <p:grpSpPr bwMode="auto">
          <a:xfrm>
            <a:off x="6484938" y="1406525"/>
            <a:ext cx="1374775" cy="2309813"/>
            <a:chOff x="4085" y="866"/>
            <a:chExt cx="866" cy="1455"/>
          </a:xfrm>
        </p:grpSpPr>
        <p:sp>
          <p:nvSpPr>
            <p:cNvPr id="63503" name="Line 7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317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04" name="Group 8"/>
            <p:cNvGrpSpPr>
              <a:grpSpLocks/>
            </p:cNvGrpSpPr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63505" name="Group 9"/>
              <p:cNvGrpSpPr>
                <a:grpSpLocks/>
              </p:cNvGrpSpPr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63507" name="Line 10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31750">
                  <a:solidFill>
                    <a:srgbClr val="00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08" name="Line 11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31750">
                  <a:solidFill>
                    <a:srgbClr val="00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6" name="Line 12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494" name="Text Box 13"/>
          <p:cNvSpPr txBox="1">
            <a:spLocks noChangeArrowheads="1"/>
          </p:cNvSpPr>
          <p:nvPr/>
        </p:nvSpPr>
        <p:spPr bwMode="auto">
          <a:xfrm>
            <a:off x="879475" y="1163638"/>
            <a:ext cx="2755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while(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745486" name="Group 14"/>
          <p:cNvGrpSpPr>
            <a:grpSpLocks/>
          </p:cNvGrpSpPr>
          <p:nvPr/>
        </p:nvGrpSpPr>
        <p:grpSpPr bwMode="auto">
          <a:xfrm>
            <a:off x="1052513" y="3429000"/>
            <a:ext cx="2736850" cy="2376488"/>
            <a:chOff x="663" y="2069"/>
            <a:chExt cx="1724" cy="1497"/>
          </a:xfrm>
        </p:grpSpPr>
        <p:grpSp>
          <p:nvGrpSpPr>
            <p:cNvPr id="63498" name="Group 15"/>
            <p:cNvGrpSpPr>
              <a:grpSpLocks/>
            </p:cNvGrpSpPr>
            <p:nvPr/>
          </p:nvGrpSpPr>
          <p:grpSpPr bwMode="auto">
            <a:xfrm>
              <a:off x="1701" y="2069"/>
              <a:ext cx="683" cy="1225"/>
              <a:chOff x="1701" y="2069"/>
              <a:chExt cx="683" cy="1225"/>
            </a:xfrm>
          </p:grpSpPr>
          <p:sp>
            <p:nvSpPr>
              <p:cNvPr id="63501" name="Line 16"/>
              <p:cNvSpPr>
                <a:spLocks noChangeShapeType="1"/>
              </p:cNvSpPr>
              <p:nvPr/>
            </p:nvSpPr>
            <p:spPr bwMode="auto">
              <a:xfrm>
                <a:off x="1701" y="2069"/>
                <a:ext cx="68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2" name="Line 17"/>
              <p:cNvSpPr>
                <a:spLocks noChangeShapeType="1"/>
              </p:cNvSpPr>
              <p:nvPr/>
            </p:nvSpPr>
            <p:spPr bwMode="auto">
              <a:xfrm>
                <a:off x="2384" y="2069"/>
                <a:ext cx="0" cy="122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9" name="Line 18"/>
            <p:cNvSpPr>
              <a:spLocks noChangeShapeType="1"/>
            </p:cNvSpPr>
            <p:nvPr/>
          </p:nvSpPr>
          <p:spPr bwMode="auto">
            <a:xfrm flipH="1">
              <a:off x="663" y="3288"/>
              <a:ext cx="17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9"/>
            <p:cNvSpPr>
              <a:spLocks noChangeShapeType="1"/>
            </p:cNvSpPr>
            <p:nvPr/>
          </p:nvSpPr>
          <p:spPr bwMode="auto">
            <a:xfrm>
              <a:off x="673" y="3294"/>
              <a:ext cx="0" cy="2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6" name="Text Box 20"/>
          <p:cNvSpPr txBox="1">
            <a:spLocks noChangeArrowheads="1"/>
          </p:cNvSpPr>
          <p:nvPr/>
        </p:nvSpPr>
        <p:spPr bwMode="auto">
          <a:xfrm>
            <a:off x="3924300" y="3644900"/>
            <a:ext cx="488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跳出整个循环</a:t>
            </a:r>
          </a:p>
        </p:txBody>
      </p:sp>
      <p:sp>
        <p:nvSpPr>
          <p:cNvPr id="63497" name="Text Box 21"/>
          <p:cNvSpPr txBox="1">
            <a:spLocks noChangeArrowheads="1"/>
          </p:cNvSpPr>
          <p:nvPr/>
        </p:nvSpPr>
        <p:spPr bwMode="auto">
          <a:xfrm>
            <a:off x="7956550" y="1557338"/>
            <a:ext cx="48895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继续下一次循环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850" y="620713"/>
            <a:ext cx="8675688" cy="4968875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5.5 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之间的不能被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整除的数输出。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main()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int n;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 (n=100;n&lt;=200;n++)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{  if (n%3==0)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continue;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printf("%d  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800" b="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3919" y="4509120"/>
            <a:ext cx="6516688" cy="2016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2800" b="1" u="sng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说明：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能被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整除时，执行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语句，结束本次循环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即跳过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函数语句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，只有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不能被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整除时才执行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0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5175"/>
            <a:ext cx="8591550" cy="5791200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&lt;</a:t>
            </a:r>
            <a:r>
              <a:rPr lang="zh-CN" altLang="en-US" sz="2800" b="1" smtClean="0">
                <a:solidFill>
                  <a:srgbClr val="000099"/>
                </a:solidFill>
              </a:rPr>
              <a:t>例</a:t>
            </a:r>
            <a:r>
              <a:rPr lang="en-US" altLang="zh-CN" sz="2800" b="1" smtClean="0">
                <a:solidFill>
                  <a:srgbClr val="000099"/>
                </a:solidFill>
              </a:rPr>
              <a:t>&gt;</a:t>
            </a:r>
            <a:r>
              <a:rPr lang="zh-CN" altLang="en-US" sz="2800" b="1" smtClean="0">
                <a:solidFill>
                  <a:srgbClr val="000099"/>
                </a:solidFill>
              </a:rPr>
              <a:t>：求</a:t>
            </a:r>
            <a:r>
              <a:rPr lang="en-US" altLang="zh-CN" sz="2800" b="1" smtClean="0">
                <a:solidFill>
                  <a:srgbClr val="000099"/>
                </a:solidFill>
              </a:rPr>
              <a:t>555555</a:t>
            </a:r>
            <a:r>
              <a:rPr lang="zh-CN" altLang="en-US" sz="2800" b="1" smtClean="0">
                <a:solidFill>
                  <a:srgbClr val="000099"/>
                </a:solidFill>
              </a:rPr>
              <a:t>的约数中最大的三位数是多少？</a:t>
            </a:r>
          </a:p>
          <a:p>
            <a:pPr defTabSz="914400">
              <a:buFontTx/>
              <a:buNone/>
            </a:pPr>
            <a:r>
              <a:rPr lang="zh-CN" altLang="zh-CN" sz="2800" b="1" smtClean="0">
                <a:solidFill>
                  <a:srgbClr val="000099"/>
                </a:solidFill>
              </a:rPr>
              <a:t> </a:t>
            </a:r>
            <a:r>
              <a:rPr lang="en-US" altLang="zh-CN" sz="2800" b="1" smtClean="0">
                <a:solidFill>
                  <a:srgbClr val="000099"/>
                </a:solidFill>
              </a:rPr>
              <a:t>int main( )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 { int j;   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   int n=555555;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B050"/>
                </a:solidFill>
              </a:rPr>
              <a:t>/*</a:t>
            </a:r>
            <a:r>
              <a:rPr lang="zh-CN" altLang="en-US" sz="2800" b="1" smtClean="0">
                <a:solidFill>
                  <a:srgbClr val="00B050"/>
                </a:solidFill>
              </a:rPr>
              <a:t>所求的约数的可能取值是从</a:t>
            </a:r>
            <a:r>
              <a:rPr lang="en-US" altLang="zh-CN" sz="2800" b="1" smtClean="0">
                <a:solidFill>
                  <a:srgbClr val="00B050"/>
                </a:solidFill>
              </a:rPr>
              <a:t>999</a:t>
            </a:r>
            <a:r>
              <a:rPr lang="zh-CN" altLang="en-US" sz="2800" b="1" smtClean="0">
                <a:solidFill>
                  <a:srgbClr val="00B050"/>
                </a:solidFill>
              </a:rPr>
              <a:t>到</a:t>
            </a:r>
            <a:r>
              <a:rPr lang="en-US" altLang="zh-CN" sz="2800" b="1" smtClean="0">
                <a:solidFill>
                  <a:srgbClr val="00B050"/>
                </a:solidFill>
              </a:rPr>
              <a:t>100</a:t>
            </a:r>
            <a:r>
              <a:rPr lang="zh-CN" altLang="en-US" sz="2800" b="1" smtClean="0">
                <a:solidFill>
                  <a:srgbClr val="00B050"/>
                </a:solidFill>
              </a:rPr>
              <a:t>，</a:t>
            </a:r>
            <a:r>
              <a:rPr lang="en-US" altLang="zh-CN" sz="2800" b="1" smtClean="0">
                <a:solidFill>
                  <a:srgbClr val="00B050"/>
                </a:solidFill>
              </a:rPr>
              <a:t>j</a:t>
            </a:r>
            <a:r>
              <a:rPr lang="zh-CN" altLang="en-US" sz="2800" b="1" smtClean="0">
                <a:solidFill>
                  <a:srgbClr val="00B050"/>
                </a:solidFill>
              </a:rPr>
              <a:t>从大到小*</a:t>
            </a:r>
            <a:r>
              <a:rPr lang="en-US" altLang="zh-CN" sz="2800" b="1" smtClean="0">
                <a:solidFill>
                  <a:srgbClr val="00B050"/>
                </a:solidFill>
              </a:rPr>
              <a:t>/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   for (j=999; j&gt;=100; j--)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     if ( n%j==0 )  </a:t>
            </a:r>
            <a:r>
              <a:rPr lang="en-US" altLang="zh-CN" sz="2800" b="1" smtClean="0">
                <a:solidFill>
                  <a:srgbClr val="00B050"/>
                </a:solidFill>
              </a:rPr>
              <a:t>/* </a:t>
            </a:r>
            <a:r>
              <a:rPr lang="zh-CN" altLang="en-US" sz="2800" b="1" smtClean="0">
                <a:solidFill>
                  <a:srgbClr val="00B050"/>
                </a:solidFill>
              </a:rPr>
              <a:t>若能够整除</a:t>
            </a:r>
            <a:r>
              <a:rPr lang="en-US" altLang="zh-CN" sz="2800" b="1" smtClean="0">
                <a:solidFill>
                  <a:srgbClr val="00B050"/>
                </a:solidFill>
              </a:rPr>
              <a:t>j</a:t>
            </a:r>
            <a:r>
              <a:rPr lang="zh-CN" altLang="en-US" sz="2800" b="1" smtClean="0">
                <a:solidFill>
                  <a:srgbClr val="00B050"/>
                </a:solidFill>
              </a:rPr>
              <a:t>，则</a:t>
            </a:r>
            <a:r>
              <a:rPr lang="en-US" altLang="zh-CN" sz="2800" b="1" smtClean="0">
                <a:solidFill>
                  <a:srgbClr val="00B050"/>
                </a:solidFill>
              </a:rPr>
              <a:t>j</a:t>
            </a:r>
            <a:r>
              <a:rPr lang="zh-CN" altLang="en-US" sz="2800" b="1" smtClean="0">
                <a:solidFill>
                  <a:srgbClr val="00B050"/>
                </a:solidFill>
              </a:rPr>
              <a:t>是约数 *</a:t>
            </a:r>
            <a:r>
              <a:rPr lang="en-US" altLang="zh-CN" sz="2800" b="1" smtClean="0">
                <a:solidFill>
                  <a:srgbClr val="00B050"/>
                </a:solidFill>
              </a:rPr>
              <a:t>/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		</a:t>
            </a:r>
            <a:r>
              <a:rPr lang="zh-CN" altLang="zh-CN" sz="2800" b="1" smtClean="0">
                <a:solidFill>
                  <a:srgbClr val="000099"/>
                </a:solidFill>
              </a:rPr>
              <a:t>{ </a:t>
            </a:r>
            <a:r>
              <a:rPr lang="en-US" altLang="zh-CN" sz="2800" b="1" smtClean="0">
                <a:solidFill>
                  <a:srgbClr val="000099"/>
                </a:solidFill>
              </a:rPr>
              <a:t> printf(”3 digits in %d=%d\n”, n, j );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		   break;                </a:t>
            </a:r>
            <a:r>
              <a:rPr lang="en-US" altLang="zh-CN" sz="2800" b="1" smtClean="0">
                <a:solidFill>
                  <a:srgbClr val="00B050"/>
                </a:solidFill>
              </a:rPr>
              <a:t>/* </a:t>
            </a:r>
            <a:r>
              <a:rPr lang="zh-CN" altLang="en-US" sz="2800" b="1" smtClean="0">
                <a:solidFill>
                  <a:srgbClr val="00B050"/>
                </a:solidFill>
              </a:rPr>
              <a:t>控制退出循环 *</a:t>
            </a:r>
            <a:r>
              <a:rPr lang="en-US" altLang="zh-CN" sz="2800" b="1" smtClean="0">
                <a:solidFill>
                  <a:srgbClr val="00B050"/>
                </a:solidFill>
              </a:rPr>
              <a:t>/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   }</a:t>
            </a:r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程序举例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669131"/>
            <a:ext cx="61214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5.7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π/4≈1-1/3+1/5-1/7+…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公式求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的近似值，直到某一项的绝对值小于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3200" baseline="300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-6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</a:p>
          <a:p>
            <a:pPr algn="just"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N-S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图表示算法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pic>
        <p:nvPicPr>
          <p:cNvPr id="7" name="Picture 5" descr="f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65325"/>
            <a:ext cx="423361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3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620713"/>
            <a:ext cx="8675688" cy="4968875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pi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的近似值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&lt;stdio.h&gt;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#include&lt;math.h&gt;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main()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 int s;float n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t=1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pi=0;n=1.0;s=1;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while(fabs(t)&gt;1e-6)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{pi=pi+t;n=n+2;s=-s;t=s/n;}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pi=pi*4;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printf(″pi=%10.6f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＼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2800" b="0" dirty="0" smtClean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64163" y="476250"/>
            <a:ext cx="3600450" cy="165735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     </a:t>
            </a:r>
            <a:r>
              <a:rPr lang="en-US" altLang="zh-CN" sz="3200" b="1">
                <a:solidFill>
                  <a:schemeClr val="bg1"/>
                </a:solidFill>
              </a:rPr>
              <a:t>pi=  3.141598</a:t>
            </a:r>
          </a:p>
        </p:txBody>
      </p:sp>
    </p:spTree>
    <p:extLst>
      <p:ext uri="{BB962C8B-B14F-4D97-AF65-F5344CB8AC3E}">
        <p14:creationId xmlns:p14="http://schemas.microsoft.com/office/powerpoint/2010/main" val="40231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152" y="-2676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程序举例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719996"/>
            <a:ext cx="86423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Fibonacci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数列前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个数。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13…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。这个数列有如下特点：第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两个数为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。从第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个数开始，该数是其前面两个数之和。</a:t>
            </a:r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F(1)=1              (n=1)</a:t>
            </a:r>
          </a:p>
          <a:p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F(2)=1              (n=2)</a:t>
            </a:r>
          </a:p>
          <a:p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F(n)=F(n-1)+F(n-2)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rgbClr val="66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(n≥3) </a:t>
            </a:r>
          </a:p>
          <a:p>
            <a:endParaRPr lang="en-US" altLang="zh-CN" sz="2800">
              <a:solidFill>
                <a:srgbClr val="66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改进算法如图所示</a:t>
            </a:r>
            <a:r>
              <a:rPr lang="en-US" altLang="zh-CN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Picture 11" descr="f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2" y="2276872"/>
            <a:ext cx="4862513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框 4"/>
          <p:cNvSpPr txBox="1">
            <a:spLocks noChangeArrowheads="1"/>
          </p:cNvSpPr>
          <p:nvPr/>
        </p:nvSpPr>
        <p:spPr bwMode="auto">
          <a:xfrm>
            <a:off x="1042988" y="1412875"/>
            <a:ext cx="6697662" cy="378618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void main(){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int i,f1=1,f2=1,f3;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printf("%d\n%d\n",f1,f2);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for(i=3;i&lt;=40;i++){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	f3=f1+f2;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	f1=f2;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	f2=f3;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	printf("%d\n",f3);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932392" y="187325"/>
            <a:ext cx="66516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zh-CN" sz="3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语句实现循环</a:t>
            </a:r>
            <a:endParaRPr lang="zh-CN" altLang="en-US" sz="32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一般形式</a:t>
            </a:r>
            <a:r>
              <a:rPr lang="zh-CN" altLang="en-US" sz="3200" b="1"/>
              <a:t>：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4783667" y="1265238"/>
            <a:ext cx="2800350" cy="8318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{</a:t>
            </a:r>
            <a:r>
              <a:rPr lang="zh-CN" altLang="zh-CN" sz="2400">
                <a:solidFill>
                  <a:srgbClr val="00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循环体语句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20901" name="Group 5"/>
          <p:cNvGrpSpPr>
            <a:grpSpLocks/>
          </p:cNvGrpSpPr>
          <p:nvPr/>
        </p:nvGrpSpPr>
        <p:grpSpPr bwMode="auto">
          <a:xfrm>
            <a:off x="7308850" y="2852738"/>
            <a:ext cx="576263" cy="649287"/>
            <a:chOff x="4649" y="2976"/>
            <a:chExt cx="363" cy="409"/>
          </a:xfrm>
        </p:grpSpPr>
        <p:sp>
          <p:nvSpPr>
            <p:cNvPr id="11299" name="Line 6"/>
            <p:cNvSpPr>
              <a:spLocks noChangeShapeType="1"/>
            </p:cNvSpPr>
            <p:nvPr/>
          </p:nvSpPr>
          <p:spPr bwMode="auto">
            <a:xfrm>
              <a:off x="4649" y="2976"/>
              <a:ext cx="0" cy="40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>
              <a:off x="4649" y="2976"/>
              <a:ext cx="36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4356100" y="3932238"/>
            <a:ext cx="4056063" cy="2292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计算表达式的值，当值为真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0)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时，执行循环体语句，一旦条件为假，就停止执行循环体。如果条件在开始时就为假，那么不执行循环体语句直接退出循环。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20905" name="Text Box 9"/>
          <p:cNvSpPr txBox="1">
            <a:spLocks noChangeArrowheads="1"/>
          </p:cNvSpPr>
          <p:nvPr/>
        </p:nvSpPr>
        <p:spPr bwMode="auto">
          <a:xfrm>
            <a:off x="4360863" y="3573463"/>
            <a:ext cx="4056062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工作原理</a:t>
            </a:r>
          </a:p>
        </p:txBody>
      </p:sp>
      <p:grpSp>
        <p:nvGrpSpPr>
          <p:cNvPr id="720906" name="Group 10"/>
          <p:cNvGrpSpPr>
            <a:grpSpLocks/>
          </p:cNvGrpSpPr>
          <p:nvPr/>
        </p:nvGrpSpPr>
        <p:grpSpPr bwMode="auto">
          <a:xfrm>
            <a:off x="1595438" y="2636838"/>
            <a:ext cx="2400300" cy="3438525"/>
            <a:chOff x="2381" y="1344"/>
            <a:chExt cx="1512" cy="2166"/>
          </a:xfrm>
        </p:grpSpPr>
        <p:grpSp>
          <p:nvGrpSpPr>
            <p:cNvPr id="11282" name="Group 11"/>
            <p:cNvGrpSpPr>
              <a:grpSpLocks/>
            </p:cNvGrpSpPr>
            <p:nvPr/>
          </p:nvGrpSpPr>
          <p:grpSpPr bwMode="auto">
            <a:xfrm>
              <a:off x="2381" y="1344"/>
              <a:ext cx="1512" cy="2166"/>
              <a:chOff x="2304" y="1488"/>
              <a:chExt cx="1512" cy="2166"/>
            </a:xfrm>
          </p:grpSpPr>
          <p:sp>
            <p:nvSpPr>
              <p:cNvPr id="11284" name="Line 12"/>
              <p:cNvSpPr>
                <a:spLocks noChangeShapeType="1"/>
              </p:cNvSpPr>
              <p:nvPr/>
            </p:nvSpPr>
            <p:spPr bwMode="auto">
              <a:xfrm>
                <a:off x="3014" y="1776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1285" name="AutoShape 13"/>
              <p:cNvSpPr>
                <a:spLocks noChangeArrowheads="1"/>
              </p:cNvSpPr>
              <p:nvPr/>
            </p:nvSpPr>
            <p:spPr bwMode="auto">
              <a:xfrm>
                <a:off x="2508" y="2080"/>
                <a:ext cx="985" cy="301"/>
              </a:xfrm>
              <a:prstGeom prst="flowChartDecision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tx1"/>
                    </a:solidFill>
                  </a:rPr>
                  <a:t>表达式</a:t>
                </a:r>
              </a:p>
            </p:txBody>
          </p:sp>
          <p:sp>
            <p:nvSpPr>
              <p:cNvPr id="11286" name="Line 14"/>
              <p:cNvSpPr>
                <a:spLocks noChangeShapeType="1"/>
              </p:cNvSpPr>
              <p:nvPr/>
            </p:nvSpPr>
            <p:spPr bwMode="auto">
              <a:xfrm>
                <a:off x="3014" y="238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1287" name="Text Box 15"/>
              <p:cNvSpPr txBox="1">
                <a:spLocks noChangeArrowheads="1"/>
              </p:cNvSpPr>
              <p:nvPr/>
            </p:nvSpPr>
            <p:spPr bwMode="auto">
              <a:xfrm>
                <a:off x="2688" y="2654"/>
                <a:ext cx="649" cy="256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sp>
            <p:nvSpPr>
              <p:cNvPr id="11288" name="Line 16"/>
              <p:cNvSpPr>
                <a:spLocks noChangeShapeType="1"/>
              </p:cNvSpPr>
              <p:nvPr/>
            </p:nvSpPr>
            <p:spPr bwMode="auto">
              <a:xfrm>
                <a:off x="3014" y="291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17"/>
              <p:cNvSpPr>
                <a:spLocks noChangeShapeType="1"/>
              </p:cNvSpPr>
              <p:nvPr/>
            </p:nvSpPr>
            <p:spPr bwMode="auto">
              <a:xfrm flipH="1">
                <a:off x="2304" y="3065"/>
                <a:ext cx="7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18"/>
              <p:cNvSpPr>
                <a:spLocks noChangeShapeType="1"/>
              </p:cNvSpPr>
              <p:nvPr/>
            </p:nvSpPr>
            <p:spPr bwMode="auto">
              <a:xfrm flipV="1">
                <a:off x="2304" y="1910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19"/>
              <p:cNvSpPr>
                <a:spLocks noChangeShapeType="1"/>
              </p:cNvSpPr>
              <p:nvPr/>
            </p:nvSpPr>
            <p:spPr bwMode="auto">
              <a:xfrm>
                <a:off x="2304" y="1910"/>
                <a:ext cx="7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>
                <a:off x="3493" y="2220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21"/>
              <p:cNvSpPr>
                <a:spLocks noChangeShapeType="1"/>
              </p:cNvSpPr>
              <p:nvPr/>
            </p:nvSpPr>
            <p:spPr bwMode="auto">
              <a:xfrm>
                <a:off x="3769" y="2220"/>
                <a:ext cx="0" cy="1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22"/>
              <p:cNvSpPr>
                <a:spLocks noChangeShapeType="1"/>
              </p:cNvSpPr>
              <p:nvPr/>
            </p:nvSpPr>
            <p:spPr bwMode="auto">
              <a:xfrm flipH="1">
                <a:off x="3014" y="3221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23"/>
              <p:cNvSpPr>
                <a:spLocks noChangeShapeType="1"/>
              </p:cNvSpPr>
              <p:nvPr/>
            </p:nvSpPr>
            <p:spPr bwMode="auto">
              <a:xfrm>
                <a:off x="3014" y="3221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Text Box 24"/>
              <p:cNvSpPr txBox="1">
                <a:spLocks noChangeArrowheads="1"/>
              </p:cNvSpPr>
              <p:nvPr/>
            </p:nvSpPr>
            <p:spPr bwMode="auto">
              <a:xfrm>
                <a:off x="3354" y="1970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tx1"/>
                    </a:solidFill>
                  </a:rPr>
                  <a:t>假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(0)</a:t>
                </a:r>
              </a:p>
            </p:txBody>
          </p:sp>
          <p:sp>
            <p:nvSpPr>
              <p:cNvPr id="11297" name="Text Box 25"/>
              <p:cNvSpPr txBox="1">
                <a:spLocks noChangeArrowheads="1"/>
              </p:cNvSpPr>
              <p:nvPr/>
            </p:nvSpPr>
            <p:spPr bwMode="auto">
              <a:xfrm>
                <a:off x="2928" y="2352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tx1"/>
                    </a:solidFill>
                  </a:rPr>
                  <a:t>真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000" b="1">
                    <a:solidFill>
                      <a:schemeClr val="tx1"/>
                    </a:solidFill>
                  </a:rPr>
                  <a:t>非</a:t>
                </a:r>
                <a:r>
                  <a:rPr lang="en-US" altLang="zh-CN" sz="2000" b="1">
                    <a:solidFill>
                      <a:schemeClr val="tx1"/>
                    </a:solidFill>
                  </a:rPr>
                  <a:t>0)</a:t>
                </a:r>
              </a:p>
            </p:txBody>
          </p:sp>
          <p:sp>
            <p:nvSpPr>
              <p:cNvPr id="11298" name="AutoShape 26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720" cy="288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4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rgbClr val="4D4D4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chemeClr val="tx1"/>
                  </a:solidFill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1283" name="Text Box 27"/>
            <p:cNvSpPr txBox="1">
              <a:spLocks noChangeArrowheads="1"/>
            </p:cNvSpPr>
            <p:nvPr/>
          </p:nvSpPr>
          <p:spPr bwMode="auto">
            <a:xfrm>
              <a:off x="2926" y="1389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开始</a:t>
              </a:r>
            </a:p>
          </p:txBody>
        </p:sp>
      </p:grpSp>
      <p:sp>
        <p:nvSpPr>
          <p:cNvPr id="720925" name="AutoShape 29"/>
          <p:cNvSpPr>
            <a:spLocks noChangeArrowheads="1"/>
          </p:cNvSpPr>
          <p:nvPr/>
        </p:nvSpPr>
        <p:spPr bwMode="auto">
          <a:xfrm>
            <a:off x="2552700" y="3135313"/>
            <a:ext cx="404813" cy="373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26" name="AutoShape 30"/>
          <p:cNvSpPr>
            <a:spLocks noChangeArrowheads="1"/>
          </p:cNvSpPr>
          <p:nvPr/>
        </p:nvSpPr>
        <p:spPr bwMode="auto">
          <a:xfrm>
            <a:off x="2514600" y="4059238"/>
            <a:ext cx="404813" cy="433387"/>
          </a:xfrm>
          <a:prstGeom prst="downArrow">
            <a:avLst>
              <a:gd name="adj1" fmla="val 50000"/>
              <a:gd name="adj2" fmla="val 2675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27" name="Rectangle 31"/>
          <p:cNvSpPr>
            <a:spLocks noChangeArrowheads="1"/>
          </p:cNvSpPr>
          <p:nvPr/>
        </p:nvSpPr>
        <p:spPr bwMode="auto">
          <a:xfrm>
            <a:off x="1547813" y="5067300"/>
            <a:ext cx="1223962" cy="217488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28" name="Rectangle 32"/>
          <p:cNvSpPr>
            <a:spLocks noChangeArrowheads="1"/>
          </p:cNvSpPr>
          <p:nvPr/>
        </p:nvSpPr>
        <p:spPr bwMode="auto">
          <a:xfrm rot="5400000">
            <a:off x="538163" y="4132263"/>
            <a:ext cx="2097087" cy="21113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29" name="Rectangle 33"/>
          <p:cNvSpPr>
            <a:spLocks noChangeArrowheads="1"/>
          </p:cNvSpPr>
          <p:nvPr/>
        </p:nvSpPr>
        <p:spPr bwMode="auto">
          <a:xfrm>
            <a:off x="1476375" y="3124200"/>
            <a:ext cx="1349375" cy="217488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30" name="Rectangle 34"/>
          <p:cNvSpPr>
            <a:spLocks noChangeArrowheads="1"/>
          </p:cNvSpPr>
          <p:nvPr/>
        </p:nvSpPr>
        <p:spPr bwMode="auto">
          <a:xfrm rot="5400000">
            <a:off x="3074988" y="4478338"/>
            <a:ext cx="1628775" cy="212725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31" name="Rectangle 35"/>
          <p:cNvSpPr>
            <a:spLocks noChangeArrowheads="1"/>
          </p:cNvSpPr>
          <p:nvPr/>
        </p:nvSpPr>
        <p:spPr bwMode="auto">
          <a:xfrm>
            <a:off x="2789238" y="5387975"/>
            <a:ext cx="1206500" cy="18415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32" name="AutoShape 36"/>
          <p:cNvSpPr>
            <a:spLocks noChangeArrowheads="1"/>
          </p:cNvSpPr>
          <p:nvPr/>
        </p:nvSpPr>
        <p:spPr bwMode="auto">
          <a:xfrm>
            <a:off x="2544763" y="5387975"/>
            <a:ext cx="404812" cy="760413"/>
          </a:xfrm>
          <a:prstGeom prst="downArrow">
            <a:avLst>
              <a:gd name="adj1" fmla="val 50000"/>
              <a:gd name="adj2" fmla="val 46935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33" name="Rectangle 37"/>
          <p:cNvSpPr>
            <a:spLocks noChangeArrowheads="1"/>
          </p:cNvSpPr>
          <p:nvPr/>
        </p:nvSpPr>
        <p:spPr bwMode="auto">
          <a:xfrm rot="5400000">
            <a:off x="2513012" y="4976813"/>
            <a:ext cx="373063" cy="211138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0934" name="Rectangle 38"/>
          <p:cNvSpPr>
            <a:spLocks noChangeArrowheads="1"/>
          </p:cNvSpPr>
          <p:nvPr/>
        </p:nvSpPr>
        <p:spPr bwMode="auto">
          <a:xfrm>
            <a:off x="3419475" y="3700463"/>
            <a:ext cx="539750" cy="21113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7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72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2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2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7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 build="p" bldLvl="3"/>
      <p:bldP spid="720899" grpId="0" animBg="1"/>
      <p:bldP spid="720904" grpId="0" animBg="1"/>
      <p:bldP spid="72090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00113" y="620713"/>
            <a:ext cx="7127875" cy="4968875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5.7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Fibonacci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数列前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个数。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{  int f1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f2;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int i;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f1=1;f2=1;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for(i=1; i&lt;=20; i++)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{  printf(″%12d %12d 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f1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f2);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if(i%2==0) printf(″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n″);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f1=f1+f2;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f2=f2+f1;}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r>
              <a:rPr kumimoji="1" lang="en-US" altLang="zh-CN" sz="4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1" lang="en-US" altLang="zh-CN" sz="4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0638" y="1117600"/>
            <a:ext cx="7561262" cy="5113338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                </a:t>
            </a:r>
            <a:r>
              <a:rPr lang="en-US" altLang="zh-CN" sz="2400" b="1">
                <a:solidFill>
                  <a:schemeClr val="bg1"/>
                </a:solidFill>
              </a:rPr>
              <a:t>1             1               2               3  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        5              8             13             21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      34            55             89           144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    233          377           610           987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  1597        2584          4181         6765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10946       17711       28657        46368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75025     121393     196418      317811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514229     832040   1346269    2178309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3524578 57022887   9227465   14930352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24157817 39088169 63245986 102334155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1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16376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程序举例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052513"/>
            <a:ext cx="81375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5.9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是否素数。</a:t>
            </a:r>
          </a:p>
          <a:p>
            <a:pPr>
              <a:buFontTx/>
              <a:buNone/>
            </a:pPr>
            <a:r>
              <a:rPr lang="zh-CN" altLang="en-US" sz="3200" b="1" u="sng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算法思想</a:t>
            </a:r>
            <a:r>
              <a:rPr lang="en-US" altLang="zh-CN" sz="3200" b="1" u="sng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k=sqrt(m)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除，如果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能被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之中任何一个整数整除，则提前结束循环，此时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必然小于或等于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；如果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不能被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之间的任一整数整除，则在完成最后一次循环后，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还要加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i=k+1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，然后才终止循环。在循环之后判别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的值是否大于或等于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，若是，则表明未曾被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之间任一整数整除过，因此输出“是素数”。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73732" name="Picture 7" descr="f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65175"/>
            <a:ext cx="6265863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2988" y="620713"/>
            <a:ext cx="7777162" cy="4968875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5.9 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kumimoji="1"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是否素数。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1"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&lt;math.h&gt;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main()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{int m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scanf(″%d″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&amp;m);k=sqrt(m);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for (i=2;i&lt;=k;i++)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if(m%i==0) break;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if(i&gt;k) printf("%d is a prime number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 printf("%d is not a prime number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n″</a:t>
            </a:r>
            <a:r>
              <a:rPr kumimoji="1"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m);</a:t>
            </a:r>
            <a:b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4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1" lang="en-US" altLang="zh-CN" sz="4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87900" y="692150"/>
            <a:ext cx="4105275" cy="180022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2400" b="1">
                <a:solidFill>
                  <a:schemeClr val="bg1"/>
                </a:solidFill>
              </a:rPr>
              <a:t>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    </a:t>
            </a:r>
            <a:r>
              <a:rPr lang="en-US" altLang="zh-CN" sz="2800" b="1">
                <a:solidFill>
                  <a:schemeClr val="bg1"/>
                </a:solidFill>
              </a:rPr>
              <a:t>17↙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17 is a prime number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07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3138" y="620713"/>
            <a:ext cx="6911975" cy="5256212"/>
          </a:xfrm>
          <a:prstGeom prst="rect">
            <a:avLst/>
          </a:prstGeom>
          <a:solidFill>
            <a:srgbClr val="336699"/>
          </a:solidFill>
        </p:spPr>
        <p:txBody>
          <a:bodyPr>
            <a:prstTxWarp prst="textNoShape">
              <a:avLst/>
            </a:prstTxWarp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5.10 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间的全部素数。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800" b="0" smtClean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include &lt;math.h&gt;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main()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{int m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n=0;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for(m=101;m&lt;=200;m=m+2)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{ k=sqrt(m);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for (i=2;i&lt;=k;i++)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if (m%i==0)  break;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if (i&gt;=k+1){printf("%d ″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m);n=n+1;}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if(n%10==0) printf(″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n″);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printf ("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n");}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43325" y="4797425"/>
            <a:ext cx="5400675" cy="158432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2400" b="1">
                <a:solidFill>
                  <a:schemeClr val="bg1"/>
                </a:solidFill>
              </a:rPr>
              <a:t>    </a:t>
            </a:r>
            <a:r>
              <a:rPr lang="en-US" altLang="zh-CN" sz="2400" b="1">
                <a:solidFill>
                  <a:schemeClr val="bg1"/>
                </a:solidFill>
              </a:rPr>
              <a:t>101 103 107 109 113 127 131 137 139 149 151 157 163 167 173 179 181 191 193 197 199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632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739775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程序举例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188" y="1268413"/>
            <a:ext cx="748982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5.11</a:t>
            </a:r>
            <a:r>
              <a:rPr lang="en-US" altLang="zh-CN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译密码。为使电文保密，往往按一定规律将其转换成密码，收报人再按约定的规律将其译回原文。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思路：</a:t>
            </a:r>
            <a:r>
              <a:rPr lang="zh-CN" altLang="en-US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可以按以下规律将电文变成密码：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将字母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变成字母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，即变成其后的第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个字母，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9288" y="620713"/>
            <a:ext cx="8243887" cy="5256212"/>
          </a:xfrm>
          <a:prstGeom prst="rect">
            <a:avLst/>
          </a:prstGeom>
          <a:solidFill>
            <a:srgbClr val="336699"/>
          </a:solidFill>
        </p:spPr>
        <p:txBody>
          <a:bodyPr>
            <a:prstTxWarp prst="textNoShape">
              <a:avLst/>
            </a:prstTxWarp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5.11</a:t>
            </a:r>
            <a: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输入一行字符，要求输出其相应的密码</a:t>
            </a:r>
            <a:br>
              <a:rPr lang="zh-CN" altLang="en-US" sz="2800" u="sng" smtClean="0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include &lt;stdio.h&gt;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main()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{char c;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while((c=getchar())!=′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n′)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{if((c&gt;=′a′ &amp;&amp; c&lt;=′z′) || (c&gt;=′A′ &amp;&amp; c&lt;=′Z′))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{ c=c+4;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if(c&gt;′Z′ &amp;&amp; c&lt;=′Z′+4 || c&gt;′z′) c=c-26;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printf(″%c\n″</a:t>
            </a:r>
            <a:r>
              <a:rPr lang="zh-CN" altLang="en-US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c);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  <a:b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56325" y="4508500"/>
            <a:ext cx="2700338" cy="158432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u="sng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2400" b="1">
                <a:solidFill>
                  <a:schemeClr val="bg1"/>
                </a:solidFill>
              </a:rPr>
              <a:t>  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    </a:t>
            </a:r>
            <a:r>
              <a:rPr lang="en-US" altLang="zh-CN" sz="2800" b="1" u="sng">
                <a:solidFill>
                  <a:schemeClr val="bg1"/>
                </a:solidFill>
              </a:rPr>
              <a:t>China!↙</a:t>
            </a:r>
            <a:r>
              <a:rPr lang="en-US" altLang="zh-CN" sz="2800" b="1">
                <a:solidFill>
                  <a:schemeClr val="bg1"/>
                </a:solidFill>
              </a:rPr>
              <a:t> 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   Glmre!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2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noProof="1">
                <a:solidFill>
                  <a:schemeClr val="accent4"/>
                </a:solidFill>
              </a:rPr>
              <a:t>课后习题</a:t>
            </a:r>
            <a:r>
              <a:rPr kumimoji="1" lang="zh-CN" altLang="en-US" noProof="1" smtClean="0">
                <a:solidFill>
                  <a:schemeClr val="accent4"/>
                </a:solidFill>
              </a:rPr>
              <a:t>讲解</a:t>
            </a:r>
            <a:endParaRPr kumimoji="1" lang="zh-CN" altLang="en-US" sz="320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2884170"/>
            <a:ext cx="527939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noProof="1">
                <a:solidFill>
                  <a:srgbClr val="FF0000"/>
                </a:solidFill>
              </a:rPr>
              <a:t>算法：</a:t>
            </a:r>
            <a:r>
              <a:rPr lang="zh-CN" altLang="en-US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辗转相除求</a:t>
            </a: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m</a:t>
            </a:r>
            <a:r>
              <a:rPr lang="zh-CN" altLang="en-US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n</a:t>
            </a:r>
            <a:r>
              <a:rPr lang="zh-CN" altLang="en-US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最大公约数</a:t>
            </a: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gcd</a:t>
            </a:r>
          </a:p>
          <a:p>
            <a:pPr eaLnBrk="1" hangingPunct="1">
              <a:defRPr/>
            </a:pP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m</a:t>
            </a:r>
            <a:r>
              <a:rPr lang="zh-CN" altLang="en-US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n</a:t>
            </a:r>
            <a:r>
              <a:rPr lang="zh-CN" altLang="en-US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最小公倍数</a:t>
            </a:r>
            <a:r>
              <a:rPr lang="en-US" altLang="zh-CN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lcm=m*n/gcd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164" y="1301651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kumimoji="1" lang="zh-CN" altLang="en-US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输入两个正整数</a:t>
            </a:r>
            <a:r>
              <a:rPr kumimoji="1" lang="en-US" altLang="zh-CN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</a:t>
            </a:r>
            <a:r>
              <a:rPr kumimoji="1" lang="zh-CN" altLang="en-US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kumimoji="1" lang="en-US" altLang="zh-CN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kumimoji="1" lang="zh-CN" altLang="en-US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，求其最大公约数</a:t>
            </a:r>
            <a:r>
              <a:rPr kumimoji="1" lang="zh-CN" altLang="en-US" sz="3200" noProof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endParaRPr kumimoji="1" lang="en-US" altLang="zh-CN" sz="3200" noProof="1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kumimoji="1" lang="zh-CN" altLang="en-US" sz="3200" noProof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最小公倍数</a:t>
            </a:r>
            <a:r>
              <a:rPr kumimoji="1" lang="zh-CN" altLang="en-US" sz="32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08075" y="0"/>
            <a:ext cx="7364413" cy="6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664D"/>
                </a:solidFill>
              </a:rPr>
              <a:t>//辗转相除求最大公约数gcd，最小公倍数lcm=m*n/gcd</a:t>
            </a:r>
            <a:endParaRPr lang="zh-CN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#include&lt;stdio.h&gt;</a:t>
            </a:r>
            <a:endParaRPr lang="zh-CN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int m,n,gcd,lcm,a,b,r;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printf("input m,n:");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scanf("%d,%d",&amp;m,&amp;n);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a=m;       b=n;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while(b)    </a:t>
            </a:r>
            <a:r>
              <a:rPr lang="en-US" altLang="zh-CN" sz="2400">
                <a:solidFill>
                  <a:srgbClr val="00664D"/>
                </a:solidFill>
              </a:rPr>
              <a:t>//</a:t>
            </a:r>
            <a:r>
              <a:rPr lang="zh-CN" altLang="en-US" sz="2400">
                <a:solidFill>
                  <a:srgbClr val="00664D"/>
                </a:solidFill>
              </a:rPr>
              <a:t>辗转相除求</a:t>
            </a:r>
            <a:r>
              <a:rPr lang="en-US" altLang="zh-CN" sz="2400">
                <a:solidFill>
                  <a:srgbClr val="00664D"/>
                </a:solidFill>
              </a:rPr>
              <a:t>gcd</a:t>
            </a:r>
            <a:endParaRPr lang="zh-CN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{     r=a%b;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  a=b;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  b=r;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gcd=a;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lcm=m*n/gcd;  </a:t>
            </a:r>
            <a:r>
              <a:rPr lang="en-US" altLang="zh-CN" sz="2400">
                <a:solidFill>
                  <a:srgbClr val="00664D"/>
                </a:solidFill>
              </a:rPr>
              <a:t>//</a:t>
            </a:r>
            <a:r>
              <a:rPr lang="zh-CN" altLang="en-US" sz="2400">
                <a:solidFill>
                  <a:srgbClr val="00664D"/>
                </a:solidFill>
              </a:rPr>
              <a:t>求最小公倍数</a:t>
            </a:r>
            <a:endParaRPr lang="zh-CN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printf("%d %d,gcd=%d lcm=%d\n",m,n,gcd,lcm);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98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1431925"/>
            <a:ext cx="3068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noProof="1"/>
              <a:t>4.</a:t>
            </a:r>
            <a:r>
              <a:rPr kumimoji="1" lang="zh-CN" altLang="en-US" noProof="1"/>
              <a:t>输入一行字符，分别统计出期中英文字母、空格、数字和其他字符的个数。</a:t>
            </a:r>
          </a:p>
        </p:txBody>
      </p:sp>
      <p:pic>
        <p:nvPicPr>
          <p:cNvPr id="80899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775" y="1763713"/>
            <a:ext cx="6629400" cy="2960687"/>
          </a:xfrm>
          <a:ln w="12700">
            <a:solidFill>
              <a:schemeClr val="accent1"/>
            </a:solidFill>
          </a:ln>
        </p:spPr>
      </p:pic>
      <p:pic>
        <p:nvPicPr>
          <p:cNvPr id="8090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4984750"/>
            <a:ext cx="3003550" cy="1022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801688" y="622300"/>
            <a:ext cx="4405312" cy="901700"/>
            <a:chOff x="476" y="297"/>
            <a:chExt cx="2775" cy="568"/>
          </a:xfrm>
        </p:grpSpPr>
        <p:sp>
          <p:nvSpPr>
            <p:cNvPr id="12321" name="Text Box 3"/>
            <p:cNvSpPr txBox="1">
              <a:spLocks noChangeArrowheads="1"/>
            </p:cNvSpPr>
            <p:nvPr/>
          </p:nvSpPr>
          <p:spPr bwMode="auto">
            <a:xfrm>
              <a:off x="476" y="416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lang="en-US" altLang="zh-CN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5.1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用</a:t>
              </a:r>
              <a:r>
                <a:rPr lang="en-US" altLang="zh-CN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while</a:t>
              </a:r>
              <a:r>
                <a:rPr lang="zh-CN" altLang="zh-CN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循环求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12322" name="Object 4"/>
            <p:cNvGraphicFramePr>
              <a:graphicFrameLocks noChangeAspect="1"/>
            </p:cNvGraphicFramePr>
            <p:nvPr/>
          </p:nvGraphicFramePr>
          <p:xfrm>
            <a:off x="2675" y="297"/>
            <a:ext cx="57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r:id="rId3" imgW="215715" imgH="317297" progId="Equation.3">
                    <p:embed/>
                  </p:oleObj>
                </mc:Choice>
                <mc:Fallback>
                  <p:oleObj r:id="rId3" imgW="215715" imgH="31729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297"/>
                          <a:ext cx="57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2057400" y="1676400"/>
            <a:ext cx="3055938" cy="44005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chemeClr val="tx1"/>
                </a:solidFill>
                <a:ea typeface="隶书" panose="02010509060101010101" pitchFamily="49" charset="-122"/>
              </a:rPr>
              <a:t>void main</a:t>
            </a: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{   int i,sum=0;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i=1;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while(i&lt;=100)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{  sum=sum+i;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   i++;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    printf("%d",sum);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隶书" panose="02010509060101010101" pitchFamily="49" charset="-122"/>
              </a:rPr>
              <a:t>}</a:t>
            </a:r>
          </a:p>
        </p:txBody>
      </p:sp>
      <p:grpSp>
        <p:nvGrpSpPr>
          <p:cNvPr id="721926" name="Group 6"/>
          <p:cNvGrpSpPr>
            <a:grpSpLocks/>
          </p:cNvGrpSpPr>
          <p:nvPr/>
        </p:nvGrpSpPr>
        <p:grpSpPr bwMode="auto">
          <a:xfrm>
            <a:off x="639763" y="2994025"/>
            <a:ext cx="1722437" cy="434975"/>
            <a:chOff x="487" y="1954"/>
            <a:chExt cx="1085" cy="274"/>
          </a:xfrm>
        </p:grpSpPr>
        <p:sp>
          <p:nvSpPr>
            <p:cNvPr id="12319" name="Line 7"/>
            <p:cNvSpPr>
              <a:spLocks noChangeShapeType="1"/>
            </p:cNvSpPr>
            <p:nvPr/>
          </p:nvSpPr>
          <p:spPr bwMode="auto">
            <a:xfrm>
              <a:off x="1056" y="2112"/>
              <a:ext cx="51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Text Box 8"/>
            <p:cNvSpPr txBox="1">
              <a:spLocks noChangeArrowheads="1"/>
            </p:cNvSpPr>
            <p:nvPr/>
          </p:nvSpPr>
          <p:spPr bwMode="auto">
            <a:xfrm>
              <a:off x="487" y="1954"/>
              <a:ext cx="725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C00CC"/>
                  </a:solidFill>
                </a:rPr>
                <a:t>循环初值</a:t>
              </a:r>
            </a:p>
          </p:txBody>
        </p:sp>
      </p:grpSp>
      <p:grpSp>
        <p:nvGrpSpPr>
          <p:cNvPr id="721929" name="Group 9"/>
          <p:cNvGrpSpPr>
            <a:grpSpLocks/>
          </p:cNvGrpSpPr>
          <p:nvPr/>
        </p:nvGrpSpPr>
        <p:grpSpPr bwMode="auto">
          <a:xfrm>
            <a:off x="4473575" y="3716338"/>
            <a:ext cx="2546350" cy="1003300"/>
            <a:chOff x="2844" y="2460"/>
            <a:chExt cx="1604" cy="632"/>
          </a:xfrm>
        </p:grpSpPr>
        <p:sp>
          <p:nvSpPr>
            <p:cNvPr id="12317" name="Line 10"/>
            <p:cNvSpPr>
              <a:spLocks noChangeShapeType="1"/>
            </p:cNvSpPr>
            <p:nvPr/>
          </p:nvSpPr>
          <p:spPr bwMode="auto">
            <a:xfrm flipH="1" flipV="1">
              <a:off x="2844" y="2460"/>
              <a:ext cx="780" cy="45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Text Box 11"/>
            <p:cNvSpPr txBox="1">
              <a:spLocks noChangeArrowheads="1"/>
            </p:cNvSpPr>
            <p:nvPr/>
          </p:nvSpPr>
          <p:spPr bwMode="auto">
            <a:xfrm>
              <a:off x="3727" y="2818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循环终值</a:t>
              </a:r>
            </a:p>
          </p:txBody>
        </p:sp>
      </p:grpSp>
      <p:grpSp>
        <p:nvGrpSpPr>
          <p:cNvPr id="721932" name="Group 12"/>
          <p:cNvGrpSpPr>
            <a:grpSpLocks/>
          </p:cNvGrpSpPr>
          <p:nvPr/>
        </p:nvGrpSpPr>
        <p:grpSpPr bwMode="auto">
          <a:xfrm>
            <a:off x="76200" y="4289425"/>
            <a:ext cx="2655888" cy="434975"/>
            <a:chOff x="367" y="2794"/>
            <a:chExt cx="1673" cy="274"/>
          </a:xfrm>
        </p:grpSpPr>
        <p:sp>
          <p:nvSpPr>
            <p:cNvPr id="12315" name="Line 13"/>
            <p:cNvSpPr>
              <a:spLocks noChangeShapeType="1"/>
            </p:cNvSpPr>
            <p:nvPr/>
          </p:nvSpPr>
          <p:spPr bwMode="auto">
            <a:xfrm>
              <a:off x="1164" y="2916"/>
              <a:ext cx="876" cy="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Text Box 14"/>
            <p:cNvSpPr txBox="1">
              <a:spLocks noChangeArrowheads="1"/>
            </p:cNvSpPr>
            <p:nvPr/>
          </p:nvSpPr>
          <p:spPr bwMode="auto">
            <a:xfrm>
              <a:off x="367" y="2794"/>
              <a:ext cx="1047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C00CC"/>
                  </a:solidFill>
                </a:rPr>
                <a:t>循环变量增值</a:t>
              </a:r>
            </a:p>
          </p:txBody>
        </p:sp>
      </p:grpSp>
      <p:grpSp>
        <p:nvGrpSpPr>
          <p:cNvPr id="721935" name="Group 15"/>
          <p:cNvGrpSpPr>
            <a:grpSpLocks/>
          </p:cNvGrpSpPr>
          <p:nvPr/>
        </p:nvGrpSpPr>
        <p:grpSpPr bwMode="auto">
          <a:xfrm>
            <a:off x="3168650" y="2917825"/>
            <a:ext cx="3081338" cy="1028700"/>
            <a:chOff x="1996" y="1838"/>
            <a:chExt cx="1941" cy="648"/>
          </a:xfrm>
        </p:grpSpPr>
        <p:sp>
          <p:nvSpPr>
            <p:cNvPr id="12312" name="Oval 16"/>
            <p:cNvSpPr>
              <a:spLocks noChangeArrowheads="1"/>
            </p:cNvSpPr>
            <p:nvPr/>
          </p:nvSpPr>
          <p:spPr bwMode="auto">
            <a:xfrm>
              <a:off x="1996" y="2150"/>
              <a:ext cx="816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313" name="Line 17"/>
            <p:cNvSpPr>
              <a:spLocks noChangeShapeType="1"/>
            </p:cNvSpPr>
            <p:nvPr/>
          </p:nvSpPr>
          <p:spPr bwMode="auto">
            <a:xfrm flipH="1">
              <a:off x="2704" y="1968"/>
              <a:ext cx="464" cy="21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Text Box 18"/>
            <p:cNvSpPr txBox="1">
              <a:spLocks noChangeArrowheads="1"/>
            </p:cNvSpPr>
            <p:nvPr/>
          </p:nvSpPr>
          <p:spPr bwMode="auto">
            <a:xfrm>
              <a:off x="3216" y="1838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循环条件</a:t>
              </a:r>
            </a:p>
          </p:txBody>
        </p:sp>
      </p:grpSp>
      <p:grpSp>
        <p:nvGrpSpPr>
          <p:cNvPr id="721939" name="Group 19"/>
          <p:cNvGrpSpPr>
            <a:grpSpLocks/>
          </p:cNvGrpSpPr>
          <p:nvPr/>
        </p:nvGrpSpPr>
        <p:grpSpPr bwMode="auto">
          <a:xfrm>
            <a:off x="2590800" y="3886200"/>
            <a:ext cx="4481513" cy="2014538"/>
            <a:chOff x="1888" y="2711"/>
            <a:chExt cx="2823" cy="1269"/>
          </a:xfrm>
        </p:grpSpPr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 flipH="1" flipV="1">
              <a:off x="3000" y="3156"/>
              <a:ext cx="1164" cy="6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4147" y="3706"/>
              <a:ext cx="564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C00CC"/>
                  </a:solidFill>
                </a:rPr>
                <a:t>循环体</a:t>
              </a:r>
            </a:p>
          </p:txBody>
        </p:sp>
        <p:sp>
          <p:nvSpPr>
            <p:cNvPr id="12311" name="Freeform 22"/>
            <p:cNvSpPr>
              <a:spLocks noChangeArrowheads="1"/>
            </p:cNvSpPr>
            <p:nvPr/>
          </p:nvSpPr>
          <p:spPr bwMode="auto">
            <a:xfrm>
              <a:off x="1888" y="2711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943" name="Group 23"/>
          <p:cNvGrpSpPr>
            <a:grpSpLocks/>
          </p:cNvGrpSpPr>
          <p:nvPr/>
        </p:nvGrpSpPr>
        <p:grpSpPr bwMode="auto">
          <a:xfrm>
            <a:off x="6400800" y="620713"/>
            <a:ext cx="2743200" cy="3733800"/>
            <a:chOff x="4032" y="240"/>
            <a:chExt cx="1728" cy="2352"/>
          </a:xfrm>
        </p:grpSpPr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4032" y="240"/>
              <a:ext cx="1585" cy="2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299" name="Line 25"/>
            <p:cNvSpPr>
              <a:spLocks noChangeShapeType="1"/>
            </p:cNvSpPr>
            <p:nvPr/>
          </p:nvSpPr>
          <p:spPr bwMode="auto">
            <a:xfrm>
              <a:off x="4032" y="5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26"/>
            <p:cNvSpPr>
              <a:spLocks noChangeShapeType="1"/>
            </p:cNvSpPr>
            <p:nvPr/>
          </p:nvSpPr>
          <p:spPr bwMode="auto">
            <a:xfrm>
              <a:off x="4320" y="9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27"/>
            <p:cNvSpPr>
              <a:spLocks noChangeShapeType="1"/>
            </p:cNvSpPr>
            <p:nvPr/>
          </p:nvSpPr>
          <p:spPr bwMode="auto">
            <a:xfrm>
              <a:off x="4320" y="91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8"/>
            <p:cNvSpPr>
              <a:spLocks noChangeShapeType="1"/>
            </p:cNvSpPr>
            <p:nvPr/>
          </p:nvSpPr>
          <p:spPr bwMode="auto">
            <a:xfrm>
              <a:off x="4032" y="22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9"/>
            <p:cNvSpPr>
              <a:spLocks noChangeShapeType="1"/>
            </p:cNvSpPr>
            <p:nvPr/>
          </p:nvSpPr>
          <p:spPr bwMode="auto">
            <a:xfrm>
              <a:off x="4320" y="15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Text Box 30"/>
            <p:cNvSpPr txBox="1">
              <a:spLocks noChangeArrowheads="1"/>
            </p:cNvSpPr>
            <p:nvPr/>
          </p:nvSpPr>
          <p:spPr bwMode="auto">
            <a:xfrm>
              <a:off x="4272" y="28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</a:rPr>
                <a:t>i</a:t>
              </a:r>
              <a:r>
                <a:rPr lang="en-US" altLang="zh-CN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1; sum0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2305" name="Text Box 31"/>
            <p:cNvSpPr txBox="1">
              <a:spLocks noChangeArrowheads="1"/>
            </p:cNvSpPr>
            <p:nvPr/>
          </p:nvSpPr>
          <p:spPr bwMode="auto">
            <a:xfrm>
              <a:off x="4272" y="624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</a:rPr>
                <a:t>i&lt;=100</a:t>
              </a:r>
            </a:p>
          </p:txBody>
        </p:sp>
        <p:sp>
          <p:nvSpPr>
            <p:cNvPr id="12306" name="Text Box 32"/>
            <p:cNvSpPr txBox="1">
              <a:spLocks noChangeArrowheads="1"/>
            </p:cNvSpPr>
            <p:nvPr/>
          </p:nvSpPr>
          <p:spPr bwMode="auto">
            <a:xfrm>
              <a:off x="4368" y="1056"/>
              <a:ext cx="12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</a:rPr>
                <a:t>sum</a:t>
              </a:r>
              <a:r>
                <a:rPr lang="en-US" altLang="zh-CN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</a:t>
              </a:r>
              <a:r>
                <a:rPr lang="en-US" altLang="zh-CN" sz="2400" b="1">
                  <a:solidFill>
                    <a:schemeClr val="tx1"/>
                  </a:solidFill>
                </a:rPr>
                <a:t>sum+i</a:t>
              </a:r>
            </a:p>
          </p:txBody>
        </p:sp>
        <p:sp>
          <p:nvSpPr>
            <p:cNvPr id="12307" name="Text Box 33"/>
            <p:cNvSpPr txBox="1">
              <a:spLocks noChangeArrowheads="1"/>
            </p:cNvSpPr>
            <p:nvPr/>
          </p:nvSpPr>
          <p:spPr bwMode="auto">
            <a:xfrm>
              <a:off x="4512" y="182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</a:rPr>
                <a:t>i++</a:t>
              </a:r>
            </a:p>
          </p:txBody>
        </p:sp>
        <p:sp>
          <p:nvSpPr>
            <p:cNvPr id="12308" name="Text Box 34"/>
            <p:cNvSpPr txBox="1">
              <a:spLocks noChangeArrowheads="1"/>
            </p:cNvSpPr>
            <p:nvPr/>
          </p:nvSpPr>
          <p:spPr bwMode="auto">
            <a:xfrm>
              <a:off x="4272" y="2304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</a:rPr>
                <a:t>输出</a:t>
              </a:r>
              <a:r>
                <a:rPr lang="en-US" altLang="zh-CN" sz="2400" b="1">
                  <a:solidFill>
                    <a:schemeClr val="tx1"/>
                  </a:solidFill>
                </a:rPr>
                <a:t>sum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19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2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2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2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2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2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21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2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5" grpId="0" build="p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noProof="1"/>
              <a:t>5.</a:t>
            </a:r>
            <a:r>
              <a:rPr kumimoji="1" lang="zh-CN" altLang="en-US" noProof="1"/>
              <a:t>求</a:t>
            </a:r>
            <a:r>
              <a:rPr kumimoji="1" lang="en-US" altLang="zh-CN" noProof="1"/>
              <a:t>Sn=a+aa+aaa+...+aaa...a</a:t>
            </a:r>
            <a:r>
              <a:rPr kumimoji="1" lang="zh-CN" altLang="en-US" noProof="1"/>
              <a:t>，其中</a:t>
            </a:r>
            <a:r>
              <a:rPr kumimoji="1" lang="en-US" altLang="zh-CN" noProof="1"/>
              <a:t>a</a:t>
            </a:r>
            <a:r>
              <a:rPr kumimoji="1" lang="zh-CN" altLang="en-US" noProof="1"/>
              <a:t>是一个数字，</a:t>
            </a:r>
            <a:r>
              <a:rPr kumimoji="1" lang="en-US" altLang="zh-CN" noProof="1"/>
              <a:t>n</a:t>
            </a:r>
            <a:r>
              <a:rPr kumimoji="1" lang="zh-CN" altLang="en-US" noProof="1"/>
              <a:t>表示</a:t>
            </a:r>
            <a:r>
              <a:rPr kumimoji="1" lang="en-US" altLang="zh-CN" noProof="1"/>
              <a:t>a</a:t>
            </a:r>
            <a:r>
              <a:rPr kumimoji="1" lang="zh-CN" altLang="en-US" noProof="1"/>
              <a:t>的位数，</a:t>
            </a:r>
            <a:r>
              <a:rPr kumimoji="1" lang="en-US" altLang="zh-CN" noProof="1"/>
              <a:t>n</a:t>
            </a:r>
            <a:r>
              <a:rPr kumimoji="1" lang="zh-CN" altLang="en-US" noProof="1"/>
              <a:t>由键盘输入。</a:t>
            </a:r>
          </a:p>
        </p:txBody>
      </p:sp>
      <p:sp>
        <p:nvSpPr>
          <p:cNvPr id="4" name="左大括号 3"/>
          <p:cNvSpPr/>
          <p:nvPr/>
        </p:nvSpPr>
        <p:spPr>
          <a:xfrm rot="16200000">
            <a:off x="4699000" y="812800"/>
            <a:ext cx="519113" cy="1255713"/>
          </a:xfrm>
          <a:prstGeom prst="leftBrace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1924" name="文本框 4"/>
          <p:cNvSpPr txBox="1">
            <a:spLocks noChangeArrowheads="1"/>
          </p:cNvSpPr>
          <p:nvPr/>
        </p:nvSpPr>
        <p:spPr bwMode="auto">
          <a:xfrm>
            <a:off x="4632325" y="1700213"/>
            <a:ext cx="77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47FFD1"/>
                </a:solidFill>
              </a:rPr>
              <a:t>n</a:t>
            </a:r>
            <a:r>
              <a:rPr lang="zh-CN" altLang="en-US" sz="2400">
                <a:solidFill>
                  <a:srgbClr val="47FFD1"/>
                </a:solidFill>
              </a:rPr>
              <a:t>个</a:t>
            </a:r>
            <a:r>
              <a:rPr lang="en-US" altLang="zh-CN" sz="2400">
                <a:solidFill>
                  <a:srgbClr val="47FFD1"/>
                </a:solidFill>
              </a:rPr>
              <a:t>a</a:t>
            </a:r>
          </a:p>
        </p:txBody>
      </p:sp>
      <p:pic>
        <p:nvPicPr>
          <p:cNvPr id="81925" name="内容占位符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1647825"/>
            <a:ext cx="6629400" cy="2549525"/>
          </a:xfrm>
          <a:ln w="12700">
            <a:solidFill>
              <a:schemeClr val="accent1"/>
            </a:solidFill>
          </a:ln>
        </p:spPr>
      </p:pic>
      <p:pic>
        <p:nvPicPr>
          <p:cNvPr id="8192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532313"/>
            <a:ext cx="3190875" cy="7540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6.</a:t>
            </a:r>
            <a:r>
              <a:rPr kumimoji="1" lang="zh-CN" altLang="en-US" sz="3200" noProof="1">
                <a:solidFill>
                  <a:schemeClr val="tx1"/>
                </a:solidFill>
              </a:rPr>
              <a:t>求    即求 </a:t>
            </a:r>
            <a:r>
              <a:rPr kumimoji="1" lang="en-US" altLang="zh-CN" sz="3200" noProof="1">
                <a:solidFill>
                  <a:schemeClr val="tx1"/>
                </a:solidFill>
              </a:rPr>
              <a:t>1!+2!+3!+...+20!</a:t>
            </a:r>
          </a:p>
        </p:txBody>
      </p:sp>
      <p:graphicFrame>
        <p:nvGraphicFramePr>
          <p:cNvPr id="82947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046163" y="857250"/>
          <a:ext cx="5127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r:id="rId3" imgW="330120" imgH="431640" progId="Equation.KSEE3">
                  <p:embed/>
                </p:oleObj>
              </mc:Choice>
              <mc:Fallback>
                <p:oleObj r:id="rId3" imgW="330120" imgH="43164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857250"/>
                        <a:ext cx="5127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8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609725"/>
            <a:ext cx="4699000" cy="2768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图片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81" y="4653136"/>
            <a:ext cx="5684837" cy="5492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8.</a:t>
            </a:r>
            <a:r>
              <a:rPr kumimoji="1" lang="zh-CN" altLang="en-US" sz="3200" noProof="1">
                <a:solidFill>
                  <a:schemeClr val="tx1"/>
                </a:solidFill>
              </a:rPr>
              <a:t>输出所有的水仙花数。所谓</a:t>
            </a:r>
            <a:r>
              <a:rPr kumimoji="1" lang="en-US" altLang="zh-CN" sz="3200" noProof="1">
                <a:solidFill>
                  <a:schemeClr val="tx1"/>
                </a:solidFill>
              </a:rPr>
              <a:t>“</a:t>
            </a:r>
            <a:r>
              <a:rPr kumimoji="1" lang="zh-CN" altLang="en-US" sz="3200" noProof="1">
                <a:solidFill>
                  <a:schemeClr val="tx1"/>
                </a:solidFill>
              </a:rPr>
              <a:t>水仙花数</a:t>
            </a:r>
            <a:r>
              <a:rPr kumimoji="1" lang="en-US" altLang="zh-CN" sz="3200" noProof="1">
                <a:solidFill>
                  <a:schemeClr val="tx1"/>
                </a:solidFill>
              </a:rPr>
              <a:t>”</a:t>
            </a:r>
            <a:r>
              <a:rPr kumimoji="1" lang="zh-CN" altLang="en-US" sz="3200" noProof="1">
                <a:solidFill>
                  <a:schemeClr val="tx1"/>
                </a:solidFill>
              </a:rPr>
              <a:t>是指一个</a:t>
            </a:r>
            <a:r>
              <a:rPr kumimoji="1" lang="en-US" altLang="zh-CN" sz="3200" noProof="1">
                <a:solidFill>
                  <a:schemeClr val="tx1"/>
                </a:solidFill>
              </a:rPr>
              <a:t>3</a:t>
            </a:r>
            <a:r>
              <a:rPr kumimoji="1" lang="zh-CN" altLang="en-US" sz="3200" noProof="1">
                <a:solidFill>
                  <a:schemeClr val="tx1"/>
                </a:solidFill>
              </a:rPr>
              <a:t>位数，其各位数字立方和等于该数本身。</a:t>
            </a:r>
            <a:endParaRPr kumimoji="1" lang="en-US" altLang="zh-CN" sz="3200" noProof="1">
              <a:solidFill>
                <a:schemeClr val="tx1"/>
              </a:solidFill>
            </a:endParaRPr>
          </a:p>
        </p:txBody>
      </p:sp>
      <p:pic>
        <p:nvPicPr>
          <p:cNvPr id="8397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30400"/>
            <a:ext cx="4343400" cy="299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256213"/>
            <a:ext cx="5362575" cy="404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9.</a:t>
            </a:r>
            <a:r>
              <a:rPr kumimoji="1" lang="zh-CN" altLang="en-US" sz="3200" noProof="1">
                <a:solidFill>
                  <a:schemeClr val="tx1"/>
                </a:solidFill>
              </a:rPr>
              <a:t>一个数恰好等于它的因子之和，这个数就称为</a:t>
            </a:r>
            <a:r>
              <a:rPr kumimoji="1" lang="en-US" altLang="zh-CN" sz="3200" noProof="1">
                <a:solidFill>
                  <a:schemeClr val="tx1"/>
                </a:solidFill>
              </a:rPr>
              <a:t>“</a:t>
            </a:r>
            <a:r>
              <a:rPr kumimoji="1" lang="zh-CN" altLang="en-US" sz="3200" noProof="1">
                <a:solidFill>
                  <a:schemeClr val="tx1"/>
                </a:solidFill>
              </a:rPr>
              <a:t>完数</a:t>
            </a:r>
            <a:r>
              <a:rPr kumimoji="1" lang="en-US" altLang="zh-CN" sz="3200" noProof="1">
                <a:solidFill>
                  <a:schemeClr val="tx1"/>
                </a:solidFill>
              </a:rPr>
              <a:t>”</a:t>
            </a:r>
            <a:r>
              <a:rPr kumimoji="1" lang="zh-CN" altLang="en-US" sz="3200" noProof="1">
                <a:solidFill>
                  <a:schemeClr val="tx1"/>
                </a:solidFill>
              </a:rPr>
              <a:t>。编程找出</a:t>
            </a:r>
            <a:r>
              <a:rPr kumimoji="1" lang="en-US" altLang="zh-CN" sz="3200" noProof="1">
                <a:solidFill>
                  <a:schemeClr val="tx1"/>
                </a:solidFill>
              </a:rPr>
              <a:t>1000</a:t>
            </a:r>
            <a:r>
              <a:rPr kumimoji="1" lang="zh-CN" altLang="en-US" sz="3200" noProof="1">
                <a:solidFill>
                  <a:schemeClr val="tx1"/>
                </a:solidFill>
              </a:rPr>
              <a:t>之内的所有完数，并按下面格式输出其因子：</a:t>
            </a:r>
            <a:r>
              <a:rPr kumimoji="1" lang="en-US" altLang="zh-CN" sz="3200" noProof="1">
                <a:solidFill>
                  <a:schemeClr val="tx1"/>
                </a:solidFill>
              </a:rPr>
              <a:t>6 its factors are 1 2 3</a:t>
            </a:r>
            <a:r>
              <a:rPr lang="zh-CN" altLang="en-US" sz="3200">
                <a:solidFill>
                  <a:schemeClr val="tx1"/>
                </a:solidFill>
              </a:rPr>
              <a:t/>
            </a:r>
            <a:br>
              <a:rPr lang="zh-CN" altLang="en-US" sz="3200">
                <a:solidFill>
                  <a:schemeClr val="tx1"/>
                </a:solidFill>
              </a:rPr>
            </a:br>
            <a:endParaRPr kumimoji="1" lang="zh-CN" altLang="en-US" sz="320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089650" cy="5289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1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63" y="5321399"/>
            <a:ext cx="3624263" cy="8048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11.</a:t>
            </a:r>
            <a:r>
              <a:rPr kumimoji="1" lang="zh-CN" altLang="en-US" sz="3200" noProof="1">
                <a:solidFill>
                  <a:schemeClr val="tx1"/>
                </a:solidFill>
              </a:rPr>
              <a:t>一个球从</a:t>
            </a:r>
            <a:r>
              <a:rPr kumimoji="1" lang="en-US" altLang="zh-CN" sz="3200" noProof="1">
                <a:solidFill>
                  <a:schemeClr val="tx1"/>
                </a:solidFill>
              </a:rPr>
              <a:t>100m</a:t>
            </a:r>
            <a:r>
              <a:rPr kumimoji="1" lang="zh-CN" altLang="en-US" sz="3200" noProof="1">
                <a:solidFill>
                  <a:schemeClr val="tx1"/>
                </a:solidFill>
              </a:rPr>
              <a:t>高度自由落下，每次落地后反跳回原高度一半，再落下，再反弹。求它在第</a:t>
            </a:r>
            <a:r>
              <a:rPr kumimoji="1" lang="en-US" altLang="zh-CN" sz="3200" noProof="1">
                <a:solidFill>
                  <a:schemeClr val="tx1"/>
                </a:solidFill>
              </a:rPr>
              <a:t>10</a:t>
            </a:r>
            <a:r>
              <a:rPr kumimoji="1" lang="zh-CN" altLang="en-US" sz="3200" noProof="1">
                <a:solidFill>
                  <a:schemeClr val="tx1"/>
                </a:solidFill>
              </a:rPr>
              <a:t>次落地时，共经过多少米，第</a:t>
            </a:r>
            <a:r>
              <a:rPr kumimoji="1" lang="en-US" altLang="zh-CN" sz="3200" noProof="1">
                <a:solidFill>
                  <a:schemeClr val="tx1"/>
                </a:solidFill>
              </a:rPr>
              <a:t>10</a:t>
            </a:r>
            <a:r>
              <a:rPr kumimoji="1" lang="zh-CN" altLang="en-US" sz="3200" noProof="1">
                <a:solidFill>
                  <a:schemeClr val="tx1"/>
                </a:solidFill>
              </a:rPr>
              <a:t>次反弹多高。</a:t>
            </a:r>
          </a:p>
        </p:txBody>
      </p:sp>
      <p:pic>
        <p:nvPicPr>
          <p:cNvPr id="8704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287588"/>
            <a:ext cx="5543550" cy="30162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22913"/>
            <a:ext cx="3502025" cy="544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b="0" noProof="1">
                <a:solidFill>
                  <a:schemeClr val="tx1"/>
                </a:solidFill>
              </a:rPr>
              <a:t>13.</a:t>
            </a:r>
            <a:r>
              <a:rPr kumimoji="1" lang="zh-CN" altLang="en-US" sz="3200" b="0" noProof="1">
                <a:solidFill>
                  <a:schemeClr val="tx1"/>
                </a:solidFill>
              </a:rPr>
              <a:t>用迭代法求</a:t>
            </a:r>
            <a:r>
              <a:rPr kumimoji="1" lang="en-US" altLang="zh-CN" sz="3200" b="0" noProof="1">
                <a:solidFill>
                  <a:schemeClr val="tx1"/>
                </a:solidFill>
              </a:rPr>
              <a:t>x=   </a:t>
            </a:r>
            <a:r>
              <a:rPr kumimoji="1" lang="zh-CN" altLang="en-US" sz="3200" b="0" noProof="1">
                <a:solidFill>
                  <a:schemeClr val="tx1"/>
                </a:solidFill>
              </a:rPr>
              <a:t>。要求前后两次求出的</a:t>
            </a:r>
            <a:r>
              <a:rPr kumimoji="1" lang="en-US" altLang="zh-CN" sz="3200" b="0" noProof="1">
                <a:solidFill>
                  <a:schemeClr val="tx1"/>
                </a:solidFill>
              </a:rPr>
              <a:t>x</a:t>
            </a:r>
            <a:r>
              <a:rPr kumimoji="1" lang="zh-CN" altLang="en-US" sz="3200" b="0" noProof="1">
                <a:solidFill>
                  <a:schemeClr val="tx1"/>
                </a:solidFill>
              </a:rPr>
              <a:t>的差绝对值小于</a:t>
            </a:r>
            <a:r>
              <a:rPr kumimoji="1" lang="en-US" altLang="zh-CN" sz="3200" b="0" noProof="1">
                <a:solidFill>
                  <a:schemeClr val="tx1"/>
                </a:solidFill>
              </a:rPr>
              <a:t>10</a:t>
            </a:r>
            <a:r>
              <a:rPr kumimoji="1" lang="en-US" altLang="zh-CN" sz="3200" b="0" baseline="30000" noProof="1">
                <a:solidFill>
                  <a:schemeClr val="tx1"/>
                </a:solidFill>
              </a:rPr>
              <a:t>-5</a:t>
            </a:r>
            <a:r>
              <a:rPr kumimoji="1" lang="zh-CN" altLang="en-US" sz="3200" noProof="1">
                <a:solidFill>
                  <a:schemeClr val="tx1"/>
                </a:solidFill>
              </a:rPr>
              <a:t>。</a:t>
            </a:r>
            <a:r>
              <a:rPr kumimoji="1" lang="zh-CN" altLang="en-US" sz="3200" b="0" noProof="1">
                <a:solidFill>
                  <a:schemeClr val="tx1"/>
                </a:solidFill>
                <a:sym typeface="+mn-ea"/>
              </a:rPr>
              <a:t>求平方根的迭代公式为</a:t>
            </a:r>
            <a:endParaRPr kumimoji="1" lang="zh-CN" altLang="en-US" sz="3200" b="0" baseline="30000" noProof="1">
              <a:solidFill>
                <a:schemeClr val="tx1"/>
              </a:solidFill>
            </a:endParaRPr>
          </a:p>
        </p:txBody>
      </p:sp>
      <p:graphicFrame>
        <p:nvGraphicFramePr>
          <p:cNvPr id="88067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70250" y="760413"/>
          <a:ext cx="3825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r:id="rId3" imgW="241200" imgH="228600" progId="Equation.KSEE3">
                  <p:embed/>
                </p:oleObj>
              </mc:Choice>
              <mc:Fallback>
                <p:oleObj r:id="rId3" imgW="241200" imgH="2286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760413"/>
                        <a:ext cx="3825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r:id="rId5" imgW="914400" imgH="215640" progId="Equation.KSEE3">
                  <p:embed/>
                </p:oleObj>
              </mc:Choice>
              <mc:Fallback>
                <p:oleObj r:id="rId5" imgW="914400" imgH="215640" progId="Equation.KSEE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5" r:id="rId7" imgW="914400" imgH="215640" progId="Equation.KSEE3">
                  <p:embed/>
                </p:oleObj>
              </mc:Choice>
              <mc:Fallback>
                <p:oleObj r:id="rId7" imgW="914400" imgH="215640" progId="Equation.KSEE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762750" y="1763713"/>
          <a:ext cx="22987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6" r:id="rId8" imgW="1091880" imgH="431640" progId="Equation.KSEE3">
                  <p:embed/>
                </p:oleObj>
              </mc:Choice>
              <mc:Fallback>
                <p:oleObj r:id="rId8" imgW="1091880" imgH="43164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763713"/>
                        <a:ext cx="22987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1" name="图片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63713"/>
            <a:ext cx="6305550" cy="38036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图片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5699125"/>
            <a:ext cx="4052887" cy="6207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14.</a:t>
            </a:r>
            <a:r>
              <a:rPr kumimoji="1" lang="zh-CN" altLang="en-US" sz="3200" noProof="1">
                <a:solidFill>
                  <a:schemeClr val="tx1"/>
                </a:solidFill>
              </a:rPr>
              <a:t>用牛顿迭代法求下面方程在</a:t>
            </a:r>
            <a:r>
              <a:rPr kumimoji="1" lang="en-US" altLang="zh-CN" sz="3200" noProof="1">
                <a:solidFill>
                  <a:schemeClr val="tx1"/>
                </a:solidFill>
              </a:rPr>
              <a:t>1.5</a:t>
            </a:r>
            <a:r>
              <a:rPr kumimoji="1" lang="zh-CN" altLang="en-US" sz="3200" noProof="1">
                <a:solidFill>
                  <a:schemeClr val="tx1"/>
                </a:solidFill>
              </a:rPr>
              <a:t>附近的根：</a:t>
            </a:r>
          </a:p>
        </p:txBody>
      </p:sp>
      <p:graphicFrame>
        <p:nvGraphicFramePr>
          <p:cNvPr id="89091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03288" y="1471613"/>
          <a:ext cx="30527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4" r:id="rId3" imgW="1346040" imgH="203040" progId="Equation.KSEE3">
                  <p:embed/>
                </p:oleObj>
              </mc:Choice>
              <mc:Fallback>
                <p:oleObj r:id="rId3" imgW="1346040" imgH="20304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71613"/>
                        <a:ext cx="30527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2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933575"/>
            <a:ext cx="36385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765153" y="1914208"/>
            <a:ext cx="5516880" cy="230695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任意设定一个与真实根接近的值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x0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，</a:t>
            </a:r>
          </a:p>
          <a:p>
            <a:pPr eaLnBrk="1" hangingPunct="1"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作为第一次近似根；</a:t>
            </a:r>
          </a:p>
          <a:p>
            <a:pPr marL="457200" indent="-457200" eaLnBrk="1" hangingPunct="1">
              <a:buFont typeface="+mj-ea"/>
              <a:buAutoNum type="circleNumDbPlain" startAt="2"/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由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x0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求出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f(x0)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，过点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(x0,f(x0))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做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f(x)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的切线，交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轴于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x1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，作为第二次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近似跟；</a:t>
            </a:r>
          </a:p>
          <a:p>
            <a:pPr marL="457200" indent="-457200" eaLnBrk="1" hangingPunct="1">
              <a:buFont typeface="+mj-ea"/>
              <a:buAutoNum type="circleNumDbPlain" startAt="3"/>
              <a:defRPr/>
            </a:pP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重复第二步，直到足够接近根</a:t>
            </a:r>
            <a:r>
              <a:rPr lang="en-US" altLang="zh-CN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*</a:t>
            </a:r>
            <a:r>
              <a:rPr lang="zh-CN" altLang="en-US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。</a:t>
            </a:r>
            <a:endParaRPr lang="zh-CN" altLang="en-US" baseline="30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9094" name="对象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54488" y="4775200"/>
          <a:ext cx="3835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5" r:id="rId6" imgW="2095200" imgH="228600" progId="Equation.KSEE3">
                  <p:embed/>
                </p:oleObj>
              </mc:Choice>
              <mc:Fallback>
                <p:oleObj r:id="rId6" imgW="2095200" imgH="228600" progId="Equation.KSEE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4775200"/>
                        <a:ext cx="3835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对象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54488" y="4298950"/>
          <a:ext cx="49101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6" r:id="rId8" imgW="2819160" imgH="228600" progId="Equation.KSEE3">
                  <p:embed/>
                </p:oleObj>
              </mc:Choice>
              <mc:Fallback>
                <p:oleObj r:id="rId8" imgW="2819160" imgH="22860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4298950"/>
                        <a:ext cx="49101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对象 1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00063" y="5473700"/>
          <a:ext cx="1573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7" r:id="rId10" imgW="1015920" imgH="393480" progId="Equation.KSEE3">
                  <p:embed/>
                </p:oleObj>
              </mc:Choice>
              <mc:Fallback>
                <p:oleObj r:id="rId10" imgW="1015920" imgH="393480" progId="Equation.KSEE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473700"/>
                        <a:ext cx="1573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对象 1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897188" y="5497513"/>
          <a:ext cx="14065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r:id="rId12" imgW="1054080" imgH="419040" progId="Equation.KSEE3">
                  <p:embed/>
                </p:oleObj>
              </mc:Choice>
              <mc:Fallback>
                <p:oleObj r:id="rId12" imgW="1054080" imgH="419040" progId="Equation.KSEE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497513"/>
                        <a:ext cx="14065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右箭头 14"/>
          <p:cNvSpPr>
            <a:spLocks noChangeArrowheads="1"/>
          </p:cNvSpPr>
          <p:nvPr/>
        </p:nvSpPr>
        <p:spPr bwMode="auto">
          <a:xfrm>
            <a:off x="2190750" y="5668963"/>
            <a:ext cx="587375" cy="217487"/>
          </a:xfrm>
          <a:prstGeom prst="rightArrow">
            <a:avLst>
              <a:gd name="adj1" fmla="val 50000"/>
              <a:gd name="adj2" fmla="val 4986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87425"/>
            <a:ext cx="6159500" cy="3606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845050"/>
            <a:ext cx="3749675" cy="4873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15.</a:t>
            </a:r>
            <a:r>
              <a:rPr kumimoji="1" lang="zh-CN" altLang="en-US" sz="3200" noProof="1">
                <a:solidFill>
                  <a:schemeClr val="tx1"/>
                </a:solidFill>
              </a:rPr>
              <a:t>用二分法求下面方程在（</a:t>
            </a:r>
            <a:r>
              <a:rPr kumimoji="1" lang="en-US" altLang="zh-CN" sz="3200" noProof="1">
                <a:solidFill>
                  <a:schemeClr val="tx1"/>
                </a:solidFill>
              </a:rPr>
              <a:t>-10</a:t>
            </a:r>
            <a:r>
              <a:rPr kumimoji="1" lang="zh-CN" altLang="en-US" sz="3200" noProof="1">
                <a:solidFill>
                  <a:schemeClr val="tx1"/>
                </a:solidFill>
              </a:rPr>
              <a:t>，</a:t>
            </a:r>
            <a:r>
              <a:rPr kumimoji="1" lang="en-US" altLang="zh-CN" sz="3200" noProof="1">
                <a:solidFill>
                  <a:schemeClr val="tx1"/>
                </a:solidFill>
              </a:rPr>
              <a:t>10</a:t>
            </a:r>
            <a:r>
              <a:rPr kumimoji="1" lang="zh-CN" altLang="en-US" sz="3200" noProof="1">
                <a:solidFill>
                  <a:schemeClr val="tx1"/>
                </a:solidFill>
              </a:rPr>
              <a:t>）之间的根</a:t>
            </a:r>
          </a:p>
        </p:txBody>
      </p:sp>
      <p:graphicFrame>
        <p:nvGraphicFramePr>
          <p:cNvPr id="91139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60500" y="1466850"/>
          <a:ext cx="327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r:id="rId3" imgW="1346040" imgH="203040" progId="Equation.KSEE3">
                  <p:embed/>
                </p:oleObj>
              </mc:Choice>
              <mc:Fallback>
                <p:oleObj r:id="rId3" imgW="1346040" imgH="20304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466850"/>
                        <a:ext cx="3276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0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162175"/>
            <a:ext cx="26289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419872" y="2156114"/>
            <a:ext cx="5442516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x1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x2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的值；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求出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f(x1)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f(x2)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f(x1)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f(x2)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同符号，说明在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[x1,x2]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区间无实根，返回①，重新输入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x1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x2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f(x1)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f(x2)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异符号，则区间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[x1,x2]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必有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一个实根；</a:t>
            </a:r>
          </a:p>
          <a:p>
            <a:pPr marL="457200" indent="-457200" eaLnBrk="1" hangingPunct="1">
              <a:buFont typeface="+mj-ea"/>
              <a:buAutoNum type="circleNumDbPlain" startAt="4"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求中点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x0=(x1+x2)/2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f(x0)</a:t>
            </a:r>
          </a:p>
          <a:p>
            <a:pPr marL="457200" indent="-457200" eaLnBrk="1" hangingPunct="1">
              <a:buFont typeface="+mj-ea"/>
              <a:buAutoNum type="circleNumDbPlain" startAt="4"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fabs(f(x0))&lt;1e-5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，则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x0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为根。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否则，缩小区间，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f(x0)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f(x1)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同号，则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x0</a:t>
            </a:r>
          </a:p>
          <a:p>
            <a:pPr eaLnBrk="1" hangingPunct="1">
              <a:buFont typeface="+mj-ea"/>
              <a:buNone/>
              <a:defRPr/>
            </a:pP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代替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x1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，否则代替</a:t>
            </a:r>
            <a:r>
              <a:rPr lang="en-US" altLang="zh-CN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x2</a:t>
            </a:r>
            <a:r>
              <a:rPr lang="zh-CN" altLang="en-US" sz="2000" noProof="1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739775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用</a:t>
            </a:r>
            <a:r>
              <a:rPr kumimoji="1" lang="en-US" altLang="zh-CN" sz="3600" smtClean="0">
                <a:solidFill>
                  <a:schemeClr val="tx2"/>
                </a:solidFill>
              </a:rPr>
              <a:t>while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语句实现循环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395288" y="1341438"/>
            <a:ext cx="8424862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600" b="1" u="sng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pPr>
              <a:buFontTx/>
              <a:buAutoNum type="arabicParenBoth"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循环体如果包含一个以上的语句，应该用花括弧括起来，以复合语句形式出现。 </a:t>
            </a:r>
          </a:p>
          <a:p>
            <a:pPr>
              <a:buFontTx/>
              <a:buAutoNum type="arabicParenBoth"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在循环体中应有使循环趋向于结束的语句。如果无此语句，则</a:t>
            </a:r>
            <a:r>
              <a:rPr lang="en-US" altLang="zh-CN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的值始终不改变，循环永不结束。</a:t>
            </a:r>
          </a:p>
          <a:p>
            <a:pPr>
              <a:buFontTx/>
              <a:buAutoNum type="arabicParenBoth"/>
            </a:pPr>
            <a:r>
              <a:rPr lang="zh-CN" altLang="en-US" sz="32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循环体有可能一次也不执行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49238"/>
            <a:ext cx="5829300" cy="61277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194175"/>
            <a:ext cx="3187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16.</a:t>
            </a:r>
            <a:r>
              <a:rPr kumimoji="1" lang="zh-CN" altLang="en-US" sz="3200" noProof="1">
                <a:solidFill>
                  <a:schemeClr val="tx1"/>
                </a:solidFill>
              </a:rPr>
              <a:t>输出以下图案</a:t>
            </a:r>
          </a:p>
        </p:txBody>
      </p:sp>
      <p:sp>
        <p:nvSpPr>
          <p:cNvPr id="93187" name="文本框 2"/>
          <p:cNvSpPr txBox="1">
            <a:spLocks noChangeArrowheads="1"/>
          </p:cNvSpPr>
          <p:nvPr/>
        </p:nvSpPr>
        <p:spPr bwMode="auto">
          <a:xfrm>
            <a:off x="876300" y="1676400"/>
            <a:ext cx="1860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  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* *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* * * *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* * * * * *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sym typeface="宋体" panose="02010600030101010101" pitchFamily="2" charset="-122"/>
              </a:rPr>
              <a:t>     * * * * *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sym typeface="宋体" panose="02010600030101010101" pitchFamily="2" charset="-122"/>
              </a:rPr>
              <a:t>        * * *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   *       </a:t>
            </a:r>
          </a:p>
        </p:txBody>
      </p:sp>
      <p:pic>
        <p:nvPicPr>
          <p:cNvPr id="9318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1111250"/>
            <a:ext cx="4044950" cy="46355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3200" noProof="1">
                <a:solidFill>
                  <a:schemeClr val="tx1"/>
                </a:solidFill>
              </a:rPr>
              <a:t>17.</a:t>
            </a:r>
            <a:r>
              <a:rPr kumimoji="1" lang="zh-CN" altLang="en-US" sz="3200" noProof="1">
                <a:solidFill>
                  <a:schemeClr val="tx1"/>
                </a:solidFill>
              </a:rPr>
              <a:t>两个乒乓球队进行比赛，各出</a:t>
            </a:r>
            <a:r>
              <a:rPr kumimoji="1" lang="en-US" altLang="zh-CN" sz="3200" noProof="1">
                <a:solidFill>
                  <a:schemeClr val="tx1"/>
                </a:solidFill>
              </a:rPr>
              <a:t>3</a:t>
            </a:r>
            <a:r>
              <a:rPr kumimoji="1" lang="zh-CN" altLang="en-US" sz="3200" noProof="1">
                <a:solidFill>
                  <a:schemeClr val="tx1"/>
                </a:solidFill>
              </a:rPr>
              <a:t>人。甲队</a:t>
            </a:r>
            <a:r>
              <a:rPr kumimoji="1" lang="en-US" altLang="zh-CN" sz="3200" noProof="1">
                <a:solidFill>
                  <a:schemeClr val="tx1"/>
                </a:solidFill>
              </a:rPr>
              <a:t>A</a:t>
            </a:r>
            <a:r>
              <a:rPr kumimoji="1" lang="zh-CN" altLang="en-US" sz="3200" noProof="1">
                <a:solidFill>
                  <a:schemeClr val="tx1"/>
                </a:solidFill>
              </a:rPr>
              <a:t>、</a:t>
            </a:r>
            <a:r>
              <a:rPr kumimoji="1" lang="en-US" altLang="zh-CN" sz="3200" noProof="1">
                <a:solidFill>
                  <a:schemeClr val="tx1"/>
                </a:solidFill>
              </a:rPr>
              <a:t>B</a:t>
            </a:r>
            <a:r>
              <a:rPr kumimoji="1" lang="zh-CN" altLang="en-US" sz="3200" noProof="1">
                <a:solidFill>
                  <a:schemeClr val="tx1"/>
                </a:solidFill>
              </a:rPr>
              <a:t>、</a:t>
            </a:r>
            <a:r>
              <a:rPr kumimoji="1" lang="en-US" altLang="zh-CN" sz="3200" noProof="1">
                <a:solidFill>
                  <a:schemeClr val="tx1"/>
                </a:solidFill>
              </a:rPr>
              <a:t>C</a:t>
            </a:r>
            <a:r>
              <a:rPr kumimoji="1" lang="zh-CN" altLang="en-US" sz="3200" noProof="1">
                <a:solidFill>
                  <a:schemeClr val="tx1"/>
                </a:solidFill>
              </a:rPr>
              <a:t>三人，乙队</a:t>
            </a:r>
            <a:r>
              <a:rPr kumimoji="1" lang="en-US" altLang="zh-CN" sz="3200" noProof="1">
                <a:solidFill>
                  <a:schemeClr val="tx1"/>
                </a:solidFill>
              </a:rPr>
              <a:t>X</a:t>
            </a:r>
            <a:r>
              <a:rPr kumimoji="1" lang="zh-CN" altLang="en-US" sz="3200" noProof="1">
                <a:solidFill>
                  <a:schemeClr val="tx1"/>
                </a:solidFill>
              </a:rPr>
              <a:t>、</a:t>
            </a:r>
            <a:r>
              <a:rPr kumimoji="1" lang="en-US" altLang="zh-CN" sz="3200" noProof="1">
                <a:solidFill>
                  <a:schemeClr val="tx1"/>
                </a:solidFill>
              </a:rPr>
              <a:t>Y</a:t>
            </a:r>
            <a:r>
              <a:rPr kumimoji="1" lang="zh-CN" altLang="en-US" sz="3200" noProof="1">
                <a:solidFill>
                  <a:schemeClr val="tx1"/>
                </a:solidFill>
              </a:rPr>
              <a:t>、</a:t>
            </a:r>
            <a:r>
              <a:rPr kumimoji="1" lang="en-US" altLang="zh-CN" sz="3200" noProof="1">
                <a:solidFill>
                  <a:schemeClr val="tx1"/>
                </a:solidFill>
              </a:rPr>
              <a:t>Z</a:t>
            </a:r>
            <a:r>
              <a:rPr kumimoji="1" lang="zh-CN" altLang="en-US" sz="3200" noProof="1">
                <a:solidFill>
                  <a:schemeClr val="tx1"/>
                </a:solidFill>
              </a:rPr>
              <a:t>三人。有人向队员打听比赛名单，</a:t>
            </a:r>
            <a:r>
              <a:rPr kumimoji="1" lang="en-US" altLang="zh-CN" sz="3200" noProof="1">
                <a:solidFill>
                  <a:schemeClr val="tx1"/>
                </a:solidFill>
              </a:rPr>
              <a:t>A</a:t>
            </a:r>
            <a:r>
              <a:rPr kumimoji="1" lang="zh-CN" altLang="en-US" sz="3200" noProof="1">
                <a:solidFill>
                  <a:schemeClr val="tx1"/>
                </a:solidFill>
              </a:rPr>
              <a:t>说他不和</a:t>
            </a:r>
            <a:r>
              <a:rPr kumimoji="1" lang="en-US" altLang="zh-CN" sz="3200" noProof="1">
                <a:solidFill>
                  <a:schemeClr val="tx1"/>
                </a:solidFill>
              </a:rPr>
              <a:t>X</a:t>
            </a:r>
            <a:r>
              <a:rPr kumimoji="1" lang="zh-CN" altLang="en-US" sz="3200" noProof="1">
                <a:solidFill>
                  <a:schemeClr val="tx1"/>
                </a:solidFill>
              </a:rPr>
              <a:t>比，</a:t>
            </a:r>
            <a:r>
              <a:rPr kumimoji="1" lang="en-US" altLang="zh-CN" sz="3200" noProof="1">
                <a:solidFill>
                  <a:schemeClr val="tx1"/>
                </a:solidFill>
              </a:rPr>
              <a:t>C</a:t>
            </a:r>
            <a:r>
              <a:rPr kumimoji="1" lang="zh-CN" altLang="en-US" sz="3200" noProof="1">
                <a:solidFill>
                  <a:schemeClr val="tx1"/>
                </a:solidFill>
              </a:rPr>
              <a:t>说他不和</a:t>
            </a:r>
            <a:r>
              <a:rPr kumimoji="1" lang="en-US" altLang="zh-CN" sz="3200" noProof="1">
                <a:solidFill>
                  <a:schemeClr val="tx1"/>
                </a:solidFill>
              </a:rPr>
              <a:t>X</a:t>
            </a:r>
            <a:r>
              <a:rPr kumimoji="1" lang="zh-CN" altLang="en-US" sz="3200" noProof="1">
                <a:solidFill>
                  <a:schemeClr val="tx1"/>
                </a:solidFill>
              </a:rPr>
              <a:t>、</a:t>
            </a:r>
            <a:r>
              <a:rPr kumimoji="1" lang="en-US" altLang="zh-CN" sz="3200" noProof="1">
                <a:solidFill>
                  <a:schemeClr val="tx1"/>
                </a:solidFill>
              </a:rPr>
              <a:t>Z</a:t>
            </a:r>
            <a:r>
              <a:rPr kumimoji="1" lang="zh-CN" altLang="en-US" sz="3200" noProof="1">
                <a:solidFill>
                  <a:schemeClr val="tx1"/>
                </a:solidFill>
              </a:rPr>
              <a:t>比，请编程找出三对赛手的名单。</a:t>
            </a:r>
          </a:p>
        </p:txBody>
      </p:sp>
      <p:pic>
        <p:nvPicPr>
          <p:cNvPr id="942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30425"/>
            <a:ext cx="8559800" cy="4457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29860" y="2368550"/>
            <a:ext cx="3573145" cy="8299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en-US" altLang="zh-CN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 A,B,C;</a:t>
            </a:r>
          </a:p>
          <a:p>
            <a:pPr eaLnBrk="1" hangingPunct="1">
              <a:defRPr/>
            </a:pPr>
            <a:r>
              <a:rPr lang="zh-CN" altLang="en-US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</a:t>
            </a:r>
            <a:r>
              <a:rPr lang="en-US" altLang="zh-CN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比赛，则</a:t>
            </a:r>
            <a:r>
              <a:rPr lang="en-US" altLang="zh-CN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A=‘X’</a:t>
            </a:r>
          </a:p>
        </p:txBody>
      </p:sp>
      <p:pic>
        <p:nvPicPr>
          <p:cNvPr id="94213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5384800"/>
            <a:ext cx="990600" cy="11541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8913"/>
            <a:ext cx="8839200" cy="6192837"/>
          </a:xfrm>
        </p:spPr>
        <p:txBody>
          <a:bodyPr/>
          <a:lstStyle/>
          <a:p>
            <a:pPr defTabSz="914400">
              <a:buFontTx/>
              <a:buNone/>
            </a:pPr>
            <a:endParaRPr lang="en-US" altLang="zh-CN" sz="2800" b="1" smtClean="0">
              <a:solidFill>
                <a:srgbClr val="FF0000"/>
              </a:solidFill>
            </a:endParaRPr>
          </a:p>
          <a:p>
            <a:pPr defTabSz="914400"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 #include &lt;stdio.h&gt;</a:t>
            </a:r>
          </a:p>
          <a:p>
            <a:pPr marL="819150" lvl="1" defTabSz="914400"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void main ( )</a:t>
            </a:r>
          </a:p>
          <a:p>
            <a:pPr marL="819150" lvl="1" defTabSz="914400"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{ 	int i=1,sum=0;</a:t>
            </a:r>
          </a:p>
          <a:p>
            <a:pPr marL="819150" lvl="1" defTabSz="914400"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while ( i&lt;=100 )</a:t>
            </a:r>
          </a:p>
          <a:p>
            <a:pPr marL="819150" lvl="1" defTabSz="914400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	printf(</a:t>
            </a:r>
            <a:r>
              <a:rPr lang="en-US" altLang="zh-CN" sz="2800" b="1" smtClean="0"/>
              <a:t>“</a:t>
            </a:r>
            <a:r>
              <a:rPr lang="en-US" altLang="zh-CN" sz="2800" b="1" smtClean="0">
                <a:latin typeface="宋体" panose="02010600030101010101" pitchFamily="2" charset="-122"/>
              </a:rPr>
              <a:t>i=%d,sum=%d</a:t>
            </a:r>
            <a:r>
              <a:rPr lang="en-US" altLang="zh-CN" sz="2800" b="1" smtClean="0"/>
              <a:t>”</a:t>
            </a:r>
            <a:r>
              <a:rPr lang="en-US" altLang="zh-CN" sz="2800" b="1" smtClean="0">
                <a:latin typeface="宋体" panose="02010600030101010101" pitchFamily="2" charset="-122"/>
              </a:rPr>
              <a:t>,i,sum += i);</a:t>
            </a:r>
          </a:p>
          <a:p>
            <a:pPr marL="819150" lvl="1" defTabSz="914400">
              <a:lnSpc>
                <a:spcPct val="7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	i++;</a:t>
            </a:r>
          </a:p>
          <a:p>
            <a:pPr marL="819150" lvl="1" defTabSz="914400"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		printf(</a:t>
            </a:r>
            <a:r>
              <a:rPr lang="en-US" altLang="zh-CN" sz="2800" b="1" smtClean="0">
                <a:latin typeface="Courier New" panose="02070309020205020404" pitchFamily="49" charset="0"/>
              </a:rPr>
              <a:t>”</a:t>
            </a:r>
            <a:r>
              <a:rPr lang="en-US" altLang="zh-CN" sz="2800" b="1" smtClean="0">
                <a:latin typeface="宋体" panose="02010600030101010101" pitchFamily="2" charset="-122"/>
              </a:rPr>
              <a:t>Sum=%d\n</a:t>
            </a:r>
            <a:r>
              <a:rPr lang="en-US" altLang="zh-CN" sz="2800" b="1" smtClean="0">
                <a:latin typeface="Courier New" panose="02070309020205020404" pitchFamily="49" charset="0"/>
              </a:rPr>
              <a:t>”</a:t>
            </a:r>
            <a:r>
              <a:rPr lang="en-US" altLang="zh-CN" sz="2800" b="1" smtClean="0">
                <a:latin typeface="宋体" panose="02010600030101010101" pitchFamily="2" charset="-122"/>
              </a:rPr>
              <a:t>,sum);</a:t>
            </a:r>
          </a:p>
          <a:p>
            <a:pPr marL="819150" lvl="1" defTabSz="914400">
              <a:lnSpc>
                <a:spcPct val="6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}</a:t>
            </a:r>
            <a:endParaRPr lang="en-US" altLang="zh-CN" sz="2800" b="1" smtClean="0"/>
          </a:p>
          <a:p>
            <a:pPr defTabSz="914400"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	</a:t>
            </a:r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结果：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程序将不停的打印“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i=1,sum=...</a:t>
            </a:r>
            <a:r>
              <a:rPr lang="en-US" altLang="zh-CN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defTabSz="914400"/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无法正常终止的程序，称为“</a:t>
            </a:r>
            <a:r>
              <a:rPr lang="zh-CN" altLang="en-US" sz="2800" b="1" u="sng" smtClean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死循环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</a:p>
          <a:p>
            <a:pPr defTabSz="914400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结论：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  <a:r>
              <a:rPr lang="zh-CN" altLang="en-US" sz="2800" b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中，一定要有能够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对循环控制条件产生影响的语句。避免出现“</a:t>
            </a:r>
            <a:r>
              <a:rPr lang="zh-CN" altLang="en-US" sz="2800" b="1" u="sng" smtClean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死循环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”现象。</a:t>
            </a:r>
          </a:p>
        </p:txBody>
      </p:sp>
      <p:grpSp>
        <p:nvGrpSpPr>
          <p:cNvPr id="722950" name="Group 6"/>
          <p:cNvGrpSpPr>
            <a:grpSpLocks/>
          </p:cNvGrpSpPr>
          <p:nvPr/>
        </p:nvGrpSpPr>
        <p:grpSpPr bwMode="auto">
          <a:xfrm>
            <a:off x="1333500" y="2686050"/>
            <a:ext cx="3203575" cy="887413"/>
            <a:chOff x="840" y="1692"/>
            <a:chExt cx="2018" cy="559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840" y="169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99FF"/>
                </a:buClr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Arial Black" panose="020B0A04020102020204" pitchFamily="34" charset="0"/>
                  <a:sym typeface="Monotype Sorts" pitchFamily="2" charset="2"/>
                </a:rPr>
                <a:t>{</a:t>
              </a:r>
              <a:endParaRPr lang="en-US" altLang="zh-CN" sz="8000" b="1">
                <a:solidFill>
                  <a:srgbClr val="FF0000"/>
                </a:solidFill>
                <a:sym typeface="Monotype Sorts" pitchFamily="2" charset="2"/>
              </a:endParaRPr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26" y="19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600">
                  <a:solidFill>
                    <a:srgbClr val="4D4D4D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99FF"/>
                </a:buClr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Arial Black" panose="020B0A04020102020204" pitchFamily="34" charset="0"/>
                  <a:sym typeface="Monotype Sorts" pitchFamily="2" charset="2"/>
                </a:rPr>
                <a:t>}</a:t>
              </a:r>
              <a:endParaRPr lang="en-US" altLang="zh-CN" sz="8000" b="1">
                <a:solidFill>
                  <a:srgbClr val="FF0000"/>
                </a:solidFill>
                <a:sym typeface="Monotype Sorts" pitchFamily="2" charset="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 uiExpand="1" build="p"/>
    </p:bldLst>
  </p:timing>
</p:sld>
</file>

<file path=ppt/theme/theme1.xml><?xml version="1.0" encoding="utf-8"?>
<a:theme xmlns:a="http://schemas.openxmlformats.org/drawingml/2006/main" name="tup">
  <a:themeElements>
    <a:clrScheme name="tu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</Template>
  <TotalTime>456</TotalTime>
  <Words>4774</Words>
  <Application>Microsoft Office PowerPoint</Application>
  <PresentationFormat>全屏显示(4:3)</PresentationFormat>
  <Paragraphs>711</Paragraphs>
  <Slides>82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100" baseType="lpstr">
      <vt:lpstr>Monotype Sorts</vt:lpstr>
      <vt:lpstr>方正舒体</vt:lpstr>
      <vt:lpstr>方正姚体</vt:lpstr>
      <vt:lpstr>黑体</vt:lpstr>
      <vt:lpstr>华文细黑</vt:lpstr>
      <vt:lpstr>楷体</vt:lpstr>
      <vt:lpstr>楷体_GB2312</vt:lpstr>
      <vt:lpstr>隶书</vt:lpstr>
      <vt:lpstr>宋体</vt:lpstr>
      <vt:lpstr>Arial</vt:lpstr>
      <vt:lpstr>Arial Black</vt:lpstr>
      <vt:lpstr>Courier New</vt:lpstr>
      <vt:lpstr>Symbol</vt:lpstr>
      <vt:lpstr>Times New Roman</vt:lpstr>
      <vt:lpstr>Wingdings</vt:lpstr>
      <vt:lpstr>tup</vt:lpstr>
      <vt:lpstr>Microsoft 公式 3.0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用while语句实现循环</vt:lpstr>
      <vt:lpstr>PowerPoint 演示文稿</vt:lpstr>
      <vt:lpstr>PowerPoint 演示文稿</vt:lpstr>
      <vt:lpstr>PowerPoint 演示文稿</vt:lpstr>
      <vt:lpstr>PowerPoint 演示文稿</vt:lpstr>
      <vt:lpstr>例  用do...while求1到100的和 #include &lt;stdio.h&gt; void main()    { int i，sum=0;      i=1;      do        { sum=sum+i;         i++;       }      while(i&lt;=100);      printf("%d\n″，sum)；    }</vt:lpstr>
      <vt:lpstr>PowerPoint 演示文稿</vt:lpstr>
      <vt:lpstr>例 while和do-while循环的比较  (1) #include &lt;stdio.h&gt;     (2) #include &lt;stdio.h&gt; void main ( )               void main( )    {int sum=0，i;             {int sum=0，i;     scanf(“%d″，&amp;i);          scanf(”%d″，&amp;i);       while (i&lt;=10)           do    {sum=sum+i;                   { sum=sum+i;      i++;                                    i++;}   }                                 while (i&lt;=10);    printf(“sum=%d\n”,sum);  }                         printf(“sum=%d\n”,sum);                                       }</vt:lpstr>
      <vt:lpstr>PowerPoint 演示文稿</vt:lpstr>
      <vt:lpstr>scanf()函数的返回值</vt:lpstr>
      <vt:lpstr>fflush(stdin)</vt:lpstr>
      <vt:lpstr>PowerPoint 演示文稿</vt:lpstr>
      <vt:lpstr>PowerPoint 演示文稿</vt:lpstr>
      <vt:lpstr>PowerPoint 演示文稿</vt:lpstr>
      <vt:lpstr>PowerPoint 演示文稿</vt:lpstr>
      <vt:lpstr>用for 语句实现循环</vt:lpstr>
      <vt:lpstr>PowerPoint 演示文稿</vt:lpstr>
      <vt:lpstr>PowerPoint 演示文稿</vt:lpstr>
      <vt:lpstr>PowerPoint 演示文稿</vt:lpstr>
      <vt:lpstr>说明：for的三个表示式都可以省略</vt:lpstr>
      <vt:lpstr>PowerPoint 演示文稿</vt:lpstr>
      <vt:lpstr>PowerPoint 演示文稿</vt:lpstr>
      <vt:lpstr>省略三个表达式</vt:lpstr>
      <vt:lpstr>PowerPoint 演示文稿</vt:lpstr>
      <vt:lpstr>PowerPoint 演示文稿</vt:lpstr>
      <vt:lpstr>PowerPoint 演示文稿</vt:lpstr>
      <vt:lpstr>用for 语句实现循环</vt:lpstr>
      <vt:lpstr>PowerPoint 演示文稿</vt:lpstr>
      <vt:lpstr>PowerPoint 演示文稿</vt:lpstr>
      <vt:lpstr>PowerPoint 演示文稿</vt:lpstr>
      <vt:lpstr>程序举例</vt:lpstr>
      <vt:lpstr>程序举例</vt:lpstr>
      <vt:lpstr>程序举例</vt:lpstr>
      <vt:lpstr>PowerPoint 演示文稿</vt:lpstr>
      <vt:lpstr>PowerPoint 演示文稿</vt:lpstr>
      <vt:lpstr>输出如下图形</vt:lpstr>
      <vt:lpstr>PowerPoint 演示文稿</vt:lpstr>
      <vt:lpstr>PowerPoint 演示文稿</vt:lpstr>
      <vt:lpstr>辅助控制语句break（图解1）</vt:lpstr>
      <vt:lpstr>PowerPoint 演示文稿</vt:lpstr>
      <vt:lpstr>PowerPoint 演示文稿</vt:lpstr>
      <vt:lpstr>例 在全系1000名学生中举行慈善募捐，当总数达到10万元时就结束，统计此时捐款的人数以及平均没人捐款的数目。</vt:lpstr>
      <vt:lpstr>PowerPoint 演示文稿</vt:lpstr>
      <vt:lpstr>continue语句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课后习题讲解</vt:lpstr>
      <vt:lpstr>PowerPoint 演示文稿</vt:lpstr>
      <vt:lpstr>4.输入一行字符，分别统计出期中英文字母、空格、数字和其他字符的个数。</vt:lpstr>
      <vt:lpstr>5.求Sn=a+aa+aaa+...+aaa...a，其中a是一个数字，n表示a的位数，n由键盘输入。</vt:lpstr>
      <vt:lpstr>6.求    即求 1!+2!+3!+...+20!</vt:lpstr>
      <vt:lpstr>8.输出所有的水仙花数。所谓“水仙花数”是指一个3位数，其各位数字立方和等于该数本身。</vt:lpstr>
      <vt:lpstr>9.一个数恰好等于它的因子之和，这个数就称为“完数”。编程找出1000之内的所有完数，并按下面格式输出其因子：6 its factors are 1 2 3 </vt:lpstr>
      <vt:lpstr>PowerPoint 演示文稿</vt:lpstr>
      <vt:lpstr>11.一个球从100m高度自由落下，每次落地后反跳回原高度一半，再落下，再反弹。求它在第10次落地时，共经过多少米，第10次反弹多高。</vt:lpstr>
      <vt:lpstr>13.用迭代法求x=   。要求前后两次求出的x的差绝对值小于10-5。求平方根的迭代公式为</vt:lpstr>
      <vt:lpstr>14.用牛顿迭代法求下面方程在1.5附近的根：</vt:lpstr>
      <vt:lpstr>PowerPoint 演示文稿</vt:lpstr>
      <vt:lpstr>15.用二分法求下面方程在（-10，10）之间的根</vt:lpstr>
      <vt:lpstr>PowerPoint 演示文稿</vt:lpstr>
      <vt:lpstr>16.输出以下图案</vt:lpstr>
      <vt:lpstr>17.两个乒乓球队进行比赛，各出3人。甲队A、B、C三人，乙队X、Y、Z三人。有人向队员打听比赛名单，A说他不和X比，C说他不和X、Z比，请编程找出三对赛手的名单。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delube</cp:lastModifiedBy>
  <cp:revision>245</cp:revision>
  <dcterms:created xsi:type="dcterms:W3CDTF">2005-09-08T00:12:49Z</dcterms:created>
  <dcterms:modified xsi:type="dcterms:W3CDTF">2021-10-15T07:08:53Z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