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3"/>
  </p:notesMasterIdLst>
  <p:handoutMasterIdLst>
    <p:handoutMasterId r:id="rId114"/>
  </p:handoutMasterIdLst>
  <p:sldIdLst>
    <p:sldId id="477" r:id="rId2"/>
    <p:sldId id="429" r:id="rId3"/>
    <p:sldId id="430" r:id="rId4"/>
    <p:sldId id="428" r:id="rId5"/>
    <p:sldId id="352" r:id="rId6"/>
    <p:sldId id="431" r:id="rId7"/>
    <p:sldId id="432" r:id="rId8"/>
    <p:sldId id="395" r:id="rId9"/>
    <p:sldId id="353" r:id="rId10"/>
    <p:sldId id="370" r:id="rId11"/>
    <p:sldId id="354" r:id="rId12"/>
    <p:sldId id="355" r:id="rId13"/>
    <p:sldId id="358" r:id="rId14"/>
    <p:sldId id="357" r:id="rId15"/>
    <p:sldId id="396" r:id="rId16"/>
    <p:sldId id="433" r:id="rId17"/>
    <p:sldId id="336" r:id="rId18"/>
    <p:sldId id="434" r:id="rId19"/>
    <p:sldId id="455" r:id="rId20"/>
    <p:sldId id="435" r:id="rId21"/>
    <p:sldId id="363" r:id="rId22"/>
    <p:sldId id="366" r:id="rId23"/>
    <p:sldId id="399" r:id="rId24"/>
    <p:sldId id="365" r:id="rId25"/>
    <p:sldId id="400" r:id="rId26"/>
    <p:sldId id="367" r:id="rId27"/>
    <p:sldId id="401" r:id="rId28"/>
    <p:sldId id="364" r:id="rId29"/>
    <p:sldId id="426" r:id="rId30"/>
    <p:sldId id="368" r:id="rId31"/>
    <p:sldId id="402" r:id="rId32"/>
    <p:sldId id="372" r:id="rId33"/>
    <p:sldId id="403" r:id="rId34"/>
    <p:sldId id="371" r:id="rId35"/>
    <p:sldId id="373" r:id="rId36"/>
    <p:sldId id="404" r:id="rId37"/>
    <p:sldId id="374" r:id="rId38"/>
    <p:sldId id="405" r:id="rId39"/>
    <p:sldId id="406" r:id="rId40"/>
    <p:sldId id="436" r:id="rId41"/>
    <p:sldId id="437" r:id="rId42"/>
    <p:sldId id="438" r:id="rId43"/>
    <p:sldId id="439" r:id="rId44"/>
    <p:sldId id="440" r:id="rId45"/>
    <p:sldId id="441" r:id="rId46"/>
    <p:sldId id="375" r:id="rId47"/>
    <p:sldId id="442" r:id="rId48"/>
    <p:sldId id="407" r:id="rId49"/>
    <p:sldId id="377" r:id="rId50"/>
    <p:sldId id="408" r:id="rId51"/>
    <p:sldId id="378" r:id="rId52"/>
    <p:sldId id="379" r:id="rId53"/>
    <p:sldId id="380" r:id="rId54"/>
    <p:sldId id="409" r:id="rId55"/>
    <p:sldId id="410" r:id="rId56"/>
    <p:sldId id="384" r:id="rId57"/>
    <p:sldId id="411" r:id="rId58"/>
    <p:sldId id="444" r:id="rId59"/>
    <p:sldId id="445" r:id="rId60"/>
    <p:sldId id="392" r:id="rId61"/>
    <p:sldId id="393" r:id="rId62"/>
    <p:sldId id="443" r:id="rId63"/>
    <p:sldId id="394" r:id="rId64"/>
    <p:sldId id="446" r:id="rId65"/>
    <p:sldId id="385" r:id="rId66"/>
    <p:sldId id="414" r:id="rId67"/>
    <p:sldId id="386" r:id="rId68"/>
    <p:sldId id="415" r:id="rId69"/>
    <p:sldId id="479" r:id="rId70"/>
    <p:sldId id="447" r:id="rId71"/>
    <p:sldId id="448" r:id="rId72"/>
    <p:sldId id="416" r:id="rId73"/>
    <p:sldId id="388" r:id="rId74"/>
    <p:sldId id="427" r:id="rId75"/>
    <p:sldId id="417" r:id="rId76"/>
    <p:sldId id="418" r:id="rId77"/>
    <p:sldId id="449" r:id="rId78"/>
    <p:sldId id="389" r:id="rId79"/>
    <p:sldId id="450" r:id="rId80"/>
    <p:sldId id="451" r:id="rId81"/>
    <p:sldId id="390" r:id="rId82"/>
    <p:sldId id="452" r:id="rId83"/>
    <p:sldId id="453" r:id="rId84"/>
    <p:sldId id="391" r:id="rId85"/>
    <p:sldId id="382" r:id="rId86"/>
    <p:sldId id="423" r:id="rId87"/>
    <p:sldId id="422" r:id="rId88"/>
    <p:sldId id="383" r:id="rId89"/>
    <p:sldId id="424" r:id="rId90"/>
    <p:sldId id="425" r:id="rId91"/>
    <p:sldId id="454" r:id="rId92"/>
    <p:sldId id="456" r:id="rId93"/>
    <p:sldId id="457" r:id="rId94"/>
    <p:sldId id="458" r:id="rId95"/>
    <p:sldId id="460" r:id="rId96"/>
    <p:sldId id="461" r:id="rId97"/>
    <p:sldId id="462" r:id="rId98"/>
    <p:sldId id="463" r:id="rId99"/>
    <p:sldId id="464" r:id="rId100"/>
    <p:sldId id="465" r:id="rId101"/>
    <p:sldId id="474" r:id="rId102"/>
    <p:sldId id="466" r:id="rId103"/>
    <p:sldId id="475" r:id="rId104"/>
    <p:sldId id="476" r:id="rId105"/>
    <p:sldId id="467" r:id="rId106"/>
    <p:sldId id="468" r:id="rId107"/>
    <p:sldId id="469" r:id="rId108"/>
    <p:sldId id="470" r:id="rId109"/>
    <p:sldId id="472" r:id="rId110"/>
    <p:sldId id="471" r:id="rId111"/>
    <p:sldId id="473" r:id="rId112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6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669900"/>
    <a:srgbClr val="F3FFF3"/>
    <a:srgbClr val="006699"/>
    <a:srgbClr val="FF9900"/>
    <a:srgbClr val="FFFF66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9309" autoAdjust="0"/>
  </p:normalViewPr>
  <p:slideViewPr>
    <p:cSldViewPr>
      <p:cViewPr varScale="1">
        <p:scale>
          <a:sx n="94" d="100"/>
          <a:sy n="94" d="100"/>
        </p:scale>
        <p:origin x="9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55" d="100"/>
          <a:sy n="55" d="100"/>
        </p:scale>
        <p:origin x="-1290" y="-90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47C0BF-426A-46F1-8446-64F64E914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1200" smtClean="0"/>
              <a:t>清华大学</a:t>
            </a:r>
            <a:r>
              <a:rPr kumimoji="1" lang="en-US" altLang="zh-CN" sz="1200" smtClean="0"/>
              <a:t>《</a:t>
            </a:r>
            <a:r>
              <a:rPr kumimoji="1" lang="zh-CN" altLang="en-US" sz="1200" smtClean="0"/>
              <a:t>计算机文化基础</a:t>
            </a:r>
            <a:r>
              <a:rPr kumimoji="1" lang="en-US" altLang="zh-CN" sz="1200" smtClean="0"/>
              <a:t>》</a:t>
            </a:r>
            <a:r>
              <a:rPr kumimoji="1" lang="zh-CN" altLang="en-US" sz="1200" smtClean="0"/>
              <a:t>电子教案</a:t>
            </a: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1" lang="en-US" altLang="zh-CN" sz="1200" smtClean="0"/>
              <a:t>2003</a:t>
            </a:r>
            <a:r>
              <a:rPr kumimoji="1" lang="zh-CN" altLang="en-US" sz="1200" smtClean="0"/>
              <a:t>年</a:t>
            </a:r>
            <a:r>
              <a:rPr kumimoji="1" lang="en-US" altLang="zh-CN" sz="1200" smtClean="0"/>
              <a:t>3</a:t>
            </a:r>
            <a:r>
              <a:rPr kumimoji="1" lang="zh-CN" altLang="en-US" sz="1200" smtClean="0"/>
              <a:t>月</a:t>
            </a: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734ADDF-0233-42AD-90CA-021E13649CEA}" type="slidenum">
              <a:rPr kumimoji="1" lang="en-US" altLang="zh-CN" sz="1200" smtClean="0"/>
              <a:pPr eaLnBrk="1" hangingPunct="1">
                <a:defRPr/>
              </a:pPr>
              <a:t>‹#›</a:t>
            </a:fld>
            <a:r>
              <a:rPr kumimoji="1" lang="en-US" altLang="zh-CN" sz="1200" smtClean="0"/>
              <a:t> </a:t>
            </a:r>
            <a:r>
              <a:rPr kumimoji="1" lang="zh-CN" altLang="en-US" sz="1200" smtClean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72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6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6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1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749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05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3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3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0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329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551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ChangeArrowheads="1"/>
          </p:cNvSpPr>
          <p:nvPr userDrawn="1"/>
        </p:nvSpPr>
        <p:spPr bwMode="auto">
          <a:xfrm flipH="1">
            <a:off x="3708400" y="6525344"/>
            <a:ext cx="516255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4408CE-3D26-4EAA-9B9B-56749FD5A490}" type="slidenum">
              <a:rPr lang="en-US" altLang="zh-CN" b="1">
                <a:solidFill>
                  <a:srgbClr val="5F5F5F"/>
                </a:solidFill>
                <a:latin typeface="Arial" panose="020B0604020202020204" pitchFamily="34" charset="0"/>
              </a:rPr>
              <a:pPr algn="r" eaLnBrk="1" hangingPunct="1"/>
              <a:t>‹#›</a:t>
            </a:fld>
            <a:endParaRPr lang="en-US" altLang="zh-CN" b="1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-6723"/>
            <a:ext cx="9144000" cy="620688"/>
          </a:xfrm>
          <a:prstGeom prst="rect">
            <a:avLst/>
          </a:prstGeom>
          <a:solidFill>
            <a:srgbClr val="DDDAEC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1912" y="26650"/>
            <a:ext cx="792088" cy="784900"/>
          </a:xfrm>
          <a:prstGeom prst="ellipse">
            <a:avLst/>
          </a:prstGeom>
          <a:ln w="1270" cap="rnd" cmpd="sng">
            <a:solidFill>
              <a:srgbClr val="CAD4F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44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 txBox="1">
            <a:spLocks noChangeArrowheads="1"/>
          </p:cNvSpPr>
          <p:nvPr/>
        </p:nvSpPr>
        <p:spPr bwMode="auto">
          <a:xfrm>
            <a:off x="827088" y="1124744"/>
            <a:ext cx="3673475" cy="1366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8800" smtClean="0">
                <a:solidFill>
                  <a:srgbClr val="CC0000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第六章</a:t>
            </a:r>
            <a:endParaRPr lang="zh-CN" altLang="en-US" sz="8800" dirty="0" smtClean="0">
              <a:solidFill>
                <a:srgbClr val="CC0000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3" name="WordArt 38"/>
          <p:cNvSpPr>
            <a:spLocks noChangeArrowheads="1" noChangeShapeType="1" noTextEdit="1"/>
          </p:cNvSpPr>
          <p:nvPr/>
        </p:nvSpPr>
        <p:spPr bwMode="auto">
          <a:xfrm>
            <a:off x="1979613" y="3068638"/>
            <a:ext cx="52578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利用数组处理批量数据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40361" y="4437112"/>
            <a:ext cx="273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mtClean="0">
                <a:latin typeface="隶书" panose="02010509060101010101" pitchFamily="49" charset="-122"/>
                <a:ea typeface="隶书" panose="02010509060101010101" pitchFamily="49" charset="-122"/>
              </a:rPr>
              <a:t>陈丽</a:t>
            </a:r>
            <a:endParaRPr lang="en-US" altLang="zh-CN" sz="40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7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57200" y="34925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00"/>
                    </a:gs>
                    <a:gs pos="100000">
                      <a:srgbClr val="0047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宋体" panose="02010600030101010101" pitchFamily="2" charset="-122"/>
              </a:rPr>
              <a:t>2.</a:t>
            </a:r>
            <a:r>
              <a:rPr kumimoji="1" lang="zh-CN" altLang="zh-CN" sz="2800" b="1">
                <a:latin typeface="宋体" panose="02010600030101010101" pitchFamily="2" charset="-122"/>
              </a:rPr>
              <a:t>一维数组在内存中的存放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228600" y="2692400"/>
            <a:ext cx="5181600" cy="2884488"/>
          </a:xfrm>
          <a:prstGeom prst="cloudCallout">
            <a:avLst>
              <a:gd name="adj1" fmla="val 59681"/>
              <a:gd name="adj2" fmla="val -43889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chemeClr val="accent2"/>
                </a:solidFill>
                <a:sym typeface="Monotype Sorts" pitchFamily="2" charset="2"/>
              </a:rPr>
              <a:t>每个数据元素占用的字节数，就是</a:t>
            </a:r>
            <a:r>
              <a:rPr kumimoji="1" lang="zh-CN" altLang="en-US" sz="2800" b="1">
                <a:solidFill>
                  <a:srgbClr val="CC0000"/>
                </a:solidFill>
                <a:sym typeface="Monotype Sorts" pitchFamily="2" charset="2"/>
              </a:rPr>
              <a:t>基类型</a:t>
            </a:r>
            <a:r>
              <a:rPr kumimoji="1" lang="zh-CN" altLang="en-US" sz="2800" b="1">
                <a:solidFill>
                  <a:schemeClr val="accent2"/>
                </a:solidFill>
                <a:sym typeface="Monotype Sorts" pitchFamily="2" charset="2"/>
              </a:rPr>
              <a:t>的字节数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336600"/>
                </a:solidFill>
                <a:sym typeface="Monotype Sorts" pitchFamily="2" charset="2"/>
              </a:rPr>
              <a:t>一个元素占</a:t>
            </a:r>
            <a:r>
              <a:rPr kumimoji="1" lang="en-US" altLang="zh-CN" sz="2800" b="1">
                <a:solidFill>
                  <a:srgbClr val="00FF00"/>
                </a:solidFill>
                <a:sym typeface="Monotype Sorts" pitchFamily="2" charset="2"/>
              </a:rPr>
              <a:t>4</a:t>
            </a:r>
            <a:r>
              <a:rPr kumimoji="1" lang="zh-CN" altLang="en-US" sz="2800" b="1">
                <a:solidFill>
                  <a:srgbClr val="00FF00"/>
                </a:solidFill>
                <a:sym typeface="Monotype Sorts" pitchFamily="2" charset="2"/>
              </a:rPr>
              <a:t>个</a:t>
            </a:r>
            <a:r>
              <a:rPr kumimoji="1" lang="zh-CN" altLang="en-US" sz="2800" b="1">
                <a:solidFill>
                  <a:srgbClr val="336600"/>
                </a:solidFill>
                <a:sym typeface="Monotype Sorts" pitchFamily="2" charset="2"/>
              </a:rPr>
              <a:t>字节</a:t>
            </a:r>
          </a:p>
        </p:txBody>
      </p:sp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381000" y="1143000"/>
            <a:ext cx="5791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一维数组： </a:t>
            </a:r>
            <a:r>
              <a:rPr kumimoji="1" lang="en-US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float</a:t>
            </a:r>
            <a:r>
              <a:rPr kumimoji="1" lang="en-US" altLang="en-US" sz="2800" b="1">
                <a:solidFill>
                  <a:srgbClr val="9CFEB8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en-US" sz="2800" b="1">
                <a:latin typeface="宋体" panose="02010600030101010101" pitchFamily="2" charset="-122"/>
              </a:rPr>
              <a:t>mark</a:t>
            </a:r>
            <a:r>
              <a:rPr kumimoji="1" lang="en-US" altLang="en-US" sz="2800" b="1">
                <a:solidFill>
                  <a:srgbClr val="336600"/>
                </a:solidFill>
                <a:latin typeface="宋体" panose="02010600030101010101" pitchFamily="2" charset="-122"/>
              </a:rPr>
              <a:t>[100];</a:t>
            </a:r>
            <a:endParaRPr kumimoji="1" lang="en-US" altLang="zh-CN" sz="2800" b="1">
              <a:solidFill>
                <a:srgbClr val="3366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38983" name="Group 7"/>
          <p:cNvGrpSpPr>
            <a:grpSpLocks/>
          </p:cNvGrpSpPr>
          <p:nvPr/>
        </p:nvGrpSpPr>
        <p:grpSpPr bwMode="auto">
          <a:xfrm>
            <a:off x="3729038" y="1981200"/>
            <a:ext cx="5186362" cy="4144963"/>
            <a:chOff x="2114" y="1469"/>
            <a:chExt cx="3267" cy="2611"/>
          </a:xfrm>
        </p:grpSpPr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2976" y="1488"/>
              <a:ext cx="1440" cy="25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392" name="Line 9"/>
            <p:cNvSpPr>
              <a:spLocks noChangeShapeType="1"/>
            </p:cNvSpPr>
            <p:nvPr/>
          </p:nvSpPr>
          <p:spPr bwMode="auto">
            <a:xfrm>
              <a:off x="2976" y="2832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2976" y="1824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2976" y="216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Line 12"/>
            <p:cNvSpPr>
              <a:spLocks noChangeShapeType="1"/>
            </p:cNvSpPr>
            <p:nvPr/>
          </p:nvSpPr>
          <p:spPr bwMode="auto">
            <a:xfrm>
              <a:off x="2976" y="249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2976" y="3744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4"/>
            <p:cNvSpPr>
              <a:spLocks noChangeShapeType="1"/>
            </p:cNvSpPr>
            <p:nvPr/>
          </p:nvSpPr>
          <p:spPr bwMode="auto">
            <a:xfrm>
              <a:off x="2976" y="3120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5"/>
            <p:cNvSpPr>
              <a:spLocks noChangeShapeType="1"/>
            </p:cNvSpPr>
            <p:nvPr/>
          </p:nvSpPr>
          <p:spPr bwMode="auto">
            <a:xfrm>
              <a:off x="4416" y="3120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4464" y="1469"/>
              <a:ext cx="917" cy="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mark[</a:t>
              </a:r>
              <a:r>
                <a:rPr kumimoji="1" lang="en-US" altLang="en-US" sz="2800" b="1">
                  <a:solidFill>
                    <a:srgbClr val="009900"/>
                  </a:solidFill>
                  <a:sym typeface="Monotype Sorts" pitchFamily="2" charset="2"/>
                </a:rPr>
                <a:t>0</a:t>
              </a: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]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mark[</a:t>
              </a:r>
              <a:r>
                <a:rPr kumimoji="1" lang="en-US" altLang="en-US" sz="2800" b="1">
                  <a:solidFill>
                    <a:srgbClr val="009900"/>
                  </a:solidFill>
                  <a:sym typeface="Monotype Sorts" pitchFamily="2" charset="2"/>
                </a:rPr>
                <a:t>1</a:t>
              </a: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]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mark[</a:t>
              </a:r>
              <a:r>
                <a:rPr kumimoji="1" lang="en-US" altLang="en-US" sz="2800" b="1">
                  <a:solidFill>
                    <a:srgbClr val="009900"/>
                  </a:solidFill>
                  <a:sym typeface="Monotype Sorts" pitchFamily="2" charset="2"/>
                </a:rPr>
                <a:t>2</a:t>
              </a: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]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mark[</a:t>
              </a:r>
              <a:r>
                <a:rPr kumimoji="1" lang="en-US" altLang="en-US" sz="2800" b="1">
                  <a:solidFill>
                    <a:srgbClr val="009900"/>
                  </a:solidFill>
                  <a:sym typeface="Monotype Sorts" pitchFamily="2" charset="2"/>
                </a:rPr>
                <a:t>3</a:t>
              </a:r>
              <a:r>
                <a:rPr kumimoji="1" lang="en-US" altLang="en-US" sz="2800" b="1">
                  <a:solidFill>
                    <a:srgbClr val="336600"/>
                  </a:solidFill>
                  <a:sym typeface="Monotype Sorts" pitchFamily="2" charset="2"/>
                </a:rPr>
                <a:t>]</a:t>
              </a:r>
              <a:endParaRPr kumimoji="1" lang="en-US" altLang="en-US" sz="2500" b="1">
                <a:solidFill>
                  <a:srgbClr val="336600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500" b="1">
                  <a:solidFill>
                    <a:srgbClr val="336600"/>
                  </a:solidFill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500" b="1">
                  <a:solidFill>
                    <a:srgbClr val="336600"/>
                  </a:solidFill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500" b="1">
                  <a:solidFill>
                    <a:srgbClr val="336600"/>
                  </a:solidFill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  <a:endParaRPr kumimoji="1" lang="en-US" altLang="en-US" sz="2500" b="1">
                <a:solidFill>
                  <a:srgbClr val="336600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en-US" altLang="en-US" sz="1000" b="1">
                <a:solidFill>
                  <a:srgbClr val="336600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en-US" sz="2500" b="1">
                  <a:solidFill>
                    <a:srgbClr val="336600"/>
                  </a:solidFill>
                  <a:sym typeface="Monotype Sorts" pitchFamily="2" charset="2"/>
                </a:rPr>
                <a:t>mark[99]</a:t>
              </a:r>
              <a:endParaRPr kumimoji="1" lang="en-US" altLang="zh-CN" sz="2500" b="1">
                <a:solidFill>
                  <a:srgbClr val="336600"/>
                </a:solidFill>
                <a:sym typeface="Monotype Sorts" pitchFamily="2" charset="2"/>
              </a:endParaRPr>
            </a:p>
          </p:txBody>
        </p:sp>
        <p:sp>
          <p:nvSpPr>
            <p:cNvPr id="16400" name="Text Box 17"/>
            <p:cNvSpPr txBox="1">
              <a:spLocks noChangeArrowheads="1"/>
            </p:cNvSpPr>
            <p:nvPr/>
          </p:nvSpPr>
          <p:spPr bwMode="auto">
            <a:xfrm>
              <a:off x="3559" y="1488"/>
              <a:ext cx="508" cy="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800" b="1">
                  <a:sym typeface="Monotype Sorts" pitchFamily="2" charset="2"/>
                </a:rPr>
                <a:t>86.5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800" b="1">
                  <a:sym typeface="Monotype Sorts" pitchFamily="2" charset="2"/>
                </a:rPr>
                <a:t>92.0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800" b="1">
                  <a:sym typeface="Monotype Sorts" pitchFamily="2" charset="2"/>
                </a:rPr>
                <a:t>77.5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800" b="1">
                  <a:sym typeface="Monotype Sorts" pitchFamily="2" charset="2"/>
                </a:rPr>
                <a:t>52.0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500" b="1"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500" b="1"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500" b="1"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  <a:endParaRPr kumimoji="1" lang="en-US" altLang="zh-CN" sz="2500" b="1"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en-US" altLang="zh-CN" sz="1000" b="1"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2500" b="1">
                  <a:sym typeface="Monotype Sorts" pitchFamily="2" charset="2"/>
                </a:rPr>
                <a:t>94.0</a:t>
              </a:r>
              <a:endParaRPr kumimoji="1" lang="zh-CN" altLang="zh-CN" sz="2500" b="1">
                <a:sym typeface="Monotype Sorts" pitchFamily="2" charset="2"/>
              </a:endParaRPr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2114" y="1488"/>
              <a:ext cx="791" cy="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800" b="1">
                  <a:solidFill>
                    <a:srgbClr val="336600"/>
                  </a:solidFill>
                  <a:sym typeface="Monotype Sorts" pitchFamily="2" charset="2"/>
                </a:rPr>
                <a:t>低地址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zh-CN" altLang="en-US" sz="2800" b="1">
                <a:solidFill>
                  <a:srgbClr val="66FFFF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zh-CN" altLang="en-US" sz="2800" b="1">
                <a:solidFill>
                  <a:srgbClr val="66FFFF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zh-CN" altLang="en-US" sz="2800" b="1">
                <a:solidFill>
                  <a:srgbClr val="66FFFF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500" b="1">
                  <a:solidFill>
                    <a:srgbClr val="66FFFF"/>
                  </a:solidFill>
                  <a:latin typeface="Arial Black" panose="020B0A04020102020204" pitchFamily="34" charset="0"/>
                  <a:sym typeface="Monotype Sorts" pitchFamily="2" charset="2"/>
                </a:rPr>
                <a:t> 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zh-CN" altLang="en-US" sz="2500" b="1">
                <a:solidFill>
                  <a:srgbClr val="66FFFF"/>
                </a:solidFill>
                <a:latin typeface="Arial Black" panose="020B0A04020102020204" pitchFamily="34" charset="0"/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zh-CN" altLang="en-US" sz="2500" b="1">
                <a:solidFill>
                  <a:srgbClr val="66FFFF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zh-CN" altLang="en-US" sz="1000" b="1">
                <a:solidFill>
                  <a:srgbClr val="66FFFF"/>
                </a:solidFill>
                <a:sym typeface="Monotype Sorts" pitchFamily="2" charset="2"/>
              </a:endParaRPr>
            </a:p>
            <a:p>
              <a:pPr algn="ct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zh-CN" sz="2500" b="1">
                  <a:solidFill>
                    <a:srgbClr val="336600"/>
                  </a:solidFill>
                  <a:sym typeface="Monotype Sorts" pitchFamily="2" charset="2"/>
                </a:rPr>
                <a:t>高地址</a:t>
              </a:r>
              <a:endParaRPr kumimoji="1" lang="zh-CN" altLang="en-US" sz="2500" b="1">
                <a:solidFill>
                  <a:srgbClr val="336600"/>
                </a:solidFill>
                <a:sym typeface="Monotype Sorts" pitchFamily="2" charset="2"/>
              </a:endParaRPr>
            </a:p>
          </p:txBody>
        </p:sp>
      </p:grpSp>
      <p:sp>
        <p:nvSpPr>
          <p:cNvPr id="638995" name="AutoShape 19"/>
          <p:cNvSpPr>
            <a:spLocks noChangeArrowheads="1"/>
          </p:cNvSpPr>
          <p:nvPr/>
        </p:nvSpPr>
        <p:spPr bwMode="auto">
          <a:xfrm>
            <a:off x="4343400" y="2868613"/>
            <a:ext cx="485775" cy="2590800"/>
          </a:xfrm>
          <a:prstGeom prst="downArrow">
            <a:avLst>
              <a:gd name="adj1" fmla="val 50000"/>
              <a:gd name="adj2" fmla="val 133333"/>
            </a:avLst>
          </a:prstGeom>
          <a:gradFill rotWithShape="0">
            <a:gsLst>
              <a:gs pos="0">
                <a:srgbClr val="99FFCC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nimBg="1" autoUpdateAnimBg="0"/>
      <p:bldP spid="638982" grpId="0" build="allAtOnce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07950" y="942975"/>
            <a:ext cx="8928100" cy="5222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6.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输出一下的杨辉三角（输出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行）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.</a:t>
            </a:r>
            <a:endParaRPr lang="zh-CN" altLang="en-US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752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500188"/>
            <a:ext cx="71818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463675"/>
            <a:ext cx="4495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04" y="908050"/>
            <a:ext cx="8928992" cy="1394741"/>
          </a:xfrm>
          <a:prstGeom prst="rect">
            <a:avLst/>
          </a:prstGeom>
          <a:blipFill>
            <a:blip r:embed="rId2"/>
            <a:stretch>
              <a:fillRect l="-1434" t="-4803" b="-1004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8" name="文本框 3"/>
          <p:cNvSpPr txBox="1">
            <a:spLocks noChangeArrowheads="1"/>
          </p:cNvSpPr>
          <p:nvPr/>
        </p:nvSpPr>
        <p:spPr bwMode="auto">
          <a:xfrm>
            <a:off x="1547813" y="2330450"/>
            <a:ext cx="1196975" cy="1200150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8   1   6</a:t>
            </a:r>
          </a:p>
          <a:p>
            <a:r>
              <a:rPr lang="en-US" altLang="zh-CN" sz="2400"/>
              <a:t>3   5   7</a:t>
            </a:r>
          </a:p>
          <a:p>
            <a:r>
              <a:rPr lang="en-US" altLang="zh-CN" sz="2400"/>
              <a:t>4   9   2</a:t>
            </a:r>
            <a:endParaRPr lang="zh-CN" altLang="en-US" sz="240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763000" cy="9540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8.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找出一个二维数组中的鞍点。即该位置上的元素在该行最大、在该列最小。也可能没有鞍点。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45475"/>
              </p:ext>
            </p:extLst>
          </p:nvPr>
        </p:nvGraphicFramePr>
        <p:xfrm>
          <a:off x="1403648" y="2414689"/>
          <a:ext cx="2159001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3588757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7553588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932252950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extLst>
                  <a:ext uri="{0D108BD9-81ED-4DB2-BD59-A6C34878D82A}">
                    <a16:rowId xmlns:a16="http://schemas.microsoft.com/office/drawing/2014/main" val="971600226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extLst>
                  <a:ext uri="{0D108BD9-81ED-4DB2-BD59-A6C34878D82A}">
                    <a16:rowId xmlns:a16="http://schemas.microsoft.com/office/drawing/2014/main" val="761343615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398" marR="91398" marT="45668" marB="45668"/>
                </a:tc>
                <a:extLst>
                  <a:ext uri="{0D108BD9-81ED-4DB2-BD59-A6C34878D82A}">
                    <a16:rowId xmlns:a16="http://schemas.microsoft.com/office/drawing/2014/main" val="72300951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4339"/>
              </p:ext>
            </p:extLst>
          </p:nvPr>
        </p:nvGraphicFramePr>
        <p:xfrm>
          <a:off x="4139952" y="2418415"/>
          <a:ext cx="2160588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96">
                  <a:extLst>
                    <a:ext uri="{9D8B030D-6E8A-4147-A177-3AD203B41FA5}">
                      <a16:colId xmlns:a16="http://schemas.microsoft.com/office/drawing/2014/main" val="2358875748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755358838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3932252950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extLst>
                  <a:ext uri="{0D108BD9-81ED-4DB2-BD59-A6C34878D82A}">
                    <a16:rowId xmlns:a16="http://schemas.microsoft.com/office/drawing/2014/main" val="971600226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extLst>
                  <a:ext uri="{0D108BD9-81ED-4DB2-BD59-A6C34878D82A}">
                    <a16:rowId xmlns:a16="http://schemas.microsoft.com/office/drawing/2014/main" val="761343615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L="91465" marR="91465" marT="45668" marB="45668"/>
                </a:tc>
                <a:extLst>
                  <a:ext uri="{0D108BD9-81ED-4DB2-BD59-A6C34878D82A}">
                    <a16:rowId xmlns:a16="http://schemas.microsoft.com/office/drawing/2014/main" val="72300951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408712" cy="54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804545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229225"/>
            <a:ext cx="24130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229225"/>
            <a:ext cx="194421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6213" y="260350"/>
            <a:ext cx="8763000" cy="13858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9.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15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个数按由小到大的顺序存放在一个数组中，输入一个数，要求用折半查找法，找出该数是数组中第几个元素的值。如果该数不在数组中，输出“无此数”。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773238"/>
            <a:ext cx="82423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429000"/>
            <a:ext cx="31607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6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97338"/>
            <a:ext cx="3160713" cy="49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0" y="0"/>
            <a:ext cx="8763000" cy="13843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10. 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有一篇文章，共有三行文字，每行</a:t>
            </a:r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80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个字符。要求分别统计出其中英文大写字母、小写字母、数字、空格以及其他字符的个数。</a:t>
            </a:r>
            <a:endParaRPr lang="en-US" altLang="zh-CN" sz="2800" b="1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01" y="1106360"/>
            <a:ext cx="4946904" cy="57660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3233112" cy="2160240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763000" cy="5238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11.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输出一下图案：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692" name="文本框 3"/>
          <p:cNvSpPr txBox="1">
            <a:spLocks noChangeArrowheads="1"/>
          </p:cNvSpPr>
          <p:nvPr/>
        </p:nvSpPr>
        <p:spPr bwMode="auto">
          <a:xfrm>
            <a:off x="900113" y="1628775"/>
            <a:ext cx="1943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* * * * *</a:t>
            </a:r>
          </a:p>
          <a:p>
            <a:r>
              <a:rPr lang="en-US" altLang="zh-CN" sz="2400"/>
              <a:t>  * * * * *</a:t>
            </a:r>
          </a:p>
          <a:p>
            <a:r>
              <a:rPr lang="en-US" altLang="zh-CN" sz="2400"/>
              <a:t>    * * * * *</a:t>
            </a:r>
          </a:p>
          <a:p>
            <a:r>
              <a:rPr lang="en-US" altLang="zh-CN" sz="2400"/>
              <a:t>      * * * * *</a:t>
            </a:r>
          </a:p>
          <a:p>
            <a:r>
              <a:rPr lang="en-US" altLang="zh-CN" sz="2400"/>
              <a:t>        * * * * *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0" y="0"/>
            <a:ext cx="8763000" cy="2246313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12. 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有一行电文，已按下面规律译成密码：</a:t>
            </a:r>
            <a:endParaRPr lang="en-US" altLang="zh-CN" sz="2800" b="1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      A-&gt;Z  a-&gt;z  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即第</a:t>
            </a:r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个字母变成第</a:t>
            </a:r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26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个字母，第</a:t>
            </a:r>
            <a:endParaRPr lang="en-US" altLang="zh-CN" sz="2800" b="1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      B-&gt;Y  b-&gt;y  </a:t>
            </a:r>
            <a:r>
              <a:rPr lang="en-US" altLang="zh-CN" sz="2800" b="1" dirty="0" err="1">
                <a:solidFill>
                  <a:srgbClr val="FFFFFF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个字母变成第（</a:t>
            </a:r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26-i+1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）个字母，</a:t>
            </a:r>
            <a:endParaRPr lang="en-US" altLang="zh-CN" sz="2800" b="1" dirty="0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      C-&gt;X  c-&gt;x  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非字母字符不变。要求编程序    </a:t>
            </a:r>
            <a:r>
              <a:rPr lang="en-US" altLang="zh-CN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…    …</a:t>
            </a:r>
            <a:r>
              <a:rPr lang="zh-CN" altLang="en-US" sz="2800" b="1" dirty="0">
                <a:solidFill>
                  <a:srgbClr val="FFFFFF"/>
                </a:solidFill>
                <a:latin typeface="宋体" panose="02010600030101010101" pitchFamily="2" charset="-122"/>
              </a:rPr>
              <a:t>将密码译回原文，并输出密码和原文。</a:t>
            </a:r>
            <a:endParaRPr lang="en-US" altLang="zh-CN" sz="2800" b="1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3086"/>
            <a:ext cx="7086964" cy="4483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84" y="2273086"/>
            <a:ext cx="5233016" cy="1008112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763000" cy="9540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13.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编一程序，将两个字符连接起来，不要用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strcat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函数。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060848"/>
            <a:ext cx="5950256" cy="438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6872"/>
            <a:ext cx="3862542" cy="792088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250825" y="3525838"/>
            <a:ext cx="8659813" cy="26400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注意：</a:t>
            </a:r>
          </a:p>
          <a:p>
            <a:pPr>
              <a:lnSpc>
                <a:spcPct val="115000"/>
              </a:lnSpc>
            </a:pPr>
            <a:r>
              <a:rPr kumimoji="1" lang="zh-CN" altLang="en-US" sz="2800">
                <a:latin typeface="宋体" panose="02010600030101010101" pitchFamily="2" charset="-122"/>
              </a:rPr>
              <a:t>定义数组时用到的</a:t>
            </a:r>
            <a:r>
              <a:rPr kumimoji="1" lang="zh-CN" altLang="en-US" sz="2800">
                <a:latin typeface="Courier New" panose="02070309020205020404" pitchFamily="49" charset="0"/>
              </a:rPr>
              <a:t>“</a:t>
            </a:r>
            <a:r>
              <a:rPr kumimoji="1" lang="zh-CN" altLang="en-US" sz="2800">
                <a:latin typeface="宋体" panose="02010600030101010101" pitchFamily="2" charset="-122"/>
              </a:rPr>
              <a:t>数组名［常量表达式］</a:t>
            </a:r>
            <a:r>
              <a:rPr kumimoji="1" lang="zh-CN" altLang="en-US" sz="2800">
                <a:latin typeface="Courier New" panose="02070309020205020404" pitchFamily="49" charset="0"/>
              </a:rPr>
              <a:t>”</a:t>
            </a:r>
            <a:r>
              <a:rPr kumimoji="1" lang="zh-CN" altLang="en-US" sz="2800">
                <a:latin typeface="宋体" panose="02010600030101010101" pitchFamily="2" charset="-122"/>
              </a:rPr>
              <a:t> 和引用数组元素时用到的</a:t>
            </a:r>
            <a:r>
              <a:rPr kumimoji="1" lang="zh-CN" altLang="en-US" sz="2800">
                <a:latin typeface="Courier New" panose="02070309020205020404" pitchFamily="49" charset="0"/>
              </a:rPr>
              <a:t>“</a:t>
            </a:r>
            <a:r>
              <a:rPr kumimoji="1" lang="zh-CN" altLang="en-US" sz="2800">
                <a:latin typeface="宋体" panose="02010600030101010101" pitchFamily="2" charset="-122"/>
              </a:rPr>
              <a:t>数组名［下标］</a:t>
            </a:r>
            <a:r>
              <a:rPr kumimoji="1" lang="zh-CN" altLang="en-US" sz="2800">
                <a:latin typeface="Courier New" panose="02070309020205020404" pitchFamily="49" charset="0"/>
              </a:rPr>
              <a:t>”</a:t>
            </a:r>
            <a:r>
              <a:rPr kumimoji="1" lang="zh-CN" altLang="en-US" sz="2800">
                <a:latin typeface="宋体" panose="02010600030101010101" pitchFamily="2" charset="-122"/>
              </a:rPr>
              <a:t> 是有区别</a:t>
            </a:r>
            <a:r>
              <a:rPr kumimoji="1" lang="zh-CN" altLang="en-US" sz="2800" smtClean="0">
                <a:latin typeface="宋体" panose="02010600030101010101" pitchFamily="2" charset="-122"/>
              </a:rPr>
              <a:t>的</a:t>
            </a:r>
            <a:endParaRPr kumimoji="1" lang="zh-CN" altLang="en-US" sz="280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kumimoji="1"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例如∶</a:t>
            </a:r>
            <a:r>
              <a:rPr kumimoji="1" lang="zh-CN" altLang="en-US" sz="2800">
                <a:latin typeface="宋体" panose="02010600030101010101" pitchFamily="2" charset="-122"/>
              </a:rPr>
              <a:t> </a:t>
            </a:r>
            <a:r>
              <a:rPr kumimoji="1" lang="en-US" altLang="zh-CN" sz="2800">
                <a:latin typeface="宋体" panose="02010600030101010101" pitchFamily="2" charset="-122"/>
              </a:rPr>
              <a:t>int a[10];    </a:t>
            </a:r>
            <a:endParaRPr kumimoji="1" lang="en-US" altLang="zh-CN" sz="280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kumimoji="1" lang="en-US" altLang="zh-CN" sz="2800">
                <a:latin typeface="宋体" panose="02010600030101010101" pitchFamily="2" charset="-122"/>
              </a:rPr>
              <a:t>       t=a[6];       </a:t>
            </a:r>
            <a:endParaRPr kumimoji="1" lang="en-US" altLang="zh-CN" sz="2800" b="1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76200" y="449263"/>
            <a:ext cx="5694363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600" b="1">
                <a:latin typeface="宋体" panose="02010600030101010101" pitchFamily="2" charset="-122"/>
              </a:rPr>
              <a:t> 6.1.2</a:t>
            </a:r>
            <a:r>
              <a:rPr kumimoji="1" lang="zh-CN" altLang="en-US" sz="3600" b="1">
                <a:latin typeface="宋体" panose="02010600030101010101" pitchFamily="2" charset="-122"/>
              </a:rPr>
              <a:t>一维数组元素的引用</a:t>
            </a:r>
          </a:p>
        </p:txBody>
      </p:sp>
      <p:sp>
        <p:nvSpPr>
          <p:cNvPr id="616463" name="Text Box 15"/>
          <p:cNvSpPr txBox="1">
            <a:spLocks noChangeArrowheads="1"/>
          </p:cNvSpPr>
          <p:nvPr/>
        </p:nvSpPr>
        <p:spPr bwMode="auto">
          <a:xfrm>
            <a:off x="539750" y="1052513"/>
            <a:ext cx="770413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1" dirty="0" smtClean="0">
                <a:latin typeface="宋体" panose="02010600030101010101" pitchFamily="2" charset="-122"/>
              </a:rPr>
              <a:t>1.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数组元素的引用方式</a:t>
            </a:r>
          </a:p>
          <a:p>
            <a:pPr eaLnBrk="1" hangingPunct="1">
              <a:defRPr/>
            </a:pPr>
            <a:r>
              <a:rPr kumimoji="1" lang="zh-CN" altLang="en-US" sz="2800" dirty="0" smtClean="0"/>
              <a:t>数组名［下标］</a:t>
            </a:r>
          </a:p>
          <a:p>
            <a:pPr marL="457200" indent="-457200" eaLnBrk="1" hangingPunct="1"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dirty="0" smtClean="0"/>
              <a:t>下标可以是整型常量或整型表达式。</a:t>
            </a:r>
          </a:p>
          <a:p>
            <a:pPr eaLnBrk="1" hangingPunct="1">
              <a:defRPr/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例如</a:t>
            </a:r>
            <a:r>
              <a:rPr kumimoji="1" lang="en-US" altLang="zh-CN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: 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［</a:t>
            </a:r>
            <a:r>
              <a:rPr kumimoji="1" lang="en-US" altLang="zh-CN" sz="2800" dirty="0" smtClean="0"/>
              <a:t>0</a:t>
            </a:r>
            <a:r>
              <a:rPr kumimoji="1" lang="zh-CN" altLang="en-US" sz="2800" dirty="0" smtClean="0"/>
              <a:t>］</a:t>
            </a:r>
            <a:r>
              <a:rPr kumimoji="1" lang="en-US" altLang="zh-CN" sz="2800" dirty="0" smtClean="0"/>
              <a:t>=a</a:t>
            </a:r>
            <a:r>
              <a:rPr kumimoji="1" lang="zh-CN" altLang="en-US" sz="2800" dirty="0" smtClean="0"/>
              <a:t>［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］</a:t>
            </a:r>
            <a:r>
              <a:rPr kumimoji="1" lang="en-US" altLang="zh-CN" sz="2800" dirty="0" smtClean="0"/>
              <a:t>+a</a:t>
            </a:r>
            <a:r>
              <a:rPr kumimoji="1" lang="zh-CN" altLang="en-US" sz="2800" dirty="0" smtClean="0"/>
              <a:t>［</a:t>
            </a:r>
            <a:r>
              <a:rPr kumimoji="1" lang="en-US" altLang="zh-CN" sz="2800" dirty="0" smtClean="0"/>
              <a:t>7</a:t>
            </a:r>
            <a:r>
              <a:rPr kumimoji="1" lang="zh-CN" altLang="en-US" sz="2800" dirty="0" smtClean="0"/>
              <a:t>］</a:t>
            </a:r>
            <a:r>
              <a:rPr kumimoji="1" lang="en-US" altLang="zh-CN" sz="2800" dirty="0" smtClean="0"/>
              <a:t>-a</a:t>
            </a:r>
            <a:r>
              <a:rPr kumimoji="1" lang="zh-CN" altLang="en-US" sz="2800" dirty="0" smtClean="0"/>
              <a:t>［</a:t>
            </a:r>
            <a:r>
              <a:rPr kumimoji="1" lang="en-US" altLang="zh-CN" sz="2800" dirty="0" smtClean="0"/>
              <a:t>2*3</a:t>
            </a:r>
            <a:r>
              <a:rPr kumimoji="1" lang="zh-CN" altLang="en-US" sz="2800" dirty="0" smtClean="0"/>
              <a:t>］</a:t>
            </a:r>
          </a:p>
          <a:p>
            <a:pPr marL="457200" indent="-457200" eaLnBrk="1" hangingPunct="1"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dirty="0" smtClean="0"/>
              <a:t>数组必须先定义，后使用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6" grpId="0" animBg="1"/>
      <p:bldP spid="616463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763000" cy="2246313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14.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编一程序，将两个字符串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s1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s2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比较，若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s1&gt;s2,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输出一个正数；若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s1=s2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，输出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；若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s1&lt;s2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，输出一个负数。不要使用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strcmp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函数。两个字符串用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gets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函数读入。输出的正数或负数的绝对值应是相比较的两个字符串相应字符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ASCII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码的差值。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05"/>
            <a:ext cx="7372729" cy="3797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2" y="3188673"/>
            <a:ext cx="1936850" cy="584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07" y="3778093"/>
            <a:ext cx="1866996" cy="5397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59" y="4366310"/>
            <a:ext cx="1835244" cy="628682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08050"/>
            <a:ext cx="8763000" cy="13843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15.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编一程序，将字符数组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s2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中全部字符复制到字符数组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s1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中。不用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strcpy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函数。复制时，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’\0’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也要复制过去。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 ’\0’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后面的字符不复制。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7" y="2492896"/>
            <a:ext cx="4788146" cy="3511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68960"/>
            <a:ext cx="3056070" cy="576064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50825" y="549275"/>
            <a:ext cx="60801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en-US" altLang="zh-CN" sz="3200" b="1">
                <a:latin typeface="宋体" panose="02010600030101010101" pitchFamily="2" charset="-122"/>
              </a:rPr>
              <a:t>2.</a:t>
            </a:r>
            <a:r>
              <a:rPr kumimoji="1" lang="zh-CN" altLang="en-US" sz="3200" b="1">
                <a:latin typeface="宋体" panose="02010600030101010101" pitchFamily="2" charset="-122"/>
              </a:rPr>
              <a:t>一维数组元素引用的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程序实例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17479" name="Rectangle 7"/>
          <p:cNvSpPr>
            <a:spLocks noChangeArrowheads="1"/>
          </p:cNvSpPr>
          <p:nvPr/>
        </p:nvSpPr>
        <p:spPr bwMode="auto">
          <a:xfrm>
            <a:off x="323850" y="1125538"/>
            <a:ext cx="4953000" cy="5181600"/>
          </a:xfrm>
          <a:prstGeom prst="rect">
            <a:avLst/>
          </a:prstGeom>
          <a:solidFill>
            <a:srgbClr val="006699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#include &lt;stdio.h&gt;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void main()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{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int i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［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］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for (i=0; i&lt;=9;i++)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   a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［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］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=i;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for(i=9;i&gt;=0; i--)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printf("%d ″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［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smtClean="0">
                <a:solidFill>
                  <a:schemeClr val="bg1"/>
                </a:solidFill>
                <a:latin typeface="宋体" panose="02010600030101010101" pitchFamily="2" charset="-122"/>
              </a:rPr>
              <a:t>］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  printf("\n″);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}</a:t>
            </a:r>
            <a:r>
              <a:rPr lang="en-US" altLang="zh-CN" sz="2800" smtClean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u="sng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7480" name="Text Box 8"/>
          <p:cNvSpPr txBox="1">
            <a:spLocks noChangeArrowheads="1"/>
          </p:cNvSpPr>
          <p:nvPr/>
        </p:nvSpPr>
        <p:spPr bwMode="auto">
          <a:xfrm>
            <a:off x="5334000" y="2667000"/>
            <a:ext cx="3657600" cy="3081338"/>
          </a:xfrm>
          <a:prstGeom prst="rect">
            <a:avLst/>
          </a:prstGeom>
          <a:solidFill>
            <a:srgbClr val="808000"/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u="sng">
                <a:solidFill>
                  <a:srgbClr val="FFFF66"/>
                </a:solidFill>
                <a:latin typeface="宋体" panose="02010600030101010101" pitchFamily="2" charset="-122"/>
              </a:rPr>
              <a:t>运行结果如下：</a:t>
            </a:r>
          </a:p>
          <a:p>
            <a:endParaRPr kumimoji="1" lang="zh-CN" altLang="en-US" sz="2800" b="1" u="sng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r>
              <a:rPr kumimoji="1"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9 8 7 6 5 4 3 2 1 0</a:t>
            </a:r>
          </a:p>
          <a:p>
            <a:r>
              <a:rPr kumimoji="1"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</a:p>
          <a:p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程序使</a:t>
            </a:r>
            <a:r>
              <a:rPr kumimoji="1"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［</a:t>
            </a:r>
            <a:r>
              <a:rPr kumimoji="1"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］到</a:t>
            </a:r>
          </a:p>
          <a:p>
            <a:r>
              <a:rPr kumimoji="1"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［</a:t>
            </a:r>
            <a:r>
              <a:rPr kumimoji="1"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9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］的值为</a:t>
            </a:r>
            <a:r>
              <a:rPr kumimoji="1"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～</a:t>
            </a:r>
            <a:r>
              <a:rPr kumimoji="1"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9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，然后按逆序输出。</a:t>
            </a:r>
          </a:p>
        </p:txBody>
      </p:sp>
      <p:sp>
        <p:nvSpPr>
          <p:cNvPr id="18437" name="文本框 2"/>
          <p:cNvSpPr txBox="1">
            <a:spLocks noChangeArrowheads="1"/>
          </p:cNvSpPr>
          <p:nvPr/>
        </p:nvSpPr>
        <p:spPr bwMode="auto">
          <a:xfrm>
            <a:off x="5580063" y="1438275"/>
            <a:ext cx="201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/>
              <a:t>例</a:t>
            </a:r>
            <a:r>
              <a:rPr lang="en-US" altLang="zh-CN" sz="4000"/>
              <a:t>6.1</a:t>
            </a:r>
            <a:endParaRPr lang="zh-CN" altLang="en-US" sz="4000"/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8" grpId="0" autoUpdateAnimBg="0"/>
      <p:bldP spid="617479" grpId="0" animBg="1"/>
      <p:bldP spid="61748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539750" y="141287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/>
                    </a:gs>
                    <a:gs pos="100000">
                      <a:srgbClr val="5E00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对数组元素初始化的实现方法：</a:t>
            </a:r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304800" y="2133600"/>
            <a:ext cx="88392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在定义数组时对数组元素赋以初值。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:int a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={0,1,2,3,4,5,6,7,8,9};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将数组元素的初值依次放在一对花括弧内。经过上面的定义和初始化之后，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=0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=1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=2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=3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=4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=5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=6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=7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=8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9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=9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endParaRPr lang="zh-CN" altLang="en-US" sz="2800"/>
          </a:p>
        </p:txBody>
      </p: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395288" y="692150"/>
            <a:ext cx="47466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600" b="1">
                <a:latin typeface="宋体" panose="02010600030101010101" pitchFamily="2" charset="-122"/>
              </a:rPr>
              <a:t> 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6.1.3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一维数组的初始化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1" grpId="0" autoUpdateAnimBg="0"/>
      <p:bldP spid="6205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596900" y="3376613"/>
            <a:ext cx="85836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3. 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如果想使一个数组中全部元素值为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，可以写成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int  a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［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］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={0,0,0,0,0,0,0,0,0,0};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或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int a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［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］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={0};</a:t>
            </a:r>
          </a:p>
          <a:p>
            <a:pPr algn="just"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latin typeface="宋体" panose="02010600030101010101" pitchFamily="2" charset="-122"/>
              </a:rPr>
              <a:t>不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能写成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int a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={0*10};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19534" name="Text Box 14"/>
          <p:cNvSpPr txBox="1">
            <a:spLocks noChangeArrowheads="1"/>
          </p:cNvSpPr>
          <p:nvPr/>
        </p:nvSpPr>
        <p:spPr bwMode="auto">
          <a:xfrm>
            <a:off x="596900" y="981075"/>
            <a:ext cx="84582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2. </a:t>
            </a:r>
            <a:r>
              <a:rPr lang="zh-CN" altLang="en-US" sz="2800" b="1">
                <a:latin typeface="宋体" panose="02010600030101010101" pitchFamily="2" charset="-122"/>
              </a:rPr>
              <a:t>可以只给一部分元素赋值。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:  int a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={0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4};</a:t>
            </a:r>
            <a:r>
              <a:rPr lang="en-US" altLang="zh-CN" sz="2800">
                <a:latin typeface="宋体" panose="02010600030101010101" pitchFamily="2" charset="-122"/>
              </a:rPr>
              <a:t>    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定义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数组有</a:t>
            </a:r>
            <a:r>
              <a:rPr lang="en-US" altLang="zh-CN" sz="2800">
                <a:latin typeface="宋体" panose="02010600030101010101" pitchFamily="2" charset="-122"/>
              </a:rPr>
              <a:t>10</a:t>
            </a:r>
            <a:r>
              <a:rPr lang="zh-CN" altLang="en-US" sz="2800">
                <a:latin typeface="宋体" panose="02010600030101010101" pitchFamily="2" charset="-122"/>
              </a:rPr>
              <a:t>个元素，但花括弧内只提供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个初值，这表示只给前面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个元素赋初值，后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个元素值为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/>
      <p:bldP spid="619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45820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4. 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在对全部数组元素赋初值时，由于数据的个数已经确定，因此可以不指定数组长度。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例如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:int a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［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］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={1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5};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也可以写成</a:t>
            </a:r>
            <a:r>
              <a:rPr lang="zh-CN" altLang="en-US" sz="2800" b="1"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int a</a:t>
            </a:r>
            <a:r>
              <a:rPr lang="zh-CN" altLang="en-US" sz="2800" b="1">
                <a:latin typeface="宋体" panose="02010600030101010101" pitchFamily="2" charset="-122"/>
              </a:rPr>
              <a:t>［］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={1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5};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int 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={1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5};  </a:t>
            </a:r>
            <a:r>
              <a:rPr lang="zh-CN" altLang="en-US" sz="2800">
                <a:latin typeface="宋体" panose="02010600030101010101" pitchFamily="2" charset="-122"/>
              </a:rPr>
              <a:t>只初始化前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个元素，后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个元素为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323850" y="69215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hlink"/>
              </a:buClr>
              <a:buFont typeface="Wingdings" panose="05000000000000000000" pitchFamily="2" charset="2"/>
              <a:buChar char="«"/>
            </a:pPr>
            <a:r>
              <a:rPr kumimoji="1" lang="zh-CN" altLang="en-US" sz="2800">
                <a:ea typeface="华文中宋" panose="02010600040101010101" pitchFamily="2" charset="-122"/>
              </a:rPr>
              <a:t>程序举例</a:t>
            </a:r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738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</a:t>
            </a:r>
            <a:r>
              <a:rPr kumimoji="1" lang="zh-CN" altLang="en-US" sz="2400" b="1"/>
              <a:t>例</a:t>
            </a:r>
            <a:r>
              <a:rPr kumimoji="1" lang="en-US" altLang="zh-CN" sz="2400" b="1"/>
              <a:t>&gt;  </a:t>
            </a:r>
            <a:r>
              <a:rPr kumimoji="1" lang="zh-CN" altLang="en-US" sz="2400" b="1"/>
              <a:t>读</a:t>
            </a:r>
            <a:r>
              <a:rPr kumimoji="1" lang="en-US" altLang="zh-CN" sz="2400" b="1"/>
              <a:t>10</a:t>
            </a:r>
            <a:r>
              <a:rPr kumimoji="1" lang="zh-CN" altLang="en-US" sz="2400" b="1"/>
              <a:t>个整数存入数组，找出其中最大值和最小值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550863" y="2417763"/>
            <a:ext cx="4805362" cy="33559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00"/>
                </a:solidFill>
              </a:rPr>
              <a:t>步骤</a:t>
            </a:r>
            <a:r>
              <a:rPr kumimoji="1" lang="en-US" altLang="zh-CN" sz="2400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kumimoji="1" lang="en-US" altLang="zh-CN" sz="2400">
                <a:solidFill>
                  <a:srgbClr val="000000"/>
                </a:solidFill>
              </a:rPr>
              <a:t>1. </a:t>
            </a:r>
            <a:r>
              <a:rPr kumimoji="1" lang="zh-CN" altLang="en-US" sz="2400">
                <a:solidFill>
                  <a:srgbClr val="000000"/>
                </a:solidFill>
              </a:rPr>
              <a:t>输入</a:t>
            </a:r>
            <a:r>
              <a:rPr kumimoji="1" lang="en-US" altLang="zh-CN" sz="2400">
                <a:solidFill>
                  <a:srgbClr val="000000"/>
                </a:solidFill>
              </a:rPr>
              <a:t>:for</a:t>
            </a:r>
            <a:r>
              <a:rPr kumimoji="1" lang="zh-CN" altLang="zh-CN" sz="2400">
                <a:solidFill>
                  <a:srgbClr val="000000"/>
                </a:solidFill>
              </a:rPr>
              <a:t>循环输入10个整数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1" hangingPunct="1"/>
            <a:r>
              <a:rPr kumimoji="1" lang="en-US" altLang="zh-CN" sz="2400">
                <a:solidFill>
                  <a:srgbClr val="000000"/>
                </a:solidFill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</a:rPr>
              <a:t>处理</a:t>
            </a:r>
            <a:r>
              <a:rPr kumimoji="1" lang="en-US" altLang="zh-CN" sz="2400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kumimoji="1" lang="en-US" altLang="zh-CN" sz="2400">
                <a:solidFill>
                  <a:srgbClr val="000000"/>
                </a:solidFill>
              </a:rPr>
              <a:t>(a) </a:t>
            </a:r>
            <a:r>
              <a:rPr kumimoji="1" lang="zh-CN" altLang="zh-CN" sz="2400">
                <a:solidFill>
                  <a:srgbClr val="000000"/>
                </a:solidFill>
              </a:rPr>
              <a:t>先令</a:t>
            </a:r>
            <a:r>
              <a:rPr kumimoji="1" lang="en-US" altLang="zh-CN" sz="2400">
                <a:solidFill>
                  <a:srgbClr val="000000"/>
                </a:solidFill>
              </a:rPr>
              <a:t>max=min=x[0]</a:t>
            </a:r>
          </a:p>
          <a:p>
            <a:pPr eaLnBrk="1" hangingPunct="1"/>
            <a:r>
              <a:rPr kumimoji="1" lang="en-US" altLang="zh-CN" sz="2400">
                <a:solidFill>
                  <a:srgbClr val="000000"/>
                </a:solidFill>
              </a:rPr>
              <a:t>(b) </a:t>
            </a:r>
            <a:r>
              <a:rPr kumimoji="1" lang="zh-CN" altLang="zh-CN" sz="2400">
                <a:solidFill>
                  <a:srgbClr val="000000"/>
                </a:solidFill>
              </a:rPr>
              <a:t>依次用</a:t>
            </a:r>
            <a:r>
              <a:rPr kumimoji="1" lang="en-US" altLang="zh-CN" sz="2400">
                <a:solidFill>
                  <a:srgbClr val="000000"/>
                </a:solidFill>
              </a:rPr>
              <a:t>x[i]</a:t>
            </a:r>
            <a:r>
              <a:rPr kumimoji="1" lang="zh-CN" altLang="zh-CN" sz="2400">
                <a:solidFill>
                  <a:srgbClr val="000000"/>
                </a:solidFill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</a:rPr>
              <a:t>max,min</a:t>
            </a:r>
            <a:r>
              <a:rPr kumimoji="1" lang="zh-CN" altLang="zh-CN" sz="2400">
                <a:solidFill>
                  <a:srgbClr val="000000"/>
                </a:solidFill>
              </a:rPr>
              <a:t>比较(循环)</a:t>
            </a:r>
          </a:p>
          <a:p>
            <a:pPr eaLnBrk="1" hangingPunct="1"/>
            <a:r>
              <a:rPr kumimoji="1" lang="zh-CN" altLang="zh-CN" sz="2400">
                <a:solidFill>
                  <a:srgbClr val="000000"/>
                </a:solidFill>
              </a:rPr>
              <a:t>     若</a:t>
            </a:r>
            <a:r>
              <a:rPr kumimoji="1" lang="en-US" altLang="zh-CN" sz="2400">
                <a:solidFill>
                  <a:srgbClr val="000000"/>
                </a:solidFill>
              </a:rPr>
              <a:t>x[i]&gt;max,</a:t>
            </a:r>
            <a:r>
              <a:rPr kumimoji="1" lang="zh-CN" altLang="zh-CN" sz="2400">
                <a:solidFill>
                  <a:srgbClr val="000000"/>
                </a:solidFill>
              </a:rPr>
              <a:t>令</a:t>
            </a:r>
            <a:r>
              <a:rPr kumimoji="1" lang="en-US" altLang="zh-CN" sz="2400">
                <a:solidFill>
                  <a:srgbClr val="000000"/>
                </a:solidFill>
              </a:rPr>
              <a:t>max=x[i]</a:t>
            </a:r>
          </a:p>
          <a:p>
            <a:pPr eaLnBrk="1" hangingPunct="1"/>
            <a:r>
              <a:rPr kumimoji="1" lang="en-US" altLang="zh-CN" sz="2400">
                <a:solidFill>
                  <a:srgbClr val="000000"/>
                </a:solidFill>
              </a:rPr>
              <a:t>     </a:t>
            </a:r>
            <a:r>
              <a:rPr kumimoji="1" lang="zh-CN" altLang="zh-CN" sz="2400">
                <a:solidFill>
                  <a:srgbClr val="000000"/>
                </a:solidFill>
              </a:rPr>
              <a:t>若</a:t>
            </a:r>
            <a:r>
              <a:rPr kumimoji="1" lang="en-US" altLang="zh-CN" sz="2400">
                <a:solidFill>
                  <a:srgbClr val="000000"/>
                </a:solidFill>
              </a:rPr>
              <a:t>x[i]&lt;min,</a:t>
            </a:r>
            <a:r>
              <a:rPr kumimoji="1" lang="zh-CN" altLang="zh-CN" sz="2400">
                <a:solidFill>
                  <a:srgbClr val="000000"/>
                </a:solidFill>
              </a:rPr>
              <a:t>令</a:t>
            </a:r>
            <a:r>
              <a:rPr kumimoji="1" lang="en-US" altLang="zh-CN" sz="2400">
                <a:solidFill>
                  <a:srgbClr val="000000"/>
                </a:solidFill>
              </a:rPr>
              <a:t>min=x[i]</a:t>
            </a:r>
          </a:p>
          <a:p>
            <a:pPr eaLnBrk="1" hangingPunct="1"/>
            <a:r>
              <a:rPr kumimoji="1" lang="en-US" altLang="zh-CN" sz="2400">
                <a:solidFill>
                  <a:srgbClr val="000000"/>
                </a:solidFill>
              </a:rPr>
              <a:t>3. </a:t>
            </a:r>
            <a:r>
              <a:rPr kumimoji="1" lang="zh-CN" altLang="zh-CN" sz="2400">
                <a:solidFill>
                  <a:srgbClr val="000000"/>
                </a:solidFill>
              </a:rPr>
              <a:t>输出:</a:t>
            </a:r>
            <a:r>
              <a:rPr kumimoji="1" lang="en-US" altLang="zh-CN" sz="2400">
                <a:solidFill>
                  <a:srgbClr val="000000"/>
                </a:solidFill>
              </a:rPr>
              <a:t>max</a:t>
            </a:r>
            <a:r>
              <a:rPr kumimoji="1" lang="zh-CN" altLang="zh-CN" sz="2400">
                <a:solidFill>
                  <a:srgbClr val="000000"/>
                </a:solidFill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</a:rPr>
              <a:t>min 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</a:endParaRP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3733800" y="228600"/>
            <a:ext cx="5337175" cy="6337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#include &lt;stdio.h&gt;</a:t>
            </a:r>
          </a:p>
          <a:p>
            <a:pPr eaLnBrk="1" hangingPunct="1"/>
            <a:r>
              <a:rPr kumimoji="1" lang="en-US" altLang="zh-CN" sz="2400"/>
              <a:t>#define SIZE 10</a:t>
            </a:r>
          </a:p>
          <a:p>
            <a:pPr eaLnBrk="1" hangingPunct="1"/>
            <a:r>
              <a:rPr kumimoji="1" lang="en-US" altLang="zh-CN" sz="2400"/>
              <a:t>int main()</a:t>
            </a:r>
          </a:p>
          <a:p>
            <a:pPr eaLnBrk="1" hangingPunct="1"/>
            <a:r>
              <a:rPr kumimoji="1" lang="en-US" altLang="zh-CN" sz="2400"/>
              <a:t>{   int x[SIZE],i,max,min;</a:t>
            </a:r>
          </a:p>
          <a:p>
            <a:pPr eaLnBrk="1" hangingPunct="1"/>
            <a:r>
              <a:rPr kumimoji="1" lang="en-US" altLang="zh-CN" sz="2400"/>
              <a:t>    printf("Enter 10 integers:\n");</a:t>
            </a:r>
          </a:p>
          <a:p>
            <a:pPr eaLnBrk="1" hangingPunct="1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0000FF"/>
                </a:solidFill>
              </a:rPr>
              <a:t>for(i=0;i&lt;SIZE;i++)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{   printf("%d:",i+1);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	scanf("%d",&amp;x[i]);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}</a:t>
            </a:r>
          </a:p>
          <a:p>
            <a:pPr eaLnBrk="1" hangingPunct="1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CC00CC"/>
                </a:solidFill>
              </a:rPr>
              <a:t>max=min=x[0];</a:t>
            </a:r>
          </a:p>
          <a:p>
            <a:pPr eaLnBrk="1" hangingPunct="1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FF0000"/>
                </a:solidFill>
              </a:rPr>
              <a:t>for(i=1;i&lt;SIZE;i++)</a:t>
            </a:r>
          </a:p>
          <a:p>
            <a:pPr eaLnBrk="1" hangingPunct="1"/>
            <a:r>
              <a:rPr kumimoji="1" lang="en-US" altLang="zh-CN" sz="2400">
                <a:solidFill>
                  <a:srgbClr val="FF0000"/>
                </a:solidFill>
              </a:rPr>
              <a:t>    {  if(x[i]&gt;max)  max=x[i];</a:t>
            </a:r>
          </a:p>
          <a:p>
            <a:pPr eaLnBrk="1" hangingPunct="1"/>
            <a:r>
              <a:rPr kumimoji="1" lang="en-US" altLang="zh-CN" sz="2400">
                <a:solidFill>
                  <a:srgbClr val="FF0000"/>
                </a:solidFill>
              </a:rPr>
              <a:t>       if(x[i]&lt;min)  min=x[i];</a:t>
            </a:r>
          </a:p>
          <a:p>
            <a:pPr eaLnBrk="1" hangingPunct="1"/>
            <a:r>
              <a:rPr kumimoji="1" lang="en-US" altLang="zh-CN" sz="2400">
                <a:solidFill>
                  <a:srgbClr val="FF0000"/>
                </a:solidFill>
              </a:rPr>
              <a:t>    }</a:t>
            </a:r>
          </a:p>
          <a:p>
            <a:pPr eaLnBrk="1" hangingPunct="1"/>
            <a:r>
              <a:rPr kumimoji="1" lang="en-US" altLang="zh-CN" sz="2400"/>
              <a:t>    printf("Maximum value is %d\n",max);</a:t>
            </a:r>
          </a:p>
          <a:p>
            <a:pPr eaLnBrk="1" hangingPunct="1"/>
            <a:r>
              <a:rPr kumimoji="1" lang="en-US" altLang="zh-CN" sz="2400"/>
              <a:t>    printf("Minimum value is %d\n",min);</a:t>
            </a:r>
          </a:p>
          <a:p>
            <a:pPr eaLnBrk="1" hangingPunct="1"/>
            <a:r>
              <a:rPr kumimoji="1" lang="en-US" altLang="zh-CN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178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1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1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71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71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71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71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717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717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7178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7178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7178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7178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7178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7178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6" grpId="0" build="p" autoUpdateAnimBg="0"/>
      <p:bldP spid="717827" grpId="0" build="p" autoUpdateAnimBg="0"/>
      <p:bldP spid="717828" grpId="0" animBg="1" autoUpdateAnimBg="0"/>
      <p:bldP spid="717829" grpId="0" uiExpand="1" build="allAtOnce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70" name="Rectangle 26"/>
          <p:cNvSpPr>
            <a:spLocks noChangeArrowheads="1"/>
          </p:cNvSpPr>
          <p:nvPr/>
        </p:nvSpPr>
        <p:spPr bwMode="auto">
          <a:xfrm>
            <a:off x="914400" y="1979613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6.2</a:t>
            </a:r>
            <a:r>
              <a:rPr lang="zh-CN" altLang="en-US" sz="2800" b="1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kumimoji="0" lang="zh-CN" altLang="en-US" sz="2800" b="1" dirty="0" smtClean="0">
                <a:solidFill>
                  <a:srgbClr val="336600"/>
                </a:solidFill>
                <a:latin typeface="宋体" panose="02010600030101010101" pitchFamily="2" charset="-122"/>
              </a:rPr>
              <a:t>用数组来处理</a:t>
            </a:r>
            <a:r>
              <a:rPr kumimoji="0" lang="en-US" altLang="zh-CN" sz="2800" b="1" dirty="0" smtClean="0">
                <a:solidFill>
                  <a:srgbClr val="3366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en-US" sz="2800" b="1" dirty="0" smtClean="0">
                <a:solidFill>
                  <a:srgbClr val="336600"/>
                </a:solidFill>
                <a:latin typeface="宋体" panose="02010600030101010101" pitchFamily="2" charset="-122"/>
              </a:rPr>
              <a:t>求解</a:t>
            </a:r>
            <a:r>
              <a:rPr kumimoji="0" lang="en-US" altLang="zh-CN" sz="2800" b="1" dirty="0" smtClean="0">
                <a:solidFill>
                  <a:srgbClr val="336600"/>
                </a:solidFill>
              </a:rPr>
              <a:t>Fibonacci</a:t>
            </a:r>
            <a:r>
              <a:rPr kumimoji="0" lang="zh-CN" altLang="en-US" sz="2800" b="1" dirty="0" smtClean="0">
                <a:solidFill>
                  <a:srgbClr val="336600"/>
                </a:solidFill>
                <a:latin typeface="宋体" panose="02010600030101010101" pitchFamily="2" charset="-122"/>
              </a:rPr>
              <a:t>数列。</a:t>
            </a:r>
            <a:endParaRPr lang="zh-CN" altLang="en-US" sz="2800" b="1" dirty="0" smtClean="0">
              <a:solidFill>
                <a:srgbClr val="33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446088" y="2627313"/>
            <a:ext cx="83026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Fibonacci</a:t>
            </a:r>
            <a:r>
              <a:rPr lang="zh-CN" altLang="en-US" sz="2800" b="1">
                <a:latin typeface="宋体" panose="02010600030101010101" pitchFamily="2" charset="-122"/>
              </a:rPr>
              <a:t>数列公式：</a:t>
            </a:r>
            <a:r>
              <a:rPr kumimoji="1" lang="zh-CN" altLang="en-US" sz="2800" b="1">
                <a:latin typeface="宋体" panose="02010600030101010101" pitchFamily="2" charset="-122"/>
              </a:rPr>
              <a:t>已知</a:t>
            </a:r>
            <a:r>
              <a:rPr kumimoji="1" lang="en-US" altLang="zh-CN" sz="2800" b="1">
                <a:latin typeface="宋体" panose="02010600030101010101" pitchFamily="2" charset="-122"/>
              </a:rPr>
              <a:t>:</a:t>
            </a:r>
            <a:r>
              <a:rPr kumimoji="1" lang="en-US" altLang="zh-CN" sz="2800" b="1">
                <a:solidFill>
                  <a:srgbClr val="FFCC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2800" b="1">
                <a:solidFill>
                  <a:srgbClr val="FFCC00"/>
                </a:solidFill>
                <a:latin typeface="宋体" panose="02010600030101010101" pitchFamily="2" charset="-122"/>
              </a:rPr>
              <a:t>                  </a:t>
            </a:r>
            <a:r>
              <a:rPr kumimoji="1" lang="en-US" altLang="zh-CN" sz="2800" b="1">
                <a:latin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800" b="1">
                <a:latin typeface="宋体" panose="02010600030101010101" pitchFamily="2" charset="-122"/>
              </a:rPr>
              <a:t>=f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800" b="1">
                <a:latin typeface="宋体" panose="02010600030101010101" pitchFamily="2" charset="-122"/>
              </a:rPr>
              <a:t>=1 </a:t>
            </a:r>
          </a:p>
          <a:p>
            <a:pPr algn="ctr" eaLnBrk="1" hangingPunct="1"/>
            <a:r>
              <a:rPr kumimoji="1" lang="en-US" altLang="zh-CN" sz="2800" b="1">
                <a:latin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800" b="1">
                <a:latin typeface="宋体" panose="02010600030101010101" pitchFamily="2" charset="-122"/>
              </a:rPr>
              <a:t>=f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n-1</a:t>
            </a:r>
            <a:r>
              <a:rPr kumimoji="1" lang="en-US" altLang="zh-CN" sz="2800" b="1">
                <a:latin typeface="宋体" panose="02010600030101010101" pitchFamily="2" charset="-122"/>
              </a:rPr>
              <a:t>+f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n-2  </a:t>
            </a:r>
          </a:p>
          <a:p>
            <a:pPr algn="ctr" eaLnBrk="1" hangingPunct="1"/>
            <a:endParaRPr kumimoji="1" lang="en-US" altLang="zh-CN" sz="2800" b="1" baseline="-25000">
              <a:latin typeface="宋体" panose="02010600030101010101" pitchFamily="2" charset="-122"/>
            </a:endParaRPr>
          </a:p>
          <a:p>
            <a:pPr algn="ctr" eaLnBrk="1" hangingPunct="1"/>
            <a:r>
              <a:rPr kumimoji="1" lang="en-US" altLang="zh-CN" sz="2800" b="1" baseline="-25000">
                <a:latin typeface="宋体" panose="02010600030101010101" pitchFamily="2" charset="-122"/>
              </a:rPr>
              <a:t>               </a:t>
            </a:r>
            <a:r>
              <a:rPr kumimoji="1" lang="zh-CN" altLang="en-US" sz="2800" b="1">
                <a:latin typeface="宋体" panose="02010600030101010101" pitchFamily="2" charset="-122"/>
              </a:rPr>
              <a:t>即</a:t>
            </a:r>
            <a:r>
              <a:rPr kumimoji="1" lang="en-US" altLang="zh-CN" sz="2800" b="1">
                <a:latin typeface="宋体" panose="02010600030101010101" pitchFamily="2" charset="-122"/>
              </a:rPr>
              <a:t>:1,1,2,3,5,8,13…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625475" y="1301750"/>
            <a:ext cx="45148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6.1.4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一维数组程序举例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70" grpId="0"/>
      <p:bldP spid="543773" grpId="0" autoUpdateAnimBg="0"/>
      <p:bldP spid="54377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5486400" y="0"/>
            <a:ext cx="36576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718852" name="Object 4"/>
          <p:cNvGraphicFramePr>
            <a:graphicFrameLocks noChangeAspect="1"/>
          </p:cNvGraphicFramePr>
          <p:nvPr/>
        </p:nvGraphicFramePr>
        <p:xfrm>
          <a:off x="5638800" y="76200"/>
          <a:ext cx="3505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公式" r:id="rId3" imgW="1955800" imgH="685800" progId="Equation.3">
                  <p:embed/>
                </p:oleObj>
              </mc:Choice>
              <mc:Fallback>
                <p:oleObj name="公式" r:id="rId3" imgW="19558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6200"/>
                        <a:ext cx="3505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533400" y="1131888"/>
            <a:ext cx="3873500" cy="52546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/>
              <a:t>#include &lt;stdio.h&gt;</a:t>
            </a:r>
          </a:p>
          <a:p>
            <a:pPr eaLnBrk="1" hangingPunct="1"/>
            <a:r>
              <a:rPr kumimoji="1" lang="en-US" altLang="zh-CN" sz="2800"/>
              <a:t>main()</a:t>
            </a:r>
          </a:p>
          <a:p>
            <a:pPr eaLnBrk="1" hangingPunct="1"/>
            <a:r>
              <a:rPr kumimoji="1" lang="en-US" altLang="zh-CN" sz="2800"/>
              <a:t>{   int i;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   </a:t>
            </a:r>
            <a:r>
              <a:rPr kumimoji="1" lang="en-US" altLang="zh-CN" sz="2800">
                <a:solidFill>
                  <a:srgbClr val="800000"/>
                </a:solidFill>
              </a:rPr>
              <a:t>int f[20]={1,1};</a:t>
            </a:r>
            <a:endParaRPr kumimoji="1" lang="en-US" altLang="zh-CN" sz="2800">
              <a:solidFill>
                <a:schemeClr val="bg2"/>
              </a:solidFill>
            </a:endParaRP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  </a:t>
            </a:r>
            <a:r>
              <a:rPr kumimoji="1" lang="en-US" altLang="zh-CN" sz="2800">
                <a:solidFill>
                  <a:srgbClr val="FF3300"/>
                </a:solidFill>
              </a:rPr>
              <a:t>for(i=2;i&lt;20;i++)</a:t>
            </a:r>
          </a:p>
          <a:p>
            <a:pPr eaLnBrk="1" hangingPunct="1"/>
            <a:r>
              <a:rPr kumimoji="1" lang="en-US" altLang="zh-CN" sz="2800">
                <a:solidFill>
                  <a:srgbClr val="FF3300"/>
                </a:solidFill>
              </a:rPr>
              <a:t>       f[i]=f[i-2]+f[i-1];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  </a:t>
            </a:r>
            <a:r>
              <a:rPr kumimoji="1" lang="en-US" altLang="zh-CN" sz="2800">
                <a:solidFill>
                  <a:srgbClr val="0000FF"/>
                </a:solidFill>
              </a:rPr>
              <a:t>for(i=0;i&lt;20;i++)</a:t>
            </a:r>
          </a:p>
          <a:p>
            <a:pPr eaLnBrk="1" hangingPunct="1"/>
            <a:r>
              <a:rPr kumimoji="1" lang="en-US" altLang="zh-CN" sz="2800">
                <a:solidFill>
                  <a:srgbClr val="0000FF"/>
                </a:solidFill>
              </a:rPr>
              <a:t>    {   if(i%5==0)     	printf("\n");</a:t>
            </a:r>
          </a:p>
          <a:p>
            <a:pPr eaLnBrk="1" hangingPunct="1"/>
            <a:r>
              <a:rPr kumimoji="1" lang="en-US" altLang="zh-CN" sz="2800">
                <a:solidFill>
                  <a:srgbClr val="0000FF"/>
                </a:solidFill>
              </a:rPr>
              <a:t>         printf("%12d",f[i]);</a:t>
            </a:r>
          </a:p>
          <a:p>
            <a:pPr eaLnBrk="1" hangingPunct="1"/>
            <a:r>
              <a:rPr kumimoji="1" lang="en-US" altLang="zh-CN" sz="2800">
                <a:solidFill>
                  <a:srgbClr val="0000FF"/>
                </a:solidFill>
              </a:rPr>
              <a:t>    }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}</a:t>
            </a:r>
          </a:p>
        </p:txBody>
      </p:sp>
      <p:grpSp>
        <p:nvGrpSpPr>
          <p:cNvPr id="718854" name="Group 6"/>
          <p:cNvGrpSpPr>
            <a:grpSpLocks/>
          </p:cNvGrpSpPr>
          <p:nvPr/>
        </p:nvGrpSpPr>
        <p:grpSpPr bwMode="auto">
          <a:xfrm>
            <a:off x="4838700" y="1714500"/>
            <a:ext cx="3886200" cy="4762500"/>
            <a:chOff x="3048" y="1080"/>
            <a:chExt cx="2448" cy="3000"/>
          </a:xfrm>
        </p:grpSpPr>
        <p:sp>
          <p:nvSpPr>
            <p:cNvPr id="24597" name="Rectangle 7"/>
            <p:cNvSpPr>
              <a:spLocks noChangeArrowheads="1"/>
            </p:cNvSpPr>
            <p:nvPr/>
          </p:nvSpPr>
          <p:spPr bwMode="auto">
            <a:xfrm>
              <a:off x="3048" y="1080"/>
              <a:ext cx="2448" cy="30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4598" name="Rectangle 8"/>
            <p:cNvSpPr>
              <a:spLocks noChangeArrowheads="1"/>
            </p:cNvSpPr>
            <p:nvPr/>
          </p:nvSpPr>
          <p:spPr bwMode="auto">
            <a:xfrm>
              <a:off x="3585" y="1279"/>
              <a:ext cx="986" cy="242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4599" name="Line 9"/>
            <p:cNvSpPr>
              <a:spLocks noChangeShapeType="1"/>
            </p:cNvSpPr>
            <p:nvPr/>
          </p:nvSpPr>
          <p:spPr bwMode="auto">
            <a:xfrm>
              <a:off x="3577" y="1536"/>
              <a:ext cx="97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10"/>
            <p:cNvSpPr>
              <a:spLocks noChangeShapeType="1"/>
            </p:cNvSpPr>
            <p:nvPr/>
          </p:nvSpPr>
          <p:spPr bwMode="auto">
            <a:xfrm>
              <a:off x="3599" y="1754"/>
              <a:ext cx="97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11"/>
            <p:cNvSpPr>
              <a:spLocks noChangeShapeType="1"/>
            </p:cNvSpPr>
            <p:nvPr/>
          </p:nvSpPr>
          <p:spPr bwMode="auto">
            <a:xfrm>
              <a:off x="3578" y="2001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12"/>
            <p:cNvSpPr>
              <a:spLocks noChangeShapeType="1"/>
            </p:cNvSpPr>
            <p:nvPr/>
          </p:nvSpPr>
          <p:spPr bwMode="auto">
            <a:xfrm>
              <a:off x="3592" y="2251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13"/>
            <p:cNvSpPr>
              <a:spLocks noChangeShapeType="1"/>
            </p:cNvSpPr>
            <p:nvPr/>
          </p:nvSpPr>
          <p:spPr bwMode="auto">
            <a:xfrm>
              <a:off x="3578" y="2480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4" name="Line 14"/>
            <p:cNvSpPr>
              <a:spLocks noChangeShapeType="1"/>
            </p:cNvSpPr>
            <p:nvPr/>
          </p:nvSpPr>
          <p:spPr bwMode="auto">
            <a:xfrm>
              <a:off x="3590" y="2744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5" name="Line 15"/>
            <p:cNvSpPr>
              <a:spLocks noChangeShapeType="1"/>
            </p:cNvSpPr>
            <p:nvPr/>
          </p:nvSpPr>
          <p:spPr bwMode="auto">
            <a:xfrm>
              <a:off x="3590" y="3512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6" name="Text Box 16"/>
            <p:cNvSpPr txBox="1">
              <a:spLocks noChangeArrowheads="1"/>
            </p:cNvSpPr>
            <p:nvPr/>
          </p:nvSpPr>
          <p:spPr bwMode="auto">
            <a:xfrm>
              <a:off x="4575" y="129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f[0]</a:t>
              </a:r>
            </a:p>
          </p:txBody>
        </p:sp>
        <p:sp>
          <p:nvSpPr>
            <p:cNvPr id="24607" name="Text Box 17"/>
            <p:cNvSpPr txBox="1">
              <a:spLocks noChangeArrowheads="1"/>
            </p:cNvSpPr>
            <p:nvPr/>
          </p:nvSpPr>
          <p:spPr bwMode="auto">
            <a:xfrm>
              <a:off x="4575" y="153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f[1]</a:t>
              </a:r>
            </a:p>
          </p:txBody>
        </p:sp>
        <p:sp>
          <p:nvSpPr>
            <p:cNvPr id="24608" name="Text Box 18"/>
            <p:cNvSpPr txBox="1">
              <a:spLocks noChangeArrowheads="1"/>
            </p:cNvSpPr>
            <p:nvPr/>
          </p:nvSpPr>
          <p:spPr bwMode="auto">
            <a:xfrm>
              <a:off x="4575" y="177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f[2]</a:t>
              </a:r>
            </a:p>
          </p:txBody>
        </p:sp>
        <p:sp>
          <p:nvSpPr>
            <p:cNvPr id="24609" name="Text Box 19"/>
            <p:cNvSpPr txBox="1">
              <a:spLocks noChangeArrowheads="1"/>
            </p:cNvSpPr>
            <p:nvPr/>
          </p:nvSpPr>
          <p:spPr bwMode="auto">
            <a:xfrm>
              <a:off x="4575" y="201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f[3]</a:t>
              </a:r>
            </a:p>
          </p:txBody>
        </p:sp>
        <p:sp>
          <p:nvSpPr>
            <p:cNvPr id="24610" name="Text Box 20"/>
            <p:cNvSpPr txBox="1">
              <a:spLocks noChangeArrowheads="1"/>
            </p:cNvSpPr>
            <p:nvPr/>
          </p:nvSpPr>
          <p:spPr bwMode="auto">
            <a:xfrm>
              <a:off x="4575" y="225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f[4]</a:t>
              </a:r>
            </a:p>
          </p:txBody>
        </p:sp>
        <p:sp>
          <p:nvSpPr>
            <p:cNvPr id="24611" name="Text Box 21"/>
            <p:cNvSpPr txBox="1">
              <a:spLocks noChangeArrowheads="1"/>
            </p:cNvSpPr>
            <p:nvPr/>
          </p:nvSpPr>
          <p:spPr bwMode="auto">
            <a:xfrm>
              <a:off x="4575" y="249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f[5]</a:t>
              </a:r>
            </a:p>
          </p:txBody>
        </p:sp>
        <p:sp>
          <p:nvSpPr>
            <p:cNvPr id="24612" name="Text Box 22"/>
            <p:cNvSpPr txBox="1">
              <a:spLocks noChangeArrowheads="1"/>
            </p:cNvSpPr>
            <p:nvPr/>
          </p:nvSpPr>
          <p:spPr bwMode="auto">
            <a:xfrm>
              <a:off x="4587" y="348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f[19]</a:t>
              </a:r>
            </a:p>
          </p:txBody>
        </p:sp>
        <p:sp>
          <p:nvSpPr>
            <p:cNvPr id="24613" name="Text Box 23"/>
            <p:cNvSpPr txBox="1">
              <a:spLocks noChangeArrowheads="1"/>
            </p:cNvSpPr>
            <p:nvPr/>
          </p:nvSpPr>
          <p:spPr bwMode="auto">
            <a:xfrm>
              <a:off x="4035" y="2811"/>
              <a:ext cx="306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……...</a:t>
              </a:r>
            </a:p>
          </p:txBody>
        </p:sp>
        <p:sp>
          <p:nvSpPr>
            <p:cNvPr id="24614" name="Text Box 24"/>
            <p:cNvSpPr txBox="1">
              <a:spLocks noChangeArrowheads="1"/>
            </p:cNvSpPr>
            <p:nvPr/>
          </p:nvSpPr>
          <p:spPr bwMode="auto">
            <a:xfrm>
              <a:off x="3975" y="12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1</a:t>
              </a:r>
            </a:p>
          </p:txBody>
        </p:sp>
        <p:sp>
          <p:nvSpPr>
            <p:cNvPr id="24615" name="Text Box 25"/>
            <p:cNvSpPr txBox="1">
              <a:spLocks noChangeArrowheads="1"/>
            </p:cNvSpPr>
            <p:nvPr/>
          </p:nvSpPr>
          <p:spPr bwMode="auto">
            <a:xfrm>
              <a:off x="3975" y="15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1</a:t>
              </a:r>
            </a:p>
          </p:txBody>
        </p:sp>
        <p:sp>
          <p:nvSpPr>
            <p:cNvPr id="24616" name="Text Box 26"/>
            <p:cNvSpPr txBox="1">
              <a:spLocks noChangeArrowheads="1"/>
            </p:cNvSpPr>
            <p:nvPr/>
          </p:nvSpPr>
          <p:spPr bwMode="auto">
            <a:xfrm>
              <a:off x="3987" y="348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f[19]</a:t>
              </a:r>
            </a:p>
          </p:txBody>
        </p:sp>
        <p:sp>
          <p:nvSpPr>
            <p:cNvPr id="24617" name="Text Box 27"/>
            <p:cNvSpPr txBox="1">
              <a:spLocks noChangeArrowheads="1"/>
            </p:cNvSpPr>
            <p:nvPr/>
          </p:nvSpPr>
          <p:spPr bwMode="auto">
            <a:xfrm>
              <a:off x="3403" y="1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0</a:t>
              </a:r>
            </a:p>
          </p:txBody>
        </p:sp>
        <p:sp>
          <p:nvSpPr>
            <p:cNvPr id="24618" name="Text Box 28"/>
            <p:cNvSpPr txBox="1">
              <a:spLocks noChangeArrowheads="1"/>
            </p:cNvSpPr>
            <p:nvPr/>
          </p:nvSpPr>
          <p:spPr bwMode="auto">
            <a:xfrm>
              <a:off x="3403" y="15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1</a:t>
              </a:r>
            </a:p>
          </p:txBody>
        </p:sp>
        <p:sp>
          <p:nvSpPr>
            <p:cNvPr id="24619" name="Text Box 29"/>
            <p:cNvSpPr txBox="1">
              <a:spLocks noChangeArrowheads="1"/>
            </p:cNvSpPr>
            <p:nvPr/>
          </p:nvSpPr>
          <p:spPr bwMode="auto">
            <a:xfrm>
              <a:off x="3403" y="22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4</a:t>
              </a:r>
            </a:p>
          </p:txBody>
        </p:sp>
        <p:sp>
          <p:nvSpPr>
            <p:cNvPr id="24620" name="Text Box 30"/>
            <p:cNvSpPr txBox="1">
              <a:spLocks noChangeArrowheads="1"/>
            </p:cNvSpPr>
            <p:nvPr/>
          </p:nvSpPr>
          <p:spPr bwMode="auto">
            <a:xfrm>
              <a:off x="3403" y="24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5</a:t>
              </a:r>
            </a:p>
          </p:txBody>
        </p:sp>
        <p:sp>
          <p:nvSpPr>
            <p:cNvPr id="24621" name="Text Box 31"/>
            <p:cNvSpPr txBox="1">
              <a:spLocks noChangeArrowheads="1"/>
            </p:cNvSpPr>
            <p:nvPr/>
          </p:nvSpPr>
          <p:spPr bwMode="auto">
            <a:xfrm>
              <a:off x="3395" y="172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2</a:t>
              </a:r>
            </a:p>
          </p:txBody>
        </p:sp>
        <p:sp>
          <p:nvSpPr>
            <p:cNvPr id="24622" name="Text Box 32"/>
            <p:cNvSpPr txBox="1">
              <a:spLocks noChangeArrowheads="1"/>
            </p:cNvSpPr>
            <p:nvPr/>
          </p:nvSpPr>
          <p:spPr bwMode="auto">
            <a:xfrm>
              <a:off x="3395" y="20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3</a:t>
              </a:r>
            </a:p>
          </p:txBody>
        </p:sp>
        <p:sp>
          <p:nvSpPr>
            <p:cNvPr id="24623" name="Text Box 33"/>
            <p:cNvSpPr txBox="1">
              <a:spLocks noChangeArrowheads="1"/>
            </p:cNvSpPr>
            <p:nvPr/>
          </p:nvSpPr>
          <p:spPr bwMode="auto">
            <a:xfrm>
              <a:off x="3331" y="348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/>
                <a:t>19</a:t>
              </a:r>
            </a:p>
          </p:txBody>
        </p:sp>
      </p:grpSp>
      <p:grpSp>
        <p:nvGrpSpPr>
          <p:cNvPr id="718882" name="Group 34"/>
          <p:cNvGrpSpPr>
            <a:grpSpLocks/>
          </p:cNvGrpSpPr>
          <p:nvPr/>
        </p:nvGrpSpPr>
        <p:grpSpPr bwMode="auto">
          <a:xfrm>
            <a:off x="6310313" y="2152650"/>
            <a:ext cx="857250" cy="1055688"/>
            <a:chOff x="3975" y="1356"/>
            <a:chExt cx="540" cy="665"/>
          </a:xfrm>
        </p:grpSpPr>
        <p:sp>
          <p:nvSpPr>
            <p:cNvPr id="24593" name="Text Box 35"/>
            <p:cNvSpPr txBox="1">
              <a:spLocks noChangeArrowheads="1"/>
            </p:cNvSpPr>
            <p:nvPr/>
          </p:nvSpPr>
          <p:spPr bwMode="auto">
            <a:xfrm>
              <a:off x="3975" y="1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2</a:t>
              </a:r>
              <a:endParaRPr kumimoji="1" lang="en-US" altLang="zh-CN" sz="2000">
                <a:solidFill>
                  <a:schemeClr val="bg2"/>
                </a:solidFill>
              </a:endParaRPr>
            </a:p>
          </p:txBody>
        </p:sp>
        <p:grpSp>
          <p:nvGrpSpPr>
            <p:cNvPr id="24594" name="Group 36"/>
            <p:cNvGrpSpPr>
              <a:grpSpLocks/>
            </p:cNvGrpSpPr>
            <p:nvPr/>
          </p:nvGrpSpPr>
          <p:grpSpPr bwMode="auto">
            <a:xfrm>
              <a:off x="4248" y="1356"/>
              <a:ext cx="267" cy="564"/>
              <a:chOff x="3948" y="1404"/>
              <a:chExt cx="267" cy="564"/>
            </a:xfrm>
          </p:grpSpPr>
          <p:sp>
            <p:nvSpPr>
              <p:cNvPr id="24595" name="AutoShape 37"/>
              <p:cNvSpPr>
                <a:spLocks/>
              </p:cNvSpPr>
              <p:nvPr/>
            </p:nvSpPr>
            <p:spPr bwMode="auto">
              <a:xfrm>
                <a:off x="3948" y="1404"/>
                <a:ext cx="132" cy="336"/>
              </a:xfrm>
              <a:prstGeom prst="rightBrace">
                <a:avLst>
                  <a:gd name="adj1" fmla="val 21212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4596" name="Freeform 38"/>
              <p:cNvSpPr>
                <a:spLocks/>
              </p:cNvSpPr>
              <p:nvPr/>
            </p:nvSpPr>
            <p:spPr bwMode="auto">
              <a:xfrm>
                <a:off x="3996" y="1572"/>
                <a:ext cx="219" cy="396"/>
              </a:xfrm>
              <a:custGeom>
                <a:avLst/>
                <a:gdLst>
                  <a:gd name="T0" fmla="*/ 208 w 183"/>
                  <a:gd name="T1" fmla="*/ 0 h 396"/>
                  <a:gd name="T2" fmla="*/ 413 w 183"/>
                  <a:gd name="T3" fmla="*/ 84 h 396"/>
                  <a:gd name="T4" fmla="*/ 236 w 183"/>
                  <a:gd name="T5" fmla="*/ 348 h 396"/>
                  <a:gd name="T6" fmla="*/ 0 w 183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396">
                    <a:moveTo>
                      <a:pt x="84" y="0"/>
                    </a:moveTo>
                    <a:cubicBezTo>
                      <a:pt x="167" y="55"/>
                      <a:pt x="147" y="21"/>
                      <a:pt x="168" y="84"/>
                    </a:cubicBezTo>
                    <a:cubicBezTo>
                      <a:pt x="161" y="180"/>
                      <a:pt x="183" y="290"/>
                      <a:pt x="96" y="348"/>
                    </a:cubicBezTo>
                    <a:cubicBezTo>
                      <a:pt x="66" y="392"/>
                      <a:pt x="52" y="396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8887" name="Group 39"/>
          <p:cNvGrpSpPr>
            <a:grpSpLocks/>
          </p:cNvGrpSpPr>
          <p:nvPr/>
        </p:nvGrpSpPr>
        <p:grpSpPr bwMode="auto">
          <a:xfrm>
            <a:off x="6310313" y="2590800"/>
            <a:ext cx="876300" cy="998538"/>
            <a:chOff x="3975" y="1632"/>
            <a:chExt cx="552" cy="629"/>
          </a:xfrm>
        </p:grpSpPr>
        <p:sp>
          <p:nvSpPr>
            <p:cNvPr id="24589" name="Text Box 40"/>
            <p:cNvSpPr txBox="1">
              <a:spLocks noChangeArrowheads="1"/>
            </p:cNvSpPr>
            <p:nvPr/>
          </p:nvSpPr>
          <p:spPr bwMode="auto">
            <a:xfrm>
              <a:off x="3975" y="20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669900"/>
                  </a:solidFill>
                </a:rPr>
                <a:t>3</a:t>
              </a:r>
              <a:endParaRPr kumimoji="1" lang="en-US" altLang="zh-CN" sz="2000">
                <a:solidFill>
                  <a:schemeClr val="bg2"/>
                </a:solidFill>
              </a:endParaRPr>
            </a:p>
          </p:txBody>
        </p:sp>
        <p:grpSp>
          <p:nvGrpSpPr>
            <p:cNvPr id="24590" name="Group 41"/>
            <p:cNvGrpSpPr>
              <a:grpSpLocks/>
            </p:cNvGrpSpPr>
            <p:nvPr/>
          </p:nvGrpSpPr>
          <p:grpSpPr bwMode="auto">
            <a:xfrm>
              <a:off x="4260" y="1632"/>
              <a:ext cx="267" cy="564"/>
              <a:chOff x="3948" y="1404"/>
              <a:chExt cx="267" cy="564"/>
            </a:xfrm>
          </p:grpSpPr>
          <p:sp>
            <p:nvSpPr>
              <p:cNvPr id="24591" name="AutoShape 42"/>
              <p:cNvSpPr>
                <a:spLocks/>
              </p:cNvSpPr>
              <p:nvPr/>
            </p:nvSpPr>
            <p:spPr bwMode="auto">
              <a:xfrm>
                <a:off x="3948" y="1404"/>
                <a:ext cx="132" cy="336"/>
              </a:xfrm>
              <a:prstGeom prst="rightBrace">
                <a:avLst>
                  <a:gd name="adj1" fmla="val 21212"/>
                  <a:gd name="adj2" fmla="val 50000"/>
                </a:avLst>
              </a:prstGeom>
              <a:noFill/>
              <a:ln w="38100">
                <a:solidFill>
                  <a:srgbClr val="66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4592" name="Freeform 43"/>
              <p:cNvSpPr>
                <a:spLocks/>
              </p:cNvSpPr>
              <p:nvPr/>
            </p:nvSpPr>
            <p:spPr bwMode="auto">
              <a:xfrm>
                <a:off x="3996" y="1572"/>
                <a:ext cx="219" cy="396"/>
              </a:xfrm>
              <a:custGeom>
                <a:avLst/>
                <a:gdLst>
                  <a:gd name="T0" fmla="*/ 208 w 183"/>
                  <a:gd name="T1" fmla="*/ 0 h 396"/>
                  <a:gd name="T2" fmla="*/ 413 w 183"/>
                  <a:gd name="T3" fmla="*/ 84 h 396"/>
                  <a:gd name="T4" fmla="*/ 236 w 183"/>
                  <a:gd name="T5" fmla="*/ 348 h 396"/>
                  <a:gd name="T6" fmla="*/ 0 w 183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396">
                    <a:moveTo>
                      <a:pt x="84" y="0"/>
                    </a:moveTo>
                    <a:cubicBezTo>
                      <a:pt x="167" y="55"/>
                      <a:pt x="147" y="21"/>
                      <a:pt x="168" y="84"/>
                    </a:cubicBezTo>
                    <a:cubicBezTo>
                      <a:pt x="161" y="180"/>
                      <a:pt x="183" y="290"/>
                      <a:pt x="96" y="348"/>
                    </a:cubicBezTo>
                    <a:cubicBezTo>
                      <a:pt x="66" y="392"/>
                      <a:pt x="52" y="396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8892" name="Group 44"/>
          <p:cNvGrpSpPr>
            <a:grpSpLocks/>
          </p:cNvGrpSpPr>
          <p:nvPr/>
        </p:nvGrpSpPr>
        <p:grpSpPr bwMode="auto">
          <a:xfrm>
            <a:off x="6310313" y="2952750"/>
            <a:ext cx="857250" cy="1017588"/>
            <a:chOff x="3975" y="1860"/>
            <a:chExt cx="540" cy="641"/>
          </a:xfrm>
        </p:grpSpPr>
        <p:sp>
          <p:nvSpPr>
            <p:cNvPr id="24585" name="Text Box 45"/>
            <p:cNvSpPr txBox="1">
              <a:spLocks noChangeArrowheads="1"/>
            </p:cNvSpPr>
            <p:nvPr/>
          </p:nvSpPr>
          <p:spPr bwMode="auto">
            <a:xfrm>
              <a:off x="3975" y="22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3300"/>
                  </a:solidFill>
                </a:rPr>
                <a:t>5</a:t>
              </a:r>
              <a:endParaRPr kumimoji="1" lang="en-US" altLang="zh-CN" sz="2000">
                <a:solidFill>
                  <a:schemeClr val="bg2"/>
                </a:solidFill>
              </a:endParaRPr>
            </a:p>
          </p:txBody>
        </p:sp>
        <p:grpSp>
          <p:nvGrpSpPr>
            <p:cNvPr id="24586" name="Group 46"/>
            <p:cNvGrpSpPr>
              <a:grpSpLocks/>
            </p:cNvGrpSpPr>
            <p:nvPr/>
          </p:nvGrpSpPr>
          <p:grpSpPr bwMode="auto">
            <a:xfrm>
              <a:off x="4248" y="1860"/>
              <a:ext cx="267" cy="564"/>
              <a:chOff x="3948" y="1404"/>
              <a:chExt cx="267" cy="564"/>
            </a:xfrm>
          </p:grpSpPr>
          <p:sp>
            <p:nvSpPr>
              <p:cNvPr id="24587" name="AutoShape 47"/>
              <p:cNvSpPr>
                <a:spLocks/>
              </p:cNvSpPr>
              <p:nvPr/>
            </p:nvSpPr>
            <p:spPr bwMode="auto">
              <a:xfrm>
                <a:off x="3948" y="1404"/>
                <a:ext cx="132" cy="336"/>
              </a:xfrm>
              <a:prstGeom prst="rightBrace">
                <a:avLst>
                  <a:gd name="adj1" fmla="val 21212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4588" name="Freeform 48"/>
              <p:cNvSpPr>
                <a:spLocks/>
              </p:cNvSpPr>
              <p:nvPr/>
            </p:nvSpPr>
            <p:spPr bwMode="auto">
              <a:xfrm>
                <a:off x="3996" y="1572"/>
                <a:ext cx="219" cy="396"/>
              </a:xfrm>
              <a:custGeom>
                <a:avLst/>
                <a:gdLst>
                  <a:gd name="T0" fmla="*/ 208 w 183"/>
                  <a:gd name="T1" fmla="*/ 0 h 396"/>
                  <a:gd name="T2" fmla="*/ 413 w 183"/>
                  <a:gd name="T3" fmla="*/ 84 h 396"/>
                  <a:gd name="T4" fmla="*/ 236 w 183"/>
                  <a:gd name="T5" fmla="*/ 348 h 396"/>
                  <a:gd name="T6" fmla="*/ 0 w 183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396">
                    <a:moveTo>
                      <a:pt x="84" y="0"/>
                    </a:moveTo>
                    <a:cubicBezTo>
                      <a:pt x="167" y="55"/>
                      <a:pt x="147" y="21"/>
                      <a:pt x="168" y="84"/>
                    </a:cubicBezTo>
                    <a:cubicBezTo>
                      <a:pt x="161" y="180"/>
                      <a:pt x="183" y="290"/>
                      <a:pt x="96" y="348"/>
                    </a:cubicBezTo>
                    <a:cubicBezTo>
                      <a:pt x="66" y="392"/>
                      <a:pt x="52" y="396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18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3" grpId="0" uiExpand="1" build="allAtOnce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"/>
          <p:cNvSpPr txBox="1">
            <a:spLocks noChangeArrowheads="1"/>
          </p:cNvSpPr>
          <p:nvPr/>
        </p:nvSpPr>
        <p:spPr bwMode="auto">
          <a:xfrm>
            <a:off x="323850" y="1700213"/>
            <a:ext cx="8724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6.3 </a:t>
            </a:r>
            <a:r>
              <a:rPr lang="zh-CN" altLang="en-US" sz="3600"/>
              <a:t>有</a:t>
            </a:r>
            <a:r>
              <a:rPr lang="en-US" altLang="zh-CN" sz="3600"/>
              <a:t>8</a:t>
            </a:r>
            <a:r>
              <a:rPr lang="zh-CN" altLang="en-US" sz="3600"/>
              <a:t>个地区的面积，要求对它们按由</a:t>
            </a:r>
            <a:endParaRPr lang="en-US" altLang="zh-CN" sz="3600"/>
          </a:p>
          <a:p>
            <a:pPr eaLnBrk="1" hangingPunct="1"/>
            <a:r>
              <a:rPr lang="zh-CN" altLang="en-US" sz="3600"/>
              <a:t>小到大的顺序排列。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38200" y="762000"/>
            <a:ext cx="33528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4000" b="0" smtClean="0">
                <a:solidFill>
                  <a:srgbClr val="990099"/>
                </a:solidFill>
              </a:rPr>
              <a:t> </a:t>
            </a:r>
            <a:r>
              <a:rPr lang="zh-CN" altLang="en-US" sz="4000" b="0" smtClean="0">
                <a:solidFill>
                  <a:srgbClr val="990099"/>
                </a:solidFill>
                <a:effectLst/>
              </a:rPr>
              <a:t>本章要点</a:t>
            </a:r>
            <a:endParaRPr lang="zh-CN" altLang="en-US" sz="8800" b="0" smtClean="0">
              <a:solidFill>
                <a:srgbClr val="CC0000"/>
              </a:solidFill>
              <a:effectLst/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900113" y="2205038"/>
            <a:ext cx="7559675" cy="360045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600" tIns="154800" rIns="92075" bIns="46038">
            <a:flatTx/>
          </a:bodyPr>
          <a:lstStyle>
            <a:lvl1pPr marL="342900" indent="-342900" defTabSz="762000" eaLnBrk="0" hangingPunct="0">
              <a:spcBef>
                <a:spcPct val="20000"/>
              </a:spcBef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 eaLnBrk="0" hangingPunct="0">
              <a:spcBef>
                <a:spcPct val="20000"/>
              </a:spcBef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 eaLnBrk="0" hangingPunct="0">
              <a:spcBef>
                <a:spcPct val="20000"/>
              </a:spcBef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r>
              <a:rPr lang="zh-CN" altLang="en-US" sz="32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掌握一维、二维数组的定义和引用方法、存储结构和初始化方法。</a:t>
            </a:r>
          </a:p>
          <a:p>
            <a:pPr>
              <a:buFontTx/>
              <a:buChar char="•"/>
              <a:defRPr/>
            </a:pPr>
            <a:r>
              <a:rPr lang="zh-CN" altLang="en-US" sz="32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掌握有关一维数组的有关算法</a:t>
            </a:r>
            <a:endParaRPr lang="en-US" altLang="zh-CN" sz="32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lang="zh-CN" altLang="en-US" sz="32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掌握字符数组的定义和引用方法，字符串处理函数的使用</a:t>
            </a:r>
          </a:p>
          <a:p>
            <a:pPr>
              <a:buFontTx/>
              <a:buChar char="•"/>
              <a:defRPr/>
            </a:pPr>
            <a:r>
              <a:rPr lang="zh-CN" altLang="en-US" sz="32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掌握数组的运算。</a:t>
            </a:r>
            <a:endParaRPr lang="zh-CN" altLang="en-US" sz="32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247650"/>
            <a:ext cx="7486650" cy="66103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1143000" y="611188"/>
            <a:ext cx="72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&lt;</a:t>
            </a:r>
            <a:r>
              <a:rPr kumimoji="1" lang="zh-CN" altLang="en-US" sz="2000"/>
              <a:t>例</a:t>
            </a:r>
            <a:r>
              <a:rPr kumimoji="1" lang="en-US" altLang="zh-CN" sz="2000"/>
              <a:t>&gt;</a:t>
            </a:r>
          </a:p>
        </p:txBody>
      </p:sp>
      <p:grpSp>
        <p:nvGrpSpPr>
          <p:cNvPr id="719876" name="Group 4"/>
          <p:cNvGrpSpPr>
            <a:grpSpLocks/>
          </p:cNvGrpSpPr>
          <p:nvPr/>
        </p:nvGrpSpPr>
        <p:grpSpPr bwMode="auto">
          <a:xfrm>
            <a:off x="2590800" y="685800"/>
            <a:ext cx="533400" cy="5867400"/>
            <a:chOff x="1632" y="432"/>
            <a:chExt cx="336" cy="3696"/>
          </a:xfrm>
        </p:grpSpPr>
        <p:sp>
          <p:nvSpPr>
            <p:cNvPr id="26686" name="Text Box 5"/>
            <p:cNvSpPr txBox="1">
              <a:spLocks noChangeArrowheads="1"/>
            </p:cNvSpPr>
            <p:nvPr/>
          </p:nvSpPr>
          <p:spPr bwMode="auto">
            <a:xfrm>
              <a:off x="1632" y="432"/>
              <a:ext cx="308" cy="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38    49    65    76    13    27    30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97</a:t>
              </a:r>
            </a:p>
          </p:txBody>
        </p:sp>
        <p:sp>
          <p:nvSpPr>
            <p:cNvPr id="26687" name="Text Box 6"/>
            <p:cNvSpPr txBox="1">
              <a:spLocks noChangeArrowheads="1"/>
            </p:cNvSpPr>
            <p:nvPr/>
          </p:nvSpPr>
          <p:spPr bwMode="auto">
            <a:xfrm>
              <a:off x="1660" y="3589"/>
              <a:ext cx="308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第一趟</a:t>
              </a:r>
            </a:p>
          </p:txBody>
        </p:sp>
      </p:grpSp>
      <p:grpSp>
        <p:nvGrpSpPr>
          <p:cNvPr id="719879" name="Group 7"/>
          <p:cNvGrpSpPr>
            <a:grpSpLocks/>
          </p:cNvGrpSpPr>
          <p:nvPr/>
        </p:nvGrpSpPr>
        <p:grpSpPr bwMode="auto">
          <a:xfrm>
            <a:off x="3092450" y="685800"/>
            <a:ext cx="520700" cy="5881688"/>
            <a:chOff x="1948" y="432"/>
            <a:chExt cx="328" cy="3705"/>
          </a:xfrm>
        </p:grpSpPr>
        <p:sp>
          <p:nvSpPr>
            <p:cNvPr id="26684" name="Text Box 8"/>
            <p:cNvSpPr txBox="1">
              <a:spLocks noChangeArrowheads="1"/>
            </p:cNvSpPr>
            <p:nvPr/>
          </p:nvSpPr>
          <p:spPr bwMode="auto">
            <a:xfrm>
              <a:off x="1968" y="432"/>
              <a:ext cx="308" cy="2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38    49    65    13    27    30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76</a:t>
              </a:r>
            </a:p>
          </p:txBody>
        </p:sp>
        <p:sp>
          <p:nvSpPr>
            <p:cNvPr id="26685" name="Text Box 9"/>
            <p:cNvSpPr txBox="1">
              <a:spLocks noChangeArrowheads="1"/>
            </p:cNvSpPr>
            <p:nvPr/>
          </p:nvSpPr>
          <p:spPr bwMode="auto">
            <a:xfrm>
              <a:off x="1948" y="3600"/>
              <a:ext cx="308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第二趟</a:t>
              </a:r>
            </a:p>
          </p:txBody>
        </p:sp>
      </p:grp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3702050" y="666750"/>
            <a:ext cx="565150" cy="5903913"/>
            <a:chOff x="2332" y="420"/>
            <a:chExt cx="356" cy="3719"/>
          </a:xfrm>
        </p:grpSpPr>
        <p:sp>
          <p:nvSpPr>
            <p:cNvPr id="26682" name="Text Box 11"/>
            <p:cNvSpPr txBox="1">
              <a:spLocks noChangeArrowheads="1"/>
            </p:cNvSpPr>
            <p:nvPr/>
          </p:nvSpPr>
          <p:spPr bwMode="auto">
            <a:xfrm>
              <a:off x="2380" y="420"/>
              <a:ext cx="308" cy="1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38    49    13    27    30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26683" name="Text Box 12"/>
            <p:cNvSpPr txBox="1">
              <a:spLocks noChangeArrowheads="1"/>
            </p:cNvSpPr>
            <p:nvPr/>
          </p:nvSpPr>
          <p:spPr bwMode="auto">
            <a:xfrm>
              <a:off x="2332" y="3600"/>
              <a:ext cx="308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第三趟</a:t>
              </a:r>
            </a:p>
          </p:txBody>
        </p:sp>
      </p:grpSp>
      <p:grpSp>
        <p:nvGrpSpPr>
          <p:cNvPr id="719885" name="Group 13"/>
          <p:cNvGrpSpPr>
            <a:grpSpLocks/>
          </p:cNvGrpSpPr>
          <p:nvPr/>
        </p:nvGrpSpPr>
        <p:grpSpPr bwMode="auto">
          <a:xfrm>
            <a:off x="4367213" y="671513"/>
            <a:ext cx="509587" cy="5899150"/>
            <a:chOff x="2751" y="423"/>
            <a:chExt cx="321" cy="3716"/>
          </a:xfrm>
        </p:grpSpPr>
        <p:sp>
          <p:nvSpPr>
            <p:cNvPr id="26680" name="Text Box 14"/>
            <p:cNvSpPr txBox="1">
              <a:spLocks noChangeArrowheads="1"/>
            </p:cNvSpPr>
            <p:nvPr/>
          </p:nvSpPr>
          <p:spPr bwMode="auto">
            <a:xfrm>
              <a:off x="2764" y="423"/>
              <a:ext cx="308" cy="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38    13    27   30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49</a:t>
              </a:r>
            </a:p>
          </p:txBody>
        </p:sp>
        <p:sp>
          <p:nvSpPr>
            <p:cNvPr id="26681" name="Text Box 15"/>
            <p:cNvSpPr txBox="1">
              <a:spLocks noChangeArrowheads="1"/>
            </p:cNvSpPr>
            <p:nvPr/>
          </p:nvSpPr>
          <p:spPr bwMode="auto">
            <a:xfrm>
              <a:off x="2751" y="3600"/>
              <a:ext cx="308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第四趟</a:t>
              </a:r>
            </a:p>
          </p:txBody>
        </p:sp>
      </p:grpSp>
      <p:grpSp>
        <p:nvGrpSpPr>
          <p:cNvPr id="719888" name="Group 16"/>
          <p:cNvGrpSpPr>
            <a:grpSpLocks/>
          </p:cNvGrpSpPr>
          <p:nvPr/>
        </p:nvGrpSpPr>
        <p:grpSpPr bwMode="auto">
          <a:xfrm>
            <a:off x="4876800" y="669925"/>
            <a:ext cx="609600" cy="5900738"/>
            <a:chOff x="3072" y="422"/>
            <a:chExt cx="384" cy="3717"/>
          </a:xfrm>
        </p:grpSpPr>
        <p:sp>
          <p:nvSpPr>
            <p:cNvPr id="26678" name="Text Box 17"/>
            <p:cNvSpPr txBox="1">
              <a:spLocks noChangeArrowheads="1"/>
            </p:cNvSpPr>
            <p:nvPr/>
          </p:nvSpPr>
          <p:spPr bwMode="auto">
            <a:xfrm>
              <a:off x="3148" y="422"/>
              <a:ext cx="308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13    27    30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38</a:t>
              </a:r>
            </a:p>
          </p:txBody>
        </p:sp>
        <p:sp>
          <p:nvSpPr>
            <p:cNvPr id="26679" name="Text Box 18"/>
            <p:cNvSpPr txBox="1">
              <a:spLocks noChangeArrowheads="1"/>
            </p:cNvSpPr>
            <p:nvPr/>
          </p:nvSpPr>
          <p:spPr bwMode="auto">
            <a:xfrm>
              <a:off x="3072" y="3600"/>
              <a:ext cx="308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第五趟</a:t>
              </a:r>
            </a:p>
          </p:txBody>
        </p:sp>
      </p:grpSp>
      <p:grpSp>
        <p:nvGrpSpPr>
          <p:cNvPr id="719891" name="Group 19"/>
          <p:cNvGrpSpPr>
            <a:grpSpLocks/>
          </p:cNvGrpSpPr>
          <p:nvPr/>
        </p:nvGrpSpPr>
        <p:grpSpPr bwMode="auto">
          <a:xfrm>
            <a:off x="5610225" y="609600"/>
            <a:ext cx="509588" cy="5911850"/>
            <a:chOff x="3611" y="473"/>
            <a:chExt cx="272" cy="2740"/>
          </a:xfrm>
        </p:grpSpPr>
        <p:sp>
          <p:nvSpPr>
            <p:cNvPr id="26676" name="Text Box 20"/>
            <p:cNvSpPr txBox="1">
              <a:spLocks noChangeArrowheads="1"/>
            </p:cNvSpPr>
            <p:nvPr/>
          </p:nvSpPr>
          <p:spPr bwMode="auto">
            <a:xfrm>
              <a:off x="3622" y="473"/>
              <a:ext cx="261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13    27 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26677" name="Text Box 21"/>
            <p:cNvSpPr txBox="1">
              <a:spLocks noChangeArrowheads="1"/>
            </p:cNvSpPr>
            <p:nvPr/>
          </p:nvSpPr>
          <p:spPr bwMode="auto">
            <a:xfrm>
              <a:off x="3611" y="2817"/>
              <a:ext cx="261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第六趟</a:t>
              </a:r>
            </a:p>
          </p:txBody>
        </p:sp>
      </p:grpSp>
      <p:grpSp>
        <p:nvGrpSpPr>
          <p:cNvPr id="719894" name="Group 22"/>
          <p:cNvGrpSpPr>
            <a:grpSpLocks/>
          </p:cNvGrpSpPr>
          <p:nvPr/>
        </p:nvGrpSpPr>
        <p:grpSpPr bwMode="auto">
          <a:xfrm>
            <a:off x="1787525" y="750888"/>
            <a:ext cx="646113" cy="6091237"/>
            <a:chOff x="1126" y="473"/>
            <a:chExt cx="407" cy="3420"/>
          </a:xfrm>
        </p:grpSpPr>
        <p:grpSp>
          <p:nvGrpSpPr>
            <p:cNvPr id="26672" name="Group 23"/>
            <p:cNvGrpSpPr>
              <a:grpSpLocks/>
            </p:cNvGrpSpPr>
            <p:nvPr/>
          </p:nvGrpSpPr>
          <p:grpSpPr bwMode="auto">
            <a:xfrm>
              <a:off x="1187" y="473"/>
              <a:ext cx="346" cy="3252"/>
              <a:chOff x="1187" y="473"/>
              <a:chExt cx="346" cy="3252"/>
            </a:xfrm>
          </p:grpSpPr>
          <p:sp>
            <p:nvSpPr>
              <p:cNvPr id="26674" name="Text Box 24"/>
              <p:cNvSpPr txBox="1">
                <a:spLocks noChangeArrowheads="1"/>
              </p:cNvSpPr>
              <p:nvPr/>
            </p:nvSpPr>
            <p:spPr bwMode="auto">
              <a:xfrm>
                <a:off x="1192" y="473"/>
                <a:ext cx="308" cy="2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49    38    65    97    76    13    27    30</a:t>
                </a:r>
              </a:p>
            </p:txBody>
          </p:sp>
          <p:sp>
            <p:nvSpPr>
              <p:cNvPr id="26675" name="Text Box 25"/>
              <p:cNvSpPr txBox="1">
                <a:spLocks noChangeArrowheads="1"/>
              </p:cNvSpPr>
              <p:nvPr/>
            </p:nvSpPr>
            <p:spPr bwMode="auto">
              <a:xfrm>
                <a:off x="1187" y="2817"/>
                <a:ext cx="346" cy="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/>
                  <a:t>初始关键字</a:t>
                </a:r>
              </a:p>
            </p:txBody>
          </p:sp>
        </p:grpSp>
        <p:sp>
          <p:nvSpPr>
            <p:cNvPr id="26673" name="Rectangle 26"/>
            <p:cNvSpPr>
              <a:spLocks noChangeArrowheads="1"/>
            </p:cNvSpPr>
            <p:nvPr/>
          </p:nvSpPr>
          <p:spPr bwMode="auto">
            <a:xfrm>
              <a:off x="1126" y="3670"/>
              <a:ext cx="36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/>
                <a:t>n=8</a:t>
              </a:r>
            </a:p>
          </p:txBody>
        </p:sp>
      </p:grpSp>
      <p:sp>
        <p:nvSpPr>
          <p:cNvPr id="719899" name="Text Box 27"/>
          <p:cNvSpPr txBox="1">
            <a:spLocks noChangeArrowheads="1"/>
          </p:cNvSpPr>
          <p:nvPr/>
        </p:nvSpPr>
        <p:spPr bwMode="auto">
          <a:xfrm>
            <a:off x="1917700" y="67945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38</a:t>
            </a:r>
          </a:p>
        </p:txBody>
      </p:sp>
      <p:sp>
        <p:nvSpPr>
          <p:cNvPr id="719900" name="Text Box 28"/>
          <p:cNvSpPr txBox="1">
            <a:spLocks noChangeArrowheads="1"/>
          </p:cNvSpPr>
          <p:nvPr/>
        </p:nvSpPr>
        <p:spPr bwMode="auto">
          <a:xfrm>
            <a:off x="1917700" y="12954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49</a:t>
            </a:r>
          </a:p>
        </p:txBody>
      </p:sp>
      <p:sp>
        <p:nvSpPr>
          <p:cNvPr id="719901" name="Text Box 29"/>
          <p:cNvSpPr txBox="1">
            <a:spLocks noChangeArrowheads="1"/>
          </p:cNvSpPr>
          <p:nvPr/>
        </p:nvSpPr>
        <p:spPr bwMode="auto">
          <a:xfrm>
            <a:off x="1917700" y="2270125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76</a:t>
            </a:r>
          </a:p>
        </p:txBody>
      </p:sp>
      <p:sp>
        <p:nvSpPr>
          <p:cNvPr id="719902" name="Text Box 30"/>
          <p:cNvSpPr txBox="1">
            <a:spLocks noChangeArrowheads="1"/>
          </p:cNvSpPr>
          <p:nvPr/>
        </p:nvSpPr>
        <p:spPr bwMode="auto">
          <a:xfrm>
            <a:off x="1917700" y="28035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97</a:t>
            </a:r>
          </a:p>
        </p:txBody>
      </p:sp>
      <p:sp>
        <p:nvSpPr>
          <p:cNvPr id="719903" name="Text Box 31"/>
          <p:cNvSpPr txBox="1">
            <a:spLocks noChangeArrowheads="1"/>
          </p:cNvSpPr>
          <p:nvPr/>
        </p:nvSpPr>
        <p:spPr bwMode="auto">
          <a:xfrm>
            <a:off x="1917700" y="28194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13</a:t>
            </a:r>
          </a:p>
        </p:txBody>
      </p:sp>
      <p:sp>
        <p:nvSpPr>
          <p:cNvPr id="719904" name="Text Box 32"/>
          <p:cNvSpPr txBox="1">
            <a:spLocks noChangeArrowheads="1"/>
          </p:cNvSpPr>
          <p:nvPr/>
        </p:nvSpPr>
        <p:spPr bwMode="auto">
          <a:xfrm>
            <a:off x="1917700" y="33369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97</a:t>
            </a:r>
          </a:p>
        </p:txBody>
      </p:sp>
      <p:sp>
        <p:nvSpPr>
          <p:cNvPr id="719905" name="Text Box 33"/>
          <p:cNvSpPr txBox="1">
            <a:spLocks noChangeArrowheads="1"/>
          </p:cNvSpPr>
          <p:nvPr/>
        </p:nvSpPr>
        <p:spPr bwMode="auto">
          <a:xfrm>
            <a:off x="1917700" y="33528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27</a:t>
            </a:r>
          </a:p>
        </p:txBody>
      </p:sp>
      <p:sp>
        <p:nvSpPr>
          <p:cNvPr id="719906" name="Text Box 34"/>
          <p:cNvSpPr txBox="1">
            <a:spLocks noChangeArrowheads="1"/>
          </p:cNvSpPr>
          <p:nvPr/>
        </p:nvSpPr>
        <p:spPr bwMode="auto">
          <a:xfrm>
            <a:off x="1917700" y="40227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97</a:t>
            </a:r>
          </a:p>
        </p:txBody>
      </p:sp>
      <p:sp>
        <p:nvSpPr>
          <p:cNvPr id="719907" name="Text Box 35"/>
          <p:cNvSpPr txBox="1">
            <a:spLocks noChangeArrowheads="1"/>
          </p:cNvSpPr>
          <p:nvPr/>
        </p:nvSpPr>
        <p:spPr bwMode="auto">
          <a:xfrm>
            <a:off x="1917700" y="40386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30</a:t>
            </a:r>
          </a:p>
        </p:txBody>
      </p:sp>
      <p:sp>
        <p:nvSpPr>
          <p:cNvPr id="719908" name="Text Box 36"/>
          <p:cNvSpPr txBox="1">
            <a:spLocks noChangeArrowheads="1"/>
          </p:cNvSpPr>
          <p:nvPr/>
        </p:nvSpPr>
        <p:spPr bwMode="auto">
          <a:xfrm>
            <a:off x="1917700" y="4479925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97</a:t>
            </a:r>
          </a:p>
        </p:txBody>
      </p:sp>
      <p:sp>
        <p:nvSpPr>
          <p:cNvPr id="719909" name="Text Box 37"/>
          <p:cNvSpPr txBox="1">
            <a:spLocks noChangeArrowheads="1"/>
          </p:cNvSpPr>
          <p:nvPr/>
        </p:nvSpPr>
        <p:spPr bwMode="auto">
          <a:xfrm>
            <a:off x="2609850" y="2270125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13</a:t>
            </a:r>
          </a:p>
        </p:txBody>
      </p:sp>
      <p:sp>
        <p:nvSpPr>
          <p:cNvPr id="719910" name="Text Box 38"/>
          <p:cNvSpPr txBox="1">
            <a:spLocks noChangeArrowheads="1"/>
          </p:cNvSpPr>
          <p:nvPr/>
        </p:nvSpPr>
        <p:spPr bwMode="auto">
          <a:xfrm>
            <a:off x="2590800" y="39624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76</a:t>
            </a:r>
          </a:p>
        </p:txBody>
      </p:sp>
      <p:sp>
        <p:nvSpPr>
          <p:cNvPr id="719911" name="Text Box 39"/>
          <p:cNvSpPr txBox="1">
            <a:spLocks noChangeArrowheads="1"/>
          </p:cNvSpPr>
          <p:nvPr/>
        </p:nvSpPr>
        <p:spPr bwMode="auto">
          <a:xfrm>
            <a:off x="2609850" y="3352800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76</a:t>
            </a:r>
          </a:p>
        </p:txBody>
      </p:sp>
      <p:sp>
        <p:nvSpPr>
          <p:cNvPr id="719912" name="Text Box 40"/>
          <p:cNvSpPr txBox="1">
            <a:spLocks noChangeArrowheads="1"/>
          </p:cNvSpPr>
          <p:nvPr/>
        </p:nvSpPr>
        <p:spPr bwMode="auto">
          <a:xfrm>
            <a:off x="2590800" y="28797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76</a:t>
            </a:r>
          </a:p>
        </p:txBody>
      </p:sp>
      <p:sp>
        <p:nvSpPr>
          <p:cNvPr id="719913" name="Text Box 41"/>
          <p:cNvSpPr txBox="1">
            <a:spLocks noChangeArrowheads="1"/>
          </p:cNvSpPr>
          <p:nvPr/>
        </p:nvSpPr>
        <p:spPr bwMode="auto">
          <a:xfrm>
            <a:off x="2590800" y="2879725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27</a:t>
            </a:r>
          </a:p>
        </p:txBody>
      </p:sp>
      <p:sp>
        <p:nvSpPr>
          <p:cNvPr id="719914" name="Text Box 42"/>
          <p:cNvSpPr txBox="1">
            <a:spLocks noChangeArrowheads="1"/>
          </p:cNvSpPr>
          <p:nvPr/>
        </p:nvSpPr>
        <p:spPr bwMode="auto">
          <a:xfrm>
            <a:off x="2590800" y="33528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30</a:t>
            </a:r>
          </a:p>
        </p:txBody>
      </p:sp>
      <p:sp>
        <p:nvSpPr>
          <p:cNvPr id="719915" name="Text Box 43"/>
          <p:cNvSpPr txBox="1">
            <a:spLocks noChangeArrowheads="1"/>
          </p:cNvSpPr>
          <p:nvPr/>
        </p:nvSpPr>
        <p:spPr bwMode="auto">
          <a:xfrm>
            <a:off x="3184525" y="18288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13</a:t>
            </a:r>
          </a:p>
        </p:txBody>
      </p:sp>
      <p:sp>
        <p:nvSpPr>
          <p:cNvPr id="719916" name="Text Box 44"/>
          <p:cNvSpPr txBox="1">
            <a:spLocks noChangeArrowheads="1"/>
          </p:cNvSpPr>
          <p:nvPr/>
        </p:nvSpPr>
        <p:spPr bwMode="auto">
          <a:xfrm>
            <a:off x="3200400" y="2286000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65</a:t>
            </a:r>
          </a:p>
        </p:txBody>
      </p:sp>
      <p:sp>
        <p:nvSpPr>
          <p:cNvPr id="719917" name="Text Box 45"/>
          <p:cNvSpPr txBox="1">
            <a:spLocks noChangeArrowheads="1"/>
          </p:cNvSpPr>
          <p:nvPr/>
        </p:nvSpPr>
        <p:spPr bwMode="auto">
          <a:xfrm>
            <a:off x="3200400" y="22860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27</a:t>
            </a:r>
          </a:p>
        </p:txBody>
      </p:sp>
      <p:sp>
        <p:nvSpPr>
          <p:cNvPr id="719918" name="Text Box 46"/>
          <p:cNvSpPr txBox="1">
            <a:spLocks noChangeArrowheads="1"/>
          </p:cNvSpPr>
          <p:nvPr/>
        </p:nvSpPr>
        <p:spPr bwMode="auto">
          <a:xfrm>
            <a:off x="3200400" y="2819400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65</a:t>
            </a:r>
          </a:p>
        </p:txBody>
      </p:sp>
      <p:sp>
        <p:nvSpPr>
          <p:cNvPr id="719919" name="Text Box 47"/>
          <p:cNvSpPr txBox="1">
            <a:spLocks noChangeArrowheads="1"/>
          </p:cNvSpPr>
          <p:nvPr/>
        </p:nvSpPr>
        <p:spPr bwMode="auto">
          <a:xfrm>
            <a:off x="3200400" y="28194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30</a:t>
            </a:r>
          </a:p>
        </p:txBody>
      </p:sp>
      <p:sp>
        <p:nvSpPr>
          <p:cNvPr id="719920" name="Text Box 48"/>
          <p:cNvSpPr txBox="1">
            <a:spLocks noChangeArrowheads="1"/>
          </p:cNvSpPr>
          <p:nvPr/>
        </p:nvSpPr>
        <p:spPr bwMode="auto">
          <a:xfrm>
            <a:off x="3184525" y="34290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65</a:t>
            </a:r>
          </a:p>
        </p:txBody>
      </p:sp>
      <p:sp>
        <p:nvSpPr>
          <p:cNvPr id="719921" name="Text Box 49"/>
          <p:cNvSpPr txBox="1">
            <a:spLocks noChangeArrowheads="1"/>
          </p:cNvSpPr>
          <p:nvPr/>
        </p:nvSpPr>
        <p:spPr bwMode="auto">
          <a:xfrm>
            <a:off x="3813175" y="1209675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13</a:t>
            </a:r>
          </a:p>
        </p:txBody>
      </p:sp>
      <p:sp>
        <p:nvSpPr>
          <p:cNvPr id="719922" name="Text Box 50"/>
          <p:cNvSpPr txBox="1">
            <a:spLocks noChangeArrowheads="1"/>
          </p:cNvSpPr>
          <p:nvPr/>
        </p:nvSpPr>
        <p:spPr bwMode="auto">
          <a:xfrm>
            <a:off x="4476750" y="6858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13</a:t>
            </a:r>
          </a:p>
        </p:txBody>
      </p:sp>
      <p:sp>
        <p:nvSpPr>
          <p:cNvPr id="719923" name="Text Box 51"/>
          <p:cNvSpPr txBox="1">
            <a:spLocks noChangeArrowheads="1"/>
          </p:cNvSpPr>
          <p:nvPr/>
        </p:nvSpPr>
        <p:spPr bwMode="auto">
          <a:xfrm>
            <a:off x="3813175" y="28956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49</a:t>
            </a:r>
          </a:p>
        </p:txBody>
      </p:sp>
      <p:sp>
        <p:nvSpPr>
          <p:cNvPr id="719924" name="Text Box 52"/>
          <p:cNvSpPr txBox="1">
            <a:spLocks noChangeArrowheads="1"/>
          </p:cNvSpPr>
          <p:nvPr/>
        </p:nvSpPr>
        <p:spPr bwMode="auto">
          <a:xfrm>
            <a:off x="3813175" y="23463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49</a:t>
            </a:r>
          </a:p>
        </p:txBody>
      </p:sp>
      <p:sp>
        <p:nvSpPr>
          <p:cNvPr id="719925" name="Text Box 53"/>
          <p:cNvSpPr txBox="1">
            <a:spLocks noChangeArrowheads="1"/>
          </p:cNvSpPr>
          <p:nvPr/>
        </p:nvSpPr>
        <p:spPr bwMode="auto">
          <a:xfrm>
            <a:off x="3810000" y="2346325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30</a:t>
            </a:r>
          </a:p>
        </p:txBody>
      </p:sp>
      <p:sp>
        <p:nvSpPr>
          <p:cNvPr id="719926" name="Text Box 54"/>
          <p:cNvSpPr txBox="1">
            <a:spLocks noChangeArrowheads="1"/>
          </p:cNvSpPr>
          <p:nvPr/>
        </p:nvSpPr>
        <p:spPr bwMode="auto">
          <a:xfrm>
            <a:off x="3813175" y="18129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49</a:t>
            </a:r>
          </a:p>
        </p:txBody>
      </p:sp>
      <p:sp>
        <p:nvSpPr>
          <p:cNvPr id="719927" name="Text Box 55"/>
          <p:cNvSpPr txBox="1">
            <a:spLocks noChangeArrowheads="1"/>
          </p:cNvSpPr>
          <p:nvPr/>
        </p:nvSpPr>
        <p:spPr bwMode="auto">
          <a:xfrm>
            <a:off x="3813175" y="18288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27</a:t>
            </a:r>
          </a:p>
        </p:txBody>
      </p:sp>
      <p:sp>
        <p:nvSpPr>
          <p:cNvPr id="719928" name="Text Box 56"/>
          <p:cNvSpPr txBox="1">
            <a:spLocks noChangeArrowheads="1"/>
          </p:cNvSpPr>
          <p:nvPr/>
        </p:nvSpPr>
        <p:spPr bwMode="auto">
          <a:xfrm>
            <a:off x="4495800" y="1190625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38</a:t>
            </a:r>
          </a:p>
        </p:txBody>
      </p: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4495800" y="12192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27</a:t>
            </a:r>
          </a:p>
        </p:txBody>
      </p:sp>
      <p:sp>
        <p:nvSpPr>
          <p:cNvPr id="719930" name="Text Box 58"/>
          <p:cNvSpPr txBox="1">
            <a:spLocks noChangeArrowheads="1"/>
          </p:cNvSpPr>
          <p:nvPr/>
        </p:nvSpPr>
        <p:spPr bwMode="auto">
          <a:xfrm>
            <a:off x="4514850" y="1752600"/>
            <a:ext cx="43815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38</a:t>
            </a:r>
          </a:p>
        </p:txBody>
      </p:sp>
      <p:sp>
        <p:nvSpPr>
          <p:cNvPr id="719931" name="Text Box 59"/>
          <p:cNvSpPr txBox="1">
            <a:spLocks noChangeArrowheads="1"/>
          </p:cNvSpPr>
          <p:nvPr/>
        </p:nvSpPr>
        <p:spPr bwMode="auto">
          <a:xfrm>
            <a:off x="4495800" y="17526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30</a:t>
            </a:r>
          </a:p>
        </p:txBody>
      </p:sp>
      <p:sp>
        <p:nvSpPr>
          <p:cNvPr id="719932" name="Text Box 60"/>
          <p:cNvSpPr txBox="1">
            <a:spLocks noChangeArrowheads="1"/>
          </p:cNvSpPr>
          <p:nvPr/>
        </p:nvSpPr>
        <p:spPr bwMode="auto">
          <a:xfrm>
            <a:off x="4476750" y="2286000"/>
            <a:ext cx="438150" cy="396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38</a:t>
            </a:r>
          </a:p>
        </p:txBody>
      </p:sp>
      <p:grpSp>
        <p:nvGrpSpPr>
          <p:cNvPr id="719933" name="Group 61"/>
          <p:cNvGrpSpPr>
            <a:grpSpLocks/>
          </p:cNvGrpSpPr>
          <p:nvPr/>
        </p:nvGrpSpPr>
        <p:grpSpPr bwMode="auto">
          <a:xfrm>
            <a:off x="6167438" y="603250"/>
            <a:ext cx="509587" cy="5911850"/>
            <a:chOff x="3611" y="473"/>
            <a:chExt cx="272" cy="2740"/>
          </a:xfrm>
        </p:grpSpPr>
        <p:sp>
          <p:nvSpPr>
            <p:cNvPr id="26670" name="Text Box 62"/>
            <p:cNvSpPr txBox="1">
              <a:spLocks noChangeArrowheads="1"/>
            </p:cNvSpPr>
            <p:nvPr/>
          </p:nvSpPr>
          <p:spPr bwMode="auto">
            <a:xfrm>
              <a:off x="3622" y="473"/>
              <a:ext cx="261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13    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27</a:t>
              </a:r>
            </a:p>
          </p:txBody>
        </p:sp>
        <p:sp>
          <p:nvSpPr>
            <p:cNvPr id="26671" name="Text Box 63"/>
            <p:cNvSpPr txBox="1">
              <a:spLocks noChangeArrowheads="1"/>
            </p:cNvSpPr>
            <p:nvPr/>
          </p:nvSpPr>
          <p:spPr bwMode="auto">
            <a:xfrm>
              <a:off x="3611" y="2817"/>
              <a:ext cx="261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/>
                <a:t>第七趟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1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1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1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1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7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7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7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7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7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7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7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7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7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71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71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71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71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7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71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71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7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71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71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71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71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71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71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7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7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  <p:bldP spid="719899" grpId="0" animBg="1" autoUpdateAnimBg="0"/>
      <p:bldP spid="719900" grpId="0" animBg="1" autoUpdateAnimBg="0"/>
      <p:bldP spid="719901" grpId="0" animBg="1" autoUpdateAnimBg="0"/>
      <p:bldP spid="719902" grpId="0" animBg="1" autoUpdateAnimBg="0"/>
      <p:bldP spid="719903" grpId="0" animBg="1" autoUpdateAnimBg="0"/>
      <p:bldP spid="719904" grpId="0" animBg="1" autoUpdateAnimBg="0"/>
      <p:bldP spid="719905" grpId="0" animBg="1" autoUpdateAnimBg="0"/>
      <p:bldP spid="719906" grpId="0" animBg="1" autoUpdateAnimBg="0"/>
      <p:bldP spid="719907" grpId="0" animBg="1" autoUpdateAnimBg="0"/>
      <p:bldP spid="719908" grpId="0" animBg="1" autoUpdateAnimBg="0"/>
      <p:bldP spid="719909" grpId="0" animBg="1" autoUpdateAnimBg="0"/>
      <p:bldP spid="719910" grpId="0" animBg="1" autoUpdateAnimBg="0"/>
      <p:bldP spid="719911" grpId="0" animBg="1" autoUpdateAnimBg="0"/>
      <p:bldP spid="719912" grpId="0" animBg="1" autoUpdateAnimBg="0"/>
      <p:bldP spid="719913" grpId="0" animBg="1" autoUpdateAnimBg="0"/>
      <p:bldP spid="719914" grpId="0" animBg="1" autoUpdateAnimBg="0"/>
      <p:bldP spid="719915" grpId="0" animBg="1" autoUpdateAnimBg="0"/>
      <p:bldP spid="719916" grpId="0" animBg="1" autoUpdateAnimBg="0"/>
      <p:bldP spid="719917" grpId="0" animBg="1" autoUpdateAnimBg="0"/>
      <p:bldP spid="719918" grpId="0" animBg="1" autoUpdateAnimBg="0"/>
      <p:bldP spid="719919" grpId="0" animBg="1" autoUpdateAnimBg="0"/>
      <p:bldP spid="719920" grpId="0" animBg="1" autoUpdateAnimBg="0"/>
      <p:bldP spid="719921" grpId="0" animBg="1" autoUpdateAnimBg="0"/>
      <p:bldP spid="719922" grpId="0" animBg="1" autoUpdateAnimBg="0"/>
      <p:bldP spid="719923" grpId="0" animBg="1" autoUpdateAnimBg="0"/>
      <p:bldP spid="719924" grpId="0" animBg="1" autoUpdateAnimBg="0"/>
      <p:bldP spid="719925" grpId="0" animBg="1" autoUpdateAnimBg="0"/>
      <p:bldP spid="719926" grpId="0" animBg="1" autoUpdateAnimBg="0"/>
      <p:bldP spid="719927" grpId="0" animBg="1" autoUpdateAnimBg="0"/>
      <p:bldP spid="719928" grpId="0" animBg="1" autoUpdateAnimBg="0"/>
      <p:bldP spid="719929" grpId="0" animBg="1" autoUpdateAnimBg="0"/>
      <p:bldP spid="719930" grpId="0" animBg="1" autoUpdateAnimBg="0"/>
      <p:bldP spid="719931" grpId="0" animBg="1" autoUpdateAnimBg="0"/>
      <p:bldP spid="71993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701" name="Picture 13" descr="g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67818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706" name="Text Box 18"/>
          <p:cNvSpPr txBox="1">
            <a:spLocks noChangeArrowheads="1"/>
          </p:cNvSpPr>
          <p:nvPr/>
        </p:nvSpPr>
        <p:spPr bwMode="auto">
          <a:xfrm>
            <a:off x="279400" y="615950"/>
            <a:ext cx="3028950" cy="519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程序流程图如下：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1549400" y="476250"/>
            <a:ext cx="5759450" cy="58324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zh-CN" altLang="en-US" sz="2800" b="1" u="sng">
                <a:solidFill>
                  <a:srgbClr val="66FF33"/>
                </a:solidFill>
                <a:ea typeface="黑体" panose="02010609060101010101" pitchFamily="49" charset="-122"/>
              </a:rPr>
              <a:t>程序实例</a:t>
            </a:r>
            <a:r>
              <a:rPr kumimoji="1" lang="en-US" altLang="zh-CN" sz="2800" b="1" u="sng">
                <a:solidFill>
                  <a:srgbClr val="66FF33"/>
                </a:solidFill>
                <a:ea typeface="黑体" panose="02010609060101010101" pitchFamily="49" charset="-122"/>
              </a:rPr>
              <a:t>6.3</a:t>
            </a:r>
            <a:r>
              <a:rPr kumimoji="1" lang="zh-CN" altLang="en-US" sz="2800" b="1" u="sng">
                <a:solidFill>
                  <a:srgbClr val="66FF33"/>
                </a:solidFill>
                <a:ea typeface="黑体" panose="02010609060101010101" pitchFamily="49" charset="-122"/>
              </a:rPr>
              <a:t>：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#include &lt;stdio.h&gt;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void main()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int a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10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int i,j,t;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    printf(</a:t>
            </a:r>
            <a:r>
              <a:rPr kumimoji="1" lang="en-US" altLang="zh-CN" sz="2800">
                <a:solidFill>
                  <a:schemeClr val="bg1"/>
                </a:solidFill>
              </a:rPr>
              <a:t>″</a:t>
            </a:r>
            <a:r>
              <a:rPr kumimoji="1"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input 10 numbers :\n</a:t>
            </a:r>
            <a:r>
              <a:rPr kumimoji="1" lang="en-US" altLang="zh-CN" sz="2800">
                <a:solidFill>
                  <a:schemeClr val="bg1"/>
                </a:solidFill>
              </a:rPr>
              <a:t>″</a:t>
            </a:r>
            <a:r>
              <a:rPr kumimoji="1"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);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for (i=0;i&lt;10;i++)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scanf("%d"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&amp;a[i]);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printf("\n");</a:t>
            </a:r>
            <a:r>
              <a:rPr kumimoji="1"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228600" y="627063"/>
            <a:ext cx="5634038" cy="54641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for(j=0;j&lt;9;j++)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for(i=0;i&lt;9-j;i++)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if (a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&gt;a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i+1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{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t=a[i];a[i]=a[i+1];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a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i+1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=t;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}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printf(″the sorted numbers :\n″);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for(i=0;i&lt;10;i++)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printf(″%d ″,a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kumimoji="1"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printf(″\n″);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chemeClr val="bg1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kumimoji="1" lang="en-US" altLang="zh-CN" sz="2800" b="1">
                <a:solidFill>
                  <a:srgbClr val="66FF33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kumimoji="1" lang="zh-CN" altLang="en-US" sz="2800" b="1">
                <a:solidFill>
                  <a:srgbClr val="66FF33"/>
                </a:solidFill>
                <a:latin typeface="宋体" panose="02010600030101010101" pitchFamily="2" charset="-122"/>
              </a:rPr>
              <a:t>程序结束*</a:t>
            </a:r>
            <a:r>
              <a:rPr kumimoji="1" lang="en-US" altLang="zh-CN" sz="2800" b="1">
                <a:solidFill>
                  <a:srgbClr val="66FF33"/>
                </a:solidFill>
                <a:latin typeface="宋体" panose="02010600030101010101" pitchFamily="2" charset="-122"/>
              </a:rPr>
              <a:t>/</a:t>
            </a:r>
            <a:endParaRPr lang="en-US" altLang="zh-CN" sz="2800" b="1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2916238" y="3500438"/>
            <a:ext cx="6089650" cy="2613025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2800" b="1" u="sng">
                <a:solidFill>
                  <a:srgbClr val="FFFF66"/>
                </a:solidFill>
                <a:latin typeface="宋体" panose="02010600030101010101" pitchFamily="2" charset="-122"/>
              </a:rPr>
              <a:t>程序运行结果如下：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input 10 numbers: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lang="en-US" altLang="zh-CN" sz="2800" b="1" u="sng">
                <a:solidFill>
                  <a:schemeClr val="bg1"/>
                </a:solidFill>
                <a:latin typeface="宋体" panose="02010600030101010101" pitchFamily="2" charset="-122"/>
              </a:rPr>
              <a:t>1 0 4 8 12 65 -76 100 -45 123↙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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the sorted numbers: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-76 -45 0 1 4 8 12 65 100 123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4" grpId="0" animBg="1" autoUpdateAnimBg="0"/>
      <p:bldP spid="66867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6877050" cy="739775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chemeClr val="tx2"/>
                </a:solidFill>
              </a:rPr>
              <a:t> </a:t>
            </a:r>
            <a:r>
              <a:rPr lang="en-US" altLang="zh-CN" sz="3600" dirty="0" smtClean="0">
                <a:solidFill>
                  <a:schemeClr val="tx2"/>
                </a:solidFill>
                <a:effectLst/>
              </a:rPr>
              <a:t>6.2</a:t>
            </a:r>
            <a:r>
              <a:rPr lang="en-US" altLang="zh-CN" sz="3600" dirty="0" smtClean="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ffectLst/>
              </a:rPr>
              <a:t>二维数组的定义和引用</a:t>
            </a:r>
            <a:r>
              <a:rPr lang="zh-CN" altLang="en-US" sz="40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468313" y="1311275"/>
            <a:ext cx="4064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6.2.1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二维数组的定义</a:t>
            </a:r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250825" y="2133600"/>
            <a:ext cx="8664575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二维数组定义的一般形式为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kumimoji="1" lang="zh-CN" altLang="en-US" sz="2800" dirty="0" smtClean="0">
                <a:latin typeface="宋体" panose="02010600030101010101" pitchFamily="2" charset="-122"/>
              </a:rPr>
              <a:t>类型说明符 </a:t>
            </a:r>
            <a:r>
              <a:rPr kumimoji="1"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数组名［常量表达式］［常量表达式］；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定义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a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为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3×4(3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行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4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列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)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的数组，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b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为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5×10(5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行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10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列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)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的数组。如下：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en-US" altLang="zh-CN" sz="2800" dirty="0" smtClean="0">
                <a:latin typeface="宋体" panose="02010600030101010101" pitchFamily="2" charset="-122"/>
              </a:rPr>
              <a:t>float a[3][4]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，</a:t>
            </a:r>
            <a:r>
              <a:rPr kumimoji="1" lang="en-US" altLang="zh-CN" sz="2800" dirty="0" smtClean="0">
                <a:latin typeface="宋体" panose="02010600030101010101" pitchFamily="2" charset="-122"/>
              </a:rPr>
              <a:t>b[5][10]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；</a:t>
            </a:r>
          </a:p>
        </p:txBody>
      </p:sp>
      <p:grpSp>
        <p:nvGrpSpPr>
          <p:cNvPr id="629771" name="Group 11"/>
          <p:cNvGrpSpPr>
            <a:grpSpLocks/>
          </p:cNvGrpSpPr>
          <p:nvPr/>
        </p:nvGrpSpPr>
        <p:grpSpPr bwMode="auto">
          <a:xfrm>
            <a:off x="7380288" y="5445125"/>
            <a:ext cx="533400" cy="533400"/>
            <a:chOff x="3456" y="2640"/>
            <a:chExt cx="336" cy="240"/>
          </a:xfrm>
        </p:grpSpPr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 flipH="1">
              <a:off x="3456" y="2640"/>
              <a:ext cx="33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0"/>
            <p:cNvSpPr>
              <a:spLocks noChangeShapeType="1"/>
            </p:cNvSpPr>
            <p:nvPr/>
          </p:nvSpPr>
          <p:spPr bwMode="auto">
            <a:xfrm>
              <a:off x="3456" y="2640"/>
              <a:ext cx="33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611188" y="53736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不能写成</a:t>
            </a:r>
            <a:r>
              <a:rPr kumimoji="1" lang="zh-CN" altLang="en-US" sz="2800" b="1">
                <a:solidFill>
                  <a:srgbClr val="0099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float a</a:t>
            </a:r>
            <a:r>
              <a:rPr kumimoji="1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［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］，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b</a:t>
            </a:r>
            <a:r>
              <a:rPr kumimoji="1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［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］</a:t>
            </a:r>
            <a:r>
              <a:rPr kumimoji="1"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;</a:t>
            </a:r>
          </a:p>
        </p:txBody>
      </p:sp>
      <p:sp>
        <p:nvSpPr>
          <p:cNvPr id="629777" name="AutoShape 17"/>
          <p:cNvSpPr>
            <a:spLocks noChangeArrowheads="1"/>
          </p:cNvSpPr>
          <p:nvPr/>
        </p:nvSpPr>
        <p:spPr bwMode="auto">
          <a:xfrm>
            <a:off x="4883150" y="2078038"/>
            <a:ext cx="1081088" cy="646112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/>
              <a:t>行数</a:t>
            </a:r>
          </a:p>
        </p:txBody>
      </p:sp>
      <p:sp>
        <p:nvSpPr>
          <p:cNvPr id="629778" name="AutoShape 18"/>
          <p:cNvSpPr>
            <a:spLocks noChangeArrowheads="1"/>
          </p:cNvSpPr>
          <p:nvPr/>
        </p:nvSpPr>
        <p:spPr bwMode="auto">
          <a:xfrm>
            <a:off x="6521450" y="1982788"/>
            <a:ext cx="1081088" cy="646112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/>
              <a:t>列数</a:t>
            </a:r>
          </a:p>
        </p:txBody>
      </p:sp>
      <p:sp>
        <p:nvSpPr>
          <p:cNvPr id="629779" name="AutoShape 19"/>
          <p:cNvSpPr>
            <a:spLocks noChangeArrowheads="1"/>
          </p:cNvSpPr>
          <p:nvPr/>
        </p:nvSpPr>
        <p:spPr bwMode="auto">
          <a:xfrm>
            <a:off x="4500563" y="2060575"/>
            <a:ext cx="4125912" cy="646113"/>
          </a:xfrm>
          <a:prstGeom prst="wedgeEllipseCallout">
            <a:avLst>
              <a:gd name="adj1" fmla="val -19088"/>
              <a:gd name="adj2" fmla="val 97176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/>
              <a:t>元素个数</a:t>
            </a:r>
            <a:r>
              <a:rPr kumimoji="1" lang="en-US" altLang="zh-CN" sz="2400"/>
              <a:t>=</a:t>
            </a:r>
            <a:r>
              <a:rPr kumimoji="1" lang="zh-CN" altLang="en-US" sz="2400"/>
              <a:t>行数*列数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29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2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29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8" grpId="0"/>
      <p:bldP spid="629772" grpId="0" autoUpdateAnimBg="0"/>
      <p:bldP spid="629777" grpId="0" animBg="1" autoUpdateAnimBg="0"/>
      <p:bldP spid="629778" grpId="0" animBg="1" autoUpdateAnimBg="0"/>
      <p:bldP spid="62977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820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800">
                <a:latin typeface="宋体" panose="02010600030101010101" pitchFamily="2" charset="-122"/>
              </a:rPr>
              <a:t>我们可以把二维数组看作是一种特殊的一维数组：它的元素又是一个一维数组。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zh-CN" altLang="en-US" sz="2800">
                <a:latin typeface="宋体" panose="02010600030101010101" pitchFamily="2" charset="-122"/>
              </a:rPr>
              <a:t>可以把</a:t>
            </a:r>
            <a:r>
              <a:rPr lang="en-US" altLang="zh-CN" sz="2800"/>
              <a:t>a</a:t>
            </a:r>
            <a:r>
              <a:rPr lang="zh-CN" altLang="en-US" sz="2800">
                <a:latin typeface="宋体" panose="02010600030101010101" pitchFamily="2" charset="-122"/>
              </a:rPr>
              <a:t>看作是一个一维数组，它有</a:t>
            </a:r>
            <a:r>
              <a:rPr lang="en-US" altLang="zh-CN" sz="2800"/>
              <a:t>3</a:t>
            </a:r>
            <a:r>
              <a:rPr lang="zh-CN" altLang="en-US" sz="2800">
                <a:latin typeface="宋体" panose="02010600030101010101" pitchFamily="2" charset="-122"/>
              </a:rPr>
              <a:t>个元素：</a:t>
            </a:r>
            <a:r>
              <a:rPr lang="en-US" altLang="zh-CN" sz="2800"/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/>
              <a:t>0</a:t>
            </a:r>
            <a:r>
              <a:rPr lang="zh-CN" altLang="en-US" sz="2800">
                <a:latin typeface="宋体" panose="02010600030101010101" pitchFamily="2" charset="-122"/>
              </a:rPr>
              <a:t>］、</a:t>
            </a:r>
            <a:r>
              <a:rPr lang="en-US" altLang="zh-CN" sz="2800"/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/>
              <a:t>1</a:t>
            </a:r>
            <a:r>
              <a:rPr lang="zh-CN" altLang="en-US" sz="2800">
                <a:latin typeface="宋体" panose="02010600030101010101" pitchFamily="2" charset="-122"/>
              </a:rPr>
              <a:t>］、</a:t>
            </a:r>
            <a:r>
              <a:rPr lang="en-US" altLang="zh-CN" sz="2800"/>
              <a:t>a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/>
              <a:t>2</a:t>
            </a:r>
            <a:r>
              <a:rPr lang="zh-CN" altLang="en-US" sz="2800">
                <a:latin typeface="宋体" panose="02010600030101010101" pitchFamily="2" charset="-122"/>
              </a:rPr>
              <a:t>］，每个元素又是一个包含</a:t>
            </a:r>
            <a:r>
              <a:rPr lang="en-US" altLang="zh-CN" sz="2800"/>
              <a:t>4</a:t>
            </a:r>
            <a:r>
              <a:rPr lang="zh-CN" altLang="en-US" sz="2800">
                <a:latin typeface="宋体" panose="02010600030101010101" pitchFamily="2" charset="-122"/>
              </a:rPr>
              <a:t>个元素的一维数组。</a:t>
            </a:r>
            <a:endParaRPr lang="zh-CN" altLang="en-US" sz="2800"/>
          </a:p>
        </p:txBody>
      </p:sp>
      <p:pic>
        <p:nvPicPr>
          <p:cNvPr id="669700" name="Picture 4" descr="g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6019800" cy="1727200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5334000" cy="739775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tx2"/>
                </a:solidFill>
                <a:effectLst/>
              </a:rPr>
              <a:t>6.2.1</a:t>
            </a:r>
            <a:r>
              <a:rPr lang="zh-CN" altLang="en-US" sz="3200" dirty="0" smtClean="0">
                <a:solidFill>
                  <a:schemeClr val="tx2"/>
                </a:solidFill>
                <a:effectLst/>
              </a:rPr>
              <a:t>二维数组的定义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323850" y="1916113"/>
            <a:ext cx="41148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F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二维数组中的元素在内存中的排列顺序是：按行存放，即先顺序存放第一行的元素，再存放第二行的元素</a:t>
            </a:r>
            <a:r>
              <a:rPr lang="en-US" altLang="zh-CN" sz="2800">
                <a:latin typeface="宋体" panose="02010600030101010101" pitchFamily="2" charset="-122"/>
              </a:rPr>
              <a:t>…… </a:t>
            </a:r>
          </a:p>
        </p:txBody>
      </p:sp>
      <p:sp>
        <p:nvSpPr>
          <p:cNvPr id="631817" name="Rectangle 9"/>
          <p:cNvSpPr>
            <a:spLocks noChangeArrowheads="1"/>
          </p:cNvSpPr>
          <p:nvPr/>
        </p:nvSpPr>
        <p:spPr bwMode="auto">
          <a:xfrm>
            <a:off x="323850" y="1196975"/>
            <a:ext cx="43434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二</a:t>
            </a:r>
            <a:r>
              <a:rPr kumimoji="1"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维数组在内存中的存放</a:t>
            </a:r>
            <a:endParaRPr kumimoji="1"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631818" name="Picture 10" descr="g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924175"/>
            <a:ext cx="4495800" cy="32543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1820" name="Rectangle 12"/>
          <p:cNvSpPr>
            <a:spLocks noChangeArrowheads="1"/>
          </p:cNvSpPr>
          <p:nvPr/>
        </p:nvSpPr>
        <p:spPr bwMode="auto">
          <a:xfrm>
            <a:off x="4648200" y="1828800"/>
            <a:ext cx="4267200" cy="946150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下图表示对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a[3][4]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数组存放的顺序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6" grpId="0"/>
      <p:bldP spid="631817" grpId="0" animBg="1" autoUpdateAnimBg="0"/>
      <p:bldP spid="63182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Text Box 6"/>
          <p:cNvSpPr txBox="1">
            <a:spLocks noChangeArrowheads="1"/>
          </p:cNvSpPr>
          <p:nvPr/>
        </p:nvSpPr>
        <p:spPr bwMode="auto">
          <a:xfrm>
            <a:off x="1295400" y="838200"/>
            <a:ext cx="591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地址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      </a:t>
            </a: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值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  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数组元素</a:t>
            </a:r>
          </a:p>
        </p:txBody>
      </p: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5715000" y="1219200"/>
            <a:ext cx="14478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336699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[0][0]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336699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[0][1]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336699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[0][2]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006600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[1][0]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006600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[1][1]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006600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[1][2]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[2][0]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[2][1]</a:t>
            </a:r>
          </a:p>
          <a:p>
            <a:pPr algn="ctr" eaLnBrk="1" hangingPunct="1">
              <a:lnSpc>
                <a:spcPct val="135000"/>
              </a:lnSpc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en-US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b</a:t>
            </a:r>
            <a:r>
              <a:rPr kumimoji="1" lang="en-US" altLang="en-US" sz="2600" b="1">
                <a:latin typeface="宋体" panose="02010600030101010101" pitchFamily="2" charset="-122"/>
                <a:sym typeface="Monotype Sorts" pitchFamily="2" charset="2"/>
              </a:rPr>
              <a:t>[2][2]</a:t>
            </a:r>
            <a:endParaRPr kumimoji="1" lang="en-US" altLang="zh-CN" sz="2600" b="1">
              <a:latin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670734" name="Text Box 14"/>
          <p:cNvSpPr txBox="1">
            <a:spLocks noChangeArrowheads="1"/>
          </p:cNvSpPr>
          <p:nvPr/>
        </p:nvSpPr>
        <p:spPr bwMode="auto">
          <a:xfrm>
            <a:off x="1066800" y="1235075"/>
            <a:ext cx="13716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300</a:t>
            </a:r>
            <a:r>
              <a:rPr kumimoji="1" lang="en-US" altLang="zh-CN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0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300</a:t>
            </a:r>
            <a:r>
              <a:rPr kumimoji="1" lang="en-US" altLang="zh-CN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4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300</a:t>
            </a:r>
            <a:r>
              <a:rPr kumimoji="1" lang="en-US" altLang="zh-CN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8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300</a:t>
            </a:r>
            <a:r>
              <a:rPr kumimoji="1" lang="en-US" altLang="zh-CN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C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</a:t>
            </a:r>
            <a:r>
              <a:rPr kumimoji="1" lang="en-US" altLang="zh-CN" sz="2600" b="1">
                <a:solidFill>
                  <a:srgbClr val="C00000"/>
                </a:solidFill>
                <a:latin typeface="宋体" panose="02010600030101010101" pitchFamily="2" charset="-122"/>
                <a:sym typeface="Monotype Sorts" pitchFamily="2" charset="2"/>
              </a:rPr>
              <a:t>10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</a:t>
            </a:r>
            <a:r>
              <a:rPr kumimoji="1" lang="en-US" altLang="zh-CN" sz="2600" b="1">
                <a:solidFill>
                  <a:srgbClr val="C00000"/>
                </a:solidFill>
                <a:latin typeface="宋体" panose="02010600030101010101" pitchFamily="2" charset="-122"/>
                <a:sym typeface="Monotype Sorts" pitchFamily="2" charset="2"/>
              </a:rPr>
              <a:t>14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</a:t>
            </a:r>
            <a:r>
              <a:rPr kumimoji="1" lang="en-US" altLang="zh-CN" sz="2600" b="1">
                <a:solidFill>
                  <a:srgbClr val="C00000"/>
                </a:solidFill>
                <a:latin typeface="宋体" panose="02010600030101010101" pitchFamily="2" charset="-122"/>
                <a:sym typeface="Monotype Sorts" pitchFamily="2" charset="2"/>
              </a:rPr>
              <a:t>18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</a:t>
            </a:r>
            <a:r>
              <a:rPr kumimoji="1" lang="en-US" altLang="zh-CN" sz="2600" b="1">
                <a:solidFill>
                  <a:srgbClr val="C00000"/>
                </a:solidFill>
                <a:latin typeface="宋体" panose="02010600030101010101" pitchFamily="2" charset="-122"/>
                <a:sym typeface="Monotype Sorts" pitchFamily="2" charset="2"/>
              </a:rPr>
              <a:t>1C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30</a:t>
            </a:r>
            <a:r>
              <a:rPr kumimoji="1" lang="en-US" altLang="zh-CN" sz="2600" b="1">
                <a:solidFill>
                  <a:srgbClr val="CC0000"/>
                </a:solidFill>
                <a:latin typeface="宋体" panose="02010600030101010101" pitchFamily="2" charset="-122"/>
                <a:sym typeface="Monotype Sorts" pitchFamily="2" charset="2"/>
              </a:rPr>
              <a:t>20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H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250825" y="404813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CC0000"/>
                </a:solidFill>
                <a:sym typeface="Monotype Sorts" pitchFamily="2" charset="2"/>
              </a:rPr>
              <a:t>例如：</a:t>
            </a:r>
            <a:r>
              <a:rPr kumimoji="1" lang="zh-CN" altLang="en-US" sz="2800" b="1">
                <a:sym typeface="Monotype Sorts" pitchFamily="2" charset="2"/>
              </a:rPr>
              <a:t>整型数组 </a:t>
            </a:r>
            <a:r>
              <a:rPr kumimoji="1" lang="en-US" altLang="zh-CN" sz="2800" b="1">
                <a:solidFill>
                  <a:srgbClr val="CC0000"/>
                </a:solidFill>
                <a:sym typeface="Monotype Sorts" pitchFamily="2" charset="2"/>
              </a:rPr>
              <a:t>b[3][3]={ {1,2,3}, {4,5,6}, {7,8,9} };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3810000" y="1392238"/>
            <a:ext cx="3810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solidFill>
                  <a:srgbClr val="336699"/>
                </a:solidFill>
                <a:sym typeface="Monotype Sorts" pitchFamily="2" charset="2"/>
              </a:rPr>
              <a:t>1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 b="1">
                <a:solidFill>
                  <a:srgbClr val="336699"/>
                </a:solidFill>
                <a:sym typeface="Monotype Sorts" pitchFamily="2" charset="2"/>
              </a:rPr>
              <a:t>2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 b="1">
                <a:solidFill>
                  <a:srgbClr val="336699"/>
                </a:solidFill>
                <a:sym typeface="Monotype Sorts" pitchFamily="2" charset="2"/>
              </a:rPr>
              <a:t>3</a:t>
            </a:r>
          </a:p>
        </p:txBody>
      </p:sp>
      <p:sp>
        <p:nvSpPr>
          <p:cNvPr id="670738" name="Text Box 18"/>
          <p:cNvSpPr txBox="1">
            <a:spLocks noChangeArrowheads="1"/>
          </p:cNvSpPr>
          <p:nvPr/>
        </p:nvSpPr>
        <p:spPr bwMode="auto">
          <a:xfrm>
            <a:off x="3784600" y="3105150"/>
            <a:ext cx="36195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 b="1">
                <a:solidFill>
                  <a:srgbClr val="006600"/>
                </a:solidFill>
                <a:sym typeface="Monotype Sorts" pitchFamily="2" charset="2"/>
              </a:rPr>
              <a:t>4</a:t>
            </a:r>
          </a:p>
          <a:p>
            <a:pPr algn="ctr" eaLnBrk="1" hangingPunct="1">
              <a:lnSpc>
                <a:spcPct val="9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 b="1">
                <a:solidFill>
                  <a:srgbClr val="006600"/>
                </a:solidFill>
                <a:sym typeface="Monotype Sorts" pitchFamily="2" charset="2"/>
              </a:rPr>
              <a:t>5</a:t>
            </a:r>
          </a:p>
          <a:p>
            <a:pPr algn="ctr" eaLnBrk="1" hangingPunct="1">
              <a:lnSpc>
                <a:spcPct val="9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zh-CN" sz="2800" b="1">
                <a:solidFill>
                  <a:srgbClr val="006600"/>
                </a:solidFill>
                <a:sym typeface="Monotype Sorts" pitchFamily="2" charset="2"/>
              </a:rPr>
              <a:t>6</a:t>
            </a:r>
            <a:endParaRPr kumimoji="1" lang="en-US" altLang="zh-CN" sz="2800" b="1">
              <a:solidFill>
                <a:srgbClr val="006600"/>
              </a:solidFill>
              <a:sym typeface="Monotype Sorts" pitchFamily="2" charset="2"/>
            </a:endParaRPr>
          </a:p>
        </p:txBody>
      </p:sp>
      <p:sp>
        <p:nvSpPr>
          <p:cNvPr id="670739" name="Text Box 19"/>
          <p:cNvSpPr txBox="1">
            <a:spLocks noChangeArrowheads="1"/>
          </p:cNvSpPr>
          <p:nvPr/>
        </p:nvSpPr>
        <p:spPr bwMode="auto">
          <a:xfrm>
            <a:off x="3733800" y="4686300"/>
            <a:ext cx="3810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solidFill>
                  <a:srgbClr val="CC0000"/>
                </a:solidFill>
                <a:sym typeface="Monotype Sorts" pitchFamily="2" charset="2"/>
              </a:rPr>
              <a:t>789</a:t>
            </a:r>
            <a:endParaRPr kumimoji="1" lang="zh-CN" altLang="zh-CN" sz="2800" b="1">
              <a:solidFill>
                <a:srgbClr val="CC0000"/>
              </a:solidFill>
              <a:sym typeface="Monotype Sorts" pitchFamily="2" charset="2"/>
            </a:endParaRPr>
          </a:p>
        </p:txBody>
      </p:sp>
      <p:grpSp>
        <p:nvGrpSpPr>
          <p:cNvPr id="670743" name="Group 23"/>
          <p:cNvGrpSpPr>
            <a:grpSpLocks/>
          </p:cNvGrpSpPr>
          <p:nvPr/>
        </p:nvGrpSpPr>
        <p:grpSpPr bwMode="auto">
          <a:xfrm>
            <a:off x="3200400" y="1371600"/>
            <a:ext cx="1600200" cy="4800600"/>
            <a:chOff x="2016" y="864"/>
            <a:chExt cx="1008" cy="3024"/>
          </a:xfrm>
        </p:grpSpPr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016" y="864"/>
              <a:ext cx="1008" cy="3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>
              <a:off x="2016" y="25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4" name="Line 9"/>
            <p:cNvSpPr>
              <a:spLocks noChangeShapeType="1"/>
            </p:cNvSpPr>
            <p:nvPr/>
          </p:nvSpPr>
          <p:spPr bwMode="auto">
            <a:xfrm>
              <a:off x="2016" y="288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2016" y="220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2016" y="321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2016" y="355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2016" y="120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016" y="187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>
              <a:off x="2016" y="15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0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0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autoUpdateAnimBg="0"/>
      <p:bldP spid="670733" grpId="0" autoUpdateAnimBg="0"/>
      <p:bldP spid="670734" grpId="0" autoUpdateAnimBg="0"/>
      <p:bldP spid="670740" grpId="0"/>
      <p:bldP spid="670724" grpId="0" autoUpdateAnimBg="0"/>
      <p:bldP spid="670738" grpId="0" autoUpdateAnimBg="0"/>
      <p:bldP spid="6707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68" name="Rectangle 32"/>
          <p:cNvSpPr>
            <a:spLocks noChangeArrowheads="1"/>
          </p:cNvSpPr>
          <p:nvPr/>
        </p:nvSpPr>
        <p:spPr bwMode="auto">
          <a:xfrm>
            <a:off x="250825" y="1557338"/>
            <a:ext cx="7240588" cy="100806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华文细黑" panose="02010600040101010101" pitchFamily="2" charset="-122"/>
                <a:ea typeface="黑体" panose="02010609060101010101" pitchFamily="49" charset="-122"/>
              </a:rPr>
              <a:t>问题：</a:t>
            </a:r>
            <a:r>
              <a:rPr kumimoji="1"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有了二维数组的基础，那么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多维数组如何定义呢？</a:t>
            </a:r>
            <a:r>
              <a:rPr lang="zh-CN" altLang="en-US" sz="2400" b="1">
                <a:solidFill>
                  <a:schemeClr val="bg1"/>
                </a:solidFill>
                <a:latin typeface="华文新魏" panose="02010800040101010101" pitchFamily="2" charset="-122"/>
              </a:rPr>
              <a:t> </a:t>
            </a:r>
          </a:p>
        </p:txBody>
      </p:sp>
      <p:sp>
        <p:nvSpPr>
          <p:cNvPr id="628770" name="Rectangle 34"/>
          <p:cNvSpPr>
            <a:spLocks noChangeArrowheads="1"/>
          </p:cNvSpPr>
          <p:nvPr/>
        </p:nvSpPr>
        <p:spPr bwMode="auto">
          <a:xfrm>
            <a:off x="1116013" y="2708275"/>
            <a:ext cx="74707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定义三维数组</a:t>
            </a:r>
            <a:r>
              <a:rPr kumimoji="1" lang="zh-CN" altLang="en-US" sz="2800">
                <a:latin typeface="宋体" panose="02010600030101010101" pitchFamily="2" charset="-122"/>
              </a:rPr>
              <a:t>：</a:t>
            </a:r>
            <a:r>
              <a:rPr kumimoji="1"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float a[2][3][4];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CC0000"/>
                </a:solidFill>
                <a:cs typeface="Courier New" panose="02070309020205020404" pitchFamily="49" charset="0"/>
              </a:rPr>
              <a:t>注意：</a:t>
            </a:r>
            <a:r>
              <a:rPr kumimoji="1" lang="zh-CN" altLang="en-US" sz="2800">
                <a:cs typeface="Courier New" panose="02070309020205020404" pitchFamily="49" charset="0"/>
              </a:rPr>
              <a:t>多维数组元素在内存中的排列顺序：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>
                <a:cs typeface="Courier New" panose="02070309020205020404" pitchFamily="49" charset="0"/>
              </a:rPr>
              <a:t>            第一维的下标变化最慢，最右边的下标变化最快。</a:t>
            </a:r>
          </a:p>
        </p:txBody>
      </p:sp>
      <p:sp>
        <p:nvSpPr>
          <p:cNvPr id="628772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49275"/>
            <a:ext cx="5334000" cy="739775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tx2"/>
                </a:solidFill>
              </a:rPr>
              <a:t>6.2.1</a:t>
            </a:r>
            <a:r>
              <a:rPr lang="zh-CN" altLang="en-US" sz="3200" dirty="0" smtClean="0">
                <a:solidFill>
                  <a:schemeClr val="tx2"/>
                </a:solidFill>
              </a:rPr>
              <a:t>二维数组的定义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68" grpId="0" animBg="1" autoUpdateAnimBg="0"/>
      <p:bldP spid="6287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444" name="Group 4"/>
          <p:cNvGrpSpPr>
            <a:grpSpLocks/>
          </p:cNvGrpSpPr>
          <p:nvPr/>
        </p:nvGrpSpPr>
        <p:grpSpPr bwMode="auto">
          <a:xfrm>
            <a:off x="-227013" y="1417638"/>
            <a:ext cx="9551988" cy="3451225"/>
            <a:chOff x="111" y="1824"/>
            <a:chExt cx="5917" cy="2405"/>
          </a:xfrm>
        </p:grpSpPr>
        <p:sp>
          <p:nvSpPr>
            <p:cNvPr id="35844" name="Text Box 5"/>
            <p:cNvSpPr txBox="1">
              <a:spLocks noChangeArrowheads="1"/>
            </p:cNvSpPr>
            <p:nvPr/>
          </p:nvSpPr>
          <p:spPr bwMode="auto">
            <a:xfrm>
              <a:off x="153" y="1872"/>
              <a:ext cx="5875" cy="2357"/>
            </a:xfrm>
            <a:prstGeom prst="rect">
              <a:avLst/>
            </a:prstGeom>
            <a:solidFill>
              <a:srgbClr val="F3FF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en-US" altLang="zh-CN" sz="2800">
                  <a:latin typeface="宋体" panose="02010600030101010101" pitchFamily="2" charset="-122"/>
                  <a:cs typeface="Courier New" panose="02070309020205020404" pitchFamily="49" charset="0"/>
                </a:rPr>
                <a:t>   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a[0][0][0]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a[0][0][1]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a[0][0][2]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a[0][0][3]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</a:p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   a[0][1][0]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a[0][1][1]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a[0][1][2]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a[0][1][3]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</a:p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   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a[0][2][0]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a[0][2][1]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a[0][2][2]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a[0][2][3]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</a:p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   a[1][0][0]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a[1][0][1]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a[1][0][2]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a[1][0][3]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</a:p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   a[1][1][0]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a[1][1][1]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a[1][1][2]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a[1][1][3]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</a:p>
            <a:p>
              <a:pPr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   a[1][2][0]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a[1][2][1]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a[1][2][2]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r>
                <a:rPr kumimoji="1" lang="en-US" altLang="zh-CN" sz="2800" b="1">
                  <a:latin typeface="宋体" panose="02010600030101010101" pitchFamily="2" charset="-122"/>
                  <a:cs typeface="Courier New" panose="02070309020205020404" pitchFamily="49" charset="0"/>
                </a:rPr>
                <a:t>a[1][2][3]</a:t>
              </a:r>
              <a:r>
                <a:rPr kumimoji="1" lang="en-US" altLang="zh-CN" sz="2800" b="1">
                  <a:solidFill>
                    <a:srgbClr val="FF6600"/>
                  </a:solidFill>
                  <a:latin typeface="宋体" panose="02010600030101010101" pitchFamily="2" charset="-122"/>
                  <a:cs typeface="Courier New" panose="02070309020205020404" pitchFamily="49" charset="0"/>
                </a:rPr>
                <a:t>→</a:t>
              </a:r>
              <a:endParaRPr lang="en-US" altLang="zh-CN" sz="2800" b="1"/>
            </a:p>
          </p:txBody>
        </p:sp>
        <p:sp>
          <p:nvSpPr>
            <p:cNvPr id="35845" name="Text Box 6"/>
            <p:cNvSpPr txBox="1">
              <a:spLocks noChangeArrowheads="1"/>
            </p:cNvSpPr>
            <p:nvPr/>
          </p:nvSpPr>
          <p:spPr bwMode="auto">
            <a:xfrm>
              <a:off x="111" y="1824"/>
              <a:ext cx="379" cy="2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539750" y="692150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6600"/>
                </a:solidFill>
              </a:rPr>
              <a:t>三维数组的元素排列顺序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728913" y="2713038"/>
            <a:ext cx="5410200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kumimoji="1" lang="zh-CN" altLang="zh-CN" sz="3600" b="1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4213" y="1701800"/>
            <a:ext cx="2897187" cy="792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0066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4000" b="0" smtClean="0">
                <a:solidFill>
                  <a:srgbClr val="990099"/>
                </a:solidFill>
              </a:rPr>
              <a:t> </a:t>
            </a:r>
            <a:r>
              <a:rPr lang="zh-CN" altLang="en-US" sz="4000" b="0" smtClean="0">
                <a:solidFill>
                  <a:srgbClr val="006600"/>
                </a:solidFill>
              </a:rPr>
              <a:t>主要内容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63713" y="2781300"/>
            <a:ext cx="6400800" cy="2198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6.1 </a:t>
            </a:r>
            <a:r>
              <a:rPr lang="zh-CN" altLang="en-US" sz="36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一维数组的定义和引用</a:t>
            </a:r>
          </a:p>
          <a:p>
            <a:pPr algn="l">
              <a:lnSpc>
                <a:spcPct val="110000"/>
              </a:lnSpc>
            </a:pPr>
            <a:r>
              <a:rPr lang="en-US" altLang="zh-CN" sz="36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6.2 </a:t>
            </a:r>
            <a:r>
              <a:rPr lang="zh-CN" altLang="en-US" sz="36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二维数组的定义和引用</a:t>
            </a:r>
          </a:p>
          <a:p>
            <a:pPr algn="l">
              <a:lnSpc>
                <a:spcPct val="110000"/>
              </a:lnSpc>
            </a:pPr>
            <a:r>
              <a:rPr lang="en-US" altLang="zh-CN" sz="36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6.3  </a:t>
            </a:r>
            <a:r>
              <a:rPr lang="zh-CN" altLang="en-US" sz="36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字符数组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576263" y="1412875"/>
            <a:ext cx="856773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二维数组元素的表示形式为：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数组名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下标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][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下标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]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a[2][3]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下标可以是整型表达式，如 </a:t>
            </a:r>
            <a:r>
              <a:rPr lang="en-US" altLang="zh-CN" sz="2800">
                <a:latin typeface="宋体" panose="02010600030101010101" pitchFamily="2" charset="-122"/>
              </a:rPr>
              <a:t>a[2-1][2*2-1]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635916" name="Text Box 12"/>
          <p:cNvSpPr txBox="1">
            <a:spLocks noChangeArrowheads="1"/>
          </p:cNvSpPr>
          <p:nvPr/>
        </p:nvSpPr>
        <p:spPr bwMode="auto">
          <a:xfrm>
            <a:off x="827088" y="4721225"/>
            <a:ext cx="780415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数组元素可以出现在表达式中，也可以被赋值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b[1][2]=a[2][3]/2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5929" name="Group 25"/>
          <p:cNvGrpSpPr>
            <a:grpSpLocks/>
          </p:cNvGrpSpPr>
          <p:nvPr/>
        </p:nvGrpSpPr>
        <p:grpSpPr bwMode="auto">
          <a:xfrm>
            <a:off x="844550" y="3860800"/>
            <a:ext cx="8299450" cy="609600"/>
            <a:chOff x="340" y="2356"/>
            <a:chExt cx="5228" cy="384"/>
          </a:xfrm>
        </p:grpSpPr>
        <p:sp>
          <p:nvSpPr>
            <p:cNvPr id="36870" name="Text Box 13"/>
            <p:cNvSpPr txBox="1">
              <a:spLocks noChangeArrowheads="1"/>
            </p:cNvSpPr>
            <p:nvPr/>
          </p:nvSpPr>
          <p:spPr bwMode="auto">
            <a:xfrm>
              <a:off x="340" y="2387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宋体" panose="02010600030101010101" pitchFamily="2" charset="-122"/>
                </a:rPr>
                <a:t>不要写成 </a:t>
              </a:r>
              <a:r>
                <a:rPr lang="en-US" altLang="zh-CN" sz="2800" b="1">
                  <a:latin typeface="宋体" panose="02010600030101010101" pitchFamily="2" charset="-122"/>
                </a:rPr>
                <a:t>a</a:t>
              </a:r>
              <a:r>
                <a:rPr lang="zh-CN" altLang="en-US" sz="2800" b="1">
                  <a:latin typeface="宋体" panose="02010600030101010101" pitchFamily="2" charset="-122"/>
                </a:rPr>
                <a:t>［</a:t>
              </a:r>
              <a:r>
                <a:rPr lang="en-US" altLang="zh-CN" sz="2800" b="1">
                  <a:latin typeface="宋体" panose="02010600030101010101" pitchFamily="2" charset="-122"/>
                </a:rPr>
                <a:t>2</a:t>
              </a:r>
              <a:r>
                <a:rPr lang="zh-CN" altLang="en-US" sz="2800" b="1">
                  <a:latin typeface="宋体" panose="02010600030101010101" pitchFamily="2" charset="-122"/>
                </a:rPr>
                <a:t>，</a:t>
              </a:r>
              <a:r>
                <a:rPr lang="en-US" altLang="zh-CN" sz="2800" b="1">
                  <a:latin typeface="宋体" panose="02010600030101010101" pitchFamily="2" charset="-122"/>
                </a:rPr>
                <a:t>3</a:t>
              </a:r>
              <a:r>
                <a:rPr lang="zh-CN" altLang="en-US" sz="2800" b="1">
                  <a:latin typeface="宋体" panose="02010600030101010101" pitchFamily="2" charset="-122"/>
                </a:rPr>
                <a:t>］，</a:t>
              </a:r>
              <a:r>
                <a:rPr lang="en-US" altLang="zh-CN" sz="2800" b="1">
                  <a:latin typeface="宋体" panose="02010600030101010101" pitchFamily="2" charset="-122"/>
                </a:rPr>
                <a:t>a</a:t>
              </a:r>
              <a:r>
                <a:rPr lang="zh-CN" altLang="en-US" sz="2800" b="1">
                  <a:latin typeface="宋体" panose="02010600030101010101" pitchFamily="2" charset="-122"/>
                </a:rPr>
                <a:t>［</a:t>
              </a:r>
              <a:r>
                <a:rPr lang="en-US" altLang="zh-CN" sz="2800" b="1">
                  <a:latin typeface="宋体" panose="02010600030101010101" pitchFamily="2" charset="-122"/>
                </a:rPr>
                <a:t>2-1</a:t>
              </a:r>
              <a:r>
                <a:rPr lang="zh-CN" altLang="en-US" sz="2800" b="1">
                  <a:latin typeface="宋体" panose="02010600030101010101" pitchFamily="2" charset="-122"/>
                </a:rPr>
                <a:t>，</a:t>
              </a:r>
              <a:r>
                <a:rPr lang="en-US" altLang="zh-CN" sz="2800" b="1">
                  <a:latin typeface="宋体" panose="02010600030101010101" pitchFamily="2" charset="-122"/>
                </a:rPr>
                <a:t>2*2-1</a:t>
              </a:r>
              <a:r>
                <a:rPr lang="zh-CN" altLang="en-US" sz="2800" b="1">
                  <a:latin typeface="宋体" panose="02010600030101010101" pitchFamily="2" charset="-122"/>
                </a:rPr>
                <a:t>］形式</a:t>
              </a:r>
            </a:p>
          </p:txBody>
        </p:sp>
        <p:grpSp>
          <p:nvGrpSpPr>
            <p:cNvPr id="36871" name="Group 16"/>
            <p:cNvGrpSpPr>
              <a:grpSpLocks/>
            </p:cNvGrpSpPr>
            <p:nvPr/>
          </p:nvGrpSpPr>
          <p:grpSpPr bwMode="auto">
            <a:xfrm flipV="1">
              <a:off x="5088" y="2356"/>
              <a:ext cx="480" cy="384"/>
              <a:chOff x="3456" y="2640"/>
              <a:chExt cx="336" cy="240"/>
            </a:xfrm>
          </p:grpSpPr>
          <p:sp>
            <p:nvSpPr>
              <p:cNvPr id="36872" name="Line 17"/>
              <p:cNvSpPr>
                <a:spLocks noChangeShapeType="1"/>
              </p:cNvSpPr>
              <p:nvPr/>
            </p:nvSpPr>
            <p:spPr bwMode="auto">
              <a:xfrm flipH="1">
                <a:off x="3456" y="2640"/>
                <a:ext cx="336" cy="24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3" name="Line 18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336" cy="24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92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5334000" cy="739775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3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200" dirty="0" smtClean="0">
                <a:solidFill>
                  <a:schemeClr val="tx2"/>
                </a:solidFill>
                <a:effectLst/>
              </a:rPr>
              <a:t>6.2.2</a:t>
            </a:r>
            <a:r>
              <a:rPr lang="zh-CN" altLang="en-US" sz="3200" dirty="0" smtClean="0">
                <a:solidFill>
                  <a:schemeClr val="tx2"/>
                </a:solidFill>
                <a:effectLst/>
              </a:rPr>
              <a:t>　二维数组的引用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5" grpId="0"/>
      <p:bldP spid="63591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ChangeArrowheads="1"/>
          </p:cNvSpPr>
          <p:nvPr/>
        </p:nvSpPr>
        <p:spPr bwMode="auto">
          <a:xfrm>
            <a:off x="533400" y="2514600"/>
            <a:ext cx="830580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常出现的错误有：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int a[3][4];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006600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sz="2800" b="1">
                <a:solidFill>
                  <a:srgbClr val="0066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0066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66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b="1">
                <a:solidFill>
                  <a:srgbClr val="006600"/>
                </a:solidFill>
                <a:latin typeface="宋体" panose="02010600030101010101" pitchFamily="2" charset="-122"/>
              </a:rPr>
              <a:t>3×4</a:t>
            </a:r>
            <a:r>
              <a:rPr lang="zh-CN" altLang="en-US" sz="2800" b="1">
                <a:solidFill>
                  <a:srgbClr val="006600"/>
                </a:solidFill>
                <a:latin typeface="宋体" panose="02010600030101010101" pitchFamily="2" charset="-122"/>
              </a:rPr>
              <a:t>的数组 *</a:t>
            </a:r>
            <a:r>
              <a:rPr lang="en-US" altLang="zh-CN" sz="2800" b="1">
                <a:solidFill>
                  <a:srgbClr val="006600"/>
                </a:solidFill>
                <a:latin typeface="宋体" panose="02010600030101010101" pitchFamily="2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800" b="1">
                <a:latin typeface="宋体" panose="02010600030101010101" pitchFamily="2" charset="-122"/>
              </a:rPr>
              <a:t>┆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en-US" altLang="zh-CN" sz="2800" b="1"/>
              <a:t>3</a:t>
            </a:r>
            <a:r>
              <a:rPr lang="en-US" altLang="zh-CN" sz="2800" b="1">
                <a:latin typeface="宋体" panose="02010600030101010101" pitchFamily="2" charset="-122"/>
              </a:rPr>
              <a:t>][</a:t>
            </a:r>
            <a:r>
              <a:rPr lang="en-US" altLang="zh-CN" sz="2800" b="1"/>
              <a:t>4</a:t>
            </a:r>
            <a:r>
              <a:rPr lang="en-US" altLang="zh-CN" sz="2800" b="1">
                <a:latin typeface="宋体" panose="02010600030101010101" pitchFamily="2" charset="-122"/>
              </a:rPr>
              <a:t>]</a:t>
            </a:r>
            <a:r>
              <a:rPr lang="en-US" altLang="zh-CN" sz="2800" b="1"/>
              <a:t>=3;</a:t>
            </a:r>
            <a:r>
              <a:rPr lang="en-US" altLang="zh-CN" sz="1800" b="1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0010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>
                <a:latin typeface="黑体" panose="02010609060101010101" pitchFamily="49" charset="-122"/>
              </a:rPr>
              <a:t>在使用数组元素时，应该注意下标值应在已定义的数组大小的范围内。</a:t>
            </a:r>
            <a:endParaRPr lang="zh-CN" altLang="en-US" sz="280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 autoUpdateAnimBg="0"/>
      <p:bldP spid="67174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381000" y="2419350"/>
            <a:ext cx="685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可以用下面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种方法对二维数组初始化：</a:t>
            </a: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65088" y="1276350"/>
            <a:ext cx="9144000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数据类型</a:t>
            </a:r>
            <a:r>
              <a:rPr kumimoji="1" lang="zh-CN" altLang="en-US" sz="2800"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数组名 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常量表达式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1][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常量表达式</a:t>
            </a:r>
            <a:r>
              <a:rPr kumimoji="1" lang="en-US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2]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{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初始化数据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}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endParaRPr lang="zh-CN" altLang="en-US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381000" y="302895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１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分行给二维数组赋初值。</a:t>
            </a:r>
          </a:p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int a[3][4]={{1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4}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{5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6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7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8}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{9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12}}; </a:t>
            </a:r>
          </a:p>
        </p:txBody>
      </p: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381000" y="4552950"/>
            <a:ext cx="8512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２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可以将所有数据写在一个花括号内，按数组排列的顺序对各元素赋初值。</a:t>
            </a:r>
          </a:p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800">
                <a:latin typeface="宋体" panose="02010600030101010101" pitchFamily="2" charset="-122"/>
              </a:rPr>
              <a:t>int a[3][4]={1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9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10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11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12};</a:t>
            </a:r>
          </a:p>
        </p:txBody>
      </p:sp>
      <p:sp>
        <p:nvSpPr>
          <p:cNvPr id="38918" name="Rectangle 19"/>
          <p:cNvSpPr>
            <a:spLocks noChangeArrowheads="1"/>
          </p:cNvSpPr>
          <p:nvPr/>
        </p:nvSpPr>
        <p:spPr bwMode="auto">
          <a:xfrm>
            <a:off x="0" y="385763"/>
            <a:ext cx="54864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6.2.3</a:t>
            </a:r>
            <a:r>
              <a:rPr kumimoji="1" lang="zh-CN" altLang="en-US" sz="3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二维数组的初始化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/>
      <p:bldP spid="641029" grpId="0"/>
      <p:bldP spid="641030" grpId="0"/>
      <p:bldP spid="6410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152400" y="609600"/>
            <a:ext cx="762952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３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可以对部分元素赋初值。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zh-CN" altLang="en-US" sz="2800"/>
              <a:t> </a:t>
            </a:r>
            <a:r>
              <a:rPr lang="en-US" altLang="zh-CN" sz="2800"/>
              <a:t>int a</a:t>
            </a:r>
            <a:r>
              <a:rPr lang="en-US" altLang="zh-CN" sz="2800">
                <a:latin typeface="宋体" panose="02010600030101010101" pitchFamily="2" charset="-122"/>
              </a:rPr>
              <a:t>[</a:t>
            </a:r>
            <a:r>
              <a:rPr lang="en-US" altLang="zh-CN" sz="2800"/>
              <a:t>3</a:t>
            </a:r>
            <a:r>
              <a:rPr lang="en-US" altLang="zh-CN" sz="2800">
                <a:latin typeface="宋体" panose="02010600030101010101" pitchFamily="2" charset="-122"/>
              </a:rPr>
              <a:t>][</a:t>
            </a:r>
            <a:r>
              <a:rPr lang="en-US" altLang="zh-CN" sz="2800"/>
              <a:t>4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  <a:r>
              <a:rPr lang="en-US" altLang="zh-CN" sz="2800"/>
              <a:t>={{1}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/>
              <a:t>{5}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/>
              <a:t>{9}};    </a:t>
            </a:r>
          </a:p>
        </p:txBody>
      </p:sp>
      <p:sp>
        <p:nvSpPr>
          <p:cNvPr id="672773" name="Line 5"/>
          <p:cNvSpPr>
            <a:spLocks noChangeShapeType="1"/>
          </p:cNvSpPr>
          <p:nvPr/>
        </p:nvSpPr>
        <p:spPr bwMode="auto">
          <a:xfrm>
            <a:off x="5943600" y="1752600"/>
            <a:ext cx="2438400" cy="1828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6553200" y="3657600"/>
            <a:ext cx="2286000" cy="1401763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1  0  0  0</a:t>
            </a:r>
          </a:p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5  0  0  0 </a:t>
            </a:r>
          </a:p>
          <a:p>
            <a:pPr eaLnBrk="1" hangingPunct="1"/>
            <a:r>
              <a:rPr lang="en-US" altLang="zh-CN" sz="2800" b="1"/>
              <a:t>9    0    0    0</a:t>
            </a:r>
          </a:p>
        </p:txBody>
      </p:sp>
      <p:sp>
        <p:nvSpPr>
          <p:cNvPr id="672776" name="Text Box 8"/>
          <p:cNvSpPr txBox="1">
            <a:spLocks noChangeArrowheads="1"/>
          </p:cNvSpPr>
          <p:nvPr/>
        </p:nvSpPr>
        <p:spPr bwMode="auto">
          <a:xfrm>
            <a:off x="228600" y="1835150"/>
            <a:ext cx="75120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也可以对各行中的某一元素赋初值，如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int a[3][4]={{1}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6}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0,11}};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72777" name="Line 9"/>
          <p:cNvSpPr>
            <a:spLocks noChangeShapeType="1"/>
          </p:cNvSpPr>
          <p:nvPr/>
        </p:nvSpPr>
        <p:spPr bwMode="auto">
          <a:xfrm flipH="1">
            <a:off x="5029200" y="3048000"/>
            <a:ext cx="304800" cy="685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78" name="Text Box 10"/>
          <p:cNvSpPr txBox="1">
            <a:spLocks noChangeArrowheads="1"/>
          </p:cNvSpPr>
          <p:nvPr/>
        </p:nvSpPr>
        <p:spPr bwMode="auto">
          <a:xfrm>
            <a:off x="4038600" y="3733800"/>
            <a:ext cx="2133600" cy="1401763"/>
          </a:xfrm>
          <a:prstGeom prst="rect">
            <a:avLst/>
          </a:prstGeom>
          <a:solidFill>
            <a:srgbClr val="DDFF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1  0  0  0</a:t>
            </a:r>
          </a:p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0  6  0  0</a:t>
            </a:r>
          </a:p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宋体" panose="02010600030101010101" pitchFamily="2" charset="-122"/>
              </a:rPr>
              <a:t>0  0 11</a:t>
            </a:r>
            <a:r>
              <a:rPr lang="en-US" altLang="zh-CN" sz="1800" b="1">
                <a:latin typeface="宋体" panose="02010600030101010101" pitchFamily="2" charset="-122"/>
              </a:rPr>
              <a:t> </a:t>
            </a:r>
            <a:endParaRPr lang="en-US" altLang="zh-CN" sz="1800"/>
          </a:p>
        </p:txBody>
      </p:sp>
      <p:sp>
        <p:nvSpPr>
          <p:cNvPr id="672780" name="Line 12"/>
          <p:cNvSpPr>
            <a:spLocks noChangeShapeType="1"/>
          </p:cNvSpPr>
          <p:nvPr/>
        </p:nvSpPr>
        <p:spPr bwMode="auto">
          <a:xfrm>
            <a:off x="609600" y="4648200"/>
            <a:ext cx="914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1" name="Text Box 13"/>
          <p:cNvSpPr txBox="1">
            <a:spLocks noChangeArrowheads="1"/>
          </p:cNvSpPr>
          <p:nvPr/>
        </p:nvSpPr>
        <p:spPr bwMode="auto">
          <a:xfrm>
            <a:off x="1600200" y="3657600"/>
            <a:ext cx="2057400" cy="1401763"/>
          </a:xfrm>
          <a:prstGeom prst="rect">
            <a:avLst/>
          </a:prstGeom>
          <a:solidFill>
            <a:srgbClr val="F8F8D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1  0  0  0</a:t>
            </a:r>
          </a:p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5  6  0  0 </a:t>
            </a:r>
          </a:p>
          <a:p>
            <a:pPr eaLnBrk="1" hangingPunct="1"/>
            <a:r>
              <a:rPr lang="en-US" altLang="zh-CN" sz="2800" b="1"/>
              <a:t>0    0    0    0</a:t>
            </a:r>
          </a:p>
        </p:txBody>
      </p:sp>
      <p:sp>
        <p:nvSpPr>
          <p:cNvPr id="672782" name="Text Box 14"/>
          <p:cNvSpPr txBox="1">
            <a:spLocks noChangeArrowheads="1"/>
          </p:cNvSpPr>
          <p:nvPr/>
        </p:nvSpPr>
        <p:spPr bwMode="auto">
          <a:xfrm>
            <a:off x="1447800" y="5219700"/>
            <a:ext cx="5873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也可以只对某几行元素赋初值</a:t>
            </a:r>
            <a:r>
              <a:rPr lang="zh-CN" altLang="en-US" sz="2800">
                <a:latin typeface="宋体" panose="02010600030101010101" pitchFamily="2" charset="-122"/>
              </a:rPr>
              <a:t>。如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int a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][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={{1}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{5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6}};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72783" name="Line 15"/>
          <p:cNvSpPr>
            <a:spLocks noChangeShapeType="1"/>
          </p:cNvSpPr>
          <p:nvPr/>
        </p:nvSpPr>
        <p:spPr bwMode="auto">
          <a:xfrm flipH="1">
            <a:off x="609600" y="5943600"/>
            <a:ext cx="914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2784" name="Line 16"/>
          <p:cNvSpPr>
            <a:spLocks noChangeShapeType="1"/>
          </p:cNvSpPr>
          <p:nvPr/>
        </p:nvSpPr>
        <p:spPr bwMode="auto">
          <a:xfrm flipH="1" flipV="1">
            <a:off x="609600" y="4648200"/>
            <a:ext cx="0" cy="1295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/>
      <p:bldP spid="672774" grpId="0" animBg="1" autoUpdateAnimBg="0"/>
      <p:bldP spid="672776" grpId="0" autoUpdateAnimBg="0"/>
      <p:bldP spid="672778" grpId="0" animBg="1" autoUpdateAnimBg="0"/>
      <p:bldP spid="672781" grpId="0" animBg="1" autoUpdateAnimBg="0"/>
      <p:bldP spid="67278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250825" y="620713"/>
            <a:ext cx="86868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４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如果对全部元素都赋初值，则定义数组时对第一维的长度可以不指定，但第二维的长度不能省。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int a[3][4]={1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12};</a:t>
            </a:r>
            <a:r>
              <a:rPr lang="zh-CN" altLang="en-US" sz="2800">
                <a:latin typeface="宋体" panose="02010600030101010101" pitchFamily="2" charset="-122"/>
              </a:rPr>
              <a:t>它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等价</a:t>
            </a:r>
            <a:r>
              <a:rPr lang="zh-CN" altLang="en-US" sz="2800">
                <a:latin typeface="宋体" panose="02010600030101010101" pitchFamily="2" charset="-122"/>
              </a:rPr>
              <a:t>于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：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int a[3][4]={1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zh-CN" altLang="en-US" sz="280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12};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250825" y="3573463"/>
            <a:ext cx="85661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在定义时也可以只对部分元素赋初值而省略第一维的长度，但应分行赋初值。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</a:rPr>
              <a:t>：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int a[][4]={{0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3}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{}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{0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10}};</a:t>
            </a:r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 flipV="1">
            <a:off x="2700338" y="4292600"/>
            <a:ext cx="3816350" cy="6492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0026" name="Text Box 26"/>
          <p:cNvSpPr txBox="1">
            <a:spLocks noChangeArrowheads="1"/>
          </p:cNvSpPr>
          <p:nvPr/>
        </p:nvSpPr>
        <p:spPr bwMode="auto">
          <a:xfrm>
            <a:off x="6588125" y="3284538"/>
            <a:ext cx="1704975" cy="1382712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0   0    3  0</a:t>
            </a:r>
          </a:p>
          <a:p>
            <a:pPr eaLnBrk="1" hangingPunct="1"/>
            <a:r>
              <a:rPr lang="en-US" altLang="zh-CN" sz="2800"/>
              <a:t>0   0    0  0</a:t>
            </a:r>
          </a:p>
          <a:p>
            <a:pPr eaLnBrk="1" hangingPunct="1"/>
            <a:r>
              <a:rPr lang="en-US" altLang="zh-CN" sz="2800"/>
              <a:t>0  10   0  0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2" grpId="0"/>
      <p:bldP spid="640023" grpId="0" autoUpdateAnimBg="0"/>
      <p:bldP spid="64002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ChangeArrowheads="1"/>
          </p:cNvSpPr>
          <p:nvPr/>
        </p:nvSpPr>
        <p:spPr bwMode="auto">
          <a:xfrm>
            <a:off x="0" y="333375"/>
            <a:ext cx="5003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6.2.4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二维数组程序举例</a:t>
            </a:r>
            <a:r>
              <a:rPr lang="zh-CN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28600" y="998538"/>
            <a:ext cx="8534400" cy="94615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6.4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将一个二维数组行和列元素互换，存到另一个</a:t>
            </a:r>
          </a:p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      二维数组中。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298450" y="2065338"/>
            <a:ext cx="8305800" cy="436245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#include &lt;stdio.h&gt;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void main()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 {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    int a[2][3]={{1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3}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{4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6}};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int b[3][2]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j;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printf(″array a: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n″);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for (i=0;i&lt;=1;i++)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{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 for (j=0;j&lt;=2;j++)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   {</a:t>
            </a:r>
            <a:r>
              <a:rPr lang="en-US" altLang="zh-CN" sz="2800">
                <a:cs typeface="Courier New" panose="02070309020205020404" pitchFamily="49" charset="0"/>
              </a:rPr>
              <a:t>                  </a:t>
            </a:r>
            <a:endParaRPr lang="en-US" altLang="zh-CN" sz="2800"/>
          </a:p>
        </p:txBody>
      </p:sp>
      <p:grpSp>
        <p:nvGrpSpPr>
          <p:cNvPr id="642071" name="Group 23"/>
          <p:cNvGrpSpPr>
            <a:grpSpLocks/>
          </p:cNvGrpSpPr>
          <p:nvPr/>
        </p:nvGrpSpPr>
        <p:grpSpPr bwMode="auto">
          <a:xfrm>
            <a:off x="3200400" y="1989138"/>
            <a:ext cx="5562600" cy="1401762"/>
            <a:chOff x="2016" y="1008"/>
            <a:chExt cx="3504" cy="883"/>
          </a:xfrm>
        </p:grpSpPr>
        <p:sp>
          <p:nvSpPr>
            <p:cNvPr id="41990" name="Text Box 17"/>
            <p:cNvSpPr txBox="1">
              <a:spLocks noChangeArrowheads="1"/>
            </p:cNvSpPr>
            <p:nvPr/>
          </p:nvSpPr>
          <p:spPr bwMode="auto">
            <a:xfrm>
              <a:off x="2016" y="1008"/>
              <a:ext cx="3504" cy="883"/>
            </a:xfrm>
            <a:prstGeom prst="rect">
              <a:avLst/>
            </a:prstGeom>
            <a:solidFill>
              <a:srgbClr val="808000"/>
            </a:solidFill>
            <a:ln w="28575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例如：</a:t>
              </a:r>
              <a:r>
                <a:rPr lang="en-US" altLang="zh-CN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a=  1 2 3        1 4</a:t>
              </a:r>
            </a:p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          4 5 6     b= 2 5</a:t>
              </a:r>
            </a:p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                       3 6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41991" name="AutoShape 18"/>
            <p:cNvSpPr>
              <a:spLocks/>
            </p:cNvSpPr>
            <p:nvPr/>
          </p:nvSpPr>
          <p:spPr bwMode="auto">
            <a:xfrm>
              <a:off x="4574" y="1088"/>
              <a:ext cx="54" cy="798"/>
            </a:xfrm>
            <a:prstGeom prst="lef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992" name="AutoShape 19"/>
            <p:cNvSpPr>
              <a:spLocks/>
            </p:cNvSpPr>
            <p:nvPr/>
          </p:nvSpPr>
          <p:spPr bwMode="auto">
            <a:xfrm>
              <a:off x="5040" y="1056"/>
              <a:ext cx="54" cy="798"/>
            </a:xfrm>
            <a:prstGeom prst="rightBracket">
              <a:avLst>
                <a:gd name="adj" fmla="val 123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993" name="AutoShape 20"/>
            <p:cNvSpPr>
              <a:spLocks/>
            </p:cNvSpPr>
            <p:nvPr/>
          </p:nvSpPr>
          <p:spPr bwMode="auto">
            <a:xfrm>
              <a:off x="3744" y="1104"/>
              <a:ext cx="108" cy="559"/>
            </a:xfrm>
            <a:prstGeom prst="righ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994" name="AutoShape 21"/>
            <p:cNvSpPr>
              <a:spLocks/>
            </p:cNvSpPr>
            <p:nvPr/>
          </p:nvSpPr>
          <p:spPr bwMode="auto">
            <a:xfrm>
              <a:off x="3072" y="1104"/>
              <a:ext cx="108" cy="559"/>
            </a:xfrm>
            <a:prstGeom prst="leftBracket">
              <a:avLst>
                <a:gd name="adj" fmla="val 431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nimBg="1" autoUpdateAnimBg="0"/>
      <p:bldP spid="64206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850" y="476250"/>
            <a:ext cx="6934200" cy="591185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800">
                <a:latin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printf(″%5d″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a[i][j]);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b[j][i]=a[i][j];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printf(″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n″);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printf(″array b: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n″);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for (i=0;i&lt;=2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；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i++)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for(j=0;j&lt;=1;j++)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printf("%5d″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b[i][j]);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printf(″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n″);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} </a:t>
            </a:r>
            <a:r>
              <a:rPr lang="en-US" altLang="zh-CN" sz="2800" b="1">
                <a:solidFill>
                  <a:srgbClr val="66FF33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zh-CN" altLang="en-US" sz="2800" b="1">
                <a:solidFill>
                  <a:srgbClr val="66FF33"/>
                </a:solidFill>
                <a:latin typeface="宋体" panose="02010600030101010101" pitchFamily="2" charset="-122"/>
              </a:rPr>
              <a:t>程序结束*</a:t>
            </a:r>
            <a:r>
              <a:rPr lang="en-US" altLang="zh-CN" sz="2800" b="1">
                <a:solidFill>
                  <a:srgbClr val="66FF33"/>
                </a:solidFill>
                <a:latin typeface="宋体" panose="02010600030101010101" pitchFamily="2" charset="-122"/>
              </a:rPr>
              <a:t>/</a:t>
            </a:r>
          </a:p>
        </p:txBody>
      </p:sp>
      <p:sp>
        <p:nvSpPr>
          <p:cNvPr id="673801" name="Text Box 9"/>
          <p:cNvSpPr txBox="1">
            <a:spLocks noChangeArrowheads="1"/>
          </p:cNvSpPr>
          <p:nvPr/>
        </p:nvSpPr>
        <p:spPr bwMode="auto">
          <a:xfrm>
            <a:off x="5791200" y="1295400"/>
            <a:ext cx="3352800" cy="3508375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>
                <a:solidFill>
                  <a:srgbClr val="66FF33"/>
                </a:solidFill>
                <a:latin typeface="宋体" panose="02010600030101010101" pitchFamily="2" charset="-122"/>
              </a:rPr>
              <a:t>运行结果如下：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array a: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       1   2   3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       4   5   6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array b: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       1   4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       2   5</a:t>
            </a:r>
          </a:p>
          <a:p>
            <a:pPr eaLnBrk="1" hangingPunct="1"/>
            <a:r>
              <a:rPr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  </a:t>
            </a:r>
            <a:r>
              <a:rPr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        3</a:t>
            </a:r>
            <a:r>
              <a:rPr lang="en-US" altLang="zh-CN" sz="2800" b="1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r>
              <a:rPr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1800">
                <a:latin typeface="宋体" panose="02010600030101010101" pitchFamily="2" charset="-122"/>
              </a:rPr>
              <a:t>   </a:t>
            </a:r>
            <a:endParaRPr lang="en-US" altLang="zh-CN" sz="180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 animBg="1"/>
      <p:bldP spid="67380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0" y="609600"/>
            <a:ext cx="9144000" cy="94615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6.5: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有一个</a:t>
            </a:r>
            <a:r>
              <a:rPr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800" b="1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的矩阵，要求编程序求出其中值最大的那个元素的值，以及其所在的行号和列号。 </a:t>
            </a:r>
          </a:p>
        </p:txBody>
      </p:sp>
      <p:pic>
        <p:nvPicPr>
          <p:cNvPr id="643085" name="Picture 13" descr="g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791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250825" y="1557338"/>
            <a:ext cx="440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N-S</a:t>
            </a:r>
            <a:r>
              <a:rPr lang="zh-CN" altLang="en-US" sz="2800" b="1">
                <a:latin typeface="宋体" panose="02010600030101010101" pitchFamily="2" charset="-122"/>
              </a:rPr>
              <a:t>流程图表示算法</a:t>
            </a:r>
            <a:r>
              <a:rPr lang="zh-CN" altLang="en-US" sz="2800" b="1"/>
              <a:t> 如下：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 autoUpdateAnimBg="0"/>
      <p:bldP spid="64308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8382000" cy="4621212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66FF33"/>
                </a:solidFill>
                <a:latin typeface="宋体" panose="02010600030101010101" pitchFamily="2" charset="-122"/>
              </a:rPr>
              <a:t>程序：</a:t>
            </a:r>
            <a:r>
              <a:rPr lang="zh-CN" altLang="en-US" sz="1600">
                <a:latin typeface="宋体" panose="02010600030101010101" pitchFamily="2" charset="-122"/>
              </a:rPr>
              <a:t>       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void main()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int i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j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row=0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colum=0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max;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int a[3][4]={{1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2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3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4}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{9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8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7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6}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                  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{-10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10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-5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2}};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max=a[0][0];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endParaRPr lang="en-US" altLang="zh-CN" sz="28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534400" cy="52197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for (i=0;i&lt;=2;i++)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for (j=0;j&lt;=3;j++)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if (a[i][j]&gt;max)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 {    max=a[i][j];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      row=i;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      colum=j;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printf(″max=%d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row=%d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colum=%d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               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max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row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colum);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    } </a:t>
            </a:r>
            <a:r>
              <a:rPr lang="en-US" altLang="zh-CN" sz="2800" b="1">
                <a:solidFill>
                  <a:srgbClr val="66FF33"/>
                </a:solidFill>
                <a:cs typeface="Times New Roman" panose="02020603050405020304" pitchFamily="18" charset="0"/>
              </a:rPr>
              <a:t>/*</a:t>
            </a:r>
            <a:r>
              <a:rPr lang="zh-CN" altLang="en-US" sz="2800" b="1">
                <a:solidFill>
                  <a:srgbClr val="66FF33"/>
                </a:solidFill>
              </a:rPr>
              <a:t>程序结束*</a:t>
            </a:r>
            <a:r>
              <a:rPr lang="en-US" altLang="zh-CN" sz="2800" b="1">
                <a:solidFill>
                  <a:srgbClr val="66FF33"/>
                </a:solidFill>
              </a:rPr>
              <a:t>/</a:t>
            </a:r>
            <a:endParaRPr lang="en-US" altLang="zh-CN" sz="2800">
              <a:solidFill>
                <a:srgbClr val="66FF33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116632"/>
            <a:ext cx="8229600" cy="792162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mtClean="0">
                <a:solidFill>
                  <a:schemeClr val="tx1"/>
                </a:solidFill>
              </a:rPr>
              <a:t>为什么要使用数组</a:t>
            </a:r>
            <a:r>
              <a:rPr lang="en-US" altLang="zh-CN" smtClean="0">
                <a:solidFill>
                  <a:schemeClr val="tx1"/>
                </a:solidFill>
              </a:rPr>
              <a:t>?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403648" y="1196752"/>
            <a:ext cx="6869847" cy="4351338"/>
          </a:xfrm>
        </p:spPr>
        <p:txBody>
          <a:bodyPr/>
          <a:lstStyle/>
          <a:p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期末考试后将全班同学的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课程成绩进行排序</a:t>
            </a:r>
            <a:endParaRPr lang="en-US" altLang="zh-CN" sz="360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统计一下全班同学每个地区的人数</a:t>
            </a:r>
            <a:endParaRPr lang="en-US" altLang="zh-CN" sz="360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打印一下杨辉三角的前</a:t>
            </a:r>
            <a:r>
              <a:rPr lang="en-US" altLang="zh-CN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60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endParaRPr lang="zh-CN" altLang="en-US" sz="36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4235668" cy="234962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47725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defTabSz="914400">
              <a:buFontTx/>
              <a:buNone/>
            </a:pPr>
            <a:r>
              <a:rPr lang="en-US" altLang="zh-CN" sz="3200" smtClean="0"/>
              <a:t>&lt;</a:t>
            </a:r>
            <a:r>
              <a:rPr lang="zh-CN" altLang="en-US" sz="3200" smtClean="0"/>
              <a:t>例</a:t>
            </a:r>
            <a:r>
              <a:rPr lang="en-US" altLang="zh-CN" sz="3200" smtClean="0"/>
              <a:t>&gt;</a:t>
            </a:r>
            <a:r>
              <a:rPr lang="zh-CN" altLang="en-US" sz="3200" smtClean="0"/>
              <a:t>打印输出杨辉三角形</a:t>
            </a:r>
          </a:p>
          <a:p>
            <a:pPr marL="609600" indent="-609600" defTabSz="914400">
              <a:buFontTx/>
              <a:buNone/>
            </a:pPr>
            <a:r>
              <a:rPr lang="en-US" altLang="zh-CN" sz="3200" smtClean="0"/>
              <a:t>1</a:t>
            </a:r>
          </a:p>
          <a:p>
            <a:pPr marL="609600" indent="-609600" defTabSz="914400">
              <a:buFontTx/>
              <a:buNone/>
            </a:pPr>
            <a:r>
              <a:rPr lang="en-US" altLang="zh-CN" sz="3200" smtClean="0"/>
              <a:t>1	1</a:t>
            </a:r>
          </a:p>
          <a:p>
            <a:pPr marL="609600" indent="-609600" defTabSz="914400">
              <a:buFontTx/>
              <a:buNone/>
            </a:pPr>
            <a:r>
              <a:rPr lang="en-US" altLang="zh-CN" sz="3200" smtClean="0"/>
              <a:t>1    2   1</a:t>
            </a:r>
          </a:p>
          <a:p>
            <a:pPr marL="609600" indent="-609600" defTabSz="914400">
              <a:buFontTx/>
              <a:buNone/>
            </a:pPr>
            <a:r>
              <a:rPr lang="en-US" altLang="zh-CN" sz="3200" smtClean="0"/>
              <a:t>1    3    3   1</a:t>
            </a:r>
          </a:p>
          <a:p>
            <a:pPr marL="609600" indent="-609600" defTabSz="914400">
              <a:buFontTx/>
              <a:buNone/>
            </a:pPr>
            <a:r>
              <a:rPr lang="en-US" altLang="zh-CN" sz="3200" smtClean="0"/>
              <a:t>1    4    6    4   1</a:t>
            </a:r>
          </a:p>
          <a:p>
            <a:pPr marL="609600" indent="-609600" defTabSz="914400">
              <a:buFontTx/>
              <a:buNone/>
            </a:pPr>
            <a:r>
              <a:rPr lang="en-US" altLang="zh-CN" sz="3200" smtClean="0"/>
              <a:t>1    5  10  10  5  1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4805363" y="836613"/>
            <a:ext cx="4375150" cy="56070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int main()</a:t>
            </a:r>
          </a:p>
          <a:p>
            <a:pPr eaLnBrk="1" hangingPunct="1"/>
            <a:r>
              <a:rPr kumimoji="1" lang="en-US" altLang="zh-CN" sz="2400"/>
              <a:t>{   int a[6][6],i,j;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for(i=0;i&lt;6;i++)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a[i][0]=a[i][i]=1;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for(i=2;i&lt;=5;i++)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 for(j=1;j&lt;=i-1;j++)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    a[i][j]=a[i-1][j-1]+a[i-1][j];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for(i=0;i&lt;6;i++)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{ printf(“\n”);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    for(j=0;j&lt;=i;j++)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      printf(“%4d”,a[i][j]);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}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}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08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08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2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2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2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0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 build="p"/>
      <p:bldP spid="72089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"/>
            <a:ext cx="8229600" cy="781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defTabSz="914400">
              <a:buFontTx/>
              <a:buNone/>
            </a:pPr>
            <a:r>
              <a:rPr lang="en-US" altLang="zh-CN" smtClean="0"/>
              <a:t>&lt;</a:t>
            </a:r>
            <a:r>
              <a:rPr lang="zh-CN" altLang="en-US" smtClean="0"/>
              <a:t>例</a:t>
            </a:r>
            <a:r>
              <a:rPr lang="en-US" altLang="zh-CN" smtClean="0"/>
              <a:t>&gt;</a:t>
            </a:r>
            <a:r>
              <a:rPr lang="zh-CN" altLang="en-US" smtClean="0"/>
              <a:t>打印输出杨辉三角形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4500563" y="1125538"/>
            <a:ext cx="1439862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721924" name="Group 4"/>
          <p:cNvGrpSpPr>
            <a:grpSpLocks/>
          </p:cNvGrpSpPr>
          <p:nvPr/>
        </p:nvGrpSpPr>
        <p:grpSpPr bwMode="auto">
          <a:xfrm>
            <a:off x="611188" y="1196975"/>
            <a:ext cx="3240087" cy="3097213"/>
            <a:chOff x="295" y="935"/>
            <a:chExt cx="2041" cy="1951"/>
          </a:xfrm>
        </p:grpSpPr>
        <p:sp>
          <p:nvSpPr>
            <p:cNvPr id="48166" name="Rectangle 5"/>
            <p:cNvSpPr>
              <a:spLocks noChangeArrowheads="1"/>
            </p:cNvSpPr>
            <p:nvPr/>
          </p:nvSpPr>
          <p:spPr bwMode="auto">
            <a:xfrm>
              <a:off x="295" y="935"/>
              <a:ext cx="2041" cy="19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8167" name="Line 6"/>
            <p:cNvSpPr>
              <a:spLocks noChangeShapeType="1"/>
            </p:cNvSpPr>
            <p:nvPr/>
          </p:nvSpPr>
          <p:spPr bwMode="auto">
            <a:xfrm>
              <a:off x="295" y="1253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Line 7"/>
            <p:cNvSpPr>
              <a:spLocks noChangeShapeType="1"/>
            </p:cNvSpPr>
            <p:nvPr/>
          </p:nvSpPr>
          <p:spPr bwMode="auto">
            <a:xfrm>
              <a:off x="295" y="1570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8"/>
            <p:cNvSpPr>
              <a:spLocks noChangeShapeType="1"/>
            </p:cNvSpPr>
            <p:nvPr/>
          </p:nvSpPr>
          <p:spPr bwMode="auto">
            <a:xfrm>
              <a:off x="295" y="188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9"/>
            <p:cNvSpPr>
              <a:spLocks noChangeShapeType="1"/>
            </p:cNvSpPr>
            <p:nvPr/>
          </p:nvSpPr>
          <p:spPr bwMode="auto">
            <a:xfrm>
              <a:off x="295" y="2251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10"/>
            <p:cNvSpPr>
              <a:spLocks noChangeShapeType="1"/>
            </p:cNvSpPr>
            <p:nvPr/>
          </p:nvSpPr>
          <p:spPr bwMode="auto">
            <a:xfrm>
              <a:off x="295" y="256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1"/>
            <p:cNvSpPr>
              <a:spLocks noChangeShapeType="1"/>
            </p:cNvSpPr>
            <p:nvPr/>
          </p:nvSpPr>
          <p:spPr bwMode="auto">
            <a:xfrm>
              <a:off x="657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12"/>
            <p:cNvSpPr>
              <a:spLocks noChangeShapeType="1"/>
            </p:cNvSpPr>
            <p:nvPr/>
          </p:nvSpPr>
          <p:spPr bwMode="auto">
            <a:xfrm>
              <a:off x="975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13"/>
            <p:cNvSpPr>
              <a:spLocks noChangeShapeType="1"/>
            </p:cNvSpPr>
            <p:nvPr/>
          </p:nvSpPr>
          <p:spPr bwMode="auto">
            <a:xfrm>
              <a:off x="1292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14"/>
            <p:cNvSpPr>
              <a:spLocks noChangeShapeType="1"/>
            </p:cNvSpPr>
            <p:nvPr/>
          </p:nvSpPr>
          <p:spPr bwMode="auto">
            <a:xfrm>
              <a:off x="1655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15"/>
            <p:cNvSpPr>
              <a:spLocks noChangeShapeType="1"/>
            </p:cNvSpPr>
            <p:nvPr/>
          </p:nvSpPr>
          <p:spPr bwMode="auto">
            <a:xfrm>
              <a:off x="2018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936" name="AutoShape 16"/>
          <p:cNvSpPr>
            <a:spLocks noChangeArrowheads="1"/>
          </p:cNvSpPr>
          <p:nvPr/>
        </p:nvSpPr>
        <p:spPr bwMode="auto">
          <a:xfrm>
            <a:off x="900113" y="5013325"/>
            <a:ext cx="2376487" cy="936625"/>
          </a:xfrm>
          <a:prstGeom prst="wedgeEllipseCallout">
            <a:avLst>
              <a:gd name="adj1" fmla="val -56949"/>
              <a:gd name="adj2" fmla="val -122375"/>
            </a:avLst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/>
              <a:t>36</a:t>
            </a:r>
            <a:r>
              <a:rPr kumimoji="1" lang="zh-CN" altLang="en-US" sz="2400"/>
              <a:t>个</a:t>
            </a:r>
            <a:r>
              <a:rPr kumimoji="1" lang="zh-CN" altLang="en-US" sz="2400" b="1">
                <a:solidFill>
                  <a:srgbClr val="FF3300"/>
                </a:solidFill>
              </a:rPr>
              <a:t>随机值</a:t>
            </a:r>
          </a:p>
        </p:txBody>
      </p:sp>
      <p:sp>
        <p:nvSpPr>
          <p:cNvPr id="721937" name="Rectangle 17"/>
          <p:cNvSpPr>
            <a:spLocks noChangeArrowheads="1"/>
          </p:cNvSpPr>
          <p:nvPr/>
        </p:nvSpPr>
        <p:spPr bwMode="auto">
          <a:xfrm>
            <a:off x="5148263" y="1773238"/>
            <a:ext cx="430212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5653088" y="1773238"/>
            <a:ext cx="503237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39" name="Rectangle 19"/>
          <p:cNvSpPr>
            <a:spLocks noChangeArrowheads="1"/>
          </p:cNvSpPr>
          <p:nvPr/>
        </p:nvSpPr>
        <p:spPr bwMode="auto">
          <a:xfrm>
            <a:off x="4716463" y="2205038"/>
            <a:ext cx="2160587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40" name="Text Box 20"/>
          <p:cNvSpPr txBox="1">
            <a:spLocks noChangeArrowheads="1"/>
          </p:cNvSpPr>
          <p:nvPr/>
        </p:nvSpPr>
        <p:spPr bwMode="auto">
          <a:xfrm>
            <a:off x="755650" y="11969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1" name="Rectangle 21"/>
          <p:cNvSpPr>
            <a:spLocks noChangeArrowheads="1"/>
          </p:cNvSpPr>
          <p:nvPr/>
        </p:nvSpPr>
        <p:spPr bwMode="auto">
          <a:xfrm>
            <a:off x="6229350" y="1773238"/>
            <a:ext cx="503238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42" name="AutoShape 22"/>
          <p:cNvSpPr>
            <a:spLocks noChangeArrowheads="1"/>
          </p:cNvSpPr>
          <p:nvPr/>
        </p:nvSpPr>
        <p:spPr bwMode="auto">
          <a:xfrm>
            <a:off x="5076825" y="1916113"/>
            <a:ext cx="1366838" cy="649287"/>
          </a:xfrm>
          <a:prstGeom prst="curvedRightArrow">
            <a:avLst>
              <a:gd name="adj1" fmla="val 20000"/>
              <a:gd name="adj2" fmla="val 40000"/>
              <a:gd name="adj3" fmla="val 701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43" name="Text Box 23"/>
          <p:cNvSpPr txBox="1">
            <a:spLocks noChangeArrowheads="1"/>
          </p:cNvSpPr>
          <p:nvPr/>
        </p:nvSpPr>
        <p:spPr bwMode="auto">
          <a:xfrm>
            <a:off x="755650" y="17732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4" name="Text Box 24"/>
          <p:cNvSpPr txBox="1">
            <a:spLocks noChangeArrowheads="1"/>
          </p:cNvSpPr>
          <p:nvPr/>
        </p:nvSpPr>
        <p:spPr bwMode="auto">
          <a:xfrm>
            <a:off x="1260475" y="17478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5" name="Text Box 25"/>
          <p:cNvSpPr txBox="1">
            <a:spLocks noChangeArrowheads="1"/>
          </p:cNvSpPr>
          <p:nvPr/>
        </p:nvSpPr>
        <p:spPr bwMode="auto">
          <a:xfrm>
            <a:off x="755650" y="21796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6" name="Text Box 26"/>
          <p:cNvSpPr txBox="1">
            <a:spLocks noChangeArrowheads="1"/>
          </p:cNvSpPr>
          <p:nvPr/>
        </p:nvSpPr>
        <p:spPr bwMode="auto">
          <a:xfrm>
            <a:off x="1763713" y="2133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7" name="Text Box 27"/>
          <p:cNvSpPr txBox="1">
            <a:spLocks noChangeArrowheads="1"/>
          </p:cNvSpPr>
          <p:nvPr/>
        </p:nvSpPr>
        <p:spPr bwMode="auto">
          <a:xfrm>
            <a:off x="755650" y="27082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8" name="Text Box 28"/>
          <p:cNvSpPr txBox="1">
            <a:spLocks noChangeArrowheads="1"/>
          </p:cNvSpPr>
          <p:nvPr/>
        </p:nvSpPr>
        <p:spPr bwMode="auto">
          <a:xfrm>
            <a:off x="2339975" y="26844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49" name="Text Box 29"/>
          <p:cNvSpPr txBox="1">
            <a:spLocks noChangeArrowheads="1"/>
          </p:cNvSpPr>
          <p:nvPr/>
        </p:nvSpPr>
        <p:spPr bwMode="auto">
          <a:xfrm>
            <a:off x="755650" y="32591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50" name="Text Box 30"/>
          <p:cNvSpPr txBox="1">
            <a:spLocks noChangeArrowheads="1"/>
          </p:cNvSpPr>
          <p:nvPr/>
        </p:nvSpPr>
        <p:spPr bwMode="auto">
          <a:xfrm>
            <a:off x="2916238" y="33321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51" name="Text Box 31"/>
          <p:cNvSpPr txBox="1">
            <a:spLocks noChangeArrowheads="1"/>
          </p:cNvSpPr>
          <p:nvPr/>
        </p:nvSpPr>
        <p:spPr bwMode="auto">
          <a:xfrm>
            <a:off x="755650" y="37639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52" name="Text Box 32"/>
          <p:cNvSpPr txBox="1">
            <a:spLocks noChangeArrowheads="1"/>
          </p:cNvSpPr>
          <p:nvPr/>
        </p:nvSpPr>
        <p:spPr bwMode="auto">
          <a:xfrm>
            <a:off x="3492500" y="37639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1953" name="Rectangle 33"/>
          <p:cNvSpPr>
            <a:spLocks noChangeArrowheads="1"/>
          </p:cNvSpPr>
          <p:nvPr/>
        </p:nvSpPr>
        <p:spPr bwMode="auto">
          <a:xfrm>
            <a:off x="5005388" y="2924175"/>
            <a:ext cx="503237" cy="360363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54" name="AutoShape 34"/>
          <p:cNvSpPr>
            <a:spLocks noChangeArrowheads="1"/>
          </p:cNvSpPr>
          <p:nvPr/>
        </p:nvSpPr>
        <p:spPr bwMode="auto">
          <a:xfrm>
            <a:off x="0" y="2133600"/>
            <a:ext cx="611188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</a:rPr>
              <a:t>i=2</a:t>
            </a:r>
          </a:p>
        </p:txBody>
      </p:sp>
      <p:sp>
        <p:nvSpPr>
          <p:cNvPr id="721955" name="Rectangle 35"/>
          <p:cNvSpPr>
            <a:spLocks noChangeArrowheads="1"/>
          </p:cNvSpPr>
          <p:nvPr/>
        </p:nvSpPr>
        <p:spPr bwMode="auto">
          <a:xfrm>
            <a:off x="5580063" y="2924175"/>
            <a:ext cx="576262" cy="360363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56" name="Rectangle 36"/>
          <p:cNvSpPr>
            <a:spLocks noChangeArrowheads="1"/>
          </p:cNvSpPr>
          <p:nvPr/>
        </p:nvSpPr>
        <p:spPr bwMode="auto">
          <a:xfrm>
            <a:off x="5219700" y="3284538"/>
            <a:ext cx="431800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57" name="Rectangle 37"/>
          <p:cNvSpPr>
            <a:spLocks noChangeArrowheads="1"/>
          </p:cNvSpPr>
          <p:nvPr/>
        </p:nvSpPr>
        <p:spPr bwMode="auto">
          <a:xfrm>
            <a:off x="5724525" y="3284538"/>
            <a:ext cx="792163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58" name="Rectangle 38"/>
          <p:cNvSpPr>
            <a:spLocks noChangeArrowheads="1"/>
          </p:cNvSpPr>
          <p:nvPr/>
        </p:nvSpPr>
        <p:spPr bwMode="auto">
          <a:xfrm>
            <a:off x="5003800" y="3644900"/>
            <a:ext cx="3455988" cy="360363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59" name="Text Box 39"/>
          <p:cNvSpPr txBox="1">
            <a:spLocks noChangeArrowheads="1"/>
          </p:cNvSpPr>
          <p:nvPr/>
        </p:nvSpPr>
        <p:spPr bwMode="auto">
          <a:xfrm>
            <a:off x="1260475" y="22050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21960" name="Rectangle 40"/>
          <p:cNvSpPr>
            <a:spLocks noChangeArrowheads="1"/>
          </p:cNvSpPr>
          <p:nvPr/>
        </p:nvSpPr>
        <p:spPr bwMode="auto">
          <a:xfrm>
            <a:off x="6227763" y="2924175"/>
            <a:ext cx="576262" cy="360363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1961" name="AutoShape 41"/>
          <p:cNvSpPr>
            <a:spLocks noChangeArrowheads="1"/>
          </p:cNvSpPr>
          <p:nvPr/>
        </p:nvSpPr>
        <p:spPr bwMode="auto">
          <a:xfrm>
            <a:off x="-36513" y="2781300"/>
            <a:ext cx="611188" cy="576263"/>
          </a:xfrm>
          <a:prstGeom prst="rightArrow">
            <a:avLst>
              <a:gd name="adj1" fmla="val 50000"/>
              <a:gd name="adj2" fmla="val 2651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</a:rPr>
              <a:t>i=3</a:t>
            </a:r>
          </a:p>
        </p:txBody>
      </p:sp>
      <p:sp>
        <p:nvSpPr>
          <p:cNvPr id="721962" name="AutoShape 42"/>
          <p:cNvSpPr>
            <a:spLocks noChangeArrowheads="1"/>
          </p:cNvSpPr>
          <p:nvPr/>
        </p:nvSpPr>
        <p:spPr bwMode="auto">
          <a:xfrm>
            <a:off x="1116013" y="4581525"/>
            <a:ext cx="2663825" cy="936625"/>
          </a:xfrm>
          <a:prstGeom prst="wedgeEllipseCallout">
            <a:avLst>
              <a:gd name="adj1" fmla="val 85995"/>
              <a:gd name="adj2" fmla="val -174917"/>
            </a:avLst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/>
              <a:t>当</a:t>
            </a:r>
            <a:r>
              <a:rPr kumimoji="1" lang="en-US" altLang="zh-CN" sz="2400"/>
              <a:t>i=3</a:t>
            </a:r>
            <a:r>
              <a:rPr kumimoji="1" lang="zh-CN" altLang="en-US" sz="2400"/>
              <a:t>时，</a:t>
            </a:r>
          </a:p>
          <a:p>
            <a:pPr algn="ctr" eaLnBrk="1" hangingPunct="1"/>
            <a:r>
              <a:rPr kumimoji="1" lang="en-US" altLang="zh-CN" sz="2400"/>
              <a:t>j</a:t>
            </a:r>
            <a:r>
              <a:rPr kumimoji="1" lang="zh-CN" altLang="en-US" sz="2400"/>
              <a:t>可以为</a:t>
            </a:r>
            <a:r>
              <a:rPr kumimoji="1" lang="en-US" altLang="zh-CN" sz="2400"/>
              <a:t>1</a:t>
            </a:r>
            <a:r>
              <a:rPr kumimoji="1" lang="zh-CN" altLang="en-US" sz="2400"/>
              <a:t>和</a:t>
            </a:r>
            <a:r>
              <a:rPr kumimoji="1" lang="en-US" altLang="zh-CN" sz="2400"/>
              <a:t>2</a:t>
            </a:r>
            <a:endParaRPr kumimoji="1" lang="en-US" altLang="zh-CN" sz="2400" b="1">
              <a:solidFill>
                <a:srgbClr val="FF3300"/>
              </a:solidFill>
            </a:endParaRPr>
          </a:p>
        </p:txBody>
      </p:sp>
      <p:sp>
        <p:nvSpPr>
          <p:cNvPr id="721963" name="Text Box 43"/>
          <p:cNvSpPr txBox="1">
            <a:spLocks noChangeArrowheads="1"/>
          </p:cNvSpPr>
          <p:nvPr/>
        </p:nvSpPr>
        <p:spPr bwMode="auto">
          <a:xfrm>
            <a:off x="7092950" y="1773238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i=1</a:t>
            </a:r>
          </a:p>
        </p:txBody>
      </p:sp>
      <p:sp>
        <p:nvSpPr>
          <p:cNvPr id="721964" name="Text Box 44"/>
          <p:cNvSpPr txBox="1">
            <a:spLocks noChangeArrowheads="1"/>
          </p:cNvSpPr>
          <p:nvPr/>
        </p:nvSpPr>
        <p:spPr bwMode="auto">
          <a:xfrm>
            <a:off x="7092950" y="1773238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i=2</a:t>
            </a:r>
          </a:p>
        </p:txBody>
      </p:sp>
      <p:sp>
        <p:nvSpPr>
          <p:cNvPr id="721965" name="Text Box 45"/>
          <p:cNvSpPr txBox="1">
            <a:spLocks noChangeArrowheads="1"/>
          </p:cNvSpPr>
          <p:nvPr/>
        </p:nvSpPr>
        <p:spPr bwMode="auto">
          <a:xfrm>
            <a:off x="1260475" y="27559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48163" name="Text Box 46"/>
          <p:cNvSpPr txBox="1">
            <a:spLocks noChangeArrowheads="1"/>
          </p:cNvSpPr>
          <p:nvPr/>
        </p:nvSpPr>
        <p:spPr bwMode="auto">
          <a:xfrm>
            <a:off x="4140200" y="654050"/>
            <a:ext cx="4375150" cy="59721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main()</a:t>
            </a:r>
          </a:p>
          <a:p>
            <a:pPr eaLnBrk="1" hangingPunct="1"/>
            <a:r>
              <a:rPr kumimoji="1" lang="en-US" altLang="zh-CN" sz="2400"/>
              <a:t>{   int a[6][6],i,j;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for(i=0;i&lt;6; 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a[i][0]=a[i][i]=1;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for(i=2;i&lt;=5;i++)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 for(j=1;j&lt;=i-1;j++)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    a[i][j]=a[i-1][j-1]+a[i-1][j];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for(i=0;i&lt;6;i++)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{ printf(“\n”);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    for(j=0;j&lt;=i;j++)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      printf(“%4d”,a[i][j]);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}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}    </a:t>
            </a:r>
          </a:p>
        </p:txBody>
      </p:sp>
      <p:sp>
        <p:nvSpPr>
          <p:cNvPr id="721967" name="Text Box 47"/>
          <p:cNvSpPr txBox="1">
            <a:spLocks noChangeArrowheads="1"/>
          </p:cNvSpPr>
          <p:nvPr/>
        </p:nvSpPr>
        <p:spPr bwMode="auto">
          <a:xfrm>
            <a:off x="1763713" y="27813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5003800" y="3644900"/>
            <a:ext cx="345598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/>
              <a:t>a[2][1]=a[1][0]+a[1][1];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7219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2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2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2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2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2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2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21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21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2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7" dur="2000" fill="hold"/>
                                        <p:tgtEl>
                                          <p:spTgt spid="7219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2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2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2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2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2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2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2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2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2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2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6" grpId="0" animBg="1"/>
      <p:bldP spid="721940" grpId="0"/>
      <p:bldP spid="721940" grpId="1"/>
      <p:bldP spid="721943" grpId="0"/>
      <p:bldP spid="721944" grpId="0"/>
      <p:bldP spid="721945" grpId="0"/>
      <p:bldP spid="721946" grpId="0"/>
      <p:bldP spid="721947" grpId="0"/>
      <p:bldP spid="721948" grpId="0"/>
      <p:bldP spid="721949" grpId="0"/>
      <p:bldP spid="721950" grpId="0"/>
      <p:bldP spid="721951" grpId="0"/>
      <p:bldP spid="721952" grpId="0"/>
      <p:bldP spid="721954" grpId="0" animBg="1"/>
      <p:bldP spid="721954" grpId="1" animBg="1"/>
      <p:bldP spid="721959" grpId="0"/>
      <p:bldP spid="721961" grpId="0" animBg="1"/>
      <p:bldP spid="721961" grpId="1" animBg="1"/>
      <p:bldP spid="721962" grpId="0" animBg="1"/>
      <p:bldP spid="721963" grpId="0"/>
      <p:bldP spid="721964" grpId="0"/>
      <p:bldP spid="721965" grpId="0"/>
      <p:bldP spid="721967" grpId="0"/>
      <p:bldP spid="7219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ChangeArrowheads="1"/>
          </p:cNvSpPr>
          <p:nvPr/>
        </p:nvSpPr>
        <p:spPr bwMode="auto">
          <a:xfrm>
            <a:off x="5651500" y="5084763"/>
            <a:ext cx="576263" cy="360362"/>
          </a:xfrm>
          <a:prstGeom prst="rect">
            <a:avLst/>
          </a:prstGeom>
          <a:solidFill>
            <a:srgbClr val="D0FE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140200" y="654050"/>
            <a:ext cx="4375150" cy="59721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main()</a:t>
            </a:r>
          </a:p>
          <a:p>
            <a:pPr eaLnBrk="1" hangingPunct="1"/>
            <a:r>
              <a:rPr kumimoji="1" lang="en-US" altLang="zh-CN" sz="2400"/>
              <a:t>{   int a[6][6],i,j;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for(i=0;i&lt;6; 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a[i][0]=a[i][i]=1;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for(i=2;i&lt;=5;i++)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 for(j=1;j&lt;=i-1;j++) 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         a[i][j]=a[i-1][j-1]+a[i-1][j];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 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for(i=0;i&lt;6;i++)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{ printf(“\n”);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    for(j=0;j&lt;=</a:t>
            </a:r>
            <a:r>
              <a:rPr kumimoji="1" lang="en-US" altLang="zh-CN" sz="2400" b="1">
                <a:solidFill>
                  <a:srgbClr val="FF0000"/>
                </a:solidFill>
              </a:rPr>
              <a:t>i</a:t>
            </a:r>
            <a:r>
              <a:rPr kumimoji="1" lang="en-US" altLang="zh-CN" sz="2400">
                <a:solidFill>
                  <a:srgbClr val="990033"/>
                </a:solidFill>
              </a:rPr>
              <a:t>; j++)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      printf(“%4d”,a[i][j]);</a:t>
            </a:r>
          </a:p>
          <a:p>
            <a:pPr eaLnBrk="1" hangingPunct="1"/>
            <a:r>
              <a:rPr kumimoji="1" lang="en-US" altLang="zh-CN" sz="2400">
                <a:solidFill>
                  <a:srgbClr val="990033"/>
                </a:solidFill>
              </a:rPr>
              <a:t>  }</a:t>
            </a:r>
          </a:p>
          <a:p>
            <a:pPr eaLnBrk="1" hangingPunct="1"/>
            <a:r>
              <a:rPr kumimoji="1" lang="en-US" altLang="zh-CN" sz="2400">
                <a:solidFill>
                  <a:srgbClr val="0000FF"/>
                </a:solidFill>
              </a:rPr>
              <a:t> }   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"/>
            <a:ext cx="8229600" cy="781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defTabSz="914400">
              <a:buFontTx/>
              <a:buNone/>
            </a:pPr>
            <a:r>
              <a:rPr lang="en-US" altLang="zh-CN" smtClean="0"/>
              <a:t>&lt;</a:t>
            </a:r>
            <a:r>
              <a:rPr lang="zh-CN" altLang="en-US" smtClean="0"/>
              <a:t>例</a:t>
            </a:r>
            <a:r>
              <a:rPr lang="en-US" altLang="zh-CN" smtClean="0"/>
              <a:t>&gt;</a:t>
            </a:r>
            <a:r>
              <a:rPr lang="zh-CN" altLang="en-US" smtClean="0"/>
              <a:t>打印输出杨辉三角形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611188" y="1196975"/>
            <a:ext cx="3240087" cy="3097213"/>
            <a:chOff x="295" y="935"/>
            <a:chExt cx="2041" cy="1951"/>
          </a:xfrm>
        </p:grpSpPr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295" y="935"/>
              <a:ext cx="2041" cy="19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9176" name="Line 7"/>
            <p:cNvSpPr>
              <a:spLocks noChangeShapeType="1"/>
            </p:cNvSpPr>
            <p:nvPr/>
          </p:nvSpPr>
          <p:spPr bwMode="auto">
            <a:xfrm>
              <a:off x="295" y="1253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8"/>
            <p:cNvSpPr>
              <a:spLocks noChangeShapeType="1"/>
            </p:cNvSpPr>
            <p:nvPr/>
          </p:nvSpPr>
          <p:spPr bwMode="auto">
            <a:xfrm>
              <a:off x="295" y="1570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9"/>
            <p:cNvSpPr>
              <a:spLocks noChangeShapeType="1"/>
            </p:cNvSpPr>
            <p:nvPr/>
          </p:nvSpPr>
          <p:spPr bwMode="auto">
            <a:xfrm>
              <a:off x="295" y="188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10"/>
            <p:cNvSpPr>
              <a:spLocks noChangeShapeType="1"/>
            </p:cNvSpPr>
            <p:nvPr/>
          </p:nvSpPr>
          <p:spPr bwMode="auto">
            <a:xfrm>
              <a:off x="295" y="2251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11"/>
            <p:cNvSpPr>
              <a:spLocks noChangeShapeType="1"/>
            </p:cNvSpPr>
            <p:nvPr/>
          </p:nvSpPr>
          <p:spPr bwMode="auto">
            <a:xfrm>
              <a:off x="295" y="256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12"/>
            <p:cNvSpPr>
              <a:spLocks noChangeShapeType="1"/>
            </p:cNvSpPr>
            <p:nvPr/>
          </p:nvSpPr>
          <p:spPr bwMode="auto">
            <a:xfrm>
              <a:off x="657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13"/>
            <p:cNvSpPr>
              <a:spLocks noChangeShapeType="1"/>
            </p:cNvSpPr>
            <p:nvPr/>
          </p:nvSpPr>
          <p:spPr bwMode="auto">
            <a:xfrm>
              <a:off x="975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14"/>
            <p:cNvSpPr>
              <a:spLocks noChangeShapeType="1"/>
            </p:cNvSpPr>
            <p:nvPr/>
          </p:nvSpPr>
          <p:spPr bwMode="auto">
            <a:xfrm>
              <a:off x="1292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15"/>
            <p:cNvSpPr>
              <a:spLocks noChangeShapeType="1"/>
            </p:cNvSpPr>
            <p:nvPr/>
          </p:nvSpPr>
          <p:spPr bwMode="auto">
            <a:xfrm>
              <a:off x="1655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6"/>
            <p:cNvSpPr>
              <a:spLocks noChangeShapeType="1"/>
            </p:cNvSpPr>
            <p:nvPr/>
          </p:nvSpPr>
          <p:spPr bwMode="auto">
            <a:xfrm>
              <a:off x="2018" y="935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Text Box 17"/>
          <p:cNvSpPr txBox="1">
            <a:spLocks noChangeArrowheads="1"/>
          </p:cNvSpPr>
          <p:nvPr/>
        </p:nvSpPr>
        <p:spPr bwMode="auto">
          <a:xfrm>
            <a:off x="755650" y="11969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59" name="Text Box 18"/>
          <p:cNvSpPr txBox="1">
            <a:spLocks noChangeArrowheads="1"/>
          </p:cNvSpPr>
          <p:nvPr/>
        </p:nvSpPr>
        <p:spPr bwMode="auto">
          <a:xfrm>
            <a:off x="755650" y="17732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0" name="Text Box 19"/>
          <p:cNvSpPr txBox="1">
            <a:spLocks noChangeArrowheads="1"/>
          </p:cNvSpPr>
          <p:nvPr/>
        </p:nvSpPr>
        <p:spPr bwMode="auto">
          <a:xfrm>
            <a:off x="1260475" y="17478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1" name="Text Box 20"/>
          <p:cNvSpPr txBox="1">
            <a:spLocks noChangeArrowheads="1"/>
          </p:cNvSpPr>
          <p:nvPr/>
        </p:nvSpPr>
        <p:spPr bwMode="auto">
          <a:xfrm>
            <a:off x="755650" y="21796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2" name="Text Box 21"/>
          <p:cNvSpPr txBox="1">
            <a:spLocks noChangeArrowheads="1"/>
          </p:cNvSpPr>
          <p:nvPr/>
        </p:nvSpPr>
        <p:spPr bwMode="auto">
          <a:xfrm>
            <a:off x="1763713" y="2133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3" name="Text Box 22"/>
          <p:cNvSpPr txBox="1">
            <a:spLocks noChangeArrowheads="1"/>
          </p:cNvSpPr>
          <p:nvPr/>
        </p:nvSpPr>
        <p:spPr bwMode="auto">
          <a:xfrm>
            <a:off x="755650" y="27082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4" name="Text Box 23"/>
          <p:cNvSpPr txBox="1">
            <a:spLocks noChangeArrowheads="1"/>
          </p:cNvSpPr>
          <p:nvPr/>
        </p:nvSpPr>
        <p:spPr bwMode="auto">
          <a:xfrm>
            <a:off x="2339975" y="26844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5" name="Text Box 24"/>
          <p:cNvSpPr txBox="1">
            <a:spLocks noChangeArrowheads="1"/>
          </p:cNvSpPr>
          <p:nvPr/>
        </p:nvSpPr>
        <p:spPr bwMode="auto">
          <a:xfrm>
            <a:off x="755650" y="32591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6" name="Text Box 25"/>
          <p:cNvSpPr txBox="1">
            <a:spLocks noChangeArrowheads="1"/>
          </p:cNvSpPr>
          <p:nvPr/>
        </p:nvSpPr>
        <p:spPr bwMode="auto">
          <a:xfrm>
            <a:off x="2916238" y="333216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7" name="Text Box 26"/>
          <p:cNvSpPr txBox="1">
            <a:spLocks noChangeArrowheads="1"/>
          </p:cNvSpPr>
          <p:nvPr/>
        </p:nvSpPr>
        <p:spPr bwMode="auto">
          <a:xfrm>
            <a:off x="755650" y="37639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8" name="Text Box 27"/>
          <p:cNvSpPr txBox="1">
            <a:spLocks noChangeArrowheads="1"/>
          </p:cNvSpPr>
          <p:nvPr/>
        </p:nvSpPr>
        <p:spPr bwMode="auto">
          <a:xfrm>
            <a:off x="3492500" y="37639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9169" name="Text Box 28"/>
          <p:cNvSpPr txBox="1">
            <a:spLocks noChangeArrowheads="1"/>
          </p:cNvSpPr>
          <p:nvPr/>
        </p:nvSpPr>
        <p:spPr bwMode="auto">
          <a:xfrm>
            <a:off x="1260475" y="22050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9170" name="Text Box 29"/>
          <p:cNvSpPr txBox="1">
            <a:spLocks noChangeArrowheads="1"/>
          </p:cNvSpPr>
          <p:nvPr/>
        </p:nvSpPr>
        <p:spPr bwMode="auto">
          <a:xfrm>
            <a:off x="1260475" y="27559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49171" name="Text Box 30"/>
          <p:cNvSpPr txBox="1">
            <a:spLocks noChangeArrowheads="1"/>
          </p:cNvSpPr>
          <p:nvPr/>
        </p:nvSpPr>
        <p:spPr bwMode="auto">
          <a:xfrm>
            <a:off x="1763713" y="27813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49172" name="Text Box 31"/>
          <p:cNvSpPr txBox="1">
            <a:spLocks noChangeArrowheads="1"/>
          </p:cNvSpPr>
          <p:nvPr/>
        </p:nvSpPr>
        <p:spPr bwMode="auto">
          <a:xfrm>
            <a:off x="1258888" y="32591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49173" name="Text Box 32"/>
          <p:cNvSpPr txBox="1">
            <a:spLocks noChangeArrowheads="1"/>
          </p:cNvSpPr>
          <p:nvPr/>
        </p:nvSpPr>
        <p:spPr bwMode="auto">
          <a:xfrm>
            <a:off x="1763713" y="3284538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6      4</a:t>
            </a:r>
          </a:p>
        </p:txBody>
      </p:sp>
      <p:sp>
        <p:nvSpPr>
          <p:cNvPr id="49174" name="Text Box 33"/>
          <p:cNvSpPr txBox="1">
            <a:spLocks noChangeArrowheads="1"/>
          </p:cNvSpPr>
          <p:nvPr/>
        </p:nvSpPr>
        <p:spPr bwMode="auto">
          <a:xfrm>
            <a:off x="1258888" y="376396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</a:rPr>
              <a:t>5    10   10     5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970" name="Group 2"/>
          <p:cNvGrpSpPr>
            <a:grpSpLocks/>
          </p:cNvGrpSpPr>
          <p:nvPr/>
        </p:nvGrpSpPr>
        <p:grpSpPr bwMode="auto">
          <a:xfrm>
            <a:off x="250825" y="4076700"/>
            <a:ext cx="2305050" cy="2305050"/>
            <a:chOff x="249" y="2341"/>
            <a:chExt cx="1723" cy="1723"/>
          </a:xfrm>
        </p:grpSpPr>
        <p:sp>
          <p:nvSpPr>
            <p:cNvPr id="50187" name="Oval 3"/>
            <p:cNvSpPr>
              <a:spLocks noChangeArrowheads="1"/>
            </p:cNvSpPr>
            <p:nvPr/>
          </p:nvSpPr>
          <p:spPr bwMode="auto">
            <a:xfrm>
              <a:off x="249" y="2341"/>
              <a:ext cx="1723" cy="172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pic>
          <p:nvPicPr>
            <p:cNvPr id="50188" name="Picture 4" descr="乱了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387"/>
              <a:ext cx="1587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3973" name="Picture 5" descr="女孩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1749425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2268538" y="2997200"/>
            <a:ext cx="2519362" cy="229552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a='W';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b='a';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c='n';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d='g';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e='L';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f='i';</a:t>
            </a:r>
          </a:p>
        </p:txBody>
      </p:sp>
      <p:sp>
        <p:nvSpPr>
          <p:cNvPr id="723976" name="AutoShape 8"/>
          <p:cNvSpPr>
            <a:spLocks noChangeArrowheads="1"/>
          </p:cNvSpPr>
          <p:nvPr/>
        </p:nvSpPr>
        <p:spPr bwMode="auto">
          <a:xfrm>
            <a:off x="4067175" y="1701800"/>
            <a:ext cx="4392613" cy="762000"/>
          </a:xfrm>
          <a:prstGeom prst="wedgeRoundRectCallout">
            <a:avLst>
              <a:gd name="adj1" fmla="val -91093"/>
              <a:gd name="adj2" fmla="val 26042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18900000" scaled="1"/>
          </a:gradFill>
          <a:ln w="6350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如何让程序存储我的姓名？</a:t>
            </a:r>
            <a:endParaRPr lang="zh-CN" altLang="en-US" sz="2400" i="1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043113" y="1522413"/>
            <a:ext cx="137636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Wang Li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5003800" y="3068638"/>
            <a:ext cx="3598863" cy="83502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name[15]={ 'W', 'a', 'n', 'g', 'L', 'i'}; 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3563938" y="5084763"/>
            <a:ext cx="1717675" cy="406400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fr-FR" sz="2000">
                <a:latin typeface="Courier New" panose="02070309020205020404" pitchFamily="49" charset="0"/>
                <a:ea typeface="黑体" panose="02010609060101010101" pitchFamily="49" charset="-122"/>
              </a:rPr>
              <a:t>用若干个字符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16800" y="3789363"/>
            <a:ext cx="1463675" cy="406400"/>
          </a:xfrm>
          <a:prstGeom prst="rect">
            <a:avLst/>
          </a:prstGeom>
          <a:solidFill>
            <a:srgbClr val="C4EC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fr-FR" sz="2000">
                <a:latin typeface="Courier New" panose="02070309020205020404" pitchFamily="49" charset="0"/>
                <a:ea typeface="黑体" panose="02010609060101010101" pitchFamily="49" charset="-122"/>
              </a:rPr>
              <a:t>用字符数组</a:t>
            </a:r>
          </a:p>
        </p:txBody>
      </p:sp>
      <p:sp>
        <p:nvSpPr>
          <p:cNvPr id="723982" name="Rectangle 14"/>
          <p:cNvSpPr>
            <a:spLocks noChangeArrowheads="1"/>
          </p:cNvSpPr>
          <p:nvPr/>
        </p:nvSpPr>
        <p:spPr bwMode="auto">
          <a:xfrm>
            <a:off x="304800" y="692150"/>
            <a:ext cx="8839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§"/>
            </a:pPr>
            <a:r>
              <a:rPr kumimoji="1" lang="en-US" altLang="zh-CN"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6.3 </a:t>
            </a:r>
            <a:r>
              <a:rPr kumimoji="1"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字符数组和字符串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3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300" fill="hold"/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300" fill="hold"/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5" grpId="0" animBg="1"/>
      <p:bldP spid="723976" grpId="0" animBg="1"/>
      <p:bldP spid="723977" grpId="0" animBg="1"/>
      <p:bldP spid="723978" grpId="0" animBg="1"/>
      <p:bldP spid="723979" grpId="0" animBg="1"/>
      <p:bldP spid="723980" grpId="0" animBg="1"/>
      <p:bldP spid="723982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9750" y="927100"/>
            <a:ext cx="8353425" cy="588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smtClean="0"/>
              <a:t>字符串常量是双引号括起的任意字符序列</a:t>
            </a:r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2205038" y="1943100"/>
            <a:ext cx="5761037" cy="1812925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"Hello World"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"WangPing"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"Please enter your full name:" </a:t>
            </a: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  <a:ea typeface="楷体_GB2312" pitchFamily="49" charset="-122"/>
              </a:rPr>
              <a:t>"Hello \"Accp\""</a:t>
            </a:r>
          </a:p>
        </p:txBody>
      </p:sp>
      <p:sp>
        <p:nvSpPr>
          <p:cNvPr id="724997" name="Oval 5"/>
          <p:cNvSpPr>
            <a:spLocks noChangeArrowheads="1"/>
          </p:cNvSpPr>
          <p:nvPr/>
        </p:nvSpPr>
        <p:spPr bwMode="auto">
          <a:xfrm>
            <a:off x="3286125" y="3167063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4998" name="Oval 6"/>
          <p:cNvSpPr>
            <a:spLocks noChangeArrowheads="1"/>
          </p:cNvSpPr>
          <p:nvPr/>
        </p:nvSpPr>
        <p:spPr bwMode="auto">
          <a:xfrm>
            <a:off x="4221163" y="3167063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4510088" y="3814763"/>
            <a:ext cx="3749675" cy="406400"/>
          </a:xfrm>
          <a:prstGeom prst="rect">
            <a:avLst/>
          </a:prstGeom>
          <a:solidFill>
            <a:srgbClr val="C4EC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字符串常量中可以包含转义字符</a:t>
            </a:r>
          </a:p>
        </p:txBody>
      </p:sp>
      <p:sp>
        <p:nvSpPr>
          <p:cNvPr id="725000" name="Line 8"/>
          <p:cNvSpPr>
            <a:spLocks noChangeShapeType="1"/>
          </p:cNvSpPr>
          <p:nvPr/>
        </p:nvSpPr>
        <p:spPr bwMode="auto">
          <a:xfrm>
            <a:off x="3573463" y="3743325"/>
            <a:ext cx="8636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 flipH="1">
            <a:off x="4149725" y="3743325"/>
            <a:ext cx="21590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5002" name="Group 10"/>
          <p:cNvGraphicFramePr>
            <a:graphicFrameLocks noGrp="1"/>
          </p:cNvGraphicFramePr>
          <p:nvPr>
            <p:ph sz="half" idx="2"/>
          </p:nvPr>
        </p:nvGraphicFramePr>
        <p:xfrm>
          <a:off x="1254125" y="4545013"/>
          <a:ext cx="7227888" cy="719137"/>
        </p:xfrm>
        <a:graphic>
          <a:graphicData uri="http://schemas.openxmlformats.org/drawingml/2006/table">
            <a:tbl>
              <a:tblPr/>
              <a:tblGrid>
                <a:gridCol w="601663">
                  <a:extLst>
                    <a:ext uri="{9D8B030D-6E8A-4147-A177-3AD203B41FA5}">
                      <a16:colId xmlns:a16="http://schemas.microsoft.com/office/drawing/2014/main" val="87807715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772090812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3295607345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3410427029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377462743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23704777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86715299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1208824976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62550309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91727652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195699367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3641845262"/>
                    </a:ext>
                  </a:extLst>
                </a:gridCol>
              </a:tblGrid>
              <a:tr h="71913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412465"/>
                  </a:ext>
                </a:extLst>
              </a:tr>
            </a:tbl>
          </a:graphicData>
        </a:graphic>
      </p:graphicFrame>
      <p:sp>
        <p:nvSpPr>
          <p:cNvPr id="725030" name="Oval 38"/>
          <p:cNvSpPr>
            <a:spLocks noChangeArrowheads="1"/>
          </p:cNvSpPr>
          <p:nvPr/>
        </p:nvSpPr>
        <p:spPr bwMode="auto">
          <a:xfrm>
            <a:off x="7956550" y="4652963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5031" name="Text Box 39"/>
          <p:cNvSpPr txBox="1">
            <a:spLocks noChangeArrowheads="1"/>
          </p:cNvSpPr>
          <p:nvPr/>
        </p:nvSpPr>
        <p:spPr bwMode="auto">
          <a:xfrm>
            <a:off x="6804025" y="5589588"/>
            <a:ext cx="1717675" cy="406400"/>
          </a:xfrm>
          <a:prstGeom prst="rect">
            <a:avLst/>
          </a:prstGeom>
          <a:solidFill>
            <a:srgbClr val="C4EC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字符串结束符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6" grpId="0" animBg="1" autoUpdateAnimBg="0"/>
      <p:bldP spid="724999" grpId="0" animBg="1" autoUpdateAnimBg="0"/>
      <p:bldP spid="72503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ChangeArrowheads="1"/>
          </p:cNvSpPr>
          <p:nvPr/>
        </p:nvSpPr>
        <p:spPr bwMode="auto">
          <a:xfrm>
            <a:off x="828675" y="5084763"/>
            <a:ext cx="81359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zh-CN" altLang="en-US" sz="3200" b="1">
                <a:solidFill>
                  <a:srgbClr val="4D4D4D"/>
                </a:solidFill>
              </a:rPr>
              <a:t>在Ｃ语言中没有专门的字符串变量，通常用一个字符数组来存放一个字符串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827088" y="1557338"/>
            <a:ext cx="8034337" cy="2000250"/>
            <a:chOff x="459" y="1466"/>
            <a:chExt cx="4715" cy="1260"/>
          </a:xfrm>
        </p:grpSpPr>
        <p:sp>
          <p:nvSpPr>
            <p:cNvPr id="52229" name="Text Box 4"/>
            <p:cNvSpPr txBox="1">
              <a:spLocks noChangeArrowheads="1"/>
            </p:cNvSpPr>
            <p:nvPr/>
          </p:nvSpPr>
          <p:spPr bwMode="auto">
            <a:xfrm>
              <a:off x="459" y="1466"/>
              <a:ext cx="4715" cy="126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&lt;</a:t>
              </a:r>
              <a:r>
                <a:rPr kumimoji="1" lang="zh-CN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例</a:t>
              </a:r>
              <a:r>
                <a:rPr kumimoji="1" lang="en-US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&gt;</a:t>
              </a:r>
              <a:r>
                <a:rPr kumimoji="1" lang="zh-CN" altLang="zh-CN" sz="2400">
                  <a:solidFill>
                    <a:srgbClr val="000000"/>
                  </a:solidFill>
                  <a:ea typeface="华文中宋" panose="02010600040101010101" pitchFamily="2" charset="-122"/>
                </a:rPr>
                <a:t>“</a:t>
              </a:r>
              <a:r>
                <a:rPr kumimoji="1" lang="en-US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hello</a:t>
              </a:r>
              <a:r>
                <a:rPr kumimoji="1" lang="en-US" altLang="zh-CN" sz="2400">
                  <a:solidFill>
                    <a:srgbClr val="000000"/>
                  </a:solidFill>
                  <a:ea typeface="华文中宋" panose="02010600040101010101" pitchFamily="2" charset="-122"/>
                </a:rPr>
                <a:t>”</a:t>
              </a:r>
              <a:r>
                <a:rPr kumimoji="1" lang="zh-CN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共5个字符，在内存占6个字节 </a:t>
              </a:r>
              <a:r>
                <a:rPr kumimoji="1" lang="en-US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</a:t>
              </a:r>
              <a:r>
                <a:rPr kumimoji="1" lang="zh-CN" altLang="zh-CN" sz="24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字符串长度5</a:t>
              </a:r>
              <a:r>
                <a:rPr kumimoji="1" lang="en-US" altLang="zh-CN" sz="2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</a:p>
          </p:txBody>
        </p:sp>
        <p:grpSp>
          <p:nvGrpSpPr>
            <p:cNvPr id="52230" name="Group 5"/>
            <p:cNvGrpSpPr>
              <a:grpSpLocks/>
            </p:cNvGrpSpPr>
            <p:nvPr/>
          </p:nvGrpSpPr>
          <p:grpSpPr bwMode="auto">
            <a:xfrm>
              <a:off x="1555" y="1835"/>
              <a:ext cx="2311" cy="301"/>
              <a:chOff x="1556" y="2121"/>
              <a:chExt cx="2311" cy="301"/>
            </a:xfrm>
          </p:grpSpPr>
          <p:sp>
            <p:nvSpPr>
              <p:cNvPr id="52238" name="Line 6"/>
              <p:cNvSpPr>
                <a:spLocks noChangeShapeType="1"/>
              </p:cNvSpPr>
              <p:nvPr/>
            </p:nvSpPr>
            <p:spPr bwMode="auto">
              <a:xfrm>
                <a:off x="2667" y="2145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Line 7"/>
              <p:cNvSpPr>
                <a:spLocks noChangeShapeType="1"/>
              </p:cNvSpPr>
              <p:nvPr/>
            </p:nvSpPr>
            <p:spPr bwMode="auto">
              <a:xfrm>
                <a:off x="1934" y="214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Line 8"/>
              <p:cNvSpPr>
                <a:spLocks noChangeShapeType="1"/>
              </p:cNvSpPr>
              <p:nvPr/>
            </p:nvSpPr>
            <p:spPr bwMode="auto">
              <a:xfrm>
                <a:off x="2300" y="214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1" name="Line 9"/>
              <p:cNvSpPr>
                <a:spLocks noChangeShapeType="1"/>
              </p:cNvSpPr>
              <p:nvPr/>
            </p:nvSpPr>
            <p:spPr bwMode="auto">
              <a:xfrm>
                <a:off x="3056" y="2132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2" name="Line 10"/>
              <p:cNvSpPr>
                <a:spLocks noChangeShapeType="1"/>
              </p:cNvSpPr>
              <p:nvPr/>
            </p:nvSpPr>
            <p:spPr bwMode="auto">
              <a:xfrm>
                <a:off x="3445" y="214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3" name="Rectangle 11"/>
              <p:cNvSpPr>
                <a:spLocks noChangeArrowheads="1"/>
              </p:cNvSpPr>
              <p:nvPr/>
            </p:nvSpPr>
            <p:spPr bwMode="auto">
              <a:xfrm>
                <a:off x="1556" y="2121"/>
                <a:ext cx="2311" cy="30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400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h     e       l        l      o    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\0</a:t>
                </a:r>
                <a:endParaRPr kumimoji="1" lang="en-US" altLang="zh-CN" sz="40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52231" name="Group 12"/>
            <p:cNvGrpSpPr>
              <a:grpSpLocks/>
            </p:cNvGrpSpPr>
            <p:nvPr/>
          </p:nvGrpSpPr>
          <p:grpSpPr bwMode="auto">
            <a:xfrm>
              <a:off x="1564" y="2244"/>
              <a:ext cx="2311" cy="301"/>
              <a:chOff x="1556" y="2121"/>
              <a:chExt cx="2311" cy="301"/>
            </a:xfrm>
          </p:grpSpPr>
          <p:sp>
            <p:nvSpPr>
              <p:cNvPr id="52232" name="Line 13"/>
              <p:cNvSpPr>
                <a:spLocks noChangeShapeType="1"/>
              </p:cNvSpPr>
              <p:nvPr/>
            </p:nvSpPr>
            <p:spPr bwMode="auto">
              <a:xfrm>
                <a:off x="2667" y="2145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3" name="Line 14"/>
              <p:cNvSpPr>
                <a:spLocks noChangeShapeType="1"/>
              </p:cNvSpPr>
              <p:nvPr/>
            </p:nvSpPr>
            <p:spPr bwMode="auto">
              <a:xfrm>
                <a:off x="1934" y="214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4" name="Line 15"/>
              <p:cNvSpPr>
                <a:spLocks noChangeShapeType="1"/>
              </p:cNvSpPr>
              <p:nvPr/>
            </p:nvSpPr>
            <p:spPr bwMode="auto">
              <a:xfrm>
                <a:off x="2300" y="214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5" name="Line 16"/>
              <p:cNvSpPr>
                <a:spLocks noChangeShapeType="1"/>
              </p:cNvSpPr>
              <p:nvPr/>
            </p:nvSpPr>
            <p:spPr bwMode="auto">
              <a:xfrm>
                <a:off x="3056" y="2132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6" name="Line 17"/>
              <p:cNvSpPr>
                <a:spLocks noChangeShapeType="1"/>
              </p:cNvSpPr>
              <p:nvPr/>
            </p:nvSpPr>
            <p:spPr bwMode="auto">
              <a:xfrm>
                <a:off x="3445" y="214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7" name="Rectangle 18"/>
              <p:cNvSpPr>
                <a:spLocks noChangeArrowheads="1"/>
              </p:cNvSpPr>
              <p:nvPr/>
            </p:nvSpPr>
            <p:spPr bwMode="auto">
              <a:xfrm>
                <a:off x="1556" y="2121"/>
                <a:ext cx="2311" cy="30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00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104  101 108  108  111   0</a:t>
                </a:r>
                <a:endParaRPr kumimoji="1" lang="en-US" altLang="zh-CN" sz="40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726035" name="AutoShape 19"/>
          <p:cNvSpPr>
            <a:spLocks noChangeArrowheads="1"/>
          </p:cNvSpPr>
          <p:nvPr/>
        </p:nvSpPr>
        <p:spPr bwMode="auto">
          <a:xfrm>
            <a:off x="3881438" y="4033838"/>
            <a:ext cx="4425950" cy="646112"/>
          </a:xfrm>
          <a:prstGeom prst="wedgeEllipseCallout">
            <a:avLst>
              <a:gd name="adj1" fmla="val -30769"/>
              <a:gd name="adj2" fmla="val -140111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内存存放字符</a:t>
            </a:r>
            <a:r>
              <a:rPr kumimoji="1"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ASCII</a:t>
            </a:r>
            <a:r>
              <a:rPr kumimoji="1" lang="zh-CN" altLang="en-US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autoUpdateAnimBg="0"/>
      <p:bldP spid="72603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3375"/>
            <a:ext cx="38862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600" dirty="0" smtClean="0">
                <a:solidFill>
                  <a:schemeClr val="tx2"/>
                </a:solidFill>
                <a:effectLst/>
              </a:rPr>
              <a:t>6.3</a:t>
            </a:r>
            <a:r>
              <a:rPr lang="en-US" altLang="zh-CN" sz="3600" dirty="0" smtClean="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ffectLst/>
              </a:rPr>
              <a:t>字符数组</a:t>
            </a:r>
          </a:p>
        </p:txBody>
      </p:sp>
      <p:sp>
        <p:nvSpPr>
          <p:cNvPr id="644106" name="Text Box 10"/>
          <p:cNvSpPr txBox="1">
            <a:spLocks noChangeArrowheads="1"/>
          </p:cNvSpPr>
          <p:nvPr/>
        </p:nvSpPr>
        <p:spPr bwMode="auto">
          <a:xfrm>
            <a:off x="0" y="1052513"/>
            <a:ext cx="4754563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kumimoji="1" lang="en-US" altLang="zh-CN" sz="36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6.3.1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字符数组的定义</a:t>
            </a: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250825" y="1773238"/>
            <a:ext cx="871378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定义方法与前面介绍的类似。例如：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char 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10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c[0]=′I′;c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 ′;c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=′a′;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=′m′;c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 ′;c[5]=′h′;c[6]=′a′;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=′p′;c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=′p′;c</a:t>
            </a:r>
            <a:r>
              <a:rPr lang="zh-CN" altLang="en-US" sz="2800">
                <a:latin typeface="宋体" panose="02010600030101010101" pitchFamily="2" charset="-122"/>
              </a:rPr>
              <a:t>［</a:t>
            </a:r>
            <a:r>
              <a:rPr lang="en-US" altLang="zh-CN" sz="2800">
                <a:latin typeface="宋体" panose="02010600030101010101" pitchFamily="2" charset="-122"/>
              </a:rPr>
              <a:t>9</a:t>
            </a:r>
            <a:r>
              <a:rPr lang="zh-CN" altLang="en-US" sz="2800">
                <a:latin typeface="宋体" panose="02010600030101010101" pitchFamily="2" charset="-122"/>
              </a:rPr>
              <a:t>］</a:t>
            </a:r>
            <a:r>
              <a:rPr lang="en-US" altLang="zh-CN" sz="2800">
                <a:latin typeface="宋体" panose="02010600030101010101" pitchFamily="2" charset="-122"/>
              </a:rPr>
              <a:t>=′y′;</a:t>
            </a:r>
            <a:endParaRPr lang="en-US" altLang="zh-CN" sz="2800"/>
          </a:p>
        </p:txBody>
      </p:sp>
      <p:pic>
        <p:nvPicPr>
          <p:cNvPr id="644114" name="Picture 18" descr="g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8610600" cy="1127125"/>
          </a:xfrm>
          <a:prstGeom prst="rect">
            <a:avLst/>
          </a:prstGeom>
          <a:noFill/>
          <a:ln w="28575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42" name="Group 2"/>
          <p:cNvGrpSpPr>
            <a:grpSpLocks/>
          </p:cNvGrpSpPr>
          <p:nvPr/>
        </p:nvGrpSpPr>
        <p:grpSpPr bwMode="auto">
          <a:xfrm>
            <a:off x="1238250" y="2133600"/>
            <a:ext cx="6670675" cy="3724275"/>
            <a:chOff x="634" y="1419"/>
            <a:chExt cx="4202" cy="2346"/>
          </a:xfrm>
        </p:grpSpPr>
        <p:sp>
          <p:nvSpPr>
            <p:cNvPr id="54334" name="Rectangle 3"/>
            <p:cNvSpPr>
              <a:spLocks noChangeArrowheads="1"/>
            </p:cNvSpPr>
            <p:nvPr/>
          </p:nvSpPr>
          <p:spPr bwMode="auto">
            <a:xfrm>
              <a:off x="634" y="2184"/>
              <a:ext cx="4046" cy="158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r>
                <a:rPr kumimoji="1" lang="en-US" altLang="zh-CN" sz="2400">
                  <a:solidFill>
                    <a:schemeClr val="bg2"/>
                  </a:solidFill>
                  <a:ea typeface="隶书" panose="02010509060101010101" pitchFamily="49" charset="-122"/>
                </a:rPr>
                <a:t>           </a:t>
              </a:r>
              <a:r>
                <a:rPr kumimoji="1" lang="zh-CN" altLang="en-US" sz="2400">
                  <a:solidFill>
                    <a:schemeClr val="bg2"/>
                  </a:solidFill>
                  <a:ea typeface="隶书" panose="02010509060101010101" pitchFamily="49" charset="-122"/>
                </a:rPr>
                <a:t>例 </a:t>
              </a:r>
              <a:r>
                <a:rPr kumimoji="1" lang="en-US" altLang="zh-CN" sz="2400">
                  <a:solidFill>
                    <a:schemeClr val="bg2"/>
                  </a:solidFill>
                  <a:ea typeface="隶书" panose="02010509060101010101" pitchFamily="49" charset="-122"/>
                </a:rPr>
                <a:t>char ch[5]=“Boy”;</a:t>
              </a: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4335" name="Rectangle 4"/>
            <p:cNvSpPr>
              <a:spLocks noChangeArrowheads="1"/>
            </p:cNvSpPr>
            <p:nvPr/>
          </p:nvSpPr>
          <p:spPr bwMode="auto">
            <a:xfrm>
              <a:off x="899" y="2751"/>
              <a:ext cx="2988" cy="39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/>
            </a:p>
          </p:txBody>
        </p:sp>
        <p:sp>
          <p:nvSpPr>
            <p:cNvPr id="54336" name="Line 5"/>
            <p:cNvSpPr>
              <a:spLocks noChangeShapeType="1"/>
            </p:cNvSpPr>
            <p:nvPr/>
          </p:nvSpPr>
          <p:spPr bwMode="auto">
            <a:xfrm>
              <a:off x="1535" y="2759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7" name="Line 6"/>
            <p:cNvSpPr>
              <a:spLocks noChangeShapeType="1"/>
            </p:cNvSpPr>
            <p:nvPr/>
          </p:nvSpPr>
          <p:spPr bwMode="auto">
            <a:xfrm>
              <a:off x="2129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8" name="Line 7"/>
            <p:cNvSpPr>
              <a:spLocks noChangeShapeType="1"/>
            </p:cNvSpPr>
            <p:nvPr/>
          </p:nvSpPr>
          <p:spPr bwMode="auto">
            <a:xfrm>
              <a:off x="2723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39" name="Line 8"/>
            <p:cNvSpPr>
              <a:spLocks noChangeShapeType="1"/>
            </p:cNvSpPr>
            <p:nvPr/>
          </p:nvSpPr>
          <p:spPr bwMode="auto">
            <a:xfrm>
              <a:off x="3317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40" name="Text Box 9"/>
            <p:cNvSpPr txBox="1">
              <a:spLocks noChangeArrowheads="1"/>
            </p:cNvSpPr>
            <p:nvPr/>
          </p:nvSpPr>
          <p:spPr bwMode="auto">
            <a:xfrm>
              <a:off x="93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ch[0]</a:t>
              </a:r>
            </a:p>
          </p:txBody>
        </p:sp>
        <p:sp>
          <p:nvSpPr>
            <p:cNvPr id="54341" name="Text Box 10"/>
            <p:cNvSpPr txBox="1">
              <a:spLocks noChangeArrowheads="1"/>
            </p:cNvSpPr>
            <p:nvPr/>
          </p:nvSpPr>
          <p:spPr bwMode="auto">
            <a:xfrm>
              <a:off x="1154" y="2796"/>
              <a:ext cx="2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B</a:t>
              </a:r>
              <a:endParaRPr kumimoji="1" lang="en-US" altLang="zh-CN" sz="2000"/>
            </a:p>
          </p:txBody>
        </p:sp>
        <p:sp>
          <p:nvSpPr>
            <p:cNvPr id="54342" name="Text Box 11"/>
            <p:cNvSpPr txBox="1">
              <a:spLocks noChangeArrowheads="1"/>
            </p:cNvSpPr>
            <p:nvPr/>
          </p:nvSpPr>
          <p:spPr bwMode="auto">
            <a:xfrm>
              <a:off x="1739" y="27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o</a:t>
              </a:r>
              <a:endParaRPr kumimoji="1" lang="en-US" altLang="zh-CN" sz="2000"/>
            </a:p>
          </p:txBody>
        </p:sp>
        <p:sp>
          <p:nvSpPr>
            <p:cNvPr id="54343" name="Text Box 12"/>
            <p:cNvSpPr txBox="1">
              <a:spLocks noChangeArrowheads="1"/>
            </p:cNvSpPr>
            <p:nvPr/>
          </p:nvSpPr>
          <p:spPr bwMode="auto">
            <a:xfrm>
              <a:off x="2325" y="27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y</a:t>
              </a:r>
              <a:endParaRPr kumimoji="1" lang="en-US" altLang="zh-CN" sz="2000"/>
            </a:p>
          </p:txBody>
        </p:sp>
        <p:sp>
          <p:nvSpPr>
            <p:cNvPr id="54344" name="Text Box 13"/>
            <p:cNvSpPr txBox="1">
              <a:spLocks noChangeArrowheads="1"/>
            </p:cNvSpPr>
            <p:nvPr/>
          </p:nvSpPr>
          <p:spPr bwMode="auto">
            <a:xfrm>
              <a:off x="2910" y="2796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0000"/>
                  </a:solidFill>
                </a:rPr>
                <a:t>\0</a:t>
              </a:r>
              <a:endParaRPr kumimoji="1" lang="en-US" altLang="zh-CN" sz="2000"/>
            </a:p>
          </p:txBody>
        </p:sp>
        <p:sp>
          <p:nvSpPr>
            <p:cNvPr id="54345" name="Text Box 14"/>
            <p:cNvSpPr txBox="1">
              <a:spLocks noChangeArrowheads="1"/>
            </p:cNvSpPr>
            <p:nvPr/>
          </p:nvSpPr>
          <p:spPr bwMode="auto">
            <a:xfrm>
              <a:off x="3496" y="2796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0000"/>
                  </a:solidFill>
                </a:rPr>
                <a:t>\0</a:t>
              </a:r>
              <a:endParaRPr kumimoji="1" lang="en-US" altLang="zh-CN" sz="2000"/>
            </a:p>
          </p:txBody>
        </p:sp>
        <p:sp>
          <p:nvSpPr>
            <p:cNvPr id="54346" name="AutoShape 15"/>
            <p:cNvSpPr>
              <a:spLocks noChangeArrowheads="1"/>
            </p:cNvSpPr>
            <p:nvPr/>
          </p:nvSpPr>
          <p:spPr bwMode="auto">
            <a:xfrm>
              <a:off x="3227" y="1419"/>
              <a:ext cx="1609" cy="378"/>
            </a:xfrm>
            <a:prstGeom prst="cloudCallout">
              <a:avLst>
                <a:gd name="adj1" fmla="val -37602"/>
                <a:gd name="adj2" fmla="val 114551"/>
              </a:avLst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FF"/>
                  </a:solidFill>
                </a:rPr>
                <a:t>用字符串常量</a:t>
              </a:r>
            </a:p>
          </p:txBody>
        </p:sp>
        <p:sp>
          <p:nvSpPr>
            <p:cNvPr id="54347" name="Text Box 16"/>
            <p:cNvSpPr txBox="1">
              <a:spLocks noChangeArrowheads="1"/>
            </p:cNvSpPr>
            <p:nvPr/>
          </p:nvSpPr>
          <p:spPr bwMode="auto">
            <a:xfrm>
              <a:off x="1522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ch[1]</a:t>
              </a:r>
            </a:p>
          </p:txBody>
        </p:sp>
        <p:sp>
          <p:nvSpPr>
            <p:cNvPr id="54348" name="Text Box 17"/>
            <p:cNvSpPr txBox="1">
              <a:spLocks noChangeArrowheads="1"/>
            </p:cNvSpPr>
            <p:nvPr/>
          </p:nvSpPr>
          <p:spPr bwMode="auto">
            <a:xfrm>
              <a:off x="210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ch[2]</a:t>
              </a:r>
            </a:p>
          </p:txBody>
        </p:sp>
        <p:sp>
          <p:nvSpPr>
            <p:cNvPr id="54349" name="Text Box 18"/>
            <p:cNvSpPr txBox="1">
              <a:spLocks noChangeArrowheads="1"/>
            </p:cNvSpPr>
            <p:nvPr/>
          </p:nvSpPr>
          <p:spPr bwMode="auto">
            <a:xfrm>
              <a:off x="2692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ch[3]</a:t>
              </a:r>
            </a:p>
          </p:txBody>
        </p:sp>
        <p:sp>
          <p:nvSpPr>
            <p:cNvPr id="54350" name="Text Box 19"/>
            <p:cNvSpPr txBox="1">
              <a:spLocks noChangeArrowheads="1"/>
            </p:cNvSpPr>
            <p:nvPr/>
          </p:nvSpPr>
          <p:spPr bwMode="auto">
            <a:xfrm>
              <a:off x="327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ch[4]</a:t>
              </a:r>
            </a:p>
          </p:txBody>
        </p:sp>
      </p:grpSp>
      <p:grpSp>
        <p:nvGrpSpPr>
          <p:cNvPr id="727060" name="Group 20"/>
          <p:cNvGrpSpPr>
            <a:grpSpLocks/>
          </p:cNvGrpSpPr>
          <p:nvPr/>
        </p:nvGrpSpPr>
        <p:grpSpPr bwMode="auto">
          <a:xfrm>
            <a:off x="1211263" y="2089150"/>
            <a:ext cx="6670675" cy="3724275"/>
            <a:chOff x="634" y="1419"/>
            <a:chExt cx="4202" cy="2346"/>
          </a:xfrm>
        </p:grpSpPr>
        <p:sp>
          <p:nvSpPr>
            <p:cNvPr id="54317" name="Rectangle 21"/>
            <p:cNvSpPr>
              <a:spLocks noChangeArrowheads="1"/>
            </p:cNvSpPr>
            <p:nvPr/>
          </p:nvSpPr>
          <p:spPr bwMode="auto">
            <a:xfrm>
              <a:off x="634" y="2184"/>
              <a:ext cx="4046" cy="158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r>
                <a:rPr kumimoji="1" lang="en-US" altLang="zh-CN" sz="2400">
                  <a:solidFill>
                    <a:schemeClr val="bg2"/>
                  </a:solidFill>
                  <a:ea typeface="隶书" panose="02010509060101010101" pitchFamily="49" charset="-122"/>
                </a:rPr>
                <a:t>           </a:t>
              </a:r>
              <a:r>
                <a:rPr kumimoji="1" lang="zh-CN" altLang="en-US" sz="2400">
                  <a:solidFill>
                    <a:schemeClr val="bg2"/>
                  </a:solidFill>
                  <a:ea typeface="隶书" panose="02010509060101010101" pitchFamily="49" charset="-122"/>
                </a:rPr>
                <a:t>例 </a:t>
              </a:r>
              <a:r>
                <a:rPr kumimoji="1" lang="en-US" altLang="zh-CN" sz="2400">
                  <a:solidFill>
                    <a:schemeClr val="bg2"/>
                  </a:solidFill>
                  <a:ea typeface="隶书" panose="02010509060101010101" pitchFamily="49" charset="-122"/>
                </a:rPr>
                <a:t>char ch[5]=</a:t>
              </a:r>
              <a:r>
                <a:rPr kumimoji="1"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{</a:t>
              </a:r>
              <a:r>
                <a:rPr kumimoji="1" lang="en-US" altLang="zh-CN" sz="2400">
                  <a:solidFill>
                    <a:schemeClr val="bg2"/>
                  </a:solidFill>
                  <a:ea typeface="隶书" panose="02010509060101010101" pitchFamily="49" charset="-122"/>
                </a:rPr>
                <a:t>‘</a:t>
              </a:r>
              <a:r>
                <a:rPr kumimoji="1" lang="en-US" altLang="zh-CN" sz="2400">
                  <a:solidFill>
                    <a:srgbClr val="0000FF"/>
                  </a:solidFill>
                  <a:ea typeface="隶书" panose="02010509060101010101" pitchFamily="49" charset="-122"/>
                </a:rPr>
                <a:t>H’,’e’,’l’,’l’,’o’</a:t>
              </a:r>
              <a:r>
                <a:rPr kumimoji="1" lang="en-US" altLang="zh-CN" sz="2400">
                  <a:solidFill>
                    <a:srgbClr val="FF0000"/>
                  </a:solidFill>
                  <a:ea typeface="隶书" panose="02010509060101010101" pitchFamily="49" charset="-122"/>
                </a:rPr>
                <a:t>};</a:t>
              </a: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>
                <a:solidFill>
                  <a:schemeClr val="bg2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4318" name="Rectangle 22"/>
            <p:cNvSpPr>
              <a:spLocks noChangeArrowheads="1"/>
            </p:cNvSpPr>
            <p:nvPr/>
          </p:nvSpPr>
          <p:spPr bwMode="auto">
            <a:xfrm>
              <a:off x="899" y="2751"/>
              <a:ext cx="2988" cy="39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/>
            </a:p>
          </p:txBody>
        </p:sp>
        <p:sp>
          <p:nvSpPr>
            <p:cNvPr id="54319" name="Line 23"/>
            <p:cNvSpPr>
              <a:spLocks noChangeShapeType="1"/>
            </p:cNvSpPr>
            <p:nvPr/>
          </p:nvSpPr>
          <p:spPr bwMode="auto">
            <a:xfrm>
              <a:off x="1535" y="2759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0" name="Line 24"/>
            <p:cNvSpPr>
              <a:spLocks noChangeShapeType="1"/>
            </p:cNvSpPr>
            <p:nvPr/>
          </p:nvSpPr>
          <p:spPr bwMode="auto">
            <a:xfrm>
              <a:off x="2129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1" name="Line 25"/>
            <p:cNvSpPr>
              <a:spLocks noChangeShapeType="1"/>
            </p:cNvSpPr>
            <p:nvPr/>
          </p:nvSpPr>
          <p:spPr bwMode="auto">
            <a:xfrm>
              <a:off x="2723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2" name="Line 26"/>
            <p:cNvSpPr>
              <a:spLocks noChangeShapeType="1"/>
            </p:cNvSpPr>
            <p:nvPr/>
          </p:nvSpPr>
          <p:spPr bwMode="auto">
            <a:xfrm>
              <a:off x="3317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Text Box 27"/>
            <p:cNvSpPr txBox="1">
              <a:spLocks noChangeArrowheads="1"/>
            </p:cNvSpPr>
            <p:nvPr/>
          </p:nvSpPr>
          <p:spPr bwMode="auto">
            <a:xfrm>
              <a:off x="93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ch[0]</a:t>
              </a:r>
            </a:p>
          </p:txBody>
        </p:sp>
        <p:sp>
          <p:nvSpPr>
            <p:cNvPr id="54324" name="Text Box 28"/>
            <p:cNvSpPr txBox="1">
              <a:spLocks noChangeArrowheads="1"/>
            </p:cNvSpPr>
            <p:nvPr/>
          </p:nvSpPr>
          <p:spPr bwMode="auto">
            <a:xfrm>
              <a:off x="1154" y="2796"/>
              <a:ext cx="2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H</a:t>
              </a:r>
              <a:endParaRPr kumimoji="1" lang="en-US" altLang="zh-CN" sz="2000"/>
            </a:p>
          </p:txBody>
        </p:sp>
        <p:sp>
          <p:nvSpPr>
            <p:cNvPr id="54325" name="Text Box 29"/>
            <p:cNvSpPr txBox="1">
              <a:spLocks noChangeArrowheads="1"/>
            </p:cNvSpPr>
            <p:nvPr/>
          </p:nvSpPr>
          <p:spPr bwMode="auto">
            <a:xfrm>
              <a:off x="1739" y="2796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e</a:t>
              </a:r>
              <a:endParaRPr kumimoji="1" lang="en-US" altLang="zh-CN" sz="2000"/>
            </a:p>
          </p:txBody>
        </p:sp>
        <p:sp>
          <p:nvSpPr>
            <p:cNvPr id="54326" name="Text Box 30"/>
            <p:cNvSpPr txBox="1">
              <a:spLocks noChangeArrowheads="1"/>
            </p:cNvSpPr>
            <p:nvPr/>
          </p:nvSpPr>
          <p:spPr bwMode="auto">
            <a:xfrm>
              <a:off x="2325" y="2796"/>
              <a:ext cx="1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l</a:t>
              </a:r>
              <a:endParaRPr kumimoji="1" lang="en-US" altLang="zh-CN" sz="2000"/>
            </a:p>
          </p:txBody>
        </p:sp>
        <p:sp>
          <p:nvSpPr>
            <p:cNvPr id="54327" name="Text Box 31"/>
            <p:cNvSpPr txBox="1">
              <a:spLocks noChangeArrowheads="1"/>
            </p:cNvSpPr>
            <p:nvPr/>
          </p:nvSpPr>
          <p:spPr bwMode="auto">
            <a:xfrm>
              <a:off x="2910" y="2796"/>
              <a:ext cx="1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l</a:t>
              </a:r>
              <a:endParaRPr kumimoji="1" lang="en-US" altLang="zh-CN" sz="2000"/>
            </a:p>
          </p:txBody>
        </p:sp>
        <p:sp>
          <p:nvSpPr>
            <p:cNvPr id="54328" name="Text Box 32"/>
            <p:cNvSpPr txBox="1">
              <a:spLocks noChangeArrowheads="1"/>
            </p:cNvSpPr>
            <p:nvPr/>
          </p:nvSpPr>
          <p:spPr bwMode="auto">
            <a:xfrm>
              <a:off x="3496" y="27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bg2"/>
                  </a:solidFill>
                </a:rPr>
                <a:t>o</a:t>
              </a:r>
              <a:endParaRPr kumimoji="1" lang="en-US" altLang="zh-CN" sz="2000"/>
            </a:p>
          </p:txBody>
        </p:sp>
        <p:sp>
          <p:nvSpPr>
            <p:cNvPr id="54329" name="AutoShape 33"/>
            <p:cNvSpPr>
              <a:spLocks noChangeArrowheads="1"/>
            </p:cNvSpPr>
            <p:nvPr/>
          </p:nvSpPr>
          <p:spPr bwMode="auto">
            <a:xfrm>
              <a:off x="3227" y="1419"/>
              <a:ext cx="1609" cy="378"/>
            </a:xfrm>
            <a:prstGeom prst="cloudCallout">
              <a:avLst>
                <a:gd name="adj1" fmla="val -37602"/>
                <a:gd name="adj2" fmla="val 114551"/>
              </a:avLst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FF"/>
                  </a:solidFill>
                </a:rPr>
                <a:t>逐个字符赋值</a:t>
              </a:r>
            </a:p>
          </p:txBody>
        </p:sp>
        <p:sp>
          <p:nvSpPr>
            <p:cNvPr id="54330" name="Text Box 34"/>
            <p:cNvSpPr txBox="1">
              <a:spLocks noChangeArrowheads="1"/>
            </p:cNvSpPr>
            <p:nvPr/>
          </p:nvSpPr>
          <p:spPr bwMode="auto">
            <a:xfrm>
              <a:off x="1522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ch[1]</a:t>
              </a:r>
            </a:p>
          </p:txBody>
        </p:sp>
        <p:sp>
          <p:nvSpPr>
            <p:cNvPr id="54331" name="Text Box 35"/>
            <p:cNvSpPr txBox="1">
              <a:spLocks noChangeArrowheads="1"/>
            </p:cNvSpPr>
            <p:nvPr/>
          </p:nvSpPr>
          <p:spPr bwMode="auto">
            <a:xfrm>
              <a:off x="210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ch[2]</a:t>
              </a:r>
            </a:p>
          </p:txBody>
        </p:sp>
        <p:sp>
          <p:nvSpPr>
            <p:cNvPr id="54332" name="Text Box 36"/>
            <p:cNvSpPr txBox="1">
              <a:spLocks noChangeArrowheads="1"/>
            </p:cNvSpPr>
            <p:nvPr/>
          </p:nvSpPr>
          <p:spPr bwMode="auto">
            <a:xfrm>
              <a:off x="2692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ch[3]</a:t>
              </a:r>
            </a:p>
          </p:txBody>
        </p:sp>
        <p:sp>
          <p:nvSpPr>
            <p:cNvPr id="54333" name="Text Box 37"/>
            <p:cNvSpPr txBox="1">
              <a:spLocks noChangeArrowheads="1"/>
            </p:cNvSpPr>
            <p:nvPr/>
          </p:nvSpPr>
          <p:spPr bwMode="auto">
            <a:xfrm>
              <a:off x="327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2"/>
                  </a:solidFill>
                </a:rPr>
                <a:t>ch[4]</a:t>
              </a:r>
            </a:p>
          </p:txBody>
        </p:sp>
      </p:grpSp>
      <p:grpSp>
        <p:nvGrpSpPr>
          <p:cNvPr id="727078" name="Group 38"/>
          <p:cNvGrpSpPr>
            <a:grpSpLocks/>
          </p:cNvGrpSpPr>
          <p:nvPr/>
        </p:nvGrpSpPr>
        <p:grpSpPr bwMode="auto">
          <a:xfrm>
            <a:off x="1198563" y="2119313"/>
            <a:ext cx="6670675" cy="3724275"/>
            <a:chOff x="670" y="459"/>
            <a:chExt cx="4202" cy="2346"/>
          </a:xfrm>
        </p:grpSpPr>
        <p:sp>
          <p:nvSpPr>
            <p:cNvPr id="54296" name="Rectangle 39"/>
            <p:cNvSpPr>
              <a:spLocks noChangeArrowheads="1"/>
            </p:cNvSpPr>
            <p:nvPr/>
          </p:nvSpPr>
          <p:spPr bwMode="auto">
            <a:xfrm>
              <a:off x="670" y="1224"/>
              <a:ext cx="4046" cy="158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           </a:t>
              </a:r>
              <a:r>
                <a:rPr kumimoji="1" lang="zh-CN" altLang="en-US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例 </a:t>
              </a:r>
              <a:r>
                <a:rPr kumimoji="1" lang="en-US" altLang="zh-CN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char ch[6]={“Hello”};</a:t>
              </a:r>
            </a:p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                char ch[6]=“Hello”;</a:t>
              </a:r>
            </a:p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                char ch[]=“Hello”;</a:t>
              </a: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4297" name="AutoShape 40"/>
            <p:cNvSpPr>
              <a:spLocks noChangeArrowheads="1"/>
            </p:cNvSpPr>
            <p:nvPr/>
          </p:nvSpPr>
          <p:spPr bwMode="auto">
            <a:xfrm>
              <a:off x="3263" y="459"/>
              <a:ext cx="1609" cy="378"/>
            </a:xfrm>
            <a:prstGeom prst="cloudCallout">
              <a:avLst>
                <a:gd name="adj1" fmla="val -37602"/>
                <a:gd name="adj2" fmla="val 114551"/>
              </a:avLst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FF"/>
                  </a:solidFill>
                </a:rPr>
                <a:t>用字符串常量</a:t>
              </a:r>
            </a:p>
          </p:txBody>
        </p:sp>
        <p:grpSp>
          <p:nvGrpSpPr>
            <p:cNvPr id="54298" name="Group 41"/>
            <p:cNvGrpSpPr>
              <a:grpSpLocks/>
            </p:cNvGrpSpPr>
            <p:nvPr/>
          </p:nvGrpSpPr>
          <p:grpSpPr bwMode="auto">
            <a:xfrm>
              <a:off x="947" y="2061"/>
              <a:ext cx="3589" cy="663"/>
              <a:chOff x="947" y="1785"/>
              <a:chExt cx="3589" cy="663"/>
            </a:xfrm>
          </p:grpSpPr>
          <p:sp>
            <p:nvSpPr>
              <p:cNvPr id="54299" name="Rectangle 42"/>
              <p:cNvSpPr>
                <a:spLocks noChangeArrowheads="1"/>
              </p:cNvSpPr>
              <p:nvPr/>
            </p:nvSpPr>
            <p:spPr bwMode="auto">
              <a:xfrm>
                <a:off x="947" y="1791"/>
                <a:ext cx="3480" cy="39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1571" y="17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1" name="Line 44"/>
              <p:cNvSpPr>
                <a:spLocks noChangeShapeType="1"/>
              </p:cNvSpPr>
              <p:nvPr/>
            </p:nvSpPr>
            <p:spPr bwMode="auto">
              <a:xfrm>
                <a:off x="2165" y="178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2" name="Line 45"/>
              <p:cNvSpPr>
                <a:spLocks noChangeShapeType="1"/>
              </p:cNvSpPr>
              <p:nvPr/>
            </p:nvSpPr>
            <p:spPr bwMode="auto">
              <a:xfrm>
                <a:off x="2759" y="178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3" name="Line 46"/>
              <p:cNvSpPr>
                <a:spLocks noChangeShapeType="1"/>
              </p:cNvSpPr>
              <p:nvPr/>
            </p:nvSpPr>
            <p:spPr bwMode="auto">
              <a:xfrm>
                <a:off x="3353" y="178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4" name="Text Box 47"/>
              <p:cNvSpPr txBox="1">
                <a:spLocks noChangeArrowheads="1"/>
              </p:cNvSpPr>
              <p:nvPr/>
            </p:nvSpPr>
            <p:spPr bwMode="auto">
              <a:xfrm>
                <a:off x="973" y="2160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FF"/>
                    </a:solidFill>
                  </a:rPr>
                  <a:t>ch[0]</a:t>
                </a:r>
              </a:p>
            </p:txBody>
          </p:sp>
          <p:sp>
            <p:nvSpPr>
              <p:cNvPr id="54305" name="Text Box 48"/>
              <p:cNvSpPr txBox="1">
                <a:spLocks noChangeArrowheads="1"/>
              </p:cNvSpPr>
              <p:nvPr/>
            </p:nvSpPr>
            <p:spPr bwMode="auto">
              <a:xfrm>
                <a:off x="1190" y="1836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FF"/>
                    </a:solidFill>
                  </a:rPr>
                  <a:t>H</a:t>
                </a:r>
              </a:p>
            </p:txBody>
          </p:sp>
          <p:sp>
            <p:nvSpPr>
              <p:cNvPr id="54306" name="Text Box 49"/>
              <p:cNvSpPr txBox="1">
                <a:spLocks noChangeArrowheads="1"/>
              </p:cNvSpPr>
              <p:nvPr/>
            </p:nvSpPr>
            <p:spPr bwMode="auto">
              <a:xfrm>
                <a:off x="1775" y="1836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54307" name="Text Box 50"/>
              <p:cNvSpPr txBox="1">
                <a:spLocks noChangeArrowheads="1"/>
              </p:cNvSpPr>
              <p:nvPr/>
            </p:nvSpPr>
            <p:spPr bwMode="auto">
              <a:xfrm>
                <a:off x="2361" y="1836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FF"/>
                    </a:solidFill>
                  </a:rPr>
                  <a:t>l</a:t>
                </a:r>
              </a:p>
            </p:txBody>
          </p:sp>
          <p:sp>
            <p:nvSpPr>
              <p:cNvPr id="54308" name="Text Box 51"/>
              <p:cNvSpPr txBox="1">
                <a:spLocks noChangeArrowheads="1"/>
              </p:cNvSpPr>
              <p:nvPr/>
            </p:nvSpPr>
            <p:spPr bwMode="auto">
              <a:xfrm>
                <a:off x="2946" y="1836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FF"/>
                    </a:solidFill>
                  </a:rPr>
                  <a:t>l</a:t>
                </a:r>
              </a:p>
            </p:txBody>
          </p:sp>
          <p:sp>
            <p:nvSpPr>
              <p:cNvPr id="54309" name="Text Box 52"/>
              <p:cNvSpPr txBox="1">
                <a:spLocks noChangeArrowheads="1"/>
              </p:cNvSpPr>
              <p:nvPr/>
            </p:nvSpPr>
            <p:spPr bwMode="auto">
              <a:xfrm>
                <a:off x="3532" y="1836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54310" name="Text Box 53"/>
              <p:cNvSpPr txBox="1">
                <a:spLocks noChangeArrowheads="1"/>
              </p:cNvSpPr>
              <p:nvPr/>
            </p:nvSpPr>
            <p:spPr bwMode="auto">
              <a:xfrm>
                <a:off x="1558" y="2160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FF"/>
                    </a:solidFill>
                  </a:rPr>
                  <a:t>ch[1]</a:t>
                </a:r>
              </a:p>
            </p:txBody>
          </p:sp>
          <p:sp>
            <p:nvSpPr>
              <p:cNvPr id="54311" name="Text Box 54"/>
              <p:cNvSpPr txBox="1">
                <a:spLocks noChangeArrowheads="1"/>
              </p:cNvSpPr>
              <p:nvPr/>
            </p:nvSpPr>
            <p:spPr bwMode="auto">
              <a:xfrm>
                <a:off x="2143" y="2160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FF"/>
                    </a:solidFill>
                  </a:rPr>
                  <a:t>ch[2]</a:t>
                </a:r>
              </a:p>
            </p:txBody>
          </p:sp>
          <p:sp>
            <p:nvSpPr>
              <p:cNvPr id="54312" name="Text Box 55"/>
              <p:cNvSpPr txBox="1">
                <a:spLocks noChangeArrowheads="1"/>
              </p:cNvSpPr>
              <p:nvPr/>
            </p:nvSpPr>
            <p:spPr bwMode="auto">
              <a:xfrm>
                <a:off x="2728" y="2160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FF"/>
                    </a:solidFill>
                  </a:rPr>
                  <a:t>ch[3]</a:t>
                </a:r>
              </a:p>
            </p:txBody>
          </p:sp>
          <p:sp>
            <p:nvSpPr>
              <p:cNvPr id="54313" name="Text Box 56"/>
              <p:cNvSpPr txBox="1">
                <a:spLocks noChangeArrowheads="1"/>
              </p:cNvSpPr>
              <p:nvPr/>
            </p:nvSpPr>
            <p:spPr bwMode="auto">
              <a:xfrm>
                <a:off x="3313" y="2160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FF"/>
                    </a:solidFill>
                  </a:rPr>
                  <a:t>ch[4]</a:t>
                </a:r>
              </a:p>
            </p:txBody>
          </p:sp>
          <p:sp>
            <p:nvSpPr>
              <p:cNvPr id="54314" name="Line 57"/>
              <p:cNvSpPr>
                <a:spLocks noChangeShapeType="1"/>
              </p:cNvSpPr>
              <p:nvPr/>
            </p:nvSpPr>
            <p:spPr bwMode="auto">
              <a:xfrm>
                <a:off x="3905" y="178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15" name="Text Box 58"/>
              <p:cNvSpPr txBox="1">
                <a:spLocks noChangeArrowheads="1"/>
              </p:cNvSpPr>
              <p:nvPr/>
            </p:nvSpPr>
            <p:spPr bwMode="auto">
              <a:xfrm>
                <a:off x="4048" y="1872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54316" name="Text Box 59"/>
              <p:cNvSpPr txBox="1">
                <a:spLocks noChangeArrowheads="1"/>
              </p:cNvSpPr>
              <p:nvPr/>
            </p:nvSpPr>
            <p:spPr bwMode="auto">
              <a:xfrm>
                <a:off x="3889" y="2160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FF"/>
                    </a:solidFill>
                  </a:rPr>
                  <a:t>ch[5]</a:t>
                </a:r>
              </a:p>
            </p:txBody>
          </p:sp>
        </p:grpSp>
      </p:grpSp>
      <p:grpSp>
        <p:nvGrpSpPr>
          <p:cNvPr id="727100" name="Group 60"/>
          <p:cNvGrpSpPr>
            <a:grpSpLocks/>
          </p:cNvGrpSpPr>
          <p:nvPr/>
        </p:nvGrpSpPr>
        <p:grpSpPr bwMode="auto">
          <a:xfrm>
            <a:off x="1246188" y="2074863"/>
            <a:ext cx="6670675" cy="3724275"/>
            <a:chOff x="634" y="1419"/>
            <a:chExt cx="4202" cy="2346"/>
          </a:xfrm>
        </p:grpSpPr>
        <p:sp>
          <p:nvSpPr>
            <p:cNvPr id="54279" name="Rectangle 61"/>
            <p:cNvSpPr>
              <a:spLocks noChangeArrowheads="1"/>
            </p:cNvSpPr>
            <p:nvPr/>
          </p:nvSpPr>
          <p:spPr bwMode="auto">
            <a:xfrm>
              <a:off x="634" y="2184"/>
              <a:ext cx="4046" cy="158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           </a:t>
              </a:r>
              <a:r>
                <a:rPr kumimoji="1" lang="zh-CN" altLang="en-US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例 </a:t>
              </a:r>
              <a:r>
                <a:rPr kumimoji="1" lang="en-US" altLang="zh-CN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char ch[5]={‘B’,’o’,’y’};</a:t>
              </a: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4280" name="Rectangle 62"/>
            <p:cNvSpPr>
              <a:spLocks noChangeArrowheads="1"/>
            </p:cNvSpPr>
            <p:nvPr/>
          </p:nvSpPr>
          <p:spPr bwMode="auto">
            <a:xfrm>
              <a:off x="899" y="2751"/>
              <a:ext cx="2988" cy="39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 b="1">
                <a:solidFill>
                  <a:srgbClr val="0000FF"/>
                </a:solidFill>
              </a:endParaRPr>
            </a:p>
          </p:txBody>
        </p:sp>
        <p:sp>
          <p:nvSpPr>
            <p:cNvPr id="54281" name="Line 63"/>
            <p:cNvSpPr>
              <a:spLocks noChangeShapeType="1"/>
            </p:cNvSpPr>
            <p:nvPr/>
          </p:nvSpPr>
          <p:spPr bwMode="auto">
            <a:xfrm>
              <a:off x="1535" y="2759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2" name="Line 64"/>
            <p:cNvSpPr>
              <a:spLocks noChangeShapeType="1"/>
            </p:cNvSpPr>
            <p:nvPr/>
          </p:nvSpPr>
          <p:spPr bwMode="auto">
            <a:xfrm>
              <a:off x="2129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3" name="Line 65"/>
            <p:cNvSpPr>
              <a:spLocks noChangeShapeType="1"/>
            </p:cNvSpPr>
            <p:nvPr/>
          </p:nvSpPr>
          <p:spPr bwMode="auto">
            <a:xfrm>
              <a:off x="2723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3317" y="2745"/>
              <a:ext cx="0" cy="39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5" name="Text Box 67"/>
            <p:cNvSpPr txBox="1">
              <a:spLocks noChangeArrowheads="1"/>
            </p:cNvSpPr>
            <p:nvPr/>
          </p:nvSpPr>
          <p:spPr bwMode="auto">
            <a:xfrm>
              <a:off x="93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ch[0]</a:t>
              </a:r>
            </a:p>
          </p:txBody>
        </p:sp>
        <p:sp>
          <p:nvSpPr>
            <p:cNvPr id="54286" name="Text Box 68"/>
            <p:cNvSpPr txBox="1">
              <a:spLocks noChangeArrowheads="1"/>
            </p:cNvSpPr>
            <p:nvPr/>
          </p:nvSpPr>
          <p:spPr bwMode="auto">
            <a:xfrm>
              <a:off x="1154" y="2796"/>
              <a:ext cx="2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54287" name="Text Box 69"/>
            <p:cNvSpPr txBox="1">
              <a:spLocks noChangeArrowheads="1"/>
            </p:cNvSpPr>
            <p:nvPr/>
          </p:nvSpPr>
          <p:spPr bwMode="auto">
            <a:xfrm>
              <a:off x="1739" y="27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>
              <a:off x="2325" y="279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54289" name="Text Box 71"/>
            <p:cNvSpPr txBox="1">
              <a:spLocks noChangeArrowheads="1"/>
            </p:cNvSpPr>
            <p:nvPr/>
          </p:nvSpPr>
          <p:spPr bwMode="auto">
            <a:xfrm>
              <a:off x="2910" y="2796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54290" name="Text Box 72"/>
            <p:cNvSpPr txBox="1">
              <a:spLocks noChangeArrowheads="1"/>
            </p:cNvSpPr>
            <p:nvPr/>
          </p:nvSpPr>
          <p:spPr bwMode="auto">
            <a:xfrm>
              <a:off x="3496" y="2796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54291" name="AutoShape 73"/>
            <p:cNvSpPr>
              <a:spLocks noChangeArrowheads="1"/>
            </p:cNvSpPr>
            <p:nvPr/>
          </p:nvSpPr>
          <p:spPr bwMode="auto">
            <a:xfrm>
              <a:off x="3227" y="1419"/>
              <a:ext cx="1609" cy="378"/>
            </a:xfrm>
            <a:prstGeom prst="cloudCallout">
              <a:avLst>
                <a:gd name="adj1" fmla="val -37602"/>
                <a:gd name="adj2" fmla="val 114551"/>
              </a:avLst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FF"/>
                  </a:solidFill>
                </a:rPr>
                <a:t>逐个字符赋值</a:t>
              </a:r>
            </a:p>
          </p:txBody>
        </p:sp>
        <p:sp>
          <p:nvSpPr>
            <p:cNvPr id="54292" name="Text Box 74"/>
            <p:cNvSpPr txBox="1">
              <a:spLocks noChangeArrowheads="1"/>
            </p:cNvSpPr>
            <p:nvPr/>
          </p:nvSpPr>
          <p:spPr bwMode="auto">
            <a:xfrm>
              <a:off x="1522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ch[1]</a:t>
              </a:r>
            </a:p>
          </p:txBody>
        </p:sp>
        <p:sp>
          <p:nvSpPr>
            <p:cNvPr id="54293" name="Text Box 75"/>
            <p:cNvSpPr txBox="1">
              <a:spLocks noChangeArrowheads="1"/>
            </p:cNvSpPr>
            <p:nvPr/>
          </p:nvSpPr>
          <p:spPr bwMode="auto">
            <a:xfrm>
              <a:off x="210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ch[2]</a:t>
              </a:r>
            </a:p>
          </p:txBody>
        </p:sp>
        <p:sp>
          <p:nvSpPr>
            <p:cNvPr id="54294" name="Text Box 76"/>
            <p:cNvSpPr txBox="1">
              <a:spLocks noChangeArrowheads="1"/>
            </p:cNvSpPr>
            <p:nvPr/>
          </p:nvSpPr>
          <p:spPr bwMode="auto">
            <a:xfrm>
              <a:off x="2692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ch[3]</a:t>
              </a:r>
            </a:p>
          </p:txBody>
        </p:sp>
        <p:sp>
          <p:nvSpPr>
            <p:cNvPr id="54295" name="Text Box 77"/>
            <p:cNvSpPr txBox="1">
              <a:spLocks noChangeArrowheads="1"/>
            </p:cNvSpPr>
            <p:nvPr/>
          </p:nvSpPr>
          <p:spPr bwMode="auto">
            <a:xfrm>
              <a:off x="3277" y="3120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ch[4]</a:t>
              </a:r>
            </a:p>
          </p:txBody>
        </p:sp>
      </p:grpSp>
      <p:sp>
        <p:nvSpPr>
          <p:cNvPr id="727119" name="Rectangle 79"/>
          <p:cNvSpPr>
            <a:spLocks noChangeArrowheads="1"/>
          </p:cNvSpPr>
          <p:nvPr/>
        </p:nvSpPr>
        <p:spPr bwMode="auto">
          <a:xfrm>
            <a:off x="0" y="836613"/>
            <a:ext cx="88392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>
                <a:ea typeface="华文中宋" panose="02010600040101010101" pitchFamily="2" charset="-122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ea typeface="华文中宋" panose="02010600040101010101" pitchFamily="2" charset="-122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ea typeface="华文中宋" panose="02010600040101010101" pitchFamily="2" charset="-122"/>
              </a:rPr>
              <a:t>用字符串常量</a:t>
            </a:r>
          </a:p>
          <a:p>
            <a:pPr lvl="2"/>
            <a:endParaRPr kumimoji="1" lang="en-US" altLang="zh-CN" sz="240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7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7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27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9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362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如果初值个数小于数组长度，则只将这些字符赋给数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组中前面那些元素，其余的元素自动定为空字符。</a:t>
            </a:r>
          </a:p>
        </p:txBody>
      </p:sp>
      <p:grpSp>
        <p:nvGrpSpPr>
          <p:cNvPr id="677897" name="Group 9"/>
          <p:cNvGrpSpPr>
            <a:grpSpLocks/>
          </p:cNvGrpSpPr>
          <p:nvPr/>
        </p:nvGrpSpPr>
        <p:grpSpPr bwMode="auto">
          <a:xfrm>
            <a:off x="158750" y="2636838"/>
            <a:ext cx="8985250" cy="2362200"/>
            <a:chOff x="48" y="1248"/>
            <a:chExt cx="5660" cy="1488"/>
          </a:xfrm>
        </p:grpSpPr>
        <p:pic>
          <p:nvPicPr>
            <p:cNvPr id="55300" name="Picture 6" descr="g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160"/>
              <a:ext cx="5520" cy="561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01" name="Text Box 7"/>
            <p:cNvSpPr txBox="1">
              <a:spLocks noChangeArrowheads="1"/>
            </p:cNvSpPr>
            <p:nvPr/>
          </p:nvSpPr>
          <p:spPr bwMode="auto">
            <a:xfrm>
              <a:off x="48" y="1248"/>
              <a:ext cx="5660" cy="620"/>
            </a:xfrm>
            <a:prstGeom prst="rect">
              <a:avLst/>
            </a:prstGeom>
            <a:solidFill>
              <a:srgbClr val="F3FFF3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char c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［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］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={′c′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 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′p′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′r′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′o′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</a:p>
            <a:p>
              <a:pPr eaLnBrk="1" hangingPunct="1"/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′g′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′r′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′a′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′m′}; 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02" name="Line 8"/>
            <p:cNvSpPr>
              <a:spLocks noChangeShapeType="1"/>
            </p:cNvSpPr>
            <p:nvPr/>
          </p:nvSpPr>
          <p:spPr bwMode="auto">
            <a:xfrm>
              <a:off x="5040" y="2736"/>
              <a:ext cx="528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57200" y="1108075"/>
            <a:ext cx="83629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如果提供的初值个数与预定的数组长度相同，在定义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时可以省略数组长度，系统会自动根据初值个数确定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数组长度。</a:t>
            </a: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0" y="3140075"/>
            <a:ext cx="8918575" cy="984250"/>
          </a:xfrm>
          <a:prstGeom prst="rect">
            <a:avLst/>
          </a:prstGeom>
          <a:solidFill>
            <a:srgbClr val="F3FFF3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c</a:t>
            </a:r>
            <a:r>
              <a:rPr lang="zh-CN" altLang="en-US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［］</a:t>
            </a:r>
            <a:r>
              <a:rPr lang="en-US" altLang="zh-CN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={′I′,′ ′,′a′,′m′,′ ′,′h′,</a:t>
            </a:r>
          </a:p>
          <a:p>
            <a:pPr eaLnBrk="1" hangingPunct="1"/>
            <a:r>
              <a:rPr lang="en-US" altLang="zh-CN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′a′,′p′,′p′,′y′};</a:t>
            </a:r>
            <a:r>
              <a:rPr lang="zh-CN" altLang="en-US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lang="en-US" altLang="zh-CN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的长度自动定为</a:t>
            </a:r>
            <a:r>
              <a:rPr lang="en-US" altLang="zh-CN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800">
                <a:solidFill>
                  <a:srgbClr val="FF9900"/>
                </a:solidFill>
              </a:rPr>
              <a:t>  </a:t>
            </a:r>
          </a:p>
        </p:txBody>
      </p:sp>
      <p:pic>
        <p:nvPicPr>
          <p:cNvPr id="646153" name="Picture 9" descr="g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08500"/>
            <a:ext cx="8610600" cy="1128713"/>
          </a:xfrm>
          <a:prstGeom prst="rect">
            <a:avLst/>
          </a:prstGeom>
          <a:noFill/>
          <a:ln w="28575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1" grpId="0"/>
      <p:bldP spid="64615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739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000" dirty="0" smtClean="0"/>
              <a:t> </a:t>
            </a:r>
            <a:r>
              <a:rPr lang="en-US" altLang="zh-CN" sz="4000" dirty="0" smtClean="0">
                <a:solidFill>
                  <a:schemeClr val="tx2"/>
                </a:solidFill>
              </a:rPr>
              <a:t> </a:t>
            </a:r>
            <a:r>
              <a:rPr lang="en-US" altLang="zh-CN" sz="3600" dirty="0" smtClean="0">
                <a:solidFill>
                  <a:schemeClr val="tx2"/>
                </a:solidFill>
                <a:effectLst/>
              </a:rPr>
              <a:t>6.1</a:t>
            </a:r>
            <a:r>
              <a:rPr lang="en-US" altLang="zh-CN" sz="3600" dirty="0" smtClean="0">
                <a:solidFill>
                  <a:schemeClr val="tx2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ffectLst/>
              </a:rPr>
              <a:t>一维数组的定义和引用</a:t>
            </a:r>
            <a:r>
              <a:rPr lang="zh-CN" altLang="en-US" sz="40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323850" y="4437063"/>
            <a:ext cx="8243888" cy="15335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1"/>
              <a:t>   </a:t>
            </a:r>
            <a:r>
              <a:rPr kumimoji="1" lang="en-US" altLang="en-US" sz="2800" b="1"/>
              <a:t>C</a:t>
            </a:r>
            <a:r>
              <a:rPr kumimoji="1" lang="zh-CN" altLang="en-US" sz="2800" b="1"/>
              <a:t>语言为这些数据，提供了一种构造数据类型：数组。</a:t>
            </a:r>
            <a:r>
              <a:rPr kumimoji="1" lang="zh-CN" altLang="en-US" sz="2800" b="1">
                <a:solidFill>
                  <a:srgbClr val="CC3300"/>
                </a:solidFill>
              </a:rPr>
              <a:t>所谓数组</a:t>
            </a:r>
            <a:r>
              <a:rPr kumimoji="1" lang="zh-CN" altLang="en-US" sz="2800" b="1"/>
              <a:t>就是一组具有相同数据类型的数据的有序集合。</a:t>
            </a:r>
          </a:p>
        </p:txBody>
      </p:sp>
      <p:sp>
        <p:nvSpPr>
          <p:cNvPr id="614415" name="Rectangle 15"/>
          <p:cNvSpPr>
            <a:spLocks noChangeArrowheads="1"/>
          </p:cNvSpPr>
          <p:nvPr/>
        </p:nvSpPr>
        <p:spPr bwMode="auto">
          <a:xfrm>
            <a:off x="468313" y="1196975"/>
            <a:ext cx="6643687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FontTx/>
              <a:buChar char="•"/>
            </a:pPr>
            <a:r>
              <a:rPr kumimoji="1" lang="zh-CN" altLang="en-US" sz="2800"/>
              <a:t>一个班学生的学习成绩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kumimoji="1" lang="zh-CN" altLang="en-US" sz="2800"/>
              <a:t>一行文字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kumimoji="1" lang="zh-CN" altLang="en-US" sz="2800"/>
              <a:t>一个矩阵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这些数据的特点是：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1.</a:t>
            </a:r>
            <a:r>
              <a:rPr kumimoji="1" lang="zh-CN" altLang="en-US" sz="2800">
                <a:latin typeface="宋体" panose="02010600030101010101" pitchFamily="2" charset="-122"/>
              </a:rPr>
              <a:t>具有相同的数据类型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2.</a:t>
            </a:r>
            <a:r>
              <a:rPr kumimoji="1" lang="zh-CN" altLang="en-US" sz="2800">
                <a:latin typeface="宋体" panose="02010600030101010101" pitchFamily="2" charset="-122"/>
              </a:rPr>
              <a:t>使用过程中需要保留原始数据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 animBg="1"/>
      <p:bldP spid="6144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250825" y="1268413"/>
            <a:ext cx="8610600" cy="1809750"/>
          </a:xfrm>
          <a:prstGeom prst="rect">
            <a:avLst/>
          </a:prstGeom>
          <a:solidFill>
            <a:srgbClr val="F3FF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char diamond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］［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={{′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，*</a:t>
            </a:r>
            <a:r>
              <a:rPr lang="en-US" altLang="zh-CN" sz="2800" b="1">
                <a:latin typeface="宋体" panose="02010600030101010101" pitchFamily="2" charset="-122"/>
              </a:rPr>
              <a:t>′}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{′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′*′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′*′}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{′*′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′*′}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{′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′*′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′*′}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{′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 ′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′*′}}</a:t>
            </a:r>
            <a:endParaRPr lang="en-US" altLang="zh-CN" sz="2800" b="1"/>
          </a:p>
        </p:txBody>
      </p:sp>
      <p:pic>
        <p:nvPicPr>
          <p:cNvPr id="678915" name="Picture 3" descr="g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357563"/>
            <a:ext cx="1866900" cy="2743200"/>
          </a:xfrm>
          <a:prstGeom prst="rect">
            <a:avLst/>
          </a:prstGeom>
          <a:noFill/>
          <a:ln w="38100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323850" y="549275"/>
            <a:ext cx="530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</a:rPr>
              <a:t>定义和初始化一个二维字符数组</a:t>
            </a:r>
            <a:r>
              <a:rPr lang="zh-CN" altLang="en-US" sz="1800" b="1">
                <a:solidFill>
                  <a:srgbClr val="003399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animBg="1"/>
      <p:bldP spid="6789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-36513" y="188913"/>
            <a:ext cx="525780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6.3.3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字符数组的引用</a:t>
            </a:r>
          </a:p>
        </p:txBody>
      </p:sp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533400" y="1027113"/>
            <a:ext cx="3989388" cy="519112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6.6 </a:t>
            </a:r>
            <a:r>
              <a:rPr lang="zh-CN" altLang="en-US" sz="2800" b="1">
                <a:solidFill>
                  <a:schemeClr val="bg1"/>
                </a:solidFill>
              </a:rPr>
              <a:t>输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出一个字符串。</a:t>
            </a:r>
            <a:r>
              <a:rPr lang="zh-CN" altLang="en-US" sz="1800"/>
              <a:t> </a:t>
            </a: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228600" y="1636713"/>
            <a:ext cx="8610600" cy="47910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u="sng">
                <a:solidFill>
                  <a:srgbClr val="66FF33"/>
                </a:solidFill>
                <a:latin typeface="宋体" panose="02010600030101010101" pitchFamily="2" charset="-122"/>
              </a:rPr>
              <a:t>程序如下：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#include &lt;stdio.h&gt;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void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{ char c</a:t>
            </a:r>
            <a:r>
              <a:rPr lang="zh-CN" altLang="en-US" sz="2800" b="1">
                <a:solidFill>
                  <a:schemeClr val="bg1"/>
                </a:solidFill>
              </a:rPr>
              <a:t>［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>
                <a:solidFill>
                  <a:schemeClr val="bg1"/>
                </a:solidFill>
              </a:rPr>
              <a:t>］</a:t>
            </a:r>
            <a:r>
              <a:rPr lang="en-US" altLang="zh-CN" sz="2800" b="1">
                <a:solidFill>
                  <a:schemeClr val="bg1"/>
                </a:solidFill>
              </a:rPr>
              <a:t>={’I’,’ ’,’a’,’m’,’ ’,’a’,’ ’,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             ’b’</a:t>
            </a:r>
            <a:r>
              <a:rPr lang="zh-CN" altLang="en-US" sz="2800" b="1">
                <a:solidFill>
                  <a:schemeClr val="bg1"/>
                </a:solidFill>
              </a:rPr>
              <a:t>，’</a:t>
            </a:r>
            <a:r>
              <a:rPr lang="en-US" altLang="zh-CN" sz="2800" b="1">
                <a:solidFill>
                  <a:schemeClr val="bg1"/>
                </a:solidFill>
              </a:rPr>
              <a:t>o’</a:t>
            </a:r>
            <a:r>
              <a:rPr lang="zh-CN" altLang="en-US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</a:rPr>
              <a:t>′y′};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int i;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for(i=0;i&lt;10;i++)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printf(″%c″</a:t>
            </a:r>
            <a:r>
              <a:rPr lang="zh-CN" altLang="en-US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</a:rPr>
              <a:t>c</a:t>
            </a:r>
            <a:r>
              <a:rPr lang="zh-CN" altLang="en-US" sz="2800" b="1">
                <a:solidFill>
                  <a:schemeClr val="bg1"/>
                </a:solidFill>
              </a:rPr>
              <a:t>［</a:t>
            </a:r>
            <a:r>
              <a:rPr lang="en-US" altLang="zh-CN" sz="2800" b="1">
                <a:solidFill>
                  <a:schemeClr val="bg1"/>
                </a:solidFill>
              </a:rPr>
              <a:t>i</a:t>
            </a:r>
            <a:r>
              <a:rPr lang="zh-CN" altLang="en-US" sz="2800" b="1">
                <a:solidFill>
                  <a:schemeClr val="bg1"/>
                </a:solidFill>
              </a:rPr>
              <a:t>］</a:t>
            </a:r>
            <a:r>
              <a:rPr lang="en-US" altLang="zh-CN" sz="2800" b="1">
                <a:solidFill>
                  <a:schemeClr val="bg1"/>
                </a:solidFill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printf(″</a:t>
            </a:r>
            <a:r>
              <a:rPr lang="zh-CN" altLang="en-US" sz="2800" b="1">
                <a:solidFill>
                  <a:schemeClr val="bg1"/>
                </a:solidFill>
              </a:rPr>
              <a:t>＼</a:t>
            </a:r>
            <a:r>
              <a:rPr lang="en-US" altLang="zh-CN" sz="2800" b="1">
                <a:solidFill>
                  <a:schemeClr val="bg1"/>
                </a:solidFill>
              </a:rPr>
              <a:t>n″);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}   </a:t>
            </a:r>
          </a:p>
        </p:txBody>
      </p:sp>
      <p:sp>
        <p:nvSpPr>
          <p:cNvPr id="647175" name="Text Box 7"/>
          <p:cNvSpPr txBox="1">
            <a:spLocks noChangeArrowheads="1"/>
          </p:cNvSpPr>
          <p:nvPr/>
        </p:nvSpPr>
        <p:spPr bwMode="auto">
          <a:xfrm>
            <a:off x="4191000" y="5827713"/>
            <a:ext cx="4419600" cy="519112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66"/>
                </a:solidFill>
                <a:latin typeface="宋体" panose="02010600030101010101" pitchFamily="2" charset="-122"/>
              </a:rPr>
              <a:t>运行结果：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I am a boy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3" grpId="0" animBg="1" autoUpdateAnimBg="0"/>
      <p:bldP spid="647174" grpId="0" animBg="1"/>
      <p:bldP spid="64717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684213" y="404813"/>
            <a:ext cx="3794125" cy="519112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6.7 </a:t>
            </a: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输出一个钻石图形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/>
              <a:t> </a:t>
            </a:r>
          </a:p>
        </p:txBody>
      </p:sp>
      <p:sp>
        <p:nvSpPr>
          <p:cNvPr id="648197" name="Text Box 5"/>
          <p:cNvSpPr txBox="1">
            <a:spLocks noChangeArrowheads="1"/>
          </p:cNvSpPr>
          <p:nvPr/>
        </p:nvSpPr>
        <p:spPr bwMode="auto">
          <a:xfrm>
            <a:off x="179388" y="1054100"/>
            <a:ext cx="8839200" cy="440055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void main()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 char diamond[][5]={{′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′*′}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{′′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′*′}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{′*′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′*′}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′*′}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{′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 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′*′}};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int i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j;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for (i=0;i&lt;5;i++)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{  for (j=0;j&lt;5;j++)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printf(″%c″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diamond[i][j]);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      printf(″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n″);   }  </a:t>
            </a:r>
          </a:p>
          <a:p>
            <a:pPr algn="just" eaLnBrk="1" hangingPunct="1"/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48198" name="Text Box 6"/>
          <p:cNvSpPr txBox="1">
            <a:spLocks noChangeArrowheads="1"/>
          </p:cNvSpPr>
          <p:nvPr/>
        </p:nvSpPr>
        <p:spPr bwMode="auto">
          <a:xfrm>
            <a:off x="7620000" y="4056063"/>
            <a:ext cx="1219200" cy="1739900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FFFF66"/>
                </a:solidFill>
                <a:latin typeface="宋体" panose="02010600030101010101" pitchFamily="2" charset="-122"/>
              </a:rPr>
              <a:t>运行结果</a:t>
            </a:r>
          </a:p>
          <a:p>
            <a:pPr eaLnBrk="1" hangingPunct="1"/>
            <a:r>
              <a:rPr lang="zh-CN" altLang="en-US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</a:rPr>
              <a:t>*</a:t>
            </a:r>
          </a:p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</a:rPr>
              <a:t> * *</a:t>
            </a:r>
          </a:p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</a:rPr>
              <a:t>*   *</a:t>
            </a:r>
          </a:p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</a:rPr>
              <a:t> * *</a:t>
            </a:r>
          </a:p>
          <a:p>
            <a:pPr eaLnBrk="1" hangingPunct="1"/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</a:rPr>
              <a:t>  *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nimBg="1"/>
      <p:bldP spid="648197" grpId="0" animBg="1"/>
      <p:bldP spid="64819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539750" y="908050"/>
            <a:ext cx="5749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6.3.4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字符串和字符串结束标志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574675" y="1628775"/>
            <a:ext cx="81010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为了测定字符串的实际长度，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语言规定了一个“字符串结束标志”</a:t>
            </a:r>
            <a:r>
              <a:rPr lang="en-US" altLang="zh-CN" sz="2800" b="1">
                <a:latin typeface="宋体" panose="02010600030101010101" pitchFamily="2" charset="-122"/>
              </a:rPr>
              <a:t>——‘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＼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latin typeface="宋体" panose="02010600030101010101" pitchFamily="2" charset="-122"/>
              </a:rPr>
              <a:t>’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49227" name="Text Box 11"/>
          <p:cNvSpPr txBox="1">
            <a:spLocks noChangeArrowheads="1"/>
          </p:cNvSpPr>
          <p:nvPr/>
        </p:nvSpPr>
        <p:spPr bwMode="auto">
          <a:xfrm>
            <a:off x="755650" y="2924175"/>
            <a:ext cx="7272338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字符数组并不要求它的最后一个字符为</a:t>
            </a:r>
            <a:r>
              <a:rPr lang="en-US" altLang="zh-CN" sz="2800"/>
              <a:t>′</a:t>
            </a:r>
            <a:r>
              <a:rPr lang="zh-CN" altLang="en-US" sz="2800"/>
              <a:t>＼</a:t>
            </a:r>
            <a:r>
              <a:rPr lang="en-US" altLang="zh-CN" sz="2800"/>
              <a:t>0′</a:t>
            </a:r>
            <a:r>
              <a:rPr lang="zh-CN" altLang="en-US" sz="2800"/>
              <a:t>，甚至可以不包含</a:t>
            </a:r>
            <a:r>
              <a:rPr lang="en-US" altLang="zh-CN" sz="2800"/>
              <a:t>′</a:t>
            </a:r>
            <a:r>
              <a:rPr lang="zh-CN" altLang="en-US" sz="2800"/>
              <a:t>＼</a:t>
            </a:r>
            <a:r>
              <a:rPr lang="en-US" altLang="zh-CN" sz="2800"/>
              <a:t>0′</a:t>
            </a:r>
            <a:r>
              <a:rPr lang="zh-CN" altLang="en-US" sz="2800"/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例如：</a:t>
            </a:r>
            <a:r>
              <a:rPr lang="en-US" altLang="zh-CN" sz="2800" b="1"/>
              <a:t>char c</a:t>
            </a:r>
            <a:r>
              <a:rPr lang="zh-CN" altLang="en-US" sz="2800" b="1"/>
              <a:t>［</a:t>
            </a:r>
            <a:r>
              <a:rPr lang="en-US" altLang="zh-CN" sz="2800" b="1"/>
              <a:t>5</a:t>
            </a:r>
            <a:r>
              <a:rPr lang="zh-CN" altLang="en-US" sz="2800" b="1"/>
              <a:t>］</a:t>
            </a:r>
            <a:r>
              <a:rPr lang="en-US" altLang="zh-CN" sz="2800" b="1"/>
              <a:t>={′C′</a:t>
            </a:r>
            <a:r>
              <a:rPr lang="zh-CN" altLang="en-US" sz="2800" b="1"/>
              <a:t>，</a:t>
            </a:r>
            <a:r>
              <a:rPr lang="en-US" altLang="zh-CN" sz="2800" b="1"/>
              <a:t>′h′</a:t>
            </a:r>
            <a:r>
              <a:rPr lang="zh-CN" altLang="en-US" sz="2800" b="1"/>
              <a:t>，</a:t>
            </a:r>
            <a:r>
              <a:rPr lang="en-US" altLang="zh-CN" sz="2800" b="1"/>
              <a:t>′i′</a:t>
            </a:r>
            <a:r>
              <a:rPr lang="zh-CN" altLang="en-US" sz="2800" b="1"/>
              <a:t>，</a:t>
            </a:r>
            <a:r>
              <a:rPr lang="en-US" altLang="zh-CN" sz="2800" b="1"/>
              <a:t>′n′</a:t>
            </a:r>
            <a:r>
              <a:rPr lang="zh-CN" altLang="en-US" sz="2800" b="1"/>
              <a:t>，</a:t>
            </a:r>
            <a:r>
              <a:rPr lang="en-US" altLang="zh-CN" sz="2800" b="1"/>
              <a:t>′a′};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/>
      <p:bldP spid="6492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1116013" y="1341438"/>
            <a:ext cx="72009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    </a:t>
            </a:r>
            <a:r>
              <a:rPr lang="zh-CN" altLang="en-US" sz="3200">
                <a:latin typeface="宋体" panose="02010600030101010101" pitchFamily="2" charset="-122"/>
              </a:rPr>
              <a:t>但是由于系统对字符串常量自动加一个</a:t>
            </a:r>
            <a:r>
              <a:rPr lang="en-US" altLang="zh-CN" sz="3200">
                <a:latin typeface="宋体" panose="02010600030101010101" pitchFamily="2" charset="-122"/>
              </a:rPr>
              <a:t>′</a:t>
            </a:r>
            <a:r>
              <a:rPr lang="zh-CN" altLang="en-US" sz="3200">
                <a:latin typeface="宋体" panose="02010600030101010101" pitchFamily="2" charset="-122"/>
              </a:rPr>
              <a:t>＼</a:t>
            </a:r>
            <a:r>
              <a:rPr lang="en-US" altLang="zh-CN" sz="3200">
                <a:latin typeface="宋体" panose="02010600030101010101" pitchFamily="2" charset="-122"/>
              </a:rPr>
              <a:t>0′</a:t>
            </a:r>
            <a:r>
              <a:rPr lang="zh-CN" altLang="en-US" sz="3200">
                <a:latin typeface="宋体" panose="02010600030101010101" pitchFamily="2" charset="-122"/>
              </a:rPr>
              <a:t>。因此，为了使处理方法一致，在字符数组中也常人为地加上一个</a:t>
            </a:r>
            <a:r>
              <a:rPr lang="en-US" altLang="zh-CN" sz="3200">
                <a:latin typeface="宋体" panose="02010600030101010101" pitchFamily="2" charset="-122"/>
              </a:rPr>
              <a:t>′</a:t>
            </a:r>
            <a:r>
              <a:rPr lang="zh-CN" altLang="en-US" sz="3200">
                <a:latin typeface="宋体" panose="02010600030101010101" pitchFamily="2" charset="-122"/>
              </a:rPr>
              <a:t>＼</a:t>
            </a:r>
            <a:r>
              <a:rPr lang="en-US" altLang="zh-CN" sz="3200">
                <a:latin typeface="宋体" panose="02010600030101010101" pitchFamily="2" charset="-122"/>
              </a:rPr>
              <a:t>0′</a:t>
            </a:r>
            <a:r>
              <a:rPr lang="zh-CN" altLang="en-US" sz="320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   例如：</a:t>
            </a:r>
            <a:r>
              <a:rPr lang="en-US" altLang="zh-CN" sz="3200" b="1">
                <a:latin typeface="宋体" panose="02010600030101010101" pitchFamily="2" charset="-122"/>
              </a:rPr>
              <a:t>char c</a:t>
            </a:r>
            <a:r>
              <a:rPr lang="zh-CN" altLang="en-US" sz="3200" b="1">
                <a:latin typeface="宋体" panose="02010600030101010101" pitchFamily="2" charset="-122"/>
              </a:rPr>
              <a:t>［</a:t>
            </a:r>
            <a:r>
              <a:rPr lang="en-US" altLang="zh-CN" sz="3200" b="1">
                <a:latin typeface="宋体" panose="02010600030101010101" pitchFamily="2" charset="-122"/>
              </a:rPr>
              <a:t>6</a:t>
            </a:r>
            <a:r>
              <a:rPr lang="zh-CN" altLang="en-US" sz="3200" b="1">
                <a:latin typeface="宋体" panose="02010600030101010101" pitchFamily="2" charset="-122"/>
              </a:rPr>
              <a:t>］</a:t>
            </a:r>
            <a:r>
              <a:rPr lang="en-US" altLang="zh-CN" sz="3200" b="1">
                <a:latin typeface="宋体" panose="02010600030101010101" pitchFamily="2" charset="-122"/>
              </a:rPr>
              <a:t>={′C′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′h′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′i′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′n′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′a′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′</a:t>
            </a:r>
            <a:r>
              <a:rPr lang="zh-CN" altLang="en-US" sz="3200" b="1">
                <a:latin typeface="宋体" panose="02010600030101010101" pitchFamily="2" charset="-122"/>
              </a:rPr>
              <a:t>＼</a:t>
            </a:r>
            <a:r>
              <a:rPr lang="en-US" altLang="zh-CN" sz="3200" b="1">
                <a:latin typeface="宋体" panose="02010600030101010101" pitchFamily="2" charset="-122"/>
              </a:rPr>
              <a:t>0′};</a:t>
            </a:r>
            <a:endParaRPr lang="en-US" altLang="zh-CN" sz="320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7993062" cy="4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定义字符数组∶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char c</a:t>
            </a: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［］</a:t>
            </a: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={“</a:t>
            </a:r>
            <a:r>
              <a:rPr lang="en-US" altLang="zh-CN" sz="3600" b="1">
                <a:solidFill>
                  <a:schemeClr val="accent2"/>
                </a:solidFill>
                <a:latin typeface="宋体" panose="02010600030101010101" pitchFamily="2" charset="-122"/>
              </a:rPr>
              <a:t>Pascal program</a:t>
            </a: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”};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要用一个新的字符串代替原有的字符串”</a:t>
            </a:r>
            <a:r>
              <a:rPr lang="en-US" altLang="zh-CN" sz="2800">
                <a:latin typeface="宋体" panose="02010600030101010101" pitchFamily="2" charset="-122"/>
              </a:rPr>
              <a:t>Pascal program” </a:t>
            </a:r>
            <a:r>
              <a:rPr lang="zh-CN" altLang="en-US" sz="2800">
                <a:latin typeface="宋体" panose="02010600030101010101" pitchFamily="2" charset="-122"/>
              </a:rPr>
              <a:t>，从键盘向字符数组输入∶</a:t>
            </a:r>
            <a:r>
              <a:rPr lang="en-US" altLang="zh-CN" sz="3600" b="1">
                <a:solidFill>
                  <a:schemeClr val="accent2"/>
                </a:solidFill>
                <a:latin typeface="宋体" panose="02010600030101010101" pitchFamily="2" charset="-122"/>
              </a:rPr>
              <a:t>Hello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如果不加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>
                <a:latin typeface="宋体" panose="02010600030101010101" pitchFamily="2" charset="-122"/>
              </a:rPr>
              <a:t>0′</a:t>
            </a:r>
            <a:r>
              <a:rPr lang="zh-CN" altLang="en-US" sz="2800">
                <a:latin typeface="宋体" panose="02010600030101010101" pitchFamily="2" charset="-122"/>
              </a:rPr>
              <a:t>的话，字符数组中的字符如下∶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600" b="1">
                <a:solidFill>
                  <a:schemeClr val="accent2"/>
                </a:solidFill>
                <a:latin typeface="宋体" panose="02010600030101010101" pitchFamily="2" charset="-122"/>
              </a:rPr>
              <a:t>Hellol program</a:t>
            </a:r>
          </a:p>
        </p:txBody>
      </p:sp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3348038" y="908050"/>
            <a:ext cx="5184775" cy="540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#include&lt;stdio.h&gt;</a:t>
            </a:r>
          </a:p>
          <a:p>
            <a:pPr eaLnBrk="1" hangingPunct="1"/>
            <a:r>
              <a:rPr lang="en-US" altLang="zh-CN" sz="2400"/>
              <a:t>void main()</a:t>
            </a:r>
          </a:p>
          <a:p>
            <a:pPr eaLnBrk="1" hangingPunct="1"/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	char name[]={"pascal programe."};</a:t>
            </a:r>
          </a:p>
          <a:p>
            <a:pPr eaLnBrk="1" hangingPunct="1"/>
            <a:r>
              <a:rPr lang="en-US" altLang="zh-CN" sz="2400"/>
              <a:t>	char ch;</a:t>
            </a:r>
          </a:p>
          <a:p>
            <a:pPr eaLnBrk="1" hangingPunct="1"/>
            <a:r>
              <a:rPr lang="en-US" altLang="zh-CN" sz="2400"/>
              <a:t>	int i=0;</a:t>
            </a:r>
          </a:p>
          <a:p>
            <a:pPr eaLnBrk="1" hangingPunct="1"/>
            <a:r>
              <a:rPr lang="en-US" altLang="zh-CN" sz="2400"/>
              <a:t>	/*while((ch=getchar())!='\n')</a:t>
            </a:r>
          </a:p>
          <a:p>
            <a:pPr eaLnBrk="1" hangingPunct="1"/>
            <a:r>
              <a:rPr lang="en-US" altLang="zh-CN" sz="2400"/>
              <a:t>	{</a:t>
            </a:r>
          </a:p>
          <a:p>
            <a:pPr eaLnBrk="1" hangingPunct="1"/>
            <a:r>
              <a:rPr lang="en-US" altLang="zh-CN" sz="2400"/>
              <a:t>	  name[i]=ch;</a:t>
            </a:r>
          </a:p>
          <a:p>
            <a:pPr eaLnBrk="1" hangingPunct="1"/>
            <a:r>
              <a:rPr lang="en-US" altLang="zh-CN" sz="2400"/>
              <a:t>	  i++;</a:t>
            </a:r>
          </a:p>
          <a:p>
            <a:pPr eaLnBrk="1" hangingPunct="1"/>
            <a:r>
              <a:rPr lang="en-US" altLang="zh-CN" sz="2400"/>
              <a:t>	}*/</a:t>
            </a:r>
          </a:p>
          <a:p>
            <a:pPr eaLnBrk="1" hangingPunct="1"/>
            <a:r>
              <a:rPr lang="en-US" altLang="zh-CN" sz="2400"/>
              <a:t>	scanf("%s",name);</a:t>
            </a:r>
          </a:p>
          <a:p>
            <a:pPr eaLnBrk="1" hangingPunct="1"/>
            <a:r>
              <a:rPr lang="en-US" altLang="zh-CN" sz="2400"/>
              <a:t>	printf("%s\n",name);</a:t>
            </a:r>
          </a:p>
          <a:p>
            <a:pPr eaLnBrk="1" hangingPunct="1"/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/>
      <p:bldP spid="68096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51117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181847"/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6.3.5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字符数组的输入输出</a:t>
            </a:r>
            <a:r>
              <a:rPr kumimoji="1" lang="zh-CN" altLang="en-US" sz="2800" b="1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8188325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lang="zh-CN" altLang="en-US" sz="3200" b="1"/>
              <a:t>字符数组的输入输出可以有两种方法：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</a:rPr>
              <a:t>逐个字符输入输出。用格式符“</a:t>
            </a:r>
            <a:r>
              <a:rPr lang="en-US" altLang="zh-CN" sz="2800">
                <a:latin typeface="宋体" panose="02010600030101010101" pitchFamily="2" charset="-122"/>
              </a:rPr>
              <a:t>%c”</a:t>
            </a:r>
            <a:r>
              <a:rPr lang="zh-CN" altLang="en-US" sz="2800">
                <a:latin typeface="宋体" panose="02010600030101010101" pitchFamily="2" charset="-122"/>
              </a:rPr>
              <a:t>输入或输出一个字符。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</a:rPr>
              <a:t>将整个字符串一次输入或输出。用“</a:t>
            </a:r>
            <a:r>
              <a:rPr lang="en-US" altLang="zh-CN" sz="2800">
                <a:latin typeface="宋体" panose="02010600030101010101" pitchFamily="2" charset="-122"/>
              </a:rPr>
              <a:t>%s”</a:t>
            </a:r>
            <a:r>
              <a:rPr lang="zh-CN" altLang="en-US" sz="2800">
                <a:latin typeface="宋体" panose="02010600030101010101" pitchFamily="2" charset="-122"/>
              </a:rPr>
              <a:t>格式符，意思是对字符串的输入输出。</a:t>
            </a:r>
            <a:r>
              <a:rPr lang="zh-CN" altLang="en-US" sz="2000">
                <a:solidFill>
                  <a:srgbClr val="003399"/>
                </a:solidFill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986" name="Group 2"/>
          <p:cNvGrpSpPr>
            <a:grpSpLocks/>
          </p:cNvGrpSpPr>
          <p:nvPr/>
        </p:nvGrpSpPr>
        <p:grpSpPr bwMode="auto">
          <a:xfrm>
            <a:off x="468313" y="549275"/>
            <a:ext cx="4886325" cy="1704975"/>
            <a:chOff x="240" y="2751"/>
            <a:chExt cx="3078" cy="1074"/>
          </a:xfrm>
        </p:grpSpPr>
        <p:sp>
          <p:nvSpPr>
            <p:cNvPr id="64519" name="Text Box 3"/>
            <p:cNvSpPr txBox="1">
              <a:spLocks noChangeArrowheads="1"/>
            </p:cNvSpPr>
            <p:nvPr/>
          </p:nvSpPr>
          <p:spPr bwMode="auto">
            <a:xfrm>
              <a:off x="240" y="3135"/>
              <a:ext cx="3078" cy="690"/>
            </a:xfrm>
            <a:prstGeom prst="rect">
              <a:avLst/>
            </a:prstGeom>
            <a:solidFill>
              <a:srgbClr val="F3FFF3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宋体" panose="02010600030101010101" pitchFamily="2" charset="-122"/>
                </a:rPr>
                <a:t>char c</a:t>
              </a:r>
              <a:r>
                <a:rPr lang="zh-CN" altLang="en-US" sz="3200" b="1">
                  <a:latin typeface="宋体" panose="02010600030101010101" pitchFamily="2" charset="-122"/>
                </a:rPr>
                <a:t>［］</a:t>
              </a:r>
              <a:r>
                <a:rPr lang="en-US" altLang="zh-CN" sz="3200" b="1">
                  <a:latin typeface="宋体" panose="02010600030101010101" pitchFamily="2" charset="-122"/>
                </a:rPr>
                <a:t>={″China″};</a:t>
              </a:r>
            </a:p>
            <a:p>
              <a:pPr eaLnBrk="1" hangingPunct="1"/>
              <a:r>
                <a:rPr lang="en-US" altLang="zh-CN" sz="3200" b="1">
                  <a:latin typeface="宋体" panose="02010600030101010101" pitchFamily="2" charset="-122"/>
                </a:rPr>
                <a:t>printf(″%s″</a:t>
              </a:r>
              <a:r>
                <a:rPr lang="zh-CN" altLang="en-US" sz="3200" b="1">
                  <a:latin typeface="宋体" panose="02010600030101010101" pitchFamily="2" charset="-122"/>
                </a:rPr>
                <a:t>，</a:t>
              </a:r>
              <a:r>
                <a:rPr lang="en-US" altLang="zh-CN" sz="3200" b="1">
                  <a:latin typeface="宋体" panose="02010600030101010101" pitchFamily="2" charset="-122"/>
                </a:rPr>
                <a:t>c);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64520" name="Text Box 4"/>
            <p:cNvSpPr txBox="1">
              <a:spLocks noChangeArrowheads="1"/>
            </p:cNvSpPr>
            <p:nvPr/>
          </p:nvSpPr>
          <p:spPr bwMode="auto">
            <a:xfrm>
              <a:off x="246" y="2751"/>
              <a:ext cx="648" cy="383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FFFFBB"/>
                  </a:solidFill>
                </a:rPr>
                <a:t>例如</a:t>
              </a:r>
            </a:p>
          </p:txBody>
        </p:sp>
      </p:grp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914400" y="3382963"/>
            <a:ext cx="348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在内存中数组</a:t>
            </a:r>
            <a:r>
              <a:rPr lang="en-US" altLang="zh-CN" sz="28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</a:t>
            </a:r>
            <a:r>
              <a:rPr lang="zh-CN" altLang="en-US" sz="28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</a:t>
            </a: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755650" y="4508500"/>
            <a:ext cx="3733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81992" name="Picture 8" descr="g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7425"/>
            <a:ext cx="3457575" cy="426720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1993" name="Line 9"/>
          <p:cNvSpPr>
            <a:spLocks noChangeShapeType="1"/>
          </p:cNvSpPr>
          <p:nvPr/>
        </p:nvSpPr>
        <p:spPr bwMode="auto">
          <a:xfrm>
            <a:off x="755650" y="2420938"/>
            <a:ext cx="0" cy="2057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912813" y="854075"/>
            <a:ext cx="4841875" cy="1590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    void main( )</a:t>
            </a:r>
          </a:p>
          <a:p>
            <a:r>
              <a:rPr kumimoji="1" lang="en-US" altLang="zh-CN" sz="2400"/>
              <a:t>        {   char a[5]={‘H’,’e’,’l’,’l’,’o’};</a:t>
            </a:r>
          </a:p>
          <a:p>
            <a:r>
              <a:rPr kumimoji="1" lang="en-US" altLang="zh-CN" sz="2400"/>
              <a:t>             printf(“%s”,a);</a:t>
            </a:r>
          </a:p>
          <a:p>
            <a:r>
              <a:rPr kumimoji="1" lang="en-US" altLang="zh-CN" sz="2400"/>
              <a:t>         }</a:t>
            </a:r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912813" y="4187825"/>
            <a:ext cx="3422650" cy="1590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    main( )</a:t>
            </a:r>
          </a:p>
          <a:p>
            <a:r>
              <a:rPr kumimoji="1" lang="en-US" altLang="zh-CN" sz="2400"/>
              <a:t>        {   char a[ ]=“Hello”;</a:t>
            </a:r>
          </a:p>
          <a:p>
            <a:r>
              <a:rPr kumimoji="1" lang="en-US" altLang="zh-CN" sz="2400"/>
              <a:t>             printf(“%s”,a);</a:t>
            </a:r>
          </a:p>
          <a:p>
            <a:r>
              <a:rPr kumimoji="1" lang="en-US" altLang="zh-CN" sz="2400"/>
              <a:t>         }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898525" y="2573338"/>
            <a:ext cx="2362200" cy="466725"/>
          </a:xfrm>
          <a:prstGeom prst="rect">
            <a:avLst/>
          </a:prstGeom>
          <a:solidFill>
            <a:schemeClr val="bg2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bg1"/>
                </a:solidFill>
              </a:rPr>
              <a:t>结果：</a:t>
            </a:r>
            <a:r>
              <a:rPr kumimoji="1" lang="en-US" altLang="zh-CN" sz="2400">
                <a:solidFill>
                  <a:schemeClr val="bg1"/>
                </a:solidFill>
              </a:rPr>
              <a:t>Hello#-=*</a:t>
            </a:r>
          </a:p>
        </p:txBody>
      </p:sp>
      <p:grpSp>
        <p:nvGrpSpPr>
          <p:cNvPr id="729093" name="Group 5"/>
          <p:cNvGrpSpPr>
            <a:grpSpLocks/>
          </p:cNvGrpSpPr>
          <p:nvPr/>
        </p:nvGrpSpPr>
        <p:grpSpPr bwMode="auto">
          <a:xfrm>
            <a:off x="5932488" y="1485900"/>
            <a:ext cx="2944812" cy="784225"/>
            <a:chOff x="3139" y="1800"/>
            <a:chExt cx="1855" cy="494"/>
          </a:xfrm>
        </p:grpSpPr>
        <p:sp>
          <p:nvSpPr>
            <p:cNvPr id="65545" name="Rectangle 6"/>
            <p:cNvSpPr>
              <a:spLocks noChangeArrowheads="1"/>
            </p:cNvSpPr>
            <p:nvPr/>
          </p:nvSpPr>
          <p:spPr bwMode="auto">
            <a:xfrm>
              <a:off x="3139" y="1991"/>
              <a:ext cx="1855" cy="30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4000" b="1">
                  <a:solidFill>
                    <a:srgbClr val="CC00CC"/>
                  </a:solidFill>
                </a:rPr>
                <a:t> </a:t>
              </a:r>
              <a:r>
                <a:rPr kumimoji="1" lang="en-US" altLang="zh-CN" sz="2000" b="1">
                  <a:solidFill>
                    <a:srgbClr val="CC00CC"/>
                  </a:solidFill>
                  <a:latin typeface="宋体" panose="02010600030101010101" pitchFamily="2" charset="-122"/>
                </a:rPr>
                <a:t>h    e    l    l   o</a:t>
              </a:r>
              <a:endParaRPr kumimoji="1" lang="en-US" altLang="zh-CN" sz="4000" b="1">
                <a:solidFill>
                  <a:srgbClr val="CC00CC"/>
                </a:solidFill>
              </a:endParaRPr>
            </a:p>
          </p:txBody>
        </p:sp>
        <p:sp>
          <p:nvSpPr>
            <p:cNvPr id="65546" name="Line 7"/>
            <p:cNvSpPr>
              <a:spLocks noChangeShapeType="1"/>
            </p:cNvSpPr>
            <p:nvPr/>
          </p:nvSpPr>
          <p:spPr bwMode="auto">
            <a:xfrm>
              <a:off x="4250" y="2027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Line 8"/>
            <p:cNvSpPr>
              <a:spLocks noChangeShapeType="1"/>
            </p:cNvSpPr>
            <p:nvPr/>
          </p:nvSpPr>
          <p:spPr bwMode="auto">
            <a:xfrm>
              <a:off x="3517" y="2026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Line 9"/>
            <p:cNvSpPr>
              <a:spLocks noChangeShapeType="1"/>
            </p:cNvSpPr>
            <p:nvPr/>
          </p:nvSpPr>
          <p:spPr bwMode="auto">
            <a:xfrm>
              <a:off x="3883" y="2026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Line 10"/>
            <p:cNvSpPr>
              <a:spLocks noChangeShapeType="1"/>
            </p:cNvSpPr>
            <p:nvPr/>
          </p:nvSpPr>
          <p:spPr bwMode="auto">
            <a:xfrm>
              <a:off x="4639" y="2014"/>
              <a:ext cx="0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50" name="Group 11"/>
            <p:cNvGrpSpPr>
              <a:grpSpLocks/>
            </p:cNvGrpSpPr>
            <p:nvPr/>
          </p:nvGrpSpPr>
          <p:grpSpPr bwMode="auto">
            <a:xfrm>
              <a:off x="3230" y="1800"/>
              <a:ext cx="1652" cy="231"/>
              <a:chOff x="3230" y="1800"/>
              <a:chExt cx="1652" cy="231"/>
            </a:xfrm>
          </p:grpSpPr>
          <p:sp>
            <p:nvSpPr>
              <p:cNvPr id="65551" name="Text Box 12"/>
              <p:cNvSpPr txBox="1">
                <a:spLocks noChangeArrowheads="1"/>
              </p:cNvSpPr>
              <p:nvPr/>
            </p:nvSpPr>
            <p:spPr bwMode="auto">
              <a:xfrm>
                <a:off x="3230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0</a:t>
                </a:r>
              </a:p>
            </p:txBody>
          </p:sp>
          <p:sp>
            <p:nvSpPr>
              <p:cNvPr id="65552" name="Text Box 13"/>
              <p:cNvSpPr txBox="1">
                <a:spLocks noChangeArrowheads="1"/>
              </p:cNvSpPr>
              <p:nvPr/>
            </p:nvSpPr>
            <p:spPr bwMode="auto">
              <a:xfrm>
                <a:off x="3962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2</a:t>
                </a:r>
              </a:p>
            </p:txBody>
          </p:sp>
          <p:sp>
            <p:nvSpPr>
              <p:cNvPr id="65553" name="Text Box 14"/>
              <p:cNvSpPr txBox="1">
                <a:spLocks noChangeArrowheads="1"/>
              </p:cNvSpPr>
              <p:nvPr/>
            </p:nvSpPr>
            <p:spPr bwMode="auto">
              <a:xfrm>
                <a:off x="4328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3</a:t>
                </a:r>
              </a:p>
            </p:txBody>
          </p:sp>
          <p:sp>
            <p:nvSpPr>
              <p:cNvPr id="65554" name="Text Box 15"/>
              <p:cNvSpPr txBox="1">
                <a:spLocks noChangeArrowheads="1"/>
              </p:cNvSpPr>
              <p:nvPr/>
            </p:nvSpPr>
            <p:spPr bwMode="auto">
              <a:xfrm>
                <a:off x="3596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1</a:t>
                </a:r>
              </a:p>
            </p:txBody>
          </p:sp>
          <p:sp>
            <p:nvSpPr>
              <p:cNvPr id="65555" name="Text Box 16"/>
              <p:cNvSpPr txBox="1">
                <a:spLocks noChangeArrowheads="1"/>
              </p:cNvSpPr>
              <p:nvPr/>
            </p:nvSpPr>
            <p:spPr bwMode="auto">
              <a:xfrm>
                <a:off x="4694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4</a:t>
                </a:r>
              </a:p>
            </p:txBody>
          </p:sp>
        </p:grpSp>
      </p:grp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1187450" y="5876925"/>
            <a:ext cx="1784350" cy="466725"/>
          </a:xfrm>
          <a:prstGeom prst="rect">
            <a:avLst/>
          </a:prstGeom>
          <a:solidFill>
            <a:schemeClr val="bg2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bg1"/>
                </a:solidFill>
              </a:rPr>
              <a:t>结果：</a:t>
            </a:r>
            <a:r>
              <a:rPr kumimoji="1" lang="en-US" altLang="zh-CN" sz="2400">
                <a:solidFill>
                  <a:schemeClr val="bg1"/>
                </a:solidFill>
              </a:rPr>
              <a:t>Hello</a:t>
            </a:r>
          </a:p>
        </p:txBody>
      </p:sp>
      <p:sp>
        <p:nvSpPr>
          <p:cNvPr id="729106" name="AutoShape 18"/>
          <p:cNvSpPr>
            <a:spLocks noChangeArrowheads="1"/>
          </p:cNvSpPr>
          <p:nvPr/>
        </p:nvSpPr>
        <p:spPr bwMode="auto">
          <a:xfrm>
            <a:off x="4192588" y="2514600"/>
            <a:ext cx="5713412" cy="2201863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kumimoji="1" lang="zh-CN" altLang="en-US" sz="2400">
                <a:solidFill>
                  <a:srgbClr val="FF0000"/>
                </a:solidFill>
                <a:ea typeface="华文中宋" panose="02010600040101010101" pitchFamily="2" charset="-122"/>
              </a:rPr>
              <a:t>“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%s</a:t>
            </a:r>
            <a:r>
              <a:rPr kumimoji="1" lang="en-US" altLang="zh-CN" sz="2400">
                <a:solidFill>
                  <a:srgbClr val="FF0000"/>
                </a:solidFill>
                <a:ea typeface="华文中宋" panose="02010600040101010101" pitchFamily="2" charset="-122"/>
              </a:rPr>
              <a:t>”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输出时，遇</a:t>
            </a:r>
            <a:r>
              <a:rPr kumimoji="1" lang="zh-CN" altLang="en-US" sz="2400">
                <a:solidFill>
                  <a:srgbClr val="FF0000"/>
                </a:solidFill>
                <a:ea typeface="华文中宋" panose="02010600040101010101" pitchFamily="2" charset="-122"/>
              </a:rPr>
              <a:t>‘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\0</a:t>
            </a:r>
            <a:r>
              <a:rPr kumimoji="1" lang="en-US" altLang="zh-CN" sz="2400">
                <a:solidFill>
                  <a:srgbClr val="FF0000"/>
                </a:solidFill>
                <a:ea typeface="华文中宋" panose="02010600040101010101" pitchFamily="2" charset="-122"/>
              </a:rPr>
              <a:t>’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结束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912813" y="3170238"/>
            <a:ext cx="3416300" cy="9540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注意：不同的编译器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运行结果不同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2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0" grpId="0" animBg="1" autoUpdateAnimBg="0"/>
      <p:bldP spid="729091" grpId="0" animBg="1" autoUpdateAnimBg="0"/>
      <p:bldP spid="729092" grpId="0" animBg="1" autoUpdateAnimBg="0"/>
      <p:bldP spid="729105" grpId="0" animBg="1" autoUpdateAnimBg="0"/>
      <p:bldP spid="729106" grpId="0" animBg="1" autoUpdateAnimBg="0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1336675" y="1295400"/>
            <a:ext cx="4995863" cy="22653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/>
              <a:t>void main()</a:t>
            </a:r>
          </a:p>
          <a:p>
            <a:pPr eaLnBrk="1" hangingPunct="1"/>
            <a:r>
              <a:rPr kumimoji="1" lang="en-US" altLang="zh-CN" sz="2800"/>
              <a:t>{</a:t>
            </a:r>
          </a:p>
          <a:p>
            <a:pPr eaLnBrk="1" hangingPunct="1"/>
            <a:r>
              <a:rPr kumimoji="1" lang="en-US" altLang="zh-CN" sz="2800"/>
              <a:t>    char a[]={'h','e','l','\0','l','o','\0'};</a:t>
            </a:r>
          </a:p>
          <a:p>
            <a:pPr eaLnBrk="1" hangingPunct="1"/>
            <a:r>
              <a:rPr kumimoji="1" lang="en-US" altLang="zh-CN" sz="2800"/>
              <a:t>    printf("%s",a);</a:t>
            </a:r>
          </a:p>
          <a:p>
            <a:pPr eaLnBrk="1" hangingPunct="1"/>
            <a:r>
              <a:rPr kumimoji="1" lang="en-US" altLang="zh-CN" sz="2800"/>
              <a:t>}</a:t>
            </a:r>
          </a:p>
        </p:txBody>
      </p:sp>
      <p:sp>
        <p:nvSpPr>
          <p:cNvPr id="730115" name="Text Box 3"/>
          <p:cNvSpPr txBox="1">
            <a:spLocks noChangeArrowheads="1"/>
          </p:cNvSpPr>
          <p:nvPr/>
        </p:nvSpPr>
        <p:spPr bwMode="auto">
          <a:xfrm>
            <a:off x="1001713" y="823913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</a:t>
            </a:r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1373188" y="3843338"/>
            <a:ext cx="1684337" cy="519112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bg1"/>
                </a:solidFill>
              </a:rPr>
              <a:t>输出：</a:t>
            </a:r>
            <a:r>
              <a:rPr kumimoji="1" lang="en-US" altLang="zh-CN" sz="2800">
                <a:solidFill>
                  <a:schemeClr val="bg1"/>
                </a:solidFill>
              </a:rPr>
              <a:t>hel</a:t>
            </a:r>
          </a:p>
        </p:txBody>
      </p:sp>
      <p:grpSp>
        <p:nvGrpSpPr>
          <p:cNvPr id="730117" name="Group 5"/>
          <p:cNvGrpSpPr>
            <a:grpSpLocks/>
          </p:cNvGrpSpPr>
          <p:nvPr/>
        </p:nvGrpSpPr>
        <p:grpSpPr bwMode="auto">
          <a:xfrm>
            <a:off x="5638800" y="3886200"/>
            <a:ext cx="2709863" cy="423863"/>
            <a:chOff x="2913" y="2478"/>
            <a:chExt cx="1707" cy="267"/>
          </a:xfrm>
        </p:grpSpPr>
        <p:sp>
          <p:nvSpPr>
            <p:cNvPr id="66567" name="Line 6"/>
            <p:cNvSpPr>
              <a:spLocks noChangeShapeType="1"/>
            </p:cNvSpPr>
            <p:nvPr/>
          </p:nvSpPr>
          <p:spPr bwMode="auto">
            <a:xfrm>
              <a:off x="3666" y="250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7"/>
            <p:cNvSpPr>
              <a:spLocks noChangeShapeType="1"/>
            </p:cNvSpPr>
            <p:nvPr/>
          </p:nvSpPr>
          <p:spPr bwMode="auto">
            <a:xfrm>
              <a:off x="3169" y="250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8"/>
            <p:cNvSpPr>
              <a:spLocks noChangeShapeType="1"/>
            </p:cNvSpPr>
            <p:nvPr/>
          </p:nvSpPr>
          <p:spPr bwMode="auto">
            <a:xfrm>
              <a:off x="3417" y="250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9"/>
            <p:cNvSpPr>
              <a:spLocks noChangeShapeType="1"/>
            </p:cNvSpPr>
            <p:nvPr/>
          </p:nvSpPr>
          <p:spPr bwMode="auto">
            <a:xfrm>
              <a:off x="3930" y="249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Rectangle 10"/>
            <p:cNvSpPr>
              <a:spLocks noChangeArrowheads="1"/>
            </p:cNvSpPr>
            <p:nvPr/>
          </p:nvSpPr>
          <p:spPr bwMode="auto">
            <a:xfrm>
              <a:off x="2913" y="2482"/>
              <a:ext cx="1656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4000"/>
                <a:t> </a:t>
              </a:r>
            </a:p>
          </p:txBody>
        </p:sp>
        <p:sp>
          <p:nvSpPr>
            <p:cNvPr id="66572" name="Text Box 11"/>
            <p:cNvSpPr txBox="1">
              <a:spLocks noChangeArrowheads="1"/>
            </p:cNvSpPr>
            <p:nvPr/>
          </p:nvSpPr>
          <p:spPr bwMode="auto">
            <a:xfrm>
              <a:off x="2977" y="2495"/>
              <a:ext cx="16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/>
                <a:t>h    e     l    \0    l    o   \0</a:t>
              </a:r>
            </a:p>
          </p:txBody>
        </p:sp>
        <p:sp>
          <p:nvSpPr>
            <p:cNvPr id="66573" name="Line 12"/>
            <p:cNvSpPr>
              <a:spLocks noChangeShapeType="1"/>
            </p:cNvSpPr>
            <p:nvPr/>
          </p:nvSpPr>
          <p:spPr bwMode="auto">
            <a:xfrm>
              <a:off x="4134" y="247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13"/>
            <p:cNvSpPr>
              <a:spLocks noChangeShapeType="1"/>
            </p:cNvSpPr>
            <p:nvPr/>
          </p:nvSpPr>
          <p:spPr bwMode="auto">
            <a:xfrm>
              <a:off x="4367" y="2478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0126" name="AutoShape 14"/>
          <p:cNvSpPr>
            <a:spLocks noChangeArrowheads="1"/>
          </p:cNvSpPr>
          <p:nvPr/>
        </p:nvSpPr>
        <p:spPr bwMode="auto">
          <a:xfrm>
            <a:off x="2058988" y="4354513"/>
            <a:ext cx="5446712" cy="2201862"/>
          </a:xfrm>
          <a:prstGeom prst="irregularSeal1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数组中有多个</a:t>
            </a:r>
            <a:r>
              <a:rPr kumimoji="1" lang="zh-CN" altLang="en-US" sz="2400">
                <a:solidFill>
                  <a:srgbClr val="FF0000"/>
                </a:solidFill>
                <a:ea typeface="华文中宋" panose="02010600040101010101" pitchFamily="2" charset="-122"/>
              </a:rPr>
              <a:t>‘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\0</a:t>
            </a:r>
            <a:r>
              <a:rPr kumimoji="1" lang="en-US" altLang="zh-CN" sz="2400">
                <a:solidFill>
                  <a:srgbClr val="FF0000"/>
                </a:solidFill>
                <a:ea typeface="华文中宋" panose="02010600040101010101" pitchFamily="2" charset="-122"/>
              </a:rPr>
              <a:t>’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</a:p>
          <a:p>
            <a:pPr algn="ctr" eaLnBrk="1" hangingPunct="1"/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遇第一个结束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3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4" grpId="0" animBg="1" autoUpdateAnimBg="0"/>
      <p:bldP spid="730115" grpId="0" build="p" autoUpdateAnimBg="0"/>
      <p:bldP spid="730116" grpId="0" animBg="1" autoUpdateAnimBg="0"/>
      <p:bldP spid="7301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5809" name="Group 33"/>
          <p:cNvGraphicFramePr>
            <a:graphicFrameLocks noGrp="1"/>
          </p:cNvGraphicFramePr>
          <p:nvPr/>
        </p:nvGraphicFramePr>
        <p:xfrm>
          <a:off x="2628900" y="2060575"/>
          <a:ext cx="2447925" cy="2722562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600910117"/>
                    </a:ext>
                  </a:extLst>
                </a:gridCol>
              </a:tblGrid>
              <a:tr h="52039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Rate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53894"/>
                  </a:ext>
                </a:extLst>
              </a:tr>
              <a:tr h="54617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95397"/>
                  </a:ext>
                </a:extLst>
              </a:tr>
              <a:tr h="5620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59139"/>
                  </a:ext>
                </a:extLst>
              </a:tr>
              <a:tr h="54617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3259"/>
                  </a:ext>
                </a:extLst>
              </a:tr>
              <a:tr h="54776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45.3987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78877"/>
                  </a:ext>
                </a:extLst>
              </a:tr>
            </a:tbl>
          </a:graphicData>
        </a:graphic>
      </p:graphicFrame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5272088" y="422116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5794" name="Text Box 18"/>
          <p:cNvSpPr txBox="1">
            <a:spLocks noChangeArrowheads="1"/>
          </p:cNvSpPr>
          <p:nvPr/>
        </p:nvSpPr>
        <p:spPr bwMode="auto">
          <a:xfrm>
            <a:off x="5364163" y="2492375"/>
            <a:ext cx="649287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715797" name="Text Box 21"/>
          <p:cNvSpPr txBox="1">
            <a:spLocks noChangeArrowheads="1"/>
          </p:cNvSpPr>
          <p:nvPr/>
        </p:nvSpPr>
        <p:spPr bwMode="auto">
          <a:xfrm>
            <a:off x="6300788" y="4003675"/>
            <a:ext cx="2628900" cy="7715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下标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标明了元素在数组中的位置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15799" name="AutoShape 23"/>
          <p:cNvSpPr>
            <a:spLocks/>
          </p:cNvSpPr>
          <p:nvPr/>
        </p:nvSpPr>
        <p:spPr bwMode="auto">
          <a:xfrm>
            <a:off x="5868988" y="2563813"/>
            <a:ext cx="360362" cy="2089150"/>
          </a:xfrm>
          <a:prstGeom prst="rightBrace">
            <a:avLst>
              <a:gd name="adj1" fmla="val 48311"/>
              <a:gd name="adj2" fmla="val 50991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468313" y="34290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数组元素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6372225" y="335597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下标</a:t>
            </a:r>
          </a:p>
        </p:txBody>
      </p:sp>
      <p:sp>
        <p:nvSpPr>
          <p:cNvPr id="715802" name="Line 26"/>
          <p:cNvSpPr>
            <a:spLocks noChangeShapeType="1"/>
          </p:cNvSpPr>
          <p:nvPr/>
        </p:nvSpPr>
        <p:spPr bwMode="auto">
          <a:xfrm flipH="1">
            <a:off x="1908175" y="2781300"/>
            <a:ext cx="1584325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803" name="Line 27"/>
          <p:cNvSpPr>
            <a:spLocks noChangeShapeType="1"/>
          </p:cNvSpPr>
          <p:nvPr/>
        </p:nvSpPr>
        <p:spPr bwMode="auto">
          <a:xfrm flipH="1">
            <a:off x="1908175" y="3355975"/>
            <a:ext cx="1584325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804" name="Line 28"/>
          <p:cNvSpPr>
            <a:spLocks noChangeShapeType="1"/>
          </p:cNvSpPr>
          <p:nvPr/>
        </p:nvSpPr>
        <p:spPr bwMode="auto">
          <a:xfrm flipH="1" flipV="1">
            <a:off x="1979613" y="3789363"/>
            <a:ext cx="1368425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805" name="Line 29"/>
          <p:cNvSpPr>
            <a:spLocks noChangeShapeType="1"/>
          </p:cNvSpPr>
          <p:nvPr/>
        </p:nvSpPr>
        <p:spPr bwMode="auto">
          <a:xfrm flipH="1" flipV="1">
            <a:off x="1979613" y="4005263"/>
            <a:ext cx="1152525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808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836613"/>
            <a:ext cx="7920038" cy="935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2800" b="1" smtClean="0">
                <a:solidFill>
                  <a:srgbClr val="FF0000"/>
                </a:solidFill>
              </a:rPr>
              <a:t>数组</a:t>
            </a:r>
            <a:r>
              <a:rPr lang="zh-CN" altLang="zh-CN" sz="2800" b="1" smtClean="0"/>
              <a:t>是可以在内存中</a:t>
            </a:r>
            <a:r>
              <a:rPr lang="zh-CN" altLang="zh-CN" sz="2800" b="1" smtClean="0">
                <a:solidFill>
                  <a:srgbClr val="FF0000"/>
                </a:solidFill>
              </a:rPr>
              <a:t>连续存储</a:t>
            </a:r>
            <a:r>
              <a:rPr lang="zh-CN" altLang="zh-CN" sz="2800" b="1" smtClean="0"/>
              <a:t>多个元素的结构</a:t>
            </a:r>
            <a:endParaRPr lang="zh-CN" altLang="en-US" sz="2800" b="1" smtClean="0"/>
          </a:p>
          <a:p>
            <a:r>
              <a:rPr lang="zh-CN" altLang="zh-CN" sz="2800" b="1" smtClean="0"/>
              <a:t>数组中的所有元素必须属于</a:t>
            </a:r>
            <a:r>
              <a:rPr lang="zh-CN" altLang="zh-CN" sz="2800" b="1" smtClean="0">
                <a:solidFill>
                  <a:srgbClr val="FF0000"/>
                </a:solidFill>
              </a:rPr>
              <a:t>相同的数据类型</a:t>
            </a:r>
            <a:endParaRPr lang="zh-CN" altLang="en-US" sz="2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5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5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71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1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1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71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1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94" grpId="0"/>
      <p:bldP spid="715797" grpId="0" animBg="1" autoUpdateAnimBg="0"/>
      <p:bldP spid="715800" grpId="0"/>
      <p:bldP spid="71580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6106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说明：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）用“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%s</a:t>
            </a:r>
            <a:r>
              <a:rPr lang="en-US" altLang="zh-CN" sz="2800">
                <a:latin typeface="宋体" panose="02010600030101010101" pitchFamily="2" charset="-122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格式符输出字符串时，</a:t>
            </a:r>
            <a:r>
              <a:rPr lang="en-US" altLang="zh-CN" sz="2800">
                <a:latin typeface="宋体" panose="02010600030101010101" pitchFamily="2" charset="-122"/>
              </a:rPr>
              <a:t>printf</a:t>
            </a:r>
            <a:r>
              <a:rPr lang="zh-CN" altLang="en-US" sz="2800">
                <a:latin typeface="宋体" panose="02010600030101010101" pitchFamily="2" charset="-122"/>
              </a:rPr>
              <a:t>函数中的输出项是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字符数组名</a:t>
            </a:r>
            <a:r>
              <a:rPr lang="zh-CN" altLang="en-US" sz="2800">
                <a:latin typeface="宋体" panose="02010600030101010101" pitchFamily="2" charset="-122"/>
              </a:rPr>
              <a:t>，而不是数组元素名。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）如果数组长度大于字符串实际长度，也只输出到遇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>
                <a:latin typeface="宋体" panose="02010600030101010101" pitchFamily="2" charset="-122"/>
              </a:rPr>
              <a:t>0′</a:t>
            </a:r>
            <a:r>
              <a:rPr lang="zh-CN" altLang="en-US" sz="2800">
                <a:latin typeface="宋体" panose="02010600030101010101" pitchFamily="2" charset="-122"/>
              </a:rPr>
              <a:t>结束。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）输出字符不包括结束符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>
                <a:latin typeface="宋体" panose="02010600030101010101" pitchFamily="2" charset="-122"/>
              </a:rPr>
              <a:t>0′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）如果一个字符数组中包含一个以上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>
                <a:latin typeface="宋体" panose="02010600030101010101" pitchFamily="2" charset="-122"/>
              </a:rPr>
              <a:t>0′</a:t>
            </a:r>
            <a:r>
              <a:rPr lang="zh-CN" altLang="en-US" sz="2800">
                <a:latin typeface="宋体" panose="02010600030101010101" pitchFamily="2" charset="-122"/>
              </a:rPr>
              <a:t>，则遇第一个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>
                <a:latin typeface="宋体" panose="02010600030101010101" pitchFamily="2" charset="-122"/>
              </a:rPr>
              <a:t>0′</a:t>
            </a:r>
            <a:r>
              <a:rPr lang="zh-CN" altLang="en-US" sz="2800">
                <a:latin typeface="宋体" panose="02010600030101010101" pitchFamily="2" charset="-122"/>
              </a:rPr>
              <a:t>时输出就结束。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）可以用</a:t>
            </a:r>
            <a:r>
              <a:rPr lang="en-US" altLang="zh-CN" sz="2800">
                <a:latin typeface="宋体" panose="02010600030101010101" pitchFamily="2" charset="-122"/>
              </a:rPr>
              <a:t>scanf</a:t>
            </a:r>
            <a:r>
              <a:rPr lang="zh-CN" altLang="en-US" sz="2800">
                <a:latin typeface="宋体" panose="02010600030101010101" pitchFamily="2" charset="-122"/>
              </a:rPr>
              <a:t>函数输入一个字符串。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20896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如果利用一个</a:t>
            </a:r>
            <a:r>
              <a:rPr lang="en-US" altLang="zh-CN" sz="2800">
                <a:latin typeface="宋体" panose="02010600030101010101" pitchFamily="2" charset="-122"/>
              </a:rPr>
              <a:t>scanf</a:t>
            </a:r>
            <a:r>
              <a:rPr lang="zh-CN" altLang="en-US" sz="2800">
                <a:latin typeface="宋体" panose="02010600030101010101" pitchFamily="2" charset="-122"/>
              </a:rPr>
              <a:t>函数输入多个字符串，则在输入时以空格分隔。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latin typeface="宋体" panose="02010600030101010101" pitchFamily="2" charset="-122"/>
              </a:rPr>
              <a:t>char strl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］，</a:t>
            </a:r>
            <a:r>
              <a:rPr lang="en-US" altLang="zh-CN" sz="2800" b="1">
                <a:latin typeface="宋体" panose="02010600030101010101" pitchFamily="2" charset="-122"/>
              </a:rPr>
              <a:t>str2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］，</a:t>
            </a:r>
            <a:r>
              <a:rPr lang="en-US" altLang="zh-CN" sz="2800" b="1">
                <a:latin typeface="宋体" panose="02010600030101010101" pitchFamily="2" charset="-122"/>
              </a:rPr>
              <a:t>str3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latin typeface="宋体" panose="02010600030101010101" pitchFamily="2" charset="-122"/>
              </a:rPr>
              <a:t>scanf(″%s %s %s″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str1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str2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str3);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输入数据：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latin typeface="宋体" panose="02010600030101010101" pitchFamily="2" charset="-122"/>
              </a:rPr>
              <a:t>How are you? 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数组中未被赋值的元素的值自动置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>
                <a:latin typeface="宋体" panose="02010600030101010101" pitchFamily="2" charset="-122"/>
              </a:rPr>
              <a:t>0′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662533" name="Picture 5" descr="g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860800"/>
            <a:ext cx="349726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900113" y="1341438"/>
            <a:ext cx="2879725" cy="598487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name[10];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900113" y="1987550"/>
            <a:ext cx="2879725" cy="598488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scanf("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%s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", name);</a:t>
            </a: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900113" y="2708275"/>
            <a:ext cx="2879725" cy="598488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printf("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%s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", name);</a:t>
            </a:r>
          </a:p>
        </p:txBody>
      </p:sp>
      <p:sp>
        <p:nvSpPr>
          <p:cNvPr id="728070" name="Oval 6"/>
          <p:cNvSpPr>
            <a:spLocks noChangeArrowheads="1"/>
          </p:cNvSpPr>
          <p:nvPr/>
        </p:nvSpPr>
        <p:spPr bwMode="auto">
          <a:xfrm>
            <a:off x="1835150" y="2060575"/>
            <a:ext cx="52546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8071" name="Oval 7"/>
          <p:cNvSpPr>
            <a:spLocks noChangeArrowheads="1"/>
          </p:cNvSpPr>
          <p:nvPr/>
        </p:nvSpPr>
        <p:spPr bwMode="auto">
          <a:xfrm>
            <a:off x="1835150" y="2779713"/>
            <a:ext cx="57626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8072" name="Text Box 8"/>
          <p:cNvSpPr txBox="1">
            <a:spLocks noChangeArrowheads="1"/>
          </p:cNvSpPr>
          <p:nvPr/>
        </p:nvSpPr>
        <p:spPr bwMode="auto">
          <a:xfrm>
            <a:off x="900113" y="3787775"/>
            <a:ext cx="2735262" cy="711200"/>
          </a:xfrm>
          <a:prstGeom prst="rect">
            <a:avLst/>
          </a:prstGeom>
          <a:solidFill>
            <a:srgbClr val="C4EC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格式描述串中使用转换字符串“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%s</a:t>
            </a:r>
            <a:r>
              <a:rPr lang="en-US" altLang="zh-CN" sz="2000">
                <a:latin typeface="Courier New" panose="02070309020205020404" pitchFamily="49" charset="0"/>
                <a:ea typeface="黑体" panose="02010609060101010101" pitchFamily="49" charset="-122"/>
              </a:rPr>
              <a:t>”</a:t>
            </a: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 flipH="1">
            <a:off x="1116013" y="3211513"/>
            <a:ext cx="719137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H="1">
            <a:off x="1403350" y="2419350"/>
            <a:ext cx="43180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8075" name="Rectangle 11"/>
          <p:cNvSpPr>
            <a:spLocks noChangeArrowheads="1"/>
          </p:cNvSpPr>
          <p:nvPr/>
        </p:nvSpPr>
        <p:spPr bwMode="auto">
          <a:xfrm>
            <a:off x="4500563" y="1989138"/>
            <a:ext cx="3887787" cy="1871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39700" y="44148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4716463" y="213360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Wang Li</a:t>
            </a:r>
          </a:p>
        </p:txBody>
      </p:sp>
      <p:graphicFrame>
        <p:nvGraphicFramePr>
          <p:cNvPr id="728078" name="Group 14"/>
          <p:cNvGraphicFramePr>
            <a:graphicFrameLocks noGrp="1"/>
          </p:cNvGraphicFramePr>
          <p:nvPr/>
        </p:nvGraphicFramePr>
        <p:xfrm>
          <a:off x="2124075" y="5013325"/>
          <a:ext cx="6532563" cy="701675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396634962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09394643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01069301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99347737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133152912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847274290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19724335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923740488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49008876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1139770721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48814"/>
                  </a:ext>
                </a:extLst>
              </a:tr>
            </a:tbl>
          </a:graphicData>
        </a:graphic>
      </p:graphicFrame>
      <p:sp>
        <p:nvSpPr>
          <p:cNvPr id="728102" name="Line 38"/>
          <p:cNvSpPr>
            <a:spLocks noChangeShapeType="1"/>
          </p:cNvSpPr>
          <p:nvPr/>
        </p:nvSpPr>
        <p:spPr bwMode="auto">
          <a:xfrm>
            <a:off x="3563938" y="2365375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28103" name="Group 39"/>
          <p:cNvGrpSpPr>
            <a:grpSpLocks/>
          </p:cNvGrpSpPr>
          <p:nvPr/>
        </p:nvGrpSpPr>
        <p:grpSpPr bwMode="auto">
          <a:xfrm>
            <a:off x="6011863" y="2276475"/>
            <a:ext cx="2016125" cy="1296988"/>
            <a:chOff x="3473" y="816"/>
            <a:chExt cx="1135" cy="1200"/>
          </a:xfrm>
        </p:grpSpPr>
        <p:sp>
          <p:nvSpPr>
            <p:cNvPr id="69674" name="Oval 40"/>
            <p:cNvSpPr>
              <a:spLocks noChangeArrowheads="1"/>
            </p:cNvSpPr>
            <p:nvPr/>
          </p:nvSpPr>
          <p:spPr bwMode="auto">
            <a:xfrm>
              <a:off x="3473" y="816"/>
              <a:ext cx="1135" cy="120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1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9675" name="Text Box 41"/>
            <p:cNvSpPr txBox="1">
              <a:spLocks noChangeArrowheads="1"/>
            </p:cNvSpPr>
            <p:nvPr/>
          </p:nvSpPr>
          <p:spPr bwMode="auto">
            <a:xfrm>
              <a:off x="3489" y="1104"/>
              <a:ext cx="1119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使用 </a:t>
              </a:r>
              <a:r>
                <a:rPr lang="en-US" altLang="zh-CN" sz="2000">
                  <a:latin typeface="Arial" panose="020B0604020202020204" pitchFamily="34" charset="0"/>
                  <a:ea typeface="黑体" panose="02010609060101010101" pitchFamily="49" charset="-122"/>
                </a:rPr>
                <a:t>scanf </a:t>
              </a:r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时，不能输入空格</a:t>
              </a:r>
            </a:p>
          </p:txBody>
        </p:sp>
      </p:grpSp>
      <p:sp>
        <p:nvSpPr>
          <p:cNvPr id="728106" name="Text Box 42"/>
          <p:cNvSpPr txBox="1">
            <a:spLocks noChangeArrowheads="1"/>
          </p:cNvSpPr>
          <p:nvPr/>
        </p:nvSpPr>
        <p:spPr bwMode="auto">
          <a:xfrm>
            <a:off x="4716463" y="2852738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Wang</a:t>
            </a:r>
          </a:p>
        </p:txBody>
      </p:sp>
      <p:sp>
        <p:nvSpPr>
          <p:cNvPr id="728107" name="Line 43"/>
          <p:cNvSpPr>
            <a:spLocks noChangeShapeType="1"/>
          </p:cNvSpPr>
          <p:nvPr/>
        </p:nvSpPr>
        <p:spPr bwMode="auto">
          <a:xfrm>
            <a:off x="3635375" y="29972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8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7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28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28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28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" fill="hold"/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9" dur="100" fill="hold"/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" fill="hold"/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8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nimBg="1"/>
      <p:bldP spid="728068" grpId="0" animBg="1"/>
      <p:bldP spid="728069" grpId="0" animBg="1"/>
      <p:bldP spid="728072" grpId="0" animBg="1"/>
      <p:bldP spid="728077" grpId="0"/>
      <p:bldP spid="72810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65" name="Text Box 13"/>
          <p:cNvSpPr txBox="1">
            <a:spLocks noChangeArrowheads="1"/>
          </p:cNvSpPr>
          <p:nvPr/>
        </p:nvSpPr>
        <p:spPr bwMode="auto">
          <a:xfrm>
            <a:off x="323850" y="3644900"/>
            <a:ext cx="8305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分析图中所示的字符数组</a:t>
            </a:r>
            <a:endParaRPr lang="zh-CN" altLang="en-US" sz="180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latin typeface="宋体" panose="02010600030101010101" pitchFamily="2" charset="-122"/>
              </a:rPr>
              <a:t>用</a:t>
            </a: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进制形式输出数组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的起始地址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printf(″%o″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c);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printf(″%s″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c);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6192837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注意：</a:t>
            </a:r>
            <a:r>
              <a:rPr lang="en-US" altLang="zh-CN" sz="2800">
                <a:latin typeface="宋体" panose="02010600030101010101" pitchFamily="2" charset="-122"/>
              </a:rPr>
              <a:t>scanf</a:t>
            </a:r>
            <a:r>
              <a:rPr lang="zh-CN" altLang="en-US" sz="2800">
                <a:latin typeface="宋体" panose="02010600030101010101" pitchFamily="2" charset="-122"/>
              </a:rPr>
              <a:t>函数中的输入项如果是字符数组名。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不要再加地址符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800">
                <a:latin typeface="宋体" panose="02010600030101010101" pitchFamily="2" charset="-122"/>
              </a:rPr>
              <a:t>，因为在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语言中数组名代表该数组的起始地址。下面写法不对：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</a:rPr>
              <a:t>scanf(″%s″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336600"/>
                </a:solidFill>
                <a:latin typeface="宋体" panose="02010600030101010101" pitchFamily="2" charset="-122"/>
              </a:rPr>
              <a:t>&amp;str)</a:t>
            </a:r>
            <a:r>
              <a:rPr lang="zh-CN" altLang="en-US" sz="2800" b="1">
                <a:solidFill>
                  <a:srgbClr val="336600"/>
                </a:solidFill>
                <a:latin typeface="宋体" panose="02010600030101010101" pitchFamily="2" charset="-122"/>
              </a:rPr>
              <a:t>；</a:t>
            </a:r>
          </a:p>
        </p:txBody>
      </p:sp>
      <p:grpSp>
        <p:nvGrpSpPr>
          <p:cNvPr id="663564" name="Group 12"/>
          <p:cNvGrpSpPr>
            <a:grpSpLocks/>
          </p:cNvGrpSpPr>
          <p:nvPr/>
        </p:nvGrpSpPr>
        <p:grpSpPr bwMode="auto">
          <a:xfrm>
            <a:off x="4284663" y="2924175"/>
            <a:ext cx="685800" cy="457200"/>
            <a:chOff x="2160" y="816"/>
            <a:chExt cx="336" cy="144"/>
          </a:xfrm>
        </p:grpSpPr>
        <p:sp>
          <p:nvSpPr>
            <p:cNvPr id="70663" name="Line 5"/>
            <p:cNvSpPr>
              <a:spLocks noChangeShapeType="1"/>
            </p:cNvSpPr>
            <p:nvPr/>
          </p:nvSpPr>
          <p:spPr bwMode="auto">
            <a:xfrm flipH="1">
              <a:off x="2160" y="816"/>
              <a:ext cx="336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Line 6"/>
            <p:cNvSpPr>
              <a:spLocks noChangeShapeType="1"/>
            </p:cNvSpPr>
            <p:nvPr/>
          </p:nvSpPr>
          <p:spPr bwMode="auto">
            <a:xfrm>
              <a:off x="2160" y="816"/>
              <a:ext cx="336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63560" name="Picture 8" descr="g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447800"/>
            <a:ext cx="2406650" cy="295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562" name="Line 10"/>
          <p:cNvSpPr>
            <a:spLocks noChangeShapeType="1"/>
          </p:cNvSpPr>
          <p:nvPr/>
        </p:nvSpPr>
        <p:spPr bwMode="auto">
          <a:xfrm flipV="1">
            <a:off x="4427538" y="3276600"/>
            <a:ext cx="1820862" cy="6572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5" grpId="0"/>
      <p:bldP spid="66355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49275"/>
            <a:ext cx="77724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accent6"/>
                </a:solidFill>
              </a:rPr>
              <a:t>字符串处理函数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23850" y="1844675"/>
            <a:ext cx="84963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与字符串有关的内置函数在头文件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</a:rPr>
              <a:t>string.h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中定义</a:t>
            </a:r>
          </a:p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要使用标准库字符串处理函数，程序前应该包含：</a:t>
            </a:r>
          </a:p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&lt;string.h&gt;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2336800" y="3473450"/>
            <a:ext cx="1360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ea typeface="黑体" panose="02010609060101010101" pitchFamily="49" charset="-122"/>
              </a:rPr>
              <a:t>string.h</a:t>
            </a:r>
          </a:p>
        </p:txBody>
      </p:sp>
      <p:sp>
        <p:nvSpPr>
          <p:cNvPr id="731141" name="Line 5"/>
          <p:cNvSpPr>
            <a:spLocks noChangeShapeType="1"/>
          </p:cNvSpPr>
          <p:nvPr/>
        </p:nvSpPr>
        <p:spPr bwMode="auto">
          <a:xfrm>
            <a:off x="3001963" y="39735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42" name="Line 6"/>
          <p:cNvSpPr>
            <a:spLocks noChangeShapeType="1"/>
          </p:cNvSpPr>
          <p:nvPr/>
        </p:nvSpPr>
        <p:spPr bwMode="auto">
          <a:xfrm>
            <a:off x="3001963" y="435451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3459163" y="4024313"/>
            <a:ext cx="105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strlen</a:t>
            </a:r>
          </a:p>
        </p:txBody>
      </p:sp>
      <p:sp>
        <p:nvSpPr>
          <p:cNvPr id="731144" name="Line 8"/>
          <p:cNvSpPr>
            <a:spLocks noChangeShapeType="1"/>
          </p:cNvSpPr>
          <p:nvPr/>
        </p:nvSpPr>
        <p:spPr bwMode="auto">
          <a:xfrm>
            <a:off x="3001963" y="43545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45" name="Line 9"/>
          <p:cNvSpPr>
            <a:spLocks noChangeShapeType="1"/>
          </p:cNvSpPr>
          <p:nvPr/>
        </p:nvSpPr>
        <p:spPr bwMode="auto">
          <a:xfrm>
            <a:off x="3001963" y="473551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3370263" y="4473575"/>
            <a:ext cx="2424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strcpy,strncpy</a:t>
            </a:r>
          </a:p>
        </p:txBody>
      </p:sp>
      <p:sp>
        <p:nvSpPr>
          <p:cNvPr id="731147" name="Line 11"/>
          <p:cNvSpPr>
            <a:spLocks noChangeShapeType="1"/>
          </p:cNvSpPr>
          <p:nvPr/>
        </p:nvSpPr>
        <p:spPr bwMode="auto">
          <a:xfrm>
            <a:off x="3005138" y="47386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48" name="Line 12"/>
          <p:cNvSpPr>
            <a:spLocks noChangeShapeType="1"/>
          </p:cNvSpPr>
          <p:nvPr/>
        </p:nvSpPr>
        <p:spPr bwMode="auto">
          <a:xfrm>
            <a:off x="3005138" y="51196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49" name="Text Box 13"/>
          <p:cNvSpPr txBox="1">
            <a:spLocks noChangeArrowheads="1"/>
          </p:cNvSpPr>
          <p:nvPr/>
        </p:nvSpPr>
        <p:spPr bwMode="auto">
          <a:xfrm>
            <a:off x="3381375" y="48641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strcmp</a:t>
            </a:r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005138" y="51323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51" name="Line 15"/>
          <p:cNvSpPr>
            <a:spLocks noChangeShapeType="1"/>
          </p:cNvSpPr>
          <p:nvPr/>
        </p:nvSpPr>
        <p:spPr bwMode="auto">
          <a:xfrm>
            <a:off x="3005138" y="551338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3479800" y="5257800"/>
            <a:ext cx="105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strcat</a:t>
            </a:r>
          </a:p>
        </p:txBody>
      </p:sp>
      <p:sp>
        <p:nvSpPr>
          <p:cNvPr id="731153" name="Line 17"/>
          <p:cNvSpPr>
            <a:spLocks noChangeShapeType="1"/>
          </p:cNvSpPr>
          <p:nvPr/>
        </p:nvSpPr>
        <p:spPr bwMode="auto">
          <a:xfrm>
            <a:off x="3001963" y="55213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54" name="Line 18"/>
          <p:cNvSpPr>
            <a:spLocks noChangeShapeType="1"/>
          </p:cNvSpPr>
          <p:nvPr/>
        </p:nvSpPr>
        <p:spPr bwMode="auto">
          <a:xfrm>
            <a:off x="3001963" y="59023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3440113" y="5662613"/>
            <a:ext cx="1533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puts,gets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001963" y="59023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001963" y="62833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370263" y="6037263"/>
            <a:ext cx="2874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strlwr,strupr……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7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/>
      <p:bldP spid="731143" grpId="0"/>
      <p:bldP spid="731146" grpId="0"/>
      <p:bldP spid="731149" grpId="0"/>
      <p:bldP spid="731152" grpId="0"/>
      <p:bldP spid="731155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395288" y="1268413"/>
            <a:ext cx="83058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宋体" panose="02010600030101010101" pitchFamily="2" charset="-122"/>
              </a:rPr>
              <a:t>1. puts</a:t>
            </a:r>
            <a:r>
              <a:rPr lang="zh-CN" altLang="en-US" sz="3200" b="1">
                <a:latin typeface="宋体" panose="02010600030101010101" pitchFamily="2" charset="-122"/>
              </a:rPr>
              <a:t>函数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>
                <a:latin typeface="宋体" panose="02010600030101010101" pitchFamily="2" charset="-122"/>
              </a:rPr>
              <a:t>其一般形式为</a:t>
            </a:r>
            <a:r>
              <a:rPr lang="en-US" altLang="zh-CN" sz="3200">
                <a:latin typeface="宋体" panose="02010600030101010101" pitchFamily="2" charset="-122"/>
              </a:rPr>
              <a:t>:  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puts (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字符数组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endParaRPr lang="en-US" altLang="zh-CN" sz="320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zh-CN" altLang="en-US" sz="3200">
                <a:latin typeface="宋体" panose="02010600030101010101" pitchFamily="2" charset="-122"/>
              </a:rPr>
              <a:t>其作用是将一个字符串</a:t>
            </a:r>
            <a:r>
              <a:rPr lang="en-US" altLang="zh-CN" sz="3200">
                <a:latin typeface="宋体" panose="02010600030101010101" pitchFamily="2" charset="-122"/>
              </a:rPr>
              <a:t>(</a:t>
            </a:r>
            <a:r>
              <a:rPr lang="zh-CN" altLang="en-US" sz="3200">
                <a:latin typeface="宋体" panose="02010600030101010101" pitchFamily="2" charset="-122"/>
              </a:rPr>
              <a:t>以</a:t>
            </a:r>
            <a:r>
              <a:rPr lang="en-US" altLang="zh-CN" sz="3200">
                <a:latin typeface="宋体" panose="02010600030101010101" pitchFamily="2" charset="-122"/>
              </a:rPr>
              <a:t>′</a:t>
            </a:r>
            <a:r>
              <a:rPr lang="zh-CN" altLang="en-US" sz="3200">
                <a:latin typeface="宋体" panose="02010600030101010101" pitchFamily="2" charset="-122"/>
              </a:rPr>
              <a:t>＼</a:t>
            </a:r>
            <a:r>
              <a:rPr lang="en-US" altLang="zh-CN" sz="3200">
                <a:latin typeface="宋体" panose="02010600030101010101" pitchFamily="2" charset="-122"/>
              </a:rPr>
              <a:t>0′</a:t>
            </a:r>
            <a:r>
              <a:rPr lang="zh-CN" altLang="en-US" sz="3200">
                <a:latin typeface="宋体" panose="02010600030101010101" pitchFamily="2" charset="-122"/>
              </a:rPr>
              <a:t>结束的字符序列</a:t>
            </a:r>
            <a:r>
              <a:rPr lang="en-US" altLang="zh-CN" sz="3200">
                <a:latin typeface="宋体" panose="02010600030101010101" pitchFamily="2" charset="-122"/>
              </a:rPr>
              <a:t>)</a:t>
            </a:r>
            <a:r>
              <a:rPr lang="zh-CN" altLang="en-US" sz="3200">
                <a:latin typeface="宋体" panose="02010600030101010101" pitchFamily="2" charset="-122"/>
              </a:rPr>
              <a:t>输出到终端。假如已定义</a:t>
            </a:r>
            <a:r>
              <a:rPr lang="en-US" altLang="zh-CN" sz="3200">
                <a:latin typeface="宋体" panose="02010600030101010101" pitchFamily="2" charset="-122"/>
              </a:rPr>
              <a:t>str</a:t>
            </a:r>
            <a:r>
              <a:rPr lang="zh-CN" altLang="en-US" sz="3200">
                <a:latin typeface="宋体" panose="02010600030101010101" pitchFamily="2" charset="-122"/>
              </a:rPr>
              <a:t>是一个字符数组名，且该数组已被初始化为</a:t>
            </a:r>
            <a:r>
              <a:rPr lang="en-US" altLang="zh-CN" sz="3200">
                <a:latin typeface="宋体" panose="02010600030101010101" pitchFamily="2" charset="-122"/>
              </a:rPr>
              <a:t>"China"</a:t>
            </a:r>
            <a:r>
              <a:rPr lang="zh-CN" altLang="en-US" sz="3200">
                <a:latin typeface="宋体" panose="02010600030101010101" pitchFamily="2" charset="-122"/>
              </a:rPr>
              <a:t>。则执行</a:t>
            </a:r>
            <a:r>
              <a:rPr lang="en-US" altLang="zh-CN" sz="3200">
                <a:latin typeface="宋体" panose="02010600030101010101" pitchFamily="2" charset="-122"/>
              </a:rPr>
              <a:t>puts(str);</a:t>
            </a:r>
            <a:r>
              <a:rPr lang="zh-CN" altLang="en-US" sz="3200">
                <a:latin typeface="宋体" panose="02010600030101010101" pitchFamily="2" charset="-122"/>
              </a:rPr>
              <a:t>其结果是在终端上输出</a:t>
            </a:r>
            <a:r>
              <a:rPr lang="en-US" altLang="zh-CN" sz="3200">
                <a:latin typeface="宋体" panose="02010600030101010101" pitchFamily="2" charset="-122"/>
              </a:rPr>
              <a:t>China</a:t>
            </a:r>
            <a:r>
              <a:rPr lang="zh-CN" altLang="en-US" sz="32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0" y="549275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6.3.6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字符串处理函数</a:t>
            </a:r>
            <a:r>
              <a:rPr lang="zh-CN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80772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用</a:t>
            </a:r>
            <a:r>
              <a:rPr lang="en-US" altLang="zh-CN" sz="3200" b="1">
                <a:latin typeface="宋体" panose="02010600030101010101" pitchFamily="2" charset="-122"/>
              </a:rPr>
              <a:t>puts</a:t>
            </a:r>
            <a:r>
              <a:rPr lang="zh-CN" altLang="en-US" sz="3200" b="1">
                <a:latin typeface="宋体" panose="02010600030101010101" pitchFamily="2" charset="-122"/>
              </a:rPr>
              <a:t>函数输出的字符串中可以包含转义字符。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>
                <a:latin typeface="宋体" panose="02010600030101010101" pitchFamily="2" charset="-122"/>
              </a:rPr>
              <a:t>char str</a:t>
            </a:r>
            <a:r>
              <a:rPr lang="zh-CN" altLang="en-US" sz="3200">
                <a:latin typeface="宋体" panose="02010600030101010101" pitchFamily="2" charset="-122"/>
              </a:rPr>
              <a:t>［］</a:t>
            </a:r>
            <a:r>
              <a:rPr lang="en-US" altLang="zh-CN" sz="3200">
                <a:latin typeface="宋体" panose="02010600030101010101" pitchFamily="2" charset="-122"/>
              </a:rPr>
              <a:t>={″China\nBeijing″};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>
                <a:latin typeface="宋体" panose="02010600030101010101" pitchFamily="2" charset="-122"/>
              </a:rPr>
              <a:t>puts(str);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输出结果：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>
                <a:latin typeface="宋体" panose="02010600030101010101" pitchFamily="2" charset="-122"/>
              </a:rPr>
              <a:t>China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>
                <a:latin typeface="宋体" panose="02010600030101010101" pitchFamily="2" charset="-122"/>
              </a:rPr>
              <a:t>Beijing</a:t>
            </a:r>
            <a:r>
              <a:rPr lang="en-US" altLang="zh-CN" sz="3200">
                <a:solidFill>
                  <a:srgbClr val="006600"/>
                </a:solidFill>
                <a:latin typeface="宋体" panose="02010600030101010101" pitchFamily="2" charset="-122"/>
              </a:rPr>
              <a:t>                  </a:t>
            </a:r>
            <a:endParaRPr lang="en-US" altLang="zh-CN" sz="3200"/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3492500" y="2995613"/>
            <a:ext cx="4133850" cy="2181225"/>
          </a:xfrm>
          <a:prstGeom prst="rect">
            <a:avLst/>
          </a:prstGeom>
          <a:solidFill>
            <a:srgbClr val="F3FFF3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在输出时，将字符串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结束标志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/>
              <a:t>0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转换成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＼</a:t>
            </a:r>
            <a:r>
              <a:rPr lang="en-US" altLang="zh-CN" sz="2800"/>
              <a:t>n</a:t>
            </a:r>
            <a:r>
              <a:rPr lang="en-US" altLang="zh-CN" sz="2800">
                <a:latin typeface="宋体" panose="02010600030101010101" pitchFamily="2" charset="-122"/>
              </a:rPr>
              <a:t>′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即输出完字符串后换行。</a:t>
            </a:r>
          </a:p>
        </p:txBody>
      </p:sp>
      <p:grpSp>
        <p:nvGrpSpPr>
          <p:cNvPr id="686089" name="Group 9"/>
          <p:cNvGrpSpPr>
            <a:grpSpLocks/>
          </p:cNvGrpSpPr>
          <p:nvPr/>
        </p:nvGrpSpPr>
        <p:grpSpPr bwMode="auto">
          <a:xfrm>
            <a:off x="4876800" y="2057400"/>
            <a:ext cx="381000" cy="457200"/>
            <a:chOff x="3072" y="1584"/>
            <a:chExt cx="240" cy="288"/>
          </a:xfrm>
        </p:grpSpPr>
        <p:sp>
          <p:nvSpPr>
            <p:cNvPr id="73733" name="Line 5"/>
            <p:cNvSpPr>
              <a:spLocks noChangeShapeType="1"/>
            </p:cNvSpPr>
            <p:nvPr/>
          </p:nvSpPr>
          <p:spPr bwMode="auto">
            <a:xfrm>
              <a:off x="3072" y="1584"/>
              <a:ext cx="24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4" name="Line 6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>
              <a:off x="3072" y="1872"/>
              <a:ext cx="24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autoUpdateAnimBg="0"/>
      <p:bldP spid="686084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Text Box 2050"/>
          <p:cNvSpPr txBox="1">
            <a:spLocks noChangeArrowheads="1"/>
          </p:cNvSpPr>
          <p:nvPr/>
        </p:nvSpPr>
        <p:spPr bwMode="auto">
          <a:xfrm>
            <a:off x="468313" y="692150"/>
            <a:ext cx="83058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3200" b="1">
                <a:latin typeface="宋体" panose="02010600030101010101" pitchFamily="2" charset="-122"/>
              </a:rPr>
              <a:t>2. gets</a:t>
            </a:r>
            <a:r>
              <a:rPr lang="zh-CN" altLang="en-US" sz="3200" b="1">
                <a:latin typeface="宋体" panose="02010600030101010101" pitchFamily="2" charset="-122"/>
              </a:rPr>
              <a:t>函数</a:t>
            </a:r>
            <a:endParaRPr lang="zh-CN" altLang="en-US" sz="320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其一般形式为：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gets(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字符数组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sz="3200">
                <a:latin typeface="宋体" panose="02010600030101010101" pitchFamily="2" charset="-122"/>
              </a:rPr>
              <a:t>其作用是从终端输入一个字符串到字符数组，并且得到一个函数值。该函数值是字符数组的起始地址。如执行下面的函数：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CN" sz="3200" b="1">
                <a:latin typeface="宋体" panose="02010600030101010101" pitchFamily="2" charset="-122"/>
              </a:rPr>
              <a:t>gets(str)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3200">
                <a:latin typeface="宋体" panose="02010600030101010101" pitchFamily="2" charset="-122"/>
              </a:rPr>
              <a:t>从键盘输入：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CN" sz="3200" u="sng">
                <a:latin typeface="宋体" panose="02010600030101010101" pitchFamily="2" charset="-122"/>
              </a:rPr>
              <a:t>Computer↙</a:t>
            </a:r>
            <a:r>
              <a:rPr lang="en-US" altLang="zh-CN" sz="3200">
                <a:latin typeface="宋体" panose="02010600030101010101" pitchFamily="2" charset="-122"/>
              </a:rPr>
              <a:t></a:t>
            </a:r>
            <a:r>
              <a:rPr lang="zh-CN" altLang="en-US" sz="3200" i="1">
                <a:solidFill>
                  <a:srgbClr val="009900"/>
                </a:solidFill>
                <a:latin typeface="宋体" panose="02010600030101010101" pitchFamily="2" charset="-122"/>
              </a:rPr>
              <a:t>将输入的字符串</a:t>
            </a:r>
            <a:r>
              <a:rPr lang="en-US" altLang="zh-CN" sz="3200" i="1">
                <a:solidFill>
                  <a:srgbClr val="009900"/>
                </a:solidFill>
                <a:latin typeface="宋体" panose="02010600030101010101" pitchFamily="2" charset="-122"/>
              </a:rPr>
              <a:t>"Computer"</a:t>
            </a:r>
            <a:r>
              <a:rPr lang="zh-CN" altLang="en-US" sz="3200" i="1">
                <a:solidFill>
                  <a:srgbClr val="009900"/>
                </a:solidFill>
                <a:latin typeface="宋体" panose="02010600030101010101" pitchFamily="2" charset="-122"/>
              </a:rPr>
              <a:t>送给字符数组</a:t>
            </a:r>
            <a:r>
              <a:rPr lang="en-US" altLang="zh-CN" sz="3200" i="1">
                <a:solidFill>
                  <a:srgbClr val="009900"/>
                </a:solidFill>
                <a:latin typeface="宋体" panose="02010600030101010101" pitchFamily="2" charset="-122"/>
              </a:rPr>
              <a:t>str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382000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smtClean="0">
                <a:solidFill>
                  <a:srgbClr val="CC3300"/>
                </a:solidFill>
                <a:latin typeface="宋体" panose="02010600030101010101" pitchFamily="2" charset="-122"/>
              </a:rPr>
              <a:t>    说明</a:t>
            </a:r>
            <a:r>
              <a:rPr lang="en-US" altLang="zh-CN" sz="3200" b="1">
                <a:solidFill>
                  <a:srgbClr val="CC33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>
                <a:latin typeface="宋体" panose="02010600030101010101" pitchFamily="2" charset="-122"/>
              </a:rPr>
              <a:t>    </a:t>
            </a:r>
            <a:r>
              <a:rPr lang="zh-CN" altLang="en-US" sz="3200">
                <a:latin typeface="宋体" panose="02010600030101010101" pitchFamily="2" charset="-122"/>
              </a:rPr>
              <a:t>函数值为字符数组</a:t>
            </a:r>
            <a:r>
              <a:rPr lang="en-US" altLang="zh-CN" sz="3200">
                <a:latin typeface="宋体" panose="02010600030101010101" pitchFamily="2" charset="-122"/>
              </a:rPr>
              <a:t>str</a:t>
            </a:r>
            <a:r>
              <a:rPr lang="zh-CN" altLang="en-US" sz="3200">
                <a:latin typeface="宋体" panose="02010600030101010101" pitchFamily="2" charset="-122"/>
              </a:rPr>
              <a:t>的起始地址。一般利用</a:t>
            </a:r>
            <a:r>
              <a:rPr lang="en-US" altLang="zh-CN" sz="3200">
                <a:latin typeface="宋体" panose="02010600030101010101" pitchFamily="2" charset="-122"/>
              </a:rPr>
              <a:t>gets</a:t>
            </a:r>
            <a:r>
              <a:rPr lang="zh-CN" altLang="en-US" sz="3200">
                <a:latin typeface="宋体" panose="02010600030101010101" pitchFamily="2" charset="-122"/>
              </a:rPr>
              <a:t>函数的目的是向字符数组输入一个字符串，而不大关心其函数值。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 smtClean="0">
                <a:solidFill>
                  <a:srgbClr val="CC3300"/>
                </a:solidFill>
                <a:latin typeface="宋体" panose="02010600030101010101" pitchFamily="2" charset="-122"/>
              </a:rPr>
              <a:t>  注意</a:t>
            </a:r>
            <a:r>
              <a:rPr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3200">
                <a:latin typeface="宋体" panose="02010600030101010101" pitchFamily="2" charset="-122"/>
              </a:rPr>
              <a:t>用</a:t>
            </a:r>
            <a:r>
              <a:rPr lang="en-US" altLang="zh-CN" sz="3200">
                <a:latin typeface="宋体" panose="02010600030101010101" pitchFamily="2" charset="-122"/>
              </a:rPr>
              <a:t>puts</a:t>
            </a:r>
            <a:r>
              <a:rPr lang="zh-CN" altLang="en-US" sz="3200">
                <a:latin typeface="宋体" panose="02010600030101010101" pitchFamily="2" charset="-122"/>
              </a:rPr>
              <a:t>和</a:t>
            </a:r>
            <a:r>
              <a:rPr lang="en-US" altLang="zh-CN" sz="3200">
                <a:latin typeface="宋体" panose="02010600030101010101" pitchFamily="2" charset="-122"/>
              </a:rPr>
              <a:t>gets</a:t>
            </a:r>
            <a:r>
              <a:rPr lang="zh-CN" altLang="en-US" sz="3200">
                <a:latin typeface="宋体" panose="02010600030101010101" pitchFamily="2" charset="-122"/>
              </a:rPr>
              <a:t>函数只能输入或输出一个字符串，不能写成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 b="1">
                <a:latin typeface="宋体" panose="02010600030101010101" pitchFamily="2" charset="-122"/>
              </a:rPr>
              <a:t>puts(str1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str2</a:t>
            </a:r>
            <a:r>
              <a:rPr lang="en-US" altLang="zh-CN" sz="3200" b="1" smtClean="0">
                <a:latin typeface="宋体" panose="02010600030101010101" pitchFamily="2" charset="-122"/>
              </a:rPr>
              <a:t>)  </a:t>
            </a:r>
            <a:r>
              <a:rPr lang="zh-CN" altLang="en-US" sz="3200" b="1">
                <a:latin typeface="宋体" panose="02010600030101010101" pitchFamily="2" charset="-122"/>
              </a:rPr>
              <a:t>或  </a:t>
            </a:r>
            <a:r>
              <a:rPr lang="en-US" altLang="zh-CN" sz="3200" b="1">
                <a:latin typeface="宋体" panose="02010600030101010101" pitchFamily="2" charset="-122"/>
              </a:rPr>
              <a:t>gets(str1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str2)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1627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gets</a:t>
            </a:r>
            <a:r>
              <a:rPr lang="zh-CN" altLang="en-US" sz="3600">
                <a:solidFill>
                  <a:schemeClr val="tx1"/>
                </a:solidFill>
              </a:rPr>
              <a:t>和</a:t>
            </a:r>
            <a:r>
              <a:rPr lang="en-US" altLang="zh-CN" sz="3600">
                <a:solidFill>
                  <a:schemeClr val="tx1"/>
                </a:solidFill>
              </a:rPr>
              <a:t>scanf</a:t>
            </a:r>
            <a:r>
              <a:rPr lang="zh-CN" altLang="en-US" sz="3600">
                <a:solidFill>
                  <a:schemeClr val="tx1"/>
                </a:solidFill>
              </a:rPr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351338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70C0"/>
                </a:solidFill>
              </a:rPr>
              <a:t>gets</a:t>
            </a:r>
            <a:r>
              <a:rPr lang="zh-CN" altLang="en-US" sz="2000">
                <a:solidFill>
                  <a:srgbClr val="0070C0"/>
                </a:solidFill>
              </a:rPr>
              <a:t>可以接收空格；而</a:t>
            </a:r>
            <a:r>
              <a:rPr lang="en-US" altLang="zh-CN" sz="2000">
                <a:solidFill>
                  <a:srgbClr val="0070C0"/>
                </a:solidFill>
              </a:rPr>
              <a:t>scanf</a:t>
            </a:r>
            <a:r>
              <a:rPr lang="zh-CN" altLang="en-US" sz="2000">
                <a:solidFill>
                  <a:srgbClr val="0070C0"/>
                </a:solidFill>
              </a:rPr>
              <a:t>遇到空格、回车和</a:t>
            </a:r>
            <a:r>
              <a:rPr lang="en-US" altLang="zh-CN" sz="2000">
                <a:solidFill>
                  <a:srgbClr val="0070C0"/>
                </a:solidFill>
              </a:rPr>
              <a:t>Tab</a:t>
            </a:r>
            <a:r>
              <a:rPr lang="zh-CN" altLang="en-US" sz="2000">
                <a:solidFill>
                  <a:srgbClr val="0070C0"/>
                </a:solidFill>
              </a:rPr>
              <a:t>键都会认为输入结束，所有它不能接收空格。例如：如果输入为</a:t>
            </a:r>
            <a:r>
              <a:rPr lang="en-US" altLang="zh-CN" sz="2000">
                <a:solidFill>
                  <a:srgbClr val="0070C0"/>
                </a:solidFill>
              </a:rPr>
              <a:t>"hello world"</a:t>
            </a:r>
            <a:r>
              <a:rPr lang="zh-CN" altLang="en-US" sz="2000">
                <a:solidFill>
                  <a:srgbClr val="0070C0"/>
                </a:solidFill>
              </a:rPr>
              <a:t>时，上面程序的运行结果是</a:t>
            </a:r>
            <a:r>
              <a:rPr lang="en-US" altLang="zh-CN" sz="2000">
                <a:solidFill>
                  <a:srgbClr val="0070C0"/>
                </a:solidFill>
              </a:rPr>
              <a:t>"hello world"</a:t>
            </a:r>
            <a:r>
              <a:rPr lang="zh-CN" altLang="en-US" sz="2000">
                <a:solidFill>
                  <a:srgbClr val="0070C0"/>
                </a:solidFill>
              </a:rPr>
              <a:t>。而如果用</a:t>
            </a:r>
            <a:r>
              <a:rPr lang="en-US" altLang="zh-CN" sz="2000">
                <a:solidFill>
                  <a:srgbClr val="0070C0"/>
                </a:solidFill>
              </a:rPr>
              <a:t>scanf</a:t>
            </a:r>
            <a:r>
              <a:rPr lang="zh-CN" altLang="en-US" sz="2000">
                <a:solidFill>
                  <a:srgbClr val="0070C0"/>
                </a:solidFill>
              </a:rPr>
              <a:t>则只能输出</a:t>
            </a:r>
            <a:r>
              <a:rPr lang="en-US" altLang="zh-CN" sz="2000" smtClean="0">
                <a:solidFill>
                  <a:srgbClr val="0070C0"/>
                </a:solidFill>
              </a:rPr>
              <a:t>hello</a:t>
            </a:r>
          </a:p>
          <a:p>
            <a:r>
              <a:rPr lang="en-US" altLang="zh-CN" sz="2000">
                <a:solidFill>
                  <a:srgbClr val="7030A0"/>
                </a:solidFill>
              </a:rPr>
              <a:t>scanf</a:t>
            </a:r>
            <a:r>
              <a:rPr lang="zh-CN" altLang="en-US" sz="2000">
                <a:solidFill>
                  <a:srgbClr val="7030A0"/>
                </a:solidFill>
              </a:rPr>
              <a:t>对末尾回车符的处理：把回车符保留在缓存中。</a:t>
            </a:r>
            <a:r>
              <a:rPr lang="en-US" altLang="zh-CN" sz="2000">
                <a:solidFill>
                  <a:srgbClr val="7030A0"/>
                </a:solidFill>
              </a:rPr>
              <a:t>gets</a:t>
            </a:r>
            <a:r>
              <a:rPr lang="zh-CN" altLang="en-US" sz="2000">
                <a:solidFill>
                  <a:srgbClr val="7030A0"/>
                </a:solidFill>
              </a:rPr>
              <a:t>对末尾回车符的处理：接收回车，但把回车替换为</a:t>
            </a:r>
            <a:r>
              <a:rPr lang="en-US" altLang="zh-CN" sz="2000">
                <a:solidFill>
                  <a:srgbClr val="7030A0"/>
                </a:solidFill>
              </a:rPr>
              <a:t>\</a:t>
            </a:r>
            <a:r>
              <a:rPr lang="en-US" altLang="zh-CN" sz="2000" smtClean="0">
                <a:solidFill>
                  <a:srgbClr val="7030A0"/>
                </a:solidFill>
              </a:rPr>
              <a:t>0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gets</a:t>
            </a:r>
            <a:r>
              <a:rPr lang="zh-CN" altLang="en-US" sz="2000">
                <a:solidFill>
                  <a:srgbClr val="0070C0"/>
                </a:solidFill>
              </a:rPr>
              <a:t>的返回值为</a:t>
            </a:r>
            <a:r>
              <a:rPr lang="en-US" altLang="zh-CN" sz="2000">
                <a:solidFill>
                  <a:srgbClr val="0070C0"/>
                </a:solidFill>
              </a:rPr>
              <a:t>char*</a:t>
            </a:r>
            <a:r>
              <a:rPr lang="zh-CN" altLang="en-US" sz="2000">
                <a:solidFill>
                  <a:srgbClr val="0070C0"/>
                </a:solidFill>
              </a:rPr>
              <a:t>型，当读入成功时会返回输入的字符串指针地址，出错时返回</a:t>
            </a:r>
            <a:r>
              <a:rPr lang="en-US" altLang="zh-CN" sz="2000">
                <a:solidFill>
                  <a:srgbClr val="0070C0"/>
                </a:solidFill>
              </a:rPr>
              <a:t>NULL</a:t>
            </a:r>
            <a:r>
              <a:rPr lang="zh-CN" altLang="en-US" sz="2000">
                <a:solidFill>
                  <a:srgbClr val="0070C0"/>
                </a:solidFill>
              </a:rPr>
              <a:t>；</a:t>
            </a:r>
            <a:r>
              <a:rPr lang="en-US" altLang="zh-CN" sz="2000">
                <a:solidFill>
                  <a:srgbClr val="0070C0"/>
                </a:solidFill>
              </a:rPr>
              <a:t>scanf</a:t>
            </a:r>
            <a:r>
              <a:rPr lang="zh-CN" altLang="en-US" sz="2000">
                <a:solidFill>
                  <a:srgbClr val="0070C0"/>
                </a:solidFill>
              </a:rPr>
              <a:t>返回值为</a:t>
            </a:r>
            <a:r>
              <a:rPr lang="en-US" altLang="zh-CN" sz="2000">
                <a:solidFill>
                  <a:srgbClr val="0070C0"/>
                </a:solidFill>
              </a:rPr>
              <a:t>int</a:t>
            </a:r>
            <a:r>
              <a:rPr lang="zh-CN" altLang="en-US" sz="2000">
                <a:solidFill>
                  <a:srgbClr val="0070C0"/>
                </a:solidFill>
              </a:rPr>
              <a:t>型，返回实际成功赋值的变量个数，当遇到文件结尾标识时返回</a:t>
            </a:r>
            <a:r>
              <a:rPr lang="en-US" altLang="zh-CN" sz="2000">
                <a:solidFill>
                  <a:srgbClr val="0070C0"/>
                </a:solidFill>
              </a:rPr>
              <a:t>EOF</a:t>
            </a:r>
            <a:r>
              <a:rPr lang="zh-CN" altLang="en-US" sz="2000" smtClean="0">
                <a:solidFill>
                  <a:srgbClr val="0070C0"/>
                </a:solidFill>
              </a:rPr>
              <a:t>。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7030A0"/>
                </a:solidFill>
              </a:rPr>
              <a:t>gets</a:t>
            </a:r>
            <a:r>
              <a:rPr lang="zh-CN" altLang="en-US" sz="2000">
                <a:solidFill>
                  <a:srgbClr val="7030A0"/>
                </a:solidFill>
              </a:rPr>
              <a:t>函数仅用于读入字符串；</a:t>
            </a:r>
            <a:r>
              <a:rPr lang="en-US" altLang="zh-CN" sz="2000">
                <a:solidFill>
                  <a:srgbClr val="7030A0"/>
                </a:solidFill>
              </a:rPr>
              <a:t>scanf</a:t>
            </a:r>
            <a:r>
              <a:rPr lang="zh-CN" altLang="en-US" sz="2000">
                <a:solidFill>
                  <a:srgbClr val="7030A0"/>
                </a:solidFill>
              </a:rPr>
              <a:t>为格式化输出函数，可以读入任意</a:t>
            </a:r>
            <a:r>
              <a:rPr lang="en-US" altLang="zh-CN" sz="2000">
                <a:solidFill>
                  <a:srgbClr val="7030A0"/>
                </a:solidFill>
              </a:rPr>
              <a:t>C</a:t>
            </a:r>
            <a:r>
              <a:rPr lang="zh-CN" altLang="en-US" sz="2000">
                <a:solidFill>
                  <a:srgbClr val="7030A0"/>
                </a:solidFill>
              </a:rPr>
              <a:t>语言基础类型的变量值，而不是仅限于字符串</a:t>
            </a:r>
            <a:r>
              <a:rPr lang="en-US" altLang="zh-CN" sz="2000">
                <a:solidFill>
                  <a:srgbClr val="7030A0"/>
                </a:solidFill>
              </a:rPr>
              <a:t>(char*)</a:t>
            </a:r>
            <a:r>
              <a:rPr lang="zh-CN" altLang="en-US" sz="2000">
                <a:solidFill>
                  <a:srgbClr val="7030A0"/>
                </a:solidFill>
              </a:rPr>
              <a:t>类型</a:t>
            </a:r>
            <a:r>
              <a:rPr lang="zh-CN" altLang="en-US" sz="2000" smtClean="0">
                <a:solidFill>
                  <a:srgbClr val="7030A0"/>
                </a:solidFill>
              </a:rPr>
              <a:t>。</a:t>
            </a:r>
            <a:endParaRPr lang="en-US" altLang="zh-CN" sz="200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ChangeArrowheads="1"/>
          </p:cNvSpPr>
          <p:nvPr/>
        </p:nvSpPr>
        <p:spPr bwMode="auto">
          <a:xfrm>
            <a:off x="341313" y="1371600"/>
            <a:ext cx="85740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hlink"/>
              </a:buClr>
              <a:buFont typeface="Wingdings" panose="05000000000000000000" pitchFamily="2" charset="2"/>
              <a:buChar char="«"/>
            </a:pPr>
            <a:r>
              <a:rPr kumimoji="1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一维数组的定义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定义方式：   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数据类型  数组名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kumimoji="1" lang="zh-CN" altLang="en-US" sz="2400">
                <a:solidFill>
                  <a:srgbClr val="CC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常量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</a:t>
            </a:r>
            <a:r>
              <a:rPr kumimoji="1"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r>
              <a:rPr kumimoji="1"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716803" name="AutoShape 3"/>
          <p:cNvSpPr>
            <a:spLocks noChangeArrowheads="1"/>
          </p:cNvSpPr>
          <p:nvPr/>
        </p:nvSpPr>
        <p:spPr bwMode="auto">
          <a:xfrm>
            <a:off x="4187825" y="2743200"/>
            <a:ext cx="1497013" cy="434975"/>
          </a:xfrm>
          <a:prstGeom prst="wedgeRectCallout">
            <a:avLst>
              <a:gd name="adj1" fmla="val 22708"/>
              <a:gd name="adj2" fmla="val -153282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</a:rPr>
              <a:t>合法标识符</a:t>
            </a:r>
          </a:p>
        </p:txBody>
      </p:sp>
      <p:sp>
        <p:nvSpPr>
          <p:cNvPr id="716804" name="AutoShape 4"/>
          <p:cNvSpPr>
            <a:spLocks noChangeArrowheads="1"/>
          </p:cNvSpPr>
          <p:nvPr/>
        </p:nvSpPr>
        <p:spPr bwMode="auto">
          <a:xfrm>
            <a:off x="6665913" y="2667000"/>
            <a:ext cx="1752600" cy="739775"/>
          </a:xfrm>
          <a:prstGeom prst="wedgeRectCallout">
            <a:avLst>
              <a:gd name="adj1" fmla="val -48088"/>
              <a:gd name="adj2" fmla="val -120602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</a:rPr>
              <a:t>表示元素个数</a:t>
            </a:r>
          </a:p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</a:rPr>
              <a:t>下标从</a:t>
            </a:r>
            <a:r>
              <a:rPr kumimoji="1" lang="en-US" altLang="zh-CN" sz="2000" b="1">
                <a:solidFill>
                  <a:srgbClr val="0000FF"/>
                </a:solidFill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</a:rPr>
              <a:t>开始</a:t>
            </a:r>
          </a:p>
        </p:txBody>
      </p:sp>
      <p:sp>
        <p:nvSpPr>
          <p:cNvPr id="716805" name="AutoShape 5"/>
          <p:cNvSpPr>
            <a:spLocks noChangeArrowheads="1"/>
          </p:cNvSpPr>
          <p:nvPr/>
        </p:nvSpPr>
        <p:spPr bwMode="auto">
          <a:xfrm>
            <a:off x="6764338" y="98425"/>
            <a:ext cx="2379662" cy="1654175"/>
          </a:xfrm>
          <a:prstGeom prst="wedgeRectCallout">
            <a:avLst>
              <a:gd name="adj1" fmla="val -70616"/>
              <a:gd name="adj2" fmla="val 40597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</a:rPr>
              <a:t>[ ]   :</a:t>
            </a:r>
            <a:r>
              <a:rPr kumimoji="1" lang="zh-CN" altLang="en-US" sz="2000" b="1">
                <a:solidFill>
                  <a:srgbClr val="0000FF"/>
                </a:solidFill>
              </a:rPr>
              <a:t>数组运算符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</a:rPr>
              <a:t>单目运算符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</a:rPr>
              <a:t>优先级</a:t>
            </a:r>
            <a:r>
              <a:rPr kumimoji="1" lang="en-US" altLang="zh-CN" sz="2000" b="1">
                <a:solidFill>
                  <a:srgbClr val="0000FF"/>
                </a:solidFill>
              </a:rPr>
              <a:t>(1)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</a:rPr>
              <a:t>左结合</a:t>
            </a:r>
          </a:p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</a:rPr>
              <a:t>不能用</a:t>
            </a:r>
            <a:r>
              <a:rPr kumimoji="1" lang="en-US" altLang="zh-CN" sz="2000" b="1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798513" y="3295650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例   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int a[6];</a:t>
            </a:r>
          </a:p>
        </p:txBody>
      </p:sp>
      <p:grpSp>
        <p:nvGrpSpPr>
          <p:cNvPr id="716807" name="Group 7"/>
          <p:cNvGrpSpPr>
            <a:grpSpLocks/>
          </p:cNvGrpSpPr>
          <p:nvPr/>
        </p:nvGrpSpPr>
        <p:grpSpPr bwMode="auto">
          <a:xfrm>
            <a:off x="2362200" y="3916363"/>
            <a:ext cx="2624138" cy="2408237"/>
            <a:chOff x="1473" y="2412"/>
            <a:chExt cx="1653" cy="1517"/>
          </a:xfrm>
        </p:grpSpPr>
        <p:grpSp>
          <p:nvGrpSpPr>
            <p:cNvPr id="13322" name="Group 8"/>
            <p:cNvGrpSpPr>
              <a:grpSpLocks/>
            </p:cNvGrpSpPr>
            <p:nvPr/>
          </p:nvGrpSpPr>
          <p:grpSpPr bwMode="auto">
            <a:xfrm>
              <a:off x="1991" y="2479"/>
              <a:ext cx="1135" cy="1450"/>
              <a:chOff x="1689" y="864"/>
              <a:chExt cx="1459" cy="1450"/>
            </a:xfrm>
          </p:grpSpPr>
          <p:sp>
            <p:nvSpPr>
              <p:cNvPr id="13325" name="Rectangle 9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26" name="Line 10"/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7" name="Text Box 11"/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a[0]</a:t>
                </a:r>
              </a:p>
            </p:txBody>
          </p:sp>
          <p:sp>
            <p:nvSpPr>
              <p:cNvPr id="13328" name="Line 12"/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Line 13"/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14"/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15"/>
              <p:cNvSpPr txBox="1">
                <a:spLocks noChangeArrowheads="1"/>
              </p:cNvSpPr>
              <p:nvPr/>
            </p:nvSpPr>
            <p:spPr bwMode="auto">
              <a:xfrm>
                <a:off x="1699" y="889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0</a:t>
                </a:r>
              </a:p>
            </p:txBody>
          </p:sp>
          <p:sp>
            <p:nvSpPr>
              <p:cNvPr id="13332" name="Text Box 16"/>
              <p:cNvSpPr txBox="1">
                <a:spLocks noChangeArrowheads="1"/>
              </p:cNvSpPr>
              <p:nvPr/>
            </p:nvSpPr>
            <p:spPr bwMode="auto">
              <a:xfrm>
                <a:off x="1699" y="1107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1</a:t>
                </a:r>
              </a:p>
            </p:txBody>
          </p:sp>
          <p:sp>
            <p:nvSpPr>
              <p:cNvPr id="13333" name="Text Box 17"/>
              <p:cNvSpPr txBox="1">
                <a:spLocks noChangeArrowheads="1"/>
              </p:cNvSpPr>
              <p:nvPr/>
            </p:nvSpPr>
            <p:spPr bwMode="auto">
              <a:xfrm>
                <a:off x="1699" y="182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3334" name="Line 18"/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5" name="Text Box 19"/>
              <p:cNvSpPr txBox="1">
                <a:spLocks noChangeArrowheads="1"/>
              </p:cNvSpPr>
              <p:nvPr/>
            </p:nvSpPr>
            <p:spPr bwMode="auto">
              <a:xfrm>
                <a:off x="1699" y="20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5</a:t>
                </a:r>
              </a:p>
            </p:txBody>
          </p:sp>
          <p:sp>
            <p:nvSpPr>
              <p:cNvPr id="13336" name="Text Box 20"/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a[1]</a:t>
                </a:r>
              </a:p>
            </p:txBody>
          </p:sp>
          <p:sp>
            <p:nvSpPr>
              <p:cNvPr id="13337" name="Text Box 21"/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a[2]</a:t>
                </a:r>
              </a:p>
            </p:txBody>
          </p:sp>
          <p:sp>
            <p:nvSpPr>
              <p:cNvPr id="13338" name="Text Box 22"/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a[3]</a:t>
                </a:r>
              </a:p>
            </p:txBody>
          </p:sp>
          <p:sp>
            <p:nvSpPr>
              <p:cNvPr id="13339" name="Text Box 23"/>
              <p:cNvSpPr txBox="1">
                <a:spLocks noChangeArrowheads="1"/>
              </p:cNvSpPr>
              <p:nvPr/>
            </p:nvSpPr>
            <p:spPr bwMode="auto">
              <a:xfrm>
                <a:off x="2265" y="1824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a[4]</a:t>
                </a:r>
              </a:p>
            </p:txBody>
          </p:sp>
          <p:sp>
            <p:nvSpPr>
              <p:cNvPr id="13340" name="Text Box 24"/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a[5]</a:t>
                </a:r>
              </a:p>
            </p:txBody>
          </p:sp>
          <p:sp>
            <p:nvSpPr>
              <p:cNvPr id="13341" name="Text Box 25"/>
              <p:cNvSpPr txBox="1">
                <a:spLocks noChangeArrowheads="1"/>
              </p:cNvSpPr>
              <p:nvPr/>
            </p:nvSpPr>
            <p:spPr bwMode="auto">
              <a:xfrm>
                <a:off x="1689" y="1296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2</a:t>
                </a:r>
              </a:p>
            </p:txBody>
          </p:sp>
          <p:sp>
            <p:nvSpPr>
              <p:cNvPr id="13342" name="Text Box 26"/>
              <p:cNvSpPr txBox="1">
                <a:spLocks noChangeArrowheads="1"/>
              </p:cNvSpPr>
              <p:nvPr/>
            </p:nvSpPr>
            <p:spPr bwMode="auto">
              <a:xfrm>
                <a:off x="1689" y="158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3</a:t>
                </a:r>
              </a:p>
            </p:txBody>
          </p:sp>
        </p:grpSp>
        <p:sp>
          <p:nvSpPr>
            <p:cNvPr id="13323" name="Line 27"/>
            <p:cNvSpPr>
              <a:spLocks noChangeShapeType="1"/>
            </p:cNvSpPr>
            <p:nvPr/>
          </p:nvSpPr>
          <p:spPr bwMode="auto">
            <a:xfrm>
              <a:off x="1644" y="2580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Text Box 28"/>
            <p:cNvSpPr txBox="1">
              <a:spLocks noChangeArrowheads="1"/>
            </p:cNvSpPr>
            <p:nvPr/>
          </p:nvSpPr>
          <p:spPr bwMode="auto">
            <a:xfrm>
              <a:off x="1473" y="241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/>
                <a:t>a</a:t>
              </a:r>
              <a:endParaRPr kumimoji="1" lang="en-US" altLang="zh-CN" sz="2000"/>
            </a:p>
          </p:txBody>
        </p:sp>
      </p:grpSp>
      <p:sp>
        <p:nvSpPr>
          <p:cNvPr id="716829" name="AutoShape 29"/>
          <p:cNvSpPr>
            <a:spLocks noChangeArrowheads="1"/>
          </p:cNvSpPr>
          <p:nvPr/>
        </p:nvSpPr>
        <p:spPr bwMode="auto">
          <a:xfrm>
            <a:off x="5154613" y="4879975"/>
            <a:ext cx="3922712" cy="1044575"/>
          </a:xfrm>
          <a:prstGeom prst="wedgeRectCallout">
            <a:avLst>
              <a:gd name="adj1" fmla="val -55231"/>
              <a:gd name="adj2" fmla="val -34194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</a:rPr>
              <a:t>编译时分配连续内存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</a:rPr>
              <a:t>内存字节数</a:t>
            </a:r>
            <a:r>
              <a:rPr kumimoji="1" lang="en-US" altLang="zh-CN" sz="2000" b="1">
                <a:solidFill>
                  <a:srgbClr val="0000FF"/>
                </a:solidFill>
              </a:rPr>
              <a:t>=</a:t>
            </a:r>
            <a:r>
              <a:rPr kumimoji="1" lang="zh-CN" altLang="en-US" sz="2000" b="1">
                <a:solidFill>
                  <a:srgbClr val="0000FF"/>
                </a:solidFill>
              </a:rPr>
              <a:t>数组元素个数*</a:t>
            </a: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</a:rPr>
              <a:t>                      </a:t>
            </a:r>
            <a:r>
              <a:rPr kumimoji="1" lang="en-US" altLang="zh-CN" sz="2000" b="1">
                <a:solidFill>
                  <a:srgbClr val="0000FF"/>
                </a:solidFill>
              </a:rPr>
              <a:t>sizeof(</a:t>
            </a:r>
            <a:r>
              <a:rPr kumimoji="1" lang="zh-CN" altLang="en-US" sz="2000" b="1">
                <a:solidFill>
                  <a:srgbClr val="0000FF"/>
                </a:solidFill>
              </a:rPr>
              <a:t>元素数据类型</a:t>
            </a:r>
            <a:r>
              <a:rPr kumimoji="1" lang="en-US" altLang="zh-CN" sz="20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16830" name="AutoShape 30"/>
          <p:cNvSpPr>
            <a:spLocks noChangeArrowheads="1"/>
          </p:cNvSpPr>
          <p:nvPr/>
        </p:nvSpPr>
        <p:spPr bwMode="auto">
          <a:xfrm>
            <a:off x="152400" y="5326063"/>
            <a:ext cx="3030538" cy="739775"/>
          </a:xfrm>
          <a:prstGeom prst="wedgeRectCallout">
            <a:avLst>
              <a:gd name="adj1" fmla="val 26449"/>
              <a:gd name="adj2" fmla="val -197852"/>
            </a:avLst>
          </a:prstGeom>
          <a:solidFill>
            <a:srgbClr val="FFFFF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000" b="1">
                <a:solidFill>
                  <a:srgbClr val="0000FF"/>
                </a:solidFill>
              </a:rPr>
              <a:t>数组名表示内存首地址，</a:t>
            </a:r>
          </a:p>
          <a:p>
            <a:pPr eaLnBrk="1" hangingPunct="1"/>
            <a:r>
              <a:rPr kumimoji="1" lang="zh-CN" altLang="zh-CN" sz="2000" b="1">
                <a:solidFill>
                  <a:srgbClr val="0000FF"/>
                </a:solidFill>
              </a:rPr>
              <a:t>是</a:t>
            </a:r>
            <a:r>
              <a:rPr kumimoji="1" lang="zh-CN" altLang="zh-CN" sz="2000" b="1">
                <a:solidFill>
                  <a:srgbClr val="FF0000"/>
                </a:solidFill>
              </a:rPr>
              <a:t>地址常量</a:t>
            </a:r>
            <a:endParaRPr kumimoji="1" lang="zh-CN" altLang="en-US" sz="24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16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7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build="p" bldLvl="4" autoUpdateAnimBg="0"/>
      <p:bldP spid="716803" grpId="0" animBg="1" autoUpdateAnimBg="0"/>
      <p:bldP spid="716804" grpId="0" animBg="1" autoUpdateAnimBg="0"/>
      <p:bldP spid="716805" grpId="0" animBg="1" autoUpdateAnimBg="0"/>
      <p:bldP spid="716806" grpId="0" build="p" bldLvl="4" autoUpdateAnimBg="0"/>
      <p:bldP spid="716829" grpId="0" animBg="1" autoUpdateAnimBg="0"/>
      <p:bldP spid="716830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ChangeArrowheads="1"/>
          </p:cNvSpPr>
          <p:nvPr/>
        </p:nvSpPr>
        <p:spPr bwMode="auto">
          <a:xfrm>
            <a:off x="4787900" y="2060575"/>
            <a:ext cx="3168650" cy="18716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762125" y="1557338"/>
            <a:ext cx="2346325" cy="1585912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char name[10];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gets(name);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puts(name);</a:t>
            </a:r>
          </a:p>
        </p:txBody>
      </p:sp>
      <p:sp>
        <p:nvSpPr>
          <p:cNvPr id="732165" name="Line 5"/>
          <p:cNvSpPr>
            <a:spLocks noChangeShapeType="1"/>
          </p:cNvSpPr>
          <p:nvPr/>
        </p:nvSpPr>
        <p:spPr bwMode="auto">
          <a:xfrm>
            <a:off x="3706813" y="2420938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2202" name="Group 42"/>
          <p:cNvGraphicFramePr>
            <a:graphicFrameLocks noGrp="1"/>
          </p:cNvGraphicFramePr>
          <p:nvPr/>
        </p:nvGraphicFramePr>
        <p:xfrm>
          <a:off x="2700338" y="4941888"/>
          <a:ext cx="5473700" cy="701675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142967611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115896593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40376535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21574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341791604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197476166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5536058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13007864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800481826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418082883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3340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0096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287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47850"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96418"/>
                  </a:ext>
                </a:extLst>
              </a:tr>
            </a:tbl>
          </a:graphicData>
        </a:graphic>
      </p:graphicFrame>
      <p:sp>
        <p:nvSpPr>
          <p:cNvPr id="732190" name="Text Box 30"/>
          <p:cNvSpPr txBox="1">
            <a:spLocks noChangeArrowheads="1"/>
          </p:cNvSpPr>
          <p:nvPr/>
        </p:nvSpPr>
        <p:spPr bwMode="auto">
          <a:xfrm>
            <a:off x="5075238" y="22764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Wang Li</a:t>
            </a:r>
          </a:p>
        </p:txBody>
      </p:sp>
      <p:sp>
        <p:nvSpPr>
          <p:cNvPr id="732191" name="Text Box 31"/>
          <p:cNvSpPr txBox="1">
            <a:spLocks noChangeArrowheads="1"/>
          </p:cNvSpPr>
          <p:nvPr/>
        </p:nvSpPr>
        <p:spPr bwMode="auto">
          <a:xfrm>
            <a:off x="5075238" y="27082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Wang Li</a:t>
            </a:r>
          </a:p>
        </p:txBody>
      </p:sp>
      <p:sp>
        <p:nvSpPr>
          <p:cNvPr id="732192" name="Oval 32"/>
          <p:cNvSpPr>
            <a:spLocks noChangeArrowheads="1"/>
          </p:cNvSpPr>
          <p:nvPr/>
        </p:nvSpPr>
        <p:spPr bwMode="auto">
          <a:xfrm>
            <a:off x="1690688" y="2205038"/>
            <a:ext cx="201612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32193" name="Text Box 33"/>
          <p:cNvSpPr txBox="1">
            <a:spLocks noChangeArrowheads="1"/>
          </p:cNvSpPr>
          <p:nvPr/>
        </p:nvSpPr>
        <p:spPr bwMode="auto">
          <a:xfrm>
            <a:off x="1187450" y="3429000"/>
            <a:ext cx="3311525" cy="1320800"/>
          </a:xfrm>
          <a:prstGeom prst="rect">
            <a:avLst/>
          </a:prstGeom>
          <a:solidFill>
            <a:srgbClr val="C4EC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从键盘上读入一个完整的行，存入字符数组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name</a:t>
            </a: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。并用空字符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'\0'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取代行尾的换行符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'\n'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32194" name="Oval 34"/>
          <p:cNvSpPr>
            <a:spLocks noChangeArrowheads="1"/>
          </p:cNvSpPr>
          <p:nvPr/>
        </p:nvSpPr>
        <p:spPr bwMode="auto">
          <a:xfrm>
            <a:off x="1619250" y="2708275"/>
            <a:ext cx="201612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32195" name="Text Box 35"/>
          <p:cNvSpPr txBox="1">
            <a:spLocks noChangeArrowheads="1"/>
          </p:cNvSpPr>
          <p:nvPr/>
        </p:nvSpPr>
        <p:spPr bwMode="auto">
          <a:xfrm>
            <a:off x="1116013" y="3932238"/>
            <a:ext cx="3311525" cy="711200"/>
          </a:xfrm>
          <a:prstGeom prst="rect">
            <a:avLst/>
          </a:prstGeom>
          <a:solidFill>
            <a:srgbClr val="C4ECF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把字符数组中的字符串输出到显示器。</a:t>
            </a:r>
          </a:p>
        </p:txBody>
      </p:sp>
      <p:sp>
        <p:nvSpPr>
          <p:cNvPr id="732196" name="Line 36"/>
          <p:cNvSpPr>
            <a:spLocks noChangeShapeType="1"/>
          </p:cNvSpPr>
          <p:nvPr/>
        </p:nvSpPr>
        <p:spPr bwMode="auto">
          <a:xfrm>
            <a:off x="3708400" y="2924175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32197" name="Group 37"/>
          <p:cNvGrpSpPr>
            <a:grpSpLocks/>
          </p:cNvGrpSpPr>
          <p:nvPr/>
        </p:nvGrpSpPr>
        <p:grpSpPr bwMode="auto">
          <a:xfrm>
            <a:off x="6443663" y="1268413"/>
            <a:ext cx="2016125" cy="1296987"/>
            <a:chOff x="3473" y="816"/>
            <a:chExt cx="1135" cy="1200"/>
          </a:xfrm>
        </p:grpSpPr>
        <p:sp>
          <p:nvSpPr>
            <p:cNvPr id="76840" name="Oval 38"/>
            <p:cNvSpPr>
              <a:spLocks noChangeArrowheads="1"/>
            </p:cNvSpPr>
            <p:nvPr/>
          </p:nvSpPr>
          <p:spPr bwMode="auto">
            <a:xfrm>
              <a:off x="3473" y="816"/>
              <a:ext cx="1135" cy="120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6841" name="Text Box 39"/>
            <p:cNvSpPr txBox="1">
              <a:spLocks noChangeArrowheads="1"/>
            </p:cNvSpPr>
            <p:nvPr/>
          </p:nvSpPr>
          <p:spPr bwMode="auto">
            <a:xfrm>
              <a:off x="3489" y="1104"/>
              <a:ext cx="1119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使用 </a:t>
              </a:r>
              <a:r>
                <a:rPr lang="en-US" altLang="zh-CN" sz="2000">
                  <a:latin typeface="Arial" panose="020B0604020202020204" pitchFamily="34" charset="0"/>
                  <a:ea typeface="黑体" panose="02010609060101010101" pitchFamily="49" charset="-122"/>
                </a:rPr>
                <a:t>gets</a:t>
              </a:r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函数允许输入空格</a:t>
              </a:r>
            </a:p>
          </p:txBody>
        </p:sp>
      </p:grpSp>
      <p:sp>
        <p:nvSpPr>
          <p:cNvPr id="732200" name="Freeform 40"/>
          <p:cNvSpPr>
            <a:spLocks/>
          </p:cNvSpPr>
          <p:nvPr/>
        </p:nvSpPr>
        <p:spPr bwMode="auto">
          <a:xfrm>
            <a:off x="1258888" y="2420938"/>
            <a:ext cx="433387" cy="1008062"/>
          </a:xfrm>
          <a:custGeom>
            <a:avLst/>
            <a:gdLst>
              <a:gd name="T0" fmla="*/ 2147483646 w 287"/>
              <a:gd name="T1" fmla="*/ 0 h 734"/>
              <a:gd name="T2" fmla="*/ 2147483646 w 287"/>
              <a:gd name="T3" fmla="*/ 2147483646 h 734"/>
              <a:gd name="T4" fmla="*/ 2147483646 w 287"/>
              <a:gd name="T5" fmla="*/ 2147483646 h 734"/>
              <a:gd name="T6" fmla="*/ 2147483646 w 287"/>
              <a:gd name="T7" fmla="*/ 2147483646 h 734"/>
              <a:gd name="T8" fmla="*/ 2147483646 w 287"/>
              <a:gd name="T9" fmla="*/ 2147483646 h 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734">
                <a:moveTo>
                  <a:pt x="287" y="0"/>
                </a:moveTo>
                <a:cubicBezTo>
                  <a:pt x="196" y="57"/>
                  <a:pt x="106" y="114"/>
                  <a:pt x="61" y="182"/>
                </a:cubicBezTo>
                <a:cubicBezTo>
                  <a:pt x="16" y="250"/>
                  <a:pt x="0" y="325"/>
                  <a:pt x="15" y="408"/>
                </a:cubicBezTo>
                <a:cubicBezTo>
                  <a:pt x="30" y="491"/>
                  <a:pt x="121" y="628"/>
                  <a:pt x="151" y="681"/>
                </a:cubicBezTo>
                <a:cubicBezTo>
                  <a:pt x="181" y="734"/>
                  <a:pt x="189" y="730"/>
                  <a:pt x="197" y="72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2201" name="Freeform 41"/>
          <p:cNvSpPr>
            <a:spLocks/>
          </p:cNvSpPr>
          <p:nvPr/>
        </p:nvSpPr>
        <p:spPr bwMode="auto">
          <a:xfrm>
            <a:off x="1211263" y="2924175"/>
            <a:ext cx="407987" cy="1009650"/>
          </a:xfrm>
          <a:custGeom>
            <a:avLst/>
            <a:gdLst>
              <a:gd name="T0" fmla="*/ 2147483646 w 257"/>
              <a:gd name="T1" fmla="*/ 0 h 643"/>
              <a:gd name="T2" fmla="*/ 2147483646 w 257"/>
              <a:gd name="T3" fmla="*/ 2147483646 h 643"/>
              <a:gd name="T4" fmla="*/ 2147483646 w 257"/>
              <a:gd name="T5" fmla="*/ 2147483646 h 643"/>
              <a:gd name="T6" fmla="*/ 2147483646 w 257"/>
              <a:gd name="T7" fmla="*/ 2147483646 h 6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7" h="643">
                <a:moveTo>
                  <a:pt x="257" y="0"/>
                </a:moveTo>
                <a:cubicBezTo>
                  <a:pt x="158" y="109"/>
                  <a:pt x="60" y="219"/>
                  <a:pt x="30" y="317"/>
                </a:cubicBezTo>
                <a:cubicBezTo>
                  <a:pt x="0" y="415"/>
                  <a:pt x="68" y="537"/>
                  <a:pt x="76" y="590"/>
                </a:cubicBezTo>
                <a:cubicBezTo>
                  <a:pt x="84" y="643"/>
                  <a:pt x="80" y="639"/>
                  <a:pt x="76" y="635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3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32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32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32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78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3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32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3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32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2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2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73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732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732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732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90" grpId="0"/>
      <p:bldP spid="732191" grpId="0"/>
      <p:bldP spid="732193" grpId="0" animBg="1"/>
      <p:bldP spid="732193" grpId="1" animBg="1"/>
      <p:bldP spid="73219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9215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b="0" dirty="0" smtClean="0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连接函数</a:t>
            </a:r>
            <a:r>
              <a:rPr lang="en-US" altLang="zh-CN" dirty="0" err="1" smtClean="0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endParaRPr lang="en-US" altLang="zh-CN" dirty="0" smtClean="0">
              <a:solidFill>
                <a:schemeClr val="accent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468313" y="2354263"/>
            <a:ext cx="8296275" cy="31099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6699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字符串连接函数</a:t>
            </a:r>
            <a:r>
              <a:rPr kumimoji="1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strcat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kumimoji="1" lang="en-US" altLang="zh-CN" sz="28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strcat</a:t>
            </a:r>
            <a:r>
              <a:rPr kumimoji="1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字符数组1,字符数组2)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功能：把字符数组2连到字符数组1后面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返值：返回字符数组1的首地址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说明：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字符数组1必须足够大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       连接前,两串均以</a:t>
            </a:r>
            <a:r>
              <a:rPr kumimoji="1" lang="zh-CN" altLang="zh-CN" sz="2800">
                <a:ea typeface="华文中宋" panose="02010600040101010101" pitchFamily="2" charset="-122"/>
                <a:sym typeface="Wingdings" panose="05000000000000000000" pitchFamily="2" charset="2"/>
              </a:rPr>
              <a:t>‘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\0</a:t>
            </a:r>
            <a:r>
              <a:rPr kumimoji="1" lang="zh-CN" altLang="zh-CN" sz="2800">
                <a:ea typeface="华文中宋" panose="02010600040101010101" pitchFamily="2" charset="-122"/>
                <a:sym typeface="Wingdings" panose="05000000000000000000" pitchFamily="2" charset="2"/>
              </a:rPr>
              <a:t>’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结束;连接后,串1的</a:t>
            </a:r>
            <a:endParaRPr kumimoji="1" lang="en-US" altLang="zh-CN" sz="280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800">
                <a:ea typeface="华文中宋" panose="02010600040101010101" pitchFamily="2" charset="-122"/>
                <a:sym typeface="Wingdings" panose="05000000000000000000" pitchFamily="2" charset="2"/>
              </a:rPr>
              <a:t>‘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\0</a:t>
            </a:r>
            <a:r>
              <a:rPr kumimoji="1" lang="zh-CN" altLang="zh-CN" sz="2800">
                <a:ea typeface="华文中宋" panose="02010600040101010101" pitchFamily="2" charset="-122"/>
                <a:sym typeface="Wingdings" panose="05000000000000000000" pitchFamily="2" charset="2"/>
              </a:rPr>
              <a:t>’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取消,新串最后加</a:t>
            </a:r>
            <a:r>
              <a:rPr kumimoji="1" lang="zh-CN" altLang="zh-CN" sz="2800">
                <a:ea typeface="华文中宋" panose="02010600040101010101" pitchFamily="2" charset="-122"/>
                <a:sym typeface="Wingdings" panose="05000000000000000000" pitchFamily="2" charset="2"/>
              </a:rPr>
              <a:t>‘</a:t>
            </a:r>
            <a:r>
              <a:rPr kumimoji="1" lang="zh-CN" altLang="zh-CN" sz="280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\0</a:t>
            </a:r>
            <a:r>
              <a:rPr kumimoji="1" lang="zh-CN" altLang="zh-CN" sz="2800">
                <a:ea typeface="华文中宋" panose="02010600040101010101" pitchFamily="2" charset="-122"/>
                <a:sym typeface="Wingdings" panose="05000000000000000000" pitchFamily="2" charset="2"/>
              </a:rPr>
              <a:t>’</a:t>
            </a:r>
            <a:endParaRPr kumimoji="1" lang="en-US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3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3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3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3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uiExpand="1" build="p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83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例如：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char str1</a:t>
            </a:r>
            <a:r>
              <a:rPr lang="zh-CN" altLang="en-US" sz="3200">
                <a:latin typeface="宋体" panose="02010600030101010101" pitchFamily="2" charset="-122"/>
              </a:rPr>
              <a:t>［</a:t>
            </a:r>
            <a:r>
              <a:rPr lang="en-US" altLang="zh-CN" sz="3200">
                <a:latin typeface="宋体" panose="02010600030101010101" pitchFamily="2" charset="-122"/>
              </a:rPr>
              <a:t>30</a:t>
            </a:r>
            <a:r>
              <a:rPr lang="zh-CN" altLang="en-US" sz="3200">
                <a:latin typeface="宋体" panose="02010600030101010101" pitchFamily="2" charset="-122"/>
              </a:rPr>
              <a:t>］</a:t>
            </a:r>
            <a:r>
              <a:rPr lang="en-US" altLang="zh-CN" sz="3200">
                <a:latin typeface="宋体" panose="02010600030101010101" pitchFamily="2" charset="-122"/>
              </a:rPr>
              <a:t>={″People′s  Republic  of  ″};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char str2</a:t>
            </a:r>
            <a:r>
              <a:rPr lang="zh-CN" altLang="en-US" sz="3200" b="1">
                <a:latin typeface="宋体" panose="02010600030101010101" pitchFamily="2" charset="-122"/>
              </a:rPr>
              <a:t>［］</a:t>
            </a:r>
            <a:r>
              <a:rPr lang="en-US" altLang="zh-CN" sz="3200" b="1">
                <a:latin typeface="宋体" panose="02010600030101010101" pitchFamily="2" charset="-122"/>
              </a:rPr>
              <a:t>={″China″};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printf(″%s″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strcat(str1</a:t>
            </a:r>
            <a:r>
              <a:rPr lang="zh-CN" altLang="en-US" sz="3200" b="1">
                <a:latin typeface="宋体" panose="02010600030101010101" pitchFamily="2" charset="-122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</a:rPr>
              <a:t>str2));</a:t>
            </a:r>
            <a:r>
              <a:rPr lang="en-US" altLang="zh-CN" sz="3200">
                <a:latin typeface="宋体" panose="02010600030101010101" pitchFamily="2" charset="-122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输出：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宋体" panose="02010600030101010101" pitchFamily="2" charset="-122"/>
              </a:rPr>
              <a:t>People′s Republic of China</a:t>
            </a:r>
            <a:r>
              <a:rPr lang="en-US" altLang="zh-CN" sz="3200">
                <a:latin typeface="宋体" panose="02010600030101010101" pitchFamily="2" charset="-122"/>
              </a:rPr>
              <a:t>  </a:t>
            </a:r>
            <a:endParaRPr lang="en-US" altLang="zh-CN" sz="3200"/>
          </a:p>
        </p:txBody>
      </p:sp>
      <p:pic>
        <p:nvPicPr>
          <p:cNvPr id="688134" name="Picture 6" descr="g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53000"/>
            <a:ext cx="8991600" cy="992188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05800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 err="1" smtClean="0">
                <a:solidFill>
                  <a:schemeClr val="accent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zh-CN" altLang="en-US" sz="3200" b="1" dirty="0" smtClean="0">
                <a:solidFill>
                  <a:schemeClr val="accent6"/>
                </a:solidFill>
                <a:latin typeface="宋体" panose="02010600030101010101" pitchFamily="2" charset="-122"/>
              </a:rPr>
              <a:t>函数 </a:t>
            </a:r>
            <a:endParaRPr lang="zh-CN" altLang="en-US" sz="3200" dirty="0" smtClean="0">
              <a:solidFill>
                <a:schemeClr val="accent6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1" lang="zh-CN" altLang="en-US" sz="2800" b="1" dirty="0" smtClean="0"/>
              <a:t>格式：</a:t>
            </a:r>
            <a:r>
              <a:rPr kumimoji="1" lang="en-US" altLang="zh-CN" sz="2800" b="1" dirty="0" err="1" smtClean="0"/>
              <a:t>strcpy</a:t>
            </a:r>
            <a:r>
              <a:rPr kumimoji="1" lang="en-US" altLang="zh-CN" sz="2800" b="1" dirty="0" smtClean="0"/>
              <a:t>(</a:t>
            </a:r>
            <a:r>
              <a:rPr kumimoji="1" lang="zh-CN" altLang="zh-CN" sz="2800" b="1" dirty="0" smtClean="0"/>
              <a:t>字符数组1,字符串2)</a:t>
            </a:r>
          </a:p>
          <a:p>
            <a:pPr eaLnBrk="1" hangingPunct="1">
              <a:defRPr/>
            </a:pPr>
            <a:r>
              <a:rPr kumimoji="1" lang="zh-CN" altLang="zh-CN" sz="2800" b="1" dirty="0" smtClean="0"/>
              <a:t>功能：将字符串2，拷贝到字符数组1中去</a:t>
            </a:r>
          </a:p>
          <a:p>
            <a:pPr eaLnBrk="1" hangingPunct="1">
              <a:defRPr/>
            </a:pPr>
            <a:r>
              <a:rPr kumimoji="1" lang="zh-CN" altLang="zh-CN" sz="2800" b="1" dirty="0" smtClean="0"/>
              <a:t>返值：返回字符数组1的首地址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char str1</a:t>
            </a:r>
            <a:r>
              <a:rPr lang="zh-CN" altLang="en-US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［</a:t>
            </a:r>
            <a:r>
              <a:rPr lang="en-US" altLang="zh-CN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］，</a:t>
            </a:r>
            <a:r>
              <a:rPr lang="en-US" altLang="zh-CN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zh-CN" altLang="en-US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［］</a:t>
            </a:r>
            <a:r>
              <a:rPr lang="en-US" altLang="zh-CN" sz="3200" b="1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={″China″};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sz="3200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strcpy</a:t>
            </a:r>
            <a:r>
              <a:rPr lang="en-US" altLang="zh-CN" sz="32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(str1</a:t>
            </a:r>
            <a:r>
              <a:rPr lang="zh-CN" altLang="en-US" sz="3200" dirty="0" smtClean="0">
                <a:latin typeface="宋体" panose="02010600030101010101" pitchFamily="2" charset="-122"/>
              </a:rPr>
              <a:t>，</a:t>
            </a:r>
            <a:r>
              <a:rPr lang="en-US" altLang="zh-CN" sz="32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str2);</a:t>
            </a:r>
            <a:r>
              <a:rPr lang="en-US" altLang="zh-CN" sz="3200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79875" name="Picture 5" descr="g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81525"/>
            <a:ext cx="5638800" cy="6810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92150"/>
            <a:ext cx="5554663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3200" smtClean="0">
                <a:solidFill>
                  <a:srgbClr val="CC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kumimoji="0" lang="en-US" altLang="zh-CN" sz="3200" smtClean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strcpy</a:t>
            </a:r>
            <a:r>
              <a:rPr kumimoji="0" lang="zh-CN" altLang="en-US" sz="3200" smtClean="0">
                <a:solidFill>
                  <a:srgbClr val="CC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函数的几点说明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993063" cy="199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）</a:t>
            </a:r>
            <a:r>
              <a:rPr lang="zh-CN" altLang="en-US" sz="3200">
                <a:latin typeface="宋体" panose="02010600030101010101" pitchFamily="2" charset="-122"/>
              </a:rPr>
              <a:t>字符数组</a:t>
            </a:r>
            <a:r>
              <a:rPr lang="en-US" altLang="zh-CN" sz="3200"/>
              <a:t>1</a:t>
            </a:r>
            <a:r>
              <a:rPr lang="zh-CN" altLang="en-US" sz="3200">
                <a:latin typeface="宋体" panose="02010600030101010101" pitchFamily="2" charset="-122"/>
              </a:rPr>
              <a:t>必须定义得足够大，以便容纳被复制的字符串。字符数组</a:t>
            </a:r>
            <a:r>
              <a:rPr lang="en-US" altLang="zh-CN" sz="3200"/>
              <a:t>1</a:t>
            </a:r>
            <a:r>
              <a:rPr lang="zh-CN" altLang="en-US" sz="3200">
                <a:latin typeface="宋体" panose="02010600030101010101" pitchFamily="2" charset="-122"/>
              </a:rPr>
              <a:t>的长度不应小于字符串</a:t>
            </a:r>
            <a:r>
              <a:rPr lang="en-US" altLang="zh-CN" sz="3200"/>
              <a:t>2</a:t>
            </a:r>
            <a:r>
              <a:rPr lang="zh-CN" altLang="en-US" sz="3200">
                <a:latin typeface="宋体" panose="02010600030101010101" pitchFamily="2" charset="-122"/>
              </a:rPr>
              <a:t>的长度。</a:t>
            </a:r>
            <a:r>
              <a:rPr lang="zh-CN" altLang="en-US" sz="3200"/>
              <a:t> 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755650" y="3571875"/>
            <a:ext cx="7920038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）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zh-CN" altLang="en-US" sz="3200">
                <a:latin typeface="宋体" panose="02010600030101010101" pitchFamily="2" charset="-122"/>
              </a:rPr>
              <a:t>字符数组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必须写成数组名形式</a:t>
            </a:r>
            <a:r>
              <a:rPr lang="en-US" altLang="zh-CN" sz="3200">
                <a:latin typeface="宋体" panose="02010600030101010101" pitchFamily="2" charset="-122"/>
              </a:rPr>
              <a:t>(</a:t>
            </a:r>
            <a:r>
              <a:rPr lang="zh-CN" altLang="en-US" sz="3200">
                <a:latin typeface="宋体" panose="02010600030101010101" pitchFamily="2" charset="-122"/>
              </a:rPr>
              <a:t>如</a:t>
            </a:r>
            <a:r>
              <a:rPr lang="en-US" altLang="zh-CN" sz="3200">
                <a:latin typeface="宋体" panose="02010600030101010101" pitchFamily="2" charset="-122"/>
              </a:rPr>
              <a:t>str1)</a:t>
            </a:r>
            <a:r>
              <a:rPr lang="zh-CN" altLang="en-US" sz="3200">
                <a:latin typeface="宋体" panose="02010600030101010101" pitchFamily="2" charset="-122"/>
              </a:rPr>
              <a:t>，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zh-CN" altLang="en-US" sz="3200">
                <a:latin typeface="宋体" panose="02010600030101010101" pitchFamily="2" charset="-122"/>
              </a:rPr>
              <a:t>字符串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可以是字符数组名，也可以是一个字符串常量。如</a:t>
            </a:r>
            <a:r>
              <a:rPr lang="en-US" altLang="zh-CN" sz="3200"/>
              <a:t>strcpy(str1</a:t>
            </a:r>
            <a:r>
              <a:rPr lang="zh-CN" altLang="en-US" sz="3200">
                <a:latin typeface="宋体" panose="02010600030101010101" pitchFamily="2" charset="-122"/>
              </a:rPr>
              <a:t>，</a:t>
            </a:r>
            <a:r>
              <a:rPr lang="en-US" altLang="zh-CN" sz="3200">
                <a:latin typeface="宋体" panose="02010600030101010101" pitchFamily="2" charset="-122"/>
              </a:rPr>
              <a:t>″</a:t>
            </a:r>
            <a:r>
              <a:rPr lang="en-US" altLang="zh-CN" sz="3200"/>
              <a:t>China</a:t>
            </a:r>
            <a:r>
              <a:rPr lang="en-US" altLang="zh-CN" sz="3200">
                <a:latin typeface="宋体" panose="02010600030101010101" pitchFamily="2" charset="-122"/>
              </a:rPr>
              <a:t>″</a:t>
            </a:r>
            <a:r>
              <a:rPr lang="en-US" altLang="zh-CN" sz="3200"/>
              <a:t>)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0" grpId="0"/>
      <p:bldP spid="7106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8" name="Text Box 6"/>
          <p:cNvSpPr txBox="1">
            <a:spLocks noChangeArrowheads="1"/>
          </p:cNvSpPr>
          <p:nvPr/>
        </p:nvSpPr>
        <p:spPr bwMode="auto">
          <a:xfrm>
            <a:off x="682625" y="836613"/>
            <a:ext cx="7777163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</a:rPr>
              <a:t>3</a:t>
            </a:r>
            <a:r>
              <a:rPr lang="zh-CN" altLang="en-US" sz="3200" b="1">
                <a:latin typeface="宋体" panose="02010600030101010101" pitchFamily="2" charset="-122"/>
              </a:rPr>
              <a:t>）</a:t>
            </a:r>
            <a:r>
              <a:rPr lang="zh-CN" altLang="en-US" sz="3200">
                <a:latin typeface="宋体" panose="02010600030101010101" pitchFamily="2" charset="-122"/>
              </a:rPr>
              <a:t>复制时连同字符串后面的</a:t>
            </a:r>
            <a:r>
              <a:rPr lang="en-US" altLang="zh-CN" sz="3200">
                <a:latin typeface="宋体" panose="02010600030101010101" pitchFamily="2" charset="-122"/>
              </a:rPr>
              <a:t>′</a:t>
            </a:r>
            <a:r>
              <a:rPr lang="zh-CN" altLang="en-US" sz="3200">
                <a:latin typeface="宋体" panose="02010600030101010101" pitchFamily="2" charset="-122"/>
              </a:rPr>
              <a:t>＼</a:t>
            </a:r>
            <a:r>
              <a:rPr lang="en-US" altLang="zh-CN" sz="3200"/>
              <a:t>0</a:t>
            </a:r>
            <a:r>
              <a:rPr lang="en-US" altLang="zh-CN" sz="3200">
                <a:latin typeface="宋体" panose="02010600030101010101" pitchFamily="2" charset="-122"/>
              </a:rPr>
              <a:t>′</a:t>
            </a:r>
            <a:r>
              <a:rPr lang="zh-CN" altLang="en-US" sz="3200">
                <a:latin typeface="宋体" panose="02010600030101010101" pitchFamily="2" charset="-122"/>
              </a:rPr>
              <a:t>一起复制到字符数组</a:t>
            </a:r>
            <a:r>
              <a:rPr lang="en-US" altLang="zh-CN" sz="3200"/>
              <a:t>1</a:t>
            </a:r>
            <a:r>
              <a:rPr lang="zh-CN" altLang="en-US" sz="3200">
                <a:latin typeface="宋体" panose="02010600030101010101" pitchFamily="2" charset="-122"/>
              </a:rPr>
              <a:t>中。</a:t>
            </a:r>
            <a:r>
              <a:rPr lang="zh-CN" altLang="en-US" sz="3200"/>
              <a:t> </a:t>
            </a:r>
          </a:p>
        </p:txBody>
      </p:sp>
      <p:sp>
        <p:nvSpPr>
          <p:cNvPr id="689160" name="Text Box 8"/>
          <p:cNvSpPr txBox="1">
            <a:spLocks noChangeArrowheads="1"/>
          </p:cNvSpPr>
          <p:nvPr/>
        </p:nvSpPr>
        <p:spPr bwMode="auto">
          <a:xfrm>
            <a:off x="682625" y="2276475"/>
            <a:ext cx="777716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32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4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）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可以用</a:t>
            </a:r>
            <a:r>
              <a:rPr lang="en-US" altLang="zh-CN" sz="3200" b="1" dirty="0" err="1" smtClean="0">
                <a:solidFill>
                  <a:schemeClr val="accent6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函数将字符串</a:t>
            </a:r>
            <a:r>
              <a:rPr lang="en-US" altLang="zh-CN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中前面若干个字符复制到字符数组</a:t>
            </a:r>
            <a:r>
              <a:rPr lang="en-US" altLang="zh-CN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中去。</a:t>
            </a:r>
            <a:endParaRPr lang="en-US" altLang="zh-CN" sz="3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注意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：</a:t>
            </a:r>
            <a:r>
              <a:rPr lang="zh-CN" altLang="en-US" sz="3200" dirty="0" smtClean="0"/>
              <a:t>不像</a:t>
            </a:r>
            <a:r>
              <a:rPr lang="en-US" altLang="zh-CN" sz="3200" dirty="0" err="1" smtClean="0"/>
              <a:t>strcpy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strncpy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不会向数组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追加结束标记</a:t>
            </a:r>
            <a:r>
              <a:rPr lang="en-US" altLang="zh-CN" sz="3200" dirty="0" smtClean="0"/>
              <a:t>‘\0’</a:t>
            </a:r>
            <a:r>
              <a:rPr lang="zh-CN" altLang="en-US" sz="3200" dirty="0" smtClean="0"/>
              <a:t>，使用慎重</a:t>
            </a:r>
            <a:endParaRPr lang="en-US" altLang="zh-CN" sz="3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例如</a:t>
            </a:r>
            <a:r>
              <a:rPr lang="en-US" altLang="zh-CN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3200" dirty="0" err="1" smtClean="0">
                <a:latin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(str1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zh-CN" altLang="en-US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32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2);</a:t>
            </a:r>
          </a:p>
          <a:p>
            <a:pPr algn="just"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3200" dirty="0" smtClean="0">
                <a:latin typeface="宋体" panose="02010600030101010101" pitchFamily="2" charset="-122"/>
              </a:rPr>
              <a:t>作用是将</a:t>
            </a:r>
            <a:r>
              <a:rPr lang="en-US" altLang="zh-CN" sz="3200" dirty="0" smtClean="0">
                <a:latin typeface="宋体" panose="02010600030101010101" pitchFamily="2" charset="-122"/>
              </a:rPr>
              <a:t>str2</a:t>
            </a:r>
            <a:r>
              <a:rPr lang="zh-CN" altLang="en-US" sz="3200" dirty="0" smtClean="0">
                <a:latin typeface="宋体" panose="02010600030101010101" pitchFamily="2" charset="-122"/>
              </a:rPr>
              <a:t>中前面</a:t>
            </a:r>
            <a:r>
              <a:rPr lang="en-US" altLang="zh-CN" sz="3200" dirty="0" smtClean="0">
                <a:latin typeface="宋体" panose="02010600030101010101" pitchFamily="2" charset="-122"/>
              </a:rPr>
              <a:t>2</a:t>
            </a:r>
            <a:r>
              <a:rPr lang="zh-CN" altLang="en-US" sz="3200" dirty="0" smtClean="0">
                <a:latin typeface="宋体" panose="02010600030101010101" pitchFamily="2" charset="-122"/>
              </a:rPr>
              <a:t>个字符复制到</a:t>
            </a:r>
            <a:r>
              <a:rPr lang="en-US" altLang="zh-CN" sz="3200" dirty="0" smtClean="0">
                <a:latin typeface="宋体" panose="02010600030101010101" pitchFamily="2" charset="-122"/>
              </a:rPr>
              <a:t>str1</a:t>
            </a:r>
            <a:r>
              <a:rPr lang="zh-CN" altLang="en-US" sz="3200" dirty="0" smtClean="0">
                <a:latin typeface="宋体" panose="02010600030101010101" pitchFamily="2" charset="-122"/>
              </a:rPr>
              <a:t>中去，不会自动在串尾加串结束符</a:t>
            </a:r>
            <a:r>
              <a:rPr lang="zh-CN" altLang="en-US" sz="3200" dirty="0" smtClean="0"/>
              <a:t>‘</a:t>
            </a:r>
            <a:r>
              <a:rPr lang="zh-CN" altLang="en-US" sz="3200" dirty="0" smtClean="0">
                <a:latin typeface="宋体" panose="02010600030101010101" pitchFamily="2" charset="-122"/>
              </a:rPr>
              <a:t>＼</a:t>
            </a:r>
            <a:r>
              <a:rPr lang="en-US" altLang="zh-CN" sz="3200" dirty="0" smtClean="0">
                <a:latin typeface="宋体" panose="02010600030101010101" pitchFamily="2" charset="-122"/>
              </a:rPr>
              <a:t>0</a:t>
            </a:r>
            <a:r>
              <a:rPr lang="en-US" altLang="zh-CN" sz="3200" dirty="0" smtClean="0"/>
              <a:t>’</a:t>
            </a:r>
            <a:r>
              <a:rPr lang="zh-CN" altLang="en-US" sz="3200" dirty="0" smtClean="0">
                <a:latin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/>
      <p:bldP spid="68916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755650" y="476250"/>
            <a:ext cx="8083550" cy="577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zh-CN" altLang="en-US" sz="2800">
                <a:latin typeface="宋体" panose="02010600030101010101" pitchFamily="2" charset="-122"/>
              </a:rPr>
              <a:t>不能用赋值语句将一个字符串常量或字符数组直接给一个字符数组。如：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 </a:t>
            </a:r>
            <a:r>
              <a:rPr lang="en-US" altLang="zh-CN" sz="2800" b="1">
                <a:solidFill>
                  <a:srgbClr val="669900"/>
                </a:solidFill>
                <a:latin typeface="宋体" panose="02010600030101010101" pitchFamily="2" charset="-122"/>
              </a:rPr>
              <a:t>str1=″China″;  </a:t>
            </a:r>
            <a:r>
              <a:rPr lang="zh-CN" altLang="en-US" sz="2800">
                <a:solidFill>
                  <a:srgbClr val="669900"/>
                </a:solidFill>
                <a:latin typeface="宋体" panose="02010600030101010101" pitchFamily="2" charset="-122"/>
              </a:rPr>
              <a:t>不合法</a:t>
            </a:r>
            <a:endParaRPr lang="zh-CN" altLang="en-US" sz="2800" b="1">
              <a:solidFill>
                <a:srgbClr val="6699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6699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>
                <a:solidFill>
                  <a:srgbClr val="669900"/>
                </a:solidFill>
                <a:latin typeface="宋体" panose="02010600030101010101" pitchFamily="2" charset="-122"/>
              </a:rPr>
              <a:t>str1=str2;       </a:t>
            </a:r>
            <a:r>
              <a:rPr lang="zh-CN" altLang="en-US" sz="2800">
                <a:solidFill>
                  <a:srgbClr val="669900"/>
                </a:solidFill>
                <a:latin typeface="宋体" panose="02010600030101010101" pitchFamily="2" charset="-122"/>
              </a:rPr>
              <a:t>不合法</a:t>
            </a:r>
          </a:p>
          <a:p>
            <a:pPr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strcpy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函数只能将一个字符串复制到另一个字符数组中去。</a:t>
            </a:r>
          </a:p>
          <a:p>
            <a:pPr algn="just"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用赋值语句只能将一个字符赋给一个字符型变量或字符数组元素。下面是合法的使用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char 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］，</a:t>
            </a:r>
            <a:r>
              <a:rPr lang="en-US" altLang="zh-CN" sz="2800" b="1">
                <a:latin typeface="宋体" panose="02010600030101010101" pitchFamily="2" charset="-122"/>
              </a:rPr>
              <a:t>c1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c2;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c1=′A′;  c2=′B′;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=′C′; 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=′h′; 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=′i′;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=′n′; a</a:t>
            </a:r>
            <a:r>
              <a:rPr lang="zh-CN" altLang="en-US" sz="2800" b="1">
                <a:latin typeface="宋体" panose="02010600030101010101" pitchFamily="2" charset="-122"/>
              </a:rPr>
              <a:t>［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］</a:t>
            </a:r>
            <a:r>
              <a:rPr lang="en-US" altLang="zh-CN" sz="2800" b="1">
                <a:latin typeface="宋体" panose="02010600030101010101" pitchFamily="2" charset="-122"/>
              </a:rPr>
              <a:t>=′a′;</a:t>
            </a:r>
            <a:r>
              <a:rPr lang="en-US" altLang="zh-CN" sz="280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827088" y="549275"/>
            <a:ext cx="330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  strcpy</a:t>
            </a:r>
            <a:r>
              <a:rPr kumimoji="1" lang="zh-CN" altLang="zh-CN" sz="2400"/>
              <a:t>与</a:t>
            </a:r>
            <a:r>
              <a:rPr kumimoji="1" lang="en-US" altLang="zh-CN" sz="2400"/>
              <a:t>strcat</a:t>
            </a:r>
            <a:r>
              <a:rPr kumimoji="1" lang="zh-CN" altLang="zh-CN" sz="2400"/>
              <a:t>举例</a:t>
            </a:r>
            <a:endParaRPr kumimoji="1" lang="zh-CN" altLang="en-US" sz="2400"/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557213" y="1103313"/>
            <a:ext cx="4845050" cy="4827587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/>
              <a:t>#include &lt;string.h&gt;</a:t>
            </a:r>
          </a:p>
          <a:p>
            <a:pPr eaLnBrk="1" hangingPunct="1"/>
            <a:r>
              <a:rPr kumimoji="1" lang="en-US" altLang="zh-CN" sz="2800"/>
              <a:t>#include &lt;stdio.h&gt;</a:t>
            </a:r>
          </a:p>
          <a:p>
            <a:pPr eaLnBrk="1" hangingPunct="1"/>
            <a:r>
              <a:rPr kumimoji="1" lang="en-US" altLang="zh-CN" sz="2800"/>
              <a:t>void main()</a:t>
            </a:r>
          </a:p>
          <a:p>
            <a:pPr eaLnBrk="1" hangingPunct="1"/>
            <a:r>
              <a:rPr kumimoji="1" lang="en-US" altLang="zh-CN" sz="2800"/>
              <a:t>{  char destination[25];</a:t>
            </a:r>
          </a:p>
          <a:p>
            <a:pPr eaLnBrk="1" hangingPunct="1"/>
            <a:r>
              <a:rPr kumimoji="1" lang="en-US" altLang="zh-CN" sz="2800"/>
              <a:t>   char blank[] = " ", c[]= "C++",</a:t>
            </a:r>
          </a:p>
          <a:p>
            <a:pPr eaLnBrk="1" hangingPunct="1"/>
            <a:r>
              <a:rPr kumimoji="1" lang="en-US" altLang="zh-CN" sz="2800"/>
              <a:t>           turbo[] = "Turbo";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 </a:t>
            </a:r>
            <a:r>
              <a:rPr kumimoji="1" lang="en-US" altLang="zh-CN" sz="2800">
                <a:solidFill>
                  <a:srgbClr val="0000FF"/>
                </a:solidFill>
              </a:rPr>
              <a:t>strcpy(destination, turbo);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 </a:t>
            </a:r>
            <a:r>
              <a:rPr kumimoji="1" lang="en-US" altLang="zh-CN" sz="2800">
                <a:solidFill>
                  <a:srgbClr val="FF3300"/>
                </a:solidFill>
              </a:rPr>
              <a:t>strcat(destination, blank);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 </a:t>
            </a:r>
            <a:r>
              <a:rPr kumimoji="1" lang="en-US" altLang="zh-CN" sz="2800">
                <a:solidFill>
                  <a:srgbClr val="800000"/>
                </a:solidFill>
              </a:rPr>
              <a:t>strcat(destination, c);</a:t>
            </a:r>
          </a:p>
          <a:p>
            <a:pPr eaLnBrk="1" hangingPunct="1"/>
            <a:r>
              <a:rPr kumimoji="1" lang="en-US" altLang="zh-CN" sz="2800">
                <a:solidFill>
                  <a:schemeClr val="bg2"/>
                </a:solidFill>
              </a:rPr>
              <a:t>  </a:t>
            </a:r>
            <a:r>
              <a:rPr kumimoji="1" lang="en-US" altLang="zh-CN" sz="2800"/>
              <a:t>printf("%s\n", destination);</a:t>
            </a:r>
          </a:p>
          <a:p>
            <a:pPr eaLnBrk="1" hangingPunct="1"/>
            <a:r>
              <a:rPr kumimoji="1" lang="en-US" altLang="zh-CN" sz="2800"/>
              <a:t>}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1679575" y="6010275"/>
            <a:ext cx="1906588" cy="557213"/>
          </a:xfrm>
          <a:prstGeom prst="rect">
            <a:avLst/>
          </a:prstGeom>
          <a:solidFill>
            <a:schemeClr val="bg2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bg1"/>
                </a:solidFill>
              </a:rPr>
              <a:t>Turbo  C++</a:t>
            </a:r>
          </a:p>
        </p:txBody>
      </p:sp>
      <p:grpSp>
        <p:nvGrpSpPr>
          <p:cNvPr id="734213" name="Group 5"/>
          <p:cNvGrpSpPr>
            <a:grpSpLocks/>
          </p:cNvGrpSpPr>
          <p:nvPr/>
        </p:nvGrpSpPr>
        <p:grpSpPr bwMode="auto">
          <a:xfrm>
            <a:off x="6918325" y="914400"/>
            <a:ext cx="1444625" cy="5048250"/>
            <a:chOff x="3998" y="840"/>
            <a:chExt cx="910" cy="3180"/>
          </a:xfrm>
        </p:grpSpPr>
        <p:sp>
          <p:nvSpPr>
            <p:cNvPr id="84042" name="Rectangle 6"/>
            <p:cNvSpPr>
              <a:spLocks noChangeArrowheads="1"/>
            </p:cNvSpPr>
            <p:nvPr/>
          </p:nvSpPr>
          <p:spPr bwMode="auto">
            <a:xfrm>
              <a:off x="4260" y="840"/>
              <a:ext cx="624" cy="318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800000"/>
                </a:solidFill>
              </a:endParaRPr>
            </a:p>
          </p:txBody>
        </p:sp>
        <p:sp>
          <p:nvSpPr>
            <p:cNvPr id="84043" name="Line 7"/>
            <p:cNvSpPr>
              <a:spLocks noChangeShapeType="1"/>
            </p:cNvSpPr>
            <p:nvPr/>
          </p:nvSpPr>
          <p:spPr bwMode="auto">
            <a:xfrm>
              <a:off x="4272" y="108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4" name="Line 8"/>
            <p:cNvSpPr>
              <a:spLocks noChangeShapeType="1"/>
            </p:cNvSpPr>
            <p:nvPr/>
          </p:nvSpPr>
          <p:spPr bwMode="auto">
            <a:xfrm>
              <a:off x="4272" y="1339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5" name="Line 9"/>
            <p:cNvSpPr>
              <a:spLocks noChangeShapeType="1"/>
            </p:cNvSpPr>
            <p:nvPr/>
          </p:nvSpPr>
          <p:spPr bwMode="auto">
            <a:xfrm>
              <a:off x="4272" y="1599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6" name="Line 10"/>
            <p:cNvSpPr>
              <a:spLocks noChangeShapeType="1"/>
            </p:cNvSpPr>
            <p:nvPr/>
          </p:nvSpPr>
          <p:spPr bwMode="auto">
            <a:xfrm>
              <a:off x="4272" y="1858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7" name="Line 11"/>
            <p:cNvSpPr>
              <a:spLocks noChangeShapeType="1"/>
            </p:cNvSpPr>
            <p:nvPr/>
          </p:nvSpPr>
          <p:spPr bwMode="auto">
            <a:xfrm>
              <a:off x="4272" y="2377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8" name="Line 12"/>
            <p:cNvSpPr>
              <a:spLocks noChangeShapeType="1"/>
            </p:cNvSpPr>
            <p:nvPr/>
          </p:nvSpPr>
          <p:spPr bwMode="auto">
            <a:xfrm>
              <a:off x="4272" y="2896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49" name="Line 13"/>
            <p:cNvSpPr>
              <a:spLocks noChangeShapeType="1"/>
            </p:cNvSpPr>
            <p:nvPr/>
          </p:nvSpPr>
          <p:spPr bwMode="auto">
            <a:xfrm>
              <a:off x="4272" y="3156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0" name="Line 14"/>
            <p:cNvSpPr>
              <a:spLocks noChangeShapeType="1"/>
            </p:cNvSpPr>
            <p:nvPr/>
          </p:nvSpPr>
          <p:spPr bwMode="auto">
            <a:xfrm>
              <a:off x="4272" y="2637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1" name="Line 15"/>
            <p:cNvSpPr>
              <a:spLocks noChangeShapeType="1"/>
            </p:cNvSpPr>
            <p:nvPr/>
          </p:nvSpPr>
          <p:spPr bwMode="auto">
            <a:xfrm>
              <a:off x="4272" y="2118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52" name="Text Box 16"/>
            <p:cNvSpPr txBox="1">
              <a:spLocks noChangeArrowheads="1"/>
            </p:cNvSpPr>
            <p:nvPr/>
          </p:nvSpPr>
          <p:spPr bwMode="auto">
            <a:xfrm>
              <a:off x="4491" y="849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84053" name="Text Box 17"/>
            <p:cNvSpPr txBox="1">
              <a:spLocks noChangeArrowheads="1"/>
            </p:cNvSpPr>
            <p:nvPr/>
          </p:nvSpPr>
          <p:spPr bwMode="auto">
            <a:xfrm>
              <a:off x="4491" y="1358"/>
              <a:ext cx="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84054" name="Text Box 18"/>
            <p:cNvSpPr txBox="1">
              <a:spLocks noChangeArrowheads="1"/>
            </p:cNvSpPr>
            <p:nvPr/>
          </p:nvSpPr>
          <p:spPr bwMode="auto">
            <a:xfrm>
              <a:off x="4491" y="161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84055" name="Text Box 19"/>
            <p:cNvSpPr txBox="1">
              <a:spLocks noChangeArrowheads="1"/>
            </p:cNvSpPr>
            <p:nvPr/>
          </p:nvSpPr>
          <p:spPr bwMode="auto">
            <a:xfrm>
              <a:off x="4479" y="185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84056" name="Text Box 20"/>
            <p:cNvSpPr txBox="1">
              <a:spLocks noChangeArrowheads="1"/>
            </p:cNvSpPr>
            <p:nvPr/>
          </p:nvSpPr>
          <p:spPr bwMode="auto">
            <a:xfrm>
              <a:off x="4479" y="2355"/>
              <a:ext cx="2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84057" name="Text Box 21"/>
            <p:cNvSpPr txBox="1">
              <a:spLocks noChangeArrowheads="1"/>
            </p:cNvSpPr>
            <p:nvPr/>
          </p:nvSpPr>
          <p:spPr bwMode="auto">
            <a:xfrm>
              <a:off x="4479" y="2670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84058" name="Text Box 22"/>
            <p:cNvSpPr txBox="1">
              <a:spLocks noChangeArrowheads="1"/>
            </p:cNvSpPr>
            <p:nvPr/>
          </p:nvSpPr>
          <p:spPr bwMode="auto">
            <a:xfrm>
              <a:off x="4491" y="2901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84059" name="Text Box 23"/>
            <p:cNvSpPr txBox="1">
              <a:spLocks noChangeArrowheads="1"/>
            </p:cNvSpPr>
            <p:nvPr/>
          </p:nvSpPr>
          <p:spPr bwMode="auto">
            <a:xfrm>
              <a:off x="4046" y="8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0</a:t>
              </a:r>
            </a:p>
          </p:txBody>
        </p:sp>
        <p:sp>
          <p:nvSpPr>
            <p:cNvPr id="84060" name="Text Box 24"/>
            <p:cNvSpPr txBox="1">
              <a:spLocks noChangeArrowheads="1"/>
            </p:cNvSpPr>
            <p:nvPr/>
          </p:nvSpPr>
          <p:spPr bwMode="auto">
            <a:xfrm>
              <a:off x="4046" y="11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1</a:t>
              </a:r>
            </a:p>
          </p:txBody>
        </p:sp>
        <p:sp>
          <p:nvSpPr>
            <p:cNvPr id="84061" name="Text Box 25"/>
            <p:cNvSpPr txBox="1">
              <a:spLocks noChangeArrowheads="1"/>
            </p:cNvSpPr>
            <p:nvPr/>
          </p:nvSpPr>
          <p:spPr bwMode="auto">
            <a:xfrm>
              <a:off x="4046" y="137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2</a:t>
              </a:r>
            </a:p>
          </p:txBody>
        </p:sp>
        <p:sp>
          <p:nvSpPr>
            <p:cNvPr id="84062" name="Text Box 26"/>
            <p:cNvSpPr txBox="1">
              <a:spLocks noChangeArrowheads="1"/>
            </p:cNvSpPr>
            <p:nvPr/>
          </p:nvSpPr>
          <p:spPr bwMode="auto">
            <a:xfrm>
              <a:off x="4046" y="16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3</a:t>
              </a:r>
            </a:p>
          </p:txBody>
        </p:sp>
        <p:sp>
          <p:nvSpPr>
            <p:cNvPr id="84063" name="Text Box 27"/>
            <p:cNvSpPr txBox="1">
              <a:spLocks noChangeArrowheads="1"/>
            </p:cNvSpPr>
            <p:nvPr/>
          </p:nvSpPr>
          <p:spPr bwMode="auto">
            <a:xfrm>
              <a:off x="4046" y="187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4</a:t>
              </a:r>
            </a:p>
          </p:txBody>
        </p:sp>
        <p:sp>
          <p:nvSpPr>
            <p:cNvPr id="84064" name="Text Box 28"/>
            <p:cNvSpPr txBox="1">
              <a:spLocks noChangeArrowheads="1"/>
            </p:cNvSpPr>
            <p:nvPr/>
          </p:nvSpPr>
          <p:spPr bwMode="auto">
            <a:xfrm>
              <a:off x="4046" y="213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5</a:t>
              </a:r>
            </a:p>
          </p:txBody>
        </p:sp>
        <p:sp>
          <p:nvSpPr>
            <p:cNvPr id="84065" name="Text Box 29"/>
            <p:cNvSpPr txBox="1">
              <a:spLocks noChangeArrowheads="1"/>
            </p:cNvSpPr>
            <p:nvPr/>
          </p:nvSpPr>
          <p:spPr bwMode="auto">
            <a:xfrm>
              <a:off x="4046" y="238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6</a:t>
              </a:r>
            </a:p>
          </p:txBody>
        </p:sp>
        <p:sp>
          <p:nvSpPr>
            <p:cNvPr id="84066" name="Text Box 30"/>
            <p:cNvSpPr txBox="1">
              <a:spLocks noChangeArrowheads="1"/>
            </p:cNvSpPr>
            <p:nvPr/>
          </p:nvSpPr>
          <p:spPr bwMode="auto">
            <a:xfrm>
              <a:off x="4046" y="263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7</a:t>
              </a:r>
            </a:p>
          </p:txBody>
        </p:sp>
        <p:sp>
          <p:nvSpPr>
            <p:cNvPr id="84067" name="Text Box 31"/>
            <p:cNvSpPr txBox="1">
              <a:spLocks noChangeArrowheads="1"/>
            </p:cNvSpPr>
            <p:nvPr/>
          </p:nvSpPr>
          <p:spPr bwMode="auto">
            <a:xfrm>
              <a:off x="4046" y="289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8</a:t>
              </a:r>
            </a:p>
          </p:txBody>
        </p:sp>
        <p:sp>
          <p:nvSpPr>
            <p:cNvPr id="84068" name="Text Box 32"/>
            <p:cNvSpPr txBox="1">
              <a:spLocks noChangeArrowheads="1"/>
            </p:cNvSpPr>
            <p:nvPr/>
          </p:nvSpPr>
          <p:spPr bwMode="auto">
            <a:xfrm>
              <a:off x="4046" y="31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9</a:t>
              </a:r>
            </a:p>
          </p:txBody>
        </p:sp>
        <p:sp>
          <p:nvSpPr>
            <p:cNvPr id="84069" name="Text Box 33"/>
            <p:cNvSpPr txBox="1">
              <a:spLocks noChangeArrowheads="1"/>
            </p:cNvSpPr>
            <p:nvPr/>
          </p:nvSpPr>
          <p:spPr bwMode="auto">
            <a:xfrm>
              <a:off x="4503" y="109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84070" name="Text Box 34"/>
            <p:cNvSpPr txBox="1">
              <a:spLocks noChangeArrowheads="1"/>
            </p:cNvSpPr>
            <p:nvPr/>
          </p:nvSpPr>
          <p:spPr bwMode="auto">
            <a:xfrm>
              <a:off x="4467" y="3129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3300"/>
                  </a:solidFill>
                </a:rPr>
                <a:t>\0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84071" name="Line 35"/>
            <p:cNvSpPr>
              <a:spLocks noChangeShapeType="1"/>
            </p:cNvSpPr>
            <p:nvPr/>
          </p:nvSpPr>
          <p:spPr bwMode="auto">
            <a:xfrm>
              <a:off x="4248" y="3384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2" name="Line 36"/>
            <p:cNvSpPr>
              <a:spLocks noChangeShapeType="1"/>
            </p:cNvSpPr>
            <p:nvPr/>
          </p:nvSpPr>
          <p:spPr bwMode="auto">
            <a:xfrm>
              <a:off x="4284" y="378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73" name="Text Box 37"/>
            <p:cNvSpPr txBox="1">
              <a:spLocks noChangeArrowheads="1"/>
            </p:cNvSpPr>
            <p:nvPr/>
          </p:nvSpPr>
          <p:spPr bwMode="auto">
            <a:xfrm>
              <a:off x="3998" y="375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24</a:t>
              </a:r>
            </a:p>
          </p:txBody>
        </p:sp>
        <p:sp>
          <p:nvSpPr>
            <p:cNvPr id="84074" name="Text Box 38"/>
            <p:cNvSpPr txBox="1">
              <a:spLocks noChangeArrowheads="1"/>
            </p:cNvSpPr>
            <p:nvPr/>
          </p:nvSpPr>
          <p:spPr bwMode="auto">
            <a:xfrm>
              <a:off x="4422" y="3463"/>
              <a:ext cx="344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FF3300"/>
                  </a:solidFill>
                </a:rPr>
                <a:t>…….</a:t>
              </a:r>
            </a:p>
          </p:txBody>
        </p:sp>
      </p:grpSp>
      <p:grpSp>
        <p:nvGrpSpPr>
          <p:cNvPr id="734247" name="Group 39"/>
          <p:cNvGrpSpPr>
            <a:grpSpLocks/>
          </p:cNvGrpSpPr>
          <p:nvPr/>
        </p:nvGrpSpPr>
        <p:grpSpPr bwMode="auto">
          <a:xfrm>
            <a:off x="6943725" y="901700"/>
            <a:ext cx="1444625" cy="5048250"/>
            <a:chOff x="3890" y="744"/>
            <a:chExt cx="910" cy="3180"/>
          </a:xfrm>
        </p:grpSpPr>
        <p:sp>
          <p:nvSpPr>
            <p:cNvPr id="84011" name="Rectangle 40"/>
            <p:cNvSpPr>
              <a:spLocks noChangeArrowheads="1"/>
            </p:cNvSpPr>
            <p:nvPr/>
          </p:nvSpPr>
          <p:spPr bwMode="auto">
            <a:xfrm>
              <a:off x="4152" y="744"/>
              <a:ext cx="624" cy="318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800000"/>
                </a:solidFill>
              </a:endParaRPr>
            </a:p>
          </p:txBody>
        </p:sp>
        <p:sp>
          <p:nvSpPr>
            <p:cNvPr id="84012" name="Line 41"/>
            <p:cNvSpPr>
              <a:spLocks noChangeShapeType="1"/>
            </p:cNvSpPr>
            <p:nvPr/>
          </p:nvSpPr>
          <p:spPr bwMode="auto">
            <a:xfrm>
              <a:off x="4164" y="984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3" name="Line 42"/>
            <p:cNvSpPr>
              <a:spLocks noChangeShapeType="1"/>
            </p:cNvSpPr>
            <p:nvPr/>
          </p:nvSpPr>
          <p:spPr bwMode="auto">
            <a:xfrm>
              <a:off x="4164" y="1243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4" name="Line 43"/>
            <p:cNvSpPr>
              <a:spLocks noChangeShapeType="1"/>
            </p:cNvSpPr>
            <p:nvPr/>
          </p:nvSpPr>
          <p:spPr bwMode="auto">
            <a:xfrm>
              <a:off x="4164" y="1503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5" name="Line 44"/>
            <p:cNvSpPr>
              <a:spLocks noChangeShapeType="1"/>
            </p:cNvSpPr>
            <p:nvPr/>
          </p:nvSpPr>
          <p:spPr bwMode="auto">
            <a:xfrm>
              <a:off x="4164" y="1762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6" name="Line 45"/>
            <p:cNvSpPr>
              <a:spLocks noChangeShapeType="1"/>
            </p:cNvSpPr>
            <p:nvPr/>
          </p:nvSpPr>
          <p:spPr bwMode="auto">
            <a:xfrm>
              <a:off x="4164" y="2281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7" name="Line 46"/>
            <p:cNvSpPr>
              <a:spLocks noChangeShapeType="1"/>
            </p:cNvSpPr>
            <p:nvPr/>
          </p:nvSpPr>
          <p:spPr bwMode="auto">
            <a:xfrm>
              <a:off x="4164" y="28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8" name="Line 47"/>
            <p:cNvSpPr>
              <a:spLocks noChangeShapeType="1"/>
            </p:cNvSpPr>
            <p:nvPr/>
          </p:nvSpPr>
          <p:spPr bwMode="auto">
            <a:xfrm>
              <a:off x="4164" y="306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9" name="Line 48"/>
            <p:cNvSpPr>
              <a:spLocks noChangeShapeType="1"/>
            </p:cNvSpPr>
            <p:nvPr/>
          </p:nvSpPr>
          <p:spPr bwMode="auto">
            <a:xfrm>
              <a:off x="4164" y="2541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20" name="Line 49"/>
            <p:cNvSpPr>
              <a:spLocks noChangeShapeType="1"/>
            </p:cNvSpPr>
            <p:nvPr/>
          </p:nvSpPr>
          <p:spPr bwMode="auto">
            <a:xfrm>
              <a:off x="4164" y="2022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21" name="Text Box 50"/>
            <p:cNvSpPr txBox="1">
              <a:spLocks noChangeArrowheads="1"/>
            </p:cNvSpPr>
            <p:nvPr/>
          </p:nvSpPr>
          <p:spPr bwMode="auto">
            <a:xfrm>
              <a:off x="4383" y="753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84022" name="Text Box 51"/>
            <p:cNvSpPr txBox="1">
              <a:spLocks noChangeArrowheads="1"/>
            </p:cNvSpPr>
            <p:nvPr/>
          </p:nvSpPr>
          <p:spPr bwMode="auto">
            <a:xfrm>
              <a:off x="4383" y="1262"/>
              <a:ext cx="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84023" name="Text Box 52"/>
            <p:cNvSpPr txBox="1">
              <a:spLocks noChangeArrowheads="1"/>
            </p:cNvSpPr>
            <p:nvPr/>
          </p:nvSpPr>
          <p:spPr bwMode="auto">
            <a:xfrm>
              <a:off x="4383" y="151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84024" name="Text Box 53"/>
            <p:cNvSpPr txBox="1">
              <a:spLocks noChangeArrowheads="1"/>
            </p:cNvSpPr>
            <p:nvPr/>
          </p:nvSpPr>
          <p:spPr bwMode="auto">
            <a:xfrm>
              <a:off x="4371" y="1762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84025" name="Text Box 54"/>
            <p:cNvSpPr txBox="1">
              <a:spLocks noChangeArrowheads="1"/>
            </p:cNvSpPr>
            <p:nvPr/>
          </p:nvSpPr>
          <p:spPr bwMode="auto">
            <a:xfrm>
              <a:off x="3938" y="76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0</a:t>
              </a:r>
            </a:p>
          </p:txBody>
        </p:sp>
        <p:sp>
          <p:nvSpPr>
            <p:cNvPr id="84026" name="Text Box 55"/>
            <p:cNvSpPr txBox="1">
              <a:spLocks noChangeArrowheads="1"/>
            </p:cNvSpPr>
            <p:nvPr/>
          </p:nvSpPr>
          <p:spPr bwMode="auto">
            <a:xfrm>
              <a:off x="3938" y="10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1</a:t>
              </a:r>
            </a:p>
          </p:txBody>
        </p:sp>
        <p:sp>
          <p:nvSpPr>
            <p:cNvPr id="84027" name="Text Box 56"/>
            <p:cNvSpPr txBox="1">
              <a:spLocks noChangeArrowheads="1"/>
            </p:cNvSpPr>
            <p:nvPr/>
          </p:nvSpPr>
          <p:spPr bwMode="auto">
            <a:xfrm>
              <a:off x="3938" y="12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2</a:t>
              </a:r>
            </a:p>
          </p:txBody>
        </p:sp>
        <p:sp>
          <p:nvSpPr>
            <p:cNvPr id="84028" name="Text Box 57"/>
            <p:cNvSpPr txBox="1">
              <a:spLocks noChangeArrowheads="1"/>
            </p:cNvSpPr>
            <p:nvPr/>
          </p:nvSpPr>
          <p:spPr bwMode="auto">
            <a:xfrm>
              <a:off x="3938" y="15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3</a:t>
              </a:r>
            </a:p>
          </p:txBody>
        </p:sp>
        <p:sp>
          <p:nvSpPr>
            <p:cNvPr id="84029" name="Text Box 58"/>
            <p:cNvSpPr txBox="1">
              <a:spLocks noChangeArrowheads="1"/>
            </p:cNvSpPr>
            <p:nvPr/>
          </p:nvSpPr>
          <p:spPr bwMode="auto">
            <a:xfrm>
              <a:off x="3938" y="17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4</a:t>
              </a:r>
            </a:p>
          </p:txBody>
        </p:sp>
        <p:sp>
          <p:nvSpPr>
            <p:cNvPr id="84030" name="Text Box 59"/>
            <p:cNvSpPr txBox="1">
              <a:spLocks noChangeArrowheads="1"/>
            </p:cNvSpPr>
            <p:nvPr/>
          </p:nvSpPr>
          <p:spPr bwMode="auto">
            <a:xfrm>
              <a:off x="3938" y="20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5</a:t>
              </a:r>
            </a:p>
          </p:txBody>
        </p:sp>
        <p:sp>
          <p:nvSpPr>
            <p:cNvPr id="84031" name="Text Box 60"/>
            <p:cNvSpPr txBox="1">
              <a:spLocks noChangeArrowheads="1"/>
            </p:cNvSpPr>
            <p:nvPr/>
          </p:nvSpPr>
          <p:spPr bwMode="auto">
            <a:xfrm>
              <a:off x="3938" y="22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6</a:t>
              </a:r>
            </a:p>
          </p:txBody>
        </p:sp>
        <p:sp>
          <p:nvSpPr>
            <p:cNvPr id="84032" name="Text Box 61"/>
            <p:cNvSpPr txBox="1">
              <a:spLocks noChangeArrowheads="1"/>
            </p:cNvSpPr>
            <p:nvPr/>
          </p:nvSpPr>
          <p:spPr bwMode="auto">
            <a:xfrm>
              <a:off x="3938" y="254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7</a:t>
              </a:r>
            </a:p>
          </p:txBody>
        </p:sp>
        <p:sp>
          <p:nvSpPr>
            <p:cNvPr id="84033" name="Text Box 62"/>
            <p:cNvSpPr txBox="1">
              <a:spLocks noChangeArrowheads="1"/>
            </p:cNvSpPr>
            <p:nvPr/>
          </p:nvSpPr>
          <p:spPr bwMode="auto">
            <a:xfrm>
              <a:off x="3938" y="27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8</a:t>
              </a:r>
            </a:p>
          </p:txBody>
        </p:sp>
        <p:sp>
          <p:nvSpPr>
            <p:cNvPr id="84034" name="Text Box 63"/>
            <p:cNvSpPr txBox="1">
              <a:spLocks noChangeArrowheads="1"/>
            </p:cNvSpPr>
            <p:nvPr/>
          </p:nvSpPr>
          <p:spPr bwMode="auto">
            <a:xfrm>
              <a:off x="393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9</a:t>
              </a:r>
            </a:p>
          </p:txBody>
        </p:sp>
        <p:sp>
          <p:nvSpPr>
            <p:cNvPr id="84035" name="Text Box 64"/>
            <p:cNvSpPr txBox="1">
              <a:spLocks noChangeArrowheads="1"/>
            </p:cNvSpPr>
            <p:nvPr/>
          </p:nvSpPr>
          <p:spPr bwMode="auto">
            <a:xfrm>
              <a:off x="4395" y="99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84036" name="Text Box 65"/>
            <p:cNvSpPr txBox="1">
              <a:spLocks noChangeArrowheads="1"/>
            </p:cNvSpPr>
            <p:nvPr/>
          </p:nvSpPr>
          <p:spPr bwMode="auto">
            <a:xfrm>
              <a:off x="4359" y="2013"/>
              <a:ext cx="2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3300"/>
                  </a:solidFill>
                </a:rPr>
                <a:t>\0</a:t>
              </a:r>
              <a:endParaRPr kumimoji="1"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84037" name="Line 66"/>
            <p:cNvSpPr>
              <a:spLocks noChangeShapeType="1"/>
            </p:cNvSpPr>
            <p:nvPr/>
          </p:nvSpPr>
          <p:spPr bwMode="auto">
            <a:xfrm>
              <a:off x="4140" y="3288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8" name="Line 67"/>
            <p:cNvSpPr>
              <a:spLocks noChangeShapeType="1"/>
            </p:cNvSpPr>
            <p:nvPr/>
          </p:nvSpPr>
          <p:spPr bwMode="auto">
            <a:xfrm>
              <a:off x="4176" y="3684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39" name="Text Box 68"/>
            <p:cNvSpPr txBox="1">
              <a:spLocks noChangeArrowheads="1"/>
            </p:cNvSpPr>
            <p:nvPr/>
          </p:nvSpPr>
          <p:spPr bwMode="auto">
            <a:xfrm>
              <a:off x="3890" y="366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/>
                <a:t>24</a:t>
              </a:r>
            </a:p>
          </p:txBody>
        </p:sp>
        <p:sp>
          <p:nvSpPr>
            <p:cNvPr id="84040" name="Text Box 69"/>
            <p:cNvSpPr txBox="1">
              <a:spLocks noChangeArrowheads="1"/>
            </p:cNvSpPr>
            <p:nvPr/>
          </p:nvSpPr>
          <p:spPr bwMode="auto">
            <a:xfrm>
              <a:off x="4314" y="3367"/>
              <a:ext cx="344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FF3300"/>
                  </a:solidFill>
                </a:rPr>
                <a:t>…….</a:t>
              </a:r>
            </a:p>
          </p:txBody>
        </p:sp>
        <p:sp>
          <p:nvSpPr>
            <p:cNvPr id="84041" name="Text Box 70"/>
            <p:cNvSpPr txBox="1">
              <a:spLocks noChangeArrowheads="1"/>
            </p:cNvSpPr>
            <p:nvPr/>
          </p:nvSpPr>
          <p:spPr bwMode="auto">
            <a:xfrm>
              <a:off x="4350" y="2479"/>
              <a:ext cx="344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FF3300"/>
                  </a:solidFill>
                </a:rPr>
                <a:t>…….</a:t>
              </a:r>
            </a:p>
          </p:txBody>
        </p:sp>
      </p:grpSp>
      <p:grpSp>
        <p:nvGrpSpPr>
          <p:cNvPr id="734279" name="Group 71"/>
          <p:cNvGrpSpPr>
            <a:grpSpLocks/>
          </p:cNvGrpSpPr>
          <p:nvPr/>
        </p:nvGrpSpPr>
        <p:grpSpPr bwMode="auto">
          <a:xfrm>
            <a:off x="6943725" y="908050"/>
            <a:ext cx="1444625" cy="5048250"/>
            <a:chOff x="3950" y="768"/>
            <a:chExt cx="910" cy="3180"/>
          </a:xfrm>
        </p:grpSpPr>
        <p:grpSp>
          <p:nvGrpSpPr>
            <p:cNvPr id="83976" name="Group 72"/>
            <p:cNvGrpSpPr>
              <a:grpSpLocks/>
            </p:cNvGrpSpPr>
            <p:nvPr/>
          </p:nvGrpSpPr>
          <p:grpSpPr bwMode="auto">
            <a:xfrm>
              <a:off x="3950" y="768"/>
              <a:ext cx="910" cy="3180"/>
              <a:chOff x="3998" y="840"/>
              <a:chExt cx="910" cy="3180"/>
            </a:xfrm>
          </p:grpSpPr>
          <p:sp>
            <p:nvSpPr>
              <p:cNvPr id="83978" name="Rectangle 73"/>
              <p:cNvSpPr>
                <a:spLocks noChangeArrowheads="1"/>
              </p:cNvSpPr>
              <p:nvPr/>
            </p:nvSpPr>
            <p:spPr bwMode="auto">
              <a:xfrm>
                <a:off x="4260" y="840"/>
                <a:ext cx="624" cy="3180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000">
                  <a:solidFill>
                    <a:srgbClr val="800000"/>
                  </a:solidFill>
                </a:endParaRPr>
              </a:p>
            </p:txBody>
          </p:sp>
          <p:sp>
            <p:nvSpPr>
              <p:cNvPr id="83979" name="Line 74"/>
              <p:cNvSpPr>
                <a:spLocks noChangeShapeType="1"/>
              </p:cNvSpPr>
              <p:nvPr/>
            </p:nvSpPr>
            <p:spPr bwMode="auto">
              <a:xfrm>
                <a:off x="4272" y="1080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0" name="Line 75"/>
              <p:cNvSpPr>
                <a:spLocks noChangeShapeType="1"/>
              </p:cNvSpPr>
              <p:nvPr/>
            </p:nvSpPr>
            <p:spPr bwMode="auto">
              <a:xfrm>
                <a:off x="4272" y="1339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1" name="Line 76"/>
              <p:cNvSpPr>
                <a:spLocks noChangeShapeType="1"/>
              </p:cNvSpPr>
              <p:nvPr/>
            </p:nvSpPr>
            <p:spPr bwMode="auto">
              <a:xfrm>
                <a:off x="4272" y="1599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2" name="Line 77"/>
              <p:cNvSpPr>
                <a:spLocks noChangeShapeType="1"/>
              </p:cNvSpPr>
              <p:nvPr/>
            </p:nvSpPr>
            <p:spPr bwMode="auto">
              <a:xfrm>
                <a:off x="4272" y="185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3" name="Line 78"/>
              <p:cNvSpPr>
                <a:spLocks noChangeShapeType="1"/>
              </p:cNvSpPr>
              <p:nvPr/>
            </p:nvSpPr>
            <p:spPr bwMode="auto">
              <a:xfrm>
                <a:off x="4272" y="2377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4" name="Line 79"/>
              <p:cNvSpPr>
                <a:spLocks noChangeShapeType="1"/>
              </p:cNvSpPr>
              <p:nvPr/>
            </p:nvSpPr>
            <p:spPr bwMode="auto">
              <a:xfrm>
                <a:off x="4272" y="2896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5" name="Line 80"/>
              <p:cNvSpPr>
                <a:spLocks noChangeShapeType="1"/>
              </p:cNvSpPr>
              <p:nvPr/>
            </p:nvSpPr>
            <p:spPr bwMode="auto">
              <a:xfrm>
                <a:off x="4272" y="3156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6" name="Line 81"/>
              <p:cNvSpPr>
                <a:spLocks noChangeShapeType="1"/>
              </p:cNvSpPr>
              <p:nvPr/>
            </p:nvSpPr>
            <p:spPr bwMode="auto">
              <a:xfrm>
                <a:off x="4272" y="2637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7" name="Line 82"/>
              <p:cNvSpPr>
                <a:spLocks noChangeShapeType="1"/>
              </p:cNvSpPr>
              <p:nvPr/>
            </p:nvSpPr>
            <p:spPr bwMode="auto">
              <a:xfrm>
                <a:off x="4272" y="211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988" name="Text Box 83"/>
              <p:cNvSpPr txBox="1">
                <a:spLocks noChangeArrowheads="1"/>
              </p:cNvSpPr>
              <p:nvPr/>
            </p:nvSpPr>
            <p:spPr bwMode="auto">
              <a:xfrm>
                <a:off x="4491" y="849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FF"/>
                    </a:solidFill>
                  </a:rPr>
                  <a:t>T</a:t>
                </a:r>
              </a:p>
            </p:txBody>
          </p:sp>
          <p:sp>
            <p:nvSpPr>
              <p:cNvPr id="83989" name="Text Box 84"/>
              <p:cNvSpPr txBox="1">
                <a:spLocks noChangeArrowheads="1"/>
              </p:cNvSpPr>
              <p:nvPr/>
            </p:nvSpPr>
            <p:spPr bwMode="auto">
              <a:xfrm>
                <a:off x="4491" y="1358"/>
                <a:ext cx="1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FF"/>
                    </a:solidFill>
                  </a:rPr>
                  <a:t>r</a:t>
                </a:r>
              </a:p>
            </p:txBody>
          </p:sp>
          <p:sp>
            <p:nvSpPr>
              <p:cNvPr id="83990" name="Text Box 85"/>
              <p:cNvSpPr txBox="1">
                <a:spLocks noChangeArrowheads="1"/>
              </p:cNvSpPr>
              <p:nvPr/>
            </p:nvSpPr>
            <p:spPr bwMode="auto">
              <a:xfrm>
                <a:off x="4491" y="161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83991" name="Text Box 86"/>
              <p:cNvSpPr txBox="1">
                <a:spLocks noChangeArrowheads="1"/>
              </p:cNvSpPr>
              <p:nvPr/>
            </p:nvSpPr>
            <p:spPr bwMode="auto">
              <a:xfrm>
                <a:off x="4479" y="185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83992" name="Text Box 87"/>
              <p:cNvSpPr txBox="1">
                <a:spLocks noChangeArrowheads="1"/>
              </p:cNvSpPr>
              <p:nvPr/>
            </p:nvSpPr>
            <p:spPr bwMode="auto">
              <a:xfrm>
                <a:off x="4479" y="2355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FF3300"/>
                    </a:solidFill>
                  </a:rPr>
                  <a:t>\0</a:t>
                </a:r>
                <a:endParaRPr kumimoji="1"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3993" name="Text Box 88"/>
              <p:cNvSpPr txBox="1">
                <a:spLocks noChangeArrowheads="1"/>
              </p:cNvSpPr>
              <p:nvPr/>
            </p:nvSpPr>
            <p:spPr bwMode="auto">
              <a:xfrm>
                <a:off x="4479" y="265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3994" name="Text Box 89"/>
              <p:cNvSpPr txBox="1">
                <a:spLocks noChangeArrowheads="1"/>
              </p:cNvSpPr>
              <p:nvPr/>
            </p:nvSpPr>
            <p:spPr bwMode="auto">
              <a:xfrm>
                <a:off x="4491" y="2890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3995" name="Text Box 90"/>
              <p:cNvSpPr txBox="1">
                <a:spLocks noChangeArrowheads="1"/>
              </p:cNvSpPr>
              <p:nvPr/>
            </p:nvSpPr>
            <p:spPr bwMode="auto">
              <a:xfrm>
                <a:off x="4046" y="86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0</a:t>
                </a:r>
              </a:p>
            </p:txBody>
          </p:sp>
          <p:sp>
            <p:nvSpPr>
              <p:cNvPr id="83996" name="Text Box 91"/>
              <p:cNvSpPr txBox="1">
                <a:spLocks noChangeArrowheads="1"/>
              </p:cNvSpPr>
              <p:nvPr/>
            </p:nvSpPr>
            <p:spPr bwMode="auto">
              <a:xfrm>
                <a:off x="4046" y="1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1</a:t>
                </a:r>
              </a:p>
            </p:txBody>
          </p:sp>
          <p:sp>
            <p:nvSpPr>
              <p:cNvPr id="83997" name="Text Box 92"/>
              <p:cNvSpPr txBox="1">
                <a:spLocks noChangeArrowheads="1"/>
              </p:cNvSpPr>
              <p:nvPr/>
            </p:nvSpPr>
            <p:spPr bwMode="auto">
              <a:xfrm>
                <a:off x="4046" y="13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2</a:t>
                </a:r>
              </a:p>
            </p:txBody>
          </p:sp>
          <p:sp>
            <p:nvSpPr>
              <p:cNvPr id="83998" name="Text Box 93"/>
              <p:cNvSpPr txBox="1">
                <a:spLocks noChangeArrowheads="1"/>
              </p:cNvSpPr>
              <p:nvPr/>
            </p:nvSpPr>
            <p:spPr bwMode="auto">
              <a:xfrm>
                <a:off x="4046" y="16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3</a:t>
                </a:r>
              </a:p>
            </p:txBody>
          </p:sp>
          <p:sp>
            <p:nvSpPr>
              <p:cNvPr id="83999" name="Text Box 94"/>
              <p:cNvSpPr txBox="1">
                <a:spLocks noChangeArrowheads="1"/>
              </p:cNvSpPr>
              <p:nvPr/>
            </p:nvSpPr>
            <p:spPr bwMode="auto">
              <a:xfrm>
                <a:off x="4046" y="187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4</a:t>
                </a:r>
              </a:p>
            </p:txBody>
          </p:sp>
          <p:sp>
            <p:nvSpPr>
              <p:cNvPr id="84000" name="Text Box 95"/>
              <p:cNvSpPr txBox="1">
                <a:spLocks noChangeArrowheads="1"/>
              </p:cNvSpPr>
              <p:nvPr/>
            </p:nvSpPr>
            <p:spPr bwMode="auto">
              <a:xfrm>
                <a:off x="4046" y="21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5</a:t>
                </a:r>
              </a:p>
            </p:txBody>
          </p:sp>
          <p:sp>
            <p:nvSpPr>
              <p:cNvPr id="84001" name="Text Box 96"/>
              <p:cNvSpPr txBox="1">
                <a:spLocks noChangeArrowheads="1"/>
              </p:cNvSpPr>
              <p:nvPr/>
            </p:nvSpPr>
            <p:spPr bwMode="auto">
              <a:xfrm>
                <a:off x="4046" y="238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6</a:t>
                </a:r>
              </a:p>
            </p:txBody>
          </p:sp>
          <p:sp>
            <p:nvSpPr>
              <p:cNvPr id="84002" name="Text Box 97"/>
              <p:cNvSpPr txBox="1">
                <a:spLocks noChangeArrowheads="1"/>
              </p:cNvSpPr>
              <p:nvPr/>
            </p:nvSpPr>
            <p:spPr bwMode="auto">
              <a:xfrm>
                <a:off x="4046" y="26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7</a:t>
                </a:r>
              </a:p>
            </p:txBody>
          </p:sp>
          <p:sp>
            <p:nvSpPr>
              <p:cNvPr id="84003" name="Text Box 98"/>
              <p:cNvSpPr txBox="1">
                <a:spLocks noChangeArrowheads="1"/>
              </p:cNvSpPr>
              <p:nvPr/>
            </p:nvSpPr>
            <p:spPr bwMode="auto">
              <a:xfrm>
                <a:off x="4046" y="289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8</a:t>
                </a:r>
              </a:p>
            </p:txBody>
          </p:sp>
          <p:sp>
            <p:nvSpPr>
              <p:cNvPr id="84004" name="Text Box 99"/>
              <p:cNvSpPr txBox="1">
                <a:spLocks noChangeArrowheads="1"/>
              </p:cNvSpPr>
              <p:nvPr/>
            </p:nvSpPr>
            <p:spPr bwMode="auto">
              <a:xfrm>
                <a:off x="4046" y="314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9</a:t>
                </a:r>
              </a:p>
            </p:txBody>
          </p:sp>
          <p:sp>
            <p:nvSpPr>
              <p:cNvPr id="84005" name="Text Box 100"/>
              <p:cNvSpPr txBox="1">
                <a:spLocks noChangeArrowheads="1"/>
              </p:cNvSpPr>
              <p:nvPr/>
            </p:nvSpPr>
            <p:spPr bwMode="auto">
              <a:xfrm>
                <a:off x="4503" y="109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>
                    <a:solidFill>
                      <a:srgbClr val="0000FF"/>
                    </a:solidFill>
                  </a:rPr>
                  <a:t>u</a:t>
                </a:r>
              </a:p>
            </p:txBody>
          </p:sp>
          <p:sp>
            <p:nvSpPr>
              <p:cNvPr id="84006" name="Text Box 101"/>
              <p:cNvSpPr txBox="1">
                <a:spLocks noChangeArrowheads="1"/>
              </p:cNvSpPr>
              <p:nvPr/>
            </p:nvSpPr>
            <p:spPr bwMode="auto">
              <a:xfrm>
                <a:off x="4467" y="3118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4007" name="Line 102"/>
              <p:cNvSpPr>
                <a:spLocks noChangeShapeType="1"/>
              </p:cNvSpPr>
              <p:nvPr/>
            </p:nvSpPr>
            <p:spPr bwMode="auto">
              <a:xfrm>
                <a:off x="4248" y="3384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08" name="Line 103"/>
              <p:cNvSpPr>
                <a:spLocks noChangeShapeType="1"/>
              </p:cNvSpPr>
              <p:nvPr/>
            </p:nvSpPr>
            <p:spPr bwMode="auto">
              <a:xfrm>
                <a:off x="4284" y="3780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09" name="Text Box 104"/>
              <p:cNvSpPr txBox="1">
                <a:spLocks noChangeArrowheads="1"/>
              </p:cNvSpPr>
              <p:nvPr/>
            </p:nvSpPr>
            <p:spPr bwMode="auto">
              <a:xfrm>
                <a:off x="3998" y="3756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800"/>
                  <a:t>24</a:t>
                </a:r>
              </a:p>
            </p:txBody>
          </p:sp>
          <p:sp>
            <p:nvSpPr>
              <p:cNvPr id="84010" name="Text Box 105"/>
              <p:cNvSpPr txBox="1">
                <a:spLocks noChangeArrowheads="1"/>
              </p:cNvSpPr>
              <p:nvPr/>
            </p:nvSpPr>
            <p:spPr bwMode="auto">
              <a:xfrm>
                <a:off x="4422" y="3463"/>
                <a:ext cx="344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solidFill>
                      <a:srgbClr val="FF3300"/>
                    </a:solidFill>
                  </a:rPr>
                  <a:t>…….</a:t>
                </a:r>
              </a:p>
            </p:txBody>
          </p:sp>
        </p:grpSp>
        <p:sp>
          <p:nvSpPr>
            <p:cNvPr id="83977" name="Text Box 106"/>
            <p:cNvSpPr txBox="1">
              <a:spLocks noChangeArrowheads="1"/>
            </p:cNvSpPr>
            <p:nvPr/>
          </p:nvSpPr>
          <p:spPr bwMode="auto">
            <a:xfrm>
              <a:off x="4398" y="2743"/>
              <a:ext cx="344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rgbClr val="FF3300"/>
                  </a:solidFill>
                </a:rPr>
                <a:t>…...</a:t>
              </a:r>
            </a:p>
          </p:txBody>
        </p: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4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3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 autoUpdateAnimBg="0"/>
      <p:bldP spid="734211" grpId="0" animBg="1" autoUpdateAnimBg="0"/>
      <p:bldP spid="734212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9" name="Text Box 7"/>
          <p:cNvSpPr txBox="1">
            <a:spLocks noChangeArrowheads="1"/>
          </p:cNvSpPr>
          <p:nvPr/>
        </p:nvSpPr>
        <p:spPr bwMode="auto">
          <a:xfrm>
            <a:off x="395288" y="692150"/>
            <a:ext cx="8748712" cy="56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5. strcmp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函数 </a:t>
            </a:r>
          </a:p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格式：</a:t>
            </a:r>
            <a:r>
              <a:rPr kumimoji="1" lang="en-US" altLang="zh-CN" sz="2800" b="1">
                <a:latin typeface="宋体" panose="02010600030101010101" pitchFamily="2" charset="-122"/>
              </a:rPr>
              <a:t>strcmp(</a:t>
            </a:r>
            <a:r>
              <a:rPr kumimoji="1" lang="zh-CN" altLang="zh-CN" sz="2800" b="1">
                <a:latin typeface="宋体" panose="02010600030101010101" pitchFamily="2" charset="-122"/>
              </a:rPr>
              <a:t>字符串1,字符串2)</a:t>
            </a:r>
          </a:p>
          <a:p>
            <a:pPr eaLnBrk="1" hangingPunct="1"/>
            <a:r>
              <a:rPr kumimoji="1" lang="zh-CN" altLang="zh-CN" sz="2800" b="1">
                <a:latin typeface="宋体" panose="02010600030101010101" pitchFamily="2" charset="-122"/>
              </a:rPr>
              <a:t>功能：比较两个字符串</a:t>
            </a:r>
          </a:p>
          <a:p>
            <a:pPr eaLnBrk="1" hangingPunct="1"/>
            <a:r>
              <a:rPr kumimoji="1" lang="zh-CN" altLang="zh-CN" sz="2800" b="1">
                <a:latin typeface="宋体" panose="02010600030101010101" pitchFamily="2" charset="-122"/>
              </a:rPr>
              <a:t>比较规则：从左向右逐个字符比较（</a:t>
            </a:r>
            <a:r>
              <a:rPr kumimoji="1" lang="en-US" altLang="zh-CN" sz="2800" b="1">
                <a:latin typeface="宋体" panose="02010600030101010101" pitchFamily="2" charset="-122"/>
              </a:rPr>
              <a:t>ASCII</a:t>
            </a:r>
            <a:r>
              <a:rPr kumimoji="1" lang="zh-CN" altLang="zh-CN" sz="2800" b="1">
                <a:latin typeface="宋体" panose="02010600030101010101" pitchFamily="2" charset="-122"/>
              </a:rPr>
              <a:t>码），直到</a:t>
            </a:r>
            <a:r>
              <a:rPr kumimoji="1" lang="zh-CN" altLang="en-US" sz="2800" b="1">
                <a:latin typeface="宋体" panose="02010600030101010101" pitchFamily="2" charset="-122"/>
              </a:rPr>
              <a:t>      	     </a:t>
            </a:r>
            <a:r>
              <a:rPr kumimoji="1" lang="zh-CN" altLang="zh-CN" sz="2800" b="1">
                <a:latin typeface="宋体" panose="02010600030101010101" pitchFamily="2" charset="-122"/>
              </a:rPr>
              <a:t>遇到不同字符或‘\0’ </a:t>
            </a:r>
            <a:endParaRPr kumimoji="1" lang="en-US" altLang="zh-CN" sz="2800" b="1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zh-CN" sz="2800" b="1">
                <a:latin typeface="宋体" panose="02010600030101010101" pitchFamily="2" charset="-122"/>
              </a:rPr>
              <a:t>返值：</a:t>
            </a:r>
            <a:r>
              <a:rPr kumimoji="1" lang="en-US" altLang="zh-CN" sz="2800" b="1">
                <a:latin typeface="宋体" panose="02010600030101010101" pitchFamily="2" charset="-122"/>
              </a:rPr>
              <a:t>a. </a:t>
            </a:r>
            <a:r>
              <a:rPr kumimoji="1" lang="zh-CN" altLang="zh-CN" sz="2800" b="1">
                <a:latin typeface="宋体" panose="02010600030101010101" pitchFamily="2" charset="-122"/>
              </a:rPr>
              <a:t>若字符串1&lt; 字符串2， 返回负整数</a:t>
            </a:r>
          </a:p>
          <a:p>
            <a:pPr eaLnBrk="1" hangingPunct="1"/>
            <a:r>
              <a:rPr kumimoji="1" lang="zh-CN" altLang="zh-CN" sz="2800" b="1">
                <a:latin typeface="宋体" panose="02010600030101010101" pitchFamily="2" charset="-122"/>
              </a:rPr>
              <a:t>      </a:t>
            </a:r>
            <a:r>
              <a:rPr kumimoji="1" lang="en-US" altLang="zh-CN" sz="2800" b="1">
                <a:latin typeface="宋体" panose="02010600030101010101" pitchFamily="2" charset="-122"/>
              </a:rPr>
              <a:t>b. </a:t>
            </a:r>
            <a:r>
              <a:rPr kumimoji="1" lang="zh-CN" altLang="zh-CN" sz="2800" b="1">
                <a:latin typeface="宋体" panose="02010600030101010101" pitchFamily="2" charset="-122"/>
              </a:rPr>
              <a:t>若字符串1&gt; 字符串2， 返回正整数</a:t>
            </a:r>
          </a:p>
          <a:p>
            <a:pPr eaLnBrk="1" hangingPunct="1"/>
            <a:r>
              <a:rPr kumimoji="1" lang="zh-CN" altLang="zh-CN" sz="2800" b="1">
                <a:latin typeface="宋体" panose="02010600030101010101" pitchFamily="2" charset="-122"/>
              </a:rPr>
              <a:t>      </a:t>
            </a:r>
            <a:r>
              <a:rPr kumimoji="1" lang="en-US" altLang="zh-CN" sz="2800" b="1">
                <a:latin typeface="宋体" panose="02010600030101010101" pitchFamily="2" charset="-122"/>
              </a:rPr>
              <a:t>c. </a:t>
            </a:r>
            <a:r>
              <a:rPr kumimoji="1" lang="zh-CN" altLang="zh-CN" sz="2800" b="1">
                <a:latin typeface="宋体" panose="02010600030101010101" pitchFamily="2" charset="-122"/>
              </a:rPr>
              <a:t>若字符串1== 字符串2， 返回零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例如：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strcmp(str1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str2);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      strcmp(″China″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″Korea″);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      strcmp(str1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Courier New" panose="02070309020205020404" pitchFamily="49" charset="0"/>
              </a:rPr>
              <a:t>″Beijing″);</a:t>
            </a:r>
            <a:endParaRPr kumimoji="1" lang="zh-CN" altLang="zh-CN" sz="2800" b="1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说明：</a:t>
            </a:r>
            <a:r>
              <a:rPr kumimoji="1" lang="zh-CN" altLang="zh-CN" sz="2800" b="1">
                <a:latin typeface="宋体" panose="02010600030101010101" pitchFamily="2" charset="-122"/>
              </a:rPr>
              <a:t>字符串比较不能用“</a:t>
            </a:r>
            <a:r>
              <a:rPr kumimoji="1" lang="en-US" altLang="zh-CN" sz="2800" b="1">
                <a:latin typeface="宋体" panose="02010600030101010101" pitchFamily="2" charset="-122"/>
              </a:rPr>
              <a:t>&gt;</a:t>
            </a:r>
            <a:r>
              <a:rPr kumimoji="1" lang="zh-CN" altLang="zh-CN" sz="2800" b="1">
                <a:latin typeface="宋体" panose="02010600030101010101" pitchFamily="2" charset="-122"/>
              </a:rPr>
              <a:t>”</a:t>
            </a:r>
            <a:r>
              <a:rPr kumimoji="1" lang="en-US" altLang="zh-CN" sz="2800" b="1">
                <a:latin typeface="宋体" panose="02010600030101010101" pitchFamily="2" charset="-122"/>
              </a:rPr>
              <a:t>“&lt;”</a:t>
            </a:r>
            <a:r>
              <a:rPr kumimoji="1" lang="zh-CN" altLang="zh-CN" sz="2800" b="1">
                <a:latin typeface="宋体" panose="02010600030101010101" pitchFamily="2" charset="-122"/>
              </a:rPr>
              <a:t>,必须用</a:t>
            </a:r>
            <a:r>
              <a:rPr kumimoji="1" lang="en-US" altLang="zh-CN" sz="2800" b="1">
                <a:latin typeface="宋体" panose="02010600030101010101" pitchFamily="2" charset="-122"/>
              </a:rPr>
              <a:t>strcmp</a:t>
            </a:r>
            <a:r>
              <a:rPr lang="zh-CN" altLang="en-US" sz="2800" b="1">
                <a:latin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ChangeArrowheads="1"/>
          </p:cNvSpPr>
          <p:nvPr/>
        </p:nvSpPr>
        <p:spPr bwMode="auto">
          <a:xfrm>
            <a:off x="684213" y="549275"/>
            <a:ext cx="8135937" cy="5040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#include &lt;string.h&gt;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main()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char username[15],pwd[15];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printf("\n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请输入用户名：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" 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gets(username);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printf("\n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请输入密码：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gets(pwd);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if((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strcmp(username,"John")==0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) &amp;&amp;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                  (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strcmp(pwd,"123456")==0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))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	printf("\n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您已成功登录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\n ");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else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		printf("\n 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用户名和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或密码无效 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\n "); 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5651500" y="549275"/>
            <a:ext cx="3095625" cy="13112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请输入用户名：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john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请输入密码：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123456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用户名和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或密码无效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651500" y="2133600"/>
            <a:ext cx="3095625" cy="13112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请输入用户名：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John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请输入密码：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123456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您已成功登录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animBg="1"/>
      <p:bldP spid="735235" grpId="0" animBg="1"/>
      <p:bldP spid="7352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684213" y="1052513"/>
            <a:ext cx="8064500" cy="603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600" b="1" u="sng" dirty="0">
                <a:solidFill>
                  <a:srgbClr val="CC0000"/>
                </a:solidFill>
              </a:rPr>
              <a:t>说明：</a:t>
            </a:r>
            <a:endParaRPr kumimoji="1" lang="zh-CN" altLang="en-US" sz="36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dirty="0" smtClean="0">
                <a:latin typeface="宋体" panose="02010600030101010101" pitchFamily="2" charset="-122"/>
              </a:rPr>
              <a:t>1.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C89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标准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规定</a:t>
            </a:r>
            <a:r>
              <a:rPr kumimoji="1" lang="zh-CN" altLang="en-US" sz="2800" dirty="0">
                <a:latin typeface="宋体" panose="02010600030101010101" pitchFamily="2" charset="-122"/>
              </a:rPr>
              <a:t>：必须使用常量表达式指明数组长度；也就是说，数组长度中不能包含变量，不管该变量有没有初始化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dirty="0" smtClean="0">
                <a:latin typeface="宋体" panose="02010600030101010101" pitchFamily="2" charset="-122"/>
              </a:rPr>
              <a:t>2.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C99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标准规定</a:t>
            </a:r>
            <a:r>
              <a:rPr kumimoji="1" lang="zh-CN" altLang="en-US" sz="2800" dirty="0">
                <a:latin typeface="宋体" panose="02010600030101010101" pitchFamily="2" charset="-122"/>
              </a:rPr>
              <a:t>：可以使用变量指明数组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长度。</a:t>
            </a:r>
            <a:endParaRPr kumimoji="1" lang="en-US" altLang="zh-CN" sz="2800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开源组织的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GCC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和 </a:t>
            </a:r>
            <a:r>
              <a:rPr kumimoji="1" lang="en-US" altLang="zh-CN" sz="2400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Xcode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使用的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LLVM/Clang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已经支持了大部分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几乎全部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的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C99 </a:t>
            </a: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标准</a:t>
            </a:r>
            <a:endParaRPr kumimoji="1" lang="en-US" altLang="zh-CN" sz="2400" dirty="0" smtClean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微软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的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VC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VS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对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C99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却不感兴趣，直到后来的 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VS2013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VS2015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VS2017 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才慢慢支持，而且支持得还</a:t>
            </a:r>
            <a:r>
              <a:rPr kumimoji="1"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不好</a:t>
            </a:r>
            <a:endParaRPr kumimoji="1" lang="en-US" altLang="zh-CN" sz="2800" dirty="0" smtClean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kumimoji="1"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20713"/>
            <a:ext cx="77724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2800" smtClean="0"/>
              <a:t>&lt;</a:t>
            </a:r>
            <a:r>
              <a:rPr lang="zh-CN" altLang="en-US" sz="2800" smtClean="0"/>
              <a:t>例</a:t>
            </a:r>
            <a:r>
              <a:rPr lang="en-US" altLang="zh-CN" sz="2800" smtClean="0"/>
              <a:t>&gt;</a:t>
            </a:r>
            <a:r>
              <a:rPr lang="zh-CN" altLang="en-US" sz="2800" smtClean="0"/>
              <a:t>图书检索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0763" cy="5327650"/>
          </a:xfrm>
          <a:solidFill>
            <a:srgbClr val="FFFFFF"/>
          </a:solidFill>
          <a:ln>
            <a:solidFill>
              <a:srgbClr val="9933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void main()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{ char book[][20]={“pascal”,”fortran”,”basic,”c++”}, bname[20];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int i;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printf(“input book name:”);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gets(bname);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for(i=0;i&lt;4;i++)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  if( strcmp(bname, book[i])==0)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     { printf(“found!”);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       break;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     }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  if(i==4)  printf(not found!”);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chemeClr val="tx1"/>
                </a:solidFill>
              </a:rPr>
              <a:t>}</a:t>
            </a:r>
          </a:p>
          <a:p>
            <a:pPr>
              <a:buFontTx/>
              <a:buNone/>
            </a:pPr>
            <a:endParaRPr lang="en-US" altLang="zh-CN" sz="2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36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3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3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3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179388" y="836613"/>
            <a:ext cx="8812212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>
                <a:cs typeface="Times New Roman" panose="02020603050405020304" pitchFamily="18" charset="0"/>
              </a:rPr>
              <a:t>6. strlen</a:t>
            </a:r>
            <a:r>
              <a:rPr lang="zh-CN" altLang="en-US" sz="3200" b="1">
                <a:latin typeface="宋体" panose="02010600030101010101" pitchFamily="2" charset="-122"/>
              </a:rPr>
              <a:t>函数 </a:t>
            </a:r>
            <a:endParaRPr lang="zh-CN" altLang="en-US" sz="320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格式：strlen(字符数组)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功能：计算字符串长度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返值：返回字符串实际长度，不包括</a:t>
            </a:r>
            <a:r>
              <a:rPr lang="zh-CN" altLang="zh-CN" sz="3200">
                <a:solidFill>
                  <a:srgbClr val="CC0000"/>
                </a:solidFill>
                <a:latin typeface="Courier New" panose="02070309020205020404" pitchFamily="49" charset="0"/>
              </a:rPr>
              <a:t>‘</a:t>
            </a:r>
            <a:r>
              <a:rPr lang="zh-CN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\0</a:t>
            </a:r>
            <a:r>
              <a:rPr lang="zh-CN" altLang="zh-CN" sz="3200">
                <a:solidFill>
                  <a:srgbClr val="CC0000"/>
                </a:solidFill>
                <a:latin typeface="Courier New" panose="02070309020205020404" pitchFamily="49" charset="0"/>
              </a:rPr>
              <a:t>’</a:t>
            </a:r>
            <a:r>
              <a:rPr lang="zh-CN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在内</a:t>
            </a:r>
            <a:endParaRPr lang="zh-CN" altLang="en-US" sz="32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例如：</a:t>
            </a:r>
            <a:r>
              <a:rPr lang="en-US" altLang="zh-CN" sz="3200" b="1">
                <a:latin typeface="宋体" panose="02010600030101010101" pitchFamily="2" charset="-122"/>
                <a:cs typeface="Courier New" panose="02070309020205020404" pitchFamily="49" charset="0"/>
              </a:rPr>
              <a:t>char str</a:t>
            </a:r>
            <a:r>
              <a:rPr lang="zh-CN" altLang="en-US" sz="3200" b="1">
                <a:latin typeface="宋体" panose="02010600030101010101" pitchFamily="2" charset="-122"/>
                <a:cs typeface="Courier New" panose="02070309020205020404" pitchFamily="49" charset="0"/>
              </a:rPr>
              <a:t>［</a:t>
            </a:r>
            <a:r>
              <a:rPr lang="en-US" altLang="zh-CN" sz="3200" b="1"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3200" b="1">
                <a:latin typeface="宋体" panose="02010600030101010101" pitchFamily="2" charset="-122"/>
                <a:cs typeface="Courier New" panose="02070309020205020404" pitchFamily="49" charset="0"/>
              </a:rPr>
              <a:t>］</a:t>
            </a:r>
            <a:r>
              <a:rPr lang="en-US" altLang="zh-CN" sz="3200" b="1">
                <a:latin typeface="宋体" panose="02010600030101010101" pitchFamily="2" charset="-122"/>
                <a:cs typeface="Courier New" panose="02070309020205020404" pitchFamily="49" charset="0"/>
              </a:rPr>
              <a:t>={″China″};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>
                <a:latin typeface="宋体" panose="02010600030101010101" pitchFamily="2" charset="-122"/>
                <a:cs typeface="Courier New" panose="02070309020205020404" pitchFamily="49" charset="0"/>
              </a:rPr>
              <a:t>    printf(″%d″</a:t>
            </a:r>
            <a:r>
              <a:rPr lang="zh-CN" altLang="en-US" sz="3200" b="1">
                <a:latin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3200" b="1">
                <a:latin typeface="宋体" panose="02010600030101010101" pitchFamily="2" charset="-122"/>
                <a:cs typeface="Courier New" panose="02070309020205020404" pitchFamily="49" charset="0"/>
              </a:rPr>
              <a:t>strlen(str));</a:t>
            </a: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>
                <a:latin typeface="宋体" panose="02010600030101010101" pitchFamily="2" charset="-122"/>
                <a:cs typeface="Courier New" panose="02070309020205020404" pitchFamily="49" charset="0"/>
              </a:rPr>
              <a:t>输出结果不是</a:t>
            </a:r>
            <a:r>
              <a:rPr lang="en-US" altLang="zh-CN" sz="3200">
                <a:latin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en-US" sz="3200">
                <a:latin typeface="宋体" panose="02010600030101010101" pitchFamily="2" charset="-122"/>
                <a:cs typeface="Courier New" panose="02070309020205020404" pitchFamily="49" charset="0"/>
              </a:rPr>
              <a:t>，也不是</a:t>
            </a:r>
            <a:r>
              <a:rPr lang="en-US" altLang="zh-CN" sz="3200">
                <a:latin typeface="宋体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zh-CN" altLang="en-US" sz="3200">
                <a:latin typeface="宋体" panose="02010600030101010101" pitchFamily="2" charset="-122"/>
                <a:cs typeface="Courier New" panose="02070309020205020404" pitchFamily="49" charset="0"/>
              </a:rPr>
              <a:t>，而是</a:t>
            </a:r>
            <a:r>
              <a:rPr lang="en-US" altLang="zh-CN" sz="3200">
                <a:latin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3200">
                <a:latin typeface="宋体" panose="02010600030101010101" pitchFamily="2" charset="-122"/>
                <a:cs typeface="Courier New" panose="02070309020205020404" pitchFamily="49" charset="0"/>
              </a:rPr>
              <a:t>。也可以直接测试字符串常量的长度，如</a:t>
            </a:r>
            <a:r>
              <a:rPr lang="en-US" altLang="zh-CN" sz="3200">
                <a:cs typeface="Times New Roman" panose="02020603050405020304" pitchFamily="18" charset="0"/>
              </a:rPr>
              <a:t>strlen(</a:t>
            </a:r>
            <a:r>
              <a:rPr lang="en-US" altLang="zh-CN" sz="3200">
                <a:latin typeface="宋体" panose="02010600030101010101" pitchFamily="2" charset="-122"/>
              </a:rPr>
              <a:t>″</a:t>
            </a:r>
            <a:r>
              <a:rPr lang="en-US" altLang="zh-CN" sz="3200">
                <a:cs typeface="Times New Roman" panose="02020603050405020304" pitchFamily="18" charset="0"/>
              </a:rPr>
              <a:t>China</a:t>
            </a:r>
            <a:r>
              <a:rPr lang="en-US" altLang="zh-CN" sz="3200">
                <a:latin typeface="宋体" panose="02010600030101010101" pitchFamily="2" charset="-122"/>
              </a:rPr>
              <a:t>″</a:t>
            </a:r>
            <a:r>
              <a:rPr lang="en-US" altLang="zh-CN" sz="3200">
                <a:cs typeface="Times New Roman" panose="02020603050405020304" pitchFamily="18" charset="0"/>
              </a:rPr>
              <a:t>)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zh-CN" altLang="en-US" sz="1800">
                <a:latin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684213" y="692150"/>
            <a:ext cx="8135937" cy="43195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#include &lt;string.h&gt;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main()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char arr[] = "Beijing";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int len1, len2;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len1 = strlen(arr);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len2 = strlen("Shanghai");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printf("\n string = %s length = %d", arr, len1);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   printf("\n string = %s length = %d \n","Shanghai",len2);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4716463" y="4652963"/>
            <a:ext cx="3671887" cy="8540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string = Beijing length =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string = Shanghai length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2" grpId="0" animBg="1"/>
      <p:bldP spid="73728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306" name="Group 2"/>
          <p:cNvGrpSpPr>
            <a:grpSpLocks/>
          </p:cNvGrpSpPr>
          <p:nvPr/>
        </p:nvGrpSpPr>
        <p:grpSpPr bwMode="auto">
          <a:xfrm>
            <a:off x="228600" y="225425"/>
            <a:ext cx="8940800" cy="6083300"/>
            <a:chOff x="226" y="142"/>
            <a:chExt cx="5546" cy="3832"/>
          </a:xfrm>
        </p:grpSpPr>
        <p:sp>
          <p:nvSpPr>
            <p:cNvPr id="90116" name="Text Box 3"/>
            <p:cNvSpPr txBox="1">
              <a:spLocks noChangeArrowheads="1"/>
            </p:cNvSpPr>
            <p:nvPr/>
          </p:nvSpPr>
          <p:spPr bwMode="auto">
            <a:xfrm>
              <a:off x="226" y="142"/>
              <a:ext cx="5423" cy="38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b="1"/>
                <a:t>#include &lt;string.h&gt;</a:t>
              </a:r>
            </a:p>
            <a:p>
              <a:pPr eaLnBrk="1" hangingPunct="1"/>
              <a:r>
                <a:rPr kumimoji="1" lang="en-US" altLang="zh-CN" sz="2600" b="1"/>
                <a:t>#include &lt;stdio.h&gt;</a:t>
              </a:r>
            </a:p>
            <a:p>
              <a:pPr eaLnBrk="1" hangingPunct="1"/>
              <a:r>
                <a:rPr kumimoji="1" lang="en-US" altLang="zh-CN" sz="2600" b="1"/>
                <a:t>main()</a:t>
              </a:r>
            </a:p>
            <a:p>
              <a:pPr eaLnBrk="1" hangingPunct="1"/>
              <a:r>
                <a:rPr kumimoji="1" lang="en-US" altLang="zh-CN" sz="2600" b="1"/>
                <a:t>{   char str1[] = ”Hello!", str2[] = ”How are you?”,str[20];</a:t>
              </a:r>
            </a:p>
            <a:p>
              <a:pPr eaLnBrk="1" hangingPunct="1"/>
              <a:r>
                <a:rPr kumimoji="1" lang="en-US" altLang="zh-CN" sz="2600" b="1"/>
                <a:t>     int len1,len2,len3;</a:t>
              </a: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</a:rPr>
                <a:t>     </a:t>
              </a:r>
              <a:r>
                <a:rPr kumimoji="1" lang="en-US" altLang="zh-CN" sz="2600" b="1">
                  <a:solidFill>
                    <a:srgbClr val="0000FF"/>
                  </a:solidFill>
                </a:rPr>
                <a:t>len1=strlen(str1);       len2=strlen(str2);</a:t>
              </a:r>
              <a:endParaRPr kumimoji="1" lang="en-US" altLang="zh-CN" sz="2600" b="1">
                <a:solidFill>
                  <a:schemeClr val="bg2"/>
                </a:solidFill>
              </a:endParaRP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</a:rPr>
                <a:t>    </a:t>
              </a:r>
              <a:r>
                <a:rPr kumimoji="1" lang="en-US" altLang="zh-CN" sz="2600" b="1">
                  <a:solidFill>
                    <a:srgbClr val="FF3300"/>
                  </a:solidFill>
                </a:rPr>
                <a:t>if(strcmp(str1, str2)&gt;0)</a:t>
              </a:r>
              <a:endParaRPr kumimoji="1" lang="en-US" altLang="zh-CN" sz="2600" b="1">
                <a:solidFill>
                  <a:schemeClr val="bg2"/>
                </a:solidFill>
              </a:endParaRP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</a:rPr>
                <a:t>     </a:t>
              </a:r>
              <a:r>
                <a:rPr kumimoji="1" lang="en-US" altLang="zh-CN" sz="2600" b="1"/>
                <a:t>{ </a:t>
              </a:r>
              <a:r>
                <a:rPr kumimoji="1" lang="en-US" altLang="zh-CN" sz="2600" b="1">
                  <a:solidFill>
                    <a:schemeClr val="bg2"/>
                  </a:solidFill>
                </a:rPr>
                <a:t>  </a:t>
              </a:r>
              <a:r>
                <a:rPr kumimoji="1" lang="en-US" altLang="zh-CN" sz="2600" b="1">
                  <a:solidFill>
                    <a:srgbClr val="669900"/>
                  </a:solidFill>
                </a:rPr>
                <a:t>strcpy(str,str1);      strcat(str,str2);</a:t>
              </a:r>
              <a:r>
                <a:rPr kumimoji="1" lang="en-US" altLang="zh-CN" sz="2600" b="1">
                  <a:solidFill>
                    <a:schemeClr val="bg2"/>
                  </a:solidFill>
                </a:rPr>
                <a:t>   </a:t>
              </a:r>
              <a:r>
                <a:rPr kumimoji="1" lang="en-US" altLang="zh-CN" sz="2600" b="1"/>
                <a:t>} </a:t>
              </a:r>
              <a:r>
                <a:rPr kumimoji="1" lang="en-US" altLang="zh-CN" sz="2600" b="1">
                  <a:solidFill>
                    <a:schemeClr val="bg2"/>
                  </a:solidFill>
                </a:rPr>
                <a:t>     </a:t>
              </a: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</a:rPr>
                <a:t>    </a:t>
              </a:r>
              <a:r>
                <a:rPr kumimoji="1" lang="en-US" altLang="zh-CN" sz="2600" b="1">
                  <a:solidFill>
                    <a:srgbClr val="FF3300"/>
                  </a:solidFill>
                </a:rPr>
                <a:t>else  if (strcmp(str1, str2)&lt;0)</a:t>
              </a:r>
            </a:p>
            <a:p>
              <a:pPr eaLnBrk="1" hangingPunct="1"/>
              <a:r>
                <a:rPr kumimoji="1" lang="en-US" altLang="zh-CN" sz="2600" b="1"/>
                <a:t>     {</a:t>
              </a:r>
              <a:r>
                <a:rPr kumimoji="1" lang="en-US" altLang="zh-CN" sz="2600" b="1">
                  <a:solidFill>
                    <a:schemeClr val="bg2"/>
                  </a:solidFill>
                </a:rPr>
                <a:t>   </a:t>
              </a:r>
              <a:r>
                <a:rPr kumimoji="1" lang="en-US" altLang="zh-CN" sz="2600" b="1">
                  <a:solidFill>
                    <a:srgbClr val="669900"/>
                  </a:solidFill>
                </a:rPr>
                <a:t>strcpy(str,str2);      strcat(str,str1);</a:t>
              </a:r>
              <a:r>
                <a:rPr kumimoji="1" lang="en-US" altLang="zh-CN" sz="2600" b="1">
                  <a:solidFill>
                    <a:schemeClr val="bg2"/>
                  </a:solidFill>
                </a:rPr>
                <a:t>   </a:t>
              </a:r>
              <a:r>
                <a:rPr kumimoji="1" lang="en-US" altLang="zh-CN" sz="2600" b="1"/>
                <a:t>}</a:t>
              </a: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</a:rPr>
                <a:t>     </a:t>
              </a:r>
              <a:r>
                <a:rPr kumimoji="1" lang="en-US" altLang="zh-CN" sz="2600" b="1"/>
                <a:t>else    strcpy(str,str1);</a:t>
              </a:r>
            </a:p>
            <a:p>
              <a:pPr eaLnBrk="1" hangingPunct="1"/>
              <a:r>
                <a:rPr kumimoji="1" lang="en-US" altLang="zh-CN" sz="2600" b="1"/>
                <a:t>     len3=strlen(str);</a:t>
              </a:r>
            </a:p>
            <a:p>
              <a:pPr eaLnBrk="1" hangingPunct="1"/>
              <a:r>
                <a:rPr kumimoji="1" lang="en-US" altLang="zh-CN" sz="2600" b="1"/>
                <a:t>     puts(str);</a:t>
              </a:r>
            </a:p>
            <a:p>
              <a:pPr eaLnBrk="1" hangingPunct="1"/>
              <a:r>
                <a:rPr kumimoji="1" lang="en-US" altLang="zh-CN" sz="2600" b="1"/>
                <a:t>    printf(”Len1=%d,Len2=%d,Len3=%d\n”,len1,len2,len3);</a:t>
              </a:r>
            </a:p>
            <a:p>
              <a:pPr eaLnBrk="1" hangingPunct="1"/>
              <a:r>
                <a:rPr kumimoji="1" lang="en-US" altLang="zh-CN" sz="2600" b="1"/>
                <a:t>}</a:t>
              </a:r>
            </a:p>
          </p:txBody>
        </p:sp>
        <p:sp>
          <p:nvSpPr>
            <p:cNvPr id="90117" name="Text Box 4"/>
            <p:cNvSpPr txBox="1">
              <a:spLocks noChangeArrowheads="1"/>
            </p:cNvSpPr>
            <p:nvPr/>
          </p:nvSpPr>
          <p:spPr bwMode="auto">
            <a:xfrm>
              <a:off x="3660" y="159"/>
              <a:ext cx="21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bg2"/>
                  </a:solidFill>
                </a:rPr>
                <a:t>&lt;</a:t>
              </a:r>
              <a:r>
                <a:rPr kumimoji="1" lang="zh-CN" altLang="en-US" sz="2400">
                  <a:solidFill>
                    <a:schemeClr val="bg2"/>
                  </a:solidFill>
                </a:rPr>
                <a:t>例</a:t>
              </a:r>
              <a:r>
                <a:rPr kumimoji="1" lang="en-US" altLang="zh-CN" sz="2400">
                  <a:solidFill>
                    <a:schemeClr val="bg2"/>
                  </a:solidFill>
                </a:rPr>
                <a:t>&gt;  strcmp</a:t>
              </a:r>
              <a:r>
                <a:rPr kumimoji="1" lang="zh-CN" altLang="en-US" sz="2400">
                  <a:solidFill>
                    <a:schemeClr val="bg2"/>
                  </a:solidFill>
                </a:rPr>
                <a:t>与</a:t>
              </a:r>
              <a:r>
                <a:rPr kumimoji="1" lang="en-US" altLang="zh-CN" sz="2400">
                  <a:solidFill>
                    <a:schemeClr val="bg2"/>
                  </a:solidFill>
                </a:rPr>
                <a:t>strlen</a:t>
              </a:r>
              <a:r>
                <a:rPr kumimoji="1" lang="zh-CN" altLang="zh-CN" sz="2400">
                  <a:solidFill>
                    <a:schemeClr val="bg2"/>
                  </a:solidFill>
                </a:rPr>
                <a:t>举例</a:t>
              </a:r>
              <a:endParaRPr kumimoji="1" lang="zh-CN" alt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5391150" y="4556125"/>
            <a:ext cx="3524250" cy="860425"/>
          </a:xfrm>
          <a:prstGeom prst="rect">
            <a:avLst/>
          </a:prstGeom>
          <a:solidFill>
            <a:schemeClr val="bg2"/>
          </a:solidFill>
          <a:ln w="38100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FF"/>
                </a:solidFill>
              </a:rPr>
              <a:t>How  are  you?Hello!</a:t>
            </a:r>
          </a:p>
          <a:p>
            <a:pPr eaLnBrk="1" hangingPunct="1"/>
            <a:r>
              <a:rPr kumimoji="1" lang="en-US" altLang="zh-CN" sz="2400">
                <a:solidFill>
                  <a:srgbClr val="FFFFFF"/>
                </a:solidFill>
              </a:rPr>
              <a:t>Len1=6,Len2=12,Len3=18</a:t>
            </a:r>
            <a:endParaRPr kumimoji="1" lang="en-US" altLang="zh-CN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9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457200" y="765175"/>
            <a:ext cx="8153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>
                <a:latin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altLang="zh-CN" sz="3200" b="1"/>
              <a:t>strlwr</a:t>
            </a:r>
            <a:r>
              <a:rPr lang="zh-CN" altLang="en-US" sz="3200" b="1">
                <a:latin typeface="宋体" panose="02010600030101010101" pitchFamily="2" charset="-122"/>
              </a:rPr>
              <a:t>函数 </a:t>
            </a:r>
            <a:endParaRPr lang="zh-CN" altLang="en-US" sz="320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其一般形式为</a:t>
            </a:r>
            <a:r>
              <a:rPr lang="zh-CN" altLang="en-US" sz="3200">
                <a:latin typeface="宋体" panose="02010600030101010101" pitchFamily="2" charset="-122"/>
              </a:rPr>
              <a:t>：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strlwr (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字符串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  <a:endParaRPr lang="en-US" altLang="zh-CN" sz="320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>
                <a:latin typeface="宋体" panose="02010600030101010101" pitchFamily="2" charset="-122"/>
                <a:cs typeface="Times New Roman" panose="02020603050405020304" pitchFamily="18" charset="0"/>
              </a:rPr>
              <a:t>strlwr</a:t>
            </a:r>
            <a:r>
              <a:rPr lang="zh-CN" altLang="en-US" sz="3200">
                <a:latin typeface="宋体" panose="02010600030101010101" pitchFamily="2" charset="-122"/>
              </a:rPr>
              <a:t>函数的作用是将字符串中大写字母换成小写字母。</a:t>
            </a:r>
            <a:r>
              <a:rPr lang="zh-CN" altLang="en-US" sz="3200">
                <a:latin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68313" y="3500438"/>
            <a:ext cx="8153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>
                <a:latin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en-US" altLang="zh-CN" sz="3200" b="1">
                <a:cs typeface="Times New Roman" panose="02020603050405020304" pitchFamily="18" charset="0"/>
              </a:rPr>
              <a:t>strupr</a:t>
            </a:r>
            <a:r>
              <a:rPr lang="zh-CN" altLang="en-US" sz="3200" b="1">
                <a:latin typeface="宋体" panose="02010600030101010101" pitchFamily="2" charset="-122"/>
              </a:rPr>
              <a:t>函数 </a:t>
            </a:r>
            <a:endParaRPr lang="zh-CN" altLang="en-US" sz="320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>
                <a:latin typeface="宋体" panose="02010600030101010101" pitchFamily="2" charset="-122"/>
              </a:rPr>
              <a:t>其一般形式为</a:t>
            </a:r>
            <a:r>
              <a:rPr lang="zh-CN" altLang="en-US" sz="3200">
                <a:latin typeface="宋体" panose="02010600030101010101" pitchFamily="2" charset="-122"/>
              </a:rPr>
              <a:t>：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strupr (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</a:rPr>
              <a:t>字符串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endParaRPr lang="en-US" altLang="zh-CN" sz="320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>
                <a:latin typeface="宋体" panose="02010600030101010101" pitchFamily="2" charset="-122"/>
                <a:cs typeface="Times New Roman" panose="02020603050405020304" pitchFamily="18" charset="0"/>
              </a:rPr>
              <a:t>strupr</a:t>
            </a:r>
            <a:r>
              <a:rPr lang="zh-CN" altLang="en-US" sz="3200">
                <a:latin typeface="宋体" panose="02010600030101010101" pitchFamily="2" charset="-122"/>
              </a:rPr>
              <a:t>函数的作用是将字符串中小写字母换成大写字母。</a:t>
            </a:r>
            <a:r>
              <a:rPr lang="zh-CN" altLang="en-US" sz="1800">
                <a:latin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/>
      <p:bldP spid="66048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69963"/>
            <a:ext cx="8763000" cy="94615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6 .8 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输入一行字符，统计其中有多少个单词，单</a:t>
            </a:r>
          </a:p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         词之间用空格分隔开。</a:t>
            </a:r>
            <a:endParaRPr lang="zh-CN" altLang="en-US" sz="2800"/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6.3.7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字符数组应用举例</a:t>
            </a:r>
            <a:r>
              <a:rPr lang="zh-CN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651275" name="Picture 11" descr="g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716588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755650" y="765175"/>
            <a:ext cx="7561263" cy="4706938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u="sng">
                <a:solidFill>
                  <a:srgbClr val="66FF33"/>
                </a:solidFill>
                <a:latin typeface="宋体" panose="02010600030101010101" pitchFamily="2" charset="-122"/>
              </a:rPr>
              <a:t>程序如下：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#include &lt;stdio.h&gt;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void main()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char string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81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int i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num=0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word=0;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char c;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gets(string);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 for (i=0;(c=string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［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］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)!=′</a:t>
            </a:r>
            <a:r>
              <a:rPr lang="zh-CN" altLang="en-US" sz="2800">
                <a:solidFill>
                  <a:schemeClr val="bg1"/>
                </a:solidFill>
                <a:cs typeface="Courier New" panose="02070309020205020404" pitchFamily="49" charset="0"/>
              </a:rPr>
              <a:t>＼  </a:t>
            </a:r>
            <a:r>
              <a:rPr lang="en-US" altLang="zh-CN" sz="2800">
                <a:solidFill>
                  <a:schemeClr val="bg1"/>
                </a:solidFill>
                <a:cs typeface="Courier New" panose="02070309020205020404" pitchFamily="49" charset="0"/>
              </a:rPr>
              <a:t>0′;i++)       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395288" y="476250"/>
            <a:ext cx="8512175" cy="57023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if(c==′ ′) word=0;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  else if(word==0)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    {  word=1;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       num++;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  printf(″There are %d words in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         line.</a:t>
            </a:r>
            <a:r>
              <a:rPr lang="zh-CN" altLang="en-US" sz="3200">
                <a:solidFill>
                  <a:schemeClr val="bg1"/>
                </a:solidFill>
                <a:cs typeface="Courier New" panose="02070309020205020404" pitchFamily="49" charset="0"/>
              </a:rPr>
              <a:t>＼</a:t>
            </a: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n″</a:t>
            </a:r>
            <a:r>
              <a:rPr lang="zh-CN" altLang="en-US" sz="3200">
                <a:solidFill>
                  <a:schemeClr val="bg1"/>
                </a:solidFill>
                <a:cs typeface="Courier New" panose="02070309020205020404" pitchFamily="49" charset="0"/>
              </a:rPr>
              <a:t>，</a:t>
            </a:r>
            <a:r>
              <a:rPr lang="en-US" altLang="zh-CN" sz="3200">
                <a:solidFill>
                  <a:schemeClr val="bg1"/>
                </a:solidFill>
                <a:cs typeface="Courier New" panose="02070309020205020404" pitchFamily="49" charset="0"/>
              </a:rPr>
              <a:t>num);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cs typeface="Times New Roman" panose="02020603050405020304" pitchFamily="18" charset="0"/>
              </a:rPr>
              <a:t>            }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5105400" y="1524000"/>
            <a:ext cx="3795713" cy="2654300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>
                <a:solidFill>
                  <a:srgbClr val="FFFF66"/>
                </a:solidFill>
                <a:latin typeface="宋体" panose="02010600030101010101" pitchFamily="2" charset="-122"/>
              </a:rPr>
              <a:t>运行情况如下：</a:t>
            </a:r>
          </a:p>
          <a:p>
            <a:pPr eaLnBrk="1" hangingPunct="1"/>
            <a:endParaRPr lang="zh-CN" altLang="en-US" sz="2800" b="1" u="sng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u="sng">
                <a:solidFill>
                  <a:schemeClr val="bg1"/>
                </a:solidFill>
                <a:latin typeface="宋体" panose="02010600030101010101" pitchFamily="2" charset="-122"/>
              </a:rPr>
              <a:t>I am a boy.↙</a:t>
            </a: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There are 4 words in the line.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 autoUpdateAnimBg="0"/>
      <p:bldP spid="694275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143750" cy="519112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6.9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个字符串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要求找出其中最大者</a:t>
            </a:r>
            <a:r>
              <a:rPr lang="zh-CN" altLang="en-US" sz="18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468313" y="990600"/>
            <a:ext cx="7343775" cy="49657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u="sng">
                <a:solidFill>
                  <a:srgbClr val="66FF33"/>
                </a:solidFill>
                <a:latin typeface="宋体" panose="02010600030101010101" pitchFamily="2" charset="-122"/>
              </a:rPr>
              <a:t>程序如下</a:t>
            </a:r>
            <a:r>
              <a:rPr lang="en-US" altLang="zh-CN" sz="3200" b="1" u="sng">
                <a:solidFill>
                  <a:srgbClr val="66FF33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#include&lt;stdio.h&gt;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#include&lt;string.h&gt;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void main ( )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   char string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20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   char 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］［</a:t>
            </a:r>
            <a:r>
              <a:rPr lang="en-US" altLang="zh-CN" sz="3200">
                <a:solidFill>
                  <a:schemeClr val="bg1"/>
                </a:solidFill>
              </a:rPr>
              <a:t>20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   int i;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   for (i=0;i&lt;3;i++)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     gets (str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i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);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animBg="1" autoUpdateAnimBg="0"/>
      <p:bldP spid="65229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700963" cy="555307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if (strcmp(str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0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,str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)&gt;0)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   strcpy(string,str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0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else strcpy(string,str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);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if (strcmp(str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,string)&gt;0)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   strcpy(string,str</a:t>
            </a:r>
            <a:r>
              <a:rPr lang="zh-CN" altLang="en-US" sz="3200">
                <a:solidFill>
                  <a:schemeClr val="bg1"/>
                </a:solidFill>
              </a:rPr>
              <a:t>［</a:t>
            </a:r>
            <a:r>
              <a:rPr lang="en-US" altLang="zh-CN" sz="3200">
                <a:solidFill>
                  <a:schemeClr val="bg1"/>
                </a:solidFill>
              </a:rPr>
              <a:t>2</a:t>
            </a:r>
            <a:r>
              <a:rPr lang="zh-CN" altLang="en-US" sz="3200">
                <a:solidFill>
                  <a:schemeClr val="bg1"/>
                </a:solidFill>
              </a:rPr>
              <a:t>］</a:t>
            </a:r>
            <a:r>
              <a:rPr lang="en-US" altLang="zh-CN" sz="3200">
                <a:solidFill>
                  <a:schemeClr val="bg1"/>
                </a:solidFill>
              </a:rPr>
              <a:t>);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printf(″</a:t>
            </a:r>
            <a:r>
              <a:rPr lang="zh-CN" altLang="en-US" sz="3200">
                <a:solidFill>
                  <a:schemeClr val="bg1"/>
                </a:solidFill>
              </a:rPr>
              <a:t>＼</a:t>
            </a:r>
            <a:r>
              <a:rPr lang="en-US" altLang="zh-CN" sz="3200">
                <a:solidFill>
                  <a:schemeClr val="bg1"/>
                </a:solidFill>
              </a:rPr>
              <a:t>nthe largest string is∶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     </a:t>
            </a:r>
            <a:r>
              <a:rPr lang="zh-CN" altLang="en-US" sz="3200">
                <a:solidFill>
                  <a:schemeClr val="bg1"/>
                </a:solidFill>
              </a:rPr>
              <a:t>＼</a:t>
            </a:r>
            <a:r>
              <a:rPr lang="en-US" altLang="zh-CN" sz="3200">
                <a:solidFill>
                  <a:schemeClr val="bg1"/>
                </a:solidFill>
              </a:rPr>
              <a:t>n%s</a:t>
            </a:r>
            <a:r>
              <a:rPr lang="zh-CN" altLang="en-US" sz="3200">
                <a:solidFill>
                  <a:schemeClr val="bg1"/>
                </a:solidFill>
              </a:rPr>
              <a:t>＼</a:t>
            </a:r>
            <a:r>
              <a:rPr lang="en-US" altLang="zh-CN" sz="3200">
                <a:solidFill>
                  <a:schemeClr val="bg1"/>
                </a:solidFill>
              </a:rPr>
              <a:t>n″,string);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152400" y="533400"/>
            <a:ext cx="888409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例如</a:t>
            </a:r>
            <a:r>
              <a:rPr lang="zh-CN" altLang="en-US" sz="3200" b="1" dirty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n;</a:t>
            </a:r>
          </a:p>
          <a:p>
            <a:pPr>
              <a:lnSpc>
                <a:spcPct val="120000"/>
              </a:lnSpc>
              <a:spcBef>
                <a:spcPct val="5000"/>
              </a:spcBef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scanf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%d″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&amp;n); </a:t>
            </a:r>
            <a:r>
              <a:rPr lang="en-US" altLang="zh-CN" sz="20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/*</a:t>
            </a:r>
            <a:r>
              <a:rPr lang="zh-CN" altLang="en-US" sz="20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在程序中临时输入</a:t>
            </a:r>
            <a:r>
              <a:rPr lang="zh-CN" altLang="en-US" sz="2000" b="1" dirty="0">
                <a:solidFill>
                  <a:srgbClr val="009900"/>
                </a:solidFill>
                <a:latin typeface="宋体" panose="02010600030101010101" pitchFamily="2" charset="-122"/>
              </a:rPr>
              <a:t>数组的大小 *</a:t>
            </a:r>
            <a:r>
              <a:rPr lang="en-US" altLang="zh-CN" sz="2000" b="1" dirty="0">
                <a:solidFill>
                  <a:srgbClr val="009900"/>
                </a:solidFill>
                <a:latin typeface="宋体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［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］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15439" name="Rectangle 15"/>
          <p:cNvSpPr>
            <a:spLocks noChangeArrowheads="1"/>
          </p:cNvSpPr>
          <p:nvPr/>
        </p:nvSpPr>
        <p:spPr bwMode="auto">
          <a:xfrm>
            <a:off x="574675" y="3213100"/>
            <a:ext cx="8569325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数组说明中其他常见的错误：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① </a:t>
            </a:r>
            <a:r>
              <a:rPr lang="en-US" altLang="en-US" sz="2800" dirty="0" smtClean="0">
                <a:latin typeface="宋体" panose="02010600030101010101" pitchFamily="2" charset="-122"/>
              </a:rPr>
              <a:t>float a[</a:t>
            </a:r>
            <a:r>
              <a:rPr lang="en-US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en-US" sz="2800" dirty="0" smtClean="0">
                <a:latin typeface="宋体" panose="02010600030101010101" pitchFamily="2" charset="-122"/>
              </a:rPr>
              <a:t>];	</a:t>
            </a:r>
            <a:r>
              <a:rPr lang="en-US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数组大小为</a:t>
            </a:r>
            <a:r>
              <a:rPr lang="en-US" altLang="zh-CN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没有意义 *</a:t>
            </a:r>
            <a:r>
              <a:rPr lang="en-US" altLang="zh-CN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b(2)(3);</a:t>
            </a:r>
            <a:r>
              <a:rPr lang="en-US" altLang="zh-CN" sz="2800" dirty="0" smtClean="0">
                <a:solidFill>
                  <a:srgbClr val="0099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不能使用圆括号 *</a:t>
            </a:r>
            <a:r>
              <a:rPr lang="en-US" altLang="zh-CN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③ </a:t>
            </a:r>
            <a:r>
              <a:rPr lang="en-US" altLang="en-US" sz="2800" dirty="0" err="1" smtClean="0">
                <a:solidFill>
                  <a:schemeClr val="tx1"/>
                </a:solidFill>
                <a:latin typeface="宋体" panose="02010600030101010101" pitchFamily="2" charset="-122"/>
              </a:rPr>
              <a:t>int</a:t>
            </a:r>
            <a:r>
              <a:rPr lang="en-US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k, a[k];</a:t>
            </a:r>
            <a:r>
              <a:rPr lang="en-US" altLang="en-US" sz="2800" dirty="0" smtClean="0">
                <a:solidFill>
                  <a:srgbClr val="009900"/>
                </a:solidFill>
                <a:latin typeface="宋体" panose="02010600030101010101" pitchFamily="2" charset="-122"/>
              </a:rPr>
              <a:t>  </a:t>
            </a:r>
            <a:r>
              <a:rPr lang="en-US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不能用变量说明数组大小*</a:t>
            </a:r>
            <a:r>
              <a:rPr lang="en-US" altLang="zh-CN" sz="2800" b="1" dirty="0" smtClean="0">
                <a:solidFill>
                  <a:srgbClr val="0099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4076" y="2204864"/>
            <a:ext cx="8667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C89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标准中不允许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╳  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eg.VC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VS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           C99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标准中允许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√     </a:t>
            </a: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</a:rPr>
              <a:t>CodeBlocks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::, </a:t>
            </a: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</a:rPr>
              <a:t>Xcode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9" grpId="0"/>
      <p:bldP spid="615439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1371600" y="733425"/>
            <a:ext cx="5441950" cy="3937000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u="sng">
                <a:solidFill>
                  <a:srgbClr val="FFFF66"/>
                </a:solidFill>
                <a:latin typeface="宋体" panose="02010600030101010101" pitchFamily="2" charset="-122"/>
              </a:rPr>
              <a:t>运行结果如下</a:t>
            </a:r>
            <a:r>
              <a:rPr lang="en-US" altLang="zh-CN" sz="3600" b="1" u="sng">
                <a:solidFill>
                  <a:srgbClr val="FFFF66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3600" u="sng">
                <a:solidFill>
                  <a:schemeClr val="bg1"/>
                </a:solidFill>
                <a:latin typeface="宋体" panose="02010600030101010101" pitchFamily="2" charset="-122"/>
              </a:rPr>
              <a:t>CHINA↙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</a:t>
            </a:r>
          </a:p>
          <a:p>
            <a:pPr eaLnBrk="1" hangingPunct="1"/>
            <a:r>
              <a:rPr lang="en-US" altLang="zh-CN" sz="3600" u="sng">
                <a:solidFill>
                  <a:schemeClr val="bg1"/>
                </a:solidFill>
                <a:latin typeface="宋体" panose="02010600030101010101" pitchFamily="2" charset="-122"/>
              </a:rPr>
              <a:t>HOLLAND↙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</a:t>
            </a:r>
          </a:p>
          <a:p>
            <a:pPr eaLnBrk="1" hangingPunct="1"/>
            <a:r>
              <a:rPr lang="en-US" altLang="zh-CN" sz="3600" u="sng">
                <a:solidFill>
                  <a:schemeClr val="bg1"/>
                </a:solidFill>
                <a:latin typeface="宋体" panose="02010600030101010101" pitchFamily="2" charset="-122"/>
              </a:rPr>
              <a:t>AMERICA↙</a:t>
            </a:r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 </a:t>
            </a:r>
          </a:p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the largest string is∶</a:t>
            </a:r>
          </a:p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HOLLAND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914400" y="5715000"/>
            <a:ext cx="49323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chemeClr val="bg2"/>
                </a:solidFill>
              </a:rPr>
              <a:t>&lt;</a:t>
            </a:r>
            <a:r>
              <a:rPr kumimoji="1" lang="zh-CN" altLang="en-US" sz="2400" b="1">
                <a:solidFill>
                  <a:schemeClr val="bg2"/>
                </a:solidFill>
              </a:rPr>
              <a:t>例</a:t>
            </a:r>
            <a:r>
              <a:rPr kumimoji="1" lang="en-US" altLang="zh-CN" sz="2400" b="1">
                <a:solidFill>
                  <a:schemeClr val="bg2"/>
                </a:solidFill>
              </a:rPr>
              <a:t>&gt;</a:t>
            </a:r>
            <a:r>
              <a:rPr kumimoji="1" lang="zh-CN" altLang="en-US" sz="2400" b="1">
                <a:solidFill>
                  <a:schemeClr val="bg2"/>
                </a:solidFill>
              </a:rPr>
              <a:t>比较  </a:t>
            </a:r>
            <a:r>
              <a:rPr kumimoji="1" lang="en-US" altLang="zh-CN" sz="2400" b="1">
                <a:solidFill>
                  <a:schemeClr val="accent2"/>
                </a:solidFill>
              </a:rPr>
              <a:t>int</a:t>
            </a:r>
            <a:r>
              <a:rPr kumimoji="1" lang="en-US" altLang="zh-CN" sz="2400" b="1">
                <a:solidFill>
                  <a:schemeClr val="bg2"/>
                </a:solidFill>
              </a:rPr>
              <a:t>   </a:t>
            </a:r>
            <a:r>
              <a:rPr kumimoji="1" lang="en-US" altLang="zh-CN" sz="2400" b="1">
                <a:solidFill>
                  <a:srgbClr val="0000FF"/>
                </a:solidFill>
              </a:rPr>
              <a:t>a[2][3]={{5,6},{7,8}};</a:t>
            </a:r>
            <a:endParaRPr kumimoji="1" lang="en-US" altLang="zh-CN" sz="2400" b="1">
              <a:solidFill>
                <a:schemeClr val="bg2"/>
              </a:solidFill>
            </a:endParaRPr>
          </a:p>
          <a:p>
            <a:r>
              <a:rPr kumimoji="1" lang="en-US" altLang="zh-CN" sz="2400" b="1">
                <a:solidFill>
                  <a:schemeClr val="bg2"/>
                </a:solidFill>
              </a:rPr>
              <a:t>        </a:t>
            </a:r>
            <a:r>
              <a:rPr kumimoji="1" lang="zh-CN" altLang="zh-CN" sz="2400" b="1">
                <a:solidFill>
                  <a:schemeClr val="bg2"/>
                </a:solidFill>
              </a:rPr>
              <a:t>与     </a:t>
            </a:r>
            <a:r>
              <a:rPr kumimoji="1" lang="en-US" altLang="zh-CN" sz="2400" b="1">
                <a:solidFill>
                  <a:srgbClr val="FF3300"/>
                </a:solidFill>
              </a:rPr>
              <a:t>int   a[2][3]={5,6,7,8};</a:t>
            </a:r>
          </a:p>
        </p:txBody>
      </p:sp>
      <p:grpSp>
        <p:nvGrpSpPr>
          <p:cNvPr id="739331" name="Group 3"/>
          <p:cNvGrpSpPr>
            <a:grpSpLocks/>
          </p:cNvGrpSpPr>
          <p:nvPr/>
        </p:nvGrpSpPr>
        <p:grpSpPr bwMode="auto">
          <a:xfrm>
            <a:off x="6896100" y="4937125"/>
            <a:ext cx="1695450" cy="1660525"/>
            <a:chOff x="3852" y="278"/>
            <a:chExt cx="1068" cy="1046"/>
          </a:xfrm>
        </p:grpSpPr>
        <p:grpSp>
          <p:nvGrpSpPr>
            <p:cNvPr id="98352" name="Group 4"/>
            <p:cNvGrpSpPr>
              <a:grpSpLocks/>
            </p:cNvGrpSpPr>
            <p:nvPr/>
          </p:nvGrpSpPr>
          <p:grpSpPr bwMode="auto">
            <a:xfrm>
              <a:off x="3852" y="278"/>
              <a:ext cx="1056" cy="518"/>
              <a:chOff x="3852" y="278"/>
              <a:chExt cx="1056" cy="518"/>
            </a:xfrm>
          </p:grpSpPr>
          <p:sp>
            <p:nvSpPr>
              <p:cNvPr id="98357" name="Text Box 5"/>
              <p:cNvSpPr txBox="1">
                <a:spLocks noChangeArrowheads="1"/>
              </p:cNvSpPr>
              <p:nvPr/>
            </p:nvSpPr>
            <p:spPr bwMode="auto">
              <a:xfrm>
                <a:off x="3890" y="278"/>
                <a:ext cx="98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400">
                    <a:solidFill>
                      <a:srgbClr val="0000FF"/>
                    </a:solidFill>
                  </a:rPr>
                  <a:t>5      6      0</a:t>
                </a:r>
              </a:p>
              <a:p>
                <a:r>
                  <a:rPr kumimoji="1" lang="en-US" altLang="zh-CN" sz="2400">
                    <a:solidFill>
                      <a:srgbClr val="0000FF"/>
                    </a:solidFill>
                  </a:rPr>
                  <a:t>7      8      0</a:t>
                </a:r>
                <a:endParaRPr kumimoji="1" lang="en-US" altLang="zh-CN" sz="2400"/>
              </a:p>
            </p:txBody>
          </p:sp>
          <p:sp>
            <p:nvSpPr>
              <p:cNvPr id="98358" name="AutoShape 6"/>
              <p:cNvSpPr>
                <a:spLocks/>
              </p:cNvSpPr>
              <p:nvPr/>
            </p:nvSpPr>
            <p:spPr bwMode="auto">
              <a:xfrm>
                <a:off x="3852" y="348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98359" name="AutoShape 7"/>
              <p:cNvSpPr>
                <a:spLocks/>
              </p:cNvSpPr>
              <p:nvPr/>
            </p:nvSpPr>
            <p:spPr bwMode="auto">
              <a:xfrm>
                <a:off x="4860" y="348"/>
                <a:ext cx="48" cy="336"/>
              </a:xfrm>
              <a:prstGeom prst="rightBracket">
                <a:avLst>
                  <a:gd name="adj" fmla="val 5833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98353" name="Group 8"/>
            <p:cNvGrpSpPr>
              <a:grpSpLocks/>
            </p:cNvGrpSpPr>
            <p:nvPr/>
          </p:nvGrpSpPr>
          <p:grpSpPr bwMode="auto">
            <a:xfrm>
              <a:off x="3864" y="806"/>
              <a:ext cx="1056" cy="518"/>
              <a:chOff x="3864" y="806"/>
              <a:chExt cx="1056" cy="518"/>
            </a:xfrm>
          </p:grpSpPr>
          <p:sp>
            <p:nvSpPr>
              <p:cNvPr id="98354" name="Text Box 9"/>
              <p:cNvSpPr txBox="1">
                <a:spLocks noChangeArrowheads="1"/>
              </p:cNvSpPr>
              <p:nvPr/>
            </p:nvSpPr>
            <p:spPr bwMode="auto">
              <a:xfrm>
                <a:off x="3902" y="806"/>
                <a:ext cx="98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400">
                    <a:solidFill>
                      <a:srgbClr val="FF3300"/>
                    </a:solidFill>
                  </a:rPr>
                  <a:t>5      6      7</a:t>
                </a:r>
              </a:p>
              <a:p>
                <a:r>
                  <a:rPr kumimoji="1" lang="en-US" altLang="zh-CN" sz="2400">
                    <a:solidFill>
                      <a:srgbClr val="FF3300"/>
                    </a:solidFill>
                  </a:rPr>
                  <a:t>8      0      0</a:t>
                </a:r>
                <a:endParaRPr kumimoji="1" lang="en-US" altLang="zh-CN" sz="2400"/>
              </a:p>
            </p:txBody>
          </p:sp>
          <p:sp>
            <p:nvSpPr>
              <p:cNvPr id="98355" name="AutoShape 10"/>
              <p:cNvSpPr>
                <a:spLocks/>
              </p:cNvSpPr>
              <p:nvPr/>
            </p:nvSpPr>
            <p:spPr bwMode="auto">
              <a:xfrm>
                <a:off x="3864" y="876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98356" name="AutoShape 11"/>
              <p:cNvSpPr>
                <a:spLocks/>
              </p:cNvSpPr>
              <p:nvPr/>
            </p:nvSpPr>
            <p:spPr bwMode="auto">
              <a:xfrm>
                <a:off x="4872" y="876"/>
                <a:ext cx="48" cy="336"/>
              </a:xfrm>
              <a:prstGeom prst="rightBracket">
                <a:avLst>
                  <a:gd name="adj" fmla="val 5833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</p:grpSp>
      <p:sp>
        <p:nvSpPr>
          <p:cNvPr id="739340" name="Text Box 12"/>
          <p:cNvSpPr txBox="1">
            <a:spLocks noChangeArrowheads="1"/>
          </p:cNvSpPr>
          <p:nvPr/>
        </p:nvSpPr>
        <p:spPr bwMode="auto">
          <a:xfrm>
            <a:off x="946150" y="4670425"/>
            <a:ext cx="3778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&gt;int   a[][10];</a:t>
            </a:r>
          </a:p>
          <a:p>
            <a:pPr eaLnBrk="1" hangingPunct="1"/>
            <a:r>
              <a:rPr kumimoji="1" lang="en-US" altLang="zh-CN" sz="2400"/>
              <a:t>        float    f[2][]={1.2 ,2.2};</a:t>
            </a:r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auto">
          <a:xfrm>
            <a:off x="917575" y="3486150"/>
            <a:ext cx="261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&gt;int  a[5];</a:t>
            </a:r>
          </a:p>
          <a:p>
            <a:pPr eaLnBrk="1" hangingPunct="1"/>
            <a:r>
              <a:rPr kumimoji="1" lang="en-US" altLang="zh-CN" sz="2400"/>
              <a:t>       a={2,4,6,8,10};</a:t>
            </a:r>
          </a:p>
        </p:txBody>
      </p:sp>
      <p:sp>
        <p:nvSpPr>
          <p:cNvPr id="739342" name="Text Box 14"/>
          <p:cNvSpPr txBox="1">
            <a:spLocks noChangeArrowheads="1"/>
          </p:cNvSpPr>
          <p:nvPr/>
        </p:nvSpPr>
        <p:spPr bwMode="auto">
          <a:xfrm>
            <a:off x="900113" y="2022475"/>
            <a:ext cx="20685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&gt;int  a[10];</a:t>
            </a:r>
          </a:p>
          <a:p>
            <a:pPr eaLnBrk="1" hangingPunct="1"/>
            <a:r>
              <a:rPr kumimoji="1" lang="en-US" altLang="zh-CN" sz="2400"/>
              <a:t>       float    i=3;</a:t>
            </a:r>
          </a:p>
          <a:p>
            <a:pPr eaLnBrk="1" hangingPunct="1"/>
            <a:r>
              <a:rPr kumimoji="1" lang="en-US" altLang="zh-CN" sz="2400"/>
              <a:t>       a[i]=10;</a:t>
            </a:r>
          </a:p>
        </p:txBody>
      </p:sp>
      <p:sp>
        <p:nvSpPr>
          <p:cNvPr id="739343" name="Text Box 15"/>
          <p:cNvSpPr txBox="1">
            <a:spLocks noChangeArrowheads="1"/>
          </p:cNvSpPr>
          <p:nvPr/>
        </p:nvSpPr>
        <p:spPr bwMode="auto">
          <a:xfrm>
            <a:off x="957263" y="498475"/>
            <a:ext cx="330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&lt;</a:t>
            </a:r>
            <a:r>
              <a:rPr kumimoji="1" lang="zh-CN" altLang="en-US" sz="2400"/>
              <a:t>例</a:t>
            </a:r>
            <a:r>
              <a:rPr kumimoji="1" lang="en-US" altLang="zh-CN" sz="2400"/>
              <a:t>&gt;char   name[0];</a:t>
            </a:r>
          </a:p>
          <a:p>
            <a:pPr eaLnBrk="1" hangingPunct="1"/>
            <a:r>
              <a:rPr kumimoji="1" lang="en-US" altLang="zh-CN" sz="2400"/>
              <a:t>        float    weight[10.3];</a:t>
            </a:r>
          </a:p>
          <a:p>
            <a:pPr eaLnBrk="1" hangingPunct="1"/>
            <a:r>
              <a:rPr kumimoji="1" lang="en-US" altLang="zh-CN" sz="2400"/>
              <a:t>        int  array[-100];</a:t>
            </a:r>
          </a:p>
        </p:txBody>
      </p:sp>
      <p:sp>
        <p:nvSpPr>
          <p:cNvPr id="739344" name="Text Box 16"/>
          <p:cNvSpPr txBox="1">
            <a:spLocks noChangeArrowheads="1"/>
          </p:cNvSpPr>
          <p:nvPr/>
        </p:nvSpPr>
        <p:spPr bwMode="auto">
          <a:xfrm>
            <a:off x="4624388" y="498475"/>
            <a:ext cx="4595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chemeClr val="bg2"/>
                </a:solidFill>
              </a:rPr>
              <a:t>&lt;</a:t>
            </a:r>
            <a:r>
              <a:rPr kumimoji="1" lang="zh-CN" altLang="en-US" sz="2400">
                <a:solidFill>
                  <a:schemeClr val="bg2"/>
                </a:solidFill>
              </a:rPr>
              <a:t>例</a:t>
            </a:r>
            <a:r>
              <a:rPr kumimoji="1" lang="en-US" altLang="zh-CN" sz="2400">
                <a:solidFill>
                  <a:schemeClr val="bg2"/>
                </a:solidFill>
              </a:rPr>
              <a:t>&gt;</a:t>
            </a:r>
            <a:r>
              <a:rPr kumimoji="1" lang="en-US" altLang="zh-CN" sz="2400">
                <a:solidFill>
                  <a:srgbClr val="0000FF"/>
                </a:solidFill>
              </a:rPr>
              <a:t>char   str[]=“Hello”;</a:t>
            </a:r>
          </a:p>
          <a:p>
            <a:pPr eaLnBrk="1" hangingPunct="1"/>
            <a:r>
              <a:rPr kumimoji="1" lang="en-US" altLang="zh-CN" sz="2400">
                <a:solidFill>
                  <a:schemeClr val="bg2"/>
                </a:solidFill>
              </a:rPr>
              <a:t>        </a:t>
            </a:r>
            <a:r>
              <a:rPr kumimoji="1" lang="en-US" altLang="zh-CN" sz="2400">
                <a:solidFill>
                  <a:srgbClr val="FF3300"/>
                </a:solidFill>
              </a:rPr>
              <a:t>char   str[]={‘H’,‘e’,‘l’,‘l’,‘o’};</a:t>
            </a:r>
            <a:endParaRPr kumimoji="1" lang="en-US" altLang="zh-CN" sz="2400">
              <a:solidFill>
                <a:schemeClr val="bg2"/>
              </a:solidFill>
            </a:endParaRPr>
          </a:p>
        </p:txBody>
      </p: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5341938" y="1633538"/>
            <a:ext cx="3344862" cy="1779587"/>
            <a:chOff x="3365" y="1029"/>
            <a:chExt cx="2107" cy="1121"/>
          </a:xfrm>
        </p:grpSpPr>
        <p:grpSp>
          <p:nvGrpSpPr>
            <p:cNvPr id="98326" name="Group 18"/>
            <p:cNvGrpSpPr>
              <a:grpSpLocks/>
            </p:cNvGrpSpPr>
            <p:nvPr/>
          </p:nvGrpSpPr>
          <p:grpSpPr bwMode="auto">
            <a:xfrm>
              <a:off x="3377" y="1656"/>
              <a:ext cx="1855" cy="494"/>
              <a:chOff x="3293" y="1992"/>
              <a:chExt cx="1855" cy="494"/>
            </a:xfrm>
          </p:grpSpPr>
          <p:sp>
            <p:nvSpPr>
              <p:cNvPr id="98341" name="Rectangle 19"/>
              <p:cNvSpPr>
                <a:spLocks noChangeArrowheads="1"/>
              </p:cNvSpPr>
              <p:nvPr/>
            </p:nvSpPr>
            <p:spPr bwMode="auto">
              <a:xfrm>
                <a:off x="3293" y="2183"/>
                <a:ext cx="1855" cy="301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4000"/>
                  <a:t> </a:t>
                </a:r>
                <a:r>
                  <a:rPr kumimoji="1" lang="en-US" altLang="zh-CN" sz="2000">
                    <a:latin typeface="宋体" panose="02010600030101010101" pitchFamily="2" charset="-122"/>
                  </a:rPr>
                  <a:t>h    e    l    l   o</a:t>
                </a:r>
                <a:endParaRPr kumimoji="1" lang="en-US" altLang="zh-CN" sz="4000"/>
              </a:p>
            </p:txBody>
          </p:sp>
          <p:sp>
            <p:nvSpPr>
              <p:cNvPr id="98342" name="Line 20"/>
              <p:cNvSpPr>
                <a:spLocks noChangeShapeType="1"/>
              </p:cNvSpPr>
              <p:nvPr/>
            </p:nvSpPr>
            <p:spPr bwMode="auto">
              <a:xfrm>
                <a:off x="4404" y="2219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3" name="Line 21"/>
              <p:cNvSpPr>
                <a:spLocks noChangeShapeType="1"/>
              </p:cNvSpPr>
              <p:nvPr/>
            </p:nvSpPr>
            <p:spPr bwMode="auto">
              <a:xfrm>
                <a:off x="3671" y="221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4" name="Line 22"/>
              <p:cNvSpPr>
                <a:spLocks noChangeShapeType="1"/>
              </p:cNvSpPr>
              <p:nvPr/>
            </p:nvSpPr>
            <p:spPr bwMode="auto">
              <a:xfrm>
                <a:off x="4037" y="221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5" name="Line 23"/>
              <p:cNvSpPr>
                <a:spLocks noChangeShapeType="1"/>
              </p:cNvSpPr>
              <p:nvPr/>
            </p:nvSpPr>
            <p:spPr bwMode="auto">
              <a:xfrm>
                <a:off x="4793" y="2206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8346" name="Group 24"/>
              <p:cNvGrpSpPr>
                <a:grpSpLocks/>
              </p:cNvGrpSpPr>
              <p:nvPr/>
            </p:nvGrpSpPr>
            <p:grpSpPr bwMode="auto">
              <a:xfrm>
                <a:off x="3384" y="1992"/>
                <a:ext cx="1652" cy="231"/>
                <a:chOff x="3230" y="1800"/>
                <a:chExt cx="1652" cy="231"/>
              </a:xfrm>
            </p:grpSpPr>
            <p:sp>
              <p:nvSpPr>
                <p:cNvPr id="983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30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0</a:t>
                  </a:r>
                </a:p>
              </p:txBody>
            </p:sp>
            <p:sp>
              <p:nvSpPr>
                <p:cNvPr id="983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62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2</a:t>
                  </a:r>
                </a:p>
              </p:txBody>
            </p:sp>
            <p:sp>
              <p:nvSpPr>
                <p:cNvPr id="9834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28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3</a:t>
                  </a:r>
                </a:p>
              </p:txBody>
            </p:sp>
            <p:sp>
              <p:nvSpPr>
                <p:cNvPr id="9835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96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1</a:t>
                  </a:r>
                </a:p>
              </p:txBody>
            </p:sp>
            <p:sp>
              <p:nvSpPr>
                <p:cNvPr id="9835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694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4</a:t>
                  </a:r>
                </a:p>
              </p:txBody>
            </p:sp>
          </p:grpSp>
        </p:grpSp>
        <p:grpSp>
          <p:nvGrpSpPr>
            <p:cNvPr id="98327" name="Group 30"/>
            <p:cNvGrpSpPr>
              <a:grpSpLocks/>
            </p:cNvGrpSpPr>
            <p:nvPr/>
          </p:nvGrpSpPr>
          <p:grpSpPr bwMode="auto">
            <a:xfrm>
              <a:off x="3365" y="1029"/>
              <a:ext cx="2107" cy="509"/>
              <a:chOff x="3365" y="1029"/>
              <a:chExt cx="2107" cy="509"/>
            </a:xfrm>
          </p:grpSpPr>
          <p:sp>
            <p:nvSpPr>
              <p:cNvPr id="98328" name="Rectangle 31"/>
              <p:cNvSpPr>
                <a:spLocks noChangeArrowheads="1"/>
              </p:cNvSpPr>
              <p:nvPr/>
            </p:nvSpPr>
            <p:spPr bwMode="auto">
              <a:xfrm>
                <a:off x="3365" y="1235"/>
                <a:ext cx="2107" cy="301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4000"/>
                  <a:t> </a:t>
                </a:r>
                <a:r>
                  <a:rPr kumimoji="1" lang="en-US" altLang="zh-CN" sz="2000">
                    <a:latin typeface="宋体" panose="02010600030101010101" pitchFamily="2" charset="-122"/>
                  </a:rPr>
                  <a:t>h    e    l    l   o \0</a:t>
                </a:r>
                <a:endParaRPr kumimoji="1" lang="en-US" altLang="zh-CN" sz="4000"/>
              </a:p>
            </p:txBody>
          </p:sp>
          <p:sp>
            <p:nvSpPr>
              <p:cNvPr id="98329" name="Line 32"/>
              <p:cNvSpPr>
                <a:spLocks noChangeShapeType="1"/>
              </p:cNvSpPr>
              <p:nvPr/>
            </p:nvSpPr>
            <p:spPr bwMode="auto">
              <a:xfrm>
                <a:off x="4476" y="1271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0" name="Line 33"/>
              <p:cNvSpPr>
                <a:spLocks noChangeShapeType="1"/>
              </p:cNvSpPr>
              <p:nvPr/>
            </p:nvSpPr>
            <p:spPr bwMode="auto">
              <a:xfrm>
                <a:off x="3743" y="1270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1" name="Line 34"/>
              <p:cNvSpPr>
                <a:spLocks noChangeShapeType="1"/>
              </p:cNvSpPr>
              <p:nvPr/>
            </p:nvSpPr>
            <p:spPr bwMode="auto">
              <a:xfrm>
                <a:off x="4109" y="1270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2" name="Line 35"/>
              <p:cNvSpPr>
                <a:spLocks noChangeShapeType="1"/>
              </p:cNvSpPr>
              <p:nvPr/>
            </p:nvSpPr>
            <p:spPr bwMode="auto">
              <a:xfrm>
                <a:off x="4865" y="125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8333" name="Group 36"/>
              <p:cNvGrpSpPr>
                <a:grpSpLocks/>
              </p:cNvGrpSpPr>
              <p:nvPr/>
            </p:nvGrpSpPr>
            <p:grpSpPr bwMode="auto">
              <a:xfrm>
                <a:off x="3456" y="1044"/>
                <a:ext cx="1652" cy="231"/>
                <a:chOff x="3230" y="1800"/>
                <a:chExt cx="1652" cy="231"/>
              </a:xfrm>
            </p:grpSpPr>
            <p:sp>
              <p:nvSpPr>
                <p:cNvPr id="9833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30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0</a:t>
                  </a:r>
                </a:p>
              </p:txBody>
            </p:sp>
            <p:sp>
              <p:nvSpPr>
                <p:cNvPr id="9833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62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2</a:t>
                  </a:r>
                </a:p>
              </p:txBody>
            </p:sp>
            <p:sp>
              <p:nvSpPr>
                <p:cNvPr id="9833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28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3</a:t>
                  </a:r>
                </a:p>
              </p:txBody>
            </p:sp>
            <p:sp>
              <p:nvSpPr>
                <p:cNvPr id="9833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596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1</a:t>
                  </a:r>
                </a:p>
              </p:txBody>
            </p:sp>
            <p:sp>
              <p:nvSpPr>
                <p:cNvPr id="9834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94" y="1800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6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800"/>
                    <a:t>4</a:t>
                  </a:r>
                </a:p>
              </p:txBody>
            </p:sp>
          </p:grpSp>
          <p:sp>
            <p:nvSpPr>
              <p:cNvPr id="98334" name="Line 42"/>
              <p:cNvSpPr>
                <a:spLocks noChangeShapeType="1"/>
              </p:cNvSpPr>
              <p:nvPr/>
            </p:nvSpPr>
            <p:spPr bwMode="auto">
              <a:xfrm>
                <a:off x="5165" y="1246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5" name="Text Box 43"/>
              <p:cNvSpPr txBox="1">
                <a:spLocks noChangeArrowheads="1"/>
              </p:cNvSpPr>
              <p:nvPr/>
            </p:nvSpPr>
            <p:spPr bwMode="auto">
              <a:xfrm>
                <a:off x="5247" y="10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/>
                  <a:t>5</a:t>
                </a:r>
              </a:p>
            </p:txBody>
          </p:sp>
        </p:grpSp>
      </p:grpSp>
      <p:grpSp>
        <p:nvGrpSpPr>
          <p:cNvPr id="739372" name="Group 44"/>
          <p:cNvGrpSpPr>
            <a:grpSpLocks/>
          </p:cNvGrpSpPr>
          <p:nvPr/>
        </p:nvGrpSpPr>
        <p:grpSpPr bwMode="auto">
          <a:xfrm>
            <a:off x="3848100" y="1352550"/>
            <a:ext cx="304800" cy="342900"/>
            <a:chOff x="2472" y="2268"/>
            <a:chExt cx="192" cy="216"/>
          </a:xfrm>
        </p:grpSpPr>
        <p:sp>
          <p:nvSpPr>
            <p:cNvPr id="98324" name="Line 45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25" name="Line 46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9375" name="Group 47"/>
          <p:cNvGrpSpPr>
            <a:grpSpLocks/>
          </p:cNvGrpSpPr>
          <p:nvPr/>
        </p:nvGrpSpPr>
        <p:grpSpPr bwMode="auto">
          <a:xfrm>
            <a:off x="2914650" y="2800350"/>
            <a:ext cx="304800" cy="342900"/>
            <a:chOff x="2472" y="2268"/>
            <a:chExt cx="192" cy="216"/>
          </a:xfrm>
        </p:grpSpPr>
        <p:sp>
          <p:nvSpPr>
            <p:cNvPr id="98322" name="Line 48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23" name="Line 49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9378" name="Group 50"/>
          <p:cNvGrpSpPr>
            <a:grpSpLocks/>
          </p:cNvGrpSpPr>
          <p:nvPr/>
        </p:nvGrpSpPr>
        <p:grpSpPr bwMode="auto">
          <a:xfrm>
            <a:off x="3581400" y="3848100"/>
            <a:ext cx="304800" cy="342900"/>
            <a:chOff x="2472" y="2268"/>
            <a:chExt cx="192" cy="216"/>
          </a:xfrm>
        </p:grpSpPr>
        <p:sp>
          <p:nvSpPr>
            <p:cNvPr id="98320" name="Line 51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21" name="Line 52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9381" name="Group 53"/>
          <p:cNvGrpSpPr>
            <a:grpSpLocks/>
          </p:cNvGrpSpPr>
          <p:nvPr/>
        </p:nvGrpSpPr>
        <p:grpSpPr bwMode="auto">
          <a:xfrm>
            <a:off x="4343400" y="4914900"/>
            <a:ext cx="304800" cy="342900"/>
            <a:chOff x="2472" y="2268"/>
            <a:chExt cx="192" cy="216"/>
          </a:xfrm>
        </p:grpSpPr>
        <p:sp>
          <p:nvSpPr>
            <p:cNvPr id="98318" name="Line 54"/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19" name="Line 55"/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3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3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3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0" grpId="0" autoUpdateAnimBg="0"/>
      <p:bldP spid="739340" grpId="0" autoUpdateAnimBg="0"/>
      <p:bldP spid="739341" grpId="0" autoUpdateAnimBg="0"/>
      <p:bldP spid="739342" grpId="0" autoUpdateAnimBg="0"/>
      <p:bldP spid="739343" grpId="0" autoUpdateAnimBg="0"/>
      <p:bldP spid="739344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69963"/>
            <a:ext cx="8763000" cy="954087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用筛选法求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之内的素数。十个一组输出结果。（将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1-100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写到纸上，依次判断，不是素数将它挖掉）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2420888"/>
            <a:ext cx="8032968" cy="2712474"/>
          </a:xfrm>
          <a:prstGeom prst="rect">
            <a:avLst/>
          </a:prstGeom>
          <a:blipFill>
            <a:blip r:embed="rId2"/>
            <a:stretch>
              <a:fillRect l="-1214" t="-2472" r="-152" b="-359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675"/>
            <a:ext cx="4387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3816350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69963"/>
            <a:ext cx="8763000" cy="5238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用选择法对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个整数进行排序。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80" name="文本框 1"/>
          <p:cNvSpPr txBox="1">
            <a:spLocks noChangeArrowheads="1"/>
          </p:cNvSpPr>
          <p:nvPr/>
        </p:nvSpPr>
        <p:spPr bwMode="auto">
          <a:xfrm>
            <a:off x="3779838" y="1668463"/>
            <a:ext cx="5416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6666"/>
                </a:solidFill>
                <a:ea typeface="楷体_GB2312" pitchFamily="49" charset="-122"/>
              </a:rPr>
              <a:t>从记录的无序子序列中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“选择”</a:t>
            </a:r>
            <a:r>
              <a:rPr lang="zh-CN" altLang="en-US" sz="2400">
                <a:solidFill>
                  <a:srgbClr val="9933FF"/>
                </a:solidFill>
                <a:ea typeface="楷体_GB2312" pitchFamily="49" charset="-122"/>
              </a:rPr>
              <a:t>关键字</a:t>
            </a:r>
            <a:endParaRPr lang="en-US" altLang="zh-CN" sz="2400">
              <a:solidFill>
                <a:srgbClr val="9933FF"/>
              </a:solidFill>
              <a:ea typeface="楷体_GB2312" pitchFamily="49" charset="-122"/>
            </a:endParaRPr>
          </a:p>
          <a:p>
            <a:r>
              <a:rPr lang="zh-CN" altLang="en-US" sz="2400">
                <a:solidFill>
                  <a:srgbClr val="9933FF"/>
                </a:solidFill>
                <a:ea typeface="楷体_GB2312" pitchFamily="49" charset="-122"/>
              </a:rPr>
              <a:t>最小或最大</a:t>
            </a:r>
            <a:r>
              <a:rPr lang="zh-CN" altLang="en-US" sz="2400">
                <a:solidFill>
                  <a:srgbClr val="006666"/>
                </a:solidFill>
                <a:ea typeface="楷体_GB2312" pitchFamily="49" charset="-122"/>
              </a:rPr>
              <a:t>的记录，并将它</a:t>
            </a:r>
            <a:r>
              <a:rPr lang="zh-CN" altLang="en-US" sz="2400">
                <a:solidFill>
                  <a:srgbClr val="9933FF"/>
                </a:solidFill>
                <a:ea typeface="楷体_GB2312" pitchFamily="49" charset="-122"/>
              </a:rPr>
              <a:t>加入到有序</a:t>
            </a:r>
            <a:endParaRPr lang="en-US" altLang="zh-CN" sz="2400">
              <a:solidFill>
                <a:srgbClr val="9933FF"/>
              </a:solidFill>
              <a:ea typeface="楷体_GB2312" pitchFamily="49" charset="-122"/>
            </a:endParaRPr>
          </a:p>
          <a:p>
            <a:r>
              <a:rPr lang="zh-CN" altLang="en-US" sz="2400">
                <a:solidFill>
                  <a:srgbClr val="9933FF"/>
                </a:solidFill>
                <a:ea typeface="楷体_GB2312" pitchFamily="49" charset="-122"/>
              </a:rPr>
              <a:t>子序列</a:t>
            </a:r>
            <a:r>
              <a:rPr lang="zh-CN" altLang="en-US" sz="2400">
                <a:solidFill>
                  <a:srgbClr val="006666"/>
                </a:solidFill>
                <a:ea typeface="楷体_GB2312" pitchFamily="49" charset="-122"/>
              </a:rPr>
              <a:t>中</a:t>
            </a:r>
            <a:endParaRPr lang="zh-CN" altLang="en-US" sz="2400"/>
          </a:p>
        </p:txBody>
      </p:sp>
      <p:pic>
        <p:nvPicPr>
          <p:cNvPr id="10138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213100"/>
            <a:ext cx="54276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5750"/>
            <a:ext cx="3087688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42950" y="228600"/>
            <a:ext cx="32718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简单选择排序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73050" y="1158875"/>
            <a:ext cx="887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ea typeface="楷体_GB2312" pitchFamily="49" charset="-122"/>
              </a:rPr>
              <a:t>假设排序过程中，待排记录序列的状态为：</a:t>
            </a:r>
          </a:p>
        </p:txBody>
      </p:sp>
      <p:sp>
        <p:nvSpPr>
          <p:cNvPr id="38917" name="Rectangle 5" descr="60%"/>
          <p:cNvSpPr>
            <a:spLocks noChangeArrowheads="1"/>
          </p:cNvSpPr>
          <p:nvPr/>
        </p:nvSpPr>
        <p:spPr bwMode="auto">
          <a:xfrm>
            <a:off x="654050" y="2133600"/>
            <a:ext cx="361315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有序序列</a:t>
            </a:r>
            <a:r>
              <a:rPr lang="en-US" altLang="zh-CN" sz="3600"/>
              <a:t>R[1..i-1]</a:t>
            </a:r>
          </a:p>
        </p:txBody>
      </p:sp>
      <p:sp>
        <p:nvSpPr>
          <p:cNvPr id="38918" name="Rectangle 6" descr="棚架"/>
          <p:cNvSpPr>
            <a:spLocks noChangeArrowheads="1"/>
          </p:cNvSpPr>
          <p:nvPr/>
        </p:nvSpPr>
        <p:spPr bwMode="auto">
          <a:xfrm>
            <a:off x="4267200" y="2133600"/>
            <a:ext cx="385445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无序序列 </a:t>
            </a:r>
            <a:r>
              <a:rPr lang="en-US" altLang="zh-CN" sz="3600"/>
              <a:t>R[i..n]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019175" y="3505200"/>
            <a:ext cx="30956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第 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i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趟</a:t>
            </a:r>
          </a:p>
          <a:p>
            <a:pPr>
              <a:lnSpc>
                <a:spcPct val="105000"/>
              </a:lnSpc>
            </a:pP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简单选择排序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419600" y="2895600"/>
            <a:ext cx="3505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从中选出</a:t>
            </a:r>
          </a:p>
          <a:p>
            <a:pPr>
              <a:lnSpc>
                <a:spcPct val="105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关键字最小的记录</a:t>
            </a:r>
            <a:endParaRPr lang="zh-CN" altLang="en-US"/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4267200" y="2819400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25" name="Rectangle 13" descr="60%"/>
          <p:cNvSpPr>
            <a:spLocks noChangeArrowheads="1"/>
          </p:cNvSpPr>
          <p:nvPr/>
        </p:nvSpPr>
        <p:spPr bwMode="auto">
          <a:xfrm>
            <a:off x="609600" y="5715000"/>
            <a:ext cx="41148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有序序列</a:t>
            </a:r>
            <a:r>
              <a:rPr lang="en-US" altLang="zh-CN" sz="3600">
                <a:ea typeface="楷体_GB2312" pitchFamily="49" charset="-122"/>
              </a:rPr>
              <a:t>R[1..i]</a:t>
            </a:r>
            <a:endParaRPr lang="en-US" altLang="zh-CN" sz="3600"/>
          </a:p>
        </p:txBody>
      </p:sp>
      <p:sp>
        <p:nvSpPr>
          <p:cNvPr id="38926" name="Rectangle 14" descr="棚架"/>
          <p:cNvSpPr>
            <a:spLocks noChangeArrowheads="1"/>
          </p:cNvSpPr>
          <p:nvPr/>
        </p:nvSpPr>
        <p:spPr bwMode="auto">
          <a:xfrm>
            <a:off x="4724400" y="5715000"/>
            <a:ext cx="37338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无序序列</a:t>
            </a:r>
            <a:r>
              <a:rPr lang="zh-CN" altLang="en-US" sz="320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R[i+1..n]</a:t>
            </a:r>
            <a:endParaRPr lang="en-US" altLang="zh-CN" sz="3600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4495800" y="4800600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4267200" y="4191000"/>
            <a:ext cx="0" cy="22098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nimBg="1" autoUpdateAnimBg="0"/>
      <p:bldP spid="38918" grpId="0" animBg="1" autoUpdateAnimBg="0"/>
      <p:bldP spid="38922" grpId="0" autoUpdateAnimBg="0"/>
      <p:bldP spid="38923" grpId="0" autoUpdateAnimBg="0"/>
      <p:bldP spid="38925" grpId="0" animBg="1" autoUpdateAnimBg="0"/>
      <p:bldP spid="38926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69963"/>
            <a:ext cx="8763000" cy="5238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求一个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3╳3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阶矩阵主对角线元素之和。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342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844675"/>
            <a:ext cx="5499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916113"/>
            <a:ext cx="26924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69963"/>
            <a:ext cx="8763000" cy="954087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4.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有一个已排好序的数组，要求输入一个数后，按原来排序的规律将它插入数组中。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445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20875"/>
            <a:ext cx="575945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508500"/>
            <a:ext cx="7677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836613"/>
            <a:ext cx="741680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Text Box 5"/>
          <p:cNvSpPr txBox="1">
            <a:spLocks noChangeArrowheads="1"/>
          </p:cNvSpPr>
          <p:nvPr/>
        </p:nvSpPr>
        <p:spPr bwMode="auto">
          <a:xfrm>
            <a:off x="179388" y="969963"/>
            <a:ext cx="8763000" cy="954087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5.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将一个数组中的值按逆序重新存放。例如，原来顺序为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逆序存放后，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8.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0" y="374650"/>
            <a:ext cx="5867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课后习题</a:t>
            </a:r>
            <a:endParaRPr lang="zh-CN" altLang="en-US" sz="3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650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51054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789363"/>
            <a:ext cx="40306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9" grpId="0" animBg="1" autoUpdateAnimBg="0"/>
    </p:bldLst>
  </p:timing>
</p:sld>
</file>

<file path=ppt/theme/theme1.xml><?xml version="1.0" encoding="utf-8"?>
<a:theme xmlns:a="http://schemas.openxmlformats.org/drawingml/2006/main" name="tup">
  <a:themeElements>
    <a:clrScheme name="tu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6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6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5969</TotalTime>
  <Words>7589</Words>
  <Application>Microsoft Office PowerPoint</Application>
  <PresentationFormat>全屏显示(4:3)</PresentationFormat>
  <Paragraphs>1212</Paragraphs>
  <Slides>111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30" baseType="lpstr">
      <vt:lpstr>Monotype Sorts</vt:lpstr>
      <vt:lpstr>方正舒体</vt:lpstr>
      <vt:lpstr>方正姚体</vt:lpstr>
      <vt:lpstr>黑体</vt:lpstr>
      <vt:lpstr>华文细黑</vt:lpstr>
      <vt:lpstr>华文新魏</vt:lpstr>
      <vt:lpstr>华文行楷</vt:lpstr>
      <vt:lpstr>华文中宋</vt:lpstr>
      <vt:lpstr>楷体</vt:lpstr>
      <vt:lpstr>楷体_GB2312</vt:lpstr>
      <vt:lpstr>隶书</vt:lpstr>
      <vt:lpstr>宋体</vt:lpstr>
      <vt:lpstr>Arial</vt:lpstr>
      <vt:lpstr>Arial Black</vt:lpstr>
      <vt:lpstr>Courier New</vt:lpstr>
      <vt:lpstr>Times New Roman</vt:lpstr>
      <vt:lpstr>Wingdings</vt:lpstr>
      <vt:lpstr>tup</vt:lpstr>
      <vt:lpstr>公式</vt:lpstr>
      <vt:lpstr>PowerPoint 演示文稿</vt:lpstr>
      <vt:lpstr> 本章要点</vt:lpstr>
      <vt:lpstr> 主要内容</vt:lpstr>
      <vt:lpstr>为什么要使用数组?</vt:lpstr>
      <vt:lpstr>  6.1 一维数组的定义和引用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6.2 二维数组的定义和引用 </vt:lpstr>
      <vt:lpstr>PowerPoint 演示文稿</vt:lpstr>
      <vt:lpstr> 6.2.1二维数组的定义</vt:lpstr>
      <vt:lpstr>PowerPoint 演示文稿</vt:lpstr>
      <vt:lpstr> 6.2.1二维数组的定义</vt:lpstr>
      <vt:lpstr>PowerPoint 演示文稿</vt:lpstr>
      <vt:lpstr>  6.2.2　二维数组的引用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6.3 字符数组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字符串处理函数</vt:lpstr>
      <vt:lpstr>PowerPoint 演示文稿</vt:lpstr>
      <vt:lpstr>PowerPoint 演示文稿</vt:lpstr>
      <vt:lpstr>PowerPoint 演示文稿</vt:lpstr>
      <vt:lpstr>PowerPoint 演示文稿</vt:lpstr>
      <vt:lpstr>gets和scanf的区别</vt:lpstr>
      <vt:lpstr>PowerPoint 演示文稿</vt:lpstr>
      <vt:lpstr>字符串连接函数strcat</vt:lpstr>
      <vt:lpstr>PowerPoint 演示文稿</vt:lpstr>
      <vt:lpstr>PowerPoint 演示文稿</vt:lpstr>
      <vt:lpstr>关于strcpy函数的几点说明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&lt;例&gt;图书检索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delube</cp:lastModifiedBy>
  <cp:revision>404</cp:revision>
  <dcterms:created xsi:type="dcterms:W3CDTF">2005-09-08T00:12:49Z</dcterms:created>
  <dcterms:modified xsi:type="dcterms:W3CDTF">2021-11-25T00:58:53Z</dcterms:modified>
</cp:coreProperties>
</file>