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6238" r:id="rId1"/>
    <p:sldMasterId id="2147486262" r:id="rId2"/>
    <p:sldMasterId id="2147486267" r:id="rId3"/>
  </p:sldMasterIdLst>
  <p:notesMasterIdLst>
    <p:notesMasterId r:id="rId85"/>
  </p:notesMasterIdLst>
  <p:sldIdLst>
    <p:sldId id="488" r:id="rId4"/>
    <p:sldId id="381" r:id="rId5"/>
    <p:sldId id="280" r:id="rId6"/>
    <p:sldId id="257" r:id="rId7"/>
    <p:sldId id="492" r:id="rId8"/>
    <p:sldId id="288" r:id="rId9"/>
    <p:sldId id="465" r:id="rId10"/>
    <p:sldId id="466" r:id="rId11"/>
    <p:sldId id="382" r:id="rId12"/>
    <p:sldId id="454" r:id="rId13"/>
    <p:sldId id="495" r:id="rId14"/>
    <p:sldId id="496" r:id="rId15"/>
    <p:sldId id="497" r:id="rId16"/>
    <p:sldId id="271" r:id="rId17"/>
    <p:sldId id="367" r:id="rId18"/>
    <p:sldId id="391" r:id="rId19"/>
    <p:sldId id="467" r:id="rId20"/>
    <p:sldId id="392" r:id="rId21"/>
    <p:sldId id="389" r:id="rId22"/>
    <p:sldId id="459" r:id="rId23"/>
    <p:sldId id="460" r:id="rId24"/>
    <p:sldId id="516" r:id="rId25"/>
    <p:sldId id="517" r:id="rId26"/>
    <p:sldId id="518" r:id="rId27"/>
    <p:sldId id="519" r:id="rId28"/>
    <p:sldId id="520" r:id="rId29"/>
    <p:sldId id="521" r:id="rId30"/>
    <p:sldId id="522" r:id="rId31"/>
    <p:sldId id="523" r:id="rId32"/>
    <p:sldId id="524" r:id="rId33"/>
    <p:sldId id="525" r:id="rId34"/>
    <p:sldId id="526" r:id="rId35"/>
    <p:sldId id="527" r:id="rId36"/>
    <p:sldId id="528" r:id="rId37"/>
    <p:sldId id="398" r:id="rId38"/>
    <p:sldId id="453" r:id="rId39"/>
    <p:sldId id="503" r:id="rId40"/>
    <p:sldId id="504" r:id="rId41"/>
    <p:sldId id="505" r:id="rId42"/>
    <p:sldId id="506" r:id="rId43"/>
    <p:sldId id="486" r:id="rId44"/>
    <p:sldId id="507" r:id="rId45"/>
    <p:sldId id="508" r:id="rId46"/>
    <p:sldId id="474" r:id="rId47"/>
    <p:sldId id="464" r:id="rId48"/>
    <p:sldId id="509" r:id="rId49"/>
    <p:sldId id="510" r:id="rId50"/>
    <p:sldId id="512" r:id="rId51"/>
    <p:sldId id="513" r:id="rId52"/>
    <p:sldId id="472" r:id="rId53"/>
    <p:sldId id="475" r:id="rId54"/>
    <p:sldId id="476" r:id="rId55"/>
    <p:sldId id="478" r:id="rId56"/>
    <p:sldId id="479" r:id="rId57"/>
    <p:sldId id="482" r:id="rId58"/>
    <p:sldId id="483" r:id="rId59"/>
    <p:sldId id="485" r:id="rId60"/>
    <p:sldId id="484" r:id="rId61"/>
    <p:sldId id="514" r:id="rId62"/>
    <p:sldId id="515" r:id="rId63"/>
    <p:sldId id="314" r:id="rId64"/>
    <p:sldId id="529" r:id="rId65"/>
    <p:sldId id="530" r:id="rId66"/>
    <p:sldId id="531" r:id="rId67"/>
    <p:sldId id="276" r:id="rId68"/>
    <p:sldId id="277" r:id="rId69"/>
    <p:sldId id="306" r:id="rId70"/>
    <p:sldId id="376" r:id="rId71"/>
    <p:sldId id="489" r:id="rId72"/>
    <p:sldId id="490" r:id="rId73"/>
    <p:sldId id="377" r:id="rId74"/>
    <p:sldId id="380" r:id="rId75"/>
    <p:sldId id="491" r:id="rId76"/>
    <p:sldId id="279" r:id="rId77"/>
    <p:sldId id="320" r:id="rId78"/>
    <p:sldId id="321" r:id="rId79"/>
    <p:sldId id="329" r:id="rId80"/>
    <p:sldId id="327" r:id="rId81"/>
    <p:sldId id="328" r:id="rId82"/>
    <p:sldId id="330" r:id="rId83"/>
    <p:sldId id="494" r:id="rId84"/>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A0C"/>
    <a:srgbClr val="CE200F"/>
    <a:srgbClr val="229C12"/>
    <a:srgbClr val="E037D6"/>
    <a:srgbClr val="4C4C4C"/>
    <a:srgbClr val="3F3F3F"/>
    <a:srgbClr val="2F2F2F"/>
    <a:srgbClr val="E22F31"/>
    <a:srgbClr val="E134B6"/>
    <a:srgbClr val="FED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117" d="100"/>
          <a:sy n="117" d="100"/>
        </p:scale>
        <p:origin x="57" y="10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tableStyles" Target="tableStyle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D5106C-BFF8-4208-B466-19FD77DF1E92}" type="datetimeFigureOut">
              <a:rPr lang="zh-CN" altLang="en-US" smtClean="0"/>
              <a:t>2021/12/22</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3623DC-50FF-485B-B4EE-84B84A40D4AF}" type="slidenum">
              <a:rPr lang="zh-CN" altLang="en-US" smtClean="0"/>
              <a:t>‹#›</a:t>
            </a:fld>
            <a:endParaRPr lang="zh-CN" altLang="en-US"/>
          </a:p>
        </p:txBody>
      </p:sp>
    </p:spTree>
    <p:extLst>
      <p:ext uri="{BB962C8B-B14F-4D97-AF65-F5344CB8AC3E}">
        <p14:creationId xmlns:p14="http://schemas.microsoft.com/office/powerpoint/2010/main" val="71234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EE6790-D45C-42D1-A0A3-481E26C01724}" type="slidenum">
              <a:rPr lang="zh-CN" altLang="en-US" smtClean="0"/>
              <a:t>3</a:t>
            </a:fld>
            <a:endParaRPr lang="zh-CN" altLang="en-US"/>
          </a:p>
        </p:txBody>
      </p:sp>
    </p:spTree>
    <p:extLst>
      <p:ext uri="{BB962C8B-B14F-4D97-AF65-F5344CB8AC3E}">
        <p14:creationId xmlns:p14="http://schemas.microsoft.com/office/powerpoint/2010/main" val="113254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611C642C-8496-458D-B0B9-09C811BB91D7}" type="slidenum">
              <a:rPr lang="en-US" altLang="zh-CN" sz="1200">
                <a:solidFill>
                  <a:prstClr val="black"/>
                </a:solidFill>
                <a:latin typeface="Arial" charset="0"/>
              </a:rPr>
              <a:pPr eaLnBrk="1" hangingPunct="1"/>
              <a:t>24</a:t>
            </a:fld>
            <a:endParaRPr lang="en-US" altLang="zh-CN" sz="1200">
              <a:solidFill>
                <a:prstClr val="black"/>
              </a:solidFill>
              <a:latin typeface="Arial"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611C642C-8496-458D-B0B9-09C811BB91D7}" type="slidenum">
              <a:rPr lang="en-US" altLang="zh-CN" sz="1200">
                <a:solidFill>
                  <a:prstClr val="black"/>
                </a:solidFill>
                <a:latin typeface="Arial" charset="0"/>
              </a:rPr>
              <a:pPr eaLnBrk="1" hangingPunct="1"/>
              <a:t>25</a:t>
            </a:fld>
            <a:endParaRPr lang="en-US" altLang="zh-CN" sz="1200">
              <a:solidFill>
                <a:prstClr val="black"/>
              </a:solidFill>
              <a:latin typeface="Arial"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4F00E706-2CC3-4C78-8076-EB29E7FFBFEB}" type="slidenum">
              <a:rPr lang="en-US" altLang="zh-CN" sz="1200">
                <a:solidFill>
                  <a:prstClr val="black"/>
                </a:solidFill>
                <a:latin typeface="Arial" charset="0"/>
              </a:rPr>
              <a:pPr eaLnBrk="1" hangingPunct="1"/>
              <a:t>26</a:t>
            </a:fld>
            <a:endParaRPr lang="en-US" altLang="zh-CN" sz="1200">
              <a:solidFill>
                <a:prstClr val="black"/>
              </a:solidFill>
              <a:latin typeface="Arial" charset="0"/>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51808098-9FF2-40CF-B7FE-749899DFB697}" type="slidenum">
              <a:rPr lang="en-US" altLang="zh-CN" sz="1200">
                <a:solidFill>
                  <a:prstClr val="black"/>
                </a:solidFill>
                <a:latin typeface="Arial" charset="0"/>
              </a:rPr>
              <a:pPr eaLnBrk="1" hangingPunct="1"/>
              <a:t>27</a:t>
            </a:fld>
            <a:endParaRPr lang="en-US" altLang="zh-CN" sz="1200">
              <a:solidFill>
                <a:prstClr val="black"/>
              </a:solidFill>
              <a:latin typeface="Arial"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9A2DFBB2-F707-43C4-8C38-53077C125419}" type="slidenum">
              <a:rPr lang="en-US" altLang="zh-CN" sz="1200">
                <a:solidFill>
                  <a:prstClr val="black"/>
                </a:solidFill>
                <a:latin typeface="Arial" charset="0"/>
              </a:rPr>
              <a:pPr eaLnBrk="1" hangingPunct="1"/>
              <a:t>28</a:t>
            </a:fld>
            <a:endParaRPr lang="en-US" altLang="zh-CN" sz="1200">
              <a:solidFill>
                <a:prstClr val="black"/>
              </a:solidFill>
              <a:latin typeface="Arial" charset="0"/>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9A2DFBB2-F707-43C4-8C38-53077C125419}" type="slidenum">
              <a:rPr lang="en-US" altLang="zh-CN" sz="1200">
                <a:solidFill>
                  <a:prstClr val="black"/>
                </a:solidFill>
                <a:latin typeface="Arial" charset="0"/>
              </a:rPr>
              <a:pPr eaLnBrk="1" hangingPunct="1"/>
              <a:t>29</a:t>
            </a:fld>
            <a:endParaRPr lang="en-US" altLang="zh-CN" sz="1200">
              <a:solidFill>
                <a:prstClr val="black"/>
              </a:solidFill>
              <a:latin typeface="Arial" charset="0"/>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CFD86F77-101B-4892-AED2-FFDF27511553}" type="slidenum">
              <a:rPr lang="en-US" altLang="zh-CN" sz="1200">
                <a:solidFill>
                  <a:prstClr val="black"/>
                </a:solidFill>
                <a:latin typeface="Arial" charset="0"/>
              </a:rPr>
              <a:pPr eaLnBrk="1" hangingPunct="1"/>
              <a:t>30</a:t>
            </a:fld>
            <a:endParaRPr lang="en-US" altLang="zh-CN" sz="1200">
              <a:solidFill>
                <a:prstClr val="black"/>
              </a:solidFill>
              <a:latin typeface="Arial"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9B263D91-6876-42C3-9B6F-616AD7553E2F}" type="slidenum">
              <a:rPr lang="en-US" altLang="zh-CN" sz="1200">
                <a:solidFill>
                  <a:prstClr val="black"/>
                </a:solidFill>
                <a:latin typeface="Arial" charset="0"/>
              </a:rPr>
              <a:pPr eaLnBrk="1" hangingPunct="1"/>
              <a:t>31</a:t>
            </a:fld>
            <a:endParaRPr lang="en-US" altLang="zh-CN" sz="1200">
              <a:solidFill>
                <a:prstClr val="black"/>
              </a:solidFill>
              <a:latin typeface="Arial" charset="0"/>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CC02CF0-7121-4DC2-9456-BB5FC9C07436}" type="slidenum">
              <a:rPr lang="en-US" altLang="zh-CN" sz="1200">
                <a:solidFill>
                  <a:prstClr val="black"/>
                </a:solidFill>
                <a:latin typeface="Arial" charset="0"/>
              </a:rPr>
              <a:pPr eaLnBrk="1" hangingPunct="1"/>
              <a:t>32</a:t>
            </a:fld>
            <a:endParaRPr lang="en-US" altLang="zh-CN" sz="1200">
              <a:solidFill>
                <a:prstClr val="black"/>
              </a:solidFill>
              <a:latin typeface="Arial"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CC02CF0-7121-4DC2-9456-BB5FC9C07436}" type="slidenum">
              <a:rPr lang="en-US" altLang="zh-CN" sz="1200">
                <a:solidFill>
                  <a:prstClr val="black"/>
                </a:solidFill>
                <a:latin typeface="Arial" charset="0"/>
              </a:rPr>
              <a:pPr eaLnBrk="1" hangingPunct="1"/>
              <a:t>33</a:t>
            </a:fld>
            <a:endParaRPr lang="en-US" altLang="zh-CN" sz="1200">
              <a:solidFill>
                <a:prstClr val="black"/>
              </a:solidFill>
              <a:latin typeface="Arial"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221F51-4C48-4BC0-9AD8-B32B5EF09B13}" type="slidenum">
              <a:rPr lang="en-US" altLang="zh-CN">
                <a:solidFill>
                  <a:prstClr val="black"/>
                </a:solidFill>
              </a:rPr>
              <a:pPr/>
              <a:t>11</a:t>
            </a:fld>
            <a:endParaRPr lang="en-US" altLang="zh-CN">
              <a:solidFill>
                <a:prstClr val="black"/>
              </a:solidFill>
            </a:endParaRPr>
          </a:p>
        </p:txBody>
      </p:sp>
      <p:sp>
        <p:nvSpPr>
          <p:cNvPr id="735234" name="Rectangle 2"/>
          <p:cNvSpPr>
            <a:spLocks noGrp="1" noRot="1" noChangeAspect="1" noChangeArrowheads="1" noTextEdit="1"/>
          </p:cNvSpPr>
          <p:nvPr>
            <p:ph type="sldImg"/>
          </p:nvPr>
        </p:nvSpPr>
        <p:spPr>
          <a:xfrm>
            <a:off x="685800" y="685800"/>
            <a:ext cx="5486400" cy="3429000"/>
          </a:xfrm>
          <a:ln/>
        </p:spPr>
      </p:sp>
      <p:sp>
        <p:nvSpPr>
          <p:cNvPr id="735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6187C585-ADA2-4043-9350-1B1747D4D682}" type="slidenum">
              <a:rPr lang="en-US" altLang="zh-CN" sz="1200">
                <a:solidFill>
                  <a:prstClr val="black"/>
                </a:solidFill>
                <a:latin typeface="Arial" charset="0"/>
              </a:rPr>
              <a:pPr eaLnBrk="1" hangingPunct="1"/>
              <a:t>34</a:t>
            </a:fld>
            <a:endParaRPr lang="en-US" altLang="zh-CN" sz="1200">
              <a:solidFill>
                <a:prstClr val="black"/>
              </a:solidFill>
              <a:latin typeface="Arial" charset="0"/>
            </a:endParaRPr>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solidFill>
                  <a:prstClr val="black"/>
                </a:solidFill>
                <a:latin typeface="Arial" charset="0"/>
              </a:rPr>
              <a:pPr eaLnBrk="1" hangingPunct="1"/>
              <a:t>39</a:t>
            </a:fld>
            <a:endParaRPr lang="en-US" altLang="zh-CN" sz="1200">
              <a:solidFill>
                <a:prstClr val="black"/>
              </a:solidFill>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6FC006F7-F316-40D0-8E7A-567BE60CDE12}" type="slidenum">
              <a:rPr lang="en-US" altLang="zh-CN" sz="1200">
                <a:solidFill>
                  <a:prstClr val="black"/>
                </a:solidFill>
                <a:latin typeface="Arial" charset="0"/>
              </a:rPr>
              <a:pPr eaLnBrk="1" hangingPunct="1"/>
              <a:t>40</a:t>
            </a:fld>
            <a:endParaRPr lang="en-US" altLang="zh-CN" sz="1200">
              <a:solidFill>
                <a:prstClr val="black"/>
              </a:solidFill>
              <a:latin typeface="Arial" charset="0"/>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E16196B-B977-4DEB-BA5E-1E39B4317AED}" type="slidenum">
              <a:rPr lang="en-US" altLang="zh-CN" sz="1200">
                <a:latin typeface="Arial" charset="0"/>
              </a:rPr>
              <a:pPr eaLnBrk="1" hangingPunct="1"/>
              <a:t>41</a:t>
            </a:fld>
            <a:endParaRPr lang="en-US" altLang="zh-CN" sz="1200">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9D3537F6-44D5-461C-BB5C-18AC89BA8A9A}" type="slidenum">
              <a:rPr lang="en-US" altLang="zh-CN" sz="1200">
                <a:solidFill>
                  <a:prstClr val="black"/>
                </a:solidFill>
                <a:latin typeface="Arial" charset="0"/>
              </a:rPr>
              <a:pPr eaLnBrk="1" hangingPunct="1"/>
              <a:t>42</a:t>
            </a:fld>
            <a:endParaRPr lang="en-US" altLang="zh-CN" sz="1200">
              <a:solidFill>
                <a:prstClr val="black"/>
              </a:solidFill>
              <a:latin typeface="Arial"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43C3143E-7F15-4E5B-90A5-78C200BD58EF}" type="slidenum">
              <a:rPr lang="en-US" altLang="zh-CN" sz="1200">
                <a:solidFill>
                  <a:prstClr val="black"/>
                </a:solidFill>
                <a:latin typeface="Arial" charset="0"/>
              </a:rPr>
              <a:pPr eaLnBrk="1" hangingPunct="1"/>
              <a:t>43</a:t>
            </a:fld>
            <a:endParaRPr lang="en-US" altLang="zh-CN" sz="1200">
              <a:solidFill>
                <a:prstClr val="black"/>
              </a:solidFill>
              <a:latin typeface="Arial" charset="0"/>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810D2C6D-AC10-4085-BA5C-FF11110C7DD1}" type="slidenum">
              <a:rPr lang="en-US" altLang="zh-CN" sz="1200">
                <a:solidFill>
                  <a:prstClr val="black"/>
                </a:solidFill>
                <a:latin typeface="Arial" charset="0"/>
              </a:rPr>
              <a:pPr eaLnBrk="1" hangingPunct="1"/>
              <a:t>44</a:t>
            </a:fld>
            <a:endParaRPr lang="en-US" altLang="zh-CN" sz="1200">
              <a:solidFill>
                <a:prstClr val="black"/>
              </a:solidFill>
              <a:latin typeface="Arial" charset="0"/>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713987A2-DD71-466E-8E05-50C04A5AD79B}" type="slidenum">
              <a:rPr lang="en-US" altLang="zh-CN" sz="1200">
                <a:solidFill>
                  <a:prstClr val="black"/>
                </a:solidFill>
                <a:latin typeface="Arial" charset="0"/>
              </a:rPr>
              <a:pPr eaLnBrk="1" hangingPunct="1"/>
              <a:t>45</a:t>
            </a:fld>
            <a:endParaRPr lang="en-US" altLang="zh-CN" sz="1200">
              <a:solidFill>
                <a:prstClr val="black"/>
              </a:solidFill>
              <a:latin typeface="Arial" charset="0"/>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9CDCE8C0-88A1-47C1-9D29-31E5A0FD3EB3}" type="slidenum">
              <a:rPr lang="en-US" altLang="zh-CN" sz="1200">
                <a:solidFill>
                  <a:prstClr val="black"/>
                </a:solidFill>
                <a:latin typeface="Arial" charset="0"/>
              </a:rPr>
              <a:pPr eaLnBrk="1" hangingPunct="1"/>
              <a:t>46</a:t>
            </a:fld>
            <a:endParaRPr lang="en-US" altLang="zh-CN" sz="1200">
              <a:solidFill>
                <a:prstClr val="black"/>
              </a:solidFill>
              <a:latin typeface="Arial" charset="0"/>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B286C420-F249-4065-9AFA-7743B87CD183}" type="slidenum">
              <a:rPr lang="en-US" altLang="zh-CN" sz="1200">
                <a:solidFill>
                  <a:prstClr val="black"/>
                </a:solidFill>
                <a:latin typeface="Arial" charset="0"/>
              </a:rPr>
              <a:pPr eaLnBrk="1" hangingPunct="1"/>
              <a:t>47</a:t>
            </a:fld>
            <a:endParaRPr lang="en-US" altLang="zh-CN" sz="1200">
              <a:solidFill>
                <a:prstClr val="black"/>
              </a:solidFill>
              <a:latin typeface="Arial"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3321A0-047F-49C2-A64B-2BD8907B1C31}" type="slidenum">
              <a:rPr lang="en-US" altLang="zh-CN">
                <a:solidFill>
                  <a:prstClr val="black"/>
                </a:solidFill>
              </a:rPr>
              <a:pPr/>
              <a:t>12</a:t>
            </a:fld>
            <a:endParaRPr lang="en-US" altLang="zh-CN">
              <a:solidFill>
                <a:prstClr val="black"/>
              </a:solidFill>
            </a:endParaRPr>
          </a:p>
        </p:txBody>
      </p:sp>
      <p:sp>
        <p:nvSpPr>
          <p:cNvPr id="736258" name="Rectangle 2"/>
          <p:cNvSpPr>
            <a:spLocks noGrp="1" noRot="1" noChangeAspect="1" noChangeArrowheads="1" noTextEdit="1"/>
          </p:cNvSpPr>
          <p:nvPr>
            <p:ph type="sldImg"/>
          </p:nvPr>
        </p:nvSpPr>
        <p:spPr>
          <a:xfrm>
            <a:off x="685800" y="685800"/>
            <a:ext cx="5486400" cy="3429000"/>
          </a:xfrm>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A65F95AF-B38D-43A5-AA05-EE8052FC863D}" type="slidenum">
              <a:rPr lang="en-US" altLang="zh-CN" sz="1200">
                <a:solidFill>
                  <a:prstClr val="black"/>
                </a:solidFill>
                <a:latin typeface="Arial" charset="0"/>
              </a:rPr>
              <a:pPr eaLnBrk="1" hangingPunct="1"/>
              <a:t>48</a:t>
            </a:fld>
            <a:endParaRPr lang="en-US" altLang="zh-CN" sz="1200">
              <a:solidFill>
                <a:prstClr val="black"/>
              </a:solidFill>
              <a:latin typeface="Arial" charset="0"/>
            </a:endParaRPr>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94DBA1E5-63C6-4E43-ABEC-187ED484EF6A}" type="slidenum">
              <a:rPr lang="en-US" altLang="zh-CN" sz="1200">
                <a:solidFill>
                  <a:prstClr val="black"/>
                </a:solidFill>
                <a:latin typeface="Arial" charset="0"/>
              </a:rPr>
              <a:pPr eaLnBrk="1" hangingPunct="1"/>
              <a:t>49</a:t>
            </a:fld>
            <a:endParaRPr lang="en-US" altLang="zh-CN" sz="1200">
              <a:solidFill>
                <a:prstClr val="black"/>
              </a:solidFill>
              <a:latin typeface="Arial"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2E73027C-A24E-477A-B3A6-117B987EFBF9}" type="slidenum">
              <a:rPr lang="en-US" altLang="zh-CN" sz="1200">
                <a:latin typeface="Arial" charset="0"/>
              </a:rPr>
              <a:pPr eaLnBrk="1" hangingPunct="1"/>
              <a:t>50</a:t>
            </a:fld>
            <a:endParaRPr lang="en-US" altLang="zh-CN" sz="1200">
              <a:latin typeface="Arial"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0B17B0E8-DAAB-4515-AB56-2429DB3ADA0F}" type="slidenum">
              <a:rPr lang="en-US" altLang="zh-CN" sz="1200">
                <a:solidFill>
                  <a:prstClr val="black"/>
                </a:solidFill>
                <a:latin typeface="Arial" charset="0"/>
              </a:rPr>
              <a:pPr eaLnBrk="1" hangingPunct="1"/>
              <a:t>51</a:t>
            </a:fld>
            <a:endParaRPr lang="en-US" altLang="zh-CN" sz="1200">
              <a:solidFill>
                <a:prstClr val="black"/>
              </a:solidFill>
              <a:latin typeface="Arial" charset="0"/>
            </a:endParaRPr>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4ACEAB71-4E33-4E1E-826B-C01034C13A17}" type="slidenum">
              <a:rPr lang="en-US" altLang="zh-CN" sz="1200">
                <a:solidFill>
                  <a:prstClr val="black"/>
                </a:solidFill>
                <a:latin typeface="Arial" charset="0"/>
              </a:rPr>
              <a:pPr eaLnBrk="1" hangingPunct="1"/>
              <a:t>52</a:t>
            </a:fld>
            <a:endParaRPr lang="en-US" altLang="zh-CN" sz="1200">
              <a:solidFill>
                <a:prstClr val="black"/>
              </a:solidFill>
              <a:latin typeface="Arial" charset="0"/>
            </a:endParaRPr>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2747FA55-EA1B-4156-9E46-E2F42D4FD3B5}" type="slidenum">
              <a:rPr lang="en-US" altLang="zh-CN" sz="1200">
                <a:solidFill>
                  <a:prstClr val="black"/>
                </a:solidFill>
                <a:latin typeface="Arial" charset="0"/>
              </a:rPr>
              <a:pPr eaLnBrk="1" hangingPunct="1"/>
              <a:t>53</a:t>
            </a:fld>
            <a:endParaRPr lang="en-US" altLang="zh-CN" sz="1200">
              <a:solidFill>
                <a:prstClr val="black"/>
              </a:solidFill>
              <a:latin typeface="Arial" charset="0"/>
            </a:endParaRPr>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872EE6AF-425A-4F7A-BE8A-A62DB79E597F}" type="slidenum">
              <a:rPr lang="en-US" altLang="zh-CN" sz="1200">
                <a:solidFill>
                  <a:prstClr val="black"/>
                </a:solidFill>
                <a:latin typeface="Arial" charset="0"/>
              </a:rPr>
              <a:pPr eaLnBrk="1" hangingPunct="1"/>
              <a:t>54</a:t>
            </a:fld>
            <a:endParaRPr lang="en-US" altLang="zh-CN" sz="1200">
              <a:solidFill>
                <a:prstClr val="black"/>
              </a:solidFill>
              <a:latin typeface="Arial" charset="0"/>
            </a:endParaRPr>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566FBDBD-6863-4330-929C-C99DBA1E5D4D}" type="slidenum">
              <a:rPr lang="en-US" altLang="zh-CN" sz="1200">
                <a:solidFill>
                  <a:prstClr val="black"/>
                </a:solidFill>
                <a:latin typeface="Arial" charset="0"/>
              </a:rPr>
              <a:pPr eaLnBrk="1" hangingPunct="1"/>
              <a:t>55</a:t>
            </a:fld>
            <a:endParaRPr lang="en-US" altLang="zh-CN" sz="1200">
              <a:solidFill>
                <a:prstClr val="black"/>
              </a:solidFill>
              <a:latin typeface="Arial" charset="0"/>
            </a:endParaRPr>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CD1D826E-A0BA-49A8-88F2-6A082D2A06D1}" type="slidenum">
              <a:rPr lang="en-US" altLang="zh-CN" sz="1200">
                <a:solidFill>
                  <a:prstClr val="black"/>
                </a:solidFill>
                <a:latin typeface="Arial" charset="0"/>
              </a:rPr>
              <a:pPr eaLnBrk="1" hangingPunct="1"/>
              <a:t>56</a:t>
            </a:fld>
            <a:endParaRPr lang="en-US" altLang="zh-CN" sz="1200">
              <a:solidFill>
                <a:prstClr val="black"/>
              </a:solidFill>
              <a:latin typeface="Arial" charset="0"/>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2B83B115-0177-4F82-9327-9CFA31D27B71}" type="slidenum">
              <a:rPr lang="en-US" altLang="zh-CN" sz="1200">
                <a:solidFill>
                  <a:prstClr val="black"/>
                </a:solidFill>
                <a:latin typeface="Arial" charset="0"/>
              </a:rPr>
              <a:pPr eaLnBrk="1" hangingPunct="1"/>
              <a:t>57</a:t>
            </a:fld>
            <a:endParaRPr lang="en-US" altLang="zh-CN" sz="1200">
              <a:solidFill>
                <a:prstClr val="black"/>
              </a:solidFill>
              <a:latin typeface="Arial" charset="0"/>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61C22A-9259-4CB6-A2A7-D97770D31CBD}" type="slidenum">
              <a:rPr lang="en-US" altLang="zh-CN">
                <a:solidFill>
                  <a:prstClr val="black"/>
                </a:solidFill>
              </a:rPr>
              <a:pPr/>
              <a:t>13</a:t>
            </a:fld>
            <a:endParaRPr lang="en-US" altLang="zh-CN">
              <a:solidFill>
                <a:prstClr val="black"/>
              </a:solidFill>
            </a:endParaRPr>
          </a:p>
        </p:txBody>
      </p:sp>
      <p:sp>
        <p:nvSpPr>
          <p:cNvPr id="737282" name="Rectangle 2"/>
          <p:cNvSpPr>
            <a:spLocks noGrp="1" noRot="1" noChangeAspect="1" noChangeArrowheads="1" noTextEdit="1"/>
          </p:cNvSpPr>
          <p:nvPr>
            <p:ph type="sldImg"/>
          </p:nvPr>
        </p:nvSpPr>
        <p:spPr>
          <a:xfrm>
            <a:off x="685800" y="685800"/>
            <a:ext cx="5486400" cy="3429000"/>
          </a:xfrm>
          <a:ln/>
        </p:spPr>
      </p:sp>
      <p:sp>
        <p:nvSpPr>
          <p:cNvPr id="737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E1118C64-8364-4D47-BB51-A36D6DA8EB14}" type="slidenum">
              <a:rPr lang="en-US" altLang="zh-CN" sz="1200">
                <a:solidFill>
                  <a:prstClr val="black"/>
                </a:solidFill>
                <a:latin typeface="Arial" charset="0"/>
              </a:rPr>
              <a:pPr eaLnBrk="1" hangingPunct="1"/>
              <a:t>58</a:t>
            </a:fld>
            <a:endParaRPr lang="en-US" altLang="zh-CN" sz="1200">
              <a:solidFill>
                <a:prstClr val="black"/>
              </a:solidFill>
              <a:latin typeface="Arial"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CDB949E6-39B8-4278-B74A-458FAF5C2119}" type="slidenum">
              <a:rPr lang="en-US" altLang="zh-CN" sz="1200">
                <a:solidFill>
                  <a:prstClr val="black"/>
                </a:solidFill>
                <a:latin typeface="Arial" charset="0"/>
              </a:rPr>
              <a:pPr eaLnBrk="1" hangingPunct="1"/>
              <a:t>59</a:t>
            </a:fld>
            <a:endParaRPr lang="en-US" altLang="zh-CN" sz="1200">
              <a:solidFill>
                <a:prstClr val="black"/>
              </a:solidFill>
              <a:latin typeface="Arial" charset="0"/>
            </a:endParaRP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CF0E70EB-01DE-4CA0-AA38-7F8A2B335894}" type="slidenum">
              <a:rPr lang="en-US" altLang="zh-CN" sz="1200">
                <a:solidFill>
                  <a:prstClr val="black"/>
                </a:solidFill>
                <a:latin typeface="Arial" charset="0"/>
              </a:rPr>
              <a:pPr eaLnBrk="1" hangingPunct="1"/>
              <a:t>60</a:t>
            </a:fld>
            <a:endParaRPr lang="en-US" altLang="zh-CN" sz="1200">
              <a:solidFill>
                <a:prstClr val="black"/>
              </a:solidFill>
              <a:latin typeface="Arial"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A3282802-3009-45D3-94BB-D8245729F286}" type="slidenum">
              <a:rPr lang="en-US" altLang="zh-CN" sz="1200">
                <a:latin typeface="Arial" charset="0"/>
              </a:rPr>
              <a:pPr eaLnBrk="1" hangingPunct="1"/>
              <a:t>17</a:t>
            </a:fld>
            <a:endParaRPr lang="en-US" altLang="zh-CN" sz="1200">
              <a:latin typeface="Arial" charset="0"/>
            </a:endParaRPr>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8D7BD250-B4A8-46B8-9056-362F6B2135B9}" type="slidenum">
              <a:rPr lang="en-US" altLang="zh-CN" sz="1200">
                <a:solidFill>
                  <a:prstClr val="black"/>
                </a:solidFill>
                <a:latin typeface="Arial" charset="0"/>
              </a:rPr>
              <a:pPr eaLnBrk="1" hangingPunct="1"/>
              <a:t>20</a:t>
            </a:fld>
            <a:endParaRPr lang="en-US" altLang="zh-CN" sz="1200">
              <a:solidFill>
                <a:prstClr val="black"/>
              </a:solidFill>
              <a:latin typeface="Arial" charset="0"/>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8519B729-AA11-41C2-BE24-19D85E5F480B}" type="slidenum">
              <a:rPr lang="en-US" altLang="zh-CN" sz="1200">
                <a:solidFill>
                  <a:prstClr val="black"/>
                </a:solidFill>
                <a:latin typeface="Arial" charset="0"/>
              </a:rPr>
              <a:pPr eaLnBrk="1" hangingPunct="1"/>
              <a:t>21</a:t>
            </a:fld>
            <a:endParaRPr lang="en-US" altLang="zh-CN" sz="1200">
              <a:solidFill>
                <a:prstClr val="black"/>
              </a:solidFill>
              <a:latin typeface="Arial"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8519B729-AA11-41C2-BE24-19D85E5F480B}" type="slidenum">
              <a:rPr lang="en-US" altLang="zh-CN" sz="1200">
                <a:solidFill>
                  <a:prstClr val="black"/>
                </a:solidFill>
                <a:latin typeface="Arial" charset="0"/>
              </a:rPr>
              <a:pPr eaLnBrk="1" hangingPunct="1"/>
              <a:t>22</a:t>
            </a:fld>
            <a:endParaRPr lang="en-US" altLang="zh-CN" sz="1200">
              <a:solidFill>
                <a:prstClr val="black"/>
              </a:solidFill>
              <a:latin typeface="Arial"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fld id="{243EB8AB-05DD-4801-A7F6-3BD913057A8A}" type="slidenum">
              <a:rPr lang="en-US" altLang="zh-CN" sz="1200">
                <a:solidFill>
                  <a:prstClr val="black"/>
                </a:solidFill>
                <a:latin typeface="Arial" charset="0"/>
              </a:rPr>
              <a:pPr eaLnBrk="1" hangingPunct="1"/>
              <a:t>23</a:t>
            </a:fld>
            <a:endParaRPr lang="en-US" altLang="zh-CN" sz="1200">
              <a:solidFill>
                <a:prstClr val="black"/>
              </a:solidFill>
              <a:latin typeface="Arial" charset="0"/>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KSO_FD"/>
          <p:cNvSpPr>
            <a:spLocks noGrp="1"/>
          </p:cNvSpPr>
          <p:nvPr>
            <p:ph type="dt" sz="half" idx="10"/>
          </p:nvPr>
        </p:nvSpPr>
        <p:spPr/>
        <p:txBody>
          <a:bodyPr/>
          <a:lstStyle/>
          <a:p>
            <a:fld id="{C9E60F58-3108-4415-857A-6D0360DF626E}" type="datetimeFigureOut">
              <a:rPr lang="zh-CN" altLang="en-US" smtClean="0"/>
              <a:t>2021/12/22</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t>‹#›</a:t>
            </a:fld>
            <a:endParaRPr lang="zh-CN" altLang="en-US"/>
          </a:p>
        </p:txBody>
      </p:sp>
    </p:spTree>
    <p:extLst>
      <p:ext uri="{BB962C8B-B14F-4D97-AF65-F5344CB8AC3E}">
        <p14:creationId xmlns:p14="http://schemas.microsoft.com/office/powerpoint/2010/main" val="2059980924"/>
      </p:ext>
    </p:extLst>
  </p:cSld>
  <p:clrMapOvr>
    <a:masterClrMapping/>
  </p:clrMapOvr>
  <p:extLst>
    <p:ext uri="{DCECCB84-F9BA-43D5-87BE-67443E8EF086}">
      <p15:sldGuideLst xmlns:p15="http://schemas.microsoft.com/office/powerpoint/2012/main">
        <p15:guide id="1" orient="horz" pos="2160">
          <p15:clr>
            <a:srgbClr val="FBAE40"/>
          </p15:clr>
        </p15:guide>
        <p15:guide id="2"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037167"/>
            <a:ext cx="3810000" cy="411030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4889500" y="1037167"/>
            <a:ext cx="3820587" cy="411030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6"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7" name="KSO_FN"/>
          <p:cNvSpPr>
            <a:spLocks noGrp="1"/>
          </p:cNvSpPr>
          <p:nvPr>
            <p:ph type="sldNum" sz="quarter" idx="12"/>
          </p:nvPr>
        </p:nvSpPr>
        <p:spPr/>
        <p:txBody>
          <a:bodyPr/>
          <a:lstStyle/>
          <a:p>
            <a:pPr>
              <a:defRPr/>
            </a:pPr>
            <a:fld id="{D057A30F-1090-4CF9-91AC-8CD7ACC07E2E}"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4110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98777"/>
            <a:ext cx="6984076" cy="59751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6" y="1146969"/>
            <a:ext cx="3868340"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824576" y="1833562"/>
            <a:ext cx="3868340" cy="3070490"/>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5" y="1146969"/>
            <a:ext cx="3887391"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4823885" y="1833562"/>
            <a:ext cx="3887391" cy="3070490"/>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8"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9" name="KSO_FN"/>
          <p:cNvSpPr>
            <a:spLocks noGrp="1"/>
          </p:cNvSpPr>
          <p:nvPr>
            <p:ph type="sldNum" sz="quarter" idx="12"/>
          </p:nvPr>
        </p:nvSpPr>
        <p:spPr/>
        <p:txBody>
          <a:bodyPr/>
          <a:lstStyle/>
          <a:p>
            <a:pPr>
              <a:defRPr/>
            </a:pPr>
            <a:fld id="{572F1F50-2BD9-4F09-9AA9-AF9A133E19DA}"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2785875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4"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5" name="KSO_FN"/>
          <p:cNvSpPr>
            <a:spLocks noGrp="1"/>
          </p:cNvSpPr>
          <p:nvPr>
            <p:ph type="sldNum" sz="quarter" idx="12"/>
          </p:nvPr>
        </p:nvSpPr>
        <p:spPr/>
        <p:txBody>
          <a:bodyPr/>
          <a:lstStyle/>
          <a:p>
            <a:pPr>
              <a:defRPr/>
            </a:pPr>
            <a:fld id="{354E30BC-2A9F-4B1F-9B31-2AA101D4B88C}"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3100502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3"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4" name="KSO_FN"/>
          <p:cNvSpPr>
            <a:spLocks noGrp="1"/>
          </p:cNvSpPr>
          <p:nvPr>
            <p:ph type="sldNum" sz="quarter" idx="12"/>
          </p:nvPr>
        </p:nvSpPr>
        <p:spPr/>
        <p:txBody>
          <a:bodyPr/>
          <a:lstStyle/>
          <a:p>
            <a:pPr>
              <a:defRPr/>
            </a:pPr>
            <a:fld id="{AF51B120-5B11-49CE-B63F-7EE220373793}"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3082720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444502"/>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4115992" y="886357"/>
            <a:ext cx="4629150" cy="406135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858442" y="1778002"/>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6"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7" name="KSO_FN"/>
          <p:cNvSpPr>
            <a:spLocks noGrp="1"/>
          </p:cNvSpPr>
          <p:nvPr>
            <p:ph type="sldNum" sz="quarter" idx="12"/>
          </p:nvPr>
        </p:nvSpPr>
        <p:spPr/>
        <p:txBody>
          <a:bodyPr/>
          <a:lstStyle/>
          <a:p>
            <a:pPr>
              <a:defRPr/>
            </a:pPr>
            <a:fld id="{87A1BFFD-3B90-47C7-9BA6-893EE6253659}"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3773240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381000"/>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822856"/>
            <a:ext cx="4629150" cy="406135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34644" y="1714500"/>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6"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7" name="KSO_FN"/>
          <p:cNvSpPr>
            <a:spLocks noGrp="1"/>
          </p:cNvSpPr>
          <p:nvPr>
            <p:ph type="sldNum" sz="quarter" idx="12"/>
          </p:nvPr>
        </p:nvSpPr>
        <p:spPr/>
        <p:txBody>
          <a:bodyPr/>
          <a:lstStyle/>
          <a:p>
            <a:pPr>
              <a:defRPr/>
            </a:pPr>
            <a:fld id="{08E06AFB-CFCF-4106-91BD-75894E1F7D5E}"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1376830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6B8BEDB6-9134-4818-B860-A43816EEA546}"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2608604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04271"/>
            <a:ext cx="886883" cy="484319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1" y="304271"/>
            <a:ext cx="5949952" cy="4843198"/>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084147C6-441C-49A5-81DE-5A209A94F5E2}"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1926699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3D053ACA-2909-4C7B-B0CD-5625C0124077}" type="slidenum">
              <a:rPr lang="zh-CN" altLang="zh-CN" smtClean="0"/>
              <a:pPr>
                <a:defRPr/>
              </a:pPr>
              <a:t>‹#›</a:t>
            </a:fld>
            <a:endParaRPr lang="zh-CN" altLang="zh-CN"/>
          </a:p>
        </p:txBody>
      </p:sp>
    </p:spTree>
    <p:extLst>
      <p:ext uri="{BB962C8B-B14F-4D97-AF65-F5344CB8AC3E}">
        <p14:creationId xmlns:p14="http://schemas.microsoft.com/office/powerpoint/2010/main" val="322845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2"/>
            <a:ext cx="6858000" cy="1989667"/>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001698"/>
            <a:ext cx="6858000" cy="137980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64D6A75-D534-4188-806C-3DAF795920CF}" type="datetimeFigureOut">
              <a:rPr lang="zh-CN" altLang="en-US"/>
              <a:pPr>
                <a:defRPr/>
              </a:pPr>
              <a:t>2021/12/22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0D927C1-BD13-45C7-AD45-7A9617ACB01F}" type="slidenum">
              <a:rPr lang="zh-CN" altLang="en-US"/>
              <a:pPr>
                <a:defRPr/>
              </a:pPr>
              <a:t>‹#›</a:t>
            </a:fld>
            <a:endParaRPr lang="en-US" altLang="zh-CN"/>
          </a:p>
        </p:txBody>
      </p:sp>
    </p:spTree>
    <p:extLst>
      <p:ext uri="{BB962C8B-B14F-4D97-AF65-F5344CB8AC3E}">
        <p14:creationId xmlns:p14="http://schemas.microsoft.com/office/powerpoint/2010/main" val="110507366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3D053ACA-2909-4C7B-B0CD-5625C0124077}"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27281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endParaRPr lang="zh-CN" altLang="zh-CN">
              <a:solidFill>
                <a:srgbClr val="3F3F3F">
                  <a:tint val="75000"/>
                </a:srgbClr>
              </a:solidFill>
            </a:endParaRPr>
          </a:p>
        </p:txBody>
      </p:sp>
      <p:sp>
        <p:nvSpPr>
          <p:cNvPr id="4" name="页脚占位符 3"/>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5" name="灯片编号占位符 4"/>
          <p:cNvSpPr>
            <a:spLocks noGrp="1"/>
          </p:cNvSpPr>
          <p:nvPr>
            <p:ph type="sldNum" sz="quarter" idx="12"/>
          </p:nvPr>
        </p:nvSpPr>
        <p:spPr/>
        <p:txBody>
          <a:bodyPr/>
          <a:lstStyle/>
          <a:p>
            <a:pPr>
              <a:defRPr/>
            </a:pPr>
            <a:fld id="{2D355365-9034-4C3E-9BAF-E0E7620B206E}"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12319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bg>
      <p:bgRef idx="1001">
        <a:schemeClr val="bg1"/>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2"/>
            <a:ext cx="6858000" cy="1989667"/>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001698"/>
            <a:ext cx="6858000" cy="137980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77FD170-6B4D-45E1-B93A-5376D21ABC63}" type="datetimeFigureOut">
              <a:rPr lang="zh-CN" altLang="en-US">
                <a:solidFill>
                  <a:srgbClr val="3F3F3F">
                    <a:tint val="75000"/>
                  </a:srgbClr>
                </a:solidFill>
              </a:rPr>
              <a:pPr>
                <a:defRPr/>
              </a:pPr>
              <a:t>2021/12/22</a:t>
            </a:fld>
            <a:endParaRPr lang="zh-CN" altLang="en-US">
              <a:solidFill>
                <a:srgbClr val="3F3F3F">
                  <a:tint val="75000"/>
                </a:srgb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3F3F3F">
                  <a:tint val="75000"/>
                </a:srgbClr>
              </a:solidFill>
            </a:endParaRPr>
          </a:p>
        </p:txBody>
      </p:sp>
      <p:sp>
        <p:nvSpPr>
          <p:cNvPr id="6" name="灯片编号占位符 5"/>
          <p:cNvSpPr>
            <a:spLocks noGrp="1"/>
          </p:cNvSpPr>
          <p:nvPr>
            <p:ph type="sldNum" sz="quarter" idx="12"/>
          </p:nvPr>
        </p:nvSpPr>
        <p:spPr/>
        <p:txBody>
          <a:bodyPr/>
          <a:lstStyle>
            <a:lvl1pPr>
              <a:defRPr/>
            </a:lvl1pPr>
          </a:lstStyle>
          <a:p>
            <a:pPr>
              <a:defRPr/>
            </a:pPr>
            <a:fld id="{FB766DC3-E6CC-4D39-9B16-59FAF4EE87AD}" type="slidenum">
              <a:rPr lang="zh-CN" altLang="en-US">
                <a:solidFill>
                  <a:srgbClr val="3F3F3F">
                    <a:tint val="75000"/>
                  </a:srgbClr>
                </a:solidFill>
              </a:rPr>
              <a:pPr>
                <a:defRPr/>
              </a:pPr>
              <a:t>‹#›</a:t>
            </a:fld>
            <a:endParaRPr lang="en-US" altLang="zh-CN">
              <a:solidFill>
                <a:srgbClr val="3F3F3F">
                  <a:tint val="75000"/>
                </a:srgbClr>
              </a:solidFill>
            </a:endParaRPr>
          </a:p>
        </p:txBody>
      </p:sp>
    </p:spTree>
    <p:extLst>
      <p:ext uri="{BB962C8B-B14F-4D97-AF65-F5344CB8AC3E}">
        <p14:creationId xmlns:p14="http://schemas.microsoft.com/office/powerpoint/2010/main" val="227903013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2"/>
            <a:ext cx="9144000" cy="5714638"/>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solidFill>
                  <a:srgbClr val="3F3F3F">
                    <a:tint val="75000"/>
                  </a:srgbClr>
                </a:solidFill>
              </a:rPr>
              <a:pPr/>
              <a:t>2021/12/22</a:t>
            </a:fld>
            <a:endParaRPr lang="zh-CN" altLang="en-US">
              <a:solidFill>
                <a:srgbClr val="3F3F3F">
                  <a:tint val="75000"/>
                </a:srgbClr>
              </a:solidFill>
            </a:endParaRPr>
          </a:p>
        </p:txBody>
      </p:sp>
      <p:sp>
        <p:nvSpPr>
          <p:cNvPr id="5" name="KSO_FT"/>
          <p:cNvSpPr>
            <a:spLocks noGrp="1"/>
          </p:cNvSpPr>
          <p:nvPr>
            <p:ph type="ftr" sz="quarter" idx="11"/>
          </p:nvPr>
        </p:nvSpPr>
        <p:spPr/>
        <p:txBody>
          <a:bodyPr/>
          <a:lstStyle/>
          <a:p>
            <a:endParaRPr lang="zh-CN" altLang="en-US">
              <a:solidFill>
                <a:srgbClr val="3F3F3F">
                  <a:tint val="75000"/>
                </a:srgbClr>
              </a:solidFill>
            </a:endParaRPr>
          </a:p>
        </p:txBody>
      </p:sp>
      <p:sp>
        <p:nvSpPr>
          <p:cNvPr id="6" name="KSO_FN"/>
          <p:cNvSpPr>
            <a:spLocks noGrp="1"/>
          </p:cNvSpPr>
          <p:nvPr>
            <p:ph type="sldNum" sz="quarter" idx="12"/>
          </p:nvPr>
        </p:nvSpPr>
        <p:spPr/>
        <p:txBody>
          <a:bodyPr/>
          <a:lstStyle/>
          <a:p>
            <a:fld id="{4AE85CE2-CEAD-46BB-861E-7D62265DC969}" type="slidenum">
              <a:rPr lang="zh-CN" altLang="en-US" smtClean="0">
                <a:solidFill>
                  <a:srgbClr val="3F3F3F">
                    <a:tint val="75000"/>
                  </a:srgbClr>
                </a:solidFill>
              </a:rPr>
              <a:pPr/>
              <a:t>‹#›</a:t>
            </a:fld>
            <a:endParaRPr lang="zh-CN" altLang="en-US">
              <a:solidFill>
                <a:srgbClr val="3F3F3F">
                  <a:tint val="75000"/>
                </a:srgbClr>
              </a:solidFill>
            </a:endParaRPr>
          </a:p>
        </p:txBody>
      </p:sp>
      <p:sp>
        <p:nvSpPr>
          <p:cNvPr id="3" name="KSO_CT2"/>
          <p:cNvSpPr>
            <a:spLocks noGrp="1"/>
          </p:cNvSpPr>
          <p:nvPr>
            <p:ph type="subTitle" idx="1" hasCustomPrompt="1"/>
          </p:nvPr>
        </p:nvSpPr>
        <p:spPr>
          <a:xfrm>
            <a:off x="2560644" y="3331026"/>
            <a:ext cx="3752757" cy="346882"/>
          </a:xfrm>
          <a:prstGeom prst="roundRect">
            <a:avLst>
              <a:gd name="adj" fmla="val 50000"/>
            </a:avLst>
          </a:prstGeom>
          <a:solidFill>
            <a:srgbClr val="FFFFFF"/>
          </a:solidFill>
        </p:spPr>
        <p:txBody>
          <a:bodyPr anchor="ctr">
            <a:noAutofit/>
          </a:bodyPr>
          <a:lstStyle>
            <a:lvl1pPr marL="0" indent="0" algn="ctr">
              <a:buNone/>
              <a:defRPr sz="1800">
                <a:solidFill>
                  <a:schemeClr val="accent2">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7" name="KSO_CT1"/>
          <p:cNvSpPr>
            <a:spLocks noGrp="1"/>
          </p:cNvSpPr>
          <p:nvPr>
            <p:ph type="title" hasCustomPrompt="1"/>
          </p:nvPr>
        </p:nvSpPr>
        <p:spPr>
          <a:xfrm>
            <a:off x="1506587" y="1694153"/>
            <a:ext cx="5860868" cy="1480635"/>
          </a:xfrm>
          <a:prstGeom prst="roundRect">
            <a:avLst>
              <a:gd name="adj" fmla="val 20211"/>
            </a:avLst>
          </a:prstGeom>
          <a:solidFill>
            <a:srgbClr val="FFFFFF">
              <a:alpha val="94118"/>
            </a:srgbClr>
          </a:solidFill>
        </p:spPr>
        <p:txBody>
          <a:bodyPr>
            <a:noAutofit/>
          </a:bodyPr>
          <a:lstStyle>
            <a:lvl1pPr algn="ctr">
              <a:lnSpc>
                <a:spcPct val="100000"/>
              </a:lnSpc>
              <a:defRPr sz="4200">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defRPr>
            </a:lvl1pPr>
          </a:lstStyle>
          <a:p>
            <a:r>
              <a:rPr lang="zh-CN" altLang="en-US" dirty="0"/>
              <a:t>单击此处添加您的标题文字</a:t>
            </a:r>
          </a:p>
        </p:txBody>
      </p:sp>
    </p:spTree>
    <p:extLst>
      <p:ext uri="{BB962C8B-B14F-4D97-AF65-F5344CB8AC3E}">
        <p14:creationId xmlns:p14="http://schemas.microsoft.com/office/powerpoint/2010/main" val="1658493173"/>
      </p:ext>
    </p:extLst>
  </p:cSld>
  <p:clrMapOvr>
    <a:masterClrMapping/>
  </p:clrMapOvr>
  <p:extLst>
    <p:ext uri="{DCECCB84-F9BA-43D5-87BE-67443E8EF086}">
      <p15:sldGuideLst xmlns:p15="http://schemas.microsoft.com/office/powerpoint/2012/main">
        <p15:guide id="1" orient="horz" pos="2160">
          <p15:clr>
            <a:srgbClr val="FBAE40"/>
          </p15:clr>
        </p15:guide>
        <p15:guide id="2" pos="496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3D053ACA-2909-4C7B-B0CD-5625C0124077}" type="slidenum">
              <a:rPr lang="zh-CN" altLang="zh-CN" smtClean="0">
                <a:solidFill>
                  <a:srgbClr val="3F3F3F">
                    <a:tint val="75000"/>
                  </a:srgbClr>
                </a:solidFill>
              </a:rPr>
              <a:pPr>
                <a:defRPr/>
              </a:pPr>
              <a:t>‹#›</a:t>
            </a:fld>
            <a:endParaRPr lang="zh-CN" altLang="zh-CN">
              <a:solidFill>
                <a:srgbClr val="3F3F3F">
                  <a:tint val="75000"/>
                </a:srgbClr>
              </a:solidFill>
            </a:endParaRPr>
          </a:p>
        </p:txBody>
      </p:sp>
    </p:spTree>
    <p:extLst>
      <p:ext uri="{BB962C8B-B14F-4D97-AF65-F5344CB8AC3E}">
        <p14:creationId xmlns:p14="http://schemas.microsoft.com/office/powerpoint/2010/main" val="353881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KSO_ST1"/>
          <p:cNvSpPr>
            <a:spLocks noGrp="1"/>
          </p:cNvSpPr>
          <p:nvPr>
            <p:ph type="title" hasCustomPrompt="1"/>
          </p:nvPr>
        </p:nvSpPr>
        <p:spPr>
          <a:xfrm>
            <a:off x="1574006" y="1756833"/>
            <a:ext cx="5995988" cy="1029229"/>
          </a:xfrm>
        </p:spPr>
        <p:txBody>
          <a:bodyPr anchor="b">
            <a:normAutofit/>
          </a:bodyPr>
          <a:lstStyle>
            <a:lvl1pPr algn="ctr">
              <a:defRPr sz="3600">
                <a:gradFill>
                  <a:gsLst>
                    <a:gs pos="0">
                      <a:schemeClr val="accent1"/>
                    </a:gs>
                    <a:gs pos="31000">
                      <a:schemeClr val="accent2">
                        <a:lumMod val="75000"/>
                      </a:schemeClr>
                    </a:gs>
                    <a:gs pos="66000">
                      <a:schemeClr val="accent5">
                        <a:lumMod val="75000"/>
                      </a:schemeClr>
                    </a:gs>
                    <a:gs pos="100000">
                      <a:schemeClr val="accent3">
                        <a:lumMod val="50000"/>
                      </a:schemeClr>
                    </a:gs>
                  </a:gsLst>
                  <a:lin ang="0" scaled="1"/>
                </a:gra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038170" y="2833688"/>
            <a:ext cx="3067663" cy="345000"/>
          </a:xfrm>
          <a:prstGeom prst="roundRect">
            <a:avLst>
              <a:gd name="adj" fmla="val 50000"/>
            </a:avLst>
          </a:prstGeom>
          <a:solidFill>
            <a:schemeClr val="tx2">
              <a:lumMod val="50000"/>
              <a:lumOff val="5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pPr>
              <a:defRPr/>
            </a:pPr>
            <a:endParaRPr lang="zh-CN" altLang="zh-CN">
              <a:solidFill>
                <a:srgbClr val="3F3F3F">
                  <a:tint val="75000"/>
                </a:srgbClr>
              </a:solidFill>
            </a:endParaRPr>
          </a:p>
        </p:txBody>
      </p:sp>
      <p:sp>
        <p:nvSpPr>
          <p:cNvPr id="5" name="KSO_FT"/>
          <p:cNvSpPr>
            <a:spLocks noGrp="1"/>
          </p:cNvSpPr>
          <p:nvPr>
            <p:ph type="ftr" sz="quarter" idx="11"/>
          </p:nvPr>
        </p:nvSpPr>
        <p:spPr/>
        <p:txBody>
          <a:bodyPr/>
          <a:lstStyle/>
          <a:p>
            <a:pPr>
              <a:defRPr/>
            </a:pPr>
            <a:endParaRPr lang="zh-CN" altLang="zh-CN">
              <a:solidFill>
                <a:srgbClr val="3F3F3F">
                  <a:tint val="75000"/>
                </a:srgbClr>
              </a:solidFill>
            </a:endParaRPr>
          </a:p>
        </p:txBody>
      </p:sp>
      <p:sp>
        <p:nvSpPr>
          <p:cNvPr id="6" name="KSO_FN"/>
          <p:cNvSpPr>
            <a:spLocks noGrp="1"/>
          </p:cNvSpPr>
          <p:nvPr>
            <p:ph type="sldNum" sz="quarter" idx="12"/>
          </p:nvPr>
        </p:nvSpPr>
        <p:spPr/>
        <p:txBody>
          <a:bodyPr/>
          <a:lstStyle/>
          <a:p>
            <a:pPr>
              <a:defRPr/>
            </a:pPr>
            <a:fld id="{8FFF86F1-7668-4E47-A7FF-F75D4CCAAEAF}" type="slidenum">
              <a:rPr lang="zh-CN" altLang="en-US" smtClean="0">
                <a:solidFill>
                  <a:srgbClr val="3F3F3F">
                    <a:tint val="75000"/>
                  </a:srgbClr>
                </a:solidFill>
              </a:rPr>
              <a:pPr>
                <a:defRPr/>
              </a:pPr>
              <a:t>‹#›</a:t>
            </a:fld>
            <a:endParaRPr lang="zh-CN" altLang="en-US">
              <a:solidFill>
                <a:srgbClr val="3F3F3F">
                  <a:tint val="75000"/>
                </a:srgbClr>
              </a:solidFill>
            </a:endParaRPr>
          </a:p>
        </p:txBody>
      </p:sp>
    </p:spTree>
    <p:extLst>
      <p:ext uri="{BB962C8B-B14F-4D97-AF65-F5344CB8AC3E}">
        <p14:creationId xmlns:p14="http://schemas.microsoft.com/office/powerpoint/2010/main" val="82110525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jp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2"/>
          </p:nvPr>
        </p:nvSpPr>
        <p:spPr>
          <a:xfrm>
            <a:off x="628650" y="5296965"/>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p>
        </p:txBody>
      </p:sp>
      <p:sp>
        <p:nvSpPr>
          <p:cNvPr id="5" name="KSO_FT"/>
          <p:cNvSpPr>
            <a:spLocks noGrp="1"/>
          </p:cNvSpPr>
          <p:nvPr>
            <p:ph type="ftr" sz="quarter" idx="3"/>
          </p:nvPr>
        </p:nvSpPr>
        <p:spPr>
          <a:xfrm>
            <a:off x="3028950" y="5296965"/>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p>
        </p:txBody>
      </p:sp>
      <p:sp>
        <p:nvSpPr>
          <p:cNvPr id="6" name="KSO_FN"/>
          <p:cNvSpPr>
            <a:spLocks noGrp="1"/>
          </p:cNvSpPr>
          <p:nvPr>
            <p:ph type="sldNum" sz="quarter" idx="4"/>
          </p:nvPr>
        </p:nvSpPr>
        <p:spPr>
          <a:xfrm>
            <a:off x="6457950" y="5296965"/>
            <a:ext cx="20574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D355365-9034-4C3E-9BAF-E0E7620B206E}" type="slidenum">
              <a:rPr lang="zh-CN" altLang="zh-CN" smtClean="0"/>
              <a:pPr>
                <a:defRPr/>
              </a:pPr>
              <a:t>‹#›</a:t>
            </a:fld>
            <a:endParaRPr lang="zh-CN" altLang="zh-CN"/>
          </a:p>
        </p:txBody>
      </p:sp>
      <p:sp>
        <p:nvSpPr>
          <p:cNvPr id="3" name="KSO_BC1"/>
          <p:cNvSpPr>
            <a:spLocks noGrp="1"/>
          </p:cNvSpPr>
          <p:nvPr>
            <p:ph type="body" idx="1"/>
          </p:nvPr>
        </p:nvSpPr>
        <p:spPr>
          <a:xfrm>
            <a:off x="419110" y="855513"/>
            <a:ext cx="8292045" cy="432767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9" name="矩形 8"/>
          <p:cNvSpPr/>
          <p:nvPr/>
        </p:nvSpPr>
        <p:spPr>
          <a:xfrm>
            <a:off x="1" y="0"/>
            <a:ext cx="419098" cy="66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9101" y="0"/>
            <a:ext cx="8724903" cy="6698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1" y="596377"/>
            <a:ext cx="9143999" cy="18740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2" y="2535"/>
            <a:ext cx="9143999" cy="18740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BT1"/>
          <p:cNvSpPr>
            <a:spLocks noGrp="1"/>
          </p:cNvSpPr>
          <p:nvPr>
            <p:ph type="title"/>
          </p:nvPr>
        </p:nvSpPr>
        <p:spPr>
          <a:xfrm>
            <a:off x="505097" y="72188"/>
            <a:ext cx="8206046" cy="56644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3664110096"/>
      </p:ext>
    </p:extLst>
  </p:cSld>
  <p:clrMap bg1="lt1" tx1="dk1" bg2="lt2" tx2="dk2" accent1="accent1" accent2="accent2" accent3="accent3" accent4="accent4" accent5="accent5" accent6="accent6" hlink="hlink" folHlink="folHlink"/>
  <p:sldLayoutIdLst>
    <p:sldLayoutId id="2147486239" r:id="rId1"/>
    <p:sldLayoutId id="2147486240" r:id="rId2"/>
    <p:sldLayoutId id="2147486266" r:id="rId3"/>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p:titleStyle>
    <p:bodyStyle>
      <a:lvl1pPr marL="357188" indent="-357188"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KSO_FD"/>
          <p:cNvSpPr>
            <a:spLocks noGrp="1"/>
          </p:cNvSpPr>
          <p:nvPr>
            <p:ph type="dt" sz="half" idx="2"/>
          </p:nvPr>
        </p:nvSpPr>
        <p:spPr>
          <a:xfrm>
            <a:off x="628650" y="5296965"/>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solidFill>
                <a:srgbClr val="3F3F3F">
                  <a:tint val="75000"/>
                </a:srgbClr>
              </a:solidFill>
            </a:endParaRPr>
          </a:p>
        </p:txBody>
      </p:sp>
      <p:sp>
        <p:nvSpPr>
          <p:cNvPr id="5" name="KSO_FT"/>
          <p:cNvSpPr>
            <a:spLocks noGrp="1"/>
          </p:cNvSpPr>
          <p:nvPr>
            <p:ph type="ftr" sz="quarter" idx="3"/>
          </p:nvPr>
        </p:nvSpPr>
        <p:spPr>
          <a:xfrm>
            <a:off x="3028950" y="5296965"/>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solidFill>
                <a:srgbClr val="3F3F3F">
                  <a:tint val="75000"/>
                </a:srgbClr>
              </a:solidFill>
            </a:endParaRPr>
          </a:p>
        </p:txBody>
      </p:sp>
      <p:sp>
        <p:nvSpPr>
          <p:cNvPr id="6" name="KSO_FN"/>
          <p:cNvSpPr>
            <a:spLocks noGrp="1"/>
          </p:cNvSpPr>
          <p:nvPr>
            <p:ph type="sldNum" sz="quarter" idx="4"/>
          </p:nvPr>
        </p:nvSpPr>
        <p:spPr>
          <a:xfrm>
            <a:off x="6457950" y="5296965"/>
            <a:ext cx="20574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D355365-9034-4C3E-9BAF-E0E7620B206E}" type="slidenum">
              <a:rPr lang="zh-CN" altLang="zh-CN" smtClean="0">
                <a:solidFill>
                  <a:srgbClr val="3F3F3F">
                    <a:tint val="75000"/>
                  </a:srgbClr>
                </a:solidFill>
              </a:rPr>
              <a:pPr>
                <a:defRPr/>
              </a:pPr>
              <a:t>‹#›</a:t>
            </a:fld>
            <a:endParaRPr lang="zh-CN" altLang="zh-CN">
              <a:solidFill>
                <a:srgbClr val="3F3F3F">
                  <a:tint val="75000"/>
                </a:srgbClr>
              </a:solidFill>
            </a:endParaRPr>
          </a:p>
        </p:txBody>
      </p:sp>
      <p:sp>
        <p:nvSpPr>
          <p:cNvPr id="3" name="KSO_BC1"/>
          <p:cNvSpPr>
            <a:spLocks noGrp="1"/>
          </p:cNvSpPr>
          <p:nvPr>
            <p:ph type="body" idx="1"/>
          </p:nvPr>
        </p:nvSpPr>
        <p:spPr>
          <a:xfrm>
            <a:off x="419110" y="855513"/>
            <a:ext cx="8292045" cy="432767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9" name="矩形 8"/>
          <p:cNvSpPr/>
          <p:nvPr/>
        </p:nvSpPr>
        <p:spPr>
          <a:xfrm>
            <a:off x="1" y="0"/>
            <a:ext cx="419098" cy="66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419101" y="0"/>
            <a:ext cx="8724903" cy="6698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11" y="596377"/>
            <a:ext cx="9143999" cy="18740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12" y="2535"/>
            <a:ext cx="9143999" cy="18740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KSO_BT1"/>
          <p:cNvSpPr>
            <a:spLocks noGrp="1"/>
          </p:cNvSpPr>
          <p:nvPr>
            <p:ph type="title"/>
          </p:nvPr>
        </p:nvSpPr>
        <p:spPr>
          <a:xfrm>
            <a:off x="505097" y="72188"/>
            <a:ext cx="8206046" cy="56644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1104730797"/>
      </p:ext>
    </p:extLst>
  </p:cSld>
  <p:clrMap bg1="lt1" tx1="dk1" bg2="lt2" tx2="dk2" accent1="accent1" accent2="accent2" accent3="accent3" accent4="accent4" accent5="accent5" accent6="accent6" hlink="hlink" folHlink="folHlink"/>
  <p:sldLayoutIdLst>
    <p:sldLayoutId id="2147486263" r:id="rId1"/>
    <p:sldLayoutId id="2147486264" r:id="rId2"/>
    <p:sldLayoutId id="2147486265" r:id="rId3"/>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p:titleStyle>
    <p:bodyStyle>
      <a:lvl1pPr marL="357188" indent="-357188"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KSO_FD"/>
          <p:cNvSpPr>
            <a:spLocks noGrp="1"/>
          </p:cNvSpPr>
          <p:nvPr>
            <p:ph type="dt" sz="half" idx="2"/>
          </p:nvPr>
        </p:nvSpPr>
        <p:spPr>
          <a:xfrm>
            <a:off x="628650" y="5296960"/>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solidFill>
                <a:srgbClr val="3F3F3F">
                  <a:tint val="75000"/>
                </a:srgbClr>
              </a:solidFill>
            </a:endParaRPr>
          </a:p>
        </p:txBody>
      </p:sp>
      <p:sp>
        <p:nvSpPr>
          <p:cNvPr id="5" name="KSO_FT"/>
          <p:cNvSpPr>
            <a:spLocks noGrp="1"/>
          </p:cNvSpPr>
          <p:nvPr>
            <p:ph type="ftr" sz="quarter" idx="3"/>
          </p:nvPr>
        </p:nvSpPr>
        <p:spPr>
          <a:xfrm>
            <a:off x="3028950" y="5296960"/>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solidFill>
                <a:srgbClr val="3F3F3F">
                  <a:tint val="75000"/>
                </a:srgbClr>
              </a:solidFill>
            </a:endParaRPr>
          </a:p>
        </p:txBody>
      </p:sp>
      <p:sp>
        <p:nvSpPr>
          <p:cNvPr id="6" name="KSO_FN"/>
          <p:cNvSpPr>
            <a:spLocks noGrp="1"/>
          </p:cNvSpPr>
          <p:nvPr>
            <p:ph type="sldNum" sz="quarter" idx="4"/>
          </p:nvPr>
        </p:nvSpPr>
        <p:spPr>
          <a:xfrm>
            <a:off x="6457950" y="5296960"/>
            <a:ext cx="20574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D355365-9034-4C3E-9BAF-E0E7620B206E}" type="slidenum">
              <a:rPr lang="zh-CN" altLang="zh-CN" smtClean="0">
                <a:solidFill>
                  <a:srgbClr val="3F3F3F">
                    <a:tint val="75000"/>
                  </a:srgbClr>
                </a:solidFill>
              </a:rPr>
              <a:pPr>
                <a:defRPr/>
              </a:pPr>
              <a:t>‹#›</a:t>
            </a:fld>
            <a:endParaRPr lang="zh-CN" altLang="zh-CN">
              <a:solidFill>
                <a:srgbClr val="3F3F3F">
                  <a:tint val="75000"/>
                </a:srgbClr>
              </a:solidFill>
            </a:endParaRPr>
          </a:p>
        </p:txBody>
      </p:sp>
      <p:sp>
        <p:nvSpPr>
          <p:cNvPr id="3" name="KSO_BC1"/>
          <p:cNvSpPr>
            <a:spLocks noGrp="1"/>
          </p:cNvSpPr>
          <p:nvPr>
            <p:ph type="body" idx="1"/>
          </p:nvPr>
        </p:nvSpPr>
        <p:spPr>
          <a:xfrm>
            <a:off x="419100" y="855512"/>
            <a:ext cx="8292045" cy="432767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9" name="矩形 8"/>
          <p:cNvSpPr/>
          <p:nvPr/>
        </p:nvSpPr>
        <p:spPr>
          <a:xfrm>
            <a:off x="1" y="0"/>
            <a:ext cx="419098" cy="66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419097" y="0"/>
            <a:ext cx="8724903" cy="6698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1" y="596377"/>
            <a:ext cx="9143999" cy="18740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2" y="2534"/>
            <a:ext cx="9143999" cy="18740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KSO_BT1"/>
          <p:cNvSpPr>
            <a:spLocks noGrp="1"/>
          </p:cNvSpPr>
          <p:nvPr>
            <p:ph type="title"/>
          </p:nvPr>
        </p:nvSpPr>
        <p:spPr>
          <a:xfrm>
            <a:off x="505097" y="72186"/>
            <a:ext cx="8206046" cy="56644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3840111605"/>
      </p:ext>
    </p:extLst>
  </p:cSld>
  <p:clrMap bg1="lt1" tx1="dk1" bg2="lt2" tx2="dk2" accent1="accent1" accent2="accent2" accent3="accent3" accent4="accent4" accent5="accent5" accent6="accent6" hlink="hlink" folHlink="folHlink"/>
  <p:sldLayoutIdLst>
    <p:sldLayoutId id="2147486268" r:id="rId1"/>
    <p:sldLayoutId id="2147486269" r:id="rId2"/>
    <p:sldLayoutId id="2147486270" r:id="rId3"/>
    <p:sldLayoutId id="2147486271" r:id="rId4"/>
    <p:sldLayoutId id="2147486272" r:id="rId5"/>
    <p:sldLayoutId id="2147486273" r:id="rId6"/>
    <p:sldLayoutId id="2147486274" r:id="rId7"/>
    <p:sldLayoutId id="2147486275" r:id="rId8"/>
    <p:sldLayoutId id="2147486276" r:id="rId9"/>
    <p:sldLayoutId id="2147486277" r:id="rId10"/>
    <p:sldLayoutId id="2147486278" r:id="rId11"/>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p:titleStyle>
    <p:bodyStyle>
      <a:lvl1pPr marL="357188" indent="-357188"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07/relationships/media" Target="file:///F:\E\&#30005;&#23376;&#25945;&#26696;\&#26032;&#19990;&#32426;&#22823;&#23398;&#33521;&#35821;\&#20462;&#35746;&#29256;&#30005;&#23376;&#25945;&#26696;\&#26032;&#19990;&#32426;&#30005;&#23376;&#25945;&#26696;&#31532;1&#20876;\3&#23457;&#36890;&#35835;150331\B1U1\PPT_U1\para1_b1u1.mp3" TargetMode="External"/><Relationship Id="rId2" Type="http://schemas.openxmlformats.org/officeDocument/2006/relationships/audio" Target="file:///F:\E\&#30005;&#23376;&#25945;&#26696;\&#26032;&#19990;&#32426;&#22823;&#23398;&#33521;&#35821;\&#20462;&#35746;&#29256;&#30005;&#23376;&#25945;&#26696;\&#26032;&#19990;&#32426;&#30005;&#23376;&#25945;&#26696;&#31532;1&#20876;\3&#23457;&#36890;&#35835;150331\B1U1\PPT_U1\para2_b1u1.mp3" TargetMode="External"/><Relationship Id="rId1" Type="http://schemas.microsoft.com/office/2007/relationships/media" Target="file:///F:\E\&#30005;&#23376;&#25945;&#26696;\&#26032;&#19990;&#32426;&#22823;&#23398;&#33521;&#35821;\&#20462;&#35746;&#29256;&#30005;&#23376;&#25945;&#26696;\&#26032;&#19990;&#32426;&#30005;&#23376;&#25945;&#26696;&#31532;1&#20876;\3&#23457;&#36890;&#35835;150331\B1U1\PPT_U1\para2_b1u1.mp3" TargetMode="Externa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audio" Target="file:///F:\E\&#30005;&#23376;&#25945;&#26696;\&#26032;&#19990;&#32426;&#22823;&#23398;&#33521;&#35821;\&#20462;&#35746;&#29256;&#30005;&#23376;&#25945;&#26696;\&#26032;&#19990;&#32426;&#30005;&#23376;&#25945;&#26696;&#31532;1&#20876;\3&#23457;&#36890;&#35835;150331\B1U1\PPT_U1\para1_b1u1.mp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media" Target="file:///F:\E\&#30005;&#23376;&#25945;&#26696;\&#26032;&#19990;&#32426;&#22823;&#23398;&#33521;&#35821;\&#20462;&#35746;&#29256;&#30005;&#23376;&#25945;&#26696;\&#26032;&#19990;&#32426;&#30005;&#23376;&#25945;&#26696;&#31532;1&#20876;\3&#23457;&#36890;&#35835;150331\B1U1\PPT_U1\para1_b1u1.mp3" TargetMode="External"/><Relationship Id="rId2" Type="http://schemas.openxmlformats.org/officeDocument/2006/relationships/audio" Target="file:///F:\E\&#30005;&#23376;&#25945;&#26696;\&#26032;&#19990;&#32426;&#22823;&#23398;&#33521;&#35821;\&#20462;&#35746;&#29256;&#30005;&#23376;&#25945;&#26696;\&#26032;&#19990;&#32426;&#30005;&#23376;&#25945;&#26696;&#31532;1&#20876;\3&#23457;&#36890;&#35835;150331\B1U1\PPT_U1\para2_b1u1.mp3" TargetMode="External"/><Relationship Id="rId1" Type="http://schemas.microsoft.com/office/2007/relationships/media" Target="file:///F:\E\&#30005;&#23376;&#25945;&#26696;\&#26032;&#19990;&#32426;&#22823;&#23398;&#33521;&#35821;\&#20462;&#35746;&#29256;&#30005;&#23376;&#25945;&#26696;\&#26032;&#19990;&#32426;&#30005;&#23376;&#25945;&#26696;&#31532;1&#20876;\3&#23457;&#36890;&#35835;150331\B1U1\PPT_U1\para2_b1u1.mp3" TargetMode="Externa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audio" Target="file:///F:\E\&#30005;&#23376;&#25945;&#26696;\&#26032;&#19990;&#32426;&#22823;&#23398;&#33521;&#35821;\&#20462;&#35746;&#29256;&#30005;&#23376;&#25945;&#26696;\&#26032;&#19990;&#32426;&#30005;&#23376;&#25945;&#26696;&#31532;1&#20876;\3&#23457;&#36890;&#35835;150331\B1U1\PPT_U1\para1_b1u1.mp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slide" Target="slide36.xml"/></Relationships>
</file>

<file path=ppt/slides/_rels/slide21.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slide" Target="slide60.xml"/><Relationship Id="rId5" Type="http://schemas.openxmlformats.org/officeDocument/2006/relationships/slide" Target="slide40.xml"/><Relationship Id="rId4" Type="http://schemas.openxmlformats.org/officeDocument/2006/relationships/slide" Target="slide39.xml"/></Relationships>
</file>

<file path=ppt/slides/_rels/slide22.xml.rels><?xml version="1.0" encoding="UTF-8" standalone="yes"?>
<Relationships xmlns="http://schemas.openxmlformats.org/package/2006/relationships"><Relationship Id="rId3" Type="http://schemas.openxmlformats.org/officeDocument/2006/relationships/slide" Target="slide41.xml"/><Relationship Id="rId7" Type="http://schemas.openxmlformats.org/officeDocument/2006/relationships/slide" Target="slide55.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slide" Target="slide60.xml"/><Relationship Id="rId5" Type="http://schemas.openxmlformats.org/officeDocument/2006/relationships/slide" Target="slide43.xml"/><Relationship Id="rId4" Type="http://schemas.openxmlformats.org/officeDocument/2006/relationships/slide" Target="slide42.xml"/></Relationships>
</file>

<file path=ppt/slides/_rels/slide23.xml.rels><?xml version="1.0" encoding="UTF-8" standalone="yes"?>
<Relationships xmlns="http://schemas.openxmlformats.org/package/2006/relationships"><Relationship Id="rId3" Type="http://schemas.openxmlformats.org/officeDocument/2006/relationships/slide" Target="slide44.xml"/><Relationship Id="rId7"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slide" Target="slide47.xml"/><Relationship Id="rId5" Type="http://schemas.openxmlformats.org/officeDocument/2006/relationships/slide" Target="slide46.xml"/><Relationship Id="rId4" Type="http://schemas.openxmlformats.org/officeDocument/2006/relationships/slide" Target="slide45.xml"/></Relationships>
</file>

<file path=ppt/slides/_rels/slide24.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slide" Target="slide66.xml"/><Relationship Id="rId5" Type="http://schemas.openxmlformats.org/officeDocument/2006/relationships/slide" Target="slide65.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slide" Target="slide66.xml"/></Relationships>
</file>

<file path=ppt/slides/_rels/slide26.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slide" Target="slide69.xml"/></Relationships>
</file>

<file path=ppt/slides/_rels/slide27.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52.xml"/><Relationship Id="rId7" Type="http://schemas.openxmlformats.org/officeDocument/2006/relationships/slide" Target="slide55.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slide" Target="slide54.xml"/><Relationship Id="rId5" Type="http://schemas.openxmlformats.org/officeDocument/2006/relationships/slide" Target="slide53.xml"/><Relationship Id="rId10" Type="http://schemas.openxmlformats.org/officeDocument/2006/relationships/slide" Target="slide65.xml"/><Relationship Id="rId4" Type="http://schemas.openxmlformats.org/officeDocument/2006/relationships/slide" Target="slide51.xml"/><Relationship Id="rId9" Type="http://schemas.openxmlformats.org/officeDocument/2006/relationships/slide" Target="slide75.xml"/></Relationships>
</file>

<file path=ppt/slides/_rels/slide29.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slide" Target="slide66.xml"/><Relationship Id="rId5" Type="http://schemas.openxmlformats.org/officeDocument/2006/relationships/slide" Target="slide65.xml"/><Relationship Id="rId4" Type="http://schemas.openxmlformats.org/officeDocument/2006/relationships/slide" Target="slide55.xml"/></Relationships>
</file>

<file path=ppt/slides/_rels/slide3.xml.rels><?xml version="1.0" encoding="UTF-8" standalone="yes"?>
<Relationships xmlns="http://schemas.openxmlformats.org/package/2006/relationships"><Relationship Id="rId8" Type="http://schemas.openxmlformats.org/officeDocument/2006/relationships/slide" Target="slide76.xml"/><Relationship Id="rId3" Type="http://schemas.openxmlformats.org/officeDocument/2006/relationships/slide" Target="slide4.xml"/><Relationship Id="rId7" Type="http://schemas.openxmlformats.org/officeDocument/2006/relationships/slide" Target="slide7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72.xml"/><Relationship Id="rId5" Type="http://schemas.openxmlformats.org/officeDocument/2006/relationships/slide" Target="slide61.xml"/><Relationship Id="rId4" Type="http://schemas.openxmlformats.org/officeDocument/2006/relationships/slide" Target="slide14.xml"/></Relationships>
</file>

<file path=ppt/slides/_rels/slide30.xml.rels><?xml version="1.0" encoding="UTF-8" standalone="yes"?>
<Relationships xmlns="http://schemas.openxmlformats.org/package/2006/relationships"><Relationship Id="rId8" Type="http://schemas.openxmlformats.org/officeDocument/2006/relationships/slide" Target="slide68.xml"/><Relationship Id="rId3" Type="http://schemas.openxmlformats.org/officeDocument/2006/relationships/slide" Target="slide74.xml"/><Relationship Id="rId7"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slide" Target="slide58.xml"/><Relationship Id="rId5" Type="http://schemas.openxmlformats.org/officeDocument/2006/relationships/slide" Target="slide57.xml"/><Relationship Id="rId4" Type="http://schemas.openxmlformats.org/officeDocument/2006/relationships/slide" Target="slide7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slide" Target="slide59.xml"/><Relationship Id="rId7" Type="http://schemas.openxmlformats.org/officeDocument/2006/relationships/slide" Target="slide70.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slide" Target="slide69.xml"/><Relationship Id="rId5" Type="http://schemas.openxmlformats.org/officeDocument/2006/relationships/image" Target="../media/image9.jpeg"/><Relationship Id="rId4" Type="http://schemas.openxmlformats.org/officeDocument/2006/relationships/slide" Target="slide60.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slide" Target="slide70.xml"/><Relationship Id="rId4" Type="http://schemas.openxmlformats.org/officeDocument/2006/relationships/slide" Target="slide69.xml"/></Relationships>
</file>

<file path=ppt/slides/_rels/slide34.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slide" Target="slide7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9.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9.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image" Target="../media/image11.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6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slide" Target="slide21.xml"/><Relationship Id="rId2" Type="http://schemas.openxmlformats.org/officeDocument/2006/relationships/slide" Target="slide69.xml"/><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11.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slide" Target="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slide" Target="slide2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slide" Target="slide2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slide" Target="slide23.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slide" Target="slide23.xml"/><Relationship Id="rId5" Type="http://schemas.openxmlformats.org/officeDocument/2006/relationships/image" Target="../media/image15.jpe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slide" Target="slide2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slide" Target="slide26.xml"/><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slide" Target="slide28.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slide" Target="slide28.xml"/><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slide" Target="slide28.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slide" Target="slide28.x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slide" Target="slide28.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slide" Target="slide30.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slide" Target="slide3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U2-P1%20Successful%20people%20who%20overcame%20obstacles.mp4"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slide" Target="slide32.xml"/><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mini-lecture---writing%20a%20narrative(suda-T).wmv"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19.png"/></Relationships>
</file>

<file path=ppt/slides/_rels/slide7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849388"/>
            <a:ext cx="6912768" cy="1480635"/>
          </a:xfrm>
        </p:spPr>
        <p:txBody>
          <a:bodyPr>
            <a:normAutofit/>
          </a:bodyPr>
          <a:lstStyle/>
          <a:p>
            <a:r>
              <a:rPr lang="en-US" altLang="zh-CN" sz="3200" dirty="0"/>
              <a:t>Unit 2 Overcoming Obstacles</a:t>
            </a:r>
            <a:endParaRPr lang="zh-CN" altLang="en-US" sz="3200" dirty="0"/>
          </a:p>
        </p:txBody>
      </p:sp>
    </p:spTree>
    <p:extLst>
      <p:ext uri="{BB962C8B-B14F-4D97-AF65-F5344CB8AC3E}">
        <p14:creationId xmlns:p14="http://schemas.microsoft.com/office/powerpoint/2010/main" val="1928652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67544" y="81414"/>
            <a:ext cx="8206046" cy="566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dirty="0">
                <a:solidFill>
                  <a:prstClr val="white"/>
                </a:solidFill>
              </a:rPr>
              <a:t>Before Reading</a:t>
            </a:r>
            <a:endParaRPr lang="zh-CN" altLang="en-US" dirty="0">
              <a:solidFill>
                <a:prstClr val="white"/>
              </a:solidFill>
            </a:endParaRPr>
          </a:p>
        </p:txBody>
      </p:sp>
      <p:graphicFrame>
        <p:nvGraphicFramePr>
          <p:cNvPr id="17" name="内容占位符 8"/>
          <p:cNvGraphicFramePr>
            <a:graphicFrameLocks noGrp="1"/>
          </p:cNvGraphicFramePr>
          <p:nvPr>
            <p:ph idx="1"/>
            <p:extLst>
              <p:ext uri="{D42A27DB-BD31-4B8C-83A1-F6EECF244321}">
                <p14:modId xmlns:p14="http://schemas.microsoft.com/office/powerpoint/2010/main" val="178066538"/>
              </p:ext>
            </p:extLst>
          </p:nvPr>
        </p:nvGraphicFramePr>
        <p:xfrm>
          <a:off x="142075" y="1057300"/>
          <a:ext cx="8856983" cy="2784582"/>
        </p:xfrm>
        <a:graphic>
          <a:graphicData uri="http://schemas.openxmlformats.org/drawingml/2006/table">
            <a:tbl>
              <a:tblPr firstRow="1" bandRow="1">
                <a:tableStyleId>{073A0DAA-6AF3-43AB-8588-CEC1D06C72B9}</a:tableStyleId>
              </a:tblPr>
              <a:tblGrid>
                <a:gridCol w="2020012">
                  <a:extLst>
                    <a:ext uri="{9D8B030D-6E8A-4147-A177-3AD203B41FA5}">
                      <a16:colId xmlns:a16="http://schemas.microsoft.com/office/drawing/2014/main" val="20000"/>
                    </a:ext>
                  </a:extLst>
                </a:gridCol>
                <a:gridCol w="2444483">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tblGrid>
              <a:tr h="335997">
                <a:tc>
                  <a:txBody>
                    <a:bodyPr/>
                    <a:lstStyle/>
                    <a:p>
                      <a:r>
                        <a:rPr lang="en-US" altLang="zh-CN" sz="1800" dirty="0"/>
                        <a:t>Name</a:t>
                      </a:r>
                      <a:endParaRPr lang="zh-CN" altLang="en-US" sz="1800" dirty="0"/>
                    </a:p>
                  </a:txBody>
                  <a:tcPr/>
                </a:tc>
                <a:tc>
                  <a:txBody>
                    <a:bodyPr/>
                    <a:lstStyle/>
                    <a:p>
                      <a:r>
                        <a:rPr lang="en-US" altLang="zh-CN" sz="1800" dirty="0"/>
                        <a:t>Profession</a:t>
                      </a:r>
                      <a:endParaRPr lang="zh-CN" altLang="en-US" sz="1800" dirty="0"/>
                    </a:p>
                  </a:txBody>
                  <a:tcPr/>
                </a:tc>
                <a:tc>
                  <a:txBody>
                    <a:bodyPr/>
                    <a:lstStyle/>
                    <a:p>
                      <a:r>
                        <a:rPr lang="en-US" altLang="zh-CN" sz="1800" dirty="0"/>
                        <a:t>Obstacle(s)</a:t>
                      </a:r>
                      <a:endParaRPr lang="zh-CN" altLang="en-US" sz="1800" dirty="0"/>
                    </a:p>
                  </a:txBody>
                  <a:tcPr/>
                </a:tc>
                <a:extLst>
                  <a:ext uri="{0D108BD9-81ED-4DB2-BD59-A6C34878D82A}">
                    <a16:rowId xmlns:a16="http://schemas.microsoft.com/office/drawing/2014/main" val="10000"/>
                  </a:ext>
                </a:extLst>
              </a:tr>
              <a:tr h="3795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Thomas Edison</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inventor</a:t>
                      </a:r>
                    </a:p>
                  </a:txBody>
                  <a:tcPr/>
                </a:tc>
                <a:tc>
                  <a:txBody>
                    <a:bodyPr/>
                    <a:lstStyle/>
                    <a:p>
                      <a:r>
                        <a:rPr lang="en-US" altLang="zh-CN" sz="1800" b="0" i="0" u="none" strike="noStrike" kern="1200" baseline="0" dirty="0">
                          <a:solidFill>
                            <a:schemeClr val="dk1"/>
                          </a:solidFill>
                          <a:latin typeface="+mn-lt"/>
                          <a:ea typeface="+mn-ea"/>
                          <a:cs typeface="+mn-cs"/>
                        </a:rPr>
                        <a:t>deemed too stupid by his teacher</a:t>
                      </a:r>
                      <a:endParaRPr lang="zh-CN" altLang="en-US" sz="1800" dirty="0"/>
                    </a:p>
                  </a:txBody>
                  <a:tcPr/>
                </a:tc>
                <a:extLst>
                  <a:ext uri="{0D108BD9-81ED-4DB2-BD59-A6C34878D82A}">
                    <a16:rowId xmlns:a16="http://schemas.microsoft.com/office/drawing/2014/main" val="10001"/>
                  </a:ext>
                </a:extLst>
              </a:tr>
              <a:tr h="379554">
                <a:tc>
                  <a:txBody>
                    <a:bodyPr/>
                    <a:lstStyle/>
                    <a:p>
                      <a:r>
                        <a:rPr lang="en-US" altLang="zh-CN" sz="1800" dirty="0"/>
                        <a:t>the Beatles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musician</a:t>
                      </a:r>
                    </a:p>
                  </a:txBody>
                  <a:tcPr/>
                </a:tc>
                <a:tc>
                  <a:txBody>
                    <a:bodyPr/>
                    <a:lstStyle/>
                    <a:p>
                      <a:r>
                        <a:rPr lang="en-US" altLang="zh-CN" sz="1800" b="0" i="0" u="none" strike="noStrike" kern="1200" baseline="0" dirty="0">
                          <a:solidFill>
                            <a:schemeClr val="dk1"/>
                          </a:solidFill>
                          <a:latin typeface="+mn-lt"/>
                          <a:ea typeface="+mn-ea"/>
                          <a:cs typeface="+mn-cs"/>
                        </a:rPr>
                        <a:t>rejected by a recording studio</a:t>
                      </a:r>
                      <a:endParaRPr lang="zh-CN" altLang="en-US" sz="1800" dirty="0"/>
                    </a:p>
                  </a:txBody>
                  <a:tcPr/>
                </a:tc>
                <a:extLst>
                  <a:ext uri="{0D108BD9-81ED-4DB2-BD59-A6C34878D82A}">
                    <a16:rowId xmlns:a16="http://schemas.microsoft.com/office/drawing/2014/main" val="10002"/>
                  </a:ext>
                </a:extLst>
              </a:tr>
              <a:tr h="379554">
                <a:tc>
                  <a:txBody>
                    <a:bodyPr/>
                    <a:lstStyle/>
                    <a:p>
                      <a:r>
                        <a:rPr lang="en-US" altLang="zh-CN" sz="1800" dirty="0"/>
                        <a:t>Eminem</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musician</a:t>
                      </a:r>
                    </a:p>
                  </a:txBody>
                  <a:tcPr/>
                </a:tc>
                <a:tc>
                  <a:txBody>
                    <a:bodyPr/>
                    <a:lstStyle/>
                    <a:p>
                      <a:r>
                        <a:rPr lang="en-US" altLang="zh-CN" sz="1800" b="0" i="0" u="none" strike="noStrike" kern="1200" baseline="0" dirty="0">
                          <a:solidFill>
                            <a:schemeClr val="dk1"/>
                          </a:solidFill>
                          <a:latin typeface="+mn-lt"/>
                          <a:ea typeface="+mn-ea"/>
                          <a:cs typeface="+mn-cs"/>
                        </a:rPr>
                        <a:t>struggles with drugs and poverty leading to a suicide attempt</a:t>
                      </a:r>
                    </a:p>
                  </a:txBody>
                  <a:tcPr/>
                </a:tc>
                <a:extLst>
                  <a:ext uri="{0D108BD9-81ED-4DB2-BD59-A6C34878D82A}">
                    <a16:rowId xmlns:a16="http://schemas.microsoft.com/office/drawing/2014/main" val="10003"/>
                  </a:ext>
                </a:extLst>
              </a:tr>
              <a:tr h="379554">
                <a:tc>
                  <a:txBody>
                    <a:bodyPr/>
                    <a:lstStyle/>
                    <a:p>
                      <a:r>
                        <a:rPr lang="en-US" altLang="zh-CN" sz="1800" dirty="0"/>
                        <a:t>Dr. Seuss</a:t>
                      </a:r>
                    </a:p>
                  </a:txBody>
                  <a:tcPr/>
                </a:tc>
                <a:tc>
                  <a:txBody>
                    <a:bodyPr/>
                    <a:lstStyle/>
                    <a:p>
                      <a:r>
                        <a:rPr lang="en-US" altLang="zh-CN" sz="1800" dirty="0"/>
                        <a:t>writer</a:t>
                      </a:r>
                      <a:endParaRPr lang="zh-CN" altLang="en-US" sz="1800" dirty="0"/>
                    </a:p>
                  </a:txBody>
                  <a:tcPr/>
                </a:tc>
                <a:tc>
                  <a:txBody>
                    <a:bodyPr/>
                    <a:lstStyle/>
                    <a:p>
                      <a:r>
                        <a:rPr lang="en-US" altLang="zh-CN" sz="1800" b="0" i="0" u="none" strike="noStrike" kern="1200" baseline="0" dirty="0">
                          <a:solidFill>
                            <a:schemeClr val="dk1"/>
                          </a:solidFill>
                          <a:latin typeface="+mn-lt"/>
                          <a:ea typeface="+mn-ea"/>
                          <a:cs typeface="+mn-cs"/>
                        </a:rPr>
                        <a:t>rejected by 27 publishers</a:t>
                      </a:r>
                      <a:endParaRPr lang="zh-CN" altLang="en-US" sz="1800" dirty="0"/>
                    </a:p>
                  </a:txBody>
                  <a:tcPr/>
                </a:tc>
                <a:extLst>
                  <a:ext uri="{0D108BD9-81ED-4DB2-BD59-A6C34878D82A}">
                    <a16:rowId xmlns:a16="http://schemas.microsoft.com/office/drawing/2014/main" val="10004"/>
                  </a:ext>
                </a:extLst>
              </a:tr>
              <a:tr h="640080">
                <a:tc>
                  <a:txBody>
                    <a:bodyPr/>
                    <a:lstStyle/>
                    <a:p>
                      <a:r>
                        <a:rPr lang="en-US" altLang="zh-CN" sz="1800" dirty="0"/>
                        <a:t>Abraham Lincoln </a:t>
                      </a:r>
                    </a:p>
                  </a:txBody>
                  <a:tcPr/>
                </a:tc>
                <a:tc>
                  <a:txBody>
                    <a:bodyPr/>
                    <a:lstStyle/>
                    <a:p>
                      <a:r>
                        <a:rPr lang="en-US" altLang="zh-CN" sz="1800" dirty="0"/>
                        <a:t>statesman</a:t>
                      </a:r>
                      <a:endParaRPr lang="zh-CN" altLang="en-US" sz="1800" dirty="0"/>
                    </a:p>
                  </a:txBody>
                  <a:tcPr/>
                </a:tc>
                <a:tc>
                  <a:txBody>
                    <a:bodyPr/>
                    <a:lstStyle/>
                    <a:p>
                      <a:r>
                        <a:rPr lang="en-US" altLang="zh-CN" sz="1800" b="0" i="0" u="none" strike="noStrike" kern="1200" baseline="0" dirty="0">
                          <a:solidFill>
                            <a:schemeClr val="dk1"/>
                          </a:solidFill>
                          <a:latin typeface="+mn-lt"/>
                          <a:ea typeface="+mn-ea"/>
                          <a:cs typeface="+mn-cs"/>
                        </a:rPr>
                        <a:t>family misfortune, business failure and repeated setbacks in politics</a:t>
                      </a:r>
                      <a:endParaRPr lang="zh-CN" altLang="en-US" sz="1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9935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70" name="Rectangle 82"/>
          <p:cNvSpPr>
            <a:spLocks noChangeArrowheads="1"/>
          </p:cNvSpPr>
          <p:nvPr/>
        </p:nvSpPr>
        <p:spPr bwMode="auto">
          <a:xfrm>
            <a:off x="395536" y="2036429"/>
            <a:ext cx="8135938" cy="2431435"/>
          </a:xfrm>
          <a:prstGeom prst="rect">
            <a:avLst/>
          </a:prstGeom>
          <a:noFill/>
          <a:ln w="9525">
            <a:noFill/>
            <a:miter lim="800000"/>
            <a:headEnd/>
            <a:tailEnd/>
          </a:ln>
          <a:effectLst/>
        </p:spPr>
        <p:txBody>
          <a:bodyPr anchor="ctr">
            <a:spAutoFit/>
          </a:bodyPr>
          <a:lstStyle/>
          <a:p>
            <a:pPr indent="457200" algn="just"/>
            <a:r>
              <a:rPr lang="en-US" altLang="zh-CN" sz="3200" dirty="0">
                <a:solidFill>
                  <a:prstClr val="black"/>
                </a:solidFill>
              </a:rPr>
              <a:t>  </a:t>
            </a:r>
            <a:r>
              <a:rPr lang="en-US" altLang="zh-CN" sz="2400" dirty="0">
                <a:solidFill>
                  <a:prstClr val="black"/>
                </a:solidFill>
              </a:rPr>
              <a:t>If there hadn’t been any obstacles in the past, you would have scored outstanding successes in your studies or career. It’s the obstacles you have faced all your life that have kept you from enjoying a perfect life. Overcoming obstacles is thus a necessity of success. Here are </a:t>
            </a:r>
            <a:r>
              <a:rPr lang="en-US" altLang="zh-CN" sz="2400" dirty="0">
                <a:solidFill>
                  <a:srgbClr val="CC3300"/>
                </a:solidFill>
              </a:rPr>
              <a:t>some suggestions</a:t>
            </a:r>
            <a:r>
              <a:rPr lang="en-US" altLang="zh-CN" sz="2400" dirty="0">
                <a:solidFill>
                  <a:prstClr val="black"/>
                </a:solidFill>
              </a:rPr>
              <a:t> .</a:t>
            </a:r>
          </a:p>
        </p:txBody>
      </p:sp>
      <p:sp>
        <p:nvSpPr>
          <p:cNvPr id="12372" name="Rectangle 84"/>
          <p:cNvSpPr>
            <a:spLocks noChangeArrowheads="1"/>
          </p:cNvSpPr>
          <p:nvPr/>
        </p:nvSpPr>
        <p:spPr bwMode="auto">
          <a:xfrm>
            <a:off x="0" y="1061655"/>
            <a:ext cx="10441160" cy="523220"/>
          </a:xfrm>
          <a:prstGeom prst="rect">
            <a:avLst/>
          </a:prstGeom>
          <a:noFill/>
          <a:ln w="9525">
            <a:noFill/>
            <a:miter lim="800000"/>
            <a:headEnd/>
            <a:tailEnd/>
          </a:ln>
          <a:effectLst/>
        </p:spPr>
        <p:txBody>
          <a:bodyPr wrap="square" anchor="ctr">
            <a:spAutoFit/>
          </a:bodyPr>
          <a:lstStyle/>
          <a:p>
            <a:pPr indent="457200"/>
            <a:r>
              <a:rPr lang="en-US" altLang="zh-CN" sz="2800" b="1" dirty="0">
                <a:solidFill>
                  <a:prstClr val="black"/>
                </a:solidFill>
              </a:rPr>
              <a:t>Some Suggestions to Overcome Obstacles</a:t>
            </a:r>
            <a:r>
              <a:rPr lang="en-US" altLang="zh-CN" sz="2800" dirty="0">
                <a:solidFill>
                  <a:prstClr val="black"/>
                </a:solidFill>
              </a:rPr>
              <a:t> </a:t>
            </a:r>
          </a:p>
        </p:txBody>
      </p:sp>
      <p:sp>
        <p:nvSpPr>
          <p:cNvPr id="4" name="标题 1"/>
          <p:cNvSpPr txBox="1">
            <a:spLocks/>
          </p:cNvSpPr>
          <p:nvPr/>
        </p:nvSpPr>
        <p:spPr>
          <a:xfrm>
            <a:off x="467544" y="81414"/>
            <a:ext cx="8206046" cy="566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dirty="0">
                <a:solidFill>
                  <a:prstClr val="white"/>
                </a:solidFill>
              </a:rPr>
              <a:t>Before Reading</a:t>
            </a:r>
            <a:endParaRPr lang="zh-CN" altLang="en-US" dirty="0">
              <a:solidFill>
                <a:prstClr val="white"/>
              </a:solidFill>
            </a:endParaRPr>
          </a:p>
        </p:txBody>
      </p:sp>
    </p:spTree>
    <p:extLst>
      <p:ext uri="{BB962C8B-B14F-4D97-AF65-F5344CB8AC3E}">
        <p14:creationId xmlns:p14="http://schemas.microsoft.com/office/powerpoint/2010/main" val="2086369527"/>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62" name="Text Box 50"/>
          <p:cNvSpPr txBox="1">
            <a:spLocks noChangeArrowheads="1"/>
          </p:cNvSpPr>
          <p:nvPr/>
        </p:nvSpPr>
        <p:spPr bwMode="auto">
          <a:xfrm>
            <a:off x="846333" y="823645"/>
            <a:ext cx="3167062" cy="461665"/>
          </a:xfrm>
          <a:prstGeom prst="rect">
            <a:avLst/>
          </a:prstGeom>
          <a:noFill/>
          <a:ln w="9525">
            <a:noFill/>
            <a:miter lim="800000"/>
            <a:headEnd/>
            <a:tailEnd/>
          </a:ln>
          <a:effectLst/>
        </p:spPr>
        <p:txBody>
          <a:bodyPr>
            <a:spAutoFit/>
          </a:bodyPr>
          <a:lstStyle/>
          <a:p>
            <a:pPr marL="342900" indent="-342900" algn="just">
              <a:buFontTx/>
              <a:buAutoNum type="arabicPeriod"/>
            </a:pPr>
            <a:r>
              <a:rPr lang="en-US" altLang="zh-CN" sz="2400" dirty="0">
                <a:solidFill>
                  <a:prstClr val="black"/>
                </a:solidFill>
              </a:rPr>
              <a:t>Get started. </a:t>
            </a:r>
          </a:p>
        </p:txBody>
      </p:sp>
      <p:sp>
        <p:nvSpPr>
          <p:cNvPr id="371763" name="Text Box 51"/>
          <p:cNvSpPr txBox="1">
            <a:spLocks noChangeArrowheads="1"/>
          </p:cNvSpPr>
          <p:nvPr/>
        </p:nvSpPr>
        <p:spPr bwMode="auto">
          <a:xfrm>
            <a:off x="853410" y="2086638"/>
            <a:ext cx="6048375" cy="461665"/>
          </a:xfrm>
          <a:prstGeom prst="rect">
            <a:avLst/>
          </a:prstGeom>
          <a:noFill/>
          <a:ln w="9525">
            <a:noFill/>
            <a:miter lim="800000"/>
            <a:headEnd/>
            <a:tailEnd/>
          </a:ln>
          <a:effectLst/>
        </p:spPr>
        <p:txBody>
          <a:bodyPr>
            <a:spAutoFit/>
          </a:bodyPr>
          <a:lstStyle/>
          <a:p>
            <a:pPr marL="342900" indent="-342900"/>
            <a:r>
              <a:rPr lang="en-US" altLang="zh-CN" sz="2400" dirty="0">
                <a:solidFill>
                  <a:prstClr val="black"/>
                </a:solidFill>
              </a:rPr>
              <a:t>2.	Break your task into smaller tasks.</a:t>
            </a:r>
          </a:p>
        </p:txBody>
      </p:sp>
      <p:sp>
        <p:nvSpPr>
          <p:cNvPr id="371764" name="Text Box 52"/>
          <p:cNvSpPr txBox="1">
            <a:spLocks noChangeArrowheads="1"/>
          </p:cNvSpPr>
          <p:nvPr/>
        </p:nvSpPr>
        <p:spPr bwMode="auto">
          <a:xfrm>
            <a:off x="827585" y="3817606"/>
            <a:ext cx="6516687" cy="461665"/>
          </a:xfrm>
          <a:prstGeom prst="rect">
            <a:avLst/>
          </a:prstGeom>
          <a:noFill/>
          <a:ln w="9525">
            <a:noFill/>
            <a:miter lim="800000"/>
            <a:headEnd/>
            <a:tailEnd/>
          </a:ln>
          <a:effectLst/>
        </p:spPr>
        <p:txBody>
          <a:bodyPr>
            <a:spAutoFit/>
          </a:bodyPr>
          <a:lstStyle/>
          <a:p>
            <a:pPr marL="342900" indent="-342900" algn="just"/>
            <a:r>
              <a:rPr lang="en-US" altLang="zh-CN" sz="2400" dirty="0">
                <a:solidFill>
                  <a:prstClr val="black"/>
                </a:solidFill>
              </a:rPr>
              <a:t>3. Work with the time you have.</a:t>
            </a:r>
          </a:p>
        </p:txBody>
      </p:sp>
      <p:sp>
        <p:nvSpPr>
          <p:cNvPr id="371765" name="Text Box 53"/>
          <p:cNvSpPr txBox="1">
            <a:spLocks noChangeArrowheads="1"/>
          </p:cNvSpPr>
          <p:nvPr/>
        </p:nvSpPr>
        <p:spPr bwMode="auto">
          <a:xfrm>
            <a:off x="1043608" y="1213929"/>
            <a:ext cx="7704138" cy="830997"/>
          </a:xfrm>
          <a:prstGeom prst="rect">
            <a:avLst/>
          </a:prstGeom>
          <a:noFill/>
          <a:ln w="9525">
            <a:noFill/>
            <a:miter lim="800000"/>
            <a:headEnd/>
            <a:tailEnd/>
          </a:ln>
          <a:effectLst/>
        </p:spPr>
        <p:txBody>
          <a:bodyPr>
            <a:spAutoFit/>
          </a:bodyPr>
          <a:lstStyle/>
          <a:p>
            <a:r>
              <a:rPr lang="en-US" altLang="zh-CN" sz="2400" dirty="0">
                <a:solidFill>
                  <a:srgbClr val="C00000"/>
                </a:solidFill>
              </a:rPr>
              <a:t>Often, once you begin, you’ll find the task is easier than you expect.</a:t>
            </a:r>
          </a:p>
        </p:txBody>
      </p:sp>
      <p:sp>
        <p:nvSpPr>
          <p:cNvPr id="371766" name="Text Box 54"/>
          <p:cNvSpPr txBox="1">
            <a:spLocks noChangeArrowheads="1"/>
          </p:cNvSpPr>
          <p:nvPr/>
        </p:nvSpPr>
        <p:spPr bwMode="auto">
          <a:xfrm>
            <a:off x="1079327" y="2479742"/>
            <a:ext cx="7632700" cy="1200329"/>
          </a:xfrm>
          <a:prstGeom prst="rect">
            <a:avLst/>
          </a:prstGeom>
          <a:noFill/>
          <a:ln w="9525">
            <a:noFill/>
            <a:miter lim="800000"/>
            <a:headEnd/>
            <a:tailEnd/>
          </a:ln>
          <a:effectLst/>
        </p:spPr>
        <p:txBody>
          <a:bodyPr>
            <a:spAutoFit/>
          </a:bodyPr>
          <a:lstStyle/>
          <a:p>
            <a:pPr algn="just"/>
            <a:r>
              <a:rPr lang="en-US" altLang="zh-CN" sz="2400" dirty="0">
                <a:solidFill>
                  <a:srgbClr val="C00000"/>
                </a:solidFill>
              </a:rPr>
              <a:t>Take one big task and break it into smaller tasks. For instance, do part of your assignment each time rather than the entire one.</a:t>
            </a:r>
          </a:p>
        </p:txBody>
      </p:sp>
      <p:sp>
        <p:nvSpPr>
          <p:cNvPr id="371767" name="Text Box 55"/>
          <p:cNvSpPr txBox="1">
            <a:spLocks noChangeArrowheads="1"/>
          </p:cNvSpPr>
          <p:nvPr/>
        </p:nvSpPr>
        <p:spPr bwMode="auto">
          <a:xfrm>
            <a:off x="1121035" y="4237654"/>
            <a:ext cx="7632700" cy="830997"/>
          </a:xfrm>
          <a:prstGeom prst="rect">
            <a:avLst/>
          </a:prstGeom>
          <a:noFill/>
          <a:ln w="9525">
            <a:noFill/>
            <a:miter lim="800000"/>
            <a:headEnd/>
            <a:tailEnd/>
          </a:ln>
          <a:effectLst/>
        </p:spPr>
        <p:txBody>
          <a:bodyPr>
            <a:spAutoFit/>
          </a:bodyPr>
          <a:lstStyle/>
          <a:p>
            <a:pPr algn="just"/>
            <a:r>
              <a:rPr lang="en-US" altLang="zh-CN" sz="2400" dirty="0">
                <a:solidFill>
                  <a:srgbClr val="C00000"/>
                </a:solidFill>
              </a:rPr>
              <a:t>Don’t wait until you have time to do the entire thing. Instead, even if you only have five minutes, get started. </a:t>
            </a:r>
          </a:p>
        </p:txBody>
      </p:sp>
      <p:sp>
        <p:nvSpPr>
          <p:cNvPr id="9" name="标题 1"/>
          <p:cNvSpPr txBox="1">
            <a:spLocks/>
          </p:cNvSpPr>
          <p:nvPr/>
        </p:nvSpPr>
        <p:spPr>
          <a:xfrm>
            <a:off x="467544" y="81414"/>
            <a:ext cx="8206046" cy="566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dirty="0">
                <a:solidFill>
                  <a:prstClr val="white"/>
                </a:solidFill>
              </a:rPr>
              <a:t>Before Reading</a:t>
            </a:r>
            <a:endParaRPr lang="zh-CN" altLang="en-US" dirty="0">
              <a:solidFill>
                <a:prstClr val="white"/>
              </a:solidFill>
            </a:endParaRPr>
          </a:p>
        </p:txBody>
      </p:sp>
    </p:spTree>
    <p:extLst>
      <p:ext uri="{BB962C8B-B14F-4D97-AF65-F5344CB8AC3E}">
        <p14:creationId xmlns:p14="http://schemas.microsoft.com/office/powerpoint/2010/main" val="2596247182"/>
      </p:ext>
    </p:extLst>
  </p:cSld>
  <p:clrMapOvr>
    <a:masterClrMapping/>
  </p:clrMapOvr>
  <p:transition advClick="0"/>
  <p:timing>
    <p:tnLst>
      <p:par>
        <p:cTn id="1" dur="indefinite" restart="never" nodeType="tmRoot">
          <p:childTnLst>
            <p:seq concurrent="1" nextAc="seek">
              <p:cTn id="2" restart="whenNotActive" fill="hold" evtFilter="cancelBubble" nodeType="interactiveSeq">
                <p:stCondLst>
                  <p:cond evt="onClick" delay="0">
                    <p:tgtEl>
                      <p:spTgt spid="37176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1765"/>
                                        </p:tgtEl>
                                        <p:attrNameLst>
                                          <p:attrName>style.visibility</p:attrName>
                                        </p:attrNameLst>
                                      </p:cBhvr>
                                      <p:to>
                                        <p:strVal val="visible"/>
                                      </p:to>
                                    </p:set>
                                    <p:animEffect transition="in" filter="blinds(horizontal)">
                                      <p:cBhvr>
                                        <p:cTn id="7" dur="500"/>
                                        <p:tgtEl>
                                          <p:spTgt spid="371765"/>
                                        </p:tgtEl>
                                      </p:cBhvr>
                                    </p:animEffect>
                                  </p:childTnLst>
                                </p:cTn>
                              </p:par>
                            </p:childTnLst>
                          </p:cTn>
                        </p:par>
                      </p:childTnLst>
                    </p:cTn>
                  </p:par>
                </p:childTnLst>
              </p:cTn>
              <p:nextCondLst>
                <p:cond evt="onClick" delay="0">
                  <p:tgtEl>
                    <p:spTgt spid="371762"/>
                  </p:tgtEl>
                </p:cond>
              </p:nextCondLst>
            </p:seq>
            <p:seq concurrent="1" nextAc="seek">
              <p:cTn id="8" restart="whenNotActive" fill="hold" evtFilter="cancelBubble" nodeType="interactiveSeq">
                <p:stCondLst>
                  <p:cond evt="onClick" delay="0">
                    <p:tgtEl>
                      <p:spTgt spid="371763"/>
                    </p:tgtEl>
                  </p:cond>
                </p:stCondLst>
                <p:endSync evt="end" delay="0">
                  <p:rtn val="all"/>
                </p:endSync>
                <p:childTnLst>
                  <p:par>
                    <p:cTn id="9" fill="hold">
                      <p:stCondLst>
                        <p:cond delay="0"/>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71766"/>
                                        </p:tgtEl>
                                        <p:attrNameLst>
                                          <p:attrName>style.visibility</p:attrName>
                                        </p:attrNameLst>
                                      </p:cBhvr>
                                      <p:to>
                                        <p:strVal val="visible"/>
                                      </p:to>
                                    </p:set>
                                    <p:animEffect transition="in" filter="blinds(horizontal)">
                                      <p:cBhvr>
                                        <p:cTn id="13" dur="500"/>
                                        <p:tgtEl>
                                          <p:spTgt spid="371766"/>
                                        </p:tgtEl>
                                      </p:cBhvr>
                                    </p:animEffect>
                                  </p:childTnLst>
                                </p:cTn>
                              </p:par>
                            </p:childTnLst>
                          </p:cTn>
                        </p:par>
                      </p:childTnLst>
                    </p:cTn>
                  </p:par>
                </p:childTnLst>
              </p:cTn>
              <p:nextCondLst>
                <p:cond evt="onClick" delay="0">
                  <p:tgtEl>
                    <p:spTgt spid="371763"/>
                  </p:tgtEl>
                </p:cond>
              </p:nextCondLst>
            </p:seq>
            <p:seq concurrent="1" nextAc="seek">
              <p:cTn id="14" restart="whenNotActive" fill="hold" evtFilter="cancelBubble" nodeType="interactiveSeq">
                <p:stCondLst>
                  <p:cond evt="onClick" delay="0">
                    <p:tgtEl>
                      <p:spTgt spid="371764"/>
                    </p:tgtEl>
                  </p:cond>
                </p:stCondLst>
                <p:endSync evt="end" delay="0">
                  <p:rtn val="all"/>
                </p:endSync>
                <p:childTnLst>
                  <p:par>
                    <p:cTn id="15" fill="hold">
                      <p:stCondLst>
                        <p:cond delay="0"/>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71767"/>
                                        </p:tgtEl>
                                        <p:attrNameLst>
                                          <p:attrName>style.visibility</p:attrName>
                                        </p:attrNameLst>
                                      </p:cBhvr>
                                      <p:to>
                                        <p:strVal val="visible"/>
                                      </p:to>
                                    </p:set>
                                    <p:animEffect transition="in" filter="blinds(horizontal)">
                                      <p:cBhvr>
                                        <p:cTn id="19" dur="500"/>
                                        <p:tgtEl>
                                          <p:spTgt spid="371767"/>
                                        </p:tgtEl>
                                      </p:cBhvr>
                                    </p:animEffect>
                                  </p:childTnLst>
                                </p:cTn>
                              </p:par>
                            </p:childTnLst>
                          </p:cTn>
                        </p:par>
                      </p:childTnLst>
                    </p:cTn>
                  </p:par>
                </p:childTnLst>
              </p:cTn>
              <p:nextCondLst>
                <p:cond evt="onClick" delay="0">
                  <p:tgtEl>
                    <p:spTgt spid="371764"/>
                  </p:tgtEl>
                </p:cond>
              </p:nextCondLst>
            </p:seq>
          </p:childTnLst>
        </p:cTn>
      </p:par>
    </p:tnLst>
    <p:bldLst>
      <p:bldP spid="371765" grpId="0"/>
      <p:bldP spid="371766" grpId="0"/>
      <p:bldP spid="3717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1" name="Text Box 129"/>
          <p:cNvSpPr txBox="1">
            <a:spLocks noChangeArrowheads="1"/>
          </p:cNvSpPr>
          <p:nvPr/>
        </p:nvSpPr>
        <p:spPr bwMode="auto">
          <a:xfrm>
            <a:off x="755576" y="654869"/>
            <a:ext cx="5078413" cy="461665"/>
          </a:xfrm>
          <a:prstGeom prst="rect">
            <a:avLst/>
          </a:prstGeom>
          <a:noFill/>
          <a:ln w="9525">
            <a:noFill/>
            <a:miter lim="800000"/>
            <a:headEnd/>
            <a:tailEnd/>
          </a:ln>
          <a:effectLst/>
        </p:spPr>
        <p:txBody>
          <a:bodyPr>
            <a:spAutoFit/>
          </a:bodyPr>
          <a:lstStyle/>
          <a:p>
            <a:pPr marL="342900" indent="-342900"/>
            <a:r>
              <a:rPr lang="en-US" altLang="zh-CN" sz="2400" dirty="0">
                <a:solidFill>
                  <a:prstClr val="black"/>
                </a:solidFill>
              </a:rPr>
              <a:t>4. Set small deadlines.</a:t>
            </a:r>
          </a:p>
        </p:txBody>
      </p:sp>
      <p:sp>
        <p:nvSpPr>
          <p:cNvPr id="13442" name="Text Box 130"/>
          <p:cNvSpPr txBox="1">
            <a:spLocks noChangeArrowheads="1"/>
          </p:cNvSpPr>
          <p:nvPr/>
        </p:nvSpPr>
        <p:spPr bwMode="auto">
          <a:xfrm>
            <a:off x="771365" y="2206133"/>
            <a:ext cx="5435600" cy="461665"/>
          </a:xfrm>
          <a:prstGeom prst="rect">
            <a:avLst/>
          </a:prstGeom>
          <a:noFill/>
          <a:ln w="9525">
            <a:noFill/>
            <a:miter lim="800000"/>
            <a:headEnd/>
            <a:tailEnd/>
          </a:ln>
          <a:effectLst/>
        </p:spPr>
        <p:txBody>
          <a:bodyPr>
            <a:spAutoFit/>
          </a:bodyPr>
          <a:lstStyle/>
          <a:p>
            <a:pPr marL="342900" indent="-342900" algn="just"/>
            <a:r>
              <a:rPr lang="en-US" altLang="zh-CN" sz="2400" dirty="0">
                <a:solidFill>
                  <a:prstClr val="black"/>
                </a:solidFill>
              </a:rPr>
              <a:t>5.	Eliminate distractions. </a:t>
            </a:r>
          </a:p>
        </p:txBody>
      </p:sp>
      <p:sp>
        <p:nvSpPr>
          <p:cNvPr id="13443" name="Text Box 131"/>
          <p:cNvSpPr txBox="1">
            <a:spLocks noChangeArrowheads="1"/>
          </p:cNvSpPr>
          <p:nvPr/>
        </p:nvSpPr>
        <p:spPr bwMode="auto">
          <a:xfrm>
            <a:off x="976971" y="1011038"/>
            <a:ext cx="7632700" cy="1200329"/>
          </a:xfrm>
          <a:prstGeom prst="rect">
            <a:avLst/>
          </a:prstGeom>
          <a:noFill/>
          <a:ln w="9525">
            <a:noFill/>
            <a:miter lim="800000"/>
            <a:headEnd/>
            <a:tailEnd/>
          </a:ln>
          <a:effectLst/>
        </p:spPr>
        <p:txBody>
          <a:bodyPr>
            <a:spAutoFit/>
          </a:bodyPr>
          <a:lstStyle/>
          <a:p>
            <a:r>
              <a:rPr lang="en-US" altLang="zh-CN" sz="2400" dirty="0">
                <a:solidFill>
                  <a:srgbClr val="C00000"/>
                </a:solidFill>
              </a:rPr>
              <a:t>After meeting each deadline, give yourself a reward. For example, play video games when you finish an hour of studying.</a:t>
            </a:r>
          </a:p>
        </p:txBody>
      </p:sp>
      <p:sp>
        <p:nvSpPr>
          <p:cNvPr id="13444" name="Text Box 132"/>
          <p:cNvSpPr txBox="1">
            <a:spLocks noChangeArrowheads="1"/>
          </p:cNvSpPr>
          <p:nvPr/>
        </p:nvSpPr>
        <p:spPr bwMode="auto">
          <a:xfrm>
            <a:off x="1043608" y="2689393"/>
            <a:ext cx="6551613" cy="461665"/>
          </a:xfrm>
          <a:prstGeom prst="rect">
            <a:avLst/>
          </a:prstGeom>
          <a:noFill/>
          <a:ln w="9525">
            <a:noFill/>
            <a:miter lim="800000"/>
            <a:headEnd/>
            <a:tailEnd/>
          </a:ln>
          <a:effectLst/>
        </p:spPr>
        <p:txBody>
          <a:bodyPr>
            <a:spAutoFit/>
          </a:bodyPr>
          <a:lstStyle/>
          <a:p>
            <a:pPr marL="342900" indent="-342900"/>
            <a:r>
              <a:rPr lang="en-US" altLang="zh-CN" sz="2400" dirty="0">
                <a:solidFill>
                  <a:srgbClr val="C00000"/>
                </a:solidFill>
              </a:rPr>
              <a:t>Turn off the TV. Put away your smartphone.</a:t>
            </a:r>
          </a:p>
        </p:txBody>
      </p:sp>
      <p:sp>
        <p:nvSpPr>
          <p:cNvPr id="13446" name="Text Box 134"/>
          <p:cNvSpPr txBox="1">
            <a:spLocks noChangeArrowheads="1"/>
          </p:cNvSpPr>
          <p:nvPr/>
        </p:nvSpPr>
        <p:spPr bwMode="auto">
          <a:xfrm>
            <a:off x="803104" y="3145532"/>
            <a:ext cx="3097213" cy="461665"/>
          </a:xfrm>
          <a:prstGeom prst="rect">
            <a:avLst/>
          </a:prstGeom>
          <a:noFill/>
          <a:ln w="9525">
            <a:noFill/>
            <a:miter lim="800000"/>
            <a:headEnd/>
            <a:tailEnd/>
          </a:ln>
          <a:effectLst/>
        </p:spPr>
        <p:txBody>
          <a:bodyPr>
            <a:spAutoFit/>
          </a:bodyPr>
          <a:lstStyle/>
          <a:p>
            <a:pPr marL="342900" indent="-342900" algn="just"/>
            <a:r>
              <a:rPr lang="en-US" altLang="zh-CN" sz="2400" dirty="0">
                <a:solidFill>
                  <a:prstClr val="black"/>
                </a:solidFill>
              </a:rPr>
              <a:t>6. Ask for help. </a:t>
            </a:r>
          </a:p>
        </p:txBody>
      </p:sp>
      <p:sp>
        <p:nvSpPr>
          <p:cNvPr id="13447" name="Text Box 135"/>
          <p:cNvSpPr txBox="1">
            <a:spLocks noChangeArrowheads="1"/>
          </p:cNvSpPr>
          <p:nvPr/>
        </p:nvSpPr>
        <p:spPr bwMode="auto">
          <a:xfrm>
            <a:off x="895182" y="3516679"/>
            <a:ext cx="7561263" cy="830997"/>
          </a:xfrm>
          <a:prstGeom prst="rect">
            <a:avLst/>
          </a:prstGeom>
          <a:noFill/>
          <a:ln w="9525">
            <a:noFill/>
            <a:miter lim="800000"/>
            <a:headEnd/>
            <a:tailEnd/>
          </a:ln>
          <a:effectLst/>
        </p:spPr>
        <p:txBody>
          <a:bodyPr>
            <a:spAutoFit/>
          </a:bodyPr>
          <a:lstStyle/>
          <a:p>
            <a:pPr algn="just"/>
            <a:r>
              <a:rPr lang="en-US" altLang="zh-CN" sz="2400" dirty="0">
                <a:solidFill>
                  <a:srgbClr val="C00000"/>
                </a:solidFill>
              </a:rPr>
              <a:t>Sometimes, the reason you don’t start is because you don’t know what to do. If that’s the case, ask for help.</a:t>
            </a:r>
          </a:p>
        </p:txBody>
      </p:sp>
      <p:sp>
        <p:nvSpPr>
          <p:cNvPr id="13457" name="Text Box 145"/>
          <p:cNvSpPr txBox="1">
            <a:spLocks noChangeArrowheads="1"/>
          </p:cNvSpPr>
          <p:nvPr/>
        </p:nvSpPr>
        <p:spPr bwMode="auto">
          <a:xfrm>
            <a:off x="785992" y="4341839"/>
            <a:ext cx="3097212" cy="461665"/>
          </a:xfrm>
          <a:prstGeom prst="rect">
            <a:avLst/>
          </a:prstGeom>
          <a:noFill/>
          <a:ln w="9525">
            <a:noFill/>
            <a:miter lim="800000"/>
            <a:headEnd/>
            <a:tailEnd/>
          </a:ln>
          <a:effectLst/>
        </p:spPr>
        <p:txBody>
          <a:bodyPr>
            <a:spAutoFit/>
          </a:bodyPr>
          <a:lstStyle/>
          <a:p>
            <a:pPr marL="342900" indent="-342900" algn="just"/>
            <a:r>
              <a:rPr lang="en-US" altLang="zh-CN" sz="2400" dirty="0">
                <a:solidFill>
                  <a:prstClr val="black"/>
                </a:solidFill>
              </a:rPr>
              <a:t>7. Begin now. </a:t>
            </a:r>
          </a:p>
        </p:txBody>
      </p:sp>
      <p:sp>
        <p:nvSpPr>
          <p:cNvPr id="13458" name="Text Box 146"/>
          <p:cNvSpPr txBox="1">
            <a:spLocks noChangeArrowheads="1"/>
          </p:cNvSpPr>
          <p:nvPr/>
        </p:nvSpPr>
        <p:spPr bwMode="auto">
          <a:xfrm>
            <a:off x="895182" y="4826730"/>
            <a:ext cx="7561262" cy="830997"/>
          </a:xfrm>
          <a:prstGeom prst="rect">
            <a:avLst/>
          </a:prstGeom>
          <a:noFill/>
          <a:ln w="9525">
            <a:noFill/>
            <a:miter lim="800000"/>
            <a:headEnd/>
            <a:tailEnd/>
          </a:ln>
          <a:effectLst/>
        </p:spPr>
        <p:txBody>
          <a:bodyPr>
            <a:spAutoFit/>
          </a:bodyPr>
          <a:lstStyle/>
          <a:p>
            <a:pPr algn="just"/>
            <a:r>
              <a:rPr lang="en-US" altLang="zh-CN" sz="2400" dirty="0">
                <a:solidFill>
                  <a:srgbClr val="C00000"/>
                </a:solidFill>
              </a:rPr>
              <a:t>What one thing can you do right now that will move you closer to your goal?</a:t>
            </a:r>
          </a:p>
        </p:txBody>
      </p:sp>
      <p:sp>
        <p:nvSpPr>
          <p:cNvPr id="10" name="标题 1"/>
          <p:cNvSpPr txBox="1">
            <a:spLocks/>
          </p:cNvSpPr>
          <p:nvPr/>
        </p:nvSpPr>
        <p:spPr>
          <a:xfrm>
            <a:off x="467544" y="81414"/>
            <a:ext cx="8206046" cy="566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dirty="0">
                <a:solidFill>
                  <a:prstClr val="white"/>
                </a:solidFill>
              </a:rPr>
              <a:t>Before Reading</a:t>
            </a:r>
            <a:endParaRPr lang="zh-CN" altLang="en-US" dirty="0">
              <a:solidFill>
                <a:prstClr val="white"/>
              </a:solidFill>
            </a:endParaRPr>
          </a:p>
        </p:txBody>
      </p:sp>
      <p:sp>
        <p:nvSpPr>
          <p:cNvPr id="11" name="文本框 8"/>
          <p:cNvSpPr txBox="1"/>
          <p:nvPr/>
        </p:nvSpPr>
        <p:spPr>
          <a:xfrm>
            <a:off x="8096405" y="5330927"/>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042318699"/>
      </p:ext>
    </p:extLst>
  </p:cSld>
  <p:clrMapOvr>
    <a:masterClrMapping/>
  </p:clrMapOvr>
  <p:transition advClick="0"/>
  <p:timing>
    <p:tnLst>
      <p:par>
        <p:cTn id="1" dur="indefinite" restart="never" nodeType="tmRoot">
          <p:childTnLst>
            <p:seq concurrent="1" nextAc="seek">
              <p:cTn id="2" restart="whenNotActive" fill="hold" evtFilter="cancelBubble" nodeType="interactiveSeq">
                <p:stCondLst>
                  <p:cond evt="onClick" delay="0">
                    <p:tgtEl>
                      <p:spTgt spid="1344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43"/>
                                        </p:tgtEl>
                                        <p:attrNameLst>
                                          <p:attrName>style.visibility</p:attrName>
                                        </p:attrNameLst>
                                      </p:cBhvr>
                                      <p:to>
                                        <p:strVal val="visible"/>
                                      </p:to>
                                    </p:set>
                                    <p:animEffect transition="in" filter="blinds(horizontal)">
                                      <p:cBhvr>
                                        <p:cTn id="7" dur="500"/>
                                        <p:tgtEl>
                                          <p:spTgt spid="13443"/>
                                        </p:tgtEl>
                                      </p:cBhvr>
                                    </p:animEffect>
                                  </p:childTnLst>
                                </p:cTn>
                              </p:par>
                            </p:childTnLst>
                          </p:cTn>
                        </p:par>
                      </p:childTnLst>
                    </p:cTn>
                  </p:par>
                </p:childTnLst>
              </p:cTn>
              <p:nextCondLst>
                <p:cond evt="onClick" delay="0">
                  <p:tgtEl>
                    <p:spTgt spid="13441"/>
                  </p:tgtEl>
                </p:cond>
              </p:nextCondLst>
            </p:seq>
            <p:seq concurrent="1" nextAc="seek">
              <p:cTn id="8" restart="whenNotActive" fill="hold" evtFilter="cancelBubble" nodeType="interactiveSeq">
                <p:stCondLst>
                  <p:cond evt="onClick" delay="0">
                    <p:tgtEl>
                      <p:spTgt spid="13442"/>
                    </p:tgtEl>
                  </p:cond>
                </p:stCondLst>
                <p:endSync evt="end" delay="0">
                  <p:rtn val="all"/>
                </p:endSync>
                <p:childTnLst>
                  <p:par>
                    <p:cTn id="9" fill="hold">
                      <p:stCondLst>
                        <p:cond delay="0"/>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3444"/>
                                        </p:tgtEl>
                                        <p:attrNameLst>
                                          <p:attrName>style.visibility</p:attrName>
                                        </p:attrNameLst>
                                      </p:cBhvr>
                                      <p:to>
                                        <p:strVal val="visible"/>
                                      </p:to>
                                    </p:set>
                                    <p:animEffect transition="in" filter="blinds(horizontal)">
                                      <p:cBhvr>
                                        <p:cTn id="13" dur="500"/>
                                        <p:tgtEl>
                                          <p:spTgt spid="13444"/>
                                        </p:tgtEl>
                                      </p:cBhvr>
                                    </p:animEffect>
                                  </p:childTnLst>
                                </p:cTn>
                              </p:par>
                            </p:childTnLst>
                          </p:cTn>
                        </p:par>
                      </p:childTnLst>
                    </p:cTn>
                  </p:par>
                </p:childTnLst>
              </p:cTn>
              <p:nextCondLst>
                <p:cond evt="onClick" delay="0">
                  <p:tgtEl>
                    <p:spTgt spid="13442"/>
                  </p:tgtEl>
                </p:cond>
              </p:nextCondLst>
            </p:seq>
            <p:seq concurrent="1" nextAc="seek">
              <p:cTn id="14" restart="whenNotActive" fill="hold" evtFilter="cancelBubble" nodeType="interactiveSeq">
                <p:stCondLst>
                  <p:cond evt="onClick" delay="0">
                    <p:tgtEl>
                      <p:spTgt spid="13446"/>
                    </p:tgtEl>
                  </p:cond>
                </p:stCondLst>
                <p:endSync evt="end" delay="0">
                  <p:rtn val="all"/>
                </p:endSync>
                <p:childTnLst>
                  <p:par>
                    <p:cTn id="15" fill="hold">
                      <p:stCondLst>
                        <p:cond delay="0"/>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3447"/>
                                        </p:tgtEl>
                                        <p:attrNameLst>
                                          <p:attrName>style.visibility</p:attrName>
                                        </p:attrNameLst>
                                      </p:cBhvr>
                                      <p:to>
                                        <p:strVal val="visible"/>
                                      </p:to>
                                    </p:set>
                                    <p:animEffect transition="in" filter="blinds(horizontal)">
                                      <p:cBhvr>
                                        <p:cTn id="19" dur="500"/>
                                        <p:tgtEl>
                                          <p:spTgt spid="13447"/>
                                        </p:tgtEl>
                                      </p:cBhvr>
                                    </p:animEffect>
                                  </p:childTnLst>
                                </p:cTn>
                              </p:par>
                            </p:childTnLst>
                          </p:cTn>
                        </p:par>
                      </p:childTnLst>
                    </p:cTn>
                  </p:par>
                </p:childTnLst>
              </p:cTn>
              <p:nextCondLst>
                <p:cond evt="onClick" delay="0">
                  <p:tgtEl>
                    <p:spTgt spid="13446"/>
                  </p:tgtEl>
                </p:cond>
              </p:nextCondLst>
            </p:seq>
            <p:seq concurrent="1" nextAc="seek">
              <p:cTn id="20" restart="whenNotActive" fill="hold" evtFilter="cancelBubble" nodeType="interactiveSeq">
                <p:stCondLst>
                  <p:cond evt="onClick" delay="0">
                    <p:tgtEl>
                      <p:spTgt spid="13457"/>
                    </p:tgtEl>
                  </p:cond>
                </p:stCondLst>
                <p:endSync evt="end" delay="0">
                  <p:rtn val="all"/>
                </p:endSync>
                <p:childTnLst>
                  <p:par>
                    <p:cTn id="21" fill="hold">
                      <p:stCondLst>
                        <p:cond delay="0"/>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458"/>
                                        </p:tgtEl>
                                        <p:attrNameLst>
                                          <p:attrName>style.visibility</p:attrName>
                                        </p:attrNameLst>
                                      </p:cBhvr>
                                      <p:to>
                                        <p:strVal val="visible"/>
                                      </p:to>
                                    </p:set>
                                    <p:animEffect transition="in" filter="blinds(horizontal)">
                                      <p:cBhvr>
                                        <p:cTn id="25" dur="500"/>
                                        <p:tgtEl>
                                          <p:spTgt spid="13458"/>
                                        </p:tgtEl>
                                      </p:cBhvr>
                                    </p:animEffect>
                                  </p:childTnLst>
                                </p:cTn>
                              </p:par>
                            </p:childTnLst>
                          </p:cTn>
                        </p:par>
                      </p:childTnLst>
                    </p:cTn>
                  </p:par>
                </p:childTnLst>
              </p:cTn>
              <p:nextCondLst>
                <p:cond evt="onClick" delay="0">
                  <p:tgtEl>
                    <p:spTgt spid="13457"/>
                  </p:tgtEl>
                </p:cond>
              </p:nextCondLst>
            </p:seq>
          </p:childTnLst>
        </p:cTn>
      </p:par>
    </p:tnLst>
    <p:bldLst>
      <p:bldP spid="13443" grpId="0"/>
      <p:bldP spid="13444" grpId="0"/>
      <p:bldP spid="13447" grpId="0"/>
      <p:bldP spid="134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a:t>
            </a:r>
            <a:endParaRPr lang="zh-CN" altLang="en-US" b="0" dirty="0"/>
          </a:p>
        </p:txBody>
      </p:sp>
      <p:pic>
        <p:nvPicPr>
          <p:cNvPr id="4" name="para2_b1u1.mp3">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6">
            <a:lum bright="100000"/>
          </a:blip>
          <a:srcRect/>
          <a:stretch>
            <a:fillRect/>
          </a:stretch>
        </p:blipFill>
        <p:spPr bwMode="auto">
          <a:xfrm>
            <a:off x="323850" y="3217333"/>
            <a:ext cx="304800" cy="254000"/>
          </a:xfrm>
          <a:prstGeom prst="rect">
            <a:avLst/>
          </a:prstGeom>
          <a:noFill/>
        </p:spPr>
      </p:pic>
      <p:pic>
        <p:nvPicPr>
          <p:cNvPr id="5" name="para1_b1u1.mp3">
            <a:hlinkClick r:id="" action="ppaction://media"/>
          </p:cNvPr>
          <p:cNvPicPr>
            <a:picLocks noRot="1" noChangeAspect="1" noChangeArrowheads="1"/>
          </p:cNvPicPr>
          <p:nvPr>
            <a:audioFile r:link="rId4"/>
            <p:extLst>
              <p:ext uri="{DAA4B4D4-6D71-4841-9C94-3DE7FCFB9230}">
                <p14:media xmlns:p14="http://schemas.microsoft.com/office/powerpoint/2010/main" r:link="rId3"/>
              </p:ext>
            </p:extLst>
          </p:nvPr>
        </p:nvPicPr>
        <p:blipFill>
          <a:blip r:embed="rId6">
            <a:lum bright="100000"/>
          </a:blip>
          <a:srcRect/>
          <a:stretch>
            <a:fillRect/>
          </a:stretch>
        </p:blipFill>
        <p:spPr bwMode="auto">
          <a:xfrm>
            <a:off x="306388" y="1524000"/>
            <a:ext cx="304800" cy="254000"/>
          </a:xfrm>
          <a:prstGeom prst="rect">
            <a:avLst/>
          </a:prstGeom>
          <a:noFill/>
          <a:ln w="9525">
            <a:noFill/>
            <a:miter lim="800000"/>
            <a:headEnd/>
            <a:tailEnd/>
          </a:ln>
        </p:spPr>
      </p:pic>
      <p:sp>
        <p:nvSpPr>
          <p:cNvPr id="22" name="Text Box 29">
            <a:hlinkClick r:id="" action="ppaction://noaction"/>
          </p:cNvPr>
          <p:cNvSpPr txBox="1">
            <a:spLocks noChangeArrowheads="1"/>
          </p:cNvSpPr>
          <p:nvPr/>
        </p:nvSpPr>
        <p:spPr bwMode="auto">
          <a:xfrm>
            <a:off x="539750" y="4118242"/>
            <a:ext cx="647700" cy="400110"/>
          </a:xfrm>
          <a:prstGeom prst="rect">
            <a:avLst/>
          </a:prstGeom>
          <a:noFill/>
          <a:ln w="9525" algn="ctr">
            <a:noFill/>
            <a:miter lim="800000"/>
            <a:headEnd/>
            <a:tailEnd/>
          </a:ln>
          <a:effectLst/>
        </p:spPr>
        <p:txBody>
          <a:bodyPr>
            <a:spAutoFit/>
          </a:bodyPr>
          <a:lstStyle/>
          <a:p>
            <a:endParaRPr lang="zh-CN" altLang="en-US" sz="2000"/>
          </a:p>
        </p:txBody>
      </p:sp>
      <p:sp>
        <p:nvSpPr>
          <p:cNvPr id="8" name="内容占位符 2"/>
          <p:cNvSpPr>
            <a:spLocks noGrp="1"/>
          </p:cNvSpPr>
          <p:nvPr>
            <p:ph idx="1"/>
          </p:nvPr>
        </p:nvSpPr>
        <p:spPr>
          <a:xfrm>
            <a:off x="467545" y="1273328"/>
            <a:ext cx="8292045" cy="4327677"/>
          </a:xfrm>
        </p:spPr>
        <p:txBody>
          <a:bodyPr>
            <a:normAutofit/>
          </a:bodyPr>
          <a:lstStyle/>
          <a:p>
            <a:r>
              <a:rPr kumimoji="1" lang="en-US" altLang="zh-CN" sz="2800" b="1" dirty="0">
                <a:solidFill>
                  <a:srgbClr val="4C4C4C"/>
                </a:solidFill>
              </a:rPr>
              <a:t>Global</a:t>
            </a:r>
            <a:r>
              <a:rPr kumimoji="1" lang="zh-CN" altLang="en-US" sz="2800" b="1" dirty="0">
                <a:solidFill>
                  <a:srgbClr val="4C4C4C"/>
                </a:solidFill>
              </a:rPr>
              <a:t> </a:t>
            </a:r>
            <a:r>
              <a:rPr kumimoji="1" lang="en-US" altLang="zh-CN" sz="2800" b="1" dirty="0">
                <a:solidFill>
                  <a:srgbClr val="4C4C4C"/>
                </a:solidFill>
              </a:rPr>
              <a:t>Reading</a:t>
            </a:r>
          </a:p>
          <a:p>
            <a:endParaRPr kumimoji="1" lang="en-US" altLang="zh-CN" sz="2800" b="1" dirty="0">
              <a:solidFill>
                <a:srgbClr val="4C4C4C"/>
              </a:solidFill>
            </a:endParaRPr>
          </a:p>
          <a:p>
            <a:r>
              <a:rPr kumimoji="1" lang="en-US" altLang="zh-CN" sz="2800" b="1" dirty="0">
                <a:solidFill>
                  <a:srgbClr val="4C4C4C"/>
                </a:solidFill>
              </a:rPr>
              <a:t>Detailed</a:t>
            </a:r>
            <a:r>
              <a:rPr kumimoji="1" lang="zh-CN" altLang="en-US" sz="2800" b="1" dirty="0">
                <a:solidFill>
                  <a:srgbClr val="4C4C4C"/>
                </a:solidFill>
              </a:rPr>
              <a:t> </a:t>
            </a:r>
            <a:r>
              <a:rPr kumimoji="1" lang="en-US" altLang="zh-CN" sz="2800" b="1" dirty="0">
                <a:solidFill>
                  <a:srgbClr val="4C4C4C"/>
                </a:solidFill>
              </a:rPr>
              <a:t>Reading</a:t>
            </a:r>
            <a:endParaRPr kumimoji="1" lang="zh-CN" altLang="en-US" sz="2800" b="1" dirty="0">
              <a:solidFill>
                <a:srgbClr val="4C4C4C"/>
              </a:solidFill>
            </a:endParaRPr>
          </a:p>
        </p:txBody>
      </p:sp>
    </p:spTree>
    <p:extLst>
      <p:ext uri="{BB962C8B-B14F-4D97-AF65-F5344CB8AC3E}">
        <p14:creationId xmlns:p14="http://schemas.microsoft.com/office/powerpoint/2010/main" val="110046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76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11"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audio>
              <p:cMediaNode vol="100000" numSld="2">
                <p:cTn id="12"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en-US" altLang="zh-CN" dirty="0"/>
              <a:t>In Reading – Global Reading</a:t>
            </a:r>
            <a:endParaRPr kumimoji="1" lang="zh-CN" altLang="en-US" b="0" dirty="0"/>
          </a:p>
        </p:txBody>
      </p:sp>
      <p:sp>
        <p:nvSpPr>
          <p:cNvPr id="8" name="文本框 7"/>
          <p:cNvSpPr txBox="1"/>
          <p:nvPr/>
        </p:nvSpPr>
        <p:spPr>
          <a:xfrm>
            <a:off x="2937883" y="553245"/>
            <a:ext cx="3384376" cy="652486"/>
          </a:xfrm>
          <a:prstGeom prst="rect">
            <a:avLst/>
          </a:prstGeom>
          <a:noFill/>
        </p:spPr>
        <p:txBody>
          <a:bodyPr wrap="square" rtlCol="0">
            <a:spAutoFit/>
          </a:bodyPr>
          <a:lstStyle/>
          <a:p>
            <a:pPr algn="ctr">
              <a:lnSpc>
                <a:spcPct val="130000"/>
              </a:lnSpc>
            </a:pPr>
            <a:r>
              <a:rPr kumimoji="1" lang="en-US" altLang="zh-CN" sz="2800" b="1" dirty="0">
                <a:solidFill>
                  <a:srgbClr val="3F3F3F"/>
                </a:solidFill>
                <a:latin typeface="Arial" panose="020B0604020202020204" pitchFamily="34" charset="0"/>
                <a:ea typeface="微软雅黑" panose="020B0503020204020204" pitchFamily="34" charset="-122"/>
              </a:rPr>
              <a:t>Text Organization</a:t>
            </a:r>
            <a:endParaRPr kumimoji="1" lang="zh-CN" altLang="en-US" sz="2800" b="1" dirty="0">
              <a:solidFill>
                <a:srgbClr val="3F3F3F"/>
              </a:solidFill>
              <a:latin typeface="Arial" panose="020B0604020202020204" pitchFamily="34" charset="0"/>
              <a:ea typeface="微软雅黑" panose="020B0503020204020204" pitchFamily="34"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4218528912"/>
              </p:ext>
            </p:extLst>
          </p:nvPr>
        </p:nvGraphicFramePr>
        <p:xfrm>
          <a:off x="323537" y="1201317"/>
          <a:ext cx="8280921" cy="3977938"/>
        </p:xfrm>
        <a:graphic>
          <a:graphicData uri="http://schemas.openxmlformats.org/drawingml/2006/table">
            <a:tbl>
              <a:tblPr firstRow="1" bandRow="1">
                <a:tableStyleId>{073A0DAA-6AF3-43AB-8588-CEC1D06C72B9}</a:tableStyleId>
              </a:tblPr>
              <a:tblGrid>
                <a:gridCol w="813305">
                  <a:extLst>
                    <a:ext uri="{9D8B030D-6E8A-4147-A177-3AD203B41FA5}">
                      <a16:colId xmlns:a16="http://schemas.microsoft.com/office/drawing/2014/main" val="20000"/>
                    </a:ext>
                  </a:extLst>
                </a:gridCol>
                <a:gridCol w="1478736">
                  <a:extLst>
                    <a:ext uri="{9D8B030D-6E8A-4147-A177-3AD203B41FA5}">
                      <a16:colId xmlns:a16="http://schemas.microsoft.com/office/drawing/2014/main" val="20001"/>
                    </a:ext>
                  </a:extLst>
                </a:gridCol>
                <a:gridCol w="5988880">
                  <a:extLst>
                    <a:ext uri="{9D8B030D-6E8A-4147-A177-3AD203B41FA5}">
                      <a16:colId xmlns:a16="http://schemas.microsoft.com/office/drawing/2014/main" val="20002"/>
                    </a:ext>
                  </a:extLst>
                </a:gridCol>
              </a:tblGrid>
              <a:tr h="650240">
                <a:tc>
                  <a:txBody>
                    <a:bodyPr/>
                    <a:lstStyle/>
                    <a:p>
                      <a:r>
                        <a:rPr lang="en-US" altLang="zh-CN" sz="1800" dirty="0"/>
                        <a:t>Parts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Para(s).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Main Ideas</a:t>
                      </a:r>
                    </a:p>
                  </a:txBody>
                  <a:tcPr/>
                </a:tc>
                <a:extLst>
                  <a:ext uri="{0D108BD9-81ED-4DB2-BD59-A6C34878D82A}">
                    <a16:rowId xmlns:a16="http://schemas.microsoft.com/office/drawing/2014/main" val="10000"/>
                  </a:ext>
                </a:extLst>
              </a:tr>
              <a:tr h="904940">
                <a:tc>
                  <a:txBody>
                    <a:bodyPr/>
                    <a:lstStyle/>
                    <a:p>
                      <a:r>
                        <a:rPr lang="en-US" altLang="zh-CN" sz="1800" dirty="0"/>
                        <a:t>One</a:t>
                      </a:r>
                      <a:endParaRPr lang="zh-CN" altLang="en-US" sz="1800" dirty="0"/>
                    </a:p>
                  </a:txBody>
                  <a:tcPr anchor="ctr"/>
                </a:tc>
                <a:tc>
                  <a:txBody>
                    <a:bodyPr/>
                    <a:lstStyle/>
                    <a:p>
                      <a:r>
                        <a:rPr lang="en-US" altLang="zh-CN" sz="1800" u="none" strike="noStrike" kern="1200" baseline="0" dirty="0" err="1"/>
                        <a:t>Paras</a:t>
                      </a:r>
                      <a:r>
                        <a:rPr lang="en-US" altLang="zh-CN" sz="1800" u="none" strike="noStrike" kern="1200" baseline="0" dirty="0"/>
                        <a:t>. 1–2</a:t>
                      </a:r>
                      <a:endParaRPr lang="zh-CN" altLang="en-US" sz="1800" dirty="0"/>
                    </a:p>
                  </a:txBody>
                  <a:tcPr anchor="ctr"/>
                </a:tc>
                <a:tc>
                  <a:txBody>
                    <a:bodyPr/>
                    <a:lstStyle/>
                    <a:p>
                      <a:endParaRPr lang="zh-CN" altLang="en-US" sz="1800" dirty="0"/>
                    </a:p>
                  </a:txBody>
                  <a:tcPr anchor="ctr"/>
                </a:tc>
                <a:extLst>
                  <a:ext uri="{0D108BD9-81ED-4DB2-BD59-A6C34878D82A}">
                    <a16:rowId xmlns:a16="http://schemas.microsoft.com/office/drawing/2014/main" val="10001"/>
                  </a:ext>
                </a:extLst>
              </a:tr>
              <a:tr h="807586">
                <a:tc>
                  <a:txBody>
                    <a:bodyPr/>
                    <a:lstStyle/>
                    <a:p>
                      <a:r>
                        <a:rPr lang="en-US" altLang="zh-CN" sz="1800" dirty="0"/>
                        <a:t>Two</a:t>
                      </a:r>
                      <a:endParaRPr lang="zh-CN" altLang="en-US" sz="1800" dirty="0"/>
                    </a:p>
                  </a:txBody>
                  <a:tcPr anchor="ctr"/>
                </a:tc>
                <a:tc>
                  <a:txBody>
                    <a:bodyPr/>
                    <a:lstStyle/>
                    <a:p>
                      <a:r>
                        <a:rPr lang="en-US" altLang="zh-CN" sz="1800" u="none" strike="noStrike" kern="1200" baseline="0" dirty="0" err="1"/>
                        <a:t>Paras</a:t>
                      </a:r>
                      <a:r>
                        <a:rPr lang="en-US" altLang="zh-CN" sz="1800" u="none" strike="noStrike" kern="1200" baseline="0" dirty="0"/>
                        <a:t>. 3–5</a:t>
                      </a:r>
                      <a:endParaRPr lang="zh-CN" altLang="en-US" sz="1800" dirty="0"/>
                    </a:p>
                  </a:txBody>
                  <a:tcPr anchor="ctr"/>
                </a:tc>
                <a:tc>
                  <a:txBody>
                    <a:bodyPr/>
                    <a:lstStyle/>
                    <a:p>
                      <a:endParaRPr lang="zh-CN" altLang="en-US" sz="1800" dirty="0"/>
                    </a:p>
                  </a:txBody>
                  <a:tcPr anchor="ctr"/>
                </a:tc>
                <a:extLst>
                  <a:ext uri="{0D108BD9-81ED-4DB2-BD59-A6C34878D82A}">
                    <a16:rowId xmlns:a16="http://schemas.microsoft.com/office/drawing/2014/main" val="10002"/>
                  </a:ext>
                </a:extLst>
              </a:tr>
              <a:tr h="807586">
                <a:tc>
                  <a:txBody>
                    <a:bodyPr/>
                    <a:lstStyle/>
                    <a:p>
                      <a:r>
                        <a:rPr lang="en-US" altLang="zh-CN" sz="1800" dirty="0"/>
                        <a:t>Three</a:t>
                      </a:r>
                      <a:endParaRPr lang="zh-CN" altLang="en-US" sz="1800" dirty="0"/>
                    </a:p>
                  </a:txBody>
                  <a:tcPr anchor="ctr"/>
                </a:tc>
                <a:tc>
                  <a:txBody>
                    <a:bodyPr/>
                    <a:lstStyle/>
                    <a:p>
                      <a:r>
                        <a:rPr lang="en-US" altLang="zh-CN" sz="1800" u="none" strike="noStrike" kern="1200" baseline="0" dirty="0" err="1"/>
                        <a:t>Paras</a:t>
                      </a:r>
                      <a:r>
                        <a:rPr lang="en-US" altLang="zh-CN" sz="1800" u="none" strike="noStrike" kern="1200" baseline="0" dirty="0"/>
                        <a:t>. 6–12</a:t>
                      </a:r>
                      <a:endParaRPr lang="zh-CN" altLang="en-US" sz="1800" dirty="0"/>
                    </a:p>
                  </a:txBody>
                  <a:tcPr anchor="ctr"/>
                </a:tc>
                <a:tc>
                  <a:txBody>
                    <a:bodyPr/>
                    <a:lstStyle/>
                    <a:p>
                      <a:endParaRPr lang="zh-CN" altLang="en-US" sz="1800" dirty="0"/>
                    </a:p>
                  </a:txBody>
                  <a:tcPr anchor="ctr"/>
                </a:tc>
                <a:extLst>
                  <a:ext uri="{0D108BD9-81ED-4DB2-BD59-A6C34878D82A}">
                    <a16:rowId xmlns:a16="http://schemas.microsoft.com/office/drawing/2014/main" val="10003"/>
                  </a:ext>
                </a:extLst>
              </a:tr>
              <a:tr h="807586">
                <a:tc>
                  <a:txBody>
                    <a:bodyPr/>
                    <a:lstStyle/>
                    <a:p>
                      <a:r>
                        <a:rPr lang="en-US" altLang="zh-CN" sz="1800" dirty="0"/>
                        <a:t>Four</a:t>
                      </a:r>
                      <a:endParaRPr lang="zh-CN" altLang="en-US" sz="1800" dirty="0"/>
                    </a:p>
                  </a:txBody>
                  <a:tcPr anchor="ctr"/>
                </a:tc>
                <a:tc>
                  <a:txBody>
                    <a:bodyPr/>
                    <a:lstStyle/>
                    <a:p>
                      <a:r>
                        <a:rPr lang="en-US" altLang="zh-CN" sz="1800" u="none" strike="noStrike" kern="1200" baseline="0" dirty="0" err="1"/>
                        <a:t>Paras</a:t>
                      </a:r>
                      <a:r>
                        <a:rPr lang="en-US" altLang="zh-CN" sz="1800" u="none" strike="noStrike" kern="1200" baseline="0" dirty="0"/>
                        <a:t>. 13</a:t>
                      </a:r>
                      <a:endParaRPr lang="zh-CN" altLang="en-US" sz="1800" dirty="0"/>
                    </a:p>
                  </a:txBody>
                  <a:tcPr anchor="ctr"/>
                </a:tc>
                <a:tc>
                  <a:txBody>
                    <a:bodyPr/>
                    <a:lstStyle/>
                    <a:p>
                      <a:endParaRPr lang="zh-CN" altLang="en-US" sz="1800" dirty="0"/>
                    </a:p>
                  </a:txBody>
                  <a:tcPr anchor="ctr"/>
                </a:tc>
                <a:extLst>
                  <a:ext uri="{0D108BD9-81ED-4DB2-BD59-A6C34878D82A}">
                    <a16:rowId xmlns:a16="http://schemas.microsoft.com/office/drawing/2014/main" val="10004"/>
                  </a:ext>
                </a:extLst>
              </a:tr>
            </a:tbl>
          </a:graphicData>
        </a:graphic>
      </p:graphicFrame>
      <p:sp>
        <p:nvSpPr>
          <p:cNvPr id="14" name="Text Box 40"/>
          <p:cNvSpPr txBox="1">
            <a:spLocks noChangeArrowheads="1"/>
          </p:cNvSpPr>
          <p:nvPr/>
        </p:nvSpPr>
        <p:spPr bwMode="auto">
          <a:xfrm>
            <a:off x="2831242" y="1859787"/>
            <a:ext cx="5450791" cy="6463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CC3300"/>
                </a:solidFill>
              </a:rPr>
              <a:t>Michael faced the most challenging competition in his pole-vaulting career.</a:t>
            </a:r>
          </a:p>
        </p:txBody>
      </p:sp>
      <p:sp>
        <p:nvSpPr>
          <p:cNvPr id="15" name="Text Box 43"/>
          <p:cNvSpPr txBox="1">
            <a:spLocks noChangeArrowheads="1"/>
          </p:cNvSpPr>
          <p:nvPr/>
        </p:nvSpPr>
        <p:spPr bwMode="auto">
          <a:xfrm>
            <a:off x="2810809" y="2851080"/>
            <a:ext cx="5649624" cy="6463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CC3300"/>
                </a:solidFill>
              </a:rPr>
              <a:t>Michael’s childhood was marked with dreams and tough training.</a:t>
            </a:r>
          </a:p>
        </p:txBody>
      </p:sp>
      <p:sp>
        <p:nvSpPr>
          <p:cNvPr id="16" name="Text Box 51"/>
          <p:cNvSpPr txBox="1">
            <a:spLocks noChangeArrowheads="1"/>
          </p:cNvSpPr>
          <p:nvPr/>
        </p:nvSpPr>
        <p:spPr bwMode="auto">
          <a:xfrm>
            <a:off x="2825563" y="3585275"/>
            <a:ext cx="5850894" cy="6463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CC3300"/>
                </a:solidFill>
              </a:rPr>
              <a:t>Michael topped his personal best, won the championship and set a new world record.</a:t>
            </a:r>
          </a:p>
        </p:txBody>
      </p:sp>
      <p:sp>
        <p:nvSpPr>
          <p:cNvPr id="17" name="Text Box 26"/>
          <p:cNvSpPr txBox="1">
            <a:spLocks noChangeArrowheads="1"/>
          </p:cNvSpPr>
          <p:nvPr/>
        </p:nvSpPr>
        <p:spPr bwMode="auto">
          <a:xfrm>
            <a:off x="2782742" y="4441676"/>
            <a:ext cx="5605681" cy="646331"/>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rgbClr val="CC3300"/>
                </a:solidFill>
              </a:rPr>
              <a:t>What was most unusual about Michael’s victory was that he was blind. </a:t>
            </a:r>
          </a:p>
        </p:txBody>
      </p:sp>
    </p:spTree>
    <p:extLst>
      <p:ext uri="{BB962C8B-B14F-4D97-AF65-F5344CB8AC3E}">
        <p14:creationId xmlns:p14="http://schemas.microsoft.com/office/powerpoint/2010/main" val="180245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en-US" altLang="zh-CN" dirty="0"/>
              <a:t>In Reading – Global Reading</a:t>
            </a:r>
            <a:endParaRPr kumimoji="1" lang="zh-CN" altLang="en-US" b="0" dirty="0"/>
          </a:p>
        </p:txBody>
      </p:sp>
      <p:sp>
        <p:nvSpPr>
          <p:cNvPr id="11" name="矩形 10"/>
          <p:cNvSpPr/>
          <p:nvPr/>
        </p:nvSpPr>
        <p:spPr>
          <a:xfrm>
            <a:off x="2483768" y="610443"/>
            <a:ext cx="3668377" cy="461665"/>
          </a:xfrm>
          <a:prstGeom prst="rect">
            <a:avLst/>
          </a:prstGeom>
        </p:spPr>
        <p:txBody>
          <a:bodyPr wrap="none">
            <a:spAutoFit/>
          </a:bodyPr>
          <a:lstStyle/>
          <a:p>
            <a:r>
              <a:rPr lang="en-US" altLang="zh-CN" sz="2400" dirty="0">
                <a:solidFill>
                  <a:srgbClr val="3F3F3F"/>
                </a:solidFill>
              </a:rPr>
              <a:t>Questions about the Text </a:t>
            </a:r>
          </a:p>
        </p:txBody>
      </p:sp>
      <p:sp>
        <p:nvSpPr>
          <p:cNvPr id="12" name="矩形 11"/>
          <p:cNvSpPr/>
          <p:nvPr/>
        </p:nvSpPr>
        <p:spPr>
          <a:xfrm>
            <a:off x="452555" y="1055496"/>
            <a:ext cx="8208912" cy="4893647"/>
          </a:xfrm>
          <a:prstGeom prst="rect">
            <a:avLst/>
          </a:prstGeom>
        </p:spPr>
        <p:txBody>
          <a:bodyPr wrap="square">
            <a:spAutoFit/>
          </a:bodyPr>
          <a:lstStyle/>
          <a:p>
            <a:pPr marL="342900" indent="-342900">
              <a:buFontTx/>
              <a:buAutoNum type="arabicPeriod"/>
            </a:pPr>
            <a:r>
              <a:rPr lang="en-US" altLang="zh-CN" sz="2400" dirty="0">
                <a:solidFill>
                  <a:srgbClr val="3F3F3F"/>
                </a:solidFill>
              </a:rPr>
              <a:t>What does the text title “True Height” mean?</a:t>
            </a:r>
          </a:p>
          <a:p>
            <a:r>
              <a:rPr lang="en-US" altLang="zh-CN" sz="2400" dirty="0">
                <a:solidFill>
                  <a:srgbClr val="C00000"/>
                </a:solidFill>
              </a:rPr>
              <a:t>It has more than one meaning. It may refer to:</a:t>
            </a:r>
          </a:p>
          <a:p>
            <a:r>
              <a:rPr lang="en-US" altLang="zh-CN" sz="2400" dirty="0">
                <a:solidFill>
                  <a:srgbClr val="C00000"/>
                </a:solidFill>
              </a:rPr>
              <a:t>1) the new bar heights that Michael cleared one after another;</a:t>
            </a:r>
          </a:p>
          <a:p>
            <a:r>
              <a:rPr lang="en-US" altLang="zh-CN" sz="2400" dirty="0">
                <a:solidFill>
                  <a:srgbClr val="C00000"/>
                </a:solidFill>
              </a:rPr>
              <a:t>2) the tremendous obstacles Michael had overcome in attaining his goal.</a:t>
            </a:r>
          </a:p>
          <a:p>
            <a:endParaRPr lang="en-US" altLang="zh-CN" sz="2400" dirty="0">
              <a:solidFill>
                <a:srgbClr val="3F3F3F"/>
              </a:solidFill>
            </a:endParaRPr>
          </a:p>
          <a:p>
            <a:r>
              <a:rPr lang="en-US" altLang="zh-CN" sz="2400" dirty="0">
                <a:solidFill>
                  <a:srgbClr val="3F3F3F"/>
                </a:solidFill>
              </a:rPr>
              <a:t>2. As the text consists of the main story and a flashback, can you figure out the flashback? </a:t>
            </a:r>
          </a:p>
          <a:p>
            <a:endParaRPr lang="en-US" altLang="zh-CN" sz="2400" dirty="0">
              <a:solidFill>
                <a:srgbClr val="C00000"/>
              </a:solidFill>
            </a:endParaRPr>
          </a:p>
          <a:p>
            <a:r>
              <a:rPr lang="en-US" altLang="zh-CN" sz="2400" dirty="0">
                <a:solidFill>
                  <a:srgbClr val="C00000"/>
                </a:solidFill>
              </a:rPr>
              <a:t>The flashback is from paragraph 3  to paragraph 5.</a:t>
            </a:r>
          </a:p>
          <a:p>
            <a:endParaRPr lang="en-US" altLang="zh-CN" sz="2400" dirty="0">
              <a:solidFill>
                <a:srgbClr val="3F3F3F"/>
              </a:solidFill>
            </a:endParaRPr>
          </a:p>
          <a:p>
            <a:endParaRPr lang="en-US" altLang="zh-CN" sz="2400" dirty="0">
              <a:solidFill>
                <a:srgbClr val="3F3F3F"/>
              </a:solidFill>
            </a:endParaRPr>
          </a:p>
        </p:txBody>
      </p:sp>
    </p:spTree>
    <p:extLst>
      <p:ext uri="{BB962C8B-B14F-4D97-AF65-F5344CB8AC3E}">
        <p14:creationId xmlns:p14="http://schemas.microsoft.com/office/powerpoint/2010/main" val="101912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Text Box 31"/>
          <p:cNvSpPr txBox="1">
            <a:spLocks noChangeArrowheads="1"/>
          </p:cNvSpPr>
          <p:nvPr/>
        </p:nvSpPr>
        <p:spPr bwMode="auto">
          <a:xfrm>
            <a:off x="539750" y="1357313"/>
            <a:ext cx="7704138"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marL="0" indent="0" eaLnBrk="1" hangingPunct="1">
              <a:lnSpc>
                <a:spcPct val="110000"/>
              </a:lnSpc>
            </a:pPr>
            <a:r>
              <a:rPr lang="en-US" altLang="zh-CN" dirty="0">
                <a:latin typeface="+mn-lt"/>
              </a:rPr>
              <a:t>3. From the description of Michael’s parents, what can    you learn about his parents? </a:t>
            </a:r>
          </a:p>
          <a:p>
            <a:pPr eaLnBrk="1" hangingPunct="1">
              <a:lnSpc>
                <a:spcPct val="110000"/>
              </a:lnSpc>
            </a:pPr>
            <a:endParaRPr lang="en-US" altLang="zh-CN" dirty="0"/>
          </a:p>
          <a:p>
            <a:pPr eaLnBrk="1" hangingPunct="1">
              <a:lnSpc>
                <a:spcPct val="110000"/>
              </a:lnSpc>
              <a:buFontTx/>
              <a:buAutoNum type="arabicPeriod"/>
            </a:pPr>
            <a:endParaRPr lang="en-US" altLang="zh-CN" dirty="0">
              <a:latin typeface="+mn-lt"/>
            </a:endParaRPr>
          </a:p>
          <a:p>
            <a:pPr eaLnBrk="1" hangingPunct="1">
              <a:lnSpc>
                <a:spcPct val="110000"/>
              </a:lnSpc>
            </a:pPr>
            <a:r>
              <a:rPr lang="en-US" altLang="zh-CN" dirty="0">
                <a:latin typeface="+mn-lt"/>
              </a:rPr>
              <a:t>4. What individual characteristics should Michael’s</a:t>
            </a:r>
          </a:p>
          <a:p>
            <a:pPr eaLnBrk="1" hangingPunct="1">
              <a:lnSpc>
                <a:spcPct val="110000"/>
              </a:lnSpc>
            </a:pPr>
            <a:r>
              <a:rPr lang="en-US" altLang="zh-CN" dirty="0">
                <a:latin typeface="+mn-lt"/>
              </a:rPr>
              <a:t>success be attributed to?</a:t>
            </a:r>
          </a:p>
        </p:txBody>
      </p:sp>
      <p:sp>
        <p:nvSpPr>
          <p:cNvPr id="376865" name="Text Box 33"/>
          <p:cNvSpPr txBox="1">
            <a:spLocks noChangeArrowheads="1"/>
          </p:cNvSpPr>
          <p:nvPr/>
        </p:nvSpPr>
        <p:spPr bwMode="auto">
          <a:xfrm>
            <a:off x="525541" y="2206775"/>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C3300"/>
                </a:solidFill>
                <a:latin typeface="+mn-lt"/>
              </a:rPr>
              <a:t>Michael’s mother is romantic and passionate, while his father is a hard-core realist.</a:t>
            </a:r>
          </a:p>
        </p:txBody>
      </p:sp>
      <p:sp>
        <p:nvSpPr>
          <p:cNvPr id="376869" name="Text Box 37"/>
          <p:cNvSpPr txBox="1">
            <a:spLocks noChangeArrowheads="1"/>
          </p:cNvSpPr>
          <p:nvPr/>
        </p:nvSpPr>
        <p:spPr bwMode="auto">
          <a:xfrm>
            <a:off x="525541" y="3793604"/>
            <a:ext cx="7488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C3300"/>
                </a:solidFill>
                <a:latin typeface="+mn-lt"/>
              </a:rPr>
              <a:t>He is diligent, perseverant, optimistic, ambitious, etc.</a:t>
            </a:r>
          </a:p>
        </p:txBody>
      </p:sp>
      <p:sp>
        <p:nvSpPr>
          <p:cNvPr id="13" name="标题 1"/>
          <p:cNvSpPr txBox="1">
            <a:spLocks/>
          </p:cNvSpPr>
          <p:nvPr/>
        </p:nvSpPr>
        <p:spPr>
          <a:xfrm>
            <a:off x="505097" y="72188"/>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solidFill>
                  <a:prstClr val="white"/>
                </a:solidFill>
              </a:rPr>
              <a:t>I</a:t>
            </a:r>
            <a:r>
              <a:rPr lang="en-US" altLang="zh-CN" sz="3200" dirty="0"/>
              <a:t>n Reading – Global Reading</a:t>
            </a:r>
            <a:endParaRPr kumimoji="1" lang="zh-CN" altLang="en-US" sz="3200" b="0" dirty="0"/>
          </a:p>
        </p:txBody>
      </p:sp>
    </p:spTree>
    <p:extLst>
      <p:ext uri="{BB962C8B-B14F-4D97-AF65-F5344CB8AC3E}">
        <p14:creationId xmlns:p14="http://schemas.microsoft.com/office/powerpoint/2010/main" val="306711543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6865"/>
                                        </p:tgtEl>
                                        <p:attrNameLst>
                                          <p:attrName>style.visibility</p:attrName>
                                        </p:attrNameLst>
                                      </p:cBhvr>
                                      <p:to>
                                        <p:strVal val="visible"/>
                                      </p:to>
                                    </p:set>
                                    <p:animEffect transition="in" filter="fade">
                                      <p:cBhvr>
                                        <p:cTn id="7" dur="500"/>
                                        <p:tgtEl>
                                          <p:spTgt spid="3768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6869"/>
                                        </p:tgtEl>
                                        <p:attrNameLst>
                                          <p:attrName>style.visibility</p:attrName>
                                        </p:attrNameLst>
                                      </p:cBhvr>
                                      <p:to>
                                        <p:strVal val="visible"/>
                                      </p:to>
                                    </p:set>
                                    <p:animEffect transition="in" filter="fade">
                                      <p:cBhvr>
                                        <p:cTn id="12" dur="500"/>
                                        <p:tgtEl>
                                          <p:spTgt spid="37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65" grpId="0"/>
      <p:bldP spid="3768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lstStyle/>
          <a:p>
            <a:r>
              <a:rPr lang="en-US" altLang="zh-CN" dirty="0"/>
              <a:t>In Reading – Global Reading</a:t>
            </a:r>
            <a:endParaRPr kumimoji="1" lang="zh-CN" altLang="en-US" b="0" dirty="0"/>
          </a:p>
        </p:txBody>
      </p:sp>
      <p:sp>
        <p:nvSpPr>
          <p:cNvPr id="11" name="矩形 10"/>
          <p:cNvSpPr/>
          <p:nvPr/>
        </p:nvSpPr>
        <p:spPr>
          <a:xfrm>
            <a:off x="2771810" y="841276"/>
            <a:ext cx="3668377" cy="461665"/>
          </a:xfrm>
          <a:prstGeom prst="rect">
            <a:avLst/>
          </a:prstGeom>
        </p:spPr>
        <p:txBody>
          <a:bodyPr wrap="none">
            <a:spAutoFit/>
          </a:bodyPr>
          <a:lstStyle/>
          <a:p>
            <a:r>
              <a:rPr lang="en-US" altLang="zh-CN" sz="2400" dirty="0">
                <a:solidFill>
                  <a:srgbClr val="3F3F3F"/>
                </a:solidFill>
              </a:rPr>
              <a:t>Questions about the Text </a:t>
            </a:r>
          </a:p>
        </p:txBody>
      </p:sp>
      <p:sp>
        <p:nvSpPr>
          <p:cNvPr id="12" name="矩形 11"/>
          <p:cNvSpPr/>
          <p:nvPr/>
        </p:nvSpPr>
        <p:spPr>
          <a:xfrm>
            <a:off x="467544" y="1210609"/>
            <a:ext cx="8208912" cy="1938992"/>
          </a:xfrm>
          <a:prstGeom prst="rect">
            <a:avLst/>
          </a:prstGeom>
        </p:spPr>
        <p:txBody>
          <a:bodyPr wrap="square">
            <a:spAutoFit/>
          </a:bodyPr>
          <a:lstStyle/>
          <a:p>
            <a:endParaRPr lang="en-US" altLang="zh-CN" sz="2400" dirty="0">
              <a:solidFill>
                <a:srgbClr val="3F3F3F"/>
              </a:solidFill>
            </a:endParaRPr>
          </a:p>
          <a:p>
            <a:r>
              <a:rPr lang="en-US" altLang="zh-CN" sz="2400" dirty="0">
                <a:solidFill>
                  <a:srgbClr val="3F3F3F"/>
                </a:solidFill>
              </a:rPr>
              <a:t>5. Who would you admire better, a Michael Stone with a sound body or a blind Michael Stone?</a:t>
            </a:r>
          </a:p>
          <a:p>
            <a:endParaRPr lang="en-US" altLang="zh-CN" sz="2400" dirty="0">
              <a:solidFill>
                <a:srgbClr val="3F3F3F"/>
              </a:solidFill>
            </a:endParaRPr>
          </a:p>
          <a:p>
            <a:endParaRPr lang="en-US" altLang="zh-CN" sz="2400" dirty="0">
              <a:solidFill>
                <a:srgbClr val="3F3F3F"/>
              </a:solidFill>
            </a:endParaRPr>
          </a:p>
        </p:txBody>
      </p:sp>
    </p:spTree>
    <p:extLst>
      <p:ext uri="{BB962C8B-B14F-4D97-AF65-F5344CB8AC3E}">
        <p14:creationId xmlns:p14="http://schemas.microsoft.com/office/powerpoint/2010/main" val="3354965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Detailed Reading</a:t>
            </a:r>
            <a:endParaRPr lang="zh-CN" altLang="en-US" b="0" dirty="0"/>
          </a:p>
        </p:txBody>
      </p:sp>
      <p:pic>
        <p:nvPicPr>
          <p:cNvPr id="4" name="para2_b1u1.mp3">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6">
            <a:lum bright="100000"/>
          </a:blip>
          <a:srcRect/>
          <a:stretch>
            <a:fillRect/>
          </a:stretch>
        </p:blipFill>
        <p:spPr bwMode="auto">
          <a:xfrm>
            <a:off x="323850" y="3217333"/>
            <a:ext cx="304800" cy="254000"/>
          </a:xfrm>
          <a:prstGeom prst="rect">
            <a:avLst/>
          </a:prstGeom>
          <a:noFill/>
        </p:spPr>
      </p:pic>
      <p:pic>
        <p:nvPicPr>
          <p:cNvPr id="5" name="para1_b1u1.mp3">
            <a:hlinkClick r:id="" action="ppaction://media"/>
          </p:cNvPr>
          <p:cNvPicPr>
            <a:picLocks noRot="1" noChangeAspect="1" noChangeArrowheads="1"/>
          </p:cNvPicPr>
          <p:nvPr>
            <a:audioFile r:link="rId4"/>
            <p:extLst>
              <p:ext uri="{DAA4B4D4-6D71-4841-9C94-3DE7FCFB9230}">
                <p14:media xmlns:p14="http://schemas.microsoft.com/office/powerpoint/2010/main" r:link="rId3"/>
              </p:ext>
            </p:extLst>
          </p:nvPr>
        </p:nvPicPr>
        <p:blipFill>
          <a:blip r:embed="rId6">
            <a:lum bright="100000"/>
          </a:blip>
          <a:srcRect/>
          <a:stretch>
            <a:fillRect/>
          </a:stretch>
        </p:blipFill>
        <p:spPr bwMode="auto">
          <a:xfrm>
            <a:off x="306388" y="1524000"/>
            <a:ext cx="304800" cy="254000"/>
          </a:xfrm>
          <a:prstGeom prst="rect">
            <a:avLst/>
          </a:prstGeom>
          <a:noFill/>
          <a:ln w="9525">
            <a:noFill/>
            <a:miter lim="800000"/>
            <a:headEnd/>
            <a:tailEnd/>
          </a:ln>
        </p:spPr>
      </p:pic>
      <p:sp>
        <p:nvSpPr>
          <p:cNvPr id="7" name="TextBox 29"/>
          <p:cNvSpPr txBox="1">
            <a:spLocks noChangeArrowheads="1"/>
          </p:cNvSpPr>
          <p:nvPr/>
        </p:nvSpPr>
        <p:spPr bwMode="auto">
          <a:xfrm>
            <a:off x="574679" y="1057011"/>
            <a:ext cx="8061325" cy="477054"/>
          </a:xfrm>
          <a:prstGeom prst="rect">
            <a:avLst/>
          </a:prstGeom>
          <a:noFill/>
          <a:ln w="9525">
            <a:noFill/>
            <a:miter lim="800000"/>
            <a:headEnd/>
            <a:tailEnd/>
          </a:ln>
        </p:spPr>
        <p:txBody>
          <a:bodyPr>
            <a:spAutoFit/>
          </a:bodyPr>
          <a:lstStyle/>
          <a:p>
            <a:pPr algn="ctr">
              <a:spcBef>
                <a:spcPct val="0"/>
              </a:spcBef>
            </a:pPr>
            <a:r>
              <a:rPr lang="en-US" altLang="zh-CN" sz="2500" b="1" dirty="0">
                <a:solidFill>
                  <a:srgbClr val="3F3F3F"/>
                </a:solidFill>
                <a:ea typeface="宋体" pitchFamily="2" charset="-122"/>
              </a:rPr>
              <a:t>Pair work </a:t>
            </a:r>
            <a:endParaRPr lang="zh-CN" altLang="zh-CN" sz="2500" dirty="0">
              <a:solidFill>
                <a:srgbClr val="3F3F3F"/>
              </a:solidFill>
              <a:ea typeface="宋体" pitchFamily="2" charset="-122"/>
            </a:endParaRPr>
          </a:p>
        </p:txBody>
      </p:sp>
      <p:sp>
        <p:nvSpPr>
          <p:cNvPr id="22" name="Text Box 29">
            <a:hlinkClick r:id="" action="ppaction://noaction"/>
          </p:cNvPr>
          <p:cNvSpPr txBox="1">
            <a:spLocks noChangeArrowheads="1"/>
          </p:cNvSpPr>
          <p:nvPr/>
        </p:nvSpPr>
        <p:spPr bwMode="auto">
          <a:xfrm>
            <a:off x="539750" y="4118242"/>
            <a:ext cx="647700" cy="400110"/>
          </a:xfrm>
          <a:prstGeom prst="rect">
            <a:avLst/>
          </a:prstGeom>
          <a:noFill/>
          <a:ln w="9525" algn="ctr">
            <a:noFill/>
            <a:miter lim="800000"/>
            <a:headEnd/>
            <a:tailEnd/>
          </a:ln>
          <a:effectLst/>
        </p:spPr>
        <p:txBody>
          <a:bodyPr>
            <a:spAutoFit/>
          </a:bodyPr>
          <a:lstStyle/>
          <a:p>
            <a:endParaRPr lang="zh-CN" altLang="en-US" sz="2000">
              <a:solidFill>
                <a:srgbClr val="3F3F3F"/>
              </a:solidFill>
            </a:endParaRPr>
          </a:p>
        </p:txBody>
      </p:sp>
      <p:sp>
        <p:nvSpPr>
          <p:cNvPr id="9" name="内容占位符 2"/>
          <p:cNvSpPr>
            <a:spLocks noGrp="1"/>
          </p:cNvSpPr>
          <p:nvPr>
            <p:ph idx="1"/>
          </p:nvPr>
        </p:nvSpPr>
        <p:spPr>
          <a:xfrm>
            <a:off x="457200" y="1600201"/>
            <a:ext cx="8229600" cy="4525963"/>
          </a:xfrm>
        </p:spPr>
        <p:txBody>
          <a:bodyPr>
            <a:normAutofit/>
          </a:bodyPr>
          <a:lstStyle/>
          <a:p>
            <a:r>
              <a:rPr lang="en-US" altLang="zh-CN" sz="2400" dirty="0">
                <a:solidFill>
                  <a:schemeClr val="tx1"/>
                </a:solidFill>
              </a:rPr>
              <a:t>Work in pairs and find out those details about Michael Stone that show him to be his mother’s boy or his father’s son. </a:t>
            </a:r>
          </a:p>
          <a:p>
            <a:endParaRPr lang="zh-CN" altLang="en-US" sz="2400" dirty="0">
              <a:solidFill>
                <a:schemeClr val="tx1"/>
              </a:solidFill>
            </a:endParaRPr>
          </a:p>
        </p:txBody>
      </p:sp>
    </p:spTree>
    <p:extLst>
      <p:ext uri="{BB962C8B-B14F-4D97-AF65-F5344CB8AC3E}">
        <p14:creationId xmlns:p14="http://schemas.microsoft.com/office/powerpoint/2010/main" val="2060692087"/>
      </p:ext>
    </p:extLst>
  </p:cSld>
  <p:clrMapOvr>
    <a:masterClrMapping/>
  </p:clrMapOvr>
  <p:timing>
    <p:tnLst>
      <p:par>
        <p:cTn id="1" dur="indefinite" restart="never" nodeType="tmRoot">
          <p:childTnLst>
            <p:audio>
              <p:cMediaNode vol="100000">
                <p:cTn id="2"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audio>
              <p:cMediaNode vol="100000" numSld="2">
                <p:cTn id="3"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Learning Objectives</a:t>
            </a:r>
            <a:endParaRPr kumimoji="1" lang="zh-CN" altLang="en-US" dirty="0"/>
          </a:p>
        </p:txBody>
      </p:sp>
      <p:sp>
        <p:nvSpPr>
          <p:cNvPr id="3" name="内容占位符 2"/>
          <p:cNvSpPr>
            <a:spLocks noGrp="1"/>
          </p:cNvSpPr>
          <p:nvPr>
            <p:ph idx="1"/>
          </p:nvPr>
        </p:nvSpPr>
        <p:spPr>
          <a:xfrm>
            <a:off x="179512" y="913288"/>
            <a:ext cx="8424936" cy="4327677"/>
          </a:xfrm>
        </p:spPr>
        <p:txBody>
          <a:bodyPr>
            <a:noAutofit/>
          </a:bodyPr>
          <a:lstStyle/>
          <a:p>
            <a:pPr marL="0" indent="0">
              <a:lnSpc>
                <a:spcPct val="80000"/>
              </a:lnSpc>
              <a:buNone/>
            </a:pPr>
            <a:endParaRPr lang="en-US" altLang="zh-CN" sz="2400" dirty="0">
              <a:solidFill>
                <a:srgbClr val="3F3F3F"/>
              </a:solidFill>
            </a:endParaRPr>
          </a:p>
          <a:p>
            <a:pPr marL="0" indent="0">
              <a:lnSpc>
                <a:spcPct val="80000"/>
              </a:lnSpc>
              <a:buNone/>
            </a:pPr>
            <a:r>
              <a:rPr lang="en-US" altLang="zh-CN" sz="2400" b="1" dirty="0">
                <a:solidFill>
                  <a:srgbClr val="EA2A0C"/>
                </a:solidFill>
              </a:rPr>
              <a:t>  </a:t>
            </a:r>
            <a:endParaRPr lang="en-US" altLang="zh-CN" sz="2400" dirty="0">
              <a:solidFill>
                <a:srgbClr val="3F3F3F"/>
              </a:solidFill>
            </a:endParaRPr>
          </a:p>
          <a:p>
            <a:pPr marL="0" indent="0">
              <a:lnSpc>
                <a:spcPct val="80000"/>
              </a:lnSpc>
              <a:buNone/>
            </a:pPr>
            <a:r>
              <a:rPr lang="en-US" altLang="zh-CN" sz="2400" b="1" dirty="0">
                <a:solidFill>
                  <a:srgbClr val="EA2A0C"/>
                </a:solidFill>
              </a:rPr>
              <a:t>   </a:t>
            </a:r>
            <a:endParaRPr lang="en-US" altLang="zh-CN" sz="2400" dirty="0">
              <a:solidFill>
                <a:srgbClr val="3F3F3F"/>
              </a:solidFill>
            </a:endParaRPr>
          </a:p>
          <a:p>
            <a:pPr marL="0" indent="0">
              <a:lnSpc>
                <a:spcPct val="80000"/>
              </a:lnSpc>
              <a:buNone/>
            </a:pPr>
            <a:r>
              <a:rPr lang="en-US" altLang="zh-CN" sz="2400" b="1" dirty="0">
                <a:solidFill>
                  <a:srgbClr val="EA2A0C"/>
                </a:solidFill>
              </a:rPr>
              <a:t>   </a:t>
            </a:r>
          </a:p>
          <a:p>
            <a:pPr marL="0" indent="0">
              <a:lnSpc>
                <a:spcPct val="80000"/>
              </a:lnSpc>
              <a:buNone/>
            </a:pPr>
            <a:r>
              <a:rPr lang="zh-CN" altLang="zh-CN" sz="2400" b="1" dirty="0">
                <a:solidFill>
                  <a:srgbClr val="EA2A0C"/>
                </a:solidFill>
              </a:rPr>
              <a:t> </a:t>
            </a:r>
            <a:endParaRPr lang="en-US" altLang="zh-CN" sz="2400" b="1" dirty="0">
              <a:solidFill>
                <a:srgbClr val="EA2A0C"/>
              </a:solidFill>
            </a:endParaRPr>
          </a:p>
          <a:p>
            <a:pPr marL="0" indent="0">
              <a:lnSpc>
                <a:spcPct val="80000"/>
              </a:lnSpc>
              <a:buNone/>
            </a:pPr>
            <a:endParaRPr lang="en-US" altLang="zh-CN" sz="2400" b="1" dirty="0">
              <a:solidFill>
                <a:srgbClr val="EA2A0C"/>
              </a:solidFill>
            </a:endParaRPr>
          </a:p>
          <a:p>
            <a:pPr marL="0" indent="0">
              <a:lnSpc>
                <a:spcPct val="80000"/>
              </a:lnSpc>
              <a:buNone/>
            </a:pPr>
            <a:endParaRPr lang="en-US" altLang="zh-CN" sz="2400" b="1" dirty="0">
              <a:solidFill>
                <a:srgbClr val="EA2A0C"/>
              </a:solidFill>
            </a:endParaRPr>
          </a:p>
          <a:p>
            <a:pPr marL="0" indent="0">
              <a:lnSpc>
                <a:spcPct val="80000"/>
              </a:lnSpc>
              <a:buNone/>
            </a:pPr>
            <a:endParaRPr lang="en-US" altLang="zh-CN" sz="2400" dirty="0">
              <a:solidFill>
                <a:srgbClr val="3F3F3F"/>
              </a:solidFill>
            </a:endParaRPr>
          </a:p>
        </p:txBody>
      </p:sp>
      <p:sp>
        <p:nvSpPr>
          <p:cNvPr id="4" name="矩形 3"/>
          <p:cNvSpPr/>
          <p:nvPr/>
        </p:nvSpPr>
        <p:spPr>
          <a:xfrm>
            <a:off x="10" y="841279"/>
            <a:ext cx="2547367" cy="584775"/>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zh-CN" sz="3200" b="1" cap="all" dirty="0">
                <a:ln/>
                <a:solidFill>
                  <a:srgbClr val="D5E14B">
                    <a:lumMod val="50000"/>
                  </a:srgbClr>
                </a:solidFill>
                <a:effectLst>
                  <a:outerShdw blurRad="19685" dist="12700" dir="5400000" algn="tl" rotWithShape="0">
                    <a:srgbClr val="D3481D">
                      <a:satMod val="130000"/>
                      <a:alpha val="60000"/>
                    </a:srgbClr>
                  </a:outerShdw>
                  <a:reflection blurRad="10000" stA="55000" endPos="48000" dist="500" dir="5400000" sy="-100000" algn="bl" rotWithShape="0"/>
                </a:effectLst>
              </a:rPr>
              <a:t>M</a:t>
            </a:r>
            <a:r>
              <a:rPr lang="en-US" altLang="zh-CN" sz="3200" b="1" cap="all" dirty="0">
                <a:ln/>
                <a:solidFill>
                  <a:srgbClr val="D5E14B">
                    <a:lumMod val="50000"/>
                  </a:srgbClr>
                </a:solidFill>
                <a:effectLst>
                  <a:outerShdw blurRad="19685" dist="12700" dir="5400000" algn="tl" rotWithShape="0">
                    <a:srgbClr val="D3481D">
                      <a:satMod val="130000"/>
                      <a:alpha val="60000"/>
                    </a:srgbClr>
                  </a:outerShdw>
                  <a:reflection blurRad="10000" stA="55000" endPos="48000" dist="500" dir="5400000" sy="-100000" algn="bl" rotWithShape="0"/>
                </a:effectLst>
              </a:rPr>
              <a:t>oral</a:t>
            </a:r>
            <a:endParaRPr lang="zh-CN" altLang="en-US" sz="3200" b="1" cap="all" dirty="0">
              <a:ln/>
              <a:solidFill>
                <a:srgbClr val="D5E14B">
                  <a:lumMod val="50000"/>
                </a:srgbClr>
              </a:solidFill>
              <a:effectLst>
                <a:outerShdw blurRad="19685" dist="12700" dir="5400000" algn="tl" rotWithShape="0">
                  <a:srgbClr val="D3481D">
                    <a:satMod val="130000"/>
                    <a:alpha val="60000"/>
                  </a:srgbClr>
                </a:outerShdw>
                <a:reflection blurRad="10000" stA="55000" endPos="48000" dist="500" dir="5400000" sy="-100000" algn="bl" rotWithShape="0"/>
              </a:effectLst>
            </a:endParaRPr>
          </a:p>
        </p:txBody>
      </p:sp>
      <p:sp>
        <p:nvSpPr>
          <p:cNvPr id="5" name="矩形 4"/>
          <p:cNvSpPr/>
          <p:nvPr/>
        </p:nvSpPr>
        <p:spPr>
          <a:xfrm>
            <a:off x="10" y="2353445"/>
            <a:ext cx="2547367" cy="584775"/>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3200" b="1" cap="all" dirty="0">
                <a:ln/>
                <a:solidFill>
                  <a:srgbClr val="788115"/>
                </a:solidFill>
                <a:effectLst>
                  <a:outerShdw blurRad="19685" dist="12700" dir="5400000" algn="tl" rotWithShape="0">
                    <a:srgbClr val="D3481D">
                      <a:satMod val="130000"/>
                      <a:alpha val="60000"/>
                    </a:srgbClr>
                  </a:outerShdw>
                  <a:reflection blurRad="10000" stA="55000" endPos="48000" dist="500" dir="5400000" sy="-100000" algn="bl" rotWithShape="0"/>
                </a:effectLst>
              </a:rPr>
              <a:t>Skills</a:t>
            </a:r>
            <a:endParaRPr lang="zh-CN" altLang="en-US" sz="3200" b="1" cap="all" dirty="0">
              <a:ln/>
              <a:solidFill>
                <a:srgbClr val="788115"/>
              </a:solidFill>
              <a:effectLst>
                <a:outerShdw blurRad="19685" dist="12700" dir="5400000" algn="tl" rotWithShape="0">
                  <a:srgbClr val="D3481D">
                    <a:satMod val="130000"/>
                    <a:alpha val="60000"/>
                  </a:srgbClr>
                </a:outerShdw>
                <a:reflection blurRad="10000" stA="55000" endPos="48000" dist="500" dir="5400000" sy="-100000" algn="bl" rotWithShape="0"/>
              </a:effectLst>
            </a:endParaRPr>
          </a:p>
        </p:txBody>
      </p:sp>
      <p:sp>
        <p:nvSpPr>
          <p:cNvPr id="6" name="矩形 5"/>
          <p:cNvSpPr/>
          <p:nvPr/>
        </p:nvSpPr>
        <p:spPr>
          <a:xfrm>
            <a:off x="30646" y="3865615"/>
            <a:ext cx="3384376" cy="584775"/>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3200" b="1" cap="all" dirty="0">
                <a:ln/>
                <a:solidFill>
                  <a:srgbClr val="788115"/>
                </a:solidFill>
                <a:effectLst>
                  <a:outerShdw blurRad="19685" dist="12700" dir="5400000" algn="tl" rotWithShape="0">
                    <a:srgbClr val="D3481D">
                      <a:satMod val="130000"/>
                      <a:alpha val="60000"/>
                    </a:srgbClr>
                  </a:outerShdw>
                  <a:reflection blurRad="10000" stA="55000" endPos="48000" dist="500" dir="5400000" sy="-100000" algn="bl" rotWithShape="0"/>
                </a:effectLst>
              </a:rPr>
              <a:t>language</a:t>
            </a:r>
            <a:endParaRPr lang="zh-CN" altLang="en-US" sz="3200" b="1" cap="all" dirty="0">
              <a:ln/>
              <a:solidFill>
                <a:srgbClr val="788115"/>
              </a:solidFill>
              <a:effectLst>
                <a:outerShdw blurRad="19685" dist="12700" dir="5400000" algn="tl" rotWithShape="0">
                  <a:srgbClr val="D3481D">
                    <a:satMod val="130000"/>
                    <a:alpha val="60000"/>
                  </a:srgbClr>
                </a:outerShdw>
                <a:reflection blurRad="10000" stA="55000" endPos="48000" dist="500" dir="5400000" sy="-100000" algn="bl" rotWithShape="0"/>
              </a:effectLst>
            </a:endParaRPr>
          </a:p>
        </p:txBody>
      </p:sp>
      <p:sp>
        <p:nvSpPr>
          <p:cNvPr id="7" name="文本框 6"/>
          <p:cNvSpPr txBox="1"/>
          <p:nvPr/>
        </p:nvSpPr>
        <p:spPr>
          <a:xfrm>
            <a:off x="467544" y="1561362"/>
            <a:ext cx="8136904" cy="963341"/>
          </a:xfrm>
          <a:prstGeom prst="rect">
            <a:avLst/>
          </a:prstGeom>
          <a:noFill/>
        </p:spPr>
        <p:txBody>
          <a:bodyPr wrap="square" rtlCol="0">
            <a:spAutoFit/>
          </a:bodyPr>
          <a:lstStyle/>
          <a:p>
            <a:pPr>
              <a:lnSpc>
                <a:spcPct val="80000"/>
              </a:lnSpc>
            </a:pPr>
            <a:r>
              <a:rPr lang="en-US" altLang="zh-CN" sz="2400" b="1" dirty="0">
                <a:solidFill>
                  <a:srgbClr val="EA2A0C"/>
                </a:solidFill>
              </a:rPr>
              <a:t>Achieve</a:t>
            </a:r>
            <a:r>
              <a:rPr lang="en-US" altLang="zh-CN" sz="2400" dirty="0">
                <a:solidFill>
                  <a:srgbClr val="3F3F3F"/>
                </a:solidFill>
              </a:rPr>
              <a:t> a thorough understanding of “obstacles” </a:t>
            </a:r>
          </a:p>
          <a:p>
            <a:pPr>
              <a:lnSpc>
                <a:spcPct val="80000"/>
              </a:lnSpc>
            </a:pPr>
            <a:r>
              <a:rPr lang="en-US" altLang="zh-CN" sz="2400" b="1" dirty="0">
                <a:solidFill>
                  <a:srgbClr val="EA2A0C"/>
                </a:solidFill>
              </a:rPr>
              <a:t>Build</a:t>
            </a:r>
            <a:r>
              <a:rPr lang="en-US" altLang="zh-CN" sz="2400" dirty="0">
                <a:solidFill>
                  <a:srgbClr val="3F3F3F"/>
                </a:solidFill>
              </a:rPr>
              <a:t> confidence to overcome obstacles </a:t>
            </a:r>
          </a:p>
          <a:p>
            <a:pPr>
              <a:lnSpc>
                <a:spcPct val="130000"/>
              </a:lnSpc>
            </a:pPr>
            <a:endParaRPr kumimoji="1" lang="zh-CN" altLang="en-US" sz="1400" dirty="0">
              <a:solidFill>
                <a:srgbClr val="3F3F3F"/>
              </a:solidFill>
              <a:ea typeface="微软雅黑" panose="020B0503020204020204" pitchFamily="34" charset="-122"/>
            </a:endParaRPr>
          </a:p>
        </p:txBody>
      </p:sp>
      <p:sp>
        <p:nvSpPr>
          <p:cNvPr id="8" name="文本框 7"/>
          <p:cNvSpPr txBox="1"/>
          <p:nvPr/>
        </p:nvSpPr>
        <p:spPr>
          <a:xfrm>
            <a:off x="467544" y="3073531"/>
            <a:ext cx="6768752" cy="963341"/>
          </a:xfrm>
          <a:prstGeom prst="rect">
            <a:avLst/>
          </a:prstGeom>
          <a:noFill/>
        </p:spPr>
        <p:txBody>
          <a:bodyPr wrap="square" rtlCol="0">
            <a:spAutoFit/>
          </a:bodyPr>
          <a:lstStyle/>
          <a:p>
            <a:pPr>
              <a:lnSpc>
                <a:spcPct val="80000"/>
              </a:lnSpc>
            </a:pPr>
            <a:r>
              <a:rPr lang="en-US" altLang="zh-CN" sz="2400" b="1" dirty="0">
                <a:solidFill>
                  <a:srgbClr val="EA2A0C"/>
                </a:solidFill>
              </a:rPr>
              <a:t>Apply</a:t>
            </a:r>
            <a:r>
              <a:rPr lang="en-US" altLang="zh-CN" sz="2400" dirty="0">
                <a:solidFill>
                  <a:srgbClr val="3F3F3F"/>
                </a:solidFill>
              </a:rPr>
              <a:t> writing a narrative</a:t>
            </a:r>
          </a:p>
          <a:p>
            <a:pPr>
              <a:lnSpc>
                <a:spcPct val="80000"/>
              </a:lnSpc>
            </a:pPr>
            <a:r>
              <a:rPr lang="en-US" altLang="zh-CN" sz="2400" b="1" dirty="0">
                <a:solidFill>
                  <a:srgbClr val="EA2A0C"/>
                </a:solidFill>
              </a:rPr>
              <a:t>Develop</a:t>
            </a:r>
            <a:r>
              <a:rPr lang="en-US" altLang="zh-CN" sz="2400" dirty="0">
                <a:solidFill>
                  <a:srgbClr val="3F3F3F"/>
                </a:solidFill>
              </a:rPr>
              <a:t> critical thinking abilities</a:t>
            </a:r>
          </a:p>
          <a:p>
            <a:pPr>
              <a:lnSpc>
                <a:spcPct val="130000"/>
              </a:lnSpc>
            </a:pPr>
            <a:endParaRPr kumimoji="1" lang="zh-CN" altLang="en-US" sz="1400" dirty="0">
              <a:solidFill>
                <a:srgbClr val="3F3F3F"/>
              </a:solidFill>
              <a:ea typeface="微软雅黑" panose="020B0503020204020204" pitchFamily="34" charset="-122"/>
            </a:endParaRPr>
          </a:p>
        </p:txBody>
      </p:sp>
      <p:sp>
        <p:nvSpPr>
          <p:cNvPr id="9" name="文本框 8"/>
          <p:cNvSpPr txBox="1"/>
          <p:nvPr/>
        </p:nvSpPr>
        <p:spPr>
          <a:xfrm>
            <a:off x="467544" y="4657700"/>
            <a:ext cx="8208912" cy="387798"/>
          </a:xfrm>
          <a:prstGeom prst="rect">
            <a:avLst/>
          </a:prstGeom>
          <a:noFill/>
        </p:spPr>
        <p:txBody>
          <a:bodyPr wrap="square" rtlCol="0">
            <a:spAutoFit/>
          </a:bodyPr>
          <a:lstStyle/>
          <a:p>
            <a:pPr>
              <a:lnSpc>
                <a:spcPct val="80000"/>
              </a:lnSpc>
            </a:pPr>
            <a:r>
              <a:rPr lang="zh-CN" altLang="zh-CN" sz="2400" b="1" dirty="0">
                <a:solidFill>
                  <a:srgbClr val="FF0000"/>
                </a:solidFill>
              </a:rPr>
              <a:t>G</a:t>
            </a:r>
            <a:r>
              <a:rPr lang="en-US" altLang="zh-CN" sz="2400" b="1" dirty="0">
                <a:solidFill>
                  <a:srgbClr val="FF0000"/>
                </a:solidFill>
              </a:rPr>
              <a:t>rasp</a:t>
            </a:r>
            <a:r>
              <a:rPr lang="en-US" altLang="zh-CN" sz="2400" dirty="0">
                <a:solidFill>
                  <a:srgbClr val="3F3F3F"/>
                </a:solidFill>
              </a:rPr>
              <a:t> </a:t>
            </a:r>
            <a:r>
              <a:rPr lang="zh-CN" altLang="en-US" sz="2400" dirty="0">
                <a:solidFill>
                  <a:srgbClr val="3F3F3F"/>
                </a:solidFill>
              </a:rPr>
              <a:t>k</a:t>
            </a:r>
            <a:r>
              <a:rPr lang="en-US" altLang="zh-CN" sz="2400" dirty="0" err="1">
                <a:solidFill>
                  <a:srgbClr val="3F3F3F"/>
                </a:solidFill>
              </a:rPr>
              <a:t>ey</a:t>
            </a:r>
            <a:r>
              <a:rPr lang="en-US" altLang="zh-CN" sz="2400" dirty="0">
                <a:solidFill>
                  <a:srgbClr val="3F3F3F"/>
                </a:solidFill>
              </a:rPr>
              <a:t> language points and their usage in context</a:t>
            </a:r>
          </a:p>
        </p:txBody>
      </p:sp>
    </p:spTree>
    <p:extLst>
      <p:ext uri="{BB962C8B-B14F-4D97-AF65-F5344CB8AC3E}">
        <p14:creationId xmlns:p14="http://schemas.microsoft.com/office/powerpoint/2010/main" val="122797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Text Box 55"/>
          <p:cNvSpPr txBox="1">
            <a:spLocks noChangeArrowheads="1"/>
          </p:cNvSpPr>
          <p:nvPr/>
        </p:nvSpPr>
        <p:spPr bwMode="auto">
          <a:xfrm>
            <a:off x="611188" y="1357313"/>
            <a:ext cx="80645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spcBef>
                <a:spcPct val="50000"/>
              </a:spcBef>
            </a:pPr>
            <a:r>
              <a:rPr lang="en-US" altLang="zh-CN" dirty="0">
                <a:solidFill>
                  <a:srgbClr val="3F3F3F"/>
                </a:solidFill>
              </a:rPr>
              <a:t>     </a:t>
            </a:r>
            <a:r>
              <a:rPr lang="en-US" altLang="zh-CN" dirty="0">
                <a:solidFill>
                  <a:srgbClr val="3F3F3F"/>
                </a:solidFill>
                <a:latin typeface="+mn-lt"/>
              </a:rPr>
              <a:t>1 His palms were </a:t>
            </a:r>
            <a:r>
              <a:rPr lang="en-US" altLang="zh-CN" dirty="0">
                <a:solidFill>
                  <a:srgbClr val="CC3300"/>
                </a:solidFill>
                <a:latin typeface="+mn-lt"/>
                <a:hlinkClick r:id="rId3" action="ppaction://hlinksldjump"/>
              </a:rPr>
              <a:t>swe</a:t>
            </a:r>
            <a:r>
              <a:rPr lang="en-US" altLang="zh-CN" dirty="0">
                <a:solidFill>
                  <a:srgbClr val="C00000"/>
                </a:solidFill>
                <a:latin typeface="+mn-lt"/>
                <a:hlinkClick r:id="rId3" action="ppaction://hlinksldjump"/>
              </a:rPr>
              <a:t>ati</a:t>
            </a:r>
            <a:r>
              <a:rPr lang="en-US" altLang="zh-CN" dirty="0">
                <a:solidFill>
                  <a:srgbClr val="CC3300"/>
                </a:solidFill>
                <a:latin typeface="+mn-lt"/>
                <a:hlinkClick r:id="rId3" action="ppaction://hlinksldjump"/>
              </a:rPr>
              <a:t>ng</a:t>
            </a:r>
            <a:r>
              <a:rPr lang="en-US" altLang="zh-CN" dirty="0">
                <a:solidFill>
                  <a:srgbClr val="3F3F3F"/>
                </a:solidFill>
                <a:latin typeface="+mn-lt"/>
              </a:rPr>
              <a:t>. He needed a towel to dry his grip. The sun was as hot as the competition he faced today at the National Junior Olympics. The pole was set at 17 feet. That was three inches higher than his personal best. Michael Stone </a:t>
            </a:r>
            <a:r>
              <a:rPr lang="en-US" altLang="zh-CN" dirty="0">
                <a:solidFill>
                  <a:srgbClr val="C00000"/>
                </a:solidFill>
                <a:latin typeface="+mn-lt"/>
                <a:hlinkClick r:id="rId4" action="ppaction://hlinksldjump"/>
              </a:rPr>
              <a:t>confronted</a:t>
            </a:r>
            <a:r>
              <a:rPr lang="en-US" altLang="zh-CN" dirty="0">
                <a:solidFill>
                  <a:srgbClr val="3F3F3F"/>
                </a:solidFill>
                <a:latin typeface="+mn-lt"/>
              </a:rPr>
              <a:t> the most challenging day of his pole-vaulting career. </a:t>
            </a:r>
          </a:p>
        </p:txBody>
      </p:sp>
      <p:sp>
        <p:nvSpPr>
          <p:cNvPr id="46087" name="Text Box 56"/>
          <p:cNvSpPr txBox="1">
            <a:spLocks noChangeArrowheads="1"/>
          </p:cNvSpPr>
          <p:nvPr/>
        </p:nvSpPr>
        <p:spPr bwMode="auto">
          <a:xfrm>
            <a:off x="495461" y="3549386"/>
            <a:ext cx="4508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spcBef>
                <a:spcPct val="50000"/>
              </a:spcBef>
            </a:pPr>
            <a:r>
              <a:rPr lang="en-US" altLang="zh-CN" dirty="0">
                <a:solidFill>
                  <a:srgbClr val="3F3F3F"/>
                </a:solidFill>
              </a:rPr>
              <a:t>      </a:t>
            </a:r>
          </a:p>
        </p:txBody>
      </p:sp>
      <p:pic>
        <p:nvPicPr>
          <p:cNvPr id="46088" name="Picture 57" descr="pic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4128" y="3668386"/>
            <a:ext cx="226377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11188" y="121196"/>
            <a:ext cx="6871240" cy="584775"/>
          </a:xfrm>
          <a:prstGeom prst="rect">
            <a:avLst/>
          </a:prstGeom>
        </p:spPr>
        <p:txBody>
          <a:bodyPr wrap="none">
            <a:spAutoFit/>
          </a:bodyPr>
          <a:lstStyle/>
          <a:p>
            <a:r>
              <a:rPr lang="en-US" altLang="zh-CN" sz="3200" b="1" dirty="0">
                <a:solidFill>
                  <a:schemeClr val="bg1"/>
                </a:solidFill>
                <a:latin typeface="Arial Black" panose="020B0A04020102020204" pitchFamily="34" charset="0"/>
                <a:ea typeface="微软雅黑" panose="020B0503020204020204" pitchFamily="34" charset="-122"/>
                <a:cs typeface="+mj-cs"/>
              </a:rPr>
              <a:t>In Reading – Detailed Reading</a:t>
            </a:r>
            <a:endParaRPr lang="zh-CN" altLang="en-US" sz="3200" b="1" dirty="0">
              <a:solidFill>
                <a:schemeClr val="bg1"/>
              </a:solidFill>
              <a:latin typeface="Arial Black" panose="020B0A04020102020204" pitchFamily="34" charset="0"/>
              <a:ea typeface="微软雅黑" panose="020B0503020204020204" pitchFamily="34" charset="-122"/>
              <a:cs typeface="+mj-cs"/>
            </a:endParaRPr>
          </a:p>
        </p:txBody>
      </p:sp>
      <p:sp>
        <p:nvSpPr>
          <p:cNvPr id="8" name="TextBox 29"/>
          <p:cNvSpPr txBox="1">
            <a:spLocks noChangeArrowheads="1"/>
          </p:cNvSpPr>
          <p:nvPr/>
        </p:nvSpPr>
        <p:spPr bwMode="auto">
          <a:xfrm>
            <a:off x="175099" y="667631"/>
            <a:ext cx="8645373" cy="861774"/>
          </a:xfrm>
          <a:prstGeom prst="rect">
            <a:avLst/>
          </a:prstGeom>
          <a:noFill/>
          <a:ln w="9525">
            <a:noFill/>
            <a:miter lim="800000"/>
            <a:headEnd/>
            <a:tailEnd/>
          </a:ln>
        </p:spPr>
        <p:txBody>
          <a:bodyPr wrap="square">
            <a:spAutoFit/>
          </a:bodyPr>
          <a:lstStyle/>
          <a:p>
            <a:pPr algn="ctr">
              <a:spcBef>
                <a:spcPct val="0"/>
              </a:spcBef>
            </a:pPr>
            <a:r>
              <a:rPr lang="en-US" altLang="zh-CN" sz="2500" b="1" dirty="0">
                <a:ea typeface="宋体" pitchFamily="2" charset="-122"/>
              </a:rPr>
              <a:t>True Height</a:t>
            </a:r>
          </a:p>
          <a:p>
            <a:pPr algn="ctr">
              <a:spcBef>
                <a:spcPct val="0"/>
              </a:spcBef>
            </a:pPr>
            <a:r>
              <a:rPr lang="en-US" altLang="zh-CN" sz="2500" b="1" dirty="0">
                <a:ea typeface="宋体" pitchFamily="2" charset="-122"/>
              </a:rPr>
              <a:t>                                                         David </a:t>
            </a:r>
            <a:r>
              <a:rPr lang="en-US" altLang="zh-CN" sz="2500" b="1" dirty="0" err="1">
                <a:ea typeface="宋体" pitchFamily="2" charset="-122"/>
              </a:rPr>
              <a:t>Naster</a:t>
            </a:r>
            <a:endParaRPr lang="zh-CN" altLang="zh-CN" sz="2500" dirty="0">
              <a:ea typeface="宋体" pitchFamily="2" charset="-122"/>
            </a:endParaRPr>
          </a:p>
        </p:txBody>
      </p:sp>
    </p:spTree>
    <p:extLst>
      <p:ext uri="{BB962C8B-B14F-4D97-AF65-F5344CB8AC3E}">
        <p14:creationId xmlns:p14="http://schemas.microsoft.com/office/powerpoint/2010/main" val="2303118645"/>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Text Box 39"/>
          <p:cNvSpPr txBox="1">
            <a:spLocks noChangeArrowheads="1"/>
          </p:cNvSpPr>
          <p:nvPr/>
        </p:nvSpPr>
        <p:spPr bwMode="auto">
          <a:xfrm>
            <a:off x="517856" y="856093"/>
            <a:ext cx="799306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spcBef>
                <a:spcPct val="50000"/>
              </a:spcBef>
            </a:pPr>
            <a:r>
              <a:rPr lang="en-US" altLang="zh-CN" dirty="0">
                <a:solidFill>
                  <a:srgbClr val="3F3F3F"/>
                </a:solidFill>
                <a:latin typeface="+mn-lt"/>
              </a:rPr>
              <a:t>    2 The stands were still filled with about 20,000 people, even though the final race had ended an hour earlier. The pole vault is truly the </a:t>
            </a:r>
            <a:r>
              <a:rPr lang="en-US" altLang="zh-CN" dirty="0">
                <a:solidFill>
                  <a:srgbClr val="C00000"/>
                </a:solidFill>
                <a:latin typeface="+mn-lt"/>
                <a:hlinkClick r:id="rId3" action="ppaction://hlinksldjump"/>
              </a:rPr>
              <a:t>highlight </a:t>
            </a:r>
            <a:r>
              <a:rPr lang="en-US" altLang="zh-CN" dirty="0">
                <a:solidFill>
                  <a:srgbClr val="3F3F3F"/>
                </a:solidFill>
                <a:latin typeface="+mn-lt"/>
              </a:rPr>
              <a:t>of any track and field competition.</a:t>
            </a:r>
            <a:r>
              <a:rPr lang="en-US" altLang="zh-CN" dirty="0">
                <a:solidFill>
                  <a:srgbClr val="EE9808"/>
                </a:solidFill>
                <a:latin typeface="+mn-lt"/>
              </a:rPr>
              <a:t> </a:t>
            </a:r>
            <a:r>
              <a:rPr lang="en-US" altLang="zh-CN" u="sng" dirty="0">
                <a:latin typeface="+mn-lt"/>
                <a:hlinkClick r:id="rId4" action="ppaction://hlinksldjump"/>
              </a:rPr>
              <a:t>It combines the grace of a gymnast with the strength of a body builder.</a:t>
            </a:r>
            <a:r>
              <a:rPr lang="en-US" altLang="zh-CN" dirty="0">
                <a:latin typeface="+mn-lt"/>
                <a:hlinkClick r:id="rId4" action="ppaction://hlinksldjump"/>
              </a:rPr>
              <a:t> </a:t>
            </a:r>
            <a:r>
              <a:rPr lang="en-US" altLang="zh-CN" dirty="0">
                <a:latin typeface="+mn-lt"/>
              </a:rPr>
              <a:t>It also has the element of flying, and the thought of flying as high as a two-story building is a mere </a:t>
            </a:r>
            <a:r>
              <a:rPr lang="en-US" altLang="zh-CN" dirty="0">
                <a:solidFill>
                  <a:srgbClr val="C00000"/>
                </a:solidFill>
                <a:latin typeface="+mn-lt"/>
                <a:hlinkClick r:id="rId5" action="ppaction://hlinksldjump"/>
              </a:rPr>
              <a:t>fantasy</a:t>
            </a:r>
            <a:r>
              <a:rPr lang="en-US" altLang="zh-CN" dirty="0">
                <a:latin typeface="+mn-lt"/>
              </a:rPr>
              <a:t> to anyone watching such an event. </a:t>
            </a:r>
          </a:p>
        </p:txBody>
      </p:sp>
      <p:sp>
        <p:nvSpPr>
          <p:cNvPr id="47113" name="Rectangle 43">
            <a:hlinkClick r:id="rId6" action="ppaction://hlinksldjump"/>
          </p:cNvPr>
          <p:cNvSpPr>
            <a:spLocks noChangeArrowheads="1"/>
          </p:cNvSpPr>
          <p:nvPr/>
        </p:nvSpPr>
        <p:spPr bwMode="auto">
          <a:xfrm>
            <a:off x="3995738" y="2402299"/>
            <a:ext cx="647700"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11" name="标题 1"/>
          <p:cNvSpPr txBox="1">
            <a:spLocks/>
          </p:cNvSpPr>
          <p:nvPr/>
        </p:nvSpPr>
        <p:spPr>
          <a:xfrm>
            <a:off x="505097" y="72188"/>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Detailed Reading</a:t>
            </a:r>
            <a:endParaRPr lang="zh-CN" altLang="en-US" sz="3200" b="0" dirty="0"/>
          </a:p>
        </p:txBody>
      </p:sp>
    </p:spTree>
    <p:extLst>
      <p:ext uri="{BB962C8B-B14F-4D97-AF65-F5344CB8AC3E}">
        <p14:creationId xmlns:p14="http://schemas.microsoft.com/office/powerpoint/2010/main" val="2371692893"/>
      </p:ext>
    </p:extLst>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Text Box 40"/>
          <p:cNvSpPr txBox="1">
            <a:spLocks noChangeArrowheads="1"/>
          </p:cNvSpPr>
          <p:nvPr/>
        </p:nvSpPr>
        <p:spPr bwMode="auto">
          <a:xfrm>
            <a:off x="323850" y="985292"/>
            <a:ext cx="79914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spcBef>
                <a:spcPct val="50000"/>
              </a:spcBef>
            </a:pPr>
            <a:r>
              <a:rPr lang="en-US" altLang="zh-CN" dirty="0">
                <a:solidFill>
                  <a:srgbClr val="3F3F3F"/>
                </a:solidFill>
              </a:rPr>
              <a:t>     </a:t>
            </a:r>
            <a:r>
              <a:rPr lang="en-US" altLang="zh-CN" dirty="0">
                <a:solidFill>
                  <a:srgbClr val="3F3F3F"/>
                </a:solidFill>
                <a:latin typeface="+mn-lt"/>
              </a:rPr>
              <a:t>3  As long as Michael could remember he had always dreamed of flying. Michael’s mother read him </a:t>
            </a:r>
            <a:r>
              <a:rPr lang="en-US" altLang="zh-CN" dirty="0">
                <a:latin typeface="+mn-lt"/>
              </a:rPr>
              <a:t>numerous stories about flying when he was growing up. </a:t>
            </a:r>
            <a:r>
              <a:rPr lang="en-US" altLang="zh-CN" u="sng" dirty="0">
                <a:latin typeface="+mn-lt"/>
                <a:hlinkClick r:id="rId3" action="ppaction://hlinksldjump"/>
              </a:rPr>
              <a:t>Her stories were always ones that described the land from a bird’s-eye view. </a:t>
            </a:r>
            <a:r>
              <a:rPr lang="en-US" altLang="zh-CN" dirty="0">
                <a:latin typeface="+mn-lt"/>
              </a:rPr>
              <a:t>Her excitement and passion for details </a:t>
            </a:r>
            <a:r>
              <a:rPr lang="en-US" altLang="zh-CN" dirty="0">
                <a:solidFill>
                  <a:srgbClr val="3F3F3F"/>
                </a:solidFill>
                <a:latin typeface="+mn-lt"/>
              </a:rPr>
              <a:t>made Michael’s dreams full of color and beauty. Michael had this one </a:t>
            </a:r>
            <a:r>
              <a:rPr lang="en-US" altLang="zh-CN" dirty="0">
                <a:solidFill>
                  <a:srgbClr val="CC3300"/>
                </a:solidFill>
                <a:latin typeface="+mn-lt"/>
                <a:hlinkClick r:id="rId4" action="ppaction://hlinksldjump"/>
              </a:rPr>
              <a:t>recurring</a:t>
            </a:r>
            <a:r>
              <a:rPr lang="en-US" altLang="zh-CN" dirty="0">
                <a:solidFill>
                  <a:srgbClr val="3F3F3F"/>
                </a:solidFill>
                <a:latin typeface="+mn-lt"/>
                <a:hlinkClick r:id="rId4" action="ppaction://hlinksldjump"/>
              </a:rPr>
              <a:t> </a:t>
            </a:r>
            <a:r>
              <a:rPr lang="en-US" altLang="zh-CN" dirty="0">
                <a:solidFill>
                  <a:srgbClr val="3F3F3F"/>
                </a:solidFill>
                <a:latin typeface="+mn-lt"/>
              </a:rPr>
              <a:t>dream. </a:t>
            </a:r>
            <a:r>
              <a:rPr lang="en-US" altLang="zh-CN" u="sng" dirty="0">
                <a:solidFill>
                  <a:schemeClr val="tx2"/>
                </a:solidFill>
                <a:latin typeface="+mn-lt"/>
                <a:hlinkClick r:id="rId5" action="ppaction://hlinksldjump"/>
              </a:rPr>
              <a:t>He would be running down a country road. As he raced between golden wheat fields, he would always outrun the locomotives passing by. It was at the exact moment he took a deep breath that he began to lift off the ground. He would begin soaring like an eagle.</a:t>
            </a:r>
            <a:endParaRPr lang="en-US" altLang="zh-CN" u="sng" dirty="0">
              <a:solidFill>
                <a:schemeClr val="tx2"/>
              </a:solidFill>
              <a:latin typeface="+mn-lt"/>
            </a:endParaRPr>
          </a:p>
          <a:p>
            <a:pPr algn="just" eaLnBrk="1" hangingPunct="1">
              <a:spcBef>
                <a:spcPct val="50000"/>
              </a:spcBef>
            </a:pPr>
            <a:endParaRPr lang="en-US" altLang="zh-CN" dirty="0">
              <a:solidFill>
                <a:srgbClr val="3F3F3F"/>
              </a:solidFill>
            </a:endParaRPr>
          </a:p>
        </p:txBody>
      </p:sp>
      <p:sp>
        <p:nvSpPr>
          <p:cNvPr id="47113" name="Rectangle 43">
            <a:hlinkClick r:id="rId6" action="ppaction://hlinksldjump"/>
          </p:cNvPr>
          <p:cNvSpPr>
            <a:spLocks noChangeArrowheads="1"/>
          </p:cNvSpPr>
          <p:nvPr/>
        </p:nvSpPr>
        <p:spPr bwMode="auto">
          <a:xfrm>
            <a:off x="3995738" y="2402299"/>
            <a:ext cx="647700"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47116" name="Rectangle 46">
            <a:hlinkClick r:id="rId7" action="ppaction://hlinksldjump"/>
          </p:cNvPr>
          <p:cNvSpPr>
            <a:spLocks noChangeArrowheads="1"/>
          </p:cNvSpPr>
          <p:nvPr/>
        </p:nvSpPr>
        <p:spPr bwMode="auto">
          <a:xfrm>
            <a:off x="5148263" y="4202787"/>
            <a:ext cx="1008062"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11" name="标题 1"/>
          <p:cNvSpPr txBox="1">
            <a:spLocks/>
          </p:cNvSpPr>
          <p:nvPr/>
        </p:nvSpPr>
        <p:spPr>
          <a:xfrm>
            <a:off x="505097" y="72188"/>
            <a:ext cx="8206046" cy="5664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Detailed Reading</a:t>
            </a:r>
            <a:endParaRPr lang="zh-CN" altLang="en-US" sz="3200" dirty="0"/>
          </a:p>
        </p:txBody>
      </p:sp>
    </p:spTree>
    <p:extLst>
      <p:ext uri="{BB962C8B-B14F-4D97-AF65-F5344CB8AC3E}">
        <p14:creationId xmlns:p14="http://schemas.microsoft.com/office/powerpoint/2010/main" val="3338826490"/>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 name="Text Box 92"/>
          <p:cNvSpPr txBox="1">
            <a:spLocks noChangeArrowheads="1"/>
          </p:cNvSpPr>
          <p:nvPr/>
        </p:nvSpPr>
        <p:spPr bwMode="auto">
          <a:xfrm>
            <a:off x="488837" y="898315"/>
            <a:ext cx="48958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r>
              <a:rPr lang="en-US" altLang="zh-CN" dirty="0">
                <a:solidFill>
                  <a:srgbClr val="3F3F3F"/>
                </a:solidFill>
              </a:rPr>
              <a:t>    </a:t>
            </a:r>
            <a:r>
              <a:rPr lang="en-US" altLang="zh-CN" dirty="0">
                <a:solidFill>
                  <a:srgbClr val="3F3F3F"/>
                </a:solidFill>
                <a:latin typeface="+mn-lt"/>
              </a:rPr>
              <a:t>4  </a:t>
            </a:r>
            <a:r>
              <a:rPr lang="en-US" altLang="zh-CN" u="sng" dirty="0">
                <a:solidFill>
                  <a:srgbClr val="3F3F3F"/>
                </a:solidFill>
                <a:latin typeface="+mn-lt"/>
                <a:hlinkClick r:id="rId3" action="ppaction://hlinksldjump"/>
              </a:rPr>
              <a:t>Where he flew would always </a:t>
            </a:r>
            <a:r>
              <a:rPr lang="en-US" altLang="zh-CN" i="1" u="sng" dirty="0">
                <a:solidFill>
                  <a:srgbClr val="C00000"/>
                </a:solidFill>
                <a:latin typeface="+mn-lt"/>
                <a:hlinkClick r:id="rId4" action="ppaction://hlinksldjump"/>
              </a:rPr>
              <a:t>coincide</a:t>
            </a:r>
            <a:r>
              <a:rPr lang="en-US" altLang="zh-CN" u="sng" dirty="0">
                <a:solidFill>
                  <a:srgbClr val="3F3F3F"/>
                </a:solidFill>
                <a:latin typeface="+mn-lt"/>
                <a:hlinkClick r:id="rId3" action="ppaction://hlinksldjump"/>
              </a:rPr>
              <a:t> with his mother’s stories. </a:t>
            </a:r>
            <a:r>
              <a:rPr lang="en-US" altLang="zh-CN" dirty="0">
                <a:solidFill>
                  <a:srgbClr val="3F3F3F"/>
                </a:solidFill>
                <a:latin typeface="+mn-lt"/>
              </a:rPr>
              <a:t>Wherever he flew was with a keen eye for detail and the free spirit of his mother’s love. </a:t>
            </a:r>
            <a:r>
              <a:rPr lang="en-US" altLang="zh-CN" u="sng" dirty="0">
                <a:solidFill>
                  <a:srgbClr val="3F3F3F"/>
                </a:solidFill>
                <a:latin typeface="+mn-lt"/>
                <a:hlinkClick r:id="rId5" action="ppaction://hlinksldjump"/>
              </a:rPr>
              <a:t>His dad, on the other hand, was not a </a:t>
            </a:r>
            <a:r>
              <a:rPr lang="en-US" altLang="zh-CN" u="sng" dirty="0" err="1">
                <a:solidFill>
                  <a:srgbClr val="3F3F3F"/>
                </a:solidFill>
                <a:latin typeface="+mn-lt"/>
                <a:hlinkClick r:id="rId5" action="ppaction://hlinksldjump"/>
              </a:rPr>
              <a:t>dreamer.</a:t>
            </a:r>
            <a:r>
              <a:rPr lang="en-US" altLang="zh-CN" dirty="0" err="1">
                <a:solidFill>
                  <a:srgbClr val="3F3F3F"/>
                </a:solidFill>
                <a:latin typeface="+mn-lt"/>
              </a:rPr>
              <a:t>Bert</a:t>
            </a:r>
            <a:r>
              <a:rPr lang="en-US" altLang="zh-CN" dirty="0">
                <a:solidFill>
                  <a:srgbClr val="3F3F3F"/>
                </a:solidFill>
                <a:latin typeface="+mn-lt"/>
              </a:rPr>
              <a:t> Stone was a </a:t>
            </a:r>
            <a:r>
              <a:rPr lang="en-US" altLang="zh-CN" dirty="0">
                <a:solidFill>
                  <a:srgbClr val="CC3300"/>
                </a:solidFill>
                <a:latin typeface="+mn-lt"/>
                <a:hlinkClick r:id="rId6" action="ppaction://hlinksldjump"/>
              </a:rPr>
              <a:t>hard-core</a:t>
            </a:r>
            <a:r>
              <a:rPr lang="en-US" altLang="zh-CN" dirty="0">
                <a:solidFill>
                  <a:srgbClr val="3F3F3F"/>
                </a:solidFill>
                <a:latin typeface="+mn-lt"/>
              </a:rPr>
              <a:t> realist. He believed in hard work and sweat. His motto: </a:t>
            </a:r>
            <a:r>
              <a:rPr lang="en-US" altLang="zh-CN" i="1" dirty="0">
                <a:solidFill>
                  <a:srgbClr val="3F3F3F"/>
                </a:solidFill>
                <a:latin typeface="+mn-lt"/>
              </a:rPr>
              <a:t>If you want something, work for it! </a:t>
            </a:r>
          </a:p>
          <a:p>
            <a:pPr algn="just" eaLnBrk="1" hangingPunct="1"/>
            <a:endParaRPr lang="en-US" altLang="zh-CN" dirty="0">
              <a:solidFill>
                <a:srgbClr val="3F3F3F"/>
              </a:solidFill>
            </a:endParaRPr>
          </a:p>
        </p:txBody>
      </p:sp>
      <p:pic>
        <p:nvPicPr>
          <p:cNvPr id="48136" name="Picture 93" descr="pic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8144" y="1365817"/>
            <a:ext cx="2590800" cy="160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0" name="Rectangle 95">
            <a:hlinkClick r:id="rId4" action="ppaction://hlinksldjump"/>
          </p:cNvPr>
          <p:cNvSpPr>
            <a:spLocks noChangeArrowheads="1"/>
          </p:cNvSpPr>
          <p:nvPr/>
        </p:nvSpPr>
        <p:spPr bwMode="auto">
          <a:xfrm>
            <a:off x="683568" y="1735149"/>
            <a:ext cx="1223963"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8" name="标题 1"/>
          <p:cNvSpPr txBox="1">
            <a:spLocks/>
          </p:cNvSpPr>
          <p:nvPr/>
        </p:nvSpPr>
        <p:spPr>
          <a:xfrm>
            <a:off x="505097" y="72188"/>
            <a:ext cx="8206046" cy="5664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lnSpc>
                <a:spcPct val="110000"/>
              </a:lnSpc>
            </a:pPr>
            <a:r>
              <a:rPr lang="en-US" altLang="zh-CN" sz="3200" dirty="0"/>
              <a:t>In Reading – Detailed Reading</a:t>
            </a:r>
            <a:endParaRPr lang="zh-CN" altLang="en-US" sz="3200" dirty="0"/>
          </a:p>
        </p:txBody>
      </p:sp>
    </p:spTree>
    <p:extLst>
      <p:ext uri="{BB962C8B-B14F-4D97-AF65-F5344CB8AC3E}">
        <p14:creationId xmlns:p14="http://schemas.microsoft.com/office/powerpoint/2010/main" val="1715493971"/>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Text Box 43"/>
          <p:cNvSpPr txBox="1">
            <a:spLocks noChangeArrowheads="1"/>
          </p:cNvSpPr>
          <p:nvPr/>
        </p:nvSpPr>
        <p:spPr bwMode="auto">
          <a:xfrm>
            <a:off x="274220" y="1054412"/>
            <a:ext cx="797018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r>
              <a:rPr lang="en-US" altLang="zh-CN" dirty="0">
                <a:solidFill>
                  <a:srgbClr val="3F3F3F"/>
                </a:solidFill>
                <a:latin typeface="+mn-lt"/>
              </a:rPr>
              <a:t>    5 From the age of 14, Michael did just that. He began a very careful training program. He worked out every other day with weightlifting, with some kind of running work on </a:t>
            </a:r>
            <a:r>
              <a:rPr lang="en-US" altLang="zh-CN" dirty="0">
                <a:solidFill>
                  <a:srgbClr val="CC3300"/>
                </a:solidFill>
                <a:latin typeface="+mn-lt"/>
                <a:hlinkClick r:id="rId3" action="ppaction://hlinksldjump"/>
              </a:rPr>
              <a:t>alternate</a:t>
            </a:r>
            <a:r>
              <a:rPr lang="en-US" altLang="zh-CN" dirty="0">
                <a:solidFill>
                  <a:srgbClr val="3F3F3F"/>
                </a:solidFill>
                <a:latin typeface="+mn-lt"/>
              </a:rPr>
              <a:t> days. The program was carefully monitored by Michael’s coach, trainer and father. Michael’s  dedication, determination and discipline was a coach’s dream. </a:t>
            </a:r>
          </a:p>
        </p:txBody>
      </p:sp>
      <p:pic>
        <p:nvPicPr>
          <p:cNvPr id="49160" name="Picture 44" descr="pic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3865612"/>
            <a:ext cx="2447925" cy="1497542"/>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Rectangle 46">
            <a:hlinkClick r:id="rId5" action="ppaction://hlinksldjump"/>
          </p:cNvPr>
          <p:cNvSpPr>
            <a:spLocks noChangeArrowheads="1"/>
          </p:cNvSpPr>
          <p:nvPr/>
        </p:nvSpPr>
        <p:spPr bwMode="auto">
          <a:xfrm>
            <a:off x="2555875" y="1202412"/>
            <a:ext cx="1295400"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49163" name="Rectangle 47">
            <a:hlinkClick r:id="rId6" action="ppaction://hlinksldjump"/>
          </p:cNvPr>
          <p:cNvSpPr>
            <a:spLocks noChangeArrowheads="1"/>
          </p:cNvSpPr>
          <p:nvPr/>
        </p:nvSpPr>
        <p:spPr bwMode="auto">
          <a:xfrm>
            <a:off x="827088" y="3362736"/>
            <a:ext cx="1295400"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16" name="标题 1"/>
          <p:cNvSpPr txBox="1">
            <a:spLocks/>
          </p:cNvSpPr>
          <p:nvPr/>
        </p:nvSpPr>
        <p:spPr>
          <a:xfrm>
            <a:off x="505097" y="72188"/>
            <a:ext cx="8206046" cy="5664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lnSpc>
                <a:spcPct val="110000"/>
              </a:lnSpc>
            </a:pPr>
            <a:r>
              <a:rPr lang="en-US" altLang="zh-CN" sz="3200" dirty="0"/>
              <a:t>In Reading – Detailed Reading</a:t>
            </a:r>
            <a:endParaRPr lang="zh-CN" altLang="en-US" sz="3200" dirty="0"/>
          </a:p>
        </p:txBody>
      </p:sp>
    </p:spTree>
    <p:extLst>
      <p:ext uri="{BB962C8B-B14F-4D97-AF65-F5344CB8AC3E}">
        <p14:creationId xmlns:p14="http://schemas.microsoft.com/office/powerpoint/2010/main" val="1521440296"/>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Text Box 43"/>
          <p:cNvSpPr txBox="1">
            <a:spLocks noChangeArrowheads="1"/>
          </p:cNvSpPr>
          <p:nvPr/>
        </p:nvSpPr>
        <p:spPr bwMode="auto">
          <a:xfrm>
            <a:off x="251520" y="1433851"/>
            <a:ext cx="817907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r>
              <a:rPr lang="en-US" altLang="zh-CN" dirty="0">
                <a:solidFill>
                  <a:srgbClr val="3F3F3F"/>
                </a:solidFill>
                <a:latin typeface="+mn-lt"/>
              </a:rPr>
              <a:t>Besides being an honor student and only child, Michael Stone continued to help his parents with their farm chores. Mildred Stone, Michael’s mother, wished he could relax a bit more and be that “free dreaming” little boy. On one occasion she attempted to talk to him and his father about this, but his dad quickly interrupted, smiled and said, </a:t>
            </a:r>
            <a:r>
              <a:rPr lang="en-US" altLang="zh-CN" i="1" dirty="0">
                <a:solidFill>
                  <a:srgbClr val="3F3F3F"/>
                </a:solidFill>
                <a:latin typeface="+mn-lt"/>
              </a:rPr>
              <a:t>“You want something, work for it!”</a:t>
            </a:r>
          </a:p>
          <a:p>
            <a:pPr algn="just" eaLnBrk="1" hangingPunct="1"/>
            <a:endParaRPr lang="en-US" altLang="zh-CN" dirty="0">
              <a:solidFill>
                <a:srgbClr val="3F3F3F"/>
              </a:solidFill>
            </a:endParaRPr>
          </a:p>
        </p:txBody>
      </p:sp>
      <p:pic>
        <p:nvPicPr>
          <p:cNvPr id="49160" name="Picture 44" descr="pic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149" y="3732068"/>
            <a:ext cx="2447925" cy="1497542"/>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Rectangle 47">
            <a:hlinkClick r:id="rId4" action="ppaction://hlinksldjump"/>
          </p:cNvPr>
          <p:cNvSpPr>
            <a:spLocks noChangeArrowheads="1"/>
          </p:cNvSpPr>
          <p:nvPr/>
        </p:nvSpPr>
        <p:spPr bwMode="auto">
          <a:xfrm>
            <a:off x="827088" y="3362736"/>
            <a:ext cx="1295400"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16" name="标题 1"/>
          <p:cNvSpPr txBox="1">
            <a:spLocks/>
          </p:cNvSpPr>
          <p:nvPr/>
        </p:nvSpPr>
        <p:spPr>
          <a:xfrm>
            <a:off x="505097" y="72188"/>
            <a:ext cx="8206046" cy="5664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lnSpc>
                <a:spcPct val="110000"/>
              </a:lnSpc>
            </a:pPr>
            <a:r>
              <a:rPr lang="en-US" altLang="zh-CN" sz="3200" dirty="0"/>
              <a:t>In Reading – Detailed Reading</a:t>
            </a:r>
            <a:endParaRPr lang="zh-CN" altLang="en-US" sz="3200" dirty="0"/>
          </a:p>
        </p:txBody>
      </p:sp>
    </p:spTree>
    <p:extLst>
      <p:ext uri="{BB962C8B-B14F-4D97-AF65-F5344CB8AC3E}">
        <p14:creationId xmlns:p14="http://schemas.microsoft.com/office/powerpoint/2010/main" val="823601004"/>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5" name="Text Box 70"/>
          <p:cNvSpPr txBox="1">
            <a:spLocks noChangeArrowheads="1"/>
          </p:cNvSpPr>
          <p:nvPr/>
        </p:nvSpPr>
        <p:spPr bwMode="auto">
          <a:xfrm>
            <a:off x="502181" y="1345332"/>
            <a:ext cx="8208962"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lnSpc>
                <a:spcPct val="95000"/>
              </a:lnSpc>
            </a:pPr>
            <a:r>
              <a:rPr lang="en-US" altLang="zh-CN" dirty="0">
                <a:solidFill>
                  <a:srgbClr val="3F3F3F"/>
                </a:solidFill>
              </a:rPr>
              <a:t>    </a:t>
            </a:r>
            <a:r>
              <a:rPr lang="en-US" altLang="zh-CN" dirty="0">
                <a:solidFill>
                  <a:srgbClr val="3F3F3F"/>
                </a:solidFill>
                <a:latin typeface="+mn-lt"/>
              </a:rPr>
              <a:t>6  All of Michael’s vaults today seemed to be the reward for his hard work. If Michael Stone was surprised, excited or </a:t>
            </a:r>
            <a:r>
              <a:rPr lang="en-US" altLang="zh-CN" u="sng" dirty="0">
                <a:solidFill>
                  <a:srgbClr val="CC3300"/>
                </a:solidFill>
                <a:latin typeface="+mn-lt"/>
                <a:hlinkClick r:id="rId3" action="ppaction://hlinksldjump"/>
              </a:rPr>
              <a:t>vain</a:t>
            </a:r>
            <a:r>
              <a:rPr lang="en-US" altLang="zh-CN" dirty="0">
                <a:solidFill>
                  <a:srgbClr val="3F3F3F"/>
                </a:solidFill>
                <a:latin typeface="+mn-lt"/>
              </a:rPr>
              <a:t> about clearing the bar at 17 feet, you couldn’t tell. As soon as he landed on the inflated landing mat, and with the crowd on its feet, Michael immediately began preparing for his next attempt at flight. He seemed unaware of the fact that he had just beaten his personal best by three inches and that he was one of the final two competitors in the pole-vaulting event at the National Junior Olympics. </a:t>
            </a:r>
          </a:p>
          <a:p>
            <a:pPr eaLnBrk="1" hangingPunct="1">
              <a:lnSpc>
                <a:spcPct val="95000"/>
              </a:lnSpc>
            </a:pPr>
            <a:endParaRPr lang="en-US" altLang="zh-CN" dirty="0">
              <a:solidFill>
                <a:srgbClr val="3F3F3F"/>
              </a:solidFill>
            </a:endParaRPr>
          </a:p>
        </p:txBody>
      </p:sp>
      <p:sp>
        <p:nvSpPr>
          <p:cNvPr id="50187" name="Rectangle 73">
            <a:hlinkClick r:id="rId4" action="ppaction://hlinksldjump"/>
          </p:cNvPr>
          <p:cNvSpPr>
            <a:spLocks noChangeArrowheads="1"/>
          </p:cNvSpPr>
          <p:nvPr/>
        </p:nvSpPr>
        <p:spPr bwMode="auto">
          <a:xfrm>
            <a:off x="1042988" y="3663037"/>
            <a:ext cx="576262"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14" name="标题 1"/>
          <p:cNvSpPr txBox="1">
            <a:spLocks/>
          </p:cNvSpPr>
          <p:nvPr/>
        </p:nvSpPr>
        <p:spPr>
          <a:xfrm>
            <a:off x="505097" y="72188"/>
            <a:ext cx="8206046" cy="5664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lnSpc>
                <a:spcPct val="110000"/>
              </a:lnSpc>
            </a:pPr>
            <a:r>
              <a:rPr lang="en-US" altLang="zh-CN" sz="3200" dirty="0"/>
              <a:t>In Reading – Detailed Reading</a:t>
            </a:r>
            <a:endParaRPr lang="zh-CN" altLang="en-US" sz="3200" dirty="0"/>
          </a:p>
        </p:txBody>
      </p:sp>
    </p:spTree>
    <p:extLst>
      <p:ext uri="{BB962C8B-B14F-4D97-AF65-F5344CB8AC3E}">
        <p14:creationId xmlns:p14="http://schemas.microsoft.com/office/powerpoint/2010/main" val="2181065981"/>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50"/>
          <p:cNvSpPr txBox="1">
            <a:spLocks noChangeArrowheads="1"/>
          </p:cNvSpPr>
          <p:nvPr/>
        </p:nvSpPr>
        <p:spPr bwMode="auto">
          <a:xfrm>
            <a:off x="398791" y="683631"/>
            <a:ext cx="80645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r>
              <a:rPr lang="en-US" altLang="zh-CN" dirty="0">
                <a:solidFill>
                  <a:srgbClr val="3F3F3F"/>
                </a:solidFill>
              </a:rPr>
              <a:t>     </a:t>
            </a:r>
            <a:r>
              <a:rPr lang="en-US" altLang="zh-CN" dirty="0">
                <a:solidFill>
                  <a:srgbClr val="3F3F3F"/>
                </a:solidFill>
                <a:latin typeface="+mn-lt"/>
              </a:rPr>
              <a:t>7  When Michael cleared the bar at 17 feet 2 inches and 17 feet 4 inches, again he showed no emotion. As he lay on his back and heard the crowd groan, he knew the other </a:t>
            </a:r>
            <a:r>
              <a:rPr lang="en-US" altLang="zh-CN" dirty="0" err="1">
                <a:solidFill>
                  <a:srgbClr val="3F3F3F"/>
                </a:solidFill>
                <a:latin typeface="+mn-lt"/>
              </a:rPr>
              <a:t>vaulter</a:t>
            </a:r>
            <a:r>
              <a:rPr lang="en-US" altLang="zh-CN" dirty="0">
                <a:solidFill>
                  <a:srgbClr val="3F3F3F"/>
                </a:solidFill>
                <a:latin typeface="+mn-lt"/>
              </a:rPr>
              <a:t> had missed his final jump. He knew it was time for his final jump. Since the other </a:t>
            </a:r>
            <a:r>
              <a:rPr lang="en-US" altLang="zh-CN" dirty="0" err="1">
                <a:solidFill>
                  <a:srgbClr val="3F3F3F"/>
                </a:solidFill>
                <a:latin typeface="+mn-lt"/>
              </a:rPr>
              <a:t>vaulter</a:t>
            </a:r>
            <a:r>
              <a:rPr lang="en-US" altLang="zh-CN" dirty="0">
                <a:solidFill>
                  <a:srgbClr val="3F3F3F"/>
                </a:solidFill>
                <a:latin typeface="+mn-lt"/>
              </a:rPr>
              <a:t> had fewer misses, Michael needed to clear this vault to win. A miss would get him second place.  Nothing to be ashamed of, but Michael would not allow himself the thought of not winning first place.</a:t>
            </a:r>
          </a:p>
        </p:txBody>
      </p:sp>
      <p:sp>
        <p:nvSpPr>
          <p:cNvPr id="51212" name="Rectangle 51">
            <a:hlinkClick r:id="rId3" action="ppaction://hlinksldjump"/>
          </p:cNvPr>
          <p:cNvSpPr>
            <a:spLocks noChangeArrowheads="1"/>
          </p:cNvSpPr>
          <p:nvPr/>
        </p:nvSpPr>
        <p:spPr bwMode="auto">
          <a:xfrm>
            <a:off x="755651" y="4202787"/>
            <a:ext cx="1655763"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51213" name="Rectangle 52">
            <a:hlinkClick r:id="rId3" action="ppaction://hlinksldjump"/>
          </p:cNvPr>
          <p:cNvSpPr>
            <a:spLocks noChangeArrowheads="1"/>
          </p:cNvSpPr>
          <p:nvPr/>
        </p:nvSpPr>
        <p:spPr bwMode="auto">
          <a:xfrm>
            <a:off x="8243889" y="3902486"/>
            <a:ext cx="504825"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16" name="标题 1"/>
          <p:cNvSpPr txBox="1">
            <a:spLocks/>
          </p:cNvSpPr>
          <p:nvPr/>
        </p:nvSpPr>
        <p:spPr>
          <a:xfrm>
            <a:off x="505097" y="72188"/>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solidFill>
                  <a:prstClr val="white"/>
                </a:solidFill>
              </a:rPr>
              <a:t>In Reading – Detailed Reading</a:t>
            </a:r>
            <a:endParaRPr lang="zh-CN" altLang="en-US" sz="3200" b="0" dirty="0">
              <a:solidFill>
                <a:prstClr val="white"/>
              </a:solidFill>
            </a:endParaRPr>
          </a:p>
        </p:txBody>
      </p:sp>
      <p:sp>
        <p:nvSpPr>
          <p:cNvPr id="8" name="Text Box 54"/>
          <p:cNvSpPr txBox="1">
            <a:spLocks noChangeArrowheads="1"/>
          </p:cNvSpPr>
          <p:nvPr/>
        </p:nvSpPr>
        <p:spPr bwMode="auto">
          <a:xfrm>
            <a:off x="398791" y="4087152"/>
            <a:ext cx="8208962" cy="149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lnSpc>
                <a:spcPct val="95000"/>
              </a:lnSpc>
            </a:pPr>
            <a:r>
              <a:rPr lang="en-US" altLang="zh-CN" dirty="0">
                <a:solidFill>
                  <a:srgbClr val="3F3F3F"/>
                </a:solidFill>
                <a:latin typeface="+mn-lt"/>
              </a:rPr>
              <a:t>     8 He rolled over and did his routine of three finger-tipped push-ups. He found his pole, stood and stepped on the runway that led to the most challenging event of his 17-year-old life.</a:t>
            </a:r>
          </a:p>
        </p:txBody>
      </p:sp>
    </p:spTree>
    <p:extLst>
      <p:ext uri="{BB962C8B-B14F-4D97-AF65-F5344CB8AC3E}">
        <p14:creationId xmlns:p14="http://schemas.microsoft.com/office/powerpoint/2010/main" val="1035050565"/>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Text Box 55"/>
          <p:cNvSpPr txBox="1">
            <a:spLocks noChangeArrowheads="1"/>
          </p:cNvSpPr>
          <p:nvPr/>
        </p:nvSpPr>
        <p:spPr bwMode="auto">
          <a:xfrm>
            <a:off x="358135" y="1479230"/>
            <a:ext cx="8281987" cy="254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lnSpc>
                <a:spcPct val="95000"/>
              </a:lnSpc>
            </a:pPr>
            <a:r>
              <a:rPr lang="en-US" altLang="zh-CN" dirty="0">
                <a:solidFill>
                  <a:srgbClr val="3F3F3F"/>
                </a:solidFill>
                <a:latin typeface="+mn-lt"/>
              </a:rPr>
              <a:t>      9 The runway felt different this time. It </a:t>
            </a:r>
            <a:r>
              <a:rPr lang="en-US" altLang="zh-CN" dirty="0">
                <a:solidFill>
                  <a:srgbClr val="CC3300"/>
                </a:solidFill>
                <a:latin typeface="+mn-lt"/>
                <a:hlinkClick r:id="rId3" action="ppaction://hlinksldjump"/>
              </a:rPr>
              <a:t>startled</a:t>
            </a:r>
            <a:r>
              <a:rPr lang="en-US" altLang="zh-CN" dirty="0">
                <a:solidFill>
                  <a:srgbClr val="3F3F3F"/>
                </a:solidFill>
                <a:latin typeface="+mn-lt"/>
              </a:rPr>
              <a:t> him for a brief moment.   </a:t>
            </a:r>
            <a:r>
              <a:rPr lang="en-US" altLang="zh-CN" u="sng" dirty="0">
                <a:solidFill>
                  <a:srgbClr val="3F3F3F"/>
                </a:solidFill>
                <a:latin typeface="+mn-lt"/>
                <a:hlinkClick r:id="rId4" action="ppaction://hlinksldjump"/>
              </a:rPr>
              <a:t>Then it all hit him like a wet bale of hay. </a:t>
            </a:r>
            <a:r>
              <a:rPr lang="en-US" altLang="zh-CN" dirty="0">
                <a:solidFill>
                  <a:srgbClr val="3F3F3F"/>
                </a:solidFill>
                <a:latin typeface="+mn-lt"/>
              </a:rPr>
              <a:t>The bar was set at nine inches higher than his personal best. That’s only one inch off the National record, he thought. The </a:t>
            </a:r>
            <a:r>
              <a:rPr lang="en-US" altLang="zh-CN" dirty="0">
                <a:solidFill>
                  <a:srgbClr val="CC3300"/>
                </a:solidFill>
                <a:latin typeface="+mn-lt"/>
                <a:hlinkClick r:id="rId5" action="ppaction://hlinksldjump"/>
              </a:rPr>
              <a:t>intensity</a:t>
            </a:r>
            <a:r>
              <a:rPr lang="en-US" altLang="zh-CN" dirty="0">
                <a:solidFill>
                  <a:srgbClr val="3F3F3F"/>
                </a:solidFill>
                <a:latin typeface="+mn-lt"/>
              </a:rPr>
              <a:t> of the moment filled his mind with </a:t>
            </a:r>
            <a:r>
              <a:rPr lang="en-US" altLang="zh-CN" dirty="0">
                <a:solidFill>
                  <a:srgbClr val="CC3300"/>
                </a:solidFill>
                <a:latin typeface="+mn-lt"/>
                <a:hlinkClick r:id="rId6" action="ppaction://hlinksldjump"/>
              </a:rPr>
              <a:t>anxiety</a:t>
            </a:r>
            <a:r>
              <a:rPr lang="en-US" altLang="zh-CN" dirty="0">
                <a:solidFill>
                  <a:srgbClr val="3F3F3F"/>
                </a:solidFill>
                <a:latin typeface="+mn-lt"/>
              </a:rPr>
              <a:t>. He began shaking the </a:t>
            </a:r>
            <a:r>
              <a:rPr lang="en-US" altLang="zh-CN" dirty="0">
                <a:solidFill>
                  <a:srgbClr val="CC3300"/>
                </a:solidFill>
                <a:latin typeface="+mn-lt"/>
                <a:hlinkClick r:id="rId7" action="ppaction://hlinksldjump"/>
              </a:rPr>
              <a:t>tension</a:t>
            </a:r>
            <a:r>
              <a:rPr lang="en-US" altLang="zh-CN" dirty="0">
                <a:solidFill>
                  <a:srgbClr val="3F3F3F"/>
                </a:solidFill>
                <a:latin typeface="+mn-lt"/>
              </a:rPr>
              <a:t>. It wasn’t working. He became more </a:t>
            </a:r>
            <a:r>
              <a:rPr lang="en-US" altLang="zh-CN" dirty="0">
                <a:solidFill>
                  <a:srgbClr val="CC3300"/>
                </a:solidFill>
                <a:latin typeface="+mn-lt"/>
                <a:hlinkClick r:id="rId8" action="ppaction://hlinksldjump"/>
              </a:rPr>
              <a:t>tense</a:t>
            </a:r>
            <a:r>
              <a:rPr lang="en-US" altLang="zh-CN" dirty="0">
                <a:solidFill>
                  <a:srgbClr val="3F3F3F"/>
                </a:solidFill>
                <a:latin typeface="+mn-lt"/>
              </a:rPr>
              <a:t>. </a:t>
            </a:r>
          </a:p>
        </p:txBody>
      </p:sp>
      <p:sp>
        <p:nvSpPr>
          <p:cNvPr id="52234" name="Rectangle 57">
            <a:hlinkClick r:id="rId9" action="ppaction://hlinksldjump"/>
          </p:cNvPr>
          <p:cNvSpPr>
            <a:spLocks noChangeArrowheads="1"/>
          </p:cNvSpPr>
          <p:nvPr/>
        </p:nvSpPr>
        <p:spPr bwMode="auto">
          <a:xfrm>
            <a:off x="6659564" y="2103320"/>
            <a:ext cx="1081087"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52237" name="Rectangle 60">
            <a:hlinkClick r:id="rId10" action="ppaction://hlinksldjump"/>
          </p:cNvPr>
          <p:cNvSpPr>
            <a:spLocks noChangeArrowheads="1"/>
          </p:cNvSpPr>
          <p:nvPr/>
        </p:nvSpPr>
        <p:spPr bwMode="auto">
          <a:xfrm>
            <a:off x="5076826" y="3542653"/>
            <a:ext cx="1008063"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18" name="标题 1"/>
          <p:cNvSpPr txBox="1">
            <a:spLocks/>
          </p:cNvSpPr>
          <p:nvPr/>
        </p:nvSpPr>
        <p:spPr>
          <a:xfrm>
            <a:off x="505097" y="72188"/>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b="0" dirty="0">
                <a:solidFill>
                  <a:prstClr val="white"/>
                </a:solidFill>
              </a:rPr>
              <a:t>In Reading – Detailed Reading</a:t>
            </a:r>
            <a:endParaRPr lang="zh-CN" altLang="en-US" sz="3200" b="0" dirty="0">
              <a:solidFill>
                <a:prstClr val="white"/>
              </a:solidFill>
            </a:endParaRPr>
          </a:p>
        </p:txBody>
      </p:sp>
    </p:spTree>
    <p:extLst>
      <p:ext uri="{BB962C8B-B14F-4D97-AF65-F5344CB8AC3E}">
        <p14:creationId xmlns:p14="http://schemas.microsoft.com/office/powerpoint/2010/main" val="3287408693"/>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Text Box 55"/>
          <p:cNvSpPr txBox="1">
            <a:spLocks noChangeArrowheads="1"/>
          </p:cNvSpPr>
          <p:nvPr/>
        </p:nvSpPr>
        <p:spPr bwMode="auto">
          <a:xfrm>
            <a:off x="358135" y="1129308"/>
            <a:ext cx="8281987" cy="3250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lnSpc>
                <a:spcPct val="95000"/>
              </a:lnSpc>
            </a:pPr>
            <a:r>
              <a:rPr lang="en-US" altLang="zh-CN" dirty="0">
                <a:solidFill>
                  <a:srgbClr val="3F3F3F"/>
                </a:solidFill>
                <a:latin typeface="+mn-lt"/>
              </a:rPr>
              <a:t>Why was this happening to him now, he thought. He began to get nervous. Afraid would be a more accurate description. What was he going to do? He had never experienced these feelings. Then out of nowhere, and from the deepest depths of his soul, he pictured his mother. Why now? What was his mother doing in his thoughts at a time like this? It was simple. His mother always used to tell him when you felt tense, anxious or even scared, take deep breaths. </a:t>
            </a:r>
          </a:p>
          <a:p>
            <a:pPr algn="just" eaLnBrk="1" hangingPunct="1">
              <a:lnSpc>
                <a:spcPct val="95000"/>
              </a:lnSpc>
            </a:pPr>
            <a:endParaRPr lang="en-US" altLang="zh-CN" dirty="0">
              <a:solidFill>
                <a:srgbClr val="3F3F3F"/>
              </a:solidFill>
            </a:endParaRPr>
          </a:p>
        </p:txBody>
      </p:sp>
      <p:sp>
        <p:nvSpPr>
          <p:cNvPr id="52234" name="Rectangle 57">
            <a:hlinkClick r:id="rId3" action="ppaction://hlinksldjump"/>
          </p:cNvPr>
          <p:cNvSpPr>
            <a:spLocks noChangeArrowheads="1"/>
          </p:cNvSpPr>
          <p:nvPr/>
        </p:nvSpPr>
        <p:spPr bwMode="auto">
          <a:xfrm>
            <a:off x="6659564" y="2103320"/>
            <a:ext cx="1081087"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52235" name="Rectangle 58">
            <a:hlinkClick r:id="rId4" action="ppaction://hlinksldjump"/>
          </p:cNvPr>
          <p:cNvSpPr>
            <a:spLocks noChangeArrowheads="1"/>
          </p:cNvSpPr>
          <p:nvPr/>
        </p:nvSpPr>
        <p:spPr bwMode="auto">
          <a:xfrm>
            <a:off x="2555875" y="3243674"/>
            <a:ext cx="1295400"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52236" name="Rectangle 59">
            <a:hlinkClick r:id="rId4" action="ppaction://hlinksldjump"/>
          </p:cNvPr>
          <p:cNvSpPr>
            <a:spLocks noChangeArrowheads="1"/>
          </p:cNvSpPr>
          <p:nvPr/>
        </p:nvSpPr>
        <p:spPr bwMode="auto">
          <a:xfrm>
            <a:off x="684213" y="3542653"/>
            <a:ext cx="1008062"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52237" name="Rectangle 60">
            <a:hlinkClick r:id="rId5" action="ppaction://hlinksldjump"/>
          </p:cNvPr>
          <p:cNvSpPr>
            <a:spLocks noChangeArrowheads="1"/>
          </p:cNvSpPr>
          <p:nvPr/>
        </p:nvSpPr>
        <p:spPr bwMode="auto">
          <a:xfrm>
            <a:off x="5076826" y="3542653"/>
            <a:ext cx="1008063"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52238" name="Rectangle 61">
            <a:hlinkClick r:id="rId6" action="ppaction://hlinksldjump"/>
          </p:cNvPr>
          <p:cNvSpPr>
            <a:spLocks noChangeArrowheads="1"/>
          </p:cNvSpPr>
          <p:nvPr/>
        </p:nvSpPr>
        <p:spPr bwMode="auto">
          <a:xfrm>
            <a:off x="3276600" y="3842954"/>
            <a:ext cx="719138"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18" name="标题 1"/>
          <p:cNvSpPr txBox="1">
            <a:spLocks/>
          </p:cNvSpPr>
          <p:nvPr/>
        </p:nvSpPr>
        <p:spPr>
          <a:xfrm>
            <a:off x="505097" y="72188"/>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solidFill>
                  <a:prstClr val="white"/>
                </a:solidFill>
              </a:rPr>
              <a:t>In Reading – Detailed Reading</a:t>
            </a:r>
            <a:endParaRPr lang="zh-CN" altLang="en-US" sz="3200" b="0" dirty="0">
              <a:solidFill>
                <a:prstClr val="white"/>
              </a:solidFill>
            </a:endParaRPr>
          </a:p>
        </p:txBody>
      </p:sp>
    </p:spTree>
    <p:extLst>
      <p:ext uri="{BB962C8B-B14F-4D97-AF65-F5344CB8AC3E}">
        <p14:creationId xmlns:p14="http://schemas.microsoft.com/office/powerpoint/2010/main" val="3908517720"/>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 y="0"/>
            <a:ext cx="703385" cy="5715000"/>
          </a:xfrm>
          <a:prstGeom prst="rect">
            <a:avLst/>
          </a:prstGeom>
          <a:solidFill>
            <a:srgbClr val="194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03397" y="0"/>
            <a:ext cx="703385" cy="5715000"/>
          </a:xfrm>
          <a:prstGeom prst="rect">
            <a:avLst/>
          </a:prstGeom>
          <a:solidFill>
            <a:srgbClr val="2072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406781" y="0"/>
            <a:ext cx="703385" cy="5715000"/>
          </a:xfrm>
          <a:prstGeom prst="rect">
            <a:avLst/>
          </a:prstGeom>
          <a:solidFill>
            <a:srgbClr val="009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110166" y="0"/>
            <a:ext cx="703385" cy="5715000"/>
          </a:xfrm>
          <a:prstGeom prst="rect">
            <a:avLst/>
          </a:prstGeom>
          <a:solidFill>
            <a:srgbClr val="529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813548" y="0"/>
            <a:ext cx="703385" cy="5715000"/>
          </a:xfrm>
          <a:prstGeom prst="rect">
            <a:avLst/>
          </a:prstGeom>
          <a:solidFill>
            <a:srgbClr val="BFC9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16929" y="0"/>
            <a:ext cx="703385" cy="5715000"/>
          </a:xfrm>
          <a:prstGeom prst="rect">
            <a:avLst/>
          </a:prstGeom>
          <a:solidFill>
            <a:srgbClr val="FFD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20320" y="0"/>
            <a:ext cx="703385" cy="5715000"/>
          </a:xfrm>
          <a:prstGeom prst="rect">
            <a:avLst/>
          </a:prstGeom>
          <a:solidFill>
            <a:srgbClr val="FFB3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923701" y="0"/>
            <a:ext cx="703385" cy="5715000"/>
          </a:xfrm>
          <a:prstGeom prst="rect">
            <a:avLst/>
          </a:prstGeom>
          <a:solidFill>
            <a:srgbClr val="FC7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627082" y="0"/>
            <a:ext cx="703385" cy="5715000"/>
          </a:xfrm>
          <a:prstGeom prst="rect">
            <a:avLst/>
          </a:prstGeom>
          <a:solidFill>
            <a:srgbClr val="FF2F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330463" y="0"/>
            <a:ext cx="703385" cy="5715000"/>
          </a:xfrm>
          <a:prstGeom prst="rect">
            <a:avLst/>
          </a:prstGeom>
          <a:solidFill>
            <a:srgbClr val="FF1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033851" y="0"/>
            <a:ext cx="703385" cy="5715000"/>
          </a:xfrm>
          <a:prstGeom prst="rect">
            <a:avLst/>
          </a:prstGeom>
          <a:solidFill>
            <a:srgbClr val="B631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737232" y="0"/>
            <a:ext cx="703385" cy="5715000"/>
          </a:xfrm>
          <a:prstGeom prst="rect">
            <a:avLst/>
          </a:prstGeom>
          <a:solidFill>
            <a:srgbClr val="8511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440627" y="0"/>
            <a:ext cx="703385" cy="5715000"/>
          </a:xfrm>
          <a:prstGeom prst="rect">
            <a:avLst/>
          </a:prstGeom>
          <a:solidFill>
            <a:srgbClr val="737E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0" y="1"/>
            <a:ext cx="9144000" cy="575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33"/>
          <p:cNvGrpSpPr/>
          <p:nvPr/>
        </p:nvGrpSpPr>
        <p:grpSpPr>
          <a:xfrm>
            <a:off x="1043618" y="1271198"/>
            <a:ext cx="8100393" cy="578190"/>
            <a:chOff x="1875690" y="1525438"/>
            <a:chExt cx="10316310" cy="1217762"/>
          </a:xfrm>
          <a:scene3d>
            <a:camera prst="orthographicFront"/>
            <a:lightRig rig="threePt" dir="t">
              <a:rot lat="0" lon="0" rev="15600000"/>
            </a:lightRig>
          </a:scene3d>
        </p:grpSpPr>
        <p:sp>
          <p:nvSpPr>
            <p:cNvPr id="49" name="矩形 48"/>
            <p:cNvSpPr/>
            <p:nvPr/>
          </p:nvSpPr>
          <p:spPr>
            <a:xfrm>
              <a:off x="1875691" y="1525438"/>
              <a:ext cx="10316309" cy="1217762"/>
            </a:xfrm>
            <a:prstGeom prst="rect">
              <a:avLst/>
            </a:prstGeom>
            <a:noFill/>
            <a:ln>
              <a:noFill/>
            </a:ln>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49"/>
            <p:cNvSpPr/>
            <p:nvPr/>
          </p:nvSpPr>
          <p:spPr>
            <a:xfrm>
              <a:off x="1875690" y="1525438"/>
              <a:ext cx="2017538" cy="1217762"/>
            </a:xfrm>
            <a:prstGeom prst="rect">
              <a:avLst/>
            </a:prstGeom>
            <a:solidFill>
              <a:schemeClr val="accent3">
                <a:lumMod val="75000"/>
              </a:schemeClr>
            </a:solidFill>
            <a:ln>
              <a:noFill/>
            </a:ln>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1 </a:t>
              </a:r>
              <a:endParaRPr lang="zh-CN" altLang="en-US" sz="2800" b="1" dirty="0">
                <a:latin typeface="+mj-lt"/>
                <a:ea typeface="时尚中黑简体" panose="01010104010101010101" pitchFamily="2" charset="-122"/>
              </a:endParaRPr>
            </a:p>
          </p:txBody>
        </p:sp>
        <p:sp>
          <p:nvSpPr>
            <p:cNvPr id="51" name="文本框 50">
              <a:hlinkClick r:id="rId3" action="ppaction://hlinksldjump"/>
            </p:cNvPr>
            <p:cNvSpPr txBox="1"/>
            <p:nvPr/>
          </p:nvSpPr>
          <p:spPr>
            <a:xfrm>
              <a:off x="4351759" y="1529922"/>
              <a:ext cx="4053225" cy="1101987"/>
            </a:xfrm>
            <a:prstGeom prst="rect">
              <a:avLst/>
            </a:prstGeom>
            <a:noFill/>
            <a:sp3d/>
          </p:spPr>
          <p:txBody>
            <a:bodyPr wrap="none" rtlCol="0">
              <a:spAutoFit/>
            </a:bodyPr>
            <a:lstStyle/>
            <a:p>
              <a:r>
                <a:rPr lang="en-US" altLang="zh-CN" sz="2800" b="1" dirty="0">
                  <a:solidFill>
                    <a:srgbClr val="E22F31"/>
                  </a:solidFill>
                  <a:latin typeface="+mj-lt"/>
                  <a:ea typeface="张海山锐线体简" panose="02000000000000000000" charset="-122"/>
                </a:rPr>
                <a:t>Before Reading</a:t>
              </a:r>
              <a:endParaRPr lang="zh-CN" altLang="en-US" sz="2800" b="1" dirty="0">
                <a:solidFill>
                  <a:srgbClr val="E22F31"/>
                </a:solidFill>
                <a:latin typeface="+mj-lt"/>
                <a:ea typeface="张海山锐线体简" panose="02000000000000000000" charset="-122"/>
              </a:endParaRPr>
            </a:p>
          </p:txBody>
        </p:sp>
      </p:grpSp>
      <p:grpSp>
        <p:nvGrpSpPr>
          <p:cNvPr id="52" name="组合 34"/>
          <p:cNvGrpSpPr/>
          <p:nvPr/>
        </p:nvGrpSpPr>
        <p:grpSpPr>
          <a:xfrm>
            <a:off x="899592" y="1849390"/>
            <a:ext cx="8244408" cy="864096"/>
            <a:chOff x="1875691" y="2374008"/>
            <a:chExt cx="10316309" cy="1586954"/>
          </a:xfrm>
        </p:grpSpPr>
        <p:sp>
          <p:nvSpPr>
            <p:cNvPr id="53" name="矩形 52"/>
            <p:cNvSpPr/>
            <p:nvPr/>
          </p:nvSpPr>
          <p:spPr>
            <a:xfrm>
              <a:off x="1875691" y="2743200"/>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2055900" y="2374008"/>
              <a:ext cx="1982295" cy="105796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2</a:t>
              </a:r>
              <a:endParaRPr lang="zh-CN" altLang="en-US" sz="2800" b="1" dirty="0">
                <a:latin typeface="+mj-lt"/>
                <a:ea typeface="时尚中黑简体" panose="01010104010101010101" pitchFamily="2" charset="-122"/>
              </a:endParaRPr>
            </a:p>
          </p:txBody>
        </p:sp>
        <p:sp>
          <p:nvSpPr>
            <p:cNvPr id="55" name="文本框 54">
              <a:hlinkClick r:id="rId4" action="ppaction://hlinksldjump"/>
            </p:cNvPr>
            <p:cNvSpPr txBox="1"/>
            <p:nvPr/>
          </p:nvSpPr>
          <p:spPr>
            <a:xfrm>
              <a:off x="4488716" y="2374008"/>
              <a:ext cx="2837560" cy="960919"/>
            </a:xfrm>
            <a:prstGeom prst="rect">
              <a:avLst/>
            </a:prstGeom>
            <a:noFill/>
          </p:spPr>
          <p:txBody>
            <a:bodyPr wrap="none" rtlCol="0">
              <a:spAutoFit/>
            </a:bodyPr>
            <a:lstStyle/>
            <a:p>
              <a:r>
                <a:rPr lang="en-US" altLang="zh-CN" sz="2800" b="1" dirty="0">
                  <a:solidFill>
                    <a:schemeClr val="accent6">
                      <a:lumMod val="75000"/>
                    </a:schemeClr>
                  </a:solidFill>
                  <a:latin typeface="+mj-lt"/>
                  <a:ea typeface="张海山锐线体简" panose="02000000000000000000" charset="-122"/>
                </a:rPr>
                <a:t>In Reading</a:t>
              </a:r>
              <a:endParaRPr lang="zh-CN" altLang="en-US" sz="2800" b="1" dirty="0">
                <a:solidFill>
                  <a:schemeClr val="accent6">
                    <a:lumMod val="75000"/>
                  </a:schemeClr>
                </a:solidFill>
                <a:latin typeface="+mj-lt"/>
                <a:ea typeface="张海山锐线体简" panose="02000000000000000000" charset="-122"/>
              </a:endParaRPr>
            </a:p>
          </p:txBody>
        </p:sp>
      </p:grpSp>
      <p:grpSp>
        <p:nvGrpSpPr>
          <p:cNvPr id="56" name="组合 35"/>
          <p:cNvGrpSpPr/>
          <p:nvPr/>
        </p:nvGrpSpPr>
        <p:grpSpPr>
          <a:xfrm>
            <a:off x="1043608" y="2353446"/>
            <a:ext cx="8100392" cy="714054"/>
            <a:chOff x="1197734" y="3653300"/>
            <a:chExt cx="10994266" cy="1525424"/>
          </a:xfrm>
        </p:grpSpPr>
        <p:sp>
          <p:nvSpPr>
            <p:cNvPr id="57" name="矩形 56"/>
            <p:cNvSpPr/>
            <p:nvPr/>
          </p:nvSpPr>
          <p:spPr>
            <a:xfrm>
              <a:off x="1875691" y="3960962"/>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矩形 57"/>
            <p:cNvSpPr/>
            <p:nvPr/>
          </p:nvSpPr>
          <p:spPr>
            <a:xfrm>
              <a:off x="1197734" y="3807132"/>
              <a:ext cx="2150125" cy="121776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3</a:t>
              </a:r>
              <a:endParaRPr lang="zh-CN" altLang="en-US" sz="2800" b="1" dirty="0">
                <a:latin typeface="+mj-lt"/>
                <a:ea typeface="时尚中黑简体" panose="01010104010101010101" pitchFamily="2" charset="-122"/>
              </a:endParaRPr>
            </a:p>
          </p:txBody>
        </p:sp>
        <p:sp>
          <p:nvSpPr>
            <p:cNvPr id="59" name="文本框 58">
              <a:hlinkClick r:id="rId5" action="ppaction://hlinksldjump"/>
            </p:cNvPr>
            <p:cNvSpPr txBox="1"/>
            <p:nvPr/>
          </p:nvSpPr>
          <p:spPr>
            <a:xfrm>
              <a:off x="3836523" y="3653300"/>
              <a:ext cx="3887152" cy="1117748"/>
            </a:xfrm>
            <a:prstGeom prst="rect">
              <a:avLst/>
            </a:prstGeom>
            <a:noFill/>
          </p:spPr>
          <p:txBody>
            <a:bodyPr wrap="none" rtlCol="0">
              <a:spAutoFit/>
            </a:bodyPr>
            <a:lstStyle/>
            <a:p>
              <a:r>
                <a:rPr lang="en-US" altLang="zh-CN" sz="2800" b="1" dirty="0">
                  <a:solidFill>
                    <a:srgbClr val="E037D6"/>
                  </a:solidFill>
                  <a:latin typeface="+mj-lt"/>
                  <a:ea typeface="张海山锐线体简" panose="02000000000000000000" charset="-122"/>
                </a:rPr>
                <a:t>After Reading</a:t>
              </a:r>
              <a:endParaRPr lang="zh-CN" altLang="en-US" sz="2800" b="1" dirty="0">
                <a:solidFill>
                  <a:srgbClr val="E037D6"/>
                </a:solidFill>
                <a:latin typeface="+mj-lt"/>
                <a:ea typeface="张海山锐线体简" panose="02000000000000000000" charset="-122"/>
              </a:endParaRPr>
            </a:p>
          </p:txBody>
        </p:sp>
      </p:grpSp>
      <p:grpSp>
        <p:nvGrpSpPr>
          <p:cNvPr id="60" name="组合 36"/>
          <p:cNvGrpSpPr/>
          <p:nvPr/>
        </p:nvGrpSpPr>
        <p:grpSpPr>
          <a:xfrm>
            <a:off x="1043608" y="2929508"/>
            <a:ext cx="8100392" cy="714050"/>
            <a:chOff x="1875691" y="4871066"/>
            <a:chExt cx="10316309" cy="1525420"/>
          </a:xfrm>
        </p:grpSpPr>
        <p:sp>
          <p:nvSpPr>
            <p:cNvPr id="61" name="矩形 60"/>
            <p:cNvSpPr/>
            <p:nvPr/>
          </p:nvSpPr>
          <p:spPr>
            <a:xfrm>
              <a:off x="1875691" y="5178724"/>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a:off x="1875691" y="4871066"/>
              <a:ext cx="2017538" cy="121776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4</a:t>
              </a:r>
              <a:endParaRPr lang="zh-CN" altLang="en-US" sz="2800" b="1" dirty="0">
                <a:latin typeface="+mj-lt"/>
                <a:ea typeface="时尚中黑简体" panose="01010104010101010101" pitchFamily="2" charset="-122"/>
              </a:endParaRPr>
            </a:p>
          </p:txBody>
        </p:sp>
        <p:sp>
          <p:nvSpPr>
            <p:cNvPr id="63" name="文本框 62">
              <a:hlinkClick r:id="rId6" action="ppaction://hlinksldjump"/>
            </p:cNvPr>
            <p:cNvSpPr txBox="1"/>
            <p:nvPr/>
          </p:nvSpPr>
          <p:spPr>
            <a:xfrm>
              <a:off x="4351760" y="4871066"/>
              <a:ext cx="4385583" cy="1117751"/>
            </a:xfrm>
            <a:prstGeom prst="rect">
              <a:avLst/>
            </a:prstGeom>
            <a:noFill/>
          </p:spPr>
          <p:txBody>
            <a:bodyPr wrap="none" rtlCol="0">
              <a:spAutoFit/>
            </a:bodyPr>
            <a:lstStyle/>
            <a:p>
              <a:r>
                <a:rPr lang="en-US" altLang="zh-CN" sz="2800" b="1" dirty="0">
                  <a:solidFill>
                    <a:schemeClr val="accent5">
                      <a:lumMod val="75000"/>
                    </a:schemeClr>
                  </a:solidFill>
                  <a:latin typeface="+mj-lt"/>
                  <a:ea typeface="张海山锐线体简" panose="02000000000000000000" charset="-122"/>
                </a:rPr>
                <a:t>Critical Thinking</a:t>
              </a:r>
              <a:endParaRPr lang="zh-CN" altLang="en-US" sz="2800" b="1" dirty="0">
                <a:solidFill>
                  <a:schemeClr val="accent5">
                    <a:lumMod val="75000"/>
                  </a:schemeClr>
                </a:solidFill>
                <a:latin typeface="+mj-lt"/>
                <a:ea typeface="张海山锐线体简" panose="02000000000000000000" charset="-122"/>
              </a:endParaRPr>
            </a:p>
          </p:txBody>
        </p:sp>
      </p:grpSp>
      <p:sp>
        <p:nvSpPr>
          <p:cNvPr id="5" name="文本框 4"/>
          <p:cNvSpPr txBox="1"/>
          <p:nvPr/>
        </p:nvSpPr>
        <p:spPr>
          <a:xfrm>
            <a:off x="1115616" y="0"/>
            <a:ext cx="6840760" cy="892552"/>
          </a:xfrm>
          <a:prstGeom prst="rect">
            <a:avLst/>
          </a:prstGeom>
          <a:noFill/>
        </p:spPr>
        <p:txBody>
          <a:bodyPr wrap="square" rtlCol="0">
            <a:spAutoFit/>
          </a:bodyPr>
          <a:lstStyle/>
          <a:p>
            <a:pPr algn="ctr">
              <a:lnSpc>
                <a:spcPct val="130000"/>
              </a:lnSpc>
            </a:pPr>
            <a:r>
              <a:rPr kumimoji="1" lang="en-US" altLang="zh-CN" sz="4000" dirty="0">
                <a:solidFill>
                  <a:srgbClr val="4C4C4C"/>
                </a:solidFill>
                <a:latin typeface="+mj-lt"/>
                <a:ea typeface="微软雅黑" panose="020B0503020204020204" pitchFamily="34" charset="-122"/>
              </a:rPr>
              <a:t>CONTENTS</a:t>
            </a:r>
            <a:endParaRPr kumimoji="1" lang="zh-CN" altLang="en-US" sz="4000" dirty="0">
              <a:solidFill>
                <a:srgbClr val="4C4C4C"/>
              </a:solidFill>
              <a:latin typeface="+mj-lt"/>
              <a:ea typeface="微软雅黑" panose="020B0503020204020204" pitchFamily="34" charset="-122"/>
            </a:endParaRPr>
          </a:p>
        </p:txBody>
      </p:sp>
      <p:grpSp>
        <p:nvGrpSpPr>
          <p:cNvPr id="65" name="组合 35"/>
          <p:cNvGrpSpPr/>
          <p:nvPr/>
        </p:nvGrpSpPr>
        <p:grpSpPr>
          <a:xfrm>
            <a:off x="1043612" y="3505572"/>
            <a:ext cx="7879849" cy="642798"/>
            <a:chOff x="1295467" y="3609349"/>
            <a:chExt cx="10896533" cy="1569375"/>
          </a:xfrm>
        </p:grpSpPr>
        <p:sp>
          <p:nvSpPr>
            <p:cNvPr id="66" name="矩形 65"/>
            <p:cNvSpPr/>
            <p:nvPr/>
          </p:nvSpPr>
          <p:spPr>
            <a:xfrm>
              <a:off x="1875691" y="3960962"/>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矩形 66"/>
            <p:cNvSpPr/>
            <p:nvPr/>
          </p:nvSpPr>
          <p:spPr>
            <a:xfrm>
              <a:off x="1295467" y="3609350"/>
              <a:ext cx="2190654" cy="121776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5</a:t>
              </a:r>
              <a:endParaRPr lang="zh-CN" altLang="en-US" sz="2800" b="1" dirty="0">
                <a:latin typeface="+mj-lt"/>
                <a:ea typeface="时尚中黑简体" panose="01010104010101010101" pitchFamily="2" charset="-122"/>
              </a:endParaRPr>
            </a:p>
          </p:txBody>
        </p:sp>
        <p:sp>
          <p:nvSpPr>
            <p:cNvPr id="68" name="文本框 67">
              <a:hlinkClick r:id="rId7" action="ppaction://hlinksldjump"/>
            </p:cNvPr>
            <p:cNvSpPr txBox="1"/>
            <p:nvPr/>
          </p:nvSpPr>
          <p:spPr>
            <a:xfrm>
              <a:off x="3983997" y="3609349"/>
              <a:ext cx="4019212" cy="1277428"/>
            </a:xfrm>
            <a:prstGeom prst="rect">
              <a:avLst/>
            </a:prstGeom>
            <a:noFill/>
          </p:spPr>
          <p:txBody>
            <a:bodyPr wrap="none" rtlCol="0">
              <a:spAutoFit/>
            </a:bodyPr>
            <a:lstStyle/>
            <a:p>
              <a:r>
                <a:rPr lang="en-US" altLang="zh-CN" sz="2800" b="1" dirty="0">
                  <a:solidFill>
                    <a:schemeClr val="accent3"/>
                  </a:solidFill>
                  <a:latin typeface="+mj-lt"/>
                  <a:ea typeface="张海山锐线体简" panose="02000000000000000000" charset="-122"/>
                </a:rPr>
                <a:t>Culture Focus</a:t>
              </a:r>
              <a:endParaRPr lang="zh-CN" altLang="en-US" sz="2800" b="1" dirty="0">
                <a:solidFill>
                  <a:schemeClr val="accent3"/>
                </a:solidFill>
                <a:latin typeface="+mj-lt"/>
                <a:ea typeface="张海山锐线体简" panose="02000000000000000000" charset="-122"/>
              </a:endParaRPr>
            </a:p>
          </p:txBody>
        </p:sp>
      </p:grpSp>
      <p:grpSp>
        <p:nvGrpSpPr>
          <p:cNvPr id="43" name="组合 35"/>
          <p:cNvGrpSpPr/>
          <p:nvPr/>
        </p:nvGrpSpPr>
        <p:grpSpPr>
          <a:xfrm>
            <a:off x="1043612" y="4009628"/>
            <a:ext cx="7879849" cy="642798"/>
            <a:chOff x="1295467" y="3609349"/>
            <a:chExt cx="10896533" cy="1569375"/>
          </a:xfrm>
        </p:grpSpPr>
        <p:sp>
          <p:nvSpPr>
            <p:cNvPr id="44" name="矩形 43"/>
            <p:cNvSpPr/>
            <p:nvPr/>
          </p:nvSpPr>
          <p:spPr>
            <a:xfrm>
              <a:off x="1875691" y="3960962"/>
              <a:ext cx="10316309" cy="1217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p:cNvSpPr/>
            <p:nvPr/>
          </p:nvSpPr>
          <p:spPr>
            <a:xfrm>
              <a:off x="1295467" y="3609350"/>
              <a:ext cx="2190654" cy="121776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latin typeface="+mj-lt"/>
                  <a:ea typeface="时尚中黑简体" panose="01010104010101010101" pitchFamily="2" charset="-122"/>
                </a:rPr>
                <a:t>Part</a:t>
              </a:r>
              <a:r>
                <a:rPr lang="zh-CN" altLang="en-US" sz="2800" b="1" dirty="0">
                  <a:latin typeface="+mj-lt"/>
                  <a:ea typeface="时尚中黑简体" panose="01010104010101010101" pitchFamily="2" charset="-122"/>
                </a:rPr>
                <a:t> </a:t>
              </a:r>
              <a:r>
                <a:rPr lang="en-US" altLang="zh-CN" sz="2800" b="1" dirty="0">
                  <a:latin typeface="+mj-lt"/>
                  <a:ea typeface="时尚中黑简体" panose="01010104010101010101" pitchFamily="2" charset="-122"/>
                </a:rPr>
                <a:t>6</a:t>
              </a:r>
              <a:endParaRPr lang="zh-CN" altLang="en-US" sz="2800" b="1" dirty="0">
                <a:latin typeface="+mj-lt"/>
                <a:ea typeface="时尚中黑简体" panose="01010104010101010101" pitchFamily="2" charset="-122"/>
              </a:endParaRPr>
            </a:p>
          </p:txBody>
        </p:sp>
        <p:sp>
          <p:nvSpPr>
            <p:cNvPr id="46" name="文本框 45">
              <a:hlinkClick r:id="rId8" action="ppaction://hlinksldjump"/>
            </p:cNvPr>
            <p:cNvSpPr txBox="1"/>
            <p:nvPr/>
          </p:nvSpPr>
          <p:spPr>
            <a:xfrm>
              <a:off x="3983997" y="3609349"/>
              <a:ext cx="4184312" cy="1277428"/>
            </a:xfrm>
            <a:prstGeom prst="rect">
              <a:avLst/>
            </a:prstGeom>
            <a:noFill/>
          </p:spPr>
          <p:txBody>
            <a:bodyPr wrap="none" rtlCol="0">
              <a:spAutoFit/>
            </a:bodyPr>
            <a:lstStyle/>
            <a:p>
              <a:r>
                <a:rPr lang="en-US" altLang="zh-CN" sz="2800" b="1" dirty="0">
                  <a:solidFill>
                    <a:srgbClr val="4C4C4C"/>
                  </a:solidFill>
                  <a:latin typeface="+mj-lt"/>
                  <a:ea typeface="张海山锐线体简" panose="02000000000000000000" charset="-122"/>
                </a:rPr>
                <a:t>Home Reading</a:t>
              </a:r>
              <a:endParaRPr lang="zh-CN" altLang="en-US" sz="2800" b="1" dirty="0">
                <a:solidFill>
                  <a:srgbClr val="4C4C4C"/>
                </a:solidFill>
                <a:latin typeface="+mj-lt"/>
                <a:ea typeface="张海山锐线体简" panose="02000000000000000000" charset="-122"/>
              </a:endParaRPr>
            </a:p>
          </p:txBody>
        </p:sp>
      </p:grpSp>
    </p:spTree>
    <p:extLst>
      <p:ext uri="{BB962C8B-B14F-4D97-AF65-F5344CB8AC3E}">
        <p14:creationId xmlns:p14="http://schemas.microsoft.com/office/powerpoint/2010/main" val="29796724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Text Box 40">
            <a:hlinkClick r:id="rId3" action="ppaction://hlinksldjump"/>
          </p:cNvPr>
          <p:cNvSpPr txBox="1">
            <a:spLocks noChangeArrowheads="1"/>
          </p:cNvSpPr>
          <p:nvPr/>
        </p:nvSpPr>
        <p:spPr bwMode="auto">
          <a:xfrm>
            <a:off x="7594601" y="2677584"/>
            <a:ext cx="576263" cy="42473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lnSpc>
                <a:spcPct val="90000"/>
              </a:lnSpc>
            </a:pPr>
            <a:endParaRPr lang="zh-CN" altLang="zh-CN">
              <a:solidFill>
                <a:srgbClr val="3F3F3F"/>
              </a:solidFill>
              <a:latin typeface="Arial" charset="0"/>
            </a:endParaRPr>
          </a:p>
        </p:txBody>
      </p:sp>
      <p:sp>
        <p:nvSpPr>
          <p:cNvPr id="53255" name="Rectangle 47">
            <a:hlinkClick r:id="rId4" action="ppaction://hlinksldjump"/>
          </p:cNvPr>
          <p:cNvSpPr>
            <a:spLocks noChangeArrowheads="1"/>
          </p:cNvSpPr>
          <p:nvPr/>
        </p:nvSpPr>
        <p:spPr bwMode="auto">
          <a:xfrm>
            <a:off x="1692275" y="2943371"/>
            <a:ext cx="1150938"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53257" name="Text Box 49"/>
          <p:cNvSpPr txBox="1">
            <a:spLocks noChangeArrowheads="1"/>
          </p:cNvSpPr>
          <p:nvPr/>
        </p:nvSpPr>
        <p:spPr bwMode="auto">
          <a:xfrm>
            <a:off x="428730" y="847412"/>
            <a:ext cx="5688012" cy="493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lnSpc>
                <a:spcPct val="105000"/>
              </a:lnSpc>
              <a:spcBef>
                <a:spcPct val="50000"/>
              </a:spcBef>
            </a:pPr>
            <a:r>
              <a:rPr lang="en-US" altLang="zh-CN" dirty="0">
                <a:solidFill>
                  <a:srgbClr val="3F3F3F"/>
                </a:solidFill>
              </a:rPr>
              <a:t>     </a:t>
            </a:r>
            <a:r>
              <a:rPr lang="en-US" altLang="zh-CN" dirty="0">
                <a:solidFill>
                  <a:srgbClr val="3F3F3F"/>
                </a:solidFill>
                <a:latin typeface="+mn-lt"/>
              </a:rPr>
              <a:t>10  So he did</a:t>
            </a:r>
            <a:r>
              <a:rPr lang="en-US" altLang="zh-CN" dirty="0">
                <a:latin typeface="+mn-lt"/>
              </a:rPr>
              <a:t>. </a:t>
            </a:r>
            <a:r>
              <a:rPr lang="en-US" altLang="zh-CN" dirty="0">
                <a:solidFill>
                  <a:srgbClr val="C00000"/>
                </a:solidFill>
                <a:latin typeface="+mn-lt"/>
                <a:hlinkClick r:id="rId5" action="ppaction://hlinksldjump"/>
              </a:rPr>
              <a:t>Along with </a:t>
            </a:r>
            <a:r>
              <a:rPr lang="en-US" altLang="zh-CN" dirty="0">
                <a:latin typeface="+mn-lt"/>
              </a:rPr>
              <a:t>shaking the tension from his legs, he gently laid his pole at his feet. He began to stretch out his arms and upper body. The light </a:t>
            </a:r>
            <a:r>
              <a:rPr lang="en-US" altLang="zh-CN" dirty="0">
                <a:solidFill>
                  <a:srgbClr val="3F3F3F"/>
                </a:solidFill>
                <a:latin typeface="+mn-lt"/>
              </a:rPr>
              <a:t>breeze that was once there was now gone. He carefully picked up his pole. He felt his heart pounding. He was sure the crowd did, too.  </a:t>
            </a:r>
            <a:r>
              <a:rPr lang="en-US" altLang="zh-CN" u="sng" dirty="0">
                <a:solidFill>
                  <a:srgbClr val="C00000"/>
                </a:solidFill>
                <a:latin typeface="+mn-lt"/>
                <a:hlinkClick r:id="rId6" action="ppaction://hlinksldjump"/>
              </a:rPr>
              <a:t>The silence was deafening.</a:t>
            </a:r>
            <a:r>
              <a:rPr lang="en-US" altLang="zh-CN" dirty="0">
                <a:solidFill>
                  <a:srgbClr val="3F3F3F"/>
                </a:solidFill>
                <a:latin typeface="+mn-lt"/>
              </a:rPr>
              <a:t> When he heard the singing of some distant birds in flight, he knew it was his time to fly.</a:t>
            </a:r>
          </a:p>
          <a:p>
            <a:pPr algn="just" eaLnBrk="1" hangingPunct="1">
              <a:lnSpc>
                <a:spcPct val="105000"/>
              </a:lnSpc>
              <a:spcBef>
                <a:spcPct val="50000"/>
              </a:spcBef>
            </a:pPr>
            <a:r>
              <a:rPr lang="en-US" altLang="zh-CN" dirty="0">
                <a:solidFill>
                  <a:srgbClr val="3F3F3F"/>
                </a:solidFill>
                <a:latin typeface="+mn-lt"/>
              </a:rPr>
              <a:t> </a:t>
            </a:r>
          </a:p>
        </p:txBody>
      </p:sp>
      <p:pic>
        <p:nvPicPr>
          <p:cNvPr id="53258" name="Picture 50" descr="pic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23820" y="1707366"/>
            <a:ext cx="2341562" cy="1438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1" name="Rectangle 53">
            <a:hlinkClick r:id="rId8" action="ppaction://hlinksldjump"/>
          </p:cNvPr>
          <p:cNvSpPr>
            <a:spLocks noChangeArrowheads="1"/>
          </p:cNvSpPr>
          <p:nvPr/>
        </p:nvSpPr>
        <p:spPr bwMode="auto">
          <a:xfrm>
            <a:off x="5292726" y="3303204"/>
            <a:ext cx="1008063"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53262" name="Rectangle 54">
            <a:hlinkClick r:id="rId8" action="ppaction://hlinksldjump"/>
          </p:cNvPr>
          <p:cNvSpPr>
            <a:spLocks noChangeArrowheads="1"/>
          </p:cNvSpPr>
          <p:nvPr/>
        </p:nvSpPr>
        <p:spPr bwMode="auto">
          <a:xfrm>
            <a:off x="755651" y="3603507"/>
            <a:ext cx="576263"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18" name="标题 1"/>
          <p:cNvSpPr txBox="1">
            <a:spLocks/>
          </p:cNvSpPr>
          <p:nvPr/>
        </p:nvSpPr>
        <p:spPr>
          <a:xfrm>
            <a:off x="505097" y="72188"/>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Detailed Reading</a:t>
            </a:r>
            <a:endParaRPr lang="zh-CN" altLang="en-US" sz="3200" b="0" dirty="0"/>
          </a:p>
        </p:txBody>
      </p:sp>
    </p:spTree>
    <p:extLst>
      <p:ext uri="{BB962C8B-B14F-4D97-AF65-F5344CB8AC3E}">
        <p14:creationId xmlns:p14="http://schemas.microsoft.com/office/powerpoint/2010/main" val="3076525456"/>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Text Box 12"/>
          <p:cNvSpPr txBox="1">
            <a:spLocks noChangeArrowheads="1"/>
          </p:cNvSpPr>
          <p:nvPr/>
        </p:nvSpPr>
        <p:spPr bwMode="auto">
          <a:xfrm>
            <a:off x="505097" y="1057300"/>
            <a:ext cx="7993063" cy="395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lnSpc>
                <a:spcPct val="95000"/>
              </a:lnSpc>
            </a:pPr>
            <a:r>
              <a:rPr lang="en-US" altLang="zh-CN" dirty="0">
                <a:solidFill>
                  <a:srgbClr val="3F3F3F"/>
                </a:solidFill>
              </a:rPr>
              <a:t>      </a:t>
            </a:r>
            <a:r>
              <a:rPr lang="en-US" altLang="zh-CN" dirty="0">
                <a:solidFill>
                  <a:srgbClr val="3F3F3F"/>
                </a:solidFill>
                <a:latin typeface="+mn-lt"/>
              </a:rPr>
              <a:t>11 As he began sprinting down the runway, something felt wonderfully different, yet familiar. The surface below him felt like the country road he used to dream about. Visions of the golden wheat fields seemed to fill his thoughts. When he took a deep breath, it happened. He began to fly. His take-off was effortless. Michael Stone was now flying, just like in his childhood dreams. </a:t>
            </a:r>
            <a:r>
              <a:rPr lang="en-US" altLang="zh-CN" dirty="0">
                <a:latin typeface="+mn-lt"/>
              </a:rPr>
              <a:t>Only this time he knew he wasn’t dreaming.</a:t>
            </a:r>
            <a:r>
              <a:rPr lang="en-US" altLang="zh-CN" dirty="0">
                <a:solidFill>
                  <a:srgbClr val="3F3F3F"/>
                </a:solidFill>
                <a:latin typeface="+mn-lt"/>
              </a:rPr>
              <a:t> This was real. Everything seemed to be moving in slow motion. The air around him was the purest and freshest he had ever sensed. Michael was soaring like an eagle. </a:t>
            </a:r>
          </a:p>
        </p:txBody>
      </p:sp>
      <p:sp>
        <p:nvSpPr>
          <p:cNvPr id="15" name="标题 1"/>
          <p:cNvSpPr txBox="1">
            <a:spLocks/>
          </p:cNvSpPr>
          <p:nvPr/>
        </p:nvSpPr>
        <p:spPr>
          <a:xfrm>
            <a:off x="505097" y="72188"/>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Detailed Reading</a:t>
            </a:r>
            <a:endParaRPr lang="zh-CN" altLang="en-US" sz="3200" b="0" dirty="0"/>
          </a:p>
        </p:txBody>
      </p:sp>
    </p:spTree>
    <p:extLst>
      <p:ext uri="{BB962C8B-B14F-4D97-AF65-F5344CB8AC3E}">
        <p14:creationId xmlns:p14="http://schemas.microsoft.com/office/powerpoint/2010/main" val="3134940584"/>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3" name="Text Box 10"/>
          <p:cNvSpPr txBox="1">
            <a:spLocks noChangeArrowheads="1"/>
          </p:cNvSpPr>
          <p:nvPr/>
        </p:nvSpPr>
        <p:spPr bwMode="auto">
          <a:xfrm>
            <a:off x="147288" y="913284"/>
            <a:ext cx="720089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r>
              <a:rPr lang="en-US" altLang="zh-CN" dirty="0">
                <a:solidFill>
                  <a:srgbClr val="3F3F3F"/>
                </a:solidFill>
              </a:rPr>
              <a:t>     </a:t>
            </a:r>
            <a:r>
              <a:rPr lang="en-US" altLang="zh-CN" dirty="0">
                <a:solidFill>
                  <a:srgbClr val="3F3F3F"/>
                </a:solidFill>
                <a:latin typeface="+mn-lt"/>
              </a:rPr>
              <a:t>12 It was either the eruption of the people in the stands or the thump of his landing that </a:t>
            </a:r>
            <a:r>
              <a:rPr lang="en-US" altLang="zh-CN" dirty="0">
                <a:solidFill>
                  <a:srgbClr val="CC3300"/>
                </a:solidFill>
                <a:latin typeface="+mn-lt"/>
                <a:hlinkClick r:id="rId3" action="ppaction://hlinksldjump"/>
              </a:rPr>
              <a:t>brought</a:t>
            </a:r>
            <a:r>
              <a:rPr lang="en-US" altLang="zh-CN" dirty="0">
                <a:solidFill>
                  <a:srgbClr val="3F3F3F"/>
                </a:solidFill>
                <a:latin typeface="+mn-lt"/>
                <a:hlinkClick r:id="rId3" action="ppaction://hlinksldjump"/>
              </a:rPr>
              <a:t> Michael </a:t>
            </a:r>
            <a:r>
              <a:rPr lang="en-US" altLang="zh-CN" dirty="0">
                <a:solidFill>
                  <a:srgbClr val="CC3300"/>
                </a:solidFill>
                <a:latin typeface="+mn-lt"/>
                <a:hlinkClick r:id="rId3" action="ppaction://hlinksldjump"/>
              </a:rPr>
              <a:t>back to earth</a:t>
            </a:r>
            <a:r>
              <a:rPr lang="en-US" altLang="zh-CN" dirty="0">
                <a:solidFill>
                  <a:srgbClr val="3F3F3F"/>
                </a:solidFill>
                <a:latin typeface="+mn-lt"/>
              </a:rPr>
              <a:t>. On his back with that wonderful hot sun on his face, he knew he could only see </a:t>
            </a:r>
            <a:r>
              <a:rPr lang="en-US" altLang="zh-CN" dirty="0">
                <a:solidFill>
                  <a:srgbClr val="CC3300"/>
                </a:solidFill>
                <a:latin typeface="+mn-lt"/>
                <a:hlinkClick r:id="rId4" action="ppaction://hlinksldjump"/>
              </a:rPr>
              <a:t>in his mind’s eye</a:t>
            </a:r>
            <a:r>
              <a:rPr lang="en-US" altLang="zh-CN" dirty="0">
                <a:solidFill>
                  <a:srgbClr val="3F3F3F"/>
                </a:solidFill>
                <a:latin typeface="+mn-lt"/>
                <a:hlinkClick r:id="rId4" action="ppaction://hlinksldjump"/>
              </a:rPr>
              <a:t> </a:t>
            </a:r>
            <a:r>
              <a:rPr lang="en-US" altLang="zh-CN" dirty="0">
                <a:solidFill>
                  <a:srgbClr val="3F3F3F"/>
                </a:solidFill>
                <a:latin typeface="+mn-lt"/>
              </a:rPr>
              <a:t>the smile on his mother’s face. He knew his dad was probably smiling too, even laughing. What he didn’t know was that his dad was hugging his wife and crying. That’s right: Bert “If You want It, Work For It” Stone was crying like a baby in his wife’s arms. </a:t>
            </a:r>
          </a:p>
        </p:txBody>
      </p:sp>
      <p:pic>
        <p:nvPicPr>
          <p:cNvPr id="55305" name="Picture 12" descr="pic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1434" y="4225652"/>
            <a:ext cx="1907117" cy="139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6" name="Rectangle 13">
            <a:hlinkClick r:id="rId6" action="ppaction://hlinksldjump"/>
          </p:cNvPr>
          <p:cNvSpPr>
            <a:spLocks noChangeArrowheads="1"/>
          </p:cNvSpPr>
          <p:nvPr/>
        </p:nvSpPr>
        <p:spPr bwMode="auto">
          <a:xfrm>
            <a:off x="6227764" y="1083350"/>
            <a:ext cx="1152525"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55308" name="Rectangle 15">
            <a:hlinkClick r:id="rId7" action="ppaction://hlinksldjump"/>
          </p:cNvPr>
          <p:cNvSpPr>
            <a:spLocks noChangeArrowheads="1"/>
          </p:cNvSpPr>
          <p:nvPr/>
        </p:nvSpPr>
        <p:spPr bwMode="auto">
          <a:xfrm>
            <a:off x="6659563" y="1682632"/>
            <a:ext cx="1873250"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55309" name="Rectangle 16">
            <a:hlinkClick r:id="rId7" action="ppaction://hlinksldjump"/>
          </p:cNvPr>
          <p:cNvSpPr>
            <a:spLocks noChangeArrowheads="1"/>
          </p:cNvSpPr>
          <p:nvPr/>
        </p:nvSpPr>
        <p:spPr bwMode="auto">
          <a:xfrm>
            <a:off x="827089" y="1982933"/>
            <a:ext cx="504825"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15" name="标题 1"/>
          <p:cNvSpPr txBox="1">
            <a:spLocks/>
          </p:cNvSpPr>
          <p:nvPr/>
        </p:nvSpPr>
        <p:spPr>
          <a:xfrm>
            <a:off x="505097" y="72188"/>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Detailed Reading</a:t>
            </a:r>
            <a:endParaRPr lang="zh-CN" altLang="en-US" sz="3200" b="0" dirty="0"/>
          </a:p>
        </p:txBody>
      </p:sp>
    </p:spTree>
    <p:extLst>
      <p:ext uri="{BB962C8B-B14F-4D97-AF65-F5344CB8AC3E}">
        <p14:creationId xmlns:p14="http://schemas.microsoft.com/office/powerpoint/2010/main" val="1266193176"/>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3" name="Text Box 10"/>
          <p:cNvSpPr txBox="1">
            <a:spLocks noChangeArrowheads="1"/>
          </p:cNvSpPr>
          <p:nvPr/>
        </p:nvSpPr>
        <p:spPr bwMode="auto">
          <a:xfrm>
            <a:off x="397533" y="1268016"/>
            <a:ext cx="813727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r>
              <a:rPr lang="en-US" altLang="zh-CN" dirty="0">
                <a:solidFill>
                  <a:srgbClr val="3F3F3F"/>
                </a:solidFill>
                <a:latin typeface="+mn-lt"/>
              </a:rPr>
              <a:t>He was crying harder than Mildred had ever seen before. She also knew he was crying the greatest tears of all: tears of pride. Michael was immediately surrounded by people hugging </a:t>
            </a:r>
            <a:r>
              <a:rPr lang="en-US" altLang="zh-CN" dirty="0">
                <a:latin typeface="+mn-lt"/>
              </a:rPr>
              <a:t>and congratulating </a:t>
            </a:r>
            <a:r>
              <a:rPr lang="en-US" altLang="zh-CN" dirty="0">
                <a:solidFill>
                  <a:srgbClr val="3F3F3F"/>
                </a:solidFill>
                <a:latin typeface="+mn-lt"/>
              </a:rPr>
              <a:t>him on the greatest accomplishment of his life. He later went on that day to clear 17 feet 6½ inches: a National and International Junior Olympics record.</a:t>
            </a:r>
          </a:p>
          <a:p>
            <a:pPr algn="just" eaLnBrk="1" hangingPunct="1"/>
            <a:endParaRPr lang="en-US" altLang="zh-CN" dirty="0">
              <a:solidFill>
                <a:srgbClr val="3F3F3F"/>
              </a:solidFill>
            </a:endParaRPr>
          </a:p>
          <a:p>
            <a:pPr algn="just" eaLnBrk="1" hangingPunct="1"/>
            <a:r>
              <a:rPr lang="en-US" altLang="zh-CN" dirty="0">
                <a:solidFill>
                  <a:srgbClr val="3F3F3F"/>
                </a:solidFill>
              </a:rPr>
              <a:t> </a:t>
            </a:r>
          </a:p>
        </p:txBody>
      </p:sp>
      <p:pic>
        <p:nvPicPr>
          <p:cNvPr id="55305" name="Picture 12" descr="pic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9563" y="3674268"/>
            <a:ext cx="1907117" cy="139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6" name="Rectangle 13">
            <a:hlinkClick r:id="rId4" action="ppaction://hlinksldjump"/>
          </p:cNvPr>
          <p:cNvSpPr>
            <a:spLocks noChangeArrowheads="1"/>
          </p:cNvSpPr>
          <p:nvPr/>
        </p:nvSpPr>
        <p:spPr bwMode="auto">
          <a:xfrm>
            <a:off x="6227764" y="1083350"/>
            <a:ext cx="1152525"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55308" name="Rectangle 15">
            <a:hlinkClick r:id="rId5" action="ppaction://hlinksldjump"/>
          </p:cNvPr>
          <p:cNvSpPr>
            <a:spLocks noChangeArrowheads="1"/>
          </p:cNvSpPr>
          <p:nvPr/>
        </p:nvSpPr>
        <p:spPr bwMode="auto">
          <a:xfrm>
            <a:off x="6659563" y="1682632"/>
            <a:ext cx="1873250"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55309" name="Rectangle 16">
            <a:hlinkClick r:id="rId5" action="ppaction://hlinksldjump"/>
          </p:cNvPr>
          <p:cNvSpPr>
            <a:spLocks noChangeArrowheads="1"/>
          </p:cNvSpPr>
          <p:nvPr/>
        </p:nvSpPr>
        <p:spPr bwMode="auto">
          <a:xfrm>
            <a:off x="827089" y="1982933"/>
            <a:ext cx="504825"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15" name="标题 1"/>
          <p:cNvSpPr txBox="1">
            <a:spLocks/>
          </p:cNvSpPr>
          <p:nvPr/>
        </p:nvSpPr>
        <p:spPr>
          <a:xfrm>
            <a:off x="505097" y="72188"/>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solidFill>
                  <a:prstClr val="white"/>
                </a:solidFill>
              </a:rPr>
              <a:t>In Reading – Detailed Reading</a:t>
            </a:r>
            <a:endParaRPr lang="zh-CN" altLang="en-US" sz="3200" b="0" dirty="0">
              <a:solidFill>
                <a:prstClr val="white"/>
              </a:solidFill>
            </a:endParaRPr>
          </a:p>
        </p:txBody>
      </p:sp>
    </p:spTree>
    <p:extLst>
      <p:ext uri="{BB962C8B-B14F-4D97-AF65-F5344CB8AC3E}">
        <p14:creationId xmlns:p14="http://schemas.microsoft.com/office/powerpoint/2010/main" val="714877574"/>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8" name="Text Box 10"/>
          <p:cNvSpPr txBox="1">
            <a:spLocks noChangeArrowheads="1"/>
          </p:cNvSpPr>
          <p:nvPr/>
        </p:nvSpPr>
        <p:spPr bwMode="auto">
          <a:xfrm>
            <a:off x="505097" y="1129308"/>
            <a:ext cx="766646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r>
              <a:rPr lang="en-US" altLang="zh-CN" dirty="0">
                <a:solidFill>
                  <a:srgbClr val="3F3F3F"/>
                </a:solidFill>
              </a:rPr>
              <a:t>      </a:t>
            </a:r>
            <a:r>
              <a:rPr lang="en-US" altLang="zh-CN" dirty="0">
                <a:solidFill>
                  <a:srgbClr val="3F3F3F"/>
                </a:solidFill>
                <a:latin typeface="+mn-lt"/>
              </a:rPr>
              <a:t>13 With all the </a:t>
            </a:r>
            <a:r>
              <a:rPr lang="en-US" altLang="zh-CN" dirty="0">
                <a:latin typeface="+mn-lt"/>
              </a:rPr>
              <a:t>media a</a:t>
            </a:r>
            <a:r>
              <a:rPr lang="en-US" altLang="zh-CN" dirty="0">
                <a:solidFill>
                  <a:srgbClr val="3F3F3F"/>
                </a:solidFill>
                <a:latin typeface="+mn-lt"/>
              </a:rPr>
              <a:t>ttention and sponsorship possibilities, Michael’s life would never be the same again. It wasn’t just because he won the National Junior Olympics and set a new world record. And it wasn’t because he had just increased his personal best by 9½ inches. It was simply because Michael Stone is blind.</a:t>
            </a:r>
          </a:p>
        </p:txBody>
      </p:sp>
      <p:sp>
        <p:nvSpPr>
          <p:cNvPr id="56329" name="Rectangle 11">
            <a:hlinkClick r:id="rId3" action="ppaction://hlinksldjump"/>
          </p:cNvPr>
          <p:cNvSpPr>
            <a:spLocks noChangeArrowheads="1"/>
          </p:cNvSpPr>
          <p:nvPr/>
        </p:nvSpPr>
        <p:spPr bwMode="auto">
          <a:xfrm>
            <a:off x="2987676" y="1443183"/>
            <a:ext cx="2016125"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56330" name="Rectangle 12">
            <a:hlinkClick r:id="rId4" action="ppaction://hlinksldjump"/>
          </p:cNvPr>
          <p:cNvSpPr>
            <a:spLocks noChangeArrowheads="1"/>
          </p:cNvSpPr>
          <p:nvPr/>
        </p:nvSpPr>
        <p:spPr bwMode="auto">
          <a:xfrm>
            <a:off x="3635376" y="2702600"/>
            <a:ext cx="936625" cy="369332"/>
          </a:xfrm>
          <a:prstGeom prst="rect">
            <a:avLst/>
          </a:prstGeom>
          <a:solidFill>
            <a:srgbClr val="CC3300">
              <a:alpha val="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solidFill>
                <a:srgbClr val="3F3F3F"/>
              </a:solidFill>
            </a:endParaRPr>
          </a:p>
        </p:txBody>
      </p:sp>
      <p:sp>
        <p:nvSpPr>
          <p:cNvPr id="12" name="标题 1"/>
          <p:cNvSpPr txBox="1">
            <a:spLocks/>
          </p:cNvSpPr>
          <p:nvPr/>
        </p:nvSpPr>
        <p:spPr>
          <a:xfrm>
            <a:off x="505097" y="72188"/>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Detailed Reading</a:t>
            </a:r>
            <a:endParaRPr lang="zh-CN" altLang="en-US" sz="3200" b="0" dirty="0"/>
          </a:p>
        </p:txBody>
      </p:sp>
      <p:sp>
        <p:nvSpPr>
          <p:cNvPr id="7" name="文本框 8">
            <a:hlinkClick r:id="rId5" action="ppaction://hlinksldjump"/>
          </p:cNvPr>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786168754"/>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187575"/>
            <a:ext cx="7772400" cy="14700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sz="3600">
                <a:latin typeface="Trebuchet MS" pitchFamily="34" charset="0"/>
              </a:rPr>
              <a:t>D R _ word _ </a:t>
            </a:r>
            <a:r>
              <a:rPr lang="en-US" altLang="zh-CN">
                <a:solidFill>
                  <a:srgbClr val="CC3300"/>
                </a:solidFill>
              </a:rPr>
              <a:t>sweat</a:t>
            </a:r>
          </a:p>
        </p:txBody>
      </p:sp>
      <p:pic>
        <p:nvPicPr>
          <p:cNvPr id="5" name="Picture 3"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725" y="5948363"/>
            <a:ext cx="695325" cy="280987"/>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611188" y="1196975"/>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CC3300"/>
                </a:solidFill>
              </a:rPr>
              <a:t>sweat</a:t>
            </a:r>
            <a:endParaRPr lang="en-US" altLang="zh-CN" sz="2400" dirty="0"/>
          </a:p>
        </p:txBody>
      </p:sp>
      <p:sp>
        <p:nvSpPr>
          <p:cNvPr id="8" name="Rectangle 8"/>
          <p:cNvSpPr>
            <a:spLocks noChangeArrowheads="1"/>
          </p:cNvSpPr>
          <p:nvPr/>
        </p:nvSpPr>
        <p:spPr bwMode="auto">
          <a:xfrm>
            <a:off x="1116013" y="2278063"/>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The white shirts were sweated through</a:t>
            </a:r>
            <a:r>
              <a:rPr lang="en-US" altLang="zh-CN" sz="2400" dirty="0">
                <a:solidFill>
                  <a:srgbClr val="CC3300"/>
                </a:solidFill>
              </a:rPr>
              <a:t>.</a:t>
            </a:r>
          </a:p>
        </p:txBody>
      </p:sp>
      <p:sp>
        <p:nvSpPr>
          <p:cNvPr id="9" name="Rectangle 11"/>
          <p:cNvSpPr>
            <a:spLocks noChangeArrowheads="1"/>
          </p:cNvSpPr>
          <p:nvPr/>
        </p:nvSpPr>
        <p:spPr bwMode="auto">
          <a:xfrm>
            <a:off x="611188" y="1700213"/>
            <a:ext cx="2827337"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zh-CN" sz="2400" dirty="0">
                <a:latin typeface="Arial" charset="0"/>
              </a:rPr>
              <a:t>1. </a:t>
            </a:r>
            <a:r>
              <a:rPr lang="en-US" altLang="zh-CN" sz="2400" i="1" dirty="0">
                <a:latin typeface="Arial" charset="0"/>
              </a:rPr>
              <a:t>v.</a:t>
            </a:r>
            <a:r>
              <a:rPr lang="en-US" altLang="zh-CN" sz="2400" dirty="0">
                <a:latin typeface="Arial" charset="0"/>
              </a:rPr>
              <a:t> produce sweat</a:t>
            </a:r>
          </a:p>
        </p:txBody>
      </p:sp>
      <p:sp>
        <p:nvSpPr>
          <p:cNvPr id="11" name="Rectangle 13"/>
          <p:cNvSpPr>
            <a:spLocks noChangeArrowheads="1"/>
          </p:cNvSpPr>
          <p:nvPr/>
        </p:nvSpPr>
        <p:spPr bwMode="auto">
          <a:xfrm>
            <a:off x="1044575" y="2781300"/>
            <a:ext cx="604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He was sweating after working so hard.</a:t>
            </a:r>
          </a:p>
        </p:txBody>
      </p:sp>
      <p:sp>
        <p:nvSpPr>
          <p:cNvPr id="12" name="Rectangle 15"/>
          <p:cNvSpPr>
            <a:spLocks noChangeArrowheads="1"/>
          </p:cNvSpPr>
          <p:nvPr/>
        </p:nvSpPr>
        <p:spPr bwMode="auto">
          <a:xfrm>
            <a:off x="611188" y="3424664"/>
            <a:ext cx="8280400"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2. </a:t>
            </a:r>
            <a:r>
              <a:rPr lang="en-US" altLang="zh-CN" sz="2400" i="1" dirty="0"/>
              <a:t>n.</a:t>
            </a:r>
            <a:r>
              <a:rPr lang="en-US" altLang="zh-CN" sz="2400" dirty="0"/>
              <a:t> liquid which comes out from the body through the </a:t>
            </a:r>
          </a:p>
          <a:p>
            <a:r>
              <a:rPr lang="en-US" altLang="zh-CN" sz="2400" dirty="0"/>
              <a:t>    skin to cool it</a:t>
            </a:r>
          </a:p>
        </p:txBody>
      </p:sp>
      <p:sp>
        <p:nvSpPr>
          <p:cNvPr id="13" name="Text Box 24"/>
          <p:cNvSpPr txBox="1">
            <a:spLocks noChangeArrowheads="1"/>
          </p:cNvSpPr>
          <p:nvPr/>
        </p:nvSpPr>
        <p:spPr bwMode="auto">
          <a:xfrm>
            <a:off x="1082640" y="4348703"/>
            <a:ext cx="69135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charset="-122"/>
              </a:defRPr>
            </a:lvl1pPr>
            <a:lvl2pPr marL="627063">
              <a:defRPr>
                <a:solidFill>
                  <a:schemeClr val="tx1"/>
                </a:solidFill>
                <a:latin typeface="Arial" charset="0"/>
                <a:ea typeface="宋体" charset="-122"/>
              </a:defRPr>
            </a:lvl2pPr>
            <a:lvl3pPr>
              <a:defRPr>
                <a:solidFill>
                  <a:schemeClr val="tx1"/>
                </a:solidFill>
                <a:latin typeface="Arial" charset="0"/>
                <a:ea typeface="宋体" charset="-122"/>
              </a:defRPr>
            </a:lvl3pPr>
            <a:lvl4pPr>
              <a:defRPr>
                <a:solidFill>
                  <a:schemeClr val="tx1"/>
                </a:solidFill>
                <a:latin typeface="Arial" charset="0"/>
                <a:ea typeface="宋体" charset="-122"/>
              </a:defRPr>
            </a:lvl4pPr>
            <a:lvl5pPr>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r>
              <a:rPr lang="en-US" altLang="zh-CN" sz="2400" dirty="0">
                <a:latin typeface="Trebuchet MS" pitchFamily="34" charset="0"/>
              </a:rPr>
              <a:t>I was covered in sweat after running to catch the bus.</a:t>
            </a:r>
          </a:p>
        </p:txBody>
      </p:sp>
      <p:pic>
        <p:nvPicPr>
          <p:cNvPr id="18" name="Picture 15" descr="13"/>
          <p:cNvPicPr>
            <a:picLocks noChangeAspect="1" noChangeArrowheads="1"/>
          </p:cNvPicPr>
          <p:nvPr/>
        </p:nvPicPr>
        <p:blipFill>
          <a:blip r:embed="rId4"/>
          <a:srcRect/>
          <a:stretch>
            <a:fillRect/>
          </a:stretch>
        </p:blipFill>
        <p:spPr bwMode="auto">
          <a:xfrm>
            <a:off x="712619" y="2366491"/>
            <a:ext cx="314325" cy="261938"/>
          </a:xfrm>
          <a:prstGeom prst="rect">
            <a:avLst/>
          </a:prstGeom>
          <a:noFill/>
          <a:ln w="9525">
            <a:noFill/>
            <a:miter lim="800000"/>
            <a:headEnd/>
            <a:tailEnd/>
          </a:ln>
        </p:spPr>
      </p:pic>
      <p:pic>
        <p:nvPicPr>
          <p:cNvPr id="19" name="Picture 15" descr="13"/>
          <p:cNvPicPr>
            <a:picLocks noChangeAspect="1" noChangeArrowheads="1"/>
          </p:cNvPicPr>
          <p:nvPr/>
        </p:nvPicPr>
        <p:blipFill>
          <a:blip r:embed="rId4"/>
          <a:srcRect/>
          <a:stretch>
            <a:fillRect/>
          </a:stretch>
        </p:blipFill>
        <p:spPr bwMode="auto">
          <a:xfrm>
            <a:off x="685799" y="2878931"/>
            <a:ext cx="314325" cy="261938"/>
          </a:xfrm>
          <a:prstGeom prst="rect">
            <a:avLst/>
          </a:prstGeom>
          <a:noFill/>
          <a:ln w="9525">
            <a:noFill/>
            <a:miter lim="800000"/>
            <a:headEnd/>
            <a:tailEnd/>
          </a:ln>
        </p:spPr>
      </p:pic>
      <p:pic>
        <p:nvPicPr>
          <p:cNvPr id="20" name="Picture 15" descr="13"/>
          <p:cNvPicPr>
            <a:picLocks noChangeAspect="1" noChangeArrowheads="1"/>
          </p:cNvPicPr>
          <p:nvPr/>
        </p:nvPicPr>
        <p:blipFill>
          <a:blip r:embed="rId4"/>
          <a:srcRect/>
          <a:stretch>
            <a:fillRect/>
          </a:stretch>
        </p:blipFill>
        <p:spPr bwMode="auto">
          <a:xfrm>
            <a:off x="685800" y="4502264"/>
            <a:ext cx="314325" cy="261938"/>
          </a:xfrm>
          <a:prstGeom prst="rect">
            <a:avLst/>
          </a:prstGeom>
          <a:noFill/>
          <a:ln w="9525">
            <a:noFill/>
            <a:miter lim="800000"/>
            <a:headEnd/>
            <a:tailEnd/>
          </a:ln>
        </p:spPr>
      </p:pic>
      <p:sp>
        <p:nvSpPr>
          <p:cNvPr id="14" name="标题 1"/>
          <p:cNvSpPr>
            <a:spLocks noGrp="1"/>
          </p:cNvSpPr>
          <p:nvPr>
            <p:ph type="title"/>
          </p:nvPr>
        </p:nvSpPr>
        <p:spPr>
          <a:xfrm>
            <a:off x="436398" y="35705"/>
            <a:ext cx="8206046" cy="566446"/>
          </a:xfrm>
        </p:spPr>
        <p:txBody>
          <a:bodyPr>
            <a:normAutofit/>
          </a:bodyPr>
          <a:lstStyle/>
          <a:p>
            <a:r>
              <a:rPr lang="en-US" altLang="zh-CN" dirty="0"/>
              <a:t>In Reading - Language Focus</a:t>
            </a:r>
            <a:endParaRPr lang="zh-CN" altLang="en-US" dirty="0"/>
          </a:p>
        </p:txBody>
      </p:sp>
      <p:sp>
        <p:nvSpPr>
          <p:cNvPr id="15" name="文本框 8"/>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5"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12392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187575"/>
            <a:ext cx="7772400" cy="14700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sz="2400">
                <a:latin typeface="Trebuchet MS" pitchFamily="34" charset="0"/>
              </a:rPr>
              <a:t>D R _ word _ </a:t>
            </a:r>
            <a:r>
              <a:rPr lang="en-US" altLang="zh-CN" sz="2400">
                <a:solidFill>
                  <a:srgbClr val="CC3300"/>
                </a:solidFill>
              </a:rPr>
              <a:t>sweat</a:t>
            </a:r>
          </a:p>
        </p:txBody>
      </p:sp>
      <p:pic>
        <p:nvPicPr>
          <p:cNvPr id="5" name="Picture 3"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725" y="5948363"/>
            <a:ext cx="695325" cy="280987"/>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273850" y="841276"/>
            <a:ext cx="22036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CC3300"/>
                </a:solidFill>
              </a:rPr>
              <a:t>confront </a:t>
            </a:r>
            <a:r>
              <a:rPr lang="en-US" altLang="zh-CN" sz="2400" i="1" dirty="0" err="1"/>
              <a:t>vt.</a:t>
            </a:r>
            <a:r>
              <a:rPr lang="en-US" altLang="zh-CN" sz="2400" i="1" dirty="0"/>
              <a:t> </a:t>
            </a:r>
            <a:endParaRPr lang="en-US" altLang="zh-CN" sz="2400" b="1" dirty="0">
              <a:solidFill>
                <a:srgbClr val="CC3300"/>
              </a:solidFill>
            </a:endParaRPr>
          </a:p>
        </p:txBody>
      </p:sp>
      <p:sp>
        <p:nvSpPr>
          <p:cNvPr id="8" name="Rectangle 8"/>
          <p:cNvSpPr>
            <a:spLocks noChangeArrowheads="1"/>
          </p:cNvSpPr>
          <p:nvPr/>
        </p:nvSpPr>
        <p:spPr bwMode="auto">
          <a:xfrm>
            <a:off x="685800" y="2392466"/>
            <a:ext cx="89495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dirty="0"/>
              <a:t>I got very nervous when I was </a:t>
            </a:r>
            <a:r>
              <a:rPr lang="en-US" altLang="zh-CN" sz="2400" i="1" dirty="0"/>
              <a:t>confronted </a:t>
            </a:r>
            <a:r>
              <a:rPr lang="en-US" altLang="zh-CN" sz="2400" dirty="0"/>
              <a:t>with the TV camera.</a:t>
            </a:r>
          </a:p>
        </p:txBody>
      </p:sp>
      <p:sp>
        <p:nvSpPr>
          <p:cNvPr id="9" name="Rectangle 11"/>
          <p:cNvSpPr>
            <a:spLocks noChangeArrowheads="1"/>
          </p:cNvSpPr>
          <p:nvPr/>
        </p:nvSpPr>
        <p:spPr bwMode="auto">
          <a:xfrm>
            <a:off x="279322" y="1423855"/>
            <a:ext cx="7968848"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dirty="0"/>
              <a:t>come face to face with, esp. in competition or hostility; deal with </a:t>
            </a:r>
            <a:r>
              <a:rPr lang="zh-CN" altLang="en-US" sz="2400" dirty="0"/>
              <a:t>面对（尤指比赛或敌对行动）；应对，处理</a:t>
            </a:r>
            <a:endParaRPr lang="en-US" altLang="zh-CN" sz="2400" dirty="0">
              <a:latin typeface="Arial" charset="0"/>
            </a:endParaRPr>
          </a:p>
        </p:txBody>
      </p:sp>
      <p:pic>
        <p:nvPicPr>
          <p:cNvPr id="17" name="Picture 17" descr="14"/>
          <p:cNvPicPr>
            <a:picLocks noChangeAspect="1" noChangeArrowheads="1"/>
          </p:cNvPicPr>
          <p:nvPr/>
        </p:nvPicPr>
        <p:blipFill>
          <a:blip r:embed="rId4"/>
          <a:srcRect/>
          <a:stretch>
            <a:fillRect/>
          </a:stretch>
        </p:blipFill>
        <p:spPr bwMode="auto">
          <a:xfrm>
            <a:off x="273850" y="4098392"/>
            <a:ext cx="314325" cy="261938"/>
          </a:xfrm>
          <a:prstGeom prst="rect">
            <a:avLst/>
          </a:prstGeom>
          <a:noFill/>
          <a:ln w="9525">
            <a:noFill/>
            <a:miter lim="800000"/>
            <a:headEnd/>
            <a:tailEnd/>
          </a:ln>
        </p:spPr>
      </p:pic>
      <p:pic>
        <p:nvPicPr>
          <p:cNvPr id="18" name="Picture 17" descr="14"/>
          <p:cNvPicPr>
            <a:picLocks noChangeAspect="1" noChangeArrowheads="1"/>
          </p:cNvPicPr>
          <p:nvPr/>
        </p:nvPicPr>
        <p:blipFill>
          <a:blip r:embed="rId4"/>
          <a:srcRect/>
          <a:stretch>
            <a:fillRect/>
          </a:stretch>
        </p:blipFill>
        <p:spPr bwMode="auto">
          <a:xfrm>
            <a:off x="307028" y="3020310"/>
            <a:ext cx="314325" cy="261938"/>
          </a:xfrm>
          <a:prstGeom prst="rect">
            <a:avLst/>
          </a:prstGeom>
          <a:noFill/>
          <a:ln w="9525">
            <a:noFill/>
            <a:miter lim="800000"/>
            <a:headEnd/>
            <a:tailEnd/>
          </a:ln>
        </p:spPr>
      </p:pic>
      <p:sp>
        <p:nvSpPr>
          <p:cNvPr id="19" name="Rectangle 8"/>
          <p:cNvSpPr>
            <a:spLocks noChangeArrowheads="1"/>
          </p:cNvSpPr>
          <p:nvPr/>
        </p:nvSpPr>
        <p:spPr bwMode="auto">
          <a:xfrm>
            <a:off x="730250" y="3944831"/>
            <a:ext cx="741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It’s an issue we’ll have to </a:t>
            </a:r>
            <a:r>
              <a:rPr lang="en-US" altLang="zh-CN" sz="2400" i="1" dirty="0"/>
              <a:t>confront </a:t>
            </a:r>
            <a:r>
              <a:rPr lang="en-US" altLang="zh-CN" sz="2400" dirty="0"/>
              <a:t>at some point, no matter how unpleasant it is.</a:t>
            </a:r>
          </a:p>
        </p:txBody>
      </p:sp>
      <p:sp>
        <p:nvSpPr>
          <p:cNvPr id="20" name="Rectangle 8"/>
          <p:cNvSpPr>
            <a:spLocks noChangeArrowheads="1"/>
          </p:cNvSpPr>
          <p:nvPr/>
        </p:nvSpPr>
        <p:spPr bwMode="auto">
          <a:xfrm>
            <a:off x="775844" y="3342431"/>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dirty="0"/>
              <a:t>不管它有多讨厌，我们终究要面对这个问题。</a:t>
            </a:r>
            <a:r>
              <a:rPr lang="en-US" altLang="zh-CN" sz="2400" dirty="0">
                <a:solidFill>
                  <a:srgbClr val="CC3300"/>
                </a:solidFill>
              </a:rPr>
              <a:t>.</a:t>
            </a:r>
          </a:p>
        </p:txBody>
      </p:sp>
      <p:sp>
        <p:nvSpPr>
          <p:cNvPr id="3" name="矩形 2"/>
          <p:cNvSpPr/>
          <p:nvPr/>
        </p:nvSpPr>
        <p:spPr>
          <a:xfrm>
            <a:off x="775844" y="2918761"/>
            <a:ext cx="4801314" cy="461665"/>
          </a:xfrm>
          <a:prstGeom prst="rect">
            <a:avLst/>
          </a:prstGeom>
        </p:spPr>
        <p:txBody>
          <a:bodyPr wrap="none">
            <a:spAutoFit/>
          </a:bodyPr>
          <a:lstStyle/>
          <a:p>
            <a:r>
              <a:rPr lang="zh-CN" altLang="en-US" sz="2400" dirty="0"/>
              <a:t>面对电视镜头，我变得紧张万分。</a:t>
            </a:r>
          </a:p>
        </p:txBody>
      </p:sp>
      <p:pic>
        <p:nvPicPr>
          <p:cNvPr id="21" name="Picture 15" descr="13"/>
          <p:cNvPicPr>
            <a:picLocks noChangeAspect="1" noChangeArrowheads="1"/>
          </p:cNvPicPr>
          <p:nvPr/>
        </p:nvPicPr>
        <p:blipFill>
          <a:blip r:embed="rId5"/>
          <a:srcRect/>
          <a:stretch>
            <a:fillRect/>
          </a:stretch>
        </p:blipFill>
        <p:spPr bwMode="auto">
          <a:xfrm>
            <a:off x="307028" y="3442294"/>
            <a:ext cx="314325" cy="261938"/>
          </a:xfrm>
          <a:prstGeom prst="rect">
            <a:avLst/>
          </a:prstGeom>
          <a:noFill/>
          <a:ln w="9525">
            <a:noFill/>
            <a:miter lim="800000"/>
            <a:headEnd/>
            <a:tailEnd/>
          </a:ln>
        </p:spPr>
      </p:pic>
      <p:pic>
        <p:nvPicPr>
          <p:cNvPr id="22" name="Picture 15" descr="13"/>
          <p:cNvPicPr>
            <a:picLocks noChangeAspect="1" noChangeArrowheads="1"/>
          </p:cNvPicPr>
          <p:nvPr/>
        </p:nvPicPr>
        <p:blipFill>
          <a:blip r:embed="rId5"/>
          <a:srcRect/>
          <a:stretch>
            <a:fillRect/>
          </a:stretch>
        </p:blipFill>
        <p:spPr bwMode="auto">
          <a:xfrm>
            <a:off x="298848" y="2492329"/>
            <a:ext cx="314325" cy="261938"/>
          </a:xfrm>
          <a:prstGeom prst="rect">
            <a:avLst/>
          </a:prstGeom>
          <a:noFill/>
          <a:ln w="9525">
            <a:noFill/>
            <a:miter lim="800000"/>
            <a:headEnd/>
            <a:tailEnd/>
          </a:ln>
        </p:spPr>
      </p:pic>
      <p:sp>
        <p:nvSpPr>
          <p:cNvPr id="15"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16" name="文本框 8">
            <a:hlinkClick r:id="rId6" action="ppaction://hlinksldjump"/>
          </p:cNvPr>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6"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96523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20"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725" y="5948363"/>
            <a:ext cx="695325" cy="280987"/>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604780" y="804247"/>
            <a:ext cx="23110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CC3300"/>
                </a:solidFill>
              </a:rPr>
              <a:t>highlight </a:t>
            </a:r>
            <a:r>
              <a:rPr lang="en-US" altLang="zh-CN" sz="2400" i="1" dirty="0">
                <a:solidFill>
                  <a:srgbClr val="3F3F3F"/>
                </a:solidFill>
              </a:rPr>
              <a:t>n</a:t>
            </a:r>
            <a:r>
              <a:rPr lang="en-US" altLang="zh-CN" sz="2400" dirty="0">
                <a:solidFill>
                  <a:srgbClr val="3F3F3F"/>
                </a:solidFill>
              </a:rPr>
              <a:t>. </a:t>
            </a:r>
            <a:endParaRPr lang="en-US" altLang="zh-CN" sz="2400" b="1" dirty="0">
              <a:solidFill>
                <a:srgbClr val="CC3300"/>
              </a:solidFill>
            </a:endParaRPr>
          </a:p>
        </p:txBody>
      </p:sp>
      <p:sp>
        <p:nvSpPr>
          <p:cNvPr id="8" name="Rectangle 8"/>
          <p:cNvSpPr>
            <a:spLocks noChangeArrowheads="1"/>
          </p:cNvSpPr>
          <p:nvPr/>
        </p:nvSpPr>
        <p:spPr bwMode="auto">
          <a:xfrm>
            <a:off x="1023074" y="2388660"/>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solidFill>
                  <a:srgbClr val="3F3F3F"/>
                </a:solidFill>
              </a:rPr>
              <a:t>Highlights of the match will be shown after the news.</a:t>
            </a:r>
          </a:p>
        </p:txBody>
      </p:sp>
      <p:sp>
        <p:nvSpPr>
          <p:cNvPr id="9" name="Rectangle 11"/>
          <p:cNvSpPr>
            <a:spLocks noChangeArrowheads="1"/>
          </p:cNvSpPr>
          <p:nvPr/>
        </p:nvSpPr>
        <p:spPr bwMode="auto">
          <a:xfrm>
            <a:off x="620786" y="1265912"/>
            <a:ext cx="8415710"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dirty="0">
                <a:solidFill>
                  <a:srgbClr val="3F3F3F"/>
                </a:solidFill>
              </a:rPr>
              <a:t>the best or most exciting, or interesting part of </a:t>
            </a:r>
            <a:r>
              <a:rPr lang="en-US" altLang="zh-CN" sz="2400" dirty="0" err="1">
                <a:solidFill>
                  <a:srgbClr val="3F3F3F"/>
                </a:solidFill>
              </a:rPr>
              <a:t>sth</a:t>
            </a:r>
            <a:r>
              <a:rPr lang="en-US" altLang="zh-CN" sz="2400" dirty="0">
                <a:solidFill>
                  <a:srgbClr val="3F3F3F"/>
                </a:solidFill>
              </a:rPr>
              <a:t>. </a:t>
            </a:r>
          </a:p>
          <a:p>
            <a:r>
              <a:rPr lang="zh-CN" altLang="en-US" sz="2400" dirty="0">
                <a:solidFill>
                  <a:srgbClr val="3F3F3F"/>
                </a:solidFill>
              </a:rPr>
              <a:t>最精彩的部分</a:t>
            </a:r>
          </a:p>
        </p:txBody>
      </p:sp>
      <p:pic>
        <p:nvPicPr>
          <p:cNvPr id="17" name="Picture 17" descr="14"/>
          <p:cNvPicPr>
            <a:picLocks noChangeAspect="1" noChangeArrowheads="1"/>
          </p:cNvPicPr>
          <p:nvPr/>
        </p:nvPicPr>
        <p:blipFill>
          <a:blip r:embed="rId4"/>
          <a:srcRect/>
          <a:stretch>
            <a:fillRect/>
          </a:stretch>
        </p:blipFill>
        <p:spPr bwMode="auto">
          <a:xfrm>
            <a:off x="578184" y="4098392"/>
            <a:ext cx="314325" cy="261938"/>
          </a:xfrm>
          <a:prstGeom prst="rect">
            <a:avLst/>
          </a:prstGeom>
          <a:noFill/>
          <a:ln w="9525">
            <a:noFill/>
            <a:miter lim="800000"/>
            <a:headEnd/>
            <a:tailEnd/>
          </a:ln>
        </p:spPr>
      </p:pic>
      <p:pic>
        <p:nvPicPr>
          <p:cNvPr id="18" name="Picture 17" descr="14"/>
          <p:cNvPicPr>
            <a:picLocks noChangeAspect="1" noChangeArrowheads="1"/>
          </p:cNvPicPr>
          <p:nvPr/>
        </p:nvPicPr>
        <p:blipFill>
          <a:blip r:embed="rId4"/>
          <a:srcRect/>
          <a:stretch>
            <a:fillRect/>
          </a:stretch>
        </p:blipFill>
        <p:spPr bwMode="auto">
          <a:xfrm>
            <a:off x="604781" y="2935835"/>
            <a:ext cx="314325" cy="261938"/>
          </a:xfrm>
          <a:prstGeom prst="rect">
            <a:avLst/>
          </a:prstGeom>
          <a:noFill/>
          <a:ln w="9525">
            <a:noFill/>
            <a:miter lim="800000"/>
            <a:headEnd/>
            <a:tailEnd/>
          </a:ln>
        </p:spPr>
      </p:pic>
      <p:sp>
        <p:nvSpPr>
          <p:cNvPr id="19" name="Rectangle 8"/>
          <p:cNvSpPr>
            <a:spLocks noChangeArrowheads="1"/>
          </p:cNvSpPr>
          <p:nvPr/>
        </p:nvSpPr>
        <p:spPr bwMode="auto">
          <a:xfrm>
            <a:off x="1082506" y="3813863"/>
            <a:ext cx="741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solidFill>
                  <a:srgbClr val="3F3F3F"/>
                </a:solidFill>
              </a:rPr>
              <a:t>A highlight of his career was serving as China’s ambassador to the UK.</a:t>
            </a:r>
          </a:p>
        </p:txBody>
      </p:sp>
      <p:sp>
        <p:nvSpPr>
          <p:cNvPr id="20" name="Rectangle 8"/>
          <p:cNvSpPr>
            <a:spLocks noChangeArrowheads="1"/>
          </p:cNvSpPr>
          <p:nvPr/>
        </p:nvSpPr>
        <p:spPr bwMode="auto">
          <a:xfrm>
            <a:off x="1082506" y="3342431"/>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dirty="0">
                <a:solidFill>
                  <a:srgbClr val="3F3F3F"/>
                </a:solidFill>
              </a:rPr>
              <a:t>担任中国驻英国大使是他职业生涯的高光时刻。</a:t>
            </a:r>
          </a:p>
        </p:txBody>
      </p:sp>
      <p:sp>
        <p:nvSpPr>
          <p:cNvPr id="3" name="矩形 2"/>
          <p:cNvSpPr/>
          <p:nvPr/>
        </p:nvSpPr>
        <p:spPr>
          <a:xfrm>
            <a:off x="1065575" y="2864665"/>
            <a:ext cx="5109091" cy="461665"/>
          </a:xfrm>
          <a:prstGeom prst="rect">
            <a:avLst/>
          </a:prstGeom>
        </p:spPr>
        <p:txBody>
          <a:bodyPr wrap="none">
            <a:spAutoFit/>
          </a:bodyPr>
          <a:lstStyle/>
          <a:p>
            <a:r>
              <a:rPr lang="zh-CN" altLang="en-US" sz="2400" dirty="0">
                <a:solidFill>
                  <a:srgbClr val="3F3F3F"/>
                </a:solidFill>
              </a:rPr>
              <a:t>比赛的精彩片断将在新闻之后播出。</a:t>
            </a:r>
          </a:p>
        </p:txBody>
      </p:sp>
      <p:pic>
        <p:nvPicPr>
          <p:cNvPr id="21" name="Picture 15" descr="13"/>
          <p:cNvPicPr>
            <a:picLocks noChangeAspect="1" noChangeArrowheads="1"/>
          </p:cNvPicPr>
          <p:nvPr/>
        </p:nvPicPr>
        <p:blipFill>
          <a:blip r:embed="rId5"/>
          <a:srcRect/>
          <a:stretch>
            <a:fillRect/>
          </a:stretch>
        </p:blipFill>
        <p:spPr bwMode="auto">
          <a:xfrm>
            <a:off x="604780" y="3442294"/>
            <a:ext cx="314325" cy="261938"/>
          </a:xfrm>
          <a:prstGeom prst="rect">
            <a:avLst/>
          </a:prstGeom>
          <a:noFill/>
          <a:ln w="9525">
            <a:noFill/>
            <a:miter lim="800000"/>
            <a:headEnd/>
            <a:tailEnd/>
          </a:ln>
        </p:spPr>
      </p:pic>
      <p:pic>
        <p:nvPicPr>
          <p:cNvPr id="22" name="Picture 15" descr="13"/>
          <p:cNvPicPr>
            <a:picLocks noChangeAspect="1" noChangeArrowheads="1"/>
          </p:cNvPicPr>
          <p:nvPr/>
        </p:nvPicPr>
        <p:blipFill>
          <a:blip r:embed="rId5"/>
          <a:srcRect/>
          <a:stretch>
            <a:fillRect/>
          </a:stretch>
        </p:blipFill>
        <p:spPr bwMode="auto">
          <a:xfrm>
            <a:off x="613527" y="2490470"/>
            <a:ext cx="314325" cy="261938"/>
          </a:xfrm>
          <a:prstGeom prst="rect">
            <a:avLst/>
          </a:prstGeom>
          <a:noFill/>
          <a:ln w="9525">
            <a:noFill/>
            <a:miter lim="800000"/>
            <a:headEnd/>
            <a:tailEnd/>
          </a:ln>
        </p:spPr>
      </p:pic>
      <p:sp>
        <p:nvSpPr>
          <p:cNvPr id="14" name="标题 1"/>
          <p:cNvSpPr>
            <a:spLocks noGrp="1"/>
          </p:cNvSpPr>
          <p:nvPr>
            <p:ph type="title"/>
          </p:nvPr>
        </p:nvSpPr>
        <p:spPr/>
        <p:txBody>
          <a:bodyPr>
            <a:normAutofit/>
          </a:bodyPr>
          <a:lstStyle/>
          <a:p>
            <a:r>
              <a:rPr lang="en-US" altLang="zh-CN" dirty="0"/>
              <a:t>In Reading - Language Focus</a:t>
            </a:r>
            <a:endParaRPr lang="zh-CN" altLang="en-US" dirty="0"/>
          </a:p>
        </p:txBody>
      </p:sp>
    </p:spTree>
    <p:extLst>
      <p:ext uri="{BB962C8B-B14F-4D97-AF65-F5344CB8AC3E}">
        <p14:creationId xmlns:p14="http://schemas.microsoft.com/office/powerpoint/2010/main" val="172678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20"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2187575"/>
            <a:ext cx="7772400" cy="1470025"/>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sz="2400">
                <a:solidFill>
                  <a:prstClr val="white"/>
                </a:solidFill>
                <a:latin typeface="Trebuchet MS" pitchFamily="34" charset="0"/>
              </a:rPr>
              <a:t>D R _ word _ </a:t>
            </a:r>
            <a:r>
              <a:rPr lang="en-US" altLang="zh-CN" sz="2400">
                <a:solidFill>
                  <a:srgbClr val="CC3300"/>
                </a:solidFill>
              </a:rPr>
              <a:t>sweat</a:t>
            </a:r>
          </a:p>
        </p:txBody>
      </p:sp>
      <p:pic>
        <p:nvPicPr>
          <p:cNvPr id="5" name="Picture 3" descr="back">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725" y="5948363"/>
            <a:ext cx="695325" cy="280987"/>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539552" y="747416"/>
            <a:ext cx="24482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CC3300"/>
                </a:solidFill>
              </a:rPr>
              <a:t>highlight  </a:t>
            </a:r>
            <a:r>
              <a:rPr lang="en-US" altLang="zh-CN" sz="2400" i="1" dirty="0">
                <a:solidFill>
                  <a:srgbClr val="3F3F3F"/>
                </a:solidFill>
              </a:rPr>
              <a:t>v</a:t>
            </a:r>
            <a:r>
              <a:rPr lang="en-US" altLang="zh-CN" sz="2400" dirty="0">
                <a:solidFill>
                  <a:srgbClr val="3F3F3F"/>
                </a:solidFill>
              </a:rPr>
              <a:t>. </a:t>
            </a:r>
            <a:endParaRPr lang="en-US" altLang="zh-CN" sz="2400" dirty="0">
              <a:solidFill>
                <a:srgbClr val="CC3300"/>
              </a:solidFill>
            </a:endParaRPr>
          </a:p>
        </p:txBody>
      </p:sp>
      <p:sp>
        <p:nvSpPr>
          <p:cNvPr id="8" name="Rectangle 8"/>
          <p:cNvSpPr>
            <a:spLocks noChangeArrowheads="1"/>
          </p:cNvSpPr>
          <p:nvPr/>
        </p:nvSpPr>
        <p:spPr bwMode="auto">
          <a:xfrm>
            <a:off x="1065575" y="1788495"/>
            <a:ext cx="741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solidFill>
                  <a:srgbClr val="3F3F3F"/>
                </a:solidFill>
              </a:rPr>
              <a:t>The report highlights the major problems facing society today.</a:t>
            </a:r>
          </a:p>
        </p:txBody>
      </p:sp>
      <p:sp>
        <p:nvSpPr>
          <p:cNvPr id="9" name="Rectangle 11"/>
          <p:cNvSpPr>
            <a:spLocks noChangeArrowheads="1"/>
          </p:cNvSpPr>
          <p:nvPr/>
        </p:nvSpPr>
        <p:spPr bwMode="auto">
          <a:xfrm>
            <a:off x="606107" y="1111058"/>
            <a:ext cx="7998342"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dirty="0">
                <a:solidFill>
                  <a:srgbClr val="3F3F3F"/>
                </a:solidFill>
              </a:rPr>
              <a:t>1) to emphasize </a:t>
            </a:r>
            <a:r>
              <a:rPr lang="en-US" altLang="zh-CN" sz="2400" dirty="0" err="1">
                <a:solidFill>
                  <a:srgbClr val="3F3F3F"/>
                </a:solidFill>
              </a:rPr>
              <a:t>sth</a:t>
            </a:r>
            <a:r>
              <a:rPr lang="en-US" altLang="zh-CN" sz="2400" dirty="0">
                <a:solidFill>
                  <a:srgbClr val="3F3F3F"/>
                </a:solidFill>
              </a:rPr>
              <a:t>. so that people give it more attention </a:t>
            </a:r>
            <a:r>
              <a:rPr lang="zh-CN" altLang="en-US" sz="2400" dirty="0">
                <a:solidFill>
                  <a:srgbClr val="3F3F3F"/>
                </a:solidFill>
              </a:rPr>
              <a:t>突出；强调</a:t>
            </a:r>
          </a:p>
        </p:txBody>
      </p:sp>
      <p:pic>
        <p:nvPicPr>
          <p:cNvPr id="17" name="Picture 17" descr="14"/>
          <p:cNvPicPr>
            <a:picLocks noChangeAspect="1" noChangeArrowheads="1"/>
          </p:cNvPicPr>
          <p:nvPr/>
        </p:nvPicPr>
        <p:blipFill>
          <a:blip r:embed="rId4"/>
          <a:srcRect/>
          <a:stretch>
            <a:fillRect/>
          </a:stretch>
        </p:blipFill>
        <p:spPr bwMode="auto">
          <a:xfrm>
            <a:off x="614947" y="4772568"/>
            <a:ext cx="314325" cy="261938"/>
          </a:xfrm>
          <a:prstGeom prst="rect">
            <a:avLst/>
          </a:prstGeom>
          <a:noFill/>
          <a:ln w="9525">
            <a:noFill/>
            <a:miter lim="800000"/>
            <a:headEnd/>
            <a:tailEnd/>
          </a:ln>
        </p:spPr>
      </p:pic>
      <p:pic>
        <p:nvPicPr>
          <p:cNvPr id="18" name="Picture 17" descr="14"/>
          <p:cNvPicPr>
            <a:picLocks noChangeAspect="1" noChangeArrowheads="1"/>
          </p:cNvPicPr>
          <p:nvPr/>
        </p:nvPicPr>
        <p:blipFill>
          <a:blip r:embed="rId4"/>
          <a:srcRect/>
          <a:stretch>
            <a:fillRect/>
          </a:stretch>
        </p:blipFill>
        <p:spPr bwMode="auto">
          <a:xfrm>
            <a:off x="676840" y="2697765"/>
            <a:ext cx="314325" cy="261938"/>
          </a:xfrm>
          <a:prstGeom prst="rect">
            <a:avLst/>
          </a:prstGeom>
          <a:noFill/>
          <a:ln w="9525">
            <a:noFill/>
            <a:miter lim="800000"/>
            <a:headEnd/>
            <a:tailEnd/>
          </a:ln>
        </p:spPr>
      </p:pic>
      <p:sp>
        <p:nvSpPr>
          <p:cNvPr id="19" name="Rectangle 8"/>
          <p:cNvSpPr>
            <a:spLocks noChangeArrowheads="1"/>
          </p:cNvSpPr>
          <p:nvPr/>
        </p:nvSpPr>
        <p:spPr bwMode="auto">
          <a:xfrm>
            <a:off x="1007301" y="4683542"/>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dirty="0">
                <a:solidFill>
                  <a:srgbClr val="3F3F3F"/>
                </a:solidFill>
              </a:rPr>
              <a:t>我用黄笔标出了重要段落。</a:t>
            </a:r>
            <a:endParaRPr lang="en-US" altLang="zh-CN" sz="2400" dirty="0">
              <a:solidFill>
                <a:srgbClr val="3F3F3F"/>
              </a:solidFill>
            </a:endParaRPr>
          </a:p>
        </p:txBody>
      </p:sp>
      <p:sp>
        <p:nvSpPr>
          <p:cNvPr id="20" name="Rectangle 8"/>
          <p:cNvSpPr>
            <a:spLocks noChangeArrowheads="1"/>
          </p:cNvSpPr>
          <p:nvPr/>
        </p:nvSpPr>
        <p:spPr bwMode="auto">
          <a:xfrm>
            <a:off x="1023074" y="4190918"/>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solidFill>
                  <a:srgbClr val="3F3F3F"/>
                </a:solidFill>
              </a:rPr>
              <a:t>I’ve highlighted the important  passages in yellow.</a:t>
            </a:r>
            <a:endParaRPr lang="zh-CN" altLang="en-US" sz="2400" dirty="0">
              <a:solidFill>
                <a:srgbClr val="3F3F3F"/>
              </a:solidFill>
            </a:endParaRPr>
          </a:p>
        </p:txBody>
      </p:sp>
      <p:sp>
        <p:nvSpPr>
          <p:cNvPr id="3" name="矩形 2"/>
          <p:cNvSpPr/>
          <p:nvPr/>
        </p:nvSpPr>
        <p:spPr>
          <a:xfrm>
            <a:off x="1084677" y="2619492"/>
            <a:ext cx="6288901" cy="461665"/>
          </a:xfrm>
          <a:prstGeom prst="rect">
            <a:avLst/>
          </a:prstGeom>
        </p:spPr>
        <p:txBody>
          <a:bodyPr wrap="none">
            <a:spAutoFit/>
          </a:bodyPr>
          <a:lstStyle/>
          <a:p>
            <a:r>
              <a:rPr lang="zh-CN" altLang="en-US" sz="2400" dirty="0">
                <a:solidFill>
                  <a:srgbClr val="3F3F3F"/>
                </a:solidFill>
              </a:rPr>
              <a:t>报告特别强调了当今社会所面临的主要问题</a:t>
            </a:r>
            <a:r>
              <a:rPr lang="zh-CN" altLang="en-US" sz="2000" dirty="0">
                <a:solidFill>
                  <a:srgbClr val="3F3F3F"/>
                </a:solidFill>
              </a:rPr>
              <a:t>。</a:t>
            </a:r>
          </a:p>
        </p:txBody>
      </p:sp>
      <p:pic>
        <p:nvPicPr>
          <p:cNvPr id="21" name="Picture 15" descr="13"/>
          <p:cNvPicPr>
            <a:picLocks noChangeAspect="1" noChangeArrowheads="1"/>
          </p:cNvPicPr>
          <p:nvPr/>
        </p:nvPicPr>
        <p:blipFill>
          <a:blip r:embed="rId5"/>
          <a:srcRect/>
          <a:stretch>
            <a:fillRect/>
          </a:stretch>
        </p:blipFill>
        <p:spPr bwMode="auto">
          <a:xfrm>
            <a:off x="614947" y="4285094"/>
            <a:ext cx="314325" cy="261938"/>
          </a:xfrm>
          <a:prstGeom prst="rect">
            <a:avLst/>
          </a:prstGeom>
          <a:noFill/>
          <a:ln w="9525">
            <a:noFill/>
            <a:miter lim="800000"/>
            <a:headEnd/>
            <a:tailEnd/>
          </a:ln>
        </p:spPr>
      </p:pic>
      <p:pic>
        <p:nvPicPr>
          <p:cNvPr id="22" name="Picture 15" descr="13"/>
          <p:cNvPicPr>
            <a:picLocks noChangeAspect="1" noChangeArrowheads="1"/>
          </p:cNvPicPr>
          <p:nvPr/>
        </p:nvPicPr>
        <p:blipFill>
          <a:blip r:embed="rId5"/>
          <a:srcRect/>
          <a:stretch>
            <a:fillRect/>
          </a:stretch>
        </p:blipFill>
        <p:spPr bwMode="auto">
          <a:xfrm>
            <a:off x="668913" y="1942055"/>
            <a:ext cx="314325" cy="261938"/>
          </a:xfrm>
          <a:prstGeom prst="rect">
            <a:avLst/>
          </a:prstGeom>
          <a:noFill/>
          <a:ln w="9525">
            <a:noFill/>
            <a:miter lim="800000"/>
            <a:headEnd/>
            <a:tailEnd/>
          </a:ln>
        </p:spPr>
      </p:pic>
      <p:sp>
        <p:nvSpPr>
          <p:cNvPr id="15" name="Rectangle 11"/>
          <p:cNvSpPr>
            <a:spLocks noChangeArrowheads="1"/>
          </p:cNvSpPr>
          <p:nvPr/>
        </p:nvSpPr>
        <p:spPr bwMode="auto">
          <a:xfrm>
            <a:off x="685799" y="3084765"/>
            <a:ext cx="7990657" cy="1200329"/>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dirty="0">
                <a:solidFill>
                  <a:srgbClr val="3F3F3F"/>
                </a:solidFill>
              </a:rPr>
              <a:t>2) to mark part of a text in a different color, either with a special type of pen or on a computer </a:t>
            </a:r>
            <a:r>
              <a:rPr lang="zh-CN" altLang="en-US" sz="2400" dirty="0">
                <a:solidFill>
                  <a:srgbClr val="3F3F3F"/>
                </a:solidFill>
              </a:rPr>
              <a:t>（用不同颜色）标出；突出显示；使醒目</a:t>
            </a:r>
          </a:p>
        </p:txBody>
      </p:sp>
      <p:sp>
        <p:nvSpPr>
          <p:cNvPr id="16"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23" name="文本框 8">
            <a:hlinkClick r:id="rId6" action="ppaction://hlinksldjump"/>
          </p:cNvPr>
          <p:cNvSpPr txBox="1"/>
          <p:nvPr/>
        </p:nvSpPr>
        <p:spPr>
          <a:xfrm>
            <a:off x="7956376"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solidFill>
                  <a:srgbClr val="3F3F3F"/>
                </a:solidFill>
                <a:ea typeface="微软雅黑" panose="020B0503020204020204" pitchFamily="34" charset="-122"/>
                <a:hlinkClick r:id="rId7" action="ppaction://hlinksldjump"/>
              </a:rPr>
              <a:t>Back</a:t>
            </a:r>
            <a:endParaRPr kumimoji="1" lang="zh-CN" altLang="en-US" sz="1400" b="1" dirty="0">
              <a:solidFill>
                <a:srgbClr val="3F3F3F"/>
              </a:solidFill>
              <a:ea typeface="微软雅黑" panose="020B0503020204020204" pitchFamily="34" charset="-122"/>
            </a:endParaRPr>
          </a:p>
        </p:txBody>
      </p:sp>
    </p:spTree>
    <p:extLst>
      <p:ext uri="{BB962C8B-B14F-4D97-AF65-F5344CB8AC3E}">
        <p14:creationId xmlns:p14="http://schemas.microsoft.com/office/powerpoint/2010/main" val="73113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20"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28"/>
          <p:cNvSpPr txBox="1">
            <a:spLocks noChangeArrowheads="1"/>
          </p:cNvSpPr>
          <p:nvPr/>
        </p:nvSpPr>
        <p:spPr bwMode="auto">
          <a:xfrm>
            <a:off x="611189" y="2140479"/>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Translate the sentence into Chinese.</a:t>
            </a:r>
          </a:p>
        </p:txBody>
      </p:sp>
      <p:sp>
        <p:nvSpPr>
          <p:cNvPr id="57349" name="Rectangle 32"/>
          <p:cNvSpPr>
            <a:spLocks noChangeArrowheads="1"/>
          </p:cNvSpPr>
          <p:nvPr/>
        </p:nvSpPr>
        <p:spPr bwMode="auto">
          <a:xfrm>
            <a:off x="539751" y="1300428"/>
            <a:ext cx="8208963"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It combines the grace of a gymnast with the strength of a body builder.</a:t>
            </a:r>
          </a:p>
        </p:txBody>
      </p:sp>
      <p:sp>
        <p:nvSpPr>
          <p:cNvPr id="386082" name="Text Box 34"/>
          <p:cNvSpPr txBox="1">
            <a:spLocks noChangeArrowheads="1"/>
          </p:cNvSpPr>
          <p:nvPr/>
        </p:nvSpPr>
        <p:spPr bwMode="auto">
          <a:xfrm>
            <a:off x="686558" y="2620698"/>
            <a:ext cx="7705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zh-CN" altLang="en-US" dirty="0">
                <a:solidFill>
                  <a:srgbClr val="CC3300"/>
                </a:solidFill>
                <a:latin typeface="+mn-ea"/>
                <a:ea typeface="+mn-ea"/>
              </a:rPr>
              <a:t>它融合了体操运动员的优雅与健美运动员的力量。</a:t>
            </a: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solidFill>
                  <a:prstClr val="white"/>
                </a:solidFill>
              </a:rPr>
              <a:t>In Reading - Language Focus</a:t>
            </a:r>
            <a:endParaRPr lang="zh-CN" altLang="en-US" sz="3200" dirty="0">
              <a:solidFill>
                <a:prstClr val="white"/>
              </a:solidFill>
            </a:endParaRPr>
          </a:p>
        </p:txBody>
      </p:sp>
      <p:sp>
        <p:nvSpPr>
          <p:cNvPr id="8" name="文本框 8">
            <a:hlinkClick r:id="rId3" action="ppaction://hlinksldjump"/>
          </p:cNvPr>
          <p:cNvSpPr txBox="1"/>
          <p:nvPr/>
        </p:nvSpPr>
        <p:spPr>
          <a:xfrm>
            <a:off x="7956376"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solidFill>
                  <a:srgbClr val="3F3F3F"/>
                </a:solidFill>
                <a:ea typeface="微软雅黑" panose="020B0503020204020204" pitchFamily="34" charset="-122"/>
                <a:hlinkClick r:id="rId4" action="ppaction://hlinksldjump"/>
              </a:rPr>
              <a:t>Back</a:t>
            </a:r>
            <a:endParaRPr kumimoji="1" lang="zh-CN" altLang="en-US" sz="1400" b="1" dirty="0">
              <a:solidFill>
                <a:srgbClr val="3F3F3F"/>
              </a:solidFill>
              <a:ea typeface="微软雅黑" panose="020B0503020204020204" pitchFamily="34" charset="-122"/>
            </a:endParaRPr>
          </a:p>
        </p:txBody>
      </p:sp>
    </p:spTree>
    <p:extLst>
      <p:ext uri="{BB962C8B-B14F-4D97-AF65-F5344CB8AC3E}">
        <p14:creationId xmlns:p14="http://schemas.microsoft.com/office/powerpoint/2010/main" val="75942744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6082"/>
                                        </p:tgtEl>
                                        <p:attrNameLst>
                                          <p:attrName>style.visibility</p:attrName>
                                        </p:attrNameLst>
                                      </p:cBhvr>
                                      <p:to>
                                        <p:strVal val="visible"/>
                                      </p:to>
                                    </p:set>
                                    <p:animEffect transition="in" filter="fade">
                                      <p:cBhvr>
                                        <p:cTn id="7" dur="5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Before Reading</a:t>
            </a:r>
            <a:endParaRPr lang="zh-CN" altLang="en-US" dirty="0"/>
          </a:p>
        </p:txBody>
      </p:sp>
      <p:sp>
        <p:nvSpPr>
          <p:cNvPr id="3" name="内容占位符 2"/>
          <p:cNvSpPr>
            <a:spLocks noGrp="1"/>
          </p:cNvSpPr>
          <p:nvPr>
            <p:ph idx="1"/>
          </p:nvPr>
        </p:nvSpPr>
        <p:spPr>
          <a:xfrm>
            <a:off x="395546" y="841278"/>
            <a:ext cx="8280910" cy="4874526"/>
          </a:xfrm>
        </p:spPr>
        <p:txBody>
          <a:bodyPr>
            <a:normAutofit/>
          </a:bodyPr>
          <a:lstStyle/>
          <a:p>
            <a:pPr marL="0" indent="0" algn="ctr">
              <a:buNone/>
            </a:pPr>
            <a:endParaRPr lang="en-US" altLang="zh-CN" sz="3600" b="1" dirty="0">
              <a:solidFill>
                <a:schemeClr val="accent3">
                  <a:lumMod val="75000"/>
                </a:schemeClr>
              </a:solidFill>
            </a:endParaRPr>
          </a:p>
          <a:p>
            <a:pPr marL="0" indent="0" algn="ctr">
              <a:buNone/>
            </a:pPr>
            <a:r>
              <a:rPr lang="en-US" altLang="zh-CN" sz="3600" b="1" dirty="0">
                <a:solidFill>
                  <a:schemeClr val="tx2"/>
                </a:solidFill>
              </a:rPr>
              <a:t>Brainstorming </a:t>
            </a:r>
          </a:p>
          <a:p>
            <a:pPr marL="0" indent="0" algn="l">
              <a:buNone/>
            </a:pPr>
            <a:r>
              <a:rPr lang="en-US" altLang="zh-CN" sz="3200" dirty="0">
                <a:solidFill>
                  <a:srgbClr val="C00000"/>
                </a:solidFill>
              </a:rPr>
              <a:t>What could be obstacles in people’s life ?</a:t>
            </a:r>
          </a:p>
          <a:p>
            <a:pPr marL="0" indent="0" algn="ctr">
              <a:buNone/>
            </a:pPr>
            <a:endParaRPr lang="en-US" altLang="zh-CN" sz="3600" b="1" dirty="0">
              <a:solidFill>
                <a:srgbClr val="4C4C4C"/>
              </a:solidFill>
            </a:endParaRPr>
          </a:p>
          <a:p>
            <a:pPr marL="0" indent="0" algn="ctr">
              <a:buNone/>
            </a:pPr>
            <a:endParaRPr lang="zh-CN" altLang="en-US" sz="3600" b="1" dirty="0">
              <a:solidFill>
                <a:srgbClr val="4C4C4C"/>
              </a:solidFill>
            </a:endParaRPr>
          </a:p>
        </p:txBody>
      </p:sp>
    </p:spTree>
    <p:extLst>
      <p:ext uri="{BB962C8B-B14F-4D97-AF65-F5344CB8AC3E}">
        <p14:creationId xmlns:p14="http://schemas.microsoft.com/office/powerpoint/2010/main" val="3321179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4"/>
          <p:cNvSpPr txBox="1">
            <a:spLocks noChangeArrowheads="1"/>
          </p:cNvSpPr>
          <p:nvPr/>
        </p:nvSpPr>
        <p:spPr bwMode="auto">
          <a:xfrm>
            <a:off x="501006" y="804947"/>
            <a:ext cx="86429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b="1" dirty="0">
                <a:solidFill>
                  <a:srgbClr val="CC3300"/>
                </a:solidFill>
                <a:latin typeface="+mn-lt"/>
              </a:rPr>
              <a:t>fantasy</a:t>
            </a:r>
            <a:r>
              <a:rPr lang="en-US" altLang="zh-CN" dirty="0">
                <a:solidFill>
                  <a:srgbClr val="CC3300"/>
                </a:solidFill>
                <a:latin typeface="+mn-lt"/>
              </a:rPr>
              <a:t> </a:t>
            </a:r>
            <a:r>
              <a:rPr lang="en-US" altLang="zh-CN" i="1" dirty="0">
                <a:solidFill>
                  <a:srgbClr val="3F3F3F"/>
                </a:solidFill>
                <a:latin typeface="+mn-lt"/>
              </a:rPr>
              <a:t>n</a:t>
            </a:r>
            <a:r>
              <a:rPr lang="en-US" altLang="zh-CN" dirty="0">
                <a:solidFill>
                  <a:srgbClr val="3F3F3F"/>
                </a:solidFill>
                <a:latin typeface="+mn-lt"/>
              </a:rPr>
              <a:t>. fancy, esp. the free play of imagination </a:t>
            </a:r>
            <a:r>
              <a:rPr lang="zh-CN" altLang="en-US" dirty="0">
                <a:solidFill>
                  <a:srgbClr val="3F3F3F"/>
                </a:solidFill>
                <a:latin typeface="+mn-ea"/>
                <a:ea typeface="+mn-ea"/>
              </a:rPr>
              <a:t>幻想</a:t>
            </a:r>
          </a:p>
        </p:txBody>
      </p:sp>
      <p:sp>
        <p:nvSpPr>
          <p:cNvPr id="2" name="矩形 1"/>
          <p:cNvSpPr/>
          <p:nvPr/>
        </p:nvSpPr>
        <p:spPr>
          <a:xfrm>
            <a:off x="816767" y="3649588"/>
            <a:ext cx="7677945" cy="461665"/>
          </a:xfrm>
          <a:prstGeom prst="rect">
            <a:avLst/>
          </a:prstGeom>
        </p:spPr>
        <p:txBody>
          <a:bodyPr wrap="square">
            <a:spAutoFit/>
          </a:bodyPr>
          <a:lstStyle/>
          <a:p>
            <a:r>
              <a:rPr lang="en-US" altLang="zh-CN" sz="2400" dirty="0">
                <a:solidFill>
                  <a:srgbClr val="3F3F3F"/>
                </a:solidFill>
              </a:rPr>
              <a:t>He’s always had fantasies about living in a castle.</a:t>
            </a:r>
          </a:p>
        </p:txBody>
      </p:sp>
      <p:sp>
        <p:nvSpPr>
          <p:cNvPr id="3" name="矩形 2"/>
          <p:cNvSpPr/>
          <p:nvPr/>
        </p:nvSpPr>
        <p:spPr>
          <a:xfrm>
            <a:off x="719139" y="1251512"/>
            <a:ext cx="8677397" cy="830997"/>
          </a:xfrm>
          <a:prstGeom prst="rect">
            <a:avLst/>
          </a:prstGeom>
        </p:spPr>
        <p:txBody>
          <a:bodyPr wrap="square">
            <a:spAutoFit/>
          </a:bodyPr>
          <a:lstStyle/>
          <a:p>
            <a:r>
              <a:rPr lang="en-US" altLang="zh-CN" sz="2400" dirty="0">
                <a:solidFill>
                  <a:srgbClr val="3F3F3F"/>
                </a:solidFill>
              </a:rPr>
              <a:t>She dreamed of going into a fantasy world, where she could be anything she wanted.</a:t>
            </a:r>
          </a:p>
        </p:txBody>
      </p:sp>
      <p:sp>
        <p:nvSpPr>
          <p:cNvPr id="4" name="矩形 3"/>
          <p:cNvSpPr/>
          <p:nvPr/>
        </p:nvSpPr>
        <p:spPr>
          <a:xfrm>
            <a:off x="763756" y="2082509"/>
            <a:ext cx="7425532" cy="461665"/>
          </a:xfrm>
          <a:prstGeom prst="rect">
            <a:avLst/>
          </a:prstGeom>
        </p:spPr>
        <p:txBody>
          <a:bodyPr wrap="square">
            <a:spAutoFit/>
          </a:bodyPr>
          <a:lstStyle/>
          <a:p>
            <a:r>
              <a:rPr lang="zh-CN" altLang="en-US" sz="2400" dirty="0">
                <a:solidFill>
                  <a:srgbClr val="3F3F3F"/>
                </a:solidFill>
              </a:rPr>
              <a:t>她梦想进入梦幻世界，在那里她想要成为什么都可以。</a:t>
            </a:r>
          </a:p>
        </p:txBody>
      </p:sp>
      <p:sp>
        <p:nvSpPr>
          <p:cNvPr id="5" name="矩形 4"/>
          <p:cNvSpPr/>
          <p:nvPr/>
        </p:nvSpPr>
        <p:spPr>
          <a:xfrm>
            <a:off x="825651" y="3112117"/>
            <a:ext cx="3526630" cy="461665"/>
          </a:xfrm>
          <a:prstGeom prst="rect">
            <a:avLst/>
          </a:prstGeom>
        </p:spPr>
        <p:txBody>
          <a:bodyPr wrap="square">
            <a:spAutoFit/>
          </a:bodyPr>
          <a:lstStyle/>
          <a:p>
            <a:r>
              <a:rPr lang="zh-CN" altLang="en-US" sz="2400" dirty="0">
                <a:solidFill>
                  <a:srgbClr val="3F3F3F"/>
                </a:solidFill>
              </a:rPr>
              <a:t>他一直幻想住在城堡里。</a:t>
            </a:r>
          </a:p>
        </p:txBody>
      </p:sp>
      <p:pic>
        <p:nvPicPr>
          <p:cNvPr id="21" name="Picture 17" descr="14"/>
          <p:cNvPicPr>
            <a:picLocks noChangeAspect="1" noChangeArrowheads="1"/>
          </p:cNvPicPr>
          <p:nvPr/>
        </p:nvPicPr>
        <p:blipFill>
          <a:blip r:embed="rId3"/>
          <a:srcRect/>
          <a:stretch>
            <a:fillRect/>
          </a:stretch>
        </p:blipFill>
        <p:spPr bwMode="auto">
          <a:xfrm>
            <a:off x="449431" y="2160663"/>
            <a:ext cx="314325" cy="261938"/>
          </a:xfrm>
          <a:prstGeom prst="rect">
            <a:avLst/>
          </a:prstGeom>
          <a:noFill/>
          <a:ln w="9525">
            <a:noFill/>
            <a:miter lim="800000"/>
            <a:headEnd/>
            <a:tailEnd/>
          </a:ln>
        </p:spPr>
      </p:pic>
      <p:pic>
        <p:nvPicPr>
          <p:cNvPr id="22" name="Picture 15" descr="13"/>
          <p:cNvPicPr>
            <a:picLocks noChangeAspect="1" noChangeArrowheads="1"/>
          </p:cNvPicPr>
          <p:nvPr/>
        </p:nvPicPr>
        <p:blipFill>
          <a:blip r:embed="rId4"/>
          <a:srcRect/>
          <a:stretch>
            <a:fillRect/>
          </a:stretch>
        </p:blipFill>
        <p:spPr bwMode="auto">
          <a:xfrm>
            <a:off x="446924" y="1369750"/>
            <a:ext cx="314325" cy="261938"/>
          </a:xfrm>
          <a:prstGeom prst="rect">
            <a:avLst/>
          </a:prstGeom>
          <a:noFill/>
          <a:ln w="9525">
            <a:noFill/>
            <a:miter lim="800000"/>
            <a:headEnd/>
            <a:tailEnd/>
          </a:ln>
        </p:spPr>
      </p:pic>
      <p:pic>
        <p:nvPicPr>
          <p:cNvPr id="23" name="Picture 15" descr="13"/>
          <p:cNvPicPr>
            <a:picLocks noChangeAspect="1" noChangeArrowheads="1"/>
          </p:cNvPicPr>
          <p:nvPr/>
        </p:nvPicPr>
        <p:blipFill>
          <a:blip r:embed="rId4"/>
          <a:srcRect/>
          <a:stretch>
            <a:fillRect/>
          </a:stretch>
        </p:blipFill>
        <p:spPr bwMode="auto">
          <a:xfrm>
            <a:off x="446922" y="3211980"/>
            <a:ext cx="314325" cy="261938"/>
          </a:xfrm>
          <a:prstGeom prst="rect">
            <a:avLst/>
          </a:prstGeom>
          <a:noFill/>
          <a:ln w="9525">
            <a:noFill/>
            <a:miter lim="800000"/>
            <a:headEnd/>
            <a:tailEnd/>
          </a:ln>
        </p:spPr>
      </p:pic>
      <p:pic>
        <p:nvPicPr>
          <p:cNvPr id="24" name="Picture 17" descr="14"/>
          <p:cNvPicPr>
            <a:picLocks noChangeAspect="1" noChangeArrowheads="1"/>
          </p:cNvPicPr>
          <p:nvPr/>
        </p:nvPicPr>
        <p:blipFill>
          <a:blip r:embed="rId3"/>
          <a:srcRect/>
          <a:stretch>
            <a:fillRect/>
          </a:stretch>
        </p:blipFill>
        <p:spPr bwMode="auto">
          <a:xfrm>
            <a:off x="446923" y="3756982"/>
            <a:ext cx="314325" cy="261938"/>
          </a:xfrm>
          <a:prstGeom prst="rect">
            <a:avLst/>
          </a:prstGeom>
          <a:noFill/>
          <a:ln w="9525">
            <a:noFill/>
            <a:miter lim="800000"/>
            <a:headEnd/>
            <a:tailEnd/>
          </a:ln>
        </p:spPr>
      </p:pic>
      <p:sp>
        <p:nvSpPr>
          <p:cNvPr id="25"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solidFill>
                  <a:prstClr val="white"/>
                </a:solidFill>
              </a:rPr>
              <a:t>In Reading - Language Focus</a:t>
            </a:r>
            <a:endParaRPr lang="zh-CN" altLang="en-US" sz="3200" dirty="0">
              <a:solidFill>
                <a:prstClr val="white"/>
              </a:solidFill>
            </a:endParaRPr>
          </a:p>
        </p:txBody>
      </p:sp>
      <p:sp>
        <p:nvSpPr>
          <p:cNvPr id="14" name="文本框 8"/>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solidFill>
                  <a:srgbClr val="3F3F3F"/>
                </a:solidFill>
                <a:ea typeface="微软雅黑" panose="020B0503020204020204" pitchFamily="34" charset="-122"/>
                <a:hlinkClick r:id="rId5" action="ppaction://hlinksldjump"/>
              </a:rPr>
              <a:t>Back</a:t>
            </a:r>
            <a:endParaRPr kumimoji="1" lang="zh-CN" altLang="en-US" sz="1400" b="1" dirty="0">
              <a:solidFill>
                <a:srgbClr val="3F3F3F"/>
              </a:solidFill>
              <a:ea typeface="微软雅黑" panose="020B0503020204020204" pitchFamily="34" charset="-122"/>
            </a:endParaRPr>
          </a:p>
        </p:txBody>
      </p:sp>
    </p:spTree>
    <p:extLst>
      <p:ext uri="{BB962C8B-B14F-4D97-AF65-F5344CB8AC3E}">
        <p14:creationId xmlns:p14="http://schemas.microsoft.com/office/powerpoint/2010/main" val="214906271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28"/>
          <p:cNvSpPr txBox="1">
            <a:spLocks noChangeArrowheads="1"/>
          </p:cNvSpPr>
          <p:nvPr/>
        </p:nvSpPr>
        <p:spPr bwMode="auto">
          <a:xfrm>
            <a:off x="539751" y="2131425"/>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Paraphrase the sentence.</a:t>
            </a:r>
          </a:p>
        </p:txBody>
      </p:sp>
      <p:sp>
        <p:nvSpPr>
          <p:cNvPr id="57349" name="Rectangle 32"/>
          <p:cNvSpPr>
            <a:spLocks noChangeArrowheads="1"/>
          </p:cNvSpPr>
          <p:nvPr/>
        </p:nvSpPr>
        <p:spPr bwMode="auto">
          <a:xfrm>
            <a:off x="539751" y="1300428"/>
            <a:ext cx="8208963"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Her stories were always ones that described the land from a bird’s-eye view.</a:t>
            </a:r>
          </a:p>
        </p:txBody>
      </p:sp>
      <p:sp>
        <p:nvSpPr>
          <p:cNvPr id="386082" name="Text Box 34"/>
          <p:cNvSpPr txBox="1">
            <a:spLocks noChangeArrowheads="1"/>
          </p:cNvSpPr>
          <p:nvPr/>
        </p:nvSpPr>
        <p:spPr bwMode="auto">
          <a:xfrm>
            <a:off x="605328" y="2620698"/>
            <a:ext cx="7705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C3300"/>
                </a:solidFill>
                <a:latin typeface="+mn-lt"/>
              </a:rPr>
              <a:t>Her stories always described the land as if viewed from a high position.</a:t>
            </a:r>
            <a:endParaRPr lang="zh-CN" altLang="en-US" dirty="0">
              <a:solidFill>
                <a:srgbClr val="CC3300"/>
              </a:solidFill>
              <a:latin typeface="+mn-lt"/>
            </a:endParaRP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
        <p:nvSpPr>
          <p:cNvPr id="8" name="文本框 8">
            <a:hlinkClick r:id="rId3" action="ppaction://hlinksldjump"/>
          </p:cNvPr>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4"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06294545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6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8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541338" y="817563"/>
            <a:ext cx="8134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b="1" dirty="0">
                <a:solidFill>
                  <a:srgbClr val="C00000"/>
                </a:solidFill>
              </a:rPr>
              <a:t>recur</a:t>
            </a:r>
            <a:r>
              <a:rPr lang="en-US" altLang="zh-CN" dirty="0">
                <a:solidFill>
                  <a:srgbClr val="C00000"/>
                </a:solidFill>
              </a:rPr>
              <a:t>  </a:t>
            </a:r>
            <a:r>
              <a:rPr lang="en-US" altLang="zh-CN" i="1" dirty="0"/>
              <a:t>vi.</a:t>
            </a:r>
          </a:p>
        </p:txBody>
      </p:sp>
      <p:sp>
        <p:nvSpPr>
          <p:cNvPr id="570373" name="Rectangle 5"/>
          <p:cNvSpPr>
            <a:spLocks noChangeArrowheads="1"/>
          </p:cNvSpPr>
          <p:nvPr/>
        </p:nvSpPr>
        <p:spPr bwMode="auto">
          <a:xfrm>
            <a:off x="1028022" y="3824791"/>
            <a:ext cx="61362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400" dirty="0">
                <a:solidFill>
                  <a:schemeClr val="tx2"/>
                </a:solidFill>
              </a:rPr>
              <a:t>他许多书里都有爱情主题。</a:t>
            </a:r>
          </a:p>
        </p:txBody>
      </p:sp>
      <p:sp>
        <p:nvSpPr>
          <p:cNvPr id="570375" name="Rectangle 7"/>
          <p:cNvSpPr>
            <a:spLocks noChangeArrowheads="1"/>
          </p:cNvSpPr>
          <p:nvPr/>
        </p:nvSpPr>
        <p:spPr bwMode="auto">
          <a:xfrm>
            <a:off x="1020763" y="4266883"/>
            <a:ext cx="7175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dirty="0">
                <a:solidFill>
                  <a:schemeClr val="tx2"/>
                </a:solidFill>
              </a:rPr>
              <a:t>The theme of love recurred</a:t>
            </a:r>
            <a:r>
              <a:rPr lang="en-US" altLang="zh-CN" sz="2400" i="1" dirty="0">
                <a:solidFill>
                  <a:schemeClr val="tx2"/>
                </a:solidFill>
              </a:rPr>
              <a:t> </a:t>
            </a:r>
            <a:r>
              <a:rPr lang="en-US" altLang="zh-CN" sz="2400" dirty="0">
                <a:solidFill>
                  <a:schemeClr val="tx2"/>
                </a:solidFill>
              </a:rPr>
              <a:t>in many of his books.</a:t>
            </a:r>
          </a:p>
        </p:txBody>
      </p:sp>
      <p:pic>
        <p:nvPicPr>
          <p:cNvPr id="570376" name="Picture 8"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1658966"/>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0377" name="Rectangle 9"/>
          <p:cNvSpPr>
            <a:spLocks noChangeArrowheads="1"/>
          </p:cNvSpPr>
          <p:nvPr/>
        </p:nvSpPr>
        <p:spPr bwMode="auto">
          <a:xfrm>
            <a:off x="987756" y="1532643"/>
            <a:ext cx="7632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solidFill>
                  <a:schemeClr val="tx2"/>
                </a:solidFill>
              </a:rPr>
              <a:t>If the pain recurs, take this medicine.</a:t>
            </a:r>
          </a:p>
        </p:txBody>
      </p:sp>
      <p:sp>
        <p:nvSpPr>
          <p:cNvPr id="73739" name="Rectangle 11"/>
          <p:cNvSpPr>
            <a:spLocks noChangeArrowheads="1"/>
          </p:cNvSpPr>
          <p:nvPr/>
        </p:nvSpPr>
        <p:spPr bwMode="auto">
          <a:xfrm>
            <a:off x="611189" y="1131058"/>
            <a:ext cx="6690630"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altLang="zh-CN" sz="2400" dirty="0">
                <a:solidFill>
                  <a:schemeClr val="tx2"/>
                </a:solidFill>
              </a:rPr>
              <a:t>1) come or happen again</a:t>
            </a:r>
            <a:r>
              <a:rPr lang="zh-CN" altLang="en-US" sz="2400" dirty="0">
                <a:solidFill>
                  <a:schemeClr val="tx2"/>
                </a:solidFill>
              </a:rPr>
              <a:t>再来；再发生</a:t>
            </a:r>
            <a:endParaRPr lang="en-US" altLang="zh-CN" sz="2400" dirty="0">
              <a:solidFill>
                <a:schemeClr val="tx2"/>
              </a:solidFill>
            </a:endParaRPr>
          </a:p>
        </p:txBody>
      </p:sp>
      <p:sp>
        <p:nvSpPr>
          <p:cNvPr id="73740" name="Rectangle 12"/>
          <p:cNvSpPr>
            <a:spLocks noChangeArrowheads="1"/>
          </p:cNvSpPr>
          <p:nvPr/>
        </p:nvSpPr>
        <p:spPr bwMode="auto">
          <a:xfrm>
            <a:off x="626850" y="2397170"/>
            <a:ext cx="7675179"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altLang="zh-CN" sz="2400" dirty="0">
                <a:solidFill>
                  <a:schemeClr val="tx2"/>
                </a:solidFill>
              </a:rPr>
              <a:t>2) (of ideas, events etc.)come back </a:t>
            </a:r>
            <a:r>
              <a:rPr lang="zh-CN" altLang="en-US" sz="2400" dirty="0">
                <a:solidFill>
                  <a:schemeClr val="tx2"/>
                </a:solidFill>
              </a:rPr>
              <a:t>重现</a:t>
            </a:r>
            <a:r>
              <a:rPr lang="en-US" altLang="zh-CN" sz="2400" dirty="0">
                <a:solidFill>
                  <a:schemeClr val="tx2"/>
                </a:solidFill>
              </a:rPr>
              <a:t> </a:t>
            </a:r>
          </a:p>
        </p:txBody>
      </p:sp>
      <p:pic>
        <p:nvPicPr>
          <p:cNvPr id="570385" name="Picture 17"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2928938"/>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0386" name="Rectangle 18"/>
          <p:cNvSpPr>
            <a:spLocks noChangeArrowheads="1"/>
          </p:cNvSpPr>
          <p:nvPr/>
        </p:nvSpPr>
        <p:spPr bwMode="auto">
          <a:xfrm>
            <a:off x="971550" y="2817168"/>
            <a:ext cx="7632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solidFill>
                  <a:schemeClr val="tx2"/>
                </a:solidFill>
              </a:rPr>
              <a:t>My first meeting with her often recurs to my memory.</a:t>
            </a:r>
          </a:p>
        </p:txBody>
      </p:sp>
      <p:pic>
        <p:nvPicPr>
          <p:cNvPr id="570387" name="Picture 19"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3455458"/>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0388" name="Rectangle 20"/>
          <p:cNvSpPr>
            <a:spLocks noChangeArrowheads="1"/>
          </p:cNvSpPr>
          <p:nvPr/>
        </p:nvSpPr>
        <p:spPr bwMode="auto">
          <a:xfrm>
            <a:off x="971550" y="3329137"/>
            <a:ext cx="86410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dirty="0">
                <a:solidFill>
                  <a:schemeClr val="tx2"/>
                </a:solidFill>
              </a:rPr>
              <a:t>Thoughts of home and family recurred to the lonely traveler.</a:t>
            </a:r>
          </a:p>
        </p:txBody>
      </p:sp>
      <p:pic>
        <p:nvPicPr>
          <p:cNvPr id="22" name="Picture 17"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32" y="3951113"/>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4" desc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475" y="4422065"/>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
        <p:nvSpPr>
          <p:cNvPr id="19" name="文本框 8"/>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5"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00728138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03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03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03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70373"/>
                                        </p:tgtEl>
                                        <p:attrNameLst>
                                          <p:attrName>style.visibility</p:attrName>
                                        </p:attrNameLst>
                                      </p:cBhvr>
                                      <p:to>
                                        <p:strVal val="visible"/>
                                      </p:to>
                                    </p:set>
                                    <p:animEffect transition="in" filter="fade">
                                      <p:cBhvr>
                                        <p:cTn id="19" dur="500"/>
                                        <p:tgtEl>
                                          <p:spTgt spid="57037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70375"/>
                                        </p:tgtEl>
                                        <p:attrNameLst>
                                          <p:attrName>style.visibility</p:attrName>
                                        </p:attrNameLst>
                                      </p:cBhvr>
                                      <p:to>
                                        <p:strVal val="visible"/>
                                      </p:to>
                                    </p:set>
                                    <p:animEffect transition="in" filter="fade">
                                      <p:cBhvr>
                                        <p:cTn id="24" dur="500"/>
                                        <p:tgtEl>
                                          <p:spTgt spid="570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3" grpId="0"/>
      <p:bldP spid="570375" grpId="0"/>
      <p:bldP spid="570377" grpId="0"/>
      <p:bldP spid="570386" grpId="0"/>
      <p:bldP spid="57038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3"/>
          <p:cNvSpPr>
            <a:spLocks noGrp="1" noChangeArrowheads="1"/>
          </p:cNvSpPr>
          <p:nvPr>
            <p:ph type="ctrTitle"/>
          </p:nvPr>
        </p:nvSpPr>
        <p:spPr>
          <a:xfrm>
            <a:off x="685800" y="-1763448"/>
            <a:ext cx="7772400" cy="122502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r>
              <a:rPr lang="en-US" altLang="zh-CN" sz="3600">
                <a:latin typeface="Trebuchet MS" pitchFamily="34" charset="0"/>
              </a:rPr>
              <a:t>D R _ Sentence 2</a:t>
            </a:r>
          </a:p>
        </p:txBody>
      </p:sp>
      <p:sp>
        <p:nvSpPr>
          <p:cNvPr id="58372" name="Text Box 65"/>
          <p:cNvSpPr txBox="1">
            <a:spLocks noChangeArrowheads="1"/>
          </p:cNvSpPr>
          <p:nvPr/>
        </p:nvSpPr>
        <p:spPr bwMode="auto">
          <a:xfrm>
            <a:off x="684214" y="2353444"/>
            <a:ext cx="82089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latin typeface="+mn-lt"/>
                <a:ea typeface="+mn-ea"/>
              </a:rPr>
              <a:t>Why is Michael’s dream of flying described in details?</a:t>
            </a:r>
          </a:p>
        </p:txBody>
      </p:sp>
      <p:sp>
        <p:nvSpPr>
          <p:cNvPr id="58374" name="Rectangle 68"/>
          <p:cNvSpPr>
            <a:spLocks noChangeArrowheads="1"/>
          </p:cNvSpPr>
          <p:nvPr/>
        </p:nvSpPr>
        <p:spPr bwMode="auto">
          <a:xfrm>
            <a:off x="611189" y="1273970"/>
            <a:ext cx="8281987"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He would be running sown a country road. As he raced between golden wheat fields, he would…</a:t>
            </a:r>
          </a:p>
        </p:txBody>
      </p:sp>
      <p:sp>
        <p:nvSpPr>
          <p:cNvPr id="34885" name="Text Box 69"/>
          <p:cNvSpPr txBox="1">
            <a:spLocks noChangeArrowheads="1"/>
          </p:cNvSpPr>
          <p:nvPr/>
        </p:nvSpPr>
        <p:spPr bwMode="auto">
          <a:xfrm>
            <a:off x="754855" y="2929508"/>
            <a:ext cx="79216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00000"/>
                </a:solidFill>
                <a:latin typeface="+mn-lt"/>
                <a:ea typeface="+mn-ea"/>
              </a:rPr>
              <a:t>Because Michael has a very deep impression about the dream. There are two evidence for that: 1) His mother read him numerous stories about flying when he was growing up. 2) He always dreamed of flying.</a:t>
            </a:r>
          </a:p>
        </p:txBody>
      </p:sp>
      <p:sp>
        <p:nvSpPr>
          <p:cNvPr id="8"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
        <p:nvSpPr>
          <p:cNvPr id="7" name="文本框 8">
            <a:hlinkClick r:id="rId3" action="ppaction://hlinksldjump"/>
          </p:cNvPr>
          <p:cNvSpPr txBox="1"/>
          <p:nvPr/>
        </p:nvSpPr>
        <p:spPr>
          <a:xfrm>
            <a:off x="7812360"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22749137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8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35"/>
          <p:cNvSpPr txBox="1">
            <a:spLocks noChangeArrowheads="1"/>
          </p:cNvSpPr>
          <p:nvPr/>
        </p:nvSpPr>
        <p:spPr bwMode="auto">
          <a:xfrm>
            <a:off x="391308" y="1981729"/>
            <a:ext cx="7354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Paraphrase the sentence.</a:t>
            </a:r>
          </a:p>
        </p:txBody>
      </p:sp>
      <p:sp>
        <p:nvSpPr>
          <p:cNvPr id="387108" name="Text Box 36"/>
          <p:cNvSpPr txBox="1">
            <a:spLocks noChangeArrowheads="1"/>
          </p:cNvSpPr>
          <p:nvPr/>
        </p:nvSpPr>
        <p:spPr bwMode="auto">
          <a:xfrm>
            <a:off x="436398" y="2449828"/>
            <a:ext cx="741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C3300"/>
                </a:solidFill>
                <a:latin typeface="+mn-lt"/>
              </a:rPr>
              <a:t>In his dreams, he would always fly over those places described in his mother’s stories.</a:t>
            </a:r>
          </a:p>
        </p:txBody>
      </p:sp>
      <p:sp>
        <p:nvSpPr>
          <p:cNvPr id="59399" name="Rectangle 38"/>
          <p:cNvSpPr>
            <a:spLocks noChangeArrowheads="1"/>
          </p:cNvSpPr>
          <p:nvPr/>
        </p:nvSpPr>
        <p:spPr bwMode="auto">
          <a:xfrm>
            <a:off x="395536" y="1260740"/>
            <a:ext cx="8856983"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u="sng" dirty="0"/>
              <a:t>Where he flew would always coincide with his mother’s stories.</a:t>
            </a:r>
          </a:p>
        </p:txBody>
      </p:sp>
      <p:sp>
        <p:nvSpPr>
          <p:cNvPr id="8"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
        <p:nvSpPr>
          <p:cNvPr id="9" name="文本框 8"/>
          <p:cNvSpPr txBox="1"/>
          <p:nvPr/>
        </p:nvSpPr>
        <p:spPr>
          <a:xfrm>
            <a:off x="7956376"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9378289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7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0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Text Box 4"/>
          <p:cNvSpPr txBox="1">
            <a:spLocks noChangeArrowheads="1"/>
          </p:cNvSpPr>
          <p:nvPr/>
        </p:nvSpPr>
        <p:spPr bwMode="auto">
          <a:xfrm>
            <a:off x="638319" y="769268"/>
            <a:ext cx="8134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b="1" dirty="0">
                <a:solidFill>
                  <a:srgbClr val="CC3300"/>
                </a:solidFill>
                <a:latin typeface="+mn-lt"/>
                <a:ea typeface="+mn-ea"/>
              </a:rPr>
              <a:t>coincide</a:t>
            </a:r>
            <a:r>
              <a:rPr lang="en-US" altLang="zh-CN" dirty="0">
                <a:solidFill>
                  <a:srgbClr val="CC3300"/>
                </a:solidFill>
                <a:latin typeface="+mn-lt"/>
                <a:ea typeface="+mn-ea"/>
              </a:rPr>
              <a:t>  </a:t>
            </a:r>
            <a:r>
              <a:rPr lang="en-US" altLang="zh-CN" i="1" dirty="0">
                <a:latin typeface="+mn-lt"/>
                <a:ea typeface="+mn-ea"/>
              </a:rPr>
              <a:t>vi.</a:t>
            </a:r>
          </a:p>
        </p:txBody>
      </p:sp>
      <p:pic>
        <p:nvPicPr>
          <p:cNvPr id="572426" name="Picture 10"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2231761"/>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2427" name="Rectangle 11"/>
          <p:cNvSpPr>
            <a:spLocks noChangeArrowheads="1"/>
          </p:cNvSpPr>
          <p:nvPr/>
        </p:nvSpPr>
        <p:spPr bwMode="auto">
          <a:xfrm>
            <a:off x="900114" y="2157033"/>
            <a:ext cx="55451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The judges did not coincide in opinion.</a:t>
            </a:r>
          </a:p>
        </p:txBody>
      </p:sp>
      <p:pic>
        <p:nvPicPr>
          <p:cNvPr id="572431" name="Picture 15"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1837532"/>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2432" name="Rectangle 16"/>
          <p:cNvSpPr>
            <a:spLocks noChangeArrowheads="1"/>
          </p:cNvSpPr>
          <p:nvPr/>
        </p:nvSpPr>
        <p:spPr bwMode="auto">
          <a:xfrm>
            <a:off x="900113" y="1716501"/>
            <a:ext cx="73453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Her views coincide with his on most subjects.</a:t>
            </a:r>
          </a:p>
        </p:txBody>
      </p:sp>
      <p:sp>
        <p:nvSpPr>
          <p:cNvPr id="74762" name="Rectangle 20"/>
          <p:cNvSpPr>
            <a:spLocks noChangeArrowheads="1"/>
          </p:cNvSpPr>
          <p:nvPr/>
        </p:nvSpPr>
        <p:spPr bwMode="auto">
          <a:xfrm>
            <a:off x="818504" y="1369095"/>
            <a:ext cx="6465231"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zh-CN" sz="2400" dirty="0">
                <a:solidFill>
                  <a:srgbClr val="3F3F3F"/>
                </a:solidFill>
              </a:rPr>
              <a:t>1) (of ideas, opinions, etc.) to be in agreement</a:t>
            </a:r>
          </a:p>
        </p:txBody>
      </p:sp>
      <p:sp>
        <p:nvSpPr>
          <p:cNvPr id="74763" name="Rectangle 21"/>
          <p:cNvSpPr>
            <a:spLocks noChangeArrowheads="1"/>
          </p:cNvSpPr>
          <p:nvPr/>
        </p:nvSpPr>
        <p:spPr bwMode="auto">
          <a:xfrm>
            <a:off x="827088" y="2545190"/>
            <a:ext cx="7921625"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altLang="zh-CN" sz="2400" dirty="0">
                <a:solidFill>
                  <a:srgbClr val="3F3F3F"/>
                </a:solidFill>
              </a:rPr>
              <a:t>2) happen at the same time of during the same period </a:t>
            </a:r>
          </a:p>
          <a:p>
            <a:pPr algn="just"/>
            <a:r>
              <a:rPr lang="en-US" altLang="zh-CN" sz="2400" dirty="0">
                <a:solidFill>
                  <a:srgbClr val="3F3F3F"/>
                </a:solidFill>
              </a:rPr>
              <a:t>    of time</a:t>
            </a:r>
          </a:p>
        </p:txBody>
      </p:sp>
      <p:pic>
        <p:nvPicPr>
          <p:cNvPr id="572438" name="Picture 22"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3431646"/>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2439" name="Rectangle 23"/>
          <p:cNvSpPr>
            <a:spLocks noChangeArrowheads="1"/>
          </p:cNvSpPr>
          <p:nvPr/>
        </p:nvSpPr>
        <p:spPr bwMode="auto">
          <a:xfrm>
            <a:off x="1012032" y="3299252"/>
            <a:ext cx="784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We timed our trip to coincide with my cousin’s wedding.</a:t>
            </a:r>
          </a:p>
        </p:txBody>
      </p:sp>
      <p:sp>
        <p:nvSpPr>
          <p:cNvPr id="572441" name="Text Box 25"/>
          <p:cNvSpPr txBox="1">
            <a:spLocks noChangeArrowheads="1"/>
          </p:cNvSpPr>
          <p:nvPr/>
        </p:nvSpPr>
        <p:spPr bwMode="auto">
          <a:xfrm>
            <a:off x="1105694" y="4108804"/>
            <a:ext cx="73644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dirty="0"/>
              <a:t>The art exhibition coincides with the 50th anniversary of his death.</a:t>
            </a:r>
          </a:p>
        </p:txBody>
      </p:sp>
      <p:sp>
        <p:nvSpPr>
          <p:cNvPr id="17" name="Rectangle 23"/>
          <p:cNvSpPr>
            <a:spLocks noChangeArrowheads="1"/>
          </p:cNvSpPr>
          <p:nvPr/>
        </p:nvSpPr>
        <p:spPr bwMode="auto">
          <a:xfrm>
            <a:off x="1098199" y="3729335"/>
            <a:ext cx="784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dirty="0"/>
              <a:t>艺术展览的时间恰逢他逝世</a:t>
            </a:r>
            <a:r>
              <a:rPr lang="en-US" altLang="zh-CN" sz="2400" dirty="0"/>
              <a:t>50</a:t>
            </a:r>
            <a:r>
              <a:rPr lang="zh-CN" altLang="en-US" sz="2400" dirty="0"/>
              <a:t>周年。</a:t>
            </a:r>
            <a:endParaRPr lang="en-US" altLang="zh-CN" sz="2400" dirty="0"/>
          </a:p>
        </p:txBody>
      </p:sp>
      <p:pic>
        <p:nvPicPr>
          <p:cNvPr id="18" name="Picture 22"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39" y="3855656"/>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4" desc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099" y="4213044"/>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
        <p:nvSpPr>
          <p:cNvPr id="21" name="文本框 8"/>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5"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78498222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24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24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24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2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7" grpId="0"/>
      <p:bldP spid="572432" grpId="0"/>
      <p:bldP spid="572439" grpId="0"/>
      <p:bldP spid="572441"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5" name="Rectangle 29"/>
          <p:cNvSpPr>
            <a:spLocks noChangeArrowheads="1"/>
          </p:cNvSpPr>
          <p:nvPr/>
        </p:nvSpPr>
        <p:spPr bwMode="auto">
          <a:xfrm>
            <a:off x="611189" y="1117865"/>
            <a:ext cx="7991475"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solidFill>
                  <a:srgbClr val="3F3F3F"/>
                </a:solidFill>
              </a:rPr>
              <a:t>His dad, on the other hand, was not a dreamer.</a:t>
            </a:r>
          </a:p>
        </p:txBody>
      </p:sp>
      <p:sp>
        <p:nvSpPr>
          <p:cNvPr id="58376" name="Text Box 30"/>
          <p:cNvSpPr txBox="1">
            <a:spLocks noChangeArrowheads="1"/>
          </p:cNvSpPr>
          <p:nvPr/>
        </p:nvSpPr>
        <p:spPr bwMode="auto">
          <a:xfrm>
            <a:off x="611189" y="1944035"/>
            <a:ext cx="79930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Arial"/>
                <a:ea typeface="幼圆"/>
              </a:rPr>
              <a:t>What can you infer from the sentence?</a:t>
            </a:r>
          </a:p>
        </p:txBody>
      </p:sp>
      <p:sp>
        <p:nvSpPr>
          <p:cNvPr id="388127" name="Text Box 31"/>
          <p:cNvSpPr txBox="1">
            <a:spLocks noChangeArrowheads="1"/>
          </p:cNvSpPr>
          <p:nvPr/>
        </p:nvSpPr>
        <p:spPr bwMode="auto">
          <a:xfrm>
            <a:off x="611189" y="2383061"/>
            <a:ext cx="73437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00000"/>
                </a:solidFill>
                <a:latin typeface="Arial"/>
                <a:ea typeface="幼圆"/>
              </a:rPr>
              <a:t>Michael’ s parents are totally different types of people and they play the different roles in Michael’s success.</a:t>
            </a:r>
          </a:p>
        </p:txBody>
      </p:sp>
      <p:sp>
        <p:nvSpPr>
          <p:cNvPr id="11"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solidFill>
                  <a:prstClr val="white"/>
                </a:solidFill>
              </a:rPr>
              <a:t>In Reading - Language Focus</a:t>
            </a:r>
            <a:endParaRPr lang="zh-CN" altLang="en-US" sz="3200" dirty="0">
              <a:solidFill>
                <a:prstClr val="white"/>
              </a:solidFill>
            </a:endParaRPr>
          </a:p>
        </p:txBody>
      </p:sp>
      <p:sp>
        <p:nvSpPr>
          <p:cNvPr id="8" name="文本框 8"/>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solidFill>
                  <a:srgbClr val="3F3F3F"/>
                </a:solidFill>
                <a:ea typeface="微软雅黑" panose="020B0503020204020204" pitchFamily="34" charset="-122"/>
                <a:hlinkClick r:id="rId3" action="ppaction://hlinksldjump"/>
              </a:rPr>
              <a:t>Back</a:t>
            </a:r>
            <a:endParaRPr kumimoji="1" lang="zh-CN" altLang="en-US" sz="1400" b="1" dirty="0">
              <a:solidFill>
                <a:srgbClr val="3F3F3F"/>
              </a:solidFill>
              <a:ea typeface="微软雅黑" panose="020B0503020204020204" pitchFamily="34" charset="-122"/>
            </a:endParaRPr>
          </a:p>
        </p:txBody>
      </p:sp>
    </p:spTree>
    <p:extLst>
      <p:ext uri="{BB962C8B-B14F-4D97-AF65-F5344CB8AC3E}">
        <p14:creationId xmlns:p14="http://schemas.microsoft.com/office/powerpoint/2010/main" val="342114601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2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4"/>
          <p:cNvSpPr txBox="1">
            <a:spLocks noChangeArrowheads="1"/>
          </p:cNvSpPr>
          <p:nvPr/>
        </p:nvSpPr>
        <p:spPr bwMode="auto">
          <a:xfrm>
            <a:off x="393118" y="661450"/>
            <a:ext cx="1654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b="1" dirty="0">
                <a:solidFill>
                  <a:srgbClr val="CC3300"/>
                </a:solidFill>
                <a:latin typeface="Arial"/>
              </a:rPr>
              <a:t>core</a:t>
            </a:r>
            <a:r>
              <a:rPr lang="en-US" altLang="zh-CN" dirty="0">
                <a:solidFill>
                  <a:srgbClr val="CC3300"/>
                </a:solidFill>
                <a:latin typeface="Arial"/>
              </a:rPr>
              <a:t> </a:t>
            </a:r>
            <a:r>
              <a:rPr lang="en-US" altLang="zh-CN" dirty="0">
                <a:latin typeface="Arial"/>
              </a:rPr>
              <a:t> </a:t>
            </a:r>
            <a:r>
              <a:rPr lang="en-US" altLang="zh-CN" i="1" dirty="0">
                <a:latin typeface="Arial"/>
              </a:rPr>
              <a:t>n.</a:t>
            </a:r>
          </a:p>
        </p:txBody>
      </p:sp>
      <p:pic>
        <p:nvPicPr>
          <p:cNvPr id="573449" name="Picture 9"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14" y="1715177"/>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50" name="Rectangle 10"/>
          <p:cNvSpPr>
            <a:spLocks noChangeArrowheads="1"/>
          </p:cNvSpPr>
          <p:nvPr/>
        </p:nvSpPr>
        <p:spPr bwMode="auto">
          <a:xfrm>
            <a:off x="954088" y="1588856"/>
            <a:ext cx="79383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dirty="0"/>
              <a:t>The core of the problem is the lack of fund. </a:t>
            </a:r>
          </a:p>
        </p:txBody>
      </p:sp>
      <p:sp>
        <p:nvSpPr>
          <p:cNvPr id="75783" name="Rectangle 16"/>
          <p:cNvSpPr>
            <a:spLocks noChangeArrowheads="1"/>
          </p:cNvSpPr>
          <p:nvPr/>
        </p:nvSpPr>
        <p:spPr bwMode="auto">
          <a:xfrm>
            <a:off x="589200" y="1077533"/>
            <a:ext cx="6155852"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zh-CN" sz="2400" dirty="0">
                <a:solidFill>
                  <a:srgbClr val="3F3F3F"/>
                </a:solidFill>
              </a:rPr>
              <a:t>1) most important or central part of anything</a:t>
            </a:r>
          </a:p>
        </p:txBody>
      </p:sp>
      <p:pic>
        <p:nvPicPr>
          <p:cNvPr id="573457" name="Picture 17"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13" y="2134543"/>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58" name="Rectangle 18"/>
          <p:cNvSpPr>
            <a:spLocks noChangeArrowheads="1"/>
          </p:cNvSpPr>
          <p:nvPr/>
        </p:nvSpPr>
        <p:spPr bwMode="auto">
          <a:xfrm>
            <a:off x="944049" y="1955183"/>
            <a:ext cx="4464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dirty="0">
                <a:solidFill>
                  <a:srgbClr val="3F3F3F"/>
                </a:solidFill>
              </a:rPr>
              <a:t>让我们直击此事的本质</a:t>
            </a:r>
            <a:r>
              <a:rPr lang="zh-CN" altLang="en-US" sz="2400" b="1" dirty="0">
                <a:solidFill>
                  <a:srgbClr val="3F3F3F"/>
                </a:solidFill>
              </a:rPr>
              <a:t>。</a:t>
            </a:r>
          </a:p>
        </p:txBody>
      </p:sp>
      <p:pic>
        <p:nvPicPr>
          <p:cNvPr id="573459" name="Picture 19" desc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033" y="2478398"/>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0" name="Rectangle 20"/>
          <p:cNvSpPr>
            <a:spLocks noChangeArrowheads="1"/>
          </p:cNvSpPr>
          <p:nvPr/>
        </p:nvSpPr>
        <p:spPr bwMode="auto">
          <a:xfrm>
            <a:off x="954088" y="2343564"/>
            <a:ext cx="5472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Let’s get to the core of the matter.</a:t>
            </a:r>
          </a:p>
        </p:txBody>
      </p:sp>
      <p:sp>
        <p:nvSpPr>
          <p:cNvPr id="75788" name="Rectangle 21"/>
          <p:cNvSpPr>
            <a:spLocks noChangeArrowheads="1"/>
          </p:cNvSpPr>
          <p:nvPr/>
        </p:nvSpPr>
        <p:spPr bwMode="auto">
          <a:xfrm>
            <a:off x="652618" y="2687419"/>
            <a:ext cx="8281987"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altLang="zh-CN" sz="2400" dirty="0">
                <a:solidFill>
                  <a:srgbClr val="3F3F3F"/>
                </a:solidFill>
              </a:rPr>
              <a:t>2) hard central part containing the seeds of certain fruits, </a:t>
            </a:r>
          </a:p>
          <a:p>
            <a:pPr algn="just"/>
            <a:r>
              <a:rPr lang="en-US" altLang="zh-CN" sz="2400" dirty="0">
                <a:solidFill>
                  <a:srgbClr val="3F3F3F"/>
                </a:solidFill>
              </a:rPr>
              <a:t>    such as the apple</a:t>
            </a:r>
          </a:p>
        </p:txBody>
      </p:sp>
      <p:pic>
        <p:nvPicPr>
          <p:cNvPr id="573462" name="Picture 22" descr="CO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7712" y="3218381"/>
            <a:ext cx="1871663" cy="1232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63" name="Picture 23"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9" y="3644738"/>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4" name="Rectangle 24"/>
          <p:cNvSpPr>
            <a:spLocks noChangeArrowheads="1"/>
          </p:cNvSpPr>
          <p:nvPr/>
        </p:nvSpPr>
        <p:spPr bwMode="auto">
          <a:xfrm>
            <a:off x="954088" y="3518416"/>
            <a:ext cx="58340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400" dirty="0"/>
              <a:t>an apple core</a:t>
            </a:r>
            <a:endParaRPr lang="en-US" altLang="zh-CN" sz="2400" dirty="0"/>
          </a:p>
        </p:txBody>
      </p:sp>
      <p:sp>
        <p:nvSpPr>
          <p:cNvPr id="573465" name="Text Box 25"/>
          <p:cNvSpPr txBox="1">
            <a:spLocks noChangeArrowheads="1"/>
          </p:cNvSpPr>
          <p:nvPr/>
        </p:nvSpPr>
        <p:spPr bwMode="auto">
          <a:xfrm>
            <a:off x="273404" y="4220507"/>
            <a:ext cx="2452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dirty="0">
                <a:solidFill>
                  <a:srgbClr val="C00000"/>
                </a:solidFill>
                <a:latin typeface="Arial"/>
                <a:ea typeface="幼圆"/>
              </a:rPr>
              <a:t>Collocation</a:t>
            </a:r>
            <a:r>
              <a:rPr lang="zh-CN" altLang="en-US" dirty="0">
                <a:solidFill>
                  <a:srgbClr val="CC3300"/>
                </a:solidFill>
                <a:latin typeface="Arial"/>
                <a:ea typeface="幼圆"/>
              </a:rPr>
              <a:t>：</a:t>
            </a:r>
          </a:p>
        </p:txBody>
      </p:sp>
      <p:sp>
        <p:nvSpPr>
          <p:cNvPr id="573466" name="Text Box 26"/>
          <p:cNvSpPr txBox="1">
            <a:spLocks noChangeArrowheads="1"/>
          </p:cNvSpPr>
          <p:nvPr/>
        </p:nvSpPr>
        <p:spPr bwMode="auto">
          <a:xfrm>
            <a:off x="3809035" y="4253613"/>
            <a:ext cx="18886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zh-CN" altLang="en-US" sz="2000" b="1" dirty="0">
                <a:solidFill>
                  <a:srgbClr val="3F3F3F"/>
                </a:solidFill>
                <a:latin typeface="Arial"/>
                <a:ea typeface="幼圆"/>
              </a:rPr>
              <a:t>彻底地</a:t>
            </a:r>
            <a:r>
              <a:rPr lang="en-US" altLang="zh-CN" sz="2000" b="1" dirty="0">
                <a:solidFill>
                  <a:srgbClr val="3F3F3F"/>
                </a:solidFill>
                <a:latin typeface="Arial"/>
                <a:ea typeface="幼圆"/>
              </a:rPr>
              <a:t>; </a:t>
            </a:r>
            <a:r>
              <a:rPr lang="zh-CN" altLang="en-US" sz="2000" b="1" dirty="0">
                <a:solidFill>
                  <a:srgbClr val="3F3F3F"/>
                </a:solidFill>
                <a:latin typeface="Arial"/>
                <a:ea typeface="幼圆"/>
              </a:rPr>
              <a:t>完全地</a:t>
            </a:r>
            <a:endParaRPr lang="en-US" altLang="en-US" sz="2000" b="1" dirty="0">
              <a:solidFill>
                <a:srgbClr val="3F3F3F"/>
              </a:solidFill>
              <a:latin typeface="Arial"/>
              <a:ea typeface="幼圆"/>
            </a:endParaRPr>
          </a:p>
        </p:txBody>
      </p:sp>
      <p:sp>
        <p:nvSpPr>
          <p:cNvPr id="573467" name="Text Box 27"/>
          <p:cNvSpPr txBox="1">
            <a:spLocks noChangeArrowheads="1"/>
          </p:cNvSpPr>
          <p:nvPr/>
        </p:nvSpPr>
        <p:spPr bwMode="auto">
          <a:xfrm>
            <a:off x="2062611" y="4230730"/>
            <a:ext cx="16385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en-US" dirty="0">
                <a:solidFill>
                  <a:srgbClr val="3F3F3F"/>
                </a:solidFill>
                <a:latin typeface="Arial"/>
                <a:ea typeface="幼圆"/>
              </a:rPr>
              <a:t>to the core</a:t>
            </a:r>
          </a:p>
        </p:txBody>
      </p:sp>
      <p:pic>
        <p:nvPicPr>
          <p:cNvPr id="573470" name="Picture 30"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12" y="4733396"/>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1" name="Rectangle 31"/>
          <p:cNvSpPr>
            <a:spLocks noChangeArrowheads="1"/>
          </p:cNvSpPr>
          <p:nvPr/>
        </p:nvSpPr>
        <p:spPr bwMode="auto">
          <a:xfrm>
            <a:off x="890147" y="4607073"/>
            <a:ext cx="3960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She is French to the core. </a:t>
            </a:r>
          </a:p>
        </p:txBody>
      </p:sp>
      <p:sp>
        <p:nvSpPr>
          <p:cNvPr id="573473" name="Rectangle 33"/>
          <p:cNvSpPr>
            <a:spLocks noChangeArrowheads="1"/>
          </p:cNvSpPr>
          <p:nvPr/>
        </p:nvSpPr>
        <p:spPr bwMode="auto">
          <a:xfrm>
            <a:off x="890147" y="4989512"/>
            <a:ext cx="36718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000" b="1" dirty="0"/>
              <a:t>她是个地道的法国人。</a:t>
            </a:r>
          </a:p>
        </p:txBody>
      </p:sp>
      <p:pic>
        <p:nvPicPr>
          <p:cNvPr id="573474" name="Picture 34" desc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771" y="5081745"/>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solidFill>
                  <a:prstClr val="white"/>
                </a:solidFill>
              </a:rPr>
              <a:t>In Reading - Language Focus</a:t>
            </a:r>
            <a:endParaRPr lang="zh-CN" altLang="en-US" sz="3200" dirty="0">
              <a:solidFill>
                <a:prstClr val="white"/>
              </a:solidFill>
            </a:endParaRPr>
          </a:p>
        </p:txBody>
      </p:sp>
      <p:sp>
        <p:nvSpPr>
          <p:cNvPr id="24" name="文本框 8"/>
          <p:cNvSpPr txBox="1"/>
          <p:nvPr/>
        </p:nvSpPr>
        <p:spPr>
          <a:xfrm>
            <a:off x="7956376"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solidFill>
                  <a:srgbClr val="3F3F3F"/>
                </a:solidFill>
                <a:ea typeface="微软雅黑" panose="020B0503020204020204" pitchFamily="34" charset="-122"/>
                <a:hlinkClick r:id="rId6" action="ppaction://hlinksldjump"/>
              </a:rPr>
              <a:t>Back</a:t>
            </a:r>
            <a:endParaRPr kumimoji="1" lang="zh-CN" altLang="en-US" sz="1400" b="1" dirty="0">
              <a:solidFill>
                <a:srgbClr val="3F3F3F"/>
              </a:solidFill>
              <a:ea typeface="微软雅黑" panose="020B0503020204020204" pitchFamily="34" charset="-122"/>
            </a:endParaRPr>
          </a:p>
        </p:txBody>
      </p:sp>
    </p:spTree>
    <p:extLst>
      <p:ext uri="{BB962C8B-B14F-4D97-AF65-F5344CB8AC3E}">
        <p14:creationId xmlns:p14="http://schemas.microsoft.com/office/powerpoint/2010/main" val="382837932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34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34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573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50" grpId="0"/>
      <p:bldP spid="573458" grpId="0"/>
      <p:bldP spid="573460" grpId="0"/>
      <p:bldP spid="573464" grpId="0"/>
      <p:bldP spid="573466" grpId="0"/>
      <p:bldP spid="573467" grpId="0"/>
      <p:bldP spid="573471" grpId="0"/>
      <p:bldP spid="573473" grpId="0"/>
      <p:bldP spid="573473"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5"/>
          <p:cNvSpPr txBox="1">
            <a:spLocks noChangeArrowheads="1"/>
          </p:cNvSpPr>
          <p:nvPr/>
        </p:nvSpPr>
        <p:spPr bwMode="auto">
          <a:xfrm>
            <a:off x="541338" y="817563"/>
            <a:ext cx="25905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r>
              <a:rPr lang="en-US" altLang="zh-CN" b="1" dirty="0">
                <a:solidFill>
                  <a:srgbClr val="CC3300"/>
                </a:solidFill>
                <a:latin typeface="+mn-lt"/>
              </a:rPr>
              <a:t>alternate </a:t>
            </a:r>
            <a:r>
              <a:rPr lang="en-US" altLang="zh-CN" i="1" dirty="0"/>
              <a:t>adj.</a:t>
            </a:r>
            <a:r>
              <a:rPr lang="en-US" altLang="zh-CN" dirty="0"/>
              <a:t> </a:t>
            </a:r>
            <a:endParaRPr lang="en-US" altLang="zh-CN" b="1" dirty="0">
              <a:solidFill>
                <a:srgbClr val="CC3300"/>
              </a:solidFill>
              <a:latin typeface="+mn-lt"/>
            </a:endParaRPr>
          </a:p>
        </p:txBody>
      </p:sp>
      <p:pic>
        <p:nvPicPr>
          <p:cNvPr id="574470" name="Picture 6"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2243667"/>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471" name="Rectangle 7"/>
          <p:cNvSpPr>
            <a:spLocks noChangeArrowheads="1"/>
          </p:cNvSpPr>
          <p:nvPr/>
        </p:nvSpPr>
        <p:spPr bwMode="auto">
          <a:xfrm>
            <a:off x="862014" y="2138479"/>
            <a:ext cx="77771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The show was sponsored by different clients on alternate weeks.</a:t>
            </a:r>
          </a:p>
        </p:txBody>
      </p:sp>
      <p:pic>
        <p:nvPicPr>
          <p:cNvPr id="574481" name="Picture 17"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1776678"/>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482" name="Rectangle 18"/>
          <p:cNvSpPr>
            <a:spLocks noChangeArrowheads="1"/>
          </p:cNvSpPr>
          <p:nvPr/>
        </p:nvSpPr>
        <p:spPr bwMode="auto">
          <a:xfrm>
            <a:off x="900113" y="1676814"/>
            <a:ext cx="7777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sz="2400" dirty="0"/>
              <a:t>He works on alternate days.</a:t>
            </a:r>
          </a:p>
        </p:txBody>
      </p:sp>
      <p:sp>
        <p:nvSpPr>
          <p:cNvPr id="76809" name="Rectangle 23"/>
          <p:cNvSpPr>
            <a:spLocks noChangeArrowheads="1"/>
          </p:cNvSpPr>
          <p:nvPr/>
        </p:nvSpPr>
        <p:spPr bwMode="auto">
          <a:xfrm>
            <a:off x="581627" y="1275647"/>
            <a:ext cx="3607078"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zh-CN" sz="2400" dirty="0">
                <a:solidFill>
                  <a:srgbClr val="3F3F3F"/>
                </a:solidFill>
              </a:rPr>
              <a:t> 1) every other or second</a:t>
            </a:r>
          </a:p>
        </p:txBody>
      </p:sp>
      <p:sp>
        <p:nvSpPr>
          <p:cNvPr id="76810" name="Rectangle 24"/>
          <p:cNvSpPr>
            <a:spLocks noChangeArrowheads="1"/>
          </p:cNvSpPr>
          <p:nvPr/>
        </p:nvSpPr>
        <p:spPr bwMode="auto">
          <a:xfrm>
            <a:off x="736601" y="2926782"/>
            <a:ext cx="5200463"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dirty="0">
                <a:solidFill>
                  <a:srgbClr val="3F3F3F"/>
                </a:solidFill>
              </a:rPr>
              <a:t>2) (or two things) happening by turns</a:t>
            </a:r>
          </a:p>
        </p:txBody>
      </p:sp>
      <p:pic>
        <p:nvPicPr>
          <p:cNvPr id="574489" name="Picture 25"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3435615"/>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490" name="Rectangle 26"/>
          <p:cNvSpPr>
            <a:spLocks noChangeArrowheads="1"/>
          </p:cNvSpPr>
          <p:nvPr/>
        </p:nvSpPr>
        <p:spPr bwMode="auto">
          <a:xfrm>
            <a:off x="1000919" y="3812002"/>
            <a:ext cx="34559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dirty="0"/>
              <a:t>这是晴雨交替的一周</a:t>
            </a:r>
            <a:r>
              <a:rPr lang="zh-CN" altLang="en-US" sz="2400" b="1" dirty="0"/>
              <a:t>。</a:t>
            </a:r>
          </a:p>
        </p:txBody>
      </p:sp>
      <p:pic>
        <p:nvPicPr>
          <p:cNvPr id="574491" name="Picture 27" desc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9" y="3938324"/>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492" name="Rectangle 28"/>
          <p:cNvSpPr>
            <a:spLocks noChangeArrowheads="1"/>
          </p:cNvSpPr>
          <p:nvPr/>
        </p:nvSpPr>
        <p:spPr bwMode="auto">
          <a:xfrm>
            <a:off x="971550" y="3390771"/>
            <a:ext cx="7127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This is a week of alternate rain and sunshine.</a:t>
            </a:r>
          </a:p>
        </p:txBody>
      </p:sp>
      <p:pic>
        <p:nvPicPr>
          <p:cNvPr id="574493" name="Picture 29"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4403990"/>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494" name="Rectangle 30"/>
          <p:cNvSpPr>
            <a:spLocks noChangeArrowheads="1"/>
          </p:cNvSpPr>
          <p:nvPr/>
        </p:nvSpPr>
        <p:spPr bwMode="auto">
          <a:xfrm>
            <a:off x="916728" y="4273667"/>
            <a:ext cx="82454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en-US" sz="2400" dirty="0"/>
              <a:t>She wears a shirt with alternate stripes of blue and white.</a:t>
            </a:r>
            <a:endParaRPr lang="en-US" altLang="zh-CN" sz="2400" dirty="0"/>
          </a:p>
        </p:txBody>
      </p:sp>
      <p:sp>
        <p:nvSpPr>
          <p:cNvPr id="18"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solidFill>
                  <a:prstClr val="white"/>
                </a:solidFill>
              </a:rPr>
              <a:t>In Reading - Language Focus</a:t>
            </a:r>
            <a:endParaRPr lang="zh-CN" altLang="en-US" sz="3200" dirty="0">
              <a:solidFill>
                <a:prstClr val="white"/>
              </a:solidFill>
            </a:endParaRPr>
          </a:p>
        </p:txBody>
      </p:sp>
    </p:spTree>
    <p:extLst>
      <p:ext uri="{BB962C8B-B14F-4D97-AF65-F5344CB8AC3E}">
        <p14:creationId xmlns:p14="http://schemas.microsoft.com/office/powerpoint/2010/main" val="208215890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4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4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44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44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4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71" grpId="0"/>
      <p:bldP spid="574482" grpId="0"/>
      <p:bldP spid="574490" grpId="0"/>
      <p:bldP spid="574492" grpId="0"/>
      <p:bldP spid="57449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197" name="Picture 5"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1778000"/>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198" name="Rectangle 6"/>
          <p:cNvSpPr>
            <a:spLocks noChangeArrowheads="1"/>
          </p:cNvSpPr>
          <p:nvPr/>
        </p:nvSpPr>
        <p:spPr bwMode="auto">
          <a:xfrm>
            <a:off x="900113" y="1631835"/>
            <a:ext cx="7777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400" dirty="0" err="1"/>
              <a:t>汤姆时而发怒，时而害怕</a:t>
            </a:r>
            <a:r>
              <a:rPr lang="en-US" altLang="en-US" sz="2400" dirty="0"/>
              <a:t>。</a:t>
            </a:r>
            <a:endParaRPr lang="zh-CN" altLang="en-US" sz="2400" dirty="0"/>
          </a:p>
        </p:txBody>
      </p:sp>
      <p:pic>
        <p:nvPicPr>
          <p:cNvPr id="1032199" name="Picture 7"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1416845"/>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200" name="Rectangle 8"/>
          <p:cNvSpPr>
            <a:spLocks noChangeArrowheads="1"/>
          </p:cNvSpPr>
          <p:nvPr/>
        </p:nvSpPr>
        <p:spPr bwMode="auto">
          <a:xfrm>
            <a:off x="900113" y="1316981"/>
            <a:ext cx="7777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sz="2400" dirty="0"/>
              <a:t>We alternated periods of work and rest.</a:t>
            </a:r>
          </a:p>
        </p:txBody>
      </p:sp>
      <p:pic>
        <p:nvPicPr>
          <p:cNvPr id="1032207" name="Picture 15" desc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9" y="2098146"/>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208" name="Rectangle 16"/>
          <p:cNvSpPr>
            <a:spLocks noChangeArrowheads="1"/>
          </p:cNvSpPr>
          <p:nvPr/>
        </p:nvSpPr>
        <p:spPr bwMode="auto">
          <a:xfrm>
            <a:off x="900114" y="1977116"/>
            <a:ext cx="7127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Tom alternated between anger and fright.</a:t>
            </a:r>
          </a:p>
        </p:txBody>
      </p:sp>
      <p:sp>
        <p:nvSpPr>
          <p:cNvPr id="1032212" name="Text Box 20"/>
          <p:cNvSpPr txBox="1">
            <a:spLocks noChangeArrowheads="1"/>
          </p:cNvSpPr>
          <p:nvPr/>
        </p:nvSpPr>
        <p:spPr bwMode="auto">
          <a:xfrm>
            <a:off x="539750" y="2484238"/>
            <a:ext cx="24526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dirty="0">
                <a:solidFill>
                  <a:srgbClr val="C00000"/>
                </a:solidFill>
                <a:latin typeface="Arial"/>
                <a:ea typeface="幼圆"/>
              </a:rPr>
              <a:t>Collocation</a:t>
            </a:r>
            <a:r>
              <a:rPr lang="zh-CN" altLang="en-US" dirty="0">
                <a:solidFill>
                  <a:srgbClr val="C00000"/>
                </a:solidFill>
                <a:latin typeface="Arial"/>
                <a:ea typeface="幼圆"/>
              </a:rPr>
              <a:t>：</a:t>
            </a:r>
          </a:p>
        </p:txBody>
      </p:sp>
      <p:sp>
        <p:nvSpPr>
          <p:cNvPr id="1032213" name="Text Box 21"/>
          <p:cNvSpPr txBox="1">
            <a:spLocks noChangeArrowheads="1"/>
          </p:cNvSpPr>
          <p:nvPr/>
        </p:nvSpPr>
        <p:spPr bwMode="auto">
          <a:xfrm>
            <a:off x="4721226" y="2857500"/>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zh-CN" altLang="en-US" dirty="0">
                <a:solidFill>
                  <a:srgbClr val="3F3F3F"/>
                </a:solidFill>
                <a:latin typeface="幼圆"/>
                <a:ea typeface="幼圆"/>
              </a:rPr>
              <a:t>时而</a:t>
            </a:r>
            <a:r>
              <a:rPr lang="en-US" altLang="zh-CN" dirty="0">
                <a:solidFill>
                  <a:srgbClr val="3F3F3F"/>
                </a:solidFill>
                <a:latin typeface="幼圆"/>
                <a:ea typeface="幼圆"/>
              </a:rPr>
              <a:t>…</a:t>
            </a:r>
            <a:r>
              <a:rPr lang="zh-CN" altLang="en-US" dirty="0">
                <a:solidFill>
                  <a:srgbClr val="3F3F3F"/>
                </a:solidFill>
                <a:latin typeface="幼圆"/>
                <a:ea typeface="幼圆"/>
              </a:rPr>
              <a:t>时而</a:t>
            </a:r>
            <a:r>
              <a:rPr lang="en-US" altLang="zh-CN" dirty="0">
                <a:solidFill>
                  <a:srgbClr val="3F3F3F"/>
                </a:solidFill>
                <a:latin typeface="幼圆"/>
                <a:ea typeface="幼圆"/>
              </a:rPr>
              <a:t>…</a:t>
            </a:r>
            <a:endParaRPr lang="en-US" altLang="en-US" dirty="0">
              <a:solidFill>
                <a:srgbClr val="3F3F3F"/>
              </a:solidFill>
              <a:latin typeface="幼圆"/>
              <a:ea typeface="幼圆"/>
            </a:endParaRPr>
          </a:p>
        </p:txBody>
      </p:sp>
      <p:sp>
        <p:nvSpPr>
          <p:cNvPr id="1032214" name="Text Box 22"/>
          <p:cNvSpPr txBox="1">
            <a:spLocks noChangeArrowheads="1"/>
          </p:cNvSpPr>
          <p:nvPr/>
        </p:nvSpPr>
        <p:spPr bwMode="auto">
          <a:xfrm>
            <a:off x="539750" y="2858823"/>
            <a:ext cx="26340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en-US" dirty="0">
                <a:solidFill>
                  <a:srgbClr val="3F3F3F"/>
                </a:solidFill>
                <a:latin typeface="Arial"/>
                <a:ea typeface="幼圆"/>
              </a:rPr>
              <a:t>alternate between</a:t>
            </a:r>
          </a:p>
        </p:txBody>
      </p:sp>
      <p:sp>
        <p:nvSpPr>
          <p:cNvPr id="1032215" name="Text Box 23"/>
          <p:cNvSpPr txBox="1">
            <a:spLocks noChangeArrowheads="1"/>
          </p:cNvSpPr>
          <p:nvPr/>
        </p:nvSpPr>
        <p:spPr bwMode="auto">
          <a:xfrm>
            <a:off x="4724024" y="3636247"/>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zh-CN" altLang="en-US" dirty="0">
                <a:solidFill>
                  <a:srgbClr val="3F3F3F"/>
                </a:solidFill>
                <a:latin typeface="幼圆"/>
                <a:ea typeface="幼圆"/>
              </a:rPr>
              <a:t>轮流</a:t>
            </a:r>
            <a:endParaRPr lang="en-US" altLang="en-US" dirty="0">
              <a:solidFill>
                <a:srgbClr val="3F3F3F"/>
              </a:solidFill>
              <a:latin typeface="幼圆"/>
              <a:ea typeface="幼圆"/>
            </a:endParaRPr>
          </a:p>
        </p:txBody>
      </p:sp>
      <p:sp>
        <p:nvSpPr>
          <p:cNvPr id="1032216" name="Text Box 24"/>
          <p:cNvSpPr txBox="1">
            <a:spLocks noChangeArrowheads="1"/>
          </p:cNvSpPr>
          <p:nvPr/>
        </p:nvSpPr>
        <p:spPr bwMode="auto">
          <a:xfrm>
            <a:off x="539751" y="3616854"/>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dirty="0">
                <a:solidFill>
                  <a:srgbClr val="3F3F3F"/>
                </a:solidFill>
              </a:rPr>
              <a:t>alternate in</a:t>
            </a:r>
            <a:endParaRPr lang="en-US" altLang="en-US" dirty="0">
              <a:solidFill>
                <a:srgbClr val="3F3F3F"/>
              </a:solidFill>
            </a:endParaRPr>
          </a:p>
        </p:txBody>
      </p:sp>
      <p:sp>
        <p:nvSpPr>
          <p:cNvPr id="1032217" name="Text Box 25"/>
          <p:cNvSpPr txBox="1">
            <a:spLocks noChangeArrowheads="1"/>
          </p:cNvSpPr>
          <p:nvPr/>
        </p:nvSpPr>
        <p:spPr bwMode="auto">
          <a:xfrm>
            <a:off x="4539421" y="4386190"/>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zh-CN" altLang="en-US" dirty="0">
                <a:solidFill>
                  <a:srgbClr val="3F3F3F"/>
                </a:solidFill>
                <a:latin typeface="幼圆"/>
                <a:ea typeface="幼圆"/>
              </a:rPr>
              <a:t>（使）与</a:t>
            </a:r>
            <a:r>
              <a:rPr lang="en-US" altLang="zh-CN" dirty="0">
                <a:solidFill>
                  <a:srgbClr val="3F3F3F"/>
                </a:solidFill>
                <a:latin typeface="幼圆"/>
                <a:ea typeface="幼圆"/>
              </a:rPr>
              <a:t>…</a:t>
            </a:r>
            <a:r>
              <a:rPr lang="zh-CN" altLang="en-US" dirty="0">
                <a:solidFill>
                  <a:srgbClr val="3F3F3F"/>
                </a:solidFill>
                <a:latin typeface="幼圆"/>
                <a:ea typeface="幼圆"/>
              </a:rPr>
              <a:t>交替</a:t>
            </a:r>
            <a:endParaRPr lang="en-US" altLang="en-US" dirty="0">
              <a:solidFill>
                <a:srgbClr val="3F3F3F"/>
              </a:solidFill>
              <a:latin typeface="幼圆"/>
              <a:ea typeface="幼圆"/>
            </a:endParaRPr>
          </a:p>
        </p:txBody>
      </p:sp>
      <p:sp>
        <p:nvSpPr>
          <p:cNvPr id="1032218" name="Text Box 26"/>
          <p:cNvSpPr txBox="1">
            <a:spLocks noChangeArrowheads="1"/>
          </p:cNvSpPr>
          <p:nvPr/>
        </p:nvSpPr>
        <p:spPr bwMode="auto">
          <a:xfrm>
            <a:off x="583758" y="4379556"/>
            <a:ext cx="22413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en-US" dirty="0">
                <a:solidFill>
                  <a:srgbClr val="3F3F3F"/>
                </a:solidFill>
              </a:rPr>
              <a:t>alternate with</a:t>
            </a:r>
          </a:p>
        </p:txBody>
      </p:sp>
      <p:pic>
        <p:nvPicPr>
          <p:cNvPr id="1032219" name="Picture 27"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3316553"/>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220" name="Rectangle 28"/>
          <p:cNvSpPr>
            <a:spLocks noChangeArrowheads="1"/>
          </p:cNvSpPr>
          <p:nvPr/>
        </p:nvSpPr>
        <p:spPr bwMode="auto">
          <a:xfrm>
            <a:off x="900113" y="3177001"/>
            <a:ext cx="7777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sz="2400" dirty="0"/>
              <a:t>They alternate between supporting us and opposing us.</a:t>
            </a:r>
          </a:p>
        </p:txBody>
      </p:sp>
      <p:pic>
        <p:nvPicPr>
          <p:cNvPr id="1032221" name="Picture 29"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4036220"/>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222" name="Rectangle 30"/>
          <p:cNvSpPr>
            <a:spLocks noChangeArrowheads="1"/>
          </p:cNvSpPr>
          <p:nvPr/>
        </p:nvSpPr>
        <p:spPr bwMode="auto">
          <a:xfrm>
            <a:off x="900113" y="3936356"/>
            <a:ext cx="7777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sz="2400" dirty="0"/>
              <a:t>We alternate in doing the household chores.</a:t>
            </a:r>
          </a:p>
        </p:txBody>
      </p:sp>
      <p:pic>
        <p:nvPicPr>
          <p:cNvPr id="1032223" name="Picture 31"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801" y="4841221"/>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224" name="Rectangle 32"/>
          <p:cNvSpPr>
            <a:spLocks noChangeArrowheads="1"/>
          </p:cNvSpPr>
          <p:nvPr/>
        </p:nvSpPr>
        <p:spPr bwMode="auto">
          <a:xfrm>
            <a:off x="903381" y="4714899"/>
            <a:ext cx="5472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sz="2400" dirty="0"/>
              <a:t>Sunny weather alternates with rain.</a:t>
            </a:r>
          </a:p>
        </p:txBody>
      </p:sp>
      <p:sp>
        <p:nvSpPr>
          <p:cNvPr id="25"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solidFill>
                  <a:prstClr val="white"/>
                </a:solidFill>
              </a:rPr>
              <a:t>In Reading - Language Focus</a:t>
            </a:r>
            <a:endParaRPr lang="zh-CN" altLang="en-US" sz="3200" dirty="0">
              <a:solidFill>
                <a:prstClr val="white"/>
              </a:solidFill>
            </a:endParaRPr>
          </a:p>
        </p:txBody>
      </p:sp>
      <p:sp>
        <p:nvSpPr>
          <p:cNvPr id="24" name="文本框 8"/>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solidFill>
                  <a:srgbClr val="3F3F3F"/>
                </a:solidFill>
                <a:ea typeface="微软雅黑" panose="020B0503020204020204" pitchFamily="34" charset="-122"/>
                <a:hlinkClick r:id="rId5" action="ppaction://hlinksldjump"/>
              </a:rPr>
              <a:t>Back</a:t>
            </a:r>
            <a:endParaRPr kumimoji="1" lang="zh-CN" altLang="en-US" sz="1400" b="1" dirty="0">
              <a:solidFill>
                <a:srgbClr val="3F3F3F"/>
              </a:solidFill>
              <a:ea typeface="微软雅黑" panose="020B0503020204020204" pitchFamily="34" charset="-122"/>
            </a:endParaRPr>
          </a:p>
        </p:txBody>
      </p:sp>
      <p:sp>
        <p:nvSpPr>
          <p:cNvPr id="26" name="Text Box 5"/>
          <p:cNvSpPr txBox="1">
            <a:spLocks noChangeArrowheads="1"/>
          </p:cNvSpPr>
          <p:nvPr/>
        </p:nvSpPr>
        <p:spPr bwMode="auto">
          <a:xfrm>
            <a:off x="541338" y="817563"/>
            <a:ext cx="77750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r>
              <a:rPr lang="en-US" altLang="zh-CN" b="1" dirty="0">
                <a:solidFill>
                  <a:srgbClr val="CC3300"/>
                </a:solidFill>
                <a:latin typeface="+mn-lt"/>
              </a:rPr>
              <a:t>alternate  </a:t>
            </a:r>
            <a:r>
              <a:rPr lang="en-US" altLang="zh-CN" i="1" dirty="0"/>
              <a:t>vt.vi</a:t>
            </a:r>
            <a:r>
              <a:rPr lang="en-US" altLang="zh-CN" dirty="0"/>
              <a:t> </a:t>
            </a:r>
            <a:r>
              <a:rPr lang="en-US" altLang="zh-CN" dirty="0">
                <a:solidFill>
                  <a:srgbClr val="3F3F3F"/>
                </a:solidFill>
              </a:rPr>
              <a:t>(cause to ) follow by turns</a:t>
            </a:r>
          </a:p>
        </p:txBody>
      </p:sp>
    </p:spTree>
    <p:extLst>
      <p:ext uri="{BB962C8B-B14F-4D97-AF65-F5344CB8AC3E}">
        <p14:creationId xmlns:p14="http://schemas.microsoft.com/office/powerpoint/2010/main" val="61130547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22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21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22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22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22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22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322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22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322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322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22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32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198" grpId="0"/>
      <p:bldP spid="1032200" grpId="0"/>
      <p:bldP spid="1032208" grpId="0"/>
      <p:bldP spid="1032213" grpId="0"/>
      <p:bldP spid="1032214" grpId="0"/>
      <p:bldP spid="1032215" grpId="0"/>
      <p:bldP spid="1032216" grpId="0"/>
      <p:bldP spid="1032217" grpId="0"/>
      <p:bldP spid="1032218" grpId="0"/>
      <p:bldP spid="1032220" grpId="0"/>
      <p:bldP spid="1032222" grpId="0"/>
      <p:bldP spid="10322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 answers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162692633"/>
              </p:ext>
            </p:extLst>
          </p:nvPr>
        </p:nvGraphicFramePr>
        <p:xfrm>
          <a:off x="179512" y="841276"/>
          <a:ext cx="8856984" cy="423256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646922">
                <a:tc>
                  <a:txBody>
                    <a:bodyPr/>
                    <a:lstStyle/>
                    <a:p>
                      <a:r>
                        <a:rPr lang="en-US" altLang="zh-CN" dirty="0"/>
                        <a:t> Types of obstacles </a:t>
                      </a:r>
                      <a:endParaRPr lang="zh-CN" altLang="en-US" dirty="0"/>
                    </a:p>
                  </a:txBody>
                  <a:tcPr anchor="ctr"/>
                </a:tc>
                <a:tc>
                  <a:txBody>
                    <a:bodyPr/>
                    <a:lstStyle/>
                    <a:p>
                      <a:r>
                        <a:rPr lang="en-US" altLang="zh-CN" dirty="0"/>
                        <a:t> Content</a:t>
                      </a:r>
                      <a:endParaRPr lang="zh-CN" altLang="en-US" dirty="0"/>
                    </a:p>
                  </a:txBody>
                  <a:tcPr anchor="ctr"/>
                </a:tc>
                <a:extLst>
                  <a:ext uri="{0D108BD9-81ED-4DB2-BD59-A6C34878D82A}">
                    <a16:rowId xmlns:a16="http://schemas.microsoft.com/office/drawing/2014/main" val="10000"/>
                  </a:ext>
                </a:extLst>
              </a:tr>
              <a:tr h="1061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Personal Obstacles</a:t>
                      </a:r>
                      <a:endParaRPr lang="zh-CN" altLang="zh-CN" sz="1800" kern="1200" dirty="0">
                        <a:solidFill>
                          <a:schemeClr val="dk1"/>
                        </a:solidFill>
                        <a:effectLst/>
                        <a:latin typeface="+mn-lt"/>
                        <a:ea typeface="+mn-ea"/>
                        <a:cs typeface="+mn-cs"/>
                      </a:endParaRPr>
                    </a:p>
                    <a:p>
                      <a:endParaRPr lang="zh-CN" altLang="en-US" dirty="0"/>
                    </a:p>
                  </a:txBody>
                  <a:tcPr anchor="ctr"/>
                </a:tc>
                <a:tc>
                  <a:txBody>
                    <a:bodyPr/>
                    <a:lstStyle/>
                    <a:p>
                      <a:r>
                        <a:rPr lang="en-US" altLang="zh-CN" sz="1800" kern="1200" dirty="0">
                          <a:solidFill>
                            <a:schemeClr val="dk1"/>
                          </a:solidFill>
                          <a:effectLst/>
                          <a:latin typeface="+mn-lt"/>
                          <a:ea typeface="+mn-ea"/>
                          <a:cs typeface="+mn-cs"/>
                        </a:rPr>
                        <a:t>physical</a:t>
                      </a:r>
                      <a:r>
                        <a:rPr lang="en-US" altLang="zh-CN" sz="1800" kern="1200" baseline="0" dirty="0">
                          <a:solidFill>
                            <a:schemeClr val="dk1"/>
                          </a:solidFill>
                          <a:effectLst/>
                          <a:latin typeface="+mn-lt"/>
                          <a:ea typeface="+mn-ea"/>
                          <a:cs typeface="+mn-cs"/>
                        </a:rPr>
                        <a:t>/mental limitations, financial condition, </a:t>
                      </a:r>
                      <a:r>
                        <a:rPr lang="en-US" altLang="zh-CN" sz="1800" kern="1200" dirty="0">
                          <a:solidFill>
                            <a:schemeClr val="dk1"/>
                          </a:solidFill>
                          <a:effectLst/>
                          <a:latin typeface="+mn-lt"/>
                          <a:ea typeface="+mn-ea"/>
                          <a:cs typeface="+mn-cs"/>
                        </a:rPr>
                        <a:t>bad habits, fears,</a:t>
                      </a:r>
                      <a:r>
                        <a:rPr lang="en-US" altLang="zh-CN" sz="1800" kern="1200" baseline="0" dirty="0">
                          <a:solidFill>
                            <a:schemeClr val="dk1"/>
                          </a:solidFill>
                          <a:effectLst/>
                          <a:latin typeface="+mn-lt"/>
                          <a:ea typeface="+mn-ea"/>
                          <a:cs typeface="+mn-cs"/>
                        </a:rPr>
                        <a:t>  </a:t>
                      </a:r>
                      <a:r>
                        <a:rPr lang="en-US" altLang="zh-CN" sz="1800" kern="1200" dirty="0">
                          <a:solidFill>
                            <a:schemeClr val="dk1"/>
                          </a:solidFill>
                          <a:effectLst/>
                          <a:latin typeface="+mn-lt"/>
                          <a:ea typeface="+mn-ea"/>
                          <a:cs typeface="+mn-cs"/>
                        </a:rPr>
                        <a:t>emotional dysfunction, limited beliefs, disorganization,</a:t>
                      </a:r>
                      <a:r>
                        <a:rPr lang="en-US" altLang="zh-CN" sz="1800" kern="1200" baseline="0" dirty="0">
                          <a:solidFill>
                            <a:schemeClr val="dk1"/>
                          </a:solidFill>
                          <a:effectLst/>
                          <a:latin typeface="+mn-lt"/>
                          <a:ea typeface="+mn-ea"/>
                          <a:cs typeface="+mn-cs"/>
                        </a:rPr>
                        <a:t> </a:t>
                      </a:r>
                      <a:r>
                        <a:rPr lang="en-US" altLang="zh-CN" sz="1800" kern="1200" dirty="0">
                          <a:solidFill>
                            <a:schemeClr val="dk1"/>
                          </a:solidFill>
                          <a:effectLst/>
                          <a:latin typeface="+mn-lt"/>
                          <a:ea typeface="+mn-ea"/>
                          <a:cs typeface="+mn-cs"/>
                        </a:rPr>
                        <a:t>procrastination, bad attitude</a:t>
                      </a:r>
                      <a:endParaRPr lang="zh-CN" altLang="zh-CN"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1"/>
                  </a:ext>
                </a:extLst>
              </a:tr>
              <a:tr h="10612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effectLst/>
                          <a:latin typeface="+mn-lt"/>
                          <a:ea typeface="+mn-ea"/>
                          <a:cs typeface="+mn-cs"/>
                        </a:rPr>
                        <a:t>Social Obstacles</a:t>
                      </a:r>
                      <a:endParaRPr lang="zh-CN" altLang="zh-CN" sz="1800" kern="1200" dirty="0">
                        <a:solidFill>
                          <a:schemeClr val="dk1"/>
                        </a:solidFill>
                        <a:effectLst/>
                        <a:latin typeface="+mn-lt"/>
                        <a:ea typeface="+mn-ea"/>
                        <a:cs typeface="+mn-cs"/>
                      </a:endParaRPr>
                    </a:p>
                    <a:p>
                      <a:endParaRPr lang="zh-CN" altLang="en-US" dirty="0"/>
                    </a:p>
                  </a:txBody>
                  <a:tcPr anchor="ctr"/>
                </a:tc>
                <a:tc>
                  <a:txBody>
                    <a:bodyPr/>
                    <a:lstStyle/>
                    <a:p>
                      <a:r>
                        <a:rPr lang="en-US" altLang="zh-CN" sz="1800" kern="1200" dirty="0">
                          <a:solidFill>
                            <a:schemeClr val="dk1"/>
                          </a:solidFill>
                          <a:effectLst/>
                          <a:latin typeface="+mn-lt"/>
                          <a:ea typeface="+mn-ea"/>
                          <a:cs typeface="+mn-cs"/>
                        </a:rPr>
                        <a:t>people who are uncooperative,</a:t>
                      </a:r>
                      <a:r>
                        <a:rPr lang="en-US" altLang="zh-CN" sz="1800" kern="1200" baseline="0" dirty="0">
                          <a:solidFill>
                            <a:schemeClr val="dk1"/>
                          </a:solidFill>
                          <a:effectLst/>
                          <a:latin typeface="+mn-lt"/>
                          <a:ea typeface="+mn-ea"/>
                          <a:cs typeface="+mn-cs"/>
                        </a:rPr>
                        <a:t> l</a:t>
                      </a:r>
                      <a:r>
                        <a:rPr lang="en-US" altLang="zh-CN" sz="1800" kern="1200" dirty="0">
                          <a:solidFill>
                            <a:schemeClr val="dk1"/>
                          </a:solidFill>
                          <a:effectLst/>
                          <a:latin typeface="+mn-lt"/>
                          <a:ea typeface="+mn-ea"/>
                          <a:cs typeface="+mn-cs"/>
                        </a:rPr>
                        <a:t>ack of support,</a:t>
                      </a:r>
                      <a:endParaRPr lang="zh-CN"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toxic relationships, tradition,</a:t>
                      </a:r>
                      <a:endParaRPr lang="zh-CN"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social norms,</a:t>
                      </a:r>
                      <a:r>
                        <a:rPr lang="en-US" altLang="zh-CN" sz="1800" kern="1200" baseline="0" dirty="0">
                          <a:solidFill>
                            <a:schemeClr val="dk1"/>
                          </a:solidFill>
                          <a:effectLst/>
                          <a:latin typeface="+mn-lt"/>
                          <a:ea typeface="+mn-ea"/>
                          <a:cs typeface="+mn-cs"/>
                        </a:rPr>
                        <a:t> </a:t>
                      </a:r>
                      <a:r>
                        <a:rPr lang="en-US" altLang="zh-CN" sz="1800" kern="1200" dirty="0">
                          <a:solidFill>
                            <a:schemeClr val="dk1"/>
                          </a:solidFill>
                          <a:effectLst/>
                          <a:latin typeface="+mn-lt"/>
                          <a:ea typeface="+mn-ea"/>
                          <a:cs typeface="+mn-cs"/>
                        </a:rPr>
                        <a:t>conformity</a:t>
                      </a:r>
                      <a:endParaRPr lang="zh-CN" altLang="zh-CN"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2"/>
                  </a:ext>
                </a:extLst>
              </a:tr>
              <a:tr h="1334937">
                <a:tc>
                  <a:txBody>
                    <a:bodyPr/>
                    <a:lstStyle/>
                    <a:p>
                      <a:endParaRPr lang="en-US"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Environmental Obstacles</a:t>
                      </a:r>
                      <a:endParaRPr lang="zh-CN" altLang="zh-CN" sz="1800" kern="1200" dirty="0">
                        <a:solidFill>
                          <a:schemeClr val="dk1"/>
                        </a:solidFill>
                        <a:effectLst/>
                        <a:latin typeface="+mn-lt"/>
                        <a:ea typeface="+mn-ea"/>
                        <a:cs typeface="+mn-cs"/>
                      </a:endParaRPr>
                    </a:p>
                    <a:p>
                      <a:r>
                        <a:rPr lang="en-US" altLang="zh-CN" sz="1800" kern="1200" dirty="0">
                          <a:solidFill>
                            <a:schemeClr val="dk1"/>
                          </a:solidFill>
                          <a:effectLst/>
                          <a:latin typeface="+mn-lt"/>
                          <a:ea typeface="+mn-ea"/>
                          <a:cs typeface="+mn-cs"/>
                        </a:rPr>
                        <a:t> </a:t>
                      </a:r>
                      <a:endParaRPr lang="zh-CN" altLang="zh-CN" sz="1800" kern="1200" dirty="0">
                        <a:solidFill>
                          <a:schemeClr val="dk1"/>
                        </a:solidFill>
                        <a:effectLst/>
                        <a:latin typeface="+mn-lt"/>
                        <a:ea typeface="+mn-ea"/>
                        <a:cs typeface="+mn-cs"/>
                      </a:endParaRPr>
                    </a:p>
                    <a:p>
                      <a:endParaRPr lang="zh-CN" altLang="en-US" dirty="0"/>
                    </a:p>
                  </a:txBody>
                  <a:tcPr anchor="ctr"/>
                </a:tc>
                <a:tc>
                  <a:txBody>
                    <a:bodyPr/>
                    <a:lstStyle/>
                    <a:p>
                      <a:r>
                        <a:rPr lang="en-US" altLang="zh-CN" sz="1800" kern="1200" dirty="0">
                          <a:solidFill>
                            <a:schemeClr val="dk1"/>
                          </a:solidFill>
                          <a:effectLst/>
                          <a:latin typeface="+mn-lt"/>
                          <a:ea typeface="+mn-ea"/>
                          <a:cs typeface="+mn-cs"/>
                        </a:rPr>
                        <a:t>time,</a:t>
                      </a:r>
                      <a:r>
                        <a:rPr lang="en-US" altLang="zh-CN" sz="1800" kern="1200" baseline="0" dirty="0">
                          <a:solidFill>
                            <a:schemeClr val="dk1"/>
                          </a:solidFill>
                          <a:effectLst/>
                          <a:latin typeface="+mn-lt"/>
                          <a:ea typeface="+mn-ea"/>
                          <a:cs typeface="+mn-cs"/>
                        </a:rPr>
                        <a:t> p</a:t>
                      </a:r>
                      <a:r>
                        <a:rPr lang="en-US" altLang="zh-CN" sz="1800" kern="1200" dirty="0">
                          <a:solidFill>
                            <a:schemeClr val="dk1"/>
                          </a:solidFill>
                          <a:effectLst/>
                          <a:latin typeface="+mn-lt"/>
                          <a:ea typeface="+mn-ea"/>
                          <a:cs typeface="+mn-cs"/>
                        </a:rPr>
                        <a:t>lace,</a:t>
                      </a:r>
                      <a:r>
                        <a:rPr lang="en-US" altLang="zh-CN" sz="1800" kern="1200" baseline="0" dirty="0">
                          <a:solidFill>
                            <a:schemeClr val="dk1"/>
                          </a:solidFill>
                          <a:effectLst/>
                          <a:latin typeface="+mn-lt"/>
                          <a:ea typeface="+mn-ea"/>
                          <a:cs typeface="+mn-cs"/>
                        </a:rPr>
                        <a:t> s</a:t>
                      </a:r>
                      <a:r>
                        <a:rPr lang="en-US" altLang="zh-CN" sz="1800" kern="1200" dirty="0">
                          <a:solidFill>
                            <a:schemeClr val="dk1"/>
                          </a:solidFill>
                          <a:effectLst/>
                          <a:latin typeface="+mn-lt"/>
                          <a:ea typeface="+mn-ea"/>
                          <a:cs typeface="+mn-cs"/>
                        </a:rPr>
                        <a:t>pace,</a:t>
                      </a:r>
                      <a:r>
                        <a:rPr lang="en-US" altLang="zh-CN" sz="1800" kern="1200" baseline="0" dirty="0">
                          <a:solidFill>
                            <a:schemeClr val="dk1"/>
                          </a:solidFill>
                          <a:effectLst/>
                          <a:latin typeface="+mn-lt"/>
                          <a:ea typeface="+mn-ea"/>
                          <a:cs typeface="+mn-cs"/>
                        </a:rPr>
                        <a:t> n</a:t>
                      </a:r>
                      <a:r>
                        <a:rPr lang="en-US" altLang="zh-CN" sz="1800" kern="1200" dirty="0">
                          <a:solidFill>
                            <a:schemeClr val="dk1"/>
                          </a:solidFill>
                          <a:effectLst/>
                          <a:latin typeface="+mn-lt"/>
                          <a:ea typeface="+mn-ea"/>
                          <a:cs typeface="+mn-cs"/>
                        </a:rPr>
                        <a:t>oise, climate</a:t>
                      </a:r>
                      <a:endParaRPr lang="zh-CN" altLang="zh-CN" sz="1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946360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5"/>
          <p:cNvSpPr txBox="1">
            <a:spLocks noChangeArrowheads="1"/>
          </p:cNvSpPr>
          <p:nvPr/>
        </p:nvSpPr>
        <p:spPr bwMode="auto">
          <a:xfrm>
            <a:off x="541338" y="817563"/>
            <a:ext cx="8134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r>
              <a:rPr lang="en-US" altLang="zh-CN" b="1" dirty="0">
                <a:solidFill>
                  <a:srgbClr val="CC3300"/>
                </a:solidFill>
                <a:latin typeface="+mn-lt"/>
              </a:rPr>
              <a:t>vain</a:t>
            </a:r>
            <a:r>
              <a:rPr lang="en-US" altLang="zh-CN" dirty="0">
                <a:solidFill>
                  <a:srgbClr val="CC3300"/>
                </a:solidFill>
                <a:latin typeface="+mn-lt"/>
              </a:rPr>
              <a:t> </a:t>
            </a:r>
            <a:r>
              <a:rPr lang="en-US" altLang="zh-CN" i="1" dirty="0">
                <a:latin typeface="+mn-lt"/>
              </a:rPr>
              <a:t>adj.</a:t>
            </a:r>
            <a:r>
              <a:rPr lang="en-US" altLang="zh-CN" dirty="0">
                <a:latin typeface="+mn-lt"/>
              </a:rPr>
              <a:t> </a:t>
            </a:r>
          </a:p>
        </p:txBody>
      </p:sp>
      <p:pic>
        <p:nvPicPr>
          <p:cNvPr id="936969" name="Picture 9"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1" y="1656292"/>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6970" name="Rectangle 10"/>
          <p:cNvSpPr>
            <a:spLocks noChangeArrowheads="1"/>
          </p:cNvSpPr>
          <p:nvPr/>
        </p:nvSpPr>
        <p:spPr bwMode="auto">
          <a:xfrm>
            <a:off x="1044576" y="1556429"/>
            <a:ext cx="7777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sz="2400" dirty="0"/>
              <a:t>She’s vain of her beauty.</a:t>
            </a:r>
          </a:p>
        </p:txBody>
      </p:sp>
      <p:sp>
        <p:nvSpPr>
          <p:cNvPr id="77831" name="Rectangle 25"/>
          <p:cNvSpPr>
            <a:spLocks noChangeArrowheads="1"/>
          </p:cNvSpPr>
          <p:nvPr/>
        </p:nvSpPr>
        <p:spPr bwMode="auto">
          <a:xfrm>
            <a:off x="537040" y="1137064"/>
            <a:ext cx="6515758"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zh-CN" sz="2400" dirty="0"/>
              <a:t>1) too pleased with one’s own abilities or looks</a:t>
            </a:r>
          </a:p>
        </p:txBody>
      </p:sp>
      <p:pic>
        <p:nvPicPr>
          <p:cNvPr id="936986" name="Picture 26"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1" y="2049199"/>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6987" name="Rectangle 27"/>
          <p:cNvSpPr>
            <a:spLocks noChangeArrowheads="1"/>
          </p:cNvSpPr>
          <p:nvPr/>
        </p:nvSpPr>
        <p:spPr bwMode="auto">
          <a:xfrm>
            <a:off x="1025525" y="1917585"/>
            <a:ext cx="45354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dirty="0"/>
              <a:t>他极其自负</a:t>
            </a:r>
            <a:r>
              <a:rPr lang="zh-CN" altLang="en-US" sz="2400" b="1" dirty="0"/>
              <a:t>。</a:t>
            </a:r>
          </a:p>
        </p:txBody>
      </p:sp>
      <p:pic>
        <p:nvPicPr>
          <p:cNvPr id="936988" name="Picture 28" desc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4" y="2420938"/>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6989" name="Rectangle 29"/>
          <p:cNvSpPr>
            <a:spLocks noChangeArrowheads="1"/>
          </p:cNvSpPr>
          <p:nvPr/>
        </p:nvSpPr>
        <p:spPr bwMode="auto">
          <a:xfrm>
            <a:off x="1042988" y="2277418"/>
            <a:ext cx="39608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He’s as vain as a peacock.</a:t>
            </a:r>
          </a:p>
        </p:txBody>
      </p:sp>
      <p:sp>
        <p:nvSpPr>
          <p:cNvPr id="77836" name="Rectangle 30"/>
          <p:cNvSpPr>
            <a:spLocks noChangeArrowheads="1"/>
          </p:cNvSpPr>
          <p:nvPr/>
        </p:nvSpPr>
        <p:spPr bwMode="auto">
          <a:xfrm>
            <a:off x="505645" y="2696783"/>
            <a:ext cx="3573414"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zh-CN" sz="2400" dirty="0"/>
              <a:t>2) without result; useless</a:t>
            </a:r>
          </a:p>
        </p:txBody>
      </p:sp>
      <p:pic>
        <p:nvPicPr>
          <p:cNvPr id="936991" name="Picture 31"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1" y="3218657"/>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6992" name="Rectangle 32"/>
          <p:cNvSpPr>
            <a:spLocks noChangeArrowheads="1"/>
          </p:cNvSpPr>
          <p:nvPr/>
        </p:nvSpPr>
        <p:spPr bwMode="auto">
          <a:xfrm>
            <a:off x="1042989" y="3053190"/>
            <a:ext cx="79216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sz="2400" dirty="0"/>
              <a:t>After a number of vain attempts to climb the mountain, we were forced to return to camp.</a:t>
            </a:r>
          </a:p>
        </p:txBody>
      </p:sp>
      <p:pic>
        <p:nvPicPr>
          <p:cNvPr id="936993" name="Picture 33"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1" y="3877470"/>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6994" name="Rectangle 34"/>
          <p:cNvSpPr>
            <a:spLocks noChangeArrowheads="1"/>
          </p:cNvSpPr>
          <p:nvPr/>
        </p:nvSpPr>
        <p:spPr bwMode="auto">
          <a:xfrm>
            <a:off x="1044575" y="3777605"/>
            <a:ext cx="28082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sz="2400" dirty="0"/>
              <a:t>It is vain to resist.</a:t>
            </a:r>
          </a:p>
        </p:txBody>
      </p:sp>
      <p:sp>
        <p:nvSpPr>
          <p:cNvPr id="936995" name="Rectangle 35"/>
          <p:cNvSpPr>
            <a:spLocks noChangeArrowheads="1"/>
          </p:cNvSpPr>
          <p:nvPr/>
        </p:nvSpPr>
        <p:spPr bwMode="auto">
          <a:xfrm>
            <a:off x="582404" y="4549670"/>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a:t>vain</a:t>
            </a:r>
            <a:r>
              <a:rPr lang="zh-CN" altLang="en-US" sz="2400" dirty="0"/>
              <a:t>的常用词组是</a:t>
            </a:r>
            <a:r>
              <a:rPr lang="en-US" altLang="zh-CN" sz="2400" dirty="0"/>
              <a:t>in vain</a:t>
            </a:r>
            <a:r>
              <a:rPr lang="zh-CN" altLang="en-US" sz="2400" dirty="0"/>
              <a:t>，意为“徒劳地，白白地”</a:t>
            </a:r>
          </a:p>
        </p:txBody>
      </p:sp>
      <p:sp>
        <p:nvSpPr>
          <p:cNvPr id="20" name="Text Box 25"/>
          <p:cNvSpPr txBox="1">
            <a:spLocks noChangeArrowheads="1"/>
          </p:cNvSpPr>
          <p:nvPr/>
        </p:nvSpPr>
        <p:spPr bwMode="auto">
          <a:xfrm>
            <a:off x="273404" y="4220506"/>
            <a:ext cx="2452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dirty="0">
                <a:solidFill>
                  <a:srgbClr val="C00000"/>
                </a:solidFill>
                <a:latin typeface="+mn-lt"/>
                <a:ea typeface="+mn-ea"/>
              </a:rPr>
              <a:t>Collocation</a:t>
            </a:r>
            <a:r>
              <a:rPr lang="zh-CN" altLang="en-US" dirty="0">
                <a:solidFill>
                  <a:srgbClr val="CC3300"/>
                </a:solidFill>
                <a:latin typeface="+mn-lt"/>
                <a:ea typeface="+mn-ea"/>
              </a:rPr>
              <a:t>：</a:t>
            </a:r>
          </a:p>
        </p:txBody>
      </p:sp>
      <p:sp>
        <p:nvSpPr>
          <p:cNvPr id="21"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
        <p:nvSpPr>
          <p:cNvPr id="19" name="文本框 8">
            <a:hlinkClick r:id="rId5" action="ppaction://hlinksldjump"/>
          </p:cNvPr>
          <p:cNvSpPr txBox="1"/>
          <p:nvPr/>
        </p:nvSpPr>
        <p:spPr>
          <a:xfrm>
            <a:off x="7956376"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73495750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69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69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69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69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69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36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70" grpId="0"/>
      <p:bldP spid="936987" grpId="0"/>
      <p:bldP spid="936989" grpId="0"/>
      <p:bldP spid="936992" grpId="0"/>
      <p:bldP spid="936994" grpId="0"/>
      <p:bldP spid="93699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a:spLocks noChangeArrowheads="1"/>
          </p:cNvSpPr>
          <p:nvPr/>
        </p:nvSpPr>
        <p:spPr bwMode="auto">
          <a:xfrm>
            <a:off x="684214" y="1582579"/>
            <a:ext cx="4895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 Paraphrase the sentence.</a:t>
            </a:r>
          </a:p>
        </p:txBody>
      </p:sp>
      <p:sp>
        <p:nvSpPr>
          <p:cNvPr id="553989" name="Text Box 5"/>
          <p:cNvSpPr txBox="1">
            <a:spLocks noChangeArrowheads="1"/>
          </p:cNvSpPr>
          <p:nvPr/>
        </p:nvSpPr>
        <p:spPr bwMode="auto">
          <a:xfrm>
            <a:off x="719572" y="2080239"/>
            <a:ext cx="7776864"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lnSpc>
                <a:spcPct val="110000"/>
              </a:lnSpc>
            </a:pPr>
            <a:r>
              <a:rPr lang="en-US" altLang="zh-CN" dirty="0">
                <a:solidFill>
                  <a:srgbClr val="CC3300"/>
                </a:solidFill>
                <a:latin typeface="+mn-lt"/>
              </a:rPr>
              <a:t>If something strikes you like a wet bale of hay, it comes as a sudden, forceful and unpleasant surprise.</a:t>
            </a:r>
          </a:p>
        </p:txBody>
      </p:sp>
      <p:sp>
        <p:nvSpPr>
          <p:cNvPr id="62471" name="Rectangle 7"/>
          <p:cNvSpPr>
            <a:spLocks noChangeArrowheads="1"/>
          </p:cNvSpPr>
          <p:nvPr/>
        </p:nvSpPr>
        <p:spPr bwMode="auto">
          <a:xfrm>
            <a:off x="684214" y="1127125"/>
            <a:ext cx="6840537"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Then it all hit him like a wet bale of hay.</a:t>
            </a:r>
          </a:p>
        </p:txBody>
      </p:sp>
      <p:sp>
        <p:nvSpPr>
          <p:cNvPr id="62472" name="Text Box 8"/>
          <p:cNvSpPr txBox="1">
            <a:spLocks noChangeArrowheads="1"/>
          </p:cNvSpPr>
          <p:nvPr/>
        </p:nvSpPr>
        <p:spPr bwMode="auto">
          <a:xfrm>
            <a:off x="751620" y="2985102"/>
            <a:ext cx="81369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latin typeface="+mn-lt"/>
              </a:rPr>
              <a:t>Use some adjectives to describe how Michael felt at that time.</a:t>
            </a:r>
          </a:p>
        </p:txBody>
      </p:sp>
      <p:sp>
        <p:nvSpPr>
          <p:cNvPr id="553993" name="Text Box 9"/>
          <p:cNvSpPr txBox="1">
            <a:spLocks noChangeArrowheads="1"/>
          </p:cNvSpPr>
          <p:nvPr/>
        </p:nvSpPr>
        <p:spPr bwMode="auto">
          <a:xfrm>
            <a:off x="782579" y="3851163"/>
            <a:ext cx="74168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lnSpc>
                <a:spcPct val="110000"/>
              </a:lnSpc>
            </a:pPr>
            <a:r>
              <a:rPr lang="en-US" altLang="zh-CN" dirty="0">
                <a:solidFill>
                  <a:srgbClr val="CC3300"/>
                </a:solidFill>
                <a:latin typeface="+mn-lt"/>
              </a:rPr>
              <a:t>He felt anxious, tense, nervous, etc.</a:t>
            </a:r>
          </a:p>
        </p:txBody>
      </p:sp>
      <p:sp>
        <p:nvSpPr>
          <p:cNvPr id="11"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
        <p:nvSpPr>
          <p:cNvPr id="12" name="文本框 8"/>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04673439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9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9" grpId="0"/>
      <p:bldP spid="55399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ext Box 5"/>
          <p:cNvSpPr txBox="1">
            <a:spLocks noChangeArrowheads="1"/>
          </p:cNvSpPr>
          <p:nvPr/>
        </p:nvSpPr>
        <p:spPr bwMode="auto">
          <a:xfrm>
            <a:off x="827089" y="1037167"/>
            <a:ext cx="77041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b="1" dirty="0">
                <a:solidFill>
                  <a:srgbClr val="CC3300"/>
                </a:solidFill>
                <a:latin typeface="+mn-lt"/>
              </a:rPr>
              <a:t>startle</a:t>
            </a:r>
            <a:r>
              <a:rPr lang="en-US" altLang="zh-CN" dirty="0">
                <a:solidFill>
                  <a:srgbClr val="CC3300"/>
                </a:solidFill>
                <a:latin typeface="+mn-lt"/>
              </a:rPr>
              <a:t>  </a:t>
            </a:r>
            <a:r>
              <a:rPr lang="en-US" altLang="zh-CN" i="1" dirty="0" err="1">
                <a:latin typeface="+mn-lt"/>
              </a:rPr>
              <a:t>vt.</a:t>
            </a:r>
            <a:r>
              <a:rPr lang="en-US" altLang="zh-CN" dirty="0">
                <a:solidFill>
                  <a:srgbClr val="3F3F3F"/>
                </a:solidFill>
                <a:latin typeface="+mn-lt"/>
              </a:rPr>
              <a:t> give a sudden shock or surprise to</a:t>
            </a:r>
          </a:p>
        </p:txBody>
      </p:sp>
      <p:pic>
        <p:nvPicPr>
          <p:cNvPr id="941062" name="Picture 6"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26" y="1542521"/>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1063" name="Rectangle 7"/>
          <p:cNvSpPr>
            <a:spLocks noChangeArrowheads="1"/>
          </p:cNvSpPr>
          <p:nvPr/>
        </p:nvSpPr>
        <p:spPr bwMode="auto">
          <a:xfrm>
            <a:off x="1187451" y="1416200"/>
            <a:ext cx="7777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solidFill>
                  <a:srgbClr val="CC3300"/>
                </a:solidFill>
              </a:rPr>
              <a:t>You startled me! I didn’t hear you come in.</a:t>
            </a:r>
          </a:p>
        </p:txBody>
      </p:sp>
      <p:pic>
        <p:nvPicPr>
          <p:cNvPr id="941064" name="Picture 8"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26" y="1936750"/>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1065" name="Rectangle 9"/>
          <p:cNvSpPr>
            <a:spLocks noChangeArrowheads="1"/>
          </p:cNvSpPr>
          <p:nvPr/>
        </p:nvSpPr>
        <p:spPr bwMode="auto">
          <a:xfrm>
            <a:off x="1187451" y="1776033"/>
            <a:ext cx="7777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solidFill>
                  <a:srgbClr val="CC3300"/>
                </a:solidFill>
              </a:rPr>
              <a:t>She was startled to see him looking so ill.</a:t>
            </a:r>
          </a:p>
        </p:txBody>
      </p:sp>
      <p:sp>
        <p:nvSpPr>
          <p:cNvPr id="18"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
        <p:nvSpPr>
          <p:cNvPr id="10" name="文本框 8"/>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4"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47238191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10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1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63" grpId="0"/>
      <p:bldP spid="94106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Text Box 4"/>
          <p:cNvSpPr txBox="1">
            <a:spLocks noChangeArrowheads="1"/>
          </p:cNvSpPr>
          <p:nvPr/>
        </p:nvSpPr>
        <p:spPr bwMode="auto">
          <a:xfrm>
            <a:off x="539749" y="997479"/>
            <a:ext cx="81359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b="1" dirty="0">
                <a:solidFill>
                  <a:srgbClr val="CC3300"/>
                </a:solidFill>
              </a:rPr>
              <a:t>intensity</a:t>
            </a:r>
            <a:r>
              <a:rPr lang="en-US" altLang="zh-CN" dirty="0">
                <a:solidFill>
                  <a:srgbClr val="CC3300"/>
                </a:solidFill>
              </a:rPr>
              <a:t>  </a:t>
            </a:r>
            <a:r>
              <a:rPr lang="en-US" altLang="zh-CN" i="1" dirty="0"/>
              <a:t>n.</a:t>
            </a:r>
            <a:r>
              <a:rPr lang="en-US" altLang="zh-CN" dirty="0">
                <a:solidFill>
                  <a:srgbClr val="3F3F3F"/>
                </a:solidFill>
              </a:rPr>
              <a:t> state of being intense</a:t>
            </a:r>
            <a:r>
              <a:rPr lang="zh-CN" altLang="en-US" dirty="0"/>
              <a:t>强烈；紧张；剧烈</a:t>
            </a:r>
            <a:endParaRPr lang="en-US" altLang="zh-CN" dirty="0">
              <a:solidFill>
                <a:srgbClr val="3F3F3F"/>
              </a:solidFill>
            </a:endParaRPr>
          </a:p>
        </p:txBody>
      </p:sp>
      <p:sp>
        <p:nvSpPr>
          <p:cNvPr id="943110" name="Rectangle 6"/>
          <p:cNvSpPr>
            <a:spLocks noChangeArrowheads="1"/>
          </p:cNvSpPr>
          <p:nvPr/>
        </p:nvSpPr>
        <p:spPr bwMode="auto">
          <a:xfrm>
            <a:off x="669047" y="1291291"/>
            <a:ext cx="823929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dirty="0"/>
              <a:t>intensity of light/sound/color </a:t>
            </a:r>
            <a:r>
              <a:rPr lang="zh-CN" altLang="en-US" sz="2400" dirty="0"/>
              <a:t>光</a:t>
            </a:r>
            <a:r>
              <a:rPr lang="en-US" altLang="zh-CN" sz="2400" dirty="0"/>
              <a:t>/</a:t>
            </a:r>
            <a:r>
              <a:rPr lang="zh-CN" altLang="en-US" sz="2400" dirty="0"/>
              <a:t>声音</a:t>
            </a:r>
            <a:r>
              <a:rPr lang="en-US" altLang="zh-CN" sz="2400" dirty="0"/>
              <a:t>/</a:t>
            </a:r>
            <a:r>
              <a:rPr lang="zh-CN" altLang="en-US" sz="2400" dirty="0"/>
              <a:t>色彩的强度</a:t>
            </a:r>
            <a:endParaRPr lang="en-US" altLang="zh-CN" sz="2400" dirty="0"/>
          </a:p>
          <a:p>
            <a:r>
              <a:rPr lang="en-US" altLang="zh-CN" sz="2400" dirty="0"/>
              <a:t>intensity of feeling/concentration/relief  </a:t>
            </a:r>
            <a:r>
              <a:rPr lang="zh-CN" altLang="en-US" sz="2400" dirty="0"/>
              <a:t>感情的强烈；高度精神集中；大为宽慰</a:t>
            </a:r>
            <a:endParaRPr lang="en-US" altLang="zh-CN" sz="2400" dirty="0"/>
          </a:p>
        </p:txBody>
      </p:sp>
      <p:pic>
        <p:nvPicPr>
          <p:cNvPr id="943111" name="Picture 7"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47" y="2451309"/>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3112" name="Rectangle 8"/>
          <p:cNvSpPr>
            <a:spLocks noChangeArrowheads="1"/>
          </p:cNvSpPr>
          <p:nvPr/>
        </p:nvSpPr>
        <p:spPr bwMode="auto">
          <a:xfrm>
            <a:off x="919872" y="2324987"/>
            <a:ext cx="7777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The poem shows great intensity of feeling.</a:t>
            </a:r>
          </a:p>
        </p:txBody>
      </p:sp>
      <p:sp>
        <p:nvSpPr>
          <p:cNvPr id="10" name="标题 1"/>
          <p:cNvSpPr txBox="1">
            <a:spLocks/>
          </p:cNvSpPr>
          <p:nvPr/>
        </p:nvSpPr>
        <p:spPr>
          <a:xfrm>
            <a:off x="436398" y="35705"/>
            <a:ext cx="8206046" cy="5664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
        <p:nvSpPr>
          <p:cNvPr id="3" name="矩形 2"/>
          <p:cNvSpPr/>
          <p:nvPr/>
        </p:nvSpPr>
        <p:spPr>
          <a:xfrm>
            <a:off x="987935" y="4356061"/>
            <a:ext cx="7008788" cy="830997"/>
          </a:xfrm>
          <a:prstGeom prst="rect">
            <a:avLst/>
          </a:prstGeom>
        </p:spPr>
        <p:txBody>
          <a:bodyPr wrap="square">
            <a:spAutoFit/>
          </a:bodyPr>
          <a:lstStyle/>
          <a:p>
            <a:r>
              <a:rPr lang="en-US" altLang="zh-CN" sz="2400" dirty="0"/>
              <a:t>The mayor didn’t realize the intensity of people’s feelings on the housing issue.</a:t>
            </a:r>
          </a:p>
        </p:txBody>
      </p:sp>
      <p:sp>
        <p:nvSpPr>
          <p:cNvPr id="4" name="矩形 3"/>
          <p:cNvSpPr/>
          <p:nvPr/>
        </p:nvSpPr>
        <p:spPr>
          <a:xfrm>
            <a:off x="970767" y="2661681"/>
            <a:ext cx="7176283" cy="830997"/>
          </a:xfrm>
          <a:prstGeom prst="rect">
            <a:avLst/>
          </a:prstGeom>
        </p:spPr>
        <p:txBody>
          <a:bodyPr wrap="square">
            <a:spAutoFit/>
          </a:bodyPr>
          <a:lstStyle/>
          <a:p>
            <a:r>
              <a:rPr lang="en-US" altLang="zh-CN" sz="2400" dirty="0"/>
              <a:t>In order to finish the job in time, we have to work with greater intensity.</a:t>
            </a:r>
          </a:p>
        </p:txBody>
      </p:sp>
      <p:sp>
        <p:nvSpPr>
          <p:cNvPr id="5" name="矩形 4"/>
          <p:cNvSpPr/>
          <p:nvPr/>
        </p:nvSpPr>
        <p:spPr>
          <a:xfrm>
            <a:off x="1005284" y="3878026"/>
            <a:ext cx="6340197" cy="461665"/>
          </a:xfrm>
          <a:prstGeom prst="rect">
            <a:avLst/>
          </a:prstGeom>
        </p:spPr>
        <p:txBody>
          <a:bodyPr wrap="none">
            <a:spAutoFit/>
          </a:bodyPr>
          <a:lstStyle/>
          <a:p>
            <a:r>
              <a:rPr lang="zh-CN" altLang="en-US" sz="2400" dirty="0"/>
              <a:t>市长没有意识到在住房问题上民情有多强烈。</a:t>
            </a:r>
          </a:p>
        </p:txBody>
      </p:sp>
      <p:sp>
        <p:nvSpPr>
          <p:cNvPr id="6" name="矩形 5"/>
          <p:cNvSpPr/>
          <p:nvPr/>
        </p:nvSpPr>
        <p:spPr>
          <a:xfrm>
            <a:off x="927905" y="3346309"/>
            <a:ext cx="7256108" cy="830997"/>
          </a:xfrm>
          <a:prstGeom prst="rect">
            <a:avLst/>
          </a:prstGeom>
        </p:spPr>
        <p:txBody>
          <a:bodyPr wrap="square">
            <a:spAutoFit/>
          </a:bodyPr>
          <a:lstStyle/>
          <a:p>
            <a:r>
              <a:rPr lang="zh-CN" altLang="en-US" sz="2400" dirty="0"/>
              <a:t>为了及时完成工作，我们必须更加紧张地工作。</a:t>
            </a:r>
          </a:p>
          <a:p>
            <a:endParaRPr lang="zh-CN" altLang="en-US" sz="2400" dirty="0"/>
          </a:p>
        </p:txBody>
      </p:sp>
      <p:pic>
        <p:nvPicPr>
          <p:cNvPr id="16" name="Picture 24" desc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410" y="3480709"/>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4" desc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432" y="4470206"/>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860" y="3968285"/>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11" y="2812730"/>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文本框 8"/>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5"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71490609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3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12" grpId="0"/>
      <p:bldP spid="3" grpId="0"/>
      <p:bldP spid="4" grpId="0"/>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Text Box 4"/>
          <p:cNvSpPr txBox="1">
            <a:spLocks noChangeArrowheads="1"/>
          </p:cNvSpPr>
          <p:nvPr/>
        </p:nvSpPr>
        <p:spPr bwMode="auto">
          <a:xfrm>
            <a:off x="611188" y="817563"/>
            <a:ext cx="8134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algn="just" eaLnBrk="1" hangingPunct="1"/>
            <a:r>
              <a:rPr lang="en-US" altLang="zh-CN" b="1" dirty="0">
                <a:solidFill>
                  <a:srgbClr val="CC3300"/>
                </a:solidFill>
                <a:latin typeface="+mn-lt"/>
              </a:rPr>
              <a:t>anxiety</a:t>
            </a:r>
            <a:r>
              <a:rPr lang="en-US" altLang="zh-CN" dirty="0">
                <a:solidFill>
                  <a:srgbClr val="CC3300"/>
                </a:solidFill>
                <a:latin typeface="+mn-lt"/>
              </a:rPr>
              <a:t>  </a:t>
            </a:r>
            <a:r>
              <a:rPr lang="en-US" altLang="zh-CN" i="1" dirty="0">
                <a:latin typeface="+mn-lt"/>
              </a:rPr>
              <a:t>n.</a:t>
            </a:r>
          </a:p>
        </p:txBody>
      </p:sp>
      <p:pic>
        <p:nvPicPr>
          <p:cNvPr id="945157" name="Picture 5"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1" y="1656292"/>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5158" name="Rectangle 6"/>
          <p:cNvSpPr>
            <a:spLocks noChangeArrowheads="1"/>
          </p:cNvSpPr>
          <p:nvPr/>
        </p:nvSpPr>
        <p:spPr bwMode="auto">
          <a:xfrm>
            <a:off x="971551" y="1556429"/>
            <a:ext cx="7777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sz="2400" dirty="0"/>
              <a:t>They felt strong</a:t>
            </a:r>
            <a:r>
              <a:rPr lang="en-US" altLang="en-US" sz="2400" i="1" dirty="0"/>
              <a:t> anxiety </a:t>
            </a:r>
            <a:r>
              <a:rPr lang="en-US" altLang="en-US" sz="2400" dirty="0"/>
              <a:t>for her safety.</a:t>
            </a:r>
          </a:p>
        </p:txBody>
      </p:sp>
      <p:sp>
        <p:nvSpPr>
          <p:cNvPr id="945160" name="Text Box 8"/>
          <p:cNvSpPr txBox="1">
            <a:spLocks noChangeArrowheads="1"/>
          </p:cNvSpPr>
          <p:nvPr/>
        </p:nvSpPr>
        <p:spPr bwMode="auto">
          <a:xfrm>
            <a:off x="1156482" y="2880397"/>
            <a:ext cx="79875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dirty="0">
                <a:latin typeface="+mn-lt"/>
              </a:rPr>
              <a:t>The teacher praised him for his </a:t>
            </a:r>
            <a:r>
              <a:rPr lang="en-US" altLang="zh-CN" i="1" dirty="0">
                <a:latin typeface="+mn-lt"/>
              </a:rPr>
              <a:t>anxiety</a:t>
            </a:r>
            <a:r>
              <a:rPr lang="en-US" altLang="zh-CN" dirty="0">
                <a:latin typeface="+mn-lt"/>
              </a:rPr>
              <a:t> for knowledge.</a:t>
            </a:r>
          </a:p>
        </p:txBody>
      </p:sp>
      <p:sp>
        <p:nvSpPr>
          <p:cNvPr id="90123" name="Rectangle 17"/>
          <p:cNvSpPr>
            <a:spLocks noChangeArrowheads="1"/>
          </p:cNvSpPr>
          <p:nvPr/>
        </p:nvSpPr>
        <p:spPr bwMode="auto">
          <a:xfrm>
            <a:off x="755651" y="1212128"/>
            <a:ext cx="3589444"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zh-CN" sz="2400" dirty="0">
                <a:solidFill>
                  <a:srgbClr val="3F3F3F"/>
                </a:solidFill>
              </a:rPr>
              <a:t>1) feeling of worry of fear</a:t>
            </a:r>
          </a:p>
        </p:txBody>
      </p:sp>
      <p:pic>
        <p:nvPicPr>
          <p:cNvPr id="945170" name="Picture 18"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1" y="2076980"/>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5171" name="Rectangle 19"/>
          <p:cNvSpPr>
            <a:spLocks noChangeArrowheads="1"/>
          </p:cNvSpPr>
          <p:nvPr/>
        </p:nvSpPr>
        <p:spPr bwMode="auto">
          <a:xfrm>
            <a:off x="971551" y="1917585"/>
            <a:ext cx="7777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sz="2400" dirty="0"/>
              <a:t>After hearing their advice he had no more </a:t>
            </a:r>
            <a:r>
              <a:rPr lang="en-US" altLang="en-US" sz="2400" i="1" dirty="0"/>
              <a:t>anxieties</a:t>
            </a:r>
            <a:r>
              <a:rPr lang="en-US" altLang="en-US" sz="2400" dirty="0"/>
              <a:t>.</a:t>
            </a:r>
          </a:p>
        </p:txBody>
      </p:sp>
      <p:sp>
        <p:nvSpPr>
          <p:cNvPr id="90126" name="Rectangle 20"/>
          <p:cNvSpPr>
            <a:spLocks noChangeArrowheads="1"/>
          </p:cNvSpPr>
          <p:nvPr/>
        </p:nvSpPr>
        <p:spPr bwMode="auto">
          <a:xfrm>
            <a:off x="737939" y="2448477"/>
            <a:ext cx="5987537"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zh-CN" sz="2400" dirty="0">
                <a:solidFill>
                  <a:srgbClr val="3F3F3F"/>
                </a:solidFill>
              </a:rPr>
              <a:t>2) strong wish to do something; eagerness</a:t>
            </a:r>
          </a:p>
        </p:txBody>
      </p:sp>
      <p:pic>
        <p:nvPicPr>
          <p:cNvPr id="945173" name="Picture 21"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1" y="3492694"/>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5174" name="Rectangle 22"/>
          <p:cNvSpPr>
            <a:spLocks noChangeArrowheads="1"/>
          </p:cNvSpPr>
          <p:nvPr/>
        </p:nvSpPr>
        <p:spPr bwMode="auto">
          <a:xfrm>
            <a:off x="1171599" y="3366373"/>
            <a:ext cx="7777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sz="2400" dirty="0"/>
              <a:t>He always shows his </a:t>
            </a:r>
            <a:r>
              <a:rPr lang="en-US" altLang="en-US" sz="2400" i="1" dirty="0"/>
              <a:t>anxiety</a:t>
            </a:r>
            <a:r>
              <a:rPr lang="en-US" altLang="en-US" sz="2400" dirty="0"/>
              <a:t> to please his employers.</a:t>
            </a:r>
          </a:p>
        </p:txBody>
      </p:sp>
      <p:sp>
        <p:nvSpPr>
          <p:cNvPr id="945175" name="Text Box 23"/>
          <p:cNvSpPr txBox="1">
            <a:spLocks noChangeArrowheads="1"/>
          </p:cNvSpPr>
          <p:nvPr/>
        </p:nvSpPr>
        <p:spPr bwMode="auto">
          <a:xfrm>
            <a:off x="539750" y="3758407"/>
            <a:ext cx="24526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a:solidFill>
                  <a:srgbClr val="CC3300"/>
                </a:solidFill>
                <a:latin typeface="+mn-lt"/>
              </a:rPr>
              <a:t>Collocation</a:t>
            </a:r>
            <a:r>
              <a:rPr lang="zh-CN" altLang="en-US">
                <a:solidFill>
                  <a:srgbClr val="CC3300"/>
                </a:solidFill>
                <a:latin typeface="+mn-lt"/>
              </a:rPr>
              <a:t>：</a:t>
            </a:r>
          </a:p>
        </p:txBody>
      </p:sp>
      <p:sp>
        <p:nvSpPr>
          <p:cNvPr id="945176" name="Text Box 24"/>
          <p:cNvSpPr txBox="1">
            <a:spLocks noChangeArrowheads="1"/>
          </p:cNvSpPr>
          <p:nvPr/>
        </p:nvSpPr>
        <p:spPr bwMode="auto">
          <a:xfrm>
            <a:off x="4721225" y="4118240"/>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zh-CN" altLang="en-US" b="1" dirty="0">
                <a:latin typeface="+mn-lt"/>
              </a:rPr>
              <a:t>对</a:t>
            </a:r>
            <a:r>
              <a:rPr lang="en-US" altLang="zh-CN" b="1" dirty="0">
                <a:latin typeface="+mn-lt"/>
              </a:rPr>
              <a:t>…</a:t>
            </a:r>
            <a:r>
              <a:rPr lang="zh-CN" altLang="en-US" b="1" dirty="0">
                <a:latin typeface="+mn-lt"/>
              </a:rPr>
              <a:t>的焦虑</a:t>
            </a:r>
            <a:endParaRPr lang="en-US" altLang="en-US" b="1" dirty="0">
              <a:latin typeface="+mn-lt"/>
            </a:endParaRPr>
          </a:p>
        </p:txBody>
      </p:sp>
      <p:sp>
        <p:nvSpPr>
          <p:cNvPr id="945177" name="Text Box 25"/>
          <p:cNvSpPr txBox="1">
            <a:spLocks noChangeArrowheads="1"/>
          </p:cNvSpPr>
          <p:nvPr/>
        </p:nvSpPr>
        <p:spPr bwMode="auto">
          <a:xfrm>
            <a:off x="539751" y="4119563"/>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dirty="0">
                <a:latin typeface="+mn-lt"/>
              </a:rPr>
              <a:t>anxiety about/over </a:t>
            </a:r>
            <a:r>
              <a:rPr lang="en-US" altLang="zh-CN" dirty="0" err="1">
                <a:latin typeface="+mn-lt"/>
              </a:rPr>
              <a:t>sth</a:t>
            </a:r>
            <a:r>
              <a:rPr lang="en-US" altLang="zh-CN" dirty="0">
                <a:latin typeface="+mn-lt"/>
              </a:rPr>
              <a:t>.</a:t>
            </a:r>
            <a:endParaRPr lang="en-US" altLang="en-US" dirty="0">
              <a:latin typeface="+mn-lt"/>
            </a:endParaRPr>
          </a:p>
        </p:txBody>
      </p:sp>
      <p:sp>
        <p:nvSpPr>
          <p:cNvPr id="945178" name="Text Box 26"/>
          <p:cNvSpPr txBox="1">
            <a:spLocks noChangeArrowheads="1"/>
          </p:cNvSpPr>
          <p:nvPr/>
        </p:nvSpPr>
        <p:spPr bwMode="auto">
          <a:xfrm>
            <a:off x="4721225" y="4478073"/>
            <a:ext cx="1729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zh-CN" altLang="en-US" b="1" dirty="0">
                <a:solidFill>
                  <a:srgbClr val="3F3F3F"/>
                </a:solidFill>
                <a:latin typeface="+mn-lt"/>
              </a:rPr>
              <a:t>对</a:t>
            </a:r>
            <a:r>
              <a:rPr lang="en-US" altLang="zh-CN" b="1" dirty="0">
                <a:solidFill>
                  <a:srgbClr val="3F3F3F"/>
                </a:solidFill>
                <a:latin typeface="+mn-lt"/>
              </a:rPr>
              <a:t>…</a:t>
            </a:r>
            <a:r>
              <a:rPr lang="zh-CN" altLang="en-US" b="1" dirty="0">
                <a:solidFill>
                  <a:srgbClr val="3F3F3F"/>
                </a:solidFill>
                <a:latin typeface="+mn-lt"/>
              </a:rPr>
              <a:t>的渴望</a:t>
            </a:r>
            <a:endParaRPr lang="en-US" altLang="en-US" b="1" dirty="0">
              <a:solidFill>
                <a:srgbClr val="3F3F3F"/>
              </a:solidFill>
              <a:latin typeface="+mn-lt"/>
            </a:endParaRPr>
          </a:p>
        </p:txBody>
      </p:sp>
      <p:sp>
        <p:nvSpPr>
          <p:cNvPr id="945179" name="Text Box 27"/>
          <p:cNvSpPr txBox="1">
            <a:spLocks noChangeArrowheads="1"/>
          </p:cNvSpPr>
          <p:nvPr/>
        </p:nvSpPr>
        <p:spPr bwMode="auto">
          <a:xfrm>
            <a:off x="539751" y="4478073"/>
            <a:ext cx="25779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dirty="0">
                <a:latin typeface="+mn-lt"/>
              </a:rPr>
              <a:t>anxiety to do/ for </a:t>
            </a:r>
            <a:endParaRPr lang="en-US" altLang="en-US" dirty="0">
              <a:latin typeface="+mn-lt"/>
            </a:endParaRPr>
          </a:p>
        </p:txBody>
      </p:sp>
      <p:pic>
        <p:nvPicPr>
          <p:cNvPr id="23" name="Picture 18"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210" y="3006718"/>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8">
            <a:hlinkClick r:id="rId4" action="ppaction://hlinksldjump"/>
          </p:cNvPr>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
        <p:nvSpPr>
          <p:cNvPr id="20" name="标题 1"/>
          <p:cNvSpPr txBox="1">
            <a:spLocks/>
          </p:cNvSpPr>
          <p:nvPr/>
        </p:nvSpPr>
        <p:spPr>
          <a:xfrm>
            <a:off x="440325" y="0"/>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Tree>
    <p:extLst>
      <p:ext uri="{BB962C8B-B14F-4D97-AF65-F5344CB8AC3E}">
        <p14:creationId xmlns:p14="http://schemas.microsoft.com/office/powerpoint/2010/main" val="383026576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5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5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5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51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51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51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51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45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8" grpId="0"/>
      <p:bldP spid="945160" grpId="0"/>
      <p:bldP spid="945171" grpId="0"/>
      <p:bldP spid="945174" grpId="0"/>
      <p:bldP spid="945176" grpId="0"/>
      <p:bldP spid="945177" grpId="0"/>
      <p:bldP spid="945178" grpId="0"/>
      <p:bldP spid="94517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Text Box 4"/>
          <p:cNvSpPr txBox="1">
            <a:spLocks noChangeArrowheads="1"/>
          </p:cNvSpPr>
          <p:nvPr/>
        </p:nvSpPr>
        <p:spPr bwMode="auto">
          <a:xfrm>
            <a:off x="472246" y="689760"/>
            <a:ext cx="8134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b="1" dirty="0">
                <a:solidFill>
                  <a:srgbClr val="CC3300"/>
                </a:solidFill>
              </a:rPr>
              <a:t>tension</a:t>
            </a:r>
            <a:r>
              <a:rPr lang="en-US" altLang="zh-CN" dirty="0">
                <a:solidFill>
                  <a:srgbClr val="CC3300"/>
                </a:solidFill>
              </a:rPr>
              <a:t>  </a:t>
            </a:r>
            <a:r>
              <a:rPr lang="en-US" altLang="zh-CN" i="1" dirty="0"/>
              <a:t>n.</a:t>
            </a:r>
          </a:p>
        </p:txBody>
      </p:sp>
      <p:sp>
        <p:nvSpPr>
          <p:cNvPr id="93189" name="Text Box 8"/>
          <p:cNvSpPr txBox="1">
            <a:spLocks noChangeArrowheads="1"/>
          </p:cNvSpPr>
          <p:nvPr/>
        </p:nvSpPr>
        <p:spPr bwMode="auto">
          <a:xfrm>
            <a:off x="547554" y="1094764"/>
            <a:ext cx="6480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dirty="0">
                <a:solidFill>
                  <a:srgbClr val="3F3F3F"/>
                </a:solidFill>
              </a:rPr>
              <a:t>1) worry or nervousness</a:t>
            </a:r>
          </a:p>
        </p:txBody>
      </p:sp>
      <p:pic>
        <p:nvPicPr>
          <p:cNvPr id="584713" name="Picture 9"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14" y="2333261"/>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714" name="Rectangle 10"/>
          <p:cNvSpPr>
            <a:spLocks noChangeArrowheads="1"/>
          </p:cNvSpPr>
          <p:nvPr/>
        </p:nvSpPr>
        <p:spPr bwMode="auto">
          <a:xfrm>
            <a:off x="933451" y="2159851"/>
            <a:ext cx="80310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400" dirty="0"/>
              <a:t>一天紧张的脑力劳动之后，锻炼是缓解压力最理想的办法。</a:t>
            </a:r>
          </a:p>
        </p:txBody>
      </p:sp>
      <p:pic>
        <p:nvPicPr>
          <p:cNvPr id="584716" name="Picture 12"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9" y="1682750"/>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717" name="Rectangle 13"/>
          <p:cNvSpPr>
            <a:spLocks noChangeArrowheads="1"/>
          </p:cNvSpPr>
          <p:nvPr/>
        </p:nvSpPr>
        <p:spPr bwMode="auto">
          <a:xfrm>
            <a:off x="933451" y="1556429"/>
            <a:ext cx="77422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dirty="0"/>
              <a:t>Smiling has been shown to relieve</a:t>
            </a:r>
            <a:r>
              <a:rPr lang="en-US" altLang="zh-CN" sz="2400" i="1" dirty="0"/>
              <a:t> tension </a:t>
            </a:r>
            <a:r>
              <a:rPr lang="en-US" altLang="zh-CN" sz="2400" dirty="0"/>
              <a:t>and stress.</a:t>
            </a:r>
          </a:p>
        </p:txBody>
      </p:sp>
      <p:pic>
        <p:nvPicPr>
          <p:cNvPr id="584718" name="Picture 14" desc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39" y="2640542"/>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719" name="Rectangle 15"/>
          <p:cNvSpPr>
            <a:spLocks noChangeArrowheads="1"/>
          </p:cNvSpPr>
          <p:nvPr/>
        </p:nvSpPr>
        <p:spPr bwMode="auto">
          <a:xfrm>
            <a:off x="900207" y="2547908"/>
            <a:ext cx="77422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dirty="0"/>
              <a:t>Exercise is the ideal way to relieve </a:t>
            </a:r>
            <a:r>
              <a:rPr lang="en-US" altLang="zh-CN" sz="2400" i="1" dirty="0"/>
              <a:t>tension </a:t>
            </a:r>
            <a:r>
              <a:rPr lang="en-US" altLang="zh-CN" sz="2400" dirty="0"/>
              <a:t>after a hard day of mental work.</a:t>
            </a:r>
          </a:p>
        </p:txBody>
      </p:sp>
      <p:sp>
        <p:nvSpPr>
          <p:cNvPr id="93196" name="Text Box 28"/>
          <p:cNvSpPr txBox="1">
            <a:spLocks noChangeArrowheads="1"/>
          </p:cNvSpPr>
          <p:nvPr/>
        </p:nvSpPr>
        <p:spPr bwMode="auto">
          <a:xfrm>
            <a:off x="539751" y="3278187"/>
            <a:ext cx="6480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dirty="0">
                <a:solidFill>
                  <a:srgbClr val="3F3F3F"/>
                </a:solidFill>
              </a:rPr>
              <a:t>2) degree of tightness of a wire, rope, etc.</a:t>
            </a:r>
          </a:p>
        </p:txBody>
      </p:sp>
      <p:pic>
        <p:nvPicPr>
          <p:cNvPr id="584733" name="Picture 29"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1" y="3843074"/>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734" name="Rectangle 30"/>
          <p:cNvSpPr>
            <a:spLocks noChangeArrowheads="1"/>
          </p:cNvSpPr>
          <p:nvPr/>
        </p:nvSpPr>
        <p:spPr bwMode="auto">
          <a:xfrm>
            <a:off x="900113" y="3684221"/>
            <a:ext cx="7632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2400" dirty="0"/>
              <a:t>If you increase the </a:t>
            </a:r>
            <a:r>
              <a:rPr lang="en-US" altLang="en-US" sz="2400" i="1" dirty="0"/>
              <a:t>tension</a:t>
            </a:r>
            <a:r>
              <a:rPr lang="en-US" altLang="en-US" sz="2400" dirty="0"/>
              <a:t> of that violin string, it will break.</a:t>
            </a:r>
            <a:endParaRPr lang="en-US" altLang="zh-CN" sz="2400" dirty="0"/>
          </a:p>
        </p:txBody>
      </p:sp>
      <p:sp>
        <p:nvSpPr>
          <p:cNvPr id="15" name="标题 1"/>
          <p:cNvSpPr txBox="1">
            <a:spLocks/>
          </p:cNvSpPr>
          <p:nvPr/>
        </p:nvSpPr>
        <p:spPr>
          <a:xfrm>
            <a:off x="440325" y="0"/>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
        <p:nvSpPr>
          <p:cNvPr id="16" name="文本框 8">
            <a:hlinkClick r:id="rId5" action="ppaction://hlinksldjump"/>
          </p:cNvPr>
          <p:cNvSpPr txBox="1"/>
          <p:nvPr/>
        </p:nvSpPr>
        <p:spPr>
          <a:xfrm>
            <a:off x="7956376"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51762084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47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47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47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4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4" grpId="0"/>
      <p:bldP spid="584717" grpId="0"/>
      <p:bldP spid="584719" grpId="0"/>
      <p:bldP spid="58473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3" name="Text Box 4"/>
          <p:cNvSpPr txBox="1">
            <a:spLocks noChangeArrowheads="1"/>
          </p:cNvSpPr>
          <p:nvPr/>
        </p:nvSpPr>
        <p:spPr bwMode="auto">
          <a:xfrm>
            <a:off x="541338" y="817563"/>
            <a:ext cx="8134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b="1" dirty="0">
                <a:solidFill>
                  <a:srgbClr val="CC3300"/>
                </a:solidFill>
              </a:rPr>
              <a:t>tense</a:t>
            </a:r>
            <a:r>
              <a:rPr lang="en-US" altLang="zh-CN" dirty="0">
                <a:solidFill>
                  <a:srgbClr val="CC3300"/>
                </a:solidFill>
              </a:rPr>
              <a:t>  </a:t>
            </a:r>
            <a:r>
              <a:rPr lang="en-US" altLang="zh-CN" i="1" dirty="0"/>
              <a:t>adj.</a:t>
            </a:r>
          </a:p>
        </p:txBody>
      </p:sp>
      <p:pic>
        <p:nvPicPr>
          <p:cNvPr id="947206" name="Picture 6"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235285"/>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7207" name="Rectangle 7"/>
          <p:cNvSpPr>
            <a:spLocks noChangeArrowheads="1"/>
          </p:cNvSpPr>
          <p:nvPr/>
        </p:nvSpPr>
        <p:spPr bwMode="auto">
          <a:xfrm>
            <a:off x="900114" y="2108964"/>
            <a:ext cx="80643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dirty="0"/>
              <a:t>The two countries began to discuss their </a:t>
            </a:r>
            <a:r>
              <a:rPr lang="en-US" altLang="zh-CN" sz="2400" i="1" dirty="0"/>
              <a:t>tense</a:t>
            </a:r>
            <a:r>
              <a:rPr lang="en-US" altLang="zh-CN" sz="2400" dirty="0"/>
              <a:t> relations.</a:t>
            </a:r>
          </a:p>
        </p:txBody>
      </p:sp>
      <p:pic>
        <p:nvPicPr>
          <p:cNvPr id="947208" name="Picture 8"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4577292"/>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7209" name="Rectangle 9"/>
          <p:cNvSpPr>
            <a:spLocks noChangeArrowheads="1"/>
          </p:cNvSpPr>
          <p:nvPr/>
        </p:nvSpPr>
        <p:spPr bwMode="auto">
          <a:xfrm>
            <a:off x="900114" y="4476106"/>
            <a:ext cx="26484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2400" dirty="0"/>
              <a:t>Is the rope </a:t>
            </a:r>
            <a:r>
              <a:rPr lang="en-US" altLang="zh-CN" sz="2400" i="1" dirty="0"/>
              <a:t>tense</a:t>
            </a:r>
            <a:r>
              <a:rPr lang="en-US" altLang="zh-CN" sz="2400" dirty="0"/>
              <a:t>?</a:t>
            </a:r>
          </a:p>
        </p:txBody>
      </p:sp>
      <p:sp>
        <p:nvSpPr>
          <p:cNvPr id="94218" name="Rectangle 22"/>
          <p:cNvSpPr>
            <a:spLocks noChangeArrowheads="1"/>
          </p:cNvSpPr>
          <p:nvPr/>
        </p:nvSpPr>
        <p:spPr bwMode="auto">
          <a:xfrm>
            <a:off x="539751" y="1130992"/>
            <a:ext cx="7993063" cy="83099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altLang="zh-CN" sz="2400" dirty="0">
                <a:solidFill>
                  <a:srgbClr val="3F3F3F"/>
                </a:solidFill>
              </a:rPr>
              <a:t>1) feeling worried or nervous; making people worried or </a:t>
            </a:r>
          </a:p>
          <a:p>
            <a:pPr algn="just"/>
            <a:r>
              <a:rPr lang="en-US" altLang="zh-CN" sz="2400" dirty="0">
                <a:solidFill>
                  <a:srgbClr val="3F3F3F"/>
                </a:solidFill>
              </a:rPr>
              <a:t>    nervous</a:t>
            </a:r>
          </a:p>
        </p:txBody>
      </p:sp>
      <p:sp>
        <p:nvSpPr>
          <p:cNvPr id="947224" name="Text Box 24"/>
          <p:cNvSpPr txBox="1">
            <a:spLocks noChangeArrowheads="1"/>
          </p:cNvSpPr>
          <p:nvPr/>
        </p:nvSpPr>
        <p:spPr bwMode="auto">
          <a:xfrm>
            <a:off x="862014" y="2539917"/>
            <a:ext cx="73644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dirty="0">
                <a:latin typeface="+mn-lt"/>
              </a:rPr>
              <a:t>There is a </a:t>
            </a:r>
            <a:r>
              <a:rPr lang="en-US" altLang="zh-CN" i="1" dirty="0">
                <a:latin typeface="+mn-lt"/>
              </a:rPr>
              <a:t>tense</a:t>
            </a:r>
            <a:r>
              <a:rPr lang="en-US" altLang="zh-CN" dirty="0">
                <a:latin typeface="+mn-lt"/>
              </a:rPr>
              <a:t> moment before we heard the news.</a:t>
            </a:r>
          </a:p>
        </p:txBody>
      </p:sp>
      <p:sp>
        <p:nvSpPr>
          <p:cNvPr id="94222" name="Rectangle 26"/>
          <p:cNvSpPr>
            <a:spLocks noChangeArrowheads="1"/>
          </p:cNvSpPr>
          <p:nvPr/>
        </p:nvSpPr>
        <p:spPr bwMode="auto">
          <a:xfrm>
            <a:off x="643418" y="3147365"/>
            <a:ext cx="3118995"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zh-CN" sz="2400" dirty="0">
                <a:solidFill>
                  <a:srgbClr val="3F3F3F"/>
                </a:solidFill>
              </a:rPr>
              <a:t>2) stretched tight; stiff</a:t>
            </a:r>
          </a:p>
        </p:txBody>
      </p:sp>
      <p:pic>
        <p:nvPicPr>
          <p:cNvPr id="947227" name="Picture 27"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3823230"/>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7228" name="Rectangle 28"/>
          <p:cNvSpPr>
            <a:spLocks noChangeArrowheads="1"/>
          </p:cNvSpPr>
          <p:nvPr/>
        </p:nvSpPr>
        <p:spPr bwMode="auto">
          <a:xfrm>
            <a:off x="900113" y="3664377"/>
            <a:ext cx="741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With his body so </a:t>
            </a:r>
            <a:r>
              <a:rPr lang="en-US" altLang="zh-CN" sz="2400" i="1" dirty="0"/>
              <a:t>tense</a:t>
            </a:r>
            <a:r>
              <a:rPr lang="en-US" altLang="zh-CN" sz="2400" dirty="0"/>
              <a:t>, it seemed as though he were listening for something.</a:t>
            </a:r>
          </a:p>
        </p:txBody>
      </p:sp>
      <p:sp>
        <p:nvSpPr>
          <p:cNvPr id="17"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pic>
        <p:nvPicPr>
          <p:cNvPr id="18" name="Picture 6"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7" y="2666238"/>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8">
            <a:hlinkClick r:id="rId4" action="ppaction://hlinksldjump"/>
          </p:cNvPr>
          <p:cNvSpPr txBox="1"/>
          <p:nvPr/>
        </p:nvSpPr>
        <p:spPr>
          <a:xfrm>
            <a:off x="7956376"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61489530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7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72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72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7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7" grpId="0"/>
      <p:bldP spid="947209" grpId="0"/>
      <p:bldP spid="947224" grpId="0"/>
      <p:bldP spid="94722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Text Box 4"/>
          <p:cNvSpPr txBox="1">
            <a:spLocks noChangeArrowheads="1"/>
          </p:cNvSpPr>
          <p:nvPr/>
        </p:nvSpPr>
        <p:spPr bwMode="auto">
          <a:xfrm>
            <a:off x="541338" y="971021"/>
            <a:ext cx="4462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b="1" dirty="0">
                <a:solidFill>
                  <a:srgbClr val="CC3300"/>
                </a:solidFill>
                <a:latin typeface="+mn-lt"/>
              </a:rPr>
              <a:t>along with</a:t>
            </a:r>
            <a:r>
              <a:rPr lang="en-US" altLang="zh-CN" dirty="0">
                <a:latin typeface="+mn-lt"/>
              </a:rPr>
              <a:t>:</a:t>
            </a:r>
            <a:r>
              <a:rPr lang="en-US" altLang="zh-CN" dirty="0">
                <a:solidFill>
                  <a:srgbClr val="3F3F3F"/>
                </a:solidFill>
                <a:latin typeface="+mn-lt"/>
              </a:rPr>
              <a:t> together with</a:t>
            </a:r>
          </a:p>
        </p:txBody>
      </p:sp>
      <p:pic>
        <p:nvPicPr>
          <p:cNvPr id="949253" name="Picture 5"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1537230"/>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9254" name="Rectangle 6"/>
          <p:cNvSpPr>
            <a:spLocks noChangeArrowheads="1"/>
          </p:cNvSpPr>
          <p:nvPr/>
        </p:nvSpPr>
        <p:spPr bwMode="auto">
          <a:xfrm>
            <a:off x="900113" y="1376512"/>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He went on the journey along with his two friends.</a:t>
            </a:r>
          </a:p>
        </p:txBody>
      </p:sp>
      <p:pic>
        <p:nvPicPr>
          <p:cNvPr id="949262" name="Picture 14"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1936750"/>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9263" name="Rectangle 15"/>
          <p:cNvSpPr>
            <a:spLocks noChangeArrowheads="1"/>
          </p:cNvSpPr>
          <p:nvPr/>
        </p:nvSpPr>
        <p:spPr bwMode="auto">
          <a:xfrm>
            <a:off x="900114" y="1776033"/>
            <a:ext cx="75263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zh-CN" sz="2400" dirty="0"/>
              <a:t>她把钞票连同找回的零钱和发票一起重又放进抽屉。</a:t>
            </a:r>
            <a:endParaRPr lang="zh-CN" altLang="en-US" sz="2400" dirty="0"/>
          </a:p>
        </p:txBody>
      </p:sp>
      <p:pic>
        <p:nvPicPr>
          <p:cNvPr id="949264" name="Picture 16" desc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39" y="2317750"/>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9265" name="Rectangle 17"/>
          <p:cNvSpPr>
            <a:spLocks noChangeArrowheads="1"/>
          </p:cNvSpPr>
          <p:nvPr/>
        </p:nvSpPr>
        <p:spPr bwMode="auto">
          <a:xfrm>
            <a:off x="900114" y="2161544"/>
            <a:ext cx="74882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t>She placed the bank notes, along with the change and receipts, back in the drawer.</a:t>
            </a:r>
          </a:p>
        </p:txBody>
      </p:sp>
      <p:sp>
        <p:nvSpPr>
          <p:cNvPr id="949266" name="Text Box 18"/>
          <p:cNvSpPr txBox="1">
            <a:spLocks noChangeArrowheads="1"/>
          </p:cNvSpPr>
          <p:nvPr/>
        </p:nvSpPr>
        <p:spPr bwMode="auto">
          <a:xfrm>
            <a:off x="611188" y="3037417"/>
            <a:ext cx="22320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a:solidFill>
                  <a:srgbClr val="CC3300"/>
                </a:solidFill>
              </a:rPr>
              <a:t>Collocation</a:t>
            </a:r>
            <a:r>
              <a:rPr lang="zh-CN" altLang="en-US">
                <a:solidFill>
                  <a:srgbClr val="CC3300"/>
                </a:solidFill>
              </a:rPr>
              <a:t>：</a:t>
            </a:r>
          </a:p>
        </p:txBody>
      </p:sp>
      <p:sp>
        <p:nvSpPr>
          <p:cNvPr id="949267" name="Text Box 19"/>
          <p:cNvSpPr txBox="1">
            <a:spLocks noChangeArrowheads="1"/>
          </p:cNvSpPr>
          <p:nvPr/>
        </p:nvSpPr>
        <p:spPr bwMode="auto">
          <a:xfrm>
            <a:off x="4211638" y="3353594"/>
            <a:ext cx="1670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zh-CN" altLang="en-US" b="1" dirty="0"/>
              <a:t>始终</a:t>
            </a:r>
            <a:r>
              <a:rPr lang="en-US" altLang="zh-CN" b="1" dirty="0">
                <a:latin typeface="宋体" charset="-122"/>
              </a:rPr>
              <a:t>,</a:t>
            </a:r>
            <a:r>
              <a:rPr lang="en-US" altLang="zh-CN" b="1" dirty="0"/>
              <a:t> </a:t>
            </a:r>
            <a:r>
              <a:rPr lang="zh-CN" altLang="en-US" b="1" dirty="0"/>
              <a:t>一直</a:t>
            </a:r>
            <a:endParaRPr lang="en-US" altLang="en-US" b="1" dirty="0"/>
          </a:p>
        </p:txBody>
      </p:sp>
      <p:sp>
        <p:nvSpPr>
          <p:cNvPr id="949268" name="Text Box 20"/>
          <p:cNvSpPr txBox="1">
            <a:spLocks noChangeArrowheads="1"/>
          </p:cNvSpPr>
          <p:nvPr/>
        </p:nvSpPr>
        <p:spPr bwMode="auto">
          <a:xfrm>
            <a:off x="611188" y="3398573"/>
            <a:ext cx="13628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en-US" dirty="0"/>
              <a:t>all along</a:t>
            </a:r>
          </a:p>
        </p:txBody>
      </p:sp>
      <p:sp>
        <p:nvSpPr>
          <p:cNvPr id="949269" name="Text Box 21"/>
          <p:cNvSpPr txBox="1">
            <a:spLocks noChangeArrowheads="1"/>
          </p:cNvSpPr>
          <p:nvPr/>
        </p:nvSpPr>
        <p:spPr bwMode="auto">
          <a:xfrm>
            <a:off x="4211639" y="3737240"/>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zh-CN" altLang="en-US" b="1" dirty="0">
                <a:solidFill>
                  <a:srgbClr val="3F3F3F"/>
                </a:solidFill>
              </a:rPr>
              <a:t>进展</a:t>
            </a:r>
            <a:r>
              <a:rPr lang="zh-CN" altLang="en-US" b="1" dirty="0">
                <a:solidFill>
                  <a:srgbClr val="3F3F3F"/>
                </a:solidFill>
                <a:latin typeface="宋体" charset="-122"/>
              </a:rPr>
              <a:t>；</a:t>
            </a:r>
            <a:r>
              <a:rPr lang="zh-CN" altLang="en-US" b="1" dirty="0">
                <a:solidFill>
                  <a:srgbClr val="3F3F3F"/>
                </a:solidFill>
              </a:rPr>
              <a:t>跟着来</a:t>
            </a:r>
            <a:endParaRPr lang="en-US" altLang="en-US" b="1" dirty="0">
              <a:solidFill>
                <a:srgbClr val="3F3F3F"/>
              </a:solidFill>
            </a:endParaRPr>
          </a:p>
        </p:txBody>
      </p:sp>
      <p:sp>
        <p:nvSpPr>
          <p:cNvPr id="949270" name="Text Box 22"/>
          <p:cNvSpPr txBox="1">
            <a:spLocks noChangeArrowheads="1"/>
          </p:cNvSpPr>
          <p:nvPr/>
        </p:nvSpPr>
        <p:spPr bwMode="auto">
          <a:xfrm>
            <a:off x="611189" y="3737240"/>
            <a:ext cx="1758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dirty="0">
                <a:solidFill>
                  <a:srgbClr val="3F3F3F"/>
                </a:solidFill>
              </a:rPr>
              <a:t>come along</a:t>
            </a:r>
            <a:endParaRPr lang="en-US" altLang="en-US" dirty="0">
              <a:solidFill>
                <a:srgbClr val="3F3F3F"/>
              </a:solidFill>
            </a:endParaRPr>
          </a:p>
        </p:txBody>
      </p:sp>
      <p:sp>
        <p:nvSpPr>
          <p:cNvPr id="949271" name="Text Box 23"/>
          <p:cNvSpPr txBox="1">
            <a:spLocks noChangeArrowheads="1"/>
          </p:cNvSpPr>
          <p:nvPr/>
        </p:nvSpPr>
        <p:spPr bwMode="auto">
          <a:xfrm>
            <a:off x="4211638" y="4177771"/>
            <a:ext cx="30620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en-US" b="1" dirty="0" err="1"/>
              <a:t>进展</a:t>
            </a:r>
            <a:r>
              <a:rPr lang="zh-CN" altLang="en-US" b="1" dirty="0">
                <a:latin typeface="宋体" charset="-122"/>
              </a:rPr>
              <a:t>；</a:t>
            </a:r>
            <a:r>
              <a:rPr lang="en-US" altLang="en-US" b="1" dirty="0"/>
              <a:t> 与</a:t>
            </a:r>
            <a:r>
              <a:rPr lang="en-US" altLang="en-US" b="1" dirty="0">
                <a:latin typeface="宋体" charset="-122"/>
              </a:rPr>
              <a:t>…</a:t>
            </a:r>
            <a:r>
              <a:rPr lang="en-US" altLang="en-US" b="1" dirty="0" err="1"/>
              <a:t>和睦相处</a:t>
            </a:r>
            <a:endParaRPr lang="en-US" altLang="en-US" b="1" dirty="0"/>
          </a:p>
        </p:txBody>
      </p:sp>
      <p:sp>
        <p:nvSpPr>
          <p:cNvPr id="949272" name="Text Box 24"/>
          <p:cNvSpPr txBox="1">
            <a:spLocks noChangeArrowheads="1"/>
          </p:cNvSpPr>
          <p:nvPr/>
        </p:nvSpPr>
        <p:spPr bwMode="auto">
          <a:xfrm>
            <a:off x="611188" y="4161896"/>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en-US" dirty="0"/>
              <a:t>get along</a:t>
            </a:r>
          </a:p>
        </p:txBody>
      </p:sp>
      <p:sp>
        <p:nvSpPr>
          <p:cNvPr id="949273" name="Text Box 25"/>
          <p:cNvSpPr txBox="1">
            <a:spLocks noChangeArrowheads="1"/>
          </p:cNvSpPr>
          <p:nvPr/>
        </p:nvSpPr>
        <p:spPr bwMode="auto">
          <a:xfrm>
            <a:off x="4211639" y="4597136"/>
            <a:ext cx="27446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zh-CN" altLang="en-US" b="1" dirty="0">
                <a:solidFill>
                  <a:srgbClr val="3F3F3F"/>
                </a:solidFill>
                <a:latin typeface="Arial" charset="0"/>
              </a:rPr>
              <a:t>进展</a:t>
            </a:r>
            <a:r>
              <a:rPr lang="zh-CN" altLang="en-US" b="1" dirty="0">
                <a:solidFill>
                  <a:srgbClr val="3F3F3F"/>
                </a:solidFill>
                <a:latin typeface="宋体" charset="-122"/>
              </a:rPr>
              <a:t>；</a:t>
            </a:r>
            <a:r>
              <a:rPr lang="zh-CN" altLang="en-US" b="1" dirty="0">
                <a:solidFill>
                  <a:srgbClr val="3F3F3F"/>
                </a:solidFill>
                <a:latin typeface="Arial" charset="0"/>
              </a:rPr>
              <a:t>前进； 同行</a:t>
            </a:r>
            <a:endParaRPr lang="en-US" altLang="en-US" b="1" dirty="0">
              <a:solidFill>
                <a:srgbClr val="3F3F3F"/>
              </a:solidFill>
              <a:latin typeface="Arial" charset="0"/>
            </a:endParaRPr>
          </a:p>
        </p:txBody>
      </p:sp>
      <p:sp>
        <p:nvSpPr>
          <p:cNvPr id="949274" name="Text Box 26"/>
          <p:cNvSpPr txBox="1">
            <a:spLocks noChangeArrowheads="1"/>
          </p:cNvSpPr>
          <p:nvPr/>
        </p:nvSpPr>
        <p:spPr bwMode="auto">
          <a:xfrm>
            <a:off x="611188" y="4602428"/>
            <a:ext cx="13372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dirty="0">
                <a:solidFill>
                  <a:srgbClr val="3F3F3F"/>
                </a:solidFill>
              </a:rPr>
              <a:t>go along</a:t>
            </a:r>
            <a:endParaRPr lang="en-US" altLang="en-US" dirty="0">
              <a:solidFill>
                <a:srgbClr val="3F3F3F"/>
              </a:solidFill>
            </a:endParaRPr>
          </a:p>
        </p:txBody>
      </p:sp>
      <p:sp>
        <p:nvSpPr>
          <p:cNvPr id="19" name="文本框 8">
            <a:hlinkClick r:id="rId5" action="ppaction://hlinksldjump"/>
          </p:cNvPr>
          <p:cNvSpPr txBox="1"/>
          <p:nvPr/>
        </p:nvSpPr>
        <p:spPr>
          <a:xfrm>
            <a:off x="7956376"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
        <p:nvSpPr>
          <p:cNvPr id="20"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Tree>
    <p:extLst>
      <p:ext uri="{BB962C8B-B14F-4D97-AF65-F5344CB8AC3E}">
        <p14:creationId xmlns:p14="http://schemas.microsoft.com/office/powerpoint/2010/main" val="55135071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9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92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92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92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92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492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92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492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92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492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49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9254" grpId="0"/>
      <p:bldP spid="949263" grpId="0"/>
      <p:bldP spid="949265" grpId="0"/>
      <p:bldP spid="949267" grpId="0"/>
      <p:bldP spid="949268" grpId="0"/>
      <p:bldP spid="949269" grpId="0"/>
      <p:bldP spid="949270" grpId="0"/>
      <p:bldP spid="949271" grpId="0"/>
      <p:bldP spid="949272" grpId="0"/>
      <p:bldP spid="949273" grpId="0"/>
      <p:bldP spid="94927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p:cNvSpPr txBox="1">
            <a:spLocks noChangeArrowheads="1"/>
          </p:cNvSpPr>
          <p:nvPr/>
        </p:nvSpPr>
        <p:spPr bwMode="auto">
          <a:xfrm>
            <a:off x="611188" y="1656292"/>
            <a:ext cx="7632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3F3F3F"/>
                </a:solidFill>
              </a:rPr>
              <a:t>Is this sentence contradictory with “silence” and “deafening”?</a:t>
            </a:r>
          </a:p>
        </p:txBody>
      </p:sp>
      <p:sp>
        <p:nvSpPr>
          <p:cNvPr id="555013" name="Text Box 5"/>
          <p:cNvSpPr txBox="1">
            <a:spLocks noChangeArrowheads="1"/>
          </p:cNvSpPr>
          <p:nvPr/>
        </p:nvSpPr>
        <p:spPr bwMode="auto">
          <a:xfrm>
            <a:off x="683568" y="2497667"/>
            <a:ext cx="777716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spcBef>
                <a:spcPct val="50000"/>
              </a:spcBef>
            </a:pPr>
            <a:r>
              <a:rPr lang="en-US" altLang="zh-CN" dirty="0">
                <a:solidFill>
                  <a:srgbClr val="CC3300"/>
                </a:solidFill>
              </a:rPr>
              <a:t>No. “Deafening” is often used to modify the noise. Here it is used to modify “the silence”. It is not an ordinary silence, but a deafening one. It shows that it was extremely quiet as both Michael and the crowd were very tense at that moment.</a:t>
            </a:r>
          </a:p>
        </p:txBody>
      </p:sp>
      <p:sp>
        <p:nvSpPr>
          <p:cNvPr id="63495" name="Rectangle 13"/>
          <p:cNvSpPr>
            <a:spLocks noChangeArrowheads="1"/>
          </p:cNvSpPr>
          <p:nvPr/>
        </p:nvSpPr>
        <p:spPr bwMode="auto">
          <a:xfrm>
            <a:off x="539750" y="1236928"/>
            <a:ext cx="7704138" cy="46166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u="sng" dirty="0"/>
              <a:t>The silence was deafening</a:t>
            </a:r>
            <a:r>
              <a:rPr lang="en-US" altLang="zh-CN" u="sng" dirty="0"/>
              <a:t>.</a:t>
            </a:r>
          </a:p>
        </p:txBody>
      </p:sp>
      <p:sp>
        <p:nvSpPr>
          <p:cNvPr id="6" name="文本框 8">
            <a:hlinkClick r:id="rId3" action="ppaction://hlinksldjump"/>
          </p:cNvPr>
          <p:cNvSpPr txBox="1"/>
          <p:nvPr/>
        </p:nvSpPr>
        <p:spPr>
          <a:xfrm>
            <a:off x="7956376" y="4945732"/>
            <a:ext cx="720080"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
        <p:nvSpPr>
          <p:cNvPr id="7"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Tree>
    <p:extLst>
      <p:ext uri="{BB962C8B-B14F-4D97-AF65-F5344CB8AC3E}">
        <p14:creationId xmlns:p14="http://schemas.microsoft.com/office/powerpoint/2010/main" val="34969025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5013"/>
                                        </p:tgtEl>
                                        <p:attrNameLst>
                                          <p:attrName>style.visibility</p:attrName>
                                        </p:attrNameLst>
                                      </p:cBhvr>
                                      <p:to>
                                        <p:strVal val="visible"/>
                                      </p:to>
                                    </p:set>
                                    <p:animEffect transition="in" filter="fade">
                                      <p:cBhvr>
                                        <p:cTn id="7" dur="500"/>
                                        <p:tgtEl>
                                          <p:spTgt spid="555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19"/>
          <p:cNvSpPr txBox="1">
            <a:spLocks noChangeArrowheads="1"/>
          </p:cNvSpPr>
          <p:nvPr/>
        </p:nvSpPr>
        <p:spPr bwMode="auto">
          <a:xfrm>
            <a:off x="541338" y="971021"/>
            <a:ext cx="81343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b="1" dirty="0">
                <a:solidFill>
                  <a:srgbClr val="CC3300"/>
                </a:solidFill>
                <a:latin typeface="Arial"/>
              </a:rPr>
              <a:t>bring (sb.) back to earth</a:t>
            </a:r>
            <a:r>
              <a:rPr lang="en-US" altLang="zh-CN" dirty="0">
                <a:latin typeface="Arial"/>
              </a:rPr>
              <a:t>:</a:t>
            </a:r>
            <a:r>
              <a:rPr lang="en-US" altLang="zh-CN" dirty="0">
                <a:solidFill>
                  <a:srgbClr val="3F3F3F"/>
                </a:solidFill>
                <a:latin typeface="Arial"/>
              </a:rPr>
              <a:t> cause (sb.) to stop daydreaming; cause (sb.) to return to reality</a:t>
            </a:r>
          </a:p>
        </p:txBody>
      </p:sp>
      <p:pic>
        <p:nvPicPr>
          <p:cNvPr id="575508" name="Picture 20"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1898386"/>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5509" name="Rectangle 21"/>
          <p:cNvSpPr>
            <a:spLocks noChangeArrowheads="1"/>
          </p:cNvSpPr>
          <p:nvPr/>
        </p:nvSpPr>
        <p:spPr bwMode="auto">
          <a:xfrm>
            <a:off x="935832" y="1783121"/>
            <a:ext cx="7416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solidFill>
                  <a:srgbClr val="3F3F3F"/>
                </a:solidFill>
              </a:rPr>
              <a:t>Emily’s voice brought him back to earth.</a:t>
            </a:r>
          </a:p>
        </p:txBody>
      </p:sp>
      <p:pic>
        <p:nvPicPr>
          <p:cNvPr id="575510" name="Picture 22"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9" y="2411678"/>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5511" name="Rectangle 23"/>
          <p:cNvSpPr>
            <a:spLocks noChangeArrowheads="1"/>
          </p:cNvSpPr>
          <p:nvPr/>
        </p:nvSpPr>
        <p:spPr bwMode="auto">
          <a:xfrm>
            <a:off x="900114" y="2246211"/>
            <a:ext cx="74882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solidFill>
                  <a:srgbClr val="3F3F3F"/>
                </a:solidFill>
              </a:rPr>
              <a:t>You had better bring yourself back to earth for an hour and cook us some dinner.</a:t>
            </a:r>
          </a:p>
        </p:txBody>
      </p:sp>
      <p:sp>
        <p:nvSpPr>
          <p:cNvPr id="8" name="文本框 8"/>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solidFill>
                  <a:srgbClr val="3F3F3F"/>
                </a:solidFill>
                <a:ea typeface="微软雅黑" panose="020B0503020204020204" pitchFamily="34" charset="-122"/>
                <a:hlinkClick r:id="rId4" action="ppaction://hlinksldjump"/>
              </a:rPr>
              <a:t>Back</a:t>
            </a:r>
            <a:endParaRPr kumimoji="1" lang="zh-CN" altLang="en-US" sz="1400" b="1" dirty="0">
              <a:solidFill>
                <a:srgbClr val="3F3F3F"/>
              </a:solidFill>
              <a:ea typeface="微软雅黑" panose="020B0503020204020204" pitchFamily="34" charset="-122"/>
            </a:endParaRPr>
          </a:p>
        </p:txBody>
      </p:sp>
      <p:sp>
        <p:nvSpPr>
          <p:cNvPr id="9"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Tree>
    <p:extLst>
      <p:ext uri="{BB962C8B-B14F-4D97-AF65-F5344CB8AC3E}">
        <p14:creationId xmlns:p14="http://schemas.microsoft.com/office/powerpoint/2010/main" val="100071765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5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09" grpId="0"/>
      <p:bldP spid="5755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545" y="647860"/>
            <a:ext cx="8292045" cy="4327677"/>
          </a:xfrm>
        </p:spPr>
        <p:txBody>
          <a:bodyPr>
            <a:normAutofit/>
          </a:bodyPr>
          <a:lstStyle/>
          <a:p>
            <a:pPr marL="0" indent="0">
              <a:buNone/>
            </a:pPr>
            <a:r>
              <a:rPr lang="en-US" altLang="zh-CN" sz="2400" b="1" dirty="0">
                <a:solidFill>
                  <a:srgbClr val="4C4C4C"/>
                </a:solidFill>
              </a:rPr>
              <a:t>Watch this video about the failures of eleven famous people, learn what obstacle(s) they each had to overcome, and summarize what they have in common.</a:t>
            </a:r>
          </a:p>
          <a:p>
            <a:pPr marL="0" indent="0">
              <a:buNone/>
            </a:pPr>
            <a:endParaRPr lang="zh-CN" altLang="en-US" sz="2400" b="1" dirty="0">
              <a:solidFill>
                <a:srgbClr val="4C4C4C"/>
              </a:solidFill>
            </a:endParaRPr>
          </a:p>
        </p:txBody>
      </p:sp>
      <p:sp>
        <p:nvSpPr>
          <p:cNvPr id="5" name="标题 1"/>
          <p:cNvSpPr txBox="1">
            <a:spLocks/>
          </p:cNvSpPr>
          <p:nvPr/>
        </p:nvSpPr>
        <p:spPr>
          <a:xfrm>
            <a:off x="467544" y="81414"/>
            <a:ext cx="8206046" cy="566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dirty="0"/>
              <a:t>Before Reading</a:t>
            </a:r>
            <a:endParaRPr lang="zh-CN" altLang="en-US" dirty="0"/>
          </a:p>
        </p:txBody>
      </p:sp>
      <p:pic>
        <p:nvPicPr>
          <p:cNvPr id="1027" name="Picture 3">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449" y="1993404"/>
            <a:ext cx="6428236" cy="3519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6735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5"/>
          <p:cNvSpPr txBox="1">
            <a:spLocks noChangeArrowheads="1"/>
          </p:cNvSpPr>
          <p:nvPr/>
        </p:nvSpPr>
        <p:spPr bwMode="auto">
          <a:xfrm>
            <a:off x="539750" y="877094"/>
            <a:ext cx="8134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rebuchet MS" pitchFamily="34" charset="0"/>
                <a:ea typeface="宋体" charset="-122"/>
              </a:defRPr>
            </a:lvl1pPr>
            <a:lvl2pPr marL="742950" indent="-285750" eaLnBrk="0" hangingPunct="0">
              <a:defRPr sz="2400">
                <a:solidFill>
                  <a:schemeClr val="tx1"/>
                </a:solidFill>
                <a:latin typeface="Trebuchet MS" pitchFamily="34" charset="0"/>
                <a:ea typeface="宋体" charset="-122"/>
              </a:defRPr>
            </a:lvl2pPr>
            <a:lvl3pPr marL="1143000" indent="-228600" eaLnBrk="0" hangingPunct="0">
              <a:defRPr sz="2400">
                <a:solidFill>
                  <a:schemeClr val="tx1"/>
                </a:solidFill>
                <a:latin typeface="Trebuchet MS" pitchFamily="34" charset="0"/>
                <a:ea typeface="宋体" charset="-122"/>
              </a:defRPr>
            </a:lvl3pPr>
            <a:lvl4pPr marL="1600200" indent="-228600" eaLnBrk="0" hangingPunct="0">
              <a:defRPr sz="2400">
                <a:solidFill>
                  <a:schemeClr val="tx1"/>
                </a:solidFill>
                <a:latin typeface="Trebuchet MS" pitchFamily="34" charset="0"/>
                <a:ea typeface="宋体" charset="-122"/>
              </a:defRPr>
            </a:lvl4pPr>
            <a:lvl5pPr marL="2057400" indent="-228600" eaLnBrk="0" hangingPunct="0">
              <a:defRPr sz="2400">
                <a:solidFill>
                  <a:schemeClr val="tx1"/>
                </a:solidFill>
                <a:latin typeface="Trebuchet MS" pitchFamily="34" charset="0"/>
                <a:ea typeface="宋体" charset="-122"/>
              </a:defRPr>
            </a:lvl5pPr>
            <a:lvl6pPr marL="2514600" indent="-228600" eaLnBrk="0" fontAlgn="base" hangingPunct="0">
              <a:spcBef>
                <a:spcPct val="0"/>
              </a:spcBef>
              <a:spcAft>
                <a:spcPct val="0"/>
              </a:spcAft>
              <a:defRPr sz="2400">
                <a:solidFill>
                  <a:schemeClr val="tx1"/>
                </a:solidFill>
                <a:latin typeface="Trebuchet MS" pitchFamily="34" charset="0"/>
                <a:ea typeface="宋体" charset="-122"/>
              </a:defRPr>
            </a:lvl6pPr>
            <a:lvl7pPr marL="2971800" indent="-228600" eaLnBrk="0" fontAlgn="base" hangingPunct="0">
              <a:spcBef>
                <a:spcPct val="0"/>
              </a:spcBef>
              <a:spcAft>
                <a:spcPct val="0"/>
              </a:spcAft>
              <a:defRPr sz="2400">
                <a:solidFill>
                  <a:schemeClr val="tx1"/>
                </a:solidFill>
                <a:latin typeface="Trebuchet MS" pitchFamily="34" charset="0"/>
                <a:ea typeface="宋体" charset="-122"/>
              </a:defRPr>
            </a:lvl7pPr>
            <a:lvl8pPr marL="3429000" indent="-228600" eaLnBrk="0" fontAlgn="base" hangingPunct="0">
              <a:spcBef>
                <a:spcPct val="0"/>
              </a:spcBef>
              <a:spcAft>
                <a:spcPct val="0"/>
              </a:spcAft>
              <a:defRPr sz="2400">
                <a:solidFill>
                  <a:schemeClr val="tx1"/>
                </a:solidFill>
                <a:latin typeface="Trebuchet MS" pitchFamily="34" charset="0"/>
                <a:ea typeface="宋体" charset="-122"/>
              </a:defRPr>
            </a:lvl8pPr>
            <a:lvl9pPr marL="3886200" indent="-228600" eaLnBrk="0" fontAlgn="base" hangingPunct="0">
              <a:spcBef>
                <a:spcPct val="0"/>
              </a:spcBef>
              <a:spcAft>
                <a:spcPct val="0"/>
              </a:spcAft>
              <a:defRPr sz="2400">
                <a:solidFill>
                  <a:schemeClr val="tx1"/>
                </a:solidFill>
                <a:latin typeface="Trebuchet MS" pitchFamily="34" charset="0"/>
                <a:ea typeface="宋体" charset="-122"/>
              </a:defRPr>
            </a:lvl9pPr>
          </a:lstStyle>
          <a:p>
            <a:pPr eaLnBrk="1" hangingPunct="1"/>
            <a:r>
              <a:rPr lang="en-US" altLang="zh-CN" b="1" dirty="0">
                <a:solidFill>
                  <a:srgbClr val="CC3300"/>
                </a:solidFill>
                <a:latin typeface="Arial"/>
              </a:rPr>
              <a:t>in one’s mind’s eye</a:t>
            </a:r>
            <a:r>
              <a:rPr lang="en-US" altLang="zh-CN" dirty="0">
                <a:latin typeface="Arial"/>
              </a:rPr>
              <a:t>:</a:t>
            </a:r>
            <a:r>
              <a:rPr lang="en-US" altLang="zh-CN" dirty="0">
                <a:solidFill>
                  <a:srgbClr val="3F3F3F"/>
                </a:solidFill>
                <a:latin typeface="Arial"/>
              </a:rPr>
              <a:t> in one’s imagination</a:t>
            </a:r>
          </a:p>
        </p:txBody>
      </p:sp>
      <p:pic>
        <p:nvPicPr>
          <p:cNvPr id="582684" name="Picture 28"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4" y="1439334"/>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2685" name="Rectangle 29"/>
          <p:cNvSpPr>
            <a:spLocks noChangeArrowheads="1"/>
          </p:cNvSpPr>
          <p:nvPr/>
        </p:nvSpPr>
        <p:spPr bwMode="auto">
          <a:xfrm>
            <a:off x="827088" y="1257450"/>
            <a:ext cx="77771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solidFill>
                  <a:srgbClr val="3F3F3F"/>
                </a:solidFill>
              </a:rPr>
              <a:t>In my mind’s eye I saw the cliffs rising sheer.</a:t>
            </a:r>
          </a:p>
        </p:txBody>
      </p:sp>
      <p:pic>
        <p:nvPicPr>
          <p:cNvPr id="582686" name="Picture 30" desc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4" y="1829595"/>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2687" name="Rectangle 31"/>
          <p:cNvSpPr>
            <a:spLocks noChangeArrowheads="1"/>
          </p:cNvSpPr>
          <p:nvPr/>
        </p:nvSpPr>
        <p:spPr bwMode="auto">
          <a:xfrm>
            <a:off x="827088" y="1704596"/>
            <a:ext cx="51347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dirty="0">
                <a:solidFill>
                  <a:srgbClr val="3F3F3F"/>
                </a:solidFill>
              </a:rPr>
              <a:t>她在想象中酝酿自己的下一步作品。</a:t>
            </a:r>
          </a:p>
        </p:txBody>
      </p:sp>
      <p:pic>
        <p:nvPicPr>
          <p:cNvPr id="582688" name="Picture 32" desc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4" y="2311136"/>
            <a:ext cx="250825" cy="20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2689" name="Rectangle 33"/>
          <p:cNvSpPr>
            <a:spLocks noChangeArrowheads="1"/>
          </p:cNvSpPr>
          <p:nvPr/>
        </p:nvSpPr>
        <p:spPr bwMode="auto">
          <a:xfrm>
            <a:off x="827088" y="2157033"/>
            <a:ext cx="7129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400" dirty="0">
                <a:solidFill>
                  <a:srgbClr val="3F3F3F"/>
                </a:solidFill>
              </a:rPr>
              <a:t>She was writing her next piece in her mind’s eye.</a:t>
            </a:r>
          </a:p>
        </p:txBody>
      </p:sp>
      <p:sp>
        <p:nvSpPr>
          <p:cNvPr id="10" name="文本框 8"/>
          <p:cNvSpPr txBox="1"/>
          <p:nvPr/>
        </p:nvSpPr>
        <p:spPr>
          <a:xfrm>
            <a:off x="7956376" y="4945732"/>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solidFill>
                  <a:srgbClr val="3F3F3F"/>
                </a:solidFill>
                <a:ea typeface="微软雅黑" panose="020B0503020204020204" pitchFamily="34" charset="-122"/>
                <a:hlinkClick r:id="rId5" action="ppaction://hlinksldjump"/>
              </a:rPr>
              <a:t>Back</a:t>
            </a:r>
            <a:endParaRPr kumimoji="1" lang="zh-CN" altLang="en-US" sz="1400" b="1" dirty="0">
              <a:solidFill>
                <a:srgbClr val="3F3F3F"/>
              </a:solidFill>
              <a:ea typeface="微软雅黑" panose="020B0503020204020204" pitchFamily="34" charset="-122"/>
            </a:endParaRPr>
          </a:p>
        </p:txBody>
      </p:sp>
      <p:sp>
        <p:nvSpPr>
          <p:cNvPr id="11" name="标题 1"/>
          <p:cNvSpPr txBox="1">
            <a:spLocks/>
          </p:cNvSpPr>
          <p:nvPr/>
        </p:nvSpPr>
        <p:spPr>
          <a:xfrm>
            <a:off x="436398" y="35705"/>
            <a:ext cx="8206046" cy="5664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pPr algn="l"/>
            <a:r>
              <a:rPr lang="en-US" altLang="zh-CN" sz="3200" dirty="0"/>
              <a:t>In Reading - Language Focus</a:t>
            </a:r>
            <a:endParaRPr lang="zh-CN" altLang="en-US" sz="3200" dirty="0"/>
          </a:p>
        </p:txBody>
      </p:sp>
    </p:spTree>
    <p:extLst>
      <p:ext uri="{BB962C8B-B14F-4D97-AF65-F5344CB8AC3E}">
        <p14:creationId xmlns:p14="http://schemas.microsoft.com/office/powerpoint/2010/main" val="5144845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26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2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85" grpId="0"/>
      <p:bldP spid="582687" grpId="0"/>
      <p:bldP spid="58268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After Reading</a:t>
            </a:r>
            <a:endParaRPr kumimoji="1" lang="zh-CN" altLang="en-US" dirty="0"/>
          </a:p>
        </p:txBody>
      </p:sp>
      <p:sp>
        <p:nvSpPr>
          <p:cNvPr id="3" name="内容占位符 2"/>
          <p:cNvSpPr>
            <a:spLocks noGrp="1"/>
          </p:cNvSpPr>
          <p:nvPr>
            <p:ph idx="1"/>
          </p:nvPr>
        </p:nvSpPr>
        <p:spPr/>
        <p:txBody>
          <a:bodyPr>
            <a:normAutofit/>
          </a:bodyPr>
          <a:lstStyle/>
          <a:p>
            <a:r>
              <a:rPr kumimoji="1" lang="en-US" altLang="zh-CN" sz="3600" b="1" dirty="0">
                <a:solidFill>
                  <a:srgbClr val="4C4C4C"/>
                </a:solidFill>
              </a:rPr>
              <a:t>Useful Expressions</a:t>
            </a:r>
          </a:p>
          <a:p>
            <a:r>
              <a:rPr kumimoji="1" lang="en-US" altLang="zh-CN" sz="3600" b="1" dirty="0">
                <a:solidFill>
                  <a:srgbClr val="4C4C4C"/>
                </a:solidFill>
              </a:rPr>
              <a:t>Sentence Translation</a:t>
            </a:r>
          </a:p>
          <a:p>
            <a:r>
              <a:rPr kumimoji="1" lang="en-US" altLang="zh-CN" sz="3600" b="1" dirty="0">
                <a:solidFill>
                  <a:srgbClr val="4C4C4C"/>
                </a:solidFill>
              </a:rPr>
              <a:t>Writing Task</a:t>
            </a:r>
          </a:p>
          <a:p>
            <a:r>
              <a:rPr kumimoji="1" lang="en-US" altLang="zh-CN" sz="3600" b="1" dirty="0">
                <a:solidFill>
                  <a:srgbClr val="4C4C4C"/>
                </a:solidFill>
              </a:rPr>
              <a:t>Speaking Task</a:t>
            </a:r>
            <a:endParaRPr kumimoji="1" lang="zh-CN" altLang="en-US" sz="3600" b="1" dirty="0">
              <a:solidFill>
                <a:srgbClr val="4C4C4C"/>
              </a:solidFill>
            </a:endParaRPr>
          </a:p>
        </p:txBody>
      </p:sp>
    </p:spTree>
    <p:extLst>
      <p:ext uri="{BB962C8B-B14F-4D97-AF65-F5344CB8AC3E}">
        <p14:creationId xmlns:p14="http://schemas.microsoft.com/office/powerpoint/2010/main" val="25093877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After Reading</a:t>
            </a:r>
            <a:endParaRPr lang="zh-CN" altLang="en-US" dirty="0"/>
          </a:p>
        </p:txBody>
      </p:sp>
      <p:sp>
        <p:nvSpPr>
          <p:cNvPr id="5" name="矩形 17"/>
          <p:cNvSpPr>
            <a:spLocks noChangeArrowheads="1"/>
          </p:cNvSpPr>
          <p:nvPr/>
        </p:nvSpPr>
        <p:spPr bwMode="auto">
          <a:xfrm>
            <a:off x="251520" y="1212441"/>
            <a:ext cx="3961695" cy="4524315"/>
          </a:xfrm>
          <a:prstGeom prst="rect">
            <a:avLst/>
          </a:prstGeom>
          <a:noFill/>
          <a:ln w="9525">
            <a:noFill/>
            <a:miter lim="800000"/>
            <a:headEnd/>
            <a:tailEnd/>
          </a:ln>
        </p:spPr>
        <p:txBody>
          <a:bodyPr wrap="square">
            <a:spAutoFit/>
          </a:bodyPr>
          <a:lstStyle/>
          <a:p>
            <a:r>
              <a:rPr lang="zh-CN" altLang="en-US" sz="2400" dirty="0">
                <a:solidFill>
                  <a:srgbClr val="C00000"/>
                </a:solidFill>
              </a:rPr>
              <a:t>田径比赛             </a:t>
            </a:r>
            <a:endParaRPr lang="en-US" altLang="zh-CN" sz="2400" dirty="0">
              <a:solidFill>
                <a:srgbClr val="C00000"/>
              </a:solidFill>
            </a:endParaRPr>
          </a:p>
          <a:p>
            <a:r>
              <a:rPr lang="zh-CN" altLang="en-US" sz="2400" dirty="0"/>
              <a:t>俯瞰 </a:t>
            </a:r>
            <a:endParaRPr lang="en-US" altLang="zh-CN" sz="2400" dirty="0"/>
          </a:p>
          <a:p>
            <a:r>
              <a:rPr lang="zh-CN" altLang="en-US" sz="2400" dirty="0">
                <a:solidFill>
                  <a:srgbClr val="C00000"/>
                </a:solidFill>
              </a:rPr>
              <a:t>深呼吸</a:t>
            </a:r>
            <a:endParaRPr lang="en-US" altLang="zh-CN" sz="2400" dirty="0">
              <a:solidFill>
                <a:srgbClr val="C00000"/>
              </a:solidFill>
            </a:endParaRPr>
          </a:p>
          <a:p>
            <a:r>
              <a:rPr lang="zh-CN" altLang="en-US" sz="2400" dirty="0">
                <a:solidFill>
                  <a:srgbClr val="3F3F3F"/>
                </a:solidFill>
              </a:rPr>
              <a:t>像雄鹰一样飞翔 </a:t>
            </a:r>
            <a:endParaRPr lang="en-US" altLang="zh-CN" sz="2400" dirty="0">
              <a:solidFill>
                <a:srgbClr val="3F3F3F"/>
              </a:solidFill>
            </a:endParaRPr>
          </a:p>
          <a:p>
            <a:r>
              <a:rPr lang="zh-CN" altLang="en-US" sz="2400" dirty="0">
                <a:solidFill>
                  <a:srgbClr val="C00000"/>
                </a:solidFill>
              </a:rPr>
              <a:t>每个教练所梦寐以求的 </a:t>
            </a:r>
            <a:endParaRPr lang="en-US" altLang="zh-CN" sz="2400" dirty="0">
              <a:solidFill>
                <a:srgbClr val="C00000"/>
              </a:solidFill>
            </a:endParaRPr>
          </a:p>
          <a:p>
            <a:r>
              <a:rPr lang="zh-CN" altLang="zh-CN" sz="2400" dirty="0"/>
              <a:t>如出一辙</a:t>
            </a:r>
            <a:r>
              <a:rPr lang="en-US" altLang="zh-CN" sz="2400" dirty="0"/>
              <a:t>; </a:t>
            </a:r>
            <a:r>
              <a:rPr lang="zh-CN" altLang="zh-CN" sz="2400" dirty="0"/>
              <a:t>不谋而合</a:t>
            </a:r>
            <a:r>
              <a:rPr lang="en-US" altLang="zh-CN" sz="2400" dirty="0"/>
              <a:t>    </a:t>
            </a:r>
          </a:p>
          <a:p>
            <a:r>
              <a:rPr lang="zh-CN" altLang="zh-CN" sz="2400" dirty="0">
                <a:solidFill>
                  <a:srgbClr val="C00000"/>
                </a:solidFill>
              </a:rPr>
              <a:t>每隔一天</a:t>
            </a:r>
            <a:r>
              <a:rPr lang="en-US" altLang="zh-CN" sz="2400" dirty="0">
                <a:solidFill>
                  <a:srgbClr val="C00000"/>
                </a:solidFill>
              </a:rPr>
              <a:t>                </a:t>
            </a:r>
          </a:p>
          <a:p>
            <a:r>
              <a:rPr lang="zh-CN" altLang="en-US" sz="2400" dirty="0">
                <a:solidFill>
                  <a:srgbClr val="3F3F3F"/>
                </a:solidFill>
              </a:rPr>
              <a:t>农场杂活</a:t>
            </a:r>
            <a:endParaRPr lang="en-US" altLang="zh-CN" sz="2400" dirty="0">
              <a:solidFill>
                <a:srgbClr val="3F3F3F"/>
              </a:solidFill>
            </a:endParaRPr>
          </a:p>
          <a:p>
            <a:r>
              <a:rPr lang="zh-CN" altLang="zh-CN" sz="2400" dirty="0">
                <a:solidFill>
                  <a:srgbClr val="C00000"/>
                </a:solidFill>
              </a:rPr>
              <a:t>有一次</a:t>
            </a:r>
            <a:r>
              <a:rPr lang="en-US" altLang="zh-CN" sz="2400" dirty="0">
                <a:solidFill>
                  <a:srgbClr val="C00000"/>
                </a:solidFill>
              </a:rPr>
              <a:t> </a:t>
            </a:r>
            <a:r>
              <a:rPr lang="zh-CN" altLang="en-US" sz="2400" dirty="0">
                <a:solidFill>
                  <a:srgbClr val="C00000"/>
                </a:solidFill>
              </a:rPr>
              <a:t> </a:t>
            </a:r>
            <a:endParaRPr lang="en-US" altLang="zh-CN" sz="2400" dirty="0">
              <a:solidFill>
                <a:srgbClr val="C00000"/>
              </a:solidFill>
            </a:endParaRPr>
          </a:p>
          <a:p>
            <a:r>
              <a:rPr lang="zh-CN" altLang="zh-CN" sz="2400" dirty="0"/>
              <a:t>站着</a:t>
            </a:r>
            <a:r>
              <a:rPr lang="en-US" altLang="zh-CN" sz="2400" dirty="0"/>
              <a:t>                    </a:t>
            </a:r>
            <a:endParaRPr lang="zh-CN" altLang="zh-CN" sz="2400" dirty="0"/>
          </a:p>
          <a:p>
            <a:r>
              <a:rPr lang="zh-CN" altLang="zh-CN" sz="2400" dirty="0">
                <a:solidFill>
                  <a:srgbClr val="C00000"/>
                </a:solidFill>
              </a:rPr>
              <a:t>没有意识到 </a:t>
            </a:r>
            <a:endParaRPr lang="en-US" altLang="zh-CN" sz="2400" dirty="0">
              <a:solidFill>
                <a:srgbClr val="C00000"/>
              </a:solidFill>
            </a:endParaRPr>
          </a:p>
          <a:p>
            <a:endParaRPr lang="zh-CN" altLang="en-US" sz="2400" dirty="0">
              <a:solidFill>
                <a:srgbClr val="C00000"/>
              </a:solidFill>
            </a:endParaRPr>
          </a:p>
        </p:txBody>
      </p:sp>
      <p:sp>
        <p:nvSpPr>
          <p:cNvPr id="9" name="Text Box 6"/>
          <p:cNvSpPr txBox="1">
            <a:spLocks noChangeArrowheads="1"/>
          </p:cNvSpPr>
          <p:nvPr/>
        </p:nvSpPr>
        <p:spPr bwMode="auto">
          <a:xfrm>
            <a:off x="379649" y="689221"/>
            <a:ext cx="8135937" cy="523220"/>
          </a:xfrm>
          <a:prstGeom prst="rect">
            <a:avLst/>
          </a:prstGeom>
          <a:noFill/>
          <a:ln w="9525">
            <a:noFill/>
            <a:miter lim="800000"/>
            <a:headEnd/>
            <a:tailEnd/>
          </a:ln>
        </p:spPr>
        <p:txBody>
          <a:bodyPr>
            <a:spAutoFit/>
          </a:bodyPr>
          <a:lstStyle/>
          <a:p>
            <a:pPr algn="ctr"/>
            <a:r>
              <a:rPr lang="en-US" altLang="zh-CN" sz="2800" b="1" dirty="0">
                <a:solidFill>
                  <a:srgbClr val="3F3F3F"/>
                </a:solidFill>
              </a:rPr>
              <a:t>Useful Expressions</a:t>
            </a:r>
            <a:endParaRPr lang="zh-CN" altLang="zh-CN" sz="2800" b="1" dirty="0">
              <a:solidFill>
                <a:srgbClr val="3F3F3F"/>
              </a:solidFill>
            </a:endParaRPr>
          </a:p>
        </p:txBody>
      </p:sp>
      <p:sp>
        <p:nvSpPr>
          <p:cNvPr id="3" name="矩形 2"/>
          <p:cNvSpPr/>
          <p:nvPr/>
        </p:nvSpPr>
        <p:spPr>
          <a:xfrm>
            <a:off x="3563888" y="1190685"/>
            <a:ext cx="6120680" cy="4524315"/>
          </a:xfrm>
          <a:prstGeom prst="rect">
            <a:avLst/>
          </a:prstGeom>
        </p:spPr>
        <p:txBody>
          <a:bodyPr wrap="square">
            <a:spAutoFit/>
          </a:bodyPr>
          <a:lstStyle/>
          <a:p>
            <a:r>
              <a:rPr lang="en-US" altLang="zh-CN" sz="2400" dirty="0">
                <a:solidFill>
                  <a:srgbClr val="C00000"/>
                </a:solidFill>
              </a:rPr>
              <a:t>track and field competition</a:t>
            </a:r>
          </a:p>
          <a:p>
            <a:r>
              <a:rPr lang="en-US" altLang="zh-CN" sz="2400" dirty="0">
                <a:solidFill>
                  <a:schemeClr val="tx2"/>
                </a:solidFill>
              </a:rPr>
              <a:t>a bird’s eye view</a:t>
            </a:r>
          </a:p>
          <a:p>
            <a:r>
              <a:rPr lang="en-US" altLang="zh-CN" sz="2400" dirty="0">
                <a:solidFill>
                  <a:srgbClr val="C00000"/>
                </a:solidFill>
              </a:rPr>
              <a:t>take a deep breath</a:t>
            </a:r>
          </a:p>
          <a:p>
            <a:r>
              <a:rPr lang="en-US" altLang="zh-CN" sz="2400" dirty="0">
                <a:solidFill>
                  <a:srgbClr val="3F3F3F"/>
                </a:solidFill>
              </a:rPr>
              <a:t>soar like an eagle</a:t>
            </a:r>
          </a:p>
          <a:p>
            <a:r>
              <a:rPr lang="en-US" altLang="zh-CN" sz="2400" dirty="0">
                <a:solidFill>
                  <a:srgbClr val="C00000"/>
                </a:solidFill>
              </a:rPr>
              <a:t>a coach’s dream</a:t>
            </a:r>
          </a:p>
          <a:p>
            <a:r>
              <a:rPr lang="en-US" altLang="zh-CN" sz="2400" dirty="0"/>
              <a:t>coincide with</a:t>
            </a:r>
            <a:endParaRPr lang="zh-CN" altLang="zh-CN" sz="2400" dirty="0"/>
          </a:p>
          <a:p>
            <a:r>
              <a:rPr lang="en-US" altLang="zh-CN" sz="2400" dirty="0">
                <a:solidFill>
                  <a:srgbClr val="C00000"/>
                </a:solidFill>
              </a:rPr>
              <a:t>every other day/on alternate days</a:t>
            </a:r>
            <a:endParaRPr lang="zh-CN" altLang="zh-CN" sz="2400" dirty="0">
              <a:solidFill>
                <a:srgbClr val="C00000"/>
              </a:solidFill>
            </a:endParaRPr>
          </a:p>
          <a:p>
            <a:r>
              <a:rPr lang="en-US" altLang="zh-CN" sz="2400" dirty="0">
                <a:solidFill>
                  <a:srgbClr val="3F3F3F"/>
                </a:solidFill>
              </a:rPr>
              <a:t>farm chores</a:t>
            </a:r>
          </a:p>
          <a:p>
            <a:r>
              <a:rPr lang="en-US" altLang="zh-CN" sz="2400" dirty="0">
                <a:solidFill>
                  <a:srgbClr val="C00000"/>
                </a:solidFill>
              </a:rPr>
              <a:t>on one occasion</a:t>
            </a:r>
          </a:p>
          <a:p>
            <a:r>
              <a:rPr lang="en-US" altLang="zh-CN" sz="2400" dirty="0">
                <a:solidFill>
                  <a:schemeClr val="tx2"/>
                </a:solidFill>
              </a:rPr>
              <a:t>on one’s feet</a:t>
            </a:r>
          </a:p>
          <a:p>
            <a:r>
              <a:rPr lang="en-US" altLang="zh-CN" sz="2400" dirty="0">
                <a:solidFill>
                  <a:srgbClr val="C00000"/>
                </a:solidFill>
              </a:rPr>
              <a:t>unaware of</a:t>
            </a:r>
          </a:p>
          <a:p>
            <a:r>
              <a:rPr lang="en-US" altLang="zh-CN" sz="2400" dirty="0">
                <a:solidFill>
                  <a:srgbClr val="C00000"/>
                </a:solidFill>
              </a:rPr>
              <a:t>         </a:t>
            </a:r>
          </a:p>
        </p:txBody>
      </p:sp>
    </p:spTree>
    <p:extLst>
      <p:ext uri="{BB962C8B-B14F-4D97-AF65-F5344CB8AC3E}">
        <p14:creationId xmlns:p14="http://schemas.microsoft.com/office/powerpoint/2010/main" val="92805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After Reading</a:t>
            </a:r>
            <a:endParaRPr lang="zh-CN" altLang="en-US" dirty="0"/>
          </a:p>
        </p:txBody>
      </p:sp>
      <p:sp>
        <p:nvSpPr>
          <p:cNvPr id="5" name="矩形 17"/>
          <p:cNvSpPr>
            <a:spLocks noChangeArrowheads="1"/>
          </p:cNvSpPr>
          <p:nvPr/>
        </p:nvSpPr>
        <p:spPr bwMode="auto">
          <a:xfrm>
            <a:off x="251519" y="1212441"/>
            <a:ext cx="3961695" cy="4154984"/>
          </a:xfrm>
          <a:prstGeom prst="rect">
            <a:avLst/>
          </a:prstGeom>
          <a:noFill/>
          <a:ln w="9525">
            <a:noFill/>
            <a:miter lim="800000"/>
            <a:headEnd/>
            <a:tailEnd/>
          </a:ln>
        </p:spPr>
        <p:txBody>
          <a:bodyPr wrap="square">
            <a:spAutoFit/>
          </a:bodyPr>
          <a:lstStyle/>
          <a:p>
            <a:r>
              <a:rPr lang="zh-CN" altLang="en-US" sz="2400" dirty="0">
                <a:solidFill>
                  <a:srgbClr val="C00000"/>
                </a:solidFill>
              </a:rPr>
              <a:t>对</a:t>
            </a:r>
            <a:r>
              <a:rPr lang="en-US" altLang="zh-CN" sz="2400" dirty="0">
                <a:solidFill>
                  <a:srgbClr val="C00000"/>
                </a:solidFill>
              </a:rPr>
              <a:t>…</a:t>
            </a:r>
            <a:r>
              <a:rPr lang="zh-CN" altLang="en-US" sz="2400" dirty="0">
                <a:solidFill>
                  <a:srgbClr val="C00000"/>
                </a:solidFill>
              </a:rPr>
              <a:t>惭愧               </a:t>
            </a:r>
          </a:p>
          <a:p>
            <a:r>
              <a:rPr lang="zh-CN" altLang="en-US" sz="2400" dirty="0">
                <a:solidFill>
                  <a:schemeClr val="tx2"/>
                </a:solidFill>
              </a:rPr>
              <a:t>感到</a:t>
            </a:r>
            <a:r>
              <a:rPr lang="en-US" altLang="zh-CN" sz="2400" dirty="0">
                <a:solidFill>
                  <a:schemeClr val="tx2"/>
                </a:solidFill>
              </a:rPr>
              <a:t>…                </a:t>
            </a:r>
          </a:p>
          <a:p>
            <a:r>
              <a:rPr lang="zh-CN" altLang="en-US" sz="2400" dirty="0">
                <a:solidFill>
                  <a:srgbClr val="C00000"/>
                </a:solidFill>
              </a:rPr>
              <a:t>摆脱紧张情绪           </a:t>
            </a:r>
          </a:p>
          <a:p>
            <a:r>
              <a:rPr lang="zh-CN" altLang="en-US" sz="2400" dirty="0">
                <a:solidFill>
                  <a:schemeClr val="tx2"/>
                </a:solidFill>
              </a:rPr>
              <a:t>在内心的最深处         </a:t>
            </a:r>
          </a:p>
          <a:p>
            <a:r>
              <a:rPr lang="zh-CN" altLang="en-US" sz="2400" dirty="0">
                <a:solidFill>
                  <a:srgbClr val="C00000"/>
                </a:solidFill>
              </a:rPr>
              <a:t>在这种时候             </a:t>
            </a:r>
          </a:p>
          <a:p>
            <a:r>
              <a:rPr lang="zh-CN" altLang="en-US" sz="2400" dirty="0">
                <a:solidFill>
                  <a:schemeClr val="tx2"/>
                </a:solidFill>
              </a:rPr>
              <a:t>舒展；伸展             </a:t>
            </a:r>
            <a:endParaRPr lang="en-US" altLang="zh-CN" sz="2400" dirty="0">
              <a:solidFill>
                <a:schemeClr val="tx2"/>
              </a:solidFill>
            </a:endParaRPr>
          </a:p>
          <a:p>
            <a:r>
              <a:rPr lang="zh-CN" altLang="en-US" sz="2400" dirty="0">
                <a:solidFill>
                  <a:srgbClr val="C00000"/>
                </a:solidFill>
              </a:rPr>
              <a:t>缓缓移动               </a:t>
            </a:r>
          </a:p>
          <a:p>
            <a:r>
              <a:rPr lang="zh-CN" altLang="en-US" sz="2400" dirty="0">
                <a:solidFill>
                  <a:schemeClr val="tx2"/>
                </a:solidFill>
              </a:rPr>
              <a:t>使</a:t>
            </a:r>
            <a:r>
              <a:rPr lang="en-US" altLang="zh-CN" sz="2400" dirty="0">
                <a:solidFill>
                  <a:schemeClr val="tx2"/>
                </a:solidFill>
              </a:rPr>
              <a:t>…</a:t>
            </a:r>
            <a:r>
              <a:rPr lang="zh-CN" altLang="en-US" sz="2400" dirty="0">
                <a:solidFill>
                  <a:schemeClr val="tx2"/>
                </a:solidFill>
              </a:rPr>
              <a:t>回到现实中       </a:t>
            </a:r>
          </a:p>
          <a:p>
            <a:r>
              <a:rPr lang="zh-CN" altLang="en-US" sz="2400" dirty="0">
                <a:solidFill>
                  <a:srgbClr val="C00000"/>
                </a:solidFill>
              </a:rPr>
              <a:t>想象                   </a:t>
            </a:r>
          </a:p>
          <a:p>
            <a:r>
              <a:rPr lang="zh-CN" altLang="en-US" sz="2400" dirty="0">
                <a:solidFill>
                  <a:schemeClr val="tx2"/>
                </a:solidFill>
              </a:rPr>
              <a:t>体操运动员的优雅       </a:t>
            </a:r>
          </a:p>
          <a:p>
            <a:r>
              <a:rPr lang="zh-CN" altLang="en-US" sz="2400" dirty="0">
                <a:solidFill>
                  <a:srgbClr val="C00000"/>
                </a:solidFill>
              </a:rPr>
              <a:t>健美运动员的力量        </a:t>
            </a:r>
          </a:p>
        </p:txBody>
      </p:sp>
      <p:sp>
        <p:nvSpPr>
          <p:cNvPr id="9" name="Text Box 6"/>
          <p:cNvSpPr txBox="1">
            <a:spLocks noChangeArrowheads="1"/>
          </p:cNvSpPr>
          <p:nvPr/>
        </p:nvSpPr>
        <p:spPr bwMode="auto">
          <a:xfrm>
            <a:off x="379649" y="689221"/>
            <a:ext cx="8135937" cy="523220"/>
          </a:xfrm>
          <a:prstGeom prst="rect">
            <a:avLst/>
          </a:prstGeom>
          <a:noFill/>
          <a:ln w="9525">
            <a:noFill/>
            <a:miter lim="800000"/>
            <a:headEnd/>
            <a:tailEnd/>
          </a:ln>
        </p:spPr>
        <p:txBody>
          <a:bodyPr>
            <a:spAutoFit/>
          </a:bodyPr>
          <a:lstStyle/>
          <a:p>
            <a:pPr algn="ctr"/>
            <a:r>
              <a:rPr lang="en-US" altLang="zh-CN" sz="2800" b="1" dirty="0"/>
              <a:t>Useful Expressions</a:t>
            </a:r>
            <a:endParaRPr lang="zh-CN" altLang="zh-CN" sz="2800" b="1" dirty="0"/>
          </a:p>
        </p:txBody>
      </p:sp>
      <p:sp>
        <p:nvSpPr>
          <p:cNvPr id="3" name="矩形 2"/>
          <p:cNvSpPr/>
          <p:nvPr/>
        </p:nvSpPr>
        <p:spPr>
          <a:xfrm>
            <a:off x="3635896" y="1212441"/>
            <a:ext cx="5404196" cy="4154984"/>
          </a:xfrm>
          <a:prstGeom prst="rect">
            <a:avLst/>
          </a:prstGeom>
        </p:spPr>
        <p:txBody>
          <a:bodyPr wrap="square">
            <a:spAutoFit/>
          </a:bodyPr>
          <a:lstStyle/>
          <a:p>
            <a:r>
              <a:rPr lang="en-US" altLang="zh-CN" sz="2400" dirty="0">
                <a:solidFill>
                  <a:srgbClr val="C00000"/>
                </a:solidFill>
              </a:rPr>
              <a:t>be ashamed of</a:t>
            </a:r>
          </a:p>
          <a:p>
            <a:r>
              <a:rPr lang="en-US" altLang="zh-CN" sz="2400" dirty="0">
                <a:solidFill>
                  <a:schemeClr val="tx2"/>
                </a:solidFill>
              </a:rPr>
              <a:t>fill one’s mind with…</a:t>
            </a:r>
          </a:p>
          <a:p>
            <a:r>
              <a:rPr lang="en-US" altLang="zh-CN" sz="2400" dirty="0">
                <a:solidFill>
                  <a:srgbClr val="C00000"/>
                </a:solidFill>
              </a:rPr>
              <a:t>shake the tension</a:t>
            </a:r>
          </a:p>
          <a:p>
            <a:r>
              <a:rPr lang="en-US" altLang="zh-CN" sz="2400" dirty="0">
                <a:solidFill>
                  <a:schemeClr val="tx2"/>
                </a:solidFill>
              </a:rPr>
              <a:t>from the deepest depths of one’s soul</a:t>
            </a:r>
          </a:p>
          <a:p>
            <a:r>
              <a:rPr lang="en-US" altLang="zh-CN" sz="2400" dirty="0">
                <a:solidFill>
                  <a:srgbClr val="C00000"/>
                </a:solidFill>
              </a:rPr>
              <a:t>at a time like this</a:t>
            </a:r>
          </a:p>
          <a:p>
            <a:r>
              <a:rPr lang="en-US" altLang="zh-CN" sz="2400" dirty="0">
                <a:solidFill>
                  <a:schemeClr val="tx2"/>
                </a:solidFill>
              </a:rPr>
              <a:t>stretch out</a:t>
            </a:r>
          </a:p>
          <a:p>
            <a:r>
              <a:rPr lang="en-US" altLang="zh-CN" sz="2400" dirty="0">
                <a:solidFill>
                  <a:srgbClr val="C00000"/>
                </a:solidFill>
              </a:rPr>
              <a:t>in slow motion</a:t>
            </a:r>
          </a:p>
          <a:p>
            <a:r>
              <a:rPr lang="en-US" altLang="zh-CN" sz="2400" dirty="0">
                <a:solidFill>
                  <a:schemeClr val="tx2"/>
                </a:solidFill>
              </a:rPr>
              <a:t>bring sb. back to earth</a:t>
            </a:r>
          </a:p>
          <a:p>
            <a:r>
              <a:rPr lang="en-US" altLang="zh-CN" sz="2400" dirty="0">
                <a:solidFill>
                  <a:srgbClr val="C00000"/>
                </a:solidFill>
              </a:rPr>
              <a:t>see in one’s mind’s eye</a:t>
            </a:r>
          </a:p>
          <a:p>
            <a:r>
              <a:rPr lang="en-US" altLang="zh-CN" sz="2400" dirty="0">
                <a:solidFill>
                  <a:schemeClr val="tx2"/>
                </a:solidFill>
              </a:rPr>
              <a:t>the grace of a gymnast</a:t>
            </a:r>
          </a:p>
          <a:p>
            <a:r>
              <a:rPr lang="en-US" altLang="zh-CN" sz="2400" dirty="0">
                <a:solidFill>
                  <a:srgbClr val="C00000"/>
                </a:solidFill>
              </a:rPr>
              <a:t>the strength of a body-builder</a:t>
            </a:r>
          </a:p>
        </p:txBody>
      </p:sp>
    </p:spTree>
    <p:extLst>
      <p:ext uri="{BB962C8B-B14F-4D97-AF65-F5344CB8AC3E}">
        <p14:creationId xmlns:p14="http://schemas.microsoft.com/office/powerpoint/2010/main" val="72599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After Reading</a:t>
            </a:r>
            <a:endParaRPr lang="zh-CN" altLang="en-US" dirty="0"/>
          </a:p>
        </p:txBody>
      </p:sp>
      <p:sp>
        <p:nvSpPr>
          <p:cNvPr id="5" name="矩形 17"/>
          <p:cNvSpPr>
            <a:spLocks noChangeArrowheads="1"/>
          </p:cNvSpPr>
          <p:nvPr/>
        </p:nvSpPr>
        <p:spPr bwMode="auto">
          <a:xfrm>
            <a:off x="251520" y="1212441"/>
            <a:ext cx="3961695" cy="4154984"/>
          </a:xfrm>
          <a:prstGeom prst="rect">
            <a:avLst/>
          </a:prstGeom>
          <a:noFill/>
          <a:ln w="9525">
            <a:noFill/>
            <a:miter lim="800000"/>
            <a:headEnd/>
            <a:tailEnd/>
          </a:ln>
        </p:spPr>
        <p:txBody>
          <a:bodyPr wrap="square">
            <a:spAutoFit/>
          </a:bodyPr>
          <a:lstStyle/>
          <a:p>
            <a:r>
              <a:rPr lang="zh-CN" altLang="en-US" sz="2400" dirty="0">
                <a:solidFill>
                  <a:srgbClr val="C00000"/>
                </a:solidFill>
              </a:rPr>
              <a:t>仰面躺着 </a:t>
            </a:r>
          </a:p>
          <a:p>
            <a:r>
              <a:rPr lang="zh-CN" altLang="en-US" sz="2400" dirty="0">
                <a:solidFill>
                  <a:schemeClr val="tx2"/>
                </a:solidFill>
              </a:rPr>
              <a:t>重复做的一个梦</a:t>
            </a:r>
            <a:r>
              <a:rPr lang="zh-CN" altLang="en-US" sz="2400" dirty="0">
                <a:solidFill>
                  <a:srgbClr val="C00000"/>
                </a:solidFill>
              </a:rPr>
              <a:t>          </a:t>
            </a:r>
          </a:p>
          <a:p>
            <a:r>
              <a:rPr lang="zh-CN" altLang="en-US" sz="2400" dirty="0">
                <a:solidFill>
                  <a:srgbClr val="C00000"/>
                </a:solidFill>
              </a:rPr>
              <a:t>从地面一跃而起         </a:t>
            </a:r>
          </a:p>
          <a:p>
            <a:r>
              <a:rPr lang="zh-CN" altLang="en-US" sz="2400" dirty="0">
                <a:solidFill>
                  <a:schemeClr val="tx2"/>
                </a:solidFill>
              </a:rPr>
              <a:t>彻头彻尾的现实主义者   </a:t>
            </a:r>
          </a:p>
          <a:p>
            <a:r>
              <a:rPr lang="zh-CN" altLang="en-US" sz="2400" dirty="0">
                <a:solidFill>
                  <a:srgbClr val="C00000"/>
                </a:solidFill>
              </a:rPr>
              <a:t>简直是一件不可思议的事 </a:t>
            </a:r>
          </a:p>
          <a:p>
            <a:r>
              <a:rPr lang="zh-CN" altLang="en-US" sz="2400" dirty="0">
                <a:solidFill>
                  <a:schemeClr val="tx2"/>
                </a:solidFill>
              </a:rPr>
              <a:t>没能越过横杆</a:t>
            </a:r>
          </a:p>
          <a:p>
            <a:r>
              <a:rPr lang="zh-CN" altLang="en-US" sz="2400" dirty="0">
                <a:solidFill>
                  <a:srgbClr val="C00000"/>
                </a:solidFill>
              </a:rPr>
              <a:t>第二名 </a:t>
            </a:r>
          </a:p>
          <a:p>
            <a:r>
              <a:rPr lang="zh-CN" altLang="en-US" sz="2400" dirty="0">
                <a:solidFill>
                  <a:schemeClr val="tx2"/>
                </a:solidFill>
              </a:rPr>
              <a:t>翻身 </a:t>
            </a:r>
          </a:p>
          <a:p>
            <a:r>
              <a:rPr lang="zh-CN" altLang="en-US" sz="2400" dirty="0">
                <a:solidFill>
                  <a:srgbClr val="C00000"/>
                </a:solidFill>
              </a:rPr>
              <a:t>与全国纪录差一英寸 </a:t>
            </a:r>
          </a:p>
          <a:p>
            <a:r>
              <a:rPr lang="zh-CN" altLang="en-US" sz="2400" dirty="0">
                <a:solidFill>
                  <a:schemeClr val="tx2"/>
                </a:solidFill>
              </a:rPr>
              <a:t>一份非常周密的训练计划</a:t>
            </a:r>
          </a:p>
          <a:p>
            <a:r>
              <a:rPr lang="zh-CN" altLang="en-US" sz="2400" dirty="0">
                <a:solidFill>
                  <a:srgbClr val="C00000"/>
                </a:solidFill>
              </a:rPr>
              <a:t>从内心深处</a:t>
            </a:r>
          </a:p>
        </p:txBody>
      </p:sp>
      <p:sp>
        <p:nvSpPr>
          <p:cNvPr id="9" name="Text Box 6"/>
          <p:cNvSpPr txBox="1">
            <a:spLocks noChangeArrowheads="1"/>
          </p:cNvSpPr>
          <p:nvPr/>
        </p:nvSpPr>
        <p:spPr bwMode="auto">
          <a:xfrm>
            <a:off x="379649" y="689221"/>
            <a:ext cx="8135937" cy="523220"/>
          </a:xfrm>
          <a:prstGeom prst="rect">
            <a:avLst/>
          </a:prstGeom>
          <a:noFill/>
          <a:ln w="9525">
            <a:noFill/>
            <a:miter lim="800000"/>
            <a:headEnd/>
            <a:tailEnd/>
          </a:ln>
        </p:spPr>
        <p:txBody>
          <a:bodyPr>
            <a:spAutoFit/>
          </a:bodyPr>
          <a:lstStyle/>
          <a:p>
            <a:pPr algn="ctr"/>
            <a:r>
              <a:rPr lang="en-US" altLang="zh-CN" sz="2800" b="1" dirty="0"/>
              <a:t>Useful Expressions</a:t>
            </a:r>
            <a:endParaRPr lang="zh-CN" altLang="zh-CN" sz="2800" b="1" dirty="0"/>
          </a:p>
        </p:txBody>
      </p:sp>
      <p:sp>
        <p:nvSpPr>
          <p:cNvPr id="3" name="矩形 2"/>
          <p:cNvSpPr/>
          <p:nvPr/>
        </p:nvSpPr>
        <p:spPr>
          <a:xfrm>
            <a:off x="3766856" y="1212441"/>
            <a:ext cx="5040560" cy="4154984"/>
          </a:xfrm>
          <a:prstGeom prst="rect">
            <a:avLst/>
          </a:prstGeom>
        </p:spPr>
        <p:txBody>
          <a:bodyPr wrap="square">
            <a:spAutoFit/>
          </a:bodyPr>
          <a:lstStyle/>
          <a:p>
            <a:r>
              <a:rPr lang="en-US" altLang="zh-CN" sz="2400" dirty="0">
                <a:solidFill>
                  <a:srgbClr val="C00000"/>
                </a:solidFill>
              </a:rPr>
              <a:t>lie on one’s back</a:t>
            </a:r>
          </a:p>
          <a:p>
            <a:r>
              <a:rPr lang="en-US" altLang="zh-CN" sz="2400" dirty="0">
                <a:solidFill>
                  <a:schemeClr val="tx2"/>
                </a:solidFill>
              </a:rPr>
              <a:t>recurring dream</a:t>
            </a:r>
          </a:p>
          <a:p>
            <a:r>
              <a:rPr lang="en-US" altLang="zh-CN" sz="2400" dirty="0">
                <a:solidFill>
                  <a:srgbClr val="C00000"/>
                </a:solidFill>
              </a:rPr>
              <a:t>lift off the ground</a:t>
            </a:r>
          </a:p>
          <a:p>
            <a:r>
              <a:rPr lang="en-US" altLang="zh-CN" sz="2400" dirty="0">
                <a:solidFill>
                  <a:schemeClr val="tx2"/>
                </a:solidFill>
              </a:rPr>
              <a:t>a hard-core realist</a:t>
            </a:r>
          </a:p>
          <a:p>
            <a:r>
              <a:rPr lang="en-US" altLang="zh-CN" sz="2400" dirty="0">
                <a:solidFill>
                  <a:srgbClr val="C00000"/>
                </a:solidFill>
              </a:rPr>
              <a:t>a mere fantasy</a:t>
            </a:r>
          </a:p>
          <a:p>
            <a:r>
              <a:rPr lang="en-US" altLang="zh-CN" sz="2400" dirty="0">
                <a:solidFill>
                  <a:schemeClr val="tx2"/>
                </a:solidFill>
              </a:rPr>
              <a:t>miss a jump</a:t>
            </a:r>
          </a:p>
          <a:p>
            <a:r>
              <a:rPr lang="en-US" altLang="zh-CN" sz="2400" dirty="0">
                <a:solidFill>
                  <a:srgbClr val="C00000"/>
                </a:solidFill>
              </a:rPr>
              <a:t>the second place</a:t>
            </a:r>
          </a:p>
          <a:p>
            <a:r>
              <a:rPr lang="en-US" altLang="zh-CN" sz="2400" dirty="0">
                <a:solidFill>
                  <a:schemeClr val="tx2"/>
                </a:solidFill>
              </a:rPr>
              <a:t>roll over</a:t>
            </a:r>
          </a:p>
          <a:p>
            <a:r>
              <a:rPr lang="en-US" altLang="zh-CN" sz="2400" dirty="0">
                <a:solidFill>
                  <a:srgbClr val="C00000"/>
                </a:solidFill>
              </a:rPr>
              <a:t>be one inch off the national record</a:t>
            </a:r>
          </a:p>
          <a:p>
            <a:r>
              <a:rPr lang="en-US" altLang="zh-CN" sz="2400" dirty="0">
                <a:solidFill>
                  <a:schemeClr val="tx2"/>
                </a:solidFill>
              </a:rPr>
              <a:t>a very careful training program</a:t>
            </a:r>
          </a:p>
          <a:p>
            <a:r>
              <a:rPr lang="en-US" altLang="zh-CN" sz="2400" dirty="0">
                <a:solidFill>
                  <a:srgbClr val="C00000"/>
                </a:solidFill>
              </a:rPr>
              <a:t>from the depths of one’s soul/heart</a:t>
            </a:r>
          </a:p>
        </p:txBody>
      </p:sp>
    </p:spTree>
    <p:extLst>
      <p:ext uri="{BB962C8B-B14F-4D97-AF65-F5344CB8AC3E}">
        <p14:creationId xmlns:p14="http://schemas.microsoft.com/office/powerpoint/2010/main" val="72599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Grp="1"/>
          </p:cNvSpPr>
          <p:nvPr>
            <p:ph type="title"/>
          </p:nvPr>
        </p:nvSpPr>
        <p:spPr/>
        <p:txBody>
          <a:bodyPr>
            <a:noAutofit/>
          </a:bodyPr>
          <a:lstStyle/>
          <a:p>
            <a:r>
              <a:rPr lang="en-US" altLang="zh-CN" dirty="0"/>
              <a:t>After Reading</a:t>
            </a:r>
            <a:endParaRPr lang="zh-CN" altLang="en-US" dirty="0"/>
          </a:p>
        </p:txBody>
      </p:sp>
      <p:sp>
        <p:nvSpPr>
          <p:cNvPr id="3" name="矩形 2"/>
          <p:cNvSpPr/>
          <p:nvPr/>
        </p:nvSpPr>
        <p:spPr>
          <a:xfrm>
            <a:off x="26967" y="697264"/>
            <a:ext cx="8928992" cy="4955203"/>
          </a:xfrm>
          <a:prstGeom prst="rect">
            <a:avLst/>
          </a:prstGeom>
        </p:spPr>
        <p:txBody>
          <a:bodyPr wrap="square">
            <a:spAutoFit/>
          </a:bodyPr>
          <a:lstStyle/>
          <a:p>
            <a:pPr algn="ctr"/>
            <a:r>
              <a:rPr lang="en-US" altLang="zh-CN" sz="2800" b="1" dirty="0"/>
              <a:t>Sentence Translation</a:t>
            </a:r>
          </a:p>
          <a:p>
            <a:pPr algn="ctr"/>
            <a:endParaRPr lang="en-US" altLang="zh-CN" sz="2400" b="1" dirty="0"/>
          </a:p>
          <a:p>
            <a:r>
              <a:rPr lang="en-US" altLang="zh-CN" sz="2400" b="1" dirty="0"/>
              <a:t>Translate the following sentences into English.</a:t>
            </a:r>
          </a:p>
          <a:p>
            <a:pPr marL="457200" indent="-457200">
              <a:buAutoNum type="arabicParenR"/>
            </a:pPr>
            <a:r>
              <a:rPr lang="zh-CN" altLang="en-US" sz="2400" dirty="0"/>
              <a:t>太阳火辣辣的，而他今天在全国青少年奥林匹克运动会上所面临的竞争的火热程度一点也不逊色于烈日。</a:t>
            </a:r>
            <a:r>
              <a:rPr lang="en-US" altLang="zh-CN" sz="2400" dirty="0"/>
              <a:t>(Para. 1)</a:t>
            </a:r>
          </a:p>
          <a:p>
            <a:pPr algn="just"/>
            <a:r>
              <a:rPr lang="en-US" altLang="zh-CN" sz="2400" dirty="0">
                <a:solidFill>
                  <a:srgbClr val="C00000"/>
                </a:solidFill>
              </a:rPr>
              <a:t>The sun was as hot as the competition he faced today at the National Junior Olympics.</a:t>
            </a:r>
          </a:p>
          <a:p>
            <a:pPr algn="just"/>
            <a:endParaRPr lang="en-US" altLang="zh-CN" sz="2400" dirty="0"/>
          </a:p>
          <a:p>
            <a:pPr algn="just"/>
            <a:r>
              <a:rPr lang="en-US" altLang="zh-CN" sz="2400" dirty="0"/>
              <a:t>2) </a:t>
            </a:r>
            <a:r>
              <a:rPr lang="zh-CN" altLang="en-US" sz="2400" dirty="0"/>
              <a:t>它还具有飞翔的特征，对观看该项目比赛的观众来说，飞跃两层楼的高度简直是一件不可思议的事情。</a:t>
            </a:r>
            <a:r>
              <a:rPr lang="en-US" altLang="zh-CN" sz="2400" dirty="0"/>
              <a:t>(</a:t>
            </a:r>
            <a:r>
              <a:rPr lang="it-IT" altLang="zh-CN" sz="2400" dirty="0"/>
              <a:t>Para. 2)</a:t>
            </a:r>
          </a:p>
          <a:p>
            <a:pPr algn="just"/>
            <a:r>
              <a:rPr lang="it-IT" altLang="zh-CN" sz="2400" dirty="0">
                <a:solidFill>
                  <a:srgbClr val="C00000"/>
                </a:solidFill>
              </a:rPr>
              <a:t>It also has the element of flying, and the thought of flying as high as a two-storybuilding is a mere fantasy to anyone watching such an event.</a:t>
            </a:r>
          </a:p>
        </p:txBody>
      </p:sp>
    </p:spTree>
    <p:extLst>
      <p:ext uri="{BB962C8B-B14F-4D97-AF65-F5344CB8AC3E}">
        <p14:creationId xmlns:p14="http://schemas.microsoft.com/office/powerpoint/2010/main" val="49423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p:txBody>
          <a:bodyPr>
            <a:noAutofit/>
          </a:bodyPr>
          <a:lstStyle/>
          <a:p>
            <a:r>
              <a:rPr lang="en-US" altLang="zh-CN" dirty="0"/>
              <a:t>After Reading</a:t>
            </a:r>
            <a:endParaRPr lang="zh-CN" altLang="en-US" dirty="0"/>
          </a:p>
        </p:txBody>
      </p:sp>
      <p:sp>
        <p:nvSpPr>
          <p:cNvPr id="3" name="矩形 2"/>
          <p:cNvSpPr/>
          <p:nvPr/>
        </p:nvSpPr>
        <p:spPr>
          <a:xfrm>
            <a:off x="395536" y="913285"/>
            <a:ext cx="8748464" cy="3416320"/>
          </a:xfrm>
          <a:prstGeom prst="rect">
            <a:avLst/>
          </a:prstGeom>
        </p:spPr>
        <p:txBody>
          <a:bodyPr wrap="square">
            <a:spAutoFit/>
          </a:bodyPr>
          <a:lstStyle/>
          <a:p>
            <a:pPr algn="just"/>
            <a:r>
              <a:rPr lang="en-US" altLang="zh-CN" sz="2400" dirty="0"/>
              <a:t>3) </a:t>
            </a:r>
            <a:r>
              <a:rPr lang="zh-CN" altLang="en-US" sz="2400" dirty="0"/>
              <a:t>她对细节的激情和酷爱使得迈克尔的梦境色彩缤纷、绚丽无比。</a:t>
            </a:r>
            <a:r>
              <a:rPr lang="en-US" altLang="zh-CN" sz="2400" dirty="0"/>
              <a:t>(Para. 3)</a:t>
            </a:r>
          </a:p>
          <a:p>
            <a:pPr algn="just"/>
            <a:r>
              <a:rPr lang="en-US" altLang="zh-CN" sz="2400" dirty="0">
                <a:solidFill>
                  <a:srgbClr val="C00000"/>
                </a:solidFill>
              </a:rPr>
              <a:t>Her excitement and passion for details made Michael’s dreams full of color and beauty.</a:t>
            </a:r>
          </a:p>
          <a:p>
            <a:pPr algn="just"/>
            <a:endParaRPr lang="en-US" altLang="zh-CN" sz="2400" dirty="0"/>
          </a:p>
          <a:p>
            <a:pPr algn="just"/>
            <a:r>
              <a:rPr lang="en-US" altLang="zh-CN" sz="2400" dirty="0"/>
              <a:t>4) </a:t>
            </a:r>
            <a:r>
              <a:rPr lang="zh-CN" altLang="en-US" sz="2400" dirty="0"/>
              <a:t>或许是看台上人们爆发出的欢呼声，或许是他着地时嘭的一声响使迈克尔回到现实之中。</a:t>
            </a:r>
            <a:r>
              <a:rPr lang="en-US" altLang="zh-CN" sz="2400" dirty="0"/>
              <a:t>(Para. 12)</a:t>
            </a:r>
          </a:p>
          <a:p>
            <a:pPr algn="just"/>
            <a:r>
              <a:rPr lang="en-US" altLang="zh-CN" sz="2400" dirty="0">
                <a:solidFill>
                  <a:srgbClr val="C00000"/>
                </a:solidFill>
              </a:rPr>
              <a:t>It was either the eruption of the people in the stands or the thump of his landing that brought Michael back to earth.</a:t>
            </a:r>
          </a:p>
        </p:txBody>
      </p:sp>
    </p:spTree>
    <p:extLst>
      <p:ext uri="{BB962C8B-B14F-4D97-AF65-F5344CB8AC3E}">
        <p14:creationId xmlns:p14="http://schemas.microsoft.com/office/powerpoint/2010/main" val="306047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1"/>
          <p:cNvSpPr>
            <a:spLocks noGrp="1"/>
          </p:cNvSpPr>
          <p:nvPr>
            <p:ph type="title"/>
          </p:nvPr>
        </p:nvSpPr>
        <p:spPr/>
        <p:txBody>
          <a:bodyPr>
            <a:noAutofit/>
          </a:bodyPr>
          <a:lstStyle/>
          <a:p>
            <a:r>
              <a:rPr lang="en-US" altLang="zh-CN" dirty="0"/>
              <a:t>After Reading</a:t>
            </a:r>
            <a:endParaRPr lang="zh-CN" altLang="en-US" dirty="0"/>
          </a:p>
        </p:txBody>
      </p:sp>
      <p:sp>
        <p:nvSpPr>
          <p:cNvPr id="3" name="矩形 2"/>
          <p:cNvSpPr/>
          <p:nvPr/>
        </p:nvSpPr>
        <p:spPr>
          <a:xfrm>
            <a:off x="378605" y="1489348"/>
            <a:ext cx="8568952" cy="1938992"/>
          </a:xfrm>
          <a:prstGeom prst="rect">
            <a:avLst/>
          </a:prstGeom>
        </p:spPr>
        <p:txBody>
          <a:bodyPr wrap="square">
            <a:spAutoFit/>
          </a:bodyPr>
          <a:lstStyle/>
          <a:p>
            <a:r>
              <a:rPr lang="en-US" altLang="zh-CN" sz="2400" dirty="0"/>
              <a:t>5) </a:t>
            </a:r>
            <a:r>
              <a:rPr lang="zh-CN" altLang="en-US" sz="2400" dirty="0"/>
              <a:t>随着媒体的关注以及可能随之而来的各种赞助，迈克尔的生活肯定会不同以往。</a:t>
            </a:r>
            <a:r>
              <a:rPr lang="en-US" altLang="zh-CN" sz="2400" dirty="0"/>
              <a:t>(Para. 13)</a:t>
            </a:r>
          </a:p>
          <a:p>
            <a:endParaRPr lang="en-US" altLang="zh-CN" sz="2400" dirty="0"/>
          </a:p>
          <a:p>
            <a:r>
              <a:rPr lang="en-US" altLang="zh-CN" sz="2400" dirty="0">
                <a:solidFill>
                  <a:srgbClr val="C00000"/>
                </a:solidFill>
              </a:rPr>
              <a:t>With all the media attention and sponsorship possibilities, Michael’s life would never be the same again.</a:t>
            </a:r>
            <a:endParaRPr lang="zh-CN" altLang="en-US" sz="2400" dirty="0">
              <a:solidFill>
                <a:srgbClr val="C00000"/>
              </a:solidFill>
            </a:endParaRPr>
          </a:p>
        </p:txBody>
      </p:sp>
    </p:spTree>
    <p:extLst>
      <p:ext uri="{BB962C8B-B14F-4D97-AF65-F5344CB8AC3E}">
        <p14:creationId xmlns:p14="http://schemas.microsoft.com/office/powerpoint/2010/main" val="114811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97260"/>
            <a:ext cx="8712968" cy="5017740"/>
          </a:xfrm>
        </p:spPr>
        <p:txBody>
          <a:bodyPr>
            <a:normAutofit/>
          </a:bodyPr>
          <a:lstStyle/>
          <a:p>
            <a:pPr marL="0" indent="0" algn="ctr">
              <a:buNone/>
            </a:pPr>
            <a:r>
              <a:rPr lang="en-US" altLang="zh-CN" sz="2400" b="1" dirty="0">
                <a:solidFill>
                  <a:srgbClr val="3F3F3F"/>
                </a:solidFill>
              </a:rPr>
              <a:t>Writing Task</a:t>
            </a:r>
          </a:p>
          <a:p>
            <a:pPr marL="0" indent="0">
              <a:buNone/>
            </a:pPr>
            <a:r>
              <a:rPr kumimoji="1" lang="en-US" altLang="zh-CN" sz="2400" b="1" dirty="0">
                <a:solidFill>
                  <a:srgbClr val="3F3F3F"/>
                </a:solidFill>
              </a:rPr>
              <a:t>Write a story about a person you have heard of or read about who has overcome various difficulties to realize his/her dream.</a:t>
            </a:r>
          </a:p>
          <a:p>
            <a:pPr marL="0" indent="0">
              <a:buNone/>
            </a:pPr>
            <a:r>
              <a:rPr kumimoji="1" lang="en-US" altLang="zh-CN" sz="2400" b="1" dirty="0">
                <a:solidFill>
                  <a:srgbClr val="3F3F3F"/>
                </a:solidFill>
              </a:rPr>
              <a:t>Before putting pen to paper, read the following advice on the writing skills.</a:t>
            </a:r>
            <a:endParaRPr kumimoji="1" lang="en-US" altLang="zh-CN" sz="2200" b="1" dirty="0">
              <a:solidFill>
                <a:srgbClr val="3F3F3F"/>
              </a:solidFill>
            </a:endParaRPr>
          </a:p>
        </p:txBody>
      </p:sp>
      <p:sp>
        <p:nvSpPr>
          <p:cNvPr id="4" name="标题 1"/>
          <p:cNvSpPr>
            <a:spLocks noGrp="1"/>
          </p:cNvSpPr>
          <p:nvPr>
            <p:ph type="title"/>
          </p:nvPr>
        </p:nvSpPr>
        <p:spPr/>
        <p:txBody>
          <a:bodyPr/>
          <a:lstStyle/>
          <a:p>
            <a:r>
              <a:rPr lang="en-US" altLang="zh-CN" dirty="0"/>
              <a:t>After Reading  </a:t>
            </a:r>
            <a:endParaRPr kumimoji="1" lang="zh-CN" altLang="en-US" b="0" dirty="0"/>
          </a:p>
        </p:txBody>
      </p:sp>
    </p:spTree>
    <p:extLst>
      <p:ext uri="{BB962C8B-B14F-4D97-AF65-F5344CB8AC3E}">
        <p14:creationId xmlns:p14="http://schemas.microsoft.com/office/powerpoint/2010/main" val="27835171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553244"/>
            <a:ext cx="8712968" cy="5017740"/>
          </a:xfrm>
        </p:spPr>
        <p:txBody>
          <a:bodyPr>
            <a:normAutofit lnSpcReduction="10000"/>
          </a:bodyPr>
          <a:lstStyle/>
          <a:p>
            <a:pPr marL="0" indent="0" algn="ctr">
              <a:buNone/>
            </a:pPr>
            <a:r>
              <a:rPr lang="en-US" altLang="zh-CN" sz="2400" b="1" dirty="0">
                <a:solidFill>
                  <a:srgbClr val="3F3F3F"/>
                </a:solidFill>
              </a:rPr>
              <a:t>Writing Skills</a:t>
            </a:r>
          </a:p>
          <a:p>
            <a:pPr marL="0" indent="0" algn="ctr">
              <a:buNone/>
            </a:pPr>
            <a:r>
              <a:rPr kumimoji="1" lang="en-US" altLang="zh-CN" sz="2400" dirty="0">
                <a:solidFill>
                  <a:srgbClr val="3F3F3F"/>
                </a:solidFill>
                <a:latin typeface="+mn-lt"/>
              </a:rPr>
              <a:t>Narration 3 (Organizing Details in Narration)</a:t>
            </a:r>
          </a:p>
          <a:p>
            <a:pPr marL="0" indent="0">
              <a:buNone/>
            </a:pPr>
            <a:r>
              <a:rPr kumimoji="1" lang="en-US" altLang="zh-CN" sz="2400" dirty="0">
                <a:solidFill>
                  <a:srgbClr val="3F3F3F"/>
                </a:solidFill>
                <a:latin typeface="+mn-lt"/>
              </a:rPr>
              <a:t>Narration is story-telling. People tell stories to make a point. Therefore details in the story should be carefully selected to explain and support the point. In Text A of this unit, the author gives a detailed account of a day in Michael’s life, a day when he made his crowning (</a:t>
            </a:r>
            <a:r>
              <a:rPr kumimoji="1" lang="zh-CN" altLang="en-US" sz="2400" dirty="0">
                <a:solidFill>
                  <a:srgbClr val="3F3F3F"/>
                </a:solidFill>
                <a:latin typeface="+mn-lt"/>
              </a:rPr>
              <a:t>顶点的</a:t>
            </a:r>
            <a:r>
              <a:rPr kumimoji="1" lang="en-US" altLang="zh-CN" sz="2400" dirty="0">
                <a:solidFill>
                  <a:srgbClr val="3F3F3F"/>
                </a:solidFill>
                <a:latin typeface="+mn-lt"/>
              </a:rPr>
              <a:t>) achievement. In the course of the narrative, the author repeatedly goes back in time to give us the story of Michael’s early life. Go over the text again to see how the details are chosen and arranged, and how the arrangement helps bring out the point the author wants to make.</a:t>
            </a:r>
          </a:p>
        </p:txBody>
      </p:sp>
      <p:sp>
        <p:nvSpPr>
          <p:cNvPr id="4" name="标题 1"/>
          <p:cNvSpPr>
            <a:spLocks noGrp="1"/>
          </p:cNvSpPr>
          <p:nvPr>
            <p:ph type="title"/>
          </p:nvPr>
        </p:nvSpPr>
        <p:spPr/>
        <p:txBody>
          <a:bodyPr/>
          <a:lstStyle/>
          <a:p>
            <a:r>
              <a:rPr lang="en-US" altLang="zh-CN" dirty="0"/>
              <a:t>After Reading  </a:t>
            </a:r>
            <a:endParaRPr kumimoji="1" lang="zh-CN" altLang="en-US" b="0" dirty="0"/>
          </a:p>
        </p:txBody>
      </p:sp>
    </p:spTree>
    <p:extLst>
      <p:ext uri="{BB962C8B-B14F-4D97-AF65-F5344CB8AC3E}">
        <p14:creationId xmlns:p14="http://schemas.microsoft.com/office/powerpoint/2010/main" val="51158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67544" y="81414"/>
            <a:ext cx="8206046" cy="566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dirty="0">
                <a:solidFill>
                  <a:prstClr val="white"/>
                </a:solidFill>
              </a:rPr>
              <a:t>Before Reading</a:t>
            </a:r>
            <a:endParaRPr lang="zh-CN" altLang="en-US" dirty="0">
              <a:solidFill>
                <a:prstClr val="white"/>
              </a:solidFill>
            </a:endParaRPr>
          </a:p>
        </p:txBody>
      </p:sp>
      <p:graphicFrame>
        <p:nvGraphicFramePr>
          <p:cNvPr id="17" name="内容占位符 8"/>
          <p:cNvGraphicFramePr>
            <a:graphicFrameLocks noGrp="1"/>
          </p:cNvGraphicFramePr>
          <p:nvPr>
            <p:ph idx="1"/>
            <p:extLst>
              <p:ext uri="{D42A27DB-BD31-4B8C-83A1-F6EECF244321}">
                <p14:modId xmlns:p14="http://schemas.microsoft.com/office/powerpoint/2010/main" val="2160107657"/>
              </p:ext>
            </p:extLst>
          </p:nvPr>
        </p:nvGraphicFramePr>
        <p:xfrm>
          <a:off x="142075" y="985292"/>
          <a:ext cx="8894421" cy="4032446"/>
        </p:xfrm>
        <a:graphic>
          <a:graphicData uri="http://schemas.openxmlformats.org/drawingml/2006/table">
            <a:tbl>
              <a:tblPr firstRow="1" bandRow="1">
                <a:tableStyleId>{073A0DAA-6AF3-43AB-8588-CEC1D06C72B9}</a:tableStyleId>
              </a:tblPr>
              <a:tblGrid>
                <a:gridCol w="2053069">
                  <a:extLst>
                    <a:ext uri="{9D8B030D-6E8A-4147-A177-3AD203B41FA5}">
                      <a16:colId xmlns:a16="http://schemas.microsoft.com/office/drawing/2014/main" val="20000"/>
                    </a:ext>
                  </a:extLst>
                </a:gridCol>
                <a:gridCol w="2484486">
                  <a:extLst>
                    <a:ext uri="{9D8B030D-6E8A-4147-A177-3AD203B41FA5}">
                      <a16:colId xmlns:a16="http://schemas.microsoft.com/office/drawing/2014/main" val="20001"/>
                    </a:ext>
                  </a:extLst>
                </a:gridCol>
                <a:gridCol w="4356866">
                  <a:extLst>
                    <a:ext uri="{9D8B030D-6E8A-4147-A177-3AD203B41FA5}">
                      <a16:colId xmlns:a16="http://schemas.microsoft.com/office/drawing/2014/main" val="20002"/>
                    </a:ext>
                  </a:extLst>
                </a:gridCol>
              </a:tblGrid>
              <a:tr h="513369">
                <a:tc>
                  <a:txBody>
                    <a:bodyPr/>
                    <a:lstStyle/>
                    <a:p>
                      <a:r>
                        <a:rPr lang="en-US" altLang="zh-CN" sz="1800" dirty="0"/>
                        <a:t>Name</a:t>
                      </a:r>
                      <a:endParaRPr lang="zh-CN" altLang="en-US" sz="1800" dirty="0"/>
                    </a:p>
                  </a:txBody>
                  <a:tcPr/>
                </a:tc>
                <a:tc>
                  <a:txBody>
                    <a:bodyPr/>
                    <a:lstStyle/>
                    <a:p>
                      <a:r>
                        <a:rPr lang="en-US" altLang="zh-CN" sz="1800" dirty="0"/>
                        <a:t>Profession</a:t>
                      </a:r>
                      <a:endParaRPr lang="zh-CN" altLang="en-US" sz="1800" dirty="0"/>
                    </a:p>
                  </a:txBody>
                  <a:tcPr/>
                </a:tc>
                <a:tc>
                  <a:txBody>
                    <a:bodyPr/>
                    <a:lstStyle/>
                    <a:p>
                      <a:r>
                        <a:rPr lang="en-US" altLang="zh-CN" sz="1800" dirty="0"/>
                        <a:t>Obstacle(s)</a:t>
                      </a:r>
                      <a:endParaRPr lang="zh-CN" altLang="en-US" sz="1800" dirty="0"/>
                    </a:p>
                  </a:txBody>
                  <a:tcPr/>
                </a:tc>
                <a:extLst>
                  <a:ext uri="{0D108BD9-81ED-4DB2-BD59-A6C34878D82A}">
                    <a16:rowId xmlns:a16="http://schemas.microsoft.com/office/drawing/2014/main" val="10000"/>
                  </a:ext>
                </a:extLst>
              </a:tr>
              <a:tr h="842290">
                <a:tc>
                  <a:txBody>
                    <a:bodyPr/>
                    <a:lstStyle/>
                    <a:p>
                      <a:r>
                        <a:rPr lang="en-US" altLang="zh-CN" sz="1800" dirty="0"/>
                        <a:t>Michael Jordan</a:t>
                      </a:r>
                    </a:p>
                  </a:txBody>
                  <a:tcPr/>
                </a:tc>
                <a:tc>
                  <a:txBody>
                    <a:bodyPr/>
                    <a:lstStyle/>
                    <a:p>
                      <a:endParaRPr lang="en-US" altLang="zh-CN" sz="1800" dirty="0"/>
                    </a:p>
                  </a:txBody>
                  <a:tcPr/>
                </a:tc>
                <a:tc>
                  <a:txBody>
                    <a:bodyPr/>
                    <a:lstStyle/>
                    <a:p>
                      <a:endParaRPr lang="zh-CN" altLang="en-US" sz="1800" dirty="0"/>
                    </a:p>
                  </a:txBody>
                  <a:tcPr/>
                </a:tc>
                <a:extLst>
                  <a:ext uri="{0D108BD9-81ED-4DB2-BD59-A6C34878D82A}">
                    <a16:rowId xmlns:a16="http://schemas.microsoft.com/office/drawing/2014/main" val="10001"/>
                  </a:ext>
                </a:extLst>
              </a:tr>
              <a:tr h="532729">
                <a:tc>
                  <a:txBody>
                    <a:bodyPr/>
                    <a:lstStyle/>
                    <a:p>
                      <a:r>
                        <a:rPr lang="en-US" altLang="zh-CN" sz="1800" dirty="0"/>
                        <a:t>Albert Einstein</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dirty="0"/>
                    </a:p>
                  </a:txBody>
                  <a:tcPr/>
                </a:tc>
                <a:tc>
                  <a:txBody>
                    <a:bodyPr/>
                    <a:lstStyle/>
                    <a:p>
                      <a:endParaRPr lang="zh-CN" altLang="en-US" sz="1800" dirty="0"/>
                    </a:p>
                  </a:txBody>
                  <a:tcPr/>
                </a:tc>
                <a:extLst>
                  <a:ext uri="{0D108BD9-81ED-4DB2-BD59-A6C34878D82A}">
                    <a16:rowId xmlns:a16="http://schemas.microsoft.com/office/drawing/2014/main" val="10002"/>
                  </a:ext>
                </a:extLst>
              </a:tr>
              <a:tr h="5327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Oprah Winfrey</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dirty="0"/>
                    </a:p>
                  </a:txBody>
                  <a:tcPr/>
                </a:tc>
                <a:tc>
                  <a:txBody>
                    <a:bodyPr/>
                    <a:lstStyle/>
                    <a:p>
                      <a:endParaRPr lang="zh-CN" altLang="en-US" sz="1800" dirty="0"/>
                    </a:p>
                  </a:txBody>
                  <a:tcPr/>
                </a:tc>
                <a:extLst>
                  <a:ext uri="{0D108BD9-81ED-4DB2-BD59-A6C34878D82A}">
                    <a16:rowId xmlns:a16="http://schemas.microsoft.com/office/drawing/2014/main" val="10003"/>
                  </a:ext>
                </a:extLst>
              </a:tr>
              <a:tr h="545871">
                <a:tc>
                  <a:txBody>
                    <a:bodyPr/>
                    <a:lstStyle/>
                    <a:p>
                      <a:r>
                        <a:rPr lang="en-US" altLang="zh-CN" sz="1800" dirty="0"/>
                        <a:t>Walt Disney</a:t>
                      </a:r>
                    </a:p>
                  </a:txBody>
                  <a:tcPr/>
                </a:tc>
                <a:tc>
                  <a:txBody>
                    <a:bodyPr/>
                    <a:lstStyle/>
                    <a:p>
                      <a:endParaRPr lang="en-US" altLang="zh-CN" sz="1800" dirty="0"/>
                    </a:p>
                  </a:txBody>
                  <a:tcPr/>
                </a:tc>
                <a:tc>
                  <a:txBody>
                    <a:bodyPr/>
                    <a:lstStyle/>
                    <a:p>
                      <a:endParaRPr lang="zh-CN" altLang="en-US" sz="1800" dirty="0"/>
                    </a:p>
                  </a:txBody>
                  <a:tcPr/>
                </a:tc>
                <a:extLst>
                  <a:ext uri="{0D108BD9-81ED-4DB2-BD59-A6C34878D82A}">
                    <a16:rowId xmlns:a16="http://schemas.microsoft.com/office/drawing/2014/main" val="10004"/>
                  </a:ext>
                </a:extLst>
              </a:tr>
              <a:tr h="5327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Lionel </a:t>
                      </a:r>
                      <a:r>
                        <a:rPr lang="en-US" altLang="zh-CN" sz="1800" dirty="0" err="1"/>
                        <a:t>Messi</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dirty="0"/>
                    </a:p>
                  </a:txBody>
                  <a:tcPr/>
                </a:tc>
                <a:tc>
                  <a:txBody>
                    <a:bodyPr/>
                    <a:lstStyle/>
                    <a:p>
                      <a:endParaRPr lang="zh-CN" altLang="en-US" sz="1800" dirty="0"/>
                    </a:p>
                  </a:txBody>
                  <a:tcPr/>
                </a:tc>
                <a:extLst>
                  <a:ext uri="{0D108BD9-81ED-4DB2-BD59-A6C34878D82A}">
                    <a16:rowId xmlns:a16="http://schemas.microsoft.com/office/drawing/2014/main" val="10005"/>
                  </a:ext>
                </a:extLst>
              </a:tr>
              <a:tr h="5327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Steve Jobs</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dirty="0"/>
                    </a:p>
                  </a:txBody>
                  <a:tcPr/>
                </a:tc>
                <a:tc>
                  <a:txBody>
                    <a:bodyPr/>
                    <a:lstStyle/>
                    <a:p>
                      <a:endParaRPr lang="zh-CN" altLang="en-US" sz="1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596504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985292"/>
            <a:ext cx="8820472" cy="3120797"/>
          </a:xfrm>
        </p:spPr>
        <p:txBody>
          <a:bodyPr>
            <a:normAutofit/>
          </a:bodyPr>
          <a:lstStyle/>
          <a:p>
            <a:pPr marL="0" indent="0">
              <a:buNone/>
            </a:pPr>
            <a:r>
              <a:rPr kumimoji="1" lang="en-US" altLang="zh-CN" sz="2400" b="1" dirty="0">
                <a:solidFill>
                  <a:srgbClr val="3F3F3F"/>
                </a:solidFill>
              </a:rPr>
              <a:t>Tips for writing an interesting story:</a:t>
            </a:r>
          </a:p>
          <a:p>
            <a:r>
              <a:rPr kumimoji="1" lang="en-US" altLang="zh-CN" sz="2400" dirty="0">
                <a:solidFill>
                  <a:srgbClr val="C00000"/>
                </a:solidFill>
              </a:rPr>
              <a:t>In telling a story, first ask yourself if you have a point to make and what it is if you have.</a:t>
            </a:r>
          </a:p>
          <a:p>
            <a:pPr>
              <a:spcBef>
                <a:spcPts val="600"/>
              </a:spcBef>
            </a:pPr>
            <a:r>
              <a:rPr kumimoji="1" lang="en-US" altLang="zh-CN" sz="2400" dirty="0">
                <a:solidFill>
                  <a:srgbClr val="C00000"/>
                </a:solidFill>
              </a:rPr>
              <a:t>Select details to explain and support your point.</a:t>
            </a:r>
          </a:p>
          <a:p>
            <a:pPr>
              <a:spcBef>
                <a:spcPts val="600"/>
              </a:spcBef>
            </a:pPr>
            <a:r>
              <a:rPr kumimoji="1" lang="en-US" altLang="zh-CN" sz="2400" dirty="0">
                <a:solidFill>
                  <a:srgbClr val="C00000"/>
                </a:solidFill>
              </a:rPr>
              <a:t>Organize the details appropriately so that they will be effective in bringing out your point.</a:t>
            </a:r>
          </a:p>
          <a:p>
            <a:pPr marL="0" indent="0">
              <a:buNone/>
            </a:pPr>
            <a:endParaRPr kumimoji="1" lang="en-US" altLang="zh-CN" sz="2200" b="1" dirty="0">
              <a:solidFill>
                <a:srgbClr val="C00000"/>
              </a:solidFill>
            </a:endParaRPr>
          </a:p>
        </p:txBody>
      </p:sp>
      <p:sp>
        <p:nvSpPr>
          <p:cNvPr id="4" name="标题 1"/>
          <p:cNvSpPr>
            <a:spLocks noGrp="1"/>
          </p:cNvSpPr>
          <p:nvPr>
            <p:ph type="title"/>
          </p:nvPr>
        </p:nvSpPr>
        <p:spPr/>
        <p:txBody>
          <a:bodyPr/>
          <a:lstStyle/>
          <a:p>
            <a:r>
              <a:rPr lang="en-US" altLang="zh-CN" dirty="0"/>
              <a:t>After Reading  </a:t>
            </a:r>
            <a:endParaRPr kumimoji="1" lang="zh-CN" altLang="en-US" b="0" dirty="0"/>
          </a:p>
        </p:txBody>
      </p:sp>
      <p:sp>
        <p:nvSpPr>
          <p:cNvPr id="5" name="内容占位符 2"/>
          <p:cNvSpPr txBox="1">
            <a:spLocks/>
          </p:cNvSpPr>
          <p:nvPr/>
        </p:nvSpPr>
        <p:spPr>
          <a:xfrm>
            <a:off x="107505" y="4081636"/>
            <a:ext cx="5960640" cy="1489348"/>
          </a:xfrm>
          <a:prstGeom prst="rect">
            <a:avLst/>
          </a:prstGeom>
        </p:spPr>
        <p:txBody>
          <a:bodyPr vert="horz" lIns="91440" tIns="45720" rIns="91440" bIns="45720" rtlCol="0">
            <a:normAutofit/>
          </a:bodyPr>
          <a:lstStyle>
            <a:lvl1pPr marL="357188" indent="-357188"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kumimoji="1" lang="en-US" altLang="zh-CN" sz="2400" dirty="0">
                <a:solidFill>
                  <a:schemeClr val="tx1"/>
                </a:solidFill>
              </a:rPr>
              <a:t>For more detailed instructions concerning narrative writing, you can study the attached mini-lecture.</a:t>
            </a:r>
          </a:p>
        </p:txBody>
      </p:sp>
      <p:pic>
        <p:nvPicPr>
          <p:cNvPr id="1027" name="Picture 3">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4228" y="4081635"/>
            <a:ext cx="2124007" cy="1353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右箭头 1"/>
          <p:cNvSpPr/>
          <p:nvPr/>
        </p:nvSpPr>
        <p:spPr>
          <a:xfrm>
            <a:off x="6320172" y="4570950"/>
            <a:ext cx="504056" cy="31751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15823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29308"/>
            <a:ext cx="8292045" cy="4327677"/>
          </a:xfrm>
        </p:spPr>
        <p:txBody>
          <a:bodyPr>
            <a:normAutofit/>
          </a:bodyPr>
          <a:lstStyle/>
          <a:p>
            <a:pPr marL="0" indent="0" algn="ctr">
              <a:buNone/>
            </a:pPr>
            <a:r>
              <a:rPr lang="en-US" altLang="zh-CN" sz="2400" b="1" dirty="0">
                <a:solidFill>
                  <a:srgbClr val="3F3F3F"/>
                </a:solidFill>
              </a:rPr>
              <a:t>Speaking Task</a:t>
            </a:r>
          </a:p>
          <a:p>
            <a:pPr marL="0" indent="0" algn="l">
              <a:buNone/>
            </a:pPr>
            <a:r>
              <a:rPr kumimoji="1" lang="en-US" altLang="zh-CN" sz="2400" b="1" dirty="0">
                <a:solidFill>
                  <a:srgbClr val="4C4C4C"/>
                </a:solidFill>
              </a:rPr>
              <a:t>Work in groups and tell your group members: </a:t>
            </a:r>
            <a:endParaRPr lang="en-US" altLang="zh-CN" sz="2400" b="1" dirty="0">
              <a:solidFill>
                <a:srgbClr val="3F3F3F"/>
              </a:solidFill>
            </a:endParaRPr>
          </a:p>
          <a:p>
            <a:pPr marL="0" indent="0">
              <a:buNone/>
            </a:pPr>
            <a:r>
              <a:rPr lang="en-US" altLang="zh-CN" sz="2400" dirty="0">
                <a:solidFill>
                  <a:srgbClr val="3F3F3F"/>
                </a:solidFill>
              </a:rPr>
              <a:t>A. one or two obstacles that you have been faced with in your life. </a:t>
            </a:r>
          </a:p>
          <a:p>
            <a:pPr marL="0" indent="0">
              <a:buNone/>
            </a:pPr>
            <a:r>
              <a:rPr lang="en-US" altLang="zh-CN" sz="2400" dirty="0">
                <a:solidFill>
                  <a:srgbClr val="3F3F3F"/>
                </a:solidFill>
              </a:rPr>
              <a:t>B. the ways in which you overcame these difficulties.</a:t>
            </a:r>
          </a:p>
          <a:p>
            <a:pPr marL="0" indent="0">
              <a:buNone/>
            </a:pPr>
            <a:r>
              <a:rPr lang="en-US" altLang="zh-CN" sz="2400" dirty="0">
                <a:solidFill>
                  <a:srgbClr val="3F3F3F"/>
                </a:solidFill>
              </a:rPr>
              <a:t>C. what you have learned from these experiences.</a:t>
            </a:r>
          </a:p>
          <a:p>
            <a:pPr marL="0" indent="0" algn="ctr">
              <a:buNone/>
            </a:pPr>
            <a:endParaRPr lang="en-US" altLang="zh-CN" sz="2400" b="1" dirty="0">
              <a:solidFill>
                <a:srgbClr val="3F3F3F"/>
              </a:solidFill>
            </a:endParaRPr>
          </a:p>
        </p:txBody>
      </p:sp>
      <p:sp>
        <p:nvSpPr>
          <p:cNvPr id="4" name="标题 1"/>
          <p:cNvSpPr>
            <a:spLocks noGrp="1"/>
          </p:cNvSpPr>
          <p:nvPr>
            <p:ph type="title"/>
          </p:nvPr>
        </p:nvSpPr>
        <p:spPr/>
        <p:txBody>
          <a:bodyPr/>
          <a:lstStyle/>
          <a:p>
            <a:r>
              <a:rPr lang="en-US" altLang="zh-CN" dirty="0"/>
              <a:t>After Reading  </a:t>
            </a:r>
            <a:endParaRPr kumimoji="1" lang="zh-CN" altLang="en-US" b="0" dirty="0"/>
          </a:p>
        </p:txBody>
      </p:sp>
      <p:sp>
        <p:nvSpPr>
          <p:cNvPr id="5" name="内容占位符 2"/>
          <p:cNvSpPr txBox="1">
            <a:spLocks/>
          </p:cNvSpPr>
          <p:nvPr/>
        </p:nvSpPr>
        <p:spPr>
          <a:xfrm>
            <a:off x="571509" y="1921396"/>
            <a:ext cx="8292045" cy="4327677"/>
          </a:xfrm>
          <a:prstGeom prst="rect">
            <a:avLst/>
          </a:prstGeom>
        </p:spPr>
        <p:txBody>
          <a:bodyPr vert="horz" lIns="91440" tIns="45720" rIns="91440" bIns="45720" rtlCol="0">
            <a:normAutofit/>
          </a:bodyPr>
          <a:lstStyle>
            <a:lvl1pPr marL="357188" indent="-357188"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ebdings" panose="05030102010509060703" pitchFamily="18" charset="2"/>
              <a:buNone/>
            </a:pPr>
            <a:endParaRPr kumimoji="1" lang="en-US" altLang="zh-CN" sz="2800" b="1" dirty="0">
              <a:solidFill>
                <a:srgbClr val="4C4C4C"/>
              </a:solidFill>
              <a:latin typeface="+mn-lt"/>
            </a:endParaRPr>
          </a:p>
        </p:txBody>
      </p:sp>
      <p:sp>
        <p:nvSpPr>
          <p:cNvPr id="7" name="文本框 8">
            <a:hlinkClick r:id="rId2" action="ppaction://hlinksldjump"/>
          </p:cNvPr>
          <p:cNvSpPr txBox="1"/>
          <p:nvPr/>
        </p:nvSpPr>
        <p:spPr>
          <a:xfrm>
            <a:off x="8158463" y="5108627"/>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2"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3254173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Critical Thinking</a:t>
            </a:r>
            <a:endParaRPr lang="zh-CN" altLang="en-US" dirty="0"/>
          </a:p>
        </p:txBody>
      </p:sp>
      <p:sp>
        <p:nvSpPr>
          <p:cNvPr id="19" name="Text Box 6"/>
          <p:cNvSpPr txBox="1">
            <a:spLocks noChangeArrowheads="1"/>
          </p:cNvSpPr>
          <p:nvPr/>
        </p:nvSpPr>
        <p:spPr bwMode="auto">
          <a:xfrm>
            <a:off x="323528" y="697265"/>
            <a:ext cx="8424936" cy="1938992"/>
          </a:xfrm>
          <a:prstGeom prst="rect">
            <a:avLst/>
          </a:prstGeom>
          <a:noFill/>
          <a:ln w="9525">
            <a:noFill/>
            <a:miter lim="800000"/>
            <a:headEnd/>
            <a:tailEnd/>
          </a:ln>
        </p:spPr>
        <p:txBody>
          <a:bodyPr wrap="square">
            <a:spAutoFit/>
          </a:bodyPr>
          <a:lstStyle/>
          <a:p>
            <a:pPr algn="just"/>
            <a:r>
              <a:rPr lang="en-US" altLang="zh-CN" sz="2400" dirty="0"/>
              <a:t>What are the problems as shown in these pictures and what would you suggest we do to help the handicapped?</a:t>
            </a:r>
          </a:p>
          <a:p>
            <a:pPr algn="just"/>
            <a:endParaRPr lang="en-US" altLang="zh-CN" sz="2400" dirty="0"/>
          </a:p>
          <a:p>
            <a:pPr algn="just"/>
            <a:endParaRPr lang="en-US" altLang="zh-CN" sz="2400" dirty="0"/>
          </a:p>
          <a:p>
            <a:pPr algn="just"/>
            <a:endParaRPr lang="en-US" altLang="zh-C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308" y="2154789"/>
            <a:ext cx="3003908" cy="2145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2142165"/>
            <a:ext cx="2431274"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4" y="2137420"/>
            <a:ext cx="3363030" cy="210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6516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Critical Thinking</a:t>
            </a:r>
            <a:endParaRPr lang="zh-CN" altLang="en-US" dirty="0"/>
          </a:p>
        </p:txBody>
      </p:sp>
      <p:sp>
        <p:nvSpPr>
          <p:cNvPr id="19" name="Text Box 6"/>
          <p:cNvSpPr txBox="1">
            <a:spLocks noChangeArrowheads="1"/>
          </p:cNvSpPr>
          <p:nvPr/>
        </p:nvSpPr>
        <p:spPr bwMode="auto">
          <a:xfrm>
            <a:off x="313130" y="553244"/>
            <a:ext cx="8424936" cy="3416320"/>
          </a:xfrm>
          <a:prstGeom prst="rect">
            <a:avLst/>
          </a:prstGeom>
          <a:noFill/>
          <a:ln w="9525">
            <a:noFill/>
            <a:miter lim="800000"/>
            <a:headEnd/>
            <a:tailEnd/>
          </a:ln>
        </p:spPr>
        <p:txBody>
          <a:bodyPr wrap="square">
            <a:spAutoFit/>
          </a:bodyPr>
          <a:lstStyle/>
          <a:p>
            <a:r>
              <a:rPr lang="en-US" altLang="zh-CN" sz="2400" dirty="0">
                <a:solidFill>
                  <a:srgbClr val="C00000"/>
                </a:solidFill>
              </a:rPr>
              <a:t>The following questions may serve as prompts:</a:t>
            </a:r>
          </a:p>
          <a:p>
            <a:r>
              <a:rPr lang="en-US" altLang="zh-CN" sz="2400" dirty="0"/>
              <a:t>1) What’s wrong with the tactile paving</a:t>
            </a:r>
            <a:r>
              <a:rPr lang="zh-CN" altLang="en-US" sz="2400" dirty="0"/>
              <a:t>（盲道） </a:t>
            </a:r>
            <a:r>
              <a:rPr lang="en-US" altLang="zh-CN" sz="2400" dirty="0"/>
              <a:t>in the pictures?</a:t>
            </a:r>
          </a:p>
          <a:p>
            <a:r>
              <a:rPr lang="en-US" altLang="zh-CN" sz="2400" dirty="0"/>
              <a:t>2) What measures can be taken to make sidewalks friendlier to blind people? Who should take the responsibility and who should be involved?</a:t>
            </a:r>
          </a:p>
          <a:p>
            <a:r>
              <a:rPr lang="en-US" altLang="zh-CN" sz="2400" dirty="0"/>
              <a:t>3) What other problems have you found with accessibility</a:t>
            </a:r>
            <a:r>
              <a:rPr lang="zh-CN" altLang="en-US" sz="2400" dirty="0"/>
              <a:t>（无障碍环境） </a:t>
            </a:r>
            <a:r>
              <a:rPr lang="en-US" altLang="zh-CN" sz="2400" dirty="0"/>
              <a:t>in your neighborhood or on campus?</a:t>
            </a:r>
          </a:p>
          <a:p>
            <a:endParaRPr lang="en-US" altLang="zh-CN"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373" y="3569267"/>
            <a:ext cx="3003908" cy="2145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310" y="3524250"/>
            <a:ext cx="2431274"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9" y="3551898"/>
            <a:ext cx="3363030" cy="210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8">
            <a:hlinkClick r:id="rId5" action="ppaction://hlinksldjump"/>
          </p:cNvPr>
          <p:cNvSpPr txBox="1"/>
          <p:nvPr/>
        </p:nvSpPr>
        <p:spPr>
          <a:xfrm>
            <a:off x="8423920" y="5342590"/>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4493471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Culture Focus</a:t>
            </a:r>
            <a:endParaRPr lang="zh-CN" altLang="en-US" dirty="0"/>
          </a:p>
        </p:txBody>
      </p:sp>
      <p:sp>
        <p:nvSpPr>
          <p:cNvPr id="3" name="矩形 2"/>
          <p:cNvSpPr/>
          <p:nvPr/>
        </p:nvSpPr>
        <p:spPr>
          <a:xfrm>
            <a:off x="15298" y="768882"/>
            <a:ext cx="5616624" cy="4647426"/>
          </a:xfrm>
          <a:prstGeom prst="rect">
            <a:avLst/>
          </a:prstGeom>
        </p:spPr>
        <p:txBody>
          <a:bodyPr wrap="square">
            <a:spAutoFit/>
          </a:bodyPr>
          <a:lstStyle/>
          <a:p>
            <a:r>
              <a:rPr lang="zh-CN" altLang="en-US" sz="2000" b="1" dirty="0"/>
              <a:t>故天将降大任于斯人也，必先苦其心志，劳其筋骨、饿其体肤，空乏其身，行拂乱其所为，所以动心忍性，曾益其所不能。</a:t>
            </a:r>
            <a:r>
              <a:rPr lang="zh-CN" altLang="zh-CN" sz="2000" b="1" dirty="0"/>
              <a:t>—— 孟子</a:t>
            </a:r>
          </a:p>
          <a:p>
            <a:endParaRPr lang="zh-CN" altLang="en-US" sz="2000" b="1" dirty="0"/>
          </a:p>
          <a:p>
            <a:pPr algn="just"/>
            <a:r>
              <a:rPr lang="en-US" altLang="zh-CN" sz="2000" i="1" dirty="0"/>
              <a:t>Thus, when Heaven is about to confer a great office on any man, it first exercises his mind with suffering, and his sinews and bones with toil. It exposes his body to hunger, and subjects him to extreme poverty. It confounds his undertakings. By all these methods it stimulates his minds, hardens his nature, and supplies his </a:t>
            </a:r>
            <a:r>
              <a:rPr lang="en-US" altLang="zh-CN" sz="2000" i="1" dirty="0" err="1"/>
              <a:t>incompetencies</a:t>
            </a:r>
            <a:r>
              <a:rPr lang="en-US" altLang="zh-CN" sz="2000" i="1" dirty="0"/>
              <a:t>.        </a:t>
            </a:r>
          </a:p>
          <a:p>
            <a:pPr algn="just"/>
            <a:r>
              <a:rPr lang="en-US" altLang="zh-CN" sz="2000" i="1" dirty="0"/>
              <a:t>                                              — Mencius</a:t>
            </a:r>
          </a:p>
          <a:p>
            <a:endParaRPr lang="en-US" altLang="zh-CN" b="1" dirty="0"/>
          </a:p>
          <a:p>
            <a:endParaRPr lang="zh-CN" altLang="en-US" dirty="0"/>
          </a:p>
        </p:txBody>
      </p:sp>
      <p:pic>
        <p:nvPicPr>
          <p:cNvPr id="1026" name="Picture 2" descr="D:\教学\教学比赛和教学项目\20年外教社光盘编写\我的unit 2+4\Unit 2\src=http___img.alicdn.com_i1_132646936_TB2E._hbhSYBuNjSspjXXX73VXa_!!132646936.jpg&amp;refer=http___img.alicd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2549" y="3239583"/>
            <a:ext cx="3001850" cy="23714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gimg2.baidu.com/image_search/src=http%3A%2F%2Fupload-images.jianshu.io%2Fupload_images%2F5999095-fb01b05d29e69b0f.jpeg&amp;refer=http%3A%2F%2Fupload-images.jianshu.io&amp;app=2002&amp;size=f9999,10000&amp;q=a80&amp;n=0&amp;g=0n&amp;fmt=jpeg?sec=1627445781&amp;t=5124b96c4b40b4e8b56a6f5d49b13c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49" y="265212"/>
            <a:ext cx="2885430" cy="2776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23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Culture Focus</a:t>
            </a:r>
            <a:endParaRPr lang="zh-CN" altLang="en-US" dirty="0"/>
          </a:p>
        </p:txBody>
      </p:sp>
      <p:pic>
        <p:nvPicPr>
          <p:cNvPr id="15" name="图片 14" descr="WeChat_1606652153.jpeg"/>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3" y="625252"/>
            <a:ext cx="9162189" cy="5715000"/>
          </a:xfrm>
          <a:prstGeom prst="rect">
            <a:avLst/>
          </a:prstGeom>
        </p:spPr>
      </p:pic>
      <p:sp>
        <p:nvSpPr>
          <p:cNvPr id="8" name="文本框 7"/>
          <p:cNvSpPr txBox="1"/>
          <p:nvPr/>
        </p:nvSpPr>
        <p:spPr>
          <a:xfrm>
            <a:off x="467544" y="1201317"/>
            <a:ext cx="7632848" cy="3093154"/>
          </a:xfrm>
          <a:prstGeom prst="rect">
            <a:avLst/>
          </a:prstGeom>
          <a:noFill/>
        </p:spPr>
        <p:txBody>
          <a:bodyPr wrap="square" rtlCol="0">
            <a:spAutoFit/>
          </a:bodyPr>
          <a:lstStyle/>
          <a:p>
            <a:pPr>
              <a:lnSpc>
                <a:spcPct val="130000"/>
              </a:lnSpc>
            </a:pPr>
            <a:r>
              <a:rPr lang="en-US" altLang="zh-CN" sz="2800" b="1" dirty="0">
                <a:solidFill>
                  <a:srgbClr val="3F3F3F"/>
                </a:solidFill>
              </a:rPr>
              <a:t>Further thoughts</a:t>
            </a:r>
          </a:p>
          <a:p>
            <a:pPr algn="just">
              <a:lnSpc>
                <a:spcPct val="130000"/>
              </a:lnSpc>
            </a:pPr>
            <a:endParaRPr lang="en-US" altLang="zh-CN" sz="2400" b="1" dirty="0">
              <a:solidFill>
                <a:srgbClr val="3F3F3F"/>
              </a:solidFill>
            </a:endParaRPr>
          </a:p>
          <a:p>
            <a:pPr algn="just">
              <a:lnSpc>
                <a:spcPct val="130000"/>
              </a:lnSpc>
            </a:pPr>
            <a:r>
              <a:rPr lang="en-US" altLang="zh-CN" sz="2800" dirty="0">
                <a:solidFill>
                  <a:srgbClr val="3F3F3F"/>
                </a:solidFill>
              </a:rPr>
              <a:t>Can you give some examples of people in Chinese history who have overcome obstacles to achieve excellence? </a:t>
            </a:r>
            <a:endParaRPr kumimoji="1" lang="en-US" altLang="zh-CN" sz="2800" dirty="0">
              <a:solidFill>
                <a:srgbClr val="3F3F3F"/>
              </a:solidFill>
              <a:latin typeface="Arial" panose="020B0604020202020204" pitchFamily="34" charset="0"/>
              <a:ea typeface="微软雅黑" panose="020B0503020204020204" pitchFamily="34" charset="-122"/>
            </a:endParaRPr>
          </a:p>
          <a:p>
            <a:pPr>
              <a:lnSpc>
                <a:spcPct val="130000"/>
              </a:lnSpc>
            </a:pPr>
            <a:endParaRPr kumimoji="1" lang="zh-CN" altLang="en-US" sz="1400" dirty="0">
              <a:latin typeface="Arial" panose="020B0604020202020204" pitchFamily="34" charset="0"/>
              <a:ea typeface="微软雅黑" panose="020B0503020204020204" pitchFamily="34" charset="-122"/>
            </a:endParaRPr>
          </a:p>
        </p:txBody>
      </p:sp>
      <p:sp>
        <p:nvSpPr>
          <p:cNvPr id="5" name="文本框 4">
            <a:hlinkClick r:id="rId4" action="ppaction://hlinksldjump"/>
          </p:cNvPr>
          <p:cNvSpPr txBox="1"/>
          <p:nvPr/>
        </p:nvSpPr>
        <p:spPr>
          <a:xfrm>
            <a:off x="7668344" y="5161756"/>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6448758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a:xfrm>
            <a:off x="539552" y="1387324"/>
            <a:ext cx="8473380" cy="4327677"/>
          </a:xfrm>
        </p:spPr>
        <p:txBody>
          <a:bodyPr>
            <a:noAutofit/>
          </a:bodyPr>
          <a:lstStyle/>
          <a:p>
            <a:r>
              <a:rPr lang="en-US" altLang="zh-CN" sz="2800" b="1" dirty="0">
                <a:solidFill>
                  <a:srgbClr val="3F3F3F"/>
                </a:solidFill>
              </a:rPr>
              <a:t>Paragraph Identification</a:t>
            </a:r>
          </a:p>
          <a:p>
            <a:endParaRPr lang="en-US" altLang="zh-CN" sz="2800" b="1" dirty="0">
              <a:solidFill>
                <a:srgbClr val="3F3F3F"/>
              </a:solidFill>
            </a:endParaRPr>
          </a:p>
          <a:p>
            <a:r>
              <a:rPr lang="en-US" altLang="zh-CN" sz="2800" b="1" dirty="0">
                <a:solidFill>
                  <a:srgbClr val="3F3F3F"/>
                </a:solidFill>
              </a:rPr>
              <a:t>Sentence Translation</a:t>
            </a:r>
          </a:p>
          <a:p>
            <a:pPr marL="0" indent="0">
              <a:buNone/>
            </a:pPr>
            <a:endParaRPr lang="en-US" altLang="zh-CN" sz="2400" dirty="0"/>
          </a:p>
        </p:txBody>
      </p:sp>
    </p:spTree>
    <p:extLst>
      <p:ext uri="{BB962C8B-B14F-4D97-AF65-F5344CB8AC3E}">
        <p14:creationId xmlns:p14="http://schemas.microsoft.com/office/powerpoint/2010/main" val="18509351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a:xfrm>
            <a:off x="419100" y="855513"/>
            <a:ext cx="8473380" cy="4327677"/>
          </a:xfrm>
        </p:spPr>
        <p:txBody>
          <a:bodyPr>
            <a:noAutofit/>
          </a:bodyPr>
          <a:lstStyle/>
          <a:p>
            <a:pPr marL="0" indent="0">
              <a:buNone/>
            </a:pPr>
            <a:r>
              <a:rPr lang="en-US" altLang="zh-CN" sz="2400" b="1" dirty="0">
                <a:solidFill>
                  <a:srgbClr val="3F3F3F"/>
                </a:solidFill>
              </a:rPr>
              <a:t>1. The following statements contain information from Text B, of which each paragraph is numbered. Identify the paragraph from which the information is derived</a:t>
            </a:r>
            <a:r>
              <a:rPr lang="en-US" altLang="zh-CN" sz="2400" dirty="0">
                <a:solidFill>
                  <a:srgbClr val="3F3F3F"/>
                </a:solidFill>
              </a:rPr>
              <a:t>.</a:t>
            </a:r>
          </a:p>
          <a:p>
            <a:pPr marL="0" indent="0">
              <a:buNone/>
            </a:pPr>
            <a:r>
              <a:rPr lang="en-US" altLang="zh-CN" sz="2400" dirty="0">
                <a:solidFill>
                  <a:schemeClr val="tx1"/>
                </a:solidFill>
              </a:rPr>
              <a:t>1) I was very happy during the early years of my marriage.</a:t>
            </a:r>
          </a:p>
          <a:p>
            <a:pPr marL="0" indent="0">
              <a:buNone/>
            </a:pPr>
            <a:r>
              <a:rPr lang="en-US" altLang="zh-CN" sz="2400" dirty="0">
                <a:solidFill>
                  <a:schemeClr val="tx1"/>
                </a:solidFill>
              </a:rPr>
              <a:t>2) I tried my best to keep healthy and optimistic in spite of my disease.</a:t>
            </a:r>
          </a:p>
          <a:p>
            <a:pPr marL="0" indent="0">
              <a:buNone/>
            </a:pPr>
            <a:r>
              <a:rPr lang="en-US" altLang="zh-CN" sz="2400" dirty="0">
                <a:solidFill>
                  <a:schemeClr val="tx1"/>
                </a:solidFill>
              </a:rPr>
              <a:t>3) One of the tires went flat and it was impossible for me to change it.</a:t>
            </a:r>
          </a:p>
        </p:txBody>
      </p:sp>
      <p:sp>
        <p:nvSpPr>
          <p:cNvPr id="4" name="文本框 3"/>
          <p:cNvSpPr txBox="1"/>
          <p:nvPr/>
        </p:nvSpPr>
        <p:spPr>
          <a:xfrm>
            <a:off x="6588224" y="2569469"/>
            <a:ext cx="1512168" cy="572464"/>
          </a:xfrm>
          <a:prstGeom prst="rect">
            <a:avLst/>
          </a:prstGeom>
          <a:noFill/>
        </p:spPr>
        <p:txBody>
          <a:bodyPr wrap="square" rtlCol="0">
            <a:spAutoFit/>
          </a:bodyPr>
          <a:lstStyle/>
          <a:p>
            <a:pPr>
              <a:lnSpc>
                <a:spcPct val="130000"/>
              </a:lnSpc>
            </a:pPr>
            <a:r>
              <a:rPr lang="en-US" altLang="zh-CN" sz="2400" dirty="0">
                <a:solidFill>
                  <a:srgbClr val="FF0000"/>
                </a:solidFill>
              </a:rPr>
              <a:t>(Para. 2) </a:t>
            </a:r>
            <a:endParaRPr kumimoji="1" lang="zh-CN" altLang="en-US" sz="2400" dirty="0">
              <a:solidFill>
                <a:srgbClr val="FF0000"/>
              </a:solidFill>
              <a:latin typeface="Arial" panose="020B0604020202020204" pitchFamily="34" charset="0"/>
              <a:ea typeface="微软雅黑" panose="020B0503020204020204" pitchFamily="34" charset="-122"/>
            </a:endParaRPr>
          </a:p>
        </p:txBody>
      </p:sp>
      <p:sp>
        <p:nvSpPr>
          <p:cNvPr id="5" name="文本框 4"/>
          <p:cNvSpPr txBox="1"/>
          <p:nvPr/>
        </p:nvSpPr>
        <p:spPr>
          <a:xfrm>
            <a:off x="6588224" y="3289548"/>
            <a:ext cx="1512168" cy="572464"/>
          </a:xfrm>
          <a:prstGeom prst="rect">
            <a:avLst/>
          </a:prstGeom>
          <a:noFill/>
        </p:spPr>
        <p:txBody>
          <a:bodyPr wrap="square" rtlCol="0">
            <a:spAutoFit/>
          </a:bodyPr>
          <a:lstStyle/>
          <a:p>
            <a:pPr>
              <a:lnSpc>
                <a:spcPct val="130000"/>
              </a:lnSpc>
            </a:pPr>
            <a:r>
              <a:rPr lang="en-US" altLang="zh-CN" sz="2400" dirty="0">
                <a:solidFill>
                  <a:srgbClr val="FF0000"/>
                </a:solidFill>
              </a:rPr>
              <a:t>(Para. 6) </a:t>
            </a:r>
            <a:endParaRPr kumimoji="1" lang="zh-CN" altLang="en-US" sz="2400" dirty="0">
              <a:solidFill>
                <a:srgbClr val="FF0000"/>
              </a:solidFill>
              <a:latin typeface="Arial" panose="020B0604020202020204" pitchFamily="34" charset="0"/>
              <a:ea typeface="微软雅黑" panose="020B0503020204020204" pitchFamily="34" charset="-122"/>
            </a:endParaRPr>
          </a:p>
        </p:txBody>
      </p:sp>
      <p:sp>
        <p:nvSpPr>
          <p:cNvPr id="6" name="文本框 5"/>
          <p:cNvSpPr txBox="1"/>
          <p:nvPr/>
        </p:nvSpPr>
        <p:spPr>
          <a:xfrm>
            <a:off x="6588224" y="4326396"/>
            <a:ext cx="1512168" cy="572464"/>
          </a:xfrm>
          <a:prstGeom prst="rect">
            <a:avLst/>
          </a:prstGeom>
          <a:noFill/>
        </p:spPr>
        <p:txBody>
          <a:bodyPr wrap="square" rtlCol="0">
            <a:spAutoFit/>
          </a:bodyPr>
          <a:lstStyle/>
          <a:p>
            <a:pPr>
              <a:lnSpc>
                <a:spcPct val="130000"/>
              </a:lnSpc>
            </a:pPr>
            <a:r>
              <a:rPr lang="en-US" altLang="zh-CN" sz="2400" dirty="0">
                <a:solidFill>
                  <a:srgbClr val="FF0000"/>
                </a:solidFill>
              </a:rPr>
              <a:t>(Para. 12) </a:t>
            </a:r>
            <a:endParaRPr kumimoji="1" lang="zh-CN" altLang="en-US" sz="2400" dirty="0">
              <a:solidFill>
                <a:srgbClr val="FF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69777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solidFill>
                  <a:schemeClr val="tx1"/>
                </a:solidFill>
              </a:rPr>
              <a:t>4) The man and the little girl worked very hard to fix the car in the storm.</a:t>
            </a:r>
          </a:p>
          <a:p>
            <a:pPr marL="0" indent="0">
              <a:buNone/>
            </a:pPr>
            <a:r>
              <a:rPr lang="en-US" altLang="zh-CN" sz="2400" dirty="0">
                <a:solidFill>
                  <a:schemeClr val="tx1"/>
                </a:solidFill>
              </a:rPr>
              <a:t>5) Inspired by the old man, I am trying to help others in my small way.</a:t>
            </a:r>
          </a:p>
          <a:p>
            <a:pPr marL="0" indent="0">
              <a:buNone/>
            </a:pPr>
            <a:r>
              <a:rPr lang="en-US" altLang="zh-CN" sz="2400" dirty="0"/>
              <a:t>  </a:t>
            </a:r>
            <a:endParaRPr kumimoji="1" lang="zh-CN" altLang="en-US" sz="2400" dirty="0"/>
          </a:p>
        </p:txBody>
      </p:sp>
      <p:sp>
        <p:nvSpPr>
          <p:cNvPr id="4" name="文本框 3"/>
          <p:cNvSpPr txBox="1"/>
          <p:nvPr/>
        </p:nvSpPr>
        <p:spPr>
          <a:xfrm>
            <a:off x="6588224" y="1223537"/>
            <a:ext cx="1512168" cy="522451"/>
          </a:xfrm>
          <a:prstGeom prst="rect">
            <a:avLst/>
          </a:prstGeom>
          <a:noFill/>
        </p:spPr>
        <p:txBody>
          <a:bodyPr wrap="square" rtlCol="0">
            <a:spAutoFit/>
          </a:bodyPr>
          <a:lstStyle/>
          <a:p>
            <a:pPr>
              <a:lnSpc>
                <a:spcPct val="130000"/>
              </a:lnSpc>
            </a:pPr>
            <a:r>
              <a:rPr lang="en-US" altLang="zh-CN" sz="2400" dirty="0">
                <a:solidFill>
                  <a:srgbClr val="FF0000"/>
                </a:solidFill>
              </a:rPr>
              <a:t>(Para. 16)</a:t>
            </a:r>
            <a:endParaRPr kumimoji="1" lang="zh-CN" altLang="en-US" sz="2400" dirty="0">
              <a:solidFill>
                <a:srgbClr val="FF0000"/>
              </a:solidFill>
              <a:latin typeface="Arial" panose="020B0604020202020204" pitchFamily="34" charset="0"/>
              <a:ea typeface="微软雅黑" panose="020B0503020204020204" pitchFamily="34" charset="-122"/>
            </a:endParaRPr>
          </a:p>
        </p:txBody>
      </p:sp>
      <p:sp>
        <p:nvSpPr>
          <p:cNvPr id="5" name="文本框 4"/>
          <p:cNvSpPr txBox="1"/>
          <p:nvPr/>
        </p:nvSpPr>
        <p:spPr>
          <a:xfrm>
            <a:off x="6560713" y="2353444"/>
            <a:ext cx="1800200" cy="522451"/>
          </a:xfrm>
          <a:prstGeom prst="rect">
            <a:avLst/>
          </a:prstGeom>
          <a:noFill/>
        </p:spPr>
        <p:txBody>
          <a:bodyPr wrap="square" rtlCol="0">
            <a:spAutoFit/>
          </a:bodyPr>
          <a:lstStyle/>
          <a:p>
            <a:pPr>
              <a:lnSpc>
                <a:spcPct val="130000"/>
              </a:lnSpc>
            </a:pPr>
            <a:r>
              <a:rPr lang="en-US" altLang="zh-CN" sz="2400" dirty="0">
                <a:solidFill>
                  <a:srgbClr val="FF0000"/>
                </a:solidFill>
              </a:rPr>
              <a:t>(Para. 29) </a:t>
            </a:r>
            <a:endParaRPr kumimoji="1" lang="zh-CN" altLang="en-US" sz="2400" dirty="0">
              <a:solidFill>
                <a:srgbClr val="FF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86656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a:xfrm>
            <a:off x="323528" y="625252"/>
            <a:ext cx="8387617" cy="4738292"/>
          </a:xfrm>
        </p:spPr>
        <p:txBody>
          <a:bodyPr>
            <a:normAutofit fontScale="77500" lnSpcReduction="20000"/>
          </a:bodyPr>
          <a:lstStyle/>
          <a:p>
            <a:pPr marL="0" indent="0">
              <a:buNone/>
            </a:pPr>
            <a:r>
              <a:rPr lang="en-US" altLang="zh-CN" sz="2800" dirty="0">
                <a:solidFill>
                  <a:srgbClr val="3F3F3F"/>
                </a:solidFill>
              </a:rPr>
              <a:t>2. Translate the following sentences from Text B into Chinese.</a:t>
            </a:r>
          </a:p>
          <a:p>
            <a:pPr marL="0" indent="0">
              <a:buNone/>
            </a:pPr>
            <a:r>
              <a:rPr lang="en-US" altLang="zh-CN" sz="2600" dirty="0">
                <a:solidFill>
                  <a:schemeClr val="tx1"/>
                </a:solidFill>
                <a:latin typeface="+mn-lt"/>
              </a:rPr>
              <a:t>1) They say a cat has nine lives and I am inclined to think that possible since I am now living my third life and I’m not even a cat. (Para. 1)</a:t>
            </a:r>
          </a:p>
          <a:p>
            <a:pPr marL="0" indent="0">
              <a:buNone/>
            </a:pPr>
            <a:r>
              <a:rPr lang="zh-CN" altLang="en-US" sz="3100" dirty="0">
                <a:solidFill>
                  <a:srgbClr val="C00000"/>
                </a:solidFill>
                <a:latin typeface="+mn-ea"/>
                <a:ea typeface="+mn-ea"/>
              </a:rPr>
              <a:t>人们都说猫有九条命，我觉得这是可能的，因为我现在经历的是自己的第三次人生，而我还不是猫呢。</a:t>
            </a:r>
            <a:endParaRPr lang="en-US" altLang="zh-CN" sz="3100" dirty="0">
              <a:solidFill>
                <a:srgbClr val="C00000"/>
              </a:solidFill>
              <a:latin typeface="+mn-ea"/>
              <a:ea typeface="+mn-ea"/>
            </a:endParaRPr>
          </a:p>
          <a:p>
            <a:pPr marL="0" indent="0">
              <a:buNone/>
            </a:pPr>
            <a:r>
              <a:rPr lang="en-US" altLang="zh-CN" sz="2600" dirty="0">
                <a:solidFill>
                  <a:schemeClr val="tx1"/>
                </a:solidFill>
                <a:latin typeface="+mn-lt"/>
              </a:rPr>
              <a:t>2) I felt that if the day arrived when I was unable to lift one foot up one step and then drag the other painfully after it — repeating the process 14 times until, utterly spent, I would be through — I could then admit defeat and lie down and die. (Para. 8)</a:t>
            </a:r>
          </a:p>
          <a:p>
            <a:pPr marL="0" indent="0">
              <a:buNone/>
            </a:pPr>
            <a:r>
              <a:rPr lang="zh-CN" altLang="en-US" sz="3100" dirty="0">
                <a:solidFill>
                  <a:srgbClr val="C00000"/>
                </a:solidFill>
                <a:latin typeface="+mn-ea"/>
                <a:ea typeface="+mn-ea"/>
              </a:rPr>
              <a:t>我觉得如果有一天我无法再抬起一只脚迈上一个台阶，再痛苦地拖起另一只脚</a:t>
            </a:r>
            <a:r>
              <a:rPr lang="en-US" altLang="zh-CN" sz="3100" dirty="0">
                <a:solidFill>
                  <a:srgbClr val="C00000"/>
                </a:solidFill>
                <a:latin typeface="+mn-ea"/>
                <a:ea typeface="+mn-ea"/>
              </a:rPr>
              <a:t>——</a:t>
            </a:r>
            <a:r>
              <a:rPr lang="zh-CN" altLang="en-US" sz="3100" dirty="0">
                <a:solidFill>
                  <a:srgbClr val="C00000"/>
                </a:solidFill>
                <a:latin typeface="+mn-ea"/>
                <a:ea typeface="+mn-ea"/>
              </a:rPr>
              <a:t>将这个过程重复</a:t>
            </a:r>
            <a:r>
              <a:rPr lang="en-US" altLang="zh-CN" sz="3100" dirty="0">
                <a:solidFill>
                  <a:srgbClr val="C00000"/>
                </a:solidFill>
                <a:latin typeface="+mn-ea"/>
                <a:ea typeface="+mn-ea"/>
              </a:rPr>
              <a:t>14</a:t>
            </a:r>
            <a:r>
              <a:rPr lang="zh-CN" altLang="en-US" sz="3100" dirty="0">
                <a:solidFill>
                  <a:srgbClr val="C00000"/>
                </a:solidFill>
                <a:latin typeface="+mn-ea"/>
                <a:ea typeface="+mn-ea"/>
              </a:rPr>
              <a:t>遍，直到精疲力竭爬上去</a:t>
            </a:r>
            <a:r>
              <a:rPr lang="en-US" altLang="zh-CN" sz="3100" dirty="0">
                <a:solidFill>
                  <a:srgbClr val="C00000"/>
                </a:solidFill>
                <a:latin typeface="+mn-ea"/>
                <a:ea typeface="+mn-ea"/>
              </a:rPr>
              <a:t>——</a:t>
            </a:r>
            <a:r>
              <a:rPr lang="zh-CN" altLang="en-US" sz="3100" dirty="0">
                <a:solidFill>
                  <a:srgbClr val="C00000"/>
                </a:solidFill>
                <a:latin typeface="+mn-ea"/>
                <a:ea typeface="+mn-ea"/>
              </a:rPr>
              <a:t>到那时我就会服输并躺下死去。</a:t>
            </a:r>
          </a:p>
        </p:txBody>
      </p:sp>
    </p:spTree>
    <p:extLst>
      <p:ext uri="{BB962C8B-B14F-4D97-AF65-F5344CB8AC3E}">
        <p14:creationId xmlns:p14="http://schemas.microsoft.com/office/powerpoint/2010/main" val="361538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67544" y="81414"/>
            <a:ext cx="8206046" cy="566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dirty="0">
                <a:solidFill>
                  <a:prstClr val="white"/>
                </a:solidFill>
              </a:rPr>
              <a:t>Before Reading</a:t>
            </a:r>
            <a:endParaRPr lang="zh-CN" altLang="en-US" dirty="0">
              <a:solidFill>
                <a:prstClr val="white"/>
              </a:solidFill>
            </a:endParaRPr>
          </a:p>
        </p:txBody>
      </p:sp>
      <p:graphicFrame>
        <p:nvGraphicFramePr>
          <p:cNvPr id="17" name="内容占位符 8"/>
          <p:cNvGraphicFramePr>
            <a:graphicFrameLocks noGrp="1"/>
          </p:cNvGraphicFramePr>
          <p:nvPr>
            <p:ph idx="1"/>
            <p:extLst>
              <p:ext uri="{D42A27DB-BD31-4B8C-83A1-F6EECF244321}">
                <p14:modId xmlns:p14="http://schemas.microsoft.com/office/powerpoint/2010/main" val="2090698245"/>
              </p:ext>
            </p:extLst>
          </p:nvPr>
        </p:nvGraphicFramePr>
        <p:xfrm>
          <a:off x="142075" y="1057300"/>
          <a:ext cx="8894421" cy="3816423"/>
        </p:xfrm>
        <a:graphic>
          <a:graphicData uri="http://schemas.openxmlformats.org/drawingml/2006/table">
            <a:tbl>
              <a:tblPr firstRow="1" bandRow="1">
                <a:tableStyleId>{073A0DAA-6AF3-43AB-8588-CEC1D06C72B9}</a:tableStyleId>
              </a:tblPr>
              <a:tblGrid>
                <a:gridCol w="2028550">
                  <a:extLst>
                    <a:ext uri="{9D8B030D-6E8A-4147-A177-3AD203B41FA5}">
                      <a16:colId xmlns:a16="http://schemas.microsoft.com/office/drawing/2014/main" val="20000"/>
                    </a:ext>
                  </a:extLst>
                </a:gridCol>
                <a:gridCol w="2454816">
                  <a:extLst>
                    <a:ext uri="{9D8B030D-6E8A-4147-A177-3AD203B41FA5}">
                      <a16:colId xmlns:a16="http://schemas.microsoft.com/office/drawing/2014/main" val="20001"/>
                    </a:ext>
                  </a:extLst>
                </a:gridCol>
                <a:gridCol w="4411055">
                  <a:extLst>
                    <a:ext uri="{9D8B030D-6E8A-4147-A177-3AD203B41FA5}">
                      <a16:colId xmlns:a16="http://schemas.microsoft.com/office/drawing/2014/main" val="20002"/>
                    </a:ext>
                  </a:extLst>
                </a:gridCol>
              </a:tblGrid>
              <a:tr h="553037">
                <a:tc>
                  <a:txBody>
                    <a:bodyPr/>
                    <a:lstStyle/>
                    <a:p>
                      <a:r>
                        <a:rPr lang="en-US" altLang="zh-CN" sz="1800" dirty="0"/>
                        <a:t>Name</a:t>
                      </a:r>
                      <a:endParaRPr lang="zh-CN" altLang="en-US" sz="1800" dirty="0"/>
                    </a:p>
                  </a:txBody>
                  <a:tcPr/>
                </a:tc>
                <a:tc>
                  <a:txBody>
                    <a:bodyPr/>
                    <a:lstStyle/>
                    <a:p>
                      <a:r>
                        <a:rPr lang="en-US" altLang="zh-CN" sz="1800" dirty="0"/>
                        <a:t>Profession</a:t>
                      </a:r>
                      <a:endParaRPr lang="zh-CN" altLang="en-US" sz="1800" dirty="0"/>
                    </a:p>
                  </a:txBody>
                  <a:tcPr/>
                </a:tc>
                <a:tc>
                  <a:txBody>
                    <a:bodyPr/>
                    <a:lstStyle/>
                    <a:p>
                      <a:r>
                        <a:rPr lang="en-US" altLang="zh-CN" sz="1800" dirty="0"/>
                        <a:t>Obstacle(s)</a:t>
                      </a:r>
                      <a:endParaRPr lang="zh-CN" altLang="en-US" sz="1800" dirty="0"/>
                    </a:p>
                  </a:txBody>
                  <a:tcPr/>
                </a:tc>
                <a:extLst>
                  <a:ext uri="{0D108BD9-81ED-4DB2-BD59-A6C34878D82A}">
                    <a16:rowId xmlns:a16="http://schemas.microsoft.com/office/drawing/2014/main" val="10000"/>
                  </a:ext>
                </a:extLst>
              </a:tr>
              <a:tr h="5738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Thomas Edison</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dirty="0"/>
                    </a:p>
                  </a:txBody>
                  <a:tcPr/>
                </a:tc>
                <a:tc>
                  <a:txBody>
                    <a:bodyPr/>
                    <a:lstStyle/>
                    <a:p>
                      <a:endParaRPr lang="zh-CN" altLang="en-US" sz="1800" dirty="0"/>
                    </a:p>
                  </a:txBody>
                  <a:tcPr/>
                </a:tc>
                <a:extLst>
                  <a:ext uri="{0D108BD9-81ED-4DB2-BD59-A6C34878D82A}">
                    <a16:rowId xmlns:a16="http://schemas.microsoft.com/office/drawing/2014/main" val="10001"/>
                  </a:ext>
                </a:extLst>
              </a:tr>
              <a:tr h="573893">
                <a:tc>
                  <a:txBody>
                    <a:bodyPr/>
                    <a:lstStyle/>
                    <a:p>
                      <a:r>
                        <a:rPr lang="en-US" altLang="zh-CN" sz="1800" dirty="0"/>
                        <a:t>The Beatles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dirty="0"/>
                    </a:p>
                  </a:txBody>
                  <a:tcPr/>
                </a:tc>
                <a:tc>
                  <a:txBody>
                    <a:bodyPr/>
                    <a:lstStyle/>
                    <a:p>
                      <a:endParaRPr lang="zh-CN" altLang="en-US" sz="1800" dirty="0"/>
                    </a:p>
                  </a:txBody>
                  <a:tcPr/>
                </a:tc>
                <a:extLst>
                  <a:ext uri="{0D108BD9-81ED-4DB2-BD59-A6C34878D82A}">
                    <a16:rowId xmlns:a16="http://schemas.microsoft.com/office/drawing/2014/main" val="10002"/>
                  </a:ext>
                </a:extLst>
              </a:tr>
              <a:tr h="573893">
                <a:tc>
                  <a:txBody>
                    <a:bodyPr/>
                    <a:lstStyle/>
                    <a:p>
                      <a:r>
                        <a:rPr lang="en-US" altLang="zh-CN" sz="1800" dirty="0"/>
                        <a:t> Eminem</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dirty="0"/>
                    </a:p>
                  </a:txBody>
                  <a:tcPr/>
                </a:tc>
                <a:tc>
                  <a:txBody>
                    <a:bodyPr/>
                    <a:lstStyle/>
                    <a:p>
                      <a:endParaRPr lang="en-US" altLang="zh-CN"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r h="573893">
                <a:tc>
                  <a:txBody>
                    <a:bodyPr/>
                    <a:lstStyle/>
                    <a:p>
                      <a:r>
                        <a:rPr lang="en-US" altLang="zh-CN" sz="1800" dirty="0"/>
                        <a:t>Dr. Seuss</a:t>
                      </a:r>
                    </a:p>
                  </a:txBody>
                  <a:tcPr/>
                </a:tc>
                <a:tc>
                  <a:txBody>
                    <a:bodyPr/>
                    <a:lstStyle/>
                    <a:p>
                      <a:endParaRPr lang="zh-CN" altLang="en-US" sz="1800" dirty="0"/>
                    </a:p>
                  </a:txBody>
                  <a:tcPr/>
                </a:tc>
                <a:tc>
                  <a:txBody>
                    <a:bodyPr/>
                    <a:lstStyle/>
                    <a:p>
                      <a:endParaRPr lang="zh-CN" altLang="en-US" sz="1800" dirty="0"/>
                    </a:p>
                  </a:txBody>
                  <a:tcPr/>
                </a:tc>
                <a:extLst>
                  <a:ext uri="{0D108BD9-81ED-4DB2-BD59-A6C34878D82A}">
                    <a16:rowId xmlns:a16="http://schemas.microsoft.com/office/drawing/2014/main" val="10004"/>
                  </a:ext>
                </a:extLst>
              </a:tr>
              <a:tr h="967814">
                <a:tc>
                  <a:txBody>
                    <a:bodyPr/>
                    <a:lstStyle/>
                    <a:p>
                      <a:r>
                        <a:rPr lang="en-US" altLang="zh-CN" sz="1800" dirty="0"/>
                        <a:t>Abraham Lincoln </a:t>
                      </a:r>
                    </a:p>
                  </a:txBody>
                  <a:tcPr/>
                </a:tc>
                <a:tc>
                  <a:txBody>
                    <a:bodyPr/>
                    <a:lstStyle/>
                    <a:p>
                      <a:endParaRPr lang="zh-CN" altLang="en-US" sz="1800" dirty="0"/>
                    </a:p>
                  </a:txBody>
                  <a:tcPr/>
                </a:tc>
                <a:tc>
                  <a:txBody>
                    <a:bodyPr/>
                    <a:lstStyle/>
                    <a:p>
                      <a:endParaRPr lang="zh-CN" altLang="en-US" sz="18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338871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a:xfrm>
            <a:off x="103221" y="780950"/>
            <a:ext cx="8933275" cy="4327677"/>
          </a:xfrm>
        </p:spPr>
        <p:txBody>
          <a:bodyPr>
            <a:noAutofit/>
          </a:bodyPr>
          <a:lstStyle/>
          <a:p>
            <a:pPr marL="0" indent="0">
              <a:buNone/>
            </a:pPr>
            <a:r>
              <a:rPr lang="en-US" altLang="zh-CN" dirty="0">
                <a:solidFill>
                  <a:schemeClr val="tx1"/>
                </a:solidFill>
                <a:latin typeface="+mn-lt"/>
              </a:rPr>
              <a:t>3) Here hobbled a bitterly disillusioned cripple, a man who held on to his sanity and his wife and his home and his job because of 14 miserable steps leading up to the back door from his garage. (Para. 10)</a:t>
            </a:r>
          </a:p>
          <a:p>
            <a:pPr marL="0" indent="0">
              <a:lnSpc>
                <a:spcPct val="90000"/>
              </a:lnSpc>
              <a:buNone/>
            </a:pPr>
            <a:r>
              <a:rPr lang="zh-CN" altLang="en-US" sz="2400" dirty="0">
                <a:solidFill>
                  <a:srgbClr val="C00000"/>
                </a:solidFill>
                <a:latin typeface="+mn-lt"/>
                <a:ea typeface="+mn-ea"/>
              </a:rPr>
              <a:t>这里一瘸一拐走着的是一个幻想破灭、内心痛苦的跛子，一个靠着从车库通往后门的那</a:t>
            </a:r>
            <a:r>
              <a:rPr lang="en-US" altLang="zh-CN" sz="2400" dirty="0">
                <a:solidFill>
                  <a:srgbClr val="C00000"/>
                </a:solidFill>
                <a:latin typeface="+mn-lt"/>
                <a:ea typeface="+mn-ea"/>
              </a:rPr>
              <a:t>14</a:t>
            </a:r>
            <a:r>
              <a:rPr lang="zh-CN" altLang="en-US" sz="2400" dirty="0">
                <a:solidFill>
                  <a:srgbClr val="C00000"/>
                </a:solidFill>
                <a:latin typeface="+mn-lt"/>
                <a:ea typeface="+mn-ea"/>
              </a:rPr>
              <a:t>级令人苦不堪言的台阶才没有失去理智、没有丢下妻子和家庭并坚持工作的男人。</a:t>
            </a:r>
            <a:endParaRPr lang="en-US" altLang="zh-CN" sz="2400" dirty="0">
              <a:solidFill>
                <a:srgbClr val="C00000"/>
              </a:solidFill>
              <a:latin typeface="+mn-lt"/>
              <a:ea typeface="+mn-ea"/>
            </a:endParaRPr>
          </a:p>
          <a:p>
            <a:pPr marL="0" indent="0">
              <a:buNone/>
            </a:pPr>
            <a:r>
              <a:rPr lang="en-US" altLang="zh-CN" dirty="0">
                <a:solidFill>
                  <a:schemeClr val="tx1"/>
                </a:solidFill>
                <a:latin typeface="+mn-lt"/>
              </a:rPr>
              <a:t>4) She went into the house and a moment later came out bundled in raincoat and hat, followed by a man who called a cheerful greeting. (Para. 15)</a:t>
            </a:r>
          </a:p>
          <a:p>
            <a:pPr marL="0" indent="0">
              <a:lnSpc>
                <a:spcPct val="90000"/>
              </a:lnSpc>
              <a:buNone/>
            </a:pPr>
            <a:r>
              <a:rPr lang="zh-CN" altLang="en-US" sz="2400" dirty="0">
                <a:solidFill>
                  <a:srgbClr val="C00000"/>
                </a:solidFill>
                <a:latin typeface="+mn-ea"/>
                <a:ea typeface="+mn-ea"/>
              </a:rPr>
              <a:t>她回到屋内，稍后裹着雨衣、戴着帽子又出来了，身后跟着个男的，愉快地跟我打招呼。</a:t>
            </a:r>
          </a:p>
        </p:txBody>
      </p:sp>
    </p:spTree>
    <p:extLst>
      <p:ext uri="{BB962C8B-B14F-4D97-AF65-F5344CB8AC3E}">
        <p14:creationId xmlns:p14="http://schemas.microsoft.com/office/powerpoint/2010/main" val="89880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Home Reading</a:t>
            </a:r>
            <a:endParaRPr kumimoji="1" lang="zh-CN" altLang="en-US" dirty="0"/>
          </a:p>
        </p:txBody>
      </p:sp>
      <p:sp>
        <p:nvSpPr>
          <p:cNvPr id="3" name="内容占位符 2"/>
          <p:cNvSpPr>
            <a:spLocks noGrp="1"/>
          </p:cNvSpPr>
          <p:nvPr>
            <p:ph idx="1"/>
          </p:nvPr>
        </p:nvSpPr>
        <p:spPr>
          <a:xfrm>
            <a:off x="103221" y="780950"/>
            <a:ext cx="8933275" cy="4327677"/>
          </a:xfrm>
        </p:spPr>
        <p:txBody>
          <a:bodyPr>
            <a:noAutofit/>
          </a:bodyPr>
          <a:lstStyle/>
          <a:p>
            <a:pPr marL="0" indent="0">
              <a:buNone/>
            </a:pPr>
            <a:r>
              <a:rPr lang="en-US" altLang="zh-CN" sz="2400" dirty="0">
                <a:solidFill>
                  <a:schemeClr val="tx1"/>
                </a:solidFill>
                <a:latin typeface="+mn-lt"/>
              </a:rPr>
              <a:t>5) I don’t remember how long I sat there after they said good night and left me, but it was long enough for me to search deep within myself and find some disturbing traits.(Para. 25)</a:t>
            </a:r>
          </a:p>
          <a:p>
            <a:pPr marL="0" indent="0">
              <a:lnSpc>
                <a:spcPct val="90000"/>
              </a:lnSpc>
              <a:buNone/>
            </a:pPr>
            <a:r>
              <a:rPr lang="zh-CN" altLang="en-US" sz="2400" dirty="0">
                <a:solidFill>
                  <a:srgbClr val="C00000"/>
                </a:solidFill>
                <a:latin typeface="+mn-lt"/>
                <a:ea typeface="+mn-ea"/>
              </a:rPr>
              <a:t>我不记得他俩道别走后我在那儿坐了多久，但时间之长，足以让我内心深刻反省，发现令自己深感不安的品行。</a:t>
            </a:r>
          </a:p>
        </p:txBody>
      </p:sp>
      <p:sp>
        <p:nvSpPr>
          <p:cNvPr id="4" name="文本框 3">
            <a:hlinkClick r:id="rId2" action="ppaction://hlinksldjump"/>
          </p:cNvPr>
          <p:cNvSpPr txBox="1"/>
          <p:nvPr/>
        </p:nvSpPr>
        <p:spPr>
          <a:xfrm>
            <a:off x="8316416" y="5233764"/>
            <a:ext cx="720080" cy="37241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19236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67544" y="81414"/>
            <a:ext cx="8206046" cy="5664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dirty="0">
                <a:solidFill>
                  <a:prstClr val="white"/>
                </a:solidFill>
              </a:rPr>
              <a:t>Before Reading</a:t>
            </a:r>
            <a:endParaRPr lang="zh-CN" altLang="en-US" dirty="0">
              <a:solidFill>
                <a:prstClr val="white"/>
              </a:solidFill>
            </a:endParaRPr>
          </a:p>
        </p:txBody>
      </p:sp>
      <p:graphicFrame>
        <p:nvGraphicFramePr>
          <p:cNvPr id="17" name="内容占位符 8"/>
          <p:cNvGraphicFramePr>
            <a:graphicFrameLocks noGrp="1"/>
          </p:cNvGraphicFramePr>
          <p:nvPr>
            <p:ph idx="1"/>
            <p:extLst>
              <p:ext uri="{D42A27DB-BD31-4B8C-83A1-F6EECF244321}">
                <p14:modId xmlns:p14="http://schemas.microsoft.com/office/powerpoint/2010/main" val="1164726616"/>
              </p:ext>
            </p:extLst>
          </p:nvPr>
        </p:nvGraphicFramePr>
        <p:xfrm>
          <a:off x="142075" y="985292"/>
          <a:ext cx="8856983" cy="3173499"/>
        </p:xfrm>
        <a:graphic>
          <a:graphicData uri="http://schemas.openxmlformats.org/drawingml/2006/table">
            <a:tbl>
              <a:tblPr firstRow="1" bandRow="1">
                <a:tableStyleId>{073A0DAA-6AF3-43AB-8588-CEC1D06C72B9}</a:tableStyleId>
              </a:tblPr>
              <a:tblGrid>
                <a:gridCol w="2020012">
                  <a:extLst>
                    <a:ext uri="{9D8B030D-6E8A-4147-A177-3AD203B41FA5}">
                      <a16:colId xmlns:a16="http://schemas.microsoft.com/office/drawing/2014/main" val="20000"/>
                    </a:ext>
                  </a:extLst>
                </a:gridCol>
                <a:gridCol w="2444483">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tblGrid>
              <a:tr h="335997">
                <a:tc>
                  <a:txBody>
                    <a:bodyPr/>
                    <a:lstStyle/>
                    <a:p>
                      <a:r>
                        <a:rPr lang="en-US" altLang="zh-CN" sz="1800" dirty="0"/>
                        <a:t>Name</a:t>
                      </a:r>
                      <a:endParaRPr lang="zh-CN" altLang="en-US" sz="1800" dirty="0"/>
                    </a:p>
                  </a:txBody>
                  <a:tcPr/>
                </a:tc>
                <a:tc>
                  <a:txBody>
                    <a:bodyPr/>
                    <a:lstStyle/>
                    <a:p>
                      <a:r>
                        <a:rPr lang="en-US" altLang="zh-CN" sz="1800" dirty="0"/>
                        <a:t>Profession</a:t>
                      </a:r>
                      <a:endParaRPr lang="zh-CN" altLang="en-US" sz="1800" dirty="0"/>
                    </a:p>
                  </a:txBody>
                  <a:tcPr/>
                </a:tc>
                <a:tc>
                  <a:txBody>
                    <a:bodyPr/>
                    <a:lstStyle/>
                    <a:p>
                      <a:r>
                        <a:rPr lang="en-US" altLang="zh-CN" sz="1800" dirty="0"/>
                        <a:t>Obstacle(s)</a:t>
                      </a:r>
                      <a:endParaRPr lang="zh-CN" altLang="en-US" sz="1800" dirty="0"/>
                    </a:p>
                  </a:txBody>
                  <a:tcPr/>
                </a:tc>
                <a:extLst>
                  <a:ext uri="{0D108BD9-81ED-4DB2-BD59-A6C34878D82A}">
                    <a16:rowId xmlns:a16="http://schemas.microsoft.com/office/drawing/2014/main" val="10000"/>
                  </a:ext>
                </a:extLst>
              </a:tr>
              <a:tr h="600107">
                <a:tc>
                  <a:txBody>
                    <a:bodyPr/>
                    <a:lstStyle/>
                    <a:p>
                      <a:r>
                        <a:rPr lang="en-US" altLang="zh-CN" sz="1800" dirty="0"/>
                        <a:t>Michael Jordan</a:t>
                      </a:r>
                    </a:p>
                  </a:txBody>
                  <a:tcPr/>
                </a:tc>
                <a:tc>
                  <a:txBody>
                    <a:bodyPr/>
                    <a:lstStyle/>
                    <a:p>
                      <a:r>
                        <a:rPr lang="en-US" altLang="zh-CN" sz="1800" dirty="0" err="1"/>
                        <a:t>basketballer</a:t>
                      </a:r>
                      <a:endParaRPr lang="en-US" altLang="zh-CN" sz="1800" dirty="0"/>
                    </a:p>
                  </a:txBody>
                  <a:tcPr/>
                </a:tc>
                <a:tc>
                  <a:txBody>
                    <a:bodyPr/>
                    <a:lstStyle/>
                    <a:p>
                      <a:r>
                        <a:rPr lang="en-US" altLang="zh-CN" sz="1800" b="0" i="0" u="none" strike="noStrike" kern="1200" baseline="0" dirty="0">
                          <a:solidFill>
                            <a:schemeClr val="dk1"/>
                          </a:solidFill>
                          <a:latin typeface="+mn-lt"/>
                          <a:ea typeface="+mn-ea"/>
                          <a:cs typeface="+mn-cs"/>
                        </a:rPr>
                        <a:t>dismissed from his high school basketball team</a:t>
                      </a:r>
                      <a:endParaRPr lang="zh-CN" altLang="en-US" sz="1800" dirty="0"/>
                    </a:p>
                  </a:txBody>
                  <a:tcPr/>
                </a:tc>
                <a:extLst>
                  <a:ext uri="{0D108BD9-81ED-4DB2-BD59-A6C34878D82A}">
                    <a16:rowId xmlns:a16="http://schemas.microsoft.com/office/drawing/2014/main" val="10001"/>
                  </a:ext>
                </a:extLst>
              </a:tr>
              <a:tr h="379554">
                <a:tc>
                  <a:txBody>
                    <a:bodyPr/>
                    <a:lstStyle/>
                    <a:p>
                      <a:r>
                        <a:rPr lang="en-US" altLang="zh-CN" sz="1800" dirty="0"/>
                        <a:t>Albert Einstein</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scientist</a:t>
                      </a:r>
                    </a:p>
                  </a:txBody>
                  <a:tcPr/>
                </a:tc>
                <a:tc>
                  <a:txBody>
                    <a:bodyPr/>
                    <a:lstStyle/>
                    <a:p>
                      <a:r>
                        <a:rPr lang="en-US" altLang="zh-CN" sz="1800" b="0" i="0" u="none" strike="noStrike" kern="1200" baseline="0" dirty="0">
                          <a:solidFill>
                            <a:schemeClr val="dk1"/>
                          </a:solidFill>
                          <a:latin typeface="+mn-lt"/>
                          <a:ea typeface="+mn-ea"/>
                          <a:cs typeface="+mn-cs"/>
                        </a:rPr>
                        <a:t>late in speech development</a:t>
                      </a:r>
                      <a:endParaRPr lang="zh-CN" altLang="en-US" sz="1800" dirty="0"/>
                    </a:p>
                  </a:txBody>
                  <a:tcPr/>
                </a:tc>
                <a:extLst>
                  <a:ext uri="{0D108BD9-81ED-4DB2-BD59-A6C34878D82A}">
                    <a16:rowId xmlns:a16="http://schemas.microsoft.com/office/drawing/2014/main" val="10002"/>
                  </a:ext>
                </a:extLst>
              </a:tr>
              <a:tr h="3795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Oprah Winfrey</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talk show host</a:t>
                      </a:r>
                    </a:p>
                  </a:txBody>
                  <a:tcPr/>
                </a:tc>
                <a:tc>
                  <a:txBody>
                    <a:bodyPr/>
                    <a:lstStyle/>
                    <a:p>
                      <a:r>
                        <a:rPr lang="en-US" altLang="zh-CN" sz="1800" b="0" i="0" u="none" strike="noStrike" kern="1200" baseline="0" dirty="0">
                          <a:solidFill>
                            <a:schemeClr val="dk1"/>
                          </a:solidFill>
                          <a:latin typeface="+mn-lt"/>
                          <a:ea typeface="+mn-ea"/>
                          <a:cs typeface="+mn-cs"/>
                        </a:rPr>
                        <a:t>demoted from her job as a news anchor</a:t>
                      </a:r>
                      <a:endParaRPr lang="zh-CN" altLang="en-US" sz="1800" dirty="0"/>
                    </a:p>
                  </a:txBody>
                  <a:tcPr/>
                </a:tc>
                <a:extLst>
                  <a:ext uri="{0D108BD9-81ED-4DB2-BD59-A6C34878D82A}">
                    <a16:rowId xmlns:a16="http://schemas.microsoft.com/office/drawing/2014/main" val="10003"/>
                  </a:ext>
                </a:extLst>
              </a:tr>
              <a:tr h="388917">
                <a:tc>
                  <a:txBody>
                    <a:bodyPr/>
                    <a:lstStyle/>
                    <a:p>
                      <a:r>
                        <a:rPr lang="en-US" altLang="zh-CN" sz="1800" dirty="0"/>
                        <a:t>Walt Disney</a:t>
                      </a:r>
                    </a:p>
                  </a:txBody>
                  <a:tcPr/>
                </a:tc>
                <a:tc>
                  <a:txBody>
                    <a:bodyPr/>
                    <a:lstStyle/>
                    <a:p>
                      <a:r>
                        <a:rPr lang="en-US" altLang="zh-CN" sz="1800" dirty="0"/>
                        <a:t>film and TV</a:t>
                      </a:r>
                      <a:r>
                        <a:rPr lang="en-US" altLang="zh-CN" sz="1800" baseline="0" dirty="0"/>
                        <a:t>  </a:t>
                      </a:r>
                      <a:r>
                        <a:rPr lang="en-US" altLang="zh-CN" sz="1800" dirty="0"/>
                        <a:t>producer</a:t>
                      </a:r>
                    </a:p>
                  </a:txBody>
                  <a:tcPr/>
                </a:tc>
                <a:tc>
                  <a:txBody>
                    <a:bodyPr/>
                    <a:lstStyle/>
                    <a:p>
                      <a:r>
                        <a:rPr lang="en-US" altLang="zh-CN" sz="1800" b="0" i="0" u="none" strike="noStrike" kern="1200" baseline="0" dirty="0">
                          <a:solidFill>
                            <a:schemeClr val="dk1"/>
                          </a:solidFill>
                          <a:latin typeface="+mn-lt"/>
                          <a:ea typeface="+mn-ea"/>
                          <a:cs typeface="+mn-cs"/>
                        </a:rPr>
                        <a:t>dismissed from a newspaper job</a:t>
                      </a:r>
                      <a:endParaRPr lang="zh-CN" altLang="en-US" sz="1800" dirty="0"/>
                    </a:p>
                  </a:txBody>
                  <a:tcPr/>
                </a:tc>
                <a:extLst>
                  <a:ext uri="{0D108BD9-81ED-4DB2-BD59-A6C34878D82A}">
                    <a16:rowId xmlns:a16="http://schemas.microsoft.com/office/drawing/2014/main" val="10004"/>
                  </a:ext>
                </a:extLst>
              </a:tr>
              <a:tr h="3795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Lionel </a:t>
                      </a:r>
                      <a:r>
                        <a:rPr lang="en-US" altLang="zh-CN" sz="1800" dirty="0" err="1"/>
                        <a:t>Messi</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footballer</a:t>
                      </a:r>
                    </a:p>
                  </a:txBody>
                  <a:tcPr/>
                </a:tc>
                <a:tc>
                  <a:txBody>
                    <a:bodyPr/>
                    <a:lstStyle/>
                    <a:p>
                      <a:r>
                        <a:rPr lang="en-US" altLang="zh-CN" sz="1800" b="0" i="0" u="none" strike="noStrike" kern="1200" baseline="0" dirty="0">
                          <a:solidFill>
                            <a:schemeClr val="dk1"/>
                          </a:solidFill>
                          <a:latin typeface="+mn-lt"/>
                          <a:ea typeface="+mn-ea"/>
                          <a:cs typeface="+mn-cs"/>
                        </a:rPr>
                        <a:t>dismissed from his football team for his small stature</a:t>
                      </a:r>
                      <a:endParaRPr lang="zh-CN" altLang="en-US" sz="1800" dirty="0"/>
                    </a:p>
                  </a:txBody>
                  <a:tcPr/>
                </a:tc>
                <a:extLst>
                  <a:ext uri="{0D108BD9-81ED-4DB2-BD59-A6C34878D82A}">
                    <a16:rowId xmlns:a16="http://schemas.microsoft.com/office/drawing/2014/main" val="10005"/>
                  </a:ext>
                </a:extLst>
              </a:tr>
              <a:tr h="3795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Steve Jobs</a:t>
                      </a:r>
                      <a:endParaRPr lang="zh-CN" alt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businessman</a:t>
                      </a:r>
                    </a:p>
                  </a:txBody>
                  <a:tcPr/>
                </a:tc>
                <a:tc>
                  <a:txBody>
                    <a:bodyPr/>
                    <a:lstStyle/>
                    <a:p>
                      <a:r>
                        <a:rPr lang="en-US" altLang="zh-CN" sz="1800" b="0" i="0" u="none" strike="noStrike" kern="1200" baseline="0" dirty="0">
                          <a:solidFill>
                            <a:schemeClr val="dk1"/>
                          </a:solidFill>
                          <a:latin typeface="+mn-lt"/>
                          <a:ea typeface="+mn-ea"/>
                          <a:cs typeface="+mn-cs"/>
                        </a:rPr>
                        <a:t>removed from the company he started</a:t>
                      </a:r>
                      <a:endParaRPr lang="zh-CN" altLang="en-US" sz="1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22029675"/>
      </p:ext>
    </p:extLst>
  </p:cSld>
  <p:clrMapOvr>
    <a:masterClrMapping/>
  </p:clrMapOvr>
</p:sld>
</file>

<file path=ppt/theme/theme1.xml><?xml version="1.0" encoding="utf-8"?>
<a:theme xmlns:a="http://schemas.openxmlformats.org/drawingml/2006/main" name="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A000120140627A44PPBG</Template>
  <TotalTime>9733</TotalTime>
  <Words>5903</Words>
  <Application>Microsoft Office PowerPoint</Application>
  <PresentationFormat>全屏显示(16:10)</PresentationFormat>
  <Paragraphs>653</Paragraphs>
  <Slides>81</Slides>
  <Notes>42</Notes>
  <HiddenSlides>0</HiddenSlides>
  <MMClips>4</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81</vt:i4>
      </vt:variant>
    </vt:vector>
  </HeadingPairs>
  <TitlesOfParts>
    <vt:vector size="91" baseType="lpstr">
      <vt:lpstr>宋体</vt:lpstr>
      <vt:lpstr>幼圆</vt:lpstr>
      <vt:lpstr>Arial</vt:lpstr>
      <vt:lpstr>Arial Black</vt:lpstr>
      <vt:lpstr>Calibri</vt:lpstr>
      <vt:lpstr>Trebuchet MS</vt:lpstr>
      <vt:lpstr>Webdings</vt:lpstr>
      <vt:lpstr>A000120140530A99PPBG</vt:lpstr>
      <vt:lpstr>1_A000120140530A99PPBG</vt:lpstr>
      <vt:lpstr>2_A000120140530A99PPBG</vt:lpstr>
      <vt:lpstr>Unit 2 Overcoming Obstacles</vt:lpstr>
      <vt:lpstr>Learning Objectives</vt:lpstr>
      <vt:lpstr>PowerPoint 演示文稿</vt:lpstr>
      <vt:lpstr>Before Reading</vt:lpstr>
      <vt:lpstr>Reference answers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 Reading</vt:lpstr>
      <vt:lpstr>In Reading – Global Reading</vt:lpstr>
      <vt:lpstr>In Reading – Global Reading</vt:lpstr>
      <vt:lpstr>PowerPoint 演示文稿</vt:lpstr>
      <vt:lpstr>In Reading – Global Reading</vt:lpstr>
      <vt:lpstr>In Reading – Detailed Reading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 Reading - Language Focus</vt:lpstr>
      <vt:lpstr>In Reading - Language Focus</vt:lpstr>
      <vt:lpstr>In Reading - Language Focus</vt:lpstr>
      <vt:lpstr>In Reading - Language Focus</vt:lpstr>
      <vt:lpstr>PowerPoint 演示文稿</vt:lpstr>
      <vt:lpstr>PowerPoint 演示文稿</vt:lpstr>
      <vt:lpstr>PowerPoint 演示文稿</vt:lpstr>
      <vt:lpstr>PowerPoint 演示文稿</vt:lpstr>
      <vt:lpstr>D R _ Sentence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After Reading</vt:lpstr>
      <vt:lpstr>After Reading</vt:lpstr>
      <vt:lpstr>After Reading</vt:lpstr>
      <vt:lpstr>After Reading</vt:lpstr>
      <vt:lpstr>After Reading</vt:lpstr>
      <vt:lpstr>After Reading</vt:lpstr>
      <vt:lpstr>After Reading</vt:lpstr>
      <vt:lpstr>After Reading  </vt:lpstr>
      <vt:lpstr>After Reading  </vt:lpstr>
      <vt:lpstr>After Reading  </vt:lpstr>
      <vt:lpstr>After Reading  </vt:lpstr>
      <vt:lpstr>Critical Thinking</vt:lpstr>
      <vt:lpstr>Critical Thinking</vt:lpstr>
      <vt:lpstr>Culture Focus</vt:lpstr>
      <vt:lpstr>Culture Focus</vt:lpstr>
      <vt:lpstr>Home Reading</vt:lpstr>
      <vt:lpstr>Home Reading</vt:lpstr>
      <vt:lpstr>Home Reading</vt:lpstr>
      <vt:lpstr>Home Reading</vt:lpstr>
      <vt:lpstr>Home Reading</vt:lpstr>
      <vt:lpstr>Home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University, My University (1)</dc:title>
  <dc:creator>NTKO</dc:creator>
  <cp:lastModifiedBy>White Chris</cp:lastModifiedBy>
  <cp:revision>835</cp:revision>
  <dcterms:created xsi:type="dcterms:W3CDTF">2015-07-31T00:36:37Z</dcterms:created>
  <dcterms:modified xsi:type="dcterms:W3CDTF">2021-12-22T00:03:45Z</dcterms:modified>
</cp:coreProperties>
</file>