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449" r:id="rId2"/>
    <p:sldId id="448" r:id="rId3"/>
    <p:sldId id="450" r:id="rId4"/>
    <p:sldId id="451" r:id="rId5"/>
    <p:sldId id="452" r:id="rId6"/>
    <p:sldId id="353" r:id="rId7"/>
    <p:sldId id="389" r:id="rId8"/>
    <p:sldId id="392" r:id="rId9"/>
    <p:sldId id="394" r:id="rId10"/>
    <p:sldId id="401" r:id="rId11"/>
    <p:sldId id="355" r:id="rId12"/>
    <p:sldId id="357" r:id="rId13"/>
    <p:sldId id="359" r:id="rId14"/>
    <p:sldId id="403" r:id="rId15"/>
    <p:sldId id="404" r:id="rId16"/>
    <p:sldId id="405" r:id="rId17"/>
    <p:sldId id="406" r:id="rId18"/>
    <p:sldId id="407" r:id="rId19"/>
    <p:sldId id="408" r:id="rId20"/>
    <p:sldId id="453" r:id="rId21"/>
    <p:sldId id="409" r:id="rId22"/>
    <p:sldId id="361" r:id="rId23"/>
    <p:sldId id="391" r:id="rId24"/>
    <p:sldId id="365" r:id="rId25"/>
    <p:sldId id="367" r:id="rId26"/>
    <p:sldId id="412" r:id="rId27"/>
    <p:sldId id="411" r:id="rId28"/>
    <p:sldId id="413" r:id="rId29"/>
    <p:sldId id="369" r:id="rId30"/>
    <p:sldId id="370" r:id="rId31"/>
    <p:sldId id="371" r:id="rId32"/>
    <p:sldId id="372" r:id="rId33"/>
    <p:sldId id="454" r:id="rId34"/>
    <p:sldId id="414" r:id="rId35"/>
    <p:sldId id="375" r:id="rId36"/>
    <p:sldId id="417" r:id="rId37"/>
    <p:sldId id="418" r:id="rId38"/>
    <p:sldId id="378" r:id="rId39"/>
    <p:sldId id="379" r:id="rId40"/>
    <p:sldId id="419" r:id="rId41"/>
    <p:sldId id="420" r:id="rId42"/>
    <p:sldId id="421" r:id="rId43"/>
    <p:sldId id="382" r:id="rId44"/>
    <p:sldId id="455" r:id="rId45"/>
    <p:sldId id="388" r:id="rId46"/>
    <p:sldId id="383" r:id="rId47"/>
    <p:sldId id="385" r:id="rId48"/>
    <p:sldId id="386" r:id="rId49"/>
    <p:sldId id="387" r:id="rId50"/>
    <p:sldId id="456" r:id="rId51"/>
  </p:sldIdLst>
  <p:sldSz cx="9144000" cy="6858000" type="screen4x3"/>
  <p:notesSz cx="6669088" cy="9820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0099FF"/>
    <a:srgbClr val="62893B"/>
    <a:srgbClr val="800000"/>
    <a:srgbClr val="FFFFCC"/>
    <a:srgbClr val="CCCC00"/>
    <a:srgbClr val="FF0000"/>
    <a:srgbClr val="FF33CC"/>
    <a:srgbClr val="CC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0" autoAdjust="0"/>
    <p:restoredTop sz="75023" autoAdjust="0"/>
  </p:normalViewPr>
  <p:slideViewPr>
    <p:cSldViewPr>
      <p:cViewPr varScale="1">
        <p:scale>
          <a:sx n="94" d="100"/>
          <a:sy n="94" d="100"/>
        </p:scale>
        <p:origin x="892" y="56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 dirty="0"/>
            </a:lvl1pPr>
          </a:lstStyle>
          <a:p>
            <a:pPr>
              <a:defRPr/>
            </a:pPr>
            <a:fld id="{D883251C-64AF-40BA-9816-14EDBEBEC3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879475" y="736600"/>
            <a:ext cx="4910138" cy="368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zh-CN" altLang="en-US" sz="1200"/>
              <a:t>清华大学</a:t>
            </a:r>
            <a:r>
              <a:rPr kumimoji="1" lang="en-US" altLang="zh-CN" sz="1200"/>
              <a:t>《</a:t>
            </a:r>
            <a:r>
              <a:rPr kumimoji="1" lang="zh-CN" altLang="en-US" sz="1200"/>
              <a:t>计算机文化基础</a:t>
            </a:r>
            <a:r>
              <a:rPr kumimoji="1" lang="en-US" altLang="zh-CN" sz="1200"/>
              <a:t>》</a:t>
            </a:r>
            <a:r>
              <a:rPr kumimoji="1" lang="zh-CN" altLang="en-US" sz="1200"/>
              <a:t>电子教案</a:t>
            </a:r>
          </a:p>
        </p:txBody>
      </p:sp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kumimoji="1" lang="en-US" altLang="zh-CN" sz="1200"/>
              <a:t>2003</a:t>
            </a:r>
            <a:r>
              <a:rPr kumimoji="1" lang="zh-CN" altLang="en-US" sz="1200"/>
              <a:t>年</a:t>
            </a:r>
            <a:r>
              <a:rPr kumimoji="1" lang="en-US" altLang="zh-CN" sz="1200"/>
              <a:t>3</a:t>
            </a:r>
            <a:r>
              <a:rPr kumimoji="1" lang="zh-CN" altLang="en-US" sz="1200"/>
              <a:t>月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889000" y="9166225"/>
            <a:ext cx="49657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2F80C96D-7A99-46A3-BD1B-A5257E8A4CCF}" type="slidenum">
              <a:rPr lang="en-US" altLang="zh-CN" sz="1200"/>
              <a:pPr algn="ctr" eaLnBrk="1" hangingPunct="1"/>
              <a:t>‹#›</a:t>
            </a:fld>
            <a:r>
              <a:rPr lang="en-US" altLang="zh-CN" sz="1200"/>
              <a:t> </a:t>
            </a:r>
            <a:r>
              <a:rPr lang="zh-CN" altLang="en-US" sz="1200"/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6750" y="4664075"/>
            <a:ext cx="5335588" cy="4419600"/>
          </a:xfrm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882650" y="736600"/>
            <a:ext cx="4908550" cy="3681413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89000" y="4662488"/>
            <a:ext cx="4891088" cy="4421187"/>
          </a:xfrm>
          <a:ln>
            <a:headEnd/>
            <a:tailEnd/>
          </a:ln>
        </p:spPr>
        <p:txBody>
          <a:bodyPr lIns="88270" tIns="44135" rIns="88270" bIns="44135"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6750" y="4664075"/>
            <a:ext cx="5335588" cy="4419600"/>
          </a:xfrm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6750" y="4664075"/>
            <a:ext cx="5335588" cy="4419600"/>
          </a:xfrm>
          <a:ln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单击以编辑母版副标题样式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522169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8450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1974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19747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95651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832886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76400"/>
            <a:ext cx="3238500" cy="38862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05300" y="1676400"/>
            <a:ext cx="3238500" cy="38862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081242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76400"/>
            <a:ext cx="66294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02144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3238500" cy="18669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305300" y="1676400"/>
            <a:ext cx="3238500" cy="18669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14400" y="3695700"/>
            <a:ext cx="3238500" cy="18669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305300" y="3695700"/>
            <a:ext cx="3238500" cy="18669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64147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4624"/>
            <a:ext cx="7886700" cy="759619"/>
          </a:xfrm>
          <a:prstGeom prst="rect">
            <a:avLst/>
          </a:prstGeom>
        </p:spPr>
        <p:txBody>
          <a:bodyPr/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7886699" cy="38862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u"/>
              <a:defRPr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 sz="240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 sz="200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 sz="1800"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62251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338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3238500" cy="38862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05300" y="1676400"/>
            <a:ext cx="3238500" cy="3886200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56031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9611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776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35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737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14400" y="1676400"/>
            <a:ext cx="6629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Rectangle 23"/>
          <p:cNvSpPr>
            <a:spLocks noChangeArrowheads="1"/>
          </p:cNvSpPr>
          <p:nvPr/>
        </p:nvSpPr>
        <p:spPr bwMode="auto">
          <a:xfrm flipH="1">
            <a:off x="3708400" y="6248400"/>
            <a:ext cx="51625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4408CE-3D26-4EAA-9B9B-56749FD5A490}" type="slidenum">
              <a:rPr lang="en-US" altLang="zh-CN" b="1">
                <a:solidFill>
                  <a:srgbClr val="5F5F5F"/>
                </a:solidFill>
                <a:latin typeface="Arial" panose="020B0604020202020204" pitchFamily="34" charset="0"/>
              </a:rPr>
              <a:pPr algn="r" eaLnBrk="1" hangingPunct="1"/>
              <a:t>‹#›</a:t>
            </a:fld>
            <a:endParaRPr lang="en-US" altLang="zh-CN" b="1">
              <a:solidFill>
                <a:srgbClr val="5F5F5F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-6723"/>
            <a:ext cx="9144000" cy="620688"/>
          </a:xfrm>
          <a:prstGeom prst="rect">
            <a:avLst/>
          </a:prstGeom>
          <a:solidFill>
            <a:srgbClr val="DDDAEC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51912" y="26650"/>
            <a:ext cx="792088" cy="784900"/>
          </a:xfrm>
          <a:prstGeom prst="ellipse">
            <a:avLst/>
          </a:prstGeom>
          <a:ln w="1270" cap="rnd" cmpd="sng">
            <a:solidFill>
              <a:srgbClr val="CAD4F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44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36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rgbClr val="4D4D4D"/>
          </a:solidFill>
          <a:latin typeface="+mn-lt"/>
          <a:ea typeface="+mn-ea"/>
          <a:cs typeface="+mn-cs"/>
        </a:defRPr>
      </a:lvl3pPr>
      <a:lvl4pPr marL="15621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3600" kern="1200">
          <a:solidFill>
            <a:srgbClr val="4D4D4D"/>
          </a:solidFill>
          <a:latin typeface="+mn-lt"/>
          <a:ea typeface="+mn-ea"/>
          <a:cs typeface="+mn-cs"/>
        </a:defRPr>
      </a:lvl4pPr>
      <a:lvl5pPr marL="1981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6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35"/>
          <p:cNvSpPr txBox="1">
            <a:spLocks noChangeArrowheads="1"/>
          </p:cNvSpPr>
          <p:nvPr/>
        </p:nvSpPr>
        <p:spPr bwMode="auto">
          <a:xfrm>
            <a:off x="827088" y="1125538"/>
            <a:ext cx="7848600" cy="13668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60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>
              <a:defRPr/>
            </a:pPr>
            <a:r>
              <a:rPr kumimoji="1" lang="zh-CN" altLang="en-US" sz="8800" smtClean="0">
                <a:solidFill>
                  <a:srgbClr val="CC0000"/>
                </a:solidFill>
                <a:latin typeface="Arial Black" panose="020B0A04020102020204" pitchFamily="34" charset="0"/>
                <a:ea typeface="方正舒体" panose="02010601030101010101" pitchFamily="2" charset="-122"/>
              </a:rPr>
              <a:t>第四章</a:t>
            </a:r>
            <a:endParaRPr kumimoji="1" lang="zh-CN" altLang="en-US" sz="8800" dirty="0">
              <a:solidFill>
                <a:srgbClr val="CC0000"/>
              </a:solidFill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5" name="WordArt 38"/>
          <p:cNvSpPr>
            <a:spLocks noChangeArrowheads="1" noChangeShapeType="1" noTextEdit="1"/>
          </p:cNvSpPr>
          <p:nvPr/>
        </p:nvSpPr>
        <p:spPr bwMode="auto">
          <a:xfrm>
            <a:off x="1547813" y="3068638"/>
            <a:ext cx="6408737" cy="17287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4400" b="1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选择结构程序设计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39952" y="5384200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smtClean="0">
                <a:latin typeface="楷体" panose="02010609060101010101" pitchFamily="49" charset="-122"/>
                <a:ea typeface="楷体" panose="02010609060101010101" pitchFamily="49" charset="-122"/>
              </a:rPr>
              <a:t>陈丽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61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idx="1"/>
          </p:nvPr>
        </p:nvSpPr>
        <p:spPr>
          <a:xfrm>
            <a:off x="436563" y="939801"/>
            <a:ext cx="8534400" cy="3276600"/>
          </a:xfrm>
        </p:spPr>
        <p:txBody>
          <a:bodyPr lIns="91440" tIns="45720" rIns="91440" bIns="45720"/>
          <a:lstStyle/>
          <a:p>
            <a:pPr algn="just" defTabSz="914400">
              <a:buFont typeface="Wingdings" panose="05000000000000000000" pitchFamily="2" charset="2"/>
              <a:buChar char="u"/>
            </a:pPr>
            <a:r>
              <a:rPr lang="zh-CN" altLang="en-US" sz="2600" b="1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运算规则</a:t>
            </a:r>
          </a:p>
          <a:p>
            <a:pPr marL="0" indent="0" algn="just" defTabSz="914400">
              <a:buFontTx/>
              <a:buNone/>
            </a:pPr>
            <a:r>
              <a:rPr lang="zh-CN" altLang="en-US" sz="2600" b="1" smtClean="0"/>
              <a:t>  </a:t>
            </a:r>
            <a:r>
              <a:rPr lang="en-US" altLang="zh-CN" sz="2600" b="1" smtClean="0"/>
              <a:t>1</a:t>
            </a:r>
            <a:r>
              <a:rPr lang="zh-CN" altLang="en-US" sz="2600" b="1" smtClean="0"/>
              <a:t>）</a:t>
            </a:r>
            <a:r>
              <a:rPr lang="en-US" altLang="zh-CN" sz="2600" b="1" smtClean="0">
                <a:solidFill>
                  <a:srgbClr val="0000FF"/>
                </a:solidFill>
              </a:rPr>
              <a:t>&amp;&amp;</a:t>
            </a:r>
            <a:r>
              <a:rPr lang="zh-CN" altLang="en-US" sz="2600" b="1" smtClean="0"/>
              <a:t>：</a:t>
            </a:r>
            <a:r>
              <a:rPr lang="zh-CN" altLang="en-US" sz="2600" b="1" smtClean="0">
                <a:latin typeface="楷体" panose="02010609060101010101" pitchFamily="49" charset="-122"/>
                <a:ea typeface="楷体" panose="02010609060101010101" pitchFamily="49" charset="-122"/>
              </a:rPr>
              <a:t>当且仅当两个运算量的值都为“真”时，运算结果为“真”，否则为“假”。</a:t>
            </a:r>
            <a:r>
              <a:rPr lang="zh-CN" altLang="en-US" sz="26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（全真既真）</a:t>
            </a:r>
          </a:p>
          <a:p>
            <a:pPr marL="0" indent="0" algn="just" defTabSz="914400">
              <a:buFontTx/>
              <a:buNone/>
            </a:pPr>
            <a:r>
              <a:rPr lang="zh-CN" altLang="en-US" sz="2600" b="1" smtClean="0"/>
              <a:t>  </a:t>
            </a:r>
            <a:r>
              <a:rPr lang="en-US" altLang="zh-CN" sz="2600" b="1" smtClean="0"/>
              <a:t>2</a:t>
            </a:r>
            <a:r>
              <a:rPr lang="zh-CN" altLang="en-US" sz="2600" b="1" smtClean="0"/>
              <a:t>） </a:t>
            </a:r>
            <a:r>
              <a:rPr lang="en-US" altLang="zh-CN" sz="2600" b="1" smtClean="0">
                <a:solidFill>
                  <a:srgbClr val="0000FF"/>
                </a:solidFill>
              </a:rPr>
              <a:t>||</a:t>
            </a:r>
            <a:r>
              <a:rPr lang="en-US" altLang="zh-CN" sz="2600" b="1" smtClean="0"/>
              <a:t> </a:t>
            </a:r>
            <a:r>
              <a:rPr lang="zh-CN" altLang="en-US" sz="2600" b="1" smtClean="0"/>
              <a:t>：</a:t>
            </a:r>
            <a:r>
              <a:rPr lang="zh-CN" altLang="en-US" sz="2600" b="1" smtClean="0">
                <a:latin typeface="楷体" panose="02010609060101010101" pitchFamily="49" charset="-122"/>
                <a:ea typeface="楷体" panose="02010609060101010101" pitchFamily="49" charset="-122"/>
              </a:rPr>
              <a:t>当且仅当两个运算量的值都为“假”时，运算结果为“假”，否则为“真”。</a:t>
            </a:r>
            <a:r>
              <a:rPr lang="zh-CN" altLang="en-US" sz="26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（一真既真）</a:t>
            </a:r>
          </a:p>
          <a:p>
            <a:pPr marL="0" indent="0" algn="just" defTabSz="914400">
              <a:buFontTx/>
              <a:buNone/>
            </a:pPr>
            <a:r>
              <a:rPr lang="zh-CN" altLang="en-US" sz="2600" b="1" smtClean="0"/>
              <a:t>  </a:t>
            </a:r>
            <a:r>
              <a:rPr lang="en-US" altLang="zh-CN" sz="2600" b="1" smtClean="0"/>
              <a:t>3</a:t>
            </a:r>
            <a:r>
              <a:rPr lang="zh-CN" altLang="en-US" sz="2600" b="1" smtClean="0"/>
              <a:t>） </a:t>
            </a:r>
            <a:r>
              <a:rPr lang="en-US" altLang="zh-CN" sz="2600" b="1" smtClean="0">
                <a:solidFill>
                  <a:srgbClr val="0000FF"/>
                </a:solidFill>
              </a:rPr>
              <a:t>! </a:t>
            </a:r>
            <a:r>
              <a:rPr lang="en-US" altLang="zh-CN" sz="2600" b="1" smtClean="0"/>
              <a:t> </a:t>
            </a:r>
            <a:r>
              <a:rPr lang="zh-CN" altLang="en-US" sz="2600" b="1" smtClean="0"/>
              <a:t>：</a:t>
            </a:r>
            <a:r>
              <a:rPr lang="zh-CN" altLang="en-US" sz="2600" b="1" smtClean="0">
                <a:latin typeface="楷体" panose="02010609060101010101" pitchFamily="49" charset="-122"/>
                <a:ea typeface="楷体" panose="02010609060101010101" pitchFamily="49" charset="-122"/>
              </a:rPr>
              <a:t>当运算量的值为“真”时，运算结果为“假”；当运算量的值为“假”时，运算结果为“真”。</a:t>
            </a:r>
            <a:r>
              <a:rPr lang="zh-CN" altLang="en-US" sz="26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（取反）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-4761"/>
            <a:ext cx="9144000" cy="838200"/>
          </a:xfrm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kumimoji="1" lang="zh-CN" altLang="en-US" sz="4000" b="0" smtClean="0">
                <a:solidFill>
                  <a:schemeClr val="tx1"/>
                </a:solidFill>
              </a:rPr>
              <a:t>逻辑运算</a:t>
            </a:r>
            <a:r>
              <a:rPr kumimoji="1" lang="zh-CN" altLang="en-US" sz="4000" b="0" dirty="0">
                <a:solidFill>
                  <a:schemeClr val="tx1"/>
                </a:solidFill>
              </a:rPr>
              <a:t>符和逻辑表达式</a:t>
            </a:r>
          </a:p>
        </p:txBody>
      </p:sp>
      <p:grpSp>
        <p:nvGrpSpPr>
          <p:cNvPr id="689157" name="Group 5"/>
          <p:cNvGrpSpPr>
            <a:grpSpLocks/>
          </p:cNvGrpSpPr>
          <p:nvPr/>
        </p:nvGrpSpPr>
        <p:grpSpPr bwMode="auto">
          <a:xfrm>
            <a:off x="2195736" y="2636912"/>
            <a:ext cx="5867400" cy="2155825"/>
            <a:chOff x="1104" y="1282"/>
            <a:chExt cx="3696" cy="1358"/>
          </a:xfrm>
        </p:grpSpPr>
        <p:grpSp>
          <p:nvGrpSpPr>
            <p:cNvPr id="21531" name="Group 6"/>
            <p:cNvGrpSpPr>
              <a:grpSpLocks/>
            </p:cNvGrpSpPr>
            <p:nvPr/>
          </p:nvGrpSpPr>
          <p:grpSpPr bwMode="auto">
            <a:xfrm>
              <a:off x="1104" y="1296"/>
              <a:ext cx="3696" cy="1344"/>
              <a:chOff x="1032" y="2784"/>
              <a:chExt cx="3924" cy="1344"/>
            </a:xfrm>
          </p:grpSpPr>
          <p:sp>
            <p:nvSpPr>
              <p:cNvPr id="21551" name="Rectangle 7"/>
              <p:cNvSpPr>
                <a:spLocks noChangeArrowheads="1"/>
              </p:cNvSpPr>
              <p:nvPr/>
            </p:nvSpPr>
            <p:spPr bwMode="auto">
              <a:xfrm>
                <a:off x="1032" y="2784"/>
                <a:ext cx="3924" cy="134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/>
              </a:p>
            </p:txBody>
          </p:sp>
          <p:sp>
            <p:nvSpPr>
              <p:cNvPr id="21552" name="Line 8"/>
              <p:cNvSpPr>
                <a:spLocks noChangeShapeType="1"/>
              </p:cNvSpPr>
              <p:nvPr/>
            </p:nvSpPr>
            <p:spPr bwMode="auto">
              <a:xfrm>
                <a:off x="1032" y="3036"/>
                <a:ext cx="39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3" name="Line 9"/>
              <p:cNvSpPr>
                <a:spLocks noChangeShapeType="1"/>
              </p:cNvSpPr>
              <p:nvPr/>
            </p:nvSpPr>
            <p:spPr bwMode="auto">
              <a:xfrm>
                <a:off x="1032" y="3304"/>
                <a:ext cx="39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4" name="Line 10"/>
              <p:cNvSpPr>
                <a:spLocks noChangeShapeType="1"/>
              </p:cNvSpPr>
              <p:nvPr/>
            </p:nvSpPr>
            <p:spPr bwMode="auto">
              <a:xfrm>
                <a:off x="1032" y="3572"/>
                <a:ext cx="39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5" name="Line 11"/>
              <p:cNvSpPr>
                <a:spLocks noChangeShapeType="1"/>
              </p:cNvSpPr>
              <p:nvPr/>
            </p:nvSpPr>
            <p:spPr bwMode="auto">
              <a:xfrm>
                <a:off x="1032" y="3840"/>
                <a:ext cx="392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32" name="Line 12"/>
            <p:cNvSpPr>
              <a:spLocks noChangeShapeType="1"/>
            </p:cNvSpPr>
            <p:nvPr/>
          </p:nvSpPr>
          <p:spPr bwMode="auto">
            <a:xfrm>
              <a:off x="1716" y="1284"/>
              <a:ext cx="1" cy="13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Line 13"/>
            <p:cNvSpPr>
              <a:spLocks noChangeShapeType="1"/>
            </p:cNvSpPr>
            <p:nvPr/>
          </p:nvSpPr>
          <p:spPr bwMode="auto">
            <a:xfrm>
              <a:off x="2331" y="1284"/>
              <a:ext cx="1" cy="13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14"/>
            <p:cNvSpPr>
              <a:spLocks noChangeShapeType="1"/>
            </p:cNvSpPr>
            <p:nvPr/>
          </p:nvSpPr>
          <p:spPr bwMode="auto">
            <a:xfrm>
              <a:off x="2946" y="1284"/>
              <a:ext cx="1" cy="13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15"/>
            <p:cNvSpPr>
              <a:spLocks noChangeShapeType="1"/>
            </p:cNvSpPr>
            <p:nvPr/>
          </p:nvSpPr>
          <p:spPr bwMode="auto">
            <a:xfrm>
              <a:off x="3561" y="1284"/>
              <a:ext cx="1" cy="13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Line 16"/>
            <p:cNvSpPr>
              <a:spLocks noChangeShapeType="1"/>
            </p:cNvSpPr>
            <p:nvPr/>
          </p:nvSpPr>
          <p:spPr bwMode="auto">
            <a:xfrm>
              <a:off x="4176" y="1284"/>
              <a:ext cx="1" cy="13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Text Box 17"/>
            <p:cNvSpPr txBox="1">
              <a:spLocks noChangeArrowheads="1"/>
            </p:cNvSpPr>
            <p:nvPr/>
          </p:nvSpPr>
          <p:spPr bwMode="auto">
            <a:xfrm>
              <a:off x="1323" y="128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1538" name="Text Box 18"/>
            <p:cNvSpPr txBox="1">
              <a:spLocks noChangeArrowheads="1"/>
            </p:cNvSpPr>
            <p:nvPr/>
          </p:nvSpPr>
          <p:spPr bwMode="auto">
            <a:xfrm>
              <a:off x="1930" y="1282"/>
              <a:ext cx="1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1539" name="Text Box 19"/>
            <p:cNvSpPr txBox="1">
              <a:spLocks noChangeArrowheads="1"/>
            </p:cNvSpPr>
            <p:nvPr/>
          </p:nvSpPr>
          <p:spPr bwMode="auto">
            <a:xfrm>
              <a:off x="2537" y="128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!a</a:t>
              </a:r>
            </a:p>
          </p:txBody>
        </p:sp>
        <p:sp>
          <p:nvSpPr>
            <p:cNvPr id="21540" name="Text Box 20"/>
            <p:cNvSpPr txBox="1">
              <a:spLocks noChangeArrowheads="1"/>
            </p:cNvSpPr>
            <p:nvPr/>
          </p:nvSpPr>
          <p:spPr bwMode="auto">
            <a:xfrm>
              <a:off x="3144" y="128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!b</a:t>
              </a:r>
            </a:p>
          </p:txBody>
        </p:sp>
        <p:sp>
          <p:nvSpPr>
            <p:cNvPr id="21541" name="Text Box 21"/>
            <p:cNvSpPr txBox="1">
              <a:spLocks noChangeArrowheads="1"/>
            </p:cNvSpPr>
            <p:nvPr/>
          </p:nvSpPr>
          <p:spPr bwMode="auto">
            <a:xfrm>
              <a:off x="3655" y="1282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a&amp;&amp;b</a:t>
              </a:r>
            </a:p>
          </p:txBody>
        </p:sp>
        <p:sp>
          <p:nvSpPr>
            <p:cNvPr id="21542" name="Text Box 22"/>
            <p:cNvSpPr txBox="1">
              <a:spLocks noChangeArrowheads="1"/>
            </p:cNvSpPr>
            <p:nvPr/>
          </p:nvSpPr>
          <p:spPr bwMode="auto">
            <a:xfrm>
              <a:off x="4299" y="1294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a||b</a:t>
              </a:r>
            </a:p>
          </p:txBody>
        </p:sp>
        <p:sp>
          <p:nvSpPr>
            <p:cNvPr id="21543" name="Text Box 23"/>
            <p:cNvSpPr txBox="1">
              <a:spLocks noChangeArrowheads="1"/>
            </p:cNvSpPr>
            <p:nvPr/>
          </p:nvSpPr>
          <p:spPr bwMode="auto">
            <a:xfrm>
              <a:off x="1263" y="1510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  <p:sp>
          <p:nvSpPr>
            <p:cNvPr id="21544" name="Text Box 24"/>
            <p:cNvSpPr txBox="1">
              <a:spLocks noChangeArrowheads="1"/>
            </p:cNvSpPr>
            <p:nvPr/>
          </p:nvSpPr>
          <p:spPr bwMode="auto">
            <a:xfrm>
              <a:off x="1875" y="17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21545" name="Text Box 25"/>
            <p:cNvSpPr txBox="1">
              <a:spLocks noChangeArrowheads="1"/>
            </p:cNvSpPr>
            <p:nvPr/>
          </p:nvSpPr>
          <p:spPr bwMode="auto">
            <a:xfrm>
              <a:off x="1875" y="1510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  <p:sp>
          <p:nvSpPr>
            <p:cNvPr id="21546" name="Text Box 26"/>
            <p:cNvSpPr txBox="1">
              <a:spLocks noChangeArrowheads="1"/>
            </p:cNvSpPr>
            <p:nvPr/>
          </p:nvSpPr>
          <p:spPr bwMode="auto">
            <a:xfrm>
              <a:off x="1275" y="20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21547" name="Text Box 27"/>
            <p:cNvSpPr txBox="1">
              <a:spLocks noChangeArrowheads="1"/>
            </p:cNvSpPr>
            <p:nvPr/>
          </p:nvSpPr>
          <p:spPr bwMode="auto">
            <a:xfrm>
              <a:off x="1875" y="232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21548" name="Text Box 28"/>
            <p:cNvSpPr txBox="1">
              <a:spLocks noChangeArrowheads="1"/>
            </p:cNvSpPr>
            <p:nvPr/>
          </p:nvSpPr>
          <p:spPr bwMode="auto">
            <a:xfrm>
              <a:off x="1263" y="232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21549" name="Text Box 29"/>
            <p:cNvSpPr txBox="1">
              <a:spLocks noChangeArrowheads="1"/>
            </p:cNvSpPr>
            <p:nvPr/>
          </p:nvSpPr>
          <p:spPr bwMode="auto">
            <a:xfrm>
              <a:off x="1263" y="17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  <p:sp>
          <p:nvSpPr>
            <p:cNvPr id="21550" name="Text Box 30"/>
            <p:cNvSpPr txBox="1">
              <a:spLocks noChangeArrowheads="1"/>
            </p:cNvSpPr>
            <p:nvPr/>
          </p:nvSpPr>
          <p:spPr bwMode="auto">
            <a:xfrm>
              <a:off x="1887" y="20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</p:grpSp>
      <p:grpSp>
        <p:nvGrpSpPr>
          <p:cNvPr id="689183" name="Group 31"/>
          <p:cNvGrpSpPr>
            <a:grpSpLocks/>
          </p:cNvGrpSpPr>
          <p:nvPr/>
        </p:nvGrpSpPr>
        <p:grpSpPr bwMode="auto">
          <a:xfrm>
            <a:off x="6348413" y="3025775"/>
            <a:ext cx="454025" cy="1692275"/>
            <a:chOff x="3711" y="1510"/>
            <a:chExt cx="286" cy="1066"/>
          </a:xfrm>
        </p:grpSpPr>
        <p:sp>
          <p:nvSpPr>
            <p:cNvPr id="21527" name="Text Box 32"/>
            <p:cNvSpPr txBox="1">
              <a:spLocks noChangeArrowheads="1"/>
            </p:cNvSpPr>
            <p:nvPr/>
          </p:nvSpPr>
          <p:spPr bwMode="auto">
            <a:xfrm>
              <a:off x="3711" y="1510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  <p:sp>
          <p:nvSpPr>
            <p:cNvPr id="21528" name="Text Box 33"/>
            <p:cNvSpPr txBox="1">
              <a:spLocks noChangeArrowheads="1"/>
            </p:cNvSpPr>
            <p:nvPr/>
          </p:nvSpPr>
          <p:spPr bwMode="auto">
            <a:xfrm>
              <a:off x="3711" y="232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21529" name="Text Box 34"/>
            <p:cNvSpPr txBox="1">
              <a:spLocks noChangeArrowheads="1"/>
            </p:cNvSpPr>
            <p:nvPr/>
          </p:nvSpPr>
          <p:spPr bwMode="auto">
            <a:xfrm>
              <a:off x="3711" y="17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21530" name="Text Box 35"/>
            <p:cNvSpPr txBox="1">
              <a:spLocks noChangeArrowheads="1"/>
            </p:cNvSpPr>
            <p:nvPr/>
          </p:nvSpPr>
          <p:spPr bwMode="auto">
            <a:xfrm>
              <a:off x="3723" y="20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</p:grpSp>
      <p:grpSp>
        <p:nvGrpSpPr>
          <p:cNvPr id="689188" name="Group 36"/>
          <p:cNvGrpSpPr>
            <a:grpSpLocks/>
          </p:cNvGrpSpPr>
          <p:nvPr/>
        </p:nvGrpSpPr>
        <p:grpSpPr bwMode="auto">
          <a:xfrm>
            <a:off x="4433888" y="3025775"/>
            <a:ext cx="454025" cy="1692275"/>
            <a:chOff x="2505" y="1510"/>
            <a:chExt cx="286" cy="1066"/>
          </a:xfrm>
        </p:grpSpPr>
        <p:sp>
          <p:nvSpPr>
            <p:cNvPr id="21523" name="Text Box 37"/>
            <p:cNvSpPr txBox="1">
              <a:spLocks noChangeArrowheads="1"/>
            </p:cNvSpPr>
            <p:nvPr/>
          </p:nvSpPr>
          <p:spPr bwMode="auto">
            <a:xfrm>
              <a:off x="2505" y="1510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21524" name="Text Box 38"/>
            <p:cNvSpPr txBox="1">
              <a:spLocks noChangeArrowheads="1"/>
            </p:cNvSpPr>
            <p:nvPr/>
          </p:nvSpPr>
          <p:spPr bwMode="auto">
            <a:xfrm>
              <a:off x="2505" y="17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21525" name="Text Box 39"/>
            <p:cNvSpPr txBox="1">
              <a:spLocks noChangeArrowheads="1"/>
            </p:cNvSpPr>
            <p:nvPr/>
          </p:nvSpPr>
          <p:spPr bwMode="auto">
            <a:xfrm>
              <a:off x="2505" y="232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  <p:sp>
          <p:nvSpPr>
            <p:cNvPr id="21526" name="Text Box 40"/>
            <p:cNvSpPr txBox="1">
              <a:spLocks noChangeArrowheads="1"/>
            </p:cNvSpPr>
            <p:nvPr/>
          </p:nvSpPr>
          <p:spPr bwMode="auto">
            <a:xfrm>
              <a:off x="2517" y="20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</p:grpSp>
      <p:grpSp>
        <p:nvGrpSpPr>
          <p:cNvPr id="689193" name="Group 41"/>
          <p:cNvGrpSpPr>
            <a:grpSpLocks/>
          </p:cNvGrpSpPr>
          <p:nvPr/>
        </p:nvGrpSpPr>
        <p:grpSpPr bwMode="auto">
          <a:xfrm>
            <a:off x="5367338" y="3025775"/>
            <a:ext cx="454025" cy="1692275"/>
            <a:chOff x="3093" y="1510"/>
            <a:chExt cx="286" cy="1066"/>
          </a:xfrm>
        </p:grpSpPr>
        <p:sp>
          <p:nvSpPr>
            <p:cNvPr id="21519" name="Text Box 42"/>
            <p:cNvSpPr txBox="1">
              <a:spLocks noChangeArrowheads="1"/>
            </p:cNvSpPr>
            <p:nvPr/>
          </p:nvSpPr>
          <p:spPr bwMode="auto">
            <a:xfrm>
              <a:off x="3093" y="1510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21520" name="Text Box 43"/>
            <p:cNvSpPr txBox="1">
              <a:spLocks noChangeArrowheads="1"/>
            </p:cNvSpPr>
            <p:nvPr/>
          </p:nvSpPr>
          <p:spPr bwMode="auto">
            <a:xfrm>
              <a:off x="3105" y="20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21521" name="Text Box 44"/>
            <p:cNvSpPr txBox="1">
              <a:spLocks noChangeArrowheads="1"/>
            </p:cNvSpPr>
            <p:nvPr/>
          </p:nvSpPr>
          <p:spPr bwMode="auto">
            <a:xfrm>
              <a:off x="3093" y="232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  <p:sp>
          <p:nvSpPr>
            <p:cNvPr id="21522" name="Text Box 45"/>
            <p:cNvSpPr txBox="1">
              <a:spLocks noChangeArrowheads="1"/>
            </p:cNvSpPr>
            <p:nvPr/>
          </p:nvSpPr>
          <p:spPr bwMode="auto">
            <a:xfrm>
              <a:off x="3093" y="17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</p:grpSp>
      <p:grpSp>
        <p:nvGrpSpPr>
          <p:cNvPr id="689198" name="Group 46"/>
          <p:cNvGrpSpPr>
            <a:grpSpLocks/>
          </p:cNvGrpSpPr>
          <p:nvPr/>
        </p:nvGrpSpPr>
        <p:grpSpPr bwMode="auto">
          <a:xfrm>
            <a:off x="7291388" y="3025775"/>
            <a:ext cx="454025" cy="1692275"/>
            <a:chOff x="4305" y="1510"/>
            <a:chExt cx="286" cy="1066"/>
          </a:xfrm>
        </p:grpSpPr>
        <p:sp>
          <p:nvSpPr>
            <p:cNvPr id="21515" name="Text Box 47"/>
            <p:cNvSpPr txBox="1">
              <a:spLocks noChangeArrowheads="1"/>
            </p:cNvSpPr>
            <p:nvPr/>
          </p:nvSpPr>
          <p:spPr bwMode="auto">
            <a:xfrm>
              <a:off x="4305" y="1510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  <p:sp>
          <p:nvSpPr>
            <p:cNvPr id="21516" name="Text Box 48"/>
            <p:cNvSpPr txBox="1">
              <a:spLocks noChangeArrowheads="1"/>
            </p:cNvSpPr>
            <p:nvPr/>
          </p:nvSpPr>
          <p:spPr bwMode="auto">
            <a:xfrm>
              <a:off x="4305" y="232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</p:txBody>
        </p:sp>
        <p:sp>
          <p:nvSpPr>
            <p:cNvPr id="21517" name="Text Box 49"/>
            <p:cNvSpPr txBox="1">
              <a:spLocks noChangeArrowheads="1"/>
            </p:cNvSpPr>
            <p:nvPr/>
          </p:nvSpPr>
          <p:spPr bwMode="auto">
            <a:xfrm>
              <a:off x="4305" y="17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  <p:sp>
          <p:nvSpPr>
            <p:cNvPr id="21518" name="Text Box 50"/>
            <p:cNvSpPr txBox="1">
              <a:spLocks noChangeArrowheads="1"/>
            </p:cNvSpPr>
            <p:nvPr/>
          </p:nvSpPr>
          <p:spPr bwMode="auto">
            <a:xfrm>
              <a:off x="4317" y="2086"/>
              <a:ext cx="2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</a:t>
              </a:r>
            </a:p>
          </p:txBody>
        </p:sp>
      </p:grpSp>
      <p:sp>
        <p:nvSpPr>
          <p:cNvPr id="689203" name="Rectangle 51"/>
          <p:cNvSpPr>
            <a:spLocks noChangeArrowheads="1"/>
          </p:cNvSpPr>
          <p:nvPr/>
        </p:nvSpPr>
        <p:spPr bwMode="auto">
          <a:xfrm>
            <a:off x="533400" y="4508500"/>
            <a:ext cx="6400800" cy="19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110000"/>
            </a:pPr>
            <a:endParaRPr lang="en-US" altLang="zh-CN" b="1">
              <a:latin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110000"/>
            </a:pP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例如，假定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</a:rPr>
              <a:t>x=5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110000"/>
            </a:pPr>
            <a:r>
              <a:rPr lang="zh-CN" altLang="en-US" b="1">
                <a:latin typeface="Tahoma" panose="020B0604030504040204" pitchFamily="34" charset="0"/>
              </a:rPr>
              <a:t>  </a:t>
            </a:r>
            <a:r>
              <a:rPr lang="en-US" altLang="zh-CN" b="1" smtClean="0">
                <a:latin typeface="Tahoma" panose="020B0604030504040204" pitchFamily="34" charset="0"/>
              </a:rPr>
              <a:t>(</a:t>
            </a:r>
            <a:r>
              <a:rPr lang="en-US" altLang="zh-CN" b="1">
                <a:latin typeface="Tahoma" panose="020B0604030504040204" pitchFamily="34" charset="0"/>
              </a:rPr>
              <a:t>x&gt;=0) </a:t>
            </a:r>
            <a:r>
              <a:rPr lang="en-US" altLang="zh-CN" b="1" smtClean="0">
                <a:latin typeface="Tahoma" panose="020B0604030504040204" pitchFamily="34" charset="0"/>
              </a:rPr>
              <a:t>&amp;&amp; </a:t>
            </a:r>
            <a:r>
              <a:rPr lang="en-US" altLang="zh-CN" b="1">
                <a:latin typeface="Tahoma" panose="020B0604030504040204" pitchFamily="34" charset="0"/>
              </a:rPr>
              <a:t>(x&lt;10</a:t>
            </a:r>
            <a:r>
              <a:rPr lang="en-US" altLang="zh-CN" b="1" smtClean="0">
                <a:latin typeface="Tahoma" panose="020B0604030504040204" pitchFamily="34" charset="0"/>
              </a:rPr>
              <a:t>) </a:t>
            </a:r>
            <a:r>
              <a:rPr lang="en-US" altLang="zh-CN" b="1" smtClean="0">
                <a:latin typeface="Tahoma" panose="020B0604030504040204" pitchFamily="34" charset="0"/>
                <a:sym typeface="Wingdings" panose="05000000000000000000" pitchFamily="2" charset="2"/>
              </a:rPr>
              <a:t></a:t>
            </a:r>
            <a:r>
              <a:rPr lang="zh-CN" altLang="en-US" b="1">
                <a:latin typeface="Tahoma" panose="020B0604030504040204" pitchFamily="34" charset="0"/>
              </a:rPr>
              <a:t> </a:t>
            </a:r>
            <a:r>
              <a:rPr lang="en-US" altLang="zh-CN" b="1" smtClean="0">
                <a:solidFill>
                  <a:srgbClr val="0099FF"/>
                </a:solidFill>
                <a:latin typeface="Tahoma" panose="020B0604030504040204" pitchFamily="34" charset="0"/>
              </a:rPr>
              <a:t>x&gt;=0 </a:t>
            </a:r>
            <a:r>
              <a:rPr lang="en-US" altLang="zh-CN" b="1">
                <a:solidFill>
                  <a:srgbClr val="0099FF"/>
                </a:solidFill>
                <a:latin typeface="Tahoma" panose="020B0604030504040204" pitchFamily="34" charset="0"/>
              </a:rPr>
              <a:t>&amp;&amp; </a:t>
            </a:r>
            <a:r>
              <a:rPr lang="en-US" altLang="zh-CN" b="1" smtClean="0">
                <a:solidFill>
                  <a:srgbClr val="0099FF"/>
                </a:solidFill>
                <a:latin typeface="Tahoma" panose="020B0604030504040204" pitchFamily="34" charset="0"/>
              </a:rPr>
              <a:t>x&lt;10 </a:t>
            </a:r>
            <a:endParaRPr lang="zh-CN" altLang="en-US" b="1" smtClean="0">
              <a:solidFill>
                <a:srgbClr val="0099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110000"/>
            </a:pPr>
            <a:r>
              <a:rPr lang="zh-CN" altLang="en-US" b="1" smtClean="0">
                <a:latin typeface="Tahoma" panose="020B0604030504040204" pitchFamily="34" charset="0"/>
              </a:rPr>
              <a:t>  </a:t>
            </a:r>
            <a:r>
              <a:rPr lang="en-US" altLang="zh-CN" b="1">
                <a:latin typeface="Tahoma" panose="020B0604030504040204" pitchFamily="34" charset="0"/>
              </a:rPr>
              <a:t>(x&lt;-1) || (x&gt;5) </a:t>
            </a:r>
            <a:r>
              <a:rPr lang="en-US" altLang="zh-CN" b="1" smtClean="0">
                <a:latin typeface="Tahoma" panose="020B0604030504040204" pitchFamily="34" charset="0"/>
              </a:rPr>
              <a:t>    </a:t>
            </a:r>
            <a:r>
              <a:rPr lang="en-US" altLang="zh-CN" b="1" smtClean="0">
                <a:latin typeface="Tahoma" panose="020B0604030504040204" pitchFamily="34" charset="0"/>
                <a:sym typeface="Wingdings" panose="05000000000000000000" pitchFamily="2" charset="2"/>
              </a:rPr>
              <a:t> </a:t>
            </a:r>
            <a:r>
              <a:rPr lang="en-US" altLang="zh-CN" b="1" smtClean="0">
                <a:solidFill>
                  <a:srgbClr val="0099FF"/>
                </a:solidFill>
                <a:latin typeface="Tahoma" panose="020B0604030504040204" pitchFamily="34" charset="0"/>
              </a:rPr>
              <a:t>x</a:t>
            </a:r>
            <a:r>
              <a:rPr lang="en-US" altLang="zh-CN" b="1">
                <a:solidFill>
                  <a:srgbClr val="0099FF"/>
                </a:solidFill>
                <a:latin typeface="Tahoma" panose="020B0604030504040204" pitchFamily="34" charset="0"/>
              </a:rPr>
              <a:t>&lt;-</a:t>
            </a:r>
            <a:r>
              <a:rPr lang="en-US" altLang="zh-CN" b="1" smtClean="0">
                <a:solidFill>
                  <a:srgbClr val="0099FF"/>
                </a:solidFill>
                <a:latin typeface="Tahoma" panose="020B0604030504040204" pitchFamily="34" charset="0"/>
              </a:rPr>
              <a:t>1 </a:t>
            </a:r>
            <a:r>
              <a:rPr lang="en-US" altLang="zh-CN" b="1">
                <a:solidFill>
                  <a:srgbClr val="0099FF"/>
                </a:solidFill>
                <a:latin typeface="Tahoma" panose="020B0604030504040204" pitchFamily="34" charset="0"/>
              </a:rPr>
              <a:t>|| </a:t>
            </a:r>
            <a:r>
              <a:rPr lang="en-US" altLang="zh-CN" b="1" smtClean="0">
                <a:solidFill>
                  <a:srgbClr val="0099FF"/>
                </a:solidFill>
                <a:latin typeface="Tahoma" panose="020B0604030504040204" pitchFamily="34" charset="0"/>
              </a:rPr>
              <a:t>x&gt;5</a:t>
            </a:r>
            <a:endParaRPr lang="zh-CN" altLang="en-US" b="1">
              <a:solidFill>
                <a:srgbClr val="0099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8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8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8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8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8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8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89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89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689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89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689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4" grpId="0" build="p"/>
      <p:bldP spid="6892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34528" y="0"/>
            <a:ext cx="9144000" cy="595536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逻辑运算</a:t>
            </a:r>
            <a:r>
              <a:rPr kumimoji="1" lang="zh-CN" altLang="en-US" sz="3600" dirty="0">
                <a:solidFill>
                  <a:schemeClr val="tx2"/>
                </a:solidFill>
              </a:rPr>
              <a:t>符和逻辑表达式 </a:t>
            </a:r>
          </a:p>
        </p:txBody>
      </p:sp>
      <p:sp>
        <p:nvSpPr>
          <p:cNvPr id="638980" name="Rectangle 4"/>
          <p:cNvSpPr>
            <a:spLocks noChangeArrowheads="1"/>
          </p:cNvSpPr>
          <p:nvPr/>
        </p:nvSpPr>
        <p:spPr bwMode="auto">
          <a:xfrm>
            <a:off x="68004" y="691580"/>
            <a:ext cx="8856662" cy="1584424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eaLnBrk="1" hangingPunct="1">
              <a:lnSpc>
                <a:spcPts val="4000"/>
              </a:lnSpc>
              <a:buFontTx/>
              <a:buChar char="•"/>
              <a:defRPr/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逻辑运算符将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关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系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或逻辑量连接起来的式子</a:t>
            </a:r>
          </a:p>
          <a:p>
            <a:pPr eaLnBrk="1" hangingPunct="1">
              <a:lnSpc>
                <a:spcPts val="4000"/>
              </a:lnSpc>
              <a:buFontTx/>
              <a:buChar char="•"/>
              <a:defRPr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逻辑表达式的值应该是一个逻辑量“真”或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“假”</a:t>
            </a:r>
            <a:endParaRPr lang="en-US" altLang="zh-CN" sz="2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ts val="4000"/>
              </a:lnSpc>
              <a:buFontTx/>
              <a:buChar char="•"/>
              <a:defRPr/>
            </a:pP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逻辑运算中，任何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</a:t>
            </a:r>
            <a:r>
              <a:rPr lang="en-US" altLang="zh-CN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量被处理为“真”，</a:t>
            </a:r>
            <a:r>
              <a:rPr lang="en-US" altLang="zh-CN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处理为“假”</a:t>
            </a:r>
            <a:endParaRPr lang="zh-CN" altLang="en-US" sz="280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323528" y="2636912"/>
            <a:ext cx="8316912" cy="1584176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zh-CN" altLang="en-US"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a=4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b=5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eaLnBrk="1" hangingPunct="1">
              <a:lnSpc>
                <a:spcPts val="4000"/>
              </a:lnSpc>
            </a:pPr>
            <a:r>
              <a:rPr lang="en-US" altLang="zh-CN" sz="280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!</a:t>
            </a:r>
            <a:r>
              <a:rPr lang="en-US" altLang="zh-CN" sz="2800" smtClean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a   a &amp;&amp; b   a</a:t>
            </a:r>
            <a:r>
              <a:rPr lang="en-US" altLang="zh-CN" sz="280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||</a:t>
            </a:r>
            <a:r>
              <a:rPr lang="en-US" altLang="zh-CN" sz="2800" smtClean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b      !a || b     4 &amp;&amp; 0</a:t>
            </a:r>
            <a:r>
              <a:rPr lang="en-US" altLang="zh-CN" sz="280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||</a:t>
            </a:r>
            <a:r>
              <a:rPr lang="en-US" altLang="zh-CN" sz="2800" smtClean="0">
                <a:solidFill>
                  <a:srgbClr val="0066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eaLnBrk="1" hangingPunct="1">
              <a:lnSpc>
                <a:spcPts val="4000"/>
              </a:lnSpc>
            </a:pPr>
            <a:r>
              <a:rPr lang="zh-CN" altLang="en-US"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 </a:t>
            </a:r>
            <a:r>
              <a:rPr lang="en-US" altLang="zh-CN" sz="280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5&gt;3&amp;&amp;8&lt;4-!</a:t>
            </a: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zh-CN" sz="2800">
              <a:solidFill>
                <a:srgbClr val="0066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80" grpId="0"/>
      <p:bldP spid="6389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539"/>
            <a:ext cx="9144000" cy="739552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defRPr/>
            </a:pPr>
            <a:r>
              <a:rPr kumimoji="1" lang="en-US" altLang="zh-CN" sz="3600" smtClean="0">
                <a:solidFill>
                  <a:schemeClr val="tx2"/>
                </a:solidFill>
              </a:rPr>
              <a:t>&amp;&amp;</a:t>
            </a:r>
            <a:r>
              <a:rPr kumimoji="1" lang="zh-CN" altLang="en-US" sz="3600" smtClean="0">
                <a:solidFill>
                  <a:schemeClr val="tx2"/>
                </a:solidFill>
              </a:rPr>
              <a:t>和</a:t>
            </a:r>
            <a:r>
              <a:rPr kumimoji="1" lang="en-US" altLang="zh-CN" sz="3600" smtClean="0">
                <a:solidFill>
                  <a:schemeClr val="tx2"/>
                </a:solidFill>
              </a:rPr>
              <a:t>||</a:t>
            </a:r>
            <a:r>
              <a:rPr kumimoji="1" lang="zh-CN" altLang="en-US" sz="3600" smtClean="0">
                <a:solidFill>
                  <a:schemeClr val="tx2"/>
                </a:solidFill>
              </a:rPr>
              <a:t>的短路性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107504" y="836712"/>
            <a:ext cx="8928992" cy="13683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(1)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1 &amp;&amp;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2 &amp;&amp;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为假，则结束运算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/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||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2 ||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为真，则结束运算</a:t>
            </a:r>
            <a:endParaRPr lang="en-US" altLang="zh-CN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1029" name="Rectangle 5"/>
          <p:cNvSpPr>
            <a:spLocks noChangeArrowheads="1"/>
          </p:cNvSpPr>
          <p:nvPr/>
        </p:nvSpPr>
        <p:spPr bwMode="auto">
          <a:xfrm>
            <a:off x="323528" y="2421000"/>
            <a:ext cx="6768752" cy="108011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当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a=1,b=2,c=3,d=4,m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的原值为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时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smtClean="0">
                <a:solidFill>
                  <a:schemeClr val="accent2"/>
                </a:solidFill>
                <a:sym typeface="Wingdings" panose="05000000000000000000" pitchFamily="2" charset="2"/>
              </a:rPr>
              <a:t>      (m=a&gt;b) &amp;&amp; (</a:t>
            </a:r>
            <a:r>
              <a:rPr lang="en-US" altLang="zh-CN">
                <a:solidFill>
                  <a:schemeClr val="accent2"/>
                </a:solidFill>
                <a:sym typeface="Wingdings" panose="05000000000000000000" pitchFamily="2" charset="2"/>
              </a:rPr>
              <a:t>n=c&gt;d</a:t>
            </a:r>
            <a:r>
              <a:rPr lang="en-US" altLang="zh-CN" smtClean="0">
                <a:solidFill>
                  <a:schemeClr val="accent2"/>
                </a:solidFill>
                <a:sym typeface="Wingdings" panose="05000000000000000000" pitchFamily="2" charset="2"/>
              </a:rPr>
              <a:t>)</a:t>
            </a:r>
            <a:endParaRPr lang="en-US" altLang="zh-CN">
              <a:solidFill>
                <a:schemeClr val="accent2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3528" y="3519911"/>
            <a:ext cx="8424863" cy="206692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zh-CN" altLang="en-US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例：用</a:t>
            </a:r>
            <a:r>
              <a:rPr lang="zh-CN" altLang="en-US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逻辑表达式来表示闰年的条件</a:t>
            </a:r>
          </a:p>
          <a:p>
            <a:pPr eaLnBrk="1" hangingPunct="1">
              <a:lnSpc>
                <a:spcPts val="3500"/>
              </a:lnSpc>
              <a:buFontTx/>
              <a:buChar char="•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能被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整除，但不能被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整除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ts val="3500"/>
              </a:lnSpc>
              <a:buFontTx/>
              <a:buChar char="•"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能被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整除，又能被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400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整除</a:t>
            </a:r>
          </a:p>
          <a:p>
            <a:pPr eaLnBrk="1" hangingPunct="1">
              <a:lnSpc>
                <a:spcPts val="3500"/>
              </a:lnSpc>
            </a:pPr>
            <a:r>
              <a:rPr lang="en-US" altLang="zh-CN" smtClean="0"/>
              <a:t>(year%4==0 &amp;&amp; year%100!=0) || year%400==0</a:t>
            </a:r>
            <a:endParaRPr lang="en-US" altLang="zh-CN"/>
          </a:p>
        </p:txBody>
      </p:sp>
      <p:sp>
        <p:nvSpPr>
          <p:cNvPr id="7" name="WordArt 5"/>
          <p:cNvSpPr>
            <a:spLocks noChangeArrowheads="1" noChangeShapeType="1" noTextEdit="1"/>
          </p:cNvSpPr>
          <p:nvPr/>
        </p:nvSpPr>
        <p:spPr bwMode="auto">
          <a:xfrm>
            <a:off x="5508104" y="3519911"/>
            <a:ext cx="457200" cy="70008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8" grpId="0" animBg="1"/>
      <p:bldP spid="641029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373"/>
            <a:ext cx="9144000" cy="638661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defRPr/>
            </a:pPr>
            <a:r>
              <a:rPr kumimoji="1" lang="en-US" altLang="zh-CN" sz="3600" smtClean="0">
                <a:solidFill>
                  <a:schemeClr val="tx2"/>
                </a:solidFill>
              </a:rPr>
              <a:t>if</a:t>
            </a:r>
            <a:r>
              <a:rPr kumimoji="1" lang="zh-CN" altLang="en-US" sz="3600" dirty="0">
                <a:solidFill>
                  <a:schemeClr val="tx2"/>
                </a:solidFill>
              </a:rPr>
              <a:t>语句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609796" y="638288"/>
            <a:ext cx="7667625" cy="621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ts val="3800"/>
              </a:lnSpc>
              <a:buFont typeface="Wingdings" panose="05000000000000000000" pitchFamily="2" charset="2"/>
              <a:buChar char="u"/>
            </a:pPr>
            <a:r>
              <a:rPr lang="en-US" altLang="zh-CN" sz="320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32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语句的三种基本形式</a:t>
            </a:r>
          </a:p>
          <a:p>
            <a:pPr lvl="1" eaLnBrk="1" hangingPunct="1">
              <a:lnSpc>
                <a:spcPts val="3800"/>
              </a:lnSpc>
              <a:buFont typeface="Wingdings" panose="05000000000000000000" pitchFamily="2" charset="2"/>
              <a:buChar char="Ø"/>
            </a:pPr>
            <a:r>
              <a:rPr lang="en-US" altLang="zh-CN" sz="3200" smtClean="0">
                <a:latin typeface="+mn-lt"/>
                <a:ea typeface="楷体" panose="02010609060101010101" pitchFamily="49" charset="-122"/>
              </a:rPr>
              <a:t> </a:t>
            </a:r>
            <a:r>
              <a:rPr lang="en-US" altLang="zh-CN" sz="3200" smtClean="0">
                <a:solidFill>
                  <a:srgbClr val="0070C0"/>
                </a:solidFill>
                <a:latin typeface="+mn-lt"/>
                <a:ea typeface="楷体" panose="02010609060101010101" pitchFamily="49" charset="-122"/>
              </a:rPr>
              <a:t>if (</a:t>
            </a:r>
            <a:r>
              <a:rPr lang="zh-CN" altLang="en-US" sz="320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320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320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</a:p>
          <a:p>
            <a:pPr eaLnBrk="1" hangingPunct="1">
              <a:lnSpc>
                <a:spcPts val="3800"/>
              </a:lnSpc>
            </a:pPr>
            <a:r>
              <a:rPr lang="zh-CN" altLang="en-US" sz="3200" smtClean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smtClean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</a:p>
          <a:p>
            <a:pPr eaLnBrk="1" hangingPunct="1">
              <a:lnSpc>
                <a:spcPts val="3800"/>
              </a:lnSpc>
            </a:pPr>
            <a:r>
              <a:rPr lang="zh-CN" altLang="en-US" sz="2800" smtClean="0">
                <a:ea typeface="楷体_GB2312" pitchFamily="49" charset="-122"/>
              </a:rPr>
              <a:t>      </a:t>
            </a:r>
            <a:r>
              <a:rPr lang="en-US" altLang="zh-CN" sz="2800" smtClean="0">
                <a:ea typeface="楷体_GB2312" pitchFamily="49" charset="-122"/>
              </a:rPr>
              <a:t>if (</a:t>
            </a:r>
            <a:r>
              <a:rPr lang="en-US" altLang="zh-CN" sz="2800">
                <a:ea typeface="楷体_GB2312" pitchFamily="49" charset="-122"/>
              </a:rPr>
              <a:t>x&gt;y)     printf(“%d”,x</a:t>
            </a:r>
            <a:r>
              <a:rPr lang="en-US" altLang="zh-CN" sz="2800" smtClean="0">
                <a:ea typeface="楷体_GB2312" pitchFamily="49" charset="-122"/>
              </a:rPr>
              <a:t>);</a:t>
            </a:r>
          </a:p>
          <a:p>
            <a:pPr marL="914400" lvl="1" indent="-457200" eaLnBrk="1" hangingPunct="1">
              <a:lnSpc>
                <a:spcPts val="3800"/>
              </a:lnSpc>
              <a:buFont typeface="Wingdings" panose="05000000000000000000" pitchFamily="2" charset="2"/>
              <a:buChar char="Ø"/>
            </a:pPr>
            <a:endParaRPr lang="en-US" altLang="zh-CN" sz="3200" smtClean="0">
              <a:solidFill>
                <a:srgbClr val="0070C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lnSpc>
                <a:spcPts val="3800"/>
              </a:lnSpc>
              <a:buFont typeface="Wingdings" panose="05000000000000000000" pitchFamily="2" charset="2"/>
              <a:buChar char="Ø"/>
            </a:pPr>
            <a:r>
              <a:rPr lang="en-US" altLang="zh-CN" sz="3200" smtClean="0">
                <a:solidFill>
                  <a:srgbClr val="0070C0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32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32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320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</a:p>
          <a:p>
            <a:pPr marL="457200" lvl="1" indent="0" eaLnBrk="1" hangingPunct="1">
              <a:lnSpc>
                <a:spcPts val="3800"/>
              </a:lnSpc>
            </a:pPr>
            <a:r>
              <a:rPr lang="en-US" altLang="zh-CN" sz="320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zh-CN" altLang="en-US" sz="320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320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320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ts val="3800"/>
              </a:lnSpc>
            </a:pPr>
            <a:r>
              <a:rPr lang="en-US" altLang="zh-CN" sz="320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3200" smtClean="0">
                <a:solidFill>
                  <a:srgbClr val="0070C0"/>
                </a:solidFill>
                <a:latin typeface="+mn-lt"/>
                <a:ea typeface="楷体_GB2312" pitchFamily="49" charset="-122"/>
              </a:rPr>
              <a:t>else</a:t>
            </a:r>
            <a:r>
              <a:rPr lang="en-US" altLang="zh-CN" sz="3200" smtClean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  <a:p>
            <a:pPr eaLnBrk="1" hangingPunct="1">
              <a:lnSpc>
                <a:spcPts val="3800"/>
              </a:lnSpc>
            </a:pPr>
            <a:r>
              <a:rPr lang="en-US" altLang="zh-CN" sz="3200">
                <a:solidFill>
                  <a:srgbClr val="0070C0"/>
                </a:solidFill>
                <a:latin typeface="楷体" panose="02010609060101010101" pitchFamily="49" charset="-122"/>
                <a:ea typeface="楷体_GB2312" pitchFamily="49" charset="-122"/>
              </a:rPr>
              <a:t> </a:t>
            </a:r>
            <a:r>
              <a:rPr lang="en-US" altLang="zh-CN" sz="3200" smtClean="0">
                <a:solidFill>
                  <a:srgbClr val="0070C0"/>
                </a:solidFill>
                <a:latin typeface="楷体" panose="02010609060101010101" pitchFamily="49" charset="-122"/>
                <a:ea typeface="楷体_GB2312" pitchFamily="49" charset="-122"/>
              </a:rPr>
              <a:t>    	</a:t>
            </a:r>
            <a:r>
              <a:rPr lang="zh-CN" altLang="en-US" sz="320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320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pPr eaLnBrk="1" hangingPunct="1">
              <a:lnSpc>
                <a:spcPts val="3800"/>
              </a:lnSpc>
            </a:pPr>
            <a:r>
              <a:rPr lang="zh-CN" altLang="en-US" sz="3200" smtClean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smtClean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eaLnBrk="1" hangingPunct="1">
              <a:lnSpc>
                <a:spcPts val="3800"/>
              </a:lnSpc>
            </a:pPr>
            <a:r>
              <a:rPr lang="zh-CN" altLang="en-US" sz="2800">
                <a:ea typeface="楷体_GB2312" pitchFamily="49" charset="-122"/>
              </a:rPr>
              <a:t>      </a:t>
            </a:r>
            <a:r>
              <a:rPr lang="en-US" altLang="zh-CN" sz="2800">
                <a:ea typeface="楷体_GB2312" pitchFamily="49" charset="-122"/>
              </a:rPr>
              <a:t>if (x&gt;y)     printf(“%d”,x</a:t>
            </a:r>
            <a:r>
              <a:rPr lang="en-US" altLang="zh-CN" sz="2800" smtClean="0"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ts val="3800"/>
              </a:lnSpc>
            </a:pPr>
            <a:r>
              <a:rPr lang="en-US" altLang="zh-CN" sz="2800" smtClean="0">
                <a:ea typeface="楷体_GB2312" pitchFamily="49" charset="-122"/>
              </a:rPr>
              <a:t>      else           printf(“%d”,y);</a:t>
            </a:r>
            <a:endParaRPr lang="en-US" altLang="zh-CN" sz="280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 eaLnBrk="1" hangingPunct="1">
              <a:lnSpc>
                <a:spcPts val="3800"/>
              </a:lnSpc>
              <a:buFont typeface="Wingdings" panose="05000000000000000000" pitchFamily="2" charset="2"/>
              <a:buChar char="Ø"/>
            </a:pPr>
            <a:endParaRPr lang="en-US" altLang="zh-CN" sz="3200">
              <a:ea typeface="楷体_GB2312" pitchFamily="49" charset="-122"/>
            </a:endParaRPr>
          </a:p>
        </p:txBody>
      </p:sp>
      <p:grpSp>
        <p:nvGrpSpPr>
          <p:cNvPr id="27652" name="Group 18"/>
          <p:cNvGrpSpPr>
            <a:grpSpLocks/>
          </p:cNvGrpSpPr>
          <p:nvPr/>
        </p:nvGrpSpPr>
        <p:grpSpPr bwMode="auto">
          <a:xfrm>
            <a:off x="5924932" y="709183"/>
            <a:ext cx="2265261" cy="1941121"/>
            <a:chOff x="2472" y="1117"/>
            <a:chExt cx="2405" cy="2086"/>
          </a:xfrm>
        </p:grpSpPr>
        <p:sp>
          <p:nvSpPr>
            <p:cNvPr id="27653" name="AutoShape 19"/>
            <p:cNvSpPr>
              <a:spLocks noChangeArrowheads="1"/>
            </p:cNvSpPr>
            <p:nvPr/>
          </p:nvSpPr>
          <p:spPr bwMode="auto">
            <a:xfrm>
              <a:off x="2517" y="1389"/>
              <a:ext cx="1452" cy="499"/>
            </a:xfrm>
            <a:prstGeom prst="flowChartDecision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</a:p>
          </p:txBody>
        </p:sp>
        <p:sp>
          <p:nvSpPr>
            <p:cNvPr id="27654" name="AutoShape 20"/>
            <p:cNvSpPr>
              <a:spLocks noChangeArrowheads="1"/>
            </p:cNvSpPr>
            <p:nvPr/>
          </p:nvSpPr>
          <p:spPr bwMode="auto">
            <a:xfrm>
              <a:off x="2608" y="2341"/>
              <a:ext cx="1315" cy="384"/>
            </a:xfrm>
            <a:prstGeom prst="flowChartProcess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语句</a:t>
              </a:r>
            </a:p>
          </p:txBody>
        </p:sp>
        <p:cxnSp>
          <p:nvCxnSpPr>
            <p:cNvPr id="27655" name="AutoShape 21"/>
            <p:cNvCxnSpPr>
              <a:cxnSpLocks noChangeShapeType="1"/>
              <a:stCxn id="27653" idx="2"/>
            </p:cNvCxnSpPr>
            <p:nvPr/>
          </p:nvCxnSpPr>
          <p:spPr bwMode="auto">
            <a:xfrm>
              <a:off x="3243" y="1888"/>
              <a:ext cx="0" cy="4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6" name="AutoShape 22"/>
            <p:cNvCxnSpPr>
              <a:cxnSpLocks noChangeShapeType="1"/>
              <a:stCxn id="27654" idx="2"/>
            </p:cNvCxnSpPr>
            <p:nvPr/>
          </p:nvCxnSpPr>
          <p:spPr bwMode="auto">
            <a:xfrm flipH="1">
              <a:off x="3265" y="2725"/>
              <a:ext cx="1" cy="47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7" name="AutoShape 23"/>
            <p:cNvCxnSpPr>
              <a:cxnSpLocks noChangeShapeType="1"/>
              <a:stCxn id="27653" idx="3"/>
            </p:cNvCxnSpPr>
            <p:nvPr/>
          </p:nvCxnSpPr>
          <p:spPr bwMode="auto">
            <a:xfrm>
              <a:off x="3969" y="1639"/>
              <a:ext cx="499" cy="133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8" name="AutoShape 24"/>
            <p:cNvCxnSpPr>
              <a:cxnSpLocks noChangeShapeType="1"/>
              <a:stCxn id="27653" idx="3"/>
            </p:cNvCxnSpPr>
            <p:nvPr/>
          </p:nvCxnSpPr>
          <p:spPr bwMode="auto">
            <a:xfrm flipH="1">
              <a:off x="3243" y="2976"/>
              <a:ext cx="122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59" name="AutoShape 25"/>
            <p:cNvCxnSpPr>
              <a:cxnSpLocks noChangeShapeType="1"/>
              <a:stCxn id="27653" idx="3"/>
              <a:endCxn id="27653" idx="0"/>
            </p:cNvCxnSpPr>
            <p:nvPr/>
          </p:nvCxnSpPr>
          <p:spPr bwMode="auto">
            <a:xfrm>
              <a:off x="3243" y="1117"/>
              <a:ext cx="0" cy="2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0" name="Rectangle 26"/>
            <p:cNvSpPr>
              <a:spLocks noChangeArrowheads="1"/>
            </p:cNvSpPr>
            <p:nvPr/>
          </p:nvSpPr>
          <p:spPr bwMode="auto">
            <a:xfrm>
              <a:off x="2472" y="1932"/>
              <a:ext cx="681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真（非</a:t>
              </a:r>
              <a:r>
                <a:rPr lang="en-US" altLang="zh-CN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27661" name="Rectangle 27"/>
            <p:cNvSpPr>
              <a:spLocks noChangeArrowheads="1"/>
            </p:cNvSpPr>
            <p:nvPr/>
          </p:nvSpPr>
          <p:spPr bwMode="auto">
            <a:xfrm>
              <a:off x="4423" y="1751"/>
              <a:ext cx="454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假</a:t>
              </a:r>
            </a:p>
            <a:p>
              <a:pPr algn="ctr" eaLnBrk="1" hangingPunct="1"/>
              <a:r>
                <a:rPr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en-US" altLang="zh-CN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2000">
                  <a:solidFill>
                    <a:srgbClr val="CC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5506266" y="2958730"/>
            <a:ext cx="2771155" cy="2025849"/>
            <a:chOff x="3273" y="816"/>
            <a:chExt cx="2304" cy="1728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273" y="816"/>
              <a:ext cx="2304" cy="1728"/>
            </a:xfrm>
            <a:prstGeom prst="rect">
              <a:avLst/>
            </a:prstGeom>
            <a:solidFill>
              <a:schemeClr val="bg1"/>
            </a:solidFill>
            <a:ln w="25400" cap="sq">
              <a:solidFill>
                <a:srgbClr val="333333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0000" tIns="46800" rIns="90000" bIns="4680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/>
                <a:t>         </a:t>
              </a:r>
            </a:p>
            <a:p>
              <a:r>
                <a:rPr lang="en-US" altLang="zh-CN"/>
                <a:t>         </a:t>
              </a:r>
              <a:endParaRPr lang="en-US" altLang="zh-CN">
                <a:solidFill>
                  <a:srgbClr val="000099"/>
                </a:solidFill>
              </a:endParaRPr>
            </a:p>
            <a:p>
              <a:r>
                <a:rPr lang="en-US" altLang="zh-CN">
                  <a:solidFill>
                    <a:srgbClr val="000099"/>
                  </a:solidFill>
                </a:rPr>
                <a:t>                </a:t>
              </a:r>
            </a:p>
            <a:p>
              <a:r>
                <a:rPr lang="en-US" altLang="zh-CN">
                  <a:solidFill>
                    <a:srgbClr val="000099"/>
                  </a:solidFill>
                </a:rPr>
                <a:t>              </a:t>
              </a:r>
              <a:endParaRPr lang="en-US" altLang="zh-CN">
                <a:solidFill>
                  <a:schemeClr val="hlink"/>
                </a:solidFill>
              </a:endParaRPr>
            </a:p>
            <a:p>
              <a:r>
                <a:rPr lang="en-US" altLang="zh-CN">
                  <a:solidFill>
                    <a:srgbClr val="000099"/>
                  </a:solidFill>
                </a:rPr>
                <a:t>               </a:t>
              </a:r>
            </a:p>
            <a:p>
              <a:r>
                <a:rPr lang="en-US" altLang="zh-CN">
                  <a:solidFill>
                    <a:srgbClr val="000099"/>
                  </a:solidFill>
                </a:rPr>
                <a:t>       </a:t>
              </a:r>
              <a:endParaRPr lang="en-US" altLang="zh-CN">
                <a:solidFill>
                  <a:schemeClr val="hlink"/>
                </a:solidFill>
              </a:endParaRPr>
            </a:p>
          </p:txBody>
        </p:sp>
        <p:sp>
          <p:nvSpPr>
            <p:cNvPr id="17" name="AutoShape 7"/>
            <p:cNvSpPr>
              <a:spLocks noChangeArrowheads="1"/>
            </p:cNvSpPr>
            <p:nvPr/>
          </p:nvSpPr>
          <p:spPr bwMode="auto">
            <a:xfrm>
              <a:off x="3969" y="1152"/>
              <a:ext cx="864" cy="432"/>
            </a:xfrm>
            <a:prstGeom prst="flowChartDecision">
              <a:avLst/>
            </a:prstGeom>
            <a:noFill/>
            <a:ln w="25400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3393" y="1632"/>
              <a:ext cx="721" cy="288"/>
            </a:xfrm>
            <a:prstGeom prst="flowChartProcess">
              <a:avLst/>
            </a:prstGeom>
            <a:noFill/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4736" y="1632"/>
              <a:ext cx="721" cy="288"/>
            </a:xfrm>
            <a:prstGeom prst="flowChartProcess">
              <a:avLst/>
            </a:prstGeom>
            <a:noFill/>
            <a:ln w="12700" cap="sq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729" y="1344"/>
              <a:ext cx="0" cy="288"/>
            </a:xfrm>
            <a:prstGeom prst="line">
              <a:avLst/>
            </a:prstGeom>
            <a:noFill/>
            <a:ln w="12700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5121" y="1344"/>
              <a:ext cx="0" cy="288"/>
            </a:xfrm>
            <a:prstGeom prst="line">
              <a:avLst/>
            </a:prstGeom>
            <a:noFill/>
            <a:ln w="12700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3729" y="1344"/>
              <a:ext cx="288" cy="0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4833" y="1344"/>
              <a:ext cx="288" cy="0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3729" y="1920"/>
              <a:ext cx="0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5121" y="1920"/>
              <a:ext cx="0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3729" y="2208"/>
              <a:ext cx="1392" cy="0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4401" y="2208"/>
              <a:ext cx="0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4401" y="864"/>
              <a:ext cx="0" cy="288"/>
            </a:xfrm>
            <a:prstGeom prst="lin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4136" y="1209"/>
              <a:ext cx="59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solidFill>
                    <a:srgbClr val="CC0000"/>
                  </a:solidFill>
                </a:rPr>
                <a:t>条件</a:t>
              </a: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3373" y="1632"/>
              <a:ext cx="79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folHlink"/>
                  </a:solidFill>
                </a:rPr>
                <a:t>  </a:t>
              </a:r>
              <a:r>
                <a:rPr lang="zh-CN" altLang="en-US" sz="2000" b="1">
                  <a:solidFill>
                    <a:srgbClr val="CC0000"/>
                  </a:solidFill>
                </a:rPr>
                <a:t>语句</a:t>
              </a:r>
              <a:r>
                <a:rPr lang="en-US" altLang="zh-CN" sz="2000" b="1">
                  <a:solidFill>
                    <a:srgbClr val="CC0000"/>
                  </a:solidFill>
                </a:rPr>
                <a:t>1</a:t>
              </a: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4689" y="1632"/>
              <a:ext cx="79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chemeClr val="folHlink"/>
                  </a:solidFill>
                </a:rPr>
                <a:t>  </a:t>
              </a:r>
              <a:r>
                <a:rPr lang="zh-CN" altLang="en-US" sz="2000" b="1">
                  <a:solidFill>
                    <a:srgbClr val="CC0000"/>
                  </a:solidFill>
                </a:rPr>
                <a:t>语句</a:t>
              </a:r>
              <a:r>
                <a:rPr lang="en-US" altLang="zh-CN" sz="2000" b="1">
                  <a:solidFill>
                    <a:srgbClr val="CC0000"/>
                  </a:solidFill>
                </a:rPr>
                <a:t>2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3762" y="1104"/>
              <a:ext cx="308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CC0000"/>
                  </a:solidFill>
                </a:rPr>
                <a:t>Y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4914" y="1104"/>
              <a:ext cx="241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b="1">
                  <a:solidFill>
                    <a:srgbClr val="CC0000"/>
                  </a:solidFill>
                </a:rPr>
                <a:t>N</a:t>
              </a: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1475656" y="1124744"/>
            <a:ext cx="3096344" cy="504056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480509" y="2958730"/>
            <a:ext cx="3096344" cy="2028005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506266" y="652385"/>
            <a:ext cx="2771155" cy="206545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5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39750" y="1052513"/>
            <a:ext cx="8135938" cy="40322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# include &lt;stdio.h&gt;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main()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int num1, num2, sum;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printf("\n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请输入两个数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scanf("%d %d", &amp;num1,&amp;num2);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sum = num1+ num2 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if(sum &gt; 100)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	  printf("\n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两数的和大于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100 \n ");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6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691205" name="Group 5"/>
          <p:cNvGrpSpPr>
            <a:grpSpLocks/>
          </p:cNvGrpSpPr>
          <p:nvPr/>
        </p:nvGrpSpPr>
        <p:grpSpPr bwMode="auto">
          <a:xfrm>
            <a:off x="5562600" y="1106488"/>
            <a:ext cx="3505200" cy="2779712"/>
            <a:chOff x="4320" y="894"/>
            <a:chExt cx="1296" cy="1362"/>
          </a:xfrm>
        </p:grpSpPr>
        <p:sp>
          <p:nvSpPr>
            <p:cNvPr id="28698" name="Rectangle 6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8699" name="Text Box 7"/>
            <p:cNvSpPr txBox="1">
              <a:spLocks noChangeArrowheads="1"/>
            </p:cNvSpPr>
            <p:nvPr/>
          </p:nvSpPr>
          <p:spPr bwMode="auto">
            <a:xfrm>
              <a:off x="4849" y="894"/>
              <a:ext cx="260" cy="19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0000FF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691208" name="Group 8"/>
          <p:cNvGrpSpPr>
            <a:grpSpLocks/>
          </p:cNvGrpSpPr>
          <p:nvPr/>
        </p:nvGrpSpPr>
        <p:grpSpPr bwMode="auto">
          <a:xfrm>
            <a:off x="6172200" y="1524000"/>
            <a:ext cx="914400" cy="1143000"/>
            <a:chOff x="3888" y="960"/>
            <a:chExt cx="576" cy="720"/>
          </a:xfrm>
        </p:grpSpPr>
        <p:sp>
          <p:nvSpPr>
            <p:cNvPr id="28696" name="Oval 9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8697" name="Text Box 10"/>
            <p:cNvSpPr txBox="1">
              <a:spLocks noChangeArrowheads="1"/>
            </p:cNvSpPr>
            <p:nvPr/>
          </p:nvSpPr>
          <p:spPr bwMode="auto">
            <a:xfrm>
              <a:off x="3888" y="9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Courier New" panose="02070309020205020404" pitchFamily="49" charset="0"/>
                </a:rPr>
                <a:t>num1</a:t>
              </a:r>
            </a:p>
          </p:txBody>
        </p:sp>
      </p:grpSp>
      <p:grpSp>
        <p:nvGrpSpPr>
          <p:cNvPr id="691211" name="Group 11"/>
          <p:cNvGrpSpPr>
            <a:grpSpLocks/>
          </p:cNvGrpSpPr>
          <p:nvPr/>
        </p:nvGrpSpPr>
        <p:grpSpPr bwMode="auto">
          <a:xfrm>
            <a:off x="7467600" y="1524000"/>
            <a:ext cx="914400" cy="1143000"/>
            <a:chOff x="3888" y="960"/>
            <a:chExt cx="576" cy="720"/>
          </a:xfrm>
        </p:grpSpPr>
        <p:sp>
          <p:nvSpPr>
            <p:cNvPr id="28694" name="Oval 12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8695" name="Text Box 13"/>
            <p:cNvSpPr txBox="1">
              <a:spLocks noChangeArrowheads="1"/>
            </p:cNvSpPr>
            <p:nvPr/>
          </p:nvSpPr>
          <p:spPr bwMode="auto">
            <a:xfrm>
              <a:off x="3888" y="96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Courier New" panose="02070309020205020404" pitchFamily="49" charset="0"/>
                </a:rPr>
                <a:t>num2</a:t>
              </a:r>
            </a:p>
          </p:txBody>
        </p:sp>
      </p:grpSp>
      <p:grpSp>
        <p:nvGrpSpPr>
          <p:cNvPr id="691214" name="Group 14"/>
          <p:cNvGrpSpPr>
            <a:grpSpLocks/>
          </p:cNvGrpSpPr>
          <p:nvPr/>
        </p:nvGrpSpPr>
        <p:grpSpPr bwMode="auto">
          <a:xfrm>
            <a:off x="6934200" y="2514600"/>
            <a:ext cx="762000" cy="1143000"/>
            <a:chOff x="3936" y="960"/>
            <a:chExt cx="480" cy="720"/>
          </a:xfrm>
        </p:grpSpPr>
        <p:sp>
          <p:nvSpPr>
            <p:cNvPr id="28692" name="Oval 15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28693" name="Text Box 16"/>
            <p:cNvSpPr txBox="1">
              <a:spLocks noChangeArrowheads="1"/>
            </p:cNvSpPr>
            <p:nvPr/>
          </p:nvSpPr>
          <p:spPr bwMode="auto">
            <a:xfrm>
              <a:off x="3945" y="960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Courier New" panose="02070309020205020404" pitchFamily="49" charset="0"/>
                </a:rPr>
                <a:t>sum</a:t>
              </a:r>
            </a:p>
          </p:txBody>
        </p:sp>
      </p:grpSp>
      <p:sp>
        <p:nvSpPr>
          <p:cNvPr id="691217" name="AutoShape 17"/>
          <p:cNvSpPr>
            <a:spLocks noChangeArrowheads="1"/>
          </p:cNvSpPr>
          <p:nvPr/>
        </p:nvSpPr>
        <p:spPr bwMode="auto">
          <a:xfrm flipH="1">
            <a:off x="4051300" y="35734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1218" name="AutoShape 18"/>
          <p:cNvSpPr>
            <a:spLocks noChangeArrowheads="1"/>
          </p:cNvSpPr>
          <p:nvPr/>
        </p:nvSpPr>
        <p:spPr bwMode="auto">
          <a:xfrm flipH="1">
            <a:off x="2971800" y="3933825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1219" name="AutoShape 19"/>
          <p:cNvSpPr>
            <a:spLocks noChangeArrowheads="1"/>
          </p:cNvSpPr>
          <p:nvPr/>
        </p:nvSpPr>
        <p:spPr bwMode="auto">
          <a:xfrm flipH="1">
            <a:off x="6588125" y="44370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1220" name="Text Box 20"/>
          <p:cNvSpPr txBox="1">
            <a:spLocks noChangeArrowheads="1"/>
          </p:cNvSpPr>
          <p:nvPr/>
        </p:nvSpPr>
        <p:spPr bwMode="auto">
          <a:xfrm>
            <a:off x="6384925" y="20574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56</a:t>
            </a:r>
          </a:p>
        </p:txBody>
      </p:sp>
      <p:sp>
        <p:nvSpPr>
          <p:cNvPr id="691221" name="Rectangle 21"/>
          <p:cNvSpPr>
            <a:spLocks noChangeArrowheads="1"/>
          </p:cNvSpPr>
          <p:nvPr/>
        </p:nvSpPr>
        <p:spPr bwMode="auto">
          <a:xfrm>
            <a:off x="7620000" y="20574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78</a:t>
            </a:r>
          </a:p>
        </p:txBody>
      </p:sp>
      <p:sp>
        <p:nvSpPr>
          <p:cNvPr id="691222" name="Rectangle 22"/>
          <p:cNvSpPr>
            <a:spLocks noChangeArrowheads="1"/>
          </p:cNvSpPr>
          <p:nvPr/>
        </p:nvSpPr>
        <p:spPr bwMode="auto">
          <a:xfrm>
            <a:off x="6935788" y="3048000"/>
            <a:ext cx="73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134</a:t>
            </a:r>
          </a:p>
        </p:txBody>
      </p:sp>
      <p:sp>
        <p:nvSpPr>
          <p:cNvPr id="691223" name="Line 23"/>
          <p:cNvSpPr>
            <a:spLocks noChangeShapeType="1"/>
          </p:cNvSpPr>
          <p:nvPr/>
        </p:nvSpPr>
        <p:spPr bwMode="auto">
          <a:xfrm flipV="1">
            <a:off x="3419475" y="2349500"/>
            <a:ext cx="2833688" cy="30956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24" name="Line 24"/>
          <p:cNvSpPr>
            <a:spLocks noChangeShapeType="1"/>
          </p:cNvSpPr>
          <p:nvPr/>
        </p:nvSpPr>
        <p:spPr bwMode="auto">
          <a:xfrm flipV="1">
            <a:off x="3851275" y="2286000"/>
            <a:ext cx="3540125" cy="3230563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1225" name="Text Box 25"/>
          <p:cNvSpPr txBox="1">
            <a:spLocks noChangeArrowheads="1"/>
          </p:cNvSpPr>
          <p:nvPr/>
        </p:nvSpPr>
        <p:spPr bwMode="auto">
          <a:xfrm>
            <a:off x="1403350" y="5445125"/>
            <a:ext cx="3600450" cy="3968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请输入两个数：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56 78</a:t>
            </a:r>
          </a:p>
        </p:txBody>
      </p:sp>
      <p:sp>
        <p:nvSpPr>
          <p:cNvPr id="691226" name="Text Box 26"/>
          <p:cNvSpPr txBox="1">
            <a:spLocks noChangeArrowheads="1"/>
          </p:cNvSpPr>
          <p:nvPr/>
        </p:nvSpPr>
        <p:spPr bwMode="auto">
          <a:xfrm>
            <a:off x="1403350" y="5805488"/>
            <a:ext cx="360045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两数的和大于 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100</a:t>
            </a:r>
          </a:p>
        </p:txBody>
      </p:sp>
      <p:sp>
        <p:nvSpPr>
          <p:cNvPr id="691227" name="AutoShape 27"/>
          <p:cNvSpPr>
            <a:spLocks noChangeArrowheads="1"/>
          </p:cNvSpPr>
          <p:nvPr/>
        </p:nvSpPr>
        <p:spPr bwMode="auto">
          <a:xfrm flipH="1">
            <a:off x="5651500" y="32131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1228" name="AutoShape 28"/>
          <p:cNvSpPr>
            <a:spLocks noChangeArrowheads="1"/>
          </p:cNvSpPr>
          <p:nvPr/>
        </p:nvSpPr>
        <p:spPr bwMode="auto">
          <a:xfrm flipH="1">
            <a:off x="971550" y="4797425"/>
            <a:ext cx="304800" cy="144463"/>
          </a:xfrm>
          <a:prstGeom prst="chevron">
            <a:avLst>
              <a:gd name="adj" fmla="val 52737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2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9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9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2"/>
                            </p:stCondLst>
                            <p:childTnLst>
                              <p:par>
                                <p:cTn id="4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691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691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691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6912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8" dur="1000" fill="hold"/>
                                        <p:tgtEl>
                                          <p:spTgt spid="6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691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6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691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2000"/>
                                        <p:tgtEl>
                                          <p:spTgt spid="691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1" dur="1000" fill="hold"/>
                                        <p:tgtEl>
                                          <p:spTgt spid="69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20" grpId="0"/>
      <p:bldP spid="691221" grpId="0"/>
      <p:bldP spid="691222" grpId="0"/>
      <p:bldP spid="691222" grpId="1"/>
      <p:bldP spid="691225" grpId="0" animBg="1"/>
      <p:bldP spid="6912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39" name="Rectangle 15"/>
          <p:cNvSpPr>
            <a:spLocks noChangeArrowheads="1"/>
          </p:cNvSpPr>
          <p:nvPr/>
        </p:nvSpPr>
        <p:spPr bwMode="auto">
          <a:xfrm>
            <a:off x="611188" y="692150"/>
            <a:ext cx="8135937" cy="54721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</a:rPr>
              <a:t>修改上例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# include &lt;stdio.h&gt;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main()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int num1, num2, sum;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printf("\n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请输入两个数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scanf("%d %d", &amp;num1,&amp;num2);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sum = num1+ num2 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if(sum &gt; 100)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	  printf("\n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两数的和大于</a:t>
            </a:r>
            <a:r>
              <a:rPr lang="zh-CN" altLang="en-US" sz="26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100 \n ");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600">
                <a:solidFill>
                  <a:srgbClr val="0000FF"/>
                </a:solidFill>
                <a:latin typeface="Arial" panose="020B0604020202020204" pitchFamily="34" charset="0"/>
              </a:rPr>
              <a:t>else </a:t>
            </a:r>
          </a:p>
          <a:p>
            <a:pPr eaLnBrk="1" hangingPunct="1"/>
            <a:r>
              <a:rPr lang="en-US" altLang="zh-CN" sz="2600">
                <a:solidFill>
                  <a:srgbClr val="0000FF"/>
                </a:solidFill>
                <a:latin typeface="Arial" panose="020B0604020202020204" pitchFamily="34" charset="0"/>
              </a:rPr>
              <a:t>            printf(“\n</a:t>
            </a:r>
            <a:r>
              <a:rPr lang="zh-CN" altLang="en-US" sz="2600">
                <a:solidFill>
                  <a:srgbClr val="0000FF"/>
                </a:solidFill>
                <a:latin typeface="Arial" panose="020B0604020202020204" pitchFamily="34" charset="0"/>
              </a:rPr>
              <a:t>两数的和小于</a:t>
            </a:r>
            <a:r>
              <a:rPr lang="en-US" altLang="zh-CN" sz="2600">
                <a:solidFill>
                  <a:srgbClr val="0000FF"/>
                </a:solidFill>
                <a:latin typeface="Arial" panose="020B0604020202020204" pitchFamily="34" charset="0"/>
              </a:rPr>
              <a:t>100\n”);</a:t>
            </a:r>
          </a:p>
          <a:p>
            <a:pPr eaLnBrk="1" hangingPunct="1"/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6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39750" y="1557338"/>
            <a:ext cx="7848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4000">
                <a:solidFill>
                  <a:srgbClr val="4D4D4D"/>
                </a:solidFill>
              </a:rPr>
              <a:t>问题描述：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4000">
                <a:solidFill>
                  <a:srgbClr val="4D4D4D"/>
                </a:solidFill>
              </a:rPr>
              <a:t>要求用户输入一个字符，用程序判断该字符是否为小写字母 ，并输出相应的信息。</a:t>
            </a:r>
          </a:p>
        </p:txBody>
      </p:sp>
      <p:sp>
        <p:nvSpPr>
          <p:cNvPr id="693251" name="Rectangle 3"/>
          <p:cNvSpPr>
            <a:spLocks noChangeArrowheads="1"/>
          </p:cNvSpPr>
          <p:nvPr/>
        </p:nvSpPr>
        <p:spPr bwMode="auto">
          <a:xfrm>
            <a:off x="539750" y="981075"/>
            <a:ext cx="8135938" cy="41036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main()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	char a;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	printf("\n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请输入一个字符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</a:rPr>
              <a:t>：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	scanf("%c",&amp;a);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	if(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a&gt;='a' &amp;&amp; a&lt;='z'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		printf("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您输入的字符是小写字母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\n",a);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	else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		printf("</a:t>
            </a:r>
            <a:r>
              <a:rPr lang="zh-CN" altLang="en-US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您输入的字符不是小写字母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\n",a);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693254" name="Group 6"/>
          <p:cNvGrpSpPr>
            <a:grpSpLocks/>
          </p:cNvGrpSpPr>
          <p:nvPr/>
        </p:nvGrpSpPr>
        <p:grpSpPr bwMode="auto">
          <a:xfrm>
            <a:off x="6948488" y="1106488"/>
            <a:ext cx="1295400" cy="1817687"/>
            <a:chOff x="4320" y="894"/>
            <a:chExt cx="1296" cy="1362"/>
          </a:xfrm>
        </p:grpSpPr>
        <p:sp>
          <p:nvSpPr>
            <p:cNvPr id="31760" name="Rectangle 7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1761" name="Text Box 8"/>
            <p:cNvSpPr txBox="1">
              <a:spLocks noChangeArrowheads="1"/>
            </p:cNvSpPr>
            <p:nvPr/>
          </p:nvSpPr>
          <p:spPr bwMode="auto">
            <a:xfrm>
              <a:off x="4628" y="894"/>
              <a:ext cx="705" cy="30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0000FF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693257" name="Group 9"/>
          <p:cNvGrpSpPr>
            <a:grpSpLocks/>
          </p:cNvGrpSpPr>
          <p:nvPr/>
        </p:nvGrpSpPr>
        <p:grpSpPr bwMode="auto">
          <a:xfrm>
            <a:off x="7235825" y="1628775"/>
            <a:ext cx="762000" cy="1143000"/>
            <a:chOff x="3936" y="960"/>
            <a:chExt cx="480" cy="720"/>
          </a:xfrm>
        </p:grpSpPr>
        <p:sp>
          <p:nvSpPr>
            <p:cNvPr id="31758" name="Oval 10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1759" name="Text Box 11"/>
            <p:cNvSpPr txBox="1">
              <a:spLocks noChangeArrowheads="1"/>
            </p:cNvSpPr>
            <p:nvPr/>
          </p:nvSpPr>
          <p:spPr bwMode="auto">
            <a:xfrm>
              <a:off x="4060" y="960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Courier New" panose="02070309020205020404" pitchFamily="49" charset="0"/>
                </a:rPr>
                <a:t>a</a:t>
              </a:r>
            </a:p>
          </p:txBody>
        </p:sp>
      </p:grpSp>
      <p:sp>
        <p:nvSpPr>
          <p:cNvPr id="693260" name="AutoShape 12"/>
          <p:cNvSpPr>
            <a:spLocks noChangeArrowheads="1"/>
          </p:cNvSpPr>
          <p:nvPr/>
        </p:nvSpPr>
        <p:spPr bwMode="auto">
          <a:xfrm flipH="1">
            <a:off x="3906838" y="29972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3261" name="AutoShape 13"/>
          <p:cNvSpPr>
            <a:spLocks noChangeArrowheads="1"/>
          </p:cNvSpPr>
          <p:nvPr/>
        </p:nvSpPr>
        <p:spPr bwMode="auto">
          <a:xfrm flipH="1">
            <a:off x="4195763" y="33480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3262" name="AutoShape 14"/>
          <p:cNvSpPr>
            <a:spLocks noChangeArrowheads="1"/>
          </p:cNvSpPr>
          <p:nvPr/>
        </p:nvSpPr>
        <p:spPr bwMode="auto">
          <a:xfrm flipH="1">
            <a:off x="7867650" y="44370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3263" name="Text Box 15"/>
          <p:cNvSpPr txBox="1">
            <a:spLocks noChangeArrowheads="1"/>
          </p:cNvSpPr>
          <p:nvPr/>
        </p:nvSpPr>
        <p:spPr bwMode="auto">
          <a:xfrm>
            <a:off x="7399338" y="21336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693264" name="Line 16"/>
          <p:cNvSpPr>
            <a:spLocks noChangeShapeType="1"/>
          </p:cNvSpPr>
          <p:nvPr/>
        </p:nvSpPr>
        <p:spPr bwMode="auto">
          <a:xfrm flipV="1">
            <a:off x="3635375" y="2636838"/>
            <a:ext cx="3673475" cy="28797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3265" name="Text Box 17"/>
          <p:cNvSpPr txBox="1">
            <a:spLocks noChangeArrowheads="1"/>
          </p:cNvSpPr>
          <p:nvPr/>
        </p:nvSpPr>
        <p:spPr bwMode="auto">
          <a:xfrm>
            <a:off x="1403350" y="5445125"/>
            <a:ext cx="360045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请输入一个字符：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693266" name="Text Box 18"/>
          <p:cNvSpPr txBox="1">
            <a:spLocks noChangeArrowheads="1"/>
          </p:cNvSpPr>
          <p:nvPr/>
        </p:nvSpPr>
        <p:spPr bwMode="auto">
          <a:xfrm>
            <a:off x="1403350" y="5805488"/>
            <a:ext cx="360045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您输入的字符不是小写字母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9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1"/>
                            </p:stCondLst>
                            <p:childTnLst>
                              <p:par>
                                <p:cTn id="3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693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693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69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693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1" grpId="0" animBg="1"/>
      <p:bldP spid="693263" grpId="0"/>
      <p:bldP spid="693265" grpId="0" animBg="1"/>
      <p:bldP spid="6932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539750" y="1557338"/>
            <a:ext cx="78486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4000">
                <a:solidFill>
                  <a:srgbClr val="4D4D4D"/>
                </a:solidFill>
              </a:rPr>
              <a:t>问题描述：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4000">
                <a:solidFill>
                  <a:srgbClr val="4D4D4D"/>
                </a:solidFill>
              </a:rPr>
              <a:t>接受用户输入的商品的价格。如果购买的商品的价格大于 </a:t>
            </a:r>
            <a:r>
              <a:rPr lang="en-US" altLang="zh-CN" sz="4000">
                <a:solidFill>
                  <a:srgbClr val="4D4D4D"/>
                </a:solidFill>
              </a:rPr>
              <a:t>50 </a:t>
            </a:r>
            <a:r>
              <a:rPr lang="zh-CN" altLang="en-US" sz="4000">
                <a:solidFill>
                  <a:srgbClr val="4D4D4D"/>
                </a:solidFill>
              </a:rPr>
              <a:t>则折扣率为</a:t>
            </a:r>
            <a:r>
              <a:rPr lang="en-US" altLang="zh-CN" sz="4000">
                <a:solidFill>
                  <a:srgbClr val="4D4D4D"/>
                </a:solidFill>
              </a:rPr>
              <a:t>15</a:t>
            </a:r>
            <a:r>
              <a:rPr lang="zh-CN" altLang="en-US" sz="4000">
                <a:solidFill>
                  <a:srgbClr val="4D4D4D"/>
                </a:solidFill>
              </a:rPr>
              <a:t>％，否则折扣率为０，计算并显示用户应付的钱数。 </a:t>
            </a:r>
          </a:p>
        </p:txBody>
      </p:sp>
      <p:sp>
        <p:nvSpPr>
          <p:cNvPr id="694275" name="Rectangle 3"/>
          <p:cNvSpPr>
            <a:spLocks noChangeArrowheads="1"/>
          </p:cNvSpPr>
          <p:nvPr/>
        </p:nvSpPr>
        <p:spPr bwMode="auto">
          <a:xfrm>
            <a:off x="468313" y="620713"/>
            <a:ext cx="8135937" cy="59039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main()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float price;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double discount;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printf("\n</a:t>
            </a:r>
            <a:r>
              <a:rPr lang="zh-CN" altLang="en-US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请输入商品的价格</a:t>
            </a:r>
            <a:r>
              <a:rPr lang="zh-CN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：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scanf("%f",&amp;price);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If(price&gt;50)</a:t>
            </a:r>
            <a:endParaRPr lang="en-US" altLang="zh-CN" sz="22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</a:rPr>
              <a:t>	  discount=0.15*price;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</a:rPr>
              <a:t>	  price=price-discount;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</a:rPr>
              <a:t>	  printf("\n</a:t>
            </a:r>
            <a:r>
              <a:rPr lang="zh-CN" altLang="en-US" sz="220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折后总价为</a:t>
            </a:r>
            <a:r>
              <a:rPr lang="zh-CN" altLang="en-US" sz="2200">
                <a:solidFill>
                  <a:srgbClr val="FF0000"/>
                </a:solidFill>
                <a:latin typeface="Courier New" panose="02070309020205020404" pitchFamily="49" charset="0"/>
              </a:rPr>
              <a:t>：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</a:rPr>
              <a:t>%6.2f\n",price);</a:t>
            </a:r>
          </a:p>
          <a:p>
            <a:pPr eaLnBrk="1" hangingPunct="1"/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</a:rPr>
              <a:t>  }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else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	  printf("\n</a:t>
            </a:r>
            <a:r>
              <a:rPr lang="zh-CN" altLang="en-US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总价为</a:t>
            </a:r>
            <a:r>
              <a:rPr lang="zh-CN" altLang="en-US" sz="2200">
                <a:solidFill>
                  <a:srgbClr val="000000"/>
                </a:solidFill>
                <a:latin typeface="Courier New" panose="02070309020205020404" pitchFamily="49" charset="0"/>
              </a:rPr>
              <a:t>：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%6.2f\n",price);</a:t>
            </a:r>
          </a:p>
          <a:p>
            <a:pPr eaLnBrk="1" hangingPunct="1"/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  <a:endParaRPr lang="en-US" altLang="zh-CN" sz="22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5003800" y="2060575"/>
            <a:ext cx="3600450" cy="12017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请输入商品的价格：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60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折后总价为：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51.00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5" grpId="0" animBg="1"/>
      <p:bldP spid="69427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539750" y="1557338"/>
            <a:ext cx="784860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2667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2667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2667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2667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2667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2667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/>
              <a:t>问题描述：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/>
              <a:t>输入一个</a:t>
            </a:r>
            <a:r>
              <a:rPr lang="en-US" altLang="zh-CN"/>
              <a:t>5</a:t>
            </a:r>
            <a:r>
              <a:rPr lang="zh-CN" altLang="en-US"/>
              <a:t>位数，判断它是不是回文数。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/>
              <a:t>例如：</a:t>
            </a:r>
            <a:r>
              <a:rPr lang="en-US" altLang="zh-CN"/>
              <a:t>12321</a:t>
            </a:r>
            <a:r>
              <a:rPr lang="zh-CN" altLang="en-US"/>
              <a:t>是回文数，个位与万位相同，十位与千位相同。</a:t>
            </a:r>
            <a:r>
              <a:rPr lang="zh-CN" altLang="en-US" sz="4000"/>
              <a:t> 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12775" y="836613"/>
            <a:ext cx="8135938" cy="51117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main()</a:t>
            </a: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	int ge,shi,qian,wan,x;</a:t>
            </a: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	printf("\n 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请输入一个五位整数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	scanf("%ld",&amp;x);</a:t>
            </a: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wan=x/10000;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 //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分解出万位数</a:t>
            </a:r>
          </a:p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qian=x%10000/1000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; //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分解出千位数</a:t>
            </a:r>
          </a:p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shi=x%100/10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;  //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分解出十位数</a:t>
            </a:r>
          </a:p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ge=x%10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; //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分解出个位数</a:t>
            </a:r>
          </a:p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</a:rPr>
              <a:t>if (ge==wan &amp;&amp; shi==qian)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 /*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个位等于万位并且十位等于千位</a:t>
            </a:r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		printf("\n 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这个数是回文数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	else</a:t>
            </a: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		printf("\n </a:t>
            </a:r>
            <a:r>
              <a:rPr lang="zh-CN" altLang="en-US" sz="20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这个数不是回文数</a:t>
            </a:r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zh-CN" sz="20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95302" name="Text Box 6"/>
          <p:cNvSpPr txBox="1">
            <a:spLocks noChangeArrowheads="1"/>
          </p:cNvSpPr>
          <p:nvPr/>
        </p:nvSpPr>
        <p:spPr bwMode="auto">
          <a:xfrm>
            <a:off x="5435600" y="5035550"/>
            <a:ext cx="3600450" cy="12017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请输入一个五位整数：</a:t>
            </a:r>
            <a:r>
              <a:rPr lang="en-US" altLang="zh-CN" sz="1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45654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这个数是回文数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animBg="1"/>
      <p:bldP spid="69530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Text Box 2"/>
          <p:cNvSpPr txBox="1">
            <a:spLocks noChangeArrowheads="1"/>
          </p:cNvSpPr>
          <p:nvPr/>
        </p:nvSpPr>
        <p:spPr bwMode="auto">
          <a:xfrm>
            <a:off x="1403350" y="2420938"/>
            <a:ext cx="5427663" cy="1590675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ea typeface="隶书" panose="02010509060101010101" pitchFamily="49" charset="-122"/>
              </a:rPr>
              <a:t>如：</a:t>
            </a:r>
            <a:r>
              <a:rPr lang="en-US" altLang="zh-CN">
                <a:ea typeface="隶书" panose="02010509060101010101" pitchFamily="49" charset="-122"/>
              </a:rPr>
              <a:t>if(a==b&amp;&amp;x==y)    printf(“a=b,x=y”);</a:t>
            </a:r>
          </a:p>
          <a:p>
            <a:r>
              <a:rPr lang="en-US" altLang="zh-CN">
                <a:ea typeface="隶书" panose="02010509060101010101" pitchFamily="49" charset="-122"/>
              </a:rPr>
              <a:t>        int x=3,y; if (x=5) y=3;</a:t>
            </a:r>
          </a:p>
          <a:p>
            <a:r>
              <a:rPr lang="en-US" altLang="zh-CN">
                <a:ea typeface="隶书" panose="02010509060101010101" pitchFamily="49" charset="-122"/>
              </a:rPr>
              <a:t>        if(3)    printf(“OK”);</a:t>
            </a:r>
          </a:p>
          <a:p>
            <a:r>
              <a:rPr lang="en-US" altLang="zh-CN">
                <a:ea typeface="隶书" panose="02010509060101010101" pitchFamily="49" charset="-122"/>
              </a:rPr>
              <a:t>        if(‘a’)   printf(“%d”,’a’);      </a:t>
            </a:r>
          </a:p>
        </p:txBody>
      </p:sp>
      <p:sp>
        <p:nvSpPr>
          <p:cNvPr id="696323" name="Rectangle 3"/>
          <p:cNvSpPr>
            <a:spLocks noChangeArrowheads="1"/>
          </p:cNvSpPr>
          <p:nvPr/>
        </p:nvSpPr>
        <p:spPr bwMode="auto">
          <a:xfrm>
            <a:off x="0" y="1392238"/>
            <a:ext cx="8069263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说明：</a:t>
            </a:r>
          </a:p>
          <a:p>
            <a:pPr lvl="3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 sz="240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if</a:t>
            </a:r>
            <a:r>
              <a:rPr lang="zh-CN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后面的表达式类型任意</a:t>
            </a:r>
            <a:endParaRPr lang="zh-CN" altLang="en-US" sz="2400">
              <a:solidFill>
                <a:schemeClr val="tx2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762000" y="4241800"/>
            <a:ext cx="7696200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5715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3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 sz="2400" smtClean="0">
                <a:solidFill>
                  <a:schemeClr val="tx2"/>
                </a:solidFill>
              </a:rPr>
              <a:t> if(x</a:t>
            </a:r>
            <a:r>
              <a:rPr lang="en-US" altLang="zh-CN" sz="2400">
                <a:solidFill>
                  <a:schemeClr val="tx2"/>
                </a:solidFill>
              </a:rPr>
              <a:t>) 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  if(x!=0)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</a:rPr>
              <a:t>    </a:t>
            </a:r>
            <a:r>
              <a:rPr lang="en-US" altLang="zh-CN" sz="2400" smtClean="0">
                <a:solidFill>
                  <a:schemeClr val="tx2"/>
                </a:solidFill>
              </a:rPr>
              <a:t> if</a:t>
            </a:r>
            <a:r>
              <a:rPr lang="en-US" altLang="zh-CN" sz="2400">
                <a:solidFill>
                  <a:schemeClr val="tx2"/>
                </a:solidFill>
              </a:rPr>
              <a:t>(!x) 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>
                <a:solidFill>
                  <a:schemeClr val="tx2"/>
                </a:solidFill>
              </a:rPr>
              <a:t>   if(x==0)</a:t>
            </a:r>
          </a:p>
          <a:p>
            <a:pPr lvl="3">
              <a:spcBef>
                <a:spcPct val="0"/>
              </a:spcBef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 sz="2400" smtClean="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else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不能作为语句单独，它必须与</a:t>
            </a:r>
            <a:r>
              <a:rPr lang="en-US" altLang="zh-CN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if</a:t>
            </a:r>
            <a:r>
              <a:rPr lang="zh-CN" altLang="en-US" sz="24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配对使用</a:t>
            </a:r>
            <a:r>
              <a:rPr lang="zh-CN" altLang="en-US" sz="2400">
                <a:solidFill>
                  <a:schemeClr val="tx2"/>
                </a:solidFill>
              </a:rPr>
              <a:t> </a:t>
            </a: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9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69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69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69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9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9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2" grpId="0" build="p"/>
      <p:bldP spid="696323" grpId="0" build="p"/>
      <p:bldP spid="696324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56" y="1978782"/>
            <a:ext cx="2836465" cy="2243450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348" y="2177767"/>
            <a:ext cx="3810022" cy="1845479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56683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980728"/>
            <a:ext cx="8064896" cy="3886200"/>
          </a:xfrm>
        </p:spPr>
        <p:txBody>
          <a:bodyPr/>
          <a:lstStyle/>
          <a:p>
            <a:r>
              <a:rPr lang="zh-CN" altLang="en-US" smtClean="0"/>
              <a:t>输入一个学生的成绩，判断他是否及格。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输入一个学生的成绩，输出成绩等级。</a:t>
            </a:r>
            <a:endParaRPr lang="zh-CN" altLang="en-US"/>
          </a:p>
        </p:txBody>
      </p:sp>
      <p:sp>
        <p:nvSpPr>
          <p:cNvPr id="4" name="WordArt 5"/>
          <p:cNvSpPr>
            <a:spLocks noChangeArrowheads="1" noChangeShapeType="1" noTextEdit="1"/>
          </p:cNvSpPr>
          <p:nvPr/>
        </p:nvSpPr>
        <p:spPr bwMode="auto">
          <a:xfrm>
            <a:off x="7800484" y="5445224"/>
            <a:ext cx="720080" cy="100588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？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844824"/>
            <a:ext cx="4381725" cy="3410125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376" y="2407295"/>
            <a:ext cx="1943100" cy="533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76" y="3140968"/>
            <a:ext cx="1943100" cy="5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0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AutoShape 2"/>
          <p:cNvSpPr>
            <a:spLocks noChangeArrowheads="1"/>
          </p:cNvSpPr>
          <p:nvPr/>
        </p:nvSpPr>
        <p:spPr bwMode="auto">
          <a:xfrm>
            <a:off x="609600" y="3861048"/>
            <a:ext cx="2592387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latin typeface="Arial" panose="020B0604020202020204" pitchFamily="34" charset="0"/>
                <a:ea typeface="黑体" panose="02010609060101010101" pitchFamily="49" charset="-122"/>
              </a:rPr>
              <a:t>多重</a:t>
            </a:r>
            <a:r>
              <a:rPr lang="en-US" altLang="zh-CN" sz="2800">
                <a:latin typeface="Arial" panose="020B0604020202020204" pitchFamily="34" charset="0"/>
              </a:rPr>
              <a:t>if</a:t>
            </a:r>
            <a:r>
              <a:rPr lang="zh-CN" altLang="en-US" sz="2800">
                <a:latin typeface="Arial" panose="020B0604020202020204" pitchFamily="34" charset="0"/>
              </a:rPr>
              <a:t>（阶梯式）</a:t>
            </a:r>
          </a:p>
        </p:txBody>
      </p:sp>
      <p:sp>
        <p:nvSpPr>
          <p:cNvPr id="697347" name="Rectangle 3"/>
          <p:cNvSpPr>
            <a:spLocks noChangeArrowheads="1"/>
          </p:cNvSpPr>
          <p:nvPr/>
        </p:nvSpPr>
        <p:spPr bwMode="auto">
          <a:xfrm>
            <a:off x="684213" y="1196975"/>
            <a:ext cx="82296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smtClean="0">
                <a:latin typeface="楷体" panose="02010609060101010101" pitchFamily="49" charset="-122"/>
                <a:ea typeface="楷体" panose="02010609060101010101" pitchFamily="49" charset="-122"/>
              </a:rPr>
              <a:t>多路分支</a:t>
            </a:r>
            <a:endParaRPr lang="en-GB" altLang="zh-CN" sz="3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734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2821" y="44202"/>
            <a:ext cx="7772400" cy="658813"/>
          </a:xfrm>
        </p:spPr>
        <p:txBody>
          <a:bodyPr vert="horz" wrap="square" lIns="91440" tIns="45720" rIns="91440" bIns="45720" numCol="1" anchor="ctr" anchorCtr="0" compatLnSpc="1"/>
          <a:lstStyle/>
          <a:p>
            <a:pPr algn="ctr">
              <a:defRPr/>
            </a:pPr>
            <a:r>
              <a:rPr kumimoji="1" lang="zh-CN" altLang="en-US" sz="3200">
                <a:solidFill>
                  <a:schemeClr val="tx1"/>
                </a:solidFill>
              </a:rPr>
              <a:t>多重条件结构</a:t>
            </a:r>
          </a:p>
        </p:txBody>
      </p:sp>
      <p:sp>
        <p:nvSpPr>
          <p:cNvPr id="697349" name="AutoShape 5"/>
          <p:cNvSpPr>
            <a:spLocks noChangeArrowheads="1"/>
          </p:cNvSpPr>
          <p:nvPr/>
        </p:nvSpPr>
        <p:spPr bwMode="auto">
          <a:xfrm>
            <a:off x="3633787" y="3861048"/>
            <a:ext cx="2160588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latin typeface="Arial" panose="020B0604020202020204" pitchFamily="34" charset="0"/>
                <a:ea typeface="黑体" panose="02010609060101010101" pitchFamily="49" charset="-122"/>
              </a:rPr>
              <a:t>嵌套 </a:t>
            </a:r>
            <a:r>
              <a:rPr lang="en-US" altLang="zh-CN" sz="2800">
                <a:latin typeface="Arial" panose="020B0604020202020204" pitchFamily="34" charset="0"/>
                <a:ea typeface="黑体" panose="02010609060101010101" pitchFamily="49" charset="-122"/>
              </a:rPr>
              <a:t>if</a:t>
            </a:r>
          </a:p>
        </p:txBody>
      </p:sp>
      <p:sp>
        <p:nvSpPr>
          <p:cNvPr id="697350" name="AutoShape 6"/>
          <p:cNvSpPr>
            <a:spLocks noChangeArrowheads="1"/>
          </p:cNvSpPr>
          <p:nvPr/>
        </p:nvSpPr>
        <p:spPr bwMode="auto">
          <a:xfrm>
            <a:off x="6154737" y="3861048"/>
            <a:ext cx="2160588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latin typeface="Arial" panose="020B0604020202020204" pitchFamily="34" charset="0"/>
                <a:ea typeface="黑体" panose="02010609060101010101" pitchFamily="49" charset="-122"/>
              </a:rPr>
              <a:t>switch</a:t>
            </a:r>
            <a:r>
              <a:rPr lang="zh-CN" altLang="en-US" sz="2800">
                <a:latin typeface="Arial" panose="020B0604020202020204" pitchFamily="34" charset="0"/>
                <a:ea typeface="黑体" panose="02010609060101010101" pitchFamily="49" charset="-122"/>
              </a:rPr>
              <a:t>结构</a:t>
            </a:r>
          </a:p>
        </p:txBody>
      </p:sp>
      <p:sp>
        <p:nvSpPr>
          <p:cNvPr id="697351" name="Line 7"/>
          <p:cNvSpPr>
            <a:spLocks noChangeShapeType="1"/>
          </p:cNvSpPr>
          <p:nvPr/>
        </p:nvSpPr>
        <p:spPr bwMode="auto">
          <a:xfrm>
            <a:off x="2122487" y="3211760"/>
            <a:ext cx="5111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352" name="Line 8"/>
          <p:cNvSpPr>
            <a:spLocks noChangeShapeType="1"/>
          </p:cNvSpPr>
          <p:nvPr/>
        </p:nvSpPr>
        <p:spPr bwMode="auto">
          <a:xfrm>
            <a:off x="4714875" y="2708523"/>
            <a:ext cx="0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97353" name="AutoShape 9"/>
          <p:cNvCxnSpPr>
            <a:cxnSpLocks noChangeShapeType="1"/>
          </p:cNvCxnSpPr>
          <p:nvPr/>
        </p:nvCxnSpPr>
        <p:spPr bwMode="auto">
          <a:xfrm>
            <a:off x="2122487" y="3219698"/>
            <a:ext cx="0" cy="6619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354" name="AutoShape 10"/>
          <p:cNvCxnSpPr>
            <a:cxnSpLocks noChangeShapeType="1"/>
            <a:endCxn id="697349" idx="0"/>
          </p:cNvCxnSpPr>
          <p:nvPr/>
        </p:nvCxnSpPr>
        <p:spPr bwMode="auto">
          <a:xfrm>
            <a:off x="4714875" y="3211760"/>
            <a:ext cx="0" cy="6492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7355" name="AutoShape 11"/>
          <p:cNvCxnSpPr>
            <a:cxnSpLocks noChangeShapeType="1"/>
            <a:stCxn id="697351" idx="1"/>
            <a:endCxn id="697350" idx="0"/>
          </p:cNvCxnSpPr>
          <p:nvPr/>
        </p:nvCxnSpPr>
        <p:spPr bwMode="auto">
          <a:xfrm>
            <a:off x="7234237" y="3224460"/>
            <a:ext cx="1588" cy="636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6876" name="Group 12"/>
          <p:cNvGrpSpPr>
            <a:grpSpLocks/>
          </p:cNvGrpSpPr>
          <p:nvPr/>
        </p:nvGrpSpPr>
        <p:grpSpPr bwMode="auto">
          <a:xfrm>
            <a:off x="3130550" y="1906835"/>
            <a:ext cx="3097212" cy="792163"/>
            <a:chOff x="2381" y="1253"/>
            <a:chExt cx="1951" cy="499"/>
          </a:xfrm>
        </p:grpSpPr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2381" y="1253"/>
              <a:ext cx="1951" cy="499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100000">
                  <a:srgbClr val="3366FF"/>
                </a:gs>
              </a:gsLst>
              <a:lin ang="5400000" scaled="1"/>
            </a:gradFill>
            <a:ln>
              <a:noFill/>
            </a:ln>
            <a:effectLst>
              <a:prstShdw prst="shdw17" dist="45791" dir="14178596">
                <a:schemeClr val="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2516" y="1298"/>
              <a:ext cx="1679" cy="365"/>
            </a:xfrm>
            <a:prstGeom prst="rect">
              <a:avLst/>
            </a:prstGeom>
            <a:noFill/>
            <a:ln>
              <a:noFill/>
            </a:ln>
            <a:effectLst>
              <a:outerShdw dist="40160" dir="1106124" algn="ctr" rotWithShape="0">
                <a:schemeClr val="tx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多重条件结构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9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9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9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6" grpId="0" animBg="1"/>
      <p:bldP spid="697349" grpId="0" animBg="1"/>
      <p:bldP spid="6973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4" name="Rectangle 4"/>
          <p:cNvSpPr>
            <a:spLocks noChangeArrowheads="1"/>
          </p:cNvSpPr>
          <p:nvPr/>
        </p:nvSpPr>
        <p:spPr bwMode="auto">
          <a:xfrm>
            <a:off x="0" y="1628775"/>
            <a:ext cx="4500563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zh-CN" sz="2800" smtClean="0">
                <a:solidFill>
                  <a:srgbClr val="0066FF"/>
                </a:solidFill>
                <a:ea typeface="楷体_GB2312" pitchFamily="49" charset="-122"/>
                <a:cs typeface="Times New Roman" panose="02020603050405020304" pitchFamily="18" charset="0"/>
              </a:rPr>
              <a:t>if </a:t>
            </a:r>
            <a:r>
              <a:rPr lang="en-US" altLang="zh-CN" sz="2800" smtClean="0"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)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0066FF"/>
                </a:solidFill>
                <a:ea typeface="楷体_GB2312" pitchFamily="49" charset="-122"/>
                <a:cs typeface="Times New Roman" panose="02020603050405020304" pitchFamily="18" charset="0"/>
              </a:rPr>
              <a:t>else if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0066FF"/>
                </a:solidFill>
                <a:ea typeface="楷体_GB2312" pitchFamily="49" charset="-122"/>
                <a:cs typeface="Times New Roman" panose="02020603050405020304" pitchFamily="18" charset="0"/>
              </a:rPr>
              <a:t>else if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en-US" altLang="zh-CN" sz="2800">
                <a:ea typeface="楷体_GB2312" pitchFamily="49" charset="-122"/>
              </a:rPr>
              <a:t>……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0066FF"/>
                </a:solidFill>
                <a:ea typeface="楷体_GB2312" pitchFamily="49" charset="-122"/>
                <a:cs typeface="Times New Roman" panose="02020603050405020304" pitchFamily="18" charset="0"/>
              </a:rPr>
              <a:t>else if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 smtClean="0">
                <a:ea typeface="楷体_GB2312" pitchFamily="49" charset="-122"/>
                <a:cs typeface="Times New Roman" panose="02020603050405020304" pitchFamily="18" charset="0"/>
              </a:rPr>
              <a:t>n-1</a:t>
            </a:r>
            <a:endParaRPr lang="en-US" altLang="zh-CN" sz="280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>
                <a:solidFill>
                  <a:srgbClr val="0066FF"/>
                </a:solidFill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 smtClean="0">
                <a:ea typeface="楷体_GB2312" pitchFamily="49" charset="-122"/>
                <a:cs typeface="Times New Roman" panose="02020603050405020304" pitchFamily="18" charset="0"/>
              </a:rPr>
              <a:t>n</a:t>
            </a:r>
            <a:endParaRPr lang="en-US" altLang="zh-CN" sz="2800"/>
          </a:p>
        </p:txBody>
      </p:sp>
      <p:pic>
        <p:nvPicPr>
          <p:cNvPr id="645165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690687"/>
            <a:ext cx="471646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250825" y="425450"/>
            <a:ext cx="8642350" cy="6124754"/>
          </a:xfrm>
          <a:prstGeom prst="rect">
            <a:avLst/>
          </a:prstGeom>
          <a:noFill/>
          <a:ln w="28575">
            <a:solidFill>
              <a:srgbClr val="00008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711200" indent="-7112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90588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例如：商场促销，购物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500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元以上，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折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购物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300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元以上，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85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折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购物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元以上，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折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购物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元以上，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95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折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购物</a:t>
            </a:r>
            <a:r>
              <a:rPr lang="en-US" altLang="zh-CN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50</a:t>
            </a:r>
            <a:r>
              <a:rPr lang="zh-CN" altLang="en-US" sz="28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元以下，不打折。根据消费量，计算优惠率。</a:t>
            </a:r>
            <a:r>
              <a:rPr lang="zh-CN" altLang="en-US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>
              <a:solidFill>
                <a:srgbClr val="99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rgbClr val="9900FF"/>
              </a:solidFill>
              <a:ea typeface="楷体_GB2312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设：消费量为 </a:t>
            </a:r>
            <a:r>
              <a:rPr lang="en-US" altLang="zh-CN" sz="2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money;</a:t>
            </a:r>
            <a:r>
              <a:rPr lang="zh-CN" altLang="en-US" sz="2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折扣为</a:t>
            </a:r>
            <a:r>
              <a:rPr lang="en-US" altLang="zh-CN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cost;</a:t>
            </a:r>
            <a:r>
              <a:rPr lang="zh-CN" altLang="en-US" sz="2800" b="1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实际花费 </a:t>
            </a:r>
            <a:r>
              <a:rPr lang="en-US" altLang="zh-CN" sz="2800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price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if  (money&gt;500)    cost=0.2; 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else  if (money&gt;300)  cost=0.15; 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else  if (money&gt;100)  cost=0.1;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else  if (money&gt;50)   cost=0.05;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else  cost=0;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</a:rPr>
              <a:t>price=money-(money*cost);</a:t>
            </a:r>
            <a:endParaRPr lang="en-US" altLang="zh-CN" sz="2800" b="1">
              <a:solidFill>
                <a:schemeClr val="tx1"/>
              </a:solidFill>
              <a:ea typeface="楷体_GB2312" pitchFamily="49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sz="2800" b="1">
              <a:solidFill>
                <a:srgbClr val="99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advTm="119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1" name="Rectangle 5"/>
          <p:cNvSpPr>
            <a:spLocks noChangeArrowheads="1"/>
          </p:cNvSpPr>
          <p:nvPr/>
        </p:nvSpPr>
        <p:spPr bwMode="auto">
          <a:xfrm>
            <a:off x="0" y="885427"/>
            <a:ext cx="9109075" cy="792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输入三个数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a,b,c,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要求按由小到大的顺序输出。</a:t>
            </a:r>
          </a:p>
        </p:txBody>
      </p:sp>
      <p:sp>
        <p:nvSpPr>
          <p:cNvPr id="649222" name="Rectangle 6"/>
          <p:cNvSpPr>
            <a:spLocks noChangeArrowheads="1"/>
          </p:cNvSpPr>
          <p:nvPr/>
        </p:nvSpPr>
        <p:spPr bwMode="auto">
          <a:xfrm>
            <a:off x="180975" y="1758774"/>
            <a:ext cx="3887787" cy="190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if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a&gt;b 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对换</a:t>
            </a:r>
          </a:p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if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a&gt;c 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对换</a:t>
            </a:r>
          </a:p>
          <a:p>
            <a:pPr eaLnBrk="1" hangingPunct="1"/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if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b&gt;c 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对换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1857967"/>
            <a:ext cx="6166167" cy="4883401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498" y="1857967"/>
            <a:ext cx="2165461" cy="387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1" grpId="0" animBg="1"/>
      <p:bldP spid="6492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304651" y="527818"/>
            <a:ext cx="8101013" cy="439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u"/>
            </a:pPr>
            <a:r>
              <a:rPr lang="en-US" altLang="zh-CN" sz="3200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32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语句的嵌套</a:t>
            </a:r>
          </a:p>
          <a:p>
            <a:pPr eaLnBrk="1" hangingPunct="1"/>
            <a:r>
              <a:rPr lang="zh-CN" altLang="en-US" sz="2800">
                <a:solidFill>
                  <a:srgbClr val="0099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>
                <a:solidFill>
                  <a:srgbClr val="0099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800">
                <a:solidFill>
                  <a:srgbClr val="0099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语句中又包含一个或多个</a:t>
            </a:r>
            <a:r>
              <a:rPr lang="en-US" altLang="zh-CN" sz="2800">
                <a:solidFill>
                  <a:srgbClr val="0099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800">
                <a:solidFill>
                  <a:srgbClr val="0099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zh-CN" altLang="en-US" sz="2800" smtClean="0">
                <a:solidFill>
                  <a:srgbClr val="0099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en-US" altLang="zh-CN" sz="2800" smtClean="0">
                <a:solidFill>
                  <a:srgbClr val="0099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800">
                <a:solidFill>
                  <a:srgbClr val="0099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语句的嵌套</a:t>
            </a:r>
          </a:p>
          <a:p>
            <a:pPr eaLnBrk="1" hangingPunct="1"/>
            <a:r>
              <a:rPr lang="zh-CN" altLang="en-US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</a:t>
            </a:r>
            <a:r>
              <a:rPr lang="zh-CN" altLang="en-US" sz="32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()</a:t>
            </a:r>
          </a:p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	  </a:t>
            </a: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()  </a:t>
            </a:r>
            <a:r>
              <a:rPr lang="zh-CN" altLang="en-US" sz="280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  <a:p>
            <a:pPr eaLnBrk="1" hangingPunct="1"/>
            <a:r>
              <a:rPr lang="en-US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	  </a:t>
            </a:r>
            <a:r>
              <a:rPr lang="en-US" altLang="zh-CN" sz="2800">
                <a:solidFill>
                  <a:srgbClr val="800000"/>
                </a:solidFill>
                <a:ea typeface="楷体_GB2312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280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>
                <a:solidFill>
                  <a:srgbClr val="8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>
                <a:ea typeface="楷体_GB2312" pitchFamily="49" charset="-122"/>
                <a:cs typeface="Times New Roman" panose="02020603050405020304" pitchFamily="18" charset="0"/>
              </a:rPr>
              <a:t>else</a:t>
            </a:r>
          </a:p>
          <a:p>
            <a:pPr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	  </a:t>
            </a:r>
            <a:r>
              <a:rPr lang="en-US" altLang="zh-CN" sz="280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if()  </a:t>
            </a:r>
            <a:r>
              <a:rPr lang="zh-CN" altLang="en-US" sz="2800">
                <a:solidFill>
                  <a:srgbClr val="62893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 sz="2800">
                <a:solidFill>
                  <a:srgbClr val="62893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en-US" altLang="zh-CN" sz="3200">
              <a:solidFill>
                <a:srgbClr val="62893B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	  else  </a:t>
            </a:r>
            <a:r>
              <a:rPr lang="zh-CN" altLang="en-US" sz="2800">
                <a:solidFill>
                  <a:srgbClr val="62893B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lang="en-US" altLang="zh-CN">
                <a:solidFill>
                  <a:srgbClr val="3366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lang="en-US" altLang="zh-CN" sz="2800">
              <a:solidFill>
                <a:srgbClr val="3366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6" name="AutoShape 5"/>
          <p:cNvSpPr>
            <a:spLocks noChangeArrowheads="1"/>
          </p:cNvSpPr>
          <p:nvPr/>
        </p:nvSpPr>
        <p:spPr bwMode="auto">
          <a:xfrm>
            <a:off x="3779912" y="2780928"/>
            <a:ext cx="503238" cy="719138"/>
          </a:xfrm>
          <a:prstGeom prst="curvedLeftArrow">
            <a:avLst>
              <a:gd name="adj1" fmla="val 28580"/>
              <a:gd name="adj2" fmla="val 57161"/>
              <a:gd name="adj3" fmla="val 33329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4037" name="AutoShape 6"/>
          <p:cNvSpPr>
            <a:spLocks noChangeArrowheads="1"/>
          </p:cNvSpPr>
          <p:nvPr/>
        </p:nvSpPr>
        <p:spPr bwMode="auto">
          <a:xfrm>
            <a:off x="3851201" y="4057625"/>
            <a:ext cx="503238" cy="719137"/>
          </a:xfrm>
          <a:prstGeom prst="curvedLeftArrow">
            <a:avLst>
              <a:gd name="adj1" fmla="val 28580"/>
              <a:gd name="adj2" fmla="val 57161"/>
              <a:gd name="adj3" fmla="val 33329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4544193" y="3212976"/>
            <a:ext cx="1313953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内嵌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if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8756" y="4892897"/>
            <a:ext cx="6994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嵌套形式自由，可以嵌在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中也可嵌到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</a:rPr>
              <a:t>else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68313" y="981075"/>
            <a:ext cx="8135937" cy="5256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#include&lt;stdio.h&gt;</a:t>
            </a:r>
          </a:p>
          <a:p>
            <a:pPr eaLnBrk="1" hangingPunct="1"/>
            <a:r>
              <a:rPr lang="en-US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-GB" altLang="zh-CN" smtClean="0">
                <a:solidFill>
                  <a:srgbClr val="000000"/>
                </a:solidFill>
                <a:latin typeface="Arial" panose="020B0604020202020204" pitchFamily="34" charset="0"/>
              </a:rPr>
              <a:t>main</a:t>
            </a:r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()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int a,b;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printf("\n </a:t>
            </a:r>
            <a:r>
              <a:rPr lang="zh-CN" altLang="en-GB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</a:t>
            </a:r>
            <a:r>
              <a:rPr lang="zh-CN" altLang="en-GB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和</a:t>
            </a:r>
            <a:r>
              <a:rPr lang="zh-CN" altLang="en-GB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B 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的值</a:t>
            </a:r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: ");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scanf("%d%d",&amp;a,&amp;b);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if(a!=b) 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	if(a&gt;b)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		printf("\n A&gt;B\n");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	else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		printf("\n A&lt;B\n");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else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	printf("\n A=B\n");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altLang="zh-CN" sz="26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CN" sz="26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701445" name="Group 5"/>
          <p:cNvGrpSpPr>
            <a:grpSpLocks/>
          </p:cNvGrpSpPr>
          <p:nvPr/>
        </p:nvGrpSpPr>
        <p:grpSpPr bwMode="auto">
          <a:xfrm>
            <a:off x="6156325" y="1106488"/>
            <a:ext cx="2663825" cy="1890712"/>
            <a:chOff x="4320" y="894"/>
            <a:chExt cx="1296" cy="1362"/>
          </a:xfrm>
        </p:grpSpPr>
        <p:sp>
          <p:nvSpPr>
            <p:cNvPr id="45074" name="Rectangle 6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5075" name="Text Box 7"/>
            <p:cNvSpPr txBox="1">
              <a:spLocks noChangeArrowheads="1"/>
            </p:cNvSpPr>
            <p:nvPr/>
          </p:nvSpPr>
          <p:spPr bwMode="auto">
            <a:xfrm>
              <a:off x="4807" y="894"/>
              <a:ext cx="343" cy="29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701448" name="Group 8"/>
          <p:cNvGrpSpPr>
            <a:grpSpLocks/>
          </p:cNvGrpSpPr>
          <p:nvPr/>
        </p:nvGrpSpPr>
        <p:grpSpPr bwMode="auto">
          <a:xfrm>
            <a:off x="6519863" y="1524000"/>
            <a:ext cx="762000" cy="1143000"/>
            <a:chOff x="3936" y="960"/>
            <a:chExt cx="480" cy="720"/>
          </a:xfrm>
        </p:grpSpPr>
        <p:sp>
          <p:nvSpPr>
            <p:cNvPr id="45072" name="Oval 9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5073" name="Text Box 10"/>
            <p:cNvSpPr txBox="1">
              <a:spLocks noChangeArrowheads="1"/>
            </p:cNvSpPr>
            <p:nvPr/>
          </p:nvSpPr>
          <p:spPr bwMode="auto">
            <a:xfrm>
              <a:off x="4060" y="960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701451" name="Group 11"/>
          <p:cNvGrpSpPr>
            <a:grpSpLocks/>
          </p:cNvGrpSpPr>
          <p:nvPr/>
        </p:nvGrpSpPr>
        <p:grpSpPr bwMode="auto">
          <a:xfrm>
            <a:off x="7815263" y="1524000"/>
            <a:ext cx="762000" cy="1143000"/>
            <a:chOff x="3936" y="960"/>
            <a:chExt cx="480" cy="720"/>
          </a:xfrm>
        </p:grpSpPr>
        <p:sp>
          <p:nvSpPr>
            <p:cNvPr id="45070" name="Oval 12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45071" name="Text Box 13"/>
            <p:cNvSpPr txBox="1">
              <a:spLocks noChangeArrowheads="1"/>
            </p:cNvSpPr>
            <p:nvPr/>
          </p:nvSpPr>
          <p:spPr bwMode="auto">
            <a:xfrm>
              <a:off x="4060" y="960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Courier New" panose="02070309020205020404" pitchFamily="49" charset="0"/>
                </a:rPr>
                <a:t>b</a:t>
              </a:r>
            </a:p>
          </p:txBody>
        </p:sp>
      </p:grpSp>
      <p:sp>
        <p:nvSpPr>
          <p:cNvPr id="701454" name="AutoShape 14"/>
          <p:cNvSpPr>
            <a:spLocks noChangeArrowheads="1"/>
          </p:cNvSpPr>
          <p:nvPr/>
        </p:nvSpPr>
        <p:spPr bwMode="auto">
          <a:xfrm flipH="1">
            <a:off x="3563938" y="37163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01455" name="AutoShape 15"/>
          <p:cNvSpPr>
            <a:spLocks noChangeArrowheads="1"/>
          </p:cNvSpPr>
          <p:nvPr/>
        </p:nvSpPr>
        <p:spPr bwMode="auto">
          <a:xfrm flipH="1">
            <a:off x="6011863" y="4797425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01456" name="Text Box 16"/>
          <p:cNvSpPr txBox="1">
            <a:spLocks noChangeArrowheads="1"/>
          </p:cNvSpPr>
          <p:nvPr/>
        </p:nvSpPr>
        <p:spPr bwMode="auto">
          <a:xfrm>
            <a:off x="6656388" y="20574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68</a:t>
            </a:r>
          </a:p>
        </p:txBody>
      </p:sp>
      <p:sp>
        <p:nvSpPr>
          <p:cNvPr id="701457" name="Rectangle 17"/>
          <p:cNvSpPr>
            <a:spLocks noChangeArrowheads="1"/>
          </p:cNvSpPr>
          <p:nvPr/>
        </p:nvSpPr>
        <p:spPr bwMode="auto">
          <a:xfrm>
            <a:off x="7891463" y="20574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93</a:t>
            </a:r>
          </a:p>
        </p:txBody>
      </p:sp>
      <p:sp>
        <p:nvSpPr>
          <p:cNvPr id="701458" name="AutoShape 18"/>
          <p:cNvSpPr>
            <a:spLocks noChangeArrowheads="1"/>
          </p:cNvSpPr>
          <p:nvPr/>
        </p:nvSpPr>
        <p:spPr bwMode="auto">
          <a:xfrm flipH="1">
            <a:off x="2843213" y="33480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01459" name="Text Box 19"/>
          <p:cNvSpPr txBox="1">
            <a:spLocks noChangeArrowheads="1"/>
          </p:cNvSpPr>
          <p:nvPr/>
        </p:nvSpPr>
        <p:spPr bwMode="auto">
          <a:xfrm>
            <a:off x="6372225" y="5445125"/>
            <a:ext cx="2376488" cy="8540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A&lt;B</a:t>
            </a:r>
          </a:p>
        </p:txBody>
      </p:sp>
      <p:sp>
        <p:nvSpPr>
          <p:cNvPr id="701460" name="AutoShape 20"/>
          <p:cNvSpPr>
            <a:spLocks noChangeArrowheads="1"/>
          </p:cNvSpPr>
          <p:nvPr/>
        </p:nvSpPr>
        <p:spPr bwMode="auto">
          <a:xfrm flipH="1">
            <a:off x="900113" y="594995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01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7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701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70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70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56" grpId="0"/>
      <p:bldP spid="701457" grpId="0"/>
      <p:bldP spid="7014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611188" y="1196975"/>
            <a:ext cx="7488237" cy="23764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800">
                <a:solidFill>
                  <a:srgbClr val="000000"/>
                </a:solidFill>
                <a:latin typeface="Arial" panose="020B0604020202020204" pitchFamily="34" charset="0"/>
              </a:rPr>
              <a:t>if (x &gt; 0)</a:t>
            </a:r>
          </a:p>
          <a:p>
            <a:pPr eaLnBrk="1" hangingPunct="1"/>
            <a:r>
              <a:rPr lang="en-GB" altLang="zh-CN" sz="2800">
                <a:solidFill>
                  <a:srgbClr val="000000"/>
                </a:solidFill>
                <a:latin typeface="Arial" panose="020B0604020202020204" pitchFamily="34" charset="0"/>
              </a:rPr>
              <a:t>    if (y &gt; 1) </a:t>
            </a:r>
          </a:p>
          <a:p>
            <a:pPr eaLnBrk="1" hangingPunct="1"/>
            <a:r>
              <a:rPr lang="en-GB" altLang="zh-CN" sz="2800">
                <a:solidFill>
                  <a:srgbClr val="000000"/>
                </a:solidFill>
                <a:latin typeface="Arial" panose="020B0604020202020204" pitchFamily="34" charset="0"/>
              </a:rPr>
              <a:t>        z = 1;</a:t>
            </a:r>
          </a:p>
          <a:p>
            <a:pPr eaLnBrk="1" hangingPunct="1"/>
            <a:r>
              <a:rPr lang="en-GB" altLang="zh-CN" sz="2800">
                <a:solidFill>
                  <a:srgbClr val="000000"/>
                </a:solidFill>
                <a:latin typeface="Arial" panose="020B0604020202020204" pitchFamily="34" charset="0"/>
              </a:rPr>
              <a:t>else </a:t>
            </a:r>
            <a:r>
              <a:rPr lang="en-GB" altLang="zh-CN" sz="2800">
                <a:solidFill>
                  <a:srgbClr val="FF0000"/>
                </a:solidFill>
                <a:latin typeface="Arial" panose="020B0604020202020204" pitchFamily="34" charset="0"/>
              </a:rPr>
              <a:t>/*</a:t>
            </a:r>
            <a:r>
              <a:rPr lang="zh-CN" altLang="en-GB" sz="280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这个</a:t>
            </a:r>
            <a:r>
              <a:rPr lang="zh-CN" altLang="en-GB" sz="2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GB" altLang="zh-CN" sz="2800">
                <a:solidFill>
                  <a:srgbClr val="FF0000"/>
                </a:solidFill>
                <a:latin typeface="Arial" panose="020B0604020202020204" pitchFamily="34" charset="0"/>
              </a:rPr>
              <a:t>else </a:t>
            </a:r>
            <a:r>
              <a:rPr lang="zh-CN" altLang="en-GB" sz="280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部分属于哪个</a:t>
            </a:r>
            <a:r>
              <a:rPr lang="zh-CN" altLang="en-GB" sz="2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GB" altLang="zh-CN" sz="2800">
                <a:solidFill>
                  <a:srgbClr val="FF0000"/>
                </a:solidFill>
                <a:latin typeface="Arial" panose="020B0604020202020204" pitchFamily="34" charset="0"/>
              </a:rPr>
              <a:t>if</a:t>
            </a:r>
            <a:r>
              <a:rPr lang="zh-CN" altLang="en-GB" sz="2800">
                <a:solidFill>
                  <a:srgbClr val="FF0000"/>
                </a:solidFill>
                <a:latin typeface="Courier New" panose="02070309020205020404" pitchFamily="49" charset="0"/>
              </a:rPr>
              <a:t>？</a:t>
            </a:r>
            <a:r>
              <a:rPr lang="zh-CN" altLang="en-GB" sz="2800">
                <a:solidFill>
                  <a:srgbClr val="FF0000"/>
                </a:solidFill>
                <a:latin typeface="Arial" panose="020B0604020202020204" pitchFamily="34" charset="0"/>
              </a:rPr>
              <a:t>*</a:t>
            </a:r>
            <a:r>
              <a:rPr lang="en-GB" altLang="zh-CN" sz="280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</a:p>
          <a:p>
            <a:pPr eaLnBrk="1" hangingPunct="1"/>
            <a:r>
              <a:rPr lang="en-GB" altLang="zh-CN" sz="2800">
                <a:solidFill>
                  <a:srgbClr val="000000"/>
                </a:solidFill>
                <a:latin typeface="Arial" panose="020B0604020202020204" pitchFamily="34" charset="0"/>
              </a:rPr>
              <a:t>    z = 2; </a:t>
            </a:r>
            <a:endParaRPr lang="en-US" altLang="zh-CN" sz="28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00421" name="Rectangle 5"/>
          <p:cNvSpPr>
            <a:spLocks noChangeArrowheads="1"/>
          </p:cNvSpPr>
          <p:nvPr/>
        </p:nvSpPr>
        <p:spPr bwMode="auto">
          <a:xfrm>
            <a:off x="611188" y="3933825"/>
            <a:ext cx="74882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Arial" panose="020B0604020202020204" pitchFamily="34" charset="0"/>
                <a:ea typeface="黑体" panose="02010609060101010101" pitchFamily="49" charset="-122"/>
              </a:rPr>
              <a:t>C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语言规定，每个 </a:t>
            </a:r>
            <a:r>
              <a:rPr lang="en-US" altLang="zh-CN" sz="2800">
                <a:latin typeface="Arial" panose="020B0604020202020204" pitchFamily="34" charset="0"/>
                <a:ea typeface="黑体" panose="02010609060101010101" pitchFamily="49" charset="-122"/>
              </a:rPr>
              <a:t>else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部分总属于前面最近的那个缺少对应的 </a:t>
            </a:r>
            <a:r>
              <a:rPr lang="en-US" altLang="zh-CN" sz="2800">
                <a:latin typeface="Arial" panose="020B0604020202020204" pitchFamily="34" charset="0"/>
                <a:ea typeface="黑体" panose="02010609060101010101" pitchFamily="49" charset="-122"/>
              </a:rPr>
              <a:t>else 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部分的</a:t>
            </a:r>
            <a:r>
              <a:rPr lang="zh-CN" altLang="en-US" sz="2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>
                <a:latin typeface="Arial" panose="020B0604020202020204" pitchFamily="34" charset="0"/>
                <a:ea typeface="黑体" panose="02010609060101010101" pitchFamily="49" charset="-122"/>
              </a:rPr>
              <a:t>if 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提倡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使用花括号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括起来以避免看起来有</a:t>
            </a:r>
            <a:r>
              <a:rPr lang="zh-CN" altLang="en-US" sz="2800" smtClean="0">
                <a:latin typeface="黑体" panose="02010609060101010101" pitchFamily="49" charset="-122"/>
                <a:ea typeface="黑体" panose="02010609060101010101" pitchFamily="49" charset="-122"/>
              </a:rPr>
              <a:t>二义性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61" name="WordArt 6"/>
          <p:cNvSpPr>
            <a:spLocks noChangeArrowheads="1" noChangeShapeType="1" noTextEdit="1"/>
          </p:cNvSpPr>
          <p:nvPr/>
        </p:nvSpPr>
        <p:spPr bwMode="auto">
          <a:xfrm>
            <a:off x="6516688" y="2349500"/>
            <a:ext cx="762000" cy="8651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i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00FF00"/>
                    </a:gs>
                    <a:gs pos="50000">
                      <a:srgbClr val="007600"/>
                    </a:gs>
                    <a:gs pos="100000">
                      <a:srgbClr val="00FF00"/>
                    </a:gs>
                  </a:gsLst>
                  <a:lin ang="0" scaled="1"/>
                </a:gra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Text Box 2"/>
          <p:cNvSpPr txBox="1">
            <a:spLocks noChangeArrowheads="1"/>
          </p:cNvSpPr>
          <p:nvPr/>
        </p:nvSpPr>
        <p:spPr bwMode="auto">
          <a:xfrm>
            <a:off x="1592263" y="658813"/>
            <a:ext cx="4995862" cy="226536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ea typeface="隶书" panose="02010509060101010101" pitchFamily="49" charset="-122"/>
              </a:rPr>
              <a:t>例： </a:t>
            </a:r>
            <a:r>
              <a:rPr lang="en-US" altLang="zh-CN" sz="2800">
                <a:ea typeface="隶书" panose="02010509060101010101" pitchFamily="49" charset="-122"/>
              </a:rPr>
              <a:t>if (a==b)</a:t>
            </a:r>
          </a:p>
          <a:p>
            <a:r>
              <a:rPr lang="en-US" altLang="zh-CN" sz="2800">
                <a:ea typeface="隶书" panose="02010509060101010101" pitchFamily="49" charset="-122"/>
              </a:rPr>
              <a:t>                if(b==c)</a:t>
            </a:r>
          </a:p>
          <a:p>
            <a:r>
              <a:rPr lang="en-US" altLang="zh-CN" sz="2800">
                <a:ea typeface="隶书" panose="02010509060101010101" pitchFamily="49" charset="-122"/>
              </a:rPr>
              <a:t>                        printf(“a==b==c”);</a:t>
            </a:r>
          </a:p>
          <a:p>
            <a:r>
              <a:rPr lang="en-US" altLang="zh-CN" sz="2800">
                <a:ea typeface="隶书" panose="02010509060101010101" pitchFamily="49" charset="-122"/>
              </a:rPr>
              <a:t>         else</a:t>
            </a:r>
          </a:p>
          <a:p>
            <a:r>
              <a:rPr lang="en-US" altLang="zh-CN" sz="2800">
                <a:ea typeface="隶书" panose="02010509060101010101" pitchFamily="49" charset="-122"/>
              </a:rPr>
              <a:t>                printf(“a!=b”);</a:t>
            </a:r>
          </a:p>
        </p:txBody>
      </p:sp>
      <p:sp>
        <p:nvSpPr>
          <p:cNvPr id="702467" name="Text Box 3"/>
          <p:cNvSpPr txBox="1">
            <a:spLocks noChangeArrowheads="1"/>
          </p:cNvSpPr>
          <p:nvPr/>
        </p:nvSpPr>
        <p:spPr bwMode="auto">
          <a:xfrm>
            <a:off x="1592263" y="3041650"/>
            <a:ext cx="4995862" cy="2692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ea typeface="隶书" panose="02010509060101010101" pitchFamily="49" charset="-122"/>
              </a:rPr>
              <a:t>修改： </a:t>
            </a:r>
            <a:r>
              <a:rPr lang="en-US" altLang="zh-CN" sz="2800">
                <a:ea typeface="隶书" panose="02010509060101010101" pitchFamily="49" charset="-122"/>
              </a:rPr>
              <a:t>if (a==b)</a:t>
            </a:r>
          </a:p>
          <a:p>
            <a:r>
              <a:rPr lang="en-US" altLang="zh-CN" sz="2800">
                <a:ea typeface="隶书" panose="02010509060101010101" pitchFamily="49" charset="-122"/>
              </a:rPr>
              <a:t>             </a:t>
            </a:r>
            <a:r>
              <a:rPr lang="en-US" altLang="zh-CN" sz="2800">
                <a:solidFill>
                  <a:srgbClr val="FF0000"/>
                </a:solidFill>
                <a:ea typeface="隶书" panose="02010509060101010101" pitchFamily="49" charset="-122"/>
              </a:rPr>
              <a:t>{ </a:t>
            </a:r>
            <a:r>
              <a:rPr lang="en-US" altLang="zh-CN" sz="2800">
                <a:ea typeface="隶书" panose="02010509060101010101" pitchFamily="49" charset="-122"/>
              </a:rPr>
              <a:t>     if(b==c)</a:t>
            </a:r>
          </a:p>
          <a:p>
            <a:r>
              <a:rPr lang="en-US" altLang="zh-CN" sz="2800">
                <a:ea typeface="隶书" panose="02010509060101010101" pitchFamily="49" charset="-122"/>
              </a:rPr>
              <a:t>                        printf(“a==b==c”);</a:t>
            </a:r>
          </a:p>
          <a:p>
            <a:r>
              <a:rPr lang="en-US" altLang="zh-CN" sz="2800">
                <a:ea typeface="隶书" panose="02010509060101010101" pitchFamily="49" charset="-122"/>
              </a:rPr>
              <a:t>              </a:t>
            </a:r>
            <a:r>
              <a:rPr lang="en-US" altLang="zh-CN" sz="2800">
                <a:solidFill>
                  <a:srgbClr val="FF0000"/>
                </a:solidFill>
                <a:ea typeface="隶书" panose="02010509060101010101" pitchFamily="49" charset="-122"/>
              </a:rPr>
              <a:t>}</a:t>
            </a:r>
          </a:p>
          <a:p>
            <a:r>
              <a:rPr lang="en-US" altLang="zh-CN" sz="2800">
                <a:ea typeface="隶书" panose="02010509060101010101" pitchFamily="49" charset="-122"/>
              </a:rPr>
              <a:t>           else</a:t>
            </a:r>
          </a:p>
          <a:p>
            <a:r>
              <a:rPr lang="en-US" altLang="zh-CN" sz="2800">
                <a:ea typeface="隶书" panose="02010509060101010101" pitchFamily="49" charset="-122"/>
              </a:rPr>
              <a:t>                  printf(“a!=b”);</a:t>
            </a:r>
          </a:p>
        </p:txBody>
      </p:sp>
      <p:sp>
        <p:nvSpPr>
          <p:cNvPr id="702468" name="Text Box 4"/>
          <p:cNvSpPr txBox="1">
            <a:spLocks noChangeArrowheads="1"/>
          </p:cNvSpPr>
          <p:nvPr/>
        </p:nvSpPr>
        <p:spPr bwMode="auto">
          <a:xfrm>
            <a:off x="1311275" y="5875338"/>
            <a:ext cx="534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ea typeface="隶书" panose="02010509060101010101" pitchFamily="49" charset="-122"/>
              </a:rPr>
              <a:t>实现</a:t>
            </a:r>
            <a:r>
              <a:rPr lang="en-US" altLang="zh-CN" sz="2800" b="1">
                <a:ea typeface="隶书" panose="02010509060101010101" pitchFamily="49" charset="-122"/>
              </a:rPr>
              <a:t>if ~ else </a:t>
            </a:r>
            <a:r>
              <a:rPr lang="zh-CN" altLang="zh-CN" sz="2800" b="1">
                <a:ea typeface="隶书" panose="02010509060101010101" pitchFamily="49" charset="-122"/>
              </a:rPr>
              <a:t>正确配对方法：加{ }</a:t>
            </a:r>
            <a:endParaRPr lang="en-US" altLang="zh-CN" sz="2800" b="1">
              <a:solidFill>
                <a:srgbClr val="0000FF"/>
              </a:solidFill>
              <a:ea typeface="隶书" panose="02010509060101010101" pitchFamily="49" charset="-122"/>
            </a:endParaRPr>
          </a:p>
        </p:txBody>
      </p:sp>
      <p:sp>
        <p:nvSpPr>
          <p:cNvPr id="702469" name="Freeform 5"/>
          <p:cNvSpPr>
            <a:spLocks noChangeArrowheads="1"/>
          </p:cNvSpPr>
          <p:nvPr/>
        </p:nvSpPr>
        <p:spPr bwMode="auto">
          <a:xfrm>
            <a:off x="2195513" y="1412875"/>
            <a:ext cx="719137" cy="811213"/>
          </a:xfrm>
          <a:custGeom>
            <a:avLst/>
            <a:gdLst>
              <a:gd name="T0" fmla="*/ 31750 w 453"/>
              <a:gd name="T1" fmla="*/ 811213 h 511"/>
              <a:gd name="T2" fmla="*/ 242887 w 453"/>
              <a:gd name="T3" fmla="*/ 195263 h 511"/>
              <a:gd name="T4" fmla="*/ 719137 w 453"/>
              <a:gd name="T5" fmla="*/ 0 h 51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3" h="511">
                <a:moveTo>
                  <a:pt x="20" y="511"/>
                </a:moveTo>
                <a:cubicBezTo>
                  <a:pt x="0" y="341"/>
                  <a:pt x="7" y="220"/>
                  <a:pt x="153" y="123"/>
                </a:cubicBezTo>
                <a:cubicBezTo>
                  <a:pt x="226" y="10"/>
                  <a:pt x="332" y="0"/>
                  <a:pt x="453" y="0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6" grpId="0" animBg="1"/>
      <p:bldP spid="702467" grpId="0" animBg="1"/>
      <p:bldP spid="7024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0" y="1340768"/>
            <a:ext cx="9144000" cy="4967957"/>
          </a:xfrm>
          <a:prstGeom prst="rect">
            <a:avLst/>
          </a:prstGeom>
          <a:solidFill>
            <a:srgbClr val="006699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                                           </a:t>
            </a:r>
            <a:r>
              <a:rPr lang="zh-CN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 </a:t>
            </a:r>
            <a:r>
              <a:rPr lang="zh-CN" altLang="zh-CN" sz="280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x&lt;0)</a:t>
            </a:r>
          </a:p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5.3 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有一个函数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y=  0  (x=0),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编一程序，输入一个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</a:p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值，输出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zh-CN" altLang="en-US" sz="2800">
                <a:solidFill>
                  <a:schemeClr val="bg1"/>
                </a:solidFill>
              </a:rPr>
              <a:t>。                  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  </a:t>
            </a:r>
            <a:r>
              <a:rPr lang="en-US" altLang="zh-CN" sz="280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x&gt;0)</a:t>
            </a:r>
          </a:p>
          <a:p>
            <a:pPr eaLnBrk="1" hangingPunct="1"/>
            <a:endParaRPr lang="en-US" altLang="zh-CN" sz="2800">
              <a:solidFill>
                <a:srgbClr val="CC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                 </a:t>
            </a:r>
            <a:r>
              <a:rPr lang="zh-CN" altLang="en-US" sz="280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r>
              <a:rPr lang="en-US" altLang="zh-CN" sz="280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                    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</a:p>
          <a:p>
            <a:pPr eaLnBrk="1" hangingPunct="1"/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x&lt;0,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y=-1             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x&lt;0,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y=-1</a:t>
            </a:r>
          </a:p>
          <a:p>
            <a:pPr eaLnBrk="1" hangingPunct="1"/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x=0,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y=0              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否则：</a:t>
            </a:r>
          </a:p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若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x&gt;0,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y=1              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x=0,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y=0</a:t>
            </a:r>
          </a:p>
          <a:p>
            <a:pPr eaLnBrk="1" hangingPunct="1"/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                    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x&gt;0,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y=1</a:t>
            </a:r>
          </a:p>
          <a:p>
            <a:pPr eaLnBrk="1" hangingPunct="1"/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            </a:t>
            </a: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</a:t>
            </a:r>
            <a:r>
              <a:rPr lang="en-US" altLang="zh-CN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</a:p>
          <a:p>
            <a:pPr eaLnBrk="1" hangingPunct="1"/>
            <a:r>
              <a:rPr lang="en-US" altLang="zh-CN" b="1">
                <a:solidFill>
                  <a:srgbClr val="FFFF00"/>
                </a:solidFill>
              </a:rPr>
              <a:t>                                            </a:t>
            </a:r>
          </a:p>
        </p:txBody>
      </p:sp>
      <p:sp>
        <p:nvSpPr>
          <p:cNvPr id="48132" name="Line 5"/>
          <p:cNvSpPr>
            <a:spLocks noChangeShapeType="1"/>
          </p:cNvSpPr>
          <p:nvPr/>
        </p:nvSpPr>
        <p:spPr bwMode="auto">
          <a:xfrm>
            <a:off x="4067175" y="2924175"/>
            <a:ext cx="0" cy="338455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827088" y="1125538"/>
            <a:ext cx="7848600" cy="13668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4000" b="0" smtClean="0">
                <a:solidFill>
                  <a:srgbClr val="990099"/>
                </a:solidFill>
              </a:rPr>
              <a:t> </a:t>
            </a:r>
            <a:r>
              <a:rPr kumimoji="1" lang="zh-CN" altLang="en-US" sz="4000" b="0" smtClean="0">
                <a:solidFill>
                  <a:srgbClr val="990099"/>
                </a:solidFill>
                <a:effectLst/>
              </a:rPr>
              <a:t>本章要点</a:t>
            </a:r>
            <a:endParaRPr kumimoji="1" lang="zh-CN" altLang="en-US" sz="8800" b="0">
              <a:solidFill>
                <a:srgbClr val="CC0000"/>
              </a:solidFill>
              <a:effectLst/>
              <a:latin typeface="Arial Black" panose="020B0A04020102020204" pitchFamily="34" charset="0"/>
              <a:ea typeface="方正舒体" panose="02010601030101010101" pitchFamily="2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1763713" y="2420938"/>
            <a:ext cx="4608512" cy="2665412"/>
          </a:xfrm>
          <a:prstGeom prst="rect">
            <a:avLst/>
          </a:prstGeom>
          <a:ln>
            <a:solidFill>
              <a:srgbClr val="990099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  <a:contourClr>
              <a:srgbClr val="990099"/>
            </a:contourClr>
          </a:sp3d>
        </p:spPr>
        <p:txBody>
          <a:bodyPr tIns="154800">
            <a:flatTx/>
          </a:bodyPr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 </a:t>
            </a:r>
            <a:r>
              <a:rPr lang="zh-CN" altLang="en-US" sz="2800" smtClean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关系表达式</a:t>
            </a:r>
          </a:p>
          <a:p>
            <a:pPr lvl="1">
              <a:lnSpc>
                <a:spcPct val="120000"/>
              </a:lnSpc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smtClean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逻辑表达式</a:t>
            </a:r>
          </a:p>
          <a:p>
            <a:pPr lvl="1">
              <a:lnSpc>
                <a:spcPct val="120000"/>
              </a:lnSpc>
              <a:buClr>
                <a:srgbClr val="990099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smtClean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选择结构程序设计</a:t>
            </a:r>
          </a:p>
        </p:txBody>
      </p:sp>
    </p:spTree>
    <p:extLst>
      <p:ext uri="{BB962C8B-B14F-4D97-AF65-F5344CB8AC3E}">
        <p14:creationId xmlns:p14="http://schemas.microsoft.com/office/powerpoint/2010/main" val="10060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0" y="1628775"/>
            <a:ext cx="4572000" cy="4464050"/>
          </a:xfrm>
          <a:prstGeom prst="rect">
            <a:avLst/>
          </a:prstGeom>
          <a:solidFill>
            <a:srgbClr val="006699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 #include&lt;stdio.h&gt;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void main()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{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  int x,y;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 scanf(“%d”,&amp;x);</a:t>
            </a:r>
          </a:p>
          <a:p>
            <a:pPr eaLnBrk="1" hangingPunct="1"/>
            <a:r>
              <a:rPr lang="en-US" altLang="zh-CN" sz="2800">
                <a:solidFill>
                  <a:srgbClr val="FFFF00"/>
                </a:solidFill>
              </a:rPr>
              <a:t>{</a:t>
            </a:r>
          </a:p>
          <a:p>
            <a:pPr eaLnBrk="1" hangingPunct="1"/>
            <a:r>
              <a:rPr lang="en-US" altLang="zh-CN" sz="2800">
                <a:solidFill>
                  <a:srgbClr val="FFFF00"/>
                </a:solidFill>
              </a:rPr>
              <a:t>    </a:t>
            </a:r>
            <a:r>
              <a:rPr lang="zh-CN" altLang="en-US" sz="2800">
                <a:solidFill>
                  <a:srgbClr val="FFFF00"/>
                </a:solidFill>
              </a:rPr>
              <a:t>程序段</a:t>
            </a:r>
          </a:p>
          <a:p>
            <a:pPr eaLnBrk="1" hangingPunct="1"/>
            <a:r>
              <a:rPr lang="en-US" altLang="zh-CN" sz="2800">
                <a:solidFill>
                  <a:srgbClr val="FFFF00"/>
                </a:solidFill>
              </a:rPr>
              <a:t>}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 printf(“x=%d,y=%d\n”,x,y);</a:t>
            </a:r>
          </a:p>
          <a:p>
            <a:pPr eaLnBrk="1" hangingPunct="1"/>
            <a:r>
              <a:rPr lang="en-US" altLang="zh-CN" sz="2800">
                <a:solidFill>
                  <a:schemeClr val="bg1"/>
                </a:solidFill>
              </a:rPr>
              <a:t>}                                          </a:t>
            </a:r>
            <a:endParaRPr lang="en-US" altLang="zh-CN" b="1">
              <a:solidFill>
                <a:srgbClr val="FFFF00"/>
              </a:solidFill>
            </a:endParaRPr>
          </a:p>
        </p:txBody>
      </p:sp>
      <p:pic>
        <p:nvPicPr>
          <p:cNvPr id="4915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6250"/>
            <a:ext cx="4572000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0" y="1340769"/>
            <a:ext cx="9144000" cy="489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上例中的程序段有四个，请判断哪个是正确的？</a:t>
            </a:r>
          </a:p>
          <a:p>
            <a:pPr eaLnBrk="1" hangingPunct="1"/>
            <a:r>
              <a:rPr lang="zh-CN" altLang="en-US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en-US" altLang="zh-CN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                                      程序</a:t>
            </a:r>
            <a:r>
              <a:rPr lang="en-US" altLang="zh-CN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eaLnBrk="1" hangingPunct="1"/>
            <a:r>
              <a:rPr lang="zh-CN" altLang="en-US"/>
              <a:t>           </a:t>
            </a:r>
            <a:r>
              <a:rPr lang="en-US" altLang="zh-CN"/>
              <a:t>if(x&lt;0)                                            if(x&gt;=0)</a:t>
            </a:r>
          </a:p>
          <a:p>
            <a:pPr eaLnBrk="1" hangingPunct="1"/>
            <a:r>
              <a:rPr lang="en-US" altLang="zh-CN"/>
              <a:t>                 y=-1;                                                   if(x&gt;0)  y=1;</a:t>
            </a:r>
          </a:p>
          <a:p>
            <a:pPr eaLnBrk="1" hangingPunct="1"/>
            <a:r>
              <a:rPr lang="en-US" altLang="zh-CN"/>
              <a:t>           else                                                           else      y=0;</a:t>
            </a:r>
          </a:p>
          <a:p>
            <a:pPr eaLnBrk="1" hangingPunct="1"/>
            <a:r>
              <a:rPr lang="en-US" altLang="zh-CN"/>
              <a:t>                if(x==0)  y=0;                            else   y=-1;</a:t>
            </a:r>
          </a:p>
          <a:p>
            <a:pPr eaLnBrk="1" hangingPunct="1"/>
            <a:r>
              <a:rPr lang="en-US" altLang="zh-CN"/>
              <a:t>                else  y=1;</a:t>
            </a:r>
          </a:p>
          <a:p>
            <a:pPr eaLnBrk="1" hangingPunct="1"/>
            <a:r>
              <a:rPr lang="zh-CN" altLang="en-US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en-US" altLang="zh-CN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3:                                          </a:t>
            </a:r>
            <a:r>
              <a:rPr lang="zh-CN" altLang="en-US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en-US" altLang="zh-CN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4:</a:t>
            </a:r>
          </a:p>
          <a:p>
            <a:pPr eaLnBrk="1" hangingPunct="1"/>
            <a:r>
              <a:rPr lang="en-US" altLang="zh-CN"/>
              <a:t>             y=-1;                                             y=0;</a:t>
            </a:r>
          </a:p>
          <a:p>
            <a:pPr eaLnBrk="1" hangingPunct="1"/>
            <a:r>
              <a:rPr lang="en-US" altLang="zh-CN"/>
              <a:t>             if(x!=0)                                          if(x&gt;=0)</a:t>
            </a:r>
          </a:p>
          <a:p>
            <a:pPr eaLnBrk="1" hangingPunct="1"/>
            <a:r>
              <a:rPr lang="en-US" altLang="zh-CN"/>
              <a:t>                    if(x&gt;0)  y=1;                                  if(x&gt;0)  y=1;</a:t>
            </a:r>
          </a:p>
          <a:p>
            <a:pPr eaLnBrk="1" hangingPunct="1"/>
            <a:r>
              <a:rPr lang="en-US" altLang="zh-CN"/>
              <a:t>             else  y=0;                                        else  y=-1;</a:t>
            </a:r>
          </a:p>
          <a:p>
            <a:pPr eaLnBrk="1" hangingPunct="1"/>
            <a:endParaRPr lang="en-US" altLang="zh-CN"/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3059832" y="2204864"/>
            <a:ext cx="576262" cy="1079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正</a:t>
            </a:r>
          </a:p>
          <a:p>
            <a:pPr eaLnBrk="1" hangingPunct="1"/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确</a:t>
            </a:r>
          </a:p>
        </p:txBody>
      </p:sp>
      <p:sp>
        <p:nvSpPr>
          <p:cNvPr id="655366" name="Rectangle 6"/>
          <p:cNvSpPr>
            <a:spLocks noChangeArrowheads="1"/>
          </p:cNvSpPr>
          <p:nvPr/>
        </p:nvSpPr>
        <p:spPr bwMode="auto">
          <a:xfrm>
            <a:off x="7740352" y="2205173"/>
            <a:ext cx="576263" cy="10795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正</a:t>
            </a:r>
          </a:p>
          <a:p>
            <a:pPr eaLnBrk="1" hangingPunct="1"/>
            <a:r>
              <a:rPr lang="zh-CN" altLang="en-US" sz="2800">
                <a:solidFill>
                  <a:srgbClr val="CC0000"/>
                </a:solidFill>
                <a:ea typeface="楷体_GB2312" pitchFamily="49" charset="-122"/>
              </a:rPr>
              <a:t>确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5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5" grpId="0" animBg="1"/>
      <p:bldP spid="6553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67544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条件运算符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23528" y="116632"/>
            <a:ext cx="820891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格式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：表达式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800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∶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buFontTx/>
              <a:buChar char="•"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功能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：判断</a:t>
            </a:r>
            <a:r>
              <a:rPr lang="zh-CN" altLang="en-US"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的值，如果成立就执行</a:t>
            </a:r>
            <a:r>
              <a:rPr lang="zh-CN" altLang="en-US" sz="2800" smtClean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否则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就执行</a:t>
            </a:r>
            <a:r>
              <a:rPr lang="zh-CN" altLang="en-US"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lang="en-US" altLang="zh-CN"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  <a:p>
            <a:pPr eaLnBrk="1" hangingPunct="1">
              <a:buFontTx/>
              <a:buChar char="•"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使用场合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：若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在ｉｆ语句中，当被判别的表达式的</a:t>
            </a:r>
          </a:p>
          <a:p>
            <a:pPr eaLnBrk="1" hangingPunct="1"/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为“真”或“假” 时，都执行一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个赋值语句</a:t>
            </a:r>
            <a:endParaRPr lang="en-US" altLang="zh-CN" sz="2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zh-CN" altLang="en-US"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同一个变量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赋值时，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可以用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一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个条件运算符</a:t>
            </a:r>
            <a:endParaRPr lang="en-US" altLang="zh-CN" sz="280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来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处理。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552" y="3933056"/>
            <a:ext cx="792556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唯一的三目运算符</a:t>
            </a:r>
            <a:endParaRPr lang="en-US" altLang="zh-CN" b="1" smtClean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</a:t>
            </a:r>
            <a:r>
              <a:rPr lang="zh-CN" altLang="en-US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结合</a:t>
            </a:r>
            <a:r>
              <a:rPr lang="en-US" altLang="zh-CN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8000"/>
                </a:solidFill>
              </a:rPr>
              <a:t>a&gt;b?a:c&gt;d?c:d </a:t>
            </a:r>
            <a:r>
              <a:rPr lang="en-US" altLang="zh-CN" sz="2800" b="1">
                <a:solidFill>
                  <a:srgbClr val="008000"/>
                </a:solidFill>
                <a:sym typeface="Symbol" panose="05050102010706020507" pitchFamily="18" charset="2"/>
              </a:rPr>
              <a:t> a&gt;b?a:(c&gt;d?c:d</a:t>
            </a:r>
            <a:r>
              <a:rPr lang="en-US" altLang="zh-CN" sz="2800" b="1" smtClean="0">
                <a:solidFill>
                  <a:srgbClr val="008000"/>
                </a:solidFill>
                <a:sym typeface="Symbol" panose="05050102010706020507" pitchFamily="18" charset="2"/>
              </a:rPr>
              <a:t>)</a:t>
            </a:r>
            <a:endParaRPr lang="en-US" altLang="zh-CN" b="1" smtClean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优先级：倒数第三低</a:t>
            </a:r>
            <a:endParaRPr lang="en-US" altLang="zh-CN" b="1" smtClean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其它运算符 </a:t>
            </a:r>
            <a:r>
              <a:rPr lang="en-US" altLang="zh-CN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en-US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条件运算符 </a:t>
            </a:r>
            <a:r>
              <a:rPr lang="en-US" altLang="zh-CN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 </a:t>
            </a:r>
            <a:r>
              <a:rPr lang="zh-CN" altLang="en-US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赋值运算符 </a:t>
            </a:r>
            <a:r>
              <a:rPr lang="en-US" altLang="zh-CN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 </a:t>
            </a:r>
            <a:r>
              <a:rPr lang="zh-CN" altLang="en-US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逗号运算符符</a:t>
            </a:r>
            <a:endParaRPr lang="en-US" altLang="zh-CN" b="1" smtClean="0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lvl="2" indent="-342900">
              <a:buFont typeface="Wingdings" panose="05000000000000000000" pitchFamily="2" charset="2"/>
              <a:buChar char="Ø"/>
            </a:pPr>
            <a:r>
              <a:rPr lang="zh-CN" altLang="en-US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三个表示式类型</a:t>
            </a:r>
            <a:r>
              <a:rPr lang="zh-CN" altLang="en-US" b="1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可不同，表达式值取较高的</a:t>
            </a:r>
            <a:r>
              <a:rPr lang="zh-CN" altLang="en-US" b="1" smtClean="0">
                <a:solidFill>
                  <a:srgbClr val="00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endParaRPr lang="zh-CN" altLang="en-US" b="1">
              <a:solidFill>
                <a:srgbClr val="0066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641796" y="5922872"/>
            <a:ext cx="8106668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Arial" panose="020B0604020202020204" pitchFamily="34" charset="0"/>
              </a:rPr>
              <a:t>例  </a:t>
            </a:r>
            <a:r>
              <a:rPr lang="en-US" altLang="zh-CN" b="1">
                <a:latin typeface="Arial" panose="020B0604020202020204" pitchFamily="34" charset="0"/>
              </a:rPr>
              <a:t>x?‘a’:‘b’    //x=0,</a:t>
            </a:r>
            <a:r>
              <a:rPr lang="zh-CN" altLang="zh-CN" b="1">
                <a:latin typeface="Arial" panose="020B0604020202020204" pitchFamily="34" charset="0"/>
              </a:rPr>
              <a:t>表达式值为‘</a:t>
            </a:r>
            <a:r>
              <a:rPr lang="en-US" altLang="zh-CN" b="1">
                <a:latin typeface="Arial" panose="020B0604020202020204" pitchFamily="34" charset="0"/>
              </a:rPr>
              <a:t>b’;  x‡0,</a:t>
            </a:r>
            <a:r>
              <a:rPr lang="zh-CN" altLang="zh-CN" b="1">
                <a:latin typeface="Arial" panose="020B0604020202020204" pitchFamily="34" charset="0"/>
              </a:rPr>
              <a:t>表达式值为‘</a:t>
            </a:r>
            <a:r>
              <a:rPr lang="en-US" altLang="zh-CN" b="1">
                <a:latin typeface="Arial" panose="020B0604020202020204" pitchFamily="34" charset="0"/>
              </a:rPr>
              <a:t>a’</a:t>
            </a:r>
          </a:p>
          <a:p>
            <a:pPr eaLnBrk="1" hangingPunct="1"/>
            <a:r>
              <a:rPr lang="en-US" altLang="zh-CN" b="1">
                <a:latin typeface="Arial" panose="020B0604020202020204" pitchFamily="34" charset="0"/>
              </a:rPr>
              <a:t>     x&gt;y?1:1.5   //x&gt;y  ,</a:t>
            </a:r>
            <a:r>
              <a:rPr lang="zh-CN" altLang="zh-CN" b="1">
                <a:latin typeface="Arial" panose="020B0604020202020204" pitchFamily="34" charset="0"/>
              </a:rPr>
              <a:t>值为1.0;  </a:t>
            </a:r>
            <a:r>
              <a:rPr lang="en-US" altLang="zh-CN" b="1">
                <a:latin typeface="Arial" panose="020B0604020202020204" pitchFamily="34" charset="0"/>
              </a:rPr>
              <a:t>x&lt;y  ,</a:t>
            </a:r>
            <a:r>
              <a:rPr lang="zh-CN" altLang="zh-CN" b="1">
                <a:latin typeface="Arial" panose="020B0604020202020204" pitchFamily="34" charset="0"/>
              </a:rPr>
              <a:t>值为1.5</a:t>
            </a:r>
            <a:endParaRPr lang="en-US" altLang="zh-CN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1" y="908720"/>
            <a:ext cx="7886699" cy="3886200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08075" y="2544763"/>
            <a:ext cx="6862763" cy="1349375"/>
            <a:chOff x="806" y="2023"/>
            <a:chExt cx="4323" cy="850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806" y="2023"/>
              <a:ext cx="1777" cy="8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latin typeface="Arial" panose="020B0604020202020204" pitchFamily="34" charset="0"/>
                </a:rPr>
                <a:t>例   </a:t>
              </a:r>
              <a:r>
                <a:rPr lang="en-US" altLang="zh-CN" sz="2000" b="1">
                  <a:latin typeface="Arial" panose="020B0604020202020204" pitchFamily="34" charset="0"/>
                </a:rPr>
                <a:t>if (a&gt;b)</a:t>
              </a:r>
            </a:p>
            <a:p>
              <a:pPr eaLnBrk="1" hangingPunct="1"/>
              <a:r>
                <a:rPr lang="en-US" altLang="zh-CN" sz="2000" b="1">
                  <a:latin typeface="Arial" panose="020B0604020202020204" pitchFamily="34" charset="0"/>
                </a:rPr>
                <a:t>           printf(“%d”,a);</a:t>
              </a:r>
            </a:p>
            <a:p>
              <a:pPr eaLnBrk="1" hangingPunct="1"/>
              <a:r>
                <a:rPr lang="en-US" altLang="zh-CN" sz="2000" b="1">
                  <a:latin typeface="Arial" panose="020B0604020202020204" pitchFamily="34" charset="0"/>
                </a:rPr>
                <a:t>       else</a:t>
              </a:r>
            </a:p>
            <a:p>
              <a:pPr eaLnBrk="1" hangingPunct="1"/>
              <a:r>
                <a:rPr lang="en-US" altLang="zh-CN" sz="2000" b="1">
                  <a:latin typeface="Arial" panose="020B0604020202020204" pitchFamily="34" charset="0"/>
                </a:rPr>
                <a:t>            printf(“%d”,b);</a:t>
              </a: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448" y="2352"/>
              <a:ext cx="912" cy="144"/>
            </a:xfrm>
            <a:prstGeom prst="leftRightArrow">
              <a:avLst>
                <a:gd name="adj1" fmla="val 50000"/>
                <a:gd name="adj2" fmla="val 126637"/>
              </a:avLst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360" y="2304"/>
              <a:ext cx="1769" cy="2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latin typeface="Arial" panose="020B0604020202020204" pitchFamily="34" charset="0"/>
                </a:rPr>
                <a:t>printf(“%d”,a&gt;b?a:b);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18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1" name="Line 3"/>
          <p:cNvSpPr>
            <a:spLocks noChangeShapeType="1"/>
          </p:cNvSpPr>
          <p:nvPr/>
        </p:nvSpPr>
        <p:spPr bwMode="auto">
          <a:xfrm>
            <a:off x="0" y="3352800"/>
            <a:ext cx="9144000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3492" name="Text Box 4"/>
          <p:cNvSpPr txBox="1">
            <a:spLocks noChangeArrowheads="1"/>
          </p:cNvSpPr>
          <p:nvPr/>
        </p:nvSpPr>
        <p:spPr bwMode="auto">
          <a:xfrm>
            <a:off x="3276600" y="3505200"/>
            <a:ext cx="2946400" cy="25431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if (num&gt;100)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    value=‘y’;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}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else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    value=‘n’;</a:t>
            </a:r>
          </a:p>
          <a:p>
            <a:pPr eaLnBrk="1" hangingPunct="1"/>
            <a:r>
              <a:rPr lang="en-US" altLang="zh-CN" sz="2000" b="1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703493" name="Group 5"/>
          <p:cNvGrpSpPr>
            <a:grpSpLocks/>
          </p:cNvGrpSpPr>
          <p:nvPr/>
        </p:nvGrpSpPr>
        <p:grpSpPr bwMode="auto">
          <a:xfrm>
            <a:off x="638175" y="1404938"/>
            <a:ext cx="6064250" cy="1795462"/>
            <a:chOff x="402" y="885"/>
            <a:chExt cx="3820" cy="1131"/>
          </a:xfrm>
        </p:grpSpPr>
        <p:sp>
          <p:nvSpPr>
            <p:cNvPr id="52241" name="Text Box 6"/>
            <p:cNvSpPr txBox="1">
              <a:spLocks noChangeArrowheads="1"/>
            </p:cNvSpPr>
            <p:nvPr/>
          </p:nvSpPr>
          <p:spPr bwMode="auto">
            <a:xfrm>
              <a:off x="1469" y="1202"/>
              <a:ext cx="2753" cy="4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楷体_GB2312" pitchFamily="49" charset="-122"/>
                </a:rPr>
                <a:t>value = num &gt; 100 </a:t>
              </a:r>
              <a:r>
                <a:rPr lang="en-US" altLang="zh-CN" sz="36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?</a:t>
              </a:r>
              <a:r>
                <a:rPr lang="en-US" altLang="zh-CN" b="1">
                  <a:latin typeface="Arial" panose="020B0604020202020204" pitchFamily="34" charset="0"/>
                  <a:ea typeface="楷体_GB2312" pitchFamily="49" charset="-122"/>
                </a:rPr>
                <a:t> ‘y’ </a:t>
              </a:r>
              <a:r>
                <a:rPr lang="en-US" altLang="zh-CN" sz="36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:</a:t>
              </a:r>
              <a:r>
                <a:rPr lang="en-US" altLang="zh-CN" b="1">
                  <a:latin typeface="Arial" panose="020B0604020202020204" pitchFamily="34" charset="0"/>
                  <a:ea typeface="楷体_GB2312" pitchFamily="49" charset="-122"/>
                </a:rPr>
                <a:t> ‘n’;</a:t>
              </a:r>
            </a:p>
          </p:txBody>
        </p:sp>
        <p:sp>
          <p:nvSpPr>
            <p:cNvPr id="52242" name="Rectangle 7"/>
            <p:cNvSpPr>
              <a:spLocks noChangeArrowheads="1"/>
            </p:cNvSpPr>
            <p:nvPr/>
          </p:nvSpPr>
          <p:spPr bwMode="auto">
            <a:xfrm>
              <a:off x="2208" y="1203"/>
              <a:ext cx="1008" cy="384"/>
            </a:xfrm>
            <a:prstGeom prst="rect">
              <a:avLst/>
            </a:prstGeom>
            <a:noFill/>
            <a:ln w="12700">
              <a:solidFill>
                <a:srgbClr val="9933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pSp>
          <p:nvGrpSpPr>
            <p:cNvPr id="52243" name="Group 8"/>
            <p:cNvGrpSpPr>
              <a:grpSpLocks/>
            </p:cNvGrpSpPr>
            <p:nvPr/>
          </p:nvGrpSpPr>
          <p:grpSpPr bwMode="auto">
            <a:xfrm>
              <a:off x="2286" y="960"/>
              <a:ext cx="1296" cy="432"/>
              <a:chOff x="2286" y="960"/>
              <a:chExt cx="1296" cy="432"/>
            </a:xfrm>
          </p:grpSpPr>
          <p:sp>
            <p:nvSpPr>
              <p:cNvPr id="52252" name="Line 9"/>
              <p:cNvSpPr>
                <a:spLocks noChangeShapeType="1"/>
              </p:cNvSpPr>
              <p:nvPr/>
            </p:nvSpPr>
            <p:spPr bwMode="auto">
              <a:xfrm flipV="1">
                <a:off x="2286" y="960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3" name="Line 10"/>
              <p:cNvSpPr>
                <a:spLocks noChangeShapeType="1"/>
              </p:cNvSpPr>
              <p:nvPr/>
            </p:nvSpPr>
            <p:spPr bwMode="auto">
              <a:xfrm>
                <a:off x="2286" y="960"/>
                <a:ext cx="1296" cy="0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Line 11"/>
              <p:cNvSpPr>
                <a:spLocks noChangeShapeType="1"/>
              </p:cNvSpPr>
              <p:nvPr/>
            </p:nvSpPr>
            <p:spPr bwMode="auto">
              <a:xfrm>
                <a:off x="3582" y="960"/>
                <a:ext cx="0" cy="432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244" name="Group 12"/>
            <p:cNvGrpSpPr>
              <a:grpSpLocks/>
            </p:cNvGrpSpPr>
            <p:nvPr/>
          </p:nvGrpSpPr>
          <p:grpSpPr bwMode="auto">
            <a:xfrm flipV="1">
              <a:off x="2268" y="1500"/>
              <a:ext cx="1728" cy="336"/>
              <a:chOff x="2304" y="1008"/>
              <a:chExt cx="1296" cy="336"/>
            </a:xfrm>
          </p:grpSpPr>
          <p:sp>
            <p:nvSpPr>
              <p:cNvPr id="52249" name="Line 13"/>
              <p:cNvSpPr>
                <a:spLocks noChangeShapeType="1"/>
              </p:cNvSpPr>
              <p:nvPr/>
            </p:nvSpPr>
            <p:spPr bwMode="auto">
              <a:xfrm flipV="1">
                <a:off x="2304" y="1008"/>
                <a:ext cx="0" cy="240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0" name="Line 14"/>
              <p:cNvSpPr>
                <a:spLocks noChangeShapeType="1"/>
              </p:cNvSpPr>
              <p:nvPr/>
            </p:nvSpPr>
            <p:spPr bwMode="auto">
              <a:xfrm>
                <a:off x="2304" y="1008"/>
                <a:ext cx="1296" cy="0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1" name="Line 15"/>
              <p:cNvSpPr>
                <a:spLocks noChangeShapeType="1"/>
              </p:cNvSpPr>
              <p:nvPr/>
            </p:nvSpPr>
            <p:spPr bwMode="auto">
              <a:xfrm>
                <a:off x="3600" y="1008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8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245" name="Text Box 16"/>
            <p:cNvSpPr txBox="1">
              <a:spLocks noChangeArrowheads="1"/>
            </p:cNvSpPr>
            <p:nvPr/>
          </p:nvSpPr>
          <p:spPr bwMode="auto">
            <a:xfrm>
              <a:off x="2736" y="885"/>
              <a:ext cx="359" cy="29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楷体_GB2312" pitchFamily="49" charset="-122"/>
                </a:rPr>
                <a:t>(1)</a:t>
              </a:r>
            </a:p>
          </p:txBody>
        </p:sp>
        <p:sp>
          <p:nvSpPr>
            <p:cNvPr id="52246" name="Text Box 17"/>
            <p:cNvSpPr txBox="1">
              <a:spLocks noChangeArrowheads="1"/>
            </p:cNvSpPr>
            <p:nvPr/>
          </p:nvSpPr>
          <p:spPr bwMode="auto">
            <a:xfrm>
              <a:off x="2736" y="1720"/>
              <a:ext cx="359" cy="296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楷体_GB2312" pitchFamily="49" charset="-122"/>
                </a:rPr>
                <a:t>(0)</a:t>
              </a:r>
            </a:p>
          </p:txBody>
        </p:sp>
        <p:sp>
          <p:nvSpPr>
            <p:cNvPr id="52247" name="Arc 18"/>
            <p:cNvSpPr>
              <a:spLocks noChangeArrowheads="1"/>
            </p:cNvSpPr>
            <p:nvPr/>
          </p:nvSpPr>
          <p:spPr bwMode="auto">
            <a:xfrm flipH="1">
              <a:off x="864" y="1296"/>
              <a:ext cx="1344" cy="384"/>
            </a:xfrm>
            <a:custGeom>
              <a:avLst/>
              <a:gdLst>
                <a:gd name="T0" fmla="*/ 0 w 21600"/>
                <a:gd name="T1" fmla="*/ 0 h 21600"/>
                <a:gd name="T2" fmla="*/ 1344 w 21600"/>
                <a:gd name="T3" fmla="*/ 384 h 21600"/>
                <a:gd name="T4" fmla="*/ 0 w 21600"/>
                <a:gd name="T5" fmla="*/ 0 h 21600"/>
                <a:gd name="T6" fmla="*/ 1344 w 21600"/>
                <a:gd name="T7" fmla="*/ 384 h 21600"/>
                <a:gd name="T8" fmla="*/ 0 w 21600"/>
                <a:gd name="T9" fmla="*/ 384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8" name="Text Box 19"/>
            <p:cNvSpPr txBox="1">
              <a:spLocks noChangeArrowheads="1"/>
            </p:cNvSpPr>
            <p:nvPr/>
          </p:nvSpPr>
          <p:spPr bwMode="auto">
            <a:xfrm>
              <a:off x="402" y="1527"/>
              <a:ext cx="924" cy="258"/>
            </a:xfrm>
            <a:prstGeom prst="rect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Arial" panose="020B0604020202020204" pitchFamily="34" charset="0"/>
                  <a:ea typeface="黑体" panose="02010609060101010101" pitchFamily="49" charset="-122"/>
                </a:rPr>
                <a:t>条件表达式</a:t>
              </a:r>
            </a:p>
          </p:txBody>
        </p:sp>
      </p:grpSp>
      <p:sp>
        <p:nvSpPr>
          <p:cNvPr id="703508" name="Text Box 20"/>
          <p:cNvSpPr txBox="1">
            <a:spLocks noChangeArrowheads="1"/>
          </p:cNvSpPr>
          <p:nvPr/>
        </p:nvSpPr>
        <p:spPr bwMode="auto">
          <a:xfrm>
            <a:off x="5364163" y="4403725"/>
            <a:ext cx="3484562" cy="469900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使用</a:t>
            </a: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if-else”</a:t>
            </a:r>
            <a:r>
              <a:rPr lang="zh-CN" altLang="en-US" b="1">
                <a:latin typeface="Arial" panose="020B0604020202020204" pitchFamily="34" charset="0"/>
                <a:ea typeface="黑体" panose="02010609060101010101" pitchFamily="49" charset="-122"/>
              </a:rPr>
              <a:t>的等同代码</a:t>
            </a:r>
            <a:r>
              <a:rPr lang="zh-CN" altLang="en-US" b="1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</p:txBody>
      </p:sp>
      <p:sp>
        <p:nvSpPr>
          <p:cNvPr id="703509" name="Text Box 21"/>
          <p:cNvSpPr txBox="1">
            <a:spLocks noChangeArrowheads="1"/>
          </p:cNvSpPr>
          <p:nvPr/>
        </p:nvSpPr>
        <p:spPr bwMode="auto">
          <a:xfrm>
            <a:off x="574675" y="3657600"/>
            <a:ext cx="2049463" cy="409575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假设</a:t>
            </a:r>
            <a:r>
              <a:rPr lang="zh-CN" altLang="en-US" sz="200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000">
                <a:latin typeface="Arial" panose="020B0604020202020204" pitchFamily="34" charset="0"/>
                <a:ea typeface="楷体_GB2312" pitchFamily="49" charset="-122"/>
              </a:rPr>
              <a:t>num = 200 </a:t>
            </a:r>
          </a:p>
        </p:txBody>
      </p:sp>
      <p:sp>
        <p:nvSpPr>
          <p:cNvPr id="703510" name="Text Box 22"/>
          <p:cNvSpPr txBox="1">
            <a:spLocks noChangeArrowheads="1"/>
          </p:cNvSpPr>
          <p:nvPr/>
        </p:nvSpPr>
        <p:spPr bwMode="auto">
          <a:xfrm>
            <a:off x="2819400" y="3657600"/>
            <a:ext cx="2286000" cy="366713"/>
          </a:xfrm>
          <a:prstGeom prst="rect">
            <a:avLst/>
          </a:prstGeom>
          <a:solidFill>
            <a:srgbClr val="E1E1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value = num &gt; 100</a:t>
            </a:r>
          </a:p>
        </p:txBody>
      </p:sp>
      <p:sp>
        <p:nvSpPr>
          <p:cNvPr id="703511" name="Text Box 23"/>
          <p:cNvSpPr txBox="1">
            <a:spLocks noChangeArrowheads="1"/>
          </p:cNvSpPr>
          <p:nvPr/>
        </p:nvSpPr>
        <p:spPr bwMode="auto">
          <a:xfrm>
            <a:off x="6019800" y="3652838"/>
            <a:ext cx="304800" cy="366712"/>
          </a:xfrm>
          <a:prstGeom prst="rect">
            <a:avLst/>
          </a:prstGeom>
          <a:solidFill>
            <a:srgbClr val="E1E1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703512" name="Text Box 24"/>
          <p:cNvSpPr txBox="1">
            <a:spLocks noChangeArrowheads="1"/>
          </p:cNvSpPr>
          <p:nvPr/>
        </p:nvSpPr>
        <p:spPr bwMode="auto">
          <a:xfrm>
            <a:off x="4881563" y="3657600"/>
            <a:ext cx="381000" cy="366713"/>
          </a:xfrm>
          <a:prstGeom prst="rect">
            <a:avLst/>
          </a:prstGeom>
          <a:solidFill>
            <a:srgbClr val="E1E1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703513" name="Text Box 25"/>
          <p:cNvSpPr txBox="1">
            <a:spLocks noChangeArrowheads="1"/>
          </p:cNvSpPr>
          <p:nvPr/>
        </p:nvSpPr>
        <p:spPr bwMode="auto">
          <a:xfrm>
            <a:off x="5105400" y="3657600"/>
            <a:ext cx="457200" cy="366713"/>
          </a:xfrm>
          <a:prstGeom prst="rect">
            <a:avLst/>
          </a:prstGeom>
          <a:solidFill>
            <a:srgbClr val="E1E1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‘y’</a:t>
            </a:r>
          </a:p>
        </p:txBody>
      </p:sp>
      <p:sp>
        <p:nvSpPr>
          <p:cNvPr id="703514" name="Text Box 26"/>
          <p:cNvSpPr txBox="1">
            <a:spLocks noChangeArrowheads="1"/>
          </p:cNvSpPr>
          <p:nvPr/>
        </p:nvSpPr>
        <p:spPr bwMode="auto">
          <a:xfrm>
            <a:off x="5448300" y="3657600"/>
            <a:ext cx="228600" cy="366713"/>
          </a:xfrm>
          <a:prstGeom prst="rect">
            <a:avLst/>
          </a:prstGeom>
          <a:solidFill>
            <a:srgbClr val="E1E1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accent2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703515" name="Text Box 27"/>
          <p:cNvSpPr txBox="1">
            <a:spLocks noChangeArrowheads="1"/>
          </p:cNvSpPr>
          <p:nvPr/>
        </p:nvSpPr>
        <p:spPr bwMode="auto">
          <a:xfrm>
            <a:off x="5594350" y="3652838"/>
            <a:ext cx="533400" cy="366712"/>
          </a:xfrm>
          <a:prstGeom prst="rect">
            <a:avLst/>
          </a:prstGeom>
          <a:solidFill>
            <a:srgbClr val="E1E1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‘n’</a:t>
            </a:r>
          </a:p>
        </p:txBody>
      </p:sp>
      <p:sp>
        <p:nvSpPr>
          <p:cNvPr id="703516" name="Text Box 28"/>
          <p:cNvSpPr txBox="1">
            <a:spLocks noChangeArrowheads="1"/>
          </p:cNvSpPr>
          <p:nvPr/>
        </p:nvSpPr>
        <p:spPr bwMode="auto">
          <a:xfrm>
            <a:off x="3705225" y="3657600"/>
            <a:ext cx="565150" cy="366713"/>
          </a:xfrm>
          <a:prstGeom prst="rect">
            <a:avLst/>
          </a:prstGeom>
          <a:solidFill>
            <a:srgbClr val="E1E1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200</a:t>
            </a:r>
          </a:p>
        </p:txBody>
      </p:sp>
      <p:sp>
        <p:nvSpPr>
          <p:cNvPr id="703517" name="Text Box 29"/>
          <p:cNvSpPr txBox="1">
            <a:spLocks noChangeArrowheads="1"/>
          </p:cNvSpPr>
          <p:nvPr/>
        </p:nvSpPr>
        <p:spPr bwMode="auto">
          <a:xfrm>
            <a:off x="2819400" y="3657600"/>
            <a:ext cx="833438" cy="366713"/>
          </a:xfrm>
          <a:prstGeom prst="rect">
            <a:avLst/>
          </a:prstGeom>
          <a:solidFill>
            <a:srgbClr val="E1E1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value</a:t>
            </a:r>
          </a:p>
        </p:txBody>
      </p:sp>
      <p:sp>
        <p:nvSpPr>
          <p:cNvPr id="703518" name="Text Box 30"/>
          <p:cNvSpPr txBox="1">
            <a:spLocks noChangeArrowheads="1"/>
          </p:cNvSpPr>
          <p:nvPr/>
        </p:nvSpPr>
        <p:spPr bwMode="auto">
          <a:xfrm>
            <a:off x="3443288" y="3657600"/>
            <a:ext cx="304800" cy="366713"/>
          </a:xfrm>
          <a:prstGeom prst="rect">
            <a:avLst/>
          </a:prstGeom>
          <a:solidFill>
            <a:srgbClr val="E1E1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=</a:t>
            </a:r>
          </a:p>
        </p:txBody>
      </p:sp>
      <p:sp>
        <p:nvSpPr>
          <p:cNvPr id="703519" name="Text Box 31"/>
          <p:cNvSpPr txBox="1">
            <a:spLocks noChangeArrowheads="1"/>
          </p:cNvSpPr>
          <p:nvPr/>
        </p:nvSpPr>
        <p:spPr bwMode="auto">
          <a:xfrm>
            <a:off x="5105400" y="3657600"/>
            <a:ext cx="457200" cy="366713"/>
          </a:xfrm>
          <a:prstGeom prst="rect">
            <a:avLst/>
          </a:prstGeom>
          <a:solidFill>
            <a:srgbClr val="E1E1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‘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y’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0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0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0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0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0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0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0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0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0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1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2"/>
                            </p:stCondLst>
                            <p:childTnLst>
                              <p:par>
                                <p:cTn id="54" presetID="35" presetClass="emph" presetSubtype="0" repeatCount="4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1000" fill="hold"/>
                                        <p:tgtEl>
                                          <p:spTgt spid="7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8502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8503"/>
                            </p:stCondLst>
                            <p:childTnLst>
                              <p:par>
                                <p:cTn id="60" presetID="35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10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2503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9.82659E-7 L 0.07952 0.0843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7035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0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4503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9.82659E-7 L 0.09011 0.0843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035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45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6503"/>
                            </p:stCondLst>
                            <p:childTnLst>
                              <p:par>
                                <p:cTn id="73" presetID="49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9.82659E-7 L -0.06667 0.08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035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300" y="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2" grpId="0" animBg="1"/>
      <p:bldP spid="703492" grpId="1" animBg="1"/>
      <p:bldP spid="703508" grpId="0" animBg="1"/>
      <p:bldP spid="703508" grpId="1" animBg="1"/>
      <p:bldP spid="703509" grpId="0" animBg="1"/>
      <p:bldP spid="703510" grpId="0" animBg="1"/>
      <p:bldP spid="703511" grpId="0" animBg="1"/>
      <p:bldP spid="703512" grpId="0" animBg="1"/>
      <p:bldP spid="703513" grpId="0" animBg="1"/>
      <p:bldP spid="703514" grpId="0" animBg="1"/>
      <p:bldP spid="703515" grpId="0" animBg="1"/>
      <p:bldP spid="703516" grpId="0" animBg="1"/>
      <p:bldP spid="703516" grpId="1" animBg="1"/>
      <p:bldP spid="703517" grpId="0" animBg="1"/>
      <p:bldP spid="703517" grpId="1" animBg="1"/>
      <p:bldP spid="703518" grpId="0" animBg="1"/>
      <p:bldP spid="703518" grpId="1" animBg="1"/>
      <p:bldP spid="703519" grpId="0" animBg="1"/>
      <p:bldP spid="703519" grpId="1" animBg="1"/>
      <p:bldP spid="703519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0" name="Rectangle 4"/>
          <p:cNvSpPr>
            <a:spLocks noChangeArrowheads="1"/>
          </p:cNvSpPr>
          <p:nvPr/>
        </p:nvSpPr>
        <p:spPr bwMode="auto">
          <a:xfrm>
            <a:off x="107504" y="692696"/>
            <a:ext cx="8964612" cy="5110287"/>
          </a:xfrm>
          <a:prstGeom prst="rect">
            <a:avLst/>
          </a:prstGeom>
          <a:solidFill>
            <a:srgbClr val="3366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en-US" sz="28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例输入一个字符，判别它是否大写字母，如果是，将它转换成小写字母；如果不是，不转换。然后输出最后得到的字符。</a:t>
            </a:r>
            <a:r>
              <a:rPr lang="zh-CN" altLang="en-US" sz="2800" b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zh-CN" altLang="en-US" sz="28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br>
              <a:rPr lang="zh-CN" altLang="en-US" sz="280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#include &lt;stdio.h&gt;</a:t>
            </a:r>
            <a:b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void main ( )                 </a:t>
            </a:r>
            <a:b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{ char ch;</a:t>
            </a:r>
            <a:b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scanf("%c",&amp; ch);</a:t>
            </a:r>
            <a:b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ch=</a:t>
            </a:r>
            <a:r>
              <a:rPr lang="en-US" altLang="zh-CN" sz="28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(ch&gt;='A'&amp;&amp;  ch&lt;='Z')?(ch+32):ch;</a:t>
            </a:r>
            <a: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280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printf("%c\n",ch);</a:t>
            </a:r>
            <a:b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}</a:t>
            </a:r>
            <a:br>
              <a:rPr lang="en-US" altLang="zh-CN" sz="28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endParaRPr lang="en-US" altLang="zh-CN" sz="280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9461" name="AutoShape 5"/>
          <p:cNvSpPr>
            <a:spLocks noChangeArrowheads="1"/>
          </p:cNvSpPr>
          <p:nvPr/>
        </p:nvSpPr>
        <p:spPr bwMode="auto">
          <a:xfrm>
            <a:off x="3779912" y="1916832"/>
            <a:ext cx="4968875" cy="1800225"/>
          </a:xfrm>
          <a:prstGeom prst="wedgeRectCallout">
            <a:avLst>
              <a:gd name="adj1" fmla="val -44602"/>
              <a:gd name="adj2" fmla="val 68431"/>
            </a:avLst>
          </a:prstGeom>
          <a:solidFill>
            <a:srgbClr val="CC0000"/>
          </a:solidFill>
          <a:ln w="12700">
            <a:solidFill>
              <a:schemeClr val="accent1"/>
            </a:solidFill>
            <a:miter lim="800000"/>
            <a:headEnd/>
            <a:tailEnd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如果字符变量</a:t>
            </a:r>
            <a:r>
              <a:rPr lang="en-US" alt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的值为大写字母，则条件表达式的值</a:t>
            </a:r>
            <a:r>
              <a:rPr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为（</a:t>
            </a:r>
            <a:r>
              <a:rPr lang="en-US" altLang="zh-CN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ch+32</a:t>
            </a:r>
            <a:r>
              <a:rPr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）即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相应的小写字母。如果</a:t>
            </a:r>
            <a:r>
              <a:rPr lang="en-US" alt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的值不是大写字母，则条件表达式的值</a:t>
            </a:r>
            <a:r>
              <a:rPr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</a:t>
            </a:r>
            <a:r>
              <a:rPr lang="zh-CN" altLang="en-US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即不进行转换。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0" grpId="0" animBg="1"/>
      <p:bldP spid="65946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ChangeArrowheads="1"/>
          </p:cNvSpPr>
          <p:nvPr/>
        </p:nvSpPr>
        <p:spPr bwMode="auto">
          <a:xfrm>
            <a:off x="611188" y="1052513"/>
            <a:ext cx="8532812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switch-case </a:t>
            </a:r>
            <a:r>
              <a:rPr lang="zh-CN" altLang="en-US"/>
              <a:t>语句是多路判断语句</a:t>
            </a:r>
          </a:p>
          <a:p>
            <a:r>
              <a:rPr lang="en-US" altLang="zh-CN"/>
              <a:t>switch </a:t>
            </a:r>
            <a:r>
              <a:rPr lang="zh-CN" altLang="en-US"/>
              <a:t>语句计算条件表达式并对照多个常数值进行检查</a:t>
            </a:r>
            <a:endParaRPr lang="en-GB" altLang="zh-CN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-26988"/>
            <a:ext cx="7772400" cy="1143001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r>
              <a:rPr kumimoji="1" lang="zh-CN" altLang="en-US" sz="3200" smtClean="0"/>
              <a:t>开关语句</a:t>
            </a:r>
            <a:r>
              <a:rPr kumimoji="1" lang="en-US" altLang="zh-CN" sz="3200" smtClean="0"/>
              <a:t>switch </a:t>
            </a:r>
            <a:r>
              <a:rPr kumimoji="1" lang="zh-CN" altLang="en-US" sz="3200"/>
              <a:t>结构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684213" y="1052513"/>
            <a:ext cx="799306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68313" algn="l"/>
                <a:tab pos="1382713" algn="l"/>
              </a:tabLst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68313" algn="l"/>
                <a:tab pos="1382713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68313" algn="l"/>
                <a:tab pos="1382713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>
              <a:spcBef>
                <a:spcPct val="20000"/>
              </a:spcBef>
              <a:buChar char="–"/>
              <a:tabLst>
                <a:tab pos="468313" algn="l"/>
                <a:tab pos="1382713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>
              <a:spcBef>
                <a:spcPct val="20000"/>
              </a:spcBef>
              <a:buChar char="•"/>
              <a:tabLst>
                <a:tab pos="468313" algn="l"/>
                <a:tab pos="1382713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68313" algn="l"/>
                <a:tab pos="1382713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68313" algn="l"/>
                <a:tab pos="1382713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68313" algn="l"/>
                <a:tab pos="1382713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468313" algn="l"/>
                <a:tab pos="1382713" algn="l"/>
              </a:tabLst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switch (</a:t>
            </a:r>
            <a:r>
              <a:rPr lang="zh-CN" altLang="en-GB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表达式</a:t>
            </a: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      case </a:t>
            </a:r>
            <a:r>
              <a:rPr lang="zh-CN" altLang="en-GB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常量 </a:t>
            </a: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1: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zh-CN" altLang="en-GB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		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zh-CN" sz="2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      case </a:t>
            </a:r>
            <a:r>
              <a:rPr lang="zh-CN" altLang="en-GB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常量</a:t>
            </a:r>
            <a:r>
              <a:rPr lang="zh-CN" altLang="en-GB" sz="24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zh-CN" altLang="en-GB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		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	default: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		</a:t>
            </a:r>
            <a:r>
              <a:rPr lang="zh-CN" altLang="en-GB"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语句</a:t>
            </a: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zh-CN" sz="2400" b="1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en-US" altLang="zh-CN"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7589" name="AutoShape 5"/>
          <p:cNvSpPr>
            <a:spLocks noChangeArrowheads="1"/>
          </p:cNvSpPr>
          <p:nvPr/>
        </p:nvSpPr>
        <p:spPr bwMode="auto">
          <a:xfrm>
            <a:off x="3341687" y="1041400"/>
            <a:ext cx="2303462" cy="57626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计算表达式的值</a:t>
            </a:r>
            <a:endParaRPr lang="en-US" altLang="zh-CN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07590" name="Oval 6"/>
          <p:cNvSpPr>
            <a:spLocks noChangeArrowheads="1"/>
          </p:cNvSpPr>
          <p:nvPr/>
        </p:nvSpPr>
        <p:spPr bwMode="auto">
          <a:xfrm>
            <a:off x="1835150" y="919163"/>
            <a:ext cx="1223963" cy="79216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07591" name="AutoShape 7"/>
          <p:cNvSpPr>
            <a:spLocks noChangeArrowheads="1"/>
          </p:cNvSpPr>
          <p:nvPr/>
        </p:nvSpPr>
        <p:spPr bwMode="auto">
          <a:xfrm>
            <a:off x="3341687" y="1762125"/>
            <a:ext cx="2232025" cy="50323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如果等于常量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707592" name="Rectangle 8"/>
          <p:cNvSpPr>
            <a:spLocks noChangeArrowheads="1"/>
          </p:cNvSpPr>
          <p:nvPr/>
        </p:nvSpPr>
        <p:spPr bwMode="auto">
          <a:xfrm rot="279478">
            <a:off x="1692275" y="2060575"/>
            <a:ext cx="576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4000" b="1">
                <a:solidFill>
                  <a:srgbClr val="33996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en-US" altLang="zh-CN" sz="4000" b="1">
              <a:solidFill>
                <a:srgbClr val="339966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07593" name="AutoShape 9"/>
          <p:cNvSpPr>
            <a:spLocks noChangeArrowheads="1"/>
          </p:cNvSpPr>
          <p:nvPr/>
        </p:nvSpPr>
        <p:spPr bwMode="auto">
          <a:xfrm>
            <a:off x="3341687" y="3201987"/>
            <a:ext cx="2232025" cy="5032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如果等于常量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707594" name="Rectangle 10"/>
          <p:cNvSpPr>
            <a:spLocks noChangeArrowheads="1"/>
          </p:cNvSpPr>
          <p:nvPr/>
        </p:nvSpPr>
        <p:spPr bwMode="auto">
          <a:xfrm rot="279478">
            <a:off x="1692275" y="3468688"/>
            <a:ext cx="576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4000" b="1">
                <a:solidFill>
                  <a:srgbClr val="33996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en-US" altLang="zh-CN" sz="4000" b="1">
              <a:solidFill>
                <a:srgbClr val="339966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07595" name="AutoShape 11"/>
          <p:cNvSpPr>
            <a:spLocks noChangeArrowheads="1"/>
          </p:cNvSpPr>
          <p:nvPr/>
        </p:nvSpPr>
        <p:spPr bwMode="auto">
          <a:xfrm>
            <a:off x="3341687" y="4641850"/>
            <a:ext cx="3241675" cy="50482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如果没有找到匹配的值</a:t>
            </a:r>
          </a:p>
        </p:txBody>
      </p:sp>
      <p:sp>
        <p:nvSpPr>
          <p:cNvPr id="707596" name="Rectangle 12"/>
          <p:cNvSpPr>
            <a:spLocks noChangeArrowheads="1"/>
          </p:cNvSpPr>
          <p:nvPr/>
        </p:nvSpPr>
        <p:spPr bwMode="auto">
          <a:xfrm rot="279478">
            <a:off x="1692275" y="4959350"/>
            <a:ext cx="576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4000" b="1">
                <a:solidFill>
                  <a:srgbClr val="33996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</a:t>
            </a:r>
            <a:endParaRPr lang="en-US" altLang="zh-CN" sz="4000" b="1">
              <a:solidFill>
                <a:srgbClr val="339966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707597" name="Oval 13"/>
          <p:cNvSpPr>
            <a:spLocks noChangeArrowheads="1"/>
          </p:cNvSpPr>
          <p:nvPr/>
        </p:nvSpPr>
        <p:spPr bwMode="auto">
          <a:xfrm>
            <a:off x="2009775" y="1731963"/>
            <a:ext cx="1122363" cy="596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07598" name="Oval 14"/>
          <p:cNvSpPr>
            <a:spLocks noChangeArrowheads="1"/>
          </p:cNvSpPr>
          <p:nvPr/>
        </p:nvSpPr>
        <p:spPr bwMode="auto">
          <a:xfrm>
            <a:off x="2000250" y="3192463"/>
            <a:ext cx="1131888" cy="596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07599" name="Oval 15"/>
          <p:cNvSpPr>
            <a:spLocks noChangeArrowheads="1"/>
          </p:cNvSpPr>
          <p:nvPr/>
        </p:nvSpPr>
        <p:spPr bwMode="auto">
          <a:xfrm>
            <a:off x="900113" y="4632325"/>
            <a:ext cx="1657350" cy="596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pic>
        <p:nvPicPr>
          <p:cNvPr id="3074" name="Picture 2" descr="https://img1.baidu.com/it/u=775333338,723646753&amp;fm=26&amp;fmt=au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83" y="746448"/>
            <a:ext cx="3082192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0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0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0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0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07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7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07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07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7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07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7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7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75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75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75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0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075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7075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3" dur="indefinite"/>
                                        <p:tgtEl>
                                          <p:spTgt spid="7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7075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86" dur="indefinite"/>
                                        <p:tgtEl>
                                          <p:spTgt spid="7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indefinite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0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07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indefinite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5" dur="indefinite"/>
                                        <p:tgtEl>
                                          <p:spTgt spid="7075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6" dur="indefinite"/>
                                        <p:tgtEl>
                                          <p:spTgt spid="7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7075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"/>
                                      </p:to>
                                    </p:set>
                                    <p:animEffect filter="image" prLst="opacity: 0.1">
                                      <p:cBhvr rctx="IE">
                                        <p:cTn id="109" dur="indefinite"/>
                                        <p:tgtEl>
                                          <p:spTgt spid="70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indefinite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0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07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indefinite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0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0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6" grpId="0" build="allAtOnce"/>
      <p:bldP spid="707589" grpId="0" animBg="1"/>
      <p:bldP spid="707591" grpId="0" animBg="1"/>
      <p:bldP spid="707591" grpId="1" animBg="1"/>
      <p:bldP spid="707592" grpId="0"/>
      <p:bldP spid="707592" grpId="1"/>
      <p:bldP spid="707593" grpId="0" animBg="1"/>
      <p:bldP spid="707593" grpId="1" animBg="1"/>
      <p:bldP spid="707594" grpId="0"/>
      <p:bldP spid="707594" grpId="1"/>
      <p:bldP spid="707595" grpId="0" animBg="1"/>
      <p:bldP spid="7075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365250" y="546100"/>
            <a:ext cx="6302375" cy="4827588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lIns="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smtClean="0">
                <a:solidFill>
                  <a:schemeClr val="tx2"/>
                </a:solidFill>
                <a:ea typeface="隶书" panose="02010509060101010101" pitchFamily="49" charset="-122"/>
              </a:rPr>
              <a:t>void main</a:t>
            </a:r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()</a:t>
            </a:r>
          </a:p>
          <a:p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{    int score;</a:t>
            </a:r>
          </a:p>
          <a:p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      scanf(“%d”,&amp;score):</a:t>
            </a:r>
          </a:p>
          <a:p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      switch(score)</a:t>
            </a:r>
          </a:p>
          <a:p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        {       case    5:    printf(“Very good!”);</a:t>
            </a:r>
          </a:p>
          <a:p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                 case    4:    printf(“Good!”);</a:t>
            </a:r>
          </a:p>
          <a:p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                 case    3:    printf(“Pass!”);</a:t>
            </a:r>
          </a:p>
          <a:p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                 case    2:    printf(“Fail!”);</a:t>
            </a:r>
          </a:p>
          <a:p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                 default  :    printf(“data error!”);</a:t>
            </a:r>
          </a:p>
          <a:p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          }</a:t>
            </a:r>
          </a:p>
          <a:p>
            <a:r>
              <a:rPr lang="en-US" altLang="zh-CN" sz="2800">
                <a:solidFill>
                  <a:schemeClr val="tx2"/>
                </a:solidFill>
                <a:ea typeface="隶书" panose="02010509060101010101" pitchFamily="49" charset="-122"/>
              </a:rPr>
              <a:t>   }</a:t>
            </a:r>
          </a:p>
        </p:txBody>
      </p:sp>
      <p:sp>
        <p:nvSpPr>
          <p:cNvPr id="709635" name="Text Box 3"/>
          <p:cNvSpPr txBox="1">
            <a:spLocks noChangeArrowheads="1"/>
          </p:cNvSpPr>
          <p:nvPr/>
        </p:nvSpPr>
        <p:spPr bwMode="auto">
          <a:xfrm>
            <a:off x="2700338" y="4652963"/>
            <a:ext cx="6096000" cy="122555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zh-CN" b="1">
                <a:solidFill>
                  <a:schemeClr val="tx2"/>
                </a:solidFill>
              </a:rPr>
              <a:t>运行结果：</a:t>
            </a:r>
            <a:endParaRPr lang="zh-CN" altLang="en-US" b="1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en-US" altLang="zh-CN" b="1">
                <a:solidFill>
                  <a:schemeClr val="tx2"/>
                </a:solidFill>
              </a:rPr>
              <a:t>score</a:t>
            </a:r>
            <a:r>
              <a:rPr lang="zh-CN" altLang="zh-CN" b="1">
                <a:solidFill>
                  <a:schemeClr val="tx2"/>
                </a:solidFill>
              </a:rPr>
              <a:t>为5时，输出：</a:t>
            </a:r>
          </a:p>
          <a:p>
            <a:pPr eaLnBrk="1" hangingPunct="1">
              <a:defRPr/>
            </a:pPr>
            <a:r>
              <a:rPr lang="en-US" altLang="zh-CN" b="1">
                <a:solidFill>
                  <a:schemeClr val="tx2"/>
                </a:solidFill>
              </a:rPr>
              <a:t>Very good! Good! Pass! Fail! data error!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9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20080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kumimoji="1" lang="en-US" altLang="zh-CN" sz="3600" smtClean="0">
                <a:solidFill>
                  <a:schemeClr val="tx2"/>
                </a:solidFill>
                <a:effectLst/>
              </a:rPr>
              <a:t>switch</a:t>
            </a:r>
            <a:r>
              <a:rPr kumimoji="1" lang="zh-CN" altLang="en-US" sz="3600" dirty="0">
                <a:solidFill>
                  <a:schemeClr val="tx2"/>
                </a:solidFill>
                <a:effectLst/>
              </a:rPr>
              <a:t>语句 </a:t>
            </a:r>
          </a:p>
        </p:txBody>
      </p:sp>
      <p:sp>
        <p:nvSpPr>
          <p:cNvPr id="60419" name="Rectangle 6"/>
          <p:cNvSpPr>
            <a:spLocks noChangeArrowheads="1"/>
          </p:cNvSpPr>
          <p:nvPr/>
        </p:nvSpPr>
        <p:spPr bwMode="auto">
          <a:xfrm>
            <a:off x="395288" y="1125538"/>
            <a:ext cx="7993062" cy="5221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en-US" sz="2800" u="sng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  <a:endParaRPr lang="zh-CN" altLang="en-US" sz="2800" b="1" u="sng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sz="2800" b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switch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后面括弧内的</a:t>
            </a:r>
            <a:r>
              <a: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“表达式”和</a:t>
            </a:r>
            <a:r>
              <a:rPr lang="en-US" altLang="zh-CN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case</a:t>
            </a:r>
            <a:r>
              <a:rPr lang="zh-CN" altLang="en-US" sz="2800" b="1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后常量，应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为整型（包括字符型）。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(2) </a:t>
            </a:r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当表达式的值与某一个</a:t>
            </a:r>
            <a:r>
              <a:rPr lang="en-US" altLang="zh-CN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case</a:t>
            </a:r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后面的常量表达式的值相等时，就执行此</a:t>
            </a:r>
            <a:r>
              <a:rPr lang="en-US" altLang="zh-CN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case</a:t>
            </a:r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后面的语句，若所有的</a:t>
            </a:r>
            <a:r>
              <a:rPr lang="en-US" altLang="zh-CN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case</a:t>
            </a:r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中的常量表达式的值都没有与表达式的值匹配的，就执行</a:t>
            </a:r>
            <a:r>
              <a:rPr lang="en-US" altLang="zh-CN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default</a:t>
            </a:r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后面的语句。</a:t>
            </a:r>
          </a:p>
          <a:p>
            <a:pPr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 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每一个</a:t>
            </a:r>
            <a:r>
              <a:rPr lang="en-US" altLang="zh-CN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case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的常量表达式的值必须互不相同，否则就会出现互相矛盾的现象（对表达式的同一个值，有两种或多种执行方案）。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539552" y="836712"/>
            <a:ext cx="817403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(4)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各个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case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default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的出现次序不影响执行结</a:t>
            </a:r>
          </a:p>
          <a:p>
            <a:pPr eaLnBrk="1" hangingPunct="1"/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 果。</a:t>
            </a:r>
          </a:p>
          <a:p>
            <a:pPr eaLnBrk="1" hangingPunct="1"/>
            <a:r>
              <a:rPr lang="en-US" altLang="zh-CN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(5) </a:t>
            </a:r>
            <a:r>
              <a:rPr lang="zh-CN" altLang="en-US" sz="28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应该在执行一个</a:t>
            </a:r>
            <a:r>
              <a:rPr lang="en-US" altLang="zh-CN" sz="28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case</a:t>
            </a:r>
            <a:r>
              <a:rPr lang="zh-CN" altLang="en-US" sz="28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分支后</a:t>
            </a:r>
            <a:r>
              <a:rPr lang="en-US" altLang="zh-CN" sz="28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可以用一个</a:t>
            </a:r>
          </a:p>
          <a:p>
            <a:pPr eaLnBrk="1" hangingPunct="1"/>
            <a:r>
              <a:rPr lang="zh-CN" altLang="en-US" sz="28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break</a:t>
            </a:r>
            <a:r>
              <a:rPr lang="zh-CN" altLang="en-US" sz="28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语句来终止</a:t>
            </a:r>
            <a:r>
              <a:rPr lang="en-US" altLang="zh-CN" sz="28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switch</a:t>
            </a:r>
            <a:r>
              <a:rPr lang="zh-CN" altLang="en-US" sz="28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语句的执行。</a:t>
            </a:r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/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(6)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多个可以共用一组执行语句。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61444" name="Rectangle 6"/>
          <p:cNvSpPr>
            <a:spLocks noChangeArrowheads="1"/>
          </p:cNvSpPr>
          <p:nvPr/>
        </p:nvSpPr>
        <p:spPr bwMode="auto">
          <a:xfrm>
            <a:off x="323528" y="3063974"/>
            <a:ext cx="7776021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</a:rPr>
              <a:t>                    switch(score)</a:t>
            </a:r>
          </a:p>
          <a:p>
            <a:pPr eaLnBrk="1" hangingPunct="1"/>
            <a:r>
              <a:rPr lang="en-US" altLang="zh-CN" sz="2800" b="1">
                <a:solidFill>
                  <a:schemeClr val="tx2"/>
                </a:solidFill>
              </a:rPr>
              <a:t>                    { case    5:             </a:t>
            </a:r>
          </a:p>
          <a:p>
            <a:pPr algn="ctr" eaLnBrk="1" hangingPunct="1"/>
            <a:r>
              <a:rPr lang="en-US" altLang="zh-CN" sz="2800" b="1">
                <a:solidFill>
                  <a:schemeClr val="tx2"/>
                </a:solidFill>
              </a:rPr>
              <a:t>                 case    4:    printf(“Good!”);break;</a:t>
            </a:r>
          </a:p>
          <a:p>
            <a:pPr algn="ctr" eaLnBrk="1" hangingPunct="1"/>
            <a:r>
              <a:rPr lang="en-US" altLang="zh-CN" sz="2800" b="1">
                <a:solidFill>
                  <a:schemeClr val="tx2"/>
                </a:solidFill>
              </a:rPr>
              <a:t>               case    3:    printf(“Pass!”);break;</a:t>
            </a:r>
          </a:p>
          <a:p>
            <a:pPr algn="ctr" eaLnBrk="1" hangingPunct="1"/>
            <a:r>
              <a:rPr lang="en-US" altLang="zh-CN" sz="2800" b="1">
                <a:solidFill>
                  <a:schemeClr val="tx2"/>
                </a:solidFill>
              </a:rPr>
              <a:t>              case    2:    printf(“Fail!”);break;</a:t>
            </a:r>
          </a:p>
          <a:p>
            <a:pPr algn="ctr" eaLnBrk="1" hangingPunct="1"/>
            <a:r>
              <a:rPr lang="en-US" altLang="zh-CN" sz="2800" b="1">
                <a:solidFill>
                  <a:schemeClr val="tx2"/>
                </a:solidFill>
              </a:rPr>
              <a:t>               default  :    printf(“data error!”);</a:t>
            </a:r>
          </a:p>
          <a:p>
            <a:pPr algn="ctr" eaLnBrk="1" hangingPunct="1"/>
            <a:r>
              <a:rPr lang="en-US" altLang="zh-CN" sz="2800">
                <a:solidFill>
                  <a:schemeClr val="tx2"/>
                </a:solidFill>
              </a:rPr>
              <a:t>          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72008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kumimoji="1" lang="en-US" altLang="zh-CN" sz="3600" smtClean="0">
                <a:solidFill>
                  <a:schemeClr val="tx2"/>
                </a:solidFill>
                <a:effectLst/>
              </a:rPr>
              <a:t>switch</a:t>
            </a:r>
            <a:r>
              <a:rPr kumimoji="1" lang="zh-CN" altLang="en-US" sz="3600" smtClean="0">
                <a:solidFill>
                  <a:schemeClr val="tx2"/>
                </a:solidFill>
                <a:effectLst/>
              </a:rPr>
              <a:t>语句 </a:t>
            </a:r>
            <a:endParaRPr kumimoji="1" lang="zh-CN" altLang="en-US" sz="3600" dirty="0">
              <a:solidFill>
                <a:schemeClr val="tx2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 bwMode="auto">
          <a:xfrm>
            <a:off x="684213" y="836613"/>
            <a:ext cx="7772400" cy="79216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Clr>
                <a:srgbClr val="006600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en-US" altLang="zh-CN" sz="4000" b="0" smtClean="0">
                <a:solidFill>
                  <a:srgbClr val="990099"/>
                </a:solidFill>
              </a:rPr>
              <a:t> </a:t>
            </a:r>
            <a:r>
              <a:rPr kumimoji="1" lang="zh-CN" altLang="en-US" sz="4000" b="0" smtClean="0">
                <a:solidFill>
                  <a:srgbClr val="006600"/>
                </a:solidFill>
              </a:rPr>
              <a:t>主要内容</a:t>
            </a:r>
            <a:endParaRPr kumimoji="1" lang="zh-CN" altLang="en-US" sz="4000" b="0">
              <a:solidFill>
                <a:srgbClr val="006600"/>
              </a:solidFill>
            </a:endParaRPr>
          </a:p>
        </p:txBody>
      </p:sp>
      <p:sp>
        <p:nvSpPr>
          <p:cNvPr id="3" name="Rectangle 9"/>
          <p:cNvSpPr txBox="1">
            <a:spLocks noChangeArrowheads="1"/>
          </p:cNvSpPr>
          <p:nvPr/>
        </p:nvSpPr>
        <p:spPr>
          <a:xfrm>
            <a:off x="1258888" y="1916113"/>
            <a:ext cx="6905625" cy="3529012"/>
          </a:xfrm>
          <a:prstGeom prst="rect">
            <a:avLst/>
          </a:prstGeom>
        </p:spPr>
        <p:txBody>
          <a:bodyPr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4.1 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关系运算符和关系表达式</a:t>
            </a:r>
          </a:p>
          <a:p>
            <a:pPr>
              <a:lnSpc>
                <a:spcPct val="110000"/>
              </a:lnSpc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4.2 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逻辑运算符和逻辑表达式</a:t>
            </a:r>
          </a:p>
          <a:p>
            <a:pPr>
              <a:lnSpc>
                <a:spcPct val="110000"/>
              </a:lnSpc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4.3  if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</a:p>
          <a:p>
            <a:pPr>
              <a:lnSpc>
                <a:spcPct val="110000"/>
              </a:lnSpc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4.4  switch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语句</a:t>
            </a:r>
          </a:p>
          <a:p>
            <a:pPr>
              <a:lnSpc>
                <a:spcPct val="110000"/>
              </a:lnSpc>
            </a:pPr>
            <a:r>
              <a:rPr lang="en-US" altLang="zh-CN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4.5 </a:t>
            </a:r>
            <a:r>
              <a:rPr lang="zh-CN" altLang="en-US" sz="3200" b="1" smtClean="0">
                <a:solidFill>
                  <a:srgbClr val="008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程序举例</a:t>
            </a:r>
          </a:p>
        </p:txBody>
      </p:sp>
    </p:spTree>
    <p:extLst>
      <p:ext uri="{BB962C8B-B14F-4D97-AF65-F5344CB8AC3E}">
        <p14:creationId xmlns:p14="http://schemas.microsoft.com/office/powerpoint/2010/main" val="112619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981075"/>
            <a:ext cx="82296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kumimoji="1" lang="en-US" altLang="zh-CN"/>
              <a:t>switch </a:t>
            </a:r>
            <a:r>
              <a:rPr kumimoji="1" lang="zh-CN" altLang="en-US"/>
              <a:t>结构示例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611188" y="3141663"/>
            <a:ext cx="7848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4000">
                <a:solidFill>
                  <a:srgbClr val="4D4D4D"/>
                </a:solidFill>
              </a:rPr>
              <a:t>问题描述：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4000">
                <a:solidFill>
                  <a:srgbClr val="4D4D4D"/>
                </a:solidFill>
              </a:rPr>
              <a:t>要求用户输入一个字符值并检查它是否为元音字母。 </a:t>
            </a:r>
          </a:p>
        </p:txBody>
      </p:sp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539750" y="692150"/>
            <a:ext cx="8135938" cy="5832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char in_char;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请输入一个小写字母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</a:rPr>
              <a:t>：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");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scanf("%c", &amp;in_char);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switch(in_char)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   case 'a':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a\n");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	        break;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   case 'e':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e\n");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	        break;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   case 'i': 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i\n");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	        break;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   case 'o':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o\n");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	        break;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   case 'u':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您输入的是元音字母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u\n");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	        break;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   default:  printf("\n </a:t>
            </a:r>
            <a:r>
              <a:rPr lang="zh-CN" altLang="en-GB" sz="2200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您输入的不是元音字母</a:t>
            </a:r>
            <a:r>
              <a:rPr lang="zh-CN" altLang="en-GB" sz="2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/>
            <a:r>
              <a:rPr lang="en-GB" altLang="zh-CN" sz="220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  <a:endParaRPr lang="en-GB" altLang="zh-CN" sz="2200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710662" name="Group 6"/>
          <p:cNvGrpSpPr>
            <a:grpSpLocks/>
          </p:cNvGrpSpPr>
          <p:nvPr/>
        </p:nvGrpSpPr>
        <p:grpSpPr bwMode="auto">
          <a:xfrm>
            <a:off x="6948488" y="1106488"/>
            <a:ext cx="1295400" cy="1817687"/>
            <a:chOff x="4320" y="894"/>
            <a:chExt cx="1296" cy="1362"/>
          </a:xfrm>
        </p:grpSpPr>
        <p:sp>
          <p:nvSpPr>
            <p:cNvPr id="62481" name="Rectangle 7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2482" name="Text Box 8"/>
            <p:cNvSpPr txBox="1">
              <a:spLocks noChangeArrowheads="1"/>
            </p:cNvSpPr>
            <p:nvPr/>
          </p:nvSpPr>
          <p:spPr bwMode="auto">
            <a:xfrm>
              <a:off x="4628" y="894"/>
              <a:ext cx="705" cy="30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710665" name="Group 9"/>
          <p:cNvGrpSpPr>
            <a:grpSpLocks/>
          </p:cNvGrpSpPr>
          <p:nvPr/>
        </p:nvGrpSpPr>
        <p:grpSpPr bwMode="auto">
          <a:xfrm>
            <a:off x="6892925" y="1628775"/>
            <a:ext cx="1462088" cy="1143000"/>
            <a:chOff x="3720" y="960"/>
            <a:chExt cx="921" cy="720"/>
          </a:xfrm>
        </p:grpSpPr>
        <p:sp>
          <p:nvSpPr>
            <p:cNvPr id="62479" name="Oval 10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2480" name="Text Box 11"/>
            <p:cNvSpPr txBox="1">
              <a:spLocks noChangeArrowheads="1"/>
            </p:cNvSpPr>
            <p:nvPr/>
          </p:nvSpPr>
          <p:spPr bwMode="auto">
            <a:xfrm>
              <a:off x="3720" y="960"/>
              <a:ext cx="9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Courier New" panose="02070309020205020404" pitchFamily="49" charset="0"/>
                </a:rPr>
                <a:t>in_char</a:t>
              </a:r>
            </a:p>
          </p:txBody>
        </p:sp>
      </p:grpSp>
      <p:sp>
        <p:nvSpPr>
          <p:cNvPr id="710668" name="AutoShape 12"/>
          <p:cNvSpPr>
            <a:spLocks noChangeArrowheads="1"/>
          </p:cNvSpPr>
          <p:nvPr/>
        </p:nvSpPr>
        <p:spPr bwMode="auto">
          <a:xfrm flipH="1">
            <a:off x="6659563" y="32131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0669" name="AutoShape 13"/>
          <p:cNvSpPr>
            <a:spLocks noChangeArrowheads="1"/>
          </p:cNvSpPr>
          <p:nvPr/>
        </p:nvSpPr>
        <p:spPr bwMode="auto">
          <a:xfrm flipH="1">
            <a:off x="3276600" y="35734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0670" name="Text Box 14"/>
          <p:cNvSpPr txBox="1">
            <a:spLocks noChangeArrowheads="1"/>
          </p:cNvSpPr>
          <p:nvPr/>
        </p:nvSpPr>
        <p:spPr bwMode="auto">
          <a:xfrm>
            <a:off x="7399338" y="2133600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710671" name="Text Box 15"/>
          <p:cNvSpPr txBox="1">
            <a:spLocks noChangeArrowheads="1"/>
          </p:cNvSpPr>
          <p:nvPr/>
        </p:nvSpPr>
        <p:spPr bwMode="auto">
          <a:xfrm>
            <a:off x="5795963" y="5661025"/>
            <a:ext cx="316865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请输入一个小写字母：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710672" name="Text Box 16"/>
          <p:cNvSpPr txBox="1">
            <a:spLocks noChangeArrowheads="1"/>
          </p:cNvSpPr>
          <p:nvPr/>
        </p:nvSpPr>
        <p:spPr bwMode="auto">
          <a:xfrm>
            <a:off x="5795963" y="6056313"/>
            <a:ext cx="3168650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GB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您输入的是元音字母 </a:t>
            </a:r>
            <a:r>
              <a:rPr lang="en-GB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  <a:endParaRPr lang="en-US" altLang="zh-CN" sz="200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10673" name="AutoShape 17"/>
          <p:cNvSpPr>
            <a:spLocks noChangeArrowheads="1"/>
          </p:cNvSpPr>
          <p:nvPr/>
        </p:nvSpPr>
        <p:spPr bwMode="auto">
          <a:xfrm flipH="1">
            <a:off x="1042988" y="623728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0674" name="AutoShape 18"/>
          <p:cNvSpPr>
            <a:spLocks noChangeArrowheads="1"/>
          </p:cNvSpPr>
          <p:nvPr/>
        </p:nvSpPr>
        <p:spPr bwMode="auto">
          <a:xfrm flipH="1">
            <a:off x="2771775" y="191611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7106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1000" fill="hold"/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40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41" dur="1000" fill="hold"/>
                                        <p:tgtEl>
                                          <p:spTgt spid="71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106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7106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9" dur="1000" fill="hold"/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10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60" grpId="0" animBg="1"/>
      <p:bldP spid="710671" grpId="0" animBg="1"/>
      <p:bldP spid="710672" grpId="0" animBg="1"/>
      <p:bldP spid="710672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ChangeArrowheads="1"/>
          </p:cNvSpPr>
          <p:nvPr/>
        </p:nvSpPr>
        <p:spPr bwMode="auto">
          <a:xfrm>
            <a:off x="611188" y="1412875"/>
            <a:ext cx="8208962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/>
              <a:t> </a:t>
            </a:r>
            <a:r>
              <a:rPr lang="zh-CN" altLang="en-GB" sz="2800" b="1"/>
              <a:t>多重</a:t>
            </a:r>
            <a:r>
              <a:rPr lang="en-GB" altLang="zh-CN" sz="2800" b="1"/>
              <a:t>if</a:t>
            </a:r>
            <a:r>
              <a:rPr lang="zh-CN" altLang="en-GB" sz="2800" b="1"/>
              <a:t>结构和</a:t>
            </a:r>
            <a:r>
              <a:rPr lang="en-GB" altLang="zh-CN" sz="2800" b="1"/>
              <a:t>switch</a:t>
            </a:r>
            <a:r>
              <a:rPr lang="zh-CN" altLang="en-GB" sz="2800" b="1"/>
              <a:t>结构都可以用来实现多路分支</a:t>
            </a:r>
          </a:p>
          <a:p>
            <a:pPr>
              <a:lnSpc>
                <a:spcPct val="120000"/>
              </a:lnSpc>
            </a:pPr>
            <a:r>
              <a:rPr lang="zh-CN" altLang="en-GB" sz="2800" b="1"/>
              <a:t>多重</a:t>
            </a:r>
            <a:r>
              <a:rPr lang="en-GB" altLang="zh-CN" sz="2800" b="1"/>
              <a:t>if</a:t>
            </a:r>
            <a:r>
              <a:rPr lang="zh-CN" altLang="en-GB" sz="2800" b="1"/>
              <a:t>结构用来实现两路、三路分支比较方便，而</a:t>
            </a:r>
            <a:r>
              <a:rPr lang="en-GB" altLang="zh-CN" sz="2800" b="1"/>
              <a:t>switch</a:t>
            </a:r>
            <a:r>
              <a:rPr lang="zh-CN" altLang="en-GB" sz="2800" b="1"/>
              <a:t>结构实现三路以上分支比较方便</a:t>
            </a:r>
          </a:p>
          <a:p>
            <a:pPr>
              <a:lnSpc>
                <a:spcPct val="120000"/>
              </a:lnSpc>
            </a:pPr>
            <a:r>
              <a:rPr lang="zh-CN" altLang="en-GB" sz="2800" b="1"/>
              <a:t>在使用</a:t>
            </a:r>
            <a:r>
              <a:rPr lang="en-GB" altLang="zh-CN" sz="2800" b="1"/>
              <a:t>switch</a:t>
            </a:r>
            <a:r>
              <a:rPr lang="zh-CN" altLang="en-GB" sz="2800" b="1"/>
              <a:t>结构时，应注意分支条件要求是整型表达式，而且</a:t>
            </a:r>
            <a:r>
              <a:rPr lang="en-GB" altLang="zh-CN" sz="2800" b="1" smtClean="0"/>
              <a:t>case</a:t>
            </a:r>
            <a:r>
              <a:rPr lang="zh-CN" altLang="en-GB" sz="2800" b="1" smtClean="0"/>
              <a:t>后面</a:t>
            </a:r>
            <a:r>
              <a:rPr lang="zh-CN" altLang="en-GB" sz="2800" b="1"/>
              <a:t>必须</a:t>
            </a:r>
            <a:r>
              <a:rPr lang="zh-CN" altLang="en-GB" sz="2800" b="1" smtClean="0"/>
              <a:t>是</a:t>
            </a:r>
            <a:r>
              <a:rPr lang="zh-CN" altLang="en-US" sz="2800" b="1" smtClean="0"/>
              <a:t>整型</a:t>
            </a:r>
            <a:r>
              <a:rPr lang="zh-CN" altLang="en-GB" sz="2800" b="1" smtClean="0"/>
              <a:t>常量</a:t>
            </a:r>
            <a:r>
              <a:rPr lang="zh-CN" altLang="en-GB" sz="2800" b="1"/>
              <a:t>表达式</a:t>
            </a:r>
          </a:p>
          <a:p>
            <a:pPr>
              <a:lnSpc>
                <a:spcPct val="120000"/>
              </a:lnSpc>
            </a:pPr>
            <a:r>
              <a:rPr lang="zh-CN" altLang="en-GB" sz="2800" b="1"/>
              <a:t>有些问题只能使用多重</a:t>
            </a:r>
            <a:r>
              <a:rPr lang="en-GB" altLang="zh-CN" sz="2800" b="1"/>
              <a:t>if</a:t>
            </a:r>
            <a:r>
              <a:rPr lang="zh-CN" altLang="en-GB" sz="2800" b="1"/>
              <a:t>结构来实现，例如要判断一个值是否处在某个区间的情况</a:t>
            </a:r>
            <a:endParaRPr lang="en-GB" altLang="zh-CN" sz="2800" b="1"/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188640"/>
            <a:ext cx="8229600" cy="792162"/>
          </a:xfrm>
        </p:spPr>
        <p:txBody>
          <a:bodyPr vert="horz" wrap="square" lIns="91440" tIns="45720" rIns="91440" bIns="45720" numCol="1" anchor="ctr" anchorCtr="0" compatLnSpc="1"/>
          <a:lstStyle/>
          <a:p>
            <a:pPr>
              <a:defRPr/>
            </a:pPr>
            <a:r>
              <a:rPr kumimoji="1" lang="zh-CN" altLang="en-US" sz="3200"/>
              <a:t>比较多重 </a:t>
            </a:r>
            <a:r>
              <a:rPr kumimoji="1" lang="en-US" altLang="zh-CN" sz="3200"/>
              <a:t>if </a:t>
            </a:r>
            <a:r>
              <a:rPr kumimoji="1" lang="zh-CN" altLang="en-US" sz="3200"/>
              <a:t>和 </a:t>
            </a:r>
            <a:r>
              <a:rPr kumimoji="1" lang="en-US" altLang="zh-CN" sz="3200"/>
              <a:t>switch </a:t>
            </a:r>
            <a:r>
              <a:rPr kumimoji="1" lang="zh-CN" altLang="en-US" sz="3200"/>
              <a:t>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1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1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1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1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1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1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1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11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0238"/>
            <a:ext cx="7772400" cy="1143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kumimoji="1" lang="zh-CN" altLang="en-US" sz="3200"/>
              <a:t>示例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39750" y="2924175"/>
            <a:ext cx="7848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4D4D4D"/>
                </a:solidFill>
              </a:rPr>
              <a:t>问题描述：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200">
                <a:solidFill>
                  <a:srgbClr val="4D4D4D"/>
                </a:solidFill>
              </a:rPr>
              <a:t>要求判别键盘输入字符的类别。可以根据输入字符的</a:t>
            </a:r>
            <a:r>
              <a:rPr lang="en-US" altLang="zh-CN" sz="3200">
                <a:solidFill>
                  <a:srgbClr val="4D4D4D"/>
                </a:solidFill>
              </a:rPr>
              <a:t>ASCII</a:t>
            </a:r>
            <a:r>
              <a:rPr lang="zh-CN" altLang="en-US" sz="3200">
                <a:solidFill>
                  <a:srgbClr val="4D4D4D"/>
                </a:solidFill>
              </a:rPr>
              <a:t>码来判别类型。由</a:t>
            </a:r>
            <a:r>
              <a:rPr lang="en-US" altLang="zh-CN" sz="3200">
                <a:solidFill>
                  <a:srgbClr val="4D4D4D"/>
                </a:solidFill>
              </a:rPr>
              <a:t>ASCII</a:t>
            </a:r>
            <a:r>
              <a:rPr lang="zh-CN" altLang="en-US" sz="3200">
                <a:solidFill>
                  <a:srgbClr val="4D4D4D"/>
                </a:solidFill>
              </a:rPr>
              <a:t>码表可知</a:t>
            </a:r>
            <a:r>
              <a:rPr lang="en-US" altLang="zh-CN" sz="3200">
                <a:solidFill>
                  <a:srgbClr val="4D4D4D"/>
                </a:solidFill>
              </a:rPr>
              <a:t>ASCII</a:t>
            </a:r>
            <a:r>
              <a:rPr lang="zh-CN" altLang="en-US" sz="3200">
                <a:solidFill>
                  <a:srgbClr val="4D4D4D"/>
                </a:solidFill>
              </a:rPr>
              <a:t>码值小于</a:t>
            </a:r>
            <a:r>
              <a:rPr lang="en-US" altLang="zh-CN" sz="3200">
                <a:solidFill>
                  <a:srgbClr val="4D4D4D"/>
                </a:solidFill>
              </a:rPr>
              <a:t>32</a:t>
            </a:r>
            <a:r>
              <a:rPr lang="zh-CN" altLang="en-US" sz="3200">
                <a:solidFill>
                  <a:srgbClr val="4D4D4D"/>
                </a:solidFill>
              </a:rPr>
              <a:t>的为控制字符。 在</a:t>
            </a:r>
            <a:r>
              <a:rPr lang="en-US" altLang="zh-CN" sz="3200">
                <a:solidFill>
                  <a:srgbClr val="4D4D4D"/>
                </a:solidFill>
              </a:rPr>
              <a:t>0</a:t>
            </a:r>
            <a:r>
              <a:rPr lang="zh-CN" altLang="en-US" sz="3200">
                <a:solidFill>
                  <a:srgbClr val="4D4D4D"/>
                </a:solidFill>
              </a:rPr>
              <a:t>～</a:t>
            </a:r>
            <a:r>
              <a:rPr lang="en-US" altLang="zh-CN" sz="3200">
                <a:solidFill>
                  <a:srgbClr val="4D4D4D"/>
                </a:solidFill>
              </a:rPr>
              <a:t>9</a:t>
            </a:r>
            <a:r>
              <a:rPr lang="zh-CN" altLang="en-US" sz="3200">
                <a:solidFill>
                  <a:srgbClr val="4D4D4D"/>
                </a:solidFill>
              </a:rPr>
              <a:t>之间的为数字，在</a:t>
            </a:r>
            <a:r>
              <a:rPr lang="en-US" altLang="zh-CN" sz="3200">
                <a:solidFill>
                  <a:srgbClr val="4D4D4D"/>
                </a:solidFill>
              </a:rPr>
              <a:t>A</a:t>
            </a:r>
            <a:r>
              <a:rPr lang="zh-CN" altLang="en-US" sz="3200">
                <a:solidFill>
                  <a:srgbClr val="4D4D4D"/>
                </a:solidFill>
              </a:rPr>
              <a:t>～</a:t>
            </a:r>
            <a:r>
              <a:rPr lang="en-US" altLang="zh-CN" sz="3200">
                <a:solidFill>
                  <a:srgbClr val="4D4D4D"/>
                </a:solidFill>
              </a:rPr>
              <a:t>Z</a:t>
            </a:r>
            <a:r>
              <a:rPr lang="zh-CN" altLang="en-US" sz="3200">
                <a:solidFill>
                  <a:srgbClr val="4D4D4D"/>
                </a:solidFill>
              </a:rPr>
              <a:t>之间为大写字母， 在</a:t>
            </a:r>
            <a:r>
              <a:rPr lang="en-US" altLang="zh-CN" sz="3200">
                <a:solidFill>
                  <a:srgbClr val="4D4D4D"/>
                </a:solidFill>
              </a:rPr>
              <a:t>a</a:t>
            </a:r>
            <a:r>
              <a:rPr lang="zh-CN" altLang="en-US" sz="3200">
                <a:solidFill>
                  <a:srgbClr val="4D4D4D"/>
                </a:solidFill>
              </a:rPr>
              <a:t>～</a:t>
            </a:r>
            <a:r>
              <a:rPr lang="en-US" altLang="zh-CN" sz="3200">
                <a:solidFill>
                  <a:srgbClr val="4D4D4D"/>
                </a:solidFill>
              </a:rPr>
              <a:t>z</a:t>
            </a:r>
            <a:r>
              <a:rPr lang="zh-CN" altLang="en-US" sz="3200">
                <a:solidFill>
                  <a:srgbClr val="4D4D4D"/>
                </a:solidFill>
              </a:rPr>
              <a:t>之间为小写字母，其余则为其它字符。</a:t>
            </a:r>
            <a:r>
              <a:rPr lang="zh-CN" altLang="en-US" sz="4000">
                <a:solidFill>
                  <a:srgbClr val="4D4D4D"/>
                </a:solidFill>
              </a:rPr>
              <a:t> </a:t>
            </a:r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611188" y="692150"/>
            <a:ext cx="8135937" cy="58324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main()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char c;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printf("\n 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请输入一个字符</a:t>
            </a:r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: ");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c=getchar();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if(c&lt;32)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	printf("\n 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该字符是一个控制字符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</a:rPr>
              <a:t>。</a:t>
            </a:r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else if(c&gt;='0'&amp;&amp;c&lt;='9')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	printf("\n 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该字符是一个数字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</a:rPr>
              <a:t>。</a:t>
            </a:r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else if(c&gt;='A'&amp;&amp;c&lt;='Z')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	printf("\n 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该字符是一个大写字母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</a:rPr>
              <a:t>。</a:t>
            </a:r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else if(c&gt;='a'&amp;&amp;c&lt;='z')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	printf("\n 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该字符是一个小写字母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</a:rPr>
              <a:t>。</a:t>
            </a:r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else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		printf("\n 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该字符是其他字符</a:t>
            </a:r>
            <a:r>
              <a:rPr lang="zh-CN" altLang="en-GB">
                <a:solidFill>
                  <a:srgbClr val="000000"/>
                </a:solidFill>
                <a:latin typeface="Courier New" panose="02070309020205020404" pitchFamily="49" charset="0"/>
              </a:rPr>
              <a:t>。</a:t>
            </a:r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\n");</a:t>
            </a:r>
          </a:p>
          <a:p>
            <a:pPr eaLnBrk="1" hangingPunct="1"/>
            <a:r>
              <a:rPr lang="en-GB" altLang="zh-CN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r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251936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pSp>
        <p:nvGrpSpPr>
          <p:cNvPr id="713734" name="Group 6"/>
          <p:cNvGrpSpPr>
            <a:grpSpLocks/>
          </p:cNvGrpSpPr>
          <p:nvPr/>
        </p:nvGrpSpPr>
        <p:grpSpPr bwMode="auto">
          <a:xfrm>
            <a:off x="7237413" y="747713"/>
            <a:ext cx="1295400" cy="1817687"/>
            <a:chOff x="4320" y="894"/>
            <a:chExt cx="1296" cy="1362"/>
          </a:xfrm>
        </p:grpSpPr>
        <p:sp>
          <p:nvSpPr>
            <p:cNvPr id="65554" name="Rectangle 7"/>
            <p:cNvSpPr>
              <a:spLocks noChangeArrowheads="1"/>
            </p:cNvSpPr>
            <p:nvPr/>
          </p:nvSpPr>
          <p:spPr bwMode="auto">
            <a:xfrm>
              <a:off x="4320" y="1056"/>
              <a:ext cx="1296" cy="1200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5555" name="Text Box 8"/>
            <p:cNvSpPr txBox="1">
              <a:spLocks noChangeArrowheads="1"/>
            </p:cNvSpPr>
            <p:nvPr/>
          </p:nvSpPr>
          <p:spPr bwMode="auto">
            <a:xfrm>
              <a:off x="4628" y="894"/>
              <a:ext cx="705" cy="30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1"/>
                  </a:solidFill>
                  <a:latin typeface="Courier New" panose="02070309020205020404" pitchFamily="49" charset="0"/>
                  <a:ea typeface="黑体" panose="02010609060101010101" pitchFamily="49" charset="-122"/>
                </a:rPr>
                <a:t>内存</a:t>
              </a:r>
            </a:p>
          </p:txBody>
        </p:sp>
      </p:grpSp>
      <p:grpSp>
        <p:nvGrpSpPr>
          <p:cNvPr id="713737" name="Group 9"/>
          <p:cNvGrpSpPr>
            <a:grpSpLocks/>
          </p:cNvGrpSpPr>
          <p:nvPr/>
        </p:nvGrpSpPr>
        <p:grpSpPr bwMode="auto">
          <a:xfrm>
            <a:off x="7524750" y="1270000"/>
            <a:ext cx="762000" cy="1143000"/>
            <a:chOff x="3936" y="960"/>
            <a:chExt cx="480" cy="720"/>
          </a:xfrm>
        </p:grpSpPr>
        <p:sp>
          <p:nvSpPr>
            <p:cNvPr id="65552" name="Oval 10"/>
            <p:cNvSpPr>
              <a:spLocks noChangeArrowheads="1"/>
            </p:cNvSpPr>
            <p:nvPr/>
          </p:nvSpPr>
          <p:spPr bwMode="auto">
            <a:xfrm>
              <a:off x="3936" y="1200"/>
              <a:ext cx="480" cy="4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5553" name="Text Box 11"/>
            <p:cNvSpPr txBox="1">
              <a:spLocks noChangeArrowheads="1"/>
            </p:cNvSpPr>
            <p:nvPr/>
          </p:nvSpPr>
          <p:spPr bwMode="auto">
            <a:xfrm>
              <a:off x="4062" y="960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Courier New" panose="02070309020205020404" pitchFamily="49" charset="0"/>
                </a:rPr>
                <a:t>c</a:t>
              </a:r>
            </a:p>
          </p:txBody>
        </p:sp>
      </p:grpSp>
      <p:sp>
        <p:nvSpPr>
          <p:cNvPr id="713740" name="AutoShape 12"/>
          <p:cNvSpPr>
            <a:spLocks noChangeArrowheads="1"/>
          </p:cNvSpPr>
          <p:nvPr/>
        </p:nvSpPr>
        <p:spPr bwMode="auto">
          <a:xfrm flipH="1">
            <a:off x="4932363" y="33575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3741" name="AutoShape 13"/>
          <p:cNvSpPr>
            <a:spLocks noChangeArrowheads="1"/>
          </p:cNvSpPr>
          <p:nvPr/>
        </p:nvSpPr>
        <p:spPr bwMode="auto">
          <a:xfrm flipH="1">
            <a:off x="4787900" y="4076700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3742" name="Text Box 14"/>
          <p:cNvSpPr txBox="1">
            <a:spLocks noChangeArrowheads="1"/>
          </p:cNvSpPr>
          <p:nvPr/>
        </p:nvSpPr>
        <p:spPr bwMode="auto">
          <a:xfrm>
            <a:off x="7688263" y="1774825"/>
            <a:ext cx="366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713743" name="Text Box 15"/>
          <p:cNvSpPr txBox="1">
            <a:spLocks noChangeArrowheads="1"/>
          </p:cNvSpPr>
          <p:nvPr/>
        </p:nvSpPr>
        <p:spPr bwMode="auto">
          <a:xfrm>
            <a:off x="5940425" y="5300663"/>
            <a:ext cx="288131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请输入一个字符：</a:t>
            </a: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</p:txBody>
      </p:sp>
      <p:sp>
        <p:nvSpPr>
          <p:cNvPr id="713744" name="Text Box 16"/>
          <p:cNvSpPr txBox="1">
            <a:spLocks noChangeArrowheads="1"/>
          </p:cNvSpPr>
          <p:nvPr/>
        </p:nvSpPr>
        <p:spPr bwMode="auto">
          <a:xfrm>
            <a:off x="5940425" y="5661025"/>
            <a:ext cx="2881313" cy="396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该字符是一个大写字母</a:t>
            </a:r>
          </a:p>
        </p:txBody>
      </p:sp>
      <p:sp>
        <p:nvSpPr>
          <p:cNvPr id="713745" name="AutoShape 17"/>
          <p:cNvSpPr>
            <a:spLocks noChangeArrowheads="1"/>
          </p:cNvSpPr>
          <p:nvPr/>
        </p:nvSpPr>
        <p:spPr bwMode="auto">
          <a:xfrm flipH="1">
            <a:off x="7667625" y="4437063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3746" name="AutoShape 18"/>
          <p:cNvSpPr>
            <a:spLocks noChangeArrowheads="1"/>
          </p:cNvSpPr>
          <p:nvPr/>
        </p:nvSpPr>
        <p:spPr bwMode="auto">
          <a:xfrm flipH="1">
            <a:off x="2987675" y="263683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713747" name="AutoShape 19"/>
          <p:cNvSpPr>
            <a:spLocks noChangeArrowheads="1"/>
          </p:cNvSpPr>
          <p:nvPr/>
        </p:nvSpPr>
        <p:spPr bwMode="auto">
          <a:xfrm flipH="1">
            <a:off x="1042988" y="6237288"/>
            <a:ext cx="304800" cy="152400"/>
          </a:xfrm>
          <a:prstGeom prst="chevron">
            <a:avLst>
              <a:gd name="adj" fmla="val 50000"/>
            </a:avLst>
          </a:prstGeom>
          <a:solidFill>
            <a:schemeClr val="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1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7137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7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713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7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7137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4" dur="1000" fill="hold"/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713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2" grpId="0" animBg="1"/>
      <p:bldP spid="713743" grpId="0" animBg="1"/>
      <p:bldP spid="7137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539"/>
            <a:ext cx="9144000" cy="739775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kumimoji="1" lang="zh-CN" altLang="en-US" sz="3600" smtClean="0">
                <a:solidFill>
                  <a:schemeClr val="tx2"/>
                </a:solidFill>
                <a:effectLst/>
              </a:rPr>
              <a:t>程序</a:t>
            </a:r>
            <a:r>
              <a:rPr kumimoji="1" lang="zh-CN" altLang="en-US" sz="3600" dirty="0">
                <a:solidFill>
                  <a:schemeClr val="tx2"/>
                </a:solidFill>
                <a:effectLst/>
              </a:rPr>
              <a:t>举例 </a:t>
            </a:r>
          </a:p>
        </p:txBody>
      </p:sp>
      <p:sp>
        <p:nvSpPr>
          <p:cNvPr id="65539" name="Rectangle 4"/>
          <p:cNvSpPr/>
          <p:nvPr/>
        </p:nvSpPr>
        <p:spPr>
          <a:xfrm>
            <a:off x="684213" y="1196975"/>
            <a:ext cx="7993062" cy="41767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/>
          <a:lstStyle>
            <a:lvl1pPr marL="342900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4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5621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981200" indent="-2286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noProof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3200" b="1" noProof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 noProof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判断某一年是否为闰年。</a:t>
            </a:r>
          </a:p>
          <a:p>
            <a:pPr marL="0" indent="0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基本的算法：</a:t>
            </a:r>
          </a:p>
          <a:p>
            <a:pPr marL="0" indent="0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能被</a:t>
            </a:r>
            <a:r>
              <a:rPr lang="en-US" altLang="zh-CN" sz="3200" b="1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 b="1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整除，但是不能被</a:t>
            </a:r>
            <a:r>
              <a:rPr lang="en-US" altLang="zh-CN" sz="3200" b="1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3200" b="1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整除。</a:t>
            </a:r>
          </a:p>
          <a:p>
            <a:pPr marL="0" indent="0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或者能被</a:t>
            </a:r>
            <a:r>
              <a:rPr lang="en-US" altLang="zh-CN" sz="3200" b="1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400</a:t>
            </a:r>
            <a:r>
              <a:rPr lang="zh-CN" altLang="en-US" sz="3200" b="1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整除。</a:t>
            </a:r>
          </a:p>
          <a:p>
            <a:pPr marL="0" indent="0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noProof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year%4==0&amp;&amp;year%100!=0||year%400==0</a:t>
            </a:r>
            <a:endParaRPr lang="zh-CN" altLang="en-US" sz="3200" b="1" noProof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3200" b="1" noProof="1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457200"/>
            <a:ext cx="9144000" cy="739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 algn="ctr" defTabSz="7620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kumimoji="1" lang="zh-CN" altLang="en-US" sz="3600" smtClean="0">
                <a:solidFill>
                  <a:schemeClr val="tx2"/>
                </a:solidFill>
                <a:effectLst/>
              </a:rPr>
              <a:t>程序举例 </a:t>
            </a:r>
            <a:endParaRPr kumimoji="1" lang="zh-CN" altLang="en-US" sz="3600" dirty="0">
              <a:solidFill>
                <a:schemeClr val="tx2"/>
              </a:solidFill>
              <a:effectLst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4213" y="1196975"/>
            <a:ext cx="7993062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求ａ</a:t>
            </a:r>
            <a:r>
              <a:rPr lang="en-US" altLang="zh-CN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3200" b="1" baseline="30000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＋ｂｘ＋ｃ＝０方程的解。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基本的算法：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① ａ＝０，不是二次方程。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32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－４ａｃ＝０，有两个相等实根。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32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－４ａｃ＞０，有两个不等实根。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④ 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3200" b="1" baseline="3000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－４ａｃ＜０，有两个共轭复根。</a:t>
            </a:r>
          </a:p>
        </p:txBody>
      </p:sp>
    </p:spTree>
    <p:extLst>
      <p:ext uri="{BB962C8B-B14F-4D97-AF65-F5344CB8AC3E}">
        <p14:creationId xmlns:p14="http://schemas.microsoft.com/office/powerpoint/2010/main" val="13615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4" descr="e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76250"/>
            <a:ext cx="8964612" cy="5969000"/>
          </a:xfrm>
          <a:prstGeom prst="rect">
            <a:avLst/>
          </a:prstGeom>
          <a:solidFill>
            <a:srgbClr val="33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20" y="116632"/>
            <a:ext cx="1990039" cy="360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4624"/>
            <a:ext cx="1606633" cy="6604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72877"/>
            <a:ext cx="3562533" cy="4064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1" y="908720"/>
            <a:ext cx="8099038" cy="591102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4624"/>
            <a:ext cx="9144000" cy="668338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kumimoji="1" lang="zh-CN" altLang="en-US" sz="3600" smtClean="0">
                <a:solidFill>
                  <a:schemeClr val="tx2"/>
                </a:solidFill>
                <a:effectLst/>
              </a:rPr>
              <a:t>程序</a:t>
            </a:r>
            <a:r>
              <a:rPr kumimoji="1" lang="zh-CN" altLang="en-US" sz="3600" dirty="0">
                <a:solidFill>
                  <a:schemeClr val="tx2"/>
                </a:solidFill>
                <a:effectLst/>
              </a:rPr>
              <a:t>举例 </a:t>
            </a:r>
          </a:p>
        </p:txBody>
      </p:sp>
      <p:sp>
        <p:nvSpPr>
          <p:cNvPr id="71683" name="Rectangle 4"/>
          <p:cNvSpPr>
            <a:spLocks noChangeArrowheads="1"/>
          </p:cNvSpPr>
          <p:nvPr/>
        </p:nvSpPr>
        <p:spPr bwMode="auto">
          <a:xfrm>
            <a:off x="323528" y="836712"/>
            <a:ext cx="8640763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3366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运输公司对用户计算运费。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路程（ｓ）越远，每公里运费越低。标准如下：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         ｓ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＜２５０ｋｍ      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没有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折扣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 ２５０≤ｓ＜５００          ２％折扣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 ５００≤ｓ＜１０００        ５％折扣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１０００≤ｓ＜２０００       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８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％折扣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２０００≤ｓ＜３０００       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１０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％折扣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   ３０００≤ｓ                 </a:t>
            </a:r>
            <a:r>
              <a:rPr lang="zh-CN" altLang="en-US" sz="2800" b="1" smtClean="0">
                <a:latin typeface="楷体" panose="02010609060101010101" pitchFamily="49" charset="-122"/>
                <a:ea typeface="楷体" panose="02010609060101010101" pitchFamily="49" charset="-122"/>
              </a:rPr>
              <a:t>１５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％折扣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设每公里每吨货物的基本运费为ｐ，货物重为ｗ，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距离为ｓ，折扣为ｄ，则总运费ｆ的计算公式为：</a:t>
            </a:r>
            <a:endParaRPr lang="zh-CN" altLang="en-US" sz="2800" b="1">
              <a:solidFill>
                <a:srgbClr val="CC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ｆ＝ｐ*ｗ*ｓ*（１－ｄ）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　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39775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r>
              <a:rPr kumimoji="1" lang="en-US" altLang="zh-CN" sz="3600">
                <a:solidFill>
                  <a:schemeClr val="tx2"/>
                </a:solidFill>
              </a:rPr>
              <a:t>  </a:t>
            </a:r>
            <a:r>
              <a:rPr kumimoji="1" lang="zh-CN" altLang="en-US" sz="3600" smtClean="0">
                <a:solidFill>
                  <a:schemeClr val="tx2"/>
                </a:solidFill>
                <a:effectLst/>
              </a:rPr>
              <a:t>程序</a:t>
            </a:r>
            <a:r>
              <a:rPr kumimoji="1" lang="zh-CN" altLang="en-US" sz="3600" dirty="0">
                <a:solidFill>
                  <a:schemeClr val="tx2"/>
                </a:solidFill>
                <a:effectLst/>
              </a:rPr>
              <a:t>举例 </a:t>
            </a:r>
          </a:p>
        </p:txBody>
      </p:sp>
      <p:sp>
        <p:nvSpPr>
          <p:cNvPr id="72707" name="Rectangle 4"/>
          <p:cNvSpPr>
            <a:spLocks noChangeArrowheads="1"/>
          </p:cNvSpPr>
          <p:nvPr/>
        </p:nvSpPr>
        <p:spPr bwMode="auto">
          <a:xfrm>
            <a:off x="539750" y="1052513"/>
            <a:ext cx="835342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分析折扣变化的规律性：</a:t>
            </a:r>
          </a:p>
          <a:p>
            <a:pPr eaLnBrk="1" hangingPunct="1"/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折扣的“变化点”都是２５０的倍数 </a:t>
            </a:r>
          </a:p>
          <a:p>
            <a:pPr eaLnBrk="1" hangingPunct="1"/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在横轴上加一种坐标ｃ，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的值为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s/250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/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代表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250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的倍数。     </a:t>
            </a:r>
          </a:p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s/250&lt;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１，无折扣；       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c=0</a:t>
            </a: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１≤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s/250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＜２，折扣ｄ＝２％；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c=1</a:t>
            </a: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２≤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s/250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＜４，ｄ＝５％；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c=2,3</a:t>
            </a: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４≤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s/250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＜８，ｄ＝８％；    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c=4,5,6,7   </a:t>
            </a: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８≤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s/250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＜１２，ｄ＝１０％；  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c=8,9,10,11   </a:t>
            </a:r>
          </a:p>
          <a:p>
            <a:pPr eaLnBrk="1" hangingPunct="1"/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   s/250≥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１２，ｄ＝１５％。</a:t>
            </a:r>
            <a:r>
              <a:rPr lang="zh-CN" altLang="en-US" sz="2800" b="1"/>
              <a:t>    令：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c=12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807051"/>
            <a:ext cx="5505733" cy="571529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975" y="1239099"/>
            <a:ext cx="2921150" cy="374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81088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关系运算符和关系表达式</a:t>
            </a:r>
            <a:endParaRPr kumimoji="1" lang="zh-CN" altLang="en-US" sz="3600" dirty="0">
              <a:solidFill>
                <a:schemeClr val="tx2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467544" y="837407"/>
            <a:ext cx="77406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lang="zh-CN" altLang="en-US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运算符及其优先次序</a:t>
            </a:r>
          </a:p>
          <a:p>
            <a:pPr marL="447675" indent="0" eaLnBrk="1" hangingPunct="1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         </a:t>
            </a:r>
            <a:r>
              <a:rPr lang="zh-CN" altLang="en-US" sz="280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  <a:endParaRPr lang="en-US" altLang="zh-CN" sz="280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7675" indent="0" eaLnBrk="1" hangingPunct="1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        </a:t>
            </a:r>
            <a:r>
              <a:rPr lang="zh-CN" altLang="en-US" sz="280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小于</a:t>
            </a:r>
            <a:r>
              <a:rPr lang="zh-CN" altLang="en-US" sz="280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80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endParaRPr lang="en-US" altLang="zh-CN" sz="280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7675" indent="0" eaLnBrk="1" hangingPunct="1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         </a:t>
            </a:r>
            <a:r>
              <a:rPr lang="zh-CN" altLang="en-US" sz="280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endParaRPr lang="en-US" altLang="zh-CN" sz="280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7675" indent="0" eaLnBrk="1" hangingPunct="1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&gt;=        </a:t>
            </a:r>
            <a:r>
              <a:rPr lang="zh-CN" altLang="en-US" sz="280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大于</a:t>
            </a:r>
            <a:r>
              <a:rPr lang="zh-CN" altLang="en-US" sz="280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2800" smtClean="0">
                <a:solidFill>
                  <a:srgbClr val="7030A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  <a:endParaRPr lang="en-US" altLang="zh-CN" sz="2800">
              <a:solidFill>
                <a:srgbClr val="7030A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7675" indent="0" eaLnBrk="1" hangingPunct="1">
              <a:spcBef>
                <a:spcPct val="0"/>
              </a:spcBef>
              <a:buNone/>
            </a:pPr>
            <a:r>
              <a:rPr lang="en-US" altLang="zh-CN" sz="280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==        </a:t>
            </a:r>
            <a:r>
              <a:rPr lang="zh-CN" altLang="en-US" sz="280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等于</a:t>
            </a:r>
            <a:endParaRPr lang="en-US" altLang="zh-CN" sz="280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47675" indent="0" eaLnBrk="1" hangingPunct="1">
              <a:spcBef>
                <a:spcPct val="0"/>
              </a:spcBef>
              <a:buNone/>
            </a:pPr>
            <a:r>
              <a:rPr lang="en-US" altLang="zh-CN" sz="280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!=        </a:t>
            </a:r>
            <a:r>
              <a:rPr lang="zh-CN" altLang="en-US" sz="2800" smtClean="0">
                <a:solidFill>
                  <a:schemeClr val="accent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不等于</a:t>
            </a:r>
            <a:endParaRPr lang="en-US" altLang="zh-CN" sz="2800">
              <a:solidFill>
                <a:schemeClr val="accent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>
              <a:solidFill>
                <a:schemeClr val="tx1"/>
              </a:solidFill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37869" y="1365572"/>
            <a:ext cx="3097212" cy="1511300"/>
            <a:chOff x="2880" y="1389"/>
            <a:chExt cx="1951" cy="952"/>
          </a:xfrm>
        </p:grpSpPr>
        <p:sp>
          <p:nvSpPr>
            <p:cNvPr id="5" name="AutoShape 5"/>
            <p:cNvSpPr>
              <a:spLocks/>
            </p:cNvSpPr>
            <p:nvPr/>
          </p:nvSpPr>
          <p:spPr bwMode="auto">
            <a:xfrm>
              <a:off x="2880" y="1389"/>
              <a:ext cx="227" cy="952"/>
            </a:xfrm>
            <a:prstGeom prst="rightBrace">
              <a:avLst>
                <a:gd name="adj1" fmla="val 34929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152" y="1560"/>
              <a:ext cx="1679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优先级相同（高）</a:t>
              </a:r>
            </a:p>
          </p:txBody>
        </p:sp>
      </p:grp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4337869" y="2941431"/>
            <a:ext cx="3114675" cy="914400"/>
            <a:chOff x="2426" y="2349"/>
            <a:chExt cx="1962" cy="576"/>
          </a:xfrm>
        </p:grpSpPr>
        <p:sp>
          <p:nvSpPr>
            <p:cNvPr id="8" name="AutoShape 6"/>
            <p:cNvSpPr>
              <a:spLocks/>
            </p:cNvSpPr>
            <p:nvPr/>
          </p:nvSpPr>
          <p:spPr bwMode="auto">
            <a:xfrm>
              <a:off x="2426" y="2432"/>
              <a:ext cx="272" cy="409"/>
            </a:xfrm>
            <a:prstGeom prst="rightBrace">
              <a:avLst>
                <a:gd name="adj1" fmla="val 12524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709" y="2349"/>
              <a:ext cx="1679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优先级相同（低）</a:t>
              </a: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59316" y="4096445"/>
            <a:ext cx="5904656" cy="1995488"/>
          </a:xfrm>
          <a:prstGeom prst="rect">
            <a:avLst/>
          </a:prstGeom>
          <a:solidFill>
            <a:schemeClr val="bg1"/>
          </a:solidFill>
          <a:ln w="12700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u="sng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说明：</a:t>
            </a:r>
          </a:p>
          <a:p>
            <a:pPr eaLnBrk="1" hangingPunct="1"/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关系运算符的优先级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低于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算术运算符</a:t>
            </a:r>
          </a:p>
          <a:p>
            <a:pPr eaLnBrk="1" hangingPunct="1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关系运算符的优先级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高于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赋值运算符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644008" y="4096445"/>
            <a:ext cx="4405312" cy="208597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26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600" b="1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en-US" altLang="zh-CN" sz="2600" b="1">
                <a:solidFill>
                  <a:srgbClr val="9900FF"/>
                </a:solidFill>
                <a:latin typeface="宋体" panose="02010600030101010101" pitchFamily="2" charset="-122"/>
              </a:rPr>
              <a:t> </a:t>
            </a:r>
          </a:p>
          <a:p>
            <a:r>
              <a:rPr lang="en-US" altLang="zh-CN" sz="2600" b="1">
                <a:solidFill>
                  <a:srgbClr val="9900FF"/>
                </a:solidFill>
                <a:latin typeface="宋体" panose="02010600030101010101" pitchFamily="2" charset="-122"/>
              </a:rPr>
              <a:t>c&gt;a+b        </a:t>
            </a:r>
            <a:r>
              <a:rPr lang="en-US" altLang="zh-CN" sz="2600" b="1" smtClean="0">
                <a:solidFill>
                  <a:srgbClr val="9900FF"/>
                </a:solidFill>
                <a:latin typeface="宋体" panose="02010600030101010101" pitchFamily="2" charset="-122"/>
              </a:rPr>
              <a:t>c</a:t>
            </a:r>
            <a:r>
              <a:rPr lang="en-US" altLang="zh-CN" sz="2600" b="1">
                <a:solidFill>
                  <a:srgbClr val="9900FF"/>
                </a:solidFill>
                <a:latin typeface="宋体" panose="02010600030101010101" pitchFamily="2" charset="-122"/>
              </a:rPr>
              <a:t>&gt;(a+b)</a:t>
            </a:r>
          </a:p>
          <a:p>
            <a:r>
              <a:rPr lang="en-US" altLang="zh-CN" sz="2600" b="1">
                <a:solidFill>
                  <a:srgbClr val="9900FF"/>
                </a:solidFill>
                <a:latin typeface="宋体" panose="02010600030101010101" pitchFamily="2" charset="-122"/>
              </a:rPr>
              <a:t>a&gt;b!=c       (a&gt;b)!=c</a:t>
            </a:r>
          </a:p>
          <a:p>
            <a:r>
              <a:rPr lang="en-US" altLang="zh-CN" sz="2600" b="1">
                <a:solidFill>
                  <a:srgbClr val="9900FF"/>
                </a:solidFill>
                <a:latin typeface="宋体" panose="02010600030101010101" pitchFamily="2" charset="-122"/>
              </a:rPr>
              <a:t>a= =b&lt;c      a = = (b&lt;c)</a:t>
            </a:r>
          </a:p>
          <a:p>
            <a:r>
              <a:rPr lang="en-US" altLang="zh-CN" sz="2600" b="1">
                <a:solidFill>
                  <a:srgbClr val="9900FF"/>
                </a:solidFill>
                <a:latin typeface="宋体" panose="02010600030101010101" pitchFamily="2" charset="-122"/>
              </a:rPr>
              <a:t>a=b&gt;c        a=(b&gt;c)</a:t>
            </a:r>
            <a:r>
              <a:rPr lang="en-US" altLang="zh-CN" sz="2600" b="1">
                <a:solidFill>
                  <a:schemeClr val="bg2"/>
                </a:solidFill>
              </a:rPr>
              <a:t> </a:t>
            </a:r>
            <a:endParaRPr lang="en-US" altLang="zh-CN" sz="2600" b="1">
              <a:solidFill>
                <a:srgbClr val="9900FF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71600" y="1277410"/>
            <a:ext cx="3240360" cy="1681984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971600" y="2996952"/>
            <a:ext cx="3240360" cy="817382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84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1" grpId="0" animBg="1"/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44624"/>
            <a:ext cx="7886700" cy="1368152"/>
          </a:xfrm>
        </p:spPr>
        <p:txBody>
          <a:bodyPr/>
          <a:lstStyle/>
          <a:p>
            <a:pPr algn="l"/>
            <a:r>
              <a:rPr lang="en-US" altLang="zh-CN" sz="2400" smtClean="0"/>
              <a:t>p109 8.</a:t>
            </a:r>
            <a:r>
              <a:rPr lang="zh-CN" altLang="en-US" sz="2400" smtClean="0"/>
              <a:t>给出一个百分之成绩，要求输出成绩等级</a:t>
            </a:r>
            <a:r>
              <a:rPr lang="en-US" altLang="zh-CN" sz="2400" smtClean="0">
                <a:latin typeface="+mn-lt"/>
              </a:rPr>
              <a:t>’A’</a:t>
            </a:r>
            <a:r>
              <a:rPr lang="zh-CN" altLang="en-US" sz="2400" smtClean="0">
                <a:latin typeface="+mn-lt"/>
              </a:rPr>
              <a:t>、</a:t>
            </a:r>
            <a:r>
              <a:rPr lang="en-US" altLang="zh-CN" sz="2400" smtClean="0">
                <a:latin typeface="+mn-lt"/>
              </a:rPr>
              <a:t>’B’</a:t>
            </a:r>
            <a:r>
              <a:rPr lang="zh-CN" altLang="en-US" sz="2400" smtClean="0">
                <a:latin typeface="+mn-lt"/>
              </a:rPr>
              <a:t>、</a:t>
            </a:r>
            <a:r>
              <a:rPr lang="en-US" altLang="zh-CN" sz="2400" smtClean="0">
                <a:latin typeface="+mn-lt"/>
              </a:rPr>
              <a:t>‘C’</a:t>
            </a:r>
            <a:r>
              <a:rPr lang="zh-CN" altLang="en-US" sz="2400" smtClean="0">
                <a:latin typeface="+mn-lt"/>
              </a:rPr>
              <a:t>、</a:t>
            </a:r>
            <a:r>
              <a:rPr lang="en-US" altLang="zh-CN" sz="2400" smtClean="0">
                <a:latin typeface="+mn-lt"/>
              </a:rPr>
              <a:t>’D’</a:t>
            </a:r>
            <a:r>
              <a:rPr lang="zh-CN" altLang="en-US" sz="2400" smtClean="0">
                <a:latin typeface="+mn-lt"/>
              </a:rPr>
              <a:t>、</a:t>
            </a:r>
            <a:r>
              <a:rPr lang="en-US" altLang="zh-CN" sz="2400" smtClean="0">
                <a:latin typeface="+mn-lt"/>
              </a:rPr>
              <a:t>’E’</a:t>
            </a:r>
            <a:r>
              <a:rPr lang="zh-CN" altLang="en-US" sz="2400" smtClean="0">
                <a:latin typeface="+mn-lt"/>
              </a:rPr>
              <a:t>。</a:t>
            </a:r>
            <a:endParaRPr lang="zh-CN" altLang="en-US">
              <a:latin typeface="+mn-lt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908720"/>
            <a:ext cx="7158945" cy="5112568"/>
          </a:xfrm>
          <a:ln w="12700"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95" y="915070"/>
            <a:ext cx="1765391" cy="3683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74" y="915070"/>
            <a:ext cx="1739989" cy="3746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95" y="1301420"/>
            <a:ext cx="1765391" cy="3810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14" y="883205"/>
            <a:ext cx="1854295" cy="40018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807" y="1323043"/>
            <a:ext cx="1850602" cy="3365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74" y="1328721"/>
            <a:ext cx="1739989" cy="33656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95" y="1699353"/>
            <a:ext cx="1765391" cy="3873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4113" y="1672368"/>
            <a:ext cx="1854295" cy="4143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74" y="1726666"/>
            <a:ext cx="1739989" cy="34926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94" y="2884527"/>
            <a:ext cx="1762892" cy="34291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73" y="2871076"/>
            <a:ext cx="1739989" cy="34291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13" y="2840075"/>
            <a:ext cx="1877354" cy="38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7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39552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algn="ctr">
              <a:defRPr/>
            </a:pPr>
            <a:r>
              <a:rPr kumimoji="1" lang="zh-CN" altLang="en-US" sz="3600" smtClean="0">
                <a:solidFill>
                  <a:schemeClr val="tx2"/>
                </a:solidFill>
              </a:rPr>
              <a:t>关系</a:t>
            </a:r>
            <a:r>
              <a:rPr kumimoji="1" lang="zh-CN" altLang="en-US" sz="3600" dirty="0">
                <a:solidFill>
                  <a:schemeClr val="tx2"/>
                </a:solidFill>
              </a:rPr>
              <a:t>运算符和关系表达式 </a:t>
            </a:r>
          </a:p>
        </p:txBody>
      </p:sp>
      <p:sp>
        <p:nvSpPr>
          <p:cNvPr id="636932" name="Rectangle 4"/>
          <p:cNvSpPr>
            <a:spLocks noChangeArrowheads="1"/>
          </p:cNvSpPr>
          <p:nvPr/>
        </p:nvSpPr>
        <p:spPr bwMode="auto">
          <a:xfrm>
            <a:off x="0" y="908720"/>
            <a:ext cx="9144000" cy="518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457200" indent="-4572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lang="zh-CN" altLang="en-US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用关系运算符将两个表达式（可以是算术表达式或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表达式，逻辑表达式，赋值表达式，字符表达式）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起来的式子，称关系表达式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1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a&gt;b</a:t>
            </a:r>
            <a:r>
              <a:rPr lang="en-US" altLang="zh-CN" sz="2800" smtClean="0">
                <a:solidFill>
                  <a:schemeClr val="accent2"/>
                </a:solidFill>
                <a:ea typeface="楷体_GB2312" pitchFamily="49" charset="-122"/>
              </a:rPr>
              <a:t>, a+b&gt;b+c, (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a=3)&gt;(b=5</a:t>
            </a:r>
            <a:r>
              <a:rPr lang="en-US" altLang="zh-CN" sz="2800" smtClean="0">
                <a:solidFill>
                  <a:schemeClr val="accent2"/>
                </a:solidFill>
                <a:ea typeface="楷体_GB2312" pitchFamily="49" charset="-122"/>
              </a:rPr>
              <a:t>), ’a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’&lt;‘b</a:t>
            </a:r>
            <a:r>
              <a:rPr lang="en-US" altLang="zh-CN" sz="2800" smtClean="0">
                <a:solidFill>
                  <a:schemeClr val="accent2"/>
                </a:solidFill>
                <a:ea typeface="楷体_GB2312" pitchFamily="49" charset="-122"/>
              </a:rPr>
              <a:t>’, (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a&gt;b)&gt;(b&lt;c)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关系表达式的值是一个逻辑值，即“真”或</a:t>
            </a:r>
            <a:r>
              <a:rPr lang="zh-CN" altLang="en-US" sz="28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“假”</a:t>
            </a:r>
            <a:endParaRPr lang="zh-CN" altLang="en-US" sz="28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solidFill>
                <a:schemeClr val="tx1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关系表达式”</a:t>
            </a:r>
            <a:r>
              <a:rPr lang="en-US" altLang="zh-CN" sz="2800">
                <a:solidFill>
                  <a:schemeClr val="accent2"/>
                </a:solidFill>
                <a:ea typeface="楷体_GB2312" pitchFamily="49" charset="-122"/>
              </a:rPr>
              <a:t>a&gt;b”</a:t>
            </a: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的值为“真”，表达式的值为</a:t>
            </a:r>
            <a:r>
              <a:rPr lang="en-US" altLang="zh-CN" sz="2800" smtClean="0">
                <a:solidFill>
                  <a:schemeClr val="accent2"/>
                </a:solidFill>
                <a:ea typeface="楷体_GB2312" pitchFamily="49" charset="-122"/>
              </a:rPr>
              <a:t>1</a:t>
            </a:r>
            <a:endParaRPr lang="zh-CN" altLang="en-US" sz="2800">
              <a:solidFill>
                <a:schemeClr val="accent2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636933" name="Oval 5"/>
          <p:cNvSpPr>
            <a:spLocks noChangeArrowheads="1"/>
          </p:cNvSpPr>
          <p:nvPr/>
        </p:nvSpPr>
        <p:spPr bwMode="auto">
          <a:xfrm>
            <a:off x="4067944" y="4005064"/>
            <a:ext cx="1223963" cy="722312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36934" name="AutoShape 6"/>
          <p:cNvSpPr>
            <a:spLocks noChangeArrowheads="1"/>
          </p:cNvSpPr>
          <p:nvPr/>
        </p:nvSpPr>
        <p:spPr bwMode="auto">
          <a:xfrm>
            <a:off x="4860032" y="2231380"/>
            <a:ext cx="3995737" cy="1689100"/>
          </a:xfrm>
          <a:prstGeom prst="cloudCallout">
            <a:avLst>
              <a:gd name="adj1" fmla="val -48569"/>
              <a:gd name="adj2" fmla="val 57236"/>
            </a:avLst>
          </a:prstGeom>
          <a:solidFill>
            <a:srgbClr val="CC0000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语言中没有专用的逻辑值，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代表真，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代表假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36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6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6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6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6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3" grpId="0" animBg="1"/>
      <p:bldP spid="6369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kumimoji="1" lang="zh-CN" altLang="zh-CN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755650" y="1773238"/>
            <a:ext cx="770413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42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a=3, b=2, c=1,   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</a:p>
          <a:p>
            <a:pPr lvl="1" eaLnBrk="1" hangingPunct="1">
              <a:lnSpc>
                <a:spcPts val="42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32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&gt; b</a:t>
            </a:r>
            <a:endParaRPr lang="en-US" altLang="zh-CN" sz="32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ts val="42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32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&gt; b) == c</a:t>
            </a:r>
            <a:endParaRPr lang="zh-CN" altLang="en-US" sz="32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ts val="42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32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 + c &lt; a</a:t>
            </a:r>
            <a:endParaRPr lang="en-US" altLang="zh-CN" sz="32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eaLnBrk="1" hangingPunct="1">
              <a:lnSpc>
                <a:spcPts val="4200"/>
              </a:lnSpc>
              <a:spcBef>
                <a:spcPct val="0"/>
              </a:spcBef>
              <a:buFontTx/>
              <a:buNone/>
            </a:pPr>
            <a:r>
              <a:rPr lang="zh-CN" altLang="en-US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32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 = a &gt; b</a:t>
            </a:r>
          </a:p>
          <a:p>
            <a:pPr lvl="1" eaLnBrk="1" hangingPunct="1">
              <a:lnSpc>
                <a:spcPts val="4200"/>
              </a:lnSpc>
              <a:spcBef>
                <a:spcPct val="0"/>
              </a:spcBef>
              <a:buFontTx/>
              <a:buNone/>
            </a:pPr>
            <a:r>
              <a:rPr lang="zh-CN" altLang="en-US" sz="32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3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320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 = a &gt; b &gt; c</a:t>
            </a:r>
            <a:endParaRPr lang="zh-CN" altLang="en-US" sz="320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24128" y="234888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4128" y="2909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9064" y="347102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24128" y="40055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4128" y="45668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ChangeArrowheads="1"/>
          </p:cNvSpPr>
          <p:nvPr/>
        </p:nvSpPr>
        <p:spPr bwMode="auto">
          <a:xfrm>
            <a:off x="126927" y="90293"/>
            <a:ext cx="8640960" cy="621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3" indent="0" algn="ctr" eaLnBrk="1" hangingPunct="1">
              <a:buClr>
                <a:schemeClr val="tx1"/>
              </a:buClr>
              <a:buSzPct val="65000"/>
              <a:buNone/>
            </a:pPr>
            <a:r>
              <a:rPr lang="zh-CN" altLang="en-US" sz="32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关系运算</a:t>
            </a:r>
            <a:r>
              <a:rPr lang="zh-CN" altLang="en-US" sz="3200" b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示例</a:t>
            </a:r>
            <a:endParaRPr lang="zh-CN" altLang="en-US" sz="32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126927" y="1721143"/>
            <a:ext cx="3941017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若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a=0; b=0.5; x=0.3;</a:t>
            </a:r>
          </a:p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zh-CN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则 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&lt;=x&lt;=b</a:t>
            </a:r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的值为    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79940" name="Text Box 4"/>
          <p:cNvSpPr txBox="1">
            <a:spLocks noChangeArrowheads="1"/>
          </p:cNvSpPr>
          <p:nvPr/>
        </p:nvSpPr>
        <p:spPr bwMode="auto">
          <a:xfrm>
            <a:off x="3131840" y="217283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126927" y="2796359"/>
            <a:ext cx="3941018" cy="833178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例 </a:t>
            </a:r>
            <a:r>
              <a:rPr lang="en-US" altLang="zh-CN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5&gt;2&gt;7&gt;8</a:t>
            </a:r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中是允许</a:t>
            </a:r>
            <a:r>
              <a:rPr lang="zh-CN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的</a:t>
            </a:r>
            <a:endParaRPr lang="zh-CN" altLang="zh-CN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zh-CN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值</a:t>
            </a:r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79942" name="Text Box 6"/>
          <p:cNvSpPr txBox="1">
            <a:spLocks noChangeArrowheads="1"/>
          </p:cNvSpPr>
          <p:nvPr/>
        </p:nvSpPr>
        <p:spPr bwMode="auto">
          <a:xfrm>
            <a:off x="1403648" y="324797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126927" y="3837380"/>
            <a:ext cx="3941018" cy="1225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例 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int i=1,j=7,a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;  </a:t>
            </a:r>
          </a:p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a=i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+(j%4!=0);   </a:t>
            </a:r>
          </a:p>
          <a:p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zh-CN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a=</a:t>
            </a:r>
          </a:p>
        </p:txBody>
      </p:sp>
      <p:sp>
        <p:nvSpPr>
          <p:cNvPr id="679944" name="Text Box 8"/>
          <p:cNvSpPr txBox="1">
            <a:spLocks noChangeArrowheads="1"/>
          </p:cNvSpPr>
          <p:nvPr/>
        </p:nvSpPr>
        <p:spPr bwMode="auto">
          <a:xfrm>
            <a:off x="1403648" y="463635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2</a:t>
            </a:r>
          </a:p>
        </p:txBody>
      </p:sp>
      <p:sp>
        <p:nvSpPr>
          <p:cNvPr id="679945" name="Text Box 9"/>
          <p:cNvSpPr txBox="1">
            <a:spLocks noChangeArrowheads="1"/>
          </p:cNvSpPr>
          <p:nvPr/>
        </p:nvSpPr>
        <p:spPr bwMode="auto">
          <a:xfrm>
            <a:off x="126927" y="5266275"/>
            <a:ext cx="3941017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例‘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a’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&gt;0   </a:t>
            </a:r>
            <a:r>
              <a:rPr lang="zh-CN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结果</a:t>
            </a:r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</a:t>
            </a:r>
          </a:p>
          <a:p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‘</a:t>
            </a:r>
            <a:r>
              <a:rPr lang="en-US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A’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&gt;100 </a:t>
            </a:r>
            <a:r>
              <a:rPr lang="zh-CN" altLang="zh-CN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结果</a:t>
            </a:r>
            <a:r>
              <a:rPr lang="zh-CN" altLang="zh-CN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为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79946" name="Text Box 10"/>
          <p:cNvSpPr txBox="1">
            <a:spLocks noChangeArrowheads="1"/>
          </p:cNvSpPr>
          <p:nvPr/>
        </p:nvSpPr>
        <p:spPr bwMode="auto">
          <a:xfrm>
            <a:off x="3040782" y="5346511"/>
            <a:ext cx="27261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679947" name="Text Box 11"/>
          <p:cNvSpPr txBox="1">
            <a:spLocks noChangeArrowheads="1"/>
          </p:cNvSpPr>
          <p:nvPr/>
        </p:nvSpPr>
        <p:spPr bwMode="auto">
          <a:xfrm>
            <a:off x="3059832" y="5746561"/>
            <a:ext cx="27261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499992" y="3837380"/>
            <a:ext cx="4176464" cy="2320925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zh-CN" b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例 </a:t>
            </a:r>
            <a:r>
              <a:rPr lang="zh-CN" altLang="en-US" b="1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注意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区分“</a:t>
            </a:r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”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与“</a:t>
            </a:r>
            <a:r>
              <a:rPr lang="en-US" altLang="zh-CN" b="1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==</a:t>
            </a:r>
            <a:r>
              <a:rPr lang="en-US" altLang="zh-CN" b="1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”</a:t>
            </a:r>
          </a:p>
          <a:p>
            <a:r>
              <a:rPr lang="en-US" altLang="zh-CN" b="1">
                <a:sym typeface="Symbol" panose="05050102010706020507" pitchFamily="18" charset="2"/>
              </a:rPr>
              <a:t>  </a:t>
            </a:r>
            <a:r>
              <a:rPr lang="en-US" altLang="zh-CN" smtClean="0">
                <a:sym typeface="Symbol" panose="05050102010706020507" pitchFamily="18" charset="2"/>
              </a:rPr>
              <a:t>int </a:t>
            </a:r>
            <a:r>
              <a:rPr lang="en-US" altLang="zh-CN">
                <a:sym typeface="Symbol" panose="05050102010706020507" pitchFamily="18" charset="2"/>
              </a:rPr>
              <a:t>a=0,b=1;</a:t>
            </a:r>
          </a:p>
          <a:p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smtClean="0">
                <a:sym typeface="Symbol" panose="05050102010706020507" pitchFamily="18" charset="2"/>
              </a:rPr>
              <a:t> if(a </a:t>
            </a:r>
            <a:r>
              <a:rPr lang="en-US" altLang="zh-CN" smtClean="0">
                <a:solidFill>
                  <a:srgbClr val="FF0000"/>
                </a:solidFill>
                <a:sym typeface="Symbol" panose="05050102010706020507" pitchFamily="18" charset="2"/>
              </a:rPr>
              <a:t>= </a:t>
            </a:r>
            <a:r>
              <a:rPr lang="en-US" altLang="zh-CN" smtClean="0">
                <a:sym typeface="Symbol" panose="05050102010706020507" pitchFamily="18" charset="2"/>
              </a:rPr>
              <a:t>b</a:t>
            </a:r>
            <a:r>
              <a:rPr lang="en-US" altLang="zh-CN">
                <a:sym typeface="Symbol" panose="05050102010706020507" pitchFamily="18" charset="2"/>
              </a:rPr>
              <a:t>)   </a:t>
            </a:r>
          </a:p>
          <a:p>
            <a:r>
              <a:rPr lang="en-US" altLang="zh-CN">
                <a:sym typeface="Symbol" panose="05050102010706020507" pitchFamily="18" charset="2"/>
              </a:rPr>
              <a:t>     </a:t>
            </a:r>
            <a:r>
              <a:rPr lang="en-US" altLang="zh-CN" smtClean="0">
                <a:sym typeface="Symbol" panose="05050102010706020507" pitchFamily="18" charset="2"/>
              </a:rPr>
              <a:t>printf</a:t>
            </a:r>
            <a:r>
              <a:rPr lang="en-US" altLang="zh-CN">
                <a:sym typeface="Symbol" panose="05050102010706020507" pitchFamily="18" charset="2"/>
              </a:rPr>
              <a:t>(“a  equal  to  b”);</a:t>
            </a:r>
          </a:p>
          <a:p>
            <a:r>
              <a:rPr lang="en-US" altLang="zh-CN">
                <a:sym typeface="Symbol" panose="05050102010706020507" pitchFamily="18" charset="2"/>
              </a:rPr>
              <a:t>  </a:t>
            </a:r>
            <a:r>
              <a:rPr lang="en-US" altLang="zh-CN" smtClean="0">
                <a:sym typeface="Symbol" panose="05050102010706020507" pitchFamily="18" charset="2"/>
              </a:rPr>
              <a:t>else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     </a:t>
            </a:r>
            <a:r>
              <a:rPr lang="en-US" altLang="zh-CN" smtClean="0">
                <a:sym typeface="Symbol" panose="05050102010706020507" pitchFamily="18" charset="2"/>
              </a:rPr>
              <a:t>printf</a:t>
            </a:r>
            <a:r>
              <a:rPr lang="en-US" altLang="zh-CN">
                <a:sym typeface="Symbol" panose="05050102010706020507" pitchFamily="18" charset="2"/>
              </a:rPr>
              <a:t>(“a  not  equal  to  b”);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211960" y="1719120"/>
            <a:ext cx="4752528" cy="1571842"/>
          </a:xfrm>
          <a:prstGeom prst="rect">
            <a:avLst/>
          </a:prstGeom>
          <a:solidFill>
            <a:schemeClr val="bg1"/>
          </a:solidFill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应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避免对</a:t>
            </a: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实数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作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相等或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不等的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判断</a:t>
            </a:r>
            <a:endParaRPr lang="en-US" altLang="zh-CN" smtClean="0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      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单精度</a:t>
            </a:r>
            <a:r>
              <a:rPr lang="zh-CN" altLang="en-US">
                <a:sym typeface="Symbol" panose="05050102010706020507" pitchFamily="18" charset="2"/>
              </a:rPr>
              <a:t> </a:t>
            </a:r>
            <a:r>
              <a:rPr lang="zh-CN" altLang="en-US" smtClean="0">
                <a:sym typeface="Symbol" panose="05050102010706020507" pitchFamily="18" charset="2"/>
              </a:rPr>
              <a:t> </a:t>
            </a:r>
            <a:r>
              <a:rPr lang="en-US" altLang="zh-CN" smtClean="0">
                <a:sym typeface="Symbol" panose="05050102010706020507" pitchFamily="18" charset="2"/>
              </a:rPr>
              <a:t>fabs(a-b</a:t>
            </a:r>
            <a:r>
              <a:rPr lang="en-US" altLang="zh-CN">
                <a:sym typeface="Symbol" panose="05050102010706020507" pitchFamily="18" charset="2"/>
              </a:rPr>
              <a:t>)&lt;1e-6</a:t>
            </a:r>
          </a:p>
          <a:p>
            <a:r>
              <a:rPr lang="en-US" altLang="zh-CN">
                <a:sym typeface="Symbol" panose="05050102010706020507" pitchFamily="18" charset="2"/>
              </a:rPr>
              <a:t>       </a:t>
            </a:r>
            <a:r>
              <a:rPr lang="zh-CN" altLang="en-US" smtClean="0"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双精度 </a:t>
            </a:r>
            <a:r>
              <a:rPr lang="en-US" altLang="zh-CN" smtClean="0">
                <a:sym typeface="Symbol" panose="05050102010706020507" pitchFamily="18" charset="2"/>
              </a:rPr>
              <a:t>fabs(a-b</a:t>
            </a:r>
            <a:r>
              <a:rPr lang="en-US" altLang="zh-CN">
                <a:sym typeface="Symbol" panose="05050102010706020507" pitchFamily="18" charset="2"/>
              </a:rPr>
              <a:t>)&lt;1e-15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5616" y="887566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b="1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b="1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语言里如何表示</a:t>
            </a:r>
            <a:r>
              <a:rPr lang="en-US" altLang="zh-CN" b="1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b="1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在区间</a:t>
            </a:r>
            <a:r>
              <a:rPr lang="en-US" altLang="zh-CN" b="1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1-100</a:t>
            </a:r>
            <a:r>
              <a:rPr lang="zh-CN" altLang="en-US" b="1" smtClean="0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之间？</a:t>
            </a:r>
            <a:endParaRPr lang="zh-CN" altLang="en-US" b="1">
              <a:solidFill>
                <a:schemeClr val="accent2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7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7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7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7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79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 build="p" bldLvl="5"/>
      <p:bldP spid="679939" grpId="0" animBg="1"/>
      <p:bldP spid="679940" grpId="0" build="p"/>
      <p:bldP spid="679941" grpId="0" animBg="1"/>
      <p:bldP spid="679942" grpId="0" build="p"/>
      <p:bldP spid="679943" grpId="0" animBg="1"/>
      <p:bldP spid="679944" grpId="0" build="p"/>
      <p:bldP spid="679945" grpId="0" animBg="1"/>
      <p:bldP spid="679946" grpId="0" build="p"/>
      <p:bldP spid="679947" grpId="0" build="p"/>
      <p:bldP spid="13" grpId="0" animBg="1"/>
      <p:bldP spid="14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201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37853"/>
              </p:ext>
            </p:extLst>
          </p:nvPr>
        </p:nvGraphicFramePr>
        <p:xfrm>
          <a:off x="539552" y="2780928"/>
          <a:ext cx="8136904" cy="2520452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651024453"/>
                    </a:ext>
                  </a:extLst>
                </a:gridCol>
              </a:tblGrid>
              <a:tr h="64232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运算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运算符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表达式</a:t>
                      </a: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结合性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0000" marR="90000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21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逻辑“非”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!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!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operand1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右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517687"/>
                  </a:ext>
                </a:extLst>
              </a:tr>
              <a:tr h="634219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逻辑“与”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&amp;&amp;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operand1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&amp;&amp;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operand2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左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8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逻辑“或”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||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kumimoji="1" sz="40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 eaLnBrk="0" hangingPunct="0">
                        <a:spcBef>
                          <a:spcPct val="20000"/>
                        </a:spcBef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3200">
                          <a:solidFill>
                            <a:srgbClr val="4D4D4D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operand1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||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operand2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左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2013" name="Rectangle 29"/>
          <p:cNvSpPr>
            <a:spLocks noChangeArrowheads="1"/>
          </p:cNvSpPr>
          <p:nvPr/>
        </p:nvSpPr>
        <p:spPr bwMode="auto">
          <a:xfrm>
            <a:off x="755576" y="970930"/>
            <a:ext cx="8229600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762000">
              <a:spcBef>
                <a:spcPct val="20000"/>
              </a:spcBef>
              <a:buChar char="•"/>
              <a:defRPr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逻辑运算符用于连接一个或多个条件，判断这些条件是否成立</a:t>
            </a:r>
          </a:p>
          <a:p>
            <a:r>
              <a:rPr lang="zh-CN" altLang="en-US" sz="3200" b="1">
                <a:solidFill>
                  <a:schemeClr val="accent2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逻辑运算符的类型为：</a:t>
            </a:r>
          </a:p>
        </p:txBody>
      </p:sp>
      <p:sp>
        <p:nvSpPr>
          <p:cNvPr id="682014" name="Rectangle 30"/>
          <p:cNvSpPr>
            <a:spLocks noChangeArrowheads="1"/>
          </p:cNvSpPr>
          <p:nvPr/>
        </p:nvSpPr>
        <p:spPr bwMode="auto">
          <a:xfrm>
            <a:off x="1547664" y="81534"/>
            <a:ext cx="5864696" cy="662136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eaLnBrk="0" hangingPunct="0"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4000" b="0" smtClean="0">
                <a:solidFill>
                  <a:schemeClr val="tx1"/>
                </a:solidFill>
              </a:rPr>
              <a:t>逻辑运算</a:t>
            </a:r>
            <a:r>
              <a:rPr lang="zh-CN" altLang="en-US" sz="4000" b="0" dirty="0">
                <a:solidFill>
                  <a:schemeClr val="tx1"/>
                </a:solidFill>
              </a:rPr>
              <a:t>符和逻辑表达式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9552" y="5589240"/>
            <a:ext cx="8136904" cy="461665"/>
          </a:xfrm>
          <a:prstGeom prst="rect">
            <a:avLst/>
          </a:prstGeom>
          <a:noFill/>
          <a:ln w="12700"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优先级：</a:t>
            </a:r>
            <a:r>
              <a:rPr lang="en-US" altLang="zh-CN" smtClean="0">
                <a:solidFill>
                  <a:srgbClr val="FF0000"/>
                </a:solidFill>
              </a:rPr>
              <a:t>!</a:t>
            </a:r>
            <a:r>
              <a:rPr lang="en-US" altLang="zh-CN" smtClean="0"/>
              <a:t> &gt; </a:t>
            </a:r>
            <a:r>
              <a:rPr lang="zh-CN" altLang="en-US" smtClean="0"/>
              <a:t>算术运算符 </a:t>
            </a:r>
            <a:r>
              <a:rPr lang="en-US" altLang="zh-CN" smtClean="0"/>
              <a:t>&gt; </a:t>
            </a:r>
            <a:r>
              <a:rPr lang="zh-CN" altLang="en-US" smtClean="0"/>
              <a:t>关系运算符 </a:t>
            </a:r>
            <a:r>
              <a:rPr lang="en-US" altLang="zh-CN" smtClean="0"/>
              <a:t>&gt; </a:t>
            </a:r>
            <a:r>
              <a:rPr lang="zh-CN" altLang="en-US" smtClean="0"/>
              <a:t>逻辑运算符</a:t>
            </a:r>
            <a:r>
              <a:rPr lang="en-US" altLang="zh-CN" smtClean="0"/>
              <a:t>(&amp;&amp; ||)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2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2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2013" grpId="0"/>
      <p:bldP spid="3" grpId="0" animBg="1"/>
    </p:bldLst>
  </p:timing>
</p:sld>
</file>

<file path=ppt/theme/theme1.xml><?xml version="1.0" encoding="utf-8"?>
<a:theme xmlns:a="http://schemas.openxmlformats.org/drawingml/2006/main" name="tup">
  <a:themeElements>
    <a:clrScheme name="tu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up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mtClean="0">
            <a:latin typeface="楷体" panose="02010609060101010101" pitchFamily="49" charset="-122"/>
            <a:ea typeface="楷体" panose="02010609060101010101" pitchFamily="49" charset="-122"/>
          </a:defRPr>
        </a:defPPr>
      </a:lstStyle>
    </a:txDef>
  </a:objectDefaults>
  <a:extraClrSchemeLst>
    <a:extraClrScheme>
      <a:clrScheme name="tu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tup</Template>
  <TotalTime>846</TotalTime>
  <Words>3229</Words>
  <Application>Microsoft Office PowerPoint</Application>
  <PresentationFormat>全屏显示(4:3)</PresentationFormat>
  <Paragraphs>607</Paragraphs>
  <Slides>50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5" baseType="lpstr">
      <vt:lpstr>方正舒体</vt:lpstr>
      <vt:lpstr>方正姚体</vt:lpstr>
      <vt:lpstr>黑体</vt:lpstr>
      <vt:lpstr>楷体</vt:lpstr>
      <vt:lpstr>楷体_GB2312</vt:lpstr>
      <vt:lpstr>隶书</vt:lpstr>
      <vt:lpstr>宋体</vt:lpstr>
      <vt:lpstr>Arial</vt:lpstr>
      <vt:lpstr>Arial Black</vt:lpstr>
      <vt:lpstr>Courier New</vt:lpstr>
      <vt:lpstr>Symbol</vt:lpstr>
      <vt:lpstr>Tahoma</vt:lpstr>
      <vt:lpstr>Times New Roman</vt:lpstr>
      <vt:lpstr>Wingdings</vt:lpstr>
      <vt:lpstr>tup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关系运算符和关系表达式 </vt:lpstr>
      <vt:lpstr>PowerPoint 演示文稿</vt:lpstr>
      <vt:lpstr>PowerPoint 演示文稿</vt:lpstr>
      <vt:lpstr>PowerPoint 演示文稿</vt:lpstr>
      <vt:lpstr>逻辑运算符和逻辑表达式</vt:lpstr>
      <vt:lpstr>逻辑运算符和逻辑表达式 </vt:lpstr>
      <vt:lpstr>&amp;&amp;和||的短路性</vt:lpstr>
      <vt:lpstr>if语句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多重条件结构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条件运算符</vt:lpstr>
      <vt:lpstr>PowerPoint 演示文稿</vt:lpstr>
      <vt:lpstr>PowerPoint 演示文稿</vt:lpstr>
      <vt:lpstr>PowerPoint 演示文稿</vt:lpstr>
      <vt:lpstr>开关语句switch 结构</vt:lpstr>
      <vt:lpstr>PowerPoint 演示文稿</vt:lpstr>
      <vt:lpstr>switch语句 </vt:lpstr>
      <vt:lpstr>PowerPoint 演示文稿</vt:lpstr>
      <vt:lpstr>switch 结构示例</vt:lpstr>
      <vt:lpstr>比较多重 if 和 switch 结构</vt:lpstr>
      <vt:lpstr>示例</vt:lpstr>
      <vt:lpstr>程序举例 </vt:lpstr>
      <vt:lpstr>PowerPoint 演示文稿</vt:lpstr>
      <vt:lpstr>PowerPoint 演示文稿</vt:lpstr>
      <vt:lpstr>PowerPoint 演示文稿</vt:lpstr>
      <vt:lpstr>程序举例 </vt:lpstr>
      <vt:lpstr>  程序举例 </vt:lpstr>
      <vt:lpstr>PowerPoint 演示文稿</vt:lpstr>
      <vt:lpstr>p109 8.给出一个百分之成绩，要求输出成绩等级’A’、’B’、‘C’、’D’、’E’。</vt:lpstr>
    </vt:vector>
  </TitlesOfParts>
  <Company>bit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lfx</dc:creator>
  <cp:keywords>计算机文化基础电子教案</cp:keywords>
  <cp:lastModifiedBy>delube</cp:lastModifiedBy>
  <cp:revision>319</cp:revision>
  <dcterms:created xsi:type="dcterms:W3CDTF">2005-09-08T00:12:49Z</dcterms:created>
  <dcterms:modified xsi:type="dcterms:W3CDTF">2022-03-31T03:31:08Z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