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296" r:id="rId14"/>
    <p:sldId id="301" r:id="rId15"/>
    <p:sldId id="303" r:id="rId16"/>
    <p:sldId id="304" r:id="rId17"/>
    <p:sldId id="30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1682" autoAdjust="0"/>
  </p:normalViewPr>
  <p:slideViewPr>
    <p:cSldViewPr snapToGrid="0">
      <p:cViewPr varScale="1">
        <p:scale>
          <a:sx n="86" d="100"/>
          <a:sy n="86" d="100"/>
        </p:scale>
        <p:origin x="3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E134F-4F2F-48B2-9377-E1EFC93826A6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8046F-08A5-45B8-BE8B-ED6495AAF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714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Fibonacci </a:t>
            </a:r>
            <a:r>
              <a:rPr lang="zh-CN" altLang="en-US" smtClean="0"/>
              <a:t>斐波那契</a:t>
            </a:r>
            <a:r>
              <a:rPr lang="zh-CN" altLang="en-US" baseline="0" smtClean="0"/>
              <a:t>  </a:t>
            </a:r>
            <a:r>
              <a:rPr lang="en-US" altLang="zh-CN" baseline="0" smtClean="0"/>
              <a:t>factorial </a:t>
            </a:r>
            <a:r>
              <a:rPr lang="zh-CN" altLang="en-US" baseline="0" smtClean="0"/>
              <a:t>阶乘  </a:t>
            </a:r>
            <a:r>
              <a:rPr lang="en-US" altLang="zh-CN" baseline="0" smtClean="0"/>
              <a:t>prime </a:t>
            </a:r>
            <a:r>
              <a:rPr lang="zh-CN" altLang="en-US" baseline="0" smtClean="0"/>
              <a:t>质数   </a:t>
            </a:r>
            <a:endParaRPr lang="en-US" altLang="zh-CN" baseline="0" smtClean="0"/>
          </a:p>
          <a:p>
            <a:r>
              <a:rPr lang="zh-CN" altLang="en-US" baseline="0" smtClean="0"/>
              <a:t>最大公约数 </a:t>
            </a:r>
            <a:r>
              <a:rPr lang="en-US" altLang="zh-CN" baseline="0" smtClean="0"/>
              <a:t>gcd hcf</a:t>
            </a:r>
          </a:p>
          <a:p>
            <a:r>
              <a:rPr lang="zh-CN" altLang="en-US" baseline="0" smtClean="0"/>
              <a:t>最小公倍数 </a:t>
            </a:r>
            <a:r>
              <a:rPr lang="en-US" altLang="zh-CN" baseline="0" smtClean="0"/>
              <a:t>lcm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8046F-08A5-45B8-BE8B-ED6495AAFDE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44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8046F-08A5-45B8-BE8B-ED6495AAFDE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98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15963"/>
            <a:ext cx="4991100" cy="37433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4697413"/>
            <a:ext cx="4910138" cy="43799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774598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39788" y="715963"/>
            <a:ext cx="4991100" cy="374332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9475" y="4697413"/>
            <a:ext cx="4910138" cy="4379912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68588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8046F-08A5-45B8-BE8B-ED6495AAFDE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96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802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476250"/>
            <a:ext cx="3048000" cy="50863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8940800" cy="50863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74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12192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95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12192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219200" y="1676400"/>
            <a:ext cx="8839200" cy="3886200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96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/>
                </a:solidFill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320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62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82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4318000" cy="388620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192011" y="1678977"/>
            <a:ext cx="4318000" cy="3886200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76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277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941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235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38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70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121920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676400"/>
            <a:ext cx="88392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" name="矩形 1"/>
          <p:cNvSpPr/>
          <p:nvPr/>
        </p:nvSpPr>
        <p:spPr bwMode="auto">
          <a:xfrm>
            <a:off x="0" y="0"/>
            <a:ext cx="12192000" cy="620688"/>
          </a:xfrm>
          <a:prstGeom prst="rect">
            <a:avLst/>
          </a:prstGeom>
          <a:solidFill>
            <a:srgbClr val="DDDAEC"/>
          </a:solidFill>
          <a:ln>
            <a:noFill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5441-052E-4434-BFEC-68880DE99FAA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6E86-FE21-4B58-9766-D008ED72DE8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63200" y="10785"/>
            <a:ext cx="928800" cy="816630"/>
          </a:xfrm>
          <a:prstGeom prst="ellipse">
            <a:avLst/>
          </a:prstGeom>
          <a:ln w="1270" cap="rnd" cmpd="sng">
            <a:solidFill>
              <a:srgbClr val="CAD4F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9294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kumimoji="1" sz="4400" b="1" kern="1200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342900" indent="-342900" algn="l" defTabSz="762000" rtl="0" eaLnBrk="1" fontAlgn="base" hangingPunct="1">
        <a:spcBef>
          <a:spcPct val="20000"/>
        </a:spcBef>
        <a:spcAft>
          <a:spcPct val="0"/>
        </a:spcAft>
        <a:buChar char="•"/>
        <a:defRPr kumimoji="1" sz="44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762000" rtl="0" eaLnBrk="1" fontAlgn="base" hangingPunct="1">
        <a:spcBef>
          <a:spcPct val="20000"/>
        </a:spcBef>
        <a:spcAft>
          <a:spcPct val="0"/>
        </a:spcAft>
        <a:buChar char="–"/>
        <a:defRPr kumimoji="1" sz="36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kumimoji="1" sz="3600" kern="1200">
          <a:solidFill>
            <a:srgbClr val="4D4D4D"/>
          </a:solidFill>
          <a:latin typeface="+mn-lt"/>
          <a:ea typeface="+mn-ea"/>
          <a:cs typeface="+mn-cs"/>
        </a:defRPr>
      </a:lvl3pPr>
      <a:lvl4pPr marL="1562100" indent="-228600" algn="l" defTabSz="762000" rtl="0" eaLnBrk="1" fontAlgn="base" hangingPunct="1">
        <a:spcBef>
          <a:spcPct val="20000"/>
        </a:spcBef>
        <a:spcAft>
          <a:spcPct val="0"/>
        </a:spcAft>
        <a:buChar char="–"/>
        <a:defRPr kumimoji="1" sz="3600" kern="1200">
          <a:solidFill>
            <a:srgbClr val="4D4D4D"/>
          </a:solidFill>
          <a:latin typeface="+mn-lt"/>
          <a:ea typeface="+mn-ea"/>
          <a:cs typeface="+mn-cs"/>
        </a:defRPr>
      </a:lvl4pPr>
      <a:lvl5pPr marL="1981200" indent="-228600" algn="l" defTabSz="762000" rtl="0" eaLnBrk="1" fontAlgn="base" hangingPunct="1">
        <a:spcBef>
          <a:spcPct val="20000"/>
        </a:spcBef>
        <a:spcAft>
          <a:spcPct val="0"/>
        </a:spcAft>
        <a:buChar char="•"/>
        <a:defRPr kumimoji="1" sz="36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第</a:t>
            </a:r>
            <a:r>
              <a:rPr lang="en-US" altLang="zh-CN" smtClean="0">
                <a:solidFill>
                  <a:schemeClr val="accent2"/>
                </a:solidFill>
              </a:rPr>
              <a:t>7</a:t>
            </a:r>
            <a:r>
              <a:rPr lang="zh-CN" altLang="en-US" smtClean="0">
                <a:solidFill>
                  <a:schemeClr val="accent2"/>
                </a:solidFill>
              </a:rPr>
              <a:t>章 函数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N-S</a:t>
            </a:r>
            <a:r>
              <a:rPr lang="zh-CN" altLang="en-US" smtClean="0"/>
              <a:t>流程图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750" y="1542824"/>
            <a:ext cx="4637314" cy="4019776"/>
          </a:xfrm>
        </p:spPr>
        <p:txBody>
          <a:bodyPr/>
          <a:lstStyle/>
          <a:p>
            <a:r>
              <a:rPr lang="zh-CN" altLang="en-US" sz="2400" smtClean="0"/>
              <a:t>定义函数</a:t>
            </a:r>
            <a:r>
              <a:rPr lang="en-US" altLang="zh-CN" sz="2400" smtClean="0"/>
              <a:t>f</a:t>
            </a:r>
            <a:r>
              <a:rPr lang="zh-CN" altLang="en-US" sz="2400" smtClean="0"/>
              <a:t>求表达式值</a:t>
            </a:r>
            <a:endParaRPr lang="en-US" altLang="zh-CN" sz="2400" smtClean="0"/>
          </a:p>
          <a:p>
            <a:r>
              <a:rPr lang="zh-CN" altLang="en-US" sz="2400" smtClean="0"/>
              <a:t>定义函数</a:t>
            </a:r>
            <a:r>
              <a:rPr lang="en-US" altLang="zh-CN" sz="2400" smtClean="0"/>
              <a:t>xpoint</a:t>
            </a:r>
            <a:r>
              <a:rPr lang="zh-CN" altLang="en-US" sz="2400" smtClean="0"/>
              <a:t>求弦和</a:t>
            </a:r>
            <a:r>
              <a:rPr lang="en-US" altLang="zh-CN" sz="2400" smtClean="0"/>
              <a:t>x</a:t>
            </a:r>
            <a:r>
              <a:rPr lang="zh-CN" altLang="en-US" sz="2400" smtClean="0"/>
              <a:t>轴交点坐标</a:t>
            </a:r>
            <a:endParaRPr lang="en-US" altLang="zh-CN" sz="2400" smtClean="0"/>
          </a:p>
          <a:p>
            <a:r>
              <a:rPr lang="zh-CN" altLang="en-US" sz="2400" smtClean="0"/>
              <a:t>定义函数</a:t>
            </a:r>
            <a:r>
              <a:rPr lang="en-US" altLang="zh-CN" sz="2400" smtClean="0"/>
              <a:t>root</a:t>
            </a:r>
            <a:r>
              <a:rPr lang="zh-CN" altLang="en-US" sz="2400" smtClean="0"/>
              <a:t>求方程根</a:t>
            </a:r>
            <a:endParaRPr lang="zh-CN" altLang="en-US" sz="2400"/>
          </a:p>
        </p:txBody>
      </p:sp>
      <p:pic>
        <p:nvPicPr>
          <p:cNvPr id="4" name="Picture 4" descr="h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68" y="1542824"/>
            <a:ext cx="6121400" cy="5268912"/>
          </a:xfrm>
          <a:prstGeom prst="rect">
            <a:avLst/>
          </a:prstGeom>
          <a:noFill/>
          <a:ln w="57150">
            <a:solidFill>
              <a:srgbClr val="0033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42" y="1619250"/>
            <a:ext cx="5668164" cy="3886200"/>
          </a:xfr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53" y="1619250"/>
            <a:ext cx="4286470" cy="458493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55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14" y="2108186"/>
            <a:ext cx="1945517" cy="741149"/>
          </a:xfr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01" y="1382486"/>
            <a:ext cx="5283472" cy="50548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31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函数的递归调用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4899" y="1545771"/>
            <a:ext cx="10300607" cy="3886200"/>
          </a:xfrm>
        </p:spPr>
        <p:txBody>
          <a:bodyPr/>
          <a:lstStyle/>
          <a:p>
            <a:r>
              <a:rPr lang="zh-CN" altLang="en-US" sz="3200" smtClean="0"/>
              <a:t>函数直接或间接调用它本身。</a:t>
            </a:r>
            <a:endParaRPr lang="en-US" altLang="zh-CN" sz="3200"/>
          </a:p>
          <a:p>
            <a:r>
              <a:rPr lang="zh-CN" altLang="en-US" sz="3200" smtClean="0"/>
              <a:t>递归是一种能够通过自身定义来求解问题的编程方法，即在递归过程中，求解问题的规模不断减小，直至问题能够解决。</a:t>
            </a:r>
            <a:endParaRPr lang="en-US" altLang="zh-CN" sz="3200" smtClean="0"/>
          </a:p>
          <a:p>
            <a:r>
              <a:rPr lang="zh-CN" altLang="en-US" sz="3200" smtClean="0"/>
              <a:t>例如：求阶乘、</a:t>
            </a:r>
            <a:r>
              <a:rPr lang="en-US" altLang="zh-CN" sz="3200" smtClean="0"/>
              <a:t>Fibonacci</a:t>
            </a:r>
            <a:r>
              <a:rPr lang="zh-CN" altLang="en-US" sz="3200" smtClean="0"/>
              <a:t>数列</a:t>
            </a:r>
            <a:endParaRPr lang="en-US" altLang="zh-CN" sz="3200" smtClean="0"/>
          </a:p>
          <a:p>
            <a:endParaRPr lang="en-US" altLang="zh-CN" sz="3200"/>
          </a:p>
          <a:p>
            <a:endParaRPr lang="en-US" altLang="zh-CN" sz="3200" smtClean="0"/>
          </a:p>
          <a:p>
            <a:endParaRPr lang="en-US" altLang="zh-CN" sz="3200"/>
          </a:p>
          <a:p>
            <a:r>
              <a:rPr lang="zh-CN" altLang="en-US" sz="3200" smtClean="0"/>
              <a:t>递归要素：递归出口、递归表达式</a:t>
            </a:r>
            <a:endParaRPr lang="zh-CN" altLang="en-US" sz="3200"/>
          </a:p>
        </p:txBody>
      </p:sp>
      <p:pic>
        <p:nvPicPr>
          <p:cNvPr id="2052" name="Picture 4" descr="https://gimg2.baidu.com/image_search/src=http%3A%2F%2Fstatic.oschina.net%2Fuploads%2Fimg%2F201412%2F17005542_Fuxg.jpg&amp;refer=http%3A%2F%2Fstatic.oschina.net&amp;app=2002&amp;size=f9999,10000&amp;q=a80&amp;n=0&amp;g=0n&amp;fmt=auto?sec=1654147574&amp;t=674e326af540b205bb1d429a73b6ff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450" y="4266880"/>
            <a:ext cx="1624693" cy="252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477736" y="4746423"/>
            <a:ext cx="3126923" cy="1015663"/>
            <a:chOff x="1477736" y="4746423"/>
            <a:chExt cx="3126923" cy="1015663"/>
          </a:xfrm>
        </p:grpSpPr>
        <p:sp>
          <p:nvSpPr>
            <p:cNvPr id="4" name="文本框 3"/>
            <p:cNvSpPr txBox="1"/>
            <p:nvPr/>
          </p:nvSpPr>
          <p:spPr>
            <a:xfrm>
              <a:off x="1477736" y="4746423"/>
              <a:ext cx="312692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             1 (n=0,1) </a:t>
              </a:r>
            </a:p>
            <a:p>
              <a:r>
                <a:rPr lang="en-US" altLang="zh-CN" sz="2000" smtClean="0"/>
                <a:t>n! = </a:t>
              </a:r>
            </a:p>
            <a:p>
              <a:r>
                <a:rPr lang="en-US" altLang="zh-CN" sz="2000"/>
                <a:t>	</a:t>
              </a:r>
              <a:r>
                <a:rPr lang="en-US" altLang="zh-CN" sz="2000" smtClean="0"/>
                <a:t>n * (n-1)!   (n&gt;1) </a:t>
              </a:r>
            </a:p>
          </p:txBody>
        </p:sp>
        <p:sp>
          <p:nvSpPr>
            <p:cNvPr id="5" name="左大括号 4"/>
            <p:cNvSpPr/>
            <p:nvPr/>
          </p:nvSpPr>
          <p:spPr bwMode="auto">
            <a:xfrm>
              <a:off x="2081893" y="4878697"/>
              <a:ext cx="236764" cy="751114"/>
            </a:xfrm>
            <a:prstGeom prst="leftBrac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351683" y="4746423"/>
            <a:ext cx="4829181" cy="1015663"/>
            <a:chOff x="1477736" y="4746423"/>
            <a:chExt cx="4020917" cy="1015663"/>
          </a:xfrm>
        </p:grpSpPr>
        <p:sp>
          <p:nvSpPr>
            <p:cNvPr id="11" name="文本框 10"/>
            <p:cNvSpPr txBox="1"/>
            <p:nvPr/>
          </p:nvSpPr>
          <p:spPr>
            <a:xfrm>
              <a:off x="1477736" y="4746423"/>
              <a:ext cx="40209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smtClean="0"/>
                <a:t>                       1 (n=1,2) </a:t>
              </a:r>
            </a:p>
            <a:p>
              <a:r>
                <a:rPr lang="en-US" altLang="zh-CN" sz="2000" smtClean="0"/>
                <a:t>fib(n)  = </a:t>
              </a:r>
            </a:p>
            <a:p>
              <a:r>
                <a:rPr lang="en-US" altLang="zh-CN" sz="2000"/>
                <a:t>	</a:t>
              </a:r>
              <a:r>
                <a:rPr lang="en-US" altLang="zh-CN" sz="2000" smtClean="0"/>
                <a:t>         fib(n-1) + fib(n-2)     (n&gt;2) </a:t>
              </a:r>
            </a:p>
          </p:txBody>
        </p:sp>
        <p:sp>
          <p:nvSpPr>
            <p:cNvPr id="12" name="左大括号 11"/>
            <p:cNvSpPr/>
            <p:nvPr/>
          </p:nvSpPr>
          <p:spPr bwMode="auto">
            <a:xfrm>
              <a:off x="2344447" y="4878697"/>
              <a:ext cx="236764" cy="751114"/>
            </a:xfrm>
            <a:prstGeom prst="leftBrace">
              <a:avLst/>
            </a:prstGeom>
            <a:ln/>
            <a:ex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995860" y="47657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递归出口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336538" y="47464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递归出口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8304" y="53927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递归表达式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35531" y="5368262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递归表达式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递归法求</a:t>
            </a:r>
            <a:r>
              <a:rPr lang="en-US" altLang="zh-CN" smtClean="0"/>
              <a:t>n</a:t>
            </a:r>
            <a:r>
              <a:rPr lang="zh-CN" altLang="en-US" smtClean="0"/>
              <a:t>的阶乘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23" y="2357607"/>
            <a:ext cx="4648439" cy="2197213"/>
          </a:xfr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037" y="2011514"/>
            <a:ext cx="5632739" cy="28893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270" y="5093140"/>
            <a:ext cx="3340272" cy="4000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259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60024" y="1251858"/>
            <a:ext cx="2617962" cy="4920342"/>
          </a:xfrm>
          <a:prstGeom prst="rect">
            <a:avLst/>
          </a:prstGeom>
          <a:solidFill>
            <a:schemeClr val="bg1"/>
          </a:solidFill>
          <a:ln w="38100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┌──┐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│</a:t>
            </a: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n</a:t>
            </a:r>
            <a:r>
              <a:rPr lang="en-US" altLang="en-US" sz="2000" b="1" baseline="-25000" dirty="0">
                <a:solidFill>
                  <a:srgbClr val="290183"/>
                </a:solidFill>
                <a:latin typeface="宋体" panose="02010600030101010101" pitchFamily="2" charset="-122"/>
              </a:rPr>
              <a:t>4</a:t>
            </a: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=</a:t>
            </a:r>
            <a:r>
              <a:rPr lang="en-US" altLang="en-US" sz="1800" b="1" dirty="0">
                <a:solidFill>
                  <a:srgbClr val="290183"/>
                </a:solidFill>
                <a:latin typeface="宋体" panose="02010600030101010101" pitchFamily="2" charset="-122"/>
              </a:rPr>
              <a:t> </a:t>
            </a: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4│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└──┘</a:t>
            </a:r>
            <a:endParaRPr lang="en-US" altLang="en-US" sz="2000" b="1" dirty="0">
              <a:solidFill>
                <a:srgbClr val="290183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double </a:t>
            </a:r>
            <a:r>
              <a:rPr lang="en-US" altLang="zh-CN" sz="2000" b="1" dirty="0" err="1">
                <a:solidFill>
                  <a:srgbClr val="290183"/>
                </a:solidFill>
              </a:rPr>
              <a:t>fac</a:t>
            </a:r>
            <a:r>
              <a:rPr lang="en-US" altLang="zh-CN" sz="2000" b="1" dirty="0">
                <a:solidFill>
                  <a:srgbClr val="290183"/>
                </a:solidFill>
              </a:rPr>
              <a:t>(</a:t>
            </a:r>
            <a:r>
              <a:rPr lang="en-US" altLang="zh-CN" sz="2000" b="1" dirty="0" err="1">
                <a:solidFill>
                  <a:srgbClr val="290183"/>
                </a:solidFill>
              </a:rPr>
              <a:t>int</a:t>
            </a:r>
            <a:r>
              <a:rPr lang="en-US" altLang="zh-CN" sz="2000" b="1" dirty="0">
                <a:solidFill>
                  <a:srgbClr val="290183"/>
                </a:solidFill>
              </a:rPr>
              <a:t> n)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{   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</a:t>
            </a:r>
            <a:r>
              <a:rPr lang="en-US" altLang="zh-CN" sz="2000" b="1">
                <a:solidFill>
                  <a:srgbClr val="290183"/>
                </a:solidFill>
              </a:rPr>
              <a:t>if(n&lt;0</a:t>
            </a:r>
            <a:r>
              <a:rPr lang="en-US" altLang="zh-CN" sz="2000" b="1" smtClean="0">
                <a:solidFill>
                  <a:srgbClr val="290183"/>
                </a:solidFill>
              </a:rPr>
              <a:t>)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 </a:t>
            </a:r>
            <a:r>
              <a:rPr lang="en-US" altLang="zh-CN" sz="2000" b="1" smtClean="0">
                <a:solidFill>
                  <a:srgbClr val="290183"/>
                </a:solidFill>
              </a:rPr>
              <a:t>       retrun 0;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else if(n==0||n==1</a:t>
            </a:r>
            <a:r>
              <a:rPr lang="en-US" altLang="zh-CN" sz="2000" b="1">
                <a:solidFill>
                  <a:srgbClr val="290183"/>
                </a:solidFill>
              </a:rPr>
              <a:t>) </a:t>
            </a:r>
            <a:r>
              <a:rPr lang="en-US" altLang="zh-CN" sz="2000" b="1" smtClean="0">
                <a:solidFill>
                  <a:srgbClr val="290183"/>
                </a:solidFill>
              </a:rPr>
              <a:t>        retrun 1;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else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       </a:t>
            </a:r>
            <a:r>
              <a:rPr lang="en-US" altLang="zh-CN" sz="2000" b="1" smtClean="0">
                <a:solidFill>
                  <a:srgbClr val="290183"/>
                </a:solidFill>
              </a:rPr>
              <a:t>return n*fac(n-1);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mtClean="0">
                <a:solidFill>
                  <a:srgbClr val="290183"/>
                </a:solidFill>
              </a:rPr>
              <a:t>}</a:t>
            </a:r>
            <a:endParaRPr lang="en-US" altLang="zh-CN" sz="2000" b="1" dirty="0">
              <a:solidFill>
                <a:srgbClr val="290183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77986" y="1251858"/>
            <a:ext cx="2617962" cy="4920342"/>
          </a:xfrm>
          <a:prstGeom prst="rect">
            <a:avLst/>
          </a:prstGeom>
          <a:solidFill>
            <a:schemeClr val="bg1"/>
          </a:solidFill>
          <a:ln w="38100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┌──┐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│</a:t>
            </a: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n</a:t>
            </a:r>
            <a:r>
              <a:rPr lang="en-US" altLang="en-US" sz="2000" b="1" baseline="-25000" dirty="0">
                <a:solidFill>
                  <a:srgbClr val="290183"/>
                </a:solidFill>
                <a:latin typeface="宋体" panose="02010600030101010101" pitchFamily="2" charset="-122"/>
              </a:rPr>
              <a:t>4</a:t>
            </a:r>
            <a:r>
              <a:rPr lang="en-US" altLang="en-US" sz="3200" b="1">
                <a:solidFill>
                  <a:srgbClr val="290183"/>
                </a:solidFill>
                <a:latin typeface="宋体" panose="02010600030101010101" pitchFamily="2" charset="-122"/>
              </a:rPr>
              <a:t>=</a:t>
            </a:r>
            <a:r>
              <a:rPr lang="en-US" altLang="en-US" sz="1800" b="1">
                <a:solidFill>
                  <a:srgbClr val="290183"/>
                </a:solidFill>
                <a:latin typeface="宋体" panose="02010600030101010101" pitchFamily="2" charset="-122"/>
              </a:rPr>
              <a:t> </a:t>
            </a:r>
            <a:r>
              <a:rPr lang="en-US" altLang="en-US" sz="3200" b="1" smtClean="0">
                <a:solidFill>
                  <a:srgbClr val="290183"/>
                </a:solidFill>
                <a:latin typeface="宋体" panose="02010600030101010101" pitchFamily="2" charset="-122"/>
              </a:rPr>
              <a:t>3│</a:t>
            </a:r>
            <a:endParaRPr lang="en-US" altLang="en-US" sz="3200" b="1" dirty="0">
              <a:solidFill>
                <a:srgbClr val="290183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└──┘</a:t>
            </a:r>
            <a:endParaRPr lang="en-US" altLang="en-US" sz="2000" b="1" dirty="0">
              <a:solidFill>
                <a:srgbClr val="290183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double </a:t>
            </a:r>
            <a:r>
              <a:rPr lang="en-US" altLang="zh-CN" sz="2000" b="1" dirty="0" err="1">
                <a:solidFill>
                  <a:srgbClr val="290183"/>
                </a:solidFill>
              </a:rPr>
              <a:t>fac</a:t>
            </a:r>
            <a:r>
              <a:rPr lang="en-US" altLang="zh-CN" sz="2000" b="1" dirty="0">
                <a:solidFill>
                  <a:srgbClr val="290183"/>
                </a:solidFill>
              </a:rPr>
              <a:t>(</a:t>
            </a:r>
            <a:r>
              <a:rPr lang="en-US" altLang="zh-CN" sz="2000" b="1" dirty="0" err="1">
                <a:solidFill>
                  <a:srgbClr val="290183"/>
                </a:solidFill>
              </a:rPr>
              <a:t>int</a:t>
            </a:r>
            <a:r>
              <a:rPr lang="en-US" altLang="zh-CN" sz="2000" b="1" dirty="0">
                <a:solidFill>
                  <a:srgbClr val="290183"/>
                </a:solidFill>
              </a:rPr>
              <a:t> n)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{   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</a:t>
            </a:r>
            <a:r>
              <a:rPr lang="en-US" altLang="zh-CN" sz="2000" b="1">
                <a:solidFill>
                  <a:srgbClr val="290183"/>
                </a:solidFill>
              </a:rPr>
              <a:t>if(n&lt;0</a:t>
            </a:r>
            <a:r>
              <a:rPr lang="en-US" altLang="zh-CN" sz="2000" b="1" smtClean="0">
                <a:solidFill>
                  <a:srgbClr val="290183"/>
                </a:solidFill>
              </a:rPr>
              <a:t>)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 </a:t>
            </a:r>
            <a:r>
              <a:rPr lang="en-US" altLang="zh-CN" sz="2000" b="1" smtClean="0">
                <a:solidFill>
                  <a:srgbClr val="290183"/>
                </a:solidFill>
              </a:rPr>
              <a:t>       retrun 0;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else if(n==0||n==1</a:t>
            </a:r>
            <a:r>
              <a:rPr lang="en-US" altLang="zh-CN" sz="2000" b="1">
                <a:solidFill>
                  <a:srgbClr val="290183"/>
                </a:solidFill>
              </a:rPr>
              <a:t>) </a:t>
            </a:r>
            <a:r>
              <a:rPr lang="en-US" altLang="zh-CN" sz="2000" b="1" smtClean="0">
                <a:solidFill>
                  <a:srgbClr val="290183"/>
                </a:solidFill>
              </a:rPr>
              <a:t>        retrun 1;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else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       </a:t>
            </a:r>
            <a:r>
              <a:rPr lang="en-US" altLang="zh-CN" sz="2000" b="1" smtClean="0">
                <a:solidFill>
                  <a:srgbClr val="290183"/>
                </a:solidFill>
              </a:rPr>
              <a:t>return n*fac(n-1);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mtClean="0">
                <a:solidFill>
                  <a:srgbClr val="290183"/>
                </a:solidFill>
              </a:rPr>
              <a:t>}</a:t>
            </a:r>
            <a:endParaRPr lang="en-US" altLang="zh-CN" sz="2000" b="1" dirty="0">
              <a:solidFill>
                <a:srgbClr val="290183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95948" y="1260022"/>
            <a:ext cx="2617962" cy="4920342"/>
          </a:xfrm>
          <a:prstGeom prst="rect">
            <a:avLst/>
          </a:prstGeom>
          <a:solidFill>
            <a:schemeClr val="bg1"/>
          </a:solidFill>
          <a:ln w="38100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┌──┐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│</a:t>
            </a: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n</a:t>
            </a:r>
            <a:r>
              <a:rPr lang="en-US" altLang="en-US" sz="2000" b="1" baseline="-25000" dirty="0">
                <a:solidFill>
                  <a:srgbClr val="290183"/>
                </a:solidFill>
                <a:latin typeface="宋体" panose="02010600030101010101" pitchFamily="2" charset="-122"/>
              </a:rPr>
              <a:t>4</a:t>
            </a:r>
            <a:r>
              <a:rPr lang="en-US" altLang="en-US" sz="3200" b="1">
                <a:solidFill>
                  <a:srgbClr val="290183"/>
                </a:solidFill>
                <a:latin typeface="宋体" panose="02010600030101010101" pitchFamily="2" charset="-122"/>
              </a:rPr>
              <a:t>=</a:t>
            </a:r>
            <a:r>
              <a:rPr lang="en-US" altLang="en-US" sz="1800" b="1">
                <a:solidFill>
                  <a:srgbClr val="290183"/>
                </a:solidFill>
                <a:latin typeface="宋体" panose="02010600030101010101" pitchFamily="2" charset="-122"/>
              </a:rPr>
              <a:t> </a:t>
            </a:r>
            <a:r>
              <a:rPr lang="en-US" altLang="en-US" sz="3200" b="1" smtClean="0">
                <a:solidFill>
                  <a:srgbClr val="290183"/>
                </a:solidFill>
                <a:latin typeface="宋体" panose="02010600030101010101" pitchFamily="2" charset="-122"/>
              </a:rPr>
              <a:t>2│</a:t>
            </a:r>
            <a:endParaRPr lang="en-US" altLang="en-US" sz="3200" b="1" dirty="0">
              <a:solidFill>
                <a:srgbClr val="290183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└──┘</a:t>
            </a:r>
            <a:endParaRPr lang="en-US" altLang="en-US" sz="2000" b="1" dirty="0">
              <a:solidFill>
                <a:srgbClr val="290183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double </a:t>
            </a:r>
            <a:r>
              <a:rPr lang="en-US" altLang="zh-CN" sz="2000" b="1" dirty="0" err="1">
                <a:solidFill>
                  <a:srgbClr val="290183"/>
                </a:solidFill>
              </a:rPr>
              <a:t>fac</a:t>
            </a:r>
            <a:r>
              <a:rPr lang="en-US" altLang="zh-CN" sz="2000" b="1" dirty="0">
                <a:solidFill>
                  <a:srgbClr val="290183"/>
                </a:solidFill>
              </a:rPr>
              <a:t>(</a:t>
            </a:r>
            <a:r>
              <a:rPr lang="en-US" altLang="zh-CN" sz="2000" b="1" dirty="0" err="1">
                <a:solidFill>
                  <a:srgbClr val="290183"/>
                </a:solidFill>
              </a:rPr>
              <a:t>int</a:t>
            </a:r>
            <a:r>
              <a:rPr lang="en-US" altLang="zh-CN" sz="2000" b="1" dirty="0">
                <a:solidFill>
                  <a:srgbClr val="290183"/>
                </a:solidFill>
              </a:rPr>
              <a:t> n)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{   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</a:t>
            </a:r>
            <a:r>
              <a:rPr lang="en-US" altLang="zh-CN" sz="2000" b="1">
                <a:solidFill>
                  <a:srgbClr val="290183"/>
                </a:solidFill>
              </a:rPr>
              <a:t>if(n&lt;0</a:t>
            </a:r>
            <a:r>
              <a:rPr lang="en-US" altLang="zh-CN" sz="2000" b="1" smtClean="0">
                <a:solidFill>
                  <a:srgbClr val="290183"/>
                </a:solidFill>
              </a:rPr>
              <a:t>)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 </a:t>
            </a:r>
            <a:r>
              <a:rPr lang="en-US" altLang="zh-CN" sz="2000" b="1" smtClean="0">
                <a:solidFill>
                  <a:srgbClr val="290183"/>
                </a:solidFill>
              </a:rPr>
              <a:t>       retrun 0;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else if(n==0||n==1</a:t>
            </a:r>
            <a:r>
              <a:rPr lang="en-US" altLang="zh-CN" sz="2000" b="1">
                <a:solidFill>
                  <a:srgbClr val="290183"/>
                </a:solidFill>
              </a:rPr>
              <a:t>) </a:t>
            </a:r>
            <a:r>
              <a:rPr lang="en-US" altLang="zh-CN" sz="2000" b="1" smtClean="0">
                <a:solidFill>
                  <a:srgbClr val="290183"/>
                </a:solidFill>
              </a:rPr>
              <a:t>        retrun 1;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else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       </a:t>
            </a:r>
            <a:r>
              <a:rPr lang="en-US" altLang="zh-CN" sz="2000" b="1" smtClean="0">
                <a:solidFill>
                  <a:srgbClr val="290183"/>
                </a:solidFill>
              </a:rPr>
              <a:t>return fac(n-1</a:t>
            </a:r>
            <a:r>
              <a:rPr lang="en-US" altLang="zh-CN" sz="2000" b="1" dirty="0">
                <a:solidFill>
                  <a:srgbClr val="290183"/>
                </a:solidFill>
              </a:rPr>
              <a:t>)*n;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mtClean="0">
                <a:solidFill>
                  <a:srgbClr val="290183"/>
                </a:solidFill>
              </a:rPr>
              <a:t>}</a:t>
            </a:r>
            <a:endParaRPr lang="en-US" altLang="zh-CN" sz="2000" b="1" dirty="0">
              <a:solidFill>
                <a:srgbClr val="290183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13910" y="1251858"/>
            <a:ext cx="2617962" cy="4920342"/>
          </a:xfrm>
          <a:prstGeom prst="rect">
            <a:avLst/>
          </a:prstGeom>
          <a:solidFill>
            <a:schemeClr val="bg1"/>
          </a:solidFill>
          <a:ln w="38100">
            <a:solidFill>
              <a:srgbClr val="00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┌──┐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│</a:t>
            </a: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n</a:t>
            </a:r>
            <a:r>
              <a:rPr lang="en-US" altLang="en-US" sz="2000" b="1" baseline="-25000" dirty="0">
                <a:solidFill>
                  <a:srgbClr val="290183"/>
                </a:solidFill>
                <a:latin typeface="宋体" panose="02010600030101010101" pitchFamily="2" charset="-122"/>
              </a:rPr>
              <a:t>4</a:t>
            </a:r>
            <a:r>
              <a:rPr lang="en-US" altLang="en-US" sz="3200" b="1">
                <a:solidFill>
                  <a:srgbClr val="290183"/>
                </a:solidFill>
                <a:latin typeface="宋体" panose="02010600030101010101" pitchFamily="2" charset="-122"/>
              </a:rPr>
              <a:t>=</a:t>
            </a:r>
            <a:r>
              <a:rPr lang="en-US" altLang="en-US" sz="1800" b="1">
                <a:solidFill>
                  <a:srgbClr val="290183"/>
                </a:solidFill>
                <a:latin typeface="宋体" panose="02010600030101010101" pitchFamily="2" charset="-122"/>
              </a:rPr>
              <a:t> </a:t>
            </a:r>
            <a:r>
              <a:rPr lang="en-US" altLang="en-US" sz="3200" b="1" smtClean="0">
                <a:solidFill>
                  <a:srgbClr val="290183"/>
                </a:solidFill>
                <a:latin typeface="宋体" panose="02010600030101010101" pitchFamily="2" charset="-122"/>
              </a:rPr>
              <a:t>1│</a:t>
            </a:r>
            <a:endParaRPr lang="en-US" altLang="en-US" sz="3200" b="1" dirty="0">
              <a:solidFill>
                <a:srgbClr val="290183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en-US" sz="3200" b="1" dirty="0">
                <a:solidFill>
                  <a:srgbClr val="290183"/>
                </a:solidFill>
                <a:latin typeface="宋体" panose="02010600030101010101" pitchFamily="2" charset="-122"/>
              </a:rPr>
              <a:t>└──┘</a:t>
            </a:r>
            <a:endParaRPr lang="en-US" altLang="en-US" sz="2000" b="1" dirty="0">
              <a:solidFill>
                <a:srgbClr val="290183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double </a:t>
            </a:r>
            <a:r>
              <a:rPr lang="en-US" altLang="zh-CN" sz="2000" b="1" dirty="0" err="1">
                <a:solidFill>
                  <a:srgbClr val="290183"/>
                </a:solidFill>
              </a:rPr>
              <a:t>fac</a:t>
            </a:r>
            <a:r>
              <a:rPr lang="en-US" altLang="zh-CN" sz="2000" b="1" dirty="0">
                <a:solidFill>
                  <a:srgbClr val="290183"/>
                </a:solidFill>
              </a:rPr>
              <a:t>(</a:t>
            </a:r>
            <a:r>
              <a:rPr lang="en-US" altLang="zh-CN" sz="2000" b="1" dirty="0" err="1">
                <a:solidFill>
                  <a:srgbClr val="290183"/>
                </a:solidFill>
              </a:rPr>
              <a:t>int</a:t>
            </a:r>
            <a:r>
              <a:rPr lang="en-US" altLang="zh-CN" sz="2000" b="1" dirty="0">
                <a:solidFill>
                  <a:srgbClr val="290183"/>
                </a:solidFill>
              </a:rPr>
              <a:t> n)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{   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</a:t>
            </a:r>
            <a:r>
              <a:rPr lang="en-US" altLang="zh-CN" sz="2000" b="1">
                <a:solidFill>
                  <a:srgbClr val="290183"/>
                </a:solidFill>
              </a:rPr>
              <a:t>if(n&lt;0</a:t>
            </a:r>
            <a:r>
              <a:rPr lang="en-US" altLang="zh-CN" sz="2000" b="1" smtClean="0">
                <a:solidFill>
                  <a:srgbClr val="290183"/>
                </a:solidFill>
              </a:rPr>
              <a:t>) 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 </a:t>
            </a:r>
            <a:r>
              <a:rPr lang="en-US" altLang="zh-CN" sz="2000" b="1" smtClean="0">
                <a:solidFill>
                  <a:srgbClr val="290183"/>
                </a:solidFill>
              </a:rPr>
              <a:t>       retrun 0;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 marL="449263" indent="-449263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else if(n==0||n==1</a:t>
            </a:r>
            <a:r>
              <a:rPr lang="en-US" altLang="zh-CN" sz="2000" b="1">
                <a:solidFill>
                  <a:srgbClr val="290183"/>
                </a:solidFill>
              </a:rPr>
              <a:t>) </a:t>
            </a:r>
            <a:r>
              <a:rPr lang="en-US" altLang="zh-CN" sz="2000" b="1" smtClean="0">
                <a:solidFill>
                  <a:srgbClr val="290183"/>
                </a:solidFill>
              </a:rPr>
              <a:t>        retrun 1;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290183"/>
                </a:solidFill>
              </a:rPr>
              <a:t>    else 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290183"/>
                </a:solidFill>
              </a:rPr>
              <a:t>       </a:t>
            </a:r>
            <a:r>
              <a:rPr lang="en-US" altLang="zh-CN" sz="2000" b="1" smtClean="0">
                <a:solidFill>
                  <a:srgbClr val="290183"/>
                </a:solidFill>
              </a:rPr>
              <a:t>return n*fac(n-1;</a:t>
            </a:r>
            <a:endParaRPr lang="en-US" altLang="zh-CN" sz="2000" b="1" dirty="0">
              <a:solidFill>
                <a:srgbClr val="290183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smtClean="0">
                <a:solidFill>
                  <a:srgbClr val="290183"/>
                </a:solidFill>
              </a:rPr>
              <a:t>}</a:t>
            </a:r>
            <a:endParaRPr lang="en-US" altLang="zh-CN" sz="2000" b="1" dirty="0">
              <a:solidFill>
                <a:srgbClr val="290183"/>
              </a:solidFill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0" y="476250"/>
            <a:ext cx="12192000" cy="1143000"/>
          </a:xfrm>
          <a:prstGeom prst="rect">
            <a:avLst/>
          </a:prstGeom>
        </p:spPr>
        <p:txBody>
          <a:bodyPr/>
          <a:lstStyle>
            <a:lvl1pPr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 kern="120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algn="l" defTabSz="762000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3600">
                <a:solidFill>
                  <a:schemeClr val="tx1"/>
                </a:solidFill>
                <a:effectLst/>
              </a:rPr>
              <a:t>求</a:t>
            </a:r>
            <a:r>
              <a:rPr lang="en-US" altLang="zh-CN" sz="3600" smtClean="0">
                <a:solidFill>
                  <a:schemeClr val="tx1"/>
                </a:solidFill>
                <a:effectLst/>
              </a:rPr>
              <a:t>fac(4)</a:t>
            </a:r>
            <a:r>
              <a:rPr lang="zh-CN" altLang="en-US" sz="3600" smtClean="0">
                <a:solidFill>
                  <a:schemeClr val="tx1"/>
                </a:solidFill>
                <a:effectLst/>
              </a:rPr>
              <a:t>的程序执行过程</a:t>
            </a:r>
            <a:endParaRPr lang="zh-CN" altLang="en-US" sz="3600">
              <a:solidFill>
                <a:schemeClr val="tx1"/>
              </a:solidFill>
              <a:effectLst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38007" y="2492022"/>
            <a:ext cx="1980029" cy="369332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double </a:t>
            </a:r>
            <a:r>
              <a:rPr lang="en-US" altLang="en-US" b="1" dirty="0" err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lang="en-US" alt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en-US" altLang="en-US" b="1" dirty="0" err="1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en-US" altLang="en-US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n)</a:t>
            </a:r>
            <a:endParaRPr lang="en-US" altLang="zh-CN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9" name="AutoShape 30"/>
          <p:cNvSpPr>
            <a:spLocks noChangeArrowheads="1"/>
          </p:cNvSpPr>
          <p:nvPr/>
        </p:nvSpPr>
        <p:spPr bwMode="auto">
          <a:xfrm>
            <a:off x="1456792" y="3350079"/>
            <a:ext cx="485775" cy="1760764"/>
          </a:xfrm>
          <a:prstGeom prst="downArrow">
            <a:avLst>
              <a:gd name="adj1" fmla="val 50000"/>
              <a:gd name="adj2" fmla="val 109804"/>
            </a:avLst>
          </a:prstGeom>
          <a:gradFill rotWithShape="0">
            <a:gsLst>
              <a:gs pos="0">
                <a:srgbClr val="00FF00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1089780" y="5099338"/>
            <a:ext cx="2344071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sz="2000" b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return n*f</a:t>
            </a:r>
            <a:r>
              <a:rPr lang="en-US" altLang="zh-CN" sz="2000" b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ac</a:t>
            </a:r>
            <a:r>
              <a:rPr lang="en-US" altLang="en-US" sz="2000" b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(n-1);</a:t>
            </a:r>
            <a:endParaRPr lang="en-US" altLang="zh-CN" sz="200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 rot="1574272">
            <a:off x="2743618" y="2755250"/>
            <a:ext cx="485775" cy="2370324"/>
          </a:xfrm>
          <a:prstGeom prst="upArrow">
            <a:avLst>
              <a:gd name="adj1" fmla="val 50000"/>
              <a:gd name="adj2" fmla="val 106046"/>
            </a:avLst>
          </a:prstGeom>
          <a:gradFill rotWithShape="0">
            <a:gsLst>
              <a:gs pos="0">
                <a:srgbClr val="0000FF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endParaRPr lang="zh-CN" altLang="zh-CN" sz="24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514804" y="2492891"/>
            <a:ext cx="1980029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double </a:t>
            </a:r>
            <a:r>
              <a:rPr lang="en-US" alt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en-US" alt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n)</a:t>
            </a:r>
            <a:endParaRPr lang="en-US" altLang="zh-CN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3" name="AutoShape 32"/>
          <p:cNvSpPr>
            <a:spLocks noChangeArrowheads="1"/>
          </p:cNvSpPr>
          <p:nvPr/>
        </p:nvSpPr>
        <p:spPr bwMode="auto">
          <a:xfrm>
            <a:off x="3978771" y="3350079"/>
            <a:ext cx="485775" cy="1760764"/>
          </a:xfrm>
          <a:prstGeom prst="downArrow">
            <a:avLst>
              <a:gd name="adj1" fmla="val 50000"/>
              <a:gd name="adj2" fmla="val 117647"/>
            </a:avLst>
          </a:prstGeom>
          <a:gradFill rotWithShape="0">
            <a:gsLst>
              <a:gs pos="0">
                <a:srgbClr val="66FF33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766901" y="5100678"/>
            <a:ext cx="2262158" cy="40011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defRPr/>
            </a:pPr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return </a:t>
            </a:r>
            <a:r>
              <a:rPr lang="en-US" altLang="en-US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n*fac(n-1);</a:t>
            </a:r>
            <a:endParaRPr lang="en-US" altLang="en-US" sz="20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173931" y="2492022"/>
            <a:ext cx="1980029" cy="369332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double </a:t>
            </a:r>
            <a:r>
              <a:rPr lang="en-US" alt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en-US" alt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n)</a:t>
            </a:r>
            <a:endParaRPr lang="en-US" altLang="zh-CN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344378" y="5093175"/>
            <a:ext cx="2281263" cy="400110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defRPr/>
            </a:pPr>
            <a:r>
              <a:rPr lang="en-US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return </a:t>
            </a:r>
            <a:r>
              <a:rPr lang="en-US" altLang="en-US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n*fac(n-1);</a:t>
            </a:r>
            <a:endParaRPr lang="en-US" altLang="en-US" sz="2000" b="1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" name="AutoShape 33"/>
          <p:cNvSpPr>
            <a:spLocks noChangeArrowheads="1"/>
          </p:cNvSpPr>
          <p:nvPr/>
        </p:nvSpPr>
        <p:spPr bwMode="auto">
          <a:xfrm>
            <a:off x="6666671" y="3350078"/>
            <a:ext cx="485775" cy="1743097"/>
          </a:xfrm>
          <a:prstGeom prst="downArrow">
            <a:avLst>
              <a:gd name="adj1" fmla="val 50000"/>
              <a:gd name="adj2" fmla="val 109804"/>
            </a:avLst>
          </a:prstGeom>
          <a:gradFill rotWithShape="0">
            <a:gsLst>
              <a:gs pos="0">
                <a:srgbClr val="66FF33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8" name="AutoShape 35"/>
          <p:cNvSpPr>
            <a:spLocks noChangeArrowheads="1"/>
          </p:cNvSpPr>
          <p:nvPr/>
        </p:nvSpPr>
        <p:spPr bwMode="auto">
          <a:xfrm rot="1574272">
            <a:off x="5358111" y="2728459"/>
            <a:ext cx="485775" cy="2423906"/>
          </a:xfrm>
          <a:prstGeom prst="upArrow">
            <a:avLst>
              <a:gd name="adj1" fmla="val 50000"/>
              <a:gd name="adj2" fmla="val 113725"/>
            </a:avLst>
          </a:prstGeom>
          <a:gradFill rotWithShape="0">
            <a:gsLst>
              <a:gs pos="0">
                <a:srgbClr val="0000FF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802179" y="2491166"/>
            <a:ext cx="1980029" cy="369332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double </a:t>
            </a:r>
            <a:r>
              <a:rPr lang="en-US" alt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en-US" altLang="en-US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int</a:t>
            </a:r>
            <a:r>
              <a:rPr lang="en-US" altLang="en-US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n)</a:t>
            </a:r>
            <a:endParaRPr lang="en-US" altLang="zh-CN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9180486" y="4316294"/>
            <a:ext cx="1223413" cy="40011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return 1;</a:t>
            </a: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1" name="AutoShape 34"/>
          <p:cNvSpPr>
            <a:spLocks noChangeArrowheads="1"/>
          </p:cNvSpPr>
          <p:nvPr/>
        </p:nvSpPr>
        <p:spPr bwMode="auto">
          <a:xfrm>
            <a:off x="9166797" y="3350078"/>
            <a:ext cx="485775" cy="887186"/>
          </a:xfrm>
          <a:prstGeom prst="downArrow">
            <a:avLst>
              <a:gd name="adj1" fmla="val 50000"/>
              <a:gd name="adj2" fmla="val 78431"/>
            </a:avLst>
          </a:prstGeom>
          <a:gradFill rotWithShape="0">
            <a:gsLst>
              <a:gs pos="0">
                <a:srgbClr val="66FF33"/>
              </a:gs>
              <a:gs pos="100000">
                <a:srgbClr val="0000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22" name="AutoShape 36"/>
          <p:cNvSpPr>
            <a:spLocks noChangeArrowheads="1"/>
          </p:cNvSpPr>
          <p:nvPr/>
        </p:nvSpPr>
        <p:spPr bwMode="auto">
          <a:xfrm rot="1990491">
            <a:off x="7830728" y="2699406"/>
            <a:ext cx="485775" cy="2496788"/>
          </a:xfrm>
          <a:prstGeom prst="upArrow">
            <a:avLst>
              <a:gd name="adj1" fmla="val 50000"/>
              <a:gd name="adj2" fmla="val 109804"/>
            </a:avLst>
          </a:prstGeom>
          <a:gradFill rotWithShape="0">
            <a:gsLst>
              <a:gs pos="0">
                <a:srgbClr val="0000FF"/>
              </a:gs>
              <a:gs pos="100000">
                <a:srgbClr val="66FF33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3" name="AutoShape 41"/>
          <p:cNvSpPr>
            <a:spLocks noChangeArrowheads="1"/>
          </p:cNvSpPr>
          <p:nvPr/>
        </p:nvSpPr>
        <p:spPr bwMode="auto">
          <a:xfrm rot="12862173">
            <a:off x="8640444" y="4388673"/>
            <a:ext cx="485775" cy="741622"/>
          </a:xfrm>
          <a:prstGeom prst="upArrow">
            <a:avLst>
              <a:gd name="adj1" fmla="val 56222"/>
              <a:gd name="adj2" fmla="val 32810"/>
            </a:avLst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89419" y="5098519"/>
            <a:ext cx="2135995" cy="400110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return 2*1;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3862207" y="5099338"/>
            <a:ext cx="2133514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return </a:t>
            </a:r>
            <a:r>
              <a:rPr lang="en-US" altLang="en-US" sz="2000" b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</a:t>
            </a:r>
            <a:r>
              <a:rPr lang="en-US" altLang="en-US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*</a:t>
            </a:r>
            <a:r>
              <a:rPr lang="en-US" altLang="en-US" sz="20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2;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421553" y="5096103"/>
            <a:ext cx="2135995" cy="400110"/>
          </a:xfrm>
          <a:prstGeom prst="rect">
            <a:avLst/>
          </a:prstGeom>
          <a:solidFill>
            <a:srgbClr val="FF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return 2;</a:t>
            </a:r>
            <a:endParaRPr lang="en-US" altLang="zh-CN" sz="2000"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7" name="AutoShape 42"/>
          <p:cNvSpPr>
            <a:spLocks noChangeArrowheads="1"/>
          </p:cNvSpPr>
          <p:nvPr/>
        </p:nvSpPr>
        <p:spPr bwMode="auto">
          <a:xfrm rot="16200000">
            <a:off x="5805905" y="5002717"/>
            <a:ext cx="485775" cy="581025"/>
          </a:xfrm>
          <a:prstGeom prst="upArrow">
            <a:avLst>
              <a:gd name="adj1" fmla="val 50000"/>
              <a:gd name="adj2" fmla="val 29902"/>
            </a:avLst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780576" y="5104574"/>
            <a:ext cx="1962345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sz="2000" b="1" smtClean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return </a:t>
            </a:r>
            <a:r>
              <a:rPr lang="en-US" altLang="en-US" sz="2000" b="1" smtClean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6;</a:t>
            </a:r>
            <a:endParaRPr lang="zh-CN" altLang="en-US" sz="2000"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9" name="AutoShape 42"/>
          <p:cNvSpPr>
            <a:spLocks noChangeArrowheads="1"/>
          </p:cNvSpPr>
          <p:nvPr/>
        </p:nvSpPr>
        <p:spPr bwMode="auto">
          <a:xfrm rot="16200000">
            <a:off x="3550977" y="5013016"/>
            <a:ext cx="485775" cy="581025"/>
          </a:xfrm>
          <a:prstGeom prst="upArrow">
            <a:avLst>
              <a:gd name="adj1" fmla="val 50000"/>
              <a:gd name="adj2" fmla="val 29902"/>
            </a:avLst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155313" y="5100678"/>
            <a:ext cx="2115906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sz="2000" b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return 4*6;</a:t>
            </a:r>
            <a:endParaRPr lang="en-US" altLang="zh-CN" sz="200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213240" y="5106683"/>
            <a:ext cx="2115906" cy="400110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en-US" sz="2000" b="1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return 24;</a:t>
            </a:r>
            <a:endParaRPr lang="en-US" altLang="zh-CN" sz="200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1" name="AutoShape 42"/>
          <p:cNvSpPr>
            <a:spLocks noChangeArrowheads="1"/>
          </p:cNvSpPr>
          <p:nvPr/>
        </p:nvSpPr>
        <p:spPr bwMode="auto">
          <a:xfrm rot="16200000">
            <a:off x="759906" y="4880276"/>
            <a:ext cx="485775" cy="911572"/>
          </a:xfrm>
          <a:prstGeom prst="upArrow">
            <a:avLst>
              <a:gd name="adj1" fmla="val 50000"/>
              <a:gd name="adj2" fmla="val 29902"/>
            </a:avLst>
          </a:prstGeom>
          <a:gradFill rotWithShape="0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6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9" grpId="0" animBg="1" autoUpdateAnimBg="0"/>
      <p:bldP spid="20" grpId="0" animBg="1" autoUpdateAnimBg="0"/>
      <p:bldP spid="21" grpId="0" animBg="1" autoUpdateAnimBg="0"/>
      <p:bldP spid="24" grpId="0" animBg="1" autoUpdateAnimBg="0"/>
      <p:bldP spid="25" grpId="0" animBg="1" autoUpdateAnimBg="0"/>
      <p:bldP spid="26" grpId="0" animBg="1" autoUpdateAnimBg="0"/>
      <p:bldP spid="28" grpId="0" animBg="1" autoUpdateAnimBg="0"/>
      <p:bldP spid="30" grpId="0" animBg="1" autoUpdateAnimBg="0"/>
      <p:bldP spid="3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递归使用的场景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数学定义</a:t>
            </a:r>
            <a:r>
              <a:rPr lang="zh-CN" altLang="en-US" smtClean="0"/>
              <a:t>是递归的</a:t>
            </a:r>
            <a:endParaRPr lang="en-US" altLang="zh-CN" smtClean="0"/>
          </a:p>
          <a:p>
            <a:pPr lvl="1"/>
            <a:r>
              <a:rPr lang="zh-CN" altLang="en-US" smtClean="0"/>
              <a:t>如阶乘、斐不那切数列、最大公约数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数据结构</a:t>
            </a:r>
            <a:r>
              <a:rPr lang="zh-CN" altLang="en-US" smtClean="0"/>
              <a:t>是递归的</a:t>
            </a:r>
            <a:endParaRPr lang="en-US" altLang="zh-CN" smtClean="0"/>
          </a:p>
          <a:p>
            <a:pPr lvl="1"/>
            <a:r>
              <a:rPr lang="zh-CN" altLang="en-US" smtClean="0"/>
              <a:t>如链表、对列、树、图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问题的解法</a:t>
            </a:r>
            <a:r>
              <a:rPr lang="zh-CN" altLang="en-US" smtClean="0"/>
              <a:t>是递归的</a:t>
            </a:r>
            <a:endParaRPr lang="en-US" altLang="zh-CN" smtClean="0"/>
          </a:p>
          <a:p>
            <a:pPr lvl="1"/>
            <a:r>
              <a:rPr lang="zh-CN" altLang="en-US" smtClean="0"/>
              <a:t>如汉诺塔，骑士游历、八皇后（回溯法）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7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递归经典问题：汉诺塔（</a:t>
            </a:r>
            <a:r>
              <a:rPr lang="en-US" altLang="zh-CN" smtClean="0"/>
              <a:t>Hanoi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220" y="1676400"/>
            <a:ext cx="10578790" cy="3886200"/>
          </a:xfrm>
        </p:spPr>
        <p:txBody>
          <a:bodyPr/>
          <a:lstStyle/>
          <a:p>
            <a:r>
              <a:rPr lang="zh-CN" altLang="en-US" sz="2400"/>
              <a:t>传说在创世纪时，在一个叫</a:t>
            </a:r>
            <a:r>
              <a:rPr lang="en-US" altLang="zh-CN" sz="2400"/>
              <a:t>Brahma</a:t>
            </a:r>
            <a:r>
              <a:rPr lang="zh-CN" altLang="en-US" sz="2400"/>
              <a:t>的寺庙里，有三个柱子，其中一柱上有</a:t>
            </a:r>
            <a:r>
              <a:rPr lang="en-US" altLang="zh-CN" sz="2400"/>
              <a:t>64</a:t>
            </a:r>
            <a:r>
              <a:rPr lang="zh-CN" altLang="en-US" sz="2400"/>
              <a:t>个盘子从小到大依次叠放，僧侣的工作是将这</a:t>
            </a:r>
            <a:r>
              <a:rPr lang="en-US" altLang="zh-CN" sz="2400"/>
              <a:t>64</a:t>
            </a:r>
            <a:r>
              <a:rPr lang="zh-CN" altLang="en-US" sz="2400"/>
              <a:t>个盘子从一根柱子移到另一个柱子上。</a:t>
            </a:r>
          </a:p>
          <a:p>
            <a:r>
              <a:rPr lang="zh-CN" altLang="en-US" sz="2400"/>
              <a:t> 移动时的规则</a:t>
            </a:r>
            <a:r>
              <a:rPr lang="zh-CN" altLang="en-US" sz="2400"/>
              <a:t>： </a:t>
            </a:r>
            <a:r>
              <a:rPr lang="zh-CN" altLang="en-US" sz="2400" smtClean="0"/>
              <a:t>每次</a:t>
            </a:r>
            <a:r>
              <a:rPr lang="zh-CN" altLang="en-US" sz="2400"/>
              <a:t>只能移动一个</a:t>
            </a:r>
            <a:r>
              <a:rPr lang="zh-CN" altLang="en-US" sz="2400"/>
              <a:t>盘子</a:t>
            </a:r>
            <a:r>
              <a:rPr lang="zh-CN" altLang="en-US" sz="2400" smtClean="0"/>
              <a:t>；只能</a:t>
            </a:r>
            <a:r>
              <a:rPr lang="zh-CN" altLang="en-US" sz="2400"/>
              <a:t>小盘子在大盘子上面；</a:t>
            </a:r>
          </a:p>
          <a:p>
            <a:pPr marL="0" indent="0">
              <a:buNone/>
            </a:pPr>
            <a:r>
              <a:rPr lang="zh-CN" altLang="en-US" sz="2400" smtClean="0"/>
              <a:t>                  可以</a:t>
            </a:r>
            <a:r>
              <a:rPr lang="zh-CN" altLang="en-US" sz="2400"/>
              <a:t>使用任一</a:t>
            </a:r>
            <a:r>
              <a:rPr lang="zh-CN" altLang="en-US" sz="2400"/>
              <a:t>柱子</a:t>
            </a:r>
            <a:r>
              <a:rPr lang="zh-CN" altLang="en-US" sz="2400" smtClean="0"/>
              <a:t>。</a:t>
            </a:r>
          </a:p>
          <a:p>
            <a:pPr marL="0" indent="0">
              <a:buNone/>
            </a:pPr>
            <a:r>
              <a:rPr lang="zh-CN" altLang="en-US" sz="2400" smtClean="0"/>
              <a:t>当工作做完之后，就标志着世界末日到来。</a:t>
            </a:r>
          </a:p>
          <a:p>
            <a:endParaRPr lang="zh-CN" altLang="en-US" sz="2400"/>
          </a:p>
        </p:txBody>
      </p:sp>
      <p:pic>
        <p:nvPicPr>
          <p:cNvPr id="1026" name="Picture 2" descr="汉诺塔柱子标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08" y="174423"/>
            <a:ext cx="2222810" cy="14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137318" y="6274420"/>
            <a:ext cx="7924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56518" y="4369420"/>
            <a:ext cx="0" cy="1905000"/>
          </a:xfrm>
          <a:prstGeom prst="line">
            <a:avLst/>
          </a:prstGeom>
          <a:noFill/>
          <a:ln w="38100">
            <a:solidFill>
              <a:srgbClr val="EE24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099718" y="4293220"/>
            <a:ext cx="0" cy="1981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8766718" y="4293220"/>
            <a:ext cx="0" cy="1981200"/>
          </a:xfrm>
          <a:prstGeom prst="line">
            <a:avLst/>
          </a:prstGeom>
          <a:noFill/>
          <a:ln w="38100">
            <a:solidFill>
              <a:srgbClr val="5D15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365918" y="6198220"/>
            <a:ext cx="1981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442118" y="6045820"/>
            <a:ext cx="1828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975518" y="4979020"/>
            <a:ext cx="762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127918" y="467422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051718" y="4826620"/>
            <a:ext cx="609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518318" y="5893420"/>
            <a:ext cx="16764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594518" y="5741020"/>
            <a:ext cx="152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AutoShape 15"/>
          <p:cNvSpPr>
            <a:spLocks/>
          </p:cNvSpPr>
          <p:nvPr/>
        </p:nvSpPr>
        <p:spPr bwMode="auto">
          <a:xfrm>
            <a:off x="2061118" y="4369420"/>
            <a:ext cx="152400" cy="1828800"/>
          </a:xfrm>
          <a:prstGeom prst="leftBrace">
            <a:avLst>
              <a:gd name="adj1" fmla="val 100000"/>
              <a:gd name="adj2" fmla="val 50963"/>
            </a:avLst>
          </a:prstGeom>
          <a:noFill/>
          <a:ln w="19050">
            <a:solidFill>
              <a:srgbClr val="CCFF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644233" y="4826621"/>
            <a:ext cx="494046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64</a:t>
            </a: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片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204118" y="4521820"/>
            <a:ext cx="3048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824706" y="6274420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400" b="1">
                <a:solidFill>
                  <a:srgbClr val="F51D5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初始杆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8236494" y="627442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D15FD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400" b="1">
                <a:solidFill>
                  <a:srgbClr val="5D15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中间杆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528219" y="6274420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4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目的杆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880518" y="4445620"/>
            <a:ext cx="5334000" cy="81253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18,446,744,073,709,551,615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次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即（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2</a:t>
            </a:r>
            <a:r>
              <a:rPr lang="en-US" altLang="zh-CN" sz="2400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64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-1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）次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880518" y="5360021"/>
            <a:ext cx="5334000" cy="461665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1844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亿亿次。每次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微秒，需要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60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万年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3535907" y="4293220"/>
            <a:ext cx="1202573" cy="228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</a:p>
          <a:p>
            <a:pPr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endParaRPr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390000"/>
              </a:lnSpc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en-US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4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 autoUpdateAnimBg="0"/>
      <p:bldP spid="2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2057400" y="1371600"/>
            <a:ext cx="8229600" cy="2362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34563" name="Line 3"/>
          <p:cNvSpPr>
            <a:spLocks noChangeShapeType="1"/>
          </p:cNvSpPr>
          <p:nvPr/>
        </p:nvSpPr>
        <p:spPr bwMode="auto">
          <a:xfrm>
            <a:off x="8153400" y="31242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64" name="Line 4"/>
          <p:cNvSpPr>
            <a:spLocks noChangeShapeType="1"/>
          </p:cNvSpPr>
          <p:nvPr/>
        </p:nvSpPr>
        <p:spPr bwMode="auto">
          <a:xfrm>
            <a:off x="5181600" y="3124200"/>
            <a:ext cx="198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65" name="Line 5"/>
          <p:cNvSpPr>
            <a:spLocks noChangeShapeType="1"/>
          </p:cNvSpPr>
          <p:nvPr/>
        </p:nvSpPr>
        <p:spPr bwMode="auto">
          <a:xfrm>
            <a:off x="5486400" y="28956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Line 6"/>
          <p:cNvSpPr>
            <a:spLocks noChangeShapeType="1"/>
          </p:cNvSpPr>
          <p:nvPr/>
        </p:nvSpPr>
        <p:spPr bwMode="auto">
          <a:xfrm>
            <a:off x="2743200" y="28956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67" name="Line 7"/>
          <p:cNvSpPr>
            <a:spLocks noChangeShapeType="1"/>
          </p:cNvSpPr>
          <p:nvPr/>
        </p:nvSpPr>
        <p:spPr bwMode="auto">
          <a:xfrm>
            <a:off x="2743200" y="2895600"/>
            <a:ext cx="1371600" cy="0"/>
          </a:xfrm>
          <a:prstGeom prst="line">
            <a:avLst/>
          </a:prstGeom>
          <a:noFill/>
          <a:ln w="1270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609600"/>
            <a:ext cx="8305800" cy="60960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25000"/>
              </a:lnSpc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先考虑二片的情况：</a:t>
            </a:r>
            <a:endParaRPr lang="zh-CN" altLang="en-US" smtClean="0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2209800" y="3276600"/>
            <a:ext cx="7924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2438400" y="3124200"/>
            <a:ext cx="198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5" name="Line 11"/>
          <p:cNvSpPr>
            <a:spLocks noChangeShapeType="1"/>
          </p:cNvSpPr>
          <p:nvPr/>
        </p:nvSpPr>
        <p:spPr bwMode="auto">
          <a:xfrm>
            <a:off x="6172200" y="1752600"/>
            <a:ext cx="0" cy="1524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2438400" y="3124200"/>
            <a:ext cx="19812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>
            <a:off x="8153400" y="3124200"/>
            <a:ext cx="1371600" cy="0"/>
          </a:xfrm>
          <a:prstGeom prst="line">
            <a:avLst/>
          </a:prstGeom>
          <a:noFill/>
          <a:ln w="1270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3051175" y="3297238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rgbClr val="F51D50"/>
                </a:solidFill>
              </a:rPr>
              <a:t>A</a:t>
            </a:r>
            <a:r>
              <a:rPr lang="zh-CN" altLang="en-US" sz="2400" b="1">
                <a:solidFill>
                  <a:srgbClr val="F51D50"/>
                </a:solidFill>
              </a:rPr>
              <a:t>杆</a:t>
            </a: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8510589" y="3297238"/>
            <a:ext cx="69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2400" b="1">
                <a:solidFill>
                  <a:srgbClr val="5D15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400" b="1">
                <a:solidFill>
                  <a:srgbClr val="5D15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杆</a:t>
            </a:r>
            <a:endParaRPr lang="zh-CN" altLang="en-US" sz="2400" b="1">
              <a:solidFill>
                <a:srgbClr val="5D15FD"/>
              </a:solidFill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5799139" y="3297238"/>
            <a:ext cx="71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FF"/>
                </a:solidFill>
              </a:rPr>
              <a:t>C</a:t>
            </a:r>
            <a:r>
              <a:rPr lang="zh-CN" altLang="en-US" sz="2400" b="1">
                <a:solidFill>
                  <a:srgbClr val="FF00FF"/>
                </a:solidFill>
              </a:rPr>
              <a:t>杆</a:t>
            </a:r>
          </a:p>
        </p:txBody>
      </p:sp>
      <p:sp>
        <p:nvSpPr>
          <p:cNvPr id="834577" name="Text Box 17"/>
          <p:cNvSpPr txBox="1">
            <a:spLocks noChangeArrowheads="1"/>
          </p:cNvSpPr>
          <p:nvPr/>
        </p:nvSpPr>
        <p:spPr bwMode="auto">
          <a:xfrm>
            <a:off x="3432175" y="4149725"/>
            <a:ext cx="4960012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移动方法：</a:t>
            </a:r>
          </a:p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1. </a:t>
            </a:r>
            <a:r>
              <a:rPr lang="zh-CN" altLang="en-US" sz="2400" b="1">
                <a:solidFill>
                  <a:schemeClr val="tx1"/>
                </a:solidFill>
              </a:rPr>
              <a:t>将上面</a:t>
            </a:r>
            <a:r>
              <a:rPr lang="zh-CN" altLang="en-US" sz="2400" b="1">
                <a:solidFill>
                  <a:schemeClr val="tx2"/>
                </a:solidFill>
              </a:rPr>
              <a:t>小片</a:t>
            </a:r>
            <a:r>
              <a:rPr lang="zh-CN" altLang="en-US" sz="2400" b="1">
                <a:solidFill>
                  <a:schemeClr val="tx1"/>
                </a:solidFill>
              </a:rPr>
              <a:t>移到</a:t>
            </a:r>
            <a:r>
              <a:rPr lang="en-US" altLang="zh-CN" sz="2400" b="1">
                <a:solidFill>
                  <a:srgbClr val="5D15FD"/>
                </a:solidFill>
              </a:rPr>
              <a:t>B</a:t>
            </a:r>
            <a:r>
              <a:rPr lang="zh-CN" altLang="en-US" sz="2400" b="1">
                <a:solidFill>
                  <a:srgbClr val="5D15FD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上。</a:t>
            </a:r>
          </a:p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2. </a:t>
            </a:r>
            <a:r>
              <a:rPr lang="zh-CN" altLang="en-US" sz="2400" b="1">
                <a:solidFill>
                  <a:schemeClr val="tx1"/>
                </a:solidFill>
              </a:rPr>
              <a:t>将下面的</a:t>
            </a:r>
            <a:r>
              <a:rPr lang="zh-CN" altLang="en-US" sz="2400" b="1">
                <a:solidFill>
                  <a:schemeClr val="tx2"/>
                </a:solidFill>
              </a:rPr>
              <a:t>大片</a:t>
            </a:r>
            <a:r>
              <a:rPr lang="zh-CN" altLang="en-US" sz="2400" b="1">
                <a:solidFill>
                  <a:schemeClr val="tx1"/>
                </a:solidFill>
              </a:rPr>
              <a:t>由</a:t>
            </a:r>
            <a:r>
              <a:rPr lang="en-US" altLang="zh-CN" sz="2400" b="1">
                <a:solidFill>
                  <a:srgbClr val="EE2424"/>
                </a:solidFill>
              </a:rPr>
              <a:t>A</a:t>
            </a:r>
            <a:r>
              <a:rPr lang="zh-CN" altLang="en-US" sz="2400" b="1">
                <a:solidFill>
                  <a:srgbClr val="EE2424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移到</a:t>
            </a:r>
            <a:r>
              <a:rPr lang="en-US" altLang="zh-CN" sz="2400" b="1">
                <a:solidFill>
                  <a:srgbClr val="FF00FF"/>
                </a:solidFill>
              </a:rPr>
              <a:t>C</a:t>
            </a:r>
            <a:r>
              <a:rPr lang="zh-CN" altLang="en-US" sz="2400" b="1">
                <a:solidFill>
                  <a:srgbClr val="FF00FF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上。</a:t>
            </a:r>
          </a:p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3. </a:t>
            </a:r>
            <a:r>
              <a:rPr lang="zh-CN" altLang="en-US" sz="2400" b="1">
                <a:solidFill>
                  <a:schemeClr val="tx1"/>
                </a:solidFill>
              </a:rPr>
              <a:t>将</a:t>
            </a:r>
            <a:r>
              <a:rPr lang="en-US" altLang="zh-CN" sz="2400" b="1">
                <a:solidFill>
                  <a:srgbClr val="5D15FD"/>
                </a:solidFill>
              </a:rPr>
              <a:t>B</a:t>
            </a:r>
            <a:r>
              <a:rPr lang="zh-CN" altLang="en-US" sz="2400" b="1">
                <a:solidFill>
                  <a:srgbClr val="5D15FD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上的</a:t>
            </a:r>
            <a:r>
              <a:rPr lang="zh-CN" altLang="en-US" sz="2400" b="1">
                <a:solidFill>
                  <a:schemeClr val="tx2"/>
                </a:solidFill>
              </a:rPr>
              <a:t>小片</a:t>
            </a:r>
            <a:r>
              <a:rPr lang="zh-CN" altLang="en-US" sz="2400" b="1">
                <a:solidFill>
                  <a:schemeClr val="tx1"/>
                </a:solidFill>
              </a:rPr>
              <a:t>移到</a:t>
            </a:r>
            <a:r>
              <a:rPr lang="en-US" altLang="zh-CN" sz="2400" b="1">
                <a:solidFill>
                  <a:srgbClr val="FF00FF"/>
                </a:solidFill>
              </a:rPr>
              <a:t>C</a:t>
            </a:r>
            <a:r>
              <a:rPr lang="zh-CN" altLang="en-US" sz="2400" b="1">
                <a:solidFill>
                  <a:srgbClr val="FF00FF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上。</a:t>
            </a:r>
          </a:p>
        </p:txBody>
      </p:sp>
      <p:sp>
        <p:nvSpPr>
          <p:cNvPr id="834578" name="Line 18"/>
          <p:cNvSpPr>
            <a:spLocks noChangeShapeType="1"/>
          </p:cNvSpPr>
          <p:nvPr/>
        </p:nvSpPr>
        <p:spPr bwMode="auto">
          <a:xfrm>
            <a:off x="2743200" y="26670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85" name="Line 25"/>
          <p:cNvSpPr>
            <a:spLocks noChangeShapeType="1"/>
          </p:cNvSpPr>
          <p:nvPr/>
        </p:nvSpPr>
        <p:spPr bwMode="auto">
          <a:xfrm>
            <a:off x="2743200" y="16002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86" name="Line 26"/>
          <p:cNvSpPr>
            <a:spLocks noChangeShapeType="1"/>
          </p:cNvSpPr>
          <p:nvPr/>
        </p:nvSpPr>
        <p:spPr bwMode="auto">
          <a:xfrm>
            <a:off x="2743200" y="17526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88" name="Line 28"/>
          <p:cNvSpPr>
            <a:spLocks noChangeShapeType="1"/>
          </p:cNvSpPr>
          <p:nvPr/>
        </p:nvSpPr>
        <p:spPr bwMode="auto">
          <a:xfrm>
            <a:off x="2743200" y="20574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90" name="Line 30"/>
          <p:cNvSpPr>
            <a:spLocks noChangeShapeType="1"/>
          </p:cNvSpPr>
          <p:nvPr/>
        </p:nvSpPr>
        <p:spPr bwMode="auto">
          <a:xfrm>
            <a:off x="2743200" y="23622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96" name="Line 36"/>
          <p:cNvSpPr>
            <a:spLocks noChangeShapeType="1"/>
          </p:cNvSpPr>
          <p:nvPr/>
        </p:nvSpPr>
        <p:spPr bwMode="auto">
          <a:xfrm>
            <a:off x="6781800" y="14478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98" name="Line 38"/>
          <p:cNvSpPr>
            <a:spLocks noChangeShapeType="1"/>
          </p:cNvSpPr>
          <p:nvPr/>
        </p:nvSpPr>
        <p:spPr bwMode="auto">
          <a:xfrm>
            <a:off x="7239000" y="15240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599" name="Line 39"/>
          <p:cNvSpPr>
            <a:spLocks noChangeShapeType="1"/>
          </p:cNvSpPr>
          <p:nvPr/>
        </p:nvSpPr>
        <p:spPr bwMode="auto">
          <a:xfrm>
            <a:off x="8077200" y="1676400"/>
            <a:ext cx="1371600" cy="0"/>
          </a:xfrm>
          <a:prstGeom prst="line">
            <a:avLst/>
          </a:prstGeom>
          <a:noFill/>
          <a:ln w="1270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00" name="Line 40"/>
          <p:cNvSpPr>
            <a:spLocks noChangeShapeType="1"/>
          </p:cNvSpPr>
          <p:nvPr/>
        </p:nvSpPr>
        <p:spPr bwMode="auto">
          <a:xfrm>
            <a:off x="2743200" y="2895600"/>
            <a:ext cx="13716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01" name="Line 41"/>
          <p:cNvSpPr>
            <a:spLocks noChangeShapeType="1"/>
          </p:cNvSpPr>
          <p:nvPr/>
        </p:nvSpPr>
        <p:spPr bwMode="auto">
          <a:xfrm>
            <a:off x="2438400" y="3124200"/>
            <a:ext cx="19812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2" name="Line 42"/>
          <p:cNvSpPr>
            <a:spLocks noChangeShapeType="1"/>
          </p:cNvSpPr>
          <p:nvPr/>
        </p:nvSpPr>
        <p:spPr bwMode="auto">
          <a:xfrm>
            <a:off x="3429000" y="1752600"/>
            <a:ext cx="0" cy="1524000"/>
          </a:xfrm>
          <a:prstGeom prst="line">
            <a:avLst/>
          </a:prstGeom>
          <a:noFill/>
          <a:ln w="38100">
            <a:solidFill>
              <a:srgbClr val="EE24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03" name="Line 43"/>
          <p:cNvSpPr>
            <a:spLocks noChangeShapeType="1"/>
          </p:cNvSpPr>
          <p:nvPr/>
        </p:nvSpPr>
        <p:spPr bwMode="auto">
          <a:xfrm>
            <a:off x="8153400" y="3124200"/>
            <a:ext cx="1371600" cy="0"/>
          </a:xfrm>
          <a:prstGeom prst="line">
            <a:avLst/>
          </a:prstGeom>
          <a:noFill/>
          <a:ln w="1270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4" name="Line 44"/>
          <p:cNvSpPr>
            <a:spLocks noChangeShapeType="1"/>
          </p:cNvSpPr>
          <p:nvPr/>
        </p:nvSpPr>
        <p:spPr bwMode="auto">
          <a:xfrm>
            <a:off x="8839200" y="1752600"/>
            <a:ext cx="0" cy="1524000"/>
          </a:xfrm>
          <a:prstGeom prst="line">
            <a:avLst/>
          </a:prstGeom>
          <a:noFill/>
          <a:ln w="38100">
            <a:solidFill>
              <a:srgbClr val="5D15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774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83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83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83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3"/>
                                            </p:cond>
                                          </p:stCondLst>
                                        </p:cTn>
                                        <p:tgtEl>
                                          <p:spTgt spid="83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6"/>
                                            </p:cond>
                                          </p:stCondLst>
                                        </p:cTn>
                                        <p:tgtEl>
                                          <p:spTgt spid="83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8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2"/>
                                            </p:cond>
                                          </p:stCondLst>
                                        </p:cTn>
                                        <p:tgtEl>
                                          <p:spTgt spid="83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83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83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3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3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3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3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3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3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3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34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3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345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3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4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3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345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457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057400" y="1371600"/>
            <a:ext cx="8229600" cy="23622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None/>
            </a:pP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74755" name="AutoShape 3" descr="浅色横线"/>
          <p:cNvSpPr>
            <a:spLocks noChangeArrowheads="1"/>
          </p:cNvSpPr>
          <p:nvPr/>
        </p:nvSpPr>
        <p:spPr bwMode="auto">
          <a:xfrm rot="10800000">
            <a:off x="2590800" y="2057400"/>
            <a:ext cx="16764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12" name="AutoShape 4"/>
          <p:cNvSpPr>
            <a:spLocks noChangeArrowheads="1"/>
          </p:cNvSpPr>
          <p:nvPr/>
        </p:nvSpPr>
        <p:spPr bwMode="auto">
          <a:xfrm rot="10800000">
            <a:off x="2590800" y="2057400"/>
            <a:ext cx="16764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2209800" y="3276600"/>
            <a:ext cx="7924800" cy="0"/>
          </a:xfrm>
          <a:prstGeom prst="line">
            <a:avLst/>
          </a:prstGeom>
          <a:noFill/>
          <a:ln w="38100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2438400" y="3124200"/>
            <a:ext cx="198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15" name="Line 7"/>
          <p:cNvSpPr>
            <a:spLocks noChangeShapeType="1"/>
          </p:cNvSpPr>
          <p:nvPr/>
        </p:nvSpPr>
        <p:spPr bwMode="auto">
          <a:xfrm>
            <a:off x="5181600" y="3124200"/>
            <a:ext cx="1981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16" name="AutoShape 8" descr="浅色横线"/>
          <p:cNvSpPr>
            <a:spLocks noChangeArrowheads="1"/>
          </p:cNvSpPr>
          <p:nvPr/>
        </p:nvSpPr>
        <p:spPr bwMode="auto">
          <a:xfrm rot="10800000">
            <a:off x="5334000" y="2057400"/>
            <a:ext cx="16764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1" name="Line 9"/>
          <p:cNvSpPr>
            <a:spLocks noChangeShapeType="1"/>
          </p:cNvSpPr>
          <p:nvPr/>
        </p:nvSpPr>
        <p:spPr bwMode="auto">
          <a:xfrm>
            <a:off x="6172200" y="1752600"/>
            <a:ext cx="0" cy="1524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18" name="Line 10"/>
          <p:cNvSpPr>
            <a:spLocks noChangeShapeType="1"/>
          </p:cNvSpPr>
          <p:nvPr/>
        </p:nvSpPr>
        <p:spPr bwMode="auto">
          <a:xfrm>
            <a:off x="2438400" y="3124200"/>
            <a:ext cx="198120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19" name="AutoShape 11" descr="浅色横线"/>
          <p:cNvSpPr>
            <a:spLocks noChangeArrowheads="1"/>
          </p:cNvSpPr>
          <p:nvPr/>
        </p:nvSpPr>
        <p:spPr bwMode="auto">
          <a:xfrm rot="10800000">
            <a:off x="7924800" y="2057400"/>
            <a:ext cx="18288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20" name="AutoShape 12"/>
          <p:cNvSpPr>
            <a:spLocks noChangeArrowheads="1"/>
          </p:cNvSpPr>
          <p:nvPr/>
        </p:nvSpPr>
        <p:spPr bwMode="auto">
          <a:xfrm rot="10800000">
            <a:off x="7924800" y="2057400"/>
            <a:ext cx="18288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5" name="Text Box 13"/>
          <p:cNvSpPr txBox="1">
            <a:spLocks noChangeArrowheads="1"/>
          </p:cNvSpPr>
          <p:nvPr/>
        </p:nvSpPr>
        <p:spPr bwMode="auto">
          <a:xfrm>
            <a:off x="3051175" y="3297238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rgbClr val="F51D50"/>
                </a:solidFill>
              </a:rPr>
              <a:t>A</a:t>
            </a:r>
            <a:r>
              <a:rPr lang="zh-CN" altLang="en-US" sz="2400" b="1">
                <a:solidFill>
                  <a:srgbClr val="F51D50"/>
                </a:solidFill>
              </a:rPr>
              <a:t>杆</a:t>
            </a:r>
          </a:p>
        </p:txBody>
      </p:sp>
      <p:sp>
        <p:nvSpPr>
          <p:cNvPr id="836622" name="Text Box 14"/>
          <p:cNvSpPr txBox="1">
            <a:spLocks noChangeArrowheads="1"/>
          </p:cNvSpPr>
          <p:nvPr/>
        </p:nvSpPr>
        <p:spPr bwMode="auto">
          <a:xfrm>
            <a:off x="8510589" y="3297238"/>
            <a:ext cx="69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rgbClr val="CC99FF"/>
              </a:buClr>
              <a:buFont typeface="Monotype Sorts" pitchFamily="2" charset="2"/>
              <a:buNone/>
              <a:defRPr/>
            </a:pPr>
            <a:r>
              <a:rPr lang="en-US" altLang="zh-CN" sz="2400" b="1">
                <a:solidFill>
                  <a:srgbClr val="5D15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sz="2400" b="1">
                <a:solidFill>
                  <a:srgbClr val="5D15FD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杆</a:t>
            </a:r>
            <a:endParaRPr lang="zh-CN" altLang="en-US" sz="2400" b="1">
              <a:solidFill>
                <a:srgbClr val="5D15FD"/>
              </a:solidFill>
            </a:endParaRPr>
          </a:p>
        </p:txBody>
      </p:sp>
      <p:sp>
        <p:nvSpPr>
          <p:cNvPr id="74767" name="Text Box 15"/>
          <p:cNvSpPr txBox="1">
            <a:spLocks noChangeArrowheads="1"/>
          </p:cNvSpPr>
          <p:nvPr/>
        </p:nvSpPr>
        <p:spPr bwMode="auto">
          <a:xfrm>
            <a:off x="5799139" y="3297238"/>
            <a:ext cx="71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FF"/>
                </a:solidFill>
              </a:rPr>
              <a:t>C</a:t>
            </a:r>
            <a:r>
              <a:rPr lang="zh-CN" altLang="en-US" sz="2400" b="1">
                <a:solidFill>
                  <a:srgbClr val="FF00FF"/>
                </a:solidFill>
              </a:rPr>
              <a:t>杆</a:t>
            </a:r>
          </a:p>
        </p:txBody>
      </p:sp>
      <p:sp>
        <p:nvSpPr>
          <p:cNvPr id="74768" name="Rectangle 16"/>
          <p:cNvSpPr>
            <a:spLocks noChangeArrowheads="1"/>
          </p:cNvSpPr>
          <p:nvPr/>
        </p:nvSpPr>
        <p:spPr bwMode="auto">
          <a:xfrm>
            <a:off x="1943100" y="685800"/>
            <a:ext cx="83439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defTabSz="762000"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62100" indent="-228600" defTabSz="7620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1200" indent="-228600" defTabSz="7620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384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95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52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10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3200">
                <a:latin typeface="宋体" panose="02010600030101010101" pitchFamily="2" charset="-122"/>
              </a:rPr>
              <a:t>以移动二片的思路，考虑 </a:t>
            </a:r>
            <a:r>
              <a:rPr lang="en-US" altLang="zh-CN" sz="3600">
                <a:latin typeface="宋体" panose="02010600030101010101" pitchFamily="2" charset="-122"/>
              </a:rPr>
              <a:t>N</a:t>
            </a:r>
            <a:r>
              <a:rPr lang="en-US" altLang="zh-CN" sz="3200">
                <a:latin typeface="宋体" panose="02010600030101010101" pitchFamily="2" charset="-122"/>
              </a:rPr>
              <a:t> </a:t>
            </a:r>
            <a:r>
              <a:rPr lang="zh-CN" altLang="en-US" sz="3200">
                <a:latin typeface="宋体" panose="02010600030101010101" pitchFamily="2" charset="-122"/>
              </a:rPr>
              <a:t>片的情况：</a:t>
            </a:r>
            <a:endParaRPr lang="zh-CN" altLang="en-US" sz="4000"/>
          </a:p>
        </p:txBody>
      </p:sp>
      <p:sp>
        <p:nvSpPr>
          <p:cNvPr id="836625" name="Text Box 17"/>
          <p:cNvSpPr txBox="1">
            <a:spLocks noChangeArrowheads="1"/>
          </p:cNvSpPr>
          <p:nvPr/>
        </p:nvSpPr>
        <p:spPr bwMode="auto">
          <a:xfrm>
            <a:off x="3143250" y="4149725"/>
            <a:ext cx="5418138" cy="1995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44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600">
                <a:solidFill>
                  <a:srgbClr val="4D4D4D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zh-CN" altLang="en-US" sz="2400" b="1">
                <a:solidFill>
                  <a:schemeClr val="tx1"/>
                </a:solidFill>
              </a:rPr>
              <a:t>移动方法：</a:t>
            </a:r>
          </a:p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1. </a:t>
            </a:r>
            <a:r>
              <a:rPr lang="zh-CN" altLang="en-US" sz="2400" b="1">
                <a:solidFill>
                  <a:schemeClr val="tx1"/>
                </a:solidFill>
              </a:rPr>
              <a:t>将上面</a:t>
            </a: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N-1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400" b="1">
                <a:solidFill>
                  <a:schemeClr val="tx2"/>
                </a:solidFill>
              </a:rPr>
              <a:t>片</a:t>
            </a:r>
            <a:r>
              <a:rPr lang="zh-CN" altLang="en-US" sz="2400" b="1">
                <a:solidFill>
                  <a:schemeClr val="tx1"/>
                </a:solidFill>
              </a:rPr>
              <a:t>移到</a:t>
            </a:r>
            <a:r>
              <a:rPr lang="en-US" altLang="zh-CN" sz="2800" b="1">
                <a:solidFill>
                  <a:srgbClr val="5D15FD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400" b="1">
                <a:solidFill>
                  <a:srgbClr val="5D15FD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上。</a:t>
            </a:r>
          </a:p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2. </a:t>
            </a:r>
            <a:r>
              <a:rPr lang="zh-CN" altLang="en-US" sz="2400" b="1">
                <a:solidFill>
                  <a:schemeClr val="tx1"/>
                </a:solidFill>
              </a:rPr>
              <a:t>将下面的第 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>
                <a:solidFill>
                  <a:schemeClr val="tx2"/>
                </a:solidFill>
              </a:rPr>
              <a:t>片</a:t>
            </a:r>
            <a:r>
              <a:rPr lang="zh-CN" altLang="en-US" sz="2400" b="1">
                <a:solidFill>
                  <a:schemeClr val="tx1"/>
                </a:solidFill>
              </a:rPr>
              <a:t>由</a:t>
            </a:r>
            <a:r>
              <a:rPr lang="en-US" altLang="zh-CN" sz="2800" b="1">
                <a:solidFill>
                  <a:srgbClr val="EE2424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b="1">
                <a:solidFill>
                  <a:srgbClr val="EE2424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移到</a:t>
            </a:r>
            <a:r>
              <a:rPr lang="en-US" altLang="zh-CN" sz="2800" b="1">
                <a:solidFill>
                  <a:srgbClr val="FF00FF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400" b="1">
                <a:solidFill>
                  <a:srgbClr val="FF00FF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上。</a:t>
            </a:r>
          </a:p>
          <a:p>
            <a:pPr eaLnBrk="1" hangingPunct="1">
              <a:buClr>
                <a:srgbClr val="CC99FF"/>
              </a:buClr>
              <a:buFont typeface="Monotype Sorts" pitchFamily="2" charset="2"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3. </a:t>
            </a:r>
            <a:r>
              <a:rPr lang="zh-CN" altLang="en-US" sz="2400" b="1">
                <a:solidFill>
                  <a:schemeClr val="tx1"/>
                </a:solidFill>
              </a:rPr>
              <a:t>将</a:t>
            </a:r>
            <a:r>
              <a:rPr lang="en-US" altLang="zh-CN" sz="2400" b="1">
                <a:solidFill>
                  <a:srgbClr val="5D15FD"/>
                </a:solidFill>
              </a:rPr>
              <a:t>B</a:t>
            </a:r>
            <a:r>
              <a:rPr lang="zh-CN" altLang="en-US" sz="2400" b="1">
                <a:solidFill>
                  <a:srgbClr val="5D15FD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上的</a:t>
            </a: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N-1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</a:rPr>
              <a:t>）</a:t>
            </a:r>
            <a:r>
              <a:rPr lang="zh-CN" altLang="en-US" sz="2400" b="1">
                <a:solidFill>
                  <a:schemeClr val="tx2"/>
                </a:solidFill>
              </a:rPr>
              <a:t>片</a:t>
            </a:r>
            <a:r>
              <a:rPr lang="zh-CN" altLang="en-US" sz="2400" b="1">
                <a:solidFill>
                  <a:schemeClr val="tx1"/>
                </a:solidFill>
              </a:rPr>
              <a:t>移到</a:t>
            </a:r>
            <a:r>
              <a:rPr lang="en-US" altLang="zh-CN" sz="2800" b="1">
                <a:solidFill>
                  <a:srgbClr val="FF00FF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400" b="1">
                <a:solidFill>
                  <a:srgbClr val="FF00FF"/>
                </a:solidFill>
              </a:rPr>
              <a:t>杆</a:t>
            </a:r>
            <a:r>
              <a:rPr lang="zh-CN" altLang="en-US" sz="2400" b="1">
                <a:solidFill>
                  <a:schemeClr val="tx1"/>
                </a:solidFill>
              </a:rPr>
              <a:t>上。</a:t>
            </a:r>
          </a:p>
        </p:txBody>
      </p:sp>
      <p:sp>
        <p:nvSpPr>
          <p:cNvPr id="836626" name="AutoShape 18"/>
          <p:cNvSpPr>
            <a:spLocks noChangeArrowheads="1"/>
          </p:cNvSpPr>
          <p:nvPr/>
        </p:nvSpPr>
        <p:spPr bwMode="auto">
          <a:xfrm rot="10800000">
            <a:off x="2590800" y="2057400"/>
            <a:ext cx="16764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27" name="Line 19"/>
          <p:cNvSpPr>
            <a:spLocks noChangeShapeType="1"/>
          </p:cNvSpPr>
          <p:nvPr/>
        </p:nvSpPr>
        <p:spPr bwMode="auto">
          <a:xfrm>
            <a:off x="2438400" y="3124200"/>
            <a:ext cx="19812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2" name="Line 20"/>
          <p:cNvSpPr>
            <a:spLocks noChangeShapeType="1"/>
          </p:cNvSpPr>
          <p:nvPr/>
        </p:nvSpPr>
        <p:spPr bwMode="auto">
          <a:xfrm>
            <a:off x="3429000" y="1752600"/>
            <a:ext cx="0" cy="1524000"/>
          </a:xfrm>
          <a:prstGeom prst="line">
            <a:avLst/>
          </a:prstGeom>
          <a:noFill/>
          <a:ln w="38100">
            <a:solidFill>
              <a:srgbClr val="EE242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629" name="AutoShape 21"/>
          <p:cNvSpPr>
            <a:spLocks noChangeArrowheads="1"/>
          </p:cNvSpPr>
          <p:nvPr/>
        </p:nvSpPr>
        <p:spPr bwMode="auto">
          <a:xfrm rot="10800000">
            <a:off x="7924800" y="2057400"/>
            <a:ext cx="1828800" cy="9144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>
            <a:off x="8839200" y="1752600"/>
            <a:ext cx="0" cy="1524000"/>
          </a:xfrm>
          <a:prstGeom prst="line">
            <a:avLst/>
          </a:prstGeom>
          <a:noFill/>
          <a:ln w="38100">
            <a:solidFill>
              <a:srgbClr val="5D15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32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6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3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3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8366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836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836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836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836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25" grpId="0" build="p" animBg="1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什么是函数？函数的作用？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9200" y="1676399"/>
            <a:ext cx="8839200" cy="4977493"/>
          </a:xfrm>
        </p:spPr>
        <p:txBody>
          <a:bodyPr/>
          <a:lstStyle/>
          <a:p>
            <a:r>
              <a:rPr lang="en-US" altLang="zh-CN" smtClean="0"/>
              <a:t>main()</a:t>
            </a:r>
          </a:p>
          <a:p>
            <a:pPr marL="0" indent="0">
              <a:buNone/>
            </a:pPr>
            <a:r>
              <a:rPr lang="en-US" altLang="zh-CN" smtClean="0"/>
              <a:t> scanf() printf() getchar() putchar()</a:t>
            </a:r>
          </a:p>
          <a:p>
            <a:pPr marL="0" indent="0">
              <a:buNone/>
            </a:pPr>
            <a:r>
              <a:rPr lang="en-US" altLang="zh-CN" smtClean="0"/>
              <a:t> gets() puts() strcmp() strcpy()……</a:t>
            </a:r>
          </a:p>
          <a:p>
            <a:r>
              <a:rPr lang="zh-CN" altLang="en-US" smtClean="0"/>
              <a:t>每个函数实现特定的功能</a:t>
            </a:r>
            <a:endParaRPr lang="en-US" altLang="zh-CN" smtClean="0"/>
          </a:p>
          <a:p>
            <a:pPr lvl="1"/>
            <a:r>
              <a:rPr lang="zh-CN" altLang="en-US" smtClean="0"/>
              <a:t>程序结构模块化，使程序功能清晰、明了</a:t>
            </a:r>
            <a:endParaRPr lang="en-US" altLang="zh-CN" smtClean="0"/>
          </a:p>
          <a:p>
            <a:pPr lvl="1"/>
            <a:r>
              <a:rPr lang="zh-CN" altLang="en-US" smtClean="0"/>
              <a:t>实现了程序复用，简化了代码书写</a:t>
            </a:r>
            <a:endParaRPr lang="en-US" altLang="zh-CN" smtClean="0"/>
          </a:p>
          <a:p>
            <a:pPr lvl="1"/>
            <a:r>
              <a:rPr lang="zh-CN" altLang="en-US" smtClean="0"/>
              <a:t>有利于代码维护</a:t>
            </a:r>
            <a:endParaRPr lang="en-US" altLang="zh-CN" smtClean="0"/>
          </a:p>
          <a:p>
            <a:pPr lvl="1"/>
            <a:r>
              <a:rPr lang="zh-CN" altLang="en-US" smtClean="0"/>
              <a:t>提高程序开发效率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7103" y="595196"/>
            <a:ext cx="5262137" cy="508635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b="1" smtClean="0">
                <a:solidFill>
                  <a:srgbClr val="00B050"/>
                </a:solidFill>
              </a:rPr>
              <a:t>//</a:t>
            </a:r>
            <a:r>
              <a:rPr lang="zh-CN" altLang="en-US" sz="2400" b="1" smtClean="0">
                <a:solidFill>
                  <a:srgbClr val="00B050"/>
                </a:solidFill>
              </a:rPr>
              <a:t>将</a:t>
            </a:r>
            <a:r>
              <a:rPr lang="en-US" altLang="zh-CN" sz="2400" b="1" smtClean="0">
                <a:solidFill>
                  <a:srgbClr val="00B050"/>
                </a:solidFill>
              </a:rPr>
              <a:t>n</a:t>
            </a:r>
            <a:r>
              <a:rPr lang="zh-CN" altLang="en-US" sz="2400" b="1" smtClean="0">
                <a:solidFill>
                  <a:srgbClr val="00B050"/>
                </a:solidFill>
              </a:rPr>
              <a:t>个盘子，由柱子</a:t>
            </a:r>
            <a:r>
              <a:rPr lang="en-US" altLang="zh-CN" sz="2400" b="1" smtClean="0">
                <a:solidFill>
                  <a:srgbClr val="00B050"/>
                </a:solidFill>
              </a:rPr>
              <a:t>A</a:t>
            </a:r>
            <a:r>
              <a:rPr lang="zh-CN" altLang="en-US" sz="2400" b="1" smtClean="0">
                <a:solidFill>
                  <a:srgbClr val="00B050"/>
                </a:solidFill>
              </a:rPr>
              <a:t>移到柱子</a:t>
            </a:r>
            <a:r>
              <a:rPr lang="en-US" altLang="zh-CN" sz="2400" b="1" smtClean="0">
                <a:solidFill>
                  <a:srgbClr val="00B050"/>
                </a:solidFill>
              </a:rPr>
              <a:t>C</a:t>
            </a:r>
            <a:r>
              <a:rPr lang="zh-CN" altLang="en-US" sz="2400" b="1" smtClean="0">
                <a:solidFill>
                  <a:srgbClr val="00B050"/>
                </a:solidFill>
              </a:rPr>
              <a:t>，借</a:t>
            </a:r>
            <a:r>
              <a:rPr lang="en-US" altLang="zh-CN" sz="2400" b="1" smtClean="0">
                <a:solidFill>
                  <a:srgbClr val="00B050"/>
                </a:solidFill>
              </a:rPr>
              <a:t>//</a:t>
            </a:r>
            <a:r>
              <a:rPr lang="zh-CN" altLang="en-US" sz="2400" b="1" smtClean="0">
                <a:solidFill>
                  <a:srgbClr val="00B050"/>
                </a:solidFill>
              </a:rPr>
              <a:t>助柱子</a:t>
            </a:r>
            <a:r>
              <a:rPr lang="en-US" altLang="zh-CN" sz="2400" b="1" smtClean="0">
                <a:solidFill>
                  <a:srgbClr val="00B050"/>
                </a:solidFill>
              </a:rPr>
              <a:t>B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 smtClean="0"/>
              <a:t>void Hanoi(int n, char A, char B, char C)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 smtClean="0"/>
              <a:t>{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if(n == 1)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move(A, C);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else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 smtClean="0"/>
              <a:t>	{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Hanoi(n-1, A, C, B);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move(A, C);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Hanoi(n-1,B, A, C);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}</a:t>
            </a:r>
          </a:p>
          <a:p>
            <a:pPr marL="0" indent="0">
              <a:lnSpc>
                <a:spcPts val="2500"/>
              </a:lnSpc>
              <a:buNone/>
            </a:pPr>
            <a:r>
              <a:rPr lang="en-US" altLang="zh-CN" sz="2400" smtClean="0"/>
              <a:t>}</a:t>
            </a:r>
            <a:endParaRPr lang="zh-CN" altLang="en-US" sz="2400"/>
          </a:p>
        </p:txBody>
      </p:sp>
      <p:sp>
        <p:nvSpPr>
          <p:cNvPr id="4" name="内容占位符 3"/>
          <p:cNvSpPr>
            <a:spLocks noGrp="1"/>
          </p:cNvSpPr>
          <p:nvPr>
            <p:ph sz="half" idx="10"/>
          </p:nvPr>
        </p:nvSpPr>
        <p:spPr>
          <a:xfrm>
            <a:off x="5902081" y="595196"/>
            <a:ext cx="4632106" cy="235616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b="1" smtClean="0">
                <a:solidFill>
                  <a:srgbClr val="00B050"/>
                </a:solidFill>
              </a:rPr>
              <a:t>//</a:t>
            </a:r>
            <a:r>
              <a:rPr lang="zh-CN" altLang="en-US" sz="2400" b="1" smtClean="0">
                <a:solidFill>
                  <a:srgbClr val="00B050"/>
                </a:solidFill>
              </a:rPr>
              <a:t>输出盘子移动方向，</a:t>
            </a:r>
            <a:r>
              <a:rPr lang="en-US" altLang="zh-CN" sz="2400" b="1" smtClean="0">
                <a:solidFill>
                  <a:srgbClr val="00B050"/>
                </a:solidFill>
              </a:rPr>
              <a:t>from-&gt;to</a:t>
            </a:r>
          </a:p>
          <a:p>
            <a:pPr marL="0" indent="0">
              <a:buNone/>
            </a:pPr>
            <a:r>
              <a:rPr lang="en-US" altLang="zh-CN" sz="2400" smtClean="0"/>
              <a:t>void move(char from, char to)</a:t>
            </a:r>
          </a:p>
          <a:p>
            <a:pPr marL="0" indent="0">
              <a:buNone/>
            </a:pPr>
            <a:r>
              <a:rPr lang="en-US" altLang="zh-CN" sz="2400" smtClean="0"/>
              <a:t>{</a:t>
            </a:r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printf(“%c-&gt;%c\t”, from, to);</a:t>
            </a:r>
          </a:p>
          <a:p>
            <a:pPr marL="0" indent="0">
              <a:buNone/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5" name="内容占位符 3"/>
          <p:cNvSpPr txBox="1">
            <a:spLocks/>
          </p:cNvSpPr>
          <p:nvPr/>
        </p:nvSpPr>
        <p:spPr bwMode="auto">
          <a:xfrm>
            <a:off x="5902081" y="3042889"/>
            <a:ext cx="5256574" cy="363669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5621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19812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1800" b="1" smtClean="0">
                <a:solidFill>
                  <a:srgbClr val="00B050"/>
                </a:solidFill>
              </a:rPr>
              <a:t>#include &lt;stdio.h&gt;</a:t>
            </a:r>
          </a:p>
          <a:p>
            <a:pPr marL="0" indent="0">
              <a:buFontTx/>
              <a:buNone/>
            </a:pPr>
            <a:r>
              <a:rPr lang="en-US" altLang="zh-CN" sz="1800" b="1" smtClean="0">
                <a:solidFill>
                  <a:srgbClr val="00B050"/>
                </a:solidFill>
              </a:rPr>
              <a:t>//</a:t>
            </a:r>
            <a:r>
              <a:rPr lang="zh-CN" altLang="en-US" sz="1800" b="1" smtClean="0">
                <a:solidFill>
                  <a:srgbClr val="00B050"/>
                </a:solidFill>
              </a:rPr>
              <a:t>主函数中输入需移动盘子数目</a:t>
            </a:r>
            <a:endParaRPr lang="en-US" altLang="zh-CN" sz="1800" b="1" smtClean="0">
              <a:solidFill>
                <a:srgbClr val="00B05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800" smtClean="0"/>
              <a:t>int main( )</a:t>
            </a:r>
          </a:p>
          <a:p>
            <a:pPr marL="0" indent="0">
              <a:buFontTx/>
              <a:buNone/>
            </a:pPr>
            <a:r>
              <a:rPr lang="en-US" altLang="zh-CN" sz="1800" smtClean="0"/>
              <a:t>{	int num;</a:t>
            </a:r>
          </a:p>
          <a:p>
            <a:pPr marL="0" indent="0">
              <a:buNone/>
            </a:pPr>
            <a:r>
              <a:rPr lang="en-US" altLang="zh-CN" sz="1800" smtClean="0"/>
              <a:t>	</a:t>
            </a:r>
            <a:r>
              <a:rPr lang="en-US" altLang="zh-CN" sz="1800"/>
              <a:t>void Hanoi(int n, char A, char B, char C);</a:t>
            </a:r>
          </a:p>
          <a:p>
            <a:pPr marL="0" indent="0">
              <a:buNone/>
            </a:pPr>
            <a:r>
              <a:rPr lang="en-US" altLang="zh-CN" sz="1800" smtClean="0"/>
              <a:t>	void </a:t>
            </a:r>
            <a:r>
              <a:rPr lang="en-US" altLang="zh-CN" sz="1800"/>
              <a:t>move(char from, char </a:t>
            </a:r>
            <a:r>
              <a:rPr lang="en-US" altLang="zh-CN" sz="1800"/>
              <a:t>to</a:t>
            </a:r>
            <a:r>
              <a:rPr lang="en-US" altLang="zh-CN" sz="1800" smtClean="0"/>
              <a:t>);</a:t>
            </a:r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printf(“Input the number of disks:”);</a:t>
            </a:r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scanf(“%d”, &amp;num);</a:t>
            </a:r>
          </a:p>
          <a:p>
            <a:pPr marL="0" indent="0"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printf(“The steps to move %d disks:\n”, num);</a:t>
            </a:r>
          </a:p>
          <a:p>
            <a:pPr marL="0" indent="0">
              <a:buFontTx/>
              <a:buNone/>
            </a:pPr>
            <a:r>
              <a:rPr lang="en-US" altLang="zh-CN" sz="1800"/>
              <a:t>	</a:t>
            </a:r>
            <a:r>
              <a:rPr lang="en-US" altLang="zh-CN" sz="1800" smtClean="0"/>
              <a:t>Hanoi(num, ‘A’, ’B’, ’C’);</a:t>
            </a:r>
          </a:p>
          <a:p>
            <a:pPr marL="0" indent="0">
              <a:buFontTx/>
              <a:buNone/>
            </a:pPr>
            <a:r>
              <a:rPr lang="en-US" altLang="zh-CN" sz="1800" smtClean="0"/>
              <a:t>}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3028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18946"/>
            <a:ext cx="12192000" cy="875836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ffectLst/>
              </a:rPr>
              <a:t>统计汉诺塔盘子移动次数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sz="half" idx="1"/>
          </p:nvPr>
        </p:nvSpPr>
        <p:spPr>
          <a:xfrm>
            <a:off x="2438399" y="684872"/>
            <a:ext cx="6817113" cy="6164301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b="1" smtClean="0">
                <a:solidFill>
                  <a:srgbClr val="00B050"/>
                </a:solidFill>
              </a:rPr>
              <a:t>//</a:t>
            </a:r>
            <a:r>
              <a:rPr lang="zh-CN" altLang="en-US" sz="2400" b="1" smtClean="0">
                <a:solidFill>
                  <a:srgbClr val="00B050"/>
                </a:solidFill>
              </a:rPr>
              <a:t>将</a:t>
            </a:r>
            <a:r>
              <a:rPr lang="en-US" altLang="zh-CN" sz="2400" b="1" smtClean="0">
                <a:solidFill>
                  <a:srgbClr val="00B050"/>
                </a:solidFill>
              </a:rPr>
              <a:t>n</a:t>
            </a:r>
            <a:r>
              <a:rPr lang="zh-CN" altLang="en-US" sz="2400" b="1" smtClean="0">
                <a:solidFill>
                  <a:srgbClr val="00B050"/>
                </a:solidFill>
              </a:rPr>
              <a:t>个盘子，由柱子</a:t>
            </a:r>
            <a:r>
              <a:rPr lang="en-US" altLang="zh-CN" sz="2400" b="1" smtClean="0">
                <a:solidFill>
                  <a:srgbClr val="00B050"/>
                </a:solidFill>
              </a:rPr>
              <a:t>A</a:t>
            </a:r>
            <a:r>
              <a:rPr lang="zh-CN" altLang="en-US" sz="2400" b="1" smtClean="0">
                <a:solidFill>
                  <a:srgbClr val="00B050"/>
                </a:solidFill>
              </a:rPr>
              <a:t>移到柱子</a:t>
            </a:r>
            <a:r>
              <a:rPr lang="en-US" altLang="zh-CN" sz="2400" b="1" smtClean="0">
                <a:solidFill>
                  <a:srgbClr val="00B050"/>
                </a:solidFill>
              </a:rPr>
              <a:t>C</a:t>
            </a:r>
            <a:r>
              <a:rPr lang="zh-CN" altLang="en-US" sz="2400" b="1" smtClean="0">
                <a:solidFill>
                  <a:srgbClr val="00B050"/>
                </a:solidFill>
              </a:rPr>
              <a:t>，借助柱子</a:t>
            </a:r>
            <a:r>
              <a:rPr lang="en-US" altLang="zh-CN" sz="2400" b="1" smtClean="0">
                <a:solidFill>
                  <a:srgbClr val="00B050"/>
                </a:solidFill>
              </a:rPr>
              <a:t>B</a:t>
            </a:r>
            <a:r>
              <a:rPr lang="zh-CN" altLang="en-US" sz="2400" b="1" smtClean="0">
                <a:solidFill>
                  <a:srgbClr val="00B050"/>
                </a:solidFill>
              </a:rPr>
              <a:t>，</a:t>
            </a:r>
            <a:endParaRPr lang="en-US" altLang="zh-CN" sz="2400" b="1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sz="2400" b="1" smtClean="0">
                <a:solidFill>
                  <a:srgbClr val="00B050"/>
                </a:solidFill>
              </a:rPr>
              <a:t>//</a:t>
            </a:r>
            <a:r>
              <a:rPr lang="zh-CN" altLang="en-US" sz="2400" b="1" smtClean="0">
                <a:solidFill>
                  <a:srgbClr val="00B050"/>
                </a:solidFill>
              </a:rPr>
              <a:t>函数返回值返回盘子移动次数</a:t>
            </a:r>
            <a:endParaRPr lang="en-US" altLang="zh-CN" sz="2400" b="1" smtClean="0">
              <a:solidFill>
                <a:srgbClr val="00B050"/>
              </a:solidFill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 smtClean="0"/>
              <a:t>double HanoiTimes(int n, char A, char B, char C)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 smtClean="0"/>
              <a:t>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double times = 0;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if(n == 1)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{	move(A, C);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	times++;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}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else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 smtClean="0"/>
              <a:t>	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times =Hanoi(n-1, A, C, B);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move(A, C);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times++;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	times += Hanoi(n-1,B, A, C);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}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return times;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 smtClean="0"/>
              <a:t>}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634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数组做函数参数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数组元素做函数实参</a:t>
            </a:r>
            <a:endParaRPr lang="en-US" altLang="zh-CN" smtClean="0"/>
          </a:p>
          <a:p>
            <a:r>
              <a:rPr lang="zh-CN" altLang="en-US" smtClean="0"/>
              <a:t>数组名做函数参数</a:t>
            </a:r>
            <a:endParaRPr lang="en-US" altLang="zh-CN" smtClean="0"/>
          </a:p>
          <a:p>
            <a:pPr lvl="1"/>
            <a:r>
              <a:rPr lang="zh-CN" altLang="en-US" smtClean="0"/>
              <a:t>数组名做函数实参</a:t>
            </a:r>
            <a:endParaRPr lang="en-US" altLang="zh-CN" smtClean="0"/>
          </a:p>
          <a:p>
            <a:pPr marL="457200" lvl="1" indent="0">
              <a:buNone/>
            </a:pPr>
            <a:r>
              <a:rPr lang="zh-CN" altLang="en-US" smtClean="0"/>
              <a:t>如</a:t>
            </a:r>
            <a:r>
              <a:rPr lang="en-US" altLang="zh-CN" smtClean="0"/>
              <a:t>gets(str),puts(str)</a:t>
            </a:r>
            <a:endParaRPr lang="en-US" altLang="zh-CN"/>
          </a:p>
          <a:p>
            <a:pPr lvl="1"/>
            <a:r>
              <a:rPr lang="zh-CN" altLang="en-US" smtClean="0"/>
              <a:t>数组名做函数形参</a:t>
            </a:r>
            <a:endParaRPr lang="en-US" altLang="zh-CN" smtClean="0"/>
          </a:p>
          <a:p>
            <a:pPr marL="457200" lvl="1" indent="0">
              <a:buNone/>
            </a:pPr>
            <a:r>
              <a:rPr lang="zh-CN" altLang="en-US"/>
              <a:t>等价</a:t>
            </a:r>
            <a:r>
              <a:rPr lang="zh-CN" altLang="en-US" smtClean="0"/>
              <a:t>于指针变量做形参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2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029" y="828907"/>
            <a:ext cx="8839200" cy="2494156"/>
          </a:xfrm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7.11 </a:t>
            </a:r>
            <a:r>
              <a:rPr lang="zh-CN" altLang="en-US" smtClean="0"/>
              <a:t>有</a:t>
            </a:r>
            <a:r>
              <a:rPr lang="zh-CN" altLang="en-US"/>
              <a:t>一个一维数组</a:t>
            </a:r>
            <a:r>
              <a:rPr lang="en-US" altLang="zh-CN"/>
              <a:t>score</a:t>
            </a:r>
            <a:r>
              <a:rPr lang="zh-CN" altLang="en-US" smtClean="0"/>
              <a:t>，存放</a:t>
            </a:r>
            <a:r>
              <a:rPr lang="en-US" altLang="zh-CN"/>
              <a:t>10</a:t>
            </a:r>
            <a:r>
              <a:rPr lang="zh-CN" altLang="en-US"/>
              <a:t>个学生</a:t>
            </a:r>
            <a:r>
              <a:rPr lang="zh-CN" altLang="en-US"/>
              <a:t>成绩</a:t>
            </a:r>
            <a:r>
              <a:rPr lang="zh-CN" altLang="en-US" smtClean="0"/>
              <a:t>，编写函数求</a:t>
            </a:r>
            <a:r>
              <a:rPr lang="zh-CN" altLang="en-US"/>
              <a:t>平均</a:t>
            </a:r>
            <a:r>
              <a:rPr lang="zh-CN" altLang="en-US"/>
              <a:t>成绩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学生数不同怎么办？需要不同的学生数定义不同的求平均成绩函数吗？</a:t>
            </a:r>
            <a:endParaRPr lang="zh-CN" altLang="en-US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182029" y="3471746"/>
            <a:ext cx="8839200" cy="150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600" kern="120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3200" kern="120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800" kern="120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5621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400" kern="120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1981200" indent="-228600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000" kern="120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例 </a:t>
            </a:r>
            <a:r>
              <a:rPr lang="en-US" altLang="zh-CN"/>
              <a:t>7.13 </a:t>
            </a:r>
            <a:r>
              <a:rPr lang="zh-CN" altLang="en-US" smtClean="0"/>
              <a:t>用</a:t>
            </a:r>
            <a:r>
              <a:rPr lang="zh-CN" altLang="en-US"/>
              <a:t>选择法对数组中</a:t>
            </a:r>
            <a:r>
              <a:rPr lang="en-US" altLang="zh-CN"/>
              <a:t>10</a:t>
            </a:r>
            <a:r>
              <a:rPr lang="zh-CN" altLang="en-US"/>
              <a:t>个整数按</a:t>
            </a:r>
            <a:r>
              <a:rPr lang="zh-CN" altLang="en-US"/>
              <a:t>由小到大</a:t>
            </a:r>
            <a:r>
              <a:rPr lang="zh-CN" altLang="en-US" smtClean="0"/>
              <a:t>排序。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多维数组做函数参数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8907" y="1619250"/>
            <a:ext cx="10534185" cy="3886200"/>
          </a:xfrm>
        </p:spPr>
        <p:txBody>
          <a:bodyPr/>
          <a:lstStyle/>
          <a:p>
            <a:r>
              <a:rPr lang="zh-CN" altLang="en-US" smtClean="0"/>
              <a:t>多维数组元素做函数实参</a:t>
            </a:r>
            <a:endParaRPr lang="en-US" altLang="zh-CN" smtClean="0"/>
          </a:p>
          <a:p>
            <a:r>
              <a:rPr lang="zh-CN" altLang="en-US" smtClean="0"/>
              <a:t>多维数组名做函数参数</a:t>
            </a:r>
            <a:endParaRPr lang="en-US" altLang="zh-CN" smtClean="0"/>
          </a:p>
          <a:p>
            <a:pPr lvl="1"/>
            <a:r>
              <a:rPr lang="zh-CN" altLang="en-US" smtClean="0"/>
              <a:t>形参</a:t>
            </a:r>
            <a:r>
              <a:rPr lang="zh-CN" altLang="en-US"/>
              <a:t>数组可以指定每一维</a:t>
            </a:r>
            <a:r>
              <a:rPr lang="zh-CN" altLang="en-US"/>
              <a:t>大小 </a:t>
            </a:r>
            <a:r>
              <a:rPr lang="en-US" altLang="zh-CN" smtClean="0"/>
              <a:t>,</a:t>
            </a:r>
            <a:r>
              <a:rPr lang="zh-CN" altLang="en-US" smtClean="0"/>
              <a:t>也可</a:t>
            </a:r>
            <a:r>
              <a:rPr lang="zh-CN" altLang="en-US"/>
              <a:t>省略第一</a:t>
            </a:r>
            <a:r>
              <a:rPr lang="zh-CN" altLang="en-US"/>
              <a:t>维</a:t>
            </a:r>
            <a:r>
              <a:rPr lang="zh-CN" altLang="en-US" smtClean="0"/>
              <a:t>大小</a:t>
            </a:r>
            <a:endParaRPr lang="en-US" altLang="zh-CN" smtClean="0"/>
          </a:p>
          <a:p>
            <a:pPr lvl="1"/>
            <a:r>
              <a:rPr lang="zh-CN" altLang="en-US" smtClean="0"/>
              <a:t>例 编写函数返回二维数组</a:t>
            </a:r>
            <a:r>
              <a:rPr lang="en-US" altLang="zh-CN" smtClean="0"/>
              <a:t>array[3][4]</a:t>
            </a:r>
            <a:r>
              <a:rPr lang="zh-CN" altLang="en-US" smtClean="0"/>
              <a:t>中最大元素值。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0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局部变量和全局变量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1502" y="1408770"/>
            <a:ext cx="10288860" cy="5334001"/>
          </a:xfrm>
        </p:spPr>
        <p:txBody>
          <a:bodyPr/>
          <a:lstStyle/>
          <a:p>
            <a:r>
              <a:rPr lang="zh-CN" altLang="en-US" sz="3200" smtClean="0"/>
              <a:t>局部变量</a:t>
            </a:r>
            <a:endParaRPr lang="en-US" altLang="zh-CN" sz="3200"/>
          </a:p>
          <a:p>
            <a:pPr marL="457200" lvl="1" indent="0">
              <a:buNone/>
            </a:pPr>
            <a:r>
              <a:rPr lang="zh-CN" altLang="en-US" sz="2800" smtClean="0"/>
              <a:t>在一个函数内部定义的变量</a:t>
            </a:r>
            <a:endParaRPr lang="en-US" altLang="zh-CN" sz="2800" smtClean="0"/>
          </a:p>
          <a:p>
            <a:pPr lvl="1"/>
            <a:r>
              <a:rPr lang="zh-CN" altLang="en-US" sz="2800"/>
              <a:t>只</a:t>
            </a:r>
            <a:r>
              <a:rPr lang="zh-CN" altLang="en-US" sz="2800" smtClean="0"/>
              <a:t>在本函数范围内有效，即只有在本函数内才能使用这些变量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形参也是局部变量</a:t>
            </a:r>
            <a:endParaRPr lang="en-US" altLang="zh-CN" sz="2800" smtClean="0"/>
          </a:p>
          <a:p>
            <a:pPr marL="628650" indent="-571500"/>
            <a:r>
              <a:rPr lang="zh-CN" altLang="en-US" sz="3200" smtClean="0"/>
              <a:t>全局变量</a:t>
            </a:r>
            <a:endParaRPr lang="en-US" altLang="zh-CN" sz="3200" smtClean="0"/>
          </a:p>
          <a:p>
            <a:pPr marL="457200" lvl="1" indent="0">
              <a:buNone/>
            </a:pPr>
            <a:r>
              <a:rPr lang="zh-CN" altLang="en-US" sz="2800" smtClean="0"/>
              <a:t>函数之外定义的变量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为本文件中函数共用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作用范围：从定义开始到本源文件结束</a:t>
            </a:r>
            <a:endParaRPr lang="en-US" altLang="zh-CN" sz="2800" smtClean="0"/>
          </a:p>
          <a:p>
            <a:pPr lvl="1"/>
            <a:r>
              <a:rPr lang="zh-CN" altLang="en-US" sz="2800" smtClean="0"/>
              <a:t>若全局变量和局部变量同名，则全局变量被屏蔽</a:t>
            </a:r>
            <a:endParaRPr lang="en-US" altLang="zh-CN" sz="2800" smtClean="0"/>
          </a:p>
          <a:p>
            <a:pPr lvl="1"/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6291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064" y="1431471"/>
            <a:ext cx="11617779" cy="5214258"/>
          </a:xfrm>
        </p:spPr>
        <p:txBody>
          <a:bodyPr/>
          <a:lstStyle/>
          <a:p>
            <a:pPr algn="just"/>
            <a:r>
              <a:rPr lang="zh-CN" altLang="en-US" sz="2400" b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函数类型 函数名</a:t>
            </a:r>
            <a:r>
              <a:rPr lang="en-US" altLang="zh-CN" sz="2400" b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400" b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参数类型 形参名，参数类型 形参名，参数类型 形参</a:t>
            </a:r>
            <a:r>
              <a:rPr lang="zh-CN" altLang="en-US" sz="2400" b="1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名</a:t>
            </a:r>
            <a:r>
              <a:rPr lang="en-US" altLang="zh-CN" sz="2400" b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</a:p>
          <a:p>
            <a:pPr marL="0" indent="0" algn="just">
              <a:buNone/>
            </a:pPr>
            <a:r>
              <a:rPr lang="en-US" altLang="zh-CN" sz="2800" b="1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b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400" b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{</a:t>
            </a:r>
          </a:p>
          <a:p>
            <a:pPr marL="0" indent="0" algn="just">
              <a:buNone/>
            </a:pPr>
            <a:r>
              <a:rPr lang="en-US" altLang="zh-CN" sz="2400" b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		</a:t>
            </a:r>
            <a:r>
              <a:rPr lang="zh-CN" altLang="en-US" sz="2400" b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函数体</a:t>
            </a:r>
            <a:endParaRPr lang="en-US" altLang="zh-CN" sz="2400" b="1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 algn="just">
              <a:buNone/>
            </a:pPr>
            <a:r>
              <a:rPr lang="en-US" altLang="zh-CN" sz="2400" b="1" smtClean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}</a:t>
            </a:r>
          </a:p>
          <a:p>
            <a:pPr algn="just"/>
            <a:r>
              <a:rPr lang="zh-CN" altLang="en-US" sz="2800" smtClean="0"/>
              <a:t>函数类型：函数返回值类型，如果</a:t>
            </a:r>
            <a:r>
              <a:rPr lang="en-US" altLang="zh-CN" sz="2800" smtClean="0"/>
              <a:t>return</a:t>
            </a:r>
            <a:r>
              <a:rPr lang="zh-CN" altLang="en-US" sz="2800" smtClean="0"/>
              <a:t>语句中返回值类型和函数类型不一致，系统会自动进行类型转换</a:t>
            </a:r>
            <a:endParaRPr lang="en-US" altLang="zh-CN" sz="2800" smtClean="0"/>
          </a:p>
          <a:p>
            <a:pPr marL="0" indent="0" algn="just">
              <a:buNone/>
            </a:pPr>
            <a:r>
              <a:rPr lang="en-US" altLang="zh-CN" sz="2800"/>
              <a:t> </a:t>
            </a:r>
            <a:r>
              <a:rPr lang="en-US" altLang="zh-CN" sz="2800" smtClean="0"/>
              <a:t> </a:t>
            </a:r>
            <a:r>
              <a:rPr lang="zh-CN" altLang="en-US" sz="2800" smtClean="0"/>
              <a:t>函数中</a:t>
            </a:r>
            <a:r>
              <a:rPr lang="en-US" altLang="zh-CN" sz="2800" smtClean="0"/>
              <a:t>return</a:t>
            </a:r>
            <a:r>
              <a:rPr lang="zh-CN" altLang="en-US" sz="2800" smtClean="0"/>
              <a:t>语句可以有多条，但</a:t>
            </a:r>
            <a:r>
              <a:rPr lang="zh-CN" altLang="en-US" sz="2800" smtClean="0">
                <a:solidFill>
                  <a:srgbClr val="FF0000"/>
                </a:solidFill>
              </a:rPr>
              <a:t>函数的返回值只能有</a:t>
            </a:r>
            <a:r>
              <a:rPr lang="en-US" altLang="zh-CN" sz="2800" smtClean="0">
                <a:solidFill>
                  <a:srgbClr val="FF0000"/>
                </a:solidFill>
              </a:rPr>
              <a:t>1</a:t>
            </a:r>
            <a:r>
              <a:rPr lang="zh-CN" altLang="en-US" sz="2800" smtClean="0">
                <a:solidFill>
                  <a:srgbClr val="FF0000"/>
                </a:solidFill>
              </a:rPr>
              <a:t>个或</a:t>
            </a:r>
            <a:r>
              <a:rPr lang="en-US" altLang="zh-CN" sz="2800" smtClean="0">
                <a:solidFill>
                  <a:srgbClr val="FF0000"/>
                </a:solidFill>
              </a:rPr>
              <a:t>0</a:t>
            </a:r>
            <a:r>
              <a:rPr lang="zh-CN" altLang="en-US" sz="2800" smtClean="0">
                <a:solidFill>
                  <a:srgbClr val="FF0000"/>
                </a:solidFill>
              </a:rPr>
              <a:t>个</a:t>
            </a:r>
            <a:r>
              <a:rPr lang="zh-CN" altLang="en-US" sz="2800" smtClean="0"/>
              <a:t>（</a:t>
            </a:r>
            <a:r>
              <a:rPr lang="en-US" altLang="zh-CN" sz="2800" smtClean="0"/>
              <a:t>void</a:t>
            </a:r>
            <a:r>
              <a:rPr lang="zh-CN" altLang="en-US" sz="2800" smtClean="0"/>
              <a:t>类型函数没有返回值</a:t>
            </a:r>
            <a:r>
              <a:rPr lang="en-US" altLang="zh-CN" sz="2800" smtClean="0"/>
              <a:t>)</a:t>
            </a:r>
          </a:p>
          <a:p>
            <a:pPr algn="just"/>
            <a:r>
              <a:rPr lang="zh-CN" altLang="en-US" sz="2800"/>
              <a:t>函数</a:t>
            </a:r>
            <a:r>
              <a:rPr lang="zh-CN" altLang="en-US" sz="2800" smtClean="0"/>
              <a:t>名符合标识符定义</a:t>
            </a:r>
            <a:endParaRPr lang="en-US" altLang="zh-CN" sz="2800" smtClean="0"/>
          </a:p>
          <a:p>
            <a:pPr algn="just"/>
            <a:r>
              <a:rPr lang="zh-CN" altLang="en-US" sz="2800" smtClean="0"/>
              <a:t>形参：是形式参数的简称，型参数目为</a:t>
            </a:r>
            <a:r>
              <a:rPr lang="en-US" altLang="zh-CN" sz="2800" smtClean="0"/>
              <a:t>0</a:t>
            </a:r>
            <a:r>
              <a:rPr lang="zh-CN" altLang="en-US" sz="2800" smtClean="0"/>
              <a:t>，称为无参函数，否则为有参函数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 bwMode="auto">
          <a:xfrm>
            <a:off x="726621" y="1431471"/>
            <a:ext cx="10213522" cy="18669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514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定义函数求斐不那切数列前</a:t>
            </a:r>
            <a:r>
              <a:rPr lang="en-US" altLang="zh-CN" smtClean="0"/>
              <a:t>n</a:t>
            </a:r>
            <a:r>
              <a:rPr lang="zh-CN" altLang="en-US" smtClean="0"/>
              <a:t>项的和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000"/>
              </a:lnSpc>
              <a:buNone/>
            </a:pPr>
            <a:r>
              <a:rPr lang="en-US" altLang="zh-CN" sz="2400" smtClean="0">
                <a:latin typeface="+mn-lt"/>
              </a:rPr>
              <a:t> double FibonacciSumN(int n)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 smtClean="0">
                <a:latin typeface="+mn-lt"/>
              </a:rPr>
              <a:t>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double sum = 0, </a:t>
            </a:r>
            <a:r>
              <a:rPr lang="en-US" altLang="zh-CN" sz="2400" smtClean="0"/>
              <a:t>f0=0, f1=1,f2</a:t>
            </a:r>
            <a:r>
              <a:rPr lang="en-US" altLang="zh-CN" sz="2400" smtClean="0">
                <a:latin typeface="+mn-lt"/>
              </a:rPr>
              <a:t>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int i 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for(i = 1; i &lt;= n; i++)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	sum += f1;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	f2 = f0+ f1;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	f0 = f1;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	f1 = f2;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}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	</a:t>
            </a:r>
            <a:r>
              <a:rPr lang="en-US" altLang="zh-CN" sz="2400" smtClean="0">
                <a:latin typeface="+mn-lt"/>
              </a:rPr>
              <a:t>return sum;</a:t>
            </a:r>
          </a:p>
          <a:p>
            <a:pPr marL="0" indent="0">
              <a:lnSpc>
                <a:spcPts val="2000"/>
              </a:lnSpc>
              <a:buNone/>
            </a:pPr>
            <a:r>
              <a:rPr lang="en-US" altLang="zh-CN" sz="2400">
                <a:latin typeface="+mn-lt"/>
              </a:rPr>
              <a:t>}</a:t>
            </a:r>
            <a:endParaRPr lang="en-US" altLang="zh-CN" sz="2400" smtClean="0">
              <a:latin typeface="+mn-lt"/>
            </a:endParaRPr>
          </a:p>
          <a:p>
            <a:pPr marL="0" indent="0">
              <a:lnSpc>
                <a:spcPts val="2000"/>
              </a:lnSpc>
              <a:buNone/>
            </a:pPr>
            <a:endParaRPr lang="en-US" altLang="zh-CN" sz="2400" smtClean="0">
              <a:latin typeface="+mn-lt"/>
            </a:endParaRPr>
          </a:p>
          <a:p>
            <a:pPr marL="0" indent="0">
              <a:lnSpc>
                <a:spcPts val="2000"/>
              </a:lnSpc>
              <a:buNone/>
            </a:pPr>
            <a:endParaRPr lang="zh-CN" alt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01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373" y="1676399"/>
            <a:ext cx="11505459" cy="4964097"/>
          </a:xfrm>
        </p:spPr>
        <p:txBody>
          <a:bodyPr/>
          <a:lstStyle/>
          <a:p>
            <a:r>
              <a:rPr lang="zh-CN" altLang="en-US" sz="3200" b="1" smtClean="0"/>
              <a:t>函数先定义后使用</a:t>
            </a:r>
            <a:endParaRPr lang="en-US" altLang="zh-CN" sz="3200" b="1" smtClean="0"/>
          </a:p>
          <a:p>
            <a:r>
              <a:rPr lang="zh-CN" altLang="en-US" sz="3200" b="1" smtClean="0"/>
              <a:t>如果函数的定义在调用的后面，调用时需要先声明函数原型</a:t>
            </a:r>
            <a:endParaRPr lang="en-US" altLang="zh-CN" sz="3200" b="1" smtClean="0"/>
          </a:p>
          <a:p>
            <a:pPr lvl="1"/>
            <a:r>
              <a:rPr lang="zh-CN" altLang="en-US" sz="2400"/>
              <a:t>函数</a:t>
            </a:r>
            <a:r>
              <a:rPr lang="zh-CN" altLang="en-US" sz="2400" smtClean="0"/>
              <a:t>类型 函数名</a:t>
            </a:r>
            <a:r>
              <a:rPr lang="en-US" altLang="zh-CN" sz="2400" smtClean="0"/>
              <a:t>(</a:t>
            </a:r>
            <a:r>
              <a:rPr lang="zh-CN" altLang="en-US" sz="2400" smtClean="0"/>
              <a:t>参数类型 形参名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，参数类型 形参名</a:t>
            </a:r>
            <a:r>
              <a:rPr lang="en-US" altLang="zh-CN" sz="2400" smtClean="0"/>
              <a:t>2</a:t>
            </a:r>
            <a:r>
              <a:rPr lang="zh-CN" altLang="en-US" sz="2400" smtClean="0"/>
              <a:t>，参数类型 形参名</a:t>
            </a:r>
            <a:r>
              <a:rPr lang="en-US" altLang="zh-CN" sz="2400" smtClean="0"/>
              <a:t>3);</a:t>
            </a:r>
          </a:p>
          <a:p>
            <a:pPr lvl="1"/>
            <a:r>
              <a:rPr lang="zh-CN" altLang="en-US" sz="2400"/>
              <a:t>函数类型 函数名</a:t>
            </a:r>
            <a:r>
              <a:rPr lang="en-US" altLang="zh-CN" sz="2400"/>
              <a:t>(</a:t>
            </a:r>
            <a:r>
              <a:rPr lang="zh-CN" altLang="en-US" sz="2400"/>
              <a:t>参数类型 </a:t>
            </a:r>
            <a:r>
              <a:rPr lang="zh-CN" altLang="en-US" sz="2400" smtClean="0"/>
              <a:t>，</a:t>
            </a:r>
            <a:r>
              <a:rPr lang="zh-CN" altLang="en-US" sz="2400"/>
              <a:t>参数类型 </a:t>
            </a:r>
            <a:r>
              <a:rPr lang="zh-CN" altLang="en-US" sz="2400" smtClean="0"/>
              <a:t>，</a:t>
            </a:r>
            <a:r>
              <a:rPr lang="zh-CN" altLang="en-US" sz="2400"/>
              <a:t>参数</a:t>
            </a:r>
            <a:r>
              <a:rPr lang="zh-CN" altLang="en-US" sz="2400" smtClean="0"/>
              <a:t>类型</a:t>
            </a:r>
            <a:r>
              <a:rPr lang="en-US" altLang="zh-CN" sz="2400" smtClean="0"/>
              <a:t>);</a:t>
            </a:r>
          </a:p>
          <a:p>
            <a:r>
              <a:rPr lang="zh-CN" altLang="en-US" sz="2800" smtClean="0"/>
              <a:t>函数调用：函数</a:t>
            </a:r>
            <a:r>
              <a:rPr lang="zh-CN" altLang="en-US" sz="2800"/>
              <a:t>名</a:t>
            </a:r>
            <a:r>
              <a:rPr lang="en-US" altLang="zh-CN" sz="2800"/>
              <a:t>(</a:t>
            </a:r>
            <a:r>
              <a:rPr lang="zh-CN" altLang="en-US" sz="2800" smtClean="0"/>
              <a:t>实参表列</a:t>
            </a:r>
            <a:r>
              <a:rPr lang="en-US" altLang="zh-CN" sz="2800" smtClean="0"/>
              <a:t>)</a:t>
            </a:r>
          </a:p>
          <a:p>
            <a:pPr lvl="1"/>
            <a:r>
              <a:rPr lang="zh-CN" altLang="en-US" sz="2400" smtClean="0"/>
              <a:t>函数语句：</a:t>
            </a:r>
            <a:r>
              <a:rPr lang="en-US" altLang="zh-CN" sz="2400" smtClean="0">
                <a:latin typeface="+mn-lt"/>
              </a:rPr>
              <a:t>scanf(“%d”,&amp;a);</a:t>
            </a:r>
          </a:p>
          <a:p>
            <a:pPr lvl="1"/>
            <a:r>
              <a:rPr lang="zh-CN" altLang="en-US" sz="2400" smtClean="0"/>
              <a:t>函数表达式：</a:t>
            </a:r>
            <a:r>
              <a:rPr lang="en-US" altLang="zh-CN" sz="2400" smtClean="0">
                <a:latin typeface="+mn-lt"/>
              </a:rPr>
              <a:t>if( strcmp(str1, str2) ==0 ) printf( “str1==str2”); </a:t>
            </a:r>
          </a:p>
          <a:p>
            <a:pPr lvl="1"/>
            <a:r>
              <a:rPr lang="zh-CN" altLang="en-US" sz="2400" smtClean="0">
                <a:latin typeface="+mn-lt"/>
              </a:rPr>
              <a:t>函数调用做函数参数：</a:t>
            </a:r>
            <a:r>
              <a:rPr lang="en-US" altLang="zh-CN" sz="2400"/>
              <a:t>printf(“%d\n”,strcmp(“people”,”person”));</a:t>
            </a:r>
          </a:p>
          <a:p>
            <a:pPr lvl="1"/>
            <a:endParaRPr lang="en-US" altLang="zh-CN" sz="240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00170" y="1076234"/>
            <a:ext cx="6516915" cy="1218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400" smtClean="0">
                <a:solidFill>
                  <a:srgbClr val="FF0000"/>
                </a:solidFill>
              </a:rPr>
              <a:t>不需要声明函数原型的情况</a:t>
            </a:r>
            <a:r>
              <a:rPr lang="zh-CN" altLang="en-US" sz="2400" smtClean="0"/>
              <a:t>：</a:t>
            </a:r>
            <a:endParaRPr lang="en-US" altLang="zh-CN" sz="2400" smtClean="0"/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/>
              <a:t>当被调函数的定义出现在主调函数调用之前</a:t>
            </a:r>
            <a:endParaRPr lang="en-US" altLang="zh-CN" sz="2400" smtClean="0"/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u"/>
            </a:pPr>
            <a:r>
              <a:rPr lang="zh-CN" altLang="en-US" sz="2400" smtClean="0"/>
              <a:t>被调函数类型是</a:t>
            </a:r>
            <a:r>
              <a:rPr lang="en-US" altLang="zh-CN" sz="2400" smtClean="0"/>
              <a:t>char</a:t>
            </a:r>
            <a:r>
              <a:rPr lang="zh-CN" altLang="en-US" sz="2400" smtClean="0"/>
              <a:t>或</a:t>
            </a:r>
            <a:r>
              <a:rPr lang="en-US" altLang="zh-CN" sz="2400" smtClean="0"/>
              <a:t>int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989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函数调用过程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3504" y="1661444"/>
            <a:ext cx="9974609" cy="3886200"/>
          </a:xfrm>
        </p:spPr>
        <p:txBody>
          <a:bodyPr/>
          <a:lstStyle/>
          <a:p>
            <a:r>
              <a:rPr lang="zh-CN" altLang="en-US" sz="2800" smtClean="0">
                <a:latin typeface="+mn-lt"/>
              </a:rPr>
              <a:t>遇到函数调用语句，实参值传递给形参，转向被调函数执行</a:t>
            </a:r>
            <a:endParaRPr lang="en-US" altLang="zh-CN" sz="2800" smtClean="0">
              <a:latin typeface="+mn-lt"/>
            </a:endParaRPr>
          </a:p>
          <a:p>
            <a:r>
              <a:rPr lang="zh-CN" altLang="en-US" sz="2800">
                <a:latin typeface="+mn-lt"/>
              </a:rPr>
              <a:t>被</a:t>
            </a:r>
            <a:r>
              <a:rPr lang="zh-CN" altLang="en-US" sz="2800" smtClean="0">
                <a:latin typeface="+mn-lt"/>
              </a:rPr>
              <a:t>调函数执行结束，返回到主调函数中被调用处</a:t>
            </a:r>
            <a:endParaRPr lang="en-US" altLang="zh-CN" sz="2800" smtClean="0">
              <a:latin typeface="+mn-lt"/>
            </a:endParaRPr>
          </a:p>
          <a:p>
            <a:pPr marL="0" indent="0">
              <a:buNone/>
            </a:pPr>
            <a:r>
              <a:rPr lang="en-US" altLang="zh-CN" sz="2800" smtClean="0">
                <a:solidFill>
                  <a:schemeClr val="tx1"/>
                </a:solidFill>
                <a:latin typeface="+mn-lt"/>
              </a:rPr>
              <a:t>#include&lt;stdio.h&gt;</a:t>
            </a:r>
          </a:p>
          <a:p>
            <a:pPr marL="0" indent="0">
              <a:buNone/>
            </a:pPr>
            <a:r>
              <a:rPr lang="en-US" altLang="zh-CN" sz="2800" smtClean="0">
                <a:solidFill>
                  <a:schemeClr val="tx1"/>
                </a:solidFill>
                <a:latin typeface="+mn-lt"/>
              </a:rPr>
              <a:t>int main()</a:t>
            </a:r>
          </a:p>
          <a:p>
            <a:pPr marL="0" indent="0">
              <a:buNone/>
            </a:pPr>
            <a:r>
              <a:rPr lang="en-US" altLang="zh-CN" sz="280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zh-CN" sz="2800" smtClean="0">
                <a:solidFill>
                  <a:schemeClr val="tx1"/>
                </a:solidFill>
                <a:latin typeface="+mn-lt"/>
              </a:rPr>
              <a:t>double FibonacciSumN(int n);  //</a:t>
            </a:r>
            <a:r>
              <a:rPr lang="zh-CN" altLang="en-US" sz="2800" smtClean="0">
                <a:solidFill>
                  <a:schemeClr val="tx1"/>
                </a:solidFill>
                <a:latin typeface="+mn-lt"/>
              </a:rPr>
              <a:t>函数原型声明</a:t>
            </a:r>
            <a:endParaRPr lang="en-US" altLang="zh-CN" sz="2800" smtClean="0">
              <a:solidFill>
                <a:schemeClr val="tx1"/>
              </a:solidFill>
              <a:latin typeface="+mn-lt"/>
            </a:endParaRPr>
          </a:p>
          <a:p>
            <a:pPr marL="0" indent="0">
              <a:buNone/>
            </a:pPr>
            <a:r>
              <a:rPr lang="en-US" altLang="zh-CN" sz="280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zh-CN" sz="2800" smtClean="0">
                <a:solidFill>
                  <a:schemeClr val="tx1"/>
                </a:solidFill>
                <a:latin typeface="+mn-lt"/>
              </a:rPr>
              <a:t>printf(“sum = %.0f\n”, FibonacciSumN(10) );</a:t>
            </a:r>
          </a:p>
          <a:p>
            <a:pPr marL="0" indent="0">
              <a:buNone/>
            </a:pPr>
            <a:r>
              <a:rPr lang="en-US" altLang="zh-CN" sz="2800" smtClean="0">
                <a:solidFill>
                  <a:schemeClr val="tx1"/>
                </a:solidFill>
                <a:latin typeface="+mn-lt"/>
              </a:rPr>
              <a:t>}</a:t>
            </a:r>
            <a:endParaRPr lang="zh-CN" altLang="en-US" sz="280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1" y="1519198"/>
            <a:ext cx="6681530" cy="50364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992" y="2879715"/>
            <a:ext cx="1968636" cy="5093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直接箭头连接符 8"/>
          <p:cNvCxnSpPr/>
          <p:nvPr/>
        </p:nvCxnSpPr>
        <p:spPr bwMode="auto">
          <a:xfrm flipH="1">
            <a:off x="3791414" y="2879715"/>
            <a:ext cx="1977483" cy="73598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 bwMode="auto">
          <a:xfrm flipV="1">
            <a:off x="4125566" y="2916422"/>
            <a:ext cx="2729177" cy="3330496"/>
          </a:xfrm>
          <a:prstGeom prst="straightConnector1">
            <a:avLst/>
          </a:prstGeom>
          <a:solidFill>
            <a:srgbClr val="99CCFF"/>
          </a:solidFill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44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7429" y="1436914"/>
            <a:ext cx="8839200" cy="3886200"/>
          </a:xfrm>
        </p:spPr>
        <p:txBody>
          <a:bodyPr/>
          <a:lstStyle/>
          <a:p>
            <a:r>
              <a:rPr lang="zh-CN" altLang="en-US" sz="3200" b="1" smtClean="0">
                <a:latin typeface="仿宋" panose="02010609060101010101" pitchFamily="49" charset="-122"/>
                <a:ea typeface="仿宋" panose="02010609060101010101" pitchFamily="49" charset="-122"/>
              </a:rPr>
              <a:t>函数调用时参数传递的方向</a:t>
            </a:r>
            <a:endParaRPr lang="en-US" altLang="zh-CN" sz="3200" b="1" smtClean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b="1" smtClean="0">
                <a:latin typeface="仿宋" panose="02010609060101010101" pitchFamily="49" charset="-122"/>
                <a:ea typeface="仿宋" panose="02010609060101010101" pitchFamily="49" charset="-122"/>
              </a:rPr>
              <a:t>实参</a:t>
            </a:r>
            <a:r>
              <a:rPr lang="en-US" altLang="zh-CN" sz="3200" b="1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3200" b="1" smtClean="0">
                <a:latin typeface="仿宋" panose="02010609060101010101" pitchFamily="49" charset="-122"/>
                <a:ea typeface="仿宋" panose="02010609060101010101" pitchFamily="49" charset="-122"/>
                <a:sym typeface="Wingdings" panose="05000000000000000000" pitchFamily="2" charset="2"/>
              </a:rPr>
              <a:t>形参  单向值传递</a:t>
            </a:r>
            <a:endParaRPr lang="zh-CN" altLang="en-US" sz="32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514" y="2837911"/>
            <a:ext cx="4892443" cy="36765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47" y="3234409"/>
            <a:ext cx="1774801" cy="5293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5856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函数的嵌套调用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61" y="1676400"/>
            <a:ext cx="11337073" cy="3886200"/>
          </a:xfrm>
        </p:spPr>
        <p:txBody>
          <a:bodyPr/>
          <a:lstStyle/>
          <a:p>
            <a:r>
              <a:rPr lang="zh-CN" altLang="en-US" sz="2800" smtClean="0"/>
              <a:t>在被调函数中出现函数调用</a:t>
            </a:r>
            <a:endParaRPr lang="en-US" altLang="zh-CN" sz="2800" smtClean="0"/>
          </a:p>
          <a:p>
            <a:endParaRPr lang="en-US" altLang="zh-CN" sz="2800" smtClean="0"/>
          </a:p>
          <a:p>
            <a:endParaRPr lang="en-US" altLang="zh-CN" sz="2800"/>
          </a:p>
          <a:p>
            <a:endParaRPr lang="en-US" altLang="zh-CN" sz="2800" smtClean="0"/>
          </a:p>
          <a:p>
            <a:endParaRPr lang="en-US" altLang="zh-CN" sz="2800"/>
          </a:p>
          <a:p>
            <a:endParaRPr lang="en-US" altLang="zh-CN" sz="2800" smtClean="0"/>
          </a:p>
          <a:p>
            <a:r>
              <a:rPr lang="zh-CN" altLang="en-US" sz="2800" smtClean="0"/>
              <a:t>后调用的函数先返回，先调用的函数后返回</a:t>
            </a:r>
            <a:endParaRPr lang="en-US" altLang="zh-CN" sz="2800" smtClean="0"/>
          </a:p>
          <a:p>
            <a:r>
              <a:rPr lang="zh-CN" altLang="en-US" sz="2800" smtClean="0">
                <a:solidFill>
                  <a:srgbClr val="FF0000"/>
                </a:solidFill>
              </a:rPr>
              <a:t>函数</a:t>
            </a:r>
            <a:r>
              <a:rPr lang="zh-CN" altLang="en-US" sz="2800">
                <a:solidFill>
                  <a:srgbClr val="FF0000"/>
                </a:solidFill>
              </a:rPr>
              <a:t>的定义不能嵌套，即在一个函数内不能再定义其它函数，函数的定义是</a:t>
            </a:r>
            <a:r>
              <a:rPr lang="zh-CN" altLang="en-US" sz="2800" smtClean="0">
                <a:solidFill>
                  <a:srgbClr val="FF0000"/>
                </a:solidFill>
              </a:rPr>
              <a:t>平行的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30023" y="2344759"/>
            <a:ext cx="214103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int main( )</a:t>
            </a:r>
          </a:p>
          <a:p>
            <a:r>
              <a:rPr lang="en-US" altLang="zh-CN" sz="2400" smtClean="0"/>
              <a:t>{</a:t>
            </a:r>
          </a:p>
          <a:p>
            <a:r>
              <a:rPr lang="en-US" altLang="zh-CN" sz="2400" smtClean="0"/>
              <a:t>        ……</a:t>
            </a:r>
          </a:p>
          <a:p>
            <a:r>
              <a:rPr lang="en-US" altLang="zh-CN" sz="2400" smtClean="0"/>
              <a:t>        </a:t>
            </a:r>
            <a:r>
              <a:rPr lang="en-US" altLang="zh-CN" sz="2400" b="1" smtClean="0">
                <a:solidFill>
                  <a:srgbClr val="FF0000"/>
                </a:solidFill>
              </a:rPr>
              <a:t>f1( );</a:t>
            </a:r>
          </a:p>
          <a:p>
            <a:r>
              <a:rPr lang="en-US" altLang="zh-CN" sz="2400" smtClean="0"/>
              <a:t>        ……</a:t>
            </a:r>
          </a:p>
          <a:p>
            <a:r>
              <a:rPr lang="en-US" altLang="zh-CN" sz="2400"/>
              <a:t>}</a:t>
            </a:r>
            <a:endParaRPr lang="en-US" altLang="zh-CN" sz="2400" smtClean="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4589589" y="2346102"/>
            <a:ext cx="2141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int f1( )</a:t>
            </a:r>
          </a:p>
          <a:p>
            <a:r>
              <a:rPr lang="en-US" altLang="zh-CN" sz="2400" smtClean="0"/>
              <a:t>{</a:t>
            </a:r>
          </a:p>
          <a:p>
            <a:r>
              <a:rPr lang="en-US" altLang="zh-CN" sz="2400" smtClean="0"/>
              <a:t>        ……</a:t>
            </a:r>
          </a:p>
          <a:p>
            <a:r>
              <a:rPr lang="en-US" altLang="zh-CN" sz="2400" smtClean="0"/>
              <a:t>        </a:t>
            </a:r>
            <a:r>
              <a:rPr lang="en-US" altLang="zh-CN" sz="2400" b="1" smtClean="0">
                <a:solidFill>
                  <a:srgbClr val="CC6600"/>
                </a:solidFill>
              </a:rPr>
              <a:t>f2( );</a:t>
            </a:r>
          </a:p>
          <a:p>
            <a:r>
              <a:rPr lang="en-US" altLang="zh-CN" sz="2400" smtClean="0"/>
              <a:t>        ……</a:t>
            </a:r>
          </a:p>
          <a:p>
            <a:r>
              <a:rPr lang="en-US" altLang="zh-CN" sz="2400"/>
              <a:t>}</a:t>
            </a:r>
            <a:endParaRPr lang="en-US" altLang="zh-CN" sz="2400" smtClean="0"/>
          </a:p>
          <a:p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7249155" y="2346102"/>
            <a:ext cx="21410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int f2( )</a:t>
            </a:r>
          </a:p>
          <a:p>
            <a:r>
              <a:rPr lang="en-US" altLang="zh-CN" sz="2400" smtClean="0"/>
              <a:t>{</a:t>
            </a:r>
          </a:p>
          <a:p>
            <a:r>
              <a:rPr lang="en-US" altLang="zh-CN" sz="2400"/>
              <a:t>	</a:t>
            </a:r>
            <a:endParaRPr lang="en-US" altLang="zh-CN" sz="2400" smtClean="0"/>
          </a:p>
          <a:p>
            <a:r>
              <a:rPr lang="en-US" altLang="zh-CN" sz="2400" smtClean="0"/>
              <a:t>        ……</a:t>
            </a:r>
          </a:p>
          <a:p>
            <a:r>
              <a:rPr lang="en-US" altLang="zh-CN" sz="2400"/>
              <a:t>	</a:t>
            </a:r>
            <a:endParaRPr lang="en-US" altLang="zh-CN" sz="2400" smtClean="0"/>
          </a:p>
          <a:p>
            <a:r>
              <a:rPr lang="en-US" altLang="zh-CN" sz="2400"/>
              <a:t>}</a:t>
            </a:r>
            <a:endParaRPr lang="en-US" altLang="zh-CN" sz="2400" smtClean="0"/>
          </a:p>
          <a:p>
            <a:endParaRPr lang="zh-CN" altLang="en-US" sz="2400"/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3290207" y="2638559"/>
            <a:ext cx="1404257" cy="1045028"/>
          </a:xfrm>
          <a:prstGeom prst="straightConnector1">
            <a:avLst/>
          </a:prstGeom>
          <a:solidFill>
            <a:srgbClr val="99CCFF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5907689" y="2638559"/>
            <a:ext cx="1404257" cy="1045028"/>
          </a:xfrm>
          <a:prstGeom prst="straightConnector1">
            <a:avLst/>
          </a:prstGeom>
          <a:solidFill>
            <a:srgbClr val="99CC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H="1" flipV="1">
            <a:off x="5907691" y="3814216"/>
            <a:ext cx="1701423" cy="375557"/>
          </a:xfrm>
          <a:prstGeom prst="straightConnector1">
            <a:avLst/>
          </a:prstGeom>
          <a:solidFill>
            <a:srgbClr val="99CC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H="1" flipV="1">
            <a:off x="3290209" y="3827822"/>
            <a:ext cx="1769590" cy="280308"/>
          </a:xfrm>
          <a:prstGeom prst="straightConnector1">
            <a:avLst/>
          </a:prstGeom>
          <a:solidFill>
            <a:srgbClr val="99CCFF"/>
          </a:solidFill>
          <a:ln w="762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>
            <a:off x="2905423" y="3027917"/>
            <a:ext cx="0" cy="384754"/>
          </a:xfrm>
          <a:prstGeom prst="straightConnector1">
            <a:avLst/>
          </a:prstGeom>
          <a:ln w="76200"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>
            <a:off x="5559413" y="3027916"/>
            <a:ext cx="0" cy="384755"/>
          </a:xfrm>
          <a:prstGeom prst="straightConnector1">
            <a:avLst/>
          </a:prstGeom>
          <a:ln w="76200"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>
            <a:off x="7897452" y="3039073"/>
            <a:ext cx="3717" cy="1069057"/>
          </a:xfrm>
          <a:prstGeom prst="straightConnector1">
            <a:avLst/>
          </a:prstGeom>
          <a:ln w="76200"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>
            <a:off x="5548262" y="3895856"/>
            <a:ext cx="0" cy="293914"/>
          </a:xfrm>
          <a:prstGeom prst="straightConnector1">
            <a:avLst/>
          </a:prstGeom>
          <a:ln w="76200"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 bwMode="auto">
          <a:xfrm>
            <a:off x="2905423" y="3942185"/>
            <a:ext cx="0" cy="345556"/>
          </a:xfrm>
          <a:prstGeom prst="straightConnector1">
            <a:avLst/>
          </a:prstGeom>
          <a:ln w="76200">
            <a:tailEnd type="triangle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60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/>
              <a:t>例 </a:t>
            </a:r>
            <a:r>
              <a:rPr lang="en-US" altLang="zh-CN" sz="3600" smtClean="0">
                <a:latin typeface="+mn-ea"/>
                <a:ea typeface="+mn-ea"/>
              </a:rPr>
              <a:t>7.6</a:t>
            </a:r>
            <a:r>
              <a:rPr lang="zh-CN" altLang="en-US" sz="3600" smtClean="0"/>
              <a:t> 用弦截法求方程  </a:t>
            </a:r>
            <a:r>
              <a:rPr lang="en-US" altLang="zh-CN" sz="3600" smtClean="0"/>
              <a:t>f(x)=x3-5x2+16x-80=0 </a:t>
            </a:r>
            <a:r>
              <a:rPr lang="zh-CN" altLang="en-US" sz="3600" smtClean="0"/>
              <a:t>的根 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 descr="h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19250"/>
            <a:ext cx="4464050" cy="434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6096000" y="1780721"/>
            <a:ext cx="4237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mtClean="0"/>
              <a:t>f(x) = x *( x *(x – 5) + 16) – 80 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6096000" y="2603391"/>
            <a:ext cx="5987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弦</a:t>
            </a:r>
            <a:r>
              <a:rPr lang="zh-CN" altLang="en-US" sz="2400" smtClean="0"/>
              <a:t>直线方程：</a:t>
            </a:r>
            <a:endParaRPr lang="en-US" altLang="zh-CN" sz="2400" smtClean="0"/>
          </a:p>
          <a:p>
            <a:r>
              <a:rPr lang="en-US" altLang="zh-CN" sz="2400" smtClean="0"/>
              <a:t>y = (f(x2) – f(x1)) / (x2-x1) </a:t>
            </a:r>
            <a:r>
              <a:rPr lang="en-US" altLang="zh-CN" sz="2400"/>
              <a:t>* x</a:t>
            </a:r>
            <a:r>
              <a:rPr lang="en-US" altLang="zh-CN" sz="2400" smtClean="0"/>
              <a:t> +</a:t>
            </a:r>
          </a:p>
          <a:p>
            <a:r>
              <a:rPr lang="en-US" altLang="zh-CN" sz="2400"/>
              <a:t> </a:t>
            </a:r>
            <a:r>
              <a:rPr lang="en-US" altLang="zh-CN" sz="2400" smtClean="0"/>
              <a:t>      (x2 * f(x1) – x1 * f(x2)) / (x2-x1)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6096000" y="4164725"/>
            <a:ext cx="5309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mtClean="0"/>
              <a:t>直线和</a:t>
            </a:r>
            <a:r>
              <a:rPr lang="en-US" altLang="zh-CN" sz="2400" smtClean="0"/>
              <a:t>x</a:t>
            </a:r>
            <a:r>
              <a:rPr lang="zh-CN" altLang="en-US" sz="2400" smtClean="0"/>
              <a:t>轴交点坐标：</a:t>
            </a:r>
            <a:endParaRPr lang="en-US" altLang="zh-CN" sz="2400" smtClean="0"/>
          </a:p>
          <a:p>
            <a:r>
              <a:rPr lang="en-US" altLang="zh-CN" sz="2400" smtClean="0"/>
              <a:t>x = (x1 *f(x2) – x2*f(x2)) / (f(x2) – f(x1)) 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928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tup">
  <a:themeElements>
    <a:clrScheme name="tup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up">
      <a:majorFont>
        <a:latin typeface="黑体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99C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tu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u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u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3章数据类型.pptx" id="{B349B7BD-1BD5-4CA8-B586-108D97D9BB2C}" vid="{3109A4F5-5989-4C49-83F4-6884A16AE12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1500</TotalTime>
  <Words>1451</Words>
  <Application>Microsoft Office PowerPoint</Application>
  <PresentationFormat>宽屏</PresentationFormat>
  <Paragraphs>294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Monotype Sorts</vt:lpstr>
      <vt:lpstr>等线</vt:lpstr>
      <vt:lpstr>仿宋</vt:lpstr>
      <vt:lpstr>黑体</vt:lpstr>
      <vt:lpstr>宋体</vt:lpstr>
      <vt:lpstr>Arial</vt:lpstr>
      <vt:lpstr>Times New Roman</vt:lpstr>
      <vt:lpstr>Wingdings</vt:lpstr>
      <vt:lpstr>tup</vt:lpstr>
      <vt:lpstr>第7章 函数</vt:lpstr>
      <vt:lpstr>什么是函数？函数的作用？</vt:lpstr>
      <vt:lpstr>函数的定义</vt:lpstr>
      <vt:lpstr>定义函数求斐不那切数列前n项的和</vt:lpstr>
      <vt:lpstr>函数的调用</vt:lpstr>
      <vt:lpstr>函数调用过程</vt:lpstr>
      <vt:lpstr>函数调用</vt:lpstr>
      <vt:lpstr>函数的嵌套调用</vt:lpstr>
      <vt:lpstr>例 7.6 用弦截法求方程  f(x)=x3-5x2+16x-80=0 的根 </vt:lpstr>
      <vt:lpstr>N-S流程图</vt:lpstr>
      <vt:lpstr>PowerPoint 演示文稿</vt:lpstr>
      <vt:lpstr>PowerPoint 演示文稿</vt:lpstr>
      <vt:lpstr>函数的递归调用</vt:lpstr>
      <vt:lpstr>递归法求n的阶乘</vt:lpstr>
      <vt:lpstr>PowerPoint 演示文稿</vt:lpstr>
      <vt:lpstr>递归使用的场景</vt:lpstr>
      <vt:lpstr>递归经典问题：汉诺塔（Hanoi）</vt:lpstr>
      <vt:lpstr>PowerPoint 演示文稿</vt:lpstr>
      <vt:lpstr>PowerPoint 演示文稿</vt:lpstr>
      <vt:lpstr>PowerPoint 演示文稿</vt:lpstr>
      <vt:lpstr>统计汉诺塔盘子移动次数</vt:lpstr>
      <vt:lpstr>数组做函数参数</vt:lpstr>
      <vt:lpstr>PowerPoint 演示文稿</vt:lpstr>
      <vt:lpstr>多维数组做函数参数</vt:lpstr>
      <vt:lpstr>局部变量和全局变量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Lily</dc:creator>
  <cp:lastModifiedBy>Lily</cp:lastModifiedBy>
  <cp:revision>111</cp:revision>
  <dcterms:created xsi:type="dcterms:W3CDTF">2022-05-01T10:31:23Z</dcterms:created>
  <dcterms:modified xsi:type="dcterms:W3CDTF">2022-05-04T13:33:29Z</dcterms:modified>
</cp:coreProperties>
</file>