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15" name="Прямоуголь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одзаголовок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556A7D1E-7231-43ED-A27E-A8D75D531585}" type="datetimeFigureOut">
              <a:rPr lang="ru-RU" smtClean="0"/>
              <a:t>04.06.2023</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7" name="Прямая соединительная линия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Овал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Овал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Номер слайда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386C9-2FA5-4F6A-AB7B-BEB18095AF1F}" type="slidenum">
              <a:rPr lang="ru-RU" smtClean="0"/>
              <a:t>‹#›</a:t>
            </a:fld>
            <a:endParaRPr lang="ru-RU"/>
          </a:p>
        </p:txBody>
      </p:sp>
      <p:sp>
        <p:nvSpPr>
          <p:cNvPr id="8" name="Заголовок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56A7D1E-7231-43ED-A27E-A8D75D531585}" type="datetimeFigureOut">
              <a:rPr lang="ru-RU" smtClean="0"/>
              <a:t>04.06.2023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2386C9-2FA5-4F6A-AB7B-BEB18095AF1F}"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2"/>
      </p:bgRef>
    </p:bg>
    <p:spTree>
      <p:nvGrpSpPr>
        <p:cNvPr id="1" name=""/>
        <p:cNvGrpSpPr/>
        <p:nvPr/>
      </p:nvGrpSpPr>
      <p:grpSpPr>
        <a:xfrm>
          <a:off x="0" y="0"/>
          <a:ext cx="0" cy="0"/>
          <a:chOff x="0" y="0"/>
          <a:chExt cx="0" cy="0"/>
        </a:xfrm>
      </p:grpSpPr>
      <p:sp>
        <p:nvSpPr>
          <p:cNvPr id="7" name="Прямоугольник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угольник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Прямая соединительная линия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Овал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6915912" y="3009901"/>
            <a:ext cx="457200" cy="441325"/>
          </a:xfrm>
        </p:spPr>
        <p:txBody>
          <a:bodyPr/>
          <a:lstStyle/>
          <a:p>
            <a:fld id="{D12386C9-2FA5-4F6A-AB7B-BEB18095AF1F}" type="slidenum">
              <a:rPr lang="ru-RU" smtClean="0"/>
              <a:t>‹#›</a:t>
            </a:fld>
            <a:endParaRPr lang="ru-RU"/>
          </a:p>
        </p:txBody>
      </p:sp>
      <p:sp>
        <p:nvSpPr>
          <p:cNvPr id="3" name="Вертикальный текст 2"/>
          <p:cNvSpPr>
            <a:spLocks noGrp="1"/>
          </p:cNvSpPr>
          <p:nvPr>
            <p:ph type="body" orient="vert" idx="1"/>
          </p:nvPr>
        </p:nvSpPr>
        <p:spPr>
          <a:xfrm>
            <a:off x="304800" y="304800"/>
            <a:ext cx="6553200" cy="5821366"/>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56A7D1E-7231-43ED-A27E-A8D75D531585}" type="datetimeFigureOut">
              <a:rPr lang="ru-RU" smtClean="0"/>
              <a:t>04.06.2023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2" name="Вертикальный заголовок 1"/>
          <p:cNvSpPr>
            <a:spLocks noGrp="1"/>
          </p:cNvSpPr>
          <p:nvPr>
            <p:ph type="title" orient="vert"/>
          </p:nvPr>
        </p:nvSpPr>
        <p:spPr>
          <a:xfrm>
            <a:off x="7391400" y="304801"/>
            <a:ext cx="1447800" cy="5851525"/>
          </a:xfrm>
        </p:spPr>
        <p:txBody>
          <a:bodyPr vert="eaVert"/>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3">
                    <a:shade val="75000"/>
                  </a:schemeClr>
                </a:solidFill>
              </a:defRPr>
            </a:lvl1p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56A7D1E-7231-43ED-A27E-A8D75D531585}" type="datetimeFigureOut">
              <a:rPr lang="ru-RU" smtClean="0"/>
              <a:t>04.06.2023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4361688" y="1026372"/>
            <a:ext cx="457200" cy="441325"/>
          </a:xfrm>
        </p:spPr>
        <p:txBody>
          <a:bodyPr/>
          <a:lstStyle/>
          <a:p>
            <a:fld id="{D12386C9-2FA5-4F6A-AB7B-BEB18095AF1F}" type="slidenum">
              <a:rPr lang="ru-RU" smtClean="0"/>
              <a:t>‹#›</a:t>
            </a:fld>
            <a:endParaRPr lang="ru-RU"/>
          </a:p>
        </p:txBody>
      </p:sp>
      <p:sp>
        <p:nvSpPr>
          <p:cNvPr id="8" name="Объект 7"/>
          <p:cNvSpPr>
            <a:spLocks noGrp="1"/>
          </p:cNvSpPr>
          <p:nvPr>
            <p:ph sz="quarter" idx="1"/>
          </p:nvPr>
        </p:nvSpPr>
        <p:spPr>
          <a:xfrm>
            <a:off x="301752" y="1527048"/>
            <a:ext cx="850392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17" name="Прямоугольник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уголь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Текст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3" name="Прямоугольник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Прямоугольник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Нижний колонтитул 4"/>
          <p:cNvSpPr>
            <a:spLocks noGrp="1"/>
          </p:cNvSpPr>
          <p:nvPr>
            <p:ph type="ftr" sz="quarter" idx="11"/>
          </p:nvPr>
        </p:nvSpPr>
        <p:spPr/>
        <p:txBody>
          <a:bodyPr/>
          <a:lstStyle/>
          <a:p>
            <a:endParaRPr lang="ru-RU"/>
          </a:p>
        </p:txBody>
      </p:sp>
      <p:sp>
        <p:nvSpPr>
          <p:cNvPr id="4" name="Дата 3"/>
          <p:cNvSpPr>
            <a:spLocks noGrp="1"/>
          </p:cNvSpPr>
          <p:nvPr>
            <p:ph type="dt" sz="half" idx="10"/>
          </p:nvPr>
        </p:nvSpPr>
        <p:spPr/>
        <p:txBody>
          <a:bodyPr/>
          <a:lstStyle/>
          <a:p>
            <a:fld id="{556A7D1E-7231-43ED-A27E-A8D75D531585}" type="datetimeFigureOut">
              <a:rPr lang="ru-RU" smtClean="0"/>
              <a:t>04.06.2023</a:t>
            </a:fld>
            <a:endParaRPr lang="ru-RU"/>
          </a:p>
        </p:txBody>
      </p:sp>
      <p:sp>
        <p:nvSpPr>
          <p:cNvPr id="8" name="Прямая соединительная линия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Овал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386C9-2FA5-4F6A-AB7B-BEB18095AF1F}" type="slidenum">
              <a:rPr lang="ru-RU" smtClean="0"/>
              <a:t>‹#›</a:t>
            </a:fld>
            <a:endParaRPr lang="ru-RU"/>
          </a:p>
        </p:txBody>
      </p:sp>
      <p:sp>
        <p:nvSpPr>
          <p:cNvPr id="2" name="Заголовок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1752" y="228600"/>
            <a:ext cx="8534400" cy="758952"/>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a:xfrm>
            <a:off x="5791200" y="6409944"/>
            <a:ext cx="3044952" cy="365760"/>
          </a:xfrm>
        </p:spPr>
        <p:txBody>
          <a:bodyPr/>
          <a:lstStyle/>
          <a:p>
            <a:fld id="{556A7D1E-7231-43ED-A27E-A8D75D531585}" type="datetimeFigureOut">
              <a:rPr lang="ru-RU" smtClean="0"/>
              <a:t>04.06.2023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12386C9-2FA5-4F6A-AB7B-BEB18095AF1F}" type="slidenum">
              <a:rPr lang="ru-RU" smtClean="0"/>
              <a:t>‹#›</a:t>
            </a:fld>
            <a:endParaRPr lang="ru-RU"/>
          </a:p>
        </p:txBody>
      </p:sp>
      <p:sp>
        <p:nvSpPr>
          <p:cNvPr id="8" name="Прямая соединительная линия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Объект 9"/>
          <p:cNvSpPr>
            <a:spLocks noGrp="1"/>
          </p:cNvSpPr>
          <p:nvPr>
            <p:ph sz="half" idx="1"/>
          </p:nvPr>
        </p:nvSpPr>
        <p:spPr>
          <a:xfrm>
            <a:off x="301752" y="1371600"/>
            <a:ext cx="4038600" cy="4681728"/>
          </a:xfrm>
        </p:spPr>
        <p:txBody>
          <a:bodyPr/>
          <a:lstStyle>
            <a:lvl1pPr>
              <a:defRPr sz="2500"/>
            </a:lvl1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Объект 11"/>
          <p:cNvSpPr>
            <a:spLocks noGrp="1"/>
          </p:cNvSpPr>
          <p:nvPr>
            <p:ph sz="half" idx="2"/>
          </p:nvPr>
        </p:nvSpPr>
        <p:spPr>
          <a:xfrm>
            <a:off x="4800600" y="1371600"/>
            <a:ext cx="4038600" cy="4681728"/>
          </a:xfrm>
        </p:spPr>
        <p:txBody>
          <a:bodyPr/>
          <a:lstStyle>
            <a:lvl1pPr>
              <a:defRPr sz="2500"/>
            </a:lvl1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1">
        <a:schemeClr val="bg2"/>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Прямоугольник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Прямоугольник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Прямоугольник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угольник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Текст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56A7D1E-7231-43ED-A27E-A8D75D531585}" type="datetimeFigureOut">
              <a:rPr lang="ru-RU" smtClean="0"/>
              <a:t>04.06.2023</a:t>
            </a:fld>
            <a:endParaRPr lang="ru-RU"/>
          </a:p>
        </p:txBody>
      </p:sp>
      <p:sp>
        <p:nvSpPr>
          <p:cNvPr id="8" name="Нижний колонтитул 7"/>
          <p:cNvSpPr>
            <a:spLocks noGrp="1"/>
          </p:cNvSpPr>
          <p:nvPr>
            <p:ph type="ftr" sz="quarter" idx="11"/>
          </p:nvPr>
        </p:nvSpPr>
        <p:spPr>
          <a:xfrm>
            <a:off x="304800" y="6409944"/>
            <a:ext cx="3581400" cy="365760"/>
          </a:xfrm>
        </p:spPr>
        <p:txBody>
          <a:bodyPr/>
          <a:lstStyle/>
          <a:p>
            <a:endParaRPr lang="ru-RU"/>
          </a:p>
        </p:txBody>
      </p:sp>
      <p:sp>
        <p:nvSpPr>
          <p:cNvPr id="15" name="Прямая соединительная линия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Объект 23"/>
          <p:cNvSpPr>
            <a:spLocks noGrp="1"/>
          </p:cNvSpPr>
          <p:nvPr>
            <p:ph sz="quarter" idx="2"/>
          </p:nvPr>
        </p:nvSpPr>
        <p:spPr>
          <a:xfrm>
            <a:off x="301752" y="2471383"/>
            <a:ext cx="4041648" cy="3818404"/>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Объект 25"/>
          <p:cNvSpPr>
            <a:spLocks noGrp="1"/>
          </p:cNvSpPr>
          <p:nvPr>
            <p:ph sz="quarter" idx="4"/>
          </p:nvPr>
        </p:nvSpPr>
        <p:spPr>
          <a:xfrm>
            <a:off x="4800600" y="2471383"/>
            <a:ext cx="4038600" cy="382219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Овал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Овал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Номер слайда 8"/>
          <p:cNvSpPr>
            <a:spLocks noGrp="1"/>
          </p:cNvSpPr>
          <p:nvPr>
            <p:ph type="sldNum" sz="quarter" idx="12"/>
          </p:nvPr>
        </p:nvSpPr>
        <p:spPr>
          <a:xfrm>
            <a:off x="4343400" y="1042416"/>
            <a:ext cx="457200" cy="441325"/>
          </a:xfrm>
        </p:spPr>
        <p:txBody>
          <a:bodyPr/>
          <a:lstStyle>
            <a:lvl1pPr algn="ctr">
              <a:defRPr/>
            </a:lvl1pPr>
          </a:lstStyle>
          <a:p>
            <a:fld id="{D12386C9-2FA5-4F6A-AB7B-BEB18095AF1F}" type="slidenum">
              <a:rPr lang="ru-RU" smtClean="0"/>
              <a:t>‹#›</a:t>
            </a:fld>
            <a:endParaRPr lang="ru-RU"/>
          </a:p>
        </p:txBody>
      </p:sp>
      <p:sp>
        <p:nvSpPr>
          <p:cNvPr id="23" name="Заголовок 22"/>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56A7D1E-7231-43ED-A27E-A8D75D531585}" type="datetimeFigureOut">
              <a:rPr lang="ru-RU" smtClean="0"/>
              <a:t>04.06.2023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a:xfrm>
            <a:off x="4343400" y="1036020"/>
            <a:ext cx="457200" cy="441325"/>
          </a:xfrm>
        </p:spPr>
        <p:txBody>
          <a:bodyPr/>
          <a:lstStyle/>
          <a:p>
            <a:fld id="{D12386C9-2FA5-4F6A-AB7B-BEB18095AF1F}"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7" name="Прямоугольник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Прямоугольник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Прямоугольник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Дата 1"/>
          <p:cNvSpPr>
            <a:spLocks noGrp="1"/>
          </p:cNvSpPr>
          <p:nvPr>
            <p:ph type="dt" sz="half" idx="10"/>
          </p:nvPr>
        </p:nvSpPr>
        <p:spPr/>
        <p:txBody>
          <a:bodyPr/>
          <a:lstStyle/>
          <a:p>
            <a:fld id="{556A7D1E-7231-43ED-A27E-A8D75D531585}" type="datetimeFigureOut">
              <a:rPr lang="ru-RU" smtClean="0"/>
              <a:t>04.06.2023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12386C9-2FA5-4F6A-AB7B-BEB18095AF1F}"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9" name="Прямоугольник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уголь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угольник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Прямоугольник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оугольник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Прямая соединительная линия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Объект 19"/>
          <p:cNvSpPr>
            <a:spLocks noGrp="1"/>
          </p:cNvSpPr>
          <p:nvPr>
            <p:ph sz="quarter" idx="1"/>
          </p:nvPr>
        </p:nvSpPr>
        <p:spPr>
          <a:xfrm>
            <a:off x="3124200" y="685800"/>
            <a:ext cx="5638800" cy="5410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Овал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Номер слайда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12386C9-2FA5-4F6A-AB7B-BEB18095AF1F}" type="slidenum">
              <a:rPr lang="ru-RU" smtClean="0"/>
              <a:t>‹#›</a:t>
            </a:fld>
            <a:endParaRPr lang="ru-RU"/>
          </a:p>
        </p:txBody>
      </p:sp>
      <p:sp>
        <p:nvSpPr>
          <p:cNvPr id="21" name="Прямоугольник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Дата 4"/>
          <p:cNvSpPr>
            <a:spLocks noGrp="1"/>
          </p:cNvSpPr>
          <p:nvPr>
            <p:ph type="dt" sz="half" idx="10"/>
          </p:nvPr>
        </p:nvSpPr>
        <p:spPr/>
        <p:txBody>
          <a:bodyPr/>
          <a:lstStyle/>
          <a:p>
            <a:fld id="{556A7D1E-7231-43ED-A27E-A8D75D531585}" type="datetimeFigureOut">
              <a:rPr lang="ru-RU" smtClean="0"/>
              <a:t>04.06.2023</a:t>
            </a:fld>
            <a:endParaRPr lang="ru-RU"/>
          </a:p>
        </p:txBody>
      </p:sp>
      <p:sp>
        <p:nvSpPr>
          <p:cNvPr id="6" name="Нижний колонтитул 5"/>
          <p:cNvSpPr>
            <a:spLocks noGrp="1"/>
          </p:cNvSpPr>
          <p:nvPr>
            <p:ph type="ftr" sz="quarter" idx="11"/>
          </p:nvPr>
        </p:nvSpPr>
        <p:spPr>
          <a:xfrm>
            <a:off x="301752" y="6410848"/>
            <a:ext cx="3383280" cy="365760"/>
          </a:xfrm>
        </p:spPr>
        <p:txBody>
          <a:bodyPr/>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1" name="Прямая соединительная линия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угольник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Прямоугольник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Прямоугольник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Овал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Овал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Номер слайда 6"/>
          <p:cNvSpPr>
            <a:spLocks noGrp="1"/>
          </p:cNvSpPr>
          <p:nvPr>
            <p:ph type="sldNum" sz="quarter" idx="12"/>
          </p:nvPr>
        </p:nvSpPr>
        <p:spPr>
          <a:xfrm>
            <a:off x="1371600" y="312738"/>
            <a:ext cx="457200" cy="441325"/>
          </a:xfrm>
        </p:spPr>
        <p:txBody>
          <a:bodyPr/>
          <a:lstStyle/>
          <a:p>
            <a:fld id="{D12386C9-2FA5-4F6A-AB7B-BEB18095AF1F}" type="slidenum">
              <a:rPr lang="ru-RU" smtClean="0"/>
              <a:t>‹#›</a:t>
            </a:fld>
            <a:endParaRPr lang="ru-RU"/>
          </a:p>
        </p:txBody>
      </p:sp>
      <p:sp>
        <p:nvSpPr>
          <p:cNvPr id="2" name="Заголовок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3000375" y="609600"/>
            <a:ext cx="5867400" cy="4267200"/>
          </a:xfrm>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22" name="Прямоугольник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Дата 4"/>
          <p:cNvSpPr>
            <a:spLocks noGrp="1"/>
          </p:cNvSpPr>
          <p:nvPr>
            <p:ph type="dt" sz="half" idx="10"/>
          </p:nvPr>
        </p:nvSpPr>
        <p:spPr>
          <a:xfrm>
            <a:off x="5788152" y="6404984"/>
            <a:ext cx="3044952" cy="365760"/>
          </a:xfrm>
        </p:spPr>
        <p:txBody>
          <a:bodyPr/>
          <a:lstStyle/>
          <a:p>
            <a:fld id="{556A7D1E-7231-43ED-A27E-A8D75D531585}" type="datetimeFigureOut">
              <a:rPr lang="ru-RU" smtClean="0"/>
              <a:t>04.06.2023</a:t>
            </a:fld>
            <a:endParaRPr lang="ru-RU"/>
          </a:p>
        </p:txBody>
      </p:sp>
      <p:sp>
        <p:nvSpPr>
          <p:cNvPr id="6" name="Нижний колонтитул 5"/>
          <p:cNvSpPr>
            <a:spLocks noGrp="1"/>
          </p:cNvSpPr>
          <p:nvPr>
            <p:ph type="ftr" sz="quarter" idx="11"/>
          </p:nvPr>
        </p:nvSpPr>
        <p:spPr>
          <a:xfrm>
            <a:off x="301752" y="6410848"/>
            <a:ext cx="3584448" cy="365760"/>
          </a:xfrm>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Прямоугольник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Дата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56A7D1E-7231-43ED-A27E-A8D75D531585}" type="datetimeFigureOut">
              <a:rPr lang="ru-RU" smtClean="0"/>
              <a:t>04.06.2023</a:t>
            </a:fld>
            <a:endParaRPr lang="ru-RU"/>
          </a:p>
        </p:txBody>
      </p:sp>
      <p:sp>
        <p:nvSpPr>
          <p:cNvPr id="3" name="Нижний колонтитул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ru-RU"/>
          </a:p>
        </p:txBody>
      </p:sp>
      <p:sp>
        <p:nvSpPr>
          <p:cNvPr id="8" name="Прямоугольник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Прямая соединительная линия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Овал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12386C9-2FA5-4F6A-AB7B-BEB18095AF1F}" type="slidenum">
              <a:rPr lang="ru-RU" smtClean="0"/>
              <a:t>‹#›</a:t>
            </a:fld>
            <a:endParaRPr lang="ru-RU"/>
          </a:p>
        </p:txBody>
      </p:sp>
      <p:sp>
        <p:nvSpPr>
          <p:cNvPr id="22" name="Заголовок 21"/>
          <p:cNvSpPr>
            <a:spLocks noGrp="1"/>
          </p:cNvSpPr>
          <p:nvPr>
            <p:ph type="title"/>
          </p:nvPr>
        </p:nvSpPr>
        <p:spPr>
          <a:xfrm>
            <a:off x="301752" y="228600"/>
            <a:ext cx="8534400" cy="758952"/>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cnews.ru/book/%D0%9D%D0%B5%D0%B9%D1%80%D0%BE%D1%81%D0%B5%D1%82%D1%8C_-_Neural_Network_-_%D0%98%D1%81%D0%BA%D1%83%D1%81%D1%81%D1%82%D0%B2%D0%B5%D0%BD%D0%BD%D0%B0%D1%8F_%D0%BD%D0%B5%D0%B9%D1%80%D0%BE%D0%BD%D0%BD%D0%B0%D1%8F_%D1%81%D0%B5%D1%82%D1%8C_-_Artificial_Neural_Network_-_%D0%9D%D0%B5%D0%B9%D1%80%D0%BE%D1%81%D0%B5%D1%82%D0%B5%D0%B2%D1%8B%D0%B5_%D1%82%D0%B5%D1%85%D0%BD%D0%BE%D0%BB%D0%BE%D0%B3%D0%B8%D0%B8_-_Neural_network_technologies" TargetMode="External"/><Relationship Id="rId7" Type="http://schemas.openxmlformats.org/officeDocument/2006/relationships/hyperlink" Target="https://www.cnews.ru/book/%D0%98%D1%81%D0%BA%D1%83%D1%81%D1%81%D1%82%D0%B2%D0%B5%D0%BD%D0%BD%D1%8B%D0%B9_%D0%B8%D0%BD%D1%82%D0%B5%D0%BB%D0%BB%D0%B5%D0%BA%D1%82_%D0%98%D0%98_-_Artificial_intelligence_AI_-_Artificial_General_Intelligence_AGI_" TargetMode="Externa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hyperlink" Target="https://www.cnews.ru/book/Data_Mining_-_Data_Analysis_-_%D0%98%D0%BD%D1%82%D0%B5%D0%BB%D0%BB%D0%B5%D0%BA%D1%82%D1%83%D0%B0%D0%BB%D1%8C%D0%BD%D1%8B%D0%B9_%D0%B0%D0%BD%D0%B0%D0%BB%D0%B8%D0%B7_%D0%B4%D0%B0%D0%BD%D0%BD%D1%8B%D1%85_-_%D0%93%D0%BB%D1%83%D0%B1%D0%B8%D0%BD%D0%BD%D1%8B%D0%B9_%D0%B0%D0%BD%D0%B0%D0%BB%D0%B8%D0%B7_%D0%B4%D0%B0%D0%BD%D0%BD%D1%8B%D1%85" TargetMode="External"/><Relationship Id="rId5" Type="http://schemas.openxmlformats.org/officeDocument/2006/relationships/hyperlink" Target="https://www.cnews.ru/book/Big_Data_-_%D0%91%D0%BE%D0%BB%D1%8C%D1%88%D0%B8%D0%B5_%D0%B4%D0%B0%D0%BD%D0%BD%D1%8B%D0%B5" TargetMode="External"/><Relationship Id="rId4" Type="http://schemas.openxmlformats.org/officeDocument/2006/relationships/hyperlink" Target="https://www.cnews.ru/book/SaaS_-_Software_as_a_service_-_%D0%9F%D1%80%D0%BE%D0%B3%D1%80%D0%B0%D0%BC%D0%BC%D0%BD%D0%BE%D0%B5_%D0%BE%D0%B1%D0%B5%D1%81%D0%BF%D0%B5%D1%87%D0%B5%D0%BD%D0%B8%D0%B5_%D0%BA%D0%B0%D0%BA_%D1%83%D1%81%D0%BB%D1%83%D0%B3%D0%B0_-_On-premises_-_%D0%9E%D0%B1%D0%BB%D0%B0%D1%87%D0%BD%D1%8B%D0%B5_%D1%81%D0%B5%D1%80%D0%B2%D0%B8%D1%81%D1%8B"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habarov.spb.ru/new_es/exp_sys/es01/es1.htm" TargetMode="External"/><Relationship Id="rId2" Type="http://schemas.openxmlformats.org/officeDocument/2006/relationships/hyperlink" Target="https://www.tadviser.ru/index.php/%D0%A1%D1%82%D0%B0%D1%82%D1%8C%D1%8F:%D0%AD%D0%BA%D1%81%D0%BF%D0%B5%D1%80%D1%82%D0%BD%D1%8B%D0%B5_%D1%81%D0%B8%D1%81%D1%82%D0%B5%D0%BC%D1%8B" TargetMode="External"/><Relationship Id="rId1" Type="http://schemas.openxmlformats.org/officeDocument/2006/relationships/slideLayout" Target="../slideLayouts/slideLayout7.xml"/><Relationship Id="rId5" Type="http://schemas.openxmlformats.org/officeDocument/2006/relationships/hyperlink" Target="https://wiki.loginom.ru/articles/expert-system.html" TargetMode="External"/><Relationship Id="rId4" Type="http://schemas.openxmlformats.org/officeDocument/2006/relationships/hyperlink" Target="https://ru.wikipedia.org/wiki/%D0%AD%D0%BA%D1%81%D0%BF%D0%B5%D1%80%D1%82%D0%BD%D0%B0%D1%8F_%D1%81%D0%B8%D1%81%D1%82%D0%B5%D0%BC%D0%B0"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tudfile.net/preview/394220/page:9/" TargetMode="External"/><Relationship Id="rId2" Type="http://schemas.openxmlformats.org/officeDocument/2006/relationships/hyperlink" Target="https://vuzlit.com/997076/istoriya_razvitiya_ekspertnyh_siste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us-en/marketplace/omegamon-for-cics-on-zos"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dev.gensym.com/"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ru-RU" dirty="0" smtClean="0"/>
              <a:t>Презентацию подготовила студентка группы ИБ-22з: Курильская Елизавета Олеговна</a:t>
            </a:r>
            <a:endParaRPr lang="ru-RU" dirty="0"/>
          </a:p>
        </p:txBody>
      </p:sp>
      <p:sp>
        <p:nvSpPr>
          <p:cNvPr id="2" name="Заголовок 1"/>
          <p:cNvSpPr>
            <a:spLocks noGrp="1"/>
          </p:cNvSpPr>
          <p:nvPr>
            <p:ph type="ctrTitle"/>
          </p:nvPr>
        </p:nvSpPr>
        <p:spPr/>
        <p:txBody>
          <a:bodyPr>
            <a:normAutofit fontScale="90000"/>
          </a:bodyPr>
          <a:lstStyle/>
          <a:p>
            <a:r>
              <a:rPr lang="ru-RU" dirty="0"/>
              <a:t>Применение экспертных систем в информационных системах</a:t>
            </a:r>
          </a:p>
        </p:txBody>
      </p:sp>
    </p:spTree>
    <p:extLst>
      <p:ext uri="{BB962C8B-B14F-4D97-AF65-F5344CB8AC3E}">
        <p14:creationId xmlns:p14="http://schemas.microsoft.com/office/powerpoint/2010/main" val="602053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91632" y="28983"/>
            <a:ext cx="8552368"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Структура экспертной системы</a:t>
            </a:r>
            <a:endParaRPr lang="ru-RU" sz="5400" b="1" cap="none" spc="0" dirty="0">
              <a:ln w="50800"/>
              <a:solidFill>
                <a:schemeClr val="bg1">
                  <a:shade val="50000"/>
                </a:schemeClr>
              </a:solidFill>
              <a:effectLst/>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3" y="1942966"/>
            <a:ext cx="4623678" cy="407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92080" y="1942966"/>
            <a:ext cx="3366627" cy="4524315"/>
          </a:xfrm>
          <a:prstGeom prst="rect">
            <a:avLst/>
          </a:prstGeom>
          <a:noFill/>
        </p:spPr>
        <p:txBody>
          <a:bodyPr wrap="square" rtlCol="0">
            <a:spAutoFit/>
          </a:bodyPr>
          <a:lstStyle/>
          <a:p>
            <a:r>
              <a:rPr lang="ru-RU" b="1" dirty="0"/>
              <a:t>2. Данные</a:t>
            </a:r>
            <a:r>
              <a:rPr lang="ru-RU" dirty="0" smtClean="0"/>
              <a:t/>
            </a:r>
            <a:br>
              <a:rPr lang="ru-RU" dirty="0" smtClean="0"/>
            </a:br>
            <a:r>
              <a:rPr lang="ru-RU" dirty="0" err="1"/>
              <a:t>Данные</a:t>
            </a:r>
            <a:r>
              <a:rPr lang="ru-RU" dirty="0"/>
              <a:t> — это совокупность фактов и идей представленных в формализованном виде.</a:t>
            </a:r>
            <a:r>
              <a:rPr lang="ru-RU" dirty="0" smtClean="0"/>
              <a:t/>
            </a:r>
            <a:br>
              <a:rPr lang="ru-RU" dirty="0" smtClean="0"/>
            </a:br>
            <a:r>
              <a:rPr lang="ru-RU" dirty="0"/>
              <a:t>Собственно на данных основываются закономерности для предсказания, прогнозирования. Продвинутые интеллектуальные системы способные учиться на основе этих данных, добавляя новые знания в базу знаний.</a:t>
            </a:r>
            <a:r>
              <a:rPr lang="ru-RU" dirty="0" smtClean="0"/>
              <a:t/>
            </a:r>
            <a:br>
              <a:rPr lang="ru-RU" dirty="0" smtClean="0"/>
            </a:br>
            <a:endParaRPr lang="ru-RU" dirty="0"/>
          </a:p>
        </p:txBody>
      </p:sp>
    </p:spTree>
    <p:extLst>
      <p:ext uri="{BB962C8B-B14F-4D97-AF65-F5344CB8AC3E}">
        <p14:creationId xmlns:p14="http://schemas.microsoft.com/office/powerpoint/2010/main" val="11608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6489" y="64478"/>
            <a:ext cx="8710007"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Структура экспертной системы</a:t>
            </a:r>
            <a:endParaRPr lang="ru-RU" sz="5400" b="1" cap="none" spc="0" dirty="0">
              <a:ln w="50800"/>
              <a:solidFill>
                <a:schemeClr val="bg1">
                  <a:shade val="50000"/>
                </a:schemeClr>
              </a:solidFill>
              <a:effectLst/>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489" y="1988840"/>
            <a:ext cx="5112568" cy="450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72887" y="1988840"/>
            <a:ext cx="3168352" cy="3960440"/>
          </a:xfrm>
          <a:prstGeom prst="rect">
            <a:avLst/>
          </a:prstGeom>
          <a:noFill/>
        </p:spPr>
        <p:txBody>
          <a:bodyPr wrap="square" rtlCol="0">
            <a:spAutoFit/>
          </a:bodyPr>
          <a:lstStyle/>
          <a:p>
            <a:r>
              <a:rPr lang="ru-RU" b="1" dirty="0"/>
              <a:t>3. Модель представления данных</a:t>
            </a:r>
            <a:r>
              <a:rPr lang="ru-RU" dirty="0" smtClean="0"/>
              <a:t/>
            </a:r>
            <a:br>
              <a:rPr lang="ru-RU" dirty="0" smtClean="0"/>
            </a:br>
            <a:r>
              <a:rPr lang="ru-RU" dirty="0"/>
              <a:t>Самая интересная часть экспертной системы.</a:t>
            </a:r>
            <a:r>
              <a:rPr lang="ru-RU" dirty="0" smtClean="0"/>
              <a:t/>
            </a:r>
            <a:br>
              <a:rPr lang="ru-RU" dirty="0" smtClean="0"/>
            </a:br>
            <a:r>
              <a:rPr lang="ru-RU" dirty="0"/>
              <a:t>Модель представления знаний </a:t>
            </a:r>
            <a:r>
              <a:rPr lang="ru-RU" i="1" dirty="0"/>
              <a:t>(далее по тексту — МПЗ)</a:t>
            </a:r>
            <a:r>
              <a:rPr lang="ru-RU" dirty="0"/>
              <a:t> — это способ задания знаний для хранения, удобного доступа и взаимодействия с ними, который подходит под задачу интеллектуальной системы.</a:t>
            </a:r>
          </a:p>
        </p:txBody>
      </p:sp>
    </p:spTree>
    <p:extLst>
      <p:ext uri="{BB962C8B-B14F-4D97-AF65-F5344CB8AC3E}">
        <p14:creationId xmlns:p14="http://schemas.microsoft.com/office/powerpoint/2010/main" val="276093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3" y="78992"/>
            <a:ext cx="8964487"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Структура экспертной системы</a:t>
            </a:r>
            <a:endParaRPr lang="ru-RU" sz="5400" b="1" cap="none" spc="0" dirty="0">
              <a:ln w="50800"/>
              <a:solidFill>
                <a:schemeClr val="bg1">
                  <a:shade val="50000"/>
                </a:schemeClr>
              </a:solidFill>
              <a:effectLst/>
            </a:endParaRPr>
          </a:p>
        </p:txBody>
      </p:sp>
      <p:sp>
        <p:nvSpPr>
          <p:cNvPr id="3" name="TextBox 2"/>
          <p:cNvSpPr txBox="1"/>
          <p:nvPr/>
        </p:nvSpPr>
        <p:spPr>
          <a:xfrm>
            <a:off x="179513" y="1700808"/>
            <a:ext cx="8712968" cy="1754326"/>
          </a:xfrm>
          <a:prstGeom prst="rect">
            <a:avLst/>
          </a:prstGeom>
          <a:noFill/>
        </p:spPr>
        <p:txBody>
          <a:bodyPr wrap="square" rtlCol="0">
            <a:spAutoFit/>
          </a:bodyPr>
          <a:lstStyle/>
          <a:p>
            <a:r>
              <a:rPr lang="ru-RU" b="1" dirty="0"/>
              <a:t>4. Механизм логического вывода данных</a:t>
            </a:r>
            <a:r>
              <a:rPr lang="ru-RU" b="1" i="1" dirty="0"/>
              <a:t>(Подсистема вывода)</a:t>
            </a:r>
            <a:r>
              <a:rPr lang="ru-RU" dirty="0" smtClean="0"/>
              <a:t/>
            </a:r>
            <a:br>
              <a:rPr lang="ru-RU" dirty="0" smtClean="0"/>
            </a:br>
            <a:r>
              <a:rPr lang="ru-RU" dirty="0"/>
              <a:t>Механизм логического вывода</a:t>
            </a:r>
            <a:r>
              <a:rPr lang="ru-RU" i="1" dirty="0"/>
              <a:t>(далее по тексту — МЛВ)</a:t>
            </a:r>
            <a:r>
              <a:rPr lang="ru-RU" dirty="0"/>
              <a:t> данных выполняет анализ и проделывает работу по получению новых знаний исходя из сопоставления исходных данных из базы данных и правил из базы знаний. Механизм логического вывода в структуре интеллектуальной системы занимает наиболее важное место.</a:t>
            </a:r>
          </a:p>
        </p:txBody>
      </p:sp>
      <p:sp>
        <p:nvSpPr>
          <p:cNvPr id="6" name="TextBox 5"/>
          <p:cNvSpPr txBox="1"/>
          <p:nvPr/>
        </p:nvSpPr>
        <p:spPr>
          <a:xfrm>
            <a:off x="179513" y="3439233"/>
            <a:ext cx="8700573" cy="2585323"/>
          </a:xfrm>
          <a:prstGeom prst="rect">
            <a:avLst/>
          </a:prstGeom>
          <a:noFill/>
        </p:spPr>
        <p:txBody>
          <a:bodyPr wrap="square" rtlCol="0">
            <a:spAutoFit/>
          </a:bodyPr>
          <a:lstStyle/>
          <a:p>
            <a:r>
              <a:rPr lang="ru-RU" dirty="0"/>
              <a:t>Механизм логического вывода данных концептуально можно представить в виде </a:t>
            </a:r>
            <a:r>
              <a:rPr lang="ru-RU" dirty="0" smtClean="0"/>
              <a:t>&lt;A,B,C,D&gt;</a:t>
            </a:r>
            <a:r>
              <a:rPr lang="ru-RU" dirty="0"/>
              <a:t>:</a:t>
            </a:r>
            <a:r>
              <a:rPr lang="ru-RU" dirty="0" smtClean="0"/>
              <a:t/>
            </a:r>
            <a:br>
              <a:rPr lang="ru-RU" dirty="0" smtClean="0"/>
            </a:br>
            <a:r>
              <a:rPr lang="ru-RU" dirty="0"/>
              <a:t>А — функция выбора из базы знаний и из базы данных закономерностей и фактов соответственно</a:t>
            </a:r>
            <a:r>
              <a:rPr lang="ru-RU" dirty="0" smtClean="0"/>
              <a:t/>
            </a:r>
            <a:br>
              <a:rPr lang="ru-RU" dirty="0" smtClean="0"/>
            </a:br>
            <a:r>
              <a:rPr lang="ru-RU" dirty="0"/>
              <a:t>B — функция проверки правил, результатом которой определяется множество фактов из базы данных к которым применимы правила</a:t>
            </a:r>
            <a:r>
              <a:rPr lang="ru-RU" dirty="0" smtClean="0"/>
              <a:t/>
            </a:r>
            <a:br>
              <a:rPr lang="ru-RU" dirty="0" smtClean="0"/>
            </a:br>
            <a:r>
              <a:rPr lang="ru-RU" dirty="0"/>
              <a:t>С — функция, которая определяет порядок применения правил, если в результате правила указаны одинаковые факты</a:t>
            </a:r>
            <a:r>
              <a:rPr lang="ru-RU" dirty="0" smtClean="0"/>
              <a:t/>
            </a:r>
            <a:br>
              <a:rPr lang="ru-RU" dirty="0" smtClean="0"/>
            </a:br>
            <a:r>
              <a:rPr lang="ru-RU" dirty="0"/>
              <a:t>D — функция, которая применяет действие.</a:t>
            </a:r>
          </a:p>
        </p:txBody>
      </p:sp>
    </p:spTree>
    <p:extLst>
      <p:ext uri="{BB962C8B-B14F-4D97-AF65-F5344CB8AC3E}">
        <p14:creationId xmlns:p14="http://schemas.microsoft.com/office/powerpoint/2010/main" val="70855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9964"/>
            <a:ext cx="8835856"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Эксперты и экспертные системы</a:t>
            </a:r>
            <a:endParaRPr lang="ru-RU" sz="5400" b="1" cap="none" spc="0" dirty="0">
              <a:ln w="50800"/>
              <a:solidFill>
                <a:schemeClr val="bg1">
                  <a:shade val="50000"/>
                </a:schemeClr>
              </a:solidFill>
              <a:effectLst/>
            </a:endParaRPr>
          </a:p>
        </p:txBody>
      </p:sp>
      <p:sp>
        <p:nvSpPr>
          <p:cNvPr id="3" name="TextBox 2"/>
          <p:cNvSpPr txBox="1"/>
          <p:nvPr/>
        </p:nvSpPr>
        <p:spPr>
          <a:xfrm>
            <a:off x="179512" y="1804290"/>
            <a:ext cx="8640960" cy="4247317"/>
          </a:xfrm>
          <a:prstGeom prst="rect">
            <a:avLst/>
          </a:prstGeom>
          <a:noFill/>
        </p:spPr>
        <p:txBody>
          <a:bodyPr wrap="square" rtlCol="0">
            <a:spAutoFit/>
          </a:bodyPr>
          <a:lstStyle/>
          <a:p>
            <a:r>
              <a:rPr lang="ru-RU" dirty="0"/>
              <a:t>Экспертные системы — это сложные программные комплексы, аккумулирующие знания специалистов в конкретных предметных областях и дающие к ним доступ менее квалифицированным специалистам. От квалификации экспертов и правильно спроектированной базы знаний на 90% зависит качество ЭС.</a:t>
            </a:r>
          </a:p>
          <a:p>
            <a:r>
              <a:rPr lang="ru-RU" dirty="0"/>
              <a:t>Информацию для экспертных систем надо получить у экспертов, а потом формализовать. Решением задач по «извлечению» знаний и их формализации для введения в базы знаний занялись специальные «инженеры по знаниям».</a:t>
            </a:r>
          </a:p>
          <a:p>
            <a:r>
              <a:rPr lang="ru-RU" dirty="0"/>
              <a:t>Которые столкнулись со вполне понятной проблемой — поскольку эксперты понимали, что пользуясь созданной с их помощью ЭС специалист более низкой квалификации получит знания, которые сами эксперты добывали годами упорного труда, то у них часто отсутствовало желания делиться информацией. Кроме того, часто достаточно трудно формализовать его экспертные знания.</a:t>
            </a:r>
          </a:p>
        </p:txBody>
      </p:sp>
    </p:spTree>
    <p:extLst>
      <p:ext uri="{BB962C8B-B14F-4D97-AF65-F5344CB8AC3E}">
        <p14:creationId xmlns:p14="http://schemas.microsoft.com/office/powerpoint/2010/main" val="212437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9552" y="188640"/>
            <a:ext cx="8352928"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Эксперты и экспертные системы</a:t>
            </a:r>
            <a:endParaRPr lang="ru-RU" sz="5400" b="1" cap="none" spc="0" dirty="0">
              <a:ln w="50800"/>
              <a:solidFill>
                <a:schemeClr val="bg1">
                  <a:shade val="50000"/>
                </a:schemeClr>
              </a:solidFill>
              <a:effectLst/>
            </a:endParaRPr>
          </a:p>
        </p:txBody>
      </p:sp>
      <p:sp>
        <p:nvSpPr>
          <p:cNvPr id="3" name="TextBox 2"/>
          <p:cNvSpPr txBox="1"/>
          <p:nvPr/>
        </p:nvSpPr>
        <p:spPr>
          <a:xfrm>
            <a:off x="323528" y="2060848"/>
            <a:ext cx="8352928" cy="1200329"/>
          </a:xfrm>
          <a:prstGeom prst="rect">
            <a:avLst/>
          </a:prstGeom>
          <a:noFill/>
        </p:spPr>
        <p:txBody>
          <a:bodyPr wrap="square" rtlCol="0">
            <a:spAutoFit/>
          </a:bodyPr>
          <a:lstStyle/>
          <a:p>
            <a:r>
              <a:rPr lang="ru-RU" dirty="0"/>
              <a:t>Конечно, БЗ часто, особенно в медицине, формировались по печатным источникам, но в целом это снижало качество выдаваемых рекомендаций.</a:t>
            </a:r>
          </a:p>
          <a:p>
            <a:r>
              <a:rPr lang="ru-RU" dirty="0"/>
              <a:t>Также тормозит развитие ЭС трудоемкая работа по ручному пополнению баз </a:t>
            </a:r>
            <a:r>
              <a:rPr lang="ru-RU" dirty="0" smtClean="0"/>
              <a:t>знаний</a:t>
            </a:r>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29" y="3356992"/>
            <a:ext cx="4633887" cy="274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932040" y="2996952"/>
            <a:ext cx="3600400" cy="2862322"/>
          </a:xfrm>
          <a:prstGeom prst="rect">
            <a:avLst/>
          </a:prstGeom>
          <a:noFill/>
        </p:spPr>
        <p:txBody>
          <a:bodyPr wrap="square" rtlCol="0">
            <a:spAutoFit/>
          </a:bodyPr>
          <a:lstStyle/>
          <a:p>
            <a:r>
              <a:rPr lang="ru-RU" dirty="0" smtClean="0"/>
              <a:t>Поэтому еще в 70-е годы была поставлена задача по их автоматическому извлечению из различных источников — статей, книг и интернет-публикаций. Однако сбор таких данных до конца проблемы с получением знаний непосредственно от экспертов не решает.</a:t>
            </a:r>
          </a:p>
        </p:txBody>
      </p:sp>
    </p:spTree>
    <p:extLst>
      <p:ext uri="{BB962C8B-B14F-4D97-AF65-F5344CB8AC3E}">
        <p14:creationId xmlns:p14="http://schemas.microsoft.com/office/powerpoint/2010/main" val="395687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8352" y="0"/>
            <a:ext cx="9156395" cy="92333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dirty="0" smtClean="0">
                <a:ln w="50800"/>
                <a:solidFill>
                  <a:schemeClr val="bg1">
                    <a:shade val="50000"/>
                  </a:schemeClr>
                </a:solidFill>
              </a:rPr>
              <a:t>ЭС и ИИ</a:t>
            </a:r>
            <a:endParaRPr lang="ru-RU" sz="5400" b="1" cap="none" spc="0" dirty="0">
              <a:ln w="50800"/>
              <a:solidFill>
                <a:schemeClr val="bg1">
                  <a:shade val="50000"/>
                </a:schemeClr>
              </a:solidFill>
              <a:effectLst/>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66" y="3164682"/>
            <a:ext cx="4049414" cy="3033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76604" y="620688"/>
            <a:ext cx="8496944" cy="1754326"/>
          </a:xfrm>
          <a:prstGeom prst="rect">
            <a:avLst/>
          </a:prstGeom>
          <a:noFill/>
        </p:spPr>
        <p:txBody>
          <a:bodyPr wrap="square" rtlCol="0">
            <a:spAutoFit/>
          </a:bodyPr>
          <a:lstStyle/>
          <a:p>
            <a:r>
              <a:rPr lang="ru-RU" dirty="0"/>
              <a:t>В настоящее время экспертные системы применяются достаточно широко, но совершенно без всякого ажиотажа вокруг них. Наиболее популярные области применения ЭС — системы диагностики и ремонта оборудования, проектирования, планирования, составления расписаний, поддержки принятия решений, свою экспертную систему содержит внутри почти любая серьезная компьютерная игра.</a:t>
            </a:r>
          </a:p>
        </p:txBody>
      </p:sp>
      <p:sp>
        <p:nvSpPr>
          <p:cNvPr id="4" name="TextBox 3"/>
          <p:cNvSpPr txBox="1"/>
          <p:nvPr/>
        </p:nvSpPr>
        <p:spPr>
          <a:xfrm>
            <a:off x="4373736" y="2852936"/>
            <a:ext cx="4386290" cy="3693319"/>
          </a:xfrm>
          <a:prstGeom prst="rect">
            <a:avLst/>
          </a:prstGeom>
          <a:noFill/>
        </p:spPr>
        <p:txBody>
          <a:bodyPr wrap="square" rtlCol="0">
            <a:spAutoFit/>
          </a:bodyPr>
          <a:lstStyle/>
          <a:p>
            <a:r>
              <a:rPr lang="ru-RU" dirty="0" smtClean="0"/>
              <a:t>В </a:t>
            </a:r>
            <a:r>
              <a:rPr lang="ru-RU" dirty="0"/>
              <a:t>таких гибридных системах вместо всей или части базы знаний используется обученная </a:t>
            </a:r>
            <a:r>
              <a:rPr lang="ru-RU" dirty="0">
                <a:hlinkClick r:id="rId3"/>
              </a:rPr>
              <a:t>нейронная сеть</a:t>
            </a:r>
            <a:r>
              <a:rPr lang="ru-RU" dirty="0"/>
              <a:t>. Это дает возможность экспертной системе оперировать неполными и недостоверными знаниями, а также быть устойчивой к зашумленным данным. Используются в ЭС и другие современные технологии — </a:t>
            </a:r>
            <a:r>
              <a:rPr lang="ru-RU" dirty="0">
                <a:hlinkClick r:id="rId4"/>
              </a:rPr>
              <a:t>облачные</a:t>
            </a:r>
            <a:r>
              <a:rPr lang="ru-RU" dirty="0"/>
              <a:t>, обработки </a:t>
            </a:r>
            <a:r>
              <a:rPr lang="ru-RU" dirty="0">
                <a:hlinkClick r:id="rId5"/>
              </a:rPr>
              <a:t>больших данных</a:t>
            </a:r>
            <a:r>
              <a:rPr lang="ru-RU" dirty="0"/>
              <a:t>, </a:t>
            </a:r>
            <a:r>
              <a:rPr lang="ru-RU" dirty="0" err="1">
                <a:hlinkClick r:id="rId6"/>
              </a:rPr>
              <a:t>Data</a:t>
            </a:r>
            <a:r>
              <a:rPr lang="ru-RU" dirty="0">
                <a:hlinkClick r:id="rId6"/>
              </a:rPr>
              <a:t> </a:t>
            </a:r>
            <a:r>
              <a:rPr lang="ru-RU" dirty="0" err="1">
                <a:hlinkClick r:id="rId6"/>
              </a:rPr>
              <a:t>Mining</a:t>
            </a:r>
            <a:r>
              <a:rPr lang="ru-RU" dirty="0"/>
              <a:t> (для формирования БЗ). Есть попытки создать самообучаемые ЭС.</a:t>
            </a:r>
          </a:p>
        </p:txBody>
      </p:sp>
      <p:sp>
        <p:nvSpPr>
          <p:cNvPr id="6" name="TextBox 5"/>
          <p:cNvSpPr txBox="1"/>
          <p:nvPr/>
        </p:nvSpPr>
        <p:spPr>
          <a:xfrm>
            <a:off x="276604" y="2241351"/>
            <a:ext cx="8759892" cy="923330"/>
          </a:xfrm>
          <a:prstGeom prst="rect">
            <a:avLst/>
          </a:prstGeom>
          <a:noFill/>
        </p:spPr>
        <p:txBody>
          <a:bodyPr wrap="square" rtlCol="0">
            <a:spAutoFit/>
          </a:bodyPr>
          <a:lstStyle/>
          <a:p>
            <a:r>
              <a:rPr lang="ru-RU" dirty="0" smtClean="0"/>
              <a:t>В технологическом плане наиболее существенный процесс в жизни экспертных систем — их объединение с системами </a:t>
            </a:r>
            <a:r>
              <a:rPr lang="ru-RU" dirty="0" smtClean="0">
                <a:hlinkClick r:id="rId7"/>
              </a:rPr>
              <a:t>искусственного интеллекта</a:t>
            </a:r>
            <a:r>
              <a:rPr lang="ru-RU" dirty="0" smtClean="0"/>
              <a:t> на основе </a:t>
            </a:r>
            <a:r>
              <a:rPr lang="ru-RU" dirty="0" err="1" smtClean="0"/>
              <a:t>нейросетей</a:t>
            </a:r>
            <a:endParaRPr lang="ru-RU" dirty="0"/>
          </a:p>
        </p:txBody>
      </p:sp>
    </p:spTree>
    <p:extLst>
      <p:ext uri="{BB962C8B-B14F-4D97-AF65-F5344CB8AC3E}">
        <p14:creationId xmlns:p14="http://schemas.microsoft.com/office/powerpoint/2010/main" val="289741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6826" y="35449"/>
            <a:ext cx="9336740"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Применение экспертных систем</a:t>
            </a:r>
            <a:endParaRPr lang="ru-RU" sz="5400" b="1" cap="none" spc="0" dirty="0">
              <a:ln w="50800"/>
              <a:solidFill>
                <a:schemeClr val="bg1">
                  <a:shade val="50000"/>
                </a:schemeClr>
              </a:solidFill>
              <a:effectLst/>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529762"/>
            <a:ext cx="5544616" cy="274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95536" y="1789775"/>
            <a:ext cx="8496944" cy="1754326"/>
          </a:xfrm>
          <a:prstGeom prst="rect">
            <a:avLst/>
          </a:prstGeom>
          <a:noFill/>
        </p:spPr>
        <p:txBody>
          <a:bodyPr wrap="square" rtlCol="0">
            <a:spAutoFit/>
          </a:bodyPr>
          <a:lstStyle/>
          <a:p>
            <a:r>
              <a:rPr lang="ru-RU" dirty="0"/>
              <a:t>В настоящее время экспертные системы применяются достаточно широко, но совершенно без всякого ажиотажа вокруг них. Наиболее популярные области применения ЭС — системы диагностики и ремонта оборудования, проектирования, планирования, составления расписаний, поддержки принятия решений, свою экспертную систему содержит внутри почти любая серьезная компьютерная игра.</a:t>
            </a:r>
          </a:p>
        </p:txBody>
      </p:sp>
    </p:spTree>
    <p:extLst>
      <p:ext uri="{BB962C8B-B14F-4D97-AF65-F5344CB8AC3E}">
        <p14:creationId xmlns:p14="http://schemas.microsoft.com/office/powerpoint/2010/main" val="16152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221" y="0"/>
            <a:ext cx="9064392"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Области применения экспертных систем</a:t>
            </a:r>
            <a:endParaRPr lang="ru-RU" sz="5400" b="1" cap="none" spc="0" dirty="0">
              <a:ln w="50800"/>
              <a:solidFill>
                <a:schemeClr val="bg1">
                  <a:shade val="50000"/>
                </a:schemeClr>
              </a:solidFill>
              <a:effectLst/>
            </a:endParaRPr>
          </a:p>
        </p:txBody>
      </p:sp>
      <p:sp>
        <p:nvSpPr>
          <p:cNvPr id="3" name="TextBox 2"/>
          <p:cNvSpPr txBox="1"/>
          <p:nvPr/>
        </p:nvSpPr>
        <p:spPr>
          <a:xfrm>
            <a:off x="66221" y="1754326"/>
            <a:ext cx="9064392" cy="2862322"/>
          </a:xfrm>
          <a:prstGeom prst="rect">
            <a:avLst/>
          </a:prstGeom>
          <a:noFill/>
        </p:spPr>
        <p:txBody>
          <a:bodyPr wrap="square" rtlCol="0">
            <a:spAutoFit/>
          </a:bodyPr>
          <a:lstStyle/>
          <a:p>
            <a:r>
              <a:rPr lang="ru-RU" dirty="0"/>
              <a:t>С</a:t>
            </a:r>
            <a:r>
              <a:rPr lang="ru-RU" dirty="0" smtClean="0"/>
              <a:t>истемы </a:t>
            </a:r>
            <a:r>
              <a:rPr lang="ru-RU" dirty="0"/>
              <a:t>используются для установления связи между нарушениями деятельности организма и их возможными причинами. Наиболее известна диагностическая система MYCIN, которая предназначена для диагностики и </a:t>
            </a:r>
            <a:r>
              <a:rPr lang="ru-RU" dirty="0" smtClean="0"/>
              <a:t>наблюдения </a:t>
            </a:r>
          </a:p>
          <a:p>
            <a:r>
              <a:rPr lang="ru-RU" b="1" u="sng" dirty="0" smtClean="0"/>
              <a:t>Медицинская </a:t>
            </a:r>
            <a:r>
              <a:rPr lang="ru-RU" b="1" u="sng" dirty="0"/>
              <a:t>диагностика</a:t>
            </a:r>
            <a:r>
              <a:rPr lang="ru-RU" b="1" dirty="0"/>
              <a:t>.</a:t>
            </a:r>
            <a:r>
              <a:rPr lang="ru-RU" dirty="0"/>
              <a:t/>
            </a:r>
            <a:br>
              <a:rPr lang="ru-RU" dirty="0"/>
            </a:br>
            <a:r>
              <a:rPr lang="ru-RU" dirty="0" smtClean="0"/>
              <a:t>Диагностические </a:t>
            </a:r>
            <a:r>
              <a:rPr lang="ru-RU" dirty="0"/>
              <a:t>за состоянием больного при менингите и бактериальных инфекциях. Ее первая версия была разработана в </a:t>
            </a:r>
            <a:r>
              <a:rPr lang="ru-RU" dirty="0" err="1"/>
              <a:t>Стенфордском</a:t>
            </a:r>
            <a:r>
              <a:rPr lang="ru-RU" dirty="0"/>
              <a:t> университете в середине 70-х годов. В настоящее время эта система ставит диагноз на уровне врача-специалиста. Она имеет расширенную базу знаний, благодаря чему может применяться и в других областях медицины.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530744"/>
            <a:ext cx="4824536" cy="18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33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221" y="0"/>
            <a:ext cx="9064392"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Области применения экспертных систем</a:t>
            </a:r>
            <a:endParaRPr lang="ru-RU" sz="5400" b="1" cap="none" spc="0" dirty="0">
              <a:ln w="50800"/>
              <a:solidFill>
                <a:schemeClr val="bg1">
                  <a:shade val="50000"/>
                </a:schemeClr>
              </a:solidFill>
              <a:effectLst/>
            </a:endParaRPr>
          </a:p>
        </p:txBody>
      </p:sp>
      <p:sp>
        <p:nvSpPr>
          <p:cNvPr id="3" name="TextBox 2"/>
          <p:cNvSpPr txBox="1"/>
          <p:nvPr/>
        </p:nvSpPr>
        <p:spPr>
          <a:xfrm>
            <a:off x="66221" y="1628800"/>
            <a:ext cx="8970275" cy="1754326"/>
          </a:xfrm>
          <a:prstGeom prst="rect">
            <a:avLst/>
          </a:prstGeom>
          <a:noFill/>
        </p:spPr>
        <p:txBody>
          <a:bodyPr wrap="square" rtlCol="0">
            <a:spAutoFit/>
          </a:bodyPr>
          <a:lstStyle/>
          <a:p>
            <a:r>
              <a:rPr lang="ru-RU" b="1" u="sng" dirty="0"/>
              <a:t>Прогнозирование</a:t>
            </a:r>
            <a:r>
              <a:rPr lang="ru-RU" b="1" dirty="0"/>
              <a:t>.    </a:t>
            </a:r>
            <a:r>
              <a:rPr lang="ru-RU" dirty="0"/>
              <a:t/>
            </a:r>
            <a:br>
              <a:rPr lang="ru-RU" dirty="0"/>
            </a:br>
            <a:r>
              <a:rPr lang="ru-RU" dirty="0"/>
              <a:t>Прогнозирующие системы предсказывают возможные результаты или события на основе данных о текущем состоянии объекта. Программная система "Завоевание Уолл-стрита" может проанализировать конъюнктуру рынка и с помощью статистических методов алгоритмов разработать для вас план капиталовложений на </a:t>
            </a:r>
            <a:r>
              <a:rPr lang="ru-RU" dirty="0" smtClean="0"/>
              <a:t>перспективу</a:t>
            </a:r>
            <a:endParaRPr lang="ru-RU" dirty="0"/>
          </a:p>
        </p:txBody>
      </p:sp>
      <p:sp>
        <p:nvSpPr>
          <p:cNvPr id="4" name="TextBox 3"/>
          <p:cNvSpPr txBox="1"/>
          <p:nvPr/>
        </p:nvSpPr>
        <p:spPr>
          <a:xfrm>
            <a:off x="4018045" y="3068960"/>
            <a:ext cx="5112568" cy="3970318"/>
          </a:xfrm>
          <a:prstGeom prst="rect">
            <a:avLst/>
          </a:prstGeom>
          <a:noFill/>
        </p:spPr>
        <p:txBody>
          <a:bodyPr wrap="square" rtlCol="0">
            <a:spAutoFit/>
          </a:bodyPr>
          <a:lstStyle/>
          <a:p>
            <a:r>
              <a:rPr lang="ru-RU" dirty="0" smtClean="0"/>
              <a:t>Она </a:t>
            </a:r>
            <a:r>
              <a:rPr lang="ru-RU" dirty="0"/>
              <a:t>не относится к числу систем, основанных на знаниях, поскольку использует процедуры и алгоритмы традиционного программирования. Хотя пока еще отсутствуют ЭС, которые способны за счет своей информации о конъюнктуре рынка помочь вам увеличить капитал, прогнозирующие системы уже сегодня могут предсказывать погоду, урожайность и поток пассажиров. Даже на персональном компьютере, установив простую систему, основанную на знаниях, вы можете получить местный прогноз погоды.</a:t>
            </a:r>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21" y="3645024"/>
            <a:ext cx="3701462" cy="2463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467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221" y="0"/>
            <a:ext cx="9064392"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Области применения экспертных систем</a:t>
            </a:r>
            <a:endParaRPr lang="ru-RU" sz="5400" b="1" cap="none" spc="0" dirty="0">
              <a:ln w="50800"/>
              <a:solidFill>
                <a:schemeClr val="bg1">
                  <a:shade val="50000"/>
                </a:schemeClr>
              </a:solidFill>
              <a:effectLst/>
            </a:endParaRPr>
          </a:p>
        </p:txBody>
      </p:sp>
      <p:sp>
        <p:nvSpPr>
          <p:cNvPr id="3" name="TextBox 2"/>
          <p:cNvSpPr txBox="1"/>
          <p:nvPr/>
        </p:nvSpPr>
        <p:spPr>
          <a:xfrm>
            <a:off x="66221" y="1754326"/>
            <a:ext cx="8898267" cy="4524315"/>
          </a:xfrm>
          <a:prstGeom prst="rect">
            <a:avLst/>
          </a:prstGeom>
          <a:noFill/>
        </p:spPr>
        <p:txBody>
          <a:bodyPr wrap="square" rtlCol="0">
            <a:spAutoFit/>
          </a:bodyPr>
          <a:lstStyle/>
          <a:p>
            <a:r>
              <a:rPr lang="ru-RU" b="1" u="sng" dirty="0"/>
              <a:t>Планирование</a:t>
            </a:r>
            <a:r>
              <a:rPr lang="ru-RU" b="1" dirty="0"/>
              <a:t>.</a:t>
            </a:r>
            <a:r>
              <a:rPr lang="ru-RU" dirty="0"/>
              <a:t/>
            </a:r>
            <a:br>
              <a:rPr lang="ru-RU" dirty="0"/>
            </a:br>
            <a:r>
              <a:rPr lang="ru-RU" dirty="0"/>
              <a:t>Планирующие системы предназначены для достижения конкретных целей при решении задач с большим числом переменных. Дамасская фирма </a:t>
            </a:r>
            <a:r>
              <a:rPr lang="ru-RU" dirty="0" err="1"/>
              <a:t>Informat</a:t>
            </a:r>
            <a:r>
              <a:rPr lang="ru-RU" dirty="0"/>
              <a:t> впервые в торговой практике предоставляет в распоряжении покупателей 13 рабочих станций, установленных в холле своего офиса, на которых проводятся бесплатные 15-минутные консультации с целью помочь покупателям выбрать компьютер, в наибольшей степени отвечающий их потребностям и бюджету. Кроме того, компания  </a:t>
            </a:r>
            <a:r>
              <a:rPr lang="ru-RU" dirty="0" err="1"/>
              <a:t>Boeing</a:t>
            </a:r>
            <a:r>
              <a:rPr lang="ru-RU" dirty="0"/>
              <a:t> применяет ЭС для проектирования космических станций, а также для выявления причин отказов самолетных двигателей и ремонта вертолетов. Экспертная система  XCON, созданная фирмой DEC, служит для определения или изменения конфигурации компьютерных систем типа VAX и в соответствии с требованиями покупателя. Фирма DEC разрабатывает более мощную систему XSEL, включающую базу знаний системы XCON, с целью оказания помощи покупателям при выборе вычислительных систем с нужной конфигурацией. В отличие от XCON система XSEL является интерактивной.</a:t>
            </a:r>
          </a:p>
        </p:txBody>
      </p:sp>
    </p:spTree>
    <p:extLst>
      <p:ext uri="{BB962C8B-B14F-4D97-AF65-F5344CB8AC3E}">
        <p14:creationId xmlns:p14="http://schemas.microsoft.com/office/powerpoint/2010/main" val="417290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79702" y="0"/>
            <a:ext cx="8984605"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Цели и задачи исследования</a:t>
            </a:r>
            <a:endParaRPr lang="ru-RU" sz="5400" b="1" cap="none" spc="0" dirty="0">
              <a:ln w="50800"/>
              <a:solidFill>
                <a:schemeClr val="bg1">
                  <a:shade val="50000"/>
                </a:schemeClr>
              </a:solidFill>
              <a:effectLst/>
            </a:endParaRPr>
          </a:p>
        </p:txBody>
      </p:sp>
      <p:sp>
        <p:nvSpPr>
          <p:cNvPr id="7" name="TextBox 6"/>
          <p:cNvSpPr txBox="1"/>
          <p:nvPr/>
        </p:nvSpPr>
        <p:spPr>
          <a:xfrm>
            <a:off x="496529" y="1916832"/>
            <a:ext cx="8307852" cy="2585323"/>
          </a:xfrm>
          <a:prstGeom prst="rect">
            <a:avLst/>
          </a:prstGeom>
          <a:noFill/>
        </p:spPr>
        <p:txBody>
          <a:bodyPr wrap="none" rtlCol="0">
            <a:spAutoFit/>
          </a:bodyPr>
          <a:lstStyle/>
          <a:p>
            <a:r>
              <a:rPr lang="ru-RU" dirty="0" smtClean="0"/>
              <a:t>Цель работы: изучить все области применения экспертных систем.</a:t>
            </a:r>
          </a:p>
          <a:p>
            <a:endParaRPr lang="ru-RU" dirty="0"/>
          </a:p>
          <a:p>
            <a:r>
              <a:rPr lang="ru-RU" dirty="0" smtClean="0"/>
              <a:t>Задачи исследования: </a:t>
            </a:r>
          </a:p>
          <a:p>
            <a:pPr marL="342900" indent="-342900">
              <a:buAutoNum type="arabicPeriod"/>
            </a:pPr>
            <a:r>
              <a:rPr lang="ru-RU" dirty="0" smtClean="0"/>
              <a:t>Разобраться в определении экспертных систем.</a:t>
            </a:r>
          </a:p>
          <a:p>
            <a:pPr marL="342900" indent="-342900">
              <a:buAutoNum type="arabicPeriod"/>
            </a:pPr>
            <a:r>
              <a:rPr lang="ru-RU" dirty="0" smtClean="0"/>
              <a:t>Изучить историю создания экспертных систем.</a:t>
            </a:r>
          </a:p>
          <a:p>
            <a:pPr marL="342900" indent="-342900">
              <a:buAutoNum type="arabicPeriod"/>
            </a:pPr>
            <a:r>
              <a:rPr lang="ru-RU" dirty="0" smtClean="0"/>
              <a:t>Изучить структуру экспертной системы и все её компоненты.</a:t>
            </a:r>
          </a:p>
          <a:p>
            <a:pPr marL="342900" indent="-342900">
              <a:buAutoNum type="arabicPeriod"/>
            </a:pPr>
            <a:r>
              <a:rPr lang="ru-RU" dirty="0" smtClean="0"/>
              <a:t>Узнать, кто такие эксперты и для чего им нужны экспертные системы.</a:t>
            </a:r>
          </a:p>
          <a:p>
            <a:pPr marL="342900" indent="-342900">
              <a:buAutoNum type="arabicPeriod"/>
            </a:pPr>
            <a:r>
              <a:rPr lang="ru-RU" dirty="0" smtClean="0"/>
              <a:t>Экспертные системы во взаимодействии с искусственным интеллектом.</a:t>
            </a:r>
            <a:endParaRPr lang="ru-RU" dirty="0"/>
          </a:p>
          <a:p>
            <a:pPr marL="342900" indent="-342900">
              <a:buAutoNum type="arabicPeriod"/>
            </a:pPr>
            <a:r>
              <a:rPr lang="ru-RU" dirty="0" smtClean="0"/>
              <a:t>Применение экспертных систем.</a:t>
            </a:r>
          </a:p>
        </p:txBody>
      </p:sp>
    </p:spTree>
    <p:extLst>
      <p:ext uri="{BB962C8B-B14F-4D97-AF65-F5344CB8AC3E}">
        <p14:creationId xmlns:p14="http://schemas.microsoft.com/office/powerpoint/2010/main" val="635728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221" y="0"/>
            <a:ext cx="9064392"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Области применения экспертных систем</a:t>
            </a:r>
            <a:endParaRPr lang="ru-RU" sz="5400" b="1" cap="none" spc="0" dirty="0">
              <a:ln w="50800"/>
              <a:solidFill>
                <a:schemeClr val="bg1">
                  <a:shade val="50000"/>
                </a:schemeClr>
              </a:solidFill>
              <a:effectLst/>
            </a:endParaRPr>
          </a:p>
        </p:txBody>
      </p:sp>
      <p:sp>
        <p:nvSpPr>
          <p:cNvPr id="3" name="TextBox 2"/>
          <p:cNvSpPr txBox="1"/>
          <p:nvPr/>
        </p:nvSpPr>
        <p:spPr>
          <a:xfrm>
            <a:off x="395536" y="2132856"/>
            <a:ext cx="8568952" cy="2862322"/>
          </a:xfrm>
          <a:prstGeom prst="rect">
            <a:avLst/>
          </a:prstGeom>
          <a:noFill/>
        </p:spPr>
        <p:txBody>
          <a:bodyPr wrap="square" rtlCol="0">
            <a:spAutoFit/>
          </a:bodyPr>
          <a:lstStyle/>
          <a:p>
            <a:r>
              <a:rPr lang="ru-RU" b="1" u="sng" dirty="0"/>
              <a:t> Интерпретация</a:t>
            </a:r>
            <a:r>
              <a:rPr lang="ru-RU" b="1" dirty="0"/>
              <a:t>.</a:t>
            </a:r>
            <a:r>
              <a:rPr lang="ru-RU" dirty="0"/>
              <a:t/>
            </a:r>
            <a:br>
              <a:rPr lang="ru-RU" dirty="0"/>
            </a:br>
            <a:r>
              <a:rPr lang="ru-RU" dirty="0"/>
              <a:t>Интерпретирующие системы обладают способностью получать определенные заключения на основе результатов наблюдения. Система PROSPECTOR, одна из наиболее известных систем интерпретирующего типа, объединяет знания девяти экспертов. Используя сочетания девяти методов экспертизы, системе удалось обнаружить залежи руды стоимостью в миллион долларов, причем наличие этих залежей не предполагал ни один из девяти экспертов. Другая интерпретирующая система- HASP/SIAP. Она определяет местоположение и типы судов в тихом океане по данным акустических систем слежения.</a:t>
            </a:r>
          </a:p>
        </p:txBody>
      </p:sp>
    </p:spTree>
    <p:extLst>
      <p:ext uri="{BB962C8B-B14F-4D97-AF65-F5344CB8AC3E}">
        <p14:creationId xmlns:p14="http://schemas.microsoft.com/office/powerpoint/2010/main" val="327732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221" y="0"/>
            <a:ext cx="9064392"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Области применения экспертных систем</a:t>
            </a:r>
            <a:endParaRPr lang="ru-RU" sz="5400" b="1" cap="none" spc="0" dirty="0">
              <a:ln w="50800"/>
              <a:solidFill>
                <a:schemeClr val="bg1">
                  <a:shade val="50000"/>
                </a:schemeClr>
              </a:solidFill>
              <a:effectLst/>
            </a:endParaRPr>
          </a:p>
        </p:txBody>
      </p:sp>
      <p:sp>
        <p:nvSpPr>
          <p:cNvPr id="3" name="TextBox 2"/>
          <p:cNvSpPr txBox="1"/>
          <p:nvPr/>
        </p:nvSpPr>
        <p:spPr>
          <a:xfrm>
            <a:off x="87925" y="1628800"/>
            <a:ext cx="8568952" cy="1200329"/>
          </a:xfrm>
          <a:prstGeom prst="rect">
            <a:avLst/>
          </a:prstGeom>
          <a:noFill/>
        </p:spPr>
        <p:txBody>
          <a:bodyPr wrap="square" rtlCol="0">
            <a:spAutoFit/>
          </a:bodyPr>
          <a:lstStyle/>
          <a:p>
            <a:r>
              <a:rPr lang="ru-RU" b="1" u="sng" dirty="0"/>
              <a:t>Контроль и управление</a:t>
            </a:r>
            <a:r>
              <a:rPr lang="ru-RU" b="1" dirty="0"/>
              <a:t>.</a:t>
            </a:r>
            <a:r>
              <a:rPr lang="ru-RU" dirty="0"/>
              <a:t/>
            </a:r>
            <a:br>
              <a:rPr lang="ru-RU" dirty="0"/>
            </a:br>
            <a:r>
              <a:rPr lang="ru-RU" dirty="0"/>
              <a:t>Системы, основанные на знаниях, могут применятся в качестве интеллектуальных систем контроля и принимать решения, анализируя данные, поступающие от нескольких  источников.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80" y="2926978"/>
            <a:ext cx="273630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19872" y="3140968"/>
            <a:ext cx="5237005" cy="2308324"/>
          </a:xfrm>
          <a:prstGeom prst="rect">
            <a:avLst/>
          </a:prstGeom>
          <a:noFill/>
        </p:spPr>
        <p:txBody>
          <a:bodyPr wrap="square" rtlCol="0">
            <a:spAutoFit/>
          </a:bodyPr>
          <a:lstStyle/>
          <a:p>
            <a:r>
              <a:rPr lang="ru-RU" dirty="0"/>
              <a:t>Такие системы уже работают на атомных электростанциях, управляют воздушным движением и осуществляют медицинский контроль. Они могут быть также полезны при регулировании финансовой  деятельности предприятия и оказывать помощь при выработке решений в критических ситуациях.</a:t>
            </a:r>
          </a:p>
          <a:p>
            <a:endParaRPr lang="ru-RU" dirty="0"/>
          </a:p>
        </p:txBody>
      </p:sp>
    </p:spTree>
    <p:extLst>
      <p:ext uri="{BB962C8B-B14F-4D97-AF65-F5344CB8AC3E}">
        <p14:creationId xmlns:p14="http://schemas.microsoft.com/office/powerpoint/2010/main" val="2378529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221" y="0"/>
            <a:ext cx="9064392"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Области применения экспертных систем</a:t>
            </a:r>
            <a:endParaRPr lang="ru-RU" sz="5400" b="1" cap="none" spc="0" dirty="0">
              <a:ln w="50800"/>
              <a:solidFill>
                <a:schemeClr val="bg1">
                  <a:shade val="50000"/>
                </a:schemeClr>
              </a:solidFill>
              <a:effectLst/>
            </a:endParaRPr>
          </a:p>
        </p:txBody>
      </p:sp>
      <p:sp>
        <p:nvSpPr>
          <p:cNvPr id="4" name="TextBox 3"/>
          <p:cNvSpPr txBox="1"/>
          <p:nvPr/>
        </p:nvSpPr>
        <p:spPr>
          <a:xfrm>
            <a:off x="251520" y="1628800"/>
            <a:ext cx="8352928" cy="1754326"/>
          </a:xfrm>
          <a:prstGeom prst="rect">
            <a:avLst/>
          </a:prstGeom>
          <a:noFill/>
        </p:spPr>
        <p:txBody>
          <a:bodyPr wrap="square" rtlCol="0">
            <a:spAutoFit/>
          </a:bodyPr>
          <a:lstStyle/>
          <a:p>
            <a:r>
              <a:rPr lang="ru-RU" b="1" u="sng" dirty="0"/>
              <a:t>Диагностика неисправностей в механических и электрических устройствах.</a:t>
            </a:r>
            <a:r>
              <a:rPr lang="ru-RU" dirty="0"/>
              <a:t/>
            </a:r>
            <a:br>
              <a:rPr lang="ru-RU" dirty="0"/>
            </a:br>
            <a:r>
              <a:rPr lang="ru-RU" dirty="0"/>
              <a:t>В этой сфере системы, основанные на знаниях, незаменимы как при ремонте механических и электрических машин (автомобилей, дизельных локомотивов и т.д.), так и  при устранении неисправностей и ошибок в аппаратном и программном обеспечении  компьютеров.</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31652"/>
            <a:ext cx="3816424" cy="287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827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221" y="0"/>
            <a:ext cx="9064392"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Области применения экспертных систем</a:t>
            </a:r>
            <a:endParaRPr lang="ru-RU" sz="5400" b="1" cap="none" spc="0" dirty="0">
              <a:ln w="50800"/>
              <a:solidFill>
                <a:schemeClr val="bg1">
                  <a:shade val="50000"/>
                </a:schemeClr>
              </a:solidFill>
              <a:effectLst/>
            </a:endParaRPr>
          </a:p>
        </p:txBody>
      </p:sp>
      <p:sp>
        <p:nvSpPr>
          <p:cNvPr id="3" name="TextBox 2"/>
          <p:cNvSpPr txBox="1"/>
          <p:nvPr/>
        </p:nvSpPr>
        <p:spPr>
          <a:xfrm>
            <a:off x="91306" y="1556792"/>
            <a:ext cx="8712968" cy="4801314"/>
          </a:xfrm>
          <a:prstGeom prst="rect">
            <a:avLst/>
          </a:prstGeom>
          <a:noFill/>
        </p:spPr>
        <p:txBody>
          <a:bodyPr wrap="square" rtlCol="0">
            <a:spAutoFit/>
          </a:bodyPr>
          <a:lstStyle/>
          <a:p>
            <a:r>
              <a:rPr lang="ru-RU" b="1" u="sng" dirty="0"/>
              <a:t>Обучение.</a:t>
            </a:r>
            <a:r>
              <a:rPr lang="ru-RU" b="1" dirty="0"/>
              <a:t>   </a:t>
            </a:r>
            <a:r>
              <a:rPr lang="ru-RU" dirty="0"/>
              <a:t/>
            </a:r>
            <a:br>
              <a:rPr lang="ru-RU" dirty="0"/>
            </a:br>
            <a:r>
              <a:rPr lang="ru-RU" dirty="0"/>
              <a:t>Системы, основанные на знаниях, могут входить составной частью в компьютерные системы обучения. Система получает информацию о деятельности некоторого объекта (например, студента) и анализирует его поведение. База знаний изменяется в соответствии с поведением объекта. Примером этого обучения может служить компьютерная игра, сложность которой увеличивается по мере возрастания степени квалификации играющего. Одной из наиболее интересных обучающих ЭС является разработанная </a:t>
            </a:r>
            <a:r>
              <a:rPr lang="ru-RU" dirty="0" err="1"/>
              <a:t>Д.Ленатом</a:t>
            </a:r>
            <a:r>
              <a:rPr lang="ru-RU" dirty="0"/>
              <a:t> система EURISCO, которая использует простые эвристики. Эта система была опробована в игре </a:t>
            </a:r>
            <a:r>
              <a:rPr lang="ru-RU" dirty="0" err="1"/>
              <a:t>Т.Тревевеллера</a:t>
            </a:r>
            <a:r>
              <a:rPr lang="ru-RU" dirty="0"/>
              <a:t>, имитирующая боевые действия. Суть игры состоит в том, чтобы определить состав флотилии, способной нанести поражение в условиях неизменяемого множества правил. Система EURISCO включила в состав флотилии небольшие,  способные провести быструю атаку корабли  и одно очень маленькое скоростное судно и постоянно выигрывала в течение трех лет, несмотря на то, что в стремлении воспрепятствовать  этому правила игры меняли каждый год.    </a:t>
            </a:r>
          </a:p>
        </p:txBody>
      </p:sp>
    </p:spTree>
    <p:extLst>
      <p:ext uri="{BB962C8B-B14F-4D97-AF65-F5344CB8AC3E}">
        <p14:creationId xmlns:p14="http://schemas.microsoft.com/office/powerpoint/2010/main" val="2932139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221" y="0"/>
            <a:ext cx="9064392"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Области применения экспертных систем</a:t>
            </a:r>
            <a:endParaRPr lang="ru-RU" sz="5400" b="1" cap="none" spc="0" dirty="0">
              <a:ln w="50800"/>
              <a:solidFill>
                <a:schemeClr val="bg1">
                  <a:shade val="50000"/>
                </a:schemeClr>
              </a:solidFill>
              <a:effectLst/>
            </a:endParaRPr>
          </a:p>
        </p:txBody>
      </p:sp>
      <p:sp>
        <p:nvSpPr>
          <p:cNvPr id="3" name="TextBox 2"/>
          <p:cNvSpPr txBox="1"/>
          <p:nvPr/>
        </p:nvSpPr>
        <p:spPr>
          <a:xfrm>
            <a:off x="66221" y="1754326"/>
            <a:ext cx="8712968" cy="1200329"/>
          </a:xfrm>
          <a:prstGeom prst="rect">
            <a:avLst/>
          </a:prstGeom>
          <a:noFill/>
        </p:spPr>
        <p:txBody>
          <a:bodyPr wrap="square" rtlCol="0">
            <a:spAutoFit/>
          </a:bodyPr>
          <a:lstStyle/>
          <a:p>
            <a:r>
              <a:rPr lang="ru-RU" dirty="0"/>
              <a:t>Большинство  ЭС включают знания, по содержанию которых их можно отнести одновременно к нескольким типам. Например, обучающая система может также обладать знаниями, позволяющими выполнять диагностику и планирование. </a:t>
            </a:r>
          </a:p>
        </p:txBody>
      </p:sp>
      <p:sp>
        <p:nvSpPr>
          <p:cNvPr id="4" name="TextBox 3"/>
          <p:cNvSpPr txBox="1"/>
          <p:nvPr/>
        </p:nvSpPr>
        <p:spPr>
          <a:xfrm>
            <a:off x="3851920" y="2708920"/>
            <a:ext cx="5278693" cy="4247317"/>
          </a:xfrm>
          <a:prstGeom prst="rect">
            <a:avLst/>
          </a:prstGeom>
          <a:noFill/>
        </p:spPr>
        <p:txBody>
          <a:bodyPr wrap="square" rtlCol="0">
            <a:spAutoFit/>
          </a:bodyPr>
          <a:lstStyle/>
          <a:p>
            <a:r>
              <a:rPr lang="ru-RU" dirty="0"/>
              <a:t>Она определяет способности обучаемого по основным направлениям курса, а затем с учетом полученных данных составляет учебный план. Управляющая система может применяться для целей контроля, диагностики, прогнозирования и планирования. Система, обеспечивающая сохранность жилища, может следить за окружающей обстановкой, распознавать происходящие события (например, открылось окно), выдавать прогноз (вор-взломщик намеревается проникнуть в дом) и составлять план действий (вызвать полицию).</a:t>
            </a:r>
          </a:p>
          <a:p>
            <a:r>
              <a:rPr lang="ru-RU" b="1" dirty="0"/>
              <a:t> </a:t>
            </a:r>
          </a:p>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3" y="2928201"/>
            <a:ext cx="3586443" cy="3570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73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23728" y="0"/>
            <a:ext cx="4379469"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Заключение</a:t>
            </a:r>
          </a:p>
        </p:txBody>
      </p:sp>
      <p:sp>
        <p:nvSpPr>
          <p:cNvPr id="3" name="TextBox 2"/>
          <p:cNvSpPr txBox="1"/>
          <p:nvPr/>
        </p:nvSpPr>
        <p:spPr>
          <a:xfrm>
            <a:off x="173002" y="1124744"/>
            <a:ext cx="8280919" cy="1754326"/>
          </a:xfrm>
          <a:prstGeom prst="rect">
            <a:avLst/>
          </a:prstGeom>
          <a:noFill/>
        </p:spPr>
        <p:txBody>
          <a:bodyPr wrap="square" rtlCol="0">
            <a:spAutoFit/>
          </a:bodyPr>
          <a:lstStyle/>
          <a:p>
            <a:r>
              <a:rPr lang="ru-RU" dirty="0"/>
              <a:t>Экспертные системы действительно имеют широкое применение в нашей жизни. Они позволяют экономить время реальных экспертов в определенной предметной области. Модели представления знаний это неотъемлемая часть интеллектуальных систем любого уровня. Поэтому, я считаю, что каждый уважающий себя IT-специалист, должен иметь даже поверхностные знания в этих областях.</a:t>
            </a:r>
          </a:p>
        </p:txBody>
      </p:sp>
    </p:spTree>
    <p:extLst>
      <p:ext uri="{BB962C8B-B14F-4D97-AF65-F5344CB8AC3E}">
        <p14:creationId xmlns:p14="http://schemas.microsoft.com/office/powerpoint/2010/main" val="3067787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479636" y="2967335"/>
            <a:ext cx="184731" cy="923330"/>
          </a:xfrm>
          <a:prstGeom prst="rect">
            <a:avLst/>
          </a:prstGeom>
          <a:noFill/>
        </p:spPr>
        <p:txBody>
          <a:bodyPr wrap="none" lIns="91440" tIns="45720" rIns="91440" bIns="45720">
            <a:spAutoFit/>
          </a:bodyPr>
          <a:lstStyle/>
          <a:p>
            <a:pPr algn="ctr"/>
            <a:endParaRPr lang="ru-RU"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5" name="Прямоугольник 4"/>
          <p:cNvSpPr/>
          <p:nvPr/>
        </p:nvSpPr>
        <p:spPr>
          <a:xfrm>
            <a:off x="4479635" y="2967335"/>
            <a:ext cx="184730" cy="923330"/>
          </a:xfrm>
          <a:prstGeom prst="rect">
            <a:avLst/>
          </a:prstGeom>
          <a:noFill/>
        </p:spPr>
        <p:txBody>
          <a:bodyPr wrap="none" lIns="91440" tIns="45720" rIns="91440" bIns="45720">
            <a:spAutoFit/>
          </a:bodyPr>
          <a:lstStyle/>
          <a:p>
            <a:pPr algn="ctr"/>
            <a:endParaRPr lang="ru-RU"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Прямоугольник 5"/>
          <p:cNvSpPr/>
          <p:nvPr/>
        </p:nvSpPr>
        <p:spPr>
          <a:xfrm>
            <a:off x="2409183" y="0"/>
            <a:ext cx="4402167"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dirty="0" smtClean="0">
                <a:ln w="50800"/>
                <a:solidFill>
                  <a:schemeClr val="bg1">
                    <a:shade val="50000"/>
                  </a:schemeClr>
                </a:solidFill>
              </a:rPr>
              <a:t>Источники</a:t>
            </a:r>
            <a:endParaRPr lang="ru-RU" sz="5400" b="1" cap="none" spc="0" dirty="0">
              <a:ln w="50800"/>
              <a:solidFill>
                <a:schemeClr val="bg1">
                  <a:shade val="50000"/>
                </a:schemeClr>
              </a:solidFill>
              <a:effectLst/>
            </a:endParaRPr>
          </a:p>
        </p:txBody>
      </p:sp>
      <p:sp>
        <p:nvSpPr>
          <p:cNvPr id="10" name="TextBox 9"/>
          <p:cNvSpPr txBox="1"/>
          <p:nvPr/>
        </p:nvSpPr>
        <p:spPr>
          <a:xfrm>
            <a:off x="251520" y="923329"/>
            <a:ext cx="8640960" cy="5632311"/>
          </a:xfrm>
          <a:prstGeom prst="rect">
            <a:avLst/>
          </a:prstGeom>
          <a:noFill/>
        </p:spPr>
        <p:txBody>
          <a:bodyPr wrap="square" rtlCol="0">
            <a:spAutoFit/>
          </a:bodyPr>
          <a:lstStyle/>
          <a:p>
            <a:pPr marL="342900" indent="-342900">
              <a:buFont typeface="+mj-lt"/>
              <a:buAutoNum type="arabicPeriod"/>
            </a:pPr>
            <a:r>
              <a:rPr lang="ru-RU" dirty="0" smtClean="0"/>
              <a:t>Экспертные системы. </a:t>
            </a:r>
            <a:r>
              <a:rPr lang="en-US" dirty="0" err="1" smtClean="0"/>
              <a:t>Tadviser</a:t>
            </a:r>
            <a:r>
              <a:rPr lang="ru-RU" dirty="0" smtClean="0"/>
              <a:t> </a:t>
            </a:r>
            <a:r>
              <a:rPr lang="en-US" dirty="0" smtClean="0"/>
              <a:t>[</a:t>
            </a:r>
            <a:r>
              <a:rPr lang="ru-RU" dirty="0" smtClean="0"/>
              <a:t>Электронный ресурс</a:t>
            </a:r>
            <a:r>
              <a:rPr lang="en-US" dirty="0"/>
              <a:t>](URL: </a:t>
            </a:r>
            <a:r>
              <a:rPr lang="en-US" dirty="0">
                <a:hlinkClick r:id="rId2"/>
              </a:rPr>
              <a:t>https://www.tadviser.ru/index.php/%D0%A1%D1%82%D0%B0%D1%82%D1%8C%D1%8F:%D0%AD%D0%BA%D1%81%D0%BF%D0%B5%D1%80%D1%82%D0%BD%D1%8B%D0%B5_%</a:t>
            </a:r>
            <a:r>
              <a:rPr lang="en-US" dirty="0" smtClean="0">
                <a:hlinkClick r:id="rId2"/>
              </a:rPr>
              <a:t>D1%81%D0%B8%D1%81%D1%82%D0%B5%D0%BC%D1%8B</a:t>
            </a:r>
            <a:endParaRPr lang="en-US" dirty="0" smtClean="0"/>
          </a:p>
          <a:p>
            <a:pPr marL="342900" indent="-342900">
              <a:buFont typeface="+mj-lt"/>
              <a:buAutoNum type="arabicPeriod"/>
            </a:pPr>
            <a:r>
              <a:rPr lang="ru-RU" dirty="0"/>
              <a:t>ВВЕДЕНИЕ В ЭКСПЕРТНЫЕ СИСТЕМЫ. ОСНОВНЫЕ ПОНЯТИЯ И ОПРЕДЕЛЕНИЯ. Личный сайт С. Хабарова, доцента кафедры информационных систем и технологий </a:t>
            </a:r>
            <a:r>
              <a:rPr lang="ru-RU" dirty="0" err="1" smtClean="0"/>
              <a:t>СПбГЛТУ</a:t>
            </a:r>
            <a:r>
              <a:rPr lang="en-US" dirty="0" smtClean="0"/>
              <a:t>[</a:t>
            </a:r>
            <a:r>
              <a:rPr lang="ru-RU" dirty="0"/>
              <a:t>Электронный ресурс</a:t>
            </a:r>
            <a:r>
              <a:rPr lang="en-US" dirty="0"/>
              <a:t>](</a:t>
            </a:r>
            <a:r>
              <a:rPr lang="en-US" dirty="0">
                <a:hlinkClick r:id="rId3"/>
              </a:rPr>
              <a:t>URL</a:t>
            </a:r>
            <a:r>
              <a:rPr lang="en-US" dirty="0" smtClean="0">
                <a:hlinkClick r:id="rId3"/>
              </a:rPr>
              <a:t>: http</a:t>
            </a:r>
            <a:r>
              <a:rPr lang="en-US" dirty="0">
                <a:hlinkClick r:id="rId3"/>
              </a:rPr>
              <a:t>://</a:t>
            </a:r>
            <a:r>
              <a:rPr lang="en-US" dirty="0" smtClean="0">
                <a:hlinkClick r:id="rId3"/>
              </a:rPr>
              <a:t>www.habarov.spb.ru/new_es/exp_sys/es01/es1.htm</a:t>
            </a:r>
            <a:r>
              <a:rPr lang="en-US" dirty="0" smtClean="0"/>
              <a:t>)</a:t>
            </a:r>
          </a:p>
          <a:p>
            <a:pPr marL="342900" indent="-342900">
              <a:buFont typeface="+mj-lt"/>
              <a:buAutoNum type="arabicPeriod"/>
            </a:pPr>
            <a:r>
              <a:rPr lang="ru-RU" dirty="0"/>
              <a:t>Экспертная </a:t>
            </a:r>
            <a:r>
              <a:rPr lang="ru-RU" dirty="0" smtClean="0"/>
              <a:t>система</a:t>
            </a:r>
            <a:r>
              <a:rPr lang="en-US" dirty="0" smtClean="0"/>
              <a:t>. </a:t>
            </a:r>
            <a:r>
              <a:rPr lang="ru-RU" dirty="0" smtClean="0"/>
              <a:t>Википедия. </a:t>
            </a:r>
            <a:r>
              <a:rPr lang="en-US" dirty="0"/>
              <a:t>[</a:t>
            </a:r>
            <a:r>
              <a:rPr lang="ru-RU" dirty="0"/>
              <a:t>Электронный ресурс</a:t>
            </a:r>
            <a:r>
              <a:rPr lang="en-US" dirty="0"/>
              <a:t>](</a:t>
            </a:r>
            <a:r>
              <a:rPr lang="en-US" dirty="0" smtClean="0"/>
              <a:t>URL</a:t>
            </a:r>
            <a:r>
              <a:rPr lang="ru-RU" dirty="0" smtClean="0"/>
              <a:t>: </a:t>
            </a:r>
            <a:r>
              <a:rPr lang="en-US" dirty="0">
                <a:hlinkClick r:id="rId4"/>
              </a:rPr>
              <a:t>https://ru.wikipedia.org/wiki/%D0%AD%D0%BA%D1%81%D0%BF%D0%B5%D1%80%D1%82%D0%BD%D0%B0%D1%8F_%D1%81%D0%B8%D1%81%D1%82%D0%B5%D0%BC%D0%B0</a:t>
            </a:r>
            <a:r>
              <a:rPr lang="en-US" dirty="0" smtClean="0"/>
              <a:t>)</a:t>
            </a:r>
            <a:endParaRPr lang="ru-RU" dirty="0" smtClean="0"/>
          </a:p>
          <a:p>
            <a:pPr marL="342900" indent="-342900">
              <a:buFont typeface="+mj-lt"/>
              <a:buAutoNum type="arabicPeriod"/>
            </a:pPr>
            <a:r>
              <a:rPr lang="ru-RU" dirty="0"/>
              <a:t>Экспертная система (</a:t>
            </a:r>
            <a:r>
              <a:rPr lang="en-US" dirty="0"/>
              <a:t>Expert system</a:t>
            </a:r>
            <a:r>
              <a:rPr lang="en-US" dirty="0" smtClean="0"/>
              <a:t>)</a:t>
            </a:r>
            <a:r>
              <a:rPr lang="ru-RU" dirty="0" smtClean="0"/>
              <a:t>. </a:t>
            </a:r>
            <a:r>
              <a:rPr lang="en-US" dirty="0" err="1" smtClean="0"/>
              <a:t>Loginom</a:t>
            </a:r>
            <a:r>
              <a:rPr lang="en-US" dirty="0" smtClean="0"/>
              <a:t> Wiki. </a:t>
            </a:r>
            <a:r>
              <a:rPr lang="en-US" dirty="0"/>
              <a:t>[</a:t>
            </a:r>
            <a:r>
              <a:rPr lang="ru-RU" dirty="0"/>
              <a:t>Электронный ресурс</a:t>
            </a:r>
            <a:r>
              <a:rPr lang="en-US" dirty="0"/>
              <a:t>](</a:t>
            </a:r>
            <a:r>
              <a:rPr lang="en-US" dirty="0" smtClean="0"/>
              <a:t>URL</a:t>
            </a:r>
            <a:r>
              <a:rPr lang="ru-RU" dirty="0" smtClean="0"/>
              <a:t>:</a:t>
            </a:r>
            <a:r>
              <a:rPr lang="en-US" dirty="0"/>
              <a:t> </a:t>
            </a:r>
            <a:r>
              <a:rPr lang="en-US" dirty="0">
                <a:hlinkClick r:id="rId5"/>
              </a:rPr>
              <a:t>https://wiki.loginom.ru/articles/expert-system.html</a:t>
            </a:r>
            <a:r>
              <a:rPr lang="en-US" dirty="0" smtClean="0"/>
              <a:t>)</a:t>
            </a:r>
          </a:p>
          <a:p>
            <a:pPr marL="342900" indent="-342900">
              <a:buFont typeface="+mj-lt"/>
              <a:buAutoNum type="arabicPeriod"/>
            </a:pPr>
            <a:r>
              <a:rPr lang="ru-RU" dirty="0"/>
              <a:t>Экспертные </a:t>
            </a:r>
            <a:r>
              <a:rPr lang="ru-RU" dirty="0" smtClean="0"/>
              <a:t>системы</a:t>
            </a:r>
            <a:r>
              <a:rPr lang="en-US" dirty="0" smtClean="0"/>
              <a:t>. </a:t>
            </a:r>
            <a:r>
              <a:rPr lang="ru-RU" dirty="0" smtClean="0"/>
              <a:t>Каталог </a:t>
            </a:r>
            <a:r>
              <a:rPr lang="ru-RU" dirty="0"/>
              <a:t>учебных </a:t>
            </a:r>
            <a:r>
              <a:rPr lang="ru-RU" dirty="0" smtClean="0"/>
              <a:t>проектов Волгоградского </a:t>
            </a:r>
            <a:r>
              <a:rPr lang="ru-RU" dirty="0"/>
              <a:t>государственного социально-педагогического университета . [Электронный ресурс](</a:t>
            </a:r>
            <a:r>
              <a:rPr lang="en-US" dirty="0"/>
              <a:t>URL: http://iteach.vspu.ru/07-2020/38086/</a:t>
            </a:r>
            <a:r>
              <a:rPr lang="ru-RU" dirty="0" smtClean="0"/>
              <a:t>)</a:t>
            </a:r>
            <a:endParaRPr lang="en-US" dirty="0"/>
          </a:p>
          <a:p>
            <a:pPr marL="342900" indent="-342900">
              <a:buFont typeface="+mj-lt"/>
              <a:buAutoNum type="arabicPeriod"/>
            </a:pPr>
            <a:endParaRPr lang="en-US" dirty="0"/>
          </a:p>
          <a:p>
            <a:pPr marL="342900" indent="-342900">
              <a:buFont typeface="+mj-lt"/>
              <a:buAutoNum type="arabicPeriod"/>
            </a:pPr>
            <a:endParaRPr lang="ru-RU" dirty="0"/>
          </a:p>
        </p:txBody>
      </p:sp>
    </p:spTree>
    <p:extLst>
      <p:ext uri="{BB962C8B-B14F-4D97-AF65-F5344CB8AC3E}">
        <p14:creationId xmlns:p14="http://schemas.microsoft.com/office/powerpoint/2010/main" val="3262685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51720" y="116632"/>
            <a:ext cx="4402167"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Источники</a:t>
            </a:r>
            <a:endParaRPr lang="ru-RU" sz="5400" b="1" cap="none" spc="0" dirty="0">
              <a:ln w="50800"/>
              <a:solidFill>
                <a:schemeClr val="bg1">
                  <a:shade val="50000"/>
                </a:schemeClr>
              </a:solidFill>
              <a:effectLst/>
            </a:endParaRPr>
          </a:p>
        </p:txBody>
      </p:sp>
      <p:sp>
        <p:nvSpPr>
          <p:cNvPr id="3" name="TextBox 2"/>
          <p:cNvSpPr txBox="1"/>
          <p:nvPr/>
        </p:nvSpPr>
        <p:spPr>
          <a:xfrm>
            <a:off x="395537" y="1412776"/>
            <a:ext cx="8496944" cy="1200329"/>
          </a:xfrm>
          <a:prstGeom prst="rect">
            <a:avLst/>
          </a:prstGeom>
          <a:noFill/>
        </p:spPr>
        <p:txBody>
          <a:bodyPr wrap="square" rtlCol="0">
            <a:spAutoFit/>
          </a:bodyPr>
          <a:lstStyle/>
          <a:p>
            <a:pPr marL="342900" indent="-342900">
              <a:buFont typeface="+mj-lt"/>
              <a:buAutoNum type="arabicPeriod" startAt="6"/>
            </a:pPr>
            <a:r>
              <a:rPr lang="ru-RU" dirty="0"/>
              <a:t>История развития экспертных </a:t>
            </a:r>
            <a:r>
              <a:rPr lang="ru-RU" dirty="0" smtClean="0"/>
              <a:t>систем. </a:t>
            </a:r>
            <a:r>
              <a:rPr lang="en-US" dirty="0" err="1" smtClean="0"/>
              <a:t>Vuzlit</a:t>
            </a:r>
            <a:r>
              <a:rPr lang="en-US" dirty="0" smtClean="0"/>
              <a:t> [</a:t>
            </a:r>
            <a:r>
              <a:rPr lang="ru-RU" dirty="0" smtClean="0"/>
              <a:t>Электронный ресурс</a:t>
            </a:r>
            <a:r>
              <a:rPr lang="en-US" dirty="0" smtClean="0"/>
              <a:t>]</a:t>
            </a:r>
            <a:r>
              <a:rPr lang="ru-RU" dirty="0" smtClean="0"/>
              <a:t>(</a:t>
            </a:r>
            <a:r>
              <a:rPr lang="en-US" dirty="0"/>
              <a:t>URL: </a:t>
            </a:r>
            <a:r>
              <a:rPr lang="en-US" dirty="0">
                <a:hlinkClick r:id="rId2"/>
              </a:rPr>
              <a:t>https://</a:t>
            </a:r>
            <a:r>
              <a:rPr lang="en-US" dirty="0" smtClean="0">
                <a:hlinkClick r:id="rId2"/>
              </a:rPr>
              <a:t>vuzlit.com/997076/istoriya_razvitiya_ekspertnyh_sistem</a:t>
            </a:r>
            <a:r>
              <a:rPr lang="en-US" dirty="0" smtClean="0"/>
              <a:t> )</a:t>
            </a:r>
          </a:p>
          <a:p>
            <a:pPr marL="342900" indent="-342900">
              <a:buFont typeface="+mj-lt"/>
              <a:buAutoNum type="arabicPeriod" startAt="6"/>
            </a:pPr>
            <a:r>
              <a:rPr lang="ru-RU" dirty="0"/>
              <a:t>История развития экспертных </a:t>
            </a:r>
            <a:r>
              <a:rPr lang="ru-RU" dirty="0" smtClean="0"/>
              <a:t>систем</a:t>
            </a:r>
            <a:r>
              <a:rPr lang="en-US" dirty="0" smtClean="0"/>
              <a:t>. </a:t>
            </a:r>
            <a:r>
              <a:rPr lang="en-US" dirty="0" err="1" smtClean="0"/>
              <a:t>StudFiles</a:t>
            </a:r>
            <a:r>
              <a:rPr lang="en-US" dirty="0"/>
              <a:t> </a:t>
            </a:r>
            <a:r>
              <a:rPr lang="en-US" dirty="0" smtClean="0"/>
              <a:t>[</a:t>
            </a:r>
            <a:r>
              <a:rPr lang="ru-RU" dirty="0" smtClean="0"/>
              <a:t>Электронный ресурс</a:t>
            </a:r>
            <a:r>
              <a:rPr lang="en-US" dirty="0" smtClean="0"/>
              <a:t>]</a:t>
            </a:r>
            <a:r>
              <a:rPr lang="ru-RU" dirty="0" smtClean="0"/>
              <a:t> (</a:t>
            </a:r>
            <a:r>
              <a:rPr lang="en-US" dirty="0"/>
              <a:t>URL: </a:t>
            </a:r>
            <a:r>
              <a:rPr lang="en-US" dirty="0">
                <a:hlinkClick r:id="rId3"/>
              </a:rPr>
              <a:t>https://studfile.net/preview/394220/page:9</a:t>
            </a:r>
            <a:r>
              <a:rPr lang="en-US" dirty="0" smtClean="0">
                <a:hlinkClick r:id="rId3"/>
              </a:rPr>
              <a:t>/</a:t>
            </a:r>
            <a:r>
              <a:rPr lang="en-US" dirty="0" smtClean="0"/>
              <a:t> )</a:t>
            </a:r>
            <a:endParaRPr lang="ru-RU" dirty="0"/>
          </a:p>
        </p:txBody>
      </p:sp>
    </p:spTree>
    <p:extLst>
      <p:ext uri="{BB962C8B-B14F-4D97-AF65-F5344CB8AC3E}">
        <p14:creationId xmlns:p14="http://schemas.microsoft.com/office/powerpoint/2010/main" val="2375733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719" y="0"/>
            <a:ext cx="9370110"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Определение экспертных систем</a:t>
            </a:r>
            <a:endParaRPr lang="ru-RU" sz="5400" b="1" cap="none" spc="0" dirty="0">
              <a:ln w="50800"/>
              <a:solidFill>
                <a:schemeClr val="bg1">
                  <a:shade val="50000"/>
                </a:schemeClr>
              </a:solidFill>
              <a:effectLst/>
            </a:endParaRPr>
          </a:p>
        </p:txBody>
      </p:sp>
      <p:sp>
        <p:nvSpPr>
          <p:cNvPr id="3" name="AutoShape 2" descr="Экспертные системы помогут. Но экспертом не сделают - Management.com.u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8961"/>
            <a:ext cx="4474878" cy="297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5576" y="1916832"/>
            <a:ext cx="7488832" cy="923330"/>
          </a:xfrm>
          <a:prstGeom prst="rect">
            <a:avLst/>
          </a:prstGeom>
          <a:noFill/>
        </p:spPr>
        <p:txBody>
          <a:bodyPr wrap="square" rtlCol="0">
            <a:spAutoFit/>
          </a:bodyPr>
          <a:lstStyle/>
          <a:p>
            <a:r>
              <a:rPr lang="ru-RU" dirty="0"/>
              <a:t>Экспертная система (</a:t>
            </a:r>
            <a:r>
              <a:rPr lang="ru-RU" i="1" dirty="0"/>
              <a:t>далее по тексту — ЭС</a:t>
            </a:r>
            <a:r>
              <a:rPr lang="ru-RU" dirty="0"/>
              <a:t>) — это информационная система, назначение которой частично или полностью заменить эксперта в той или иной предметной области. </a:t>
            </a:r>
          </a:p>
        </p:txBody>
      </p:sp>
      <p:sp>
        <p:nvSpPr>
          <p:cNvPr id="5" name="TextBox 4"/>
          <p:cNvSpPr txBox="1"/>
          <p:nvPr/>
        </p:nvSpPr>
        <p:spPr>
          <a:xfrm>
            <a:off x="5364088" y="2845481"/>
            <a:ext cx="3779912" cy="3416320"/>
          </a:xfrm>
          <a:prstGeom prst="rect">
            <a:avLst/>
          </a:prstGeom>
          <a:noFill/>
        </p:spPr>
        <p:txBody>
          <a:bodyPr wrap="square" rtlCol="0">
            <a:spAutoFit/>
          </a:bodyPr>
          <a:lstStyle/>
          <a:p>
            <a:r>
              <a:rPr lang="ru-RU" dirty="0" smtClean="0"/>
              <a:t>Подобные интеллектуальные системы эффективно применяются в таких областях, как логистика, управление воздушными полетами, управление театром военных действий. Основною направленной деятельностью предсказание, прогнозирование в рамках определенного аспекта в предметной области.</a:t>
            </a:r>
          </a:p>
          <a:p>
            <a:endParaRPr lang="ru-RU" dirty="0"/>
          </a:p>
        </p:txBody>
      </p:sp>
    </p:spTree>
    <p:extLst>
      <p:ext uri="{BB962C8B-B14F-4D97-AF65-F5344CB8AC3E}">
        <p14:creationId xmlns:p14="http://schemas.microsoft.com/office/powerpoint/2010/main" val="409076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0060" y="64478"/>
            <a:ext cx="6483891"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История создания</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71" y="3140968"/>
            <a:ext cx="18573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561" y="3140968"/>
            <a:ext cx="24288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9552" y="1628800"/>
            <a:ext cx="8352928" cy="923330"/>
          </a:xfrm>
          <a:prstGeom prst="rect">
            <a:avLst/>
          </a:prstGeom>
          <a:noFill/>
        </p:spPr>
        <p:txBody>
          <a:bodyPr wrap="square" rtlCol="0">
            <a:spAutoFit/>
          </a:bodyPr>
          <a:lstStyle/>
          <a:p>
            <a:r>
              <a:rPr lang="ru-RU" dirty="0"/>
              <a:t>История экспертных систем берет свое начало в 1965 году. Брюс </a:t>
            </a:r>
            <a:r>
              <a:rPr lang="ru-RU" dirty="0" err="1"/>
              <a:t>Бучанан</a:t>
            </a:r>
            <a:r>
              <a:rPr lang="ru-RU" dirty="0"/>
              <a:t> и Эдвард </a:t>
            </a:r>
            <a:r>
              <a:rPr lang="ru-RU" dirty="0" err="1"/>
              <a:t>Фейгенбаум</a:t>
            </a:r>
            <a:r>
              <a:rPr lang="ru-RU" dirty="0"/>
              <a:t> начали работу над созданием информационной системы для определения структуры химических соединений.</a:t>
            </a:r>
          </a:p>
        </p:txBody>
      </p:sp>
    </p:spTree>
    <p:extLst>
      <p:ext uri="{BB962C8B-B14F-4D97-AF65-F5344CB8AC3E}">
        <p14:creationId xmlns:p14="http://schemas.microsoft.com/office/powerpoint/2010/main" val="419030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43608" y="116632"/>
            <a:ext cx="6483891"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История создания</a:t>
            </a:r>
            <a:endParaRPr lang="ru-RU" sz="5400" b="1" cap="none" spc="0" dirty="0">
              <a:ln w="50800"/>
              <a:solidFill>
                <a:schemeClr val="bg1">
                  <a:shade val="50000"/>
                </a:schemeClr>
              </a:solidFill>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061649"/>
            <a:ext cx="4320480" cy="323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3528" y="1039962"/>
            <a:ext cx="8640960" cy="1754326"/>
          </a:xfrm>
          <a:prstGeom prst="rect">
            <a:avLst/>
          </a:prstGeom>
          <a:noFill/>
        </p:spPr>
        <p:txBody>
          <a:bodyPr wrap="square" rtlCol="0">
            <a:spAutoFit/>
          </a:bodyPr>
          <a:lstStyle/>
          <a:p>
            <a:r>
              <a:rPr lang="ru-RU" dirty="0"/>
              <a:t>Результатом работы была система под названием </a:t>
            </a:r>
            <a:r>
              <a:rPr lang="ru-RU" dirty="0" err="1"/>
              <a:t>Dendral</a:t>
            </a:r>
            <a:r>
              <a:rPr lang="ru-RU" dirty="0"/>
              <a:t>. В основе системы формировалась последовательность правил подобных к «IF – THEN». Информационная система не перестала развиваться и получила множество наследников, таких как ONCOIN – информационная система для диагностики раковых заболеваний, MYCIN – информационная система для диагностики легочных инфекционных заболеваний.</a:t>
            </a:r>
          </a:p>
        </p:txBody>
      </p:sp>
      <p:sp>
        <p:nvSpPr>
          <p:cNvPr id="4" name="TextBox 3"/>
          <p:cNvSpPr txBox="1"/>
          <p:nvPr/>
        </p:nvSpPr>
        <p:spPr>
          <a:xfrm>
            <a:off x="4788024" y="3061649"/>
            <a:ext cx="3816423" cy="2862322"/>
          </a:xfrm>
          <a:prstGeom prst="rect">
            <a:avLst/>
          </a:prstGeom>
          <a:noFill/>
        </p:spPr>
        <p:txBody>
          <a:bodyPr wrap="square" rtlCol="0">
            <a:spAutoFit/>
          </a:bodyPr>
          <a:lstStyle/>
          <a:p>
            <a:r>
              <a:rPr lang="ru-RU" dirty="0"/>
              <a:t>Следующим этапом стали 70-е годы. Период не выделялся особыми разработками. Было создано множество разных прототипов системы </a:t>
            </a:r>
            <a:r>
              <a:rPr lang="ru-RU" dirty="0" err="1"/>
              <a:t>Dendral</a:t>
            </a:r>
            <a:r>
              <a:rPr lang="ru-RU" dirty="0"/>
              <a:t>. Примером служит система PROSPECTOR, областью деятельности которой являлась геологические ископаемые и их разведка.</a:t>
            </a:r>
          </a:p>
        </p:txBody>
      </p:sp>
    </p:spTree>
    <p:extLst>
      <p:ext uri="{BB962C8B-B14F-4D97-AF65-F5344CB8AC3E}">
        <p14:creationId xmlns:p14="http://schemas.microsoft.com/office/powerpoint/2010/main" val="205124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78006" y="116632"/>
            <a:ext cx="6483891"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dirty="0" smtClean="0">
                <a:ln w="50800"/>
                <a:solidFill>
                  <a:schemeClr val="bg1">
                    <a:shade val="50000"/>
                  </a:schemeClr>
                </a:solidFill>
              </a:rPr>
              <a:t>История создания</a:t>
            </a:r>
          </a:p>
        </p:txBody>
      </p:sp>
      <p:sp>
        <p:nvSpPr>
          <p:cNvPr id="3" name="TextBox 2"/>
          <p:cNvSpPr txBox="1"/>
          <p:nvPr/>
        </p:nvSpPr>
        <p:spPr>
          <a:xfrm>
            <a:off x="395537" y="1484784"/>
            <a:ext cx="7848872" cy="2585323"/>
          </a:xfrm>
          <a:prstGeom prst="rect">
            <a:avLst/>
          </a:prstGeom>
          <a:noFill/>
        </p:spPr>
        <p:txBody>
          <a:bodyPr wrap="square" rtlCol="0">
            <a:spAutoFit/>
          </a:bodyPr>
          <a:lstStyle/>
          <a:p>
            <a:r>
              <a:rPr lang="ru-RU" dirty="0"/>
              <a:t>С 90-ых годов развитие интеллектуальных систем приобретает новые и новые методы и особенности. Нововведением становится парадигма проектирования эффективных и перспективных систем. Гибкость, четкость решения поставленных задач дало новое название – </a:t>
            </a:r>
            <a:r>
              <a:rPr lang="ru-RU" dirty="0" err="1"/>
              <a:t>мультиагентных</a:t>
            </a:r>
            <a:r>
              <a:rPr lang="ru-RU" dirty="0"/>
              <a:t> систем. Агент – фоновый процесс который действует в целях пользователя. Каждый агент имеет свою цель, «разум» и отвечает за свою область деятельности. Все агенты в совокупности образуют некий интеллект. Агенты вступают в конкуренцию, настраивают отношения, кооперируются, все как у людей.</a:t>
            </a:r>
          </a:p>
        </p:txBody>
      </p:sp>
    </p:spTree>
    <p:extLst>
      <p:ext uri="{BB962C8B-B14F-4D97-AF65-F5344CB8AC3E}">
        <p14:creationId xmlns:p14="http://schemas.microsoft.com/office/powerpoint/2010/main" val="322730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8520" y="35450"/>
            <a:ext cx="9418839"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Современные экспертные системы</a:t>
            </a:r>
            <a:endParaRPr lang="ru-RU" sz="5400" b="1" cap="none" spc="0" dirty="0">
              <a:ln w="50800"/>
              <a:solidFill>
                <a:schemeClr val="bg1">
                  <a:shade val="50000"/>
                </a:schemeClr>
              </a:solidFill>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56" y="2780928"/>
            <a:ext cx="4271943" cy="23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1520" y="1789776"/>
            <a:ext cx="8309814" cy="646331"/>
          </a:xfrm>
          <a:prstGeom prst="rect">
            <a:avLst/>
          </a:prstGeom>
          <a:noFill/>
        </p:spPr>
        <p:txBody>
          <a:bodyPr wrap="square" rtlCol="0">
            <a:spAutoFit/>
          </a:bodyPr>
          <a:lstStyle/>
          <a:p>
            <a:r>
              <a:rPr lang="ru-RU" dirty="0"/>
              <a:t>В 21 век, интеллектуальной системой уже не удивишь никого. Множество фирм внедряет экспертные системы в области своей деятельности.</a:t>
            </a:r>
          </a:p>
        </p:txBody>
      </p:sp>
      <p:sp>
        <p:nvSpPr>
          <p:cNvPr id="5" name="TextBox 4"/>
          <p:cNvSpPr txBox="1"/>
          <p:nvPr/>
        </p:nvSpPr>
        <p:spPr>
          <a:xfrm>
            <a:off x="4860033" y="2780928"/>
            <a:ext cx="3888431" cy="2308324"/>
          </a:xfrm>
          <a:prstGeom prst="rect">
            <a:avLst/>
          </a:prstGeom>
          <a:noFill/>
        </p:spPr>
        <p:txBody>
          <a:bodyPr wrap="square" rtlCol="0">
            <a:spAutoFit/>
          </a:bodyPr>
          <a:lstStyle/>
          <a:p>
            <a:r>
              <a:rPr lang="ru-RU" dirty="0"/>
              <a:t>Быстродействующая система </a:t>
            </a:r>
            <a:r>
              <a:rPr lang="ru-RU" dirty="0">
                <a:hlinkClick r:id="rId3"/>
              </a:rPr>
              <a:t>OMEGAMON</a:t>
            </a:r>
            <a:r>
              <a:rPr lang="ru-RU" dirty="0"/>
              <a:t> разрабатывается c 2004 года с IBM, цель которой отслеживание состояния корпоративной информационной сети. Служит для моментального принятия решений в критических или неблагоприятных ситуациях.</a:t>
            </a:r>
          </a:p>
        </p:txBody>
      </p:sp>
    </p:spTree>
    <p:extLst>
      <p:ext uri="{BB962C8B-B14F-4D97-AF65-F5344CB8AC3E}">
        <p14:creationId xmlns:p14="http://schemas.microsoft.com/office/powerpoint/2010/main" val="168073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8520" y="6421"/>
            <a:ext cx="9418838"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dirty="0" smtClean="0">
                <a:ln w="50800"/>
                <a:solidFill>
                  <a:schemeClr val="bg1">
                    <a:shade val="50000"/>
                  </a:schemeClr>
                </a:solidFill>
              </a:rPr>
              <a:t>Современные экспертные системы</a:t>
            </a:r>
            <a:endParaRPr lang="ru-RU" sz="5400" b="1" cap="none" spc="0" dirty="0">
              <a:ln w="50800"/>
              <a:solidFill>
                <a:schemeClr val="bg1">
                  <a:shade val="50000"/>
                </a:schemeClr>
              </a:solidFill>
              <a:effectLs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17032"/>
            <a:ext cx="5385509" cy="192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2447" y="1832240"/>
            <a:ext cx="8136904" cy="1200329"/>
          </a:xfrm>
          <a:prstGeom prst="rect">
            <a:avLst/>
          </a:prstGeom>
          <a:noFill/>
        </p:spPr>
        <p:txBody>
          <a:bodyPr wrap="square" rtlCol="0">
            <a:spAutoFit/>
          </a:bodyPr>
          <a:lstStyle/>
          <a:p>
            <a:r>
              <a:rPr lang="ru-RU" dirty="0">
                <a:hlinkClick r:id="rId3"/>
              </a:rPr>
              <a:t>G2</a:t>
            </a:r>
            <a:r>
              <a:rPr lang="ru-RU" dirty="0"/>
              <a:t> – экспертная система от фирмы </a:t>
            </a:r>
            <a:r>
              <a:rPr lang="ru-RU" dirty="0" err="1"/>
              <a:t>Gensym</a:t>
            </a:r>
            <a:r>
              <a:rPr lang="ru-RU" dirty="0"/>
              <a:t>, направленная на работу с динамическими объектами. Особенность этой системы состоит в том, что в нее внедрили распараллеливание процессов мышления, что делает ее быстрее и эффективней.</a:t>
            </a:r>
          </a:p>
        </p:txBody>
      </p:sp>
    </p:spTree>
    <p:extLst>
      <p:ext uri="{BB962C8B-B14F-4D97-AF65-F5344CB8AC3E}">
        <p14:creationId xmlns:p14="http://schemas.microsoft.com/office/powerpoint/2010/main" val="224512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67544" y="116632"/>
            <a:ext cx="8496944"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cap="none" spc="0" dirty="0" smtClean="0">
                <a:ln w="50800"/>
                <a:solidFill>
                  <a:schemeClr val="bg1">
                    <a:shade val="50000"/>
                  </a:schemeClr>
                </a:solidFill>
                <a:effectLst/>
              </a:rPr>
              <a:t>Структура экспертной системы</a:t>
            </a:r>
            <a:endParaRPr lang="ru-RU" sz="5400" b="1" cap="none" spc="0" dirty="0">
              <a:ln w="50800"/>
              <a:solidFill>
                <a:schemeClr val="bg1">
                  <a:shade val="50000"/>
                </a:schemeClr>
              </a:solidFill>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926032"/>
            <a:ext cx="4092339" cy="3609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1725703"/>
            <a:ext cx="7776863" cy="1200329"/>
          </a:xfrm>
          <a:prstGeom prst="rect">
            <a:avLst/>
          </a:prstGeom>
          <a:noFill/>
        </p:spPr>
        <p:txBody>
          <a:bodyPr wrap="square" rtlCol="0">
            <a:spAutoFit/>
          </a:bodyPr>
          <a:lstStyle/>
          <a:p>
            <a:r>
              <a:rPr lang="ru-RU" b="1" dirty="0"/>
              <a:t>1. База знаний</a:t>
            </a:r>
            <a:r>
              <a:rPr lang="ru-RU" dirty="0" smtClean="0"/>
              <a:t/>
            </a:r>
            <a:br>
              <a:rPr lang="ru-RU" dirty="0" smtClean="0"/>
            </a:br>
            <a:r>
              <a:rPr lang="ru-RU" dirty="0"/>
              <a:t>Знания — это правила, законы, закономерности получены в результате профессиональной деятельности в пределах предметной </a:t>
            </a:r>
            <a:r>
              <a:rPr lang="ru-RU" dirty="0" smtClean="0"/>
              <a:t>области.</a:t>
            </a:r>
            <a:endParaRPr lang="ru-RU" dirty="0"/>
          </a:p>
        </p:txBody>
      </p:sp>
      <p:sp>
        <p:nvSpPr>
          <p:cNvPr id="5" name="TextBox 4"/>
          <p:cNvSpPr txBox="1"/>
          <p:nvPr/>
        </p:nvSpPr>
        <p:spPr>
          <a:xfrm>
            <a:off x="4499992" y="2780928"/>
            <a:ext cx="4104455" cy="2862322"/>
          </a:xfrm>
          <a:prstGeom prst="rect">
            <a:avLst/>
          </a:prstGeom>
          <a:noFill/>
        </p:spPr>
        <p:txBody>
          <a:bodyPr wrap="square" rtlCol="0">
            <a:spAutoFit/>
          </a:bodyPr>
          <a:lstStyle/>
          <a:p>
            <a:r>
              <a:rPr lang="ru-RU" dirty="0" smtClean="0"/>
              <a:t>База знаний — база данных содержащая правила вывода и информацию о человеческом опыте и знаниях в некоторой предметной области. Другими словами, это набор таких закономерностей, которые устанавливают связи между вводимой и выводимой информацией.</a:t>
            </a:r>
          </a:p>
          <a:p>
            <a:endParaRPr lang="ru-RU" dirty="0"/>
          </a:p>
        </p:txBody>
      </p:sp>
    </p:spTree>
    <p:extLst>
      <p:ext uri="{BB962C8B-B14F-4D97-AF65-F5344CB8AC3E}">
        <p14:creationId xmlns:p14="http://schemas.microsoft.com/office/powerpoint/2010/main" val="30171510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Официальная">
  <a:themeElements>
    <a:clrScheme name="Официальная">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Официальная">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Официальная">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28796</TotalTime>
  <Words>1249</Words>
  <Application>Microsoft Office PowerPoint</Application>
  <PresentationFormat>Экран (4:3)</PresentationFormat>
  <Paragraphs>83</Paragraphs>
  <Slides>27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27</vt:i4>
      </vt:variant>
    </vt:vector>
  </HeadingPairs>
  <TitlesOfParts>
    <vt:vector size="28" baseType="lpstr">
      <vt:lpstr>Официальная</vt:lpstr>
      <vt:lpstr>Применение экспертных систем в информационных системах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Применение экспертных систем в информационных системах</dc:title>
  <dc:creator>79313756851</dc:creator>
  <cp:lastModifiedBy>79313756851</cp:lastModifiedBy>
  <cp:revision>34</cp:revision>
  <dcterms:created xsi:type="dcterms:W3CDTF">2022-11-01T12:26:54Z</dcterms:created>
  <dcterms:modified xsi:type="dcterms:W3CDTF">2023-06-04T16:30:42Z</dcterms:modified>
</cp:coreProperties>
</file>