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2"/>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69847" autoAdjust="0"/>
  </p:normalViewPr>
  <p:slideViewPr>
    <p:cSldViewPr snapToGrid="0">
      <p:cViewPr varScale="1">
        <p:scale>
          <a:sx n="80" d="100"/>
          <a:sy n="80" d="100"/>
        </p:scale>
        <p:origin x="40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49842-7A1A-46F8-813D-C7EC07D870A3}"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51282-760C-49C3-BE3E-D8529FADD89F}" type="slidenum">
              <a:rPr lang="zh-CN" altLang="en-US" smtClean="0"/>
              <a:t>‹#›</a:t>
            </a:fld>
            <a:endParaRPr lang="zh-CN" altLang="en-US"/>
          </a:p>
        </p:txBody>
      </p:sp>
    </p:spTree>
    <p:extLst>
      <p:ext uri="{BB962C8B-B14F-4D97-AF65-F5344CB8AC3E}">
        <p14:creationId xmlns:p14="http://schemas.microsoft.com/office/powerpoint/2010/main" val="426373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H.264/AVC(Advanced Video Coding)</a:t>
            </a:r>
            <a:r>
              <a:rPr lang="zh-CN" altLang="en-US" dirty="0"/>
              <a:t>、</a:t>
            </a:r>
            <a:r>
              <a:rPr lang="en-US" altLang="zh-CN" dirty="0"/>
              <a:t>H.265/HEVC(High Efficiency Video Coding)</a:t>
            </a:r>
            <a:r>
              <a:rPr lang="zh-CN" altLang="en-US" dirty="0"/>
              <a:t>、</a:t>
            </a:r>
            <a:r>
              <a:rPr lang="en-US" altLang="zh-CN" dirty="0"/>
              <a:t>H.266/VVC(Versatile Video Coding) </a:t>
            </a:r>
            <a:r>
              <a:rPr lang="zh-CN" altLang="en-US" dirty="0"/>
              <a:t>是由国际电信联盟与国际标准化组织联合专家组制定的一系列视频压缩编码标准</a:t>
            </a:r>
            <a:r>
              <a:rPr lang="en-US" altLang="zh-CN" dirty="0"/>
              <a:t>\</a:t>
            </a:r>
            <a:r>
              <a:rPr lang="en-US" altLang="zh-CN" dirty="0" err="1"/>
              <a:t>upcite</a:t>
            </a:r>
            <a:r>
              <a:rPr lang="en-US" altLang="zh-CN" dirty="0"/>
              <a:t>{H266Overview,H265Overview,H264Overview}</a:t>
            </a:r>
            <a:r>
              <a:rPr lang="zh-CN" altLang="en-US" dirty="0"/>
              <a:t>，是数字视频编码技术 </a:t>
            </a:r>
            <a:r>
              <a:rPr lang="en-US" altLang="zh-CN" dirty="0"/>
              <a:t>40 </a:t>
            </a:r>
            <a:r>
              <a:rPr lang="zh-CN" altLang="en-US" dirty="0"/>
              <a:t>年的学术研究和 </a:t>
            </a:r>
            <a:r>
              <a:rPr lang="en-US" altLang="zh-CN" dirty="0"/>
              <a:t>30 </a:t>
            </a:r>
            <a:r>
              <a:rPr lang="zh-CN" altLang="en-US" dirty="0"/>
              <a:t>年的标准化的成果，代表着自 </a:t>
            </a:r>
            <a:r>
              <a:rPr lang="en-US" altLang="zh-CN" dirty="0"/>
              <a:t>2003 </a:t>
            </a:r>
            <a:r>
              <a:rPr lang="zh-CN" altLang="en-US" dirty="0"/>
              <a:t>年至今各时期最先进的视频编码技术。</a:t>
            </a:r>
            <a:endParaRPr lang="en-US" altLang="zh-CN" dirty="0"/>
          </a:p>
          <a:p>
            <a:endParaRPr lang="en-US" altLang="zh-CN" dirty="0"/>
          </a:p>
          <a:p>
            <a:r>
              <a:rPr lang="zh-CN" altLang="en-US" dirty="0"/>
              <a:t>加之近年来，在传感器分辨率不断提高、存储价格不断下降的催化下，自动驾驶视觉、云游戏、后期制作、影像存档等需要使用无损编码的应用加速发展</a:t>
            </a:r>
            <a:r>
              <a:rPr lang="en-US" altLang="zh-CN" dirty="0"/>
              <a:t>\</a:t>
            </a:r>
            <a:r>
              <a:rPr lang="en-US" altLang="zh-CN" dirty="0" err="1"/>
              <a:t>upcite</a:t>
            </a:r>
            <a:r>
              <a:rPr lang="en-US" altLang="zh-CN" dirty="0"/>
              <a:t>{</a:t>
            </a:r>
            <a:r>
              <a:rPr lang="en-US" altLang="zh-CN" dirty="0" err="1"/>
              <a:t>LatestLosslessIntraCodingAsRef</a:t>
            </a:r>
            <a:r>
              <a:rPr lang="en-US" altLang="zh-CN" dirty="0"/>
              <a:t>}</a:t>
            </a:r>
            <a:r>
              <a:rPr lang="zh-CN" altLang="en-US" dirty="0"/>
              <a:t>。同时，在某些高精度需求的场景中无损编码仍是不可或缺的存在，例如来之不易的卫星遥感图像的编码、涉及安全保障的指纹图像存储、全球疫情影响下的医学影像传输、远程桌面共享等。因而探索无损帧内编码的优化算法有很高的研究和应用价值。</a:t>
            </a:r>
          </a:p>
        </p:txBody>
      </p:sp>
      <p:sp>
        <p:nvSpPr>
          <p:cNvPr id="4" name="灯片编号占位符 3"/>
          <p:cNvSpPr>
            <a:spLocks noGrp="1"/>
          </p:cNvSpPr>
          <p:nvPr>
            <p:ph type="sldNum" sz="quarter" idx="5"/>
          </p:nvPr>
        </p:nvSpPr>
        <p:spPr/>
        <p:txBody>
          <a:bodyPr/>
          <a:lstStyle/>
          <a:p>
            <a:fld id="{D7251282-760C-49C3-BE3E-D8529FADD89F}" type="slidenum">
              <a:rPr lang="zh-CN" altLang="en-US" smtClean="0"/>
              <a:t>3</a:t>
            </a:fld>
            <a:endParaRPr lang="zh-CN" altLang="en-US"/>
          </a:p>
        </p:txBody>
      </p:sp>
    </p:spTree>
    <p:extLst>
      <p:ext uri="{BB962C8B-B14F-4D97-AF65-F5344CB8AC3E}">
        <p14:creationId xmlns:p14="http://schemas.microsoft.com/office/powerpoint/2010/main" val="170116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15</a:t>
            </a:fld>
            <a:endParaRPr lang="zh-CN" altLang="en-US"/>
          </a:p>
        </p:txBody>
      </p:sp>
    </p:spTree>
    <p:extLst>
      <p:ext uri="{BB962C8B-B14F-4D97-AF65-F5344CB8AC3E}">
        <p14:creationId xmlns:p14="http://schemas.microsoft.com/office/powerpoint/2010/main" val="35008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16</a:t>
            </a:fld>
            <a:endParaRPr lang="zh-CN" altLang="en-US"/>
          </a:p>
        </p:txBody>
      </p:sp>
    </p:spTree>
    <p:extLst>
      <p:ext uri="{BB962C8B-B14F-4D97-AF65-F5344CB8AC3E}">
        <p14:creationId xmlns:p14="http://schemas.microsoft.com/office/powerpoint/2010/main" val="243363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17</a:t>
            </a:fld>
            <a:endParaRPr lang="zh-CN" altLang="en-US"/>
          </a:p>
        </p:txBody>
      </p:sp>
    </p:spTree>
    <p:extLst>
      <p:ext uri="{BB962C8B-B14F-4D97-AF65-F5344CB8AC3E}">
        <p14:creationId xmlns:p14="http://schemas.microsoft.com/office/powerpoint/2010/main" val="4059476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相当于我之前介绍的第</a:t>
            </a:r>
            <a:r>
              <a:rPr lang="en-US" altLang="zh-CN"/>
              <a:t>4</a:t>
            </a:r>
            <a:r>
              <a:rPr lang="zh-CN" altLang="en-US"/>
              <a:t>个算法</a:t>
            </a:r>
          </a:p>
        </p:txBody>
      </p:sp>
      <p:sp>
        <p:nvSpPr>
          <p:cNvPr id="4" name="灯片编号占位符 3"/>
          <p:cNvSpPr>
            <a:spLocks noGrp="1"/>
          </p:cNvSpPr>
          <p:nvPr>
            <p:ph type="sldNum" sz="quarter" idx="5"/>
          </p:nvPr>
        </p:nvSpPr>
        <p:spPr/>
        <p:txBody>
          <a:bodyPr/>
          <a:lstStyle/>
          <a:p>
            <a:fld id="{D7251282-760C-49C3-BE3E-D8529FADD89F}" type="slidenum">
              <a:rPr lang="zh-CN" altLang="en-US" smtClean="0"/>
              <a:t>20</a:t>
            </a:fld>
            <a:endParaRPr lang="zh-CN" altLang="en-US"/>
          </a:p>
        </p:txBody>
      </p:sp>
    </p:spTree>
    <p:extLst>
      <p:ext uri="{BB962C8B-B14F-4D97-AF65-F5344CB8AC3E}">
        <p14:creationId xmlns:p14="http://schemas.microsoft.com/office/powerpoint/2010/main" val="276058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我们也可以从国内外的研究现状看到，无损帧内编码还是有比较多人在进行研究的</a:t>
            </a:r>
            <a:endParaRPr lang="en-US" altLang="zh-CN"/>
          </a:p>
          <a:p>
            <a:endParaRPr lang="en-US" altLang="zh-CN"/>
          </a:p>
          <a:p>
            <a:r>
              <a:rPr lang="zh-CN" altLang="en-US"/>
              <a:t>图像领域的顶刊 </a:t>
            </a:r>
            <a:r>
              <a:rPr lang="en-US" altLang="zh-CN"/>
              <a:t>TIP </a:t>
            </a:r>
            <a:r>
              <a:rPr lang="zh-CN" altLang="en-US"/>
              <a:t>和 </a:t>
            </a:r>
            <a:r>
              <a:rPr lang="en-US" altLang="zh-CN"/>
              <a:t>VT </a:t>
            </a:r>
            <a:r>
              <a:rPr lang="zh-CN" altLang="en-US"/>
              <a:t>里面</a:t>
            </a:r>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4</a:t>
            </a:fld>
            <a:endParaRPr lang="zh-CN" altLang="en-US"/>
          </a:p>
        </p:txBody>
      </p:sp>
    </p:spTree>
    <p:extLst>
      <p:ext uri="{BB962C8B-B14F-4D97-AF65-F5344CB8AC3E}">
        <p14:creationId xmlns:p14="http://schemas.microsoft.com/office/powerpoint/2010/main" val="338567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7</a:t>
            </a:fld>
            <a:endParaRPr lang="zh-CN" altLang="en-US"/>
          </a:p>
        </p:txBody>
      </p:sp>
    </p:spTree>
    <p:extLst>
      <p:ext uri="{BB962C8B-B14F-4D97-AF65-F5344CB8AC3E}">
        <p14:creationId xmlns:p14="http://schemas.microsoft.com/office/powerpoint/2010/main" val="230482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8</a:t>
            </a:fld>
            <a:endParaRPr lang="zh-CN" altLang="en-US"/>
          </a:p>
        </p:txBody>
      </p:sp>
    </p:spTree>
    <p:extLst>
      <p:ext uri="{BB962C8B-B14F-4D97-AF65-F5344CB8AC3E}">
        <p14:creationId xmlns:p14="http://schemas.microsoft.com/office/powerpoint/2010/main" val="363854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9</a:t>
            </a:fld>
            <a:endParaRPr lang="zh-CN" altLang="en-US"/>
          </a:p>
        </p:txBody>
      </p:sp>
    </p:spTree>
    <p:extLst>
      <p:ext uri="{BB962C8B-B14F-4D97-AF65-F5344CB8AC3E}">
        <p14:creationId xmlns:p14="http://schemas.microsoft.com/office/powerpoint/2010/main" val="79253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10</a:t>
            </a:fld>
            <a:endParaRPr lang="zh-CN" altLang="en-US"/>
          </a:p>
        </p:txBody>
      </p:sp>
    </p:spTree>
    <p:extLst>
      <p:ext uri="{BB962C8B-B14F-4D97-AF65-F5344CB8AC3E}">
        <p14:creationId xmlns:p14="http://schemas.microsoft.com/office/powerpoint/2010/main" val="300334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11</a:t>
            </a:fld>
            <a:endParaRPr lang="zh-CN" altLang="en-US"/>
          </a:p>
        </p:txBody>
      </p:sp>
    </p:spTree>
    <p:extLst>
      <p:ext uri="{BB962C8B-B14F-4D97-AF65-F5344CB8AC3E}">
        <p14:creationId xmlns:p14="http://schemas.microsoft.com/office/powerpoint/2010/main" val="397286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12</a:t>
            </a:fld>
            <a:endParaRPr lang="zh-CN" altLang="en-US"/>
          </a:p>
        </p:txBody>
      </p:sp>
    </p:spTree>
    <p:extLst>
      <p:ext uri="{BB962C8B-B14F-4D97-AF65-F5344CB8AC3E}">
        <p14:creationId xmlns:p14="http://schemas.microsoft.com/office/powerpoint/2010/main" val="299050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13</a:t>
            </a:fld>
            <a:endParaRPr lang="zh-CN" altLang="en-US"/>
          </a:p>
        </p:txBody>
      </p:sp>
    </p:spTree>
    <p:extLst>
      <p:ext uri="{BB962C8B-B14F-4D97-AF65-F5344CB8AC3E}">
        <p14:creationId xmlns:p14="http://schemas.microsoft.com/office/powerpoint/2010/main" val="386182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37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76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5203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46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6548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02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45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68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4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14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207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33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065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42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02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17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latin typeface="Sarasa Term SC" panose="02000509000000000000" pitchFamily="49" charset="-122"/>
                <a:ea typeface="Sarasa Term SC" panose="02000509000000000000" pitchFamily="49" charset="-122"/>
              </a:defRPr>
            </a:lvl1pPr>
          </a:lstStyle>
          <a:p>
            <a:fld id="{B61BEF0D-F0BB-DE4B-95CE-6DB70DBA9567}" type="datetimeFigureOut">
              <a:rPr lang="en-US" smtClean="0"/>
              <a:pPr/>
              <a:t>5/18/2021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latin typeface="Sarasa Term SC" panose="02000509000000000000" pitchFamily="49" charset="-122"/>
                <a:ea typeface="Sarasa Term SC" panose="02000509000000000000" pitchFamily="49" charset="-122"/>
              </a:defRPr>
            </a:lvl1pPr>
          </a:lstStyle>
          <a:p>
            <a:endParaRPr lang="en-US" dirty="0"/>
          </a:p>
        </p:txBody>
      </p:sp>
      <p:sp>
        <p:nvSpPr>
          <p:cNvPr id="6" name="Slide Number Placeholder 5"/>
          <p:cNvSpPr>
            <a:spLocks noGrp="1"/>
          </p:cNvSpPr>
          <p:nvPr>
            <p:ph type="sldNum" sz="quarter" idx="4"/>
          </p:nvPr>
        </p:nvSpPr>
        <p:spPr bwMode="gray">
          <a:xfrm>
            <a:off x="349135" y="787783"/>
            <a:ext cx="747071" cy="365125"/>
          </a:xfrm>
          <a:prstGeom prst="rect">
            <a:avLst/>
          </a:prstGeom>
        </p:spPr>
        <p:txBody>
          <a:bodyPr vert="horz" lIns="91440" tIns="45720" rIns="91440" bIns="45720" rtlCol="0" anchor="ctr"/>
          <a:lstStyle>
            <a:lvl1pPr algn="r">
              <a:defRPr sz="1200">
                <a:solidFill>
                  <a:srgbClr val="FEFFFF"/>
                </a:solidFill>
                <a:latin typeface="Sarasa Term SC" panose="02000509000000000000" pitchFamily="49" charset="-122"/>
                <a:ea typeface="Sarasa Term SC" panose="02000509000000000000" pitchFamily="49" charset="-122"/>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432915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Sarasa Term SC" panose="02000509000000000000" pitchFamily="49" charset="-122"/>
          <a:ea typeface="Sarasa Term SC" panose="02000509000000000000"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H.265 </a:t>
            </a:r>
            <a:r>
              <a:rPr lang="zh-CN" altLang="en-US" dirty="0"/>
              <a:t>无损帧内编码算法优化及硬件实现</a:t>
            </a:r>
          </a:p>
        </p:txBody>
      </p:sp>
      <p:graphicFrame>
        <p:nvGraphicFramePr>
          <p:cNvPr id="4" name="表格 3">
            <a:extLst>
              <a:ext uri="{FF2B5EF4-FFF2-40B4-BE49-F238E27FC236}">
                <a16:creationId xmlns:a16="http://schemas.microsoft.com/office/drawing/2014/main" id="{911A6B7C-E8ED-4D44-8614-A45A1D8E4B99}"/>
              </a:ext>
            </a:extLst>
          </p:cNvPr>
          <p:cNvGraphicFramePr>
            <a:graphicFrameLocks noGrp="1"/>
          </p:cNvGraphicFramePr>
          <p:nvPr>
            <p:extLst>
              <p:ext uri="{D42A27DB-BD31-4B8C-83A1-F6EECF244321}">
                <p14:modId xmlns:p14="http://schemas.microsoft.com/office/powerpoint/2010/main" val="3002594660"/>
              </p:ext>
            </p:extLst>
          </p:nvPr>
        </p:nvGraphicFramePr>
        <p:xfrm>
          <a:off x="6227082" y="5693999"/>
          <a:ext cx="4152233" cy="989831"/>
        </p:xfrm>
        <a:graphic>
          <a:graphicData uri="http://schemas.openxmlformats.org/drawingml/2006/table">
            <a:tbl>
              <a:tblPr firstRow="1" bandRow="1">
                <a:tableStyleId>{2D5ABB26-0587-4C30-8999-92F81FD0307C}</a:tableStyleId>
              </a:tblPr>
              <a:tblGrid>
                <a:gridCol w="1673728">
                  <a:extLst>
                    <a:ext uri="{9D8B030D-6E8A-4147-A177-3AD203B41FA5}">
                      <a16:colId xmlns:a16="http://schemas.microsoft.com/office/drawing/2014/main" val="20000"/>
                    </a:ext>
                  </a:extLst>
                </a:gridCol>
                <a:gridCol w="2478505">
                  <a:extLst>
                    <a:ext uri="{9D8B030D-6E8A-4147-A177-3AD203B41FA5}">
                      <a16:colId xmlns:a16="http://schemas.microsoft.com/office/drawing/2014/main" val="20001"/>
                    </a:ext>
                  </a:extLst>
                </a:gridCol>
              </a:tblGrid>
              <a:tr h="618991">
                <a:tc>
                  <a:txBody>
                    <a:bodyPr/>
                    <a:lstStyle/>
                    <a:p>
                      <a:pPr algn="dist"/>
                      <a:r>
                        <a:rPr lang="zh-CN" altLang="en-US" sz="1600" b="1" dirty="0">
                          <a:latin typeface="Sarasa Term SC" panose="02000509000000000000" pitchFamily="49" charset="-122"/>
                          <a:ea typeface="Sarasa Term SC" panose="02000509000000000000" pitchFamily="49" charset="-122"/>
                        </a:rPr>
                        <a:t>指导教师：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zh-CN" altLang="en-US" sz="1400" dirty="0">
                          <a:latin typeface="Sarasa Term SC" panose="02000509000000000000" pitchFamily="49" charset="-122"/>
                          <a:ea typeface="Sarasa Term SC" panose="02000509000000000000" pitchFamily="49" charset="-122"/>
                        </a:rPr>
                        <a:t>林敏</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dist"/>
                      <a:r>
                        <a:rPr lang="zh-CN" altLang="en-US" sz="1600" b="1" dirty="0">
                          <a:latin typeface="Sarasa Term SC" panose="02000509000000000000" pitchFamily="49" charset="-122"/>
                          <a:ea typeface="Sarasa Term SC" panose="02000509000000000000" pitchFamily="49" charset="-122"/>
                        </a:rPr>
                        <a:t>答辩人：</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Sarasa Term SC" panose="02000509000000000000" pitchFamily="49" charset="-122"/>
                          <a:ea typeface="Sarasa Term SC" panose="02000509000000000000" pitchFamily="49" charset="-122"/>
                        </a:rPr>
                        <a:t>林庆毫</a:t>
                      </a:r>
                      <a:endParaRPr lang="en-US" altLang="zh-CN" sz="1400" dirty="0">
                        <a:latin typeface="Sarasa Term SC" panose="02000509000000000000" pitchFamily="49" charset="-122"/>
                        <a:ea typeface="Sarasa Term SC" panose="02000509000000000000" pitchFamily="49" charset="-122"/>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787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0E5DDA93-1F7A-4C8D-AAB1-150283F841E0}"/>
              </a:ext>
            </a:extLst>
          </p:cNvPr>
          <p:cNvPicPr>
            <a:picLocks noChangeAspect="1"/>
          </p:cNvPicPr>
          <p:nvPr/>
        </p:nvPicPr>
        <p:blipFill>
          <a:blip r:embed="rId3"/>
          <a:stretch>
            <a:fillRect/>
          </a:stretch>
        </p:blipFill>
        <p:spPr>
          <a:xfrm>
            <a:off x="5169478" y="0"/>
            <a:ext cx="3974522" cy="6858000"/>
          </a:xfrm>
          <a:prstGeom prst="rect">
            <a:avLst/>
          </a:prstGeom>
        </p:spPr>
      </p:pic>
    </p:spTree>
    <p:extLst>
      <p:ext uri="{BB962C8B-B14F-4D97-AF65-F5344CB8AC3E}">
        <p14:creationId xmlns:p14="http://schemas.microsoft.com/office/powerpoint/2010/main" val="28057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normAutofit fontScale="90000"/>
          </a:bodyPr>
          <a:lstStyle/>
          <a:p>
            <a:r>
              <a:rPr lang="zh-CN" altLang="en-US" dirty="0"/>
              <a:t>算法</a:t>
            </a:r>
            <a:r>
              <a:rPr lang="en-US" altLang="zh-CN" dirty="0"/>
              <a:t>2</a:t>
            </a:r>
            <a:br>
              <a:rPr lang="en-US" altLang="zh-CN" dirty="0"/>
            </a:br>
            <a:r>
              <a:rPr lang="en-US" altLang="zh-CN" dirty="0"/>
              <a:t>L </a:t>
            </a:r>
            <a:r>
              <a:rPr lang="zh-CN" altLang="en-US" dirty="0"/>
              <a:t>形编码</a:t>
            </a:r>
            <a:r>
              <a:rPr lang="zh-CN" altLang="en-US"/>
              <a:t>块划分 建议流程图 但是想动图</a:t>
            </a:r>
            <a:endParaRPr lang="zh-CN" altLang="en-US" dirty="0"/>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小区域的复杂问题使编码块划分十分复杂</a:t>
            </a:r>
          </a:p>
        </p:txBody>
      </p:sp>
      <p:pic>
        <p:nvPicPr>
          <p:cNvPr id="4" name="图片 3">
            <a:extLst>
              <a:ext uri="{FF2B5EF4-FFF2-40B4-BE49-F238E27FC236}">
                <a16:creationId xmlns:a16="http://schemas.microsoft.com/office/drawing/2014/main" id="{E30D9B58-8F1F-4438-BA61-C58ABD4ADF46}"/>
              </a:ext>
            </a:extLst>
          </p:cNvPr>
          <p:cNvPicPr>
            <a:picLocks noChangeAspect="1"/>
          </p:cNvPicPr>
          <p:nvPr/>
        </p:nvPicPr>
        <p:blipFill>
          <a:blip r:embed="rId3"/>
          <a:stretch>
            <a:fillRect/>
          </a:stretch>
        </p:blipFill>
        <p:spPr>
          <a:xfrm>
            <a:off x="3127248" y="2931140"/>
            <a:ext cx="3921597" cy="3898972"/>
          </a:xfrm>
          <a:prstGeom prst="rect">
            <a:avLst/>
          </a:prstGeom>
        </p:spPr>
      </p:pic>
    </p:spTree>
    <p:extLst>
      <p:ext uri="{BB962C8B-B14F-4D97-AF65-F5344CB8AC3E}">
        <p14:creationId xmlns:p14="http://schemas.microsoft.com/office/powerpoint/2010/main" val="42928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p>
        </p:txBody>
      </p:sp>
      <p:pic>
        <p:nvPicPr>
          <p:cNvPr id="4" name="图片 3">
            <a:extLst>
              <a:ext uri="{FF2B5EF4-FFF2-40B4-BE49-F238E27FC236}">
                <a16:creationId xmlns:a16="http://schemas.microsoft.com/office/drawing/2014/main" id="{4734475A-D432-485B-A736-E64389541C26}"/>
              </a:ext>
            </a:extLst>
          </p:cNvPr>
          <p:cNvPicPr>
            <a:picLocks noChangeAspect="1"/>
          </p:cNvPicPr>
          <p:nvPr/>
        </p:nvPicPr>
        <p:blipFill>
          <a:blip r:embed="rId3"/>
          <a:stretch>
            <a:fillRect/>
          </a:stretch>
        </p:blipFill>
        <p:spPr>
          <a:xfrm>
            <a:off x="2848690" y="2571058"/>
            <a:ext cx="4352895" cy="4286942"/>
          </a:xfrm>
          <a:prstGeom prst="rect">
            <a:avLst/>
          </a:prstGeom>
        </p:spPr>
      </p:pic>
    </p:spTree>
    <p:extLst>
      <p:ext uri="{BB962C8B-B14F-4D97-AF65-F5344CB8AC3E}">
        <p14:creationId xmlns:p14="http://schemas.microsoft.com/office/powerpoint/2010/main" val="219560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 </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5F8C99BC-38B7-43E1-AC46-0BE767B16FF5}"/>
              </a:ext>
            </a:extLst>
          </p:cNvPr>
          <p:cNvPicPr>
            <a:picLocks noChangeAspect="1"/>
          </p:cNvPicPr>
          <p:nvPr/>
        </p:nvPicPr>
        <p:blipFill>
          <a:blip r:embed="rId3"/>
          <a:stretch>
            <a:fillRect/>
          </a:stretch>
        </p:blipFill>
        <p:spPr>
          <a:xfrm>
            <a:off x="5189731" y="0"/>
            <a:ext cx="3954269" cy="6858000"/>
          </a:xfrm>
          <a:prstGeom prst="rect">
            <a:avLst/>
          </a:prstGeom>
        </p:spPr>
      </p:pic>
    </p:spTree>
    <p:extLst>
      <p:ext uri="{BB962C8B-B14F-4D97-AF65-F5344CB8AC3E}">
        <p14:creationId xmlns:p14="http://schemas.microsoft.com/office/powerpoint/2010/main" val="6062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AEC2D-6162-4D17-8701-1B2E79DE79E6}"/>
              </a:ext>
            </a:extLst>
          </p:cNvPr>
          <p:cNvSpPr>
            <a:spLocks noGrp="1"/>
          </p:cNvSpPr>
          <p:nvPr>
            <p:ph type="title"/>
          </p:nvPr>
        </p:nvSpPr>
        <p:spPr/>
        <p:txBody>
          <a:bodyPr/>
          <a:lstStyle/>
          <a:p>
            <a:r>
              <a:rPr lang="zh-CN" altLang="en-US" dirty="0"/>
              <a:t>算法</a:t>
            </a:r>
            <a:r>
              <a:rPr lang="en-US" altLang="zh-CN" dirty="0"/>
              <a:t>3</a:t>
            </a:r>
            <a:br>
              <a:rPr lang="en-US" altLang="zh-CN" dirty="0"/>
            </a:br>
            <a:r>
              <a:rPr lang="zh-CN" altLang="en-US" dirty="0"/>
              <a:t>联合算法</a:t>
            </a:r>
          </a:p>
        </p:txBody>
      </p:sp>
      <p:sp>
        <p:nvSpPr>
          <p:cNvPr id="3" name="内容占位符 2">
            <a:extLst>
              <a:ext uri="{FF2B5EF4-FFF2-40B4-BE49-F238E27FC236}">
                <a16:creationId xmlns:a16="http://schemas.microsoft.com/office/drawing/2014/main" id="{ED7A0538-B870-40FA-B61F-B572FA194464}"/>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F12C0351-66D2-49CB-B1B6-D7019B4A1574}"/>
              </a:ext>
            </a:extLst>
          </p:cNvPr>
          <p:cNvPicPr>
            <a:picLocks noChangeAspect="1"/>
          </p:cNvPicPr>
          <p:nvPr/>
        </p:nvPicPr>
        <p:blipFill>
          <a:blip r:embed="rId2"/>
          <a:stretch>
            <a:fillRect/>
          </a:stretch>
        </p:blipFill>
        <p:spPr>
          <a:xfrm>
            <a:off x="4572000" y="0"/>
            <a:ext cx="4359256" cy="6858000"/>
          </a:xfrm>
          <a:prstGeom prst="rect">
            <a:avLst/>
          </a:prstGeom>
        </p:spPr>
      </p:pic>
    </p:spTree>
    <p:extLst>
      <p:ext uri="{BB962C8B-B14F-4D97-AF65-F5344CB8AC3E}">
        <p14:creationId xmlns:p14="http://schemas.microsoft.com/office/powerpoint/2010/main" val="29783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待编码系数仍留有特殊的空间相关性</a:t>
            </a:r>
          </a:p>
        </p:txBody>
      </p:sp>
      <p:pic>
        <p:nvPicPr>
          <p:cNvPr id="4" name="图片 3">
            <a:extLst>
              <a:ext uri="{FF2B5EF4-FFF2-40B4-BE49-F238E27FC236}">
                <a16:creationId xmlns:a16="http://schemas.microsoft.com/office/drawing/2014/main" id="{2840D956-4AA2-40EE-8530-8B9E1B4D986E}"/>
              </a:ext>
            </a:extLst>
          </p:cNvPr>
          <p:cNvPicPr>
            <a:picLocks noChangeAspect="1"/>
          </p:cNvPicPr>
          <p:nvPr/>
        </p:nvPicPr>
        <p:blipFill>
          <a:blip r:embed="rId3"/>
          <a:stretch>
            <a:fillRect/>
          </a:stretch>
        </p:blipFill>
        <p:spPr>
          <a:xfrm>
            <a:off x="0" y="3509431"/>
            <a:ext cx="9144000" cy="2198290"/>
          </a:xfrm>
          <a:prstGeom prst="rect">
            <a:avLst/>
          </a:prstGeom>
        </p:spPr>
      </p:pic>
    </p:spTree>
    <p:extLst>
      <p:ext uri="{BB962C8B-B14F-4D97-AF65-F5344CB8AC3E}">
        <p14:creationId xmlns:p14="http://schemas.microsoft.com/office/powerpoint/2010/main" val="120484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p>
        </p:txBody>
      </p:sp>
      <p:pic>
        <p:nvPicPr>
          <p:cNvPr id="4" name="图片 3">
            <a:extLst>
              <a:ext uri="{FF2B5EF4-FFF2-40B4-BE49-F238E27FC236}">
                <a16:creationId xmlns:a16="http://schemas.microsoft.com/office/drawing/2014/main" id="{03EDDBB1-E274-4D1A-A49A-BA6B1E495FE3}"/>
              </a:ext>
            </a:extLst>
          </p:cNvPr>
          <p:cNvPicPr>
            <a:picLocks noChangeAspect="1"/>
          </p:cNvPicPr>
          <p:nvPr/>
        </p:nvPicPr>
        <p:blipFill>
          <a:blip r:embed="rId3"/>
          <a:stretch>
            <a:fillRect/>
          </a:stretch>
        </p:blipFill>
        <p:spPr>
          <a:xfrm>
            <a:off x="0" y="2835405"/>
            <a:ext cx="9144000" cy="2961126"/>
          </a:xfrm>
          <a:prstGeom prst="rect">
            <a:avLst/>
          </a:prstGeom>
        </p:spPr>
      </p:pic>
    </p:spTree>
    <p:extLst>
      <p:ext uri="{BB962C8B-B14F-4D97-AF65-F5344CB8AC3E}">
        <p14:creationId xmlns:p14="http://schemas.microsoft.com/office/powerpoint/2010/main" val="154627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733C06D1-2717-4025-BFDB-0CE45ACBF89B}"/>
              </a:ext>
            </a:extLst>
          </p:cNvPr>
          <p:cNvPicPr>
            <a:picLocks noChangeAspect="1"/>
          </p:cNvPicPr>
          <p:nvPr/>
        </p:nvPicPr>
        <p:blipFill>
          <a:blip r:embed="rId3"/>
          <a:stretch>
            <a:fillRect/>
          </a:stretch>
        </p:blipFill>
        <p:spPr>
          <a:xfrm>
            <a:off x="5128694" y="100584"/>
            <a:ext cx="4015306" cy="6858000"/>
          </a:xfrm>
          <a:prstGeom prst="rect">
            <a:avLst/>
          </a:prstGeom>
        </p:spPr>
      </p:pic>
      <p:pic>
        <p:nvPicPr>
          <p:cNvPr id="5" name="图片 4">
            <a:extLst>
              <a:ext uri="{FF2B5EF4-FFF2-40B4-BE49-F238E27FC236}">
                <a16:creationId xmlns:a16="http://schemas.microsoft.com/office/drawing/2014/main" id="{9B8AC018-74C1-4DC8-929C-6E86038E7742}"/>
              </a:ext>
            </a:extLst>
          </p:cNvPr>
          <p:cNvPicPr>
            <a:picLocks noChangeAspect="1"/>
          </p:cNvPicPr>
          <p:nvPr/>
        </p:nvPicPr>
        <p:blipFill>
          <a:blip r:embed="rId4"/>
          <a:stretch>
            <a:fillRect/>
          </a:stretch>
        </p:blipFill>
        <p:spPr>
          <a:xfrm>
            <a:off x="-82296" y="2838756"/>
            <a:ext cx="9144000" cy="2114245"/>
          </a:xfrm>
          <a:prstGeom prst="rect">
            <a:avLst/>
          </a:prstGeom>
        </p:spPr>
      </p:pic>
    </p:spTree>
    <p:extLst>
      <p:ext uri="{BB962C8B-B14F-4D97-AF65-F5344CB8AC3E}">
        <p14:creationId xmlns:p14="http://schemas.microsoft.com/office/powerpoint/2010/main" val="257350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A5C09-447C-4827-8325-CDB8239A9112}"/>
              </a:ext>
            </a:extLst>
          </p:cNvPr>
          <p:cNvSpPr>
            <a:spLocks noGrp="1"/>
          </p:cNvSpPr>
          <p:nvPr>
            <p:ph type="title"/>
          </p:nvPr>
        </p:nvSpPr>
        <p:spPr/>
        <p:txBody>
          <a:bodyPr/>
          <a:lstStyle/>
          <a:p>
            <a:r>
              <a:rPr lang="en-US" altLang="zh-CN"/>
              <a:t>Demo </a:t>
            </a:r>
            <a:r>
              <a:rPr lang="zh-CN" altLang="en-US"/>
              <a:t>演示 不要说开源</a:t>
            </a:r>
            <a:endParaRPr lang="zh-CN" altLang="en-US" dirty="0"/>
          </a:p>
        </p:txBody>
      </p:sp>
      <p:sp>
        <p:nvSpPr>
          <p:cNvPr id="3" name="内容占位符 2">
            <a:extLst>
              <a:ext uri="{FF2B5EF4-FFF2-40B4-BE49-F238E27FC236}">
                <a16:creationId xmlns:a16="http://schemas.microsoft.com/office/drawing/2014/main" id="{9A0A4D94-00C5-44C7-B0CD-E9DE6F766BC4}"/>
              </a:ext>
            </a:extLst>
          </p:cNvPr>
          <p:cNvSpPr>
            <a:spLocks noGrp="1"/>
          </p:cNvSpPr>
          <p:nvPr>
            <p:ph idx="1"/>
          </p:nvPr>
        </p:nvSpPr>
        <p:spPr/>
        <p:txBody>
          <a:bodyPr/>
          <a:lstStyle/>
          <a:p>
            <a:r>
              <a:rPr lang="zh-CN" altLang="en-US" dirty="0"/>
              <a:t>软件 </a:t>
            </a:r>
            <a:r>
              <a:rPr lang="en-US" altLang="zh-CN" dirty="0"/>
              <a:t>demo </a:t>
            </a:r>
            <a:r>
              <a:rPr lang="zh-CN" altLang="en-US" dirty="0"/>
              <a:t>演示</a:t>
            </a:r>
          </a:p>
        </p:txBody>
      </p:sp>
    </p:spTree>
    <p:extLst>
      <p:ext uri="{BB962C8B-B14F-4D97-AF65-F5344CB8AC3E}">
        <p14:creationId xmlns:p14="http://schemas.microsoft.com/office/powerpoint/2010/main" val="385759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A5C09-447C-4827-8325-CDB8239A9112}"/>
              </a:ext>
            </a:extLst>
          </p:cNvPr>
          <p:cNvSpPr>
            <a:spLocks noGrp="1"/>
          </p:cNvSpPr>
          <p:nvPr>
            <p:ph type="title"/>
          </p:nvPr>
        </p:nvSpPr>
        <p:spPr/>
        <p:txBody>
          <a:bodyPr/>
          <a:lstStyle/>
          <a:p>
            <a:r>
              <a:rPr lang="en-US" altLang="zh-CN" dirty="0"/>
              <a:t>Demo </a:t>
            </a:r>
            <a:r>
              <a:rPr lang="zh-CN" altLang="en-US" dirty="0"/>
              <a:t>演示</a:t>
            </a:r>
          </a:p>
        </p:txBody>
      </p:sp>
      <p:sp>
        <p:nvSpPr>
          <p:cNvPr id="3" name="内容占位符 2">
            <a:extLst>
              <a:ext uri="{FF2B5EF4-FFF2-40B4-BE49-F238E27FC236}">
                <a16:creationId xmlns:a16="http://schemas.microsoft.com/office/drawing/2014/main" id="{9A0A4D94-00C5-44C7-B0CD-E9DE6F766BC4}"/>
              </a:ext>
            </a:extLst>
          </p:cNvPr>
          <p:cNvSpPr>
            <a:spLocks noGrp="1"/>
          </p:cNvSpPr>
          <p:nvPr>
            <p:ph idx="1"/>
          </p:nvPr>
        </p:nvSpPr>
        <p:spPr/>
        <p:txBody>
          <a:bodyPr/>
          <a:lstStyle/>
          <a:p>
            <a:r>
              <a:rPr lang="zh-CN" altLang="en-US" dirty="0"/>
              <a:t>硬件 </a:t>
            </a:r>
            <a:r>
              <a:rPr lang="en-US" altLang="zh-CN" dirty="0"/>
              <a:t>demo </a:t>
            </a:r>
            <a:r>
              <a:rPr lang="zh-CN" altLang="en-US" dirty="0"/>
              <a:t>演示</a:t>
            </a:r>
          </a:p>
        </p:txBody>
      </p:sp>
    </p:spTree>
    <p:extLst>
      <p:ext uri="{BB962C8B-B14F-4D97-AF65-F5344CB8AC3E}">
        <p14:creationId xmlns:p14="http://schemas.microsoft.com/office/powerpoint/2010/main" val="28086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Outline</a:t>
            </a:r>
            <a:endParaRPr lang="zh-CN" altLang="en-US"/>
          </a:p>
        </p:txBody>
      </p:sp>
      <p:sp>
        <p:nvSpPr>
          <p:cNvPr id="3" name="内容占位符 2"/>
          <p:cNvSpPr>
            <a:spLocks noGrp="1"/>
          </p:cNvSpPr>
          <p:nvPr>
            <p:ph idx="1"/>
          </p:nvPr>
        </p:nvSpPr>
        <p:spPr/>
        <p:txBody>
          <a:bodyPr>
            <a:normAutofit lnSpcReduction="10000"/>
          </a:bodyPr>
          <a:lstStyle/>
          <a:p>
            <a:r>
              <a:rPr lang="zh-CN" altLang="en-US"/>
              <a:t>背景 意义</a:t>
            </a:r>
            <a:endParaRPr lang="en-US" altLang="zh-CN"/>
          </a:p>
          <a:p>
            <a:r>
              <a:rPr lang="zh-CN" altLang="en-US"/>
              <a:t>研究现状</a:t>
            </a:r>
            <a:endParaRPr lang="en-US" altLang="zh-CN" dirty="0"/>
          </a:p>
          <a:p>
            <a:r>
              <a:rPr lang="en-US" altLang="zh-CN" dirty="0"/>
              <a:t>L-IP </a:t>
            </a:r>
            <a:r>
              <a:rPr lang="zh-CN" altLang="en-US" dirty="0"/>
              <a:t>描述传统方法</a:t>
            </a:r>
            <a:r>
              <a:rPr lang="en-US" altLang="zh-CN" dirty="0"/>
              <a:t>-</a:t>
            </a:r>
            <a:r>
              <a:rPr lang="zh-CN" altLang="en-US" dirty="0"/>
              <a:t>分析缺陷</a:t>
            </a:r>
            <a:r>
              <a:rPr lang="en-US" altLang="zh-CN" dirty="0"/>
              <a:t>-</a:t>
            </a:r>
            <a:r>
              <a:rPr lang="zh-CN" altLang="en-US" dirty="0"/>
              <a:t>描述优化算法</a:t>
            </a:r>
            <a:r>
              <a:rPr lang="en-US" altLang="zh-CN" dirty="0"/>
              <a:t>-</a:t>
            </a:r>
            <a:r>
              <a:rPr lang="zh-CN" altLang="en-US" dirty="0"/>
              <a:t>性能展示</a:t>
            </a:r>
            <a:endParaRPr lang="en-US" altLang="zh-CN" dirty="0"/>
          </a:p>
          <a:p>
            <a:r>
              <a:rPr lang="en-US" altLang="zh-CN" dirty="0"/>
              <a:t>L-BP </a:t>
            </a:r>
            <a:r>
              <a:rPr lang="zh-CN" altLang="en-US" dirty="0"/>
              <a:t>同上</a:t>
            </a:r>
            <a:endParaRPr lang="en-US" altLang="zh-CN" dirty="0"/>
          </a:p>
          <a:p>
            <a:r>
              <a:rPr lang="en-US" altLang="zh-CN" dirty="0"/>
              <a:t>L-BPIP </a:t>
            </a:r>
            <a:r>
              <a:rPr lang="zh-CN" altLang="en-US" dirty="0"/>
              <a:t>同上</a:t>
            </a:r>
            <a:endParaRPr lang="en-US" altLang="zh-CN" dirty="0"/>
          </a:p>
          <a:p>
            <a:r>
              <a:rPr lang="en-US" altLang="zh-CN" dirty="0"/>
              <a:t>R-MED </a:t>
            </a:r>
            <a:r>
              <a:rPr lang="zh-CN" altLang="en-US" dirty="0"/>
              <a:t>同上</a:t>
            </a:r>
            <a:endParaRPr lang="en-US" altLang="zh-CN" dirty="0"/>
          </a:p>
          <a:p>
            <a:r>
              <a:rPr lang="zh-CN" altLang="en-US" dirty="0"/>
              <a:t>软 </a:t>
            </a:r>
            <a:r>
              <a:rPr lang="en-US" altLang="zh-CN" dirty="0"/>
              <a:t>Demo</a:t>
            </a:r>
          </a:p>
          <a:p>
            <a:r>
              <a:rPr lang="zh-CN" altLang="en-US" dirty="0"/>
              <a:t>硬 </a:t>
            </a:r>
            <a:r>
              <a:rPr lang="en-US" altLang="zh-CN" dirty="0"/>
              <a:t>Demo</a:t>
            </a:r>
          </a:p>
          <a:p>
            <a:r>
              <a:rPr lang="zh-CN" altLang="en-US" dirty="0"/>
              <a:t>总结</a:t>
            </a:r>
            <a:endParaRPr lang="en-US" altLang="zh-CN" dirty="0"/>
          </a:p>
          <a:p>
            <a:r>
              <a:rPr lang="zh-CN" altLang="en-US" dirty="0"/>
              <a:t>附录</a:t>
            </a:r>
          </a:p>
        </p:txBody>
      </p:sp>
    </p:spTree>
    <p:extLst>
      <p:ext uri="{BB962C8B-B14F-4D97-AF65-F5344CB8AC3E}">
        <p14:creationId xmlns:p14="http://schemas.microsoft.com/office/powerpoint/2010/main" val="3226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CC41B-67BA-4F6F-ACB8-8252CEC574E1}"/>
              </a:ext>
            </a:extLst>
          </p:cNvPr>
          <p:cNvSpPr>
            <a:spLocks noGrp="1"/>
          </p:cNvSpPr>
          <p:nvPr>
            <p:ph type="title"/>
          </p:nvPr>
        </p:nvSpPr>
        <p:spPr/>
        <p:txBody>
          <a:bodyPr/>
          <a:lstStyle/>
          <a:p>
            <a:r>
              <a:rPr lang="zh-CN" altLang="en-US"/>
              <a:t>发表的学术论文</a:t>
            </a:r>
          </a:p>
        </p:txBody>
      </p:sp>
      <p:sp>
        <p:nvSpPr>
          <p:cNvPr id="3" name="内容占位符 2">
            <a:extLst>
              <a:ext uri="{FF2B5EF4-FFF2-40B4-BE49-F238E27FC236}">
                <a16:creationId xmlns:a16="http://schemas.microsoft.com/office/drawing/2014/main" id="{81E04953-D00E-448B-9884-0CDFF2A6681B}"/>
              </a:ext>
            </a:extLst>
          </p:cNvPr>
          <p:cNvSpPr>
            <a:spLocks noGrp="1"/>
          </p:cNvSpPr>
          <p:nvPr>
            <p:ph idx="1"/>
          </p:nvPr>
        </p:nvSpPr>
        <p:spPr/>
        <p:txBody>
          <a:bodyPr/>
          <a:lstStyle/>
          <a:p>
            <a:r>
              <a:rPr lang="zh-CN" altLang="en-US"/>
              <a:t>应用于</a:t>
            </a:r>
            <a:r>
              <a:rPr lang="en-US" altLang="zh-CN"/>
              <a:t>H.26X</a:t>
            </a:r>
            <a:r>
              <a:rPr lang="zh-CN" altLang="en-US"/>
              <a:t>的通用无损帧内编码优化算法</a:t>
            </a:r>
            <a:r>
              <a:rPr lang="en-US" altLang="zh-CN"/>
              <a:t>. </a:t>
            </a:r>
            <a:r>
              <a:rPr lang="zh-CN" altLang="en-US"/>
              <a:t>哈尔滨工业大学学报</a:t>
            </a:r>
            <a:r>
              <a:rPr lang="en-US" altLang="zh-CN"/>
              <a:t>, 2021, 53(8). (</a:t>
            </a:r>
            <a:r>
              <a:rPr lang="zh-CN" altLang="en-US"/>
              <a:t>中文 </a:t>
            </a:r>
            <a:r>
              <a:rPr lang="en-US" altLang="zh-CN"/>
              <a:t>EI </a:t>
            </a:r>
            <a:r>
              <a:rPr lang="zh-CN" altLang="en-US"/>
              <a:t>期刊</a:t>
            </a:r>
            <a:r>
              <a:rPr lang="en-US" altLang="zh-CN"/>
              <a:t>, </a:t>
            </a:r>
            <a:r>
              <a:rPr lang="zh-CN" altLang="en-US"/>
              <a:t>已录用</a:t>
            </a:r>
            <a:r>
              <a:rPr lang="en-US" altLang="zh-CN"/>
              <a:t>)</a:t>
            </a:r>
          </a:p>
          <a:p>
            <a:endParaRPr lang="zh-CN" altLang="en-US"/>
          </a:p>
        </p:txBody>
      </p:sp>
    </p:spTree>
    <p:extLst>
      <p:ext uri="{BB962C8B-B14F-4D97-AF65-F5344CB8AC3E}">
        <p14:creationId xmlns:p14="http://schemas.microsoft.com/office/powerpoint/2010/main" val="280856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研究背景、意义</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帧内编码是 </a:t>
            </a:r>
            <a:r>
              <a:rPr lang="en-US" altLang="zh-CN" dirty="0"/>
              <a:t>H.26X </a:t>
            </a:r>
            <a:r>
              <a:rPr lang="zh-CN" altLang="en-US" dirty="0"/>
              <a:t>的重要组成部分</a:t>
            </a:r>
            <a:endParaRPr lang="en-US" altLang="zh-CN" dirty="0"/>
          </a:p>
          <a:p>
            <a:endParaRPr lang="en-US" altLang="zh-CN" dirty="0"/>
          </a:p>
          <a:p>
            <a:r>
              <a:rPr lang="zh-CN" altLang="en-US" dirty="0"/>
              <a:t>图像传感器分辨率升高、存储价格下降 → 无损编码可应用</a:t>
            </a:r>
            <a:endParaRPr lang="en-US" altLang="zh-CN" dirty="0"/>
          </a:p>
          <a:p>
            <a:endParaRPr lang="en-US" altLang="zh-CN" dirty="0"/>
          </a:p>
          <a:p>
            <a:r>
              <a:rPr lang="zh-CN" altLang="en-US" dirty="0"/>
              <a:t>高精度需求领域：</a:t>
            </a:r>
            <a:endParaRPr lang="en-US" altLang="zh-CN" dirty="0"/>
          </a:p>
          <a:p>
            <a:pPr lvl="1"/>
            <a:r>
              <a:rPr lang="zh-CN" altLang="en-US" dirty="0"/>
              <a:t>指纹</a:t>
            </a:r>
            <a:endParaRPr lang="en-US" altLang="zh-CN" dirty="0"/>
          </a:p>
          <a:p>
            <a:pPr lvl="1"/>
            <a:r>
              <a:rPr lang="zh-CN" altLang="en-US" dirty="0"/>
              <a:t>来之不易的遥感图像</a:t>
            </a:r>
            <a:endParaRPr lang="en-US" altLang="zh-CN" dirty="0"/>
          </a:p>
          <a:p>
            <a:pPr lvl="1"/>
            <a:r>
              <a:rPr lang="zh-CN" altLang="en-US" dirty="0"/>
              <a:t>全球疫情冲击下的医学图像传输</a:t>
            </a:r>
          </a:p>
        </p:txBody>
      </p:sp>
    </p:spTree>
    <p:extLst>
      <p:ext uri="{BB962C8B-B14F-4D97-AF65-F5344CB8AC3E}">
        <p14:creationId xmlns:p14="http://schemas.microsoft.com/office/powerpoint/2010/main" val="3507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研究现状</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3907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88FB6-117E-4C09-A9A0-4BE685CD4466}"/>
              </a:ext>
            </a:extLst>
          </p:cNvPr>
          <p:cNvSpPr>
            <a:spLocks noGrp="1"/>
          </p:cNvSpPr>
          <p:nvPr>
            <p:ph type="title"/>
          </p:nvPr>
        </p:nvSpPr>
        <p:spPr/>
        <p:txBody>
          <a:bodyPr/>
          <a:lstStyle/>
          <a:p>
            <a:r>
              <a:rPr lang="zh-CN" altLang="en-US" dirty="0"/>
              <a:t>主要工作</a:t>
            </a:r>
          </a:p>
        </p:txBody>
      </p:sp>
      <p:sp>
        <p:nvSpPr>
          <p:cNvPr id="3" name="内容占位符 2">
            <a:extLst>
              <a:ext uri="{FF2B5EF4-FFF2-40B4-BE49-F238E27FC236}">
                <a16:creationId xmlns:a16="http://schemas.microsoft.com/office/drawing/2014/main" id="{9E533BF2-151D-4464-A32E-F0C272C3B6AA}"/>
              </a:ext>
            </a:extLst>
          </p:cNvPr>
          <p:cNvSpPr>
            <a:spLocks noGrp="1"/>
          </p:cNvSpPr>
          <p:nvPr>
            <p:ph idx="1"/>
          </p:nvPr>
        </p:nvSpPr>
        <p:spPr/>
        <p:txBody>
          <a:bodyPr>
            <a:normAutofit lnSpcReduction="10000"/>
          </a:bodyPr>
          <a:lstStyle/>
          <a:p>
            <a:pPr marL="0" indent="0">
              <a:buNone/>
            </a:pPr>
            <a:r>
              <a:rPr lang="zh-CN" altLang="en-US" b="1" dirty="0"/>
              <a:t>软件算法部分</a:t>
            </a:r>
            <a:endParaRPr lang="en-US" altLang="zh-CN" b="1" dirty="0"/>
          </a:p>
          <a:p>
            <a:endParaRPr lang="en-US" altLang="zh-CN" dirty="0"/>
          </a:p>
          <a:p>
            <a:r>
              <a:rPr lang="zh-CN" altLang="en-US" dirty="0"/>
              <a:t>优化算法 </a:t>
            </a:r>
            <a:r>
              <a:rPr lang="en-US" altLang="zh-CN" dirty="0"/>
              <a:t>1</a:t>
            </a:r>
            <a:r>
              <a:rPr lang="zh-CN" altLang="en-US" dirty="0"/>
              <a:t>：</a:t>
            </a:r>
            <a:endParaRPr lang="en-US" altLang="zh-CN" dirty="0"/>
          </a:p>
          <a:p>
            <a:pPr marL="457200" lvl="1" indent="0">
              <a:buNone/>
            </a:pPr>
            <a:r>
              <a:rPr lang="en-US" altLang="zh-CN" dirty="0"/>
              <a:t>L </a:t>
            </a:r>
            <a:r>
              <a:rPr lang="zh-CN" altLang="en-US" dirty="0"/>
              <a:t>形迭代预测，提高预测精度</a:t>
            </a:r>
            <a:endParaRPr lang="en-US" altLang="zh-CN" dirty="0"/>
          </a:p>
          <a:p>
            <a:r>
              <a:rPr lang="zh-CN" altLang="en-US" dirty="0"/>
              <a:t>优化算法 </a:t>
            </a:r>
            <a:r>
              <a:rPr lang="en-US" altLang="zh-CN" dirty="0"/>
              <a:t>2</a:t>
            </a:r>
            <a:r>
              <a:rPr lang="zh-CN" altLang="en-US" dirty="0"/>
              <a:t>：</a:t>
            </a:r>
            <a:endParaRPr lang="en-US" altLang="zh-CN" dirty="0"/>
          </a:p>
          <a:p>
            <a:pPr marL="457200" lvl="1" indent="0">
              <a:buNone/>
            </a:pPr>
            <a:r>
              <a:rPr lang="en-US" altLang="zh-CN" dirty="0"/>
              <a:t>L </a:t>
            </a:r>
            <a:r>
              <a:rPr lang="zh-CN" altLang="en-US" dirty="0"/>
              <a:t>形编码快划分，分块更加灵活</a:t>
            </a:r>
            <a:endParaRPr lang="en-US" altLang="zh-CN" dirty="0"/>
          </a:p>
          <a:p>
            <a:r>
              <a:rPr lang="zh-CN" altLang="en-US" dirty="0"/>
              <a:t>优化算法 </a:t>
            </a:r>
            <a:r>
              <a:rPr lang="en-US" altLang="zh-CN" dirty="0"/>
              <a:t>3</a:t>
            </a:r>
            <a:r>
              <a:rPr lang="zh-CN" altLang="en-US" dirty="0"/>
              <a:t>：</a:t>
            </a:r>
            <a:endParaRPr lang="en-US" altLang="zh-CN" dirty="0"/>
          </a:p>
          <a:p>
            <a:pPr marL="457200" lvl="1" indent="0">
              <a:buNone/>
            </a:pPr>
            <a:r>
              <a:rPr lang="zh-CN" altLang="en-US" dirty="0"/>
              <a:t>联合算法</a:t>
            </a:r>
            <a:endParaRPr lang="en-US" altLang="zh-CN" dirty="0"/>
          </a:p>
          <a:p>
            <a:r>
              <a:rPr lang="zh-CN" altLang="en-US" dirty="0"/>
              <a:t>优化算法 </a:t>
            </a:r>
            <a:r>
              <a:rPr lang="en-US" altLang="zh-CN" dirty="0"/>
              <a:t>4</a:t>
            </a:r>
            <a:r>
              <a:rPr lang="zh-CN" altLang="en-US" dirty="0"/>
              <a:t>：</a:t>
            </a:r>
            <a:endParaRPr lang="en-US" altLang="zh-CN" dirty="0"/>
          </a:p>
          <a:p>
            <a:pPr marL="457200" lvl="1" indent="0">
              <a:buNone/>
            </a:pPr>
            <a:r>
              <a:rPr lang="zh-CN" altLang="en-US" dirty="0"/>
              <a:t>残差中值边缘检测，降低待编码系数能量</a:t>
            </a:r>
            <a:endParaRPr lang="en-US" altLang="zh-CN" dirty="0"/>
          </a:p>
        </p:txBody>
      </p:sp>
    </p:spTree>
    <p:extLst>
      <p:ext uri="{BB962C8B-B14F-4D97-AF65-F5344CB8AC3E}">
        <p14:creationId xmlns:p14="http://schemas.microsoft.com/office/powerpoint/2010/main" val="9170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88FB6-117E-4C09-A9A0-4BE685CD4466}"/>
              </a:ext>
            </a:extLst>
          </p:cNvPr>
          <p:cNvSpPr>
            <a:spLocks noGrp="1"/>
          </p:cNvSpPr>
          <p:nvPr>
            <p:ph type="title"/>
          </p:nvPr>
        </p:nvSpPr>
        <p:spPr/>
        <p:txBody>
          <a:bodyPr/>
          <a:lstStyle/>
          <a:p>
            <a:r>
              <a:rPr lang="zh-CN" altLang="en-US" dirty="0"/>
              <a:t>主要工作</a:t>
            </a:r>
          </a:p>
        </p:txBody>
      </p:sp>
      <p:sp>
        <p:nvSpPr>
          <p:cNvPr id="3" name="内容占位符 2">
            <a:extLst>
              <a:ext uri="{FF2B5EF4-FFF2-40B4-BE49-F238E27FC236}">
                <a16:creationId xmlns:a16="http://schemas.microsoft.com/office/drawing/2014/main" id="{9E533BF2-151D-4464-A32E-F0C272C3B6AA}"/>
              </a:ext>
            </a:extLst>
          </p:cNvPr>
          <p:cNvSpPr>
            <a:spLocks noGrp="1"/>
          </p:cNvSpPr>
          <p:nvPr>
            <p:ph idx="1"/>
          </p:nvPr>
        </p:nvSpPr>
        <p:spPr/>
        <p:txBody>
          <a:bodyPr>
            <a:normAutofit/>
          </a:bodyPr>
          <a:lstStyle/>
          <a:p>
            <a:pPr marL="0" indent="0">
              <a:buNone/>
            </a:pPr>
            <a:r>
              <a:rPr lang="zh-CN" altLang="en-US" b="1" dirty="0"/>
              <a:t>硬件实现部分</a:t>
            </a:r>
            <a:endParaRPr lang="en-US" altLang="zh-CN" b="1" dirty="0"/>
          </a:p>
          <a:p>
            <a:endParaRPr lang="en-US" altLang="zh-CN" dirty="0"/>
          </a:p>
          <a:p>
            <a:r>
              <a:rPr lang="en-US" altLang="zh-CN" dirty="0"/>
              <a:t>H.265 </a:t>
            </a:r>
            <a:r>
              <a:rPr lang="zh-CN" altLang="en-US" dirty="0"/>
              <a:t>硬件编码器</a:t>
            </a:r>
            <a:endParaRPr lang="en-US" altLang="zh-CN" dirty="0"/>
          </a:p>
          <a:p>
            <a:pPr marL="457200" lvl="1" indent="0">
              <a:buNone/>
            </a:pPr>
            <a:r>
              <a:rPr lang="zh-CN" altLang="en-US" dirty="0"/>
              <a:t>将所提算法硬件实现</a:t>
            </a:r>
            <a:endParaRPr lang="en-US" altLang="zh-CN" dirty="0"/>
          </a:p>
          <a:p>
            <a:pPr marL="457200" lvl="1" indent="0">
              <a:buNone/>
            </a:pPr>
            <a:endParaRPr lang="en-US" altLang="zh-CN" dirty="0"/>
          </a:p>
          <a:p>
            <a:r>
              <a:rPr lang="en-US" altLang="zh-CN" dirty="0"/>
              <a:t>FPGA </a:t>
            </a:r>
            <a:r>
              <a:rPr lang="zh-CN" altLang="en-US" dirty="0"/>
              <a:t>原型验证平台</a:t>
            </a:r>
            <a:endParaRPr lang="en-US" altLang="zh-CN" dirty="0"/>
          </a:p>
          <a:p>
            <a:pPr marL="457200" lvl="1" indent="0">
              <a:buNone/>
            </a:pPr>
            <a:r>
              <a:rPr lang="zh-CN" altLang="en-US" dirty="0"/>
              <a:t>将编码器映射到 </a:t>
            </a:r>
            <a:r>
              <a:rPr lang="en-US" altLang="zh-CN" dirty="0"/>
              <a:t>FPGA</a:t>
            </a:r>
            <a:r>
              <a:rPr lang="zh-CN" altLang="en-US" dirty="0"/>
              <a:t>，实时编码验证</a:t>
            </a:r>
            <a:endParaRPr lang="en-US" altLang="zh-CN" dirty="0"/>
          </a:p>
        </p:txBody>
      </p:sp>
    </p:spTree>
    <p:extLst>
      <p:ext uri="{BB962C8B-B14F-4D97-AF65-F5344CB8AC3E}">
        <p14:creationId xmlns:p14="http://schemas.microsoft.com/office/powerpoint/2010/main" val="24225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normAutofit/>
          </a:bodyPr>
          <a:lstStyle/>
          <a:p>
            <a:r>
              <a:rPr lang="zh-CN" altLang="en-US" dirty="0"/>
              <a:t>算法</a:t>
            </a:r>
            <a:r>
              <a:rPr lang="en-US" altLang="zh-CN" dirty="0"/>
              <a:t>1 </a:t>
            </a:r>
            <a:br>
              <a:rPr lang="en-US" altLang="zh-CN" dirty="0"/>
            </a:br>
            <a:r>
              <a:rPr lang="en-US" altLang="zh-CN" dirty="0"/>
              <a:t>L </a:t>
            </a:r>
            <a:r>
              <a:rPr lang="zh-CN" altLang="en-US" dirty="0"/>
              <a:t>形</a:t>
            </a:r>
            <a:r>
              <a:rPr lang="zh-CN" altLang="en-US"/>
              <a:t>迭代预测 多加数学式子</a:t>
            </a:r>
            <a:endParaRPr lang="zh-CN" altLang="en-US" dirty="0"/>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方向预测模式时，越远越不准确</a:t>
            </a:r>
          </a:p>
        </p:txBody>
      </p:sp>
      <p:pic>
        <p:nvPicPr>
          <p:cNvPr id="4" name="图片 3">
            <a:extLst>
              <a:ext uri="{FF2B5EF4-FFF2-40B4-BE49-F238E27FC236}">
                <a16:creationId xmlns:a16="http://schemas.microsoft.com/office/drawing/2014/main" id="{783E922D-464C-41B0-9BE5-A01F6190D1B0}"/>
              </a:ext>
            </a:extLst>
          </p:cNvPr>
          <p:cNvPicPr>
            <a:picLocks noChangeAspect="1"/>
          </p:cNvPicPr>
          <p:nvPr/>
        </p:nvPicPr>
        <p:blipFill>
          <a:blip r:embed="rId3"/>
          <a:stretch>
            <a:fillRect/>
          </a:stretch>
        </p:blipFill>
        <p:spPr>
          <a:xfrm>
            <a:off x="295651" y="3026664"/>
            <a:ext cx="3415198" cy="3378788"/>
          </a:xfrm>
          <a:prstGeom prst="rect">
            <a:avLst/>
          </a:prstGeom>
        </p:spPr>
      </p:pic>
      <p:pic>
        <p:nvPicPr>
          <p:cNvPr id="7" name="图片 6">
            <a:extLst>
              <a:ext uri="{FF2B5EF4-FFF2-40B4-BE49-F238E27FC236}">
                <a16:creationId xmlns:a16="http://schemas.microsoft.com/office/drawing/2014/main" id="{039E6D79-2D4C-47F1-9A64-E5CE92975506}"/>
              </a:ext>
            </a:extLst>
          </p:cNvPr>
          <p:cNvPicPr>
            <a:picLocks noChangeAspect="1"/>
          </p:cNvPicPr>
          <p:nvPr/>
        </p:nvPicPr>
        <p:blipFill>
          <a:blip r:embed="rId4"/>
          <a:stretch>
            <a:fillRect/>
          </a:stretch>
        </p:blipFill>
        <p:spPr>
          <a:xfrm>
            <a:off x="4136131" y="2795812"/>
            <a:ext cx="4712218" cy="3870968"/>
          </a:xfrm>
          <a:prstGeom prst="rect">
            <a:avLst/>
          </a:prstGeom>
        </p:spPr>
      </p:pic>
    </p:spTree>
    <p:extLst>
      <p:ext uri="{BB962C8B-B14F-4D97-AF65-F5344CB8AC3E}">
        <p14:creationId xmlns:p14="http://schemas.microsoft.com/office/powerpoint/2010/main" val="314182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方向预测模式时，越远越不准确</a:t>
            </a:r>
          </a:p>
        </p:txBody>
      </p:sp>
      <p:pic>
        <p:nvPicPr>
          <p:cNvPr id="5" name="图片 4">
            <a:extLst>
              <a:ext uri="{FF2B5EF4-FFF2-40B4-BE49-F238E27FC236}">
                <a16:creationId xmlns:a16="http://schemas.microsoft.com/office/drawing/2014/main" id="{CC9F3705-00DD-42EB-9444-A18E26645FD0}"/>
              </a:ext>
            </a:extLst>
          </p:cNvPr>
          <p:cNvPicPr>
            <a:picLocks noChangeAspect="1"/>
          </p:cNvPicPr>
          <p:nvPr/>
        </p:nvPicPr>
        <p:blipFill>
          <a:blip r:embed="rId3"/>
          <a:stretch>
            <a:fillRect/>
          </a:stretch>
        </p:blipFill>
        <p:spPr>
          <a:xfrm>
            <a:off x="3035808" y="2851511"/>
            <a:ext cx="3869775" cy="4006489"/>
          </a:xfrm>
          <a:prstGeom prst="rect">
            <a:avLst/>
          </a:prstGeom>
        </p:spPr>
      </p:pic>
    </p:spTree>
    <p:extLst>
      <p:ext uri="{BB962C8B-B14F-4D97-AF65-F5344CB8AC3E}">
        <p14:creationId xmlns:p14="http://schemas.microsoft.com/office/powerpoint/2010/main" val="258518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endParaRPr lang="en-US" altLang="zh-CN" dirty="0"/>
          </a:p>
          <a:p>
            <a:pPr lvl="1"/>
            <a:r>
              <a:rPr lang="zh-CN" altLang="en-US" dirty="0"/>
              <a:t>逐个 </a:t>
            </a:r>
            <a:r>
              <a:rPr lang="en-US" altLang="zh-CN" dirty="0"/>
              <a:t>L </a:t>
            </a:r>
            <a:r>
              <a:rPr lang="zh-CN" altLang="en-US" dirty="0"/>
              <a:t>形区域迭代预测</a:t>
            </a:r>
          </a:p>
        </p:txBody>
      </p:sp>
      <p:pic>
        <p:nvPicPr>
          <p:cNvPr id="4" name="图片 3">
            <a:extLst>
              <a:ext uri="{FF2B5EF4-FFF2-40B4-BE49-F238E27FC236}">
                <a16:creationId xmlns:a16="http://schemas.microsoft.com/office/drawing/2014/main" id="{165CC3E9-AA07-4E12-A123-EA5224CDA382}"/>
              </a:ext>
            </a:extLst>
          </p:cNvPr>
          <p:cNvPicPr>
            <a:picLocks noChangeAspect="1"/>
          </p:cNvPicPr>
          <p:nvPr/>
        </p:nvPicPr>
        <p:blipFill>
          <a:blip r:embed="rId3"/>
          <a:stretch>
            <a:fillRect/>
          </a:stretch>
        </p:blipFill>
        <p:spPr>
          <a:xfrm>
            <a:off x="2386584" y="2850430"/>
            <a:ext cx="5513832" cy="4007570"/>
          </a:xfrm>
          <a:prstGeom prst="rect">
            <a:avLst/>
          </a:prstGeom>
        </p:spPr>
      </p:pic>
    </p:spTree>
    <p:extLst>
      <p:ext uri="{BB962C8B-B14F-4D97-AF65-F5344CB8AC3E}">
        <p14:creationId xmlns:p14="http://schemas.microsoft.com/office/powerpoint/2010/main" val="122527373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演示文稿1" id="{493FA278-DEA4-4E96-9372-662DDFCA6A0D}" vid="{96AD5B69-4AE5-4594-88C7-64DFE4D37C0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实验室PPT模板</Template>
  <TotalTime>582</TotalTime>
  <Words>643</Words>
  <Application>Microsoft Office PowerPoint</Application>
  <PresentationFormat>全屏显示(4:3)</PresentationFormat>
  <Paragraphs>98</Paragraphs>
  <Slides>20</Slides>
  <Notes>13</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Sarasa Term SC</vt:lpstr>
      <vt:lpstr>等线</vt:lpstr>
      <vt:lpstr>Arial</vt:lpstr>
      <vt:lpstr>Wingdings 3</vt:lpstr>
      <vt:lpstr>丝状</vt:lpstr>
      <vt:lpstr>H.265 无损帧内编码算法优化及硬件实现</vt:lpstr>
      <vt:lpstr>Outline</vt:lpstr>
      <vt:lpstr>研究背景、意义</vt:lpstr>
      <vt:lpstr>研究现状</vt:lpstr>
      <vt:lpstr>主要工作</vt:lpstr>
      <vt:lpstr>主要工作</vt:lpstr>
      <vt:lpstr>算法1  L 形迭代预测 多加数学式子</vt:lpstr>
      <vt:lpstr>算法1  L 形迭代预测</vt:lpstr>
      <vt:lpstr>算法1  L 形迭代预测</vt:lpstr>
      <vt:lpstr>算法1  L 形迭代预测</vt:lpstr>
      <vt:lpstr>算法2 L 形编码块划分 建议流程图 但是想动图</vt:lpstr>
      <vt:lpstr>算法2 L 形编码块划分</vt:lpstr>
      <vt:lpstr>算法2  L 形编码块划分</vt:lpstr>
      <vt:lpstr>算法3 联合算法</vt:lpstr>
      <vt:lpstr>算法4 残差中值边缘检测</vt:lpstr>
      <vt:lpstr>算法4 残差中值边缘检测</vt:lpstr>
      <vt:lpstr>算法4 残差中值边缘检测</vt:lpstr>
      <vt:lpstr>Demo 演示 不要说开源</vt:lpstr>
      <vt:lpstr>Demo 演示</vt:lpstr>
      <vt:lpstr>发表的学术论文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Qinghao</dc:creator>
  <cp:lastModifiedBy>Lin Qinghao</cp:lastModifiedBy>
  <cp:revision>76</cp:revision>
  <dcterms:created xsi:type="dcterms:W3CDTF">2021-03-08T05:27:07Z</dcterms:created>
  <dcterms:modified xsi:type="dcterms:W3CDTF">2021-05-17T16:33:10Z</dcterms:modified>
</cp:coreProperties>
</file>