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10058400"/>
  <p:notesSz cx="13716000" cy="13716000"/>
  <p:defaultTextStyle>
    <a:defPPr>
      <a:defRPr lang="en-US"/>
    </a:defPPr>
    <a:lvl1pPr marL="0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1pPr>
    <a:lvl2pPr marL="317498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2pPr>
    <a:lvl3pPr marL="634996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3pPr>
    <a:lvl4pPr marL="952494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4pPr>
    <a:lvl5pPr marL="1269992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5pPr>
    <a:lvl6pPr marL="1587490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6pPr>
    <a:lvl7pPr marL="1904988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7pPr>
    <a:lvl8pPr marL="2222486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8pPr>
    <a:lvl9pPr marL="2539984" algn="l" defTabSz="634996" rtl="0" eaLnBrk="1" latinLnBrk="0" hangingPunct="1">
      <a:defRPr sz="1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4"/>
    <a:srgbClr val="99FFCC"/>
    <a:srgbClr val="D2DEEE"/>
    <a:srgbClr val="EAEEF7"/>
    <a:srgbClr val="D4E2CF"/>
    <a:srgbClr val="EBF0E9"/>
    <a:srgbClr val="6FAC46"/>
    <a:srgbClr val="4A7EB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87" autoAdjust="0"/>
    <p:restoredTop sz="94707" autoAdjust="0"/>
  </p:normalViewPr>
  <p:slideViewPr>
    <p:cSldViewPr>
      <p:cViewPr>
        <p:scale>
          <a:sx n="100" d="100"/>
          <a:sy n="100" d="100"/>
        </p:scale>
        <p:origin x="58" y="571"/>
      </p:cViewPr>
      <p:guideLst>
        <p:guide orient="horz" pos="2112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1pPr>
    <a:lvl2pPr marL="317498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2pPr>
    <a:lvl3pPr marL="634996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3pPr>
    <a:lvl4pPr marL="952494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4pPr>
    <a:lvl5pPr marL="1269992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5pPr>
    <a:lvl6pPr marL="1587490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6pPr>
    <a:lvl7pPr marL="1904988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7pPr>
    <a:lvl8pPr marL="2222486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8pPr>
    <a:lvl9pPr marL="2539984" algn="l" defTabSz="634996" rtl="0" eaLnBrk="1" latinLnBrk="0" hangingPunct="1">
      <a:defRPr sz="8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12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7220" y="3118110"/>
            <a:ext cx="6995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4447" y="5632710"/>
            <a:ext cx="57607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11480" y="2313438"/>
            <a:ext cx="35798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238243" y="2313438"/>
            <a:ext cx="35798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487" y="402342"/>
            <a:ext cx="7406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487" y="2313438"/>
            <a:ext cx="7406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98071" y="9354316"/>
            <a:ext cx="263347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480" y="9354316"/>
            <a:ext cx="18928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5312" y="9354316"/>
            <a:ext cx="18928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896918" y="8379015"/>
            <a:ext cx="38806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7" algn="ctr"/>
            <a:r>
              <a:rPr lang="en-US" sz="1400" spc="3" dirty="0">
                <a:latin typeface="Calibri"/>
                <a:cs typeface="Calibri"/>
              </a:rPr>
              <a:t>Architecture </a:t>
            </a:r>
            <a:r>
              <a:rPr sz="1400" spc="-22" dirty="0">
                <a:latin typeface="Calibri"/>
                <a:cs typeface="Calibri"/>
              </a:rPr>
              <a:t>f</a:t>
            </a:r>
            <a:r>
              <a:rPr sz="1400" spc="3" dirty="0">
                <a:latin typeface="Calibri"/>
                <a:cs typeface="Calibri"/>
              </a:rPr>
              <a:t>or</a:t>
            </a:r>
            <a:r>
              <a:rPr lang="en-US" sz="1400" spc="2" dirty="0">
                <a:latin typeface="Calibri"/>
                <a:cs typeface="Calibri"/>
              </a:rPr>
              <a:t> </a:t>
            </a:r>
            <a:r>
              <a:rPr sz="1400" b="1" spc="3" dirty="0">
                <a:latin typeface="Calibri"/>
                <a:cs typeface="Calibri"/>
              </a:rPr>
              <a:t>SCAL</a:t>
            </a:r>
            <a:r>
              <a:rPr sz="1400" b="1" spc="7" dirty="0">
                <a:latin typeface="Calibri"/>
                <a:cs typeface="Calibri"/>
              </a:rPr>
              <a:t>e</a:t>
            </a:r>
            <a:r>
              <a:rPr sz="1400" b="1" spc="9" dirty="0">
                <a:latin typeface="Calibri"/>
                <a:cs typeface="Calibri"/>
              </a:rPr>
              <a:t> </a:t>
            </a:r>
            <a:r>
              <a:rPr lang="en-US" sz="1400" b="1" spc="9" dirty="0">
                <a:latin typeface="Calibri"/>
                <a:cs typeface="Calibri"/>
              </a:rPr>
              <a:t>v 3</a:t>
            </a:r>
            <a:r>
              <a:rPr lang="en-US" sz="1400" b="1" spc="9" dirty="0" smtClean="0">
                <a:latin typeface="Calibri"/>
                <a:cs typeface="Calibri"/>
              </a:rPr>
              <a:t> </a:t>
            </a:r>
            <a:r>
              <a:rPr lang="en-US" sz="1400" spc="9" dirty="0">
                <a:latin typeface="Calibri"/>
                <a:cs typeface="Calibri"/>
              </a:rPr>
              <a:t>exported</a:t>
            </a:r>
            <a:r>
              <a:rPr lang="en-US" sz="1400" b="1" spc="9" dirty="0">
                <a:latin typeface="Calibri"/>
                <a:cs typeface="Calibri"/>
              </a:rPr>
              <a:t> </a:t>
            </a:r>
            <a:r>
              <a:rPr sz="1400" spc="2" dirty="0">
                <a:latin typeface="Calibri"/>
                <a:cs typeface="Calibri"/>
              </a:rPr>
              <a:t>SQLi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7" dirty="0">
                <a:latin typeface="Calibri"/>
                <a:cs typeface="Calibri"/>
              </a:rPr>
              <a:t>e </a:t>
            </a:r>
            <a:r>
              <a:rPr sz="1400" spc="3" dirty="0">
                <a:latin typeface="Calibri"/>
                <a:cs typeface="Calibri"/>
              </a:rPr>
              <a:t>DB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17835"/>
              </p:ext>
            </p:extLst>
          </p:nvPr>
        </p:nvGraphicFramePr>
        <p:xfrm>
          <a:off x="2443079" y="304806"/>
          <a:ext cx="1520332" cy="825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4523"/>
                <a:gridCol w="915809"/>
              </a:tblGrid>
              <a:tr h="139971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 smtClean="0"/>
                        <a:t>Messa</a:t>
                      </a:r>
                      <a:r>
                        <a:rPr sz="900" spc="-25" dirty="0" smtClean="0"/>
                        <a:t>g</a:t>
                      </a:r>
                      <a:r>
                        <a:rPr sz="900" dirty="0" smtClean="0"/>
                        <a:t>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dia</a:t>
                      </a:r>
                      <a:r>
                        <a:rPr sz="900" spc="-10" dirty="0" smtClean="0"/>
                        <a:t>g</a:t>
                      </a:r>
                      <a:r>
                        <a:rPr sz="900" spc="-5" dirty="0" smtClean="0"/>
                        <a:t>n</a:t>
                      </a:r>
                      <a:r>
                        <a:rPr lang="en-US" sz="900" spc="-5" dirty="0" smtClean="0"/>
                        <a:t>o</a:t>
                      </a:r>
                      <a:r>
                        <a:rPr sz="900" spc="-20" dirty="0" smtClean="0"/>
                        <a:t>s</a:t>
                      </a:r>
                      <a:r>
                        <a:rPr sz="900" dirty="0" smtClean="0"/>
                        <a:t>t</a:t>
                      </a:r>
                      <a:r>
                        <a:rPr sz="900" spc="-10" dirty="0" smtClean="0"/>
                        <a:t>i</a:t>
                      </a:r>
                      <a:r>
                        <a:rPr sz="900" dirty="0" smtClean="0"/>
                        <a:t>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</a:t>
                      </a:r>
                      <a:r>
                        <a:rPr sz="900" spc="-10" dirty="0"/>
                        <a:t>a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li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62924"/>
              </p:ext>
            </p:extLst>
          </p:nvPr>
        </p:nvGraphicFramePr>
        <p:xfrm>
          <a:off x="249216" y="3845890"/>
          <a:ext cx="1571438" cy="68580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38000"/>
                    </a:prstClr>
                  </a:outerShdw>
                </a:effectLst>
                <a:tableStyleId>{93296810-A885-4BE3-A3E7-6D5BEEA58F35}</a:tableStyleId>
              </a:tblPr>
              <a:tblGrid>
                <a:gridCol w="367503"/>
                <a:gridCol w="1203935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Ch</a:t>
                      </a:r>
                      <a:r>
                        <a:rPr sz="900" spc="5" dirty="0" smtClean="0"/>
                        <a:t>e</a:t>
                      </a:r>
                      <a:r>
                        <a:rPr sz="900" spc="-5" dirty="0" smtClean="0"/>
                        <a:t>c</a:t>
                      </a:r>
                      <a:r>
                        <a:rPr sz="900" spc="-45" dirty="0" smtClean="0"/>
                        <a:t>k</a:t>
                      </a:r>
                      <a:r>
                        <a:rPr sz="900" dirty="0" smtClean="0"/>
                        <a:t>e</a:t>
                      </a:r>
                      <a:r>
                        <a:rPr sz="900" spc="-30" dirty="0" smtClean="0"/>
                        <a:t>r</a:t>
                      </a:r>
                      <a:r>
                        <a:rPr sz="900" dirty="0" smtClean="0"/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ool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30" dirty="0"/>
                        <a:t>r</a:t>
                      </a:r>
                      <a:r>
                        <a:rPr sz="900" dirty="0"/>
                        <a:t>eg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04696"/>
              </p:ext>
            </p:extLst>
          </p:nvPr>
        </p:nvGraphicFramePr>
        <p:xfrm>
          <a:off x="514145" y="100935"/>
          <a:ext cx="1652173" cy="557025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68910"/>
                <a:gridCol w="883263"/>
              </a:tblGrid>
              <a:tr h="14554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Diagn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3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 P.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5" dirty="0" smtClean="0">
                          <a:latin typeface="Calibri"/>
                          <a:cs typeface="Calibri"/>
                        </a:rPr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9254"/>
              </p:ext>
            </p:extLst>
          </p:nvPr>
        </p:nvGraphicFramePr>
        <p:xfrm>
          <a:off x="249217" y="4728422"/>
          <a:ext cx="1741133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988"/>
                <a:gridCol w="122714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60" dirty="0" smtClean="0"/>
                        <a:t>T</a:t>
                      </a:r>
                      <a:r>
                        <a:rPr sz="900" dirty="0" smtClean="0"/>
                        <a:t>o</a:t>
                      </a:r>
                      <a:r>
                        <a:rPr sz="900" spc="5" dirty="0" smtClean="0"/>
                        <a:t>o</a:t>
                      </a:r>
                      <a:r>
                        <a:rPr sz="900" dirty="0" smtClean="0"/>
                        <a:t>ls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39659"/>
              </p:ext>
            </p:extLst>
          </p:nvPr>
        </p:nvGraphicFramePr>
        <p:xfrm>
          <a:off x="5928069" y="201936"/>
          <a:ext cx="15755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53732"/>
                <a:gridCol w="72183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&lt;*&gt;</a:t>
                      </a:r>
                      <a:r>
                        <a:rPr sz="900" dirty="0" smtClean="0"/>
                        <a:t>M</a:t>
                      </a:r>
                      <a:r>
                        <a:rPr sz="900" spc="-10" dirty="0" smtClean="0"/>
                        <a:t>e</a:t>
                      </a:r>
                      <a:r>
                        <a:rPr sz="900" dirty="0" smtClean="0"/>
                        <a:t>trics</a:t>
                      </a:r>
                      <a:r>
                        <a:rPr lang="en-US" sz="900" dirty="0" smtClean="0"/>
                        <a:t> (&lt;*&gt; for tool)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</a:t>
                      </a:r>
                      <a:r>
                        <a:rPr sz="900" dirty="0"/>
                        <a:t>T KEY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</a:t>
                      </a:r>
                      <a:r>
                        <a:rPr sz="900" dirty="0"/>
                        <a:t>en</a:t>
                      </a:r>
                      <a:r>
                        <a:rPr sz="900" spc="-20" dirty="0"/>
                        <a:t>g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sloc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e</a:t>
                      </a:r>
                      <a:r>
                        <a:rPr sz="900" spc="-10" dirty="0"/>
                        <a:t>n</a:t>
                      </a:r>
                      <a:r>
                        <a:rPr sz="900" dirty="0"/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fi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_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thods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</a:t>
                      </a:r>
                      <a:r>
                        <a:rPr sz="900" dirty="0"/>
                        <a:t>u</a:t>
                      </a:r>
                      <a:r>
                        <a:rPr sz="900" spc="-5" dirty="0"/>
                        <a:t>nc_p</a:t>
                      </a:r>
                      <a:r>
                        <a:rPr sz="900" spc="5" dirty="0"/>
                        <a:t>a</a:t>
                      </a:r>
                      <a:r>
                        <a:rPr sz="900" spc="-40" dirty="0"/>
                        <a:t>r</a:t>
                      </a:r>
                      <a:r>
                        <a:rPr sz="900" dirty="0"/>
                        <a:t>ams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5" dirty="0"/>
                        <a:t>f</a:t>
                      </a:r>
                      <a:r>
                        <a:rPr sz="900" spc="-5" dirty="0"/>
                        <a:t>il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avg_params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30" dirty="0"/>
                        <a:t>f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R</a:t>
                      </a:r>
                      <a:r>
                        <a:rPr sz="900" spc="-35" dirty="0" smtClean="0"/>
                        <a:t>E</a:t>
                      </a:r>
                      <a:r>
                        <a:rPr sz="900" dirty="0" smtClean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</a:t>
                      </a:r>
                      <a:r>
                        <a:rPr sz="900" spc="-5" dirty="0"/>
                        <a:t>t</a:t>
                      </a:r>
                      <a:r>
                        <a:rPr sz="900" dirty="0"/>
                        <a:t>_l</a:t>
                      </a:r>
                      <a:r>
                        <a:rPr sz="900" spc="-10" dirty="0"/>
                        <a:t>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en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line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43591"/>
              </p:ext>
            </p:extLst>
          </p:nvPr>
        </p:nvGraphicFramePr>
        <p:xfrm>
          <a:off x="4344411" y="228602"/>
          <a:ext cx="1522989" cy="113919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684791"/>
                <a:gridCol w="838198"/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Ext</a:t>
                      </a:r>
                      <a:r>
                        <a:rPr sz="900" spc="-45" dirty="0"/>
                        <a:t>r</a:t>
                      </a:r>
                      <a:r>
                        <a:rPr sz="900" dirty="0"/>
                        <a:t>aSo</a:t>
                      </a:r>
                      <a:r>
                        <a:rPr sz="900" spc="5" dirty="0"/>
                        <a:t>u</a:t>
                      </a:r>
                      <a:r>
                        <a:rPr sz="900" spc="-30" dirty="0"/>
                        <a:t>r</a:t>
                      </a:r>
                      <a:r>
                        <a:rPr sz="900" spc="-5" dirty="0"/>
                        <a:t>ce</a:t>
                      </a:r>
                      <a:r>
                        <a:rPr sz="900" spc="-10" dirty="0"/>
                        <a:t>Co</a:t>
                      </a:r>
                      <a:r>
                        <a:rPr sz="900" spc="-20" dirty="0"/>
                        <a:t>n</a:t>
                      </a:r>
                      <a:r>
                        <a:rPr sz="900" spc="-25" dirty="0"/>
                        <a:t>t</a:t>
                      </a:r>
                      <a:r>
                        <a:rPr sz="900" spc="-30" dirty="0"/>
                        <a:t>e</a:t>
                      </a:r>
                      <a:r>
                        <a:rPr sz="900" spc="-5" dirty="0"/>
                        <a:t>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func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5" dirty="0"/>
                        <a:t>l</a:t>
                      </a:r>
                      <a:r>
                        <a:rPr sz="900" dirty="0"/>
                        <a:t>ass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pace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lin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end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end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22631"/>
              </p:ext>
            </p:extLst>
          </p:nvPr>
        </p:nvGraphicFramePr>
        <p:xfrm>
          <a:off x="350830" y="5570907"/>
          <a:ext cx="4368410" cy="26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850"/>
                <a:gridCol w="2905560"/>
              </a:tblGrid>
              <a:tr h="274320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</a:t>
                      </a: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Tables: (</a:t>
                      </a: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Arrows</a:t>
                      </a:r>
                      <a:r>
                        <a:rPr lang="en-US" sz="1000" b="1" i="0" spc="-5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 from a table’s primary key to all matching foreign </a:t>
                      </a:r>
                      <a:r>
                        <a:rPr lang="en-US" sz="1000" b="1" i="0" spc="-5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keys. The foreign key may also be a primary key)</a:t>
                      </a:r>
                      <a:endParaRPr sz="1000" b="1" i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9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Checkers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mapped to project alert(s)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&lt;*&gt;</a:t>
                      </a:r>
                      <a:r>
                        <a:rPr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spc="-1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(*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for tool)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Metrics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on functions,</a:t>
                      </a:r>
                      <a:r>
                        <a:rPr lang="en-US" sz="900" spc="-5" baseline="0" dirty="0" smtClean="0">
                          <a:latin typeface="+mn-lt"/>
                          <a:cs typeface="Calibri"/>
                        </a:rPr>
                        <a:t> files, &amp; codebase.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baseline="0" dirty="0" smtClean="0">
                          <a:latin typeface="+mn-lt"/>
                          <a:cs typeface="Calibri"/>
                        </a:rPr>
                        <a:t>Metrics fields vary per tool (Lizard ex)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Tools, CWEs/</a:t>
                      </a:r>
                      <a:r>
                        <a:rPr lang="en-US"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900" b="1" spc="-5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Independe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oject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TaxonomyEntries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Depends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on project code &amp; SA tool(s)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(non-primary messages &gt;= 0) per alert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900" b="1" spc="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agn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1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,Determinations,MetaAlerts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 (warnings) from static analysis tools, meta-alerts, and how related.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ExtraSourceContext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Information about the function, class, namespace,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and location of the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4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Maps feature names to values for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Confidence,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PriorityScores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, </a:t>
                      </a: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PrioritizationSchemes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,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ClassificationSchemes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, 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AHPO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Schemes for various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types of prioritization &amp; classifications defined. Priority/Confidence scores per 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scheme. Automatic hyper-parameter optimization (AHPO) methods.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95947"/>
              </p:ext>
            </p:extLst>
          </p:nvPr>
        </p:nvGraphicFramePr>
        <p:xfrm>
          <a:off x="2619178" y="1272085"/>
          <a:ext cx="115227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81"/>
                <a:gridCol w="619989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name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93039"/>
              </p:ext>
            </p:extLst>
          </p:nvPr>
        </p:nvGraphicFramePr>
        <p:xfrm>
          <a:off x="2158288" y="4239292"/>
          <a:ext cx="1785340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5686"/>
                <a:gridCol w="789654"/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TaxonomyEntryCheckerLinks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33392"/>
              </p:ext>
            </p:extLst>
          </p:nvPr>
        </p:nvGraphicFramePr>
        <p:xfrm>
          <a:off x="584800" y="881186"/>
          <a:ext cx="1601676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18"/>
                <a:gridCol w="821658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diagnostic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INTEGER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32217"/>
              </p:ext>
            </p:extLst>
          </p:nvPr>
        </p:nvGraphicFramePr>
        <p:xfrm>
          <a:off x="5220989" y="5938760"/>
          <a:ext cx="2094211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49351"/>
                <a:gridCol w="124486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CWEs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 PRIMARY</a:t>
                      </a:r>
                      <a:r>
                        <a:rPr lang="en-US" sz="900" baseline="0" dirty="0" smtClean="0"/>
                        <a:t> KEY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likelihood</a:t>
                      </a:r>
                      <a:endParaRPr sz="9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</a:t>
                      </a:r>
                      <a:r>
                        <a:rPr lang="en-US" sz="900" spc="-25" dirty="0" smtClean="0"/>
                        <a:t>E</a:t>
                      </a:r>
                      <a:r>
                        <a:rPr lang="en-US" sz="900" dirty="0" smtClean="0"/>
                        <a:t>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19757"/>
              </p:ext>
            </p:extLst>
          </p:nvPr>
        </p:nvGraphicFramePr>
        <p:xfrm>
          <a:off x="3199446" y="2268535"/>
          <a:ext cx="1524954" cy="54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954"/>
                <a:gridCol w="762000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0" baseline="0" dirty="0" err="1" smtClean="0"/>
                        <a:t>ConfidenceScores</a:t>
                      </a:r>
                      <a:endParaRPr sz="900" spc="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lang="en-US" sz="900" spc="-20" baseline="0" dirty="0" err="1" smtClean="0"/>
                        <a:t>meta_alert_</a:t>
                      </a:r>
                      <a:r>
                        <a:rPr sz="900" spc="-20" baseline="0" dirty="0" err="1" smtClean="0"/>
                        <a:t>id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sz="900" spc="-20" baseline="0" dirty="0" smtClean="0"/>
                        <a:t>INTEGER</a:t>
                      </a:r>
                      <a:r>
                        <a:rPr lang="en-US" sz="900" spc="-20" baseline="0" dirty="0" smtClean="0"/>
                        <a:t> P. KEY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lang="en-US" sz="900" spc="-20" baseline="0" dirty="0" err="1" smtClean="0"/>
                        <a:t>class_scheme_id</a:t>
                      </a:r>
                      <a:r>
                        <a:rPr lang="en-US" sz="900" spc="-20" baseline="0" dirty="0" smtClean="0"/>
                        <a:t>  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lang="en-US" sz="900" spc="-20" baseline="0" dirty="0" smtClean="0"/>
                        <a:t>INTEGER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lang="en-US" sz="900" spc="-20" baseline="0" dirty="0" smtClean="0"/>
                        <a:t>value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" algn="l">
                        <a:lnSpc>
                          <a:spcPct val="100000"/>
                        </a:lnSpc>
                      </a:pPr>
                      <a:r>
                        <a:rPr lang="en-US" sz="900" spc="-20" baseline="0" dirty="0" smtClean="0"/>
                        <a:t>REAL</a:t>
                      </a:r>
                      <a:endParaRPr sz="900" spc="-2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53832"/>
              </p:ext>
            </p:extLst>
          </p:nvPr>
        </p:nvGraphicFramePr>
        <p:xfrm>
          <a:off x="4042909" y="1620822"/>
          <a:ext cx="1672091" cy="54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33891"/>
                <a:gridCol w="838200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0" baseline="0" dirty="0" err="1" smtClean="0"/>
                        <a:t>PriorityScores</a:t>
                      </a:r>
                      <a:endParaRPr sz="900" spc="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meta_alert_</a:t>
                      </a:r>
                      <a:r>
                        <a:rPr sz="900" spc="-5" dirty="0" err="1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</a:t>
                      </a:r>
                      <a:r>
                        <a:rPr lang="en-US" sz="900" dirty="0" smtClean="0"/>
                        <a:t>R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pri_scheme_id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value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83162"/>
              </p:ext>
            </p:extLst>
          </p:nvPr>
        </p:nvGraphicFramePr>
        <p:xfrm>
          <a:off x="5779188" y="4531690"/>
          <a:ext cx="2145612" cy="1097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0212"/>
                <a:gridCol w="1295400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CERTrules</a:t>
                      </a:r>
                      <a:endParaRPr sz="9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INTEGER</a:t>
                      </a:r>
                      <a:r>
                        <a:rPr lang="en-US" sz="900" dirty="0" smtClean="0"/>
                        <a:t> PRIMARY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severity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likelihood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remediation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priority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platform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47214"/>
              </p:ext>
            </p:extLst>
          </p:nvPr>
        </p:nvGraphicFramePr>
        <p:xfrm>
          <a:off x="2497929" y="4869411"/>
          <a:ext cx="1835562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58422"/>
                <a:gridCol w="127714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TaxonomyEntries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t</a:t>
                      </a:r>
                      <a:r>
                        <a:rPr sz="900" spc="-10" dirty="0"/>
                        <a:t>i</a:t>
                      </a:r>
                      <a:r>
                        <a:rPr sz="900" dirty="0"/>
                        <a:t>t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47518"/>
              </p:ext>
            </p:extLst>
          </p:nvPr>
        </p:nvGraphicFramePr>
        <p:xfrm>
          <a:off x="524230" y="1527598"/>
          <a:ext cx="1706419" cy="4114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16467"/>
                <a:gridCol w="989952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</a:rPr>
                        <a:t>MetaAlerts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6289"/>
              </p:ext>
            </p:extLst>
          </p:nvPr>
        </p:nvGraphicFramePr>
        <p:xfrm>
          <a:off x="611501" y="2082626"/>
          <a:ext cx="2284099" cy="1619722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351126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Determinations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37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flag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v</a:t>
                      </a:r>
                      <a:r>
                        <a:rPr sz="900" dirty="0"/>
                        <a:t>e</a:t>
                      </a:r>
                      <a:r>
                        <a:rPr sz="900" spc="-25" dirty="0"/>
                        <a:t>r</a:t>
                      </a:r>
                      <a:r>
                        <a:rPr sz="900" spc="-5" dirty="0"/>
                        <a:t>di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TINYINT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notes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ignored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dead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5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inapplicable_environment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BOOLEAN</a:t>
                      </a:r>
                      <a:endParaRPr sz="900" b="0" spc="-5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dangerous_construct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meta-alert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time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05860"/>
              </p:ext>
            </p:extLst>
          </p:nvPr>
        </p:nvGraphicFramePr>
        <p:xfrm>
          <a:off x="4886862" y="2487993"/>
          <a:ext cx="3266538" cy="192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70412"/>
                <a:gridCol w="1296126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PrioritizationSchemes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smtClean="0"/>
                        <a:t>formula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CERTrules_severity_weight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CERTrules.likelihood_weight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CERTrules.remediation_weight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CERTrules.priority_weight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CERTrules.level_weight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CERTrules.platform_weight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>
                          <a:latin typeface="Calibri"/>
                          <a:cs typeface="Calibri"/>
                        </a:rPr>
                        <a:t>CWEs.likelihood_weight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>
                          <a:latin typeface="Calibri"/>
                          <a:cs typeface="Calibri"/>
                        </a:rPr>
                        <a:t>CWEs.platform_weight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/>
                        <a:t>confidence_weight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&lt;EXAMPLE_USER_METRIC_1_weight&gt;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19592"/>
              </p:ext>
            </p:extLst>
          </p:nvPr>
        </p:nvGraphicFramePr>
        <p:xfrm>
          <a:off x="3167231" y="3057907"/>
          <a:ext cx="1556217" cy="54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959"/>
                <a:gridCol w="1202258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ClassificationSchemes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type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ahpo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49432"/>
              </p:ext>
            </p:extLst>
          </p:nvPr>
        </p:nvGraphicFramePr>
        <p:xfrm>
          <a:off x="3124977" y="3731137"/>
          <a:ext cx="1581557" cy="42862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9836"/>
                <a:gridCol w="1191721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0" baseline="0" dirty="0" smtClean="0">
                          <a:latin typeface="+mn-lt"/>
                          <a:cs typeface="+mn-cs"/>
                        </a:rPr>
                        <a:t>AHPO</a:t>
                      </a:r>
                      <a:endParaRPr sz="900" spc="0" baseline="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430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2162510" y="304806"/>
            <a:ext cx="252341" cy="353154"/>
            <a:chOff x="1748790" y="304804"/>
            <a:chExt cx="252341" cy="35315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748790" y="304804"/>
              <a:ext cx="13627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5069" y="304804"/>
              <a:ext cx="0" cy="35315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5069" y="657958"/>
              <a:ext cx="11606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H="1">
            <a:off x="2162507" y="481383"/>
            <a:ext cx="280573" cy="1282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382011" y="304806"/>
            <a:ext cx="210751" cy="782121"/>
            <a:chOff x="382009" y="304804"/>
            <a:chExt cx="210751" cy="782121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382009" y="304804"/>
              <a:ext cx="1321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82009" y="304804"/>
              <a:ext cx="7961" cy="78212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89970" y="1086925"/>
              <a:ext cx="20279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04802" y="1219202"/>
            <a:ext cx="287960" cy="2286000"/>
            <a:chOff x="76200" y="1219200"/>
            <a:chExt cx="287960" cy="2286000"/>
          </a:xfrm>
        </p:grpSpPr>
        <p:grpSp>
          <p:nvGrpSpPr>
            <p:cNvPr id="83" name="Group 82"/>
            <p:cNvGrpSpPr/>
            <p:nvPr/>
          </p:nvGrpSpPr>
          <p:grpSpPr>
            <a:xfrm>
              <a:off x="76200" y="1219200"/>
              <a:ext cx="287960" cy="514138"/>
              <a:chOff x="76200" y="1219200"/>
              <a:chExt cx="287960" cy="514138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6200" y="1219200"/>
                <a:ext cx="2879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4161" y="1219200"/>
                <a:ext cx="0" cy="514137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59" idx="1"/>
              </p:cNvCxnSpPr>
              <p:nvPr/>
            </p:nvCxnSpPr>
            <p:spPr>
              <a:xfrm flipH="1">
                <a:off x="84162" y="1733337"/>
                <a:ext cx="211466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142267" y="1733337"/>
              <a:ext cx="0" cy="177186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42267" y="3505200"/>
              <a:ext cx="21915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771447" y="481381"/>
            <a:ext cx="580448" cy="966420"/>
            <a:chOff x="3465638" y="481381"/>
            <a:chExt cx="580448" cy="966420"/>
          </a:xfrm>
        </p:grpSpPr>
        <p:grpSp>
          <p:nvGrpSpPr>
            <p:cNvPr id="107" name="Group 106"/>
            <p:cNvGrpSpPr/>
            <p:nvPr/>
          </p:nvGrpSpPr>
          <p:grpSpPr>
            <a:xfrm>
              <a:off x="3465638" y="481381"/>
              <a:ext cx="344362" cy="966420"/>
              <a:chOff x="3465638" y="481381"/>
              <a:chExt cx="344362" cy="966420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651885" y="481381"/>
                <a:ext cx="15811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3805451" y="481381"/>
                <a:ext cx="4549" cy="96379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465638" y="1442869"/>
                <a:ext cx="344362" cy="49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/>
            <p:cNvCxnSpPr/>
            <p:nvPr/>
          </p:nvCxnSpPr>
          <p:spPr>
            <a:xfrm>
              <a:off x="3651885" y="481381"/>
              <a:ext cx="3942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152402" y="457202"/>
            <a:ext cx="361743" cy="3581401"/>
            <a:chOff x="152400" y="457200"/>
            <a:chExt cx="361743" cy="3581401"/>
          </a:xfrm>
        </p:grpSpPr>
        <p:cxnSp>
          <p:nvCxnSpPr>
            <p:cNvPr id="120" name="Straight Arrow Connector 119"/>
            <p:cNvCxnSpPr/>
            <p:nvPr/>
          </p:nvCxnSpPr>
          <p:spPr>
            <a:xfrm flipH="1">
              <a:off x="152400" y="4038600"/>
              <a:ext cx="9681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52400" y="457200"/>
              <a:ext cx="0" cy="3581401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52400" y="457200"/>
              <a:ext cx="361743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2234186" y="1733338"/>
            <a:ext cx="22616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460350" y="1733338"/>
            <a:ext cx="0" cy="2487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3838449" y="1817149"/>
            <a:ext cx="200151" cy="176772"/>
            <a:chOff x="3810000" y="1817149"/>
            <a:chExt cx="200151" cy="176772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3823537" y="1817149"/>
              <a:ext cx="3995" cy="1767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10000" y="1826222"/>
              <a:ext cx="200151" cy="257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/>
          <p:cNvCxnSpPr/>
          <p:nvPr/>
        </p:nvCxnSpPr>
        <p:spPr>
          <a:xfrm>
            <a:off x="2466946" y="1971795"/>
            <a:ext cx="1399757" cy="737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/>
          <p:nvPr/>
        </p:nvCxnSpPr>
        <p:spPr>
          <a:xfrm rot="16200000" flipH="1">
            <a:off x="2894839" y="2154040"/>
            <a:ext cx="464451" cy="130053"/>
          </a:xfrm>
          <a:prstGeom prst="bentConnector3">
            <a:avLst>
              <a:gd name="adj1" fmla="val 975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3047044" y="2619268"/>
            <a:ext cx="153622" cy="657334"/>
            <a:chOff x="2971800" y="2619268"/>
            <a:chExt cx="153620" cy="657332"/>
          </a:xfrm>
        </p:grpSpPr>
        <p:cxnSp>
          <p:nvCxnSpPr>
            <p:cNvPr id="156" name="Straight Arrow Connector 155"/>
            <p:cNvCxnSpPr/>
            <p:nvPr/>
          </p:nvCxnSpPr>
          <p:spPr>
            <a:xfrm flipH="1">
              <a:off x="2971800" y="3276600"/>
              <a:ext cx="1161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2971800" y="2619268"/>
              <a:ext cx="0" cy="65733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971800" y="2619268"/>
              <a:ext cx="15362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4808931" y="1895142"/>
            <a:ext cx="1059039" cy="813986"/>
            <a:chOff x="4806438" y="1853016"/>
            <a:chExt cx="1059039" cy="813986"/>
          </a:xfrm>
        </p:grpSpPr>
        <p:cxnSp>
          <p:nvCxnSpPr>
            <p:cNvPr id="165" name="Straight Connector 164"/>
            <p:cNvCxnSpPr/>
            <p:nvPr/>
          </p:nvCxnSpPr>
          <p:spPr>
            <a:xfrm flipH="1">
              <a:off x="4806438" y="2667002"/>
              <a:ext cx="9237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4806438" y="1853016"/>
              <a:ext cx="1059039" cy="807937"/>
              <a:chOff x="4806438" y="1853016"/>
              <a:chExt cx="1059039" cy="807937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 flipV="1">
                <a:off x="4811598" y="2241853"/>
                <a:ext cx="0" cy="4191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4806438" y="2238828"/>
                <a:ext cx="1059036" cy="907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>
                <a:endCxn id="43" idx="3"/>
              </p:cNvCxnSpPr>
              <p:nvPr/>
            </p:nvCxnSpPr>
            <p:spPr>
              <a:xfrm rot="16200000" flipV="1">
                <a:off x="5599749" y="1965774"/>
                <a:ext cx="378486" cy="15297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3013270" y="3515621"/>
            <a:ext cx="163419" cy="437250"/>
            <a:chOff x="2938024" y="3515621"/>
            <a:chExt cx="163419" cy="437250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938025" y="3945445"/>
              <a:ext cx="11058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2938024" y="3515621"/>
              <a:ext cx="163419" cy="5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38025" y="3516821"/>
              <a:ext cx="0" cy="43605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76202" y="4343400"/>
            <a:ext cx="173016" cy="609600"/>
            <a:chOff x="76200" y="4343400"/>
            <a:chExt cx="173016" cy="609600"/>
          </a:xfrm>
        </p:grpSpPr>
        <p:cxnSp>
          <p:nvCxnSpPr>
            <p:cNvPr id="192" name="Straight Connector 191"/>
            <p:cNvCxnSpPr/>
            <p:nvPr/>
          </p:nvCxnSpPr>
          <p:spPr>
            <a:xfrm flipH="1">
              <a:off x="76200" y="4953000"/>
              <a:ext cx="17301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76200" y="4343400"/>
              <a:ext cx="6834" cy="6096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76200" y="4343400"/>
              <a:ext cx="17301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1820654" y="4038601"/>
            <a:ext cx="337634" cy="609600"/>
            <a:chOff x="1820654" y="4038600"/>
            <a:chExt cx="337634" cy="609600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1820654" y="4038600"/>
              <a:ext cx="16969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990347" y="4038600"/>
              <a:ext cx="0" cy="6096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990347" y="4648200"/>
              <a:ext cx="1679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3943627" y="4470750"/>
            <a:ext cx="1833969" cy="1675993"/>
            <a:chOff x="4016120" y="4483559"/>
            <a:chExt cx="1475069" cy="1460041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4333489" y="5024351"/>
              <a:ext cx="948656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227"/>
            <p:cNvCxnSpPr>
              <a:endCxn id="28" idx="3"/>
            </p:cNvCxnSpPr>
            <p:nvPr/>
          </p:nvCxnSpPr>
          <p:spPr>
            <a:xfrm rot="10800000">
              <a:off x="4016120" y="4483559"/>
              <a:ext cx="511912" cy="540793"/>
            </a:xfrm>
            <a:prstGeom prst="bentConnector3">
              <a:avLst>
                <a:gd name="adj1" fmla="val 1208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4848993" y="5024352"/>
              <a:ext cx="0" cy="91924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848993" y="5943600"/>
              <a:ext cx="170418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/>
            <p:nvPr/>
          </p:nvCxnSpPr>
          <p:spPr>
            <a:xfrm rot="5400000" flipH="1" flipV="1">
              <a:off x="5217087" y="4750251"/>
              <a:ext cx="339159" cy="209044"/>
            </a:xfrm>
            <a:prstGeom prst="bentConnector3">
              <a:avLst>
                <a:gd name="adj1" fmla="val 956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158288" y="1886195"/>
            <a:ext cx="795874" cy="2584554"/>
            <a:chOff x="2158288" y="1886195"/>
            <a:chExt cx="795874" cy="2584554"/>
          </a:xfrm>
        </p:grpSpPr>
        <p:cxnSp>
          <p:nvCxnSpPr>
            <p:cNvPr id="123" name="Elbow Connector 122"/>
            <p:cNvCxnSpPr>
              <a:stCxn id="28" idx="1"/>
            </p:cNvCxnSpPr>
            <p:nvPr/>
          </p:nvCxnSpPr>
          <p:spPr>
            <a:xfrm rot="10800000" flipH="1">
              <a:off x="2158288" y="1886195"/>
              <a:ext cx="795874" cy="2584554"/>
            </a:xfrm>
            <a:prstGeom prst="bentConnector4">
              <a:avLst>
                <a:gd name="adj1" fmla="val -11858"/>
                <a:gd name="adj2" fmla="val 26564"/>
              </a:avLst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 flipV="1">
              <a:off x="2223195" y="1899478"/>
              <a:ext cx="717684" cy="552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1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Words>431</Words>
  <Application>Microsoft Office PowerPoint</Application>
  <PresentationFormat>Custom</PresentationFormat>
  <Paragraphs>228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Baek</dc:creator>
  <cp:lastModifiedBy>Lori Flynn</cp:lastModifiedBy>
  <cp:revision>213</cp:revision>
  <dcterms:created xsi:type="dcterms:W3CDTF">2016-06-10T19:15:55Z</dcterms:created>
  <dcterms:modified xsi:type="dcterms:W3CDTF">2018-03-28T19:12:22Z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LastSaved">
    <vt:filetime>2016-06-10T00:00:00Z</vt:filetime>
  </property>
</Properties>
</file>