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0058400" cy="8778875"/>
  <p:notesSz cx="13716000" cy="13716000"/>
  <p:defaultTextStyle>
    <a:defPPr>
      <a:defRPr lang="en-US"/>
    </a:defPPr>
    <a:lvl1pPr marL="0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289869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579738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869608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159476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1449345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1739214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2029084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2318953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3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5B9BD4"/>
    <a:srgbClr val="D2DEEE"/>
    <a:srgbClr val="EAEEF7"/>
    <a:srgbClr val="D4E2CF"/>
    <a:srgbClr val="EBF0E9"/>
    <a:srgbClr val="6FAC46"/>
    <a:srgbClr val="4A7EBB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" autoAdjust="0"/>
    <p:restoredTop sz="94707" autoAdjust="0"/>
  </p:normalViewPr>
  <p:slideViewPr>
    <p:cSldViewPr>
      <p:cViewPr varScale="1">
        <p:scale>
          <a:sx n="121" d="100"/>
          <a:sy n="121" d="100"/>
        </p:scale>
        <p:origin x="3499" y="96"/>
      </p:cViewPr>
      <p:guideLst>
        <p:guide orient="horz" pos="1843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1pPr>
    <a:lvl2pPr marL="289869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2pPr>
    <a:lvl3pPr marL="579738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3pPr>
    <a:lvl4pPr marL="869608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4pPr>
    <a:lvl5pPr marL="1159476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5pPr>
    <a:lvl6pPr marL="1449345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6pPr>
    <a:lvl7pPr marL="1739214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7pPr>
    <a:lvl8pPr marL="2029084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8pPr>
    <a:lvl9pPr marL="2318953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88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721463"/>
            <a:ext cx="8549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70" y="4916182"/>
            <a:ext cx="70408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20191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20191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30" y="351167"/>
            <a:ext cx="90525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30" y="2019153"/>
            <a:ext cx="90525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66" y="8164358"/>
            <a:ext cx="3218687" cy="17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8164358"/>
            <a:ext cx="2313432" cy="17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8164358"/>
            <a:ext cx="2313432" cy="17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3628902" y="8344830"/>
            <a:ext cx="38806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7" algn="ctr"/>
            <a:r>
              <a:rPr lang="en-US" sz="1400" spc="3" dirty="0">
                <a:latin typeface="Calibri"/>
                <a:cs typeface="Calibri"/>
              </a:rPr>
              <a:t>Architecture </a:t>
            </a:r>
            <a:r>
              <a:rPr sz="1400" spc="-22" dirty="0">
                <a:latin typeface="Calibri"/>
                <a:cs typeface="Calibri"/>
              </a:rPr>
              <a:t>f</a:t>
            </a:r>
            <a:r>
              <a:rPr sz="1400" spc="3" dirty="0">
                <a:latin typeface="Calibri"/>
                <a:cs typeface="Calibri"/>
              </a:rPr>
              <a:t>or</a:t>
            </a:r>
            <a:r>
              <a:rPr lang="en-US" sz="1400" spc="2" dirty="0">
                <a:latin typeface="Calibri"/>
                <a:cs typeface="Calibri"/>
              </a:rPr>
              <a:t> </a:t>
            </a:r>
            <a:r>
              <a:rPr sz="1400" b="1" spc="3" dirty="0">
                <a:latin typeface="Calibri"/>
                <a:cs typeface="Calibri"/>
              </a:rPr>
              <a:t>SCAL</a:t>
            </a:r>
            <a:r>
              <a:rPr sz="1400" b="1" spc="7" dirty="0">
                <a:latin typeface="Calibri"/>
                <a:cs typeface="Calibri"/>
              </a:rPr>
              <a:t>e</a:t>
            </a:r>
            <a:r>
              <a:rPr sz="1400" b="1" spc="9" dirty="0">
                <a:latin typeface="Calibri"/>
                <a:cs typeface="Calibri"/>
              </a:rPr>
              <a:t> </a:t>
            </a:r>
            <a:r>
              <a:rPr lang="en-US" sz="1400" b="1" spc="9" dirty="0">
                <a:latin typeface="Calibri"/>
                <a:cs typeface="Calibri"/>
              </a:rPr>
              <a:t>v 3 </a:t>
            </a:r>
            <a:r>
              <a:rPr lang="en-US" sz="1400" spc="9" dirty="0">
                <a:latin typeface="Calibri"/>
                <a:cs typeface="Calibri"/>
              </a:rPr>
              <a:t>exported</a:t>
            </a:r>
            <a:r>
              <a:rPr lang="en-US" sz="1400" b="1" spc="9" dirty="0">
                <a:latin typeface="Calibri"/>
                <a:cs typeface="Calibri"/>
              </a:rPr>
              <a:t> </a:t>
            </a:r>
            <a:r>
              <a:rPr sz="1400" spc="2" dirty="0">
                <a:latin typeface="Calibri"/>
                <a:cs typeface="Calibri"/>
              </a:rPr>
              <a:t>SQLi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7" dirty="0">
                <a:latin typeface="Calibri"/>
                <a:cs typeface="Calibri"/>
              </a:rPr>
              <a:t>e </a:t>
            </a:r>
            <a:r>
              <a:rPr sz="1400" spc="3" dirty="0">
                <a:latin typeface="Calibri"/>
                <a:cs typeface="Calibri"/>
              </a:rPr>
              <a:t>DB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61609"/>
              </p:ext>
            </p:extLst>
          </p:nvPr>
        </p:nvGraphicFramePr>
        <p:xfrm>
          <a:off x="4175054" y="270630"/>
          <a:ext cx="1520332" cy="825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4523"/>
                <a:gridCol w="915809"/>
              </a:tblGrid>
              <a:tr h="139971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 smtClean="0"/>
                        <a:t>Messa</a:t>
                      </a:r>
                      <a:r>
                        <a:rPr sz="900" spc="-25" dirty="0" smtClean="0"/>
                        <a:t>g</a:t>
                      </a:r>
                      <a:r>
                        <a:rPr sz="900" dirty="0" smtClean="0"/>
                        <a:t>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dia</a:t>
                      </a:r>
                      <a:r>
                        <a:rPr sz="900" spc="-10" dirty="0" smtClean="0"/>
                        <a:t>g</a:t>
                      </a:r>
                      <a:r>
                        <a:rPr sz="900" spc="-5" dirty="0" smtClean="0"/>
                        <a:t>n</a:t>
                      </a:r>
                      <a:r>
                        <a:rPr lang="en-US" sz="900" spc="-5" dirty="0" smtClean="0"/>
                        <a:t>o</a:t>
                      </a:r>
                      <a:r>
                        <a:rPr sz="900" spc="-20" dirty="0" smtClean="0"/>
                        <a:t>s</a:t>
                      </a:r>
                      <a:r>
                        <a:rPr sz="900" dirty="0" smtClean="0"/>
                        <a:t>t</a:t>
                      </a:r>
                      <a:r>
                        <a:rPr sz="900" spc="-10" dirty="0" smtClean="0"/>
                        <a:t>i</a:t>
                      </a:r>
                      <a:r>
                        <a:rPr sz="900" dirty="0" smtClean="0"/>
                        <a:t>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</a:t>
                      </a:r>
                      <a:r>
                        <a:rPr sz="900" spc="-10" dirty="0"/>
                        <a:t>a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li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30" dirty="0"/>
                        <a:t>E</a:t>
                      </a:r>
                      <a:r>
                        <a:rPr sz="900" dirty="0"/>
                        <a:t>GER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6585"/>
              </p:ext>
            </p:extLst>
          </p:nvPr>
        </p:nvGraphicFramePr>
        <p:xfrm>
          <a:off x="1981191" y="3811705"/>
          <a:ext cx="1571438" cy="68580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38000"/>
                    </a:prstClr>
                  </a:outerShdw>
                </a:effectLst>
                <a:tableStyleId>{93296810-A885-4BE3-A3E7-6D5BEEA58F35}</a:tableStyleId>
              </a:tblPr>
              <a:tblGrid>
                <a:gridCol w="367503"/>
                <a:gridCol w="1203935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Ch</a:t>
                      </a:r>
                      <a:r>
                        <a:rPr sz="900" spc="5" dirty="0" smtClean="0"/>
                        <a:t>e</a:t>
                      </a:r>
                      <a:r>
                        <a:rPr sz="900" spc="-5" dirty="0" smtClean="0"/>
                        <a:t>c</a:t>
                      </a:r>
                      <a:r>
                        <a:rPr sz="900" spc="-45" dirty="0" smtClean="0"/>
                        <a:t>k</a:t>
                      </a:r>
                      <a:r>
                        <a:rPr sz="900" dirty="0" smtClean="0"/>
                        <a:t>e</a:t>
                      </a:r>
                      <a:r>
                        <a:rPr sz="900" spc="-30" dirty="0" smtClean="0"/>
                        <a:t>r</a:t>
                      </a:r>
                      <a:r>
                        <a:rPr sz="900" dirty="0" smtClean="0"/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ool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30" dirty="0"/>
                        <a:t>r</a:t>
                      </a:r>
                      <a:r>
                        <a:rPr sz="900" dirty="0"/>
                        <a:t>eg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2556"/>
              </p:ext>
            </p:extLst>
          </p:nvPr>
        </p:nvGraphicFramePr>
        <p:xfrm>
          <a:off x="2246128" y="66756"/>
          <a:ext cx="1652173" cy="557025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68910"/>
                <a:gridCol w="883263"/>
              </a:tblGrid>
              <a:tr h="145545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Diagn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3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 P.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5" dirty="0" smtClean="0">
                          <a:latin typeface="Calibri"/>
                          <a:cs typeface="Calibri"/>
                        </a:rPr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y_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86160"/>
              </p:ext>
            </p:extLst>
          </p:nvPr>
        </p:nvGraphicFramePr>
        <p:xfrm>
          <a:off x="1981200" y="4694237"/>
          <a:ext cx="1741133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988"/>
                <a:gridCol w="122714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60" dirty="0" smtClean="0"/>
                        <a:t>T</a:t>
                      </a:r>
                      <a:r>
                        <a:rPr sz="900" dirty="0" smtClean="0"/>
                        <a:t>o</a:t>
                      </a:r>
                      <a:r>
                        <a:rPr sz="900" spc="5" dirty="0" smtClean="0"/>
                        <a:t>o</a:t>
                      </a:r>
                      <a:r>
                        <a:rPr sz="900" dirty="0" smtClean="0"/>
                        <a:t>ls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77281"/>
              </p:ext>
            </p:extLst>
          </p:nvPr>
        </p:nvGraphicFramePr>
        <p:xfrm>
          <a:off x="7928812" y="167751"/>
          <a:ext cx="15755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53732"/>
                <a:gridCol w="72183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&lt;*&gt;</a:t>
                      </a:r>
                      <a:r>
                        <a:rPr sz="900" dirty="0" smtClean="0"/>
                        <a:t>M</a:t>
                      </a:r>
                      <a:r>
                        <a:rPr sz="900" spc="-10" dirty="0" smtClean="0"/>
                        <a:t>e</a:t>
                      </a:r>
                      <a:r>
                        <a:rPr sz="900" dirty="0" smtClean="0"/>
                        <a:t>trics</a:t>
                      </a:r>
                      <a:r>
                        <a:rPr lang="en-US" sz="900" dirty="0" smtClean="0"/>
                        <a:t> (&lt;*&gt; for tool)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</a:t>
                      </a:r>
                      <a:r>
                        <a:rPr sz="900" dirty="0"/>
                        <a:t>T KEY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</a:t>
                      </a:r>
                      <a:r>
                        <a:rPr sz="900" dirty="0"/>
                        <a:t>en</a:t>
                      </a:r>
                      <a:r>
                        <a:rPr sz="900" spc="-20" dirty="0"/>
                        <a:t>g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sloc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e</a:t>
                      </a:r>
                      <a:r>
                        <a:rPr sz="900" spc="-10" dirty="0"/>
                        <a:t>n</a:t>
                      </a:r>
                      <a:r>
                        <a:rPr sz="900" dirty="0"/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fi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_</a:t>
                      </a:r>
                      <a:r>
                        <a:rPr sz="900" dirty="0"/>
                        <a:t>m</a:t>
                      </a:r>
                      <a:r>
                        <a:rPr sz="900" spc="-10" dirty="0"/>
                        <a:t>e</a:t>
                      </a:r>
                      <a:r>
                        <a:rPr sz="900" dirty="0"/>
                        <a:t>thods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</a:t>
                      </a:r>
                      <a:r>
                        <a:rPr sz="900" dirty="0"/>
                        <a:t>u</a:t>
                      </a:r>
                      <a:r>
                        <a:rPr sz="900" spc="-5" dirty="0"/>
                        <a:t>nc_p</a:t>
                      </a:r>
                      <a:r>
                        <a:rPr sz="900" spc="5" dirty="0"/>
                        <a:t>a</a:t>
                      </a:r>
                      <a:r>
                        <a:rPr sz="900" spc="-40" dirty="0"/>
                        <a:t>r</a:t>
                      </a:r>
                      <a:r>
                        <a:rPr sz="900" dirty="0"/>
                        <a:t>ams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5" dirty="0"/>
                        <a:t>f</a:t>
                      </a:r>
                      <a:r>
                        <a:rPr sz="900" spc="-5" dirty="0"/>
                        <a:t>il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avg_params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REAL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30" dirty="0"/>
                        <a:t>f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R</a:t>
                      </a:r>
                      <a:r>
                        <a:rPr sz="900" spc="-35" dirty="0" smtClean="0"/>
                        <a:t>E</a:t>
                      </a:r>
                      <a:r>
                        <a:rPr sz="900" dirty="0" smtClean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</a:t>
                      </a:r>
                      <a:r>
                        <a:rPr sz="900" spc="-5" dirty="0"/>
                        <a:t>t</a:t>
                      </a:r>
                      <a:r>
                        <a:rPr sz="900" dirty="0"/>
                        <a:t>_l</a:t>
                      </a:r>
                      <a:r>
                        <a:rPr sz="900" spc="-10" dirty="0"/>
                        <a:t>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en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line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36546"/>
              </p:ext>
            </p:extLst>
          </p:nvPr>
        </p:nvGraphicFramePr>
        <p:xfrm>
          <a:off x="6076395" y="194417"/>
          <a:ext cx="1522989" cy="113919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684791"/>
                <a:gridCol w="838198"/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Ext</a:t>
                      </a:r>
                      <a:r>
                        <a:rPr sz="900" spc="-45" dirty="0"/>
                        <a:t>r</a:t>
                      </a:r>
                      <a:r>
                        <a:rPr sz="900" dirty="0"/>
                        <a:t>aSo</a:t>
                      </a:r>
                      <a:r>
                        <a:rPr sz="900" spc="5" dirty="0"/>
                        <a:t>u</a:t>
                      </a:r>
                      <a:r>
                        <a:rPr sz="900" spc="-30" dirty="0"/>
                        <a:t>r</a:t>
                      </a:r>
                      <a:r>
                        <a:rPr sz="900" spc="-5" dirty="0"/>
                        <a:t>ce</a:t>
                      </a:r>
                      <a:r>
                        <a:rPr sz="900" spc="-10" dirty="0"/>
                        <a:t>Co</a:t>
                      </a:r>
                      <a:r>
                        <a:rPr sz="900" spc="-20" dirty="0"/>
                        <a:t>n</a:t>
                      </a:r>
                      <a:r>
                        <a:rPr sz="900" spc="-25" dirty="0"/>
                        <a:t>t</a:t>
                      </a:r>
                      <a:r>
                        <a:rPr sz="900" spc="-30" dirty="0"/>
                        <a:t>e</a:t>
                      </a:r>
                      <a:r>
                        <a:rPr sz="900" spc="-5" dirty="0"/>
                        <a:t>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func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5" dirty="0"/>
                        <a:t>l</a:t>
                      </a:r>
                      <a:r>
                        <a:rPr sz="900" dirty="0"/>
                        <a:t>ass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pace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lin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end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end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89180"/>
              </p:ext>
            </p:extLst>
          </p:nvPr>
        </p:nvGraphicFramePr>
        <p:xfrm>
          <a:off x="207977" y="5933111"/>
          <a:ext cx="6344939" cy="2346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453"/>
                <a:gridCol w="4930486"/>
              </a:tblGrid>
              <a:tr h="244679">
                <a:tc gridSpan="2"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 of Tables: </a:t>
                      </a: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Arrows</a:t>
                      </a:r>
                      <a:r>
                        <a:rPr lang="en-US" sz="1000" b="1" i="0" spc="-5" baseline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point from a table’s primary key to all matching foreign keys. The foreign key may also be a primary key</a:t>
                      </a:r>
                      <a:endParaRPr sz="1000" b="1" i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Chec</a:t>
                      </a:r>
                      <a:r>
                        <a:rPr sz="900" b="1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Checkers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mapped to project alert(s)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0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&lt;*&gt;</a:t>
                      </a:r>
                      <a:r>
                        <a:rPr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b="1" spc="-1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(*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for tool)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Metrics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on functions,</a:t>
                      </a:r>
                      <a:r>
                        <a:rPr lang="en-US" sz="900" spc="-5" baseline="0" dirty="0" smtClean="0">
                          <a:latin typeface="+mn-lt"/>
                          <a:cs typeface="Calibri"/>
                        </a:rPr>
                        <a:t> files, &amp; codebase. Metrics fields vary per tool.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62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**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ield names vary and are dynamically updated based on user input.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Tools, CWEs/</a:t>
                      </a:r>
                      <a:r>
                        <a:rPr lang="en-US"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CERT</a:t>
                      </a:r>
                      <a:r>
                        <a:rPr lang="en-US" sz="900" b="1" spc="-5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Independe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2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oject</a:t>
                      </a: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. Taxonomy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types can be extended beyond CWEs and CERT rules.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TaxonomyEntr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Depends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on project code &amp; SA tool(s)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5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one p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rimary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message 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(plus non-primary 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 &gt;= 0) per alert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900" b="1" spc="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agn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1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,MetaAlerts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Alerts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 (warnings) from static analysis tools, meta-alerts, and how related. 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Determinations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Per-meta-alert determinations and auditor notes, plus latest-calculated priority and confidence scores. 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Per-project information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ExtraSourceContext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Information about the function, class, namespace,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and location of the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4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Maps feature names to values for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PrioritizationSchemes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and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ClassificationSchemes</a:t>
                      </a:r>
                      <a:endParaRPr lang="en-US" sz="900" b="1" baseline="0" dirty="0" smtClean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Schemes for various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types of prioritization &amp; classifications defined, with data sources and possible adaptive heuristics and/or a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utomatic hyper-parameter optimization.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47082"/>
              </p:ext>
            </p:extLst>
          </p:nvPr>
        </p:nvGraphicFramePr>
        <p:xfrm>
          <a:off x="4351153" y="1237900"/>
          <a:ext cx="115227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281"/>
                <a:gridCol w="619989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</a:t>
                      </a:r>
                      <a:r>
                        <a:rPr sz="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name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22323"/>
              </p:ext>
            </p:extLst>
          </p:nvPr>
        </p:nvGraphicFramePr>
        <p:xfrm>
          <a:off x="3890263" y="4205116"/>
          <a:ext cx="1785340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95686"/>
                <a:gridCol w="789654"/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TaxonomyEntryCheckerLinks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60965"/>
              </p:ext>
            </p:extLst>
          </p:nvPr>
        </p:nvGraphicFramePr>
        <p:xfrm>
          <a:off x="2316775" y="847001"/>
          <a:ext cx="1601676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018"/>
                <a:gridCol w="821658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diagnostic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INTEGER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37881"/>
              </p:ext>
            </p:extLst>
          </p:nvPr>
        </p:nvGraphicFramePr>
        <p:xfrm>
          <a:off x="6952973" y="5904575"/>
          <a:ext cx="2094211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49351"/>
                <a:gridCol w="124486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CWEs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 PRIMARY</a:t>
                      </a:r>
                      <a:r>
                        <a:rPr lang="en-US" sz="900" baseline="0" dirty="0" smtClean="0"/>
                        <a:t> KEY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likelihood</a:t>
                      </a:r>
                      <a:endParaRPr sz="9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</a:t>
                      </a:r>
                      <a:r>
                        <a:rPr lang="en-US" sz="900" spc="-25" dirty="0" smtClean="0"/>
                        <a:t>E</a:t>
                      </a:r>
                      <a:r>
                        <a:rPr lang="en-US" sz="900" dirty="0" smtClean="0"/>
                        <a:t>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09902"/>
              </p:ext>
            </p:extLst>
          </p:nvPr>
        </p:nvGraphicFramePr>
        <p:xfrm>
          <a:off x="7511163" y="4497505"/>
          <a:ext cx="2145612" cy="1097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0212"/>
                <a:gridCol w="1295400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CERTrules</a:t>
                      </a:r>
                      <a:endParaRPr sz="9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INTEGER</a:t>
                      </a:r>
                      <a:r>
                        <a:rPr lang="en-US" sz="900" dirty="0" smtClean="0"/>
                        <a:t> PRIMARY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severity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likelihood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remediation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priority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platform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1175"/>
              </p:ext>
            </p:extLst>
          </p:nvPr>
        </p:nvGraphicFramePr>
        <p:xfrm>
          <a:off x="4229904" y="4835226"/>
          <a:ext cx="1835562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58422"/>
                <a:gridCol w="127714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TaxonomyEntries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t</a:t>
                      </a:r>
                      <a:r>
                        <a:rPr sz="900" spc="-10" dirty="0"/>
                        <a:t>i</a:t>
                      </a:r>
                      <a:r>
                        <a:rPr sz="900" dirty="0"/>
                        <a:t>t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68305"/>
              </p:ext>
            </p:extLst>
          </p:nvPr>
        </p:nvGraphicFramePr>
        <p:xfrm>
          <a:off x="2256213" y="1493413"/>
          <a:ext cx="1706419" cy="4114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16467"/>
                <a:gridCol w="989952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</a:rPr>
                        <a:t>MetaAlerts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INTEGER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P.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06432"/>
              </p:ext>
            </p:extLst>
          </p:nvPr>
        </p:nvGraphicFramePr>
        <p:xfrm>
          <a:off x="2343484" y="2048441"/>
          <a:ext cx="2284099" cy="1619722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351126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Determinations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37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flag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v</a:t>
                      </a:r>
                      <a:r>
                        <a:rPr sz="900" dirty="0"/>
                        <a:t>e</a:t>
                      </a:r>
                      <a:r>
                        <a:rPr sz="900" spc="-25" dirty="0"/>
                        <a:t>r</a:t>
                      </a:r>
                      <a:r>
                        <a:rPr sz="900" spc="-5" dirty="0"/>
                        <a:t>di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TINYINT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notes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ignored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dead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5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inapplicable_environment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BOOLEAN</a:t>
                      </a:r>
                      <a:endParaRPr sz="900" b="0" spc="-5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dangerous_construct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meta-alert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time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5876"/>
              </p:ext>
            </p:extLst>
          </p:nvPr>
        </p:nvGraphicFramePr>
        <p:xfrm>
          <a:off x="4925299" y="1983491"/>
          <a:ext cx="2826476" cy="192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0350"/>
                <a:gridCol w="1296126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PrioritizationSchemes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smtClean="0"/>
                        <a:t>formula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updated_at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CERTrules_severity_weight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CERTrules.likelihood_weight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CERTrules.remediation_weight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CERTrules.priority_weight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CERTrules.level_weight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>
                          <a:latin typeface="Calibri"/>
                          <a:cs typeface="Calibri"/>
                        </a:rPr>
                        <a:t>CWEs.likelihood_weight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/>
                        <a:t>confidence_weight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user_columns</a:t>
                      </a:r>
                      <a:r>
                        <a:rPr lang="en-US" sz="900" dirty="0" smtClean="0"/>
                        <a:t>**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83294"/>
              </p:ext>
            </p:extLst>
          </p:nvPr>
        </p:nvGraphicFramePr>
        <p:xfrm>
          <a:off x="8000074" y="2571855"/>
          <a:ext cx="1814756" cy="1508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71868"/>
                <a:gridCol w="842888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ClassificationSchemes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source_domain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adaptive_heuristic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ah_parameters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**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AHPO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last_used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BOOLEAN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3894494" y="270621"/>
            <a:ext cx="1362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30769" y="270621"/>
            <a:ext cx="0" cy="353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0769" y="623775"/>
            <a:ext cx="116062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894491" y="447207"/>
            <a:ext cx="280573" cy="1282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113991" y="270626"/>
            <a:ext cx="13213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13994" y="270630"/>
            <a:ext cx="7961" cy="78212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21952" y="1052747"/>
            <a:ext cx="2027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036777" y="1185017"/>
            <a:ext cx="28796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44738" y="1185021"/>
            <a:ext cx="0" cy="5141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9" idx="1"/>
          </p:cNvCxnSpPr>
          <p:nvPr/>
        </p:nvCxnSpPr>
        <p:spPr>
          <a:xfrm flipH="1">
            <a:off x="2044739" y="1699158"/>
            <a:ext cx="211466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102844" y="1699158"/>
            <a:ext cx="0" cy="17718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102844" y="3471017"/>
            <a:ext cx="2191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89673" y="447196"/>
            <a:ext cx="15811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843239" y="447196"/>
            <a:ext cx="4549" cy="9637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503422" y="1408684"/>
            <a:ext cx="344362" cy="4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689673" y="447196"/>
            <a:ext cx="3942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884382" y="4004422"/>
            <a:ext cx="9681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884382" y="423026"/>
            <a:ext cx="0" cy="3581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884385" y="423022"/>
            <a:ext cx="361743" cy="0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808177" y="4918815"/>
            <a:ext cx="17301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1808177" y="4309215"/>
            <a:ext cx="6834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808177" y="4309215"/>
            <a:ext cx="17301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52633" y="4004416"/>
            <a:ext cx="1696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722322" y="4004416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722326" y="4614016"/>
            <a:ext cx="1679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070195" y="5057357"/>
            <a:ext cx="1179474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endCxn id="28" idx="3"/>
          </p:cNvCxnSpPr>
          <p:nvPr/>
        </p:nvCxnSpPr>
        <p:spPr>
          <a:xfrm rot="10800000">
            <a:off x="5675607" y="4436577"/>
            <a:ext cx="636466" cy="620781"/>
          </a:xfrm>
          <a:prstGeom prst="bentConnector3">
            <a:avLst>
              <a:gd name="adj1" fmla="val 120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11127" y="5057358"/>
            <a:ext cx="0" cy="10552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11131" y="6112567"/>
            <a:ext cx="21188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/>
          <p:nvPr/>
        </p:nvCxnSpPr>
        <p:spPr>
          <a:xfrm rot="5400000" flipH="1" flipV="1">
            <a:off x="7184960" y="4732744"/>
            <a:ext cx="389324" cy="259907"/>
          </a:xfrm>
          <a:prstGeom prst="bentConnector3">
            <a:avLst>
              <a:gd name="adj1" fmla="val 95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8" idx="1"/>
          </p:cNvCxnSpPr>
          <p:nvPr/>
        </p:nvCxnSpPr>
        <p:spPr>
          <a:xfrm rot="10800000" flipH="1">
            <a:off x="3890263" y="1852010"/>
            <a:ext cx="795874" cy="2584554"/>
          </a:xfrm>
          <a:prstGeom prst="bentConnector4">
            <a:avLst>
              <a:gd name="adj1" fmla="val -11858"/>
              <a:gd name="adj2" fmla="val 26564"/>
            </a:avLst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3955170" y="1865293"/>
            <a:ext cx="717684" cy="55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61542"/>
              </p:ext>
            </p:extLst>
          </p:nvPr>
        </p:nvGraphicFramePr>
        <p:xfrm>
          <a:off x="103687" y="2070929"/>
          <a:ext cx="1551146" cy="1028319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618173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Projects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5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description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+mn-cs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+mn-cs"/>
                        </a:rPr>
                        <a:t>DATETIME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+mn-cs"/>
                        </a:rPr>
                        <a:t>update_at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+mn-cs"/>
                        </a:rPr>
                        <a:t>DATETIME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+mn-lt"/>
                          <a:cs typeface="+mn-cs"/>
                        </a:rPr>
                        <a:t>version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+mn-lt"/>
                          <a:cs typeface="+mn-cs"/>
                        </a:rPr>
                        <a:t>VARCHAR</a:t>
                      </a:r>
                      <a:endParaRPr lang="en-US" sz="900" b="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V="1">
            <a:off x="1654833" y="2276664"/>
            <a:ext cx="686742" cy="805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453</Words>
  <Application>Microsoft Office PowerPoint</Application>
  <PresentationFormat>Custom</PresentationFormat>
  <Paragraphs>239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Baek</dc:creator>
  <cp:lastModifiedBy>Lori Flynn</cp:lastModifiedBy>
  <cp:revision>254</cp:revision>
  <dcterms:created xsi:type="dcterms:W3CDTF">2016-06-10T19:15:55Z</dcterms:created>
  <dcterms:modified xsi:type="dcterms:W3CDTF">2018-07-06T01:08:09Z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LastSaved">
    <vt:filetime>2016-06-10T00:00:00Z</vt:filetime>
  </property>
</Properties>
</file>