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0"/>
  </p:notesMasterIdLst>
  <p:handoutMasterIdLst>
    <p:handoutMasterId r:id="rId21"/>
  </p:handoutMasterIdLst>
  <p:sldIdLst>
    <p:sldId id="256" r:id="rId6"/>
    <p:sldId id="262" r:id="rId7"/>
    <p:sldId id="260" r:id="rId8"/>
    <p:sldId id="261" r:id="rId9"/>
    <p:sldId id="264" r:id="rId10"/>
    <p:sldId id="263" r:id="rId11"/>
    <p:sldId id="267" r:id="rId12"/>
    <p:sldId id="273" r:id="rId13"/>
    <p:sldId id="270" r:id="rId14"/>
    <p:sldId id="271" r:id="rId15"/>
    <p:sldId id="268" r:id="rId16"/>
    <p:sldId id="266" r:id="rId17"/>
    <p:sldId id="265" r:id="rId18"/>
    <p:sldId id="269" r:id="rId19"/>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0202"/>
    <a:srgbClr val="BEE9FE"/>
    <a:srgbClr val="000099"/>
    <a:srgbClr val="FDBF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42" autoAdjust="0"/>
    <p:restoredTop sz="80722" autoAdjust="0"/>
  </p:normalViewPr>
  <p:slideViewPr>
    <p:cSldViewPr>
      <p:cViewPr>
        <p:scale>
          <a:sx n="90" d="100"/>
          <a:sy n="90" d="100"/>
        </p:scale>
        <p:origin x="1242" y="13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p:cViewPr varScale="1">
        <p:scale>
          <a:sx n="115" d="100"/>
          <a:sy n="115" d="100"/>
        </p:scale>
        <p:origin x="3468"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DA8E529C-BF19-42CA-8771-A26B423FE40B}" type="datetimeFigureOut">
              <a:rPr lang="en-GB" smtClean="0"/>
              <a:t>23/02/2016</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B0FEB9A-2C38-404E-9D0F-54B84910CB2C}" type="slidenum">
              <a:rPr lang="en-GB" smtClean="0"/>
              <a:t>‹#›</a:t>
            </a:fld>
            <a:endParaRPr lang="en-GB"/>
          </a:p>
        </p:txBody>
      </p:sp>
    </p:spTree>
    <p:extLst>
      <p:ext uri="{BB962C8B-B14F-4D97-AF65-F5344CB8AC3E}">
        <p14:creationId xmlns:p14="http://schemas.microsoft.com/office/powerpoint/2010/main" val="38333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75123FC-56AF-4CE5-BB53-F73A563FBB42}" type="datetimeFigureOut">
              <a:rPr lang="en-GB"/>
              <a:pPr>
                <a:defRPr/>
              </a:pPr>
              <a:t>23/02/2016</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8444536-E8C6-41EF-93C7-1530C28DC678}" type="slidenum">
              <a:rPr lang="en-GB"/>
              <a:pPr>
                <a:defRPr/>
              </a:pPr>
              <a:t>‹#›</a:t>
            </a:fld>
            <a:endParaRPr lang="en-GB"/>
          </a:p>
        </p:txBody>
      </p:sp>
    </p:spTree>
    <p:extLst>
      <p:ext uri="{BB962C8B-B14F-4D97-AF65-F5344CB8AC3E}">
        <p14:creationId xmlns:p14="http://schemas.microsoft.com/office/powerpoint/2010/main" val="343905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8444536-E8C6-41EF-93C7-1530C28DC678}" type="slidenum">
              <a:rPr lang="en-GB" smtClean="0"/>
              <a:pPr>
                <a:defRPr/>
              </a:pPr>
              <a:t>1</a:t>
            </a:fld>
            <a:endParaRPr lang="en-GB"/>
          </a:p>
        </p:txBody>
      </p:sp>
    </p:spTree>
    <p:extLst>
      <p:ext uri="{BB962C8B-B14F-4D97-AF65-F5344CB8AC3E}">
        <p14:creationId xmlns:p14="http://schemas.microsoft.com/office/powerpoint/2010/main" val="3331217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14"/>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5" name="TextBox 16"/>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700" dirty="0" smtClean="0">
                <a:solidFill>
                  <a:srgbClr val="393939"/>
                </a:solidFill>
                <a:latin typeface="+mn-lt"/>
              </a:rPr>
              <a:t>2015. </a:t>
            </a:r>
            <a:r>
              <a:rPr lang="en-US" sz="700" dirty="0">
                <a:solidFill>
                  <a:srgbClr val="393939"/>
                </a:solidFill>
                <a:latin typeface="+mn-lt"/>
              </a:rPr>
              <a:t>All rights reserved.</a:t>
            </a:r>
          </a:p>
        </p:txBody>
      </p:sp>
      <p:pic>
        <p:nvPicPr>
          <p:cNvPr id="6" name="Picture 17" descr="WorldPay LockUp Colour RGB.png"/>
          <p:cNvPicPr>
            <a:picLocks noChangeAspect="1"/>
          </p:cNvPicPr>
          <p:nvPr/>
        </p:nvPicPr>
        <p:blipFill>
          <a:blip r:embed="rId2"/>
          <a:srcRect/>
          <a:stretch>
            <a:fillRect/>
          </a:stretch>
        </p:blipFill>
        <p:spPr bwMode="auto">
          <a:xfrm>
            <a:off x="1108075" y="6524625"/>
            <a:ext cx="1030288" cy="196850"/>
          </a:xfrm>
          <a:prstGeom prst="rect">
            <a:avLst/>
          </a:prstGeom>
          <a:noFill/>
          <a:ln w="9525">
            <a:noFill/>
            <a:miter lim="800000"/>
            <a:headEnd/>
            <a:tailEnd/>
          </a:ln>
        </p:spPr>
      </p:pic>
      <p:sp>
        <p:nvSpPr>
          <p:cNvPr id="7" name="Rectangle 18"/>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8" name="Isosceles Triangle 20"/>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 Placeholder 3"/>
          <p:cNvSpPr>
            <a:spLocks noGrp="1"/>
          </p:cNvSpPr>
          <p:nvPr>
            <p:ph type="body" sz="quarter" idx="18"/>
          </p:nvPr>
        </p:nvSpPr>
        <p:spPr>
          <a:xfrm>
            <a:off x="355586" y="1199630"/>
            <a:ext cx="8462468" cy="233543"/>
          </a:xfrm>
          <a:prstGeom prst="rect">
            <a:avLst/>
          </a:prstGeom>
        </p:spPr>
        <p:txBody>
          <a:bodyPr vert="horz" lIns="0" tIns="0" rIns="0" bIns="0"/>
          <a:lstStyle>
            <a:lvl1pPr marL="0" indent="0">
              <a:spcBef>
                <a:spcPts val="0"/>
              </a:spcBef>
              <a:buFont typeface="Arial"/>
              <a:buNone/>
              <a:defRPr sz="1400">
                <a:solidFill>
                  <a:schemeClr val="tx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a:p>
            <a:pPr lvl="1"/>
            <a:r>
              <a:rPr lang="en-US" dirty="0" smtClean="0"/>
              <a:t>Second level</a:t>
            </a:r>
          </a:p>
        </p:txBody>
      </p:sp>
      <p:sp>
        <p:nvSpPr>
          <p:cNvPr id="24"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10" name="Slide Number Placeholder 5"/>
          <p:cNvSpPr>
            <a:spLocks noGrp="1"/>
          </p:cNvSpPr>
          <p:nvPr>
            <p:ph type="sldNum" sz="quarter" idx="19"/>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1D871D24-14C7-40B9-8649-6CD575A3D65F}"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7_Title Slide">
    <p:spTree>
      <p:nvGrpSpPr>
        <p:cNvPr id="1" name=""/>
        <p:cNvGrpSpPr/>
        <p:nvPr/>
      </p:nvGrpSpPr>
      <p:grpSpPr>
        <a:xfrm>
          <a:off x="0" y="0"/>
          <a:ext cx="0" cy="0"/>
          <a:chOff x="0" y="0"/>
          <a:chExt cx="0" cy="0"/>
        </a:xfrm>
      </p:grpSpPr>
      <p:sp>
        <p:nvSpPr>
          <p:cNvPr id="5" name="Rectangle 15"/>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6" name="TextBox 16"/>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600" kern="1200" dirty="0" smtClean="0">
                <a:solidFill>
                  <a:srgbClr val="393939"/>
                </a:solidFill>
                <a:latin typeface="Arial" charset="0"/>
                <a:ea typeface="+mn-ea"/>
                <a:cs typeface="+mn-cs"/>
              </a:rPr>
              <a:t>2015</a:t>
            </a:r>
            <a:r>
              <a:rPr lang="en-US" sz="700" dirty="0" smtClean="0">
                <a:solidFill>
                  <a:srgbClr val="393939"/>
                </a:solidFill>
                <a:latin typeface="+mn-lt"/>
              </a:rPr>
              <a:t>. </a:t>
            </a:r>
            <a:r>
              <a:rPr lang="en-US" sz="700" dirty="0">
                <a:solidFill>
                  <a:srgbClr val="393939"/>
                </a:solidFill>
                <a:latin typeface="+mn-lt"/>
              </a:rPr>
              <a:t>All rights reserved.</a:t>
            </a:r>
          </a:p>
        </p:txBody>
      </p:sp>
      <p:pic>
        <p:nvPicPr>
          <p:cNvPr id="7" name="Picture 17" descr="WorldPay LockUp Colour RGB.png"/>
          <p:cNvPicPr>
            <a:picLocks noChangeAspect="1"/>
          </p:cNvPicPr>
          <p:nvPr/>
        </p:nvPicPr>
        <p:blipFill>
          <a:blip r:embed="rId2"/>
          <a:srcRect/>
          <a:stretch>
            <a:fillRect/>
          </a:stretch>
        </p:blipFill>
        <p:spPr bwMode="auto">
          <a:xfrm>
            <a:off x="1108075" y="6524625"/>
            <a:ext cx="1030288" cy="196850"/>
          </a:xfrm>
          <a:prstGeom prst="rect">
            <a:avLst/>
          </a:prstGeom>
          <a:noFill/>
          <a:ln w="9525">
            <a:noFill/>
            <a:miter lim="800000"/>
            <a:headEnd/>
            <a:tailEnd/>
          </a:ln>
        </p:spPr>
      </p:pic>
      <p:sp>
        <p:nvSpPr>
          <p:cNvPr id="8" name="Rectangle 18"/>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12" name="Isosceles Triangle 25"/>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 Placeholder 3"/>
          <p:cNvSpPr>
            <a:spLocks noGrp="1"/>
          </p:cNvSpPr>
          <p:nvPr>
            <p:ph type="body" sz="quarter" idx="13"/>
          </p:nvPr>
        </p:nvSpPr>
        <p:spPr>
          <a:xfrm>
            <a:off x="355586" y="1151467"/>
            <a:ext cx="4114814" cy="5091289"/>
          </a:xfrm>
          <a:prstGeom prst="rect">
            <a:avLst/>
          </a:prstGeom>
        </p:spPr>
        <p:txBody>
          <a:bodyPr vert="horz" lIns="0" tIns="0" rIns="0" bIns="0"/>
          <a:lstStyle>
            <a:lvl1pPr marL="0" indent="0">
              <a:spcBef>
                <a:spcPts val="0"/>
              </a:spcBef>
              <a:buFontTx/>
              <a:buNone/>
              <a:defRPr sz="18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1" name="Picture Placeholder 3"/>
          <p:cNvSpPr>
            <a:spLocks noGrp="1"/>
          </p:cNvSpPr>
          <p:nvPr>
            <p:ph type="pic" sz="quarter" idx="11"/>
          </p:nvPr>
        </p:nvSpPr>
        <p:spPr>
          <a:xfrm>
            <a:off x="4572000" y="0"/>
            <a:ext cx="4572000" cy="6354609"/>
          </a:xfrm>
          <a:prstGeom prst="rect">
            <a:avLst/>
          </a:prstGeom>
        </p:spPr>
        <p:txBody>
          <a:bodyPr/>
          <a:lstStyle/>
          <a:p>
            <a:pPr lvl="0"/>
            <a:r>
              <a:rPr lang="en-US" noProof="0" smtClean="0"/>
              <a:t>Click icon to add picture</a:t>
            </a:r>
            <a:endParaRPr lang="en-US" noProof="0"/>
          </a:p>
        </p:txBody>
      </p:sp>
      <p:sp>
        <p:nvSpPr>
          <p:cNvPr id="15" name="Title 1"/>
          <p:cNvSpPr>
            <a:spLocks noGrp="1"/>
          </p:cNvSpPr>
          <p:nvPr>
            <p:ph type="ctrTitle"/>
          </p:nvPr>
        </p:nvSpPr>
        <p:spPr>
          <a:xfrm>
            <a:off x="355586" y="328231"/>
            <a:ext cx="4117490"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13" name="Slide Number Placeholder 5"/>
          <p:cNvSpPr>
            <a:spLocks noGrp="1"/>
          </p:cNvSpPr>
          <p:nvPr>
            <p:ph type="sldNum" sz="quarter" idx="14"/>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C663802E-6AE9-4279-BF6C-FC60D1681998}"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0_Title Slide">
    <p:spTree>
      <p:nvGrpSpPr>
        <p:cNvPr id="1" name=""/>
        <p:cNvGrpSpPr/>
        <p:nvPr/>
      </p:nvGrpSpPr>
      <p:grpSpPr>
        <a:xfrm>
          <a:off x="0" y="0"/>
          <a:ext cx="0" cy="0"/>
          <a:chOff x="0" y="0"/>
          <a:chExt cx="0" cy="0"/>
        </a:xfrm>
      </p:grpSpPr>
      <p:sp>
        <p:nvSpPr>
          <p:cNvPr id="4" name="Rectangle 12"/>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5" name="TextBox 14"/>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600" kern="1200" dirty="0" smtClean="0">
                <a:solidFill>
                  <a:srgbClr val="393939"/>
                </a:solidFill>
                <a:latin typeface="Arial" charset="0"/>
                <a:ea typeface="+mn-ea"/>
                <a:cs typeface="+mn-cs"/>
              </a:rPr>
              <a:t>2015</a:t>
            </a:r>
            <a:r>
              <a:rPr lang="en-US" sz="700" dirty="0" smtClean="0">
                <a:solidFill>
                  <a:srgbClr val="393939"/>
                </a:solidFill>
                <a:latin typeface="+mn-lt"/>
              </a:rPr>
              <a:t>. </a:t>
            </a:r>
            <a:r>
              <a:rPr lang="en-US" sz="700" dirty="0">
                <a:solidFill>
                  <a:srgbClr val="393939"/>
                </a:solidFill>
                <a:latin typeface="+mn-lt"/>
              </a:rPr>
              <a:t>All rights reserved.</a:t>
            </a:r>
          </a:p>
        </p:txBody>
      </p:sp>
      <p:pic>
        <p:nvPicPr>
          <p:cNvPr id="6" name="Picture 15" descr="WorldPay LockUp Colour RGB.png"/>
          <p:cNvPicPr>
            <a:picLocks noChangeAspect="1"/>
          </p:cNvPicPr>
          <p:nvPr/>
        </p:nvPicPr>
        <p:blipFill>
          <a:blip r:embed="rId2"/>
          <a:srcRect/>
          <a:stretch>
            <a:fillRect/>
          </a:stretch>
        </p:blipFill>
        <p:spPr bwMode="auto">
          <a:xfrm>
            <a:off x="1108075" y="6524625"/>
            <a:ext cx="1030288" cy="196850"/>
          </a:xfrm>
          <a:prstGeom prst="rect">
            <a:avLst/>
          </a:prstGeom>
          <a:noFill/>
          <a:ln w="9525">
            <a:noFill/>
            <a:miter lim="800000"/>
            <a:headEnd/>
            <a:tailEnd/>
          </a:ln>
        </p:spPr>
      </p:pic>
      <p:sp>
        <p:nvSpPr>
          <p:cNvPr id="7" name="Rectangle 16"/>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8" name="TextBox 22"/>
          <p:cNvSpPr txBox="1"/>
          <p:nvPr/>
        </p:nvSpPr>
        <p:spPr>
          <a:xfrm>
            <a:off x="5527675" y="6519863"/>
            <a:ext cx="3290888" cy="190500"/>
          </a:xfrm>
          <a:prstGeom prst="rect">
            <a:avLst/>
          </a:prstGeom>
          <a:noFill/>
        </p:spPr>
        <p:txBody>
          <a:bodyPr lIns="82088" tIns="41044" rIns="82088" bIns="41044">
            <a:spAutoFit/>
          </a:bodyPr>
          <a:lstStyle/>
          <a:p>
            <a:pPr algn="r" fontAlgn="auto">
              <a:spcBef>
                <a:spcPts val="0"/>
              </a:spcBef>
              <a:spcAft>
                <a:spcPts val="0"/>
              </a:spcAft>
              <a:defRPr/>
            </a:pPr>
            <a:r>
              <a:rPr lang="en-US" sz="700" dirty="0">
                <a:solidFill>
                  <a:srgbClr val="393939"/>
                </a:solidFill>
                <a:latin typeface="+mn-lt"/>
              </a:rPr>
              <a:t>Presentation title – Date</a:t>
            </a:r>
          </a:p>
        </p:txBody>
      </p:sp>
      <p:sp>
        <p:nvSpPr>
          <p:cNvPr id="10" name="Isosceles Triangle 23"/>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Picture Placeholder 3"/>
          <p:cNvSpPr>
            <a:spLocks noGrp="1"/>
          </p:cNvSpPr>
          <p:nvPr>
            <p:ph type="pic" sz="quarter" idx="11"/>
          </p:nvPr>
        </p:nvSpPr>
        <p:spPr>
          <a:xfrm>
            <a:off x="1" y="0"/>
            <a:ext cx="9143999" cy="6354609"/>
          </a:xfrm>
          <a:prstGeom prst="rect">
            <a:avLst/>
          </a:prstGeom>
        </p:spPr>
        <p:txBody>
          <a:bodyPr/>
          <a:lstStyle/>
          <a:p>
            <a:pPr lvl="0"/>
            <a:r>
              <a:rPr lang="en-US" noProof="0" smtClean="0"/>
              <a:t>Click icon to add picture</a:t>
            </a:r>
            <a:endParaRPr lang="en-US" noProof="0"/>
          </a:p>
        </p:txBody>
      </p:sp>
      <p:sp>
        <p:nvSpPr>
          <p:cNvPr id="9" name="Text Placeholder 3"/>
          <p:cNvSpPr>
            <a:spLocks noGrp="1"/>
          </p:cNvSpPr>
          <p:nvPr>
            <p:ph type="body" sz="quarter" idx="13"/>
          </p:nvPr>
        </p:nvSpPr>
        <p:spPr>
          <a:xfrm>
            <a:off x="355586" y="718897"/>
            <a:ext cx="4593566" cy="1867284"/>
          </a:xfrm>
          <a:prstGeom prst="rect">
            <a:avLst/>
          </a:prstGeom>
        </p:spPr>
        <p:txBody>
          <a:bodyPr vert="horz" lIns="0" tIns="0" rIns="0" bIns="0"/>
          <a:lstStyle>
            <a:lvl1pPr marL="0" indent="0">
              <a:spcBef>
                <a:spcPts val="0"/>
              </a:spcBef>
              <a:buFontTx/>
              <a:buNone/>
              <a:defRPr sz="2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2" name="Slide Number Placeholder 5"/>
          <p:cNvSpPr>
            <a:spLocks noGrp="1"/>
          </p:cNvSpPr>
          <p:nvPr>
            <p:ph type="sldNum" sz="quarter" idx="14"/>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8743E71D-565E-4435-BCA2-CCBBC99AE0D1}"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Title Slide">
    <p:spTree>
      <p:nvGrpSpPr>
        <p:cNvPr id="1" name=""/>
        <p:cNvGrpSpPr/>
        <p:nvPr/>
      </p:nvGrpSpPr>
      <p:grpSpPr>
        <a:xfrm>
          <a:off x="0" y="0"/>
          <a:ext cx="0" cy="0"/>
          <a:chOff x="0" y="0"/>
          <a:chExt cx="0" cy="0"/>
        </a:xfrm>
      </p:grpSpPr>
      <p:sp>
        <p:nvSpPr>
          <p:cNvPr id="5" name="Rectangle 15"/>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6" name="TextBox 16"/>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600" kern="1200" dirty="0" smtClean="0">
                <a:solidFill>
                  <a:srgbClr val="393939"/>
                </a:solidFill>
                <a:latin typeface="Arial" charset="0"/>
                <a:ea typeface="+mn-ea"/>
                <a:cs typeface="+mn-cs"/>
              </a:rPr>
              <a:t>2015</a:t>
            </a:r>
            <a:r>
              <a:rPr lang="en-US" sz="700" dirty="0" smtClean="0">
                <a:solidFill>
                  <a:srgbClr val="393939"/>
                </a:solidFill>
                <a:latin typeface="+mn-lt"/>
              </a:rPr>
              <a:t>. </a:t>
            </a:r>
            <a:r>
              <a:rPr lang="en-US" sz="700" dirty="0">
                <a:solidFill>
                  <a:srgbClr val="393939"/>
                </a:solidFill>
                <a:latin typeface="+mn-lt"/>
              </a:rPr>
              <a:t>All rights reserved.</a:t>
            </a:r>
          </a:p>
        </p:txBody>
      </p:sp>
      <p:pic>
        <p:nvPicPr>
          <p:cNvPr id="7" name="Picture 18" descr="WorldPay LockUp Colour RGB.png"/>
          <p:cNvPicPr>
            <a:picLocks noChangeAspect="1"/>
          </p:cNvPicPr>
          <p:nvPr/>
        </p:nvPicPr>
        <p:blipFill>
          <a:blip r:embed="rId2"/>
          <a:srcRect/>
          <a:stretch>
            <a:fillRect/>
          </a:stretch>
        </p:blipFill>
        <p:spPr bwMode="auto">
          <a:xfrm>
            <a:off x="1108075" y="6524625"/>
            <a:ext cx="1030288" cy="196850"/>
          </a:xfrm>
          <a:prstGeom prst="rect">
            <a:avLst/>
          </a:prstGeom>
          <a:noFill/>
          <a:ln w="9525">
            <a:noFill/>
            <a:miter lim="800000"/>
            <a:headEnd/>
            <a:tailEnd/>
          </a:ln>
        </p:spPr>
      </p:pic>
      <p:sp>
        <p:nvSpPr>
          <p:cNvPr id="8" name="Rectangle 23"/>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10" name="TextBox 24"/>
          <p:cNvSpPr txBox="1"/>
          <p:nvPr/>
        </p:nvSpPr>
        <p:spPr>
          <a:xfrm>
            <a:off x="5527675" y="6519863"/>
            <a:ext cx="3290888" cy="190500"/>
          </a:xfrm>
          <a:prstGeom prst="rect">
            <a:avLst/>
          </a:prstGeom>
          <a:noFill/>
        </p:spPr>
        <p:txBody>
          <a:bodyPr lIns="82088" tIns="41044" rIns="82088" bIns="41044">
            <a:spAutoFit/>
          </a:bodyPr>
          <a:lstStyle/>
          <a:p>
            <a:pPr algn="r" fontAlgn="auto">
              <a:spcBef>
                <a:spcPts val="0"/>
              </a:spcBef>
              <a:spcAft>
                <a:spcPts val="0"/>
              </a:spcAft>
              <a:defRPr/>
            </a:pPr>
            <a:r>
              <a:rPr lang="en-US" sz="700" dirty="0">
                <a:solidFill>
                  <a:srgbClr val="393939"/>
                </a:solidFill>
                <a:latin typeface="+mn-lt"/>
              </a:rPr>
              <a:t>Presentation title – Date</a:t>
            </a:r>
          </a:p>
        </p:txBody>
      </p:sp>
      <p:sp>
        <p:nvSpPr>
          <p:cNvPr id="12" name="Isosceles Triangle 25"/>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Picture Placeholder 3"/>
          <p:cNvSpPr>
            <a:spLocks noGrp="1"/>
          </p:cNvSpPr>
          <p:nvPr>
            <p:ph type="pic" sz="quarter" idx="11"/>
          </p:nvPr>
        </p:nvSpPr>
        <p:spPr>
          <a:xfrm>
            <a:off x="1" y="1431636"/>
            <a:ext cx="9143999" cy="4922973"/>
          </a:xfrm>
          <a:prstGeom prst="rect">
            <a:avLst/>
          </a:prstGeom>
        </p:spPr>
        <p:txBody>
          <a:bodyPr/>
          <a:lstStyle/>
          <a:p>
            <a:pPr lvl="0"/>
            <a:r>
              <a:rPr lang="en-US" noProof="0" smtClean="0"/>
              <a:t>Click icon to add picture</a:t>
            </a:r>
            <a:endParaRPr lang="en-US" noProof="0"/>
          </a:p>
        </p:txBody>
      </p:sp>
      <p:sp>
        <p:nvSpPr>
          <p:cNvPr id="9" name="Text Placeholder 3"/>
          <p:cNvSpPr>
            <a:spLocks noGrp="1"/>
          </p:cNvSpPr>
          <p:nvPr>
            <p:ph type="body" sz="quarter" idx="13"/>
          </p:nvPr>
        </p:nvSpPr>
        <p:spPr>
          <a:xfrm>
            <a:off x="355587" y="4775200"/>
            <a:ext cx="4117490" cy="1174558"/>
          </a:xfrm>
          <a:prstGeom prst="rect">
            <a:avLst/>
          </a:prstGeom>
        </p:spPr>
        <p:txBody>
          <a:bodyPr vert="horz" lIns="0" tIns="0" rIns="0" bIns="0"/>
          <a:lstStyle>
            <a:lvl1pPr marL="0" indent="0">
              <a:spcBef>
                <a:spcPts val="0"/>
              </a:spcBef>
              <a:buFontTx/>
              <a:buNone/>
              <a:defRPr sz="18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5"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13" name="Slide Number Placeholder 5"/>
          <p:cNvSpPr>
            <a:spLocks noGrp="1"/>
          </p:cNvSpPr>
          <p:nvPr>
            <p:ph type="sldNum" sz="quarter" idx="14"/>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D558BA47-D1ED-4A38-99A5-3B94CA572CDA}"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2_Title Slide">
    <p:spTree>
      <p:nvGrpSpPr>
        <p:cNvPr id="1" name=""/>
        <p:cNvGrpSpPr/>
        <p:nvPr/>
      </p:nvGrpSpPr>
      <p:grpSpPr>
        <a:xfrm>
          <a:off x="0" y="0"/>
          <a:ext cx="0" cy="0"/>
          <a:chOff x="0" y="0"/>
          <a:chExt cx="0" cy="0"/>
        </a:xfrm>
      </p:grpSpPr>
      <p:sp>
        <p:nvSpPr>
          <p:cNvPr id="5" name="Rectangle 15"/>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6" name="TextBox 16"/>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600" kern="1200" dirty="0" smtClean="0">
                <a:solidFill>
                  <a:srgbClr val="393939"/>
                </a:solidFill>
                <a:latin typeface="Arial" charset="0"/>
                <a:ea typeface="+mn-ea"/>
                <a:cs typeface="+mn-cs"/>
              </a:rPr>
              <a:t>2015</a:t>
            </a:r>
            <a:r>
              <a:rPr lang="en-US" sz="700" dirty="0" smtClean="0">
                <a:solidFill>
                  <a:srgbClr val="393939"/>
                </a:solidFill>
                <a:latin typeface="+mn-lt"/>
              </a:rPr>
              <a:t>. </a:t>
            </a:r>
            <a:r>
              <a:rPr lang="en-US" sz="700" dirty="0">
                <a:solidFill>
                  <a:srgbClr val="393939"/>
                </a:solidFill>
                <a:latin typeface="+mn-lt"/>
              </a:rPr>
              <a:t>All rights reserved.</a:t>
            </a:r>
          </a:p>
        </p:txBody>
      </p:sp>
      <p:pic>
        <p:nvPicPr>
          <p:cNvPr id="7" name="Picture 17" descr="WorldPay LockUp Colour RGB.png"/>
          <p:cNvPicPr>
            <a:picLocks noChangeAspect="1"/>
          </p:cNvPicPr>
          <p:nvPr/>
        </p:nvPicPr>
        <p:blipFill>
          <a:blip r:embed="rId2"/>
          <a:srcRect/>
          <a:stretch>
            <a:fillRect/>
          </a:stretch>
        </p:blipFill>
        <p:spPr bwMode="auto">
          <a:xfrm>
            <a:off x="1108075" y="6524625"/>
            <a:ext cx="1030288" cy="196850"/>
          </a:xfrm>
          <a:prstGeom prst="rect">
            <a:avLst/>
          </a:prstGeom>
          <a:noFill/>
          <a:ln w="9525">
            <a:noFill/>
            <a:miter lim="800000"/>
            <a:headEnd/>
            <a:tailEnd/>
          </a:ln>
        </p:spPr>
      </p:pic>
      <p:sp>
        <p:nvSpPr>
          <p:cNvPr id="8" name="Rectangle 23"/>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10" name="TextBox 24"/>
          <p:cNvSpPr txBox="1"/>
          <p:nvPr/>
        </p:nvSpPr>
        <p:spPr>
          <a:xfrm>
            <a:off x="5527675" y="6519863"/>
            <a:ext cx="3290888" cy="190500"/>
          </a:xfrm>
          <a:prstGeom prst="rect">
            <a:avLst/>
          </a:prstGeom>
          <a:noFill/>
        </p:spPr>
        <p:txBody>
          <a:bodyPr lIns="82088" tIns="41044" rIns="82088" bIns="41044">
            <a:spAutoFit/>
          </a:bodyPr>
          <a:lstStyle/>
          <a:p>
            <a:pPr algn="r" fontAlgn="auto">
              <a:spcBef>
                <a:spcPts val="0"/>
              </a:spcBef>
              <a:spcAft>
                <a:spcPts val="0"/>
              </a:spcAft>
              <a:defRPr/>
            </a:pPr>
            <a:r>
              <a:rPr lang="en-US" sz="700" dirty="0">
                <a:solidFill>
                  <a:srgbClr val="393939"/>
                </a:solidFill>
                <a:latin typeface="+mn-lt"/>
              </a:rPr>
              <a:t>Presentation title – Date</a:t>
            </a:r>
          </a:p>
        </p:txBody>
      </p:sp>
      <p:sp>
        <p:nvSpPr>
          <p:cNvPr id="12" name="Isosceles Triangle 25"/>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 Placeholder 3"/>
          <p:cNvSpPr>
            <a:spLocks noGrp="1"/>
          </p:cNvSpPr>
          <p:nvPr>
            <p:ph type="body" sz="quarter" idx="13"/>
          </p:nvPr>
        </p:nvSpPr>
        <p:spPr>
          <a:xfrm>
            <a:off x="358261" y="1227667"/>
            <a:ext cx="8387805" cy="1803400"/>
          </a:xfrm>
          <a:prstGeom prst="rect">
            <a:avLst/>
          </a:prstGeom>
        </p:spPr>
        <p:txBody>
          <a:bodyPr vert="horz" lIns="0" tIns="0" rIns="0" bIns="0"/>
          <a:lstStyle>
            <a:lvl1pPr marL="0" indent="0">
              <a:spcBef>
                <a:spcPts val="0"/>
              </a:spcBef>
              <a:buFontTx/>
              <a:buNone/>
              <a:defRPr sz="18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1" name="Picture Placeholder 3"/>
          <p:cNvSpPr>
            <a:spLocks noGrp="1"/>
          </p:cNvSpPr>
          <p:nvPr>
            <p:ph type="pic" sz="quarter" idx="11"/>
          </p:nvPr>
        </p:nvSpPr>
        <p:spPr>
          <a:xfrm>
            <a:off x="1" y="3132667"/>
            <a:ext cx="9143999" cy="3221942"/>
          </a:xfrm>
          <a:prstGeom prst="rect">
            <a:avLst/>
          </a:prstGeom>
        </p:spPr>
        <p:txBody>
          <a:bodyPr/>
          <a:lstStyle/>
          <a:p>
            <a:pPr lvl="0"/>
            <a:r>
              <a:rPr lang="en-US" noProof="0" smtClean="0"/>
              <a:t>Click icon to add picture</a:t>
            </a:r>
            <a:endParaRPr lang="en-US" noProof="0"/>
          </a:p>
        </p:txBody>
      </p:sp>
      <p:sp>
        <p:nvSpPr>
          <p:cNvPr id="15"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13" name="Slide Number Placeholder 5"/>
          <p:cNvSpPr>
            <a:spLocks noGrp="1"/>
          </p:cNvSpPr>
          <p:nvPr>
            <p:ph type="sldNum" sz="quarter" idx="14"/>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CD26962E-FA6F-47DF-A31B-EE6792E2E34B}"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3_Title Slide">
    <p:spTree>
      <p:nvGrpSpPr>
        <p:cNvPr id="1" name=""/>
        <p:cNvGrpSpPr/>
        <p:nvPr/>
      </p:nvGrpSpPr>
      <p:grpSpPr>
        <a:xfrm>
          <a:off x="0" y="0"/>
          <a:ext cx="0" cy="0"/>
          <a:chOff x="0" y="0"/>
          <a:chExt cx="0" cy="0"/>
        </a:xfrm>
      </p:grpSpPr>
      <p:sp>
        <p:nvSpPr>
          <p:cNvPr id="5" name="Rectangle 10"/>
          <p:cNvSpPr/>
          <p:nvPr/>
        </p:nvSpPr>
        <p:spPr>
          <a:xfrm>
            <a:off x="0" y="6307138"/>
            <a:ext cx="9144000" cy="5572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6" name="Rectangle 13"/>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7" name="TextBox 14"/>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600" kern="1200" dirty="0" smtClean="0">
                <a:solidFill>
                  <a:srgbClr val="393939"/>
                </a:solidFill>
                <a:latin typeface="Arial" charset="0"/>
                <a:ea typeface="+mn-ea"/>
                <a:cs typeface="+mn-cs"/>
              </a:rPr>
              <a:t>2015</a:t>
            </a:r>
            <a:r>
              <a:rPr lang="en-US" sz="700" dirty="0" smtClean="0">
                <a:solidFill>
                  <a:srgbClr val="393939"/>
                </a:solidFill>
                <a:latin typeface="+mn-lt"/>
              </a:rPr>
              <a:t>. </a:t>
            </a:r>
            <a:r>
              <a:rPr lang="en-US" sz="700" dirty="0">
                <a:solidFill>
                  <a:srgbClr val="393939"/>
                </a:solidFill>
                <a:latin typeface="+mn-lt"/>
              </a:rPr>
              <a:t>All rights reserved.</a:t>
            </a:r>
          </a:p>
        </p:txBody>
      </p:sp>
      <p:pic>
        <p:nvPicPr>
          <p:cNvPr id="8" name="Picture 15" descr="WorldPay LockUp Colour RGB.png"/>
          <p:cNvPicPr>
            <a:picLocks noChangeAspect="1"/>
          </p:cNvPicPr>
          <p:nvPr/>
        </p:nvPicPr>
        <p:blipFill>
          <a:blip r:embed="rId2"/>
          <a:srcRect/>
          <a:stretch>
            <a:fillRect/>
          </a:stretch>
        </p:blipFill>
        <p:spPr bwMode="auto">
          <a:xfrm>
            <a:off x="1108075" y="6524625"/>
            <a:ext cx="1030288" cy="196850"/>
          </a:xfrm>
          <a:prstGeom prst="rect">
            <a:avLst/>
          </a:prstGeom>
          <a:noFill/>
          <a:ln w="9525">
            <a:noFill/>
            <a:miter lim="800000"/>
            <a:headEnd/>
            <a:tailEnd/>
          </a:ln>
        </p:spPr>
      </p:pic>
      <p:sp>
        <p:nvSpPr>
          <p:cNvPr id="9" name="Rectangle 18"/>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11" name="TextBox 22"/>
          <p:cNvSpPr txBox="1"/>
          <p:nvPr/>
        </p:nvSpPr>
        <p:spPr>
          <a:xfrm>
            <a:off x="5527675" y="6519863"/>
            <a:ext cx="3290888" cy="190500"/>
          </a:xfrm>
          <a:prstGeom prst="rect">
            <a:avLst/>
          </a:prstGeom>
          <a:noFill/>
        </p:spPr>
        <p:txBody>
          <a:bodyPr lIns="82088" tIns="41044" rIns="82088" bIns="41044">
            <a:spAutoFit/>
          </a:bodyPr>
          <a:lstStyle/>
          <a:p>
            <a:pPr algn="r" fontAlgn="auto">
              <a:spcBef>
                <a:spcPts val="0"/>
              </a:spcBef>
              <a:spcAft>
                <a:spcPts val="0"/>
              </a:spcAft>
              <a:defRPr/>
            </a:pPr>
            <a:r>
              <a:rPr lang="en-US" sz="700" dirty="0">
                <a:solidFill>
                  <a:srgbClr val="393939"/>
                </a:solidFill>
                <a:latin typeface="+mn-lt"/>
              </a:rPr>
              <a:t>Presentation title – Date</a:t>
            </a:r>
          </a:p>
        </p:txBody>
      </p:sp>
      <p:sp>
        <p:nvSpPr>
          <p:cNvPr id="12" name="Isosceles Triangle 23"/>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27" name="Text Placeholder 3"/>
          <p:cNvSpPr>
            <a:spLocks noGrp="1"/>
          </p:cNvSpPr>
          <p:nvPr>
            <p:ph type="body" sz="quarter" idx="13"/>
          </p:nvPr>
        </p:nvSpPr>
        <p:spPr>
          <a:xfrm>
            <a:off x="355586" y="1322234"/>
            <a:ext cx="8462468" cy="1028894"/>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28" name="Text Placeholder 3"/>
          <p:cNvSpPr>
            <a:spLocks noGrp="1"/>
          </p:cNvSpPr>
          <p:nvPr>
            <p:ph type="body" sz="quarter" idx="14"/>
          </p:nvPr>
        </p:nvSpPr>
        <p:spPr>
          <a:xfrm>
            <a:off x="355587" y="3133968"/>
            <a:ext cx="2510054" cy="1594339"/>
          </a:xfrm>
          <a:prstGeom prst="rect">
            <a:avLst/>
          </a:prstGeom>
        </p:spPr>
        <p:txBody>
          <a:bodyPr vert="horz" lIns="0" tIns="0" rIns="0" bIns="0"/>
          <a:lstStyle>
            <a:lvl1pPr marL="285750" indent="-285750">
              <a:spcBef>
                <a:spcPts val="0"/>
              </a:spcBef>
              <a:buClr>
                <a:schemeClr val="tx2"/>
              </a:buClr>
              <a:buFont typeface="Arial"/>
              <a:buChar char="•"/>
              <a:defRPr sz="16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3" name="Slide Number Placeholder 5"/>
          <p:cNvSpPr>
            <a:spLocks noGrp="1"/>
          </p:cNvSpPr>
          <p:nvPr>
            <p:ph type="sldNum" sz="quarter" idx="15"/>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FADDF67F-3F87-409E-AD96-642BC35A3B64}"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8_Title Slide">
    <p:spTree>
      <p:nvGrpSpPr>
        <p:cNvPr id="1" name=""/>
        <p:cNvGrpSpPr/>
        <p:nvPr/>
      </p:nvGrpSpPr>
      <p:grpSpPr>
        <a:xfrm>
          <a:off x="0" y="0"/>
          <a:ext cx="0" cy="0"/>
          <a:chOff x="0" y="0"/>
          <a:chExt cx="0" cy="0"/>
        </a:xfrm>
      </p:grpSpPr>
      <p:sp>
        <p:nvSpPr>
          <p:cNvPr id="3" name="Rectangle 10"/>
          <p:cNvSpPr/>
          <p:nvPr/>
        </p:nvSpPr>
        <p:spPr>
          <a:xfrm>
            <a:off x="0" y="6307138"/>
            <a:ext cx="9144000" cy="5572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4" name="Rectangle 13"/>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5" name="TextBox 14"/>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600" kern="1200" dirty="0" smtClean="0">
                <a:solidFill>
                  <a:srgbClr val="393939"/>
                </a:solidFill>
                <a:latin typeface="Arial" charset="0"/>
                <a:ea typeface="+mn-ea"/>
                <a:cs typeface="+mn-cs"/>
              </a:rPr>
              <a:t>2015</a:t>
            </a:r>
            <a:r>
              <a:rPr lang="en-US" sz="700" dirty="0" smtClean="0">
                <a:solidFill>
                  <a:srgbClr val="393939"/>
                </a:solidFill>
                <a:latin typeface="+mn-lt"/>
              </a:rPr>
              <a:t>. </a:t>
            </a:r>
            <a:r>
              <a:rPr lang="en-US" sz="700" dirty="0">
                <a:solidFill>
                  <a:srgbClr val="393939"/>
                </a:solidFill>
                <a:latin typeface="+mn-lt"/>
              </a:rPr>
              <a:t>All rights reserved.</a:t>
            </a:r>
          </a:p>
        </p:txBody>
      </p:sp>
      <p:pic>
        <p:nvPicPr>
          <p:cNvPr id="6" name="Picture 15" descr="WorldPay LockUp Colour RGB.png"/>
          <p:cNvPicPr>
            <a:picLocks noChangeAspect="1"/>
          </p:cNvPicPr>
          <p:nvPr/>
        </p:nvPicPr>
        <p:blipFill>
          <a:blip r:embed="rId2"/>
          <a:srcRect/>
          <a:stretch>
            <a:fillRect/>
          </a:stretch>
        </p:blipFill>
        <p:spPr bwMode="auto">
          <a:xfrm>
            <a:off x="1108075" y="6524625"/>
            <a:ext cx="1030288" cy="196850"/>
          </a:xfrm>
          <a:prstGeom prst="rect">
            <a:avLst/>
          </a:prstGeom>
          <a:noFill/>
          <a:ln w="9525">
            <a:noFill/>
            <a:miter lim="800000"/>
            <a:headEnd/>
            <a:tailEnd/>
          </a:ln>
        </p:spPr>
      </p:pic>
      <p:sp>
        <p:nvSpPr>
          <p:cNvPr id="7" name="Rectangle 18"/>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9" name="Isosceles Triangle 23"/>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11" name="Slide Number Placeholder 5"/>
          <p:cNvSpPr>
            <a:spLocks noGrp="1"/>
          </p:cNvSpPr>
          <p:nvPr>
            <p:ph type="sldNum" sz="quarter" idx="10"/>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931543A0-8CF4-4EE2-A9DA-3A0818CA2235}" type="slidenum">
              <a:rPr lang="en-GB"/>
              <a:pPr>
                <a:defRPr/>
              </a:pPr>
              <a:t>‹#›</a:t>
            </a:fld>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1_Title Slide">
    <p:spTree>
      <p:nvGrpSpPr>
        <p:cNvPr id="1" name=""/>
        <p:cNvGrpSpPr/>
        <p:nvPr/>
      </p:nvGrpSpPr>
      <p:grpSpPr>
        <a:xfrm>
          <a:off x="0" y="0"/>
          <a:ext cx="0" cy="0"/>
          <a:chOff x="0" y="0"/>
          <a:chExt cx="0" cy="0"/>
        </a:xfrm>
      </p:grpSpPr>
      <p:pic>
        <p:nvPicPr>
          <p:cNvPr id="4" name="Picture 6" descr="PPT Watermarks Grey Page 5.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Rectangle 13"/>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6" name="TextBox 16"/>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600" kern="1200" dirty="0" smtClean="0">
                <a:solidFill>
                  <a:srgbClr val="393939"/>
                </a:solidFill>
                <a:latin typeface="Arial" charset="0"/>
                <a:ea typeface="+mn-ea"/>
                <a:cs typeface="+mn-cs"/>
              </a:rPr>
              <a:t>2015</a:t>
            </a:r>
            <a:r>
              <a:rPr lang="en-US" sz="700" dirty="0" smtClean="0">
                <a:solidFill>
                  <a:srgbClr val="393939"/>
                </a:solidFill>
                <a:latin typeface="+mn-lt"/>
              </a:rPr>
              <a:t>. </a:t>
            </a:r>
            <a:r>
              <a:rPr lang="en-US" sz="700" dirty="0">
                <a:solidFill>
                  <a:srgbClr val="393939"/>
                </a:solidFill>
                <a:latin typeface="+mn-lt"/>
              </a:rPr>
              <a:t>All rights reserved.</a:t>
            </a:r>
          </a:p>
        </p:txBody>
      </p:sp>
      <p:pic>
        <p:nvPicPr>
          <p:cNvPr id="7" name="Picture 17" descr="WorldPay LockUp Colour RGB.png"/>
          <p:cNvPicPr>
            <a:picLocks noChangeAspect="1"/>
          </p:cNvPicPr>
          <p:nvPr/>
        </p:nvPicPr>
        <p:blipFill>
          <a:blip r:embed="rId3"/>
          <a:srcRect/>
          <a:stretch>
            <a:fillRect/>
          </a:stretch>
        </p:blipFill>
        <p:spPr bwMode="auto">
          <a:xfrm>
            <a:off x="1108075" y="6524625"/>
            <a:ext cx="1030288" cy="196850"/>
          </a:xfrm>
          <a:prstGeom prst="rect">
            <a:avLst/>
          </a:prstGeom>
          <a:noFill/>
          <a:ln w="9525">
            <a:noFill/>
            <a:miter lim="800000"/>
            <a:headEnd/>
            <a:tailEnd/>
          </a:ln>
        </p:spPr>
      </p:pic>
      <p:sp>
        <p:nvSpPr>
          <p:cNvPr id="9" name="Rectangle 18"/>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11" name="Isosceles Triangle 25"/>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 Placeholder 3"/>
          <p:cNvSpPr>
            <a:spLocks noGrp="1"/>
          </p:cNvSpPr>
          <p:nvPr>
            <p:ph type="body" sz="quarter" idx="13"/>
          </p:nvPr>
        </p:nvSpPr>
        <p:spPr>
          <a:xfrm>
            <a:off x="355586" y="4365837"/>
            <a:ext cx="8462468" cy="1480996"/>
          </a:xfrm>
          <a:prstGeom prst="rect">
            <a:avLst/>
          </a:prstGeom>
        </p:spPr>
        <p:txBody>
          <a:bodyPr vert="horz" lIns="0" tIns="0" rIns="0" bIns="0"/>
          <a:lstStyle>
            <a:lvl1pPr marL="0" indent="0">
              <a:spcBef>
                <a:spcPts val="0"/>
              </a:spcBef>
              <a:buFontTx/>
              <a:buNone/>
              <a:defRPr sz="16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3"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12" name="Slide Number Placeholder 5"/>
          <p:cNvSpPr>
            <a:spLocks noGrp="1"/>
          </p:cNvSpPr>
          <p:nvPr>
            <p:ph type="sldNum" sz="quarter" idx="14"/>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0EA164CF-46E3-474C-BBF5-64CF1FBC8E7E}"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4_Title Slide">
    <p:spTree>
      <p:nvGrpSpPr>
        <p:cNvPr id="1" name=""/>
        <p:cNvGrpSpPr/>
        <p:nvPr/>
      </p:nvGrpSpPr>
      <p:grpSpPr>
        <a:xfrm>
          <a:off x="0" y="0"/>
          <a:ext cx="0" cy="0"/>
          <a:chOff x="0" y="0"/>
          <a:chExt cx="0" cy="0"/>
        </a:xfrm>
      </p:grpSpPr>
      <p:cxnSp>
        <p:nvCxnSpPr>
          <p:cNvPr id="10" name="Straight Connector 29"/>
          <p:cNvCxnSpPr/>
          <p:nvPr/>
        </p:nvCxnSpPr>
        <p:spPr>
          <a:xfrm>
            <a:off x="7118350" y="2765425"/>
            <a:ext cx="0" cy="661988"/>
          </a:xfrm>
          <a:prstGeom prst="line">
            <a:avLst/>
          </a:prstGeom>
          <a:ln w="12700">
            <a:solidFill>
              <a:srgbClr val="393939"/>
            </a:solidFill>
            <a:tailEnd type="none" w="med" len="lg"/>
          </a:ln>
          <a:effectLst/>
        </p:spPr>
        <p:style>
          <a:lnRef idx="2">
            <a:schemeClr val="accent1"/>
          </a:lnRef>
          <a:fillRef idx="0">
            <a:schemeClr val="accent1"/>
          </a:fillRef>
          <a:effectRef idx="1">
            <a:schemeClr val="accent1"/>
          </a:effectRef>
          <a:fontRef idx="minor">
            <a:schemeClr val="tx1"/>
          </a:fontRef>
        </p:style>
      </p:cxnSp>
      <p:pic>
        <p:nvPicPr>
          <p:cNvPr id="11" name="Picture 35"/>
          <p:cNvPicPr>
            <a:picLocks noChangeAspect="1"/>
          </p:cNvPicPr>
          <p:nvPr/>
        </p:nvPicPr>
        <p:blipFill>
          <a:blip r:embed="rId2"/>
          <a:srcRect/>
          <a:stretch>
            <a:fillRect/>
          </a:stretch>
        </p:blipFill>
        <p:spPr bwMode="auto">
          <a:xfrm>
            <a:off x="6089650" y="1892300"/>
            <a:ext cx="2057400" cy="1016000"/>
          </a:xfrm>
          <a:prstGeom prst="rect">
            <a:avLst/>
          </a:prstGeom>
          <a:noFill/>
          <a:ln w="9525">
            <a:noFill/>
            <a:miter lim="800000"/>
            <a:headEnd/>
            <a:tailEnd/>
          </a:ln>
        </p:spPr>
      </p:pic>
      <p:cxnSp>
        <p:nvCxnSpPr>
          <p:cNvPr id="12" name="Straight Connector 30"/>
          <p:cNvCxnSpPr/>
          <p:nvPr/>
        </p:nvCxnSpPr>
        <p:spPr>
          <a:xfrm>
            <a:off x="4619625" y="2765425"/>
            <a:ext cx="0" cy="661988"/>
          </a:xfrm>
          <a:prstGeom prst="line">
            <a:avLst/>
          </a:prstGeom>
          <a:ln w="12700">
            <a:solidFill>
              <a:srgbClr val="393939"/>
            </a:solidFill>
            <a:tailEnd type="none" w="med" len="lg"/>
          </a:ln>
          <a:effectLst/>
        </p:spPr>
        <p:style>
          <a:lnRef idx="2">
            <a:schemeClr val="accent1"/>
          </a:lnRef>
          <a:fillRef idx="0">
            <a:schemeClr val="accent1"/>
          </a:fillRef>
          <a:effectRef idx="1">
            <a:schemeClr val="accent1"/>
          </a:effectRef>
          <a:fontRef idx="minor">
            <a:schemeClr val="tx1"/>
          </a:fontRef>
        </p:style>
      </p:cxnSp>
      <p:pic>
        <p:nvPicPr>
          <p:cNvPr id="13" name="Picture 33"/>
          <p:cNvPicPr>
            <a:picLocks noChangeAspect="1"/>
          </p:cNvPicPr>
          <p:nvPr/>
        </p:nvPicPr>
        <p:blipFill>
          <a:blip r:embed="rId2"/>
          <a:srcRect/>
          <a:stretch>
            <a:fillRect/>
          </a:stretch>
        </p:blipFill>
        <p:spPr bwMode="auto">
          <a:xfrm>
            <a:off x="3590925" y="1892300"/>
            <a:ext cx="2057400" cy="1016000"/>
          </a:xfrm>
          <a:prstGeom prst="rect">
            <a:avLst/>
          </a:prstGeom>
          <a:noFill/>
          <a:ln w="9525">
            <a:noFill/>
            <a:miter lim="800000"/>
            <a:headEnd/>
            <a:tailEnd/>
          </a:ln>
        </p:spPr>
      </p:pic>
      <p:cxnSp>
        <p:nvCxnSpPr>
          <p:cNvPr id="14" name="Straight Connector 32"/>
          <p:cNvCxnSpPr/>
          <p:nvPr/>
        </p:nvCxnSpPr>
        <p:spPr>
          <a:xfrm>
            <a:off x="2101850" y="2765425"/>
            <a:ext cx="0" cy="661988"/>
          </a:xfrm>
          <a:prstGeom prst="line">
            <a:avLst/>
          </a:prstGeom>
          <a:ln w="12700">
            <a:solidFill>
              <a:srgbClr val="393939"/>
            </a:solidFill>
            <a:tailEnd type="none" w="med" len="lg"/>
          </a:ln>
          <a:effectLst/>
        </p:spPr>
        <p:style>
          <a:lnRef idx="2">
            <a:schemeClr val="accent1"/>
          </a:lnRef>
          <a:fillRef idx="0">
            <a:schemeClr val="accent1"/>
          </a:fillRef>
          <a:effectRef idx="1">
            <a:schemeClr val="accent1"/>
          </a:effectRef>
          <a:fontRef idx="minor">
            <a:schemeClr val="tx1"/>
          </a:fontRef>
        </p:style>
      </p:cxnSp>
      <p:pic>
        <p:nvPicPr>
          <p:cNvPr id="15" name="Picture 1"/>
          <p:cNvPicPr>
            <a:picLocks noChangeAspect="1"/>
          </p:cNvPicPr>
          <p:nvPr/>
        </p:nvPicPr>
        <p:blipFill>
          <a:blip r:embed="rId2"/>
          <a:srcRect/>
          <a:stretch>
            <a:fillRect/>
          </a:stretch>
        </p:blipFill>
        <p:spPr bwMode="auto">
          <a:xfrm>
            <a:off x="1073150" y="1889125"/>
            <a:ext cx="2057400" cy="1016000"/>
          </a:xfrm>
          <a:prstGeom prst="rect">
            <a:avLst/>
          </a:prstGeom>
          <a:noFill/>
          <a:ln w="9525">
            <a:noFill/>
            <a:miter lim="800000"/>
            <a:headEnd/>
            <a:tailEnd/>
          </a:ln>
        </p:spPr>
      </p:pic>
      <p:cxnSp>
        <p:nvCxnSpPr>
          <p:cNvPr id="16" name="Straight Connector 59"/>
          <p:cNvCxnSpPr/>
          <p:nvPr/>
        </p:nvCxnSpPr>
        <p:spPr>
          <a:xfrm>
            <a:off x="2101850" y="4273550"/>
            <a:ext cx="0" cy="757238"/>
          </a:xfrm>
          <a:prstGeom prst="line">
            <a:avLst/>
          </a:prstGeom>
          <a:ln w="12700">
            <a:solidFill>
              <a:srgbClr val="393939"/>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 name="Straight Connector 60"/>
          <p:cNvCxnSpPr/>
          <p:nvPr/>
        </p:nvCxnSpPr>
        <p:spPr>
          <a:xfrm>
            <a:off x="4619625" y="4273550"/>
            <a:ext cx="0" cy="757238"/>
          </a:xfrm>
          <a:prstGeom prst="line">
            <a:avLst/>
          </a:prstGeom>
          <a:ln w="12700">
            <a:solidFill>
              <a:srgbClr val="393939"/>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 name="Straight Connector 61"/>
          <p:cNvCxnSpPr/>
          <p:nvPr/>
        </p:nvCxnSpPr>
        <p:spPr>
          <a:xfrm>
            <a:off x="7118350" y="4273550"/>
            <a:ext cx="0" cy="757238"/>
          </a:xfrm>
          <a:prstGeom prst="line">
            <a:avLst/>
          </a:prstGeom>
          <a:ln w="12700">
            <a:solidFill>
              <a:srgbClr val="393939"/>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9" name="Rectangle 27"/>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20" name="TextBox 34"/>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600" kern="1200" dirty="0" smtClean="0">
                <a:solidFill>
                  <a:srgbClr val="393939"/>
                </a:solidFill>
                <a:latin typeface="Arial" charset="0"/>
                <a:ea typeface="+mn-ea"/>
                <a:cs typeface="+mn-cs"/>
              </a:rPr>
              <a:t>2015</a:t>
            </a:r>
            <a:r>
              <a:rPr lang="en-US" sz="700" dirty="0" smtClean="0">
                <a:solidFill>
                  <a:srgbClr val="393939"/>
                </a:solidFill>
                <a:latin typeface="+mn-lt"/>
              </a:rPr>
              <a:t>. </a:t>
            </a:r>
            <a:r>
              <a:rPr lang="en-US" sz="700" dirty="0">
                <a:solidFill>
                  <a:srgbClr val="393939"/>
                </a:solidFill>
                <a:latin typeface="+mn-lt"/>
              </a:rPr>
              <a:t>All rights reserved.</a:t>
            </a:r>
          </a:p>
        </p:txBody>
      </p:sp>
      <p:pic>
        <p:nvPicPr>
          <p:cNvPr id="21" name="Picture 38" descr="WorldPay LockUp Colour RGB.png"/>
          <p:cNvPicPr>
            <a:picLocks noChangeAspect="1"/>
          </p:cNvPicPr>
          <p:nvPr/>
        </p:nvPicPr>
        <p:blipFill>
          <a:blip r:embed="rId3"/>
          <a:srcRect/>
          <a:stretch>
            <a:fillRect/>
          </a:stretch>
        </p:blipFill>
        <p:spPr bwMode="auto">
          <a:xfrm>
            <a:off x="1108075" y="6524625"/>
            <a:ext cx="1030288" cy="196850"/>
          </a:xfrm>
          <a:prstGeom prst="rect">
            <a:avLst/>
          </a:prstGeom>
          <a:noFill/>
          <a:ln w="9525">
            <a:noFill/>
            <a:miter lim="800000"/>
            <a:headEnd/>
            <a:tailEnd/>
          </a:ln>
        </p:spPr>
      </p:pic>
      <p:sp>
        <p:nvSpPr>
          <p:cNvPr id="22" name="Rectangle 42"/>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23" name="Isosceles Triangle 44"/>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Text Placeholder 3"/>
          <p:cNvSpPr>
            <a:spLocks noGrp="1"/>
          </p:cNvSpPr>
          <p:nvPr>
            <p:ph type="body" sz="quarter" idx="14"/>
          </p:nvPr>
        </p:nvSpPr>
        <p:spPr>
          <a:xfrm>
            <a:off x="1077050" y="1990211"/>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a:p>
            <a:pPr lvl="1"/>
            <a:r>
              <a:rPr lang="en-US" dirty="0" smtClean="0"/>
              <a:t>Second level</a:t>
            </a:r>
          </a:p>
        </p:txBody>
      </p:sp>
      <p:sp>
        <p:nvSpPr>
          <p:cNvPr id="64" name="Text Placeholder 3"/>
          <p:cNvSpPr>
            <a:spLocks noGrp="1"/>
          </p:cNvSpPr>
          <p:nvPr>
            <p:ph type="body" sz="quarter" idx="15"/>
          </p:nvPr>
        </p:nvSpPr>
        <p:spPr>
          <a:xfrm>
            <a:off x="3593494" y="1996054"/>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a:p>
            <a:pPr lvl="1"/>
            <a:r>
              <a:rPr lang="en-US" dirty="0" smtClean="0"/>
              <a:t>Second level</a:t>
            </a:r>
          </a:p>
        </p:txBody>
      </p:sp>
      <p:sp>
        <p:nvSpPr>
          <p:cNvPr id="65" name="Text Placeholder 3"/>
          <p:cNvSpPr>
            <a:spLocks noGrp="1"/>
          </p:cNvSpPr>
          <p:nvPr>
            <p:ph type="body" sz="quarter" idx="16"/>
          </p:nvPr>
        </p:nvSpPr>
        <p:spPr>
          <a:xfrm>
            <a:off x="6092183" y="1990211"/>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a:p>
            <a:pPr lvl="1"/>
            <a:r>
              <a:rPr lang="en-US" dirty="0" smtClean="0"/>
              <a:t>Second level</a:t>
            </a:r>
          </a:p>
        </p:txBody>
      </p:sp>
      <p:sp>
        <p:nvSpPr>
          <p:cNvPr id="66" name="Text Placeholder 6"/>
          <p:cNvSpPr>
            <a:spLocks noGrp="1"/>
          </p:cNvSpPr>
          <p:nvPr>
            <p:ph type="body" sz="quarter" idx="20"/>
          </p:nvPr>
        </p:nvSpPr>
        <p:spPr>
          <a:xfrm>
            <a:off x="1073813" y="5330132"/>
            <a:ext cx="7005058" cy="457494"/>
          </a:xfrm>
          <a:prstGeom prst="rect">
            <a:avLst/>
          </a:prstGeom>
        </p:spPr>
        <p:txBody>
          <a:bodyPr vert="horz" lIns="82088" tIns="41044" rIns="82088" bIns="41044"/>
          <a:lstStyle>
            <a:lvl1pPr marL="0" indent="0" algn="ctr">
              <a:buFontTx/>
              <a:buNone/>
              <a:defRPr sz="2200">
                <a:solidFill>
                  <a:schemeClr val="accent4"/>
                </a:solidFill>
              </a:defRPr>
            </a:lvl1pPr>
          </a:lstStyle>
          <a:p>
            <a:pPr lvl="0"/>
            <a:r>
              <a:rPr lang="en-US" dirty="0" smtClean="0"/>
              <a:t>Click to edit Master text styles</a:t>
            </a:r>
          </a:p>
        </p:txBody>
      </p:sp>
      <p:sp>
        <p:nvSpPr>
          <p:cNvPr id="67" name="Text Placeholder 6"/>
          <p:cNvSpPr>
            <a:spLocks noGrp="1"/>
          </p:cNvSpPr>
          <p:nvPr>
            <p:ph type="body" sz="quarter" idx="21"/>
          </p:nvPr>
        </p:nvSpPr>
        <p:spPr>
          <a:xfrm>
            <a:off x="1077051" y="3615305"/>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Click to edit Master text styles</a:t>
            </a:r>
          </a:p>
        </p:txBody>
      </p:sp>
      <p:sp>
        <p:nvSpPr>
          <p:cNvPr id="68" name="Text Placeholder 6"/>
          <p:cNvSpPr>
            <a:spLocks noGrp="1"/>
          </p:cNvSpPr>
          <p:nvPr>
            <p:ph type="body" sz="quarter" idx="22"/>
          </p:nvPr>
        </p:nvSpPr>
        <p:spPr>
          <a:xfrm>
            <a:off x="3593495" y="3615305"/>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Click to edit Master text styles</a:t>
            </a:r>
          </a:p>
        </p:txBody>
      </p:sp>
      <p:sp>
        <p:nvSpPr>
          <p:cNvPr id="69" name="Text Placeholder 6"/>
          <p:cNvSpPr>
            <a:spLocks noGrp="1"/>
          </p:cNvSpPr>
          <p:nvPr>
            <p:ph type="body" sz="quarter" idx="23"/>
          </p:nvPr>
        </p:nvSpPr>
        <p:spPr>
          <a:xfrm>
            <a:off x="6092184" y="3615305"/>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Click to edit Master text styles</a:t>
            </a:r>
          </a:p>
        </p:txBody>
      </p:sp>
      <p:sp>
        <p:nvSpPr>
          <p:cNvPr id="26"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25" name="Slide Number Placeholder 5"/>
          <p:cNvSpPr>
            <a:spLocks noGrp="1"/>
          </p:cNvSpPr>
          <p:nvPr>
            <p:ph type="sldNum" sz="quarter" idx="24"/>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4F971510-7DD0-4025-A210-498FBBEB89CD}"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6_Title Slide">
    <p:spTree>
      <p:nvGrpSpPr>
        <p:cNvPr id="1" name=""/>
        <p:cNvGrpSpPr/>
        <p:nvPr/>
      </p:nvGrpSpPr>
      <p:grpSpPr>
        <a:xfrm>
          <a:off x="0" y="0"/>
          <a:ext cx="0" cy="0"/>
          <a:chOff x="0" y="0"/>
          <a:chExt cx="0" cy="0"/>
        </a:xfrm>
      </p:grpSpPr>
      <p:pic>
        <p:nvPicPr>
          <p:cNvPr id="11" name="Picture 35"/>
          <p:cNvPicPr>
            <a:picLocks noChangeAspect="1"/>
          </p:cNvPicPr>
          <p:nvPr/>
        </p:nvPicPr>
        <p:blipFill>
          <a:blip r:embed="rId2"/>
          <a:srcRect/>
          <a:stretch>
            <a:fillRect/>
          </a:stretch>
        </p:blipFill>
        <p:spPr bwMode="auto">
          <a:xfrm>
            <a:off x="6089650" y="2568079"/>
            <a:ext cx="2057400" cy="1016000"/>
          </a:xfrm>
          <a:prstGeom prst="rect">
            <a:avLst/>
          </a:prstGeom>
          <a:noFill/>
          <a:ln w="9525">
            <a:noFill/>
            <a:miter lim="800000"/>
            <a:headEnd/>
            <a:tailEnd/>
          </a:ln>
        </p:spPr>
      </p:pic>
      <p:pic>
        <p:nvPicPr>
          <p:cNvPr id="13" name="Picture 33"/>
          <p:cNvPicPr>
            <a:picLocks noChangeAspect="1"/>
          </p:cNvPicPr>
          <p:nvPr/>
        </p:nvPicPr>
        <p:blipFill>
          <a:blip r:embed="rId2"/>
          <a:srcRect/>
          <a:stretch>
            <a:fillRect/>
          </a:stretch>
        </p:blipFill>
        <p:spPr bwMode="auto">
          <a:xfrm>
            <a:off x="3590925" y="2568079"/>
            <a:ext cx="2057400" cy="1016000"/>
          </a:xfrm>
          <a:prstGeom prst="rect">
            <a:avLst/>
          </a:prstGeom>
          <a:noFill/>
          <a:ln w="9525">
            <a:noFill/>
            <a:miter lim="800000"/>
            <a:headEnd/>
            <a:tailEnd/>
          </a:ln>
        </p:spPr>
      </p:pic>
      <p:pic>
        <p:nvPicPr>
          <p:cNvPr id="15" name="Picture 1"/>
          <p:cNvPicPr>
            <a:picLocks noChangeAspect="1"/>
          </p:cNvPicPr>
          <p:nvPr/>
        </p:nvPicPr>
        <p:blipFill>
          <a:blip r:embed="rId2"/>
          <a:srcRect/>
          <a:stretch>
            <a:fillRect/>
          </a:stretch>
        </p:blipFill>
        <p:spPr bwMode="auto">
          <a:xfrm>
            <a:off x="1073150" y="2564904"/>
            <a:ext cx="2057400" cy="1016000"/>
          </a:xfrm>
          <a:prstGeom prst="rect">
            <a:avLst/>
          </a:prstGeom>
          <a:noFill/>
          <a:ln w="9525">
            <a:noFill/>
            <a:miter lim="800000"/>
            <a:headEnd/>
            <a:tailEnd/>
          </a:ln>
        </p:spPr>
      </p:pic>
      <p:sp>
        <p:nvSpPr>
          <p:cNvPr id="19" name="Rectangle 27"/>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20" name="TextBox 34"/>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600" kern="1200" dirty="0" smtClean="0">
                <a:solidFill>
                  <a:srgbClr val="393939"/>
                </a:solidFill>
                <a:latin typeface="Arial" charset="0"/>
                <a:ea typeface="+mn-ea"/>
                <a:cs typeface="+mn-cs"/>
              </a:rPr>
              <a:t>2015</a:t>
            </a:r>
            <a:r>
              <a:rPr lang="en-US" sz="700" dirty="0" smtClean="0">
                <a:solidFill>
                  <a:srgbClr val="393939"/>
                </a:solidFill>
                <a:latin typeface="+mn-lt"/>
              </a:rPr>
              <a:t>. </a:t>
            </a:r>
            <a:r>
              <a:rPr lang="en-US" sz="700" dirty="0">
                <a:solidFill>
                  <a:srgbClr val="393939"/>
                </a:solidFill>
                <a:latin typeface="+mn-lt"/>
              </a:rPr>
              <a:t>All rights reserved.</a:t>
            </a:r>
          </a:p>
        </p:txBody>
      </p:sp>
      <p:pic>
        <p:nvPicPr>
          <p:cNvPr id="21" name="Picture 38" descr="WorldPay LockUp Colour RGB.png"/>
          <p:cNvPicPr>
            <a:picLocks noChangeAspect="1"/>
          </p:cNvPicPr>
          <p:nvPr/>
        </p:nvPicPr>
        <p:blipFill>
          <a:blip r:embed="rId3"/>
          <a:srcRect/>
          <a:stretch>
            <a:fillRect/>
          </a:stretch>
        </p:blipFill>
        <p:spPr bwMode="auto">
          <a:xfrm>
            <a:off x="1108075" y="6524625"/>
            <a:ext cx="1030288" cy="196850"/>
          </a:xfrm>
          <a:prstGeom prst="rect">
            <a:avLst/>
          </a:prstGeom>
          <a:noFill/>
          <a:ln w="9525">
            <a:noFill/>
            <a:miter lim="800000"/>
            <a:headEnd/>
            <a:tailEnd/>
          </a:ln>
        </p:spPr>
      </p:pic>
      <p:sp>
        <p:nvSpPr>
          <p:cNvPr id="22" name="Rectangle 42"/>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23" name="Isosceles Triangle 44"/>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Text Placeholder 3"/>
          <p:cNvSpPr>
            <a:spLocks noGrp="1"/>
          </p:cNvSpPr>
          <p:nvPr>
            <p:ph type="body" sz="quarter" idx="14"/>
          </p:nvPr>
        </p:nvSpPr>
        <p:spPr>
          <a:xfrm>
            <a:off x="1077050" y="2665990"/>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a:p>
            <a:pPr lvl="1"/>
            <a:r>
              <a:rPr lang="en-US" dirty="0" smtClean="0"/>
              <a:t>Second level</a:t>
            </a:r>
          </a:p>
        </p:txBody>
      </p:sp>
      <p:sp>
        <p:nvSpPr>
          <p:cNvPr id="64" name="Text Placeholder 3"/>
          <p:cNvSpPr>
            <a:spLocks noGrp="1"/>
          </p:cNvSpPr>
          <p:nvPr>
            <p:ph type="body" sz="quarter" idx="15"/>
          </p:nvPr>
        </p:nvSpPr>
        <p:spPr>
          <a:xfrm>
            <a:off x="3593494" y="2671833"/>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a:p>
            <a:pPr lvl="1"/>
            <a:r>
              <a:rPr lang="en-US" dirty="0" smtClean="0"/>
              <a:t>Second level</a:t>
            </a:r>
          </a:p>
        </p:txBody>
      </p:sp>
      <p:sp>
        <p:nvSpPr>
          <p:cNvPr id="65" name="Text Placeholder 3"/>
          <p:cNvSpPr>
            <a:spLocks noGrp="1"/>
          </p:cNvSpPr>
          <p:nvPr>
            <p:ph type="body" sz="quarter" idx="16"/>
          </p:nvPr>
        </p:nvSpPr>
        <p:spPr>
          <a:xfrm>
            <a:off x="6092183" y="2665990"/>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a:p>
            <a:pPr lvl="1"/>
            <a:r>
              <a:rPr lang="en-US" dirty="0" smtClean="0"/>
              <a:t>Second level</a:t>
            </a:r>
          </a:p>
        </p:txBody>
      </p:sp>
      <p:sp>
        <p:nvSpPr>
          <p:cNvPr id="66" name="Text Placeholder 6"/>
          <p:cNvSpPr>
            <a:spLocks noGrp="1"/>
          </p:cNvSpPr>
          <p:nvPr>
            <p:ph type="body" sz="quarter" idx="20"/>
          </p:nvPr>
        </p:nvSpPr>
        <p:spPr>
          <a:xfrm>
            <a:off x="1073813" y="5635802"/>
            <a:ext cx="7005058" cy="457494"/>
          </a:xfrm>
          <a:prstGeom prst="rect">
            <a:avLst/>
          </a:prstGeom>
        </p:spPr>
        <p:txBody>
          <a:bodyPr vert="horz" lIns="82088" tIns="41044" rIns="82088" bIns="41044"/>
          <a:lstStyle>
            <a:lvl1pPr marL="0" indent="0" algn="ctr">
              <a:buFontTx/>
              <a:buNone/>
              <a:defRPr sz="2200">
                <a:solidFill>
                  <a:schemeClr val="accent4"/>
                </a:solidFill>
              </a:defRPr>
            </a:lvl1pPr>
          </a:lstStyle>
          <a:p>
            <a:pPr lvl="0"/>
            <a:r>
              <a:rPr lang="en-US" dirty="0" smtClean="0"/>
              <a:t>Click to edit Master text styles</a:t>
            </a:r>
          </a:p>
        </p:txBody>
      </p:sp>
      <p:sp>
        <p:nvSpPr>
          <p:cNvPr id="67" name="Text Placeholder 6"/>
          <p:cNvSpPr>
            <a:spLocks noGrp="1"/>
          </p:cNvSpPr>
          <p:nvPr>
            <p:ph type="body" sz="quarter" idx="21"/>
          </p:nvPr>
        </p:nvSpPr>
        <p:spPr>
          <a:xfrm>
            <a:off x="1077051" y="4651124"/>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Click to edit Master text styles</a:t>
            </a:r>
          </a:p>
        </p:txBody>
      </p:sp>
      <p:sp>
        <p:nvSpPr>
          <p:cNvPr id="68" name="Text Placeholder 6"/>
          <p:cNvSpPr>
            <a:spLocks noGrp="1"/>
          </p:cNvSpPr>
          <p:nvPr>
            <p:ph type="body" sz="quarter" idx="22"/>
          </p:nvPr>
        </p:nvSpPr>
        <p:spPr>
          <a:xfrm>
            <a:off x="3593495" y="4651124"/>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Click to edit Master text styles</a:t>
            </a:r>
          </a:p>
        </p:txBody>
      </p:sp>
      <p:sp>
        <p:nvSpPr>
          <p:cNvPr id="69" name="Text Placeholder 6"/>
          <p:cNvSpPr>
            <a:spLocks noGrp="1"/>
          </p:cNvSpPr>
          <p:nvPr>
            <p:ph type="body" sz="quarter" idx="23"/>
          </p:nvPr>
        </p:nvSpPr>
        <p:spPr>
          <a:xfrm>
            <a:off x="6092184" y="4651124"/>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Click to edit Master text styles</a:t>
            </a:r>
          </a:p>
        </p:txBody>
      </p:sp>
      <p:sp>
        <p:nvSpPr>
          <p:cNvPr id="26"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25" name="Slide Number Placeholder 5"/>
          <p:cNvSpPr>
            <a:spLocks noGrp="1"/>
          </p:cNvSpPr>
          <p:nvPr>
            <p:ph type="sldNum" sz="quarter" idx="24"/>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4F971510-7DD0-4025-A210-498FBBEB89CD}" type="slidenum">
              <a:rPr lang="en-GB"/>
              <a:pPr>
                <a:defRPr/>
              </a:pPr>
              <a:t>‹#›</a:t>
            </a:fld>
            <a:endParaRPr lang="en-GB"/>
          </a:p>
        </p:txBody>
      </p:sp>
    </p:spTree>
    <p:extLst>
      <p:ext uri="{BB962C8B-B14F-4D97-AF65-F5344CB8AC3E}">
        <p14:creationId xmlns:p14="http://schemas.microsoft.com/office/powerpoint/2010/main" val="1569902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Title Slide">
    <p:spTree>
      <p:nvGrpSpPr>
        <p:cNvPr id="1" name=""/>
        <p:cNvGrpSpPr/>
        <p:nvPr/>
      </p:nvGrpSpPr>
      <p:grpSpPr>
        <a:xfrm>
          <a:off x="0" y="0"/>
          <a:ext cx="0" cy="0"/>
          <a:chOff x="0" y="0"/>
          <a:chExt cx="0" cy="0"/>
        </a:xfrm>
      </p:grpSpPr>
      <p:pic>
        <p:nvPicPr>
          <p:cNvPr id="6" name="Picture 8" descr="PPT Watermarks Grey Page 5.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7" name="Rectangle 14"/>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8" name="TextBox 16"/>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600" kern="1200" dirty="0" smtClean="0">
                <a:solidFill>
                  <a:srgbClr val="393939"/>
                </a:solidFill>
                <a:latin typeface="Arial" charset="0"/>
                <a:ea typeface="+mn-ea"/>
                <a:cs typeface="+mn-cs"/>
              </a:rPr>
              <a:t>2015</a:t>
            </a:r>
            <a:r>
              <a:rPr lang="en-US" sz="700" dirty="0" smtClean="0">
                <a:solidFill>
                  <a:srgbClr val="393939"/>
                </a:solidFill>
                <a:latin typeface="+mn-lt"/>
              </a:rPr>
              <a:t>. </a:t>
            </a:r>
            <a:r>
              <a:rPr lang="en-US" sz="700" dirty="0">
                <a:solidFill>
                  <a:srgbClr val="393939"/>
                </a:solidFill>
                <a:latin typeface="+mn-lt"/>
              </a:rPr>
              <a:t>All rights reserved.</a:t>
            </a:r>
          </a:p>
        </p:txBody>
      </p:sp>
      <p:pic>
        <p:nvPicPr>
          <p:cNvPr id="9" name="Picture 18" descr="WorldPay LockUp Colour RGB.png"/>
          <p:cNvPicPr>
            <a:picLocks noChangeAspect="1"/>
          </p:cNvPicPr>
          <p:nvPr/>
        </p:nvPicPr>
        <p:blipFill>
          <a:blip r:embed="rId3"/>
          <a:srcRect/>
          <a:stretch>
            <a:fillRect/>
          </a:stretch>
        </p:blipFill>
        <p:spPr bwMode="auto">
          <a:xfrm>
            <a:off x="1108075" y="6524625"/>
            <a:ext cx="1030288" cy="196850"/>
          </a:xfrm>
          <a:prstGeom prst="rect">
            <a:avLst/>
          </a:prstGeom>
          <a:noFill/>
          <a:ln w="9525">
            <a:noFill/>
            <a:miter lim="800000"/>
            <a:headEnd/>
            <a:tailEnd/>
          </a:ln>
        </p:spPr>
      </p:pic>
      <p:sp>
        <p:nvSpPr>
          <p:cNvPr id="10" name="Rectangle 19"/>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11" name="TextBox 20"/>
          <p:cNvSpPr txBox="1"/>
          <p:nvPr/>
        </p:nvSpPr>
        <p:spPr>
          <a:xfrm>
            <a:off x="5527675" y="6519863"/>
            <a:ext cx="3290888" cy="190500"/>
          </a:xfrm>
          <a:prstGeom prst="rect">
            <a:avLst/>
          </a:prstGeom>
          <a:noFill/>
        </p:spPr>
        <p:txBody>
          <a:bodyPr lIns="82088" tIns="41044" rIns="82088" bIns="41044">
            <a:spAutoFit/>
          </a:bodyPr>
          <a:lstStyle/>
          <a:p>
            <a:pPr algn="r" fontAlgn="auto">
              <a:spcBef>
                <a:spcPts val="0"/>
              </a:spcBef>
              <a:spcAft>
                <a:spcPts val="0"/>
              </a:spcAft>
              <a:defRPr/>
            </a:pPr>
            <a:r>
              <a:rPr lang="en-US" sz="700" dirty="0">
                <a:solidFill>
                  <a:srgbClr val="393939"/>
                </a:solidFill>
                <a:latin typeface="+mn-lt"/>
              </a:rPr>
              <a:t>Presentation title – Date</a:t>
            </a:r>
          </a:p>
        </p:txBody>
      </p:sp>
      <p:sp>
        <p:nvSpPr>
          <p:cNvPr id="12" name="Isosceles Triangle 22"/>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 Placeholder 3"/>
          <p:cNvSpPr>
            <a:spLocks noGrp="1"/>
          </p:cNvSpPr>
          <p:nvPr>
            <p:ph type="body" sz="quarter" idx="13"/>
          </p:nvPr>
        </p:nvSpPr>
        <p:spPr>
          <a:xfrm>
            <a:off x="4371483" y="2012301"/>
            <a:ext cx="3707389"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6" name="Text Placeholder 3"/>
          <p:cNvSpPr>
            <a:spLocks noGrp="1"/>
          </p:cNvSpPr>
          <p:nvPr>
            <p:ph type="body" sz="quarter" idx="14"/>
          </p:nvPr>
        </p:nvSpPr>
        <p:spPr>
          <a:xfrm>
            <a:off x="1073814" y="3885082"/>
            <a:ext cx="7005056" cy="1217272"/>
          </a:xfrm>
          <a:prstGeom prst="rect">
            <a:avLst/>
          </a:prstGeom>
        </p:spPr>
        <p:txBody>
          <a:bodyPr vert="horz" lIns="0" tIns="0" rIns="0" bIns="0"/>
          <a:lstStyle>
            <a:lvl1pPr marL="0" indent="0">
              <a:spcBef>
                <a:spcPts val="0"/>
              </a:spcBef>
              <a:buFontTx/>
              <a:buNone/>
              <a:defRPr sz="11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smtClean="0"/>
              <a:t>Click to edit Master text styles</a:t>
            </a:r>
          </a:p>
        </p:txBody>
      </p:sp>
      <p:sp>
        <p:nvSpPr>
          <p:cNvPr id="18" name="Text Placeholder 3"/>
          <p:cNvSpPr>
            <a:spLocks noGrp="1"/>
          </p:cNvSpPr>
          <p:nvPr>
            <p:ph type="body" sz="quarter" idx="15"/>
          </p:nvPr>
        </p:nvSpPr>
        <p:spPr>
          <a:xfrm>
            <a:off x="1073814" y="2009778"/>
            <a:ext cx="3153712" cy="1650186"/>
          </a:xfrm>
          <a:prstGeom prst="rect">
            <a:avLst/>
          </a:prstGeom>
        </p:spPr>
        <p:txBody>
          <a:bodyPr vert="horz" lIns="0" tIns="0" rIns="0" bIns="0" anchor="b" anchorCtr="0"/>
          <a:lstStyle>
            <a:lvl1pPr marL="0" indent="0" algn="l">
              <a:lnSpc>
                <a:spcPct val="100000"/>
              </a:lnSpc>
              <a:spcBef>
                <a:spcPts val="0"/>
              </a:spcBef>
              <a:buFontTx/>
              <a:buNone/>
              <a:defRPr sz="13500" baseline="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4"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15" name="Slide Number Placeholder 5"/>
          <p:cNvSpPr>
            <a:spLocks noGrp="1"/>
          </p:cNvSpPr>
          <p:nvPr>
            <p:ph type="sldNum" sz="quarter" idx="16"/>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B7874CE4-C3F8-445B-A057-B79D37DB5D16}"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5" name="Picture 2"/>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7" name="Title 1"/>
          <p:cNvSpPr>
            <a:spLocks noGrp="1"/>
          </p:cNvSpPr>
          <p:nvPr>
            <p:ph type="ctrTitle"/>
          </p:nvPr>
        </p:nvSpPr>
        <p:spPr>
          <a:xfrm>
            <a:off x="355586" y="2147997"/>
            <a:ext cx="8448466" cy="515156"/>
          </a:xfrm>
          <a:prstGeom prst="rect">
            <a:avLst/>
          </a:prstGeom>
        </p:spPr>
        <p:txBody>
          <a:bodyPr wrap="square" lIns="0" tIns="0" rIns="0" bIns="0"/>
          <a:lstStyle>
            <a:lvl1pPr marL="0" algn="l">
              <a:lnSpc>
                <a:spcPct val="80000"/>
              </a:lnSpc>
              <a:spcBef>
                <a:spcPts val="0"/>
              </a:spcBef>
              <a:spcAft>
                <a:spcPts val="0"/>
              </a:spcAft>
              <a:defRPr sz="4000" b="0" i="0">
                <a:solidFill>
                  <a:srgbClr val="393939"/>
                </a:solidFill>
                <a:latin typeface="+mn-lt"/>
                <a:cs typeface="Calibri Light"/>
              </a:defRPr>
            </a:lvl1pPr>
          </a:lstStyle>
          <a:p>
            <a:r>
              <a:rPr lang="en-US" dirty="0" smtClean="0"/>
              <a:t>Click to edit Master title style</a:t>
            </a:r>
            <a:endParaRPr lang="en-US" dirty="0"/>
          </a:p>
        </p:txBody>
      </p:sp>
      <p:sp>
        <p:nvSpPr>
          <p:cNvPr id="10" name="Text Placeholder 3"/>
          <p:cNvSpPr>
            <a:spLocks noGrp="1"/>
          </p:cNvSpPr>
          <p:nvPr>
            <p:ph type="body" sz="quarter" idx="13"/>
          </p:nvPr>
        </p:nvSpPr>
        <p:spPr>
          <a:xfrm>
            <a:off x="355586" y="2732426"/>
            <a:ext cx="8448466" cy="466068"/>
          </a:xfrm>
          <a:prstGeom prst="rect">
            <a:avLst/>
          </a:prstGeom>
        </p:spPr>
        <p:txBody>
          <a:bodyPr vert="horz" lIns="0" tIns="0" rIns="0" bIns="0"/>
          <a:lstStyle>
            <a:lvl1pPr marL="0" indent="0">
              <a:spcBef>
                <a:spcPts val="0"/>
              </a:spcBef>
              <a:buFontTx/>
              <a:buNone/>
              <a:defRPr sz="2300" baseline="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4" name="Text Placeholder 3"/>
          <p:cNvSpPr>
            <a:spLocks noGrp="1"/>
          </p:cNvSpPr>
          <p:nvPr>
            <p:ph type="body" sz="quarter" idx="14"/>
          </p:nvPr>
        </p:nvSpPr>
        <p:spPr>
          <a:xfrm>
            <a:off x="355586" y="3394366"/>
            <a:ext cx="8448466" cy="277089"/>
          </a:xfrm>
          <a:prstGeom prst="rect">
            <a:avLst/>
          </a:prstGeom>
        </p:spPr>
        <p:txBody>
          <a:bodyPr vert="horz" lIns="0" tIns="0" rIns="0" bIns="0"/>
          <a:lstStyle>
            <a:lvl1pPr marL="0" indent="0">
              <a:spcBef>
                <a:spcPts val="0"/>
              </a:spcBef>
              <a:buFontTx/>
              <a:buNone/>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Title Slide">
    <p:spTree>
      <p:nvGrpSpPr>
        <p:cNvPr id="1" name=""/>
        <p:cNvGrpSpPr/>
        <p:nvPr/>
      </p:nvGrpSpPr>
      <p:grpSpPr>
        <a:xfrm>
          <a:off x="0" y="0"/>
          <a:ext cx="0" cy="0"/>
          <a:chOff x="0" y="0"/>
          <a:chExt cx="0" cy="0"/>
        </a:xfrm>
      </p:grpSpPr>
      <p:pic>
        <p:nvPicPr>
          <p:cNvPr id="4" name="Picture 1"/>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Picture 11" descr="WorldPay LockUp Colour RGB.png"/>
          <p:cNvPicPr>
            <a:picLocks noChangeAspect="1"/>
          </p:cNvPicPr>
          <p:nvPr/>
        </p:nvPicPr>
        <p:blipFill>
          <a:blip r:embed="rId3"/>
          <a:srcRect/>
          <a:stretch>
            <a:fillRect/>
          </a:stretch>
        </p:blipFill>
        <p:spPr bwMode="auto">
          <a:xfrm>
            <a:off x="355600" y="1128713"/>
            <a:ext cx="2143125" cy="407987"/>
          </a:xfrm>
          <a:prstGeom prst="rect">
            <a:avLst/>
          </a:prstGeom>
          <a:noFill/>
          <a:ln w="9525">
            <a:noFill/>
            <a:miter lim="800000"/>
            <a:headEnd/>
            <a:tailEnd/>
          </a:ln>
        </p:spPr>
      </p:pic>
      <p:sp>
        <p:nvSpPr>
          <p:cNvPr id="6" name="TextBox 21"/>
          <p:cNvSpPr txBox="1"/>
          <p:nvPr/>
        </p:nvSpPr>
        <p:spPr>
          <a:xfrm>
            <a:off x="355600" y="1952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2014. All rights reserved.</a:t>
            </a:r>
          </a:p>
        </p:txBody>
      </p:sp>
      <p:sp>
        <p:nvSpPr>
          <p:cNvPr id="14" name="Title 1"/>
          <p:cNvSpPr>
            <a:spLocks noGrp="1"/>
          </p:cNvSpPr>
          <p:nvPr>
            <p:ph type="ctrTitle"/>
          </p:nvPr>
        </p:nvSpPr>
        <p:spPr>
          <a:xfrm>
            <a:off x="355586" y="2232662"/>
            <a:ext cx="8448466" cy="1338732"/>
          </a:xfrm>
          <a:prstGeom prst="rect">
            <a:avLst/>
          </a:prstGeom>
        </p:spPr>
        <p:txBody>
          <a:bodyPr wrap="square" lIns="0" tIns="0" rIns="0" bIns="0"/>
          <a:lstStyle>
            <a:lvl1pPr marL="0" algn="l">
              <a:lnSpc>
                <a:spcPct val="100000"/>
              </a:lnSpc>
              <a:spcBef>
                <a:spcPts val="0"/>
              </a:spcBef>
              <a:spcAft>
                <a:spcPts val="0"/>
              </a:spcAft>
              <a:defRPr sz="4000" b="0" i="0">
                <a:solidFill>
                  <a:schemeClr val="tx2"/>
                </a:solidFill>
                <a:latin typeface="+mn-lt"/>
                <a:cs typeface="Calibri Light"/>
              </a:defRPr>
            </a:lvl1pPr>
          </a:lstStyle>
          <a:p>
            <a:r>
              <a:rPr lang="en-US" dirty="0" smtClean="0"/>
              <a:t>Click to edit Master title style</a:t>
            </a:r>
            <a:endParaRPr lang="en-US" dirty="0"/>
          </a:p>
        </p:txBody>
      </p:sp>
      <p:sp>
        <p:nvSpPr>
          <p:cNvPr id="15" name="Text Placeholder 3"/>
          <p:cNvSpPr>
            <a:spLocks noGrp="1"/>
          </p:cNvSpPr>
          <p:nvPr>
            <p:ph type="body" sz="quarter" idx="13"/>
          </p:nvPr>
        </p:nvSpPr>
        <p:spPr>
          <a:xfrm>
            <a:off x="355586" y="3698537"/>
            <a:ext cx="8448466" cy="709209"/>
          </a:xfrm>
          <a:prstGeom prst="rect">
            <a:avLst/>
          </a:prstGeom>
        </p:spPr>
        <p:txBody>
          <a:bodyPr vert="horz" lIns="0" tIns="0" rIns="0" bIns="0"/>
          <a:lstStyle>
            <a:lvl1pPr marL="0" indent="0">
              <a:spcBef>
                <a:spcPts val="0"/>
              </a:spcBef>
              <a:buFontTx/>
              <a:buNone/>
              <a:defRPr sz="2300">
                <a:solidFill>
                  <a:schemeClr val="tx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7" name="Slide Number Placeholder 5"/>
          <p:cNvSpPr>
            <a:spLocks noGrp="1"/>
          </p:cNvSpPr>
          <p:nvPr>
            <p:ph type="sldNum" sz="quarter" idx="14"/>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75593F5B-84A4-4922-8674-096064D60B95}"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Title Slide">
    <p:spTree>
      <p:nvGrpSpPr>
        <p:cNvPr id="1" name=""/>
        <p:cNvGrpSpPr/>
        <p:nvPr/>
      </p:nvGrpSpPr>
      <p:grpSpPr>
        <a:xfrm>
          <a:off x="0" y="0"/>
          <a:ext cx="0" cy="0"/>
          <a:chOff x="0" y="0"/>
          <a:chExt cx="0" cy="0"/>
        </a:xfrm>
      </p:grpSpPr>
      <p:pic>
        <p:nvPicPr>
          <p:cNvPr id="5" name="Picture 2"/>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TextBox 16"/>
          <p:cNvSpPr txBox="1"/>
          <p:nvPr/>
        </p:nvSpPr>
        <p:spPr>
          <a:xfrm>
            <a:off x="355600" y="1952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2014. All rights reserved.</a:t>
            </a:r>
          </a:p>
        </p:txBody>
      </p:sp>
      <p:pic>
        <p:nvPicPr>
          <p:cNvPr id="7" name="Picture 7" descr="WorldPay LockUp Colour RGB.png"/>
          <p:cNvPicPr>
            <a:picLocks noChangeAspect="1"/>
          </p:cNvPicPr>
          <p:nvPr/>
        </p:nvPicPr>
        <p:blipFill>
          <a:blip r:embed="rId3"/>
          <a:srcRect/>
          <a:stretch>
            <a:fillRect/>
          </a:stretch>
        </p:blipFill>
        <p:spPr bwMode="auto">
          <a:xfrm>
            <a:off x="355600" y="1128713"/>
            <a:ext cx="2143125" cy="407987"/>
          </a:xfrm>
          <a:prstGeom prst="rect">
            <a:avLst/>
          </a:prstGeom>
          <a:noFill/>
          <a:ln w="9525">
            <a:noFill/>
            <a:miter lim="800000"/>
            <a:headEnd/>
            <a:tailEnd/>
          </a:ln>
        </p:spPr>
      </p:pic>
      <p:sp>
        <p:nvSpPr>
          <p:cNvPr id="13" name="Title 1"/>
          <p:cNvSpPr>
            <a:spLocks noGrp="1"/>
          </p:cNvSpPr>
          <p:nvPr>
            <p:ph type="ctrTitle"/>
          </p:nvPr>
        </p:nvSpPr>
        <p:spPr>
          <a:xfrm>
            <a:off x="355588" y="1988438"/>
            <a:ext cx="8435297" cy="929407"/>
          </a:xfrm>
          <a:prstGeom prst="rect">
            <a:avLst/>
          </a:prstGeom>
        </p:spPr>
        <p:txBody>
          <a:bodyPr wrap="square" lIns="0" tIns="0" rIns="0" bIns="0"/>
          <a:lstStyle>
            <a:lvl1pPr algn="l">
              <a:defRPr sz="4900" b="0" i="0">
                <a:solidFill>
                  <a:schemeClr val="tx2"/>
                </a:solidFill>
                <a:latin typeface="+mn-lt"/>
                <a:cs typeface="Calibri Light"/>
              </a:defRPr>
            </a:lvl1pPr>
          </a:lstStyle>
          <a:p>
            <a:r>
              <a:rPr lang="en-US" dirty="0" smtClean="0"/>
              <a:t>Click to edit Master title style</a:t>
            </a:r>
            <a:endParaRPr lang="en-US" dirty="0"/>
          </a:p>
        </p:txBody>
      </p:sp>
      <p:sp>
        <p:nvSpPr>
          <p:cNvPr id="14" name="Text Placeholder 3"/>
          <p:cNvSpPr>
            <a:spLocks noGrp="1"/>
          </p:cNvSpPr>
          <p:nvPr>
            <p:ph type="body" sz="quarter" idx="14"/>
          </p:nvPr>
        </p:nvSpPr>
        <p:spPr>
          <a:xfrm>
            <a:off x="355588" y="3035081"/>
            <a:ext cx="2517958" cy="1321403"/>
          </a:xfrm>
          <a:prstGeom prst="rect">
            <a:avLst/>
          </a:prstGeom>
        </p:spPr>
        <p:txBody>
          <a:bodyPr vert="horz" lIns="0" tIns="0" rIns="0" bIns="0"/>
          <a:lstStyle>
            <a:lvl1pPr marL="0" marR="0" indent="0" algn="l" defTabSz="457065" rtl="0" eaLnBrk="1" fontAlgn="auto" latinLnBrk="0" hangingPunct="1">
              <a:lnSpc>
                <a:spcPct val="100000"/>
              </a:lnSpc>
              <a:spcBef>
                <a:spcPts val="0"/>
              </a:spcBef>
              <a:spcAft>
                <a:spcPts val="0"/>
              </a:spcAft>
              <a:buClrTx/>
              <a:buSzTx/>
              <a:buFontTx/>
              <a:buNone/>
              <a:tabLst/>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a:p>
        </p:txBody>
      </p:sp>
      <p:sp>
        <p:nvSpPr>
          <p:cNvPr id="15" name="Text Placeholder 3"/>
          <p:cNvSpPr>
            <a:spLocks noGrp="1"/>
          </p:cNvSpPr>
          <p:nvPr>
            <p:ph type="body" sz="quarter" idx="15"/>
          </p:nvPr>
        </p:nvSpPr>
        <p:spPr>
          <a:xfrm>
            <a:off x="3003921" y="3035082"/>
            <a:ext cx="2517958" cy="1321402"/>
          </a:xfrm>
          <a:prstGeom prst="rect">
            <a:avLst/>
          </a:prstGeom>
        </p:spPr>
        <p:txBody>
          <a:bodyPr vert="horz" lIns="0" tIns="0" rIns="0" bIns="0"/>
          <a:lstStyle>
            <a:lvl1pPr marL="0" indent="0">
              <a:spcBef>
                <a:spcPts val="0"/>
              </a:spcBef>
              <a:buFontTx/>
              <a:buNone/>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8_Title Slide">
    <p:spTree>
      <p:nvGrpSpPr>
        <p:cNvPr id="1" name=""/>
        <p:cNvGrpSpPr/>
        <p:nvPr/>
      </p:nvGrpSpPr>
      <p:grpSpPr>
        <a:xfrm>
          <a:off x="0" y="0"/>
          <a:ext cx="0" cy="0"/>
          <a:chOff x="0" y="0"/>
          <a:chExt cx="0" cy="0"/>
        </a:xfrm>
      </p:grpSpPr>
      <p:pic>
        <p:nvPicPr>
          <p:cNvPr id="6" name="Picture 4" descr="PPT Backgrounds Page 3.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7" name="TextBox 9"/>
          <p:cNvSpPr txBox="1"/>
          <p:nvPr/>
        </p:nvSpPr>
        <p:spPr>
          <a:xfrm>
            <a:off x="355600" y="1952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2014. All rights reserved.</a:t>
            </a:r>
          </a:p>
        </p:txBody>
      </p:sp>
      <p:pic>
        <p:nvPicPr>
          <p:cNvPr id="10" name="Picture 12" descr="WorldPay LockUp Colour RGB.png"/>
          <p:cNvPicPr>
            <a:picLocks noChangeAspect="1"/>
          </p:cNvPicPr>
          <p:nvPr/>
        </p:nvPicPr>
        <p:blipFill>
          <a:blip r:embed="rId3"/>
          <a:srcRect/>
          <a:stretch>
            <a:fillRect/>
          </a:stretch>
        </p:blipFill>
        <p:spPr bwMode="auto">
          <a:xfrm>
            <a:off x="355600" y="704850"/>
            <a:ext cx="2143125" cy="407988"/>
          </a:xfrm>
          <a:prstGeom prst="rect">
            <a:avLst/>
          </a:prstGeom>
          <a:noFill/>
          <a:ln w="9525">
            <a:noFill/>
            <a:miter lim="800000"/>
            <a:headEnd/>
            <a:tailEnd/>
          </a:ln>
        </p:spPr>
      </p:pic>
      <p:sp>
        <p:nvSpPr>
          <p:cNvPr id="15" name="Picture Placeholder 3"/>
          <p:cNvSpPr>
            <a:spLocks noGrp="1"/>
          </p:cNvSpPr>
          <p:nvPr>
            <p:ph type="pic" sz="quarter" idx="11"/>
          </p:nvPr>
        </p:nvSpPr>
        <p:spPr>
          <a:xfrm>
            <a:off x="0" y="3422650"/>
            <a:ext cx="9144000" cy="3435350"/>
          </a:xfrm>
          <a:prstGeom prst="rect">
            <a:avLst/>
          </a:prstGeom>
        </p:spPr>
        <p:txBody>
          <a:bodyPr/>
          <a:lstStyle/>
          <a:p>
            <a:pPr lvl="0"/>
            <a:r>
              <a:rPr lang="en-US" noProof="0" smtClean="0"/>
              <a:t>Click icon to add picture</a:t>
            </a:r>
            <a:endParaRPr lang="en-US" noProof="0"/>
          </a:p>
        </p:txBody>
      </p:sp>
      <p:sp>
        <p:nvSpPr>
          <p:cNvPr id="8" name="Title 1"/>
          <p:cNvSpPr>
            <a:spLocks noGrp="1"/>
          </p:cNvSpPr>
          <p:nvPr>
            <p:ph type="ctrTitle"/>
          </p:nvPr>
        </p:nvSpPr>
        <p:spPr>
          <a:xfrm>
            <a:off x="355586" y="1686178"/>
            <a:ext cx="5794293" cy="515156"/>
          </a:xfrm>
          <a:prstGeom prst="rect">
            <a:avLst/>
          </a:prstGeom>
        </p:spPr>
        <p:txBody>
          <a:bodyPr wrap="square" lIns="0" tIns="0" rIns="0" bIns="0"/>
          <a:lstStyle>
            <a:lvl1pPr marL="0" algn="l">
              <a:lnSpc>
                <a:spcPct val="80000"/>
              </a:lnSpc>
              <a:spcBef>
                <a:spcPts val="0"/>
              </a:spcBef>
              <a:spcAft>
                <a:spcPts val="0"/>
              </a:spcAft>
              <a:defRPr sz="3000" b="0" i="0">
                <a:solidFill>
                  <a:srgbClr val="393939"/>
                </a:solidFill>
                <a:latin typeface="+mn-lt"/>
                <a:cs typeface="Calibri Light"/>
              </a:defRPr>
            </a:lvl1pPr>
          </a:lstStyle>
          <a:p>
            <a:r>
              <a:rPr lang="en-US" dirty="0" smtClean="0"/>
              <a:t>Click to edit Master title style</a:t>
            </a:r>
            <a:endParaRPr lang="en-US" dirty="0"/>
          </a:p>
        </p:txBody>
      </p:sp>
      <p:sp>
        <p:nvSpPr>
          <p:cNvPr id="9" name="Text Placeholder 3"/>
          <p:cNvSpPr>
            <a:spLocks noGrp="1"/>
          </p:cNvSpPr>
          <p:nvPr>
            <p:ph type="body" sz="quarter" idx="13"/>
          </p:nvPr>
        </p:nvSpPr>
        <p:spPr>
          <a:xfrm>
            <a:off x="355586" y="2216729"/>
            <a:ext cx="5794293" cy="392544"/>
          </a:xfrm>
          <a:prstGeom prst="rect">
            <a:avLst/>
          </a:prstGeom>
        </p:spPr>
        <p:txBody>
          <a:bodyPr vert="horz" lIns="0" tIns="0" rIns="0" bIns="0"/>
          <a:lstStyle>
            <a:lvl1pPr marL="0" indent="0">
              <a:spcBef>
                <a:spcPts val="0"/>
              </a:spcBef>
              <a:buFontTx/>
              <a:buNone/>
              <a:defRPr sz="2300" baseline="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1" name="Text Placeholder 3"/>
          <p:cNvSpPr>
            <a:spLocks noGrp="1"/>
          </p:cNvSpPr>
          <p:nvPr>
            <p:ph type="body" sz="quarter" idx="14"/>
          </p:nvPr>
        </p:nvSpPr>
        <p:spPr>
          <a:xfrm>
            <a:off x="355586" y="2932547"/>
            <a:ext cx="5794293" cy="277089"/>
          </a:xfrm>
          <a:prstGeom prst="rect">
            <a:avLst/>
          </a:prstGeom>
        </p:spPr>
        <p:txBody>
          <a:bodyPr vert="horz" lIns="0" tIns="0" rIns="0" bIns="0"/>
          <a:lstStyle>
            <a:lvl1pPr marL="0" indent="0">
              <a:spcBef>
                <a:spcPts val="0"/>
              </a:spcBef>
              <a:buFontTx/>
              <a:buNone/>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5_Title Slide">
    <p:spTree>
      <p:nvGrpSpPr>
        <p:cNvPr id="1" name=""/>
        <p:cNvGrpSpPr/>
        <p:nvPr/>
      </p:nvGrpSpPr>
      <p:grpSpPr>
        <a:xfrm>
          <a:off x="0" y="0"/>
          <a:ext cx="0" cy="0"/>
          <a:chOff x="0" y="0"/>
          <a:chExt cx="0" cy="0"/>
        </a:xfrm>
      </p:grpSpPr>
      <p:sp>
        <p:nvSpPr>
          <p:cNvPr id="3" name="Rectangle 11"/>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6" name="Rectangle 14"/>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8" name="Isosceles Triangle 2"/>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3"/>
          <p:cNvSpPr/>
          <p:nvPr/>
        </p:nvSpPr>
        <p:spPr>
          <a:xfrm>
            <a:off x="0" y="0"/>
            <a:ext cx="4572000" cy="63547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Title 1"/>
          <p:cNvSpPr>
            <a:spLocks noGrp="1"/>
          </p:cNvSpPr>
          <p:nvPr>
            <p:ph type="ctrTitle"/>
          </p:nvPr>
        </p:nvSpPr>
        <p:spPr>
          <a:xfrm>
            <a:off x="355586" y="607630"/>
            <a:ext cx="3894681" cy="721571"/>
          </a:xfrm>
          <a:prstGeom prst="rect">
            <a:avLst/>
          </a:prstGeom>
          <a:ln>
            <a:noFill/>
          </a:ln>
        </p:spPr>
        <p:txBody>
          <a:bodyPr wrap="square" lIns="0" tIns="0" rIns="0" bIns="0"/>
          <a:lstStyle>
            <a:lvl1pPr algn="r">
              <a:lnSpc>
                <a:spcPct val="80000"/>
              </a:lnSpc>
              <a:defRPr sz="2200" b="0" i="0" baseline="0">
                <a:solidFill>
                  <a:schemeClr val="tx2"/>
                </a:solidFill>
                <a:latin typeface="Calibri"/>
                <a:cs typeface="Calibri"/>
              </a:defRPr>
            </a:lvl1pPr>
          </a:lstStyle>
          <a:p>
            <a:r>
              <a:rPr lang="en-US" dirty="0" smtClean="0"/>
              <a:t>Click to edit Master title style</a:t>
            </a:r>
            <a:endParaRPr lang="en-US" dirty="0"/>
          </a:p>
        </p:txBody>
      </p:sp>
      <p:sp>
        <p:nvSpPr>
          <p:cNvPr id="10" name="Slide Number Placeholder 5"/>
          <p:cNvSpPr>
            <a:spLocks noGrp="1"/>
          </p:cNvSpPr>
          <p:nvPr>
            <p:ph type="sldNum" sz="quarter" idx="10"/>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E74E9D26-8E04-4E7D-9023-91C61BE26163}"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1" descr="PPT Watermarks Grey Page 5.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Rectangle 15"/>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8" name="Rectangle 19"/>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9" name="Isosceles Triangle 21"/>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 Placeholder 3"/>
          <p:cNvSpPr>
            <a:spLocks noGrp="1"/>
          </p:cNvSpPr>
          <p:nvPr>
            <p:ph type="body" sz="quarter" idx="13"/>
          </p:nvPr>
        </p:nvSpPr>
        <p:spPr>
          <a:xfrm>
            <a:off x="355586" y="1797670"/>
            <a:ext cx="8462468" cy="3108338"/>
          </a:xfrm>
          <a:prstGeom prst="rect">
            <a:avLst/>
          </a:prstGeom>
        </p:spPr>
        <p:txBody>
          <a:bodyPr vert="horz" lIns="82088" tIns="41044" rIns="82088" bIns="41044"/>
          <a:lstStyle>
            <a:lvl1pPr marL="0" indent="0">
              <a:spcBef>
                <a:spcPts val="0"/>
              </a:spcBef>
              <a:buFontTx/>
              <a:buNone/>
              <a:defRPr sz="31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3"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12" name="Slide Number Placeholder 5"/>
          <p:cNvSpPr>
            <a:spLocks noGrp="1"/>
          </p:cNvSpPr>
          <p:nvPr>
            <p:ph type="sldNum" sz="quarter" idx="14"/>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7CD776CE-50EB-4B27-A637-9FED5084321F}"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5" name="Picture 1" descr="PPT Watermarks Grey Page 4.png"/>
          <p:cNvPicPr>
            <a:picLocks noChangeAspect="1"/>
          </p:cNvPicPr>
          <p:nvPr/>
        </p:nvPicPr>
        <p:blipFill>
          <a:blip r:embed="rId2"/>
          <a:srcRect t="-3662" b="-3662"/>
          <a:stretch>
            <a:fillRect/>
          </a:stretch>
        </p:blipFill>
        <p:spPr bwMode="auto">
          <a:xfrm>
            <a:off x="0" y="-261938"/>
            <a:ext cx="9144000" cy="6858001"/>
          </a:xfrm>
          <a:prstGeom prst="rect">
            <a:avLst/>
          </a:prstGeom>
          <a:noFill/>
          <a:ln w="9525">
            <a:noFill/>
            <a:miter lim="800000"/>
            <a:headEnd/>
            <a:tailEnd/>
          </a:ln>
        </p:spPr>
      </p:pic>
      <p:sp>
        <p:nvSpPr>
          <p:cNvPr id="6" name="Rectangle 29"/>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7" name="TextBox 30"/>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700" dirty="0" smtClean="0">
                <a:solidFill>
                  <a:srgbClr val="393939"/>
                </a:solidFill>
                <a:latin typeface="+mn-lt"/>
              </a:rPr>
              <a:t>2015. </a:t>
            </a:r>
            <a:r>
              <a:rPr lang="en-US" sz="700" dirty="0">
                <a:solidFill>
                  <a:srgbClr val="393939"/>
                </a:solidFill>
                <a:latin typeface="+mn-lt"/>
              </a:rPr>
              <a:t>All rights reserved.</a:t>
            </a:r>
          </a:p>
        </p:txBody>
      </p:sp>
      <p:pic>
        <p:nvPicPr>
          <p:cNvPr id="9" name="Picture 31" descr="WorldPay LockUp Colour RGB.png"/>
          <p:cNvPicPr>
            <a:picLocks noChangeAspect="1"/>
          </p:cNvPicPr>
          <p:nvPr/>
        </p:nvPicPr>
        <p:blipFill>
          <a:blip r:embed="rId3"/>
          <a:srcRect/>
          <a:stretch>
            <a:fillRect/>
          </a:stretch>
        </p:blipFill>
        <p:spPr bwMode="auto">
          <a:xfrm>
            <a:off x="1108075" y="6524625"/>
            <a:ext cx="1030288" cy="196850"/>
          </a:xfrm>
          <a:prstGeom prst="rect">
            <a:avLst/>
          </a:prstGeom>
          <a:noFill/>
          <a:ln w="9525">
            <a:noFill/>
            <a:miter lim="800000"/>
            <a:headEnd/>
            <a:tailEnd/>
          </a:ln>
        </p:spPr>
      </p:pic>
      <p:sp>
        <p:nvSpPr>
          <p:cNvPr id="10" name="Rectangle 32"/>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11" name="Isosceles Triangle 34"/>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TextBox 13"/>
          <p:cNvSpPr txBox="1"/>
          <p:nvPr/>
        </p:nvSpPr>
        <p:spPr>
          <a:xfrm>
            <a:off x="5527675" y="6519863"/>
            <a:ext cx="3290888" cy="190500"/>
          </a:xfrm>
          <a:prstGeom prst="rect">
            <a:avLst/>
          </a:prstGeom>
          <a:noFill/>
        </p:spPr>
        <p:txBody>
          <a:bodyPr lIns="82088" tIns="41044" rIns="82088" bIns="41044">
            <a:spAutoFit/>
          </a:bodyPr>
          <a:lstStyle/>
          <a:p>
            <a:pPr algn="r" fontAlgn="auto">
              <a:spcBef>
                <a:spcPts val="0"/>
              </a:spcBef>
              <a:spcAft>
                <a:spcPts val="0"/>
              </a:spcAft>
              <a:defRPr/>
            </a:pPr>
            <a:r>
              <a:rPr lang="en-US" sz="700" dirty="0">
                <a:solidFill>
                  <a:srgbClr val="393939"/>
                </a:solidFill>
                <a:latin typeface="+mn-lt"/>
              </a:rPr>
              <a:t>Presentation title – Date</a:t>
            </a:r>
          </a:p>
        </p:txBody>
      </p:sp>
      <p:sp>
        <p:nvSpPr>
          <p:cNvPr id="8" name="Text Placeholder 3"/>
          <p:cNvSpPr>
            <a:spLocks noGrp="1"/>
          </p:cNvSpPr>
          <p:nvPr>
            <p:ph type="body" sz="quarter" idx="13"/>
          </p:nvPr>
        </p:nvSpPr>
        <p:spPr>
          <a:xfrm>
            <a:off x="355586" y="1797670"/>
            <a:ext cx="8462468"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3" name="Text Placeholder 3"/>
          <p:cNvSpPr>
            <a:spLocks noGrp="1"/>
          </p:cNvSpPr>
          <p:nvPr>
            <p:ph type="body" sz="quarter" idx="14"/>
          </p:nvPr>
        </p:nvSpPr>
        <p:spPr>
          <a:xfrm>
            <a:off x="355589" y="3803668"/>
            <a:ext cx="8462467" cy="1217272"/>
          </a:xfrm>
          <a:prstGeom prst="rect">
            <a:avLst/>
          </a:prstGeom>
        </p:spPr>
        <p:txBody>
          <a:bodyPr vert="horz" lIns="0" tIns="0" rIns="0" bIns="0"/>
          <a:lstStyle>
            <a:lvl1pPr marL="0" indent="0">
              <a:spcBef>
                <a:spcPts val="0"/>
              </a:spcBef>
              <a:buFontTx/>
              <a:buNone/>
              <a:defRPr sz="110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smtClean="0"/>
              <a:t>Click to edit Master text styles</a:t>
            </a:r>
          </a:p>
        </p:txBody>
      </p:sp>
      <p:sp>
        <p:nvSpPr>
          <p:cNvPr id="15"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14" name="Slide Number Placeholder 5"/>
          <p:cNvSpPr>
            <a:spLocks noGrp="1"/>
          </p:cNvSpPr>
          <p:nvPr>
            <p:ph type="sldNum" sz="quarter" idx="15"/>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5C1068F7-AB32-4877-ABE0-3219D8DB96F2}"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6" name="Picture 24" descr="PPT Watermarks Grey Page 4.png"/>
          <p:cNvPicPr>
            <a:picLocks noChangeAspect="1"/>
          </p:cNvPicPr>
          <p:nvPr/>
        </p:nvPicPr>
        <p:blipFill>
          <a:blip r:embed="rId2"/>
          <a:srcRect t="-3662" b="-3662"/>
          <a:stretch>
            <a:fillRect/>
          </a:stretch>
        </p:blipFill>
        <p:spPr bwMode="auto">
          <a:xfrm>
            <a:off x="0" y="-261938"/>
            <a:ext cx="9144000" cy="6858001"/>
          </a:xfrm>
          <a:prstGeom prst="rect">
            <a:avLst/>
          </a:prstGeom>
          <a:noFill/>
          <a:ln w="9525">
            <a:noFill/>
            <a:miter lim="800000"/>
            <a:headEnd/>
            <a:tailEnd/>
          </a:ln>
        </p:spPr>
      </p:pic>
      <p:sp>
        <p:nvSpPr>
          <p:cNvPr id="7" name="Rectangle 14"/>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8" name="TextBox 16"/>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700" dirty="0" smtClean="0">
                <a:solidFill>
                  <a:srgbClr val="393939"/>
                </a:solidFill>
                <a:latin typeface="+mn-lt"/>
              </a:rPr>
              <a:t>2015. </a:t>
            </a:r>
            <a:r>
              <a:rPr lang="en-US" sz="700" dirty="0">
                <a:solidFill>
                  <a:srgbClr val="393939"/>
                </a:solidFill>
                <a:latin typeface="+mn-lt"/>
              </a:rPr>
              <a:t>All rights reserved.</a:t>
            </a:r>
          </a:p>
        </p:txBody>
      </p:sp>
      <p:pic>
        <p:nvPicPr>
          <p:cNvPr id="10" name="Picture 19" descr="WorldPay LockUp Colour RGB.png"/>
          <p:cNvPicPr>
            <a:picLocks noChangeAspect="1"/>
          </p:cNvPicPr>
          <p:nvPr/>
        </p:nvPicPr>
        <p:blipFill>
          <a:blip r:embed="rId3"/>
          <a:srcRect/>
          <a:stretch>
            <a:fillRect/>
          </a:stretch>
        </p:blipFill>
        <p:spPr bwMode="auto">
          <a:xfrm>
            <a:off x="1108075" y="6524625"/>
            <a:ext cx="1030288" cy="196850"/>
          </a:xfrm>
          <a:prstGeom prst="rect">
            <a:avLst/>
          </a:prstGeom>
          <a:noFill/>
          <a:ln w="9525">
            <a:noFill/>
            <a:miter lim="800000"/>
            <a:headEnd/>
            <a:tailEnd/>
          </a:ln>
        </p:spPr>
      </p:pic>
      <p:sp>
        <p:nvSpPr>
          <p:cNvPr id="11" name="Rectangle 20"/>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12" name="TextBox 22"/>
          <p:cNvSpPr txBox="1"/>
          <p:nvPr/>
        </p:nvSpPr>
        <p:spPr>
          <a:xfrm>
            <a:off x="5527675" y="6519863"/>
            <a:ext cx="3290888" cy="190500"/>
          </a:xfrm>
          <a:prstGeom prst="rect">
            <a:avLst/>
          </a:prstGeom>
          <a:noFill/>
        </p:spPr>
        <p:txBody>
          <a:bodyPr lIns="82088" tIns="41044" rIns="82088" bIns="41044">
            <a:spAutoFit/>
          </a:bodyPr>
          <a:lstStyle/>
          <a:p>
            <a:pPr algn="r" fontAlgn="auto">
              <a:spcBef>
                <a:spcPts val="0"/>
              </a:spcBef>
              <a:spcAft>
                <a:spcPts val="0"/>
              </a:spcAft>
              <a:defRPr/>
            </a:pPr>
            <a:r>
              <a:rPr lang="en-US" sz="700" dirty="0">
                <a:solidFill>
                  <a:srgbClr val="393939"/>
                </a:solidFill>
                <a:latin typeface="+mn-lt"/>
              </a:rPr>
              <a:t>Presentation title – Date</a:t>
            </a:r>
          </a:p>
        </p:txBody>
      </p:sp>
      <p:sp>
        <p:nvSpPr>
          <p:cNvPr id="13" name="Isosceles Triangle 26"/>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 Placeholder 3"/>
          <p:cNvSpPr>
            <a:spLocks noGrp="1"/>
          </p:cNvSpPr>
          <p:nvPr>
            <p:ph type="body" sz="quarter" idx="13"/>
          </p:nvPr>
        </p:nvSpPr>
        <p:spPr>
          <a:xfrm>
            <a:off x="355586" y="1797670"/>
            <a:ext cx="8462468"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6" name="Text Placeholder 3"/>
          <p:cNvSpPr>
            <a:spLocks noGrp="1"/>
          </p:cNvSpPr>
          <p:nvPr>
            <p:ph type="body" sz="quarter" idx="14"/>
          </p:nvPr>
        </p:nvSpPr>
        <p:spPr>
          <a:xfrm>
            <a:off x="4807001" y="3803668"/>
            <a:ext cx="4011055" cy="1217272"/>
          </a:xfrm>
          <a:prstGeom prst="rect">
            <a:avLst/>
          </a:prstGeom>
        </p:spPr>
        <p:txBody>
          <a:bodyPr vert="horz" lIns="0" tIns="16159" rIns="0" bIns="0"/>
          <a:lstStyle>
            <a:lvl1pPr marL="0" indent="0">
              <a:spcBef>
                <a:spcPts val="0"/>
              </a:spcBef>
              <a:buFontTx/>
              <a:buNone/>
              <a:defRPr sz="11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smtClean="0"/>
              <a:t>Click to edit Master text styles</a:t>
            </a:r>
          </a:p>
        </p:txBody>
      </p:sp>
      <p:sp>
        <p:nvSpPr>
          <p:cNvPr id="18" name="Text Placeholder 3"/>
          <p:cNvSpPr>
            <a:spLocks noGrp="1"/>
          </p:cNvSpPr>
          <p:nvPr>
            <p:ph type="body" sz="quarter" idx="15"/>
          </p:nvPr>
        </p:nvSpPr>
        <p:spPr>
          <a:xfrm>
            <a:off x="355588" y="3803668"/>
            <a:ext cx="4095827" cy="1217272"/>
          </a:xfrm>
          <a:prstGeom prst="rect">
            <a:avLst/>
          </a:prstGeom>
        </p:spPr>
        <p:txBody>
          <a:bodyPr vert="horz" lIns="0" tIns="0" rIns="0" bIns="0"/>
          <a:lstStyle>
            <a:lvl1pPr marL="0" indent="0">
              <a:lnSpc>
                <a:spcPct val="100000"/>
              </a:lnSpc>
              <a:spcBef>
                <a:spcPts val="0"/>
              </a:spcBef>
              <a:spcAft>
                <a:spcPts val="0"/>
              </a:spcAft>
              <a:buFontTx/>
              <a:buNone/>
              <a:defRPr sz="1600" kern="1200" spc="0" baseline="0">
                <a:solidFill>
                  <a:schemeClr val="accent4"/>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smtClean="0"/>
              <a:t>Click to edit Master text styles</a:t>
            </a:r>
          </a:p>
        </p:txBody>
      </p:sp>
      <p:sp>
        <p:nvSpPr>
          <p:cNvPr id="14"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15" name="Slide Number Placeholder 5"/>
          <p:cNvSpPr>
            <a:spLocks noGrp="1"/>
          </p:cNvSpPr>
          <p:nvPr>
            <p:ph type="sldNum" sz="quarter" idx="16"/>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DFD0D37C-1B75-4B0F-B829-BDCD51726511}"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5" name="Rectangle 14"/>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6" name="TextBox 16"/>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600" kern="1200" dirty="0" smtClean="0">
                <a:solidFill>
                  <a:srgbClr val="393939"/>
                </a:solidFill>
                <a:latin typeface="Arial" charset="0"/>
                <a:ea typeface="+mn-ea"/>
                <a:cs typeface="+mn-cs"/>
              </a:rPr>
              <a:t>2015</a:t>
            </a:r>
            <a:r>
              <a:rPr lang="en-US" sz="700" dirty="0" smtClean="0">
                <a:solidFill>
                  <a:srgbClr val="393939"/>
                </a:solidFill>
                <a:latin typeface="+mn-lt"/>
              </a:rPr>
              <a:t>. </a:t>
            </a:r>
            <a:r>
              <a:rPr lang="en-US" sz="700" dirty="0">
                <a:solidFill>
                  <a:srgbClr val="393939"/>
                </a:solidFill>
                <a:latin typeface="+mn-lt"/>
              </a:rPr>
              <a:t>All rights reserved.</a:t>
            </a:r>
          </a:p>
        </p:txBody>
      </p:sp>
      <p:pic>
        <p:nvPicPr>
          <p:cNvPr id="7" name="Picture 17" descr="WorldPay LockUp Colour RGB.png"/>
          <p:cNvPicPr>
            <a:picLocks noChangeAspect="1"/>
          </p:cNvPicPr>
          <p:nvPr/>
        </p:nvPicPr>
        <p:blipFill>
          <a:blip r:embed="rId2"/>
          <a:srcRect/>
          <a:stretch>
            <a:fillRect/>
          </a:stretch>
        </p:blipFill>
        <p:spPr bwMode="auto">
          <a:xfrm>
            <a:off x="1108075" y="6524625"/>
            <a:ext cx="1030288" cy="196850"/>
          </a:xfrm>
          <a:prstGeom prst="rect">
            <a:avLst/>
          </a:prstGeom>
          <a:noFill/>
          <a:ln w="9525">
            <a:noFill/>
            <a:miter lim="800000"/>
            <a:headEnd/>
            <a:tailEnd/>
          </a:ln>
        </p:spPr>
      </p:pic>
      <p:sp>
        <p:nvSpPr>
          <p:cNvPr id="8" name="Rectangle 19"/>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10" name="TextBox 22"/>
          <p:cNvSpPr txBox="1"/>
          <p:nvPr/>
        </p:nvSpPr>
        <p:spPr>
          <a:xfrm>
            <a:off x="5527675" y="6519863"/>
            <a:ext cx="3290888" cy="190500"/>
          </a:xfrm>
          <a:prstGeom prst="rect">
            <a:avLst/>
          </a:prstGeom>
          <a:noFill/>
        </p:spPr>
        <p:txBody>
          <a:bodyPr lIns="82088" tIns="41044" rIns="82088" bIns="41044">
            <a:spAutoFit/>
          </a:bodyPr>
          <a:lstStyle/>
          <a:p>
            <a:pPr algn="r" fontAlgn="auto">
              <a:spcBef>
                <a:spcPts val="0"/>
              </a:spcBef>
              <a:spcAft>
                <a:spcPts val="0"/>
              </a:spcAft>
              <a:defRPr/>
            </a:pPr>
            <a:r>
              <a:rPr lang="en-US" sz="700" dirty="0">
                <a:solidFill>
                  <a:srgbClr val="393939"/>
                </a:solidFill>
                <a:latin typeface="+mn-lt"/>
              </a:rPr>
              <a:t>Presentation title – Date</a:t>
            </a:r>
          </a:p>
        </p:txBody>
      </p:sp>
      <p:sp>
        <p:nvSpPr>
          <p:cNvPr id="11" name="Isosceles Triangle 26"/>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 Placeholder 3"/>
          <p:cNvSpPr>
            <a:spLocks noGrp="1"/>
          </p:cNvSpPr>
          <p:nvPr>
            <p:ph type="body" sz="quarter" idx="13"/>
          </p:nvPr>
        </p:nvSpPr>
        <p:spPr>
          <a:xfrm>
            <a:off x="355586" y="1797670"/>
            <a:ext cx="8462468"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3" name="Text Placeholder 3"/>
          <p:cNvSpPr>
            <a:spLocks noGrp="1"/>
          </p:cNvSpPr>
          <p:nvPr>
            <p:ph type="body" sz="quarter" idx="14"/>
          </p:nvPr>
        </p:nvSpPr>
        <p:spPr>
          <a:xfrm>
            <a:off x="355589" y="3761508"/>
            <a:ext cx="4003637" cy="1417458"/>
          </a:xfrm>
          <a:prstGeom prst="rect">
            <a:avLst/>
          </a:prstGeom>
        </p:spPr>
        <p:txBody>
          <a:bodyPr vert="horz" lIns="0" tIns="0" rIns="0" bIns="0"/>
          <a:lstStyle>
            <a:lvl1pPr marL="307829" indent="-307829">
              <a:spcBef>
                <a:spcPts val="0"/>
              </a:spcBef>
              <a:buClr>
                <a:schemeClr val="tx2"/>
              </a:buClr>
              <a:buFont typeface="Arial"/>
              <a:buChar char="•"/>
              <a:defRPr sz="18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4"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12" name="Slide Number Placeholder 5"/>
          <p:cNvSpPr>
            <a:spLocks noGrp="1"/>
          </p:cNvSpPr>
          <p:nvPr>
            <p:ph type="sldNum" sz="quarter" idx="15"/>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0A43BBEB-30B8-44A9-BE04-FDB90EBDF170}"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9_Title Slide">
    <p:spTree>
      <p:nvGrpSpPr>
        <p:cNvPr id="1" name=""/>
        <p:cNvGrpSpPr/>
        <p:nvPr/>
      </p:nvGrpSpPr>
      <p:grpSpPr>
        <a:xfrm>
          <a:off x="0" y="0"/>
          <a:ext cx="0" cy="0"/>
          <a:chOff x="0" y="0"/>
          <a:chExt cx="0" cy="0"/>
        </a:xfrm>
      </p:grpSpPr>
      <p:sp>
        <p:nvSpPr>
          <p:cNvPr id="6" name="Rectangle 16"/>
          <p:cNvSpPr/>
          <p:nvPr/>
        </p:nvSpPr>
        <p:spPr>
          <a:xfrm>
            <a:off x="0" y="6400800"/>
            <a:ext cx="9144000" cy="4635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7" name="TextBox 17"/>
          <p:cNvSpPr txBox="1"/>
          <p:nvPr/>
        </p:nvSpPr>
        <p:spPr>
          <a:xfrm>
            <a:off x="2225675" y="6519863"/>
            <a:ext cx="3290888" cy="190500"/>
          </a:xfrm>
          <a:prstGeom prst="rect">
            <a:avLst/>
          </a:prstGeom>
          <a:noFill/>
        </p:spPr>
        <p:txBody>
          <a:bodyPr lIns="82088" tIns="41044" rIns="82088" bIns="41044">
            <a:spAutoFit/>
          </a:bodyPr>
          <a:lstStyle/>
          <a:p>
            <a:pPr fontAlgn="auto">
              <a:spcBef>
                <a:spcPts val="0"/>
              </a:spcBef>
              <a:spcAft>
                <a:spcPts val="0"/>
              </a:spcAft>
              <a:defRPr/>
            </a:pPr>
            <a:r>
              <a:rPr lang="en-US" sz="700" dirty="0">
                <a:solidFill>
                  <a:srgbClr val="393939"/>
                </a:solidFill>
                <a:latin typeface="+mn-lt"/>
              </a:rPr>
              <a:t>© Worldpay </a:t>
            </a:r>
            <a:r>
              <a:rPr lang="en-US" sz="600" kern="1200" dirty="0" smtClean="0">
                <a:solidFill>
                  <a:srgbClr val="393939"/>
                </a:solidFill>
                <a:latin typeface="Arial" charset="0"/>
                <a:ea typeface="+mn-ea"/>
                <a:cs typeface="+mn-cs"/>
              </a:rPr>
              <a:t>2015</a:t>
            </a:r>
            <a:r>
              <a:rPr lang="en-US" sz="700" dirty="0" smtClean="0">
                <a:solidFill>
                  <a:srgbClr val="393939"/>
                </a:solidFill>
                <a:latin typeface="+mn-lt"/>
              </a:rPr>
              <a:t>. </a:t>
            </a:r>
            <a:r>
              <a:rPr lang="en-US" sz="700" dirty="0">
                <a:solidFill>
                  <a:srgbClr val="393939"/>
                </a:solidFill>
                <a:latin typeface="+mn-lt"/>
              </a:rPr>
              <a:t>All rights reserved.</a:t>
            </a:r>
          </a:p>
        </p:txBody>
      </p:sp>
      <p:pic>
        <p:nvPicPr>
          <p:cNvPr id="8" name="Picture 21" descr="WorldPay LockUp Colour RGB.png"/>
          <p:cNvPicPr>
            <a:picLocks noChangeAspect="1"/>
          </p:cNvPicPr>
          <p:nvPr/>
        </p:nvPicPr>
        <p:blipFill>
          <a:blip r:embed="rId2"/>
          <a:srcRect/>
          <a:stretch>
            <a:fillRect/>
          </a:stretch>
        </p:blipFill>
        <p:spPr bwMode="auto">
          <a:xfrm>
            <a:off x="1108075" y="6524625"/>
            <a:ext cx="1030288" cy="196850"/>
          </a:xfrm>
          <a:prstGeom prst="rect">
            <a:avLst/>
          </a:prstGeom>
          <a:noFill/>
          <a:ln w="9525">
            <a:noFill/>
            <a:miter lim="800000"/>
            <a:headEnd/>
            <a:tailEnd/>
          </a:ln>
        </p:spPr>
      </p:pic>
      <p:sp>
        <p:nvSpPr>
          <p:cNvPr id="10" name="Rectangle 26"/>
          <p:cNvSpPr/>
          <p:nvPr/>
        </p:nvSpPr>
        <p:spPr>
          <a:xfrm flipV="1">
            <a:off x="0" y="6354763"/>
            <a:ext cx="9144000" cy="460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fontAlgn="auto">
              <a:spcBef>
                <a:spcPts val="0"/>
              </a:spcBef>
              <a:spcAft>
                <a:spcPts val="0"/>
              </a:spcAft>
              <a:defRPr/>
            </a:pPr>
            <a:endParaRPr lang="en-US" dirty="0"/>
          </a:p>
        </p:txBody>
      </p:sp>
      <p:sp>
        <p:nvSpPr>
          <p:cNvPr id="12" name="TextBox 27"/>
          <p:cNvSpPr txBox="1"/>
          <p:nvPr/>
        </p:nvSpPr>
        <p:spPr>
          <a:xfrm>
            <a:off x="5527675" y="6519863"/>
            <a:ext cx="3290888" cy="190500"/>
          </a:xfrm>
          <a:prstGeom prst="rect">
            <a:avLst/>
          </a:prstGeom>
          <a:noFill/>
        </p:spPr>
        <p:txBody>
          <a:bodyPr lIns="82088" tIns="41044" rIns="82088" bIns="41044">
            <a:spAutoFit/>
          </a:bodyPr>
          <a:lstStyle/>
          <a:p>
            <a:pPr algn="r" fontAlgn="auto">
              <a:spcBef>
                <a:spcPts val="0"/>
              </a:spcBef>
              <a:spcAft>
                <a:spcPts val="0"/>
              </a:spcAft>
              <a:defRPr/>
            </a:pPr>
            <a:r>
              <a:rPr lang="en-US" sz="700" dirty="0">
                <a:solidFill>
                  <a:srgbClr val="393939"/>
                </a:solidFill>
                <a:latin typeface="+mn-lt"/>
              </a:rPr>
              <a:t>Presentation title – Date</a:t>
            </a:r>
          </a:p>
        </p:txBody>
      </p:sp>
      <p:sp>
        <p:nvSpPr>
          <p:cNvPr id="13" name="Isosceles Triangle 28"/>
          <p:cNvSpPr/>
          <p:nvPr/>
        </p:nvSpPr>
        <p:spPr>
          <a:xfrm rot="10800000">
            <a:off x="4473575" y="6400800"/>
            <a:ext cx="204788" cy="10160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 Placeholder 3"/>
          <p:cNvSpPr>
            <a:spLocks noGrp="1"/>
          </p:cNvSpPr>
          <p:nvPr>
            <p:ph type="body" sz="quarter" idx="13"/>
          </p:nvPr>
        </p:nvSpPr>
        <p:spPr>
          <a:xfrm>
            <a:off x="355586" y="1388534"/>
            <a:ext cx="4114814" cy="4859866"/>
          </a:xfrm>
          <a:prstGeom prst="rect">
            <a:avLst/>
          </a:prstGeom>
        </p:spPr>
        <p:txBody>
          <a:bodyPr vert="horz" lIns="0" tIns="0" rIns="0" bIns="0"/>
          <a:lstStyle>
            <a:lvl1pPr marL="0" indent="0">
              <a:spcBef>
                <a:spcPts val="0"/>
              </a:spcBef>
              <a:buFontTx/>
              <a:buNone/>
              <a:defRPr sz="18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1" name="Picture Placeholder 3"/>
          <p:cNvSpPr>
            <a:spLocks noGrp="1"/>
          </p:cNvSpPr>
          <p:nvPr>
            <p:ph type="pic" sz="quarter" idx="11"/>
          </p:nvPr>
        </p:nvSpPr>
        <p:spPr>
          <a:xfrm>
            <a:off x="4572000" y="1388532"/>
            <a:ext cx="4246054" cy="4120445"/>
          </a:xfrm>
          <a:prstGeom prst="rect">
            <a:avLst/>
          </a:prstGeom>
        </p:spPr>
        <p:txBody>
          <a:bodyPr/>
          <a:lstStyle/>
          <a:p>
            <a:pPr lvl="0"/>
            <a:r>
              <a:rPr lang="en-US" noProof="0" smtClean="0"/>
              <a:t>Click icon to add picture</a:t>
            </a:r>
            <a:endParaRPr lang="en-US" noProof="0"/>
          </a:p>
        </p:txBody>
      </p:sp>
      <p:sp>
        <p:nvSpPr>
          <p:cNvPr id="14" name="Text Placeholder 3"/>
          <p:cNvSpPr>
            <a:spLocks noGrp="1"/>
          </p:cNvSpPr>
          <p:nvPr>
            <p:ph type="body" sz="quarter" idx="14"/>
          </p:nvPr>
        </p:nvSpPr>
        <p:spPr>
          <a:xfrm>
            <a:off x="4572000" y="5600967"/>
            <a:ext cx="2065867" cy="647433"/>
          </a:xfrm>
          <a:prstGeom prst="rect">
            <a:avLst/>
          </a:prstGeom>
        </p:spPr>
        <p:txBody>
          <a:bodyPr vert="horz" lIns="0" tIns="0" rIns="0" bIns="0"/>
          <a:lstStyle>
            <a:lvl1pPr marL="0" indent="0">
              <a:spcBef>
                <a:spcPts val="0"/>
              </a:spcBef>
              <a:buFontTx/>
              <a:buNone/>
              <a:defRPr sz="1000">
                <a:solidFill>
                  <a:schemeClr val="tx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US" dirty="0" smtClean="0"/>
              <a:t>Click to edit Master text styles</a:t>
            </a:r>
          </a:p>
        </p:txBody>
      </p:sp>
      <p:sp>
        <p:nvSpPr>
          <p:cNvPr id="16" name="Title 1"/>
          <p:cNvSpPr>
            <a:spLocks noGrp="1"/>
          </p:cNvSpPr>
          <p:nvPr>
            <p:ph type="ctrTitle"/>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US" dirty="0" smtClean="0"/>
              <a:t>Click to edit Master title style</a:t>
            </a:r>
            <a:endParaRPr lang="en-US" dirty="0"/>
          </a:p>
        </p:txBody>
      </p:sp>
      <p:sp>
        <p:nvSpPr>
          <p:cNvPr id="15" name="Slide Number Placeholder 5"/>
          <p:cNvSpPr>
            <a:spLocks noGrp="1"/>
          </p:cNvSpPr>
          <p:nvPr>
            <p:ph type="sldNum" sz="quarter" idx="15"/>
          </p:nvPr>
        </p:nvSpPr>
        <p:spPr>
          <a:xfrm>
            <a:off x="355600" y="6537325"/>
            <a:ext cx="604838" cy="293688"/>
          </a:xfrm>
          <a:prstGeom prst="rect">
            <a:avLst/>
          </a:prstGeom>
        </p:spPr>
        <p:txBody>
          <a:bodyPr lIns="0" tIns="0" rIns="0" bIns="0"/>
          <a:lstStyle>
            <a:lvl1pPr algn="l" fontAlgn="auto">
              <a:spcBef>
                <a:spcPts val="0"/>
              </a:spcBef>
              <a:spcAft>
                <a:spcPts val="0"/>
              </a:spcAft>
              <a:defRPr sz="1000" b="1" i="0">
                <a:solidFill>
                  <a:schemeClr val="tx2"/>
                </a:solidFill>
                <a:latin typeface="+mn-lt"/>
              </a:defRPr>
            </a:lvl1pPr>
          </a:lstStyle>
          <a:p>
            <a:pPr>
              <a:defRPr/>
            </a:pPr>
            <a:fld id="{7713F91F-092A-4DFF-9E64-C15CB267046F}"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13" r:id="rId18"/>
    <p:sldLayoutId id="2147483701" r:id="rId19"/>
    <p:sldLayoutId id="2147483702" r:id="rId20"/>
    <p:sldLayoutId id="2147483703" r:id="rId21"/>
  </p:sldLayoutIdLst>
  <p:hf hdr="0" ftr="0" dt="0"/>
  <p:txStyles>
    <p:titleStyle>
      <a:lvl1pPr algn="ctr" defTabSz="455613" rtl="0" eaLnBrk="0" fontAlgn="base" hangingPunct="0">
        <a:spcBef>
          <a:spcPct val="0"/>
        </a:spcBef>
        <a:spcAft>
          <a:spcPct val="0"/>
        </a:spcAft>
        <a:defRPr sz="4400" kern="1200">
          <a:solidFill>
            <a:schemeClr val="tx1"/>
          </a:solidFill>
          <a:latin typeface="+mj-lt"/>
          <a:ea typeface="+mj-ea"/>
          <a:cs typeface="+mj-cs"/>
        </a:defRPr>
      </a:lvl1pPr>
      <a:lvl2pPr algn="ctr" defTabSz="455613" rtl="0" eaLnBrk="0" fontAlgn="base" hangingPunct="0">
        <a:spcBef>
          <a:spcPct val="0"/>
        </a:spcBef>
        <a:spcAft>
          <a:spcPct val="0"/>
        </a:spcAft>
        <a:defRPr sz="4400">
          <a:solidFill>
            <a:schemeClr val="tx1"/>
          </a:solidFill>
          <a:latin typeface="Calibri" pitchFamily="34" charset="0"/>
        </a:defRPr>
      </a:lvl2pPr>
      <a:lvl3pPr algn="ctr" defTabSz="455613" rtl="0" eaLnBrk="0" fontAlgn="base" hangingPunct="0">
        <a:spcBef>
          <a:spcPct val="0"/>
        </a:spcBef>
        <a:spcAft>
          <a:spcPct val="0"/>
        </a:spcAft>
        <a:defRPr sz="4400">
          <a:solidFill>
            <a:schemeClr val="tx1"/>
          </a:solidFill>
          <a:latin typeface="Calibri" pitchFamily="34" charset="0"/>
        </a:defRPr>
      </a:lvl3pPr>
      <a:lvl4pPr algn="ctr" defTabSz="455613" rtl="0" eaLnBrk="0" fontAlgn="base" hangingPunct="0">
        <a:spcBef>
          <a:spcPct val="0"/>
        </a:spcBef>
        <a:spcAft>
          <a:spcPct val="0"/>
        </a:spcAft>
        <a:defRPr sz="4400">
          <a:solidFill>
            <a:schemeClr val="tx1"/>
          </a:solidFill>
          <a:latin typeface="Calibri" pitchFamily="34" charset="0"/>
        </a:defRPr>
      </a:lvl4pPr>
      <a:lvl5pPr algn="ctr" defTabSz="455613" rtl="0" eaLnBrk="0" fontAlgn="base" hangingPunct="0">
        <a:spcBef>
          <a:spcPct val="0"/>
        </a:spcBef>
        <a:spcAft>
          <a:spcPct val="0"/>
        </a:spcAft>
        <a:defRPr sz="4400">
          <a:solidFill>
            <a:schemeClr val="tx1"/>
          </a:solidFill>
          <a:latin typeface="Calibri" pitchFamily="34" charset="0"/>
        </a:defRPr>
      </a:lvl5pPr>
      <a:lvl6pPr marL="457200" algn="ctr" defTabSz="455613" rtl="0" fontAlgn="base">
        <a:spcBef>
          <a:spcPct val="0"/>
        </a:spcBef>
        <a:spcAft>
          <a:spcPct val="0"/>
        </a:spcAft>
        <a:defRPr sz="4400">
          <a:solidFill>
            <a:schemeClr val="tx1"/>
          </a:solidFill>
          <a:latin typeface="Calibri" pitchFamily="34" charset="0"/>
        </a:defRPr>
      </a:lvl6pPr>
      <a:lvl7pPr marL="914400" algn="ctr" defTabSz="455613" rtl="0" fontAlgn="base">
        <a:spcBef>
          <a:spcPct val="0"/>
        </a:spcBef>
        <a:spcAft>
          <a:spcPct val="0"/>
        </a:spcAft>
        <a:defRPr sz="4400">
          <a:solidFill>
            <a:schemeClr val="tx1"/>
          </a:solidFill>
          <a:latin typeface="Calibri" pitchFamily="34" charset="0"/>
        </a:defRPr>
      </a:lvl7pPr>
      <a:lvl8pPr marL="1371600" algn="ctr" defTabSz="455613" rtl="0" fontAlgn="base">
        <a:spcBef>
          <a:spcPct val="0"/>
        </a:spcBef>
        <a:spcAft>
          <a:spcPct val="0"/>
        </a:spcAft>
        <a:defRPr sz="4400">
          <a:solidFill>
            <a:schemeClr val="tx1"/>
          </a:solidFill>
          <a:latin typeface="Calibri" pitchFamily="34" charset="0"/>
        </a:defRPr>
      </a:lvl8pPr>
      <a:lvl9pPr marL="1828800" algn="ctr" defTabSz="455613" rtl="0" fontAlgn="base">
        <a:spcBef>
          <a:spcPct val="0"/>
        </a:spcBef>
        <a:spcAft>
          <a:spcPct val="0"/>
        </a:spcAft>
        <a:defRPr sz="4400">
          <a:solidFill>
            <a:schemeClr val="tx1"/>
          </a:solidFill>
          <a:latin typeface="Calibri" pitchFamily="34" charset="0"/>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3858" indent="-228533" algn="l" defTabSz="457065" rtl="0" eaLnBrk="1" latinLnBrk="0" hangingPunct="1">
        <a:spcBef>
          <a:spcPct val="20000"/>
        </a:spcBef>
        <a:buFont typeface="Arial"/>
        <a:buChar char="•"/>
        <a:defRPr sz="2000" kern="1200">
          <a:solidFill>
            <a:schemeClr val="tx1"/>
          </a:solidFill>
          <a:latin typeface="+mn-lt"/>
          <a:ea typeface="+mn-ea"/>
          <a:cs typeface="+mn-cs"/>
        </a:defRPr>
      </a:lvl6pPr>
      <a:lvl7pPr marL="2970921" indent="-228533" algn="l" defTabSz="457065" rtl="0" eaLnBrk="1" latinLnBrk="0" hangingPunct="1">
        <a:spcBef>
          <a:spcPct val="20000"/>
        </a:spcBef>
        <a:buFont typeface="Arial"/>
        <a:buChar char="•"/>
        <a:defRPr sz="2000" kern="1200">
          <a:solidFill>
            <a:schemeClr val="tx1"/>
          </a:solidFill>
          <a:latin typeface="+mn-lt"/>
          <a:ea typeface="+mn-ea"/>
          <a:cs typeface="+mn-cs"/>
        </a:defRPr>
      </a:lvl7pPr>
      <a:lvl8pPr marL="3427986" indent="-228533" algn="l" defTabSz="457065" rtl="0" eaLnBrk="1" latinLnBrk="0" hangingPunct="1">
        <a:spcBef>
          <a:spcPct val="20000"/>
        </a:spcBef>
        <a:buFont typeface="Arial"/>
        <a:buChar char="•"/>
        <a:defRPr sz="2000" kern="1200">
          <a:solidFill>
            <a:schemeClr val="tx1"/>
          </a:solidFill>
          <a:latin typeface="+mn-lt"/>
          <a:ea typeface="+mn-ea"/>
          <a:cs typeface="+mn-cs"/>
        </a:defRPr>
      </a:lvl8pPr>
      <a:lvl9pPr marL="3885051" indent="-228533" algn="l" defTabSz="45706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65" rtl="0" eaLnBrk="1" latinLnBrk="0" hangingPunct="1">
        <a:defRPr sz="1800" kern="1200">
          <a:solidFill>
            <a:schemeClr val="tx1"/>
          </a:solidFill>
          <a:latin typeface="+mn-lt"/>
          <a:ea typeface="+mn-ea"/>
          <a:cs typeface="+mn-cs"/>
        </a:defRPr>
      </a:lvl1pPr>
      <a:lvl2pPr marL="457065" algn="l" defTabSz="457065" rtl="0" eaLnBrk="1" latinLnBrk="0" hangingPunct="1">
        <a:defRPr sz="1800" kern="1200">
          <a:solidFill>
            <a:schemeClr val="tx1"/>
          </a:solidFill>
          <a:latin typeface="+mn-lt"/>
          <a:ea typeface="+mn-ea"/>
          <a:cs typeface="+mn-cs"/>
        </a:defRPr>
      </a:lvl2pPr>
      <a:lvl3pPr marL="914130" algn="l" defTabSz="457065" rtl="0" eaLnBrk="1" latinLnBrk="0" hangingPunct="1">
        <a:defRPr sz="1800" kern="1200">
          <a:solidFill>
            <a:schemeClr val="tx1"/>
          </a:solidFill>
          <a:latin typeface="+mn-lt"/>
          <a:ea typeface="+mn-ea"/>
          <a:cs typeface="+mn-cs"/>
        </a:defRPr>
      </a:lvl3pPr>
      <a:lvl4pPr marL="1371194" algn="l" defTabSz="457065" rtl="0" eaLnBrk="1" latinLnBrk="0" hangingPunct="1">
        <a:defRPr sz="1800" kern="1200">
          <a:solidFill>
            <a:schemeClr val="tx1"/>
          </a:solidFill>
          <a:latin typeface="+mn-lt"/>
          <a:ea typeface="+mn-ea"/>
          <a:cs typeface="+mn-cs"/>
        </a:defRPr>
      </a:lvl4pPr>
      <a:lvl5pPr marL="1828260" algn="l" defTabSz="457065" rtl="0" eaLnBrk="1" latinLnBrk="0" hangingPunct="1">
        <a:defRPr sz="1800" kern="1200">
          <a:solidFill>
            <a:schemeClr val="tx1"/>
          </a:solidFill>
          <a:latin typeface="+mn-lt"/>
          <a:ea typeface="+mn-ea"/>
          <a:cs typeface="+mn-cs"/>
        </a:defRPr>
      </a:lvl5pPr>
      <a:lvl6pPr marL="2285324" algn="l" defTabSz="457065" rtl="0" eaLnBrk="1" latinLnBrk="0" hangingPunct="1">
        <a:defRPr sz="1800" kern="1200">
          <a:solidFill>
            <a:schemeClr val="tx1"/>
          </a:solidFill>
          <a:latin typeface="+mn-lt"/>
          <a:ea typeface="+mn-ea"/>
          <a:cs typeface="+mn-cs"/>
        </a:defRPr>
      </a:lvl6pPr>
      <a:lvl7pPr marL="2742390" algn="l" defTabSz="457065" rtl="0" eaLnBrk="1" latinLnBrk="0" hangingPunct="1">
        <a:defRPr sz="1800" kern="1200">
          <a:solidFill>
            <a:schemeClr val="tx1"/>
          </a:solidFill>
          <a:latin typeface="+mn-lt"/>
          <a:ea typeface="+mn-ea"/>
          <a:cs typeface="+mn-cs"/>
        </a:defRPr>
      </a:lvl7pPr>
      <a:lvl8pPr marL="3199454" algn="l" defTabSz="457065" rtl="0" eaLnBrk="1" latinLnBrk="0" hangingPunct="1">
        <a:defRPr sz="1800" kern="1200">
          <a:solidFill>
            <a:schemeClr val="tx1"/>
          </a:solidFill>
          <a:latin typeface="+mn-lt"/>
          <a:ea typeface="+mn-ea"/>
          <a:cs typeface="+mn-cs"/>
        </a:defRPr>
      </a:lvl8pPr>
      <a:lvl9pPr marL="3656517" algn="l" defTabSz="4570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w3c/webpayments/wiki/Flows" TargetMode="External"/><Relationship Id="rId2" Type="http://schemas.openxmlformats.org/officeDocument/2006/relationships/hyperlink" Target="https://www.w3.org/TR/web-payments-use-cases" TargetMode="External"/><Relationship Id="rId1" Type="http://schemas.openxmlformats.org/officeDocument/2006/relationships/slideLayout" Target="../slideLayouts/slideLayout5.xml"/><Relationship Id="rId4" Type="http://schemas.openxmlformats.org/officeDocument/2006/relationships/hyperlink" Target="https://github.com/w3c/webpayments/tree/gh-pages/PaymentFlow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600" y="2060575"/>
            <a:ext cx="8448675" cy="515938"/>
          </a:xfrm>
        </p:spPr>
        <p:txBody>
          <a:bodyPr vert="horz" numCol="1" anchor="t" anchorCtr="0" compatLnSpc="1">
            <a:prstTxWarp prst="textNoShape">
              <a:avLst/>
            </a:prstTxWarp>
          </a:bodyPr>
          <a:lstStyle/>
          <a:p>
            <a:pPr eaLnBrk="1" hangingPunct="1">
              <a:spcBef>
                <a:spcPct val="0"/>
              </a:spcBef>
              <a:spcAft>
                <a:spcPct val="0"/>
              </a:spcAft>
              <a:defRPr/>
            </a:pPr>
            <a:r>
              <a:rPr lang="en-GB" dirty="0" smtClean="0">
                <a:ea typeface="Calibri Light"/>
              </a:rPr>
              <a:t>Flows Task Force</a:t>
            </a:r>
          </a:p>
        </p:txBody>
      </p:sp>
      <p:sp>
        <p:nvSpPr>
          <p:cNvPr id="26626" name="Subtitle 2"/>
          <p:cNvSpPr>
            <a:spLocks noGrp="1"/>
          </p:cNvSpPr>
          <p:nvPr>
            <p:ph type="body" sz="quarter" idx="13"/>
          </p:nvPr>
        </p:nvSpPr>
        <p:spPr bwMode="auto">
          <a:xfrm>
            <a:off x="355600" y="2565400"/>
            <a:ext cx="7961313" cy="465138"/>
          </a:xfrm>
          <a:noFill/>
          <a:ln>
            <a:miter lim="800000"/>
            <a:headEnd/>
            <a:tailEnd/>
          </a:ln>
        </p:spPr>
        <p:txBody>
          <a:bodyPr wrap="square" numCol="1" anchor="t" anchorCtr="0" compatLnSpc="1">
            <a:prstTxWarp prst="textNoShape">
              <a:avLst/>
            </a:prstTxWarp>
          </a:bodyPr>
          <a:lstStyle/>
          <a:p>
            <a:pPr eaLnBrk="1" hangingPunct="1">
              <a:spcBef>
                <a:spcPct val="0"/>
              </a:spcBef>
            </a:pPr>
            <a:r>
              <a:rPr lang="en-GB" dirty="0" smtClean="0"/>
              <a:t>Part of the W3C Web Payments Working Group</a:t>
            </a:r>
          </a:p>
          <a:p>
            <a:pPr eaLnBrk="1" hangingPunct="1">
              <a:spcBef>
                <a:spcPct val="0"/>
              </a:spcBef>
            </a:pPr>
            <a:endParaRPr lang="en-GB" dirty="0" smtClean="0"/>
          </a:p>
        </p:txBody>
      </p:sp>
      <p:sp>
        <p:nvSpPr>
          <p:cNvPr id="26627" name="Text Placeholder 3"/>
          <p:cNvSpPr>
            <a:spLocks noGrp="1"/>
          </p:cNvSpPr>
          <p:nvPr>
            <p:ph type="body" sz="quarter" idx="14"/>
          </p:nvPr>
        </p:nvSpPr>
        <p:spPr bwMode="auto">
          <a:xfrm>
            <a:off x="355600" y="3284538"/>
            <a:ext cx="8448675" cy="277812"/>
          </a:xfrm>
          <a:noFill/>
          <a:ln>
            <a:miter lim="800000"/>
            <a:headEnd/>
            <a:tailEnd/>
          </a:ln>
        </p:spPr>
        <p:txBody>
          <a:bodyPr wrap="square" numCol="1" anchor="t" anchorCtr="0" compatLnSpc="1">
            <a:prstTxWarp prst="textNoShape">
              <a:avLst/>
            </a:prstTxWarp>
          </a:bodyPr>
          <a:lstStyle/>
          <a:p>
            <a:pPr eaLnBrk="1" hangingPunct="1">
              <a:spcBef>
                <a:spcPct val="0"/>
              </a:spcBef>
            </a:pPr>
            <a:r>
              <a:rPr lang="en-GB" dirty="0" smtClean="0"/>
              <a:t>February 2016 </a:t>
            </a:r>
            <a:r>
              <a:rPr lang="en-GB" dirty="0" smtClean="0"/>
              <a:t>Face to Face – </a:t>
            </a:r>
            <a:r>
              <a:rPr lang="en-GB" dirty="0" smtClean="0"/>
              <a:t>Status Update</a:t>
            </a:r>
          </a:p>
          <a:p>
            <a:pPr eaLnBrk="1" hangingPunct="1">
              <a:spcBef>
                <a:spcPct val="0"/>
              </a:spcBef>
            </a:pPr>
            <a:endParaRPr lang="en-GB" dirty="0" smtClean="0"/>
          </a:p>
          <a:p>
            <a:pPr eaLnBrk="1" hangingPunct="1">
              <a:spcBef>
                <a:spcPct val="0"/>
              </a:spcBef>
            </a:pPr>
            <a:r>
              <a:rPr lang="en-GB" sz="2300" dirty="0" smtClean="0">
                <a:solidFill>
                  <a:schemeClr val="tx2"/>
                </a:solidFill>
              </a:rPr>
              <a:t>Matt </a:t>
            </a:r>
            <a:r>
              <a:rPr lang="en-GB" sz="2300" dirty="0" smtClean="0">
                <a:solidFill>
                  <a:schemeClr val="tx2"/>
                </a:solidFill>
              </a:rPr>
              <a:t>Saxon, Worldpay</a:t>
            </a:r>
            <a:endParaRPr lang="en-GB" sz="23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pPr>
              <a:defRPr/>
            </a:pPr>
            <a:fld id="{7CD776CE-50EB-4B27-A637-9FED5084321F}" type="slidenum">
              <a:rPr lang="en-GB" smtClean="0"/>
              <a:pPr>
                <a:defRPr/>
              </a:pPr>
              <a:t>10</a:t>
            </a:fld>
            <a:endParaRPr lang="en-GB"/>
          </a:p>
        </p:txBody>
      </p:sp>
      <p:sp>
        <p:nvSpPr>
          <p:cNvPr id="5" name="Title 1"/>
          <p:cNvSpPr>
            <a:spLocks noGrp="1"/>
          </p:cNvSpPr>
          <p:nvPr>
            <p:ph type="ctrTitle"/>
          </p:nvPr>
        </p:nvSpPr>
        <p:spPr>
          <a:xfrm>
            <a:off x="323528" y="116632"/>
            <a:ext cx="8448466" cy="515156"/>
          </a:xfrm>
        </p:spPr>
        <p:txBody>
          <a:bodyPr/>
          <a:lstStyle/>
          <a:p>
            <a:r>
              <a:rPr lang="en-US" dirty="0" smtClean="0"/>
              <a:t>Questions for the Working Group</a:t>
            </a:r>
            <a:endParaRPr lang="en-GB" dirty="0"/>
          </a:p>
        </p:txBody>
      </p:sp>
      <p:sp>
        <p:nvSpPr>
          <p:cNvPr id="6" name="TextBox 5"/>
          <p:cNvSpPr txBox="1"/>
          <p:nvPr/>
        </p:nvSpPr>
        <p:spPr>
          <a:xfrm>
            <a:off x="639625" y="1556792"/>
            <a:ext cx="7920880" cy="246221"/>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GB" sz="1600" dirty="0" smtClean="0"/>
              <a:t>Time is Limited………..</a:t>
            </a:r>
          </a:p>
        </p:txBody>
      </p:sp>
      <p:sp>
        <p:nvSpPr>
          <p:cNvPr id="7" name="TextBox 6"/>
          <p:cNvSpPr txBox="1"/>
          <p:nvPr/>
        </p:nvSpPr>
        <p:spPr>
          <a:xfrm>
            <a:off x="755576" y="1052736"/>
            <a:ext cx="7776864" cy="369332"/>
          </a:xfrm>
          <a:prstGeom prst="rect">
            <a:avLst/>
          </a:prstGeom>
          <a:noFill/>
        </p:spPr>
        <p:txBody>
          <a:bodyPr wrap="square" lIns="0" tIns="0" rIns="0" bIns="0" rtlCol="0">
            <a:spAutoFit/>
          </a:bodyPr>
          <a:lstStyle/>
          <a:p>
            <a:r>
              <a:rPr lang="en-GB" sz="2400" dirty="0" smtClean="0">
                <a:solidFill>
                  <a:srgbClr val="FF0000"/>
                </a:solidFill>
              </a:rPr>
              <a:t>Answers on IRC (#</a:t>
            </a:r>
            <a:r>
              <a:rPr lang="en-GB" sz="2400" dirty="0" err="1" smtClean="0">
                <a:solidFill>
                  <a:srgbClr val="FF0000"/>
                </a:solidFill>
              </a:rPr>
              <a:t>wpwg</a:t>
            </a:r>
            <a:r>
              <a:rPr lang="en-GB" sz="2400" dirty="0" smtClean="0">
                <a:solidFill>
                  <a:srgbClr val="FF0000"/>
                </a:solidFill>
              </a:rPr>
              <a:t>) please………</a:t>
            </a:r>
            <a:endParaRPr lang="en-GB" sz="2400" dirty="0">
              <a:solidFill>
                <a:srgbClr val="FF0000"/>
              </a:solidFill>
            </a:endParaRPr>
          </a:p>
        </p:txBody>
      </p:sp>
      <p:sp>
        <p:nvSpPr>
          <p:cNvPr id="8" name="TextBox 7"/>
          <p:cNvSpPr txBox="1"/>
          <p:nvPr/>
        </p:nvSpPr>
        <p:spPr>
          <a:xfrm>
            <a:off x="639625" y="2190923"/>
            <a:ext cx="7920880" cy="246221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GB" sz="1600" dirty="0" smtClean="0"/>
              <a:t>Where </a:t>
            </a:r>
            <a:r>
              <a:rPr lang="en-GB" sz="1600" dirty="0" smtClean="0"/>
              <a:t>are the Task Force’s Efforts Best Directed over the coming months</a:t>
            </a:r>
            <a:r>
              <a:rPr lang="en-GB" sz="1600" dirty="0" smtClean="0"/>
              <a:t>? </a:t>
            </a:r>
            <a:endParaRPr lang="en-GB" sz="1600" dirty="0" smtClean="0"/>
          </a:p>
          <a:p>
            <a:pPr marL="285750" indent="-285750">
              <a:buFont typeface="Arial" panose="020B0604020202020204" pitchFamily="34" charset="0"/>
              <a:buChar char="•"/>
            </a:pPr>
            <a:endParaRPr lang="en-GB" sz="1600" dirty="0"/>
          </a:p>
          <a:p>
            <a:pPr marL="742950" lvl="1" indent="-285750">
              <a:buFont typeface="Arial" panose="020B0604020202020204" pitchFamily="34" charset="0"/>
              <a:buChar char="•"/>
            </a:pPr>
            <a:r>
              <a:rPr lang="en-GB" sz="1600" b="1" dirty="0" smtClean="0"/>
              <a:t>New+</a:t>
            </a:r>
            <a:r>
              <a:rPr lang="en-GB" sz="1600" dirty="0" smtClean="0"/>
              <a:t>, </a:t>
            </a:r>
            <a:r>
              <a:rPr lang="en-GB" sz="1600" dirty="0" smtClean="0"/>
              <a:t>e.g. </a:t>
            </a:r>
            <a:r>
              <a:rPr lang="en-GB" sz="1600" dirty="0" err="1" smtClean="0"/>
              <a:t>OpenBanking</a:t>
            </a:r>
            <a:r>
              <a:rPr lang="en-GB" sz="1600" dirty="0" smtClean="0"/>
              <a:t> API, 3DS 2.0, Native Flows?</a:t>
            </a:r>
          </a:p>
          <a:p>
            <a:pPr marL="742950" lvl="1" indent="-285750">
              <a:buFont typeface="Arial" panose="020B0604020202020204" pitchFamily="34" charset="0"/>
              <a:buChar char="•"/>
            </a:pPr>
            <a:r>
              <a:rPr lang="en-GB" sz="1600" b="1" dirty="0" smtClean="0"/>
              <a:t>Refine+</a:t>
            </a:r>
            <a:r>
              <a:rPr lang="en-GB" sz="1600" dirty="0" smtClean="0"/>
              <a:t> </a:t>
            </a:r>
            <a:r>
              <a:rPr lang="en-GB" sz="1600" dirty="0" smtClean="0"/>
              <a:t>and Standardisation of the current flows? </a:t>
            </a:r>
            <a:r>
              <a:rPr lang="en-GB" sz="1600" b="1" dirty="0" smtClean="0"/>
              <a:t>ISO20022+</a:t>
            </a:r>
            <a:r>
              <a:rPr lang="en-GB" sz="1600" dirty="0" smtClean="0"/>
              <a:t>?</a:t>
            </a:r>
            <a:endParaRPr lang="en-GB" sz="1600" dirty="0" smtClean="0"/>
          </a:p>
          <a:p>
            <a:pPr marL="742950" lvl="1" indent="-285750">
              <a:buFont typeface="Arial" panose="020B0604020202020204" pitchFamily="34" charset="0"/>
              <a:buChar char="•"/>
            </a:pPr>
            <a:r>
              <a:rPr lang="en-GB" sz="1600" dirty="0" smtClean="0"/>
              <a:t>Review of the </a:t>
            </a:r>
            <a:r>
              <a:rPr lang="en-GB" sz="1600" b="1" dirty="0" smtClean="0"/>
              <a:t>Specifications+</a:t>
            </a:r>
            <a:r>
              <a:rPr lang="en-GB" sz="1600" dirty="0" smtClean="0"/>
              <a:t> </a:t>
            </a:r>
            <a:r>
              <a:rPr lang="en-GB" sz="1600" dirty="0" smtClean="0"/>
              <a:t>against the Flows?</a:t>
            </a:r>
          </a:p>
          <a:p>
            <a:pPr marL="742950" lvl="1" indent="-285750">
              <a:buFont typeface="Arial" panose="020B0604020202020204" pitchFamily="34" charset="0"/>
              <a:buChar char="•"/>
            </a:pPr>
            <a:r>
              <a:rPr lang="en-GB" sz="1600" dirty="0" smtClean="0"/>
              <a:t>Formalisation of Requirements (e.g. Technical </a:t>
            </a:r>
            <a:r>
              <a:rPr lang="en-GB" sz="1600" b="1" dirty="0" smtClean="0"/>
              <a:t>Use </a:t>
            </a:r>
            <a:r>
              <a:rPr lang="en-GB" sz="1600" b="1" dirty="0" smtClean="0"/>
              <a:t>Cases+</a:t>
            </a:r>
            <a:r>
              <a:rPr lang="en-GB" sz="1600" dirty="0" smtClean="0"/>
              <a:t>, </a:t>
            </a:r>
            <a:r>
              <a:rPr lang="en-GB" sz="1600" dirty="0" smtClean="0"/>
              <a:t>Refinement of IG Use Cases – e.g. Phase Categorisation</a:t>
            </a:r>
            <a:r>
              <a:rPr lang="en-GB" sz="1600" dirty="0" smtClean="0"/>
              <a:t>)?</a:t>
            </a:r>
          </a:p>
          <a:p>
            <a:pPr marL="742950" lvl="1" indent="-285750">
              <a:buFont typeface="Arial" panose="020B0604020202020204" pitchFamily="34" charset="0"/>
              <a:buChar char="•"/>
            </a:pPr>
            <a:r>
              <a:rPr lang="en-GB" sz="1600" b="1" dirty="0" smtClean="0"/>
              <a:t>Stop+</a:t>
            </a:r>
            <a:r>
              <a:rPr lang="en-GB" sz="1600" dirty="0" smtClean="0"/>
              <a:t>, we have other things to worry about</a:t>
            </a:r>
            <a:endParaRPr lang="en-GB" sz="1600" dirty="0"/>
          </a:p>
          <a:p>
            <a:pPr marL="742950" lvl="1" indent="-285750">
              <a:buFont typeface="Arial" panose="020B0604020202020204" pitchFamily="34" charset="0"/>
              <a:buChar char="•"/>
            </a:pPr>
            <a:endParaRPr lang="en-GB" sz="1600" dirty="0" smtClean="0"/>
          </a:p>
          <a:p>
            <a:pPr lvl="1"/>
            <a:r>
              <a:rPr lang="en-GB" sz="1600" b="1" dirty="0" smtClean="0"/>
              <a:t>max </a:t>
            </a:r>
            <a:r>
              <a:rPr lang="en-GB" sz="1600" b="1" dirty="0"/>
              <a:t>1 vote per </a:t>
            </a:r>
            <a:r>
              <a:rPr lang="en-GB" sz="1600" b="1" dirty="0" smtClean="0"/>
              <a:t>person</a:t>
            </a:r>
            <a:endParaRPr lang="en-GB" sz="1600" b="1" dirty="0"/>
          </a:p>
        </p:txBody>
      </p:sp>
      <p:sp>
        <p:nvSpPr>
          <p:cNvPr id="9" name="TextBox 8"/>
          <p:cNvSpPr txBox="1"/>
          <p:nvPr/>
        </p:nvSpPr>
        <p:spPr>
          <a:xfrm>
            <a:off x="587321" y="4653136"/>
            <a:ext cx="7920880" cy="738664"/>
          </a:xfrm>
          <a:prstGeom prst="rect">
            <a:avLst/>
          </a:prstGeom>
          <a:noFill/>
        </p:spPr>
        <p:txBody>
          <a:bodyPr wrap="square" lIns="0" tIns="0" rIns="0" bIns="0" rtlCol="0">
            <a:spAutoFit/>
          </a:bodyPr>
          <a:lstStyle/>
          <a:p>
            <a:pPr marL="742950" lvl="1"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smtClean="0"/>
              <a:t>Should the Flows discussion be brought into the mail mailing list/issues list? Do people have bandwidth/time to review in that forum? (</a:t>
            </a:r>
            <a:r>
              <a:rPr lang="en-GB" sz="1600" b="1" dirty="0" smtClean="0"/>
              <a:t>Bring It In +1 -1</a:t>
            </a:r>
            <a:r>
              <a:rPr lang="en-GB" sz="1600" dirty="0" smtClean="0"/>
              <a:t>))</a:t>
            </a:r>
          </a:p>
        </p:txBody>
      </p:sp>
      <p:sp>
        <p:nvSpPr>
          <p:cNvPr id="10" name="TextBox 9"/>
          <p:cNvSpPr txBox="1"/>
          <p:nvPr/>
        </p:nvSpPr>
        <p:spPr>
          <a:xfrm>
            <a:off x="587321" y="5642664"/>
            <a:ext cx="7920880" cy="738664"/>
          </a:xfrm>
          <a:prstGeom prst="rect">
            <a:avLst/>
          </a:prstGeom>
          <a:noFill/>
        </p:spPr>
        <p:txBody>
          <a:bodyPr wrap="square" lIns="0" tIns="0" rIns="0" bIns="0" rtlCol="0">
            <a:spAutoFit/>
          </a:bodyPr>
          <a:lstStyle/>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smtClean="0"/>
              <a:t>Who </a:t>
            </a:r>
            <a:r>
              <a:rPr lang="en-GB" sz="1600" dirty="0" smtClean="0"/>
              <a:t>else </a:t>
            </a:r>
            <a:r>
              <a:rPr lang="en-GB" sz="1600" dirty="0" smtClean="0"/>
              <a:t>wants </a:t>
            </a:r>
            <a:r>
              <a:rPr lang="en-GB" sz="1600" dirty="0" smtClean="0"/>
              <a:t>to get </a:t>
            </a:r>
            <a:r>
              <a:rPr lang="en-GB" sz="1600" dirty="0" smtClean="0"/>
              <a:t>directly involved? (</a:t>
            </a:r>
            <a:r>
              <a:rPr lang="en-GB" sz="1600" b="1" dirty="0" smtClean="0"/>
              <a:t>Flows+</a:t>
            </a:r>
            <a:r>
              <a:rPr lang="en-GB" sz="1600" dirty="0" smtClean="0"/>
              <a:t> </a:t>
            </a:r>
            <a:r>
              <a:rPr lang="en-GB" sz="1600" b="1" dirty="0" smtClean="0"/>
              <a:t>nickname</a:t>
            </a:r>
            <a:r>
              <a:rPr lang="en-GB" sz="1600" dirty="0" smtClean="0"/>
              <a:t>)</a:t>
            </a:r>
            <a:endParaRPr lang="en-GB" sz="1600" dirty="0" smtClean="0"/>
          </a:p>
          <a:p>
            <a:pPr marL="742950" lvl="1"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419662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Appendices</a:t>
            </a:r>
            <a:endParaRPr lang="en-GB" dirty="0"/>
          </a:p>
        </p:txBody>
      </p:sp>
      <p:sp>
        <p:nvSpPr>
          <p:cNvPr id="3" name="Text Placeholder 2"/>
          <p:cNvSpPr>
            <a:spLocks noGrp="1"/>
          </p:cNvSpPr>
          <p:nvPr>
            <p:ph type="body" sz="quarter" idx="13"/>
          </p:nvPr>
        </p:nvSpPr>
        <p:spPr/>
        <p:txBody>
          <a:bodyPr/>
          <a:lstStyle/>
          <a:p>
            <a:endParaRPr lang="en-GB"/>
          </a:p>
        </p:txBody>
      </p:sp>
      <p:sp>
        <p:nvSpPr>
          <p:cNvPr id="4" name="Text Placeholder 3"/>
          <p:cNvSpPr>
            <a:spLocks noGrp="1"/>
          </p:cNvSpPr>
          <p:nvPr>
            <p:ph type="body" sz="quarter" idx="14"/>
          </p:nvPr>
        </p:nvSpPr>
        <p:spPr/>
        <p:txBody>
          <a:bodyPr/>
          <a:lstStyle/>
          <a:p>
            <a:endParaRPr lang="en-GB"/>
          </a:p>
        </p:txBody>
      </p:sp>
    </p:spTree>
    <p:extLst>
      <p:ext uri="{BB962C8B-B14F-4D97-AF65-F5344CB8AC3E}">
        <p14:creationId xmlns:p14="http://schemas.microsoft.com/office/powerpoint/2010/main" val="26859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30336" y="980728"/>
            <a:ext cx="8712968" cy="3108338"/>
          </a:xfrm>
        </p:spPr>
        <p:txBody>
          <a:bodyPr/>
          <a:lstStyle/>
          <a:p>
            <a:pPr marL="457200" indent="-457200">
              <a:buFont typeface="Arial" panose="020B0604020202020204" pitchFamily="34" charset="0"/>
              <a:buChar char="•"/>
            </a:pPr>
            <a:r>
              <a:rPr lang="en-GB" sz="1800" dirty="0" smtClean="0"/>
              <a:t>Registration</a:t>
            </a:r>
          </a:p>
          <a:p>
            <a:pPr marL="867638" lvl="1" indent="-457200">
              <a:buFont typeface="Arial" panose="020B0604020202020204" pitchFamily="34" charset="0"/>
              <a:buChar char="•"/>
            </a:pPr>
            <a:r>
              <a:rPr lang="en-GB" sz="1000" dirty="0" smtClean="0"/>
              <a:t>In order to meet the objective of fewer shopping cart abandonments, there is going to need to be significant work in the area of Payment Application registration. Otherwise </a:t>
            </a:r>
            <a:r>
              <a:rPr lang="en-GB" sz="1000" dirty="0" smtClean="0"/>
              <a:t>Shoppers </a:t>
            </a:r>
            <a:r>
              <a:rPr lang="en-GB" sz="1000" dirty="0" smtClean="0"/>
              <a:t>will favour the methods they use today. </a:t>
            </a:r>
          </a:p>
          <a:p>
            <a:pPr marL="867638" lvl="1" indent="-457200">
              <a:buFont typeface="Arial" panose="020B0604020202020204" pitchFamily="34" charset="0"/>
              <a:buChar char="•"/>
            </a:pPr>
            <a:endParaRPr lang="en-GB" sz="1000" dirty="0"/>
          </a:p>
          <a:p>
            <a:pPr marL="867638" lvl="1" indent="-457200">
              <a:buFont typeface="Arial" panose="020B0604020202020204" pitchFamily="34" charset="0"/>
              <a:buChar char="•"/>
            </a:pPr>
            <a:r>
              <a:rPr lang="en-GB" sz="1000" dirty="0" smtClean="0"/>
              <a:t>The WG discussions have focused around User Choice, however Merchants are the other party in the transaction and they may have preferred payment applications or wish to use a bespoke one for the payment that is coupled to their systems.</a:t>
            </a:r>
          </a:p>
          <a:p>
            <a:pPr marL="867638" lvl="1" indent="-457200">
              <a:buFont typeface="Arial" panose="020B0604020202020204" pitchFamily="34" charset="0"/>
              <a:buChar char="•"/>
            </a:pPr>
            <a:endParaRPr lang="en-GB" sz="1000" dirty="0"/>
          </a:p>
          <a:p>
            <a:pPr marL="457200" indent="-457200">
              <a:buFont typeface="Arial" panose="020B0604020202020204" pitchFamily="34" charset="0"/>
              <a:buChar char="•"/>
            </a:pPr>
            <a:r>
              <a:rPr lang="en-GB" sz="1800" dirty="0" smtClean="0"/>
              <a:t>Rollout Speed</a:t>
            </a:r>
          </a:p>
          <a:p>
            <a:pPr marL="867638" lvl="1" indent="-457200">
              <a:buFont typeface="Arial" panose="020B0604020202020204" pitchFamily="34" charset="0"/>
              <a:buChar char="•"/>
            </a:pPr>
            <a:r>
              <a:rPr lang="en-GB" sz="1000" dirty="0" smtClean="0"/>
              <a:t>The multitude of payment methods in use today dictates that adoption will be slow. We need to work on approaches that acknowledge this, perhaps the creation of ‘Shim’ payment applications that wrap existing payment flows is something that should be investigated?</a:t>
            </a:r>
          </a:p>
          <a:p>
            <a:pPr marL="867638" lvl="1" indent="-457200">
              <a:buFont typeface="Arial" panose="020B0604020202020204" pitchFamily="34" charset="0"/>
              <a:buChar char="•"/>
            </a:pPr>
            <a:endParaRPr lang="en-GB" sz="1000" dirty="0" smtClean="0"/>
          </a:p>
          <a:p>
            <a:pPr marL="457200" indent="-457200">
              <a:buFont typeface="Arial" panose="020B0604020202020204" pitchFamily="34" charset="0"/>
              <a:buChar char="•"/>
            </a:pPr>
            <a:r>
              <a:rPr lang="en-GB" sz="1800" dirty="0" smtClean="0"/>
              <a:t>Coexistence</a:t>
            </a:r>
            <a:endParaRPr lang="en-GB" sz="1800" dirty="0" smtClean="0"/>
          </a:p>
          <a:p>
            <a:pPr marL="867638" lvl="1" indent="-457200">
              <a:buFont typeface="Arial" panose="020B0604020202020204" pitchFamily="34" charset="0"/>
              <a:buChar char="•"/>
            </a:pPr>
            <a:r>
              <a:rPr lang="en-GB" sz="1000" dirty="0" smtClean="0"/>
              <a:t>The likely slow adoption will mean that merchant will be faced with the situation where they wish to accept some payment methods that are API compliant and other that are not, how can the group look to address this without significantly impacting usability in transition?</a:t>
            </a:r>
          </a:p>
          <a:p>
            <a:pPr marL="867638" lvl="1" indent="-457200">
              <a:buFont typeface="Arial" panose="020B0604020202020204" pitchFamily="34" charset="0"/>
              <a:buChar char="•"/>
            </a:pPr>
            <a:endParaRPr lang="en-GB" sz="1000" dirty="0" smtClean="0"/>
          </a:p>
          <a:p>
            <a:pPr lvl="1"/>
            <a:endParaRPr lang="en-GB" sz="1000" dirty="0"/>
          </a:p>
          <a:p>
            <a:pPr marL="457200" indent="-457200">
              <a:buFont typeface="Arial" panose="020B0604020202020204" pitchFamily="34" charset="0"/>
              <a:buChar char="•"/>
            </a:pPr>
            <a:r>
              <a:rPr lang="en-GB" sz="1800" dirty="0" smtClean="0"/>
              <a:t>Merchant Wallets</a:t>
            </a:r>
          </a:p>
          <a:p>
            <a:pPr marL="867638" lvl="1" indent="-457200">
              <a:buFont typeface="Arial" panose="020B0604020202020204" pitchFamily="34" charset="0"/>
              <a:buChar char="•"/>
            </a:pPr>
            <a:r>
              <a:rPr lang="en-GB" sz="1000" dirty="0" smtClean="0"/>
              <a:t>Merchants that have existing stored card details with agreements in place with customers to use them. Also storage of shipping addresses and other checkout related information</a:t>
            </a:r>
            <a:r>
              <a:rPr lang="en-GB" sz="1000" dirty="0" smtClean="0"/>
              <a:t>. How can this data be used/migrated to the target architecture? Do merchants want this?</a:t>
            </a:r>
            <a:endParaRPr lang="en-GB" sz="1000" dirty="0" smtClean="0"/>
          </a:p>
          <a:p>
            <a:pPr marL="867638" lvl="1" indent="-457200">
              <a:buFont typeface="Arial" panose="020B0604020202020204" pitchFamily="34" charset="0"/>
              <a:buChar char="•"/>
            </a:pPr>
            <a:endParaRPr lang="en-GB" sz="1800" dirty="0">
              <a:solidFill>
                <a:srgbClr val="393939"/>
              </a:solidFill>
              <a:latin typeface="+mn-lt"/>
            </a:endParaRPr>
          </a:p>
          <a:p>
            <a:pPr marL="457200" indent="-457200">
              <a:buFont typeface="Arial" panose="020B0604020202020204" pitchFamily="34" charset="0"/>
              <a:buChar char="•"/>
            </a:pPr>
            <a:r>
              <a:rPr lang="en-GB" sz="1800" dirty="0"/>
              <a:t>Ubiquitous Schemes</a:t>
            </a:r>
          </a:p>
          <a:p>
            <a:pPr marL="867638" lvl="1" indent="-457200">
              <a:buFont typeface="Arial" panose="020B0604020202020204" pitchFamily="34" charset="0"/>
              <a:buChar char="•"/>
            </a:pPr>
            <a:r>
              <a:rPr lang="en-GB" sz="1000" dirty="0"/>
              <a:t>The CG proposal doesn’t appear to have direct support for existing card schemes without payment applications registration, this is contrary to Section 6.2.1 of the IG Use Cases</a:t>
            </a:r>
          </a:p>
          <a:p>
            <a:pPr marL="867638" lvl="1" indent="-457200">
              <a:buFont typeface="Arial" panose="020B0604020202020204" pitchFamily="34" charset="0"/>
              <a:buChar char="•"/>
            </a:pPr>
            <a:endParaRPr lang="en-GB" sz="1200" dirty="0" smtClean="0"/>
          </a:p>
          <a:p>
            <a:pPr marL="457200" indent="-457200">
              <a:buFont typeface="Arial" panose="020B0604020202020204" pitchFamily="34" charset="0"/>
              <a:buChar char="•"/>
            </a:pPr>
            <a:endParaRPr lang="en-GB" sz="2800" dirty="0"/>
          </a:p>
        </p:txBody>
      </p:sp>
      <p:sp>
        <p:nvSpPr>
          <p:cNvPr id="3" name="Title 2"/>
          <p:cNvSpPr>
            <a:spLocks noGrp="1"/>
          </p:cNvSpPr>
          <p:nvPr>
            <p:ph type="ctrTitle"/>
          </p:nvPr>
        </p:nvSpPr>
        <p:spPr>
          <a:xfrm>
            <a:off x="355586" y="44624"/>
            <a:ext cx="8462468" cy="472254"/>
          </a:xfrm>
        </p:spPr>
        <p:txBody>
          <a:bodyPr/>
          <a:lstStyle/>
          <a:p>
            <a:r>
              <a:rPr lang="en-GB" dirty="0" smtClean="0"/>
              <a:t>Adoption &amp; Transition Observations</a:t>
            </a:r>
            <a:endParaRPr lang="en-GB" dirty="0"/>
          </a:p>
        </p:txBody>
      </p:sp>
      <p:sp>
        <p:nvSpPr>
          <p:cNvPr id="4" name="Slide Number Placeholder 3"/>
          <p:cNvSpPr>
            <a:spLocks noGrp="1"/>
          </p:cNvSpPr>
          <p:nvPr>
            <p:ph type="sldNum" sz="quarter" idx="14"/>
          </p:nvPr>
        </p:nvSpPr>
        <p:spPr/>
        <p:txBody>
          <a:bodyPr/>
          <a:lstStyle/>
          <a:p>
            <a:pPr>
              <a:defRPr/>
            </a:pPr>
            <a:fld id="{7CD776CE-50EB-4B27-A637-9FED5084321F}" type="slidenum">
              <a:rPr lang="en-GB" smtClean="0"/>
              <a:pPr>
                <a:defRPr/>
              </a:pPr>
              <a:t>12</a:t>
            </a:fld>
            <a:endParaRPr lang="en-GB"/>
          </a:p>
        </p:txBody>
      </p:sp>
    </p:spTree>
    <p:extLst>
      <p:ext uri="{BB962C8B-B14F-4D97-AF65-F5344CB8AC3E}">
        <p14:creationId xmlns:p14="http://schemas.microsoft.com/office/powerpoint/2010/main" val="3889200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51520" y="548680"/>
            <a:ext cx="8712968" cy="3108338"/>
          </a:xfrm>
        </p:spPr>
        <p:txBody>
          <a:bodyPr/>
          <a:lstStyle/>
          <a:p>
            <a:pPr marL="867638" lvl="1" indent="-457200">
              <a:buFont typeface="Arial" panose="020B0604020202020204" pitchFamily="34" charset="0"/>
              <a:buChar char="•"/>
            </a:pPr>
            <a:endParaRPr lang="en-GB" sz="1000" dirty="0" smtClean="0"/>
          </a:p>
          <a:p>
            <a:pPr lvl="1"/>
            <a:endParaRPr lang="en-GB" sz="1000" dirty="0"/>
          </a:p>
          <a:p>
            <a:pPr marL="457200" indent="-457200">
              <a:buFont typeface="Arial" panose="020B0604020202020204" pitchFamily="34" charset="0"/>
              <a:buChar char="•"/>
            </a:pPr>
            <a:r>
              <a:rPr lang="en-GB" sz="1800" dirty="0" smtClean="0"/>
              <a:t>Payment Status</a:t>
            </a:r>
          </a:p>
          <a:p>
            <a:pPr marL="867638" lvl="1" indent="-457200">
              <a:buFont typeface="Arial" panose="020B0604020202020204" pitchFamily="34" charset="0"/>
              <a:buChar char="•"/>
            </a:pPr>
            <a:r>
              <a:rPr lang="en-GB" sz="1000" dirty="0" smtClean="0"/>
              <a:t>Much discussion in the WG appears to assume that payments are a binary activity, succeeding or failing, however there are a number of transition states that need to be considered</a:t>
            </a:r>
          </a:p>
          <a:p>
            <a:pPr marL="867638" lvl="1" indent="-457200">
              <a:buFont typeface="Arial" panose="020B0604020202020204" pitchFamily="34" charset="0"/>
              <a:buChar char="•"/>
            </a:pPr>
            <a:endParaRPr lang="en-GB" sz="1000" dirty="0"/>
          </a:p>
          <a:p>
            <a:pPr marL="457200" indent="-457200">
              <a:buFont typeface="Arial" panose="020B0604020202020204" pitchFamily="34" charset="0"/>
              <a:buChar char="•"/>
            </a:pPr>
            <a:r>
              <a:rPr lang="en-GB" sz="1800" dirty="0"/>
              <a:t>Push/Pull</a:t>
            </a:r>
          </a:p>
          <a:p>
            <a:pPr marL="867638" lvl="1" indent="-457200">
              <a:buFont typeface="Arial" panose="020B0604020202020204" pitchFamily="34" charset="0"/>
              <a:buChar char="•"/>
            </a:pPr>
            <a:r>
              <a:rPr lang="en-GB" sz="1000" dirty="0" smtClean="0"/>
              <a:t>Most payments today are pull payments, whereas much discussion at the WG is around push payments. These terms are often not binary. It is often considered that PayPal transactions are ‘Push’ since the user goes to the PayPal website. However this is just an authorisation and the transaction is actually executed by an interaction from the merchants website to PayPal.</a:t>
            </a:r>
            <a:endParaRPr lang="en-GB" sz="1200" dirty="0" smtClean="0"/>
          </a:p>
          <a:p>
            <a:pPr marL="867638" lvl="1" indent="-457200">
              <a:buFont typeface="Arial" panose="020B0604020202020204" pitchFamily="34" charset="0"/>
              <a:buChar char="•"/>
            </a:pPr>
            <a:endParaRPr lang="en-GB" sz="1200" dirty="0" smtClean="0"/>
          </a:p>
          <a:p>
            <a:pPr marL="457200" indent="-457200">
              <a:buFont typeface="Arial" panose="020B0604020202020204" pitchFamily="34" charset="0"/>
              <a:buChar char="•"/>
            </a:pPr>
            <a:r>
              <a:rPr lang="en-GB" sz="1800" dirty="0"/>
              <a:t>Risk/Liability</a:t>
            </a:r>
          </a:p>
          <a:p>
            <a:pPr marL="867638" lvl="1" indent="-457200">
              <a:buFont typeface="Arial" panose="020B0604020202020204" pitchFamily="34" charset="0"/>
              <a:buChar char="•"/>
            </a:pPr>
            <a:r>
              <a:rPr lang="en-GB" sz="1000" dirty="0"/>
              <a:t>Focus in WG has been on providing user anonymity, however this needs to be balanced with risk appetite of the merchant. The API needs to be able to take this into account, surfacing user credentials to the merchant as well as the payment application in certain situations where the merchant may be faced with a fraud</a:t>
            </a:r>
            <a:r>
              <a:rPr lang="en-GB" sz="1000" dirty="0" smtClean="0"/>
              <a:t>.</a:t>
            </a:r>
          </a:p>
          <a:p>
            <a:pPr lvl="1"/>
            <a:endParaRPr lang="en-GB" sz="1200" dirty="0"/>
          </a:p>
          <a:p>
            <a:pPr marL="457200" indent="-457200">
              <a:buFont typeface="Arial" panose="020B0604020202020204" pitchFamily="34" charset="0"/>
              <a:buChar char="•"/>
            </a:pPr>
            <a:r>
              <a:rPr lang="en-GB" sz="1800" dirty="0"/>
              <a:t>Native Applications / </a:t>
            </a:r>
            <a:r>
              <a:rPr lang="en-GB" sz="1800" dirty="0" err="1" smtClean="0"/>
              <a:t>IoT</a:t>
            </a:r>
            <a:r>
              <a:rPr lang="en-GB" sz="1800" dirty="0" smtClean="0"/>
              <a:t> </a:t>
            </a:r>
            <a:r>
              <a:rPr lang="en-GB" sz="1800" dirty="0"/>
              <a:t>payments</a:t>
            </a:r>
          </a:p>
          <a:p>
            <a:pPr marL="867638" lvl="1" indent="-457200">
              <a:buFont typeface="Arial" panose="020B0604020202020204" pitchFamily="34" charset="0"/>
              <a:buChar char="•"/>
            </a:pPr>
            <a:r>
              <a:rPr lang="en-GB" sz="1000" dirty="0" smtClean="0"/>
              <a:t>3DS 2.0 is an enhancement to 3DS (currently 1.0.2) which focuses specifically on optimising acceptance for mobile devices. The absence of considerations for native applications to date for the WG might risk the API seeming ignorant of the changes in the industry.</a:t>
            </a:r>
          </a:p>
          <a:p>
            <a:pPr marL="867638" lvl="1" indent="-457200">
              <a:buFont typeface="Arial" panose="020B0604020202020204" pitchFamily="34" charset="0"/>
              <a:buChar char="•"/>
            </a:pPr>
            <a:endParaRPr lang="en-GB" sz="1000" dirty="0"/>
          </a:p>
          <a:p>
            <a:pPr marL="867638" lvl="1" indent="-457200">
              <a:buFont typeface="Arial" panose="020B0604020202020204" pitchFamily="34" charset="0"/>
              <a:buChar char="•"/>
            </a:pPr>
            <a:r>
              <a:rPr lang="en-GB" sz="1000" dirty="0" smtClean="0"/>
              <a:t>Additionally the emergence of </a:t>
            </a:r>
            <a:r>
              <a:rPr lang="en-GB" sz="1000" dirty="0" err="1" smtClean="0"/>
              <a:t>IoT</a:t>
            </a:r>
            <a:r>
              <a:rPr lang="en-GB" sz="1000" dirty="0" smtClean="0"/>
              <a:t> as another important type of user-agent seems worth of consideration.</a:t>
            </a:r>
            <a:endParaRPr lang="en-GB" sz="1000" dirty="0"/>
          </a:p>
        </p:txBody>
      </p:sp>
      <p:sp>
        <p:nvSpPr>
          <p:cNvPr id="3" name="Title 2"/>
          <p:cNvSpPr>
            <a:spLocks noGrp="1"/>
          </p:cNvSpPr>
          <p:nvPr>
            <p:ph type="ctrTitle"/>
          </p:nvPr>
        </p:nvSpPr>
        <p:spPr>
          <a:xfrm>
            <a:off x="355586" y="44624"/>
            <a:ext cx="8462468" cy="472254"/>
          </a:xfrm>
        </p:spPr>
        <p:txBody>
          <a:bodyPr/>
          <a:lstStyle/>
          <a:p>
            <a:r>
              <a:rPr lang="en-GB" dirty="0" smtClean="0"/>
              <a:t>Emerging Observations – API Capabilities / </a:t>
            </a:r>
            <a:r>
              <a:rPr lang="en-GB" smtClean="0"/>
              <a:t>Use Cases</a:t>
            </a:r>
            <a:endParaRPr lang="en-GB" dirty="0"/>
          </a:p>
        </p:txBody>
      </p:sp>
      <p:sp>
        <p:nvSpPr>
          <p:cNvPr id="4" name="Slide Number Placeholder 3"/>
          <p:cNvSpPr>
            <a:spLocks noGrp="1"/>
          </p:cNvSpPr>
          <p:nvPr>
            <p:ph type="sldNum" sz="quarter" idx="14"/>
          </p:nvPr>
        </p:nvSpPr>
        <p:spPr/>
        <p:txBody>
          <a:bodyPr/>
          <a:lstStyle/>
          <a:p>
            <a:pPr>
              <a:defRPr/>
            </a:pPr>
            <a:fld id="{7CD776CE-50EB-4B27-A637-9FED5084321F}" type="slidenum">
              <a:rPr lang="en-GB" smtClean="0"/>
              <a:pPr>
                <a:defRPr/>
              </a:pPr>
              <a:t>13</a:t>
            </a:fld>
            <a:endParaRPr lang="en-GB"/>
          </a:p>
        </p:txBody>
      </p:sp>
    </p:spTree>
    <p:extLst>
      <p:ext uri="{BB962C8B-B14F-4D97-AF65-F5344CB8AC3E}">
        <p14:creationId xmlns:p14="http://schemas.microsoft.com/office/powerpoint/2010/main" val="418306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51520" y="548680"/>
            <a:ext cx="8712968" cy="3108338"/>
          </a:xfrm>
        </p:spPr>
        <p:txBody>
          <a:bodyPr/>
          <a:lstStyle/>
          <a:p>
            <a:pPr marL="457200" indent="-457200">
              <a:buFont typeface="Arial" panose="020B0604020202020204" pitchFamily="34" charset="0"/>
              <a:buChar char="•"/>
            </a:pPr>
            <a:r>
              <a:rPr lang="en-GB" sz="1800" dirty="0" smtClean="0"/>
              <a:t>Roadmaps Phases</a:t>
            </a:r>
          </a:p>
          <a:p>
            <a:pPr marL="867638" lvl="1" indent="-457200">
              <a:buFont typeface="Arial" panose="020B0604020202020204" pitchFamily="34" charset="0"/>
              <a:buChar char="•"/>
            </a:pPr>
            <a:r>
              <a:rPr lang="en-GB" sz="1000" dirty="0" smtClean="0"/>
              <a:t>Many important use-cases have an uncategorised roadmap phase.</a:t>
            </a:r>
          </a:p>
          <a:p>
            <a:pPr lvl="2"/>
            <a:endParaRPr lang="en-GB" sz="1200" dirty="0" smtClean="0"/>
          </a:p>
          <a:p>
            <a:pPr marL="457200" indent="-457200">
              <a:buFont typeface="Arial" panose="020B0604020202020204" pitchFamily="34" charset="0"/>
              <a:buChar char="•"/>
            </a:pPr>
            <a:r>
              <a:rPr lang="en-GB" sz="1800" dirty="0" smtClean="0"/>
              <a:t>Missing Use Cases</a:t>
            </a:r>
            <a:endParaRPr lang="en-GB" sz="1800" dirty="0"/>
          </a:p>
          <a:p>
            <a:pPr marL="867638" lvl="1" indent="-457200">
              <a:buFont typeface="Arial" panose="020B0604020202020204" pitchFamily="34" charset="0"/>
              <a:buChar char="•"/>
            </a:pPr>
            <a:r>
              <a:rPr lang="en-GB" sz="1000" dirty="0" smtClean="0"/>
              <a:t>Agreement on terms is missing;</a:t>
            </a:r>
          </a:p>
          <a:p>
            <a:pPr marL="1278078" lvl="2" indent="-457200">
              <a:buFont typeface="Arial" panose="020B0604020202020204" pitchFamily="34" charset="0"/>
              <a:buChar char="•"/>
            </a:pPr>
            <a:r>
              <a:rPr lang="en-GB" sz="1000" dirty="0" smtClean="0"/>
              <a:t>Ad-hoc Recurring Payments (a.k.a. Card on File)</a:t>
            </a:r>
          </a:p>
          <a:p>
            <a:pPr marL="1278078" lvl="2" indent="-457200">
              <a:buFont typeface="Arial" panose="020B0604020202020204" pitchFamily="34" charset="0"/>
              <a:buChar char="•"/>
            </a:pPr>
            <a:r>
              <a:rPr lang="en-GB" sz="1000" dirty="0" smtClean="0"/>
              <a:t>Unspecified amount, e.g. maximums</a:t>
            </a:r>
          </a:p>
          <a:p>
            <a:pPr marL="867638" lvl="1" indent="-457200">
              <a:buFont typeface="Arial" panose="020B0604020202020204" pitchFamily="34" charset="0"/>
              <a:buChar char="•"/>
            </a:pPr>
            <a:r>
              <a:rPr lang="en-GB" sz="1000" dirty="0" smtClean="0"/>
              <a:t>Coexistence Use Cases missing entirely</a:t>
            </a:r>
          </a:p>
          <a:p>
            <a:pPr marL="867638" lvl="1" indent="-457200">
              <a:buFont typeface="Arial" panose="020B0604020202020204" pitchFamily="34" charset="0"/>
              <a:buChar char="•"/>
            </a:pPr>
            <a:r>
              <a:rPr lang="en-GB" sz="1000" dirty="0" smtClean="0"/>
              <a:t>Multi-currency</a:t>
            </a:r>
            <a:endParaRPr lang="en-GB" sz="1000" dirty="0"/>
          </a:p>
          <a:p>
            <a:pPr marL="457200" indent="-457200">
              <a:buFont typeface="Arial" panose="020B0604020202020204" pitchFamily="34" charset="0"/>
              <a:buChar char="•"/>
            </a:pPr>
            <a:endParaRPr lang="en-GB" sz="2800" dirty="0"/>
          </a:p>
        </p:txBody>
      </p:sp>
      <p:sp>
        <p:nvSpPr>
          <p:cNvPr id="3" name="Title 2"/>
          <p:cNvSpPr>
            <a:spLocks noGrp="1"/>
          </p:cNvSpPr>
          <p:nvPr>
            <p:ph type="ctrTitle"/>
          </p:nvPr>
        </p:nvSpPr>
        <p:spPr>
          <a:xfrm>
            <a:off x="355586" y="44624"/>
            <a:ext cx="8462468" cy="472254"/>
          </a:xfrm>
        </p:spPr>
        <p:txBody>
          <a:bodyPr/>
          <a:lstStyle/>
          <a:p>
            <a:r>
              <a:rPr lang="en-GB" dirty="0" smtClean="0"/>
              <a:t>Emerging Observations – </a:t>
            </a:r>
            <a:r>
              <a:rPr lang="en-GB" dirty="0" smtClean="0"/>
              <a:t>IG Uses Cases Extensions</a:t>
            </a:r>
            <a:endParaRPr lang="en-GB" dirty="0"/>
          </a:p>
        </p:txBody>
      </p:sp>
      <p:sp>
        <p:nvSpPr>
          <p:cNvPr id="4" name="Slide Number Placeholder 3"/>
          <p:cNvSpPr>
            <a:spLocks noGrp="1"/>
          </p:cNvSpPr>
          <p:nvPr>
            <p:ph type="sldNum" sz="quarter" idx="14"/>
          </p:nvPr>
        </p:nvSpPr>
        <p:spPr/>
        <p:txBody>
          <a:bodyPr/>
          <a:lstStyle/>
          <a:p>
            <a:pPr>
              <a:defRPr/>
            </a:pPr>
            <a:fld id="{7CD776CE-50EB-4B27-A637-9FED5084321F}" type="slidenum">
              <a:rPr lang="en-GB" smtClean="0"/>
              <a:pPr>
                <a:defRPr/>
              </a:pPr>
              <a:t>14</a:t>
            </a:fld>
            <a:endParaRPr lang="en-GB"/>
          </a:p>
        </p:txBody>
      </p:sp>
    </p:spTree>
    <p:extLst>
      <p:ext uri="{BB962C8B-B14F-4D97-AF65-F5344CB8AC3E}">
        <p14:creationId xmlns:p14="http://schemas.microsoft.com/office/powerpoint/2010/main" val="1674735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Contents</a:t>
            </a:r>
            <a:endParaRPr lang="en-GB" dirty="0"/>
          </a:p>
        </p:txBody>
      </p:sp>
      <p:sp>
        <p:nvSpPr>
          <p:cNvPr id="3" name="Slide Number Placeholder 2"/>
          <p:cNvSpPr>
            <a:spLocks noGrp="1"/>
          </p:cNvSpPr>
          <p:nvPr>
            <p:ph type="sldNum" sz="quarter" idx="10"/>
          </p:nvPr>
        </p:nvSpPr>
        <p:spPr/>
        <p:txBody>
          <a:bodyPr/>
          <a:lstStyle/>
          <a:p>
            <a:pPr>
              <a:defRPr/>
            </a:pPr>
            <a:fld id="{E74E9D26-8E04-4E7D-9023-91C61BE26163}" type="slidenum">
              <a:rPr lang="en-GB" smtClean="0"/>
              <a:pPr>
                <a:defRPr/>
              </a:pPr>
              <a:t>2</a:t>
            </a:fld>
            <a:endParaRPr lang="en-GB"/>
          </a:p>
        </p:txBody>
      </p:sp>
      <p:sp>
        <p:nvSpPr>
          <p:cNvPr id="4" name="TextBox 3"/>
          <p:cNvSpPr txBox="1"/>
          <p:nvPr/>
        </p:nvSpPr>
        <p:spPr>
          <a:xfrm>
            <a:off x="4860032" y="476672"/>
            <a:ext cx="3960440" cy="2215991"/>
          </a:xfrm>
          <a:prstGeom prst="rect">
            <a:avLst/>
          </a:prstGeom>
          <a:noFill/>
        </p:spPr>
        <p:txBody>
          <a:bodyPr wrap="square" lIns="0" tIns="0" rIns="0" bIns="0" rtlCol="0">
            <a:spAutoFit/>
          </a:bodyPr>
          <a:lstStyle/>
          <a:p>
            <a:pPr marL="342900" indent="-342900">
              <a:buFont typeface="+mj-lt"/>
              <a:buAutoNum type="arabicPeriod"/>
            </a:pPr>
            <a:r>
              <a:rPr lang="en-GB" sz="1600" dirty="0" smtClean="0"/>
              <a:t>What is the Flows Task Force</a:t>
            </a:r>
          </a:p>
          <a:p>
            <a:pPr marL="342900" indent="-342900">
              <a:buFont typeface="+mj-lt"/>
              <a:buAutoNum type="arabicPeriod"/>
            </a:pPr>
            <a:endParaRPr lang="en-GB" sz="1600" dirty="0" smtClean="0"/>
          </a:p>
          <a:p>
            <a:pPr marL="342900" indent="-342900">
              <a:buFont typeface="+mj-lt"/>
              <a:buAutoNum type="arabicPeriod"/>
            </a:pPr>
            <a:r>
              <a:rPr lang="en-GB" sz="1600" dirty="0" smtClean="0"/>
              <a:t>Objectives</a:t>
            </a:r>
          </a:p>
          <a:p>
            <a:pPr marL="342900" indent="-342900">
              <a:buFont typeface="+mj-lt"/>
              <a:buAutoNum type="arabicPeriod"/>
            </a:pPr>
            <a:endParaRPr lang="en-GB" sz="1600" dirty="0" smtClean="0"/>
          </a:p>
          <a:p>
            <a:pPr marL="342900" indent="-342900">
              <a:buFont typeface="+mj-lt"/>
              <a:buAutoNum type="arabicPeriod"/>
            </a:pPr>
            <a:r>
              <a:rPr lang="en-GB" sz="1600" dirty="0" smtClean="0"/>
              <a:t>Progress to Date</a:t>
            </a:r>
          </a:p>
          <a:p>
            <a:pPr marL="342900" indent="-342900">
              <a:buFont typeface="+mj-lt"/>
              <a:buAutoNum type="arabicPeriod"/>
            </a:pPr>
            <a:endParaRPr lang="en-GB" sz="1600" dirty="0" smtClean="0"/>
          </a:p>
          <a:p>
            <a:pPr marL="342900" indent="-342900">
              <a:buFont typeface="+mj-lt"/>
              <a:buAutoNum type="arabicPeriod"/>
            </a:pPr>
            <a:r>
              <a:rPr lang="en-GB" sz="1600" dirty="0" smtClean="0"/>
              <a:t>Example Exploration</a:t>
            </a:r>
          </a:p>
          <a:p>
            <a:pPr marL="342900" indent="-342900">
              <a:buFont typeface="+mj-lt"/>
              <a:buAutoNum type="arabicPeriod"/>
            </a:pPr>
            <a:endParaRPr lang="en-GB" sz="1600" dirty="0"/>
          </a:p>
          <a:p>
            <a:pPr marL="342900" indent="-342900">
              <a:buFont typeface="+mj-lt"/>
              <a:buAutoNum type="arabicPeriod"/>
            </a:pPr>
            <a:r>
              <a:rPr lang="en-GB" sz="1600" dirty="0" smtClean="0"/>
              <a:t>Questions </a:t>
            </a:r>
            <a:r>
              <a:rPr lang="en-GB" sz="1600" dirty="0" smtClean="0"/>
              <a:t>for the WG</a:t>
            </a:r>
            <a:endParaRPr lang="en-GB" sz="1600" dirty="0"/>
          </a:p>
        </p:txBody>
      </p:sp>
    </p:spTree>
    <p:extLst>
      <p:ext uri="{BB962C8B-B14F-4D97-AF65-F5344CB8AC3E}">
        <p14:creationId xmlns:p14="http://schemas.microsoft.com/office/powerpoint/2010/main" val="2493621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 is it?</a:t>
            </a:r>
            <a:endParaRPr lang="en-GB" dirty="0"/>
          </a:p>
        </p:txBody>
      </p:sp>
      <p:sp>
        <p:nvSpPr>
          <p:cNvPr id="4" name="Slide Number Placeholder 3"/>
          <p:cNvSpPr>
            <a:spLocks noGrp="1"/>
          </p:cNvSpPr>
          <p:nvPr>
            <p:ph type="sldNum" sz="quarter" idx="14"/>
          </p:nvPr>
        </p:nvSpPr>
        <p:spPr/>
        <p:txBody>
          <a:bodyPr/>
          <a:lstStyle/>
          <a:p>
            <a:pPr>
              <a:defRPr/>
            </a:pPr>
            <a:fld id="{7CD776CE-50EB-4B27-A637-9FED5084321F}" type="slidenum">
              <a:rPr lang="en-GB" smtClean="0"/>
              <a:pPr>
                <a:defRPr/>
              </a:pPr>
              <a:t>3</a:t>
            </a:fld>
            <a:endParaRPr lang="en-GB"/>
          </a:p>
        </p:txBody>
      </p:sp>
      <p:sp>
        <p:nvSpPr>
          <p:cNvPr id="2" name="TextBox 1"/>
          <p:cNvSpPr txBox="1"/>
          <p:nvPr/>
        </p:nvSpPr>
        <p:spPr>
          <a:xfrm>
            <a:off x="467544" y="1196752"/>
            <a:ext cx="8350510" cy="517064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GB" sz="1600" dirty="0" smtClean="0"/>
              <a:t>The Web Payment Working Group formed at the 2016 W3C TPAC Event in November 2015.</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t>At that stage there were two API specification proposals, however there was no specific approach to specifying requirements. (Whilst there are the Interest Group </a:t>
            </a:r>
            <a:r>
              <a:rPr lang="en-GB" sz="1600" dirty="0"/>
              <a:t>Use Cases - </a:t>
            </a:r>
            <a:r>
              <a:rPr lang="en-GB" sz="1600" dirty="0">
                <a:solidFill>
                  <a:srgbClr val="7030A0"/>
                </a:solidFill>
                <a:hlinkClick r:id="rId2"/>
              </a:rPr>
              <a:t>https://</a:t>
            </a:r>
            <a:r>
              <a:rPr lang="en-GB" sz="1600" dirty="0" smtClean="0">
                <a:solidFill>
                  <a:srgbClr val="7030A0"/>
                </a:solidFill>
                <a:hlinkClick r:id="rId2"/>
              </a:rPr>
              <a:t>www.w3.org/TR/web-payments-use-cases</a:t>
            </a:r>
            <a:r>
              <a:rPr lang="en-GB" sz="1600" dirty="0">
                <a:solidFill>
                  <a:srgbClr val="7030A0"/>
                </a:solidFill>
              </a:rPr>
              <a:t> </a:t>
            </a:r>
            <a:r>
              <a:rPr lang="en-GB" sz="1600" dirty="0" smtClean="0"/>
              <a:t>, these are functionally focused, not interaction based)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t>Following a session exploring some current payment flows, it was decided that a Task Force would be created to further explore ‘in-the-wild’ payment flows such that these could be used to help guide the specifications to be able to meet real world problems.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t>The Task Force has been run as an loose team of WG members interested in supporting this effort.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t>The output (and working area) for the TF is held within the W3C </a:t>
            </a:r>
            <a:r>
              <a:rPr lang="en-GB" sz="1600" dirty="0" err="1" smtClean="0"/>
              <a:t>WebPayment</a:t>
            </a:r>
            <a:r>
              <a:rPr lang="en-GB" sz="1600" dirty="0" smtClean="0"/>
              <a:t> repository;</a:t>
            </a:r>
          </a:p>
          <a:p>
            <a:pPr marL="285750" indent="-285750">
              <a:buFont typeface="Arial" panose="020B0604020202020204" pitchFamily="34" charset="0"/>
              <a:buChar char="•"/>
            </a:pPr>
            <a:endParaRPr lang="en-GB" sz="1600" dirty="0"/>
          </a:p>
          <a:p>
            <a:r>
              <a:rPr lang="en-GB" sz="1600" dirty="0">
                <a:solidFill>
                  <a:srgbClr val="7030A0"/>
                </a:solidFill>
                <a:hlinkClick r:id="rId3"/>
              </a:rPr>
              <a:t>https://</a:t>
            </a:r>
            <a:r>
              <a:rPr lang="en-GB" sz="1600" dirty="0" smtClean="0">
                <a:solidFill>
                  <a:srgbClr val="7030A0"/>
                </a:solidFill>
                <a:hlinkClick r:id="rId3"/>
              </a:rPr>
              <a:t>github.com/w3c/webpayments/wiki/Flows</a:t>
            </a:r>
            <a:endParaRPr lang="en-GB" sz="1600" dirty="0" smtClean="0">
              <a:solidFill>
                <a:srgbClr val="7030A0"/>
              </a:solidFill>
            </a:endParaRPr>
          </a:p>
          <a:p>
            <a:r>
              <a:rPr lang="en-GB" sz="1600" dirty="0">
                <a:solidFill>
                  <a:srgbClr val="7030A0"/>
                </a:solidFill>
                <a:hlinkClick r:id="rId4"/>
              </a:rPr>
              <a:t>https://</a:t>
            </a:r>
            <a:r>
              <a:rPr lang="en-GB" sz="1600" dirty="0" smtClean="0">
                <a:solidFill>
                  <a:srgbClr val="7030A0"/>
                </a:solidFill>
                <a:hlinkClick r:id="rId4"/>
              </a:rPr>
              <a:t>github.com/w3c/webpayments/tree/gh-pages/PaymentFlows</a:t>
            </a:r>
            <a:endParaRPr lang="en-GB" sz="1600" dirty="0" smtClean="0">
              <a:solidFill>
                <a:srgbClr val="7030A0"/>
              </a:solidFill>
            </a:endParaRPr>
          </a:p>
          <a:p>
            <a:endParaRPr lang="en-GB"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2347891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Objectives</a:t>
            </a:r>
            <a:endParaRPr lang="en-GB" dirty="0"/>
          </a:p>
        </p:txBody>
      </p:sp>
      <p:sp>
        <p:nvSpPr>
          <p:cNvPr id="4" name="Slide Number Placeholder 3"/>
          <p:cNvSpPr>
            <a:spLocks noGrp="1"/>
          </p:cNvSpPr>
          <p:nvPr>
            <p:ph type="sldNum" sz="quarter" idx="14"/>
          </p:nvPr>
        </p:nvSpPr>
        <p:spPr/>
        <p:txBody>
          <a:bodyPr/>
          <a:lstStyle/>
          <a:p>
            <a:pPr>
              <a:defRPr/>
            </a:pPr>
            <a:fld id="{7CD776CE-50EB-4B27-A637-9FED5084321F}" type="slidenum">
              <a:rPr lang="en-GB" smtClean="0"/>
              <a:pPr>
                <a:defRPr/>
              </a:pPr>
              <a:t>4</a:t>
            </a:fld>
            <a:endParaRPr lang="en-GB"/>
          </a:p>
        </p:txBody>
      </p:sp>
      <p:sp>
        <p:nvSpPr>
          <p:cNvPr id="5" name="Title 2"/>
          <p:cNvSpPr txBox="1">
            <a:spLocks/>
          </p:cNvSpPr>
          <p:nvPr/>
        </p:nvSpPr>
        <p:spPr>
          <a:xfrm>
            <a:off x="395536" y="3933056"/>
            <a:ext cx="8462468" cy="472254"/>
          </a:xfrm>
          <a:prstGeom prst="rect">
            <a:avLst/>
          </a:prstGeom>
          <a:ln>
            <a:noFill/>
          </a:ln>
        </p:spPr>
        <p:txBody>
          <a:bodyPr wrap="square" lIns="0" tIns="0" rIns="0" bIns="0" anchor="b" anchorCtr="0"/>
          <a:lstStyle>
            <a:lvl1pPr algn="l" defTabSz="455613" rtl="0" eaLnBrk="0" fontAlgn="base" hangingPunct="0">
              <a:lnSpc>
                <a:spcPct val="80000"/>
              </a:lnSpc>
              <a:spcBef>
                <a:spcPct val="0"/>
              </a:spcBef>
              <a:spcAft>
                <a:spcPct val="0"/>
              </a:spcAft>
              <a:defRPr sz="2000" b="0" i="0" kern="1200">
                <a:solidFill>
                  <a:schemeClr val="tx2"/>
                </a:solidFill>
                <a:latin typeface="Calibri"/>
                <a:ea typeface="+mj-ea"/>
                <a:cs typeface="Calibri"/>
              </a:defRPr>
            </a:lvl1pPr>
            <a:lvl2pPr algn="ctr" defTabSz="455613" rtl="0" eaLnBrk="0" fontAlgn="base" hangingPunct="0">
              <a:spcBef>
                <a:spcPct val="0"/>
              </a:spcBef>
              <a:spcAft>
                <a:spcPct val="0"/>
              </a:spcAft>
              <a:defRPr sz="4400">
                <a:solidFill>
                  <a:schemeClr val="tx1"/>
                </a:solidFill>
                <a:latin typeface="Calibri" pitchFamily="34" charset="0"/>
              </a:defRPr>
            </a:lvl2pPr>
            <a:lvl3pPr algn="ctr" defTabSz="455613" rtl="0" eaLnBrk="0" fontAlgn="base" hangingPunct="0">
              <a:spcBef>
                <a:spcPct val="0"/>
              </a:spcBef>
              <a:spcAft>
                <a:spcPct val="0"/>
              </a:spcAft>
              <a:defRPr sz="4400">
                <a:solidFill>
                  <a:schemeClr val="tx1"/>
                </a:solidFill>
                <a:latin typeface="Calibri" pitchFamily="34" charset="0"/>
              </a:defRPr>
            </a:lvl3pPr>
            <a:lvl4pPr algn="ctr" defTabSz="455613" rtl="0" eaLnBrk="0" fontAlgn="base" hangingPunct="0">
              <a:spcBef>
                <a:spcPct val="0"/>
              </a:spcBef>
              <a:spcAft>
                <a:spcPct val="0"/>
              </a:spcAft>
              <a:defRPr sz="4400">
                <a:solidFill>
                  <a:schemeClr val="tx1"/>
                </a:solidFill>
                <a:latin typeface="Calibri" pitchFamily="34" charset="0"/>
              </a:defRPr>
            </a:lvl4pPr>
            <a:lvl5pPr algn="ctr" defTabSz="455613" rtl="0" eaLnBrk="0" fontAlgn="base" hangingPunct="0">
              <a:spcBef>
                <a:spcPct val="0"/>
              </a:spcBef>
              <a:spcAft>
                <a:spcPct val="0"/>
              </a:spcAft>
              <a:defRPr sz="4400">
                <a:solidFill>
                  <a:schemeClr val="tx1"/>
                </a:solidFill>
                <a:latin typeface="Calibri" pitchFamily="34" charset="0"/>
              </a:defRPr>
            </a:lvl5pPr>
            <a:lvl6pPr marL="457200" algn="ctr" defTabSz="455613" rtl="0" fontAlgn="base">
              <a:spcBef>
                <a:spcPct val="0"/>
              </a:spcBef>
              <a:spcAft>
                <a:spcPct val="0"/>
              </a:spcAft>
              <a:defRPr sz="4400">
                <a:solidFill>
                  <a:schemeClr val="tx1"/>
                </a:solidFill>
                <a:latin typeface="Calibri" pitchFamily="34" charset="0"/>
              </a:defRPr>
            </a:lvl6pPr>
            <a:lvl7pPr marL="914400" algn="ctr" defTabSz="455613" rtl="0" fontAlgn="base">
              <a:spcBef>
                <a:spcPct val="0"/>
              </a:spcBef>
              <a:spcAft>
                <a:spcPct val="0"/>
              </a:spcAft>
              <a:defRPr sz="4400">
                <a:solidFill>
                  <a:schemeClr val="tx1"/>
                </a:solidFill>
                <a:latin typeface="Calibri" pitchFamily="34" charset="0"/>
              </a:defRPr>
            </a:lvl7pPr>
            <a:lvl8pPr marL="1371600" algn="ctr" defTabSz="455613" rtl="0" fontAlgn="base">
              <a:spcBef>
                <a:spcPct val="0"/>
              </a:spcBef>
              <a:spcAft>
                <a:spcPct val="0"/>
              </a:spcAft>
              <a:defRPr sz="4400">
                <a:solidFill>
                  <a:schemeClr val="tx1"/>
                </a:solidFill>
                <a:latin typeface="Calibri" pitchFamily="34" charset="0"/>
              </a:defRPr>
            </a:lvl8pPr>
            <a:lvl9pPr marL="1828800" algn="ctr" defTabSz="455613" rtl="0" fontAlgn="base">
              <a:spcBef>
                <a:spcPct val="0"/>
              </a:spcBef>
              <a:spcAft>
                <a:spcPct val="0"/>
              </a:spcAft>
              <a:defRPr sz="4400">
                <a:solidFill>
                  <a:schemeClr val="tx1"/>
                </a:solidFill>
                <a:latin typeface="Calibri" pitchFamily="34" charset="0"/>
              </a:defRPr>
            </a:lvl9pPr>
          </a:lstStyle>
          <a:p>
            <a:r>
              <a:rPr lang="en-GB" dirty="0" smtClean="0"/>
              <a:t>Constraints</a:t>
            </a:r>
            <a:endParaRPr lang="en-GB" dirty="0"/>
          </a:p>
        </p:txBody>
      </p:sp>
      <p:sp>
        <p:nvSpPr>
          <p:cNvPr id="6" name="Text Placeholder 1"/>
          <p:cNvSpPr txBox="1">
            <a:spLocks/>
          </p:cNvSpPr>
          <p:nvPr/>
        </p:nvSpPr>
        <p:spPr>
          <a:xfrm>
            <a:off x="395536" y="4653136"/>
            <a:ext cx="8462468" cy="1224136"/>
          </a:xfrm>
          <a:prstGeom prst="rect">
            <a:avLst/>
          </a:prstGeom>
        </p:spPr>
        <p:txBody>
          <a:bodyPr vert="horz" lIns="82088" tIns="41044" rIns="82088" bIns="41044"/>
          <a:lstStyle>
            <a:lvl1pPr marL="0" indent="0" algn="l" defTabSz="455613" rtl="0" eaLnBrk="0" fontAlgn="base" hangingPunct="0">
              <a:spcBef>
                <a:spcPts val="0"/>
              </a:spcBef>
              <a:spcAft>
                <a:spcPct val="0"/>
              </a:spcAft>
              <a:buFontTx/>
              <a:buNone/>
              <a:defRPr sz="3100" kern="1200">
                <a:solidFill>
                  <a:srgbClr val="393939"/>
                </a:solidFill>
                <a:latin typeface="+mn-lt"/>
                <a:ea typeface="+mn-ea"/>
                <a:cs typeface="+mn-cs"/>
              </a:defRPr>
            </a:lvl1pPr>
            <a:lvl2pPr marL="410438" indent="0" algn="l" defTabSz="455613" rtl="0" eaLnBrk="0" fontAlgn="base" hangingPunct="0">
              <a:spcBef>
                <a:spcPts val="0"/>
              </a:spcBef>
              <a:spcAft>
                <a:spcPct val="0"/>
              </a:spcAft>
              <a:buFontTx/>
              <a:buNone/>
              <a:defRPr sz="1300" kern="1200">
                <a:solidFill>
                  <a:schemeClr val="tx1"/>
                </a:solidFill>
                <a:latin typeface="Arial"/>
                <a:ea typeface="+mn-ea"/>
                <a:cs typeface="+mn-cs"/>
              </a:defRPr>
            </a:lvl2pPr>
            <a:lvl3pPr marL="820878" indent="0" algn="l" defTabSz="455613" rtl="0" eaLnBrk="0" fontAlgn="base" hangingPunct="0">
              <a:spcBef>
                <a:spcPts val="0"/>
              </a:spcBef>
              <a:spcAft>
                <a:spcPct val="0"/>
              </a:spcAft>
              <a:buFontTx/>
              <a:buNone/>
              <a:defRPr sz="1300" kern="1200">
                <a:solidFill>
                  <a:schemeClr val="tx1"/>
                </a:solidFill>
                <a:latin typeface="Arial"/>
                <a:ea typeface="+mn-ea"/>
                <a:cs typeface="+mn-cs"/>
              </a:defRPr>
            </a:lvl3pPr>
            <a:lvl4pPr marL="1231316" indent="0" algn="l" defTabSz="455613" rtl="0" eaLnBrk="0" fontAlgn="base" hangingPunct="0">
              <a:spcBef>
                <a:spcPts val="0"/>
              </a:spcBef>
              <a:spcAft>
                <a:spcPct val="0"/>
              </a:spcAft>
              <a:buFontTx/>
              <a:buNone/>
              <a:defRPr sz="1300" kern="1200">
                <a:solidFill>
                  <a:schemeClr val="tx1"/>
                </a:solidFill>
                <a:latin typeface="Arial"/>
                <a:ea typeface="+mn-ea"/>
                <a:cs typeface="+mn-cs"/>
              </a:defRPr>
            </a:lvl4pPr>
            <a:lvl5pPr marL="1641756" indent="0" algn="l" defTabSz="455613" rtl="0" eaLnBrk="0" fontAlgn="base" hangingPunct="0">
              <a:spcBef>
                <a:spcPts val="0"/>
              </a:spcBef>
              <a:spcAft>
                <a:spcPct val="0"/>
              </a:spcAft>
              <a:buFontTx/>
              <a:buNone/>
              <a:defRPr sz="1300" kern="1200">
                <a:solidFill>
                  <a:schemeClr val="tx1"/>
                </a:solidFill>
                <a:latin typeface="Arial"/>
                <a:ea typeface="+mn-ea"/>
                <a:cs typeface="+mn-cs"/>
              </a:defRPr>
            </a:lvl5pPr>
            <a:lvl6pPr marL="2513858" indent="-228533" algn="l" defTabSz="457065" rtl="0" eaLnBrk="1" latinLnBrk="0" hangingPunct="1">
              <a:spcBef>
                <a:spcPct val="20000"/>
              </a:spcBef>
              <a:buFont typeface="Arial"/>
              <a:buChar char="•"/>
              <a:defRPr sz="2000" kern="1200">
                <a:solidFill>
                  <a:schemeClr val="tx1"/>
                </a:solidFill>
                <a:latin typeface="+mn-lt"/>
                <a:ea typeface="+mn-ea"/>
                <a:cs typeface="+mn-cs"/>
              </a:defRPr>
            </a:lvl6pPr>
            <a:lvl7pPr marL="2970921" indent="-228533" algn="l" defTabSz="457065" rtl="0" eaLnBrk="1" latinLnBrk="0" hangingPunct="1">
              <a:spcBef>
                <a:spcPct val="20000"/>
              </a:spcBef>
              <a:buFont typeface="Arial"/>
              <a:buChar char="•"/>
              <a:defRPr sz="2000" kern="1200">
                <a:solidFill>
                  <a:schemeClr val="tx1"/>
                </a:solidFill>
                <a:latin typeface="+mn-lt"/>
                <a:ea typeface="+mn-ea"/>
                <a:cs typeface="+mn-cs"/>
              </a:defRPr>
            </a:lvl7pPr>
            <a:lvl8pPr marL="3427986" indent="-228533" algn="l" defTabSz="457065" rtl="0" eaLnBrk="1" latinLnBrk="0" hangingPunct="1">
              <a:spcBef>
                <a:spcPct val="20000"/>
              </a:spcBef>
              <a:buFont typeface="Arial"/>
              <a:buChar char="•"/>
              <a:defRPr sz="2000" kern="1200">
                <a:solidFill>
                  <a:schemeClr val="tx1"/>
                </a:solidFill>
                <a:latin typeface="+mn-lt"/>
                <a:ea typeface="+mn-ea"/>
                <a:cs typeface="+mn-cs"/>
              </a:defRPr>
            </a:lvl8pPr>
            <a:lvl9pPr marL="3885051" indent="-228533" algn="l" defTabSz="457065"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GB" sz="1800" dirty="0"/>
          </a:p>
        </p:txBody>
      </p:sp>
      <p:sp>
        <p:nvSpPr>
          <p:cNvPr id="8" name="TextBox 7"/>
          <p:cNvSpPr txBox="1"/>
          <p:nvPr/>
        </p:nvSpPr>
        <p:spPr>
          <a:xfrm>
            <a:off x="392900" y="968095"/>
            <a:ext cx="8355563" cy="738664"/>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GB" sz="1600" dirty="0" smtClean="0"/>
              <a:t>Document </a:t>
            </a:r>
            <a:r>
              <a:rPr lang="en-GB" sz="1600" dirty="0" smtClean="0"/>
              <a:t>existing </a:t>
            </a:r>
            <a:r>
              <a:rPr lang="en-GB" sz="1600" dirty="0" smtClean="0"/>
              <a:t>payment flows as </a:t>
            </a:r>
            <a:r>
              <a:rPr lang="en-GB" sz="1600" dirty="0" smtClean="0"/>
              <a:t>proxy for requirements </a:t>
            </a:r>
            <a:r>
              <a:rPr lang="en-GB" sz="1600" dirty="0" smtClean="0"/>
              <a:t>for the API</a:t>
            </a:r>
          </a:p>
          <a:p>
            <a:pPr marL="457200" indent="-457200">
              <a:buFont typeface="Arial" panose="020B0604020202020204" pitchFamily="34" charset="0"/>
              <a:buChar char="•"/>
            </a:pPr>
            <a:r>
              <a:rPr lang="en-GB" sz="1600" dirty="0" smtClean="0"/>
              <a:t>Document current </a:t>
            </a:r>
            <a:r>
              <a:rPr lang="en-GB" sz="1600" dirty="0"/>
              <a:t>production flows, not </a:t>
            </a:r>
            <a:r>
              <a:rPr lang="en-GB" sz="1600" dirty="0" smtClean="0"/>
              <a:t>hypothetical future states</a:t>
            </a:r>
          </a:p>
          <a:p>
            <a:pPr marL="457200" indent="-457200">
              <a:buFont typeface="Arial" panose="020B0604020202020204" pitchFamily="34" charset="0"/>
              <a:buChar char="•"/>
            </a:pPr>
            <a:endParaRPr lang="en-GB" sz="1600" dirty="0" smtClean="0"/>
          </a:p>
        </p:txBody>
      </p:sp>
      <p:sp>
        <p:nvSpPr>
          <p:cNvPr id="10" name="TextBox 9"/>
          <p:cNvSpPr txBox="1"/>
          <p:nvPr/>
        </p:nvSpPr>
        <p:spPr>
          <a:xfrm>
            <a:off x="355585" y="4653136"/>
            <a:ext cx="8355563" cy="73866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GB" sz="1600" dirty="0" smtClean="0"/>
              <a:t>Expedience &amp; Resourcing has dictated </a:t>
            </a:r>
            <a:r>
              <a:rPr lang="en-GB" sz="1600" dirty="0"/>
              <a:t>that full coverage cannot be </a:t>
            </a:r>
            <a:r>
              <a:rPr lang="en-GB" sz="1600" dirty="0" smtClean="0"/>
              <a:t>achieved</a:t>
            </a:r>
          </a:p>
          <a:p>
            <a:pPr marL="285750" indent="-285750">
              <a:buFont typeface="Arial" panose="020B0604020202020204" pitchFamily="34" charset="0"/>
              <a:buChar char="•"/>
            </a:pPr>
            <a:endParaRPr lang="en-GB" sz="1600" dirty="0" smtClean="0"/>
          </a:p>
          <a:p>
            <a:pPr marL="742950" lvl="1" indent="-285750">
              <a:buFont typeface="Wingdings" panose="05000000000000000000" pitchFamily="2" charset="2"/>
              <a:buChar char="Ø"/>
            </a:pPr>
            <a:r>
              <a:rPr lang="en-GB" sz="1600" dirty="0" smtClean="0"/>
              <a:t>flow </a:t>
            </a:r>
            <a:r>
              <a:rPr lang="en-GB" sz="1600" dirty="0"/>
              <a:t>that explore diverse interaction methods have been </a:t>
            </a:r>
            <a:r>
              <a:rPr lang="en-GB" sz="1600" dirty="0" smtClean="0"/>
              <a:t>favoured</a:t>
            </a:r>
          </a:p>
        </p:txBody>
      </p:sp>
      <p:sp>
        <p:nvSpPr>
          <p:cNvPr id="11" name="Rounded Rectangle 10"/>
          <p:cNvSpPr/>
          <p:nvPr/>
        </p:nvSpPr>
        <p:spPr>
          <a:xfrm>
            <a:off x="342294" y="2819907"/>
            <a:ext cx="8568952" cy="720080"/>
          </a:xfrm>
          <a:prstGeom prst="roundRect">
            <a:avLst/>
          </a:prstGeom>
          <a:solidFill>
            <a:schemeClr val="bg1"/>
          </a:solid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Flows </a:t>
            </a:r>
            <a:r>
              <a:rPr lang="en-GB" dirty="0" smtClean="0">
                <a:solidFill>
                  <a:schemeClr val="tx1"/>
                </a:solidFill>
              </a:rPr>
              <a:t>are real-world </a:t>
            </a:r>
            <a:r>
              <a:rPr lang="en-GB" dirty="0">
                <a:solidFill>
                  <a:schemeClr val="tx1"/>
                </a:solidFill>
              </a:rPr>
              <a:t>manifestation of actual requirements and so are </a:t>
            </a:r>
            <a:r>
              <a:rPr lang="en-GB" dirty="0" smtClean="0">
                <a:solidFill>
                  <a:schemeClr val="tx1"/>
                </a:solidFill>
              </a:rPr>
              <a:t>a measure </a:t>
            </a:r>
            <a:r>
              <a:rPr lang="en-GB" dirty="0">
                <a:solidFill>
                  <a:schemeClr val="tx1"/>
                </a:solidFill>
              </a:rPr>
              <a:t>of success of the </a:t>
            </a:r>
            <a:r>
              <a:rPr lang="en-GB" dirty="0" smtClean="0">
                <a:solidFill>
                  <a:schemeClr val="tx1"/>
                </a:solidFill>
              </a:rPr>
              <a:t>applicability </a:t>
            </a:r>
            <a:r>
              <a:rPr lang="en-GB" dirty="0">
                <a:solidFill>
                  <a:schemeClr val="tx1"/>
                </a:solidFill>
              </a:rPr>
              <a:t>of the </a:t>
            </a:r>
            <a:r>
              <a:rPr lang="en-GB" dirty="0" smtClean="0">
                <a:solidFill>
                  <a:schemeClr val="tx1"/>
                </a:solidFill>
              </a:rPr>
              <a:t>API to the current ecosystem</a:t>
            </a:r>
            <a:endParaRPr lang="en-GB" dirty="0">
              <a:solidFill>
                <a:schemeClr val="tx1"/>
              </a:solidFill>
            </a:endParaRPr>
          </a:p>
        </p:txBody>
      </p:sp>
    </p:spTree>
    <p:extLst>
      <p:ext uri="{BB962C8B-B14F-4D97-AF65-F5344CB8AC3E}">
        <p14:creationId xmlns:p14="http://schemas.microsoft.com/office/powerpoint/2010/main" val="980345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0489" y="66442"/>
            <a:ext cx="8462468" cy="472254"/>
          </a:xfrm>
        </p:spPr>
        <p:txBody>
          <a:bodyPr/>
          <a:lstStyle/>
          <a:p>
            <a:r>
              <a:rPr lang="en-GB" dirty="0" smtClean="0"/>
              <a:t>An example flow</a:t>
            </a:r>
            <a:endParaRPr lang="en-GB" dirty="0"/>
          </a:p>
        </p:txBody>
      </p:sp>
      <p:sp>
        <p:nvSpPr>
          <p:cNvPr id="4" name="Slide Number Placeholder 3"/>
          <p:cNvSpPr>
            <a:spLocks noGrp="1"/>
          </p:cNvSpPr>
          <p:nvPr>
            <p:ph type="sldNum" sz="quarter" idx="14"/>
          </p:nvPr>
        </p:nvSpPr>
        <p:spPr/>
        <p:txBody>
          <a:bodyPr/>
          <a:lstStyle/>
          <a:p>
            <a:pPr>
              <a:defRPr/>
            </a:pPr>
            <a:fld id="{7CD776CE-50EB-4B27-A637-9FED5084321F}" type="slidenum">
              <a:rPr lang="en-GB" smtClean="0"/>
              <a:pPr>
                <a:defRPr/>
              </a:pPr>
              <a:t>5</a:t>
            </a:fld>
            <a:endParaRPr lang="en-GB"/>
          </a:p>
        </p:txBody>
      </p:sp>
      <p:pic>
        <p:nvPicPr>
          <p:cNvPr id="1030" name="Picture 6" descr="http://www.plantuml.com/plantuml/img/XLLDRnit43rRWFx3D0LQ2V1AXzw4siXQbX43iQ5MTdfmTA38sLr2koJ33oiBzCTtIAviHsdQazQSDpDltdpulVFC-j2ruz5FKl4s20osXSPxunRpkMM7MIrz4tR1eULQULH-ndKtF_p6vmVS6TPtzEJcTLCOLgERh_FBJQiFRkxsKisaYU77epLbabmQfZoy8nWYJEueQaCFKrXlrl1KyYz1MhJRTy0StD7R_xcH2qVZjTt2NxXpqcDoJRZno9pwsbyTJ3QDDYP-Jk7A4asqoUUn78zAJg46A3mjcHMDRiMHK7e-YNhhN92gXYkczl0K_pgYbud-UAIqHz3F532nEizX5l3XuM6zYG0lVOlm4Ml6UpYM1X-qyoWWSe11L9WiWxNqCOrk5nTmZxNsadcf5UZg1VQ0jdC0ly06M-Idrblbl0tfy-8YDuPe5PUFvGBM5bqqB1la-q873x6ha37sz-BfvzeYgcq2v-WP6w47cfJ4zx_XiQ0hozGFO5dx6zcs3cwqxM2oBk_FOVNLIDkV3nB3VUXs1FiRDd60uPfvt99n-UbJ_BaYxzYKKWWgo6r9h_lO1IlhnY_WZlMmGs31ww8YACbSMTt1Bay33EeU1LjRpIbA39W5Ari_7fqzbiLbacv18lMjPbJGgdNuhMcbkEsDdmmGOdBsbieoE4-PkHOq8mgwO_VJRf7od2d07EAO1Rm6Yo9mXFNo5dR12bIvW4tv1rn7U_meYnNDtohgF1vf4oaFdHweRMZMSMZOcNghpv55pEuIYiUk2VHCKbicBAv0JacAJs62pqH1LaUgAAPGqI9LmGTofkD1FhFzZCro-wbIQZ2I69ZfPMAVuyOle0o-qLP6frVLngDeB3ullu7aqVyJlmHqL60q5lExVuKuerLipX1eFeZm7Ip4vkRjejsg9C-MxrObGsb8Qlpnl2pfP4eLK2oE99Ck6_IqyWbiCXWcN8TMnB6KNOU2bfeknOvvtf2wite6WgJlfq3UhF8qf4vtI8yzNR6tKvalP76PhYVGW34JUt3IuOyiXXXiqELzu2okmdbYY5zPP-WgvLorrW9S8-biYiY0pjyUlGCJVqKmBuEVahuc9t7rInQfXdhCgpxCqyY8GbS5LPA6zOoY32swpBr-gI29V8sjf5lQfujcDQt1oHaRhYlPdYKjbSaO5sdJRZzBIXtHuz5xofp-y_q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54" y="166241"/>
            <a:ext cx="9021265" cy="6371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100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5586" y="1040742"/>
            <a:ext cx="4792478" cy="3108338"/>
          </a:xfrm>
        </p:spPr>
        <p:txBody>
          <a:bodyPr/>
          <a:lstStyle/>
          <a:p>
            <a:pPr marL="457200" indent="-457200">
              <a:buFont typeface="Arial" panose="020B0604020202020204" pitchFamily="34" charset="0"/>
              <a:buChar char="•"/>
            </a:pPr>
            <a:r>
              <a:rPr lang="en-GB" sz="2000" dirty="0" smtClean="0">
                <a:solidFill>
                  <a:schemeClr val="tx1"/>
                </a:solidFill>
              </a:rPr>
              <a:t>Flows list base-lined at 7</a:t>
            </a:r>
            <a:r>
              <a:rPr lang="en-GB" sz="2000" baseline="30000" dirty="0" smtClean="0">
                <a:solidFill>
                  <a:schemeClr val="tx1"/>
                </a:solidFill>
              </a:rPr>
              <a:t>th</a:t>
            </a:r>
            <a:r>
              <a:rPr lang="en-GB" sz="2000" dirty="0" smtClean="0">
                <a:solidFill>
                  <a:schemeClr val="tx1"/>
                </a:solidFill>
              </a:rPr>
              <a:t> January 2016</a:t>
            </a:r>
          </a:p>
          <a:p>
            <a:pPr marL="457200" indent="-457200">
              <a:buFont typeface="Arial" panose="020B0604020202020204" pitchFamily="34" charset="0"/>
              <a:buChar char="•"/>
            </a:pPr>
            <a:endParaRPr lang="en-GB" sz="2000" dirty="0" smtClean="0">
              <a:solidFill>
                <a:schemeClr val="tx1"/>
              </a:solidFill>
            </a:endParaRPr>
          </a:p>
          <a:p>
            <a:pPr marL="457200" indent="-457200">
              <a:buFont typeface="Arial" panose="020B0604020202020204" pitchFamily="34" charset="0"/>
              <a:buChar char="•"/>
            </a:pPr>
            <a:r>
              <a:rPr lang="en-GB" sz="2000" dirty="0" smtClean="0">
                <a:solidFill>
                  <a:schemeClr val="tx1"/>
                </a:solidFill>
              </a:rPr>
              <a:t>23 Flows documented (multiple flows for some types)</a:t>
            </a:r>
          </a:p>
          <a:p>
            <a:pPr marL="457200" indent="-457200">
              <a:buFont typeface="Arial" panose="020B0604020202020204" pitchFamily="34" charset="0"/>
              <a:buChar char="•"/>
            </a:pPr>
            <a:endParaRPr lang="en-GB" sz="2000" dirty="0" smtClean="0">
              <a:solidFill>
                <a:schemeClr val="tx1"/>
              </a:solidFill>
            </a:endParaRPr>
          </a:p>
          <a:p>
            <a:pPr marL="457200" indent="-457200">
              <a:buFont typeface="Arial" panose="020B0604020202020204" pitchFamily="34" charset="0"/>
              <a:buChar char="•"/>
            </a:pPr>
            <a:r>
              <a:rPr lang="en-GB" sz="2000" dirty="0" smtClean="0">
                <a:solidFill>
                  <a:schemeClr val="tx1"/>
                </a:solidFill>
              </a:rPr>
              <a:t>ISO 20022 alignment begun</a:t>
            </a:r>
          </a:p>
          <a:p>
            <a:pPr marL="457200" indent="-457200">
              <a:buFont typeface="Arial" panose="020B0604020202020204" pitchFamily="34" charset="0"/>
              <a:buChar char="•"/>
            </a:pPr>
            <a:endParaRPr lang="en-GB" sz="2000" dirty="0" smtClean="0">
              <a:solidFill>
                <a:schemeClr val="tx1"/>
              </a:solidFill>
            </a:endParaRPr>
          </a:p>
          <a:p>
            <a:pPr marL="457200" indent="-457200">
              <a:buFont typeface="Arial" panose="020B0604020202020204" pitchFamily="34" charset="0"/>
              <a:buChar char="•"/>
            </a:pPr>
            <a:r>
              <a:rPr lang="en-GB" sz="2000" dirty="0" smtClean="0">
                <a:solidFill>
                  <a:schemeClr val="tx1"/>
                </a:solidFill>
              </a:rPr>
              <a:t>Standardisation of flows begun</a:t>
            </a:r>
          </a:p>
          <a:p>
            <a:endParaRPr lang="en-GB" sz="2400" dirty="0">
              <a:solidFill>
                <a:schemeClr val="tx1"/>
              </a:solidFill>
            </a:endParaRPr>
          </a:p>
        </p:txBody>
      </p:sp>
      <p:sp>
        <p:nvSpPr>
          <p:cNvPr id="3" name="Title 2"/>
          <p:cNvSpPr>
            <a:spLocks noGrp="1"/>
          </p:cNvSpPr>
          <p:nvPr>
            <p:ph type="ctrTitle"/>
          </p:nvPr>
        </p:nvSpPr>
        <p:spPr>
          <a:xfrm>
            <a:off x="355586" y="244229"/>
            <a:ext cx="8462468" cy="472254"/>
          </a:xfrm>
        </p:spPr>
        <p:txBody>
          <a:bodyPr/>
          <a:lstStyle/>
          <a:p>
            <a:r>
              <a:rPr lang="en-GB" dirty="0" smtClean="0"/>
              <a:t>Progress</a:t>
            </a:r>
            <a:endParaRPr lang="en-GB" dirty="0"/>
          </a:p>
        </p:txBody>
      </p:sp>
      <p:sp>
        <p:nvSpPr>
          <p:cNvPr id="4" name="Slide Number Placeholder 3"/>
          <p:cNvSpPr>
            <a:spLocks noGrp="1"/>
          </p:cNvSpPr>
          <p:nvPr>
            <p:ph type="sldNum" sz="quarter" idx="14"/>
          </p:nvPr>
        </p:nvSpPr>
        <p:spPr/>
        <p:txBody>
          <a:bodyPr/>
          <a:lstStyle/>
          <a:p>
            <a:pPr>
              <a:defRPr/>
            </a:pPr>
            <a:fld id="{7CD776CE-50EB-4B27-A637-9FED5084321F}" type="slidenum">
              <a:rPr lang="en-GB" smtClean="0"/>
              <a:pPr>
                <a:defRPr/>
              </a:pPr>
              <a:t>6</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3697466696"/>
              </p:ext>
            </p:extLst>
          </p:nvPr>
        </p:nvGraphicFramePr>
        <p:xfrm>
          <a:off x="5364088" y="460253"/>
          <a:ext cx="3600400" cy="3322320"/>
        </p:xfrm>
        <a:graphic>
          <a:graphicData uri="http://schemas.openxmlformats.org/drawingml/2006/table">
            <a:tbl>
              <a:tblPr firstRow="1" bandRow="1">
                <a:tableStyleId>{5C22544A-7EE6-4342-B048-85BDC9FD1C3A}</a:tableStyleId>
              </a:tblPr>
              <a:tblGrid>
                <a:gridCol w="1512168"/>
                <a:gridCol w="2088232"/>
              </a:tblGrid>
              <a:tr h="167399">
                <a:tc>
                  <a:txBody>
                    <a:bodyPr/>
                    <a:lstStyle/>
                    <a:p>
                      <a:r>
                        <a:rPr lang="en-GB" sz="1200" b="1" kern="1200" dirty="0" smtClean="0">
                          <a:solidFill>
                            <a:schemeClr val="lt1"/>
                          </a:solidFill>
                          <a:latin typeface="+mn-lt"/>
                          <a:ea typeface="+mn-ea"/>
                          <a:cs typeface="+mn-cs"/>
                        </a:rPr>
                        <a:t>Flow Type</a:t>
                      </a:r>
                      <a:endParaRPr lang="en-GB" sz="1200" b="1" kern="1200" dirty="0">
                        <a:solidFill>
                          <a:schemeClr val="lt1"/>
                        </a:solidFill>
                        <a:latin typeface="+mn-lt"/>
                        <a:ea typeface="+mn-ea"/>
                        <a:cs typeface="+mn-cs"/>
                      </a:endParaRPr>
                    </a:p>
                  </a:txBody>
                  <a:tcPr/>
                </a:tc>
                <a:tc>
                  <a:txBody>
                    <a:bodyPr/>
                    <a:lstStyle/>
                    <a:p>
                      <a:r>
                        <a:rPr lang="en-GB" sz="1200" dirty="0" smtClean="0"/>
                        <a:t>Flows Documented</a:t>
                      </a:r>
                      <a:endParaRPr lang="en-GB" sz="1200" dirty="0"/>
                    </a:p>
                  </a:txBody>
                  <a:tcPr/>
                </a:tc>
              </a:tr>
              <a:tr h="266850">
                <a:tc>
                  <a:txBody>
                    <a:bodyPr/>
                    <a:lstStyle/>
                    <a:p>
                      <a:r>
                        <a:rPr lang="en-GB" sz="1400" dirty="0" smtClean="0"/>
                        <a:t>Cards</a:t>
                      </a:r>
                      <a:endParaRPr lang="en-GB" sz="1400" dirty="0"/>
                    </a:p>
                  </a:txBody>
                  <a:tcPr/>
                </a:tc>
                <a:tc>
                  <a:txBody>
                    <a:bodyPr/>
                    <a:lstStyle/>
                    <a:p>
                      <a:r>
                        <a:rPr lang="en-GB" sz="1200" dirty="0" smtClean="0"/>
                        <a:t>3</a:t>
                      </a:r>
                      <a:r>
                        <a:rPr lang="en-GB" sz="1200" baseline="0" dirty="0" smtClean="0"/>
                        <a:t> </a:t>
                      </a:r>
                      <a:r>
                        <a:rPr lang="en-GB" sz="1200" dirty="0" smtClean="0"/>
                        <a:t>(Legacy,</a:t>
                      </a:r>
                      <a:r>
                        <a:rPr lang="en-GB" sz="1200" baseline="0" dirty="0" smtClean="0"/>
                        <a:t> 3DS, Token)</a:t>
                      </a:r>
                      <a:endParaRPr lang="en-GB" sz="1200" dirty="0"/>
                    </a:p>
                  </a:txBody>
                  <a:tcPr/>
                </a:tc>
              </a:tr>
              <a:tr h="266850">
                <a:tc>
                  <a:txBody>
                    <a:bodyPr/>
                    <a:lstStyle/>
                    <a:p>
                      <a:r>
                        <a:rPr lang="en-GB" sz="1400" dirty="0" smtClean="0"/>
                        <a:t>Credit Transfer</a:t>
                      </a:r>
                      <a:endParaRPr lang="en-GB" sz="1400" dirty="0"/>
                    </a:p>
                  </a:txBody>
                  <a:tcPr/>
                </a:tc>
                <a:tc>
                  <a:txBody>
                    <a:bodyPr/>
                    <a:lstStyle/>
                    <a:p>
                      <a:r>
                        <a:rPr lang="en-GB" sz="1200" dirty="0" smtClean="0"/>
                        <a:t>5</a:t>
                      </a:r>
                      <a:r>
                        <a:rPr lang="en-GB" sz="1200" baseline="0" dirty="0" smtClean="0"/>
                        <a:t> </a:t>
                      </a:r>
                      <a:r>
                        <a:rPr lang="en-GB" sz="1200" dirty="0" smtClean="0"/>
                        <a:t>(SEPA, PISP x2)</a:t>
                      </a:r>
                      <a:endParaRPr lang="en-GB" sz="1200" dirty="0"/>
                    </a:p>
                  </a:txBody>
                  <a:tcPr/>
                </a:tc>
              </a:tr>
              <a:tr h="167399">
                <a:tc>
                  <a:txBody>
                    <a:bodyPr/>
                    <a:lstStyle/>
                    <a:p>
                      <a:r>
                        <a:rPr lang="en-GB" sz="1400" dirty="0" smtClean="0"/>
                        <a:t>Direct Debit</a:t>
                      </a:r>
                      <a:endParaRPr lang="en-GB" sz="1400" dirty="0"/>
                    </a:p>
                  </a:txBody>
                  <a:tcPr/>
                </a:tc>
                <a:tc>
                  <a:txBody>
                    <a:bodyPr/>
                    <a:lstStyle/>
                    <a:p>
                      <a:r>
                        <a:rPr lang="en-GB" sz="1200" dirty="0" smtClean="0"/>
                        <a:t>1</a:t>
                      </a:r>
                      <a:endParaRPr lang="en-GB" sz="1200" dirty="0"/>
                    </a:p>
                  </a:txBody>
                  <a:tcPr/>
                </a:tc>
              </a:tr>
              <a:tr h="266850">
                <a:tc>
                  <a:txBody>
                    <a:bodyPr/>
                    <a:lstStyle/>
                    <a:p>
                      <a:r>
                        <a:rPr lang="en-GB" sz="1400" dirty="0" smtClean="0"/>
                        <a:t>Wallets</a:t>
                      </a:r>
                      <a:endParaRPr lang="en-GB" sz="1400" dirty="0"/>
                    </a:p>
                  </a:txBody>
                  <a:tcPr/>
                </a:tc>
                <a:tc>
                  <a:txBody>
                    <a:bodyPr/>
                    <a:lstStyle/>
                    <a:p>
                      <a:r>
                        <a:rPr lang="en-GB" sz="1200" dirty="0" smtClean="0"/>
                        <a:t>5</a:t>
                      </a:r>
                      <a:r>
                        <a:rPr lang="en-GB" sz="1200" baseline="0" dirty="0" smtClean="0"/>
                        <a:t> </a:t>
                      </a:r>
                      <a:r>
                        <a:rPr lang="en-GB" sz="1200" dirty="0" smtClean="0"/>
                        <a:t>(</a:t>
                      </a:r>
                      <a:r>
                        <a:rPr lang="en-GB" sz="1200" dirty="0" smtClean="0"/>
                        <a:t>PayPal x 2</a:t>
                      </a:r>
                      <a:r>
                        <a:rPr lang="en-GB" sz="1200" dirty="0" smtClean="0"/>
                        <a:t>,</a:t>
                      </a:r>
                      <a:r>
                        <a:rPr lang="en-GB" sz="1200" baseline="0" dirty="0" smtClean="0"/>
                        <a:t> </a:t>
                      </a:r>
                      <a:r>
                        <a:rPr lang="en-GB" sz="1200" baseline="0" dirty="0" err="1" smtClean="0"/>
                        <a:t>AliPay</a:t>
                      </a:r>
                      <a:r>
                        <a:rPr lang="en-GB" sz="1200" baseline="0" dirty="0" smtClean="0"/>
                        <a:t>, </a:t>
                      </a:r>
                      <a:r>
                        <a:rPr lang="en-GB" sz="1200" baseline="0" dirty="0" err="1" smtClean="0"/>
                        <a:t>ApplePay</a:t>
                      </a:r>
                      <a:r>
                        <a:rPr lang="en-GB" sz="1200" baseline="0" dirty="0" smtClean="0"/>
                        <a:t>, </a:t>
                      </a:r>
                      <a:r>
                        <a:rPr lang="en-GB" sz="1200" baseline="0" dirty="0" err="1" smtClean="0"/>
                        <a:t>SamsungPay</a:t>
                      </a:r>
                      <a:endParaRPr lang="en-GB" sz="1200" dirty="0"/>
                    </a:p>
                  </a:txBody>
                  <a:tcPr/>
                </a:tc>
              </a:tr>
              <a:tr h="266850">
                <a:tc>
                  <a:txBody>
                    <a:bodyPr/>
                    <a:lstStyle/>
                    <a:p>
                      <a:r>
                        <a:rPr lang="en-GB" sz="1400" dirty="0" smtClean="0"/>
                        <a:t>Crypto</a:t>
                      </a:r>
                      <a:endParaRPr lang="en-GB" sz="1400" dirty="0"/>
                    </a:p>
                  </a:txBody>
                  <a:tcPr/>
                </a:tc>
                <a:tc>
                  <a:txBody>
                    <a:bodyPr/>
                    <a:lstStyle/>
                    <a:p>
                      <a:r>
                        <a:rPr lang="en-GB" sz="1200" dirty="0" smtClean="0"/>
                        <a:t>2</a:t>
                      </a:r>
                      <a:r>
                        <a:rPr lang="en-GB" sz="1200" baseline="0" dirty="0" smtClean="0"/>
                        <a:t> </a:t>
                      </a:r>
                      <a:r>
                        <a:rPr lang="en-GB" sz="1200" dirty="0" smtClean="0"/>
                        <a:t>(</a:t>
                      </a:r>
                      <a:r>
                        <a:rPr lang="en-GB" sz="1200" dirty="0" err="1" smtClean="0"/>
                        <a:t>Bitcoin</a:t>
                      </a:r>
                      <a:r>
                        <a:rPr lang="en-GB" sz="1200" dirty="0" smtClean="0"/>
                        <a:t> x 2)</a:t>
                      </a:r>
                      <a:endParaRPr lang="en-GB" sz="1200" dirty="0"/>
                    </a:p>
                  </a:txBody>
                  <a:tcPr/>
                </a:tc>
              </a:tr>
              <a:tr h="266850">
                <a:tc>
                  <a:txBody>
                    <a:bodyPr/>
                    <a:lstStyle/>
                    <a:p>
                      <a:r>
                        <a:rPr lang="en-GB" sz="1400" dirty="0" smtClean="0"/>
                        <a:t>Intermediated</a:t>
                      </a:r>
                      <a:endParaRPr lang="en-GB" sz="1400" dirty="0"/>
                    </a:p>
                  </a:txBody>
                  <a:tcPr/>
                </a:tc>
                <a:tc>
                  <a:txBody>
                    <a:bodyPr/>
                    <a:lstStyle/>
                    <a:p>
                      <a:r>
                        <a:rPr lang="en-GB" sz="1200" dirty="0" smtClean="0"/>
                        <a:t>3</a:t>
                      </a:r>
                      <a:r>
                        <a:rPr lang="en-GB" sz="1200" baseline="0" dirty="0" smtClean="0"/>
                        <a:t> </a:t>
                      </a:r>
                      <a:r>
                        <a:rPr lang="en-GB" sz="1200" dirty="0" smtClean="0"/>
                        <a:t>(Payment Pages, Redirect,</a:t>
                      </a:r>
                      <a:r>
                        <a:rPr lang="en-GB" sz="1200" baseline="0" dirty="0" smtClean="0"/>
                        <a:t> PayPal</a:t>
                      </a:r>
                      <a:endParaRPr lang="en-GB" sz="1200" dirty="0"/>
                    </a:p>
                  </a:txBody>
                  <a:tcPr/>
                </a:tc>
              </a:tr>
              <a:tr h="266850">
                <a:tc>
                  <a:txBody>
                    <a:bodyPr/>
                    <a:lstStyle/>
                    <a:p>
                      <a:r>
                        <a:rPr lang="en-GB" sz="1400" dirty="0" smtClean="0"/>
                        <a:t>Native</a:t>
                      </a:r>
                      <a:endParaRPr lang="en-GB" sz="1400" dirty="0"/>
                    </a:p>
                  </a:txBody>
                  <a:tcPr/>
                </a:tc>
                <a:tc>
                  <a:txBody>
                    <a:bodyPr/>
                    <a:lstStyle/>
                    <a:p>
                      <a:r>
                        <a:rPr lang="en-GB" sz="1200" dirty="0" smtClean="0"/>
                        <a:t>2</a:t>
                      </a:r>
                      <a:r>
                        <a:rPr lang="en-GB" sz="1200" baseline="0" dirty="0" smtClean="0"/>
                        <a:t> </a:t>
                      </a:r>
                      <a:r>
                        <a:rPr lang="en-GB" sz="1200" dirty="0" smtClean="0"/>
                        <a:t>(</a:t>
                      </a:r>
                      <a:r>
                        <a:rPr lang="en-GB" sz="1200" dirty="0" err="1" smtClean="0"/>
                        <a:t>ApplePay</a:t>
                      </a:r>
                      <a:r>
                        <a:rPr lang="en-GB" sz="1200" dirty="0" smtClean="0"/>
                        <a:t>,</a:t>
                      </a:r>
                      <a:r>
                        <a:rPr lang="en-GB" sz="1200" baseline="0" dirty="0" smtClean="0"/>
                        <a:t> </a:t>
                      </a:r>
                      <a:r>
                        <a:rPr lang="en-GB" sz="1200" baseline="0" dirty="0" err="1" smtClean="0"/>
                        <a:t>SamsungPay</a:t>
                      </a:r>
                      <a:r>
                        <a:rPr lang="en-GB" sz="1200" baseline="0" dirty="0" smtClean="0"/>
                        <a:t>)</a:t>
                      </a:r>
                      <a:endParaRPr lang="en-GB" sz="1200" dirty="0"/>
                    </a:p>
                  </a:txBody>
                  <a:tcPr/>
                </a:tc>
              </a:tr>
              <a:tr h="266850">
                <a:tc>
                  <a:txBody>
                    <a:bodyPr/>
                    <a:lstStyle/>
                    <a:p>
                      <a:r>
                        <a:rPr lang="en-GB" sz="1400" dirty="0" smtClean="0"/>
                        <a:t>Compound</a:t>
                      </a:r>
                      <a:endParaRPr lang="en-GB" sz="1400" dirty="0"/>
                    </a:p>
                  </a:txBody>
                  <a:tcPr/>
                </a:tc>
                <a:tc>
                  <a:txBody>
                    <a:bodyPr/>
                    <a:lstStyle/>
                    <a:p>
                      <a:r>
                        <a:rPr lang="en-GB" sz="1200" dirty="0" smtClean="0"/>
                        <a:t>2</a:t>
                      </a:r>
                      <a:r>
                        <a:rPr lang="en-GB" sz="1200" baseline="0" dirty="0" smtClean="0"/>
                        <a:t> </a:t>
                      </a:r>
                      <a:r>
                        <a:rPr lang="en-GB" sz="1200" dirty="0" smtClean="0"/>
                        <a:t>(ILP, Escrow)</a:t>
                      </a:r>
                      <a:endParaRPr lang="en-GB" sz="1200" dirty="0"/>
                    </a:p>
                  </a:txBody>
                  <a:tcPr/>
                </a:tc>
              </a:tr>
              <a:tr h="266850">
                <a:tc>
                  <a:txBody>
                    <a:bodyPr/>
                    <a:lstStyle/>
                    <a:p>
                      <a:r>
                        <a:rPr lang="en-GB" sz="1400" dirty="0" smtClean="0"/>
                        <a:t>Registration</a:t>
                      </a:r>
                      <a:endParaRPr lang="en-GB" sz="1400" dirty="0"/>
                    </a:p>
                  </a:txBody>
                  <a:tcPr/>
                </a:tc>
                <a:tc>
                  <a:txBody>
                    <a:bodyPr/>
                    <a:lstStyle/>
                    <a:p>
                      <a:r>
                        <a:rPr lang="en-GB" sz="1200" dirty="0" smtClean="0"/>
                        <a:t>1</a:t>
                      </a:r>
                      <a:r>
                        <a:rPr lang="en-GB" sz="1200" baseline="0" dirty="0" smtClean="0"/>
                        <a:t> </a:t>
                      </a:r>
                      <a:r>
                        <a:rPr lang="en-GB" sz="1200" dirty="0" smtClean="0"/>
                        <a:t>(</a:t>
                      </a:r>
                      <a:r>
                        <a:rPr lang="en-GB" sz="1200" dirty="0" err="1" smtClean="0"/>
                        <a:t>SamsungPay</a:t>
                      </a:r>
                      <a:r>
                        <a:rPr lang="en-GB" sz="1200" dirty="0" smtClean="0"/>
                        <a:t>)</a:t>
                      </a:r>
                      <a:endParaRPr lang="en-GB" sz="1200" dirty="0"/>
                    </a:p>
                  </a:txBody>
                  <a:tcPr/>
                </a:tc>
              </a:tr>
            </a:tbl>
          </a:graphicData>
        </a:graphic>
      </p:graphicFrame>
      <p:sp>
        <p:nvSpPr>
          <p:cNvPr id="6" name="Rounded Rectangle 5"/>
          <p:cNvSpPr/>
          <p:nvPr/>
        </p:nvSpPr>
        <p:spPr>
          <a:xfrm>
            <a:off x="323528" y="4326930"/>
            <a:ext cx="8568952" cy="792088"/>
          </a:xfrm>
          <a:prstGeom prst="roundRect">
            <a:avLst/>
          </a:prstGeom>
          <a:solidFill>
            <a:schemeClr val="bg1"/>
          </a:solid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smtClean="0">
                <a:solidFill>
                  <a:schemeClr val="tx1"/>
                </a:solidFill>
              </a:rPr>
              <a:t>The flows and API proposals have now evolved to the point where review of the alignment can being to be evaluated</a:t>
            </a:r>
            <a:r>
              <a:rPr lang="en-GB" sz="1600" dirty="0" smtClean="0">
                <a:solidFill>
                  <a:schemeClr val="tx1"/>
                </a:solidFill>
              </a:rPr>
              <a:t>.</a:t>
            </a:r>
          </a:p>
        </p:txBody>
      </p:sp>
      <p:sp>
        <p:nvSpPr>
          <p:cNvPr id="7" name="TextBox 6"/>
          <p:cNvSpPr txBox="1"/>
          <p:nvPr/>
        </p:nvSpPr>
        <p:spPr>
          <a:xfrm>
            <a:off x="323528" y="5517232"/>
            <a:ext cx="8494526" cy="430887"/>
          </a:xfrm>
          <a:prstGeom prst="rect">
            <a:avLst/>
          </a:prstGeom>
          <a:noFill/>
        </p:spPr>
        <p:txBody>
          <a:bodyPr wrap="square" lIns="0" tIns="0" rIns="0" bIns="0" rtlCol="0">
            <a:spAutoFit/>
          </a:bodyPr>
          <a:lstStyle/>
          <a:p>
            <a:pPr algn="ctr"/>
            <a:r>
              <a:rPr lang="en-GB" sz="1400" b="1" dirty="0" smtClean="0"/>
              <a:t>Thanks are due to the team of </a:t>
            </a:r>
            <a:r>
              <a:rPr lang="en-GB" sz="1400" b="1" dirty="0" err="1" smtClean="0"/>
              <a:t>Fréd</a:t>
            </a:r>
            <a:r>
              <a:rPr lang="en-GB" sz="1400" b="1" dirty="0" err="1"/>
              <a:t>é</a:t>
            </a:r>
            <a:r>
              <a:rPr lang="en-GB" sz="1400" b="1" dirty="0" err="1" smtClean="0"/>
              <a:t>ric</a:t>
            </a:r>
            <a:r>
              <a:rPr lang="en-GB" sz="1400" b="1" dirty="0" smtClean="0"/>
              <a:t> </a:t>
            </a:r>
            <a:r>
              <a:rPr lang="en-GB" sz="1400" b="1" dirty="0" err="1" smtClean="0"/>
              <a:t>Meignien</a:t>
            </a:r>
            <a:r>
              <a:rPr lang="en-GB" sz="1400" b="1" dirty="0" smtClean="0"/>
              <a:t>, Cyril </a:t>
            </a:r>
            <a:r>
              <a:rPr lang="en-GB" sz="1400" b="1" dirty="0" err="1" smtClean="0"/>
              <a:t>Vignet</a:t>
            </a:r>
            <a:r>
              <a:rPr lang="en-GB" sz="1400" b="1" dirty="0" smtClean="0"/>
              <a:t>, Vincent Kuntz, Kris </a:t>
            </a:r>
            <a:r>
              <a:rPr lang="en-GB" sz="1400" b="1" dirty="0" err="1" smtClean="0"/>
              <a:t>Ketels</a:t>
            </a:r>
            <a:r>
              <a:rPr lang="en-GB" sz="1400" b="1" dirty="0" smtClean="0"/>
              <a:t>, Laurent Castillo, Manu </a:t>
            </a:r>
            <a:r>
              <a:rPr lang="en-GB" sz="1400" b="1" dirty="0" err="1" smtClean="0"/>
              <a:t>Sporny</a:t>
            </a:r>
            <a:r>
              <a:rPr lang="en-GB" sz="1400" b="1" dirty="0" smtClean="0"/>
              <a:t>, Adrian Hope-Bailie, Ian Jacobs, Mountie Lee, </a:t>
            </a:r>
            <a:r>
              <a:rPr lang="en-GB" sz="1400" b="1" dirty="0"/>
              <a:t>Dave </a:t>
            </a:r>
            <a:r>
              <a:rPr lang="en-GB" sz="1400" b="1" dirty="0" smtClean="0"/>
              <a:t>Longley &amp; Zephyr Tuan</a:t>
            </a:r>
            <a:endParaRPr lang="en-GB" sz="1400" b="1" dirty="0"/>
          </a:p>
        </p:txBody>
      </p:sp>
    </p:spTree>
    <p:extLst>
      <p:ext uri="{BB962C8B-B14F-4D97-AF65-F5344CB8AC3E}">
        <p14:creationId xmlns:p14="http://schemas.microsoft.com/office/powerpoint/2010/main" val="135523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E</a:t>
            </a:r>
            <a:r>
              <a:rPr lang="en-GB" dirty="0" smtClean="0"/>
              <a:t>xamples Flows and what they highlight</a:t>
            </a:r>
            <a:endParaRPr lang="en-GB" dirty="0"/>
          </a:p>
        </p:txBody>
      </p:sp>
      <p:sp>
        <p:nvSpPr>
          <p:cNvPr id="4" name="Slide Number Placeholder 3"/>
          <p:cNvSpPr>
            <a:spLocks noGrp="1"/>
          </p:cNvSpPr>
          <p:nvPr>
            <p:ph type="sldNum" sz="quarter" idx="14"/>
          </p:nvPr>
        </p:nvSpPr>
        <p:spPr/>
        <p:txBody>
          <a:bodyPr/>
          <a:lstStyle/>
          <a:p>
            <a:pPr>
              <a:defRPr/>
            </a:pPr>
            <a:fld id="{7CD776CE-50EB-4B27-A637-9FED5084321F}" type="slidenum">
              <a:rPr lang="en-GB" smtClean="0"/>
              <a:pPr>
                <a:defRPr/>
              </a:pPr>
              <a:t>7</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3430380534"/>
              </p:ext>
            </p:extLst>
          </p:nvPr>
        </p:nvGraphicFramePr>
        <p:xfrm>
          <a:off x="355586" y="1042784"/>
          <a:ext cx="8462468" cy="2865120"/>
        </p:xfrm>
        <a:graphic>
          <a:graphicData uri="http://schemas.openxmlformats.org/drawingml/2006/table">
            <a:tbl>
              <a:tblPr firstRow="1" bandRow="1">
                <a:tableStyleId>{5C22544A-7EE6-4342-B048-85BDC9FD1C3A}</a:tableStyleId>
              </a:tblPr>
              <a:tblGrid>
                <a:gridCol w="2344206"/>
                <a:gridCol w="6118262"/>
              </a:tblGrid>
              <a:tr h="167399">
                <a:tc>
                  <a:txBody>
                    <a:bodyPr/>
                    <a:lstStyle/>
                    <a:p>
                      <a:r>
                        <a:rPr lang="en-GB" sz="1200" b="1" kern="1200" dirty="0" smtClean="0">
                          <a:solidFill>
                            <a:schemeClr val="lt1"/>
                          </a:solidFill>
                          <a:latin typeface="+mn-lt"/>
                          <a:ea typeface="+mn-ea"/>
                          <a:cs typeface="+mn-cs"/>
                        </a:rPr>
                        <a:t>Flow</a:t>
                      </a:r>
                      <a:endParaRPr lang="en-GB" sz="1200" b="1" kern="1200" dirty="0">
                        <a:solidFill>
                          <a:schemeClr val="lt1"/>
                        </a:solidFill>
                        <a:latin typeface="+mn-lt"/>
                        <a:ea typeface="+mn-ea"/>
                        <a:cs typeface="+mn-cs"/>
                      </a:endParaRPr>
                    </a:p>
                  </a:txBody>
                  <a:tcPr/>
                </a:tc>
                <a:tc>
                  <a:txBody>
                    <a:bodyPr/>
                    <a:lstStyle/>
                    <a:p>
                      <a:r>
                        <a:rPr lang="en-GB" sz="1200" dirty="0" smtClean="0"/>
                        <a:t>Highlights</a:t>
                      </a:r>
                      <a:endParaRPr lang="en-GB" sz="1200" dirty="0"/>
                    </a:p>
                  </a:txBody>
                  <a:tcPr/>
                </a:tc>
              </a:tr>
              <a:tr h="266850">
                <a:tc>
                  <a:txBody>
                    <a:bodyPr/>
                    <a:lstStyle/>
                    <a:p>
                      <a:r>
                        <a:rPr lang="en-GB" sz="1400" kern="1200" dirty="0" smtClean="0">
                          <a:solidFill>
                            <a:schemeClr val="dk1"/>
                          </a:solidFill>
                          <a:latin typeface="+mn-lt"/>
                          <a:ea typeface="+mn-ea"/>
                          <a:cs typeface="+mn-cs"/>
                        </a:rPr>
                        <a:t>Legacy Card</a:t>
                      </a:r>
                      <a:endParaRPr lang="en-GB" sz="1400" kern="1200" dirty="0">
                        <a:solidFill>
                          <a:schemeClr val="dk1"/>
                        </a:solidFill>
                        <a:latin typeface="+mn-lt"/>
                        <a:ea typeface="+mn-ea"/>
                        <a:cs typeface="+mn-cs"/>
                      </a:endParaRPr>
                    </a:p>
                  </a:txBody>
                  <a:tcPr/>
                </a:tc>
                <a:tc>
                  <a:txBody>
                    <a:bodyPr/>
                    <a:lstStyle/>
                    <a:p>
                      <a:r>
                        <a:rPr lang="en-GB" sz="1200" dirty="0" smtClean="0"/>
                        <a:t>Storage of card details at merchant for later reuse</a:t>
                      </a:r>
                      <a:r>
                        <a:rPr lang="en-GB" sz="1200" baseline="0" dirty="0" smtClean="0"/>
                        <a:t> (Recurring Payments)</a:t>
                      </a:r>
                      <a:endParaRPr lang="en-GB" sz="1200" dirty="0"/>
                    </a:p>
                  </a:txBody>
                  <a:tcPr/>
                </a:tc>
              </a:tr>
              <a:tr h="266850">
                <a:tc>
                  <a:txBody>
                    <a:bodyPr/>
                    <a:lstStyle/>
                    <a:p>
                      <a:r>
                        <a:rPr lang="en-GB" sz="1400" kern="1200" dirty="0" smtClean="0">
                          <a:solidFill>
                            <a:schemeClr val="dk1"/>
                          </a:solidFill>
                          <a:latin typeface="+mn-lt"/>
                          <a:ea typeface="+mn-ea"/>
                          <a:cs typeface="+mn-cs"/>
                        </a:rPr>
                        <a:t>3D Secure</a:t>
                      </a:r>
                      <a:endParaRPr lang="en-GB" sz="1400" kern="1200" dirty="0">
                        <a:solidFill>
                          <a:schemeClr val="dk1"/>
                        </a:solidFill>
                        <a:latin typeface="+mn-lt"/>
                        <a:ea typeface="+mn-ea"/>
                        <a:cs typeface="+mn-cs"/>
                      </a:endParaRPr>
                    </a:p>
                  </a:txBody>
                  <a:tcPr/>
                </a:tc>
                <a:tc>
                  <a:txBody>
                    <a:bodyPr/>
                    <a:lstStyle/>
                    <a:p>
                      <a:r>
                        <a:rPr lang="en-GB" sz="1200" dirty="0" smtClean="0"/>
                        <a:t>Dynamic</a:t>
                      </a:r>
                      <a:r>
                        <a:rPr lang="en-GB" sz="1200" baseline="0" dirty="0" smtClean="0"/>
                        <a:t> behaviour upon merchant risk appetite (</a:t>
                      </a:r>
                      <a:r>
                        <a:rPr lang="en-GB" sz="1200" baseline="0" smtClean="0"/>
                        <a:t>Risk </a:t>
                      </a:r>
                      <a:r>
                        <a:rPr lang="en-GB" sz="1200" baseline="0" smtClean="0"/>
                        <a:t>Processing)</a:t>
                      </a:r>
                      <a:endParaRPr lang="en-GB" sz="1200" dirty="0"/>
                    </a:p>
                  </a:txBody>
                  <a:tcPr/>
                </a:tc>
              </a:tr>
              <a:tr h="167399">
                <a:tc>
                  <a:txBody>
                    <a:bodyPr/>
                    <a:lstStyle/>
                    <a:p>
                      <a:r>
                        <a:rPr lang="en-GB" sz="1400" kern="1200" dirty="0" smtClean="0">
                          <a:solidFill>
                            <a:schemeClr val="dk1"/>
                          </a:solidFill>
                          <a:latin typeface="+mn-lt"/>
                          <a:ea typeface="+mn-ea"/>
                          <a:cs typeface="+mn-cs"/>
                        </a:rPr>
                        <a:t>PSP</a:t>
                      </a:r>
                      <a:r>
                        <a:rPr lang="en-GB" sz="1400" kern="1200" baseline="0" dirty="0" smtClean="0">
                          <a:solidFill>
                            <a:schemeClr val="dk1"/>
                          </a:solidFill>
                          <a:latin typeface="+mn-lt"/>
                          <a:ea typeface="+mn-ea"/>
                          <a:cs typeface="+mn-cs"/>
                        </a:rPr>
                        <a:t> </a:t>
                      </a:r>
                      <a:r>
                        <a:rPr lang="en-GB" sz="1400" kern="1200" dirty="0" smtClean="0">
                          <a:solidFill>
                            <a:schemeClr val="dk1"/>
                          </a:solidFill>
                          <a:latin typeface="+mn-lt"/>
                          <a:ea typeface="+mn-ea"/>
                          <a:cs typeface="+mn-cs"/>
                        </a:rPr>
                        <a:t>Tokenised </a:t>
                      </a:r>
                      <a:r>
                        <a:rPr lang="en-GB" sz="1400" kern="1200" dirty="0" smtClean="0">
                          <a:solidFill>
                            <a:schemeClr val="dk1"/>
                          </a:solidFill>
                          <a:latin typeface="+mn-lt"/>
                          <a:ea typeface="+mn-ea"/>
                          <a:cs typeface="+mn-cs"/>
                        </a:rPr>
                        <a:t>Card</a:t>
                      </a:r>
                      <a:endParaRPr lang="en-GB" sz="1400" kern="1200" dirty="0">
                        <a:solidFill>
                          <a:schemeClr val="dk1"/>
                        </a:solidFill>
                        <a:latin typeface="+mn-lt"/>
                        <a:ea typeface="+mn-ea"/>
                        <a:cs typeface="+mn-cs"/>
                      </a:endParaRPr>
                    </a:p>
                  </a:txBody>
                  <a:tcPr/>
                </a:tc>
                <a:tc>
                  <a:txBody>
                    <a:bodyPr/>
                    <a:lstStyle/>
                    <a:p>
                      <a:r>
                        <a:rPr lang="en-GB" sz="1200" dirty="0" smtClean="0"/>
                        <a:t>Back-channel</a:t>
                      </a:r>
                      <a:r>
                        <a:rPr lang="en-GB" sz="1200" baseline="0" dirty="0" smtClean="0"/>
                        <a:t> between browser code and Merchants PSP to protect the merchant from PCI burden (Privacy)</a:t>
                      </a:r>
                      <a:endParaRPr lang="en-GB" sz="1200" dirty="0"/>
                    </a:p>
                  </a:txBody>
                  <a:tcPr/>
                </a:tc>
              </a:tr>
              <a:tr h="266850">
                <a:tc>
                  <a:txBody>
                    <a:bodyPr/>
                    <a:lstStyle/>
                    <a:p>
                      <a:r>
                        <a:rPr lang="en-GB" sz="1400" kern="1200" dirty="0" smtClean="0">
                          <a:solidFill>
                            <a:schemeClr val="dk1"/>
                          </a:solidFill>
                          <a:latin typeface="+mn-lt"/>
                          <a:ea typeface="+mn-ea"/>
                          <a:cs typeface="+mn-cs"/>
                        </a:rPr>
                        <a:t>PSP Intermediated Payments</a:t>
                      </a:r>
                      <a:endParaRPr lang="en-GB" sz="1400" kern="1200" dirty="0">
                        <a:solidFill>
                          <a:schemeClr val="dk1"/>
                        </a:solidFill>
                        <a:latin typeface="+mn-lt"/>
                        <a:ea typeface="+mn-ea"/>
                        <a:cs typeface="+mn-cs"/>
                      </a:endParaRPr>
                    </a:p>
                  </a:txBody>
                  <a:tcPr/>
                </a:tc>
                <a:tc>
                  <a:txBody>
                    <a:bodyPr/>
                    <a:lstStyle/>
                    <a:p>
                      <a:r>
                        <a:rPr lang="en-GB" sz="1200" dirty="0" smtClean="0"/>
                        <a:t>Delegation to Merchant</a:t>
                      </a:r>
                      <a:r>
                        <a:rPr lang="en-GB" sz="1200" baseline="0" dirty="0" smtClean="0"/>
                        <a:t> PSP </a:t>
                      </a:r>
                      <a:r>
                        <a:rPr lang="en-GB" sz="1200" baseline="0" dirty="0" smtClean="0"/>
                        <a:t>of complexities </a:t>
                      </a:r>
                      <a:r>
                        <a:rPr lang="en-GB" sz="1200" baseline="0" dirty="0" smtClean="0"/>
                        <a:t>of handling multiple payment instrument types (Delegation)</a:t>
                      </a:r>
                      <a:endParaRPr lang="en-GB" sz="1200" dirty="0"/>
                    </a:p>
                  </a:txBody>
                  <a:tcPr/>
                </a:tc>
              </a:tr>
              <a:tr h="266850">
                <a:tc>
                  <a:txBody>
                    <a:bodyPr/>
                    <a:lstStyle/>
                    <a:p>
                      <a:r>
                        <a:rPr lang="en-GB" sz="1400" kern="1200" dirty="0" smtClean="0">
                          <a:solidFill>
                            <a:schemeClr val="dk1"/>
                          </a:solidFill>
                          <a:latin typeface="+mn-lt"/>
                          <a:ea typeface="+mn-ea"/>
                          <a:cs typeface="+mn-cs"/>
                        </a:rPr>
                        <a:t>PayPal</a:t>
                      </a:r>
                      <a:endParaRPr lang="en-GB" sz="1400" kern="1200" dirty="0">
                        <a:solidFill>
                          <a:schemeClr val="dk1"/>
                        </a:solidFill>
                        <a:latin typeface="+mn-lt"/>
                        <a:ea typeface="+mn-ea"/>
                        <a:cs typeface="+mn-cs"/>
                      </a:endParaRPr>
                    </a:p>
                  </a:txBody>
                  <a:tcPr/>
                </a:tc>
                <a:tc>
                  <a:txBody>
                    <a:bodyPr/>
                    <a:lstStyle/>
                    <a:p>
                      <a:r>
                        <a:rPr lang="en-GB" sz="1200" dirty="0" smtClean="0">
                          <a:solidFill>
                            <a:schemeClr val="tx1"/>
                          </a:solidFill>
                        </a:rPr>
                        <a:t>Two</a:t>
                      </a:r>
                      <a:r>
                        <a:rPr lang="en-GB" sz="1200" baseline="0" dirty="0" smtClean="0">
                          <a:solidFill>
                            <a:schemeClr val="tx1"/>
                          </a:solidFill>
                        </a:rPr>
                        <a:t> </a:t>
                      </a:r>
                      <a:r>
                        <a:rPr lang="en-GB" sz="1200" baseline="0" dirty="0" smtClean="0">
                          <a:solidFill>
                            <a:schemeClr val="tx1"/>
                          </a:solidFill>
                        </a:rPr>
                        <a:t>Phase </a:t>
                      </a:r>
                      <a:r>
                        <a:rPr lang="en-GB" sz="1200" baseline="0" dirty="0" smtClean="0">
                          <a:solidFill>
                            <a:schemeClr val="tx1"/>
                          </a:solidFill>
                        </a:rPr>
                        <a:t>Payments split between authorisation and execution allows for merchant to make risk assessment after payer has authenticated themselves as part of authorisation (Risk)</a:t>
                      </a:r>
                      <a:endParaRPr lang="en-GB" sz="1200" dirty="0">
                        <a:solidFill>
                          <a:schemeClr val="tx1"/>
                        </a:solidFill>
                      </a:endParaRPr>
                    </a:p>
                  </a:txBody>
                  <a:tcPr/>
                </a:tc>
              </a:tr>
              <a:tr h="266850">
                <a:tc>
                  <a:txBody>
                    <a:bodyPr/>
                    <a:lstStyle/>
                    <a:p>
                      <a:r>
                        <a:rPr lang="en-GB" sz="1400" kern="1200" dirty="0" smtClean="0">
                          <a:solidFill>
                            <a:schemeClr val="dk1"/>
                          </a:solidFill>
                          <a:latin typeface="+mn-lt"/>
                          <a:ea typeface="+mn-ea"/>
                          <a:cs typeface="+mn-cs"/>
                        </a:rPr>
                        <a:t>Credit</a:t>
                      </a:r>
                      <a:r>
                        <a:rPr lang="en-GB" sz="1400" kern="1200" baseline="0" dirty="0" smtClean="0">
                          <a:solidFill>
                            <a:schemeClr val="dk1"/>
                          </a:solidFill>
                          <a:latin typeface="+mn-lt"/>
                          <a:ea typeface="+mn-ea"/>
                          <a:cs typeface="+mn-cs"/>
                        </a:rPr>
                        <a:t> Transfer</a:t>
                      </a:r>
                      <a:endParaRPr lang="en-GB" sz="1400" kern="1200" dirty="0">
                        <a:solidFill>
                          <a:schemeClr val="dk1"/>
                        </a:solidFill>
                        <a:latin typeface="+mn-lt"/>
                        <a:ea typeface="+mn-ea"/>
                        <a:cs typeface="+mn-cs"/>
                      </a:endParaRPr>
                    </a:p>
                  </a:txBody>
                  <a:tcPr/>
                </a:tc>
                <a:tc>
                  <a:txBody>
                    <a:bodyPr/>
                    <a:lstStyle/>
                    <a:p>
                      <a:r>
                        <a:rPr lang="en-GB" sz="1200" dirty="0" smtClean="0"/>
                        <a:t>Out</a:t>
                      </a:r>
                      <a:r>
                        <a:rPr lang="en-GB" sz="1200" baseline="0" dirty="0" smtClean="0"/>
                        <a:t> of Band Payment Mechanisms (Offline)</a:t>
                      </a:r>
                      <a:endParaRPr lang="en-GB" sz="1200" dirty="0" smtClean="0"/>
                    </a:p>
                  </a:txBody>
                  <a:tcPr/>
                </a:tc>
              </a:tr>
              <a:tr h="266850">
                <a:tc>
                  <a:txBody>
                    <a:bodyPr/>
                    <a:lstStyle/>
                    <a:p>
                      <a:r>
                        <a:rPr lang="en-GB" sz="1400" kern="1200" dirty="0" smtClean="0">
                          <a:solidFill>
                            <a:schemeClr val="dk1"/>
                          </a:solidFill>
                          <a:latin typeface="+mn-lt"/>
                          <a:ea typeface="+mn-ea"/>
                          <a:cs typeface="+mn-cs"/>
                        </a:rPr>
                        <a:t>3DS 2.0 and </a:t>
                      </a:r>
                      <a:r>
                        <a:rPr lang="en-GB" sz="1400" kern="1200" dirty="0" err="1" smtClean="0">
                          <a:solidFill>
                            <a:schemeClr val="dk1"/>
                          </a:solidFill>
                          <a:latin typeface="+mn-lt"/>
                          <a:ea typeface="+mn-ea"/>
                          <a:cs typeface="+mn-cs"/>
                        </a:rPr>
                        <a:t>ApplePay</a:t>
                      </a:r>
                      <a:endParaRPr lang="en-GB" sz="1400" kern="1200" dirty="0">
                        <a:solidFill>
                          <a:schemeClr val="dk1"/>
                        </a:solidFill>
                        <a:latin typeface="+mn-lt"/>
                        <a:ea typeface="+mn-ea"/>
                        <a:cs typeface="+mn-cs"/>
                      </a:endParaRPr>
                    </a:p>
                  </a:txBody>
                  <a:tcPr/>
                </a:tc>
                <a:tc>
                  <a:txBody>
                    <a:bodyPr/>
                    <a:lstStyle/>
                    <a:p>
                      <a:r>
                        <a:rPr lang="en-GB" sz="1200" dirty="0" smtClean="0"/>
                        <a:t>The emergence of non-browser payment</a:t>
                      </a:r>
                      <a:r>
                        <a:rPr lang="en-GB" sz="1200" baseline="0" dirty="0" smtClean="0"/>
                        <a:t> flows (Native)</a:t>
                      </a:r>
                      <a:endParaRPr lang="en-GB" sz="1200" dirty="0"/>
                    </a:p>
                  </a:txBody>
                  <a:tcPr/>
                </a:tc>
              </a:tr>
            </a:tbl>
          </a:graphicData>
        </a:graphic>
      </p:graphicFrame>
      <p:sp>
        <p:nvSpPr>
          <p:cNvPr id="7" name="Rounded Rectangle 6"/>
          <p:cNvSpPr/>
          <p:nvPr/>
        </p:nvSpPr>
        <p:spPr>
          <a:xfrm>
            <a:off x="194332" y="4358518"/>
            <a:ext cx="8784976" cy="57606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600" dirty="0" smtClean="0"/>
              <a:t>It needs to be investigated if the highlighted requirements identified by the Flows are met by the emerging API specification proposals</a:t>
            </a:r>
          </a:p>
        </p:txBody>
      </p:sp>
      <p:sp>
        <p:nvSpPr>
          <p:cNvPr id="6" name="Rounded Rectangle 5"/>
          <p:cNvSpPr/>
          <p:nvPr/>
        </p:nvSpPr>
        <p:spPr>
          <a:xfrm>
            <a:off x="216717" y="5222615"/>
            <a:ext cx="8784976" cy="57606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600" dirty="0">
                <a:solidFill>
                  <a:schemeClr val="tx1"/>
                </a:solidFill>
              </a:rPr>
              <a:t>To do this we need to map the flows onto the target architecture. What parts of the flows are services by the Browser, Payment Application, Merchant </a:t>
            </a:r>
            <a:r>
              <a:rPr lang="en-GB" sz="1600" dirty="0" err="1">
                <a:solidFill>
                  <a:schemeClr val="tx1"/>
                </a:solidFill>
              </a:rPr>
              <a:t>WebPage</a:t>
            </a:r>
            <a:r>
              <a:rPr lang="en-GB" sz="1600" dirty="0">
                <a:solidFill>
                  <a:schemeClr val="tx1"/>
                </a:solidFill>
              </a:rPr>
              <a:t> and Webserver</a:t>
            </a:r>
            <a:endParaRPr lang="en-GB" sz="1600" dirty="0">
              <a:solidFill>
                <a:schemeClr val="tx1"/>
              </a:solidFill>
            </a:endParaRPr>
          </a:p>
        </p:txBody>
      </p:sp>
    </p:spTree>
    <p:extLst>
      <p:ext uri="{BB962C8B-B14F-4D97-AF65-F5344CB8AC3E}">
        <p14:creationId xmlns:p14="http://schemas.microsoft.com/office/powerpoint/2010/main" val="31914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plantuml.com/plantuml/img/ZLR1Rjiu43t7WFzXjWlisa1i7tep4gEEasu3986tJj93cWCjKHPXMMH9Agbk_OUzxlvSlsJVa9BjkDrsWI1HfCUPnpTlXdpZlB2-sXJTpY-gJ8egbPKjAFVUkF5ePCNpSALyNYqh9ssYIozBFqpqPlJyEXazowKHzGQlt6YL3unOIJUQnpTl2_tiHcwjog4o7BxRcIEJIfGHfQTNW4b9lMj4pV6YJ_F5d1wcoQTAMMaVNv5mT8rtFrk69OaqNjj7MYWlAImCg6x77AwqlplgBN9j33_swSo2fBHXpTsqsvac2DH0wM4cR9hh8ctfXDS7KHb3YoIN6qddOCu1we2UBSuFi9VELQfSqPaer_J0_o4oVP1B1-9n3JRyuV-isg9Prr9Zt_e9bCE-ZoFHCRsxlPql6E2LBoHrEoVBoPLSYQIcLZzwfvsNAOLjD9MZPnISsahGeZ96MmQzFbzGRrPP2r3_PBISSEmJDU7toX4SafBN9DAKu9HCfR9C9FbSUFoIP8Ag03xdcb_Kv4GT7uIL9CgKr8PJWLTHaoh3Ald4b7H6WbBbJ8Mj5aeiLQ4y0kGgyvoJaL6QuSb8WPX4jB1jvdXwIZTofRqINkcIWxLRlPLsu-WtMiW2fJluU5awRwlmU7eQ3Gnv1vExwPZcLZh-CCjbiXxeoXExdoB6dWmUVbrPASl708xH8vQXGM2M_CTmhicPXIxVXqMNlbL5uUYjjXlgpQStntJnsIXR7yE-z_UF-7C60FjdcgRWx1xxtSuD6yQgLUx7T8qQBA5-vVKW0nGrpApUq3As1l6-WuAjAdEh4yJXa56Lk-bW4fGPxocd6h5V9fjLpYDsebCOjgHDwy8mI21V8ag2QMnjMC-wq28uoigqWfFciqjQLXQsYXGNqp_fdB_pmtHm4Pf16z_j73MLQcWjq9Io4VoetDzyIu0Jku1AMFLKUg4Wg-1EZCcW9lNOZAIobgDC-vHXO6ILhx0K3K0zCLmFnJ0M3rj4UMG_s75de8yyryOqhNokhN9oA_7hSzG-uL1HsPjjOtEzfzn6Q1-ZLUcFW-Mt_46YVSQ8ur7AEqfbWYPamefDvtBfM2vLFkcrv7OUqYr7n8_ECDbfARY7AmFYQLsAZKee4ppIt379uMh8eJXl42d725h2ZR7nbp9Z-K046FIbCUmG4Ks7riqooNEZCLVZoUOpge8VLeM-VlbhmgDpJ6UNDqpsxlqL5LglAqEz--bx-GckSGvcWQf70DAWmLz54ED33gnl434cZrOQuv-_vvStVtpzyWyTc04wgwmE0Pv4eL8C60uGrkrexQq7TIZ5zTkbYQL5ZDsU1gF6XZmdOULmId2p7cncRxhy1CaT5tX5PAndotNmiOq0Ew2VovLiWXyEa0kSvdRFT0bIeaHA52uc6UqbQJSRwRWj7ThctMF-VMZ3_8KQFq8sVV9ZO2lo98BlkOWgsGtw07TgLGhkqQRHBd0wuEFBVZlYZo7MnzcB1et1K8DAEWoNMQZfzNSXhI6QG6tblu5LXMyF9XnBMyBV73CHYhcwalyzXcUubgcoakcu9Hccqa9wd7y1R2AOUeck2kvLdBGR-4jut1QMmYSvPXltTugnL_UvYqN6vd0QzvfKrBWhHMxJOZjUkVD2psAk2nFLVT5GLu93DDze4m-QX3sP7WU6yhFO6DnCOgwLrccS71Wd-8ehq5fwp3l-crQcsxaeGhE5fBla45TliwYosO_PwOFx1-RlG6S3x0HHolGeL3lw9jPwkuCWyhai5CP17HnaDKwVWoj0SyF2joUUi2PY7DF6eVcaa9hHRv0ttAt_1G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46" y="-171400"/>
            <a:ext cx="10717242" cy="86409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92183"/>
            <a:ext cx="9073008" cy="2808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Title 2"/>
          <p:cNvSpPr>
            <a:spLocks noGrp="1"/>
          </p:cNvSpPr>
          <p:nvPr>
            <p:ph type="ctrTitle"/>
          </p:nvPr>
        </p:nvSpPr>
        <p:spPr>
          <a:xfrm>
            <a:off x="288032" y="-171400"/>
            <a:ext cx="4499992" cy="472254"/>
          </a:xfrm>
        </p:spPr>
        <p:txBody>
          <a:bodyPr/>
          <a:lstStyle/>
          <a:p>
            <a:r>
              <a:rPr lang="en-GB" dirty="0" smtClean="0"/>
              <a:t>3D Secure – An Issue for the Architecture?</a:t>
            </a:r>
            <a:endParaRPr lang="en-GB" dirty="0"/>
          </a:p>
        </p:txBody>
      </p:sp>
      <p:sp>
        <p:nvSpPr>
          <p:cNvPr id="4" name="Slide Number Placeholder 3"/>
          <p:cNvSpPr>
            <a:spLocks noGrp="1"/>
          </p:cNvSpPr>
          <p:nvPr>
            <p:ph type="sldNum" sz="quarter" idx="14"/>
          </p:nvPr>
        </p:nvSpPr>
        <p:spPr/>
        <p:txBody>
          <a:bodyPr/>
          <a:lstStyle/>
          <a:p>
            <a:pPr>
              <a:defRPr/>
            </a:pPr>
            <a:fld id="{7CD776CE-50EB-4B27-A637-9FED5084321F}" type="slidenum">
              <a:rPr lang="en-GB" smtClean="0"/>
              <a:pPr>
                <a:defRPr/>
              </a:pPr>
              <a:t>8</a:t>
            </a:fld>
            <a:endParaRPr lang="en-GB"/>
          </a:p>
        </p:txBody>
      </p:sp>
      <p:sp>
        <p:nvSpPr>
          <p:cNvPr id="6" name="Rounded Rectangle 5"/>
          <p:cNvSpPr/>
          <p:nvPr/>
        </p:nvSpPr>
        <p:spPr>
          <a:xfrm>
            <a:off x="179512" y="2852936"/>
            <a:ext cx="8568952" cy="216024"/>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ounded Rectangle 7"/>
          <p:cNvSpPr/>
          <p:nvPr/>
        </p:nvSpPr>
        <p:spPr>
          <a:xfrm>
            <a:off x="259219" y="6381328"/>
            <a:ext cx="8784976" cy="434155"/>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smtClean="0"/>
              <a:t>Under </a:t>
            </a:r>
            <a:r>
              <a:rPr lang="en-GB" sz="1200" dirty="0" err="1" smtClean="0"/>
              <a:t>WebPayments</a:t>
            </a:r>
            <a:r>
              <a:rPr lang="en-GB" sz="1200" dirty="0" smtClean="0"/>
              <a:t>, </a:t>
            </a:r>
            <a:r>
              <a:rPr lang="en-GB" sz="1200" dirty="0" smtClean="0"/>
              <a:t>the ability for the merchant to optimise the purchase process based upon the risk </a:t>
            </a:r>
            <a:r>
              <a:rPr lang="en-GB" sz="1200" dirty="0" smtClean="0"/>
              <a:t>level may be compromised</a:t>
            </a:r>
            <a:endParaRPr lang="en-GB" sz="1200" dirty="0" smtClean="0"/>
          </a:p>
        </p:txBody>
      </p:sp>
    </p:spTree>
    <p:extLst>
      <p:ext uri="{BB962C8B-B14F-4D97-AF65-F5344CB8AC3E}">
        <p14:creationId xmlns:p14="http://schemas.microsoft.com/office/powerpoint/2010/main" val="402942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55586" y="148434"/>
            <a:ext cx="8462468" cy="472254"/>
          </a:xfrm>
        </p:spPr>
        <p:txBody>
          <a:bodyPr/>
          <a:lstStyle/>
          <a:p>
            <a:r>
              <a:rPr lang="en-GB" dirty="0" smtClean="0"/>
              <a:t>PSP Tokenisation </a:t>
            </a:r>
            <a:r>
              <a:rPr lang="en-GB" dirty="0" smtClean="0"/>
              <a:t>– An Issue for the </a:t>
            </a:r>
            <a:r>
              <a:rPr lang="en-GB" dirty="0" smtClean="0"/>
              <a:t>Architecture</a:t>
            </a:r>
            <a:r>
              <a:rPr lang="en-GB" dirty="0" smtClean="0"/>
              <a:t>?</a:t>
            </a:r>
            <a:endParaRPr lang="en-GB" dirty="0"/>
          </a:p>
        </p:txBody>
      </p:sp>
      <p:sp>
        <p:nvSpPr>
          <p:cNvPr id="4" name="Slide Number Placeholder 3"/>
          <p:cNvSpPr>
            <a:spLocks noGrp="1"/>
          </p:cNvSpPr>
          <p:nvPr>
            <p:ph type="sldNum" sz="quarter" idx="14"/>
          </p:nvPr>
        </p:nvSpPr>
        <p:spPr/>
        <p:txBody>
          <a:bodyPr/>
          <a:lstStyle/>
          <a:p>
            <a:pPr>
              <a:defRPr/>
            </a:pPr>
            <a:fld id="{7CD776CE-50EB-4B27-A637-9FED5084321F}" type="slidenum">
              <a:rPr lang="en-GB" smtClean="0"/>
              <a:pPr>
                <a:defRPr/>
              </a:pPr>
              <a:t>9</a:t>
            </a:fld>
            <a:endParaRPr lang="en-GB"/>
          </a:p>
        </p:txBody>
      </p:sp>
      <p:pic>
        <p:nvPicPr>
          <p:cNvPr id="1026" name="Picture 2" descr="http://www.plantuml.com/plantuml/img/XLLDRziu43r7WFx3j8U53SJIOMzkObHn4xJ0Pg6ka-mXpO6MnXPXYbJ9OLt_-mufMOsDeZqP6hxvUFCUwVUEX2NVgZHv8tMbV8tUAcY8EZVFSolssLPIuzVUeQsC9jIKLQRDztzN-HxNdJYq77BvjfbrOeikB_l8dJ9xbxkTr9diGlaqARcJh6GdDC5RXY72v9whDXoOGhaguRceldffqRwy1U7WdcD_IliVrquIXjGAEp93QiIbIL5nfC-oC5arfklGJk5vAMpT65Lp9xYnF2dQCSscIVUwvN0ETyQsS2UL6h2FnHdmatDUwYtS2Bs3v_1r9BACHD946vxKVEDYSRxBljySFZuybAi084aA8KskreiZHVXe764DOMGObWjxrWGUp0wrT8AaqJ1PUclvQ7gLhnUXr9LSd02a0zQm1Z9WiVOLGhdy12nbfwJG_8cRZR6KmL187M3Ve6RyBuf8ZZVyqPeQGH8OpN11P4L5843XDrImqsQl0_rLyHcAsMrvbKiU3JKF4NZsdk0zp1R37agBBj1RDbZjPiOJ14_rR1a2Dvx8w3xBZbahLCXjJnPqZzIO-jZXrzWRApH3XA8qkNWiHimez3ieYtyluVPx9-q1FWXYnPwNJqyl_5CyhLwOYt9Cu-AqnsDq2-UxM2fDRlNhIOAhvwVY_OTVFJfY4SDS7v24L6wQ9W5wbe1nzkFHq36cHS0POvoF6ncgmbzdQDFHm037d1NV6Zn2Bg9hhTmsD8VHbPNGu28i6iG1cmSsdZn7s28m4Tak4rdVZ2doFd0QnVyf-vUUMU5PAylK9h-RTHhoNY-4GQSh6OxpWSInx775pWUXpotNntbBs-Z7w-jHZ41eXSH6ZJDrrbJe74mgurKDQ_Pzss8jeolMWge69fXjCwXvzCCKE5jiY9tWJ8iSFBWfN5-77eKQDmwpHNpb86ZOXUMTxViV4KeCPz3o7U36bU17gBwC4-9tmJSOXrvROsfmZUHdhWuJyEEqGtBGXT_QT-p5th6nwS_cl2ipTk7BtVCPA8StJH2mT3EpcJ6JwEWBhd8KP1a56HcaoNi6np-L7m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620688"/>
            <a:ext cx="6624735" cy="51845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496" y="1453289"/>
            <a:ext cx="1872208" cy="3831818"/>
          </a:xfrm>
          <a:prstGeom prst="rect">
            <a:avLst/>
          </a:prstGeom>
          <a:solidFill>
            <a:schemeClr val="bg1"/>
          </a:solidFill>
        </p:spPr>
        <p:txBody>
          <a:bodyPr wrap="square" lIns="0" tIns="0" rIns="0" bIns="0" rtlCol="0">
            <a:spAutoFit/>
          </a:bodyPr>
          <a:lstStyle/>
          <a:p>
            <a:pPr algn="ctr"/>
            <a:r>
              <a:rPr lang="en-GB" sz="1400" b="1" dirty="0" smtClean="0"/>
              <a:t>Today</a:t>
            </a:r>
          </a:p>
          <a:p>
            <a:pPr algn="ctr"/>
            <a:r>
              <a:rPr lang="en-GB" sz="1200" dirty="0" smtClean="0"/>
              <a:t> </a:t>
            </a:r>
          </a:p>
          <a:p>
            <a:pPr marL="285750" indent="-285750">
              <a:buFont typeface="Arial" panose="020B0604020202020204" pitchFamily="34" charset="0"/>
              <a:buChar char="•"/>
            </a:pPr>
            <a:r>
              <a:rPr lang="en-GB" sz="1100" dirty="0" smtClean="0"/>
              <a:t>PSP Tokenisation </a:t>
            </a:r>
            <a:r>
              <a:rPr lang="en-GB" sz="1100" dirty="0" smtClean="0"/>
              <a:t>is implemented by many Merchant PSPs</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smtClean="0"/>
              <a:t>It is an innovation driven by the certification requirements of PCI</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smtClean="0"/>
              <a:t>It protects both Shopper and Merchants</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smtClean="0"/>
              <a:t>It needs coupling  between the Merchants PSP and code executing at the client</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smtClean="0"/>
              <a:t>The Shopper is not aware this is occurring – they don’t need to know.</a:t>
            </a:r>
          </a:p>
          <a:p>
            <a:pPr marL="285750" indent="-285750">
              <a:buFont typeface="Arial" panose="020B0604020202020204" pitchFamily="34" charset="0"/>
              <a:buChar char="•"/>
            </a:pPr>
            <a:endParaRPr lang="en-GB" sz="1400" dirty="0"/>
          </a:p>
        </p:txBody>
      </p:sp>
      <p:sp>
        <p:nvSpPr>
          <p:cNvPr id="6" name="Rounded Rectangle 5"/>
          <p:cNvSpPr/>
          <p:nvPr/>
        </p:nvSpPr>
        <p:spPr>
          <a:xfrm>
            <a:off x="251520" y="5875165"/>
            <a:ext cx="8784976" cy="434155"/>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smtClean="0"/>
              <a:t>Under </a:t>
            </a:r>
            <a:r>
              <a:rPr lang="en-GB" sz="1200" dirty="0" err="1" smtClean="0"/>
              <a:t>WebPayments</a:t>
            </a:r>
            <a:r>
              <a:rPr lang="en-GB" sz="1200" dirty="0" smtClean="0"/>
              <a:t>, there is little opportunity for merchants to influence the payment flow</a:t>
            </a:r>
          </a:p>
          <a:p>
            <a:pPr algn="ctr"/>
            <a:r>
              <a:rPr lang="en-GB" sz="1200" dirty="0" smtClean="0"/>
              <a:t>There is a risk that the architecture stifles opportunity for innovation by merchant side providers</a:t>
            </a:r>
          </a:p>
        </p:txBody>
      </p:sp>
      <p:sp>
        <p:nvSpPr>
          <p:cNvPr id="9" name="TextBox 8"/>
          <p:cNvSpPr txBox="1"/>
          <p:nvPr/>
        </p:nvSpPr>
        <p:spPr>
          <a:xfrm>
            <a:off x="7164288" y="1508506"/>
            <a:ext cx="1872208" cy="3662541"/>
          </a:xfrm>
          <a:prstGeom prst="rect">
            <a:avLst/>
          </a:prstGeom>
          <a:solidFill>
            <a:schemeClr val="bg1"/>
          </a:solidFill>
        </p:spPr>
        <p:txBody>
          <a:bodyPr wrap="square" lIns="0" tIns="0" rIns="0" bIns="0" rtlCol="0">
            <a:spAutoFit/>
          </a:bodyPr>
          <a:lstStyle/>
          <a:p>
            <a:pPr algn="ctr"/>
            <a:r>
              <a:rPr lang="en-GB" sz="1200" b="1" dirty="0" err="1" smtClean="0"/>
              <a:t>WebPayments</a:t>
            </a:r>
            <a:endParaRPr lang="en-GB" sz="1200" b="1" dirty="0" smtClean="0"/>
          </a:p>
          <a:p>
            <a:pPr algn="ctr"/>
            <a:r>
              <a:rPr lang="en-GB" sz="1100" dirty="0" smtClean="0"/>
              <a:t> </a:t>
            </a:r>
          </a:p>
          <a:p>
            <a:pPr marL="285750" indent="-285750">
              <a:buFont typeface="Arial" panose="020B0604020202020204" pitchFamily="34" charset="0"/>
              <a:buChar char="•"/>
            </a:pPr>
            <a:r>
              <a:rPr lang="en-GB" sz="1100" dirty="0" smtClean="0"/>
              <a:t>Client side processing is controlled by browser and Payment Applications</a:t>
            </a:r>
          </a:p>
          <a:p>
            <a:pPr marL="285750" indent="-285750">
              <a:buFont typeface="Arial" panose="020B0604020202020204" pitchFamily="34" charset="0"/>
              <a:buChar char="•"/>
            </a:pPr>
            <a:endParaRPr lang="en-GB" sz="1100" dirty="0" smtClean="0"/>
          </a:p>
          <a:p>
            <a:pPr marL="285750" indent="-285750">
              <a:buFont typeface="Arial" panose="020B0604020202020204" pitchFamily="34" charset="0"/>
              <a:buChar char="•"/>
            </a:pPr>
            <a:r>
              <a:rPr lang="en-GB" sz="1100" dirty="0" smtClean="0"/>
              <a:t>Payment Applications are registered by Shoppers</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smtClean="0"/>
              <a:t>Registration </a:t>
            </a:r>
            <a:r>
              <a:rPr lang="en-GB" sz="1100" dirty="0" smtClean="0"/>
              <a:t>expected to be </a:t>
            </a:r>
            <a:r>
              <a:rPr lang="en-GB" sz="1100" dirty="0" smtClean="0"/>
              <a:t>driven by Shopper Brand Awareness</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sz="1100" dirty="0" smtClean="0"/>
              <a:t>It is anticipated that Payment Applications will be tightly coupled to the Payment Instrument Issuers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200" dirty="0"/>
          </a:p>
        </p:txBody>
      </p:sp>
      <p:sp>
        <p:nvSpPr>
          <p:cNvPr id="8" name="Rounded Rectangle 7"/>
          <p:cNvSpPr/>
          <p:nvPr/>
        </p:nvSpPr>
        <p:spPr>
          <a:xfrm>
            <a:off x="1907704" y="2708920"/>
            <a:ext cx="4680520" cy="1368152"/>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28011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theme/theme1.xml><?xml version="1.0" encoding="utf-8"?>
<a:theme xmlns:a="http://schemas.openxmlformats.org/drawingml/2006/main" name="worldpay">
  <a:themeElements>
    <a:clrScheme name="Custom 37">
      <a:dk1>
        <a:srgbClr val="393939"/>
      </a:dk1>
      <a:lt1>
        <a:srgbClr val="FFFFFF"/>
      </a:lt1>
      <a:dk2>
        <a:srgbClr val="F01E14"/>
      </a:dk2>
      <a:lt2>
        <a:srgbClr val="EBEBEB"/>
      </a:lt2>
      <a:accent1>
        <a:srgbClr val="BEBEBE"/>
      </a:accent1>
      <a:accent2>
        <a:srgbClr val="DCDCDC"/>
      </a:accent2>
      <a:accent3>
        <a:srgbClr val="FFB900"/>
      </a:accent3>
      <a:accent4>
        <a:srgbClr val="69197D"/>
      </a:accent4>
      <a:accent5>
        <a:srgbClr val="B0122F"/>
      </a:accent5>
      <a:accent6>
        <a:srgbClr val="FF2E3A"/>
      </a:accent6>
      <a:hlink>
        <a:srgbClr val="F01E14"/>
      </a:hlink>
      <a:folHlink>
        <a:srgbClr val="F01E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16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5d3eb8d-941e-4d12-aab6-78def88143af">HHFPTVYUPR6H-557-810</_dlc_DocId>
    <_dlc_DocIdUrl xmlns="75d3eb8d-941e-4d12-aab6-78def88143af">
      <Url>http://teams.worldpay.local/sites/cats/aid-ea/_layouts/15/DocIdRedir.aspx?ID=HHFPTVYUPR6H-557-810</Url>
      <Description>HHFPTVYUPR6H-557-810</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F516A3BF83CB4EABE313603CB73D6E" ma:contentTypeVersion="0" ma:contentTypeDescription="Create a new document." ma:contentTypeScope="" ma:versionID="2200ee42269484f8508af3ec4366d42c">
  <xsd:schema xmlns:xsd="http://www.w3.org/2001/XMLSchema" xmlns:xs="http://www.w3.org/2001/XMLSchema" xmlns:p="http://schemas.microsoft.com/office/2006/metadata/properties" xmlns:ns2="75d3eb8d-941e-4d12-aab6-78def88143af" targetNamespace="http://schemas.microsoft.com/office/2006/metadata/properties" ma:root="true" ma:fieldsID="b5dea800b8d81b3d1810dd852c77c69b" ns2:_="">
    <xsd:import namespace="75d3eb8d-941e-4d12-aab6-78def88143a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d3eb8d-941e-4d12-aab6-78def88143a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7678DD1-6907-4B84-920D-5578E5025002}">
  <ds:schemaRefs>
    <ds:schemaRef ds:uri="75d3eb8d-941e-4d12-aab6-78def88143af"/>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8925C34-04EB-4C12-BE41-4AABE47C9580}">
  <ds:schemaRefs>
    <ds:schemaRef ds:uri="http://schemas.microsoft.com/sharepoint/v3/contenttype/forms"/>
  </ds:schemaRefs>
</ds:datastoreItem>
</file>

<file path=customXml/itemProps3.xml><?xml version="1.0" encoding="utf-8"?>
<ds:datastoreItem xmlns:ds="http://schemas.openxmlformats.org/officeDocument/2006/customXml" ds:itemID="{28F4F2E9-1A1A-4CDC-89D9-909A7F9B7C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d3eb8d-941e-4d12-aab6-78def88143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FE7B09E-0C6C-49B7-B12A-336ABBC5A93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15585</TotalTime>
  <Words>1466</Words>
  <Application>Microsoft Office PowerPoint</Application>
  <PresentationFormat>On-screen Show (4:3)</PresentationFormat>
  <Paragraphs>185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worldpay</vt:lpstr>
      <vt:lpstr>Flows Task Force</vt:lpstr>
      <vt:lpstr>Contents</vt:lpstr>
      <vt:lpstr>What is it?</vt:lpstr>
      <vt:lpstr>Objectives</vt:lpstr>
      <vt:lpstr>An example flow</vt:lpstr>
      <vt:lpstr>Progress</vt:lpstr>
      <vt:lpstr>Examples Flows and what they highlight</vt:lpstr>
      <vt:lpstr>3D Secure – An Issue for the Architecture?</vt:lpstr>
      <vt:lpstr>PSP Tokenisation – An Issue for the Architecture?</vt:lpstr>
      <vt:lpstr>Questions for the Working Group</vt:lpstr>
      <vt:lpstr>Appendices</vt:lpstr>
      <vt:lpstr>Adoption &amp; Transition Observations</vt:lpstr>
      <vt:lpstr>Emerging Observations – API Capabilities / Use Cases</vt:lpstr>
      <vt:lpstr>Emerging Observations – IG Uses Cases Extensions</vt:lpstr>
    </vt:vector>
  </TitlesOfParts>
  <Company>WorldPay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
  <cp:lastModifiedBy>Matt Saxon</cp:lastModifiedBy>
  <cp:revision>812</cp:revision>
  <cp:lastPrinted>2016-01-21T09:45:06Z</cp:lastPrinted>
  <dcterms:created xsi:type="dcterms:W3CDTF">2014-08-15T10:27:48Z</dcterms:created>
  <dcterms:modified xsi:type="dcterms:W3CDTF">2016-02-23T17:18:38Z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9d065fd8-5fd1-4f48-9b55-b7a4ecfdaa9a</vt:lpwstr>
  </property>
  <property fmtid="{D5CDD505-2E9C-101B-9397-08002B2CF9AE}" pid="3" name="ContentTypeId">
    <vt:lpwstr>0x01010099F516A3BF83CB4EABE313603CB73D6E</vt:lpwstr>
  </property>
</Properties>
</file>