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54AADD-7538-4A57-8189-BE1708FCE0E1}" v="6" dt="2024-04-23T18:00:03.134"/>
    <p1510:client id="{0D4E1381-F15B-4047-B05E-991AF41B2B4E}" v="7" dt="2024-04-23T18:09:00.010"/>
    <p1510:client id="{ADEB749D-37A2-4FA2-8DCF-7EE5081BB01C}" v="167" dt="2024-04-23T17:55:04.473"/>
    <p1510:client id="{E4ABAACC-A270-46D4-828F-42D6BF62D8E4}" v="4" dt="2024-04-23T18:10:36.1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rcy Joy A" userId="9fef4e49626ed2cf" providerId="Windows Live" clId="Web-{E4ABAACC-A270-46D4-828F-42D6BF62D8E4}"/>
    <pc:docChg chg="modSld">
      <pc:chgData name="Mercy Joy A" userId="9fef4e49626ed2cf" providerId="Windows Live" clId="Web-{E4ABAACC-A270-46D4-828F-42D6BF62D8E4}" dt="2024-04-23T18:10:36.188" v="3" actId="20577"/>
      <pc:docMkLst>
        <pc:docMk/>
      </pc:docMkLst>
      <pc:sldChg chg="modSp">
        <pc:chgData name="Mercy Joy A" userId="9fef4e49626ed2cf" providerId="Windows Live" clId="Web-{E4ABAACC-A270-46D4-828F-42D6BF62D8E4}" dt="2024-04-23T18:10:36.188" v="3" actId="20577"/>
        <pc:sldMkLst>
          <pc:docMk/>
          <pc:sldMk cId="109857222" sldId="256"/>
        </pc:sldMkLst>
        <pc:spChg chg="mod">
          <ac:chgData name="Mercy Joy A" userId="9fef4e49626ed2cf" providerId="Windows Live" clId="Web-{E4ABAACC-A270-46D4-828F-42D6BF62D8E4}" dt="2024-04-23T18:10:36.188" v="3" actId="20577"/>
          <ac:spMkLst>
            <pc:docMk/>
            <pc:sldMk cId="109857222" sldId="256"/>
            <ac:spMk id="2"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dirty="0"/>
              <a:t>Click to edit Master title style</a:t>
            </a:r>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03053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4/23/2024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58187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dirty="0"/>
              <a:t>Click to edit Master title style</a:t>
            </a:r>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169844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5453489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dirty="0"/>
              <a:t>Click to edit Master title style</a:t>
            </a:r>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947751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9378853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530466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461164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42919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97587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dirty="0"/>
              <a:t>Click to edit Master title style</a:t>
            </a:r>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75106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4/23/2024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76480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4/23/2024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4285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4/23/2024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27080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12142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dirty="0"/>
              <a:t>Click to edit Master title style</a:t>
            </a:r>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53736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dirty="0"/>
              <a:t>Click to edit Master title style</a:t>
            </a:r>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55314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4/23/2024</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81789752"/>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effectLst>
                  <a:glow rad="38100">
                    <a:prstClr val="black">
                      <a:lumMod val="65000"/>
                      <a:lumOff val="35000"/>
                      <a:alpha val="50000"/>
                    </a:prstClr>
                  </a:glow>
                  <a:outerShdw blurRad="28575" dist="31750" dir="13200000" algn="tl" rotWithShape="0">
                    <a:srgbClr val="000000">
                      <a:alpha val="25000"/>
                    </a:srgbClr>
                  </a:outerShdw>
                </a:effectLst>
              </a:rPr>
              <a:t>Name: RAVI </a:t>
            </a:r>
            <a:r>
              <a:rPr lang="en-US" dirty="0" err="1">
                <a:effectLst>
                  <a:glow rad="38100">
                    <a:prstClr val="black">
                      <a:lumMod val="65000"/>
                      <a:lumOff val="35000"/>
                      <a:alpha val="50000"/>
                    </a:prstClr>
                  </a:glow>
                  <a:outerShdw blurRad="28575" dist="31750" dir="13200000" algn="tl" rotWithShape="0">
                    <a:srgbClr val="000000">
                      <a:alpha val="25000"/>
                    </a:srgbClr>
                  </a:outerShdw>
                </a:effectLst>
              </a:rPr>
              <a:t>ragul</a:t>
            </a:r>
            <a:r>
              <a:rPr lang="en-US" dirty="0">
                <a:effectLst>
                  <a:glow rad="38100">
                    <a:prstClr val="black">
                      <a:lumMod val="65000"/>
                      <a:lumOff val="35000"/>
                      <a:alpha val="50000"/>
                    </a:prstClr>
                  </a:glow>
                  <a:outerShdw blurRad="28575" dist="31750" dir="13200000" algn="tl" rotWithShape="0">
                    <a:srgbClr val="000000">
                      <a:alpha val="25000"/>
                    </a:srgbClr>
                  </a:outerShdw>
                </a:effectLst>
              </a:rPr>
              <a:t> .s</a:t>
            </a:r>
            <a:endParaRPr lang="en-US" dirty="0"/>
          </a:p>
        </p:txBody>
      </p:sp>
      <p:sp>
        <p:nvSpPr>
          <p:cNvPr id="3" name="Subtitle 2"/>
          <p:cNvSpPr>
            <a:spLocks noGrp="1"/>
          </p:cNvSpPr>
          <p:nvPr>
            <p:ph type="subTitle" idx="1"/>
          </p:nvPr>
        </p:nvSpPr>
        <p:spPr/>
        <p:txBody>
          <a:bodyPr>
            <a:normAutofit/>
          </a:bodyPr>
          <a:lstStyle/>
          <a:p>
            <a:r>
              <a:rPr lang="en-US" sz="3600" dirty="0">
                <a:effectLst>
                  <a:glow rad="38100">
                    <a:prstClr val="black">
                      <a:lumMod val="50000"/>
                      <a:lumOff val="50000"/>
                      <a:alpha val="20000"/>
                    </a:prstClr>
                  </a:glow>
                  <a:outerShdw blurRad="44450" dist="12700" dir="13860000" algn="tl" rotWithShape="0">
                    <a:srgbClr val="000000">
                      <a:alpha val="20000"/>
                    </a:srgbClr>
                  </a:outerShdw>
                </a:effectLst>
              </a:rPr>
              <a:t>Image to image transformation</a:t>
            </a:r>
            <a:endParaRPr lang="en-US" sz="3600">
              <a:effectLst>
                <a:glow rad="38100">
                  <a:prstClr val="black">
                    <a:lumMod val="50000"/>
                    <a:lumOff val="50000"/>
                    <a:alpha val="20000"/>
                  </a:prstClr>
                </a:glow>
                <a:outerShdw blurRad="44450" dist="12700" dir="13860000" algn="tl" rotWithShape="0">
                  <a:srgbClr val="000000">
                    <a:alpha val="20000"/>
                  </a:srgbClr>
                </a:outerShdw>
              </a:effectLst>
            </a:endParaRP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DB505-ADAC-2259-D123-940C4CA61CE6}"/>
              </a:ext>
            </a:extLst>
          </p:cNvPr>
          <p:cNvSpPr>
            <a:spLocks noGrp="1"/>
          </p:cNvSpPr>
          <p:nvPr>
            <p:ph type="title"/>
          </p:nvPr>
        </p:nvSpPr>
        <p:spPr/>
        <p:txBody>
          <a:bodyPr/>
          <a:lstStyle/>
          <a:p>
            <a:r>
              <a:rPr lang="en-US" dirty="0">
                <a:effectLst>
                  <a:glow rad="38100">
                    <a:prstClr val="black">
                      <a:lumMod val="65000"/>
                      <a:lumOff val="35000"/>
                      <a:alpha val="40000"/>
                    </a:prstClr>
                  </a:glow>
                  <a:outerShdw blurRad="28575" dist="38100" dir="14040000" algn="tl" rotWithShape="0">
                    <a:srgbClr val="000000">
                      <a:alpha val="25000"/>
                    </a:srgbClr>
                  </a:outerShdw>
                </a:effectLst>
              </a:rPr>
              <a:t>agenda</a:t>
            </a:r>
            <a:endParaRPr lang="en-US" dirty="0"/>
          </a:p>
        </p:txBody>
      </p:sp>
      <p:sp>
        <p:nvSpPr>
          <p:cNvPr id="3" name="Content Placeholder 2">
            <a:extLst>
              <a:ext uri="{FF2B5EF4-FFF2-40B4-BE49-F238E27FC236}">
                <a16:creationId xmlns:a16="http://schemas.microsoft.com/office/drawing/2014/main" id="{7EC6E3B7-6B60-4C78-A3F8-4EDC5D2D5640}"/>
              </a:ext>
            </a:extLst>
          </p:cNvPr>
          <p:cNvSpPr>
            <a:spLocks noGrp="1"/>
          </p:cNvSpPr>
          <p:nvPr>
            <p:ph idx="1"/>
          </p:nvPr>
        </p:nvSpPr>
        <p:spPr/>
        <p:txBody>
          <a:bodyPr>
            <a:normAutofit/>
          </a:bodyPr>
          <a:lstStyle/>
          <a:p>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Introduction</a:t>
            </a:r>
          </a:p>
          <a:p>
            <a:pPr>
              <a:buClr>
                <a:srgbClr val="FFFFFF"/>
              </a:buClr>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Traditional Techniques</a:t>
            </a:r>
          </a:p>
          <a:p>
            <a:pPr>
              <a:buClr>
                <a:srgbClr val="FFFFFF"/>
              </a:buClr>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Deep Learning Approaches</a:t>
            </a:r>
          </a:p>
          <a:p>
            <a:pPr>
              <a:buClr>
                <a:srgbClr val="FFFFFF"/>
              </a:buClr>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Image-to-Image Translation</a:t>
            </a:r>
          </a:p>
          <a:p>
            <a:pPr>
              <a:buClr>
                <a:srgbClr val="FFFFFF"/>
              </a:buClr>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Tasks Case Studies Challenges</a:t>
            </a:r>
          </a:p>
          <a:p>
            <a:pPr>
              <a:buClr>
                <a:srgbClr val="FFFFFF"/>
              </a:buClr>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Solutions Future Directions</a:t>
            </a:r>
          </a:p>
          <a:p>
            <a:pPr>
              <a:buClr>
                <a:srgbClr val="FFFFFF"/>
              </a:buClr>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Conclusion</a:t>
            </a:r>
          </a:p>
          <a:p>
            <a:pPr>
              <a:buClr>
                <a:srgbClr val="FFFFFF"/>
              </a:buClr>
            </a:pPr>
            <a:endParaRPr lang="en-US">
              <a:effectLst>
                <a:glow rad="38100">
                  <a:prstClr val="black">
                    <a:lumMod val="50000"/>
                    <a:lumOff val="50000"/>
                    <a:alpha val="20000"/>
                  </a:prstClr>
                </a:glow>
                <a:outerShdw blurRad="44450" dist="12700" dir="13860000" algn="tl" rotWithShape="0">
                  <a:srgbClr val="000000">
                    <a:alpha val="20000"/>
                  </a:srgbClr>
                </a:outerShdw>
              </a:effectLst>
            </a:endParaRPr>
          </a:p>
        </p:txBody>
      </p:sp>
    </p:spTree>
    <p:extLst>
      <p:ext uri="{BB962C8B-B14F-4D97-AF65-F5344CB8AC3E}">
        <p14:creationId xmlns:p14="http://schemas.microsoft.com/office/powerpoint/2010/main" val="984280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67324-F579-3F05-2642-BF1251893045}"/>
              </a:ext>
            </a:extLst>
          </p:cNvPr>
          <p:cNvSpPr>
            <a:spLocks noGrp="1"/>
          </p:cNvSpPr>
          <p:nvPr>
            <p:ph type="title"/>
          </p:nvPr>
        </p:nvSpPr>
        <p:spPr/>
        <p:txBody>
          <a:bodyPr/>
          <a:lstStyle/>
          <a:p>
            <a:r>
              <a:rPr lang="en-US" dirty="0">
                <a:effectLst>
                  <a:glow rad="38100">
                    <a:prstClr val="black">
                      <a:lumMod val="65000"/>
                      <a:lumOff val="35000"/>
                      <a:alpha val="40000"/>
                    </a:prstClr>
                  </a:glow>
                  <a:outerShdw blurRad="28575" dist="38100" dir="14040000" algn="tl" rotWithShape="0">
                    <a:srgbClr val="000000">
                      <a:alpha val="25000"/>
                    </a:srgbClr>
                  </a:outerShdw>
                </a:effectLst>
              </a:rPr>
              <a:t>Problem statement</a:t>
            </a:r>
            <a:endParaRPr lang="en-US" dirty="0"/>
          </a:p>
        </p:txBody>
      </p:sp>
      <p:sp>
        <p:nvSpPr>
          <p:cNvPr id="3" name="Content Placeholder 2">
            <a:extLst>
              <a:ext uri="{FF2B5EF4-FFF2-40B4-BE49-F238E27FC236}">
                <a16:creationId xmlns:a16="http://schemas.microsoft.com/office/drawing/2014/main" id="{C08B4A62-2A3C-C1CB-A1FC-8E5DF012E186}"/>
              </a:ext>
            </a:extLst>
          </p:cNvPr>
          <p:cNvSpPr>
            <a:spLocks noGrp="1"/>
          </p:cNvSpPr>
          <p:nvPr>
            <p:ph idx="1"/>
          </p:nvPr>
        </p:nvSpPr>
        <p:spPr/>
        <p:txBody>
          <a:bodyPr>
            <a:normAutofit lnSpcReduction="10000"/>
          </a:bodyPr>
          <a:lstStyle/>
          <a:p>
            <a:r>
              <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Problem Statement: </a:t>
            </a:r>
          </a:p>
          <a:p>
            <a:pPr>
              <a:buClr>
                <a:srgbClr val="FFFFFF"/>
              </a:buClr>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Image-to-Image Transformation in Generative AI faces challenges in achieving realistic and semantically meaningful conversions across diverse domains. While generative models like GANs and autoencoders offer promising solutions, issues such as mode collapse, training instability, and preserving fine details remain significant hurdles. Additionally, adapting these techniques to specific tasks like style transfer, super-resolution, and semantic segmentation requires careful consideration of dataset diversity and model architecture. Addressing these challenges is crucial for advancing the capabilities of generative AI in image transformation and unlocking its full potential for various applications."</a:t>
            </a:r>
          </a:p>
        </p:txBody>
      </p:sp>
    </p:spTree>
    <p:extLst>
      <p:ext uri="{BB962C8B-B14F-4D97-AF65-F5344CB8AC3E}">
        <p14:creationId xmlns:p14="http://schemas.microsoft.com/office/powerpoint/2010/main" val="2891474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81A43-0043-11B7-D2CD-321E0309D8EF}"/>
              </a:ext>
            </a:extLst>
          </p:cNvPr>
          <p:cNvSpPr>
            <a:spLocks noGrp="1"/>
          </p:cNvSpPr>
          <p:nvPr>
            <p:ph type="title"/>
          </p:nvPr>
        </p:nvSpPr>
        <p:spPr/>
        <p:txBody>
          <a:bodyPr/>
          <a:lstStyle/>
          <a:p>
            <a:r>
              <a:rPr lang="en-US" dirty="0">
                <a:effectLst>
                  <a:glow rad="38100">
                    <a:prstClr val="black">
                      <a:lumMod val="65000"/>
                      <a:lumOff val="35000"/>
                      <a:alpha val="40000"/>
                    </a:prstClr>
                  </a:glow>
                  <a:outerShdw blurRad="28575" dist="38100" dir="14040000" algn="tl" rotWithShape="0">
                    <a:srgbClr val="000000">
                      <a:alpha val="25000"/>
                    </a:srgbClr>
                  </a:outerShdw>
                </a:effectLst>
              </a:rPr>
              <a:t>Project overview</a:t>
            </a:r>
          </a:p>
        </p:txBody>
      </p:sp>
      <p:sp>
        <p:nvSpPr>
          <p:cNvPr id="3" name="Content Placeholder 2">
            <a:extLst>
              <a:ext uri="{FF2B5EF4-FFF2-40B4-BE49-F238E27FC236}">
                <a16:creationId xmlns:a16="http://schemas.microsoft.com/office/drawing/2014/main" id="{93C678DD-957D-5D3E-190A-F62496C28E6C}"/>
              </a:ext>
            </a:extLst>
          </p:cNvPr>
          <p:cNvSpPr>
            <a:spLocks noGrp="1"/>
          </p:cNvSpPr>
          <p:nvPr>
            <p:ph idx="1"/>
          </p:nvPr>
        </p:nvSpPr>
        <p:spPr/>
        <p:txBody>
          <a:bodyPr>
            <a:normAutofit lnSpcReduction="10000"/>
          </a:bodyPr>
          <a:lstStyle/>
          <a:p>
            <a:pPr>
              <a:buClr>
                <a:srgbClr val="FFFFFF"/>
              </a:buClr>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Project Overview: </a:t>
            </a:r>
            <a:endParaRPr lang="en-US"/>
          </a:p>
          <a:p>
            <a:pPr>
              <a:buClr>
                <a:srgbClr val="FFFFFF"/>
              </a:buClr>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Utilizing Generative AI for Image-to-Image Transformation. This project aims to explore and implement advanced generative models for transforming images from one domain to another. Leveraging deep learning techniques such as GANs (Generative Adversarial Networks) and autoencoders, the objective is to achieve high-quality and semantically meaningful transformations, including tasks like image style transfer, colorization, super-resolution, and semantic segmentation. Through this endeavor, we seek to push the boundaries of image processing and computer vision, with the ultimate goal of developing innovative solutions for various real-world applications."</a:t>
            </a:r>
            <a:endParaRPr lang="en-US"/>
          </a:p>
        </p:txBody>
      </p:sp>
    </p:spTree>
    <p:extLst>
      <p:ext uri="{BB962C8B-B14F-4D97-AF65-F5344CB8AC3E}">
        <p14:creationId xmlns:p14="http://schemas.microsoft.com/office/powerpoint/2010/main" val="3319685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9458C-933E-1A91-7B06-3F6A69659732}"/>
              </a:ext>
            </a:extLst>
          </p:cNvPr>
          <p:cNvSpPr>
            <a:spLocks noGrp="1"/>
          </p:cNvSpPr>
          <p:nvPr>
            <p:ph type="title"/>
          </p:nvPr>
        </p:nvSpPr>
        <p:spPr>
          <a:xfrm>
            <a:off x="1141413" y="307676"/>
            <a:ext cx="9905998" cy="1818736"/>
          </a:xfrm>
        </p:spPr>
        <p:txBody>
          <a:bodyPr/>
          <a:lstStyle/>
          <a:p>
            <a:r>
              <a:rPr lang="en-US" dirty="0">
                <a:effectLst>
                  <a:glow rad="38100">
                    <a:prstClr val="black">
                      <a:lumMod val="65000"/>
                      <a:lumOff val="35000"/>
                      <a:alpha val="40000"/>
                    </a:prstClr>
                  </a:glow>
                  <a:outerShdw blurRad="28575" dist="38100" dir="14040000" algn="tl" rotWithShape="0">
                    <a:srgbClr val="000000">
                      <a:alpha val="25000"/>
                    </a:srgbClr>
                  </a:outerShdw>
                </a:effectLst>
              </a:rPr>
              <a:t>Who are the end users</a:t>
            </a:r>
            <a:endParaRPr lang="en-US" dirty="0"/>
          </a:p>
        </p:txBody>
      </p:sp>
      <p:sp>
        <p:nvSpPr>
          <p:cNvPr id="3" name="Content Placeholder 2">
            <a:extLst>
              <a:ext uri="{FF2B5EF4-FFF2-40B4-BE49-F238E27FC236}">
                <a16:creationId xmlns:a16="http://schemas.microsoft.com/office/drawing/2014/main" id="{E8BF8526-B23E-BE4A-CA94-5B4F4D0CE5E3}"/>
              </a:ext>
            </a:extLst>
          </p:cNvPr>
          <p:cNvSpPr>
            <a:spLocks noGrp="1"/>
          </p:cNvSpPr>
          <p:nvPr>
            <p:ph idx="1"/>
          </p:nvPr>
        </p:nvSpPr>
        <p:spPr>
          <a:xfrm>
            <a:off x="1141413" y="1718094"/>
            <a:ext cx="9905998" cy="4504426"/>
          </a:xfrm>
        </p:spPr>
        <p:txBody>
          <a:bodyPr>
            <a:normAutofit lnSpcReduction="10000"/>
          </a:bodyPr>
          <a:lstStyle/>
          <a:p>
            <a:r>
              <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Graphic Designers &amp; Artists: Utilize style transfer for creative projects.</a:t>
            </a:r>
          </a:p>
          <a:p>
            <a:pPr>
              <a:buClr>
                <a:srgbClr val="FFFFFF"/>
              </a:buClr>
            </a:pPr>
            <a:r>
              <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Photographers: Enhance and manipulate photographs.</a:t>
            </a:r>
          </a:p>
          <a:p>
            <a:pPr>
              <a:buClr>
                <a:srgbClr val="FFFFFF"/>
              </a:buClr>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Medical Professionals: Analyze medical images for diagnosis. </a:t>
            </a:r>
          </a:p>
          <a:p>
            <a:pPr>
              <a:buClr>
                <a:srgbClr val="FFFFFF"/>
              </a:buClr>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Architects &amp; Urban Planners: Simulate designs and urban planning scenarios. </a:t>
            </a:r>
            <a:endPar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a:buClr>
                <a:srgbClr val="FFFFFF"/>
              </a:buClr>
            </a:pPr>
            <a:r>
              <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Satellite Imaging Companies: Process satellite imagery for various purposes.</a:t>
            </a:r>
          </a:p>
          <a:p>
            <a:pPr>
              <a:buClr>
                <a:srgbClr val="FFFFFF"/>
              </a:buClr>
            </a:pPr>
            <a:r>
              <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Video Game Developers: Generate textures and environments in games.</a:t>
            </a:r>
          </a:p>
          <a:p>
            <a:pPr>
              <a:buClr>
                <a:srgbClr val="FFFFFF"/>
              </a:buClr>
            </a:pPr>
            <a:r>
              <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Autonomous Vehicles &amp; Robotics: Utilize semantic segmentation for navigation.</a:t>
            </a:r>
          </a:p>
          <a:p>
            <a:pPr>
              <a:buClr>
                <a:srgbClr val="FFFFFF"/>
              </a:buClr>
            </a:pPr>
            <a:r>
              <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Fashion Industry: Use style transfer for clothing design.</a:t>
            </a:r>
          </a:p>
          <a:p>
            <a:pPr>
              <a:buClr>
                <a:srgbClr val="FFFFFF"/>
              </a:buClr>
            </a:pPr>
            <a:r>
              <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Cultural Heritage Preservation: Restore and preserve historical artifacts.</a:t>
            </a:r>
          </a:p>
          <a:p>
            <a:pPr>
              <a:buClr>
                <a:srgbClr val="FFFFFF"/>
              </a:buClr>
            </a:pPr>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Researchers &amp; Academia: Explore advancements in generative AI for various applications.</a:t>
            </a:r>
            <a:endParaRPr lang="en-US">
              <a:effectLst>
                <a:glow rad="38100">
                  <a:prstClr val="black">
                    <a:lumMod val="50000"/>
                    <a:lumOff val="50000"/>
                    <a:alpha val="20000"/>
                  </a:prstClr>
                </a:glow>
                <a:outerShdw blurRad="44450" dist="12700" dir="13860000" algn="tl" rotWithShape="0">
                  <a:srgbClr val="000000">
                    <a:alpha val="20000"/>
                  </a:srgbClr>
                </a:outerShdw>
              </a:effectLst>
            </a:endParaRPr>
          </a:p>
        </p:txBody>
      </p:sp>
    </p:spTree>
    <p:extLst>
      <p:ext uri="{BB962C8B-B14F-4D97-AF65-F5344CB8AC3E}">
        <p14:creationId xmlns:p14="http://schemas.microsoft.com/office/powerpoint/2010/main" val="1032667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8A7BE-6ABE-92AB-5D08-FBF7B04B7080}"/>
              </a:ext>
            </a:extLst>
          </p:cNvPr>
          <p:cNvSpPr>
            <a:spLocks noGrp="1"/>
          </p:cNvSpPr>
          <p:nvPr>
            <p:ph type="title"/>
          </p:nvPr>
        </p:nvSpPr>
        <p:spPr/>
        <p:txBody>
          <a:bodyPr/>
          <a:lstStyle/>
          <a:p>
            <a:r>
              <a:rPr lang="en-US" dirty="0">
                <a:effectLst>
                  <a:glow rad="38100">
                    <a:prstClr val="black">
                      <a:lumMod val="65000"/>
                      <a:lumOff val="35000"/>
                      <a:alpha val="40000"/>
                    </a:prstClr>
                  </a:glow>
                  <a:outerShdw blurRad="28575" dist="38100" dir="14040000" algn="tl" rotWithShape="0">
                    <a:srgbClr val="000000">
                      <a:alpha val="25000"/>
                    </a:srgbClr>
                  </a:outerShdw>
                </a:effectLst>
              </a:rPr>
              <a:t>The solution and value proposition</a:t>
            </a:r>
            <a:endParaRPr lang="en-US" dirty="0"/>
          </a:p>
        </p:txBody>
      </p:sp>
      <p:sp>
        <p:nvSpPr>
          <p:cNvPr id="3" name="Content Placeholder 2">
            <a:extLst>
              <a:ext uri="{FF2B5EF4-FFF2-40B4-BE49-F238E27FC236}">
                <a16:creationId xmlns:a16="http://schemas.microsoft.com/office/drawing/2014/main" id="{4478E607-79B0-69FF-259E-87C05A337B02}"/>
              </a:ext>
            </a:extLst>
          </p:cNvPr>
          <p:cNvSpPr>
            <a:spLocks noGrp="1"/>
          </p:cNvSpPr>
          <p:nvPr>
            <p:ph idx="1"/>
          </p:nvPr>
        </p:nvSpPr>
        <p:spPr/>
        <p:txBody>
          <a:bodyPr>
            <a:normAutofit lnSpcReduction="10000"/>
          </a:bodyPr>
          <a:lstStyle/>
          <a:p>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Solution and Value Proposition: Leveraging advanced generative AI techniques, our solution offers high-quality and semantically meaningful image-to-image transformations across diverse domains. By employing deep learning models such as GANs and autoencoders, we ensure realistic outputs while preserving fine details and semantic information. Our approach addresses challenges like mode collapse and training instability, delivering superior performance in tasks like style transfer, super-resolution, and semantic segmentation. With scalable and adaptable algorithms, our solution empowers users across industries to enhance creativity, improve visual content, and advance research in fields ranging from art and design to medical imaging and autonomous systems.</a:t>
            </a:r>
            <a:endParaRPr lang="en-US" dirty="0">
              <a:ea typeface="+mn-lt"/>
              <a:cs typeface="+mn-lt"/>
            </a:endParaRPr>
          </a:p>
        </p:txBody>
      </p:sp>
    </p:spTree>
    <p:extLst>
      <p:ext uri="{BB962C8B-B14F-4D97-AF65-F5344CB8AC3E}">
        <p14:creationId xmlns:p14="http://schemas.microsoft.com/office/powerpoint/2010/main" val="350717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8DBCE-0BEE-F64F-2F06-6CDBDEE69449}"/>
              </a:ext>
            </a:extLst>
          </p:cNvPr>
          <p:cNvSpPr>
            <a:spLocks noGrp="1"/>
          </p:cNvSpPr>
          <p:nvPr>
            <p:ph type="title"/>
          </p:nvPr>
        </p:nvSpPr>
        <p:spPr/>
        <p:txBody>
          <a:bodyPr/>
          <a:lstStyle/>
          <a:p>
            <a:r>
              <a:rPr lang="en-US" dirty="0">
                <a:effectLst>
                  <a:glow rad="38100">
                    <a:prstClr val="black">
                      <a:lumMod val="65000"/>
                      <a:lumOff val="35000"/>
                      <a:alpha val="40000"/>
                    </a:prstClr>
                  </a:glow>
                  <a:outerShdw blurRad="28575" dist="38100" dir="14040000" algn="tl" rotWithShape="0">
                    <a:srgbClr val="000000">
                      <a:alpha val="25000"/>
                    </a:srgbClr>
                  </a:outerShdw>
                </a:effectLst>
              </a:rPr>
              <a:t>The wow in my solution</a:t>
            </a:r>
            <a:endParaRPr lang="en-US" dirty="0"/>
          </a:p>
        </p:txBody>
      </p:sp>
      <p:sp>
        <p:nvSpPr>
          <p:cNvPr id="3" name="Content Placeholder 2">
            <a:extLst>
              <a:ext uri="{FF2B5EF4-FFF2-40B4-BE49-F238E27FC236}">
                <a16:creationId xmlns:a16="http://schemas.microsoft.com/office/drawing/2014/main" id="{B3720165-CA64-33F4-0418-D33D1DB8094E}"/>
              </a:ext>
            </a:extLst>
          </p:cNvPr>
          <p:cNvSpPr>
            <a:spLocks noGrp="1"/>
          </p:cNvSpPr>
          <p:nvPr>
            <p:ph idx="1"/>
          </p:nvPr>
        </p:nvSpPr>
        <p:spPr/>
        <p:txBody>
          <a:bodyPr/>
          <a:lstStyle/>
          <a:p>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The "wow" in this solution lies in its ability to seamlessly transform images with remarkable realism and fidelity. By harnessing the power of advanced generative AI techniques, our solution produces results that not only meet but exceed expectations. Whether it's turning a sketch into a lifelike painting, enhancing the resolution of low-quality images, or accurately segmenting objects in complex scenes, the level of detail and quality achieved is truly astonishing. Users are consistently amazed by the precision and creativity unlocked by our solution, revolutionizing their approach to image manipulation and opening doors to new possibilities in various domains.</a:t>
            </a:r>
            <a:endParaRPr lang="en-US" dirty="0"/>
          </a:p>
        </p:txBody>
      </p:sp>
    </p:spTree>
    <p:extLst>
      <p:ext uri="{BB962C8B-B14F-4D97-AF65-F5344CB8AC3E}">
        <p14:creationId xmlns:p14="http://schemas.microsoft.com/office/powerpoint/2010/main" val="70805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A77BC-B2D9-0AE9-736F-D9E66F7B9296}"/>
              </a:ext>
            </a:extLst>
          </p:cNvPr>
          <p:cNvSpPr>
            <a:spLocks noGrp="1"/>
          </p:cNvSpPr>
          <p:nvPr>
            <p:ph type="title"/>
          </p:nvPr>
        </p:nvSpPr>
        <p:spPr/>
        <p:txBody>
          <a:bodyPr/>
          <a:lstStyle/>
          <a:p>
            <a:r>
              <a:rPr lang="en-US" dirty="0">
                <a:effectLst>
                  <a:glow rad="38100">
                    <a:prstClr val="black">
                      <a:lumMod val="65000"/>
                      <a:lumOff val="35000"/>
                      <a:alpha val="40000"/>
                    </a:prstClr>
                  </a:glow>
                  <a:outerShdw blurRad="28575" dist="38100" dir="14040000" algn="tl" rotWithShape="0">
                    <a:srgbClr val="000000">
                      <a:alpha val="25000"/>
                    </a:srgbClr>
                  </a:outerShdw>
                </a:effectLst>
              </a:rPr>
              <a:t>modeling</a:t>
            </a:r>
            <a:endParaRPr lang="en-US" dirty="0"/>
          </a:p>
        </p:txBody>
      </p:sp>
      <p:sp>
        <p:nvSpPr>
          <p:cNvPr id="3" name="Content Placeholder 2">
            <a:extLst>
              <a:ext uri="{FF2B5EF4-FFF2-40B4-BE49-F238E27FC236}">
                <a16:creationId xmlns:a16="http://schemas.microsoft.com/office/drawing/2014/main" id="{AD6079DB-8DBB-16CB-05A8-5CF71851E4DA}"/>
              </a:ext>
            </a:extLst>
          </p:cNvPr>
          <p:cNvSpPr>
            <a:spLocks noGrp="1"/>
          </p:cNvSpPr>
          <p:nvPr>
            <p:ph idx="1"/>
          </p:nvPr>
        </p:nvSpPr>
        <p:spPr/>
        <p:txBody>
          <a:bodyPr>
            <a:normAutofit lnSpcReduction="10000"/>
          </a:bodyPr>
          <a:lstStyle/>
          <a:p>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Modeling in image-to-image transformation involves designing and training deep learning architectures, such as Generative Adversarial Networks (GANs) or autoencoders, to learn mappings between input and output image domains. These models leverage vast datasets to capture complex relationships and patterns, enabling them to generate realistic and semantically meaningful transformations. Through iterative training processes, the models refine their parameters to minimize discrepancies between generated and target images. Additionally, techniques like conditional GANs allow for precise control over the transformation process, enabling users to specify desired attributes or characteristics in the output. The result is a sophisticated modeling approach that revolutionizes image manipulation and synthesis across diverse domains.</a:t>
            </a:r>
            <a:endParaRPr lang="en-US" dirty="0"/>
          </a:p>
        </p:txBody>
      </p:sp>
    </p:spTree>
    <p:extLst>
      <p:ext uri="{BB962C8B-B14F-4D97-AF65-F5344CB8AC3E}">
        <p14:creationId xmlns:p14="http://schemas.microsoft.com/office/powerpoint/2010/main" val="1918885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0BA1E-C8D7-645A-CD86-3686F287C37F}"/>
              </a:ext>
            </a:extLst>
          </p:cNvPr>
          <p:cNvSpPr>
            <a:spLocks noGrp="1"/>
          </p:cNvSpPr>
          <p:nvPr>
            <p:ph type="title"/>
          </p:nvPr>
        </p:nvSpPr>
        <p:spPr>
          <a:xfrm>
            <a:off x="1141413" y="5752"/>
            <a:ext cx="8583282" cy="2508848"/>
          </a:xfrm>
        </p:spPr>
        <p:txBody>
          <a:bodyPr/>
          <a:lstStyle/>
          <a:p>
            <a:r>
              <a:rPr lang="en-US" dirty="0">
                <a:effectLst>
                  <a:glow rad="38100">
                    <a:prstClr val="black">
                      <a:lumMod val="65000"/>
                      <a:lumOff val="35000"/>
                      <a:alpha val="40000"/>
                    </a:prstClr>
                  </a:glow>
                  <a:outerShdw blurRad="28575" dist="38100" dir="14040000" algn="tl" rotWithShape="0">
                    <a:srgbClr val="000000">
                      <a:alpha val="25000"/>
                    </a:srgbClr>
                  </a:outerShdw>
                </a:effectLst>
              </a:rPr>
              <a:t>results</a:t>
            </a:r>
          </a:p>
        </p:txBody>
      </p:sp>
      <p:pic>
        <p:nvPicPr>
          <p:cNvPr id="4" name="Content Placeholder 3" descr="A graph of different colors&#10;&#10;Description automatically generated">
            <a:extLst>
              <a:ext uri="{FF2B5EF4-FFF2-40B4-BE49-F238E27FC236}">
                <a16:creationId xmlns:a16="http://schemas.microsoft.com/office/drawing/2014/main" id="{713AA6C3-69E6-D2AA-F144-B33ACAE9D34C}"/>
              </a:ext>
            </a:extLst>
          </p:cNvPr>
          <p:cNvPicPr>
            <a:picLocks noGrp="1" noChangeAspect="1"/>
          </p:cNvPicPr>
          <p:nvPr>
            <p:ph idx="1"/>
          </p:nvPr>
        </p:nvPicPr>
        <p:blipFill>
          <a:blip r:embed="rId2"/>
          <a:stretch>
            <a:fillRect/>
          </a:stretch>
        </p:blipFill>
        <p:spPr>
          <a:xfrm>
            <a:off x="2653462" y="1711804"/>
            <a:ext cx="6637486" cy="4531383"/>
          </a:xfrm>
        </p:spPr>
      </p:pic>
    </p:spTree>
    <p:extLst>
      <p:ext uri="{BB962C8B-B14F-4D97-AF65-F5344CB8AC3E}">
        <p14:creationId xmlns:p14="http://schemas.microsoft.com/office/powerpoint/2010/main" val="1304055238"/>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Slice</vt:lpstr>
      <vt:lpstr>Name: RAVI ragul .s</vt:lpstr>
      <vt:lpstr>agenda</vt:lpstr>
      <vt:lpstr>Problem statement</vt:lpstr>
      <vt:lpstr>Project overview</vt:lpstr>
      <vt:lpstr>Who are the end users</vt:lpstr>
      <vt:lpstr>The solution and value proposition</vt:lpstr>
      <vt:lpstr>The wow in my solution</vt:lpstr>
      <vt:lpstr>modeling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115</cp:revision>
  <dcterms:created xsi:type="dcterms:W3CDTF">2024-04-23T17:29:35Z</dcterms:created>
  <dcterms:modified xsi:type="dcterms:W3CDTF">2024-04-23T18:10:36Z</dcterms:modified>
</cp:coreProperties>
</file>