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F44336"/>
    <a:srgbClr val="FF5722"/>
    <a:srgbClr val="FF9800"/>
    <a:srgbClr val="FFC107"/>
    <a:srgbClr val="FFEB3B"/>
    <a:srgbClr val="4CAF50"/>
    <a:srgbClr val="1E96F3"/>
    <a:srgbClr val="1E32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3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012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08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7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38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76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7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3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4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451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9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67C3-6DD1-4B1F-B70D-C43171C30612}" type="datetimeFigureOut">
              <a:rPr lang="en-SG" smtClean="0"/>
              <a:t>16/11/2020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528D-7BC6-442C-99E4-214D5488EF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4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D5C146-A2D7-4C74-BC86-95912D4A0656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>
            <a:off x="2261372" y="4068139"/>
            <a:ext cx="0" cy="43415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D4E94-4E4D-48EF-A410-578E43485AB3}"/>
              </a:ext>
            </a:extLst>
          </p:cNvPr>
          <p:cNvCxnSpPr>
            <a:cxnSpLocks/>
            <a:stCxn id="28" idx="3"/>
            <a:endCxn id="48" idx="1"/>
          </p:cNvCxnSpPr>
          <p:nvPr/>
        </p:nvCxnSpPr>
        <p:spPr>
          <a:xfrm>
            <a:off x="4241372" y="3258139"/>
            <a:ext cx="852907" cy="0"/>
          </a:xfrm>
          <a:prstGeom prst="line">
            <a:avLst/>
          </a:prstGeom>
          <a:ln w="57150">
            <a:solidFill>
              <a:srgbClr val="1E96F3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54DE57-FC62-4808-99BD-CE9AA8AA31B5}"/>
              </a:ext>
            </a:extLst>
          </p:cNvPr>
          <p:cNvSpPr/>
          <p:nvPr/>
        </p:nvSpPr>
        <p:spPr>
          <a:xfrm>
            <a:off x="9900057" y="66064"/>
            <a:ext cx="3960000" cy="1620000"/>
          </a:xfrm>
          <a:prstGeom prst="roundRect">
            <a:avLst>
              <a:gd name="adj" fmla="val 14286"/>
            </a:avLst>
          </a:prstGeom>
          <a:solidFill>
            <a:srgbClr val="4CAF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4400" b="1" dirty="0" err="1">
                <a:solidFill>
                  <a:schemeClr val="bg1"/>
                </a:solidFill>
              </a:rPr>
              <a:t>bio_process</a:t>
            </a:r>
            <a:r>
              <a:rPr lang="en-SG" sz="4400" b="1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D3EAA6-CB2D-4142-B524-DBFDE023EC31}"/>
              </a:ext>
            </a:extLst>
          </p:cNvPr>
          <p:cNvCxnSpPr>
            <a:cxnSpLocks/>
            <a:stCxn id="13" idx="2"/>
            <a:endCxn id="49" idx="0"/>
          </p:cNvCxnSpPr>
          <p:nvPr/>
        </p:nvCxnSpPr>
        <p:spPr>
          <a:xfrm>
            <a:off x="11880057" y="1686064"/>
            <a:ext cx="0" cy="762075"/>
          </a:xfrm>
          <a:prstGeom prst="line">
            <a:avLst/>
          </a:prstGeom>
          <a:ln w="57150">
            <a:solidFill>
              <a:srgbClr val="4CAF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27C3BD-1BF4-4B32-A213-D21D200B3BF1}"/>
              </a:ext>
            </a:extLst>
          </p:cNvPr>
          <p:cNvSpPr/>
          <p:nvPr/>
        </p:nvSpPr>
        <p:spPr>
          <a:xfrm>
            <a:off x="281372" y="4502294"/>
            <a:ext cx="3960000" cy="1620000"/>
          </a:xfrm>
          <a:prstGeom prst="roundRect">
            <a:avLst>
              <a:gd name="adj" fmla="val 12699"/>
            </a:avLst>
          </a:prstGeom>
          <a:solidFill>
            <a:srgbClr val="FFC10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1. </a:t>
            </a:r>
            <a:r>
              <a:rPr lang="en-SG" sz="3600" b="1" dirty="0" err="1">
                <a:solidFill>
                  <a:schemeClr val="bg1"/>
                </a:solidFill>
              </a:rPr>
              <a:t>ecg_clean</a:t>
            </a:r>
            <a:r>
              <a:rPr lang="en-SG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55D1866-91C2-482B-BE6B-60B9DF199201}"/>
              </a:ext>
            </a:extLst>
          </p:cNvPr>
          <p:cNvSpPr/>
          <p:nvPr/>
        </p:nvSpPr>
        <p:spPr>
          <a:xfrm>
            <a:off x="281372" y="6534231"/>
            <a:ext cx="3960000" cy="1620000"/>
          </a:xfrm>
          <a:prstGeom prst="roundRect">
            <a:avLst>
              <a:gd name="adj" fmla="val 12699"/>
            </a:avLst>
          </a:prstGeom>
          <a:solidFill>
            <a:srgbClr val="FF98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2. </a:t>
            </a:r>
            <a:r>
              <a:rPr lang="en-SG" sz="3600" b="1" dirty="0" err="1">
                <a:solidFill>
                  <a:schemeClr val="bg1"/>
                </a:solidFill>
              </a:rPr>
              <a:t>ecg_peaks</a:t>
            </a:r>
            <a:r>
              <a:rPr lang="en-SG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FF61D16-06FC-4C57-AFB0-9B8C09FC0901}"/>
              </a:ext>
            </a:extLst>
          </p:cNvPr>
          <p:cNvSpPr/>
          <p:nvPr/>
        </p:nvSpPr>
        <p:spPr>
          <a:xfrm>
            <a:off x="281372" y="8566167"/>
            <a:ext cx="3960000" cy="1620000"/>
          </a:xfrm>
          <a:prstGeom prst="roundRect">
            <a:avLst>
              <a:gd name="adj" fmla="val 12699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3. </a:t>
            </a:r>
            <a:r>
              <a:rPr lang="en-SG" sz="3600" b="1" dirty="0" err="1">
                <a:solidFill>
                  <a:schemeClr val="bg1"/>
                </a:solidFill>
              </a:rPr>
              <a:t>ecg_quality</a:t>
            </a:r>
            <a:r>
              <a:rPr lang="en-SG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5F02F57-98D8-407B-992C-9BFBBEE1076E}"/>
              </a:ext>
            </a:extLst>
          </p:cNvPr>
          <p:cNvSpPr/>
          <p:nvPr/>
        </p:nvSpPr>
        <p:spPr>
          <a:xfrm>
            <a:off x="281372" y="10598104"/>
            <a:ext cx="3960000" cy="1620000"/>
          </a:xfrm>
          <a:prstGeom prst="roundRect">
            <a:avLst>
              <a:gd name="adj" fmla="val 12699"/>
            </a:avLst>
          </a:prstGeom>
          <a:solidFill>
            <a:srgbClr val="F443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4. </a:t>
            </a:r>
            <a:r>
              <a:rPr lang="en-SG" sz="3600" b="1" dirty="0" err="1">
                <a:solidFill>
                  <a:schemeClr val="bg1"/>
                </a:solidFill>
              </a:rPr>
              <a:t>ecg_delineate</a:t>
            </a:r>
            <a:r>
              <a:rPr lang="en-SG" sz="36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0E4B8E6-FA42-4DBF-A46D-E1BF7AB3D1D7}"/>
              </a:ext>
            </a:extLst>
          </p:cNvPr>
          <p:cNvSpPr/>
          <p:nvPr/>
        </p:nvSpPr>
        <p:spPr>
          <a:xfrm>
            <a:off x="281372" y="12630044"/>
            <a:ext cx="3960000" cy="1620000"/>
          </a:xfrm>
          <a:prstGeom prst="roundRect">
            <a:avLst>
              <a:gd name="adj" fmla="val 12699"/>
            </a:avLst>
          </a:prstGeom>
          <a:solidFill>
            <a:srgbClr val="E91E6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5. </a:t>
            </a:r>
            <a:r>
              <a:rPr lang="en-SG" sz="3600" b="1" dirty="0" err="1">
                <a:solidFill>
                  <a:schemeClr val="bg1"/>
                </a:solidFill>
              </a:rPr>
              <a:t>ecg_phase</a:t>
            </a:r>
            <a:r>
              <a:rPr lang="en-SG" sz="3600" b="1" dirty="0">
                <a:solidFill>
                  <a:schemeClr val="bg1"/>
                </a:solidFill>
              </a:rPr>
              <a:t>()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CBE979-3C75-4406-9905-C360F6E11033}"/>
              </a:ext>
            </a:extLst>
          </p:cNvPr>
          <p:cNvGrpSpPr/>
          <p:nvPr/>
        </p:nvGrpSpPr>
        <p:grpSpPr>
          <a:xfrm>
            <a:off x="281372" y="2448139"/>
            <a:ext cx="3960000" cy="1620000"/>
            <a:chOff x="5366474" y="4437029"/>
            <a:chExt cx="2593724" cy="95953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F3329AE-A13C-4C00-B1BD-71985DDA4A48}"/>
                </a:ext>
              </a:extLst>
            </p:cNvPr>
            <p:cNvSpPr/>
            <p:nvPr/>
          </p:nvSpPr>
          <p:spPr>
            <a:xfrm>
              <a:off x="5366474" y="4437029"/>
              <a:ext cx="2593724" cy="959534"/>
            </a:xfrm>
            <a:prstGeom prst="roundRect">
              <a:avLst>
                <a:gd name="adj" fmla="val 12699"/>
              </a:avLst>
            </a:prstGeom>
            <a:solidFill>
              <a:srgbClr val="1E96F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000" b="1" dirty="0" err="1">
                  <a:solidFill>
                    <a:schemeClr val="bg1"/>
                  </a:solidFill>
                </a:rPr>
                <a:t>ecg_process</a:t>
              </a:r>
              <a:r>
                <a:rPr lang="en-SG" sz="40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9FA249B-6A44-41D7-A019-825EDA491701}"/>
                </a:ext>
              </a:extLst>
            </p:cNvPr>
            <p:cNvSpPr/>
            <p:nvPr/>
          </p:nvSpPr>
          <p:spPr>
            <a:xfrm>
              <a:off x="5669350" y="5027231"/>
              <a:ext cx="2104251" cy="344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Electrocardiogram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1E1DEB-AC08-4688-9970-6929DEABB0CB}"/>
              </a:ext>
            </a:extLst>
          </p:cNvPr>
          <p:cNvGrpSpPr/>
          <p:nvPr/>
        </p:nvGrpSpPr>
        <p:grpSpPr>
          <a:xfrm>
            <a:off x="5094279" y="2448139"/>
            <a:ext cx="3960000" cy="1620000"/>
            <a:chOff x="8585547" y="4491977"/>
            <a:chExt cx="2762849" cy="95953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1C5C5DE-00C7-44CD-A7B8-734FAC09CEAD}"/>
                </a:ext>
              </a:extLst>
            </p:cNvPr>
            <p:cNvSpPr/>
            <p:nvPr/>
          </p:nvSpPr>
          <p:spPr>
            <a:xfrm>
              <a:off x="8585547" y="4491977"/>
              <a:ext cx="2762849" cy="959534"/>
            </a:xfrm>
            <a:prstGeom prst="roundRect">
              <a:avLst>
                <a:gd name="adj" fmla="val 12699"/>
              </a:avLst>
            </a:prstGeom>
            <a:solidFill>
              <a:srgbClr val="1E96F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000" b="1" dirty="0" err="1">
                  <a:solidFill>
                    <a:schemeClr val="bg1"/>
                  </a:solidFill>
                </a:rPr>
                <a:t>rsp_process</a:t>
              </a:r>
              <a:r>
                <a:rPr lang="en-SG" sz="40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A7EB29C-C1EF-4AFC-94DD-E695BD45865A}"/>
                </a:ext>
              </a:extLst>
            </p:cNvPr>
            <p:cNvSpPr/>
            <p:nvPr/>
          </p:nvSpPr>
          <p:spPr>
            <a:xfrm>
              <a:off x="9178467" y="5082179"/>
              <a:ext cx="1577006" cy="344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Respiration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3EDBD9-A078-4433-A738-8ABB1BD8688E}"/>
              </a:ext>
            </a:extLst>
          </p:cNvPr>
          <p:cNvGrpSpPr/>
          <p:nvPr/>
        </p:nvGrpSpPr>
        <p:grpSpPr>
          <a:xfrm>
            <a:off x="9900057" y="2448139"/>
            <a:ext cx="3960000" cy="1620000"/>
            <a:chOff x="12310446" y="4480636"/>
            <a:chExt cx="2762849" cy="95953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AAF6D9-127F-4673-AB72-897366B58BE1}"/>
                </a:ext>
              </a:extLst>
            </p:cNvPr>
            <p:cNvSpPr/>
            <p:nvPr/>
          </p:nvSpPr>
          <p:spPr>
            <a:xfrm>
              <a:off x="12310446" y="4480636"/>
              <a:ext cx="2762849" cy="959534"/>
            </a:xfrm>
            <a:prstGeom prst="roundRect">
              <a:avLst>
                <a:gd name="adj" fmla="val 12699"/>
              </a:avLst>
            </a:prstGeom>
            <a:solidFill>
              <a:srgbClr val="1E96F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000" b="1" dirty="0" err="1">
                  <a:solidFill>
                    <a:schemeClr val="bg1"/>
                  </a:solidFill>
                </a:rPr>
                <a:t>emg_process</a:t>
              </a:r>
              <a:r>
                <a:rPr lang="en-SG" sz="40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E438D22-9A50-455A-B9CF-82E85610E859}"/>
                </a:ext>
              </a:extLst>
            </p:cNvPr>
            <p:cNvSpPr/>
            <p:nvPr/>
          </p:nvSpPr>
          <p:spPr>
            <a:xfrm>
              <a:off x="12718305" y="5072846"/>
              <a:ext cx="1872577" cy="34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Electromyography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41F7AC-9C86-4CC2-B716-EDDA90BE4E9E}"/>
              </a:ext>
            </a:extLst>
          </p:cNvPr>
          <p:cNvGrpSpPr/>
          <p:nvPr/>
        </p:nvGrpSpPr>
        <p:grpSpPr>
          <a:xfrm>
            <a:off x="14705835" y="2448139"/>
            <a:ext cx="3960000" cy="1620000"/>
            <a:chOff x="15810203" y="4491977"/>
            <a:chExt cx="2763355" cy="95953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30221AB-9678-44CB-841E-F983F084AB78}"/>
                </a:ext>
              </a:extLst>
            </p:cNvPr>
            <p:cNvSpPr/>
            <p:nvPr/>
          </p:nvSpPr>
          <p:spPr>
            <a:xfrm>
              <a:off x="15810203" y="4491977"/>
              <a:ext cx="2762849" cy="959534"/>
            </a:xfrm>
            <a:prstGeom prst="roundRect">
              <a:avLst>
                <a:gd name="adj" fmla="val 12699"/>
              </a:avLst>
            </a:prstGeom>
            <a:solidFill>
              <a:srgbClr val="1E96F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000" b="1" dirty="0" err="1">
                  <a:solidFill>
                    <a:schemeClr val="bg1"/>
                  </a:solidFill>
                </a:rPr>
                <a:t>eda_process</a:t>
              </a:r>
              <a:r>
                <a:rPr lang="en-SG" sz="40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C9B8577-EDBD-423C-BE69-8E0109D470FE}"/>
                </a:ext>
              </a:extLst>
            </p:cNvPr>
            <p:cNvSpPr/>
            <p:nvPr/>
          </p:nvSpPr>
          <p:spPr>
            <a:xfrm>
              <a:off x="15834100" y="5083018"/>
              <a:ext cx="2739458" cy="34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Electrodermal Activity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9FF6B1-F5B6-4457-9E0D-BBC746D12B0B}"/>
              </a:ext>
            </a:extLst>
          </p:cNvPr>
          <p:cNvGrpSpPr/>
          <p:nvPr/>
        </p:nvGrpSpPr>
        <p:grpSpPr>
          <a:xfrm>
            <a:off x="19511613" y="2448139"/>
            <a:ext cx="3960000" cy="1620000"/>
            <a:chOff x="19309960" y="4491977"/>
            <a:chExt cx="2787253" cy="959534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38ED590-67BF-45CB-9E0E-26ADEBCA288A}"/>
                </a:ext>
              </a:extLst>
            </p:cNvPr>
            <p:cNvSpPr/>
            <p:nvPr/>
          </p:nvSpPr>
          <p:spPr>
            <a:xfrm>
              <a:off x="19334364" y="4491977"/>
              <a:ext cx="2762849" cy="959534"/>
            </a:xfrm>
            <a:prstGeom prst="roundRect">
              <a:avLst>
                <a:gd name="adj" fmla="val 12699"/>
              </a:avLst>
            </a:prstGeom>
            <a:solidFill>
              <a:srgbClr val="1E96F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8201" tIns="89100" rIns="178201" bIns="89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4000" b="1" dirty="0" err="1">
                  <a:solidFill>
                    <a:schemeClr val="bg1"/>
                  </a:solidFill>
                </a:rPr>
                <a:t>eog_process</a:t>
              </a:r>
              <a:r>
                <a:rPr lang="en-SG" sz="4000" b="1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E534F1D-2044-45B4-ADCB-18ACE6FCE47C}"/>
                </a:ext>
              </a:extLst>
            </p:cNvPr>
            <p:cNvSpPr/>
            <p:nvPr/>
          </p:nvSpPr>
          <p:spPr>
            <a:xfrm>
              <a:off x="19309960" y="5094574"/>
              <a:ext cx="2739458" cy="34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Electrooculography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50CEC12-391D-4B5D-8A07-30A24F7AD967}"/>
              </a:ext>
            </a:extLst>
          </p:cNvPr>
          <p:cNvSpPr/>
          <p:nvPr/>
        </p:nvSpPr>
        <p:spPr>
          <a:xfrm>
            <a:off x="4656193" y="4698173"/>
            <a:ext cx="16302436" cy="122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Clean a raw ECG signal </a:t>
            </a:r>
            <a:r>
              <a:rPr lang="en-SG" sz="2800" i="1" dirty="0">
                <a:solidFill>
                  <a:schemeClr val="tx1"/>
                </a:solidFill>
              </a:rPr>
              <a:t>(e.g., filtering, detrending)</a:t>
            </a:r>
            <a:endParaRPr lang="en-SG" sz="3600" i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592F7-EE20-45CB-AAEF-6DC155ED7AB6}"/>
              </a:ext>
            </a:extLst>
          </p:cNvPr>
          <p:cNvSpPr/>
          <p:nvPr/>
        </p:nvSpPr>
        <p:spPr>
          <a:xfrm>
            <a:off x="4656193" y="6567988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Find R-peaks using different methods </a:t>
            </a:r>
            <a:r>
              <a:rPr lang="en-SG" sz="2800" i="1" dirty="0">
                <a:solidFill>
                  <a:schemeClr val="tx1"/>
                </a:solidFill>
              </a:rPr>
              <a:t>(e.g., hamilton2002)</a:t>
            </a:r>
            <a:endParaRPr lang="en-SG" sz="3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3696A-B217-4C55-853A-708FA5379221}"/>
              </a:ext>
            </a:extLst>
          </p:cNvPr>
          <p:cNvSpPr/>
          <p:nvPr/>
        </p:nvSpPr>
        <p:spPr>
          <a:xfrm>
            <a:off x="4656193" y="8595114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Compute a continuous index of quality of the ECG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0FCCF-6FB1-46E8-8219-4ED4D3DF3E01}"/>
              </a:ext>
            </a:extLst>
          </p:cNvPr>
          <p:cNvSpPr/>
          <p:nvPr/>
        </p:nvSpPr>
        <p:spPr>
          <a:xfrm>
            <a:off x="4667825" y="10627054"/>
            <a:ext cx="16827832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Delineate the QRS complex using different methods </a:t>
            </a:r>
            <a:r>
              <a:rPr lang="en-SG" sz="2800" i="1" dirty="0">
                <a:solidFill>
                  <a:schemeClr val="tx1"/>
                </a:solidFill>
              </a:rPr>
              <a:t>(e.g., discrete wavelet method)</a:t>
            </a:r>
            <a:endParaRPr lang="en-SG" sz="36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94FBF-F2EB-440A-B05F-6804833ADDF6}"/>
              </a:ext>
            </a:extLst>
          </p:cNvPr>
          <p:cNvSpPr/>
          <p:nvPr/>
        </p:nvSpPr>
        <p:spPr>
          <a:xfrm>
            <a:off x="4656193" y="12658994"/>
            <a:ext cx="13311490" cy="1562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SG" sz="3600" dirty="0">
                <a:solidFill>
                  <a:schemeClr val="tx1"/>
                </a:solidFill>
              </a:rPr>
              <a:t>Find cardiac phases </a:t>
            </a:r>
            <a:r>
              <a:rPr lang="en-SG" sz="2800" i="1" dirty="0">
                <a:solidFill>
                  <a:schemeClr val="tx1"/>
                </a:solidFill>
              </a:rPr>
              <a:t>(systole, diastole)</a:t>
            </a:r>
            <a:endParaRPr lang="en-SG" sz="3600" i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F796B3-7DDA-474D-9D96-85DE04852815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2261372" y="6122294"/>
            <a:ext cx="0" cy="411937"/>
          </a:xfrm>
          <a:prstGeom prst="line">
            <a:avLst/>
          </a:prstGeom>
          <a:ln w="76200">
            <a:solidFill>
              <a:srgbClr val="FF9800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7B49C6-7C08-4B32-A46C-A7611693326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2261372" y="8154231"/>
            <a:ext cx="0" cy="411936"/>
          </a:xfrm>
          <a:prstGeom prst="line">
            <a:avLst/>
          </a:prstGeom>
          <a:ln w="76200">
            <a:solidFill>
              <a:srgbClr val="FF5722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4D0282-BAB4-4B98-A267-9DADC17F5BC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2261372" y="10186167"/>
            <a:ext cx="0" cy="411937"/>
          </a:xfrm>
          <a:prstGeom prst="line">
            <a:avLst/>
          </a:prstGeom>
          <a:ln w="76200">
            <a:solidFill>
              <a:srgbClr val="F44336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5E2641-7F83-4A37-BD5D-2F24AD5B66D2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2261372" y="12218104"/>
            <a:ext cx="0" cy="411940"/>
          </a:xfrm>
          <a:prstGeom prst="line">
            <a:avLst/>
          </a:prstGeom>
          <a:ln w="76200">
            <a:solidFill>
              <a:srgbClr val="E91E63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622A5A-FB4E-441B-B361-EAB71357C63A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054279" y="3258139"/>
            <a:ext cx="845778" cy="0"/>
          </a:xfrm>
          <a:prstGeom prst="line">
            <a:avLst/>
          </a:prstGeom>
          <a:ln w="57150">
            <a:solidFill>
              <a:srgbClr val="1E96F3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482DC2-E4C5-4CCB-871B-D5278BDC197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13860057" y="3258139"/>
            <a:ext cx="845778" cy="0"/>
          </a:xfrm>
          <a:prstGeom prst="line">
            <a:avLst/>
          </a:prstGeom>
          <a:ln w="57150">
            <a:solidFill>
              <a:srgbClr val="1E96F3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EAED33-1785-4713-A0F7-CB0D39D13EC2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8665110" y="3258139"/>
            <a:ext cx="881175" cy="0"/>
          </a:xfrm>
          <a:prstGeom prst="line">
            <a:avLst/>
          </a:prstGeom>
          <a:ln w="57150">
            <a:solidFill>
              <a:srgbClr val="1E96F3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0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120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 Zen Juen</dc:creator>
  <cp:lastModifiedBy>Dominique Makowski</cp:lastModifiedBy>
  <cp:revision>50</cp:revision>
  <dcterms:created xsi:type="dcterms:W3CDTF">2020-08-28T09:56:14Z</dcterms:created>
  <dcterms:modified xsi:type="dcterms:W3CDTF">2020-11-16T08:05:15Z</dcterms:modified>
</cp:coreProperties>
</file>