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4" r:id="rId12"/>
    <p:sldId id="273" r:id="rId13"/>
    <p:sldId id="271" r:id="rId14"/>
    <p:sldId id="272" r:id="rId15"/>
    <p:sldId id="275" r:id="rId16"/>
    <p:sldId id="276" r:id="rId17"/>
    <p:sldId id="277" r:id="rId18"/>
    <p:sldId id="281" r:id="rId19"/>
    <p:sldId id="278" r:id="rId20"/>
    <p:sldId id="282" r:id="rId21"/>
    <p:sldId id="279" r:id="rId22"/>
    <p:sldId id="280" r:id="rId23"/>
    <p:sldId id="283" r:id="rId24"/>
    <p:sldId id="285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n" initials="o" lastIdx="1" clrIdx="0">
    <p:extLst>
      <p:ext uri="{19B8F6BF-5375-455C-9EA6-DF929625EA0E}">
        <p15:presenceInfo xmlns:p15="http://schemas.microsoft.com/office/powerpoint/2012/main" userId="o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4854" autoAdjust="0"/>
  </p:normalViewPr>
  <p:slideViewPr>
    <p:cSldViewPr>
      <p:cViewPr varScale="1">
        <p:scale>
          <a:sx n="44" d="100"/>
          <a:sy n="44" d="100"/>
        </p:scale>
        <p:origin x="1524" y="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6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Which industrial protocols do you use in your IoT solution?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FOUNDATION fieldbus</c:v>
                </c:pt>
                <c:pt idx="1">
                  <c:v>Sercos</c:v>
                </c:pt>
                <c:pt idx="2">
                  <c:v>IEC 60870, 61850</c:v>
                </c:pt>
                <c:pt idx="3">
                  <c:v>DNP3</c:v>
                </c:pt>
                <c:pt idx="4">
                  <c:v>BACNet</c:v>
                </c:pt>
                <c:pt idx="5">
                  <c:v>EtherCat</c:v>
                </c:pt>
                <c:pt idx="6">
                  <c:v>Profibus, Profinet</c:v>
                </c:pt>
                <c:pt idx="7">
                  <c:v>OPC-UA (IEC 62541)</c:v>
                </c:pt>
                <c:pt idx="8">
                  <c:v>Other (please specify)</c:v>
                </c:pt>
                <c:pt idx="9">
                  <c:v>KNX</c:v>
                </c:pt>
                <c:pt idx="10">
                  <c:v>CAN</c:v>
                </c:pt>
                <c:pt idx="11">
                  <c:v>Common Industrial Protocol (EtherNet/IP, ControlNet, DeviceNet)</c:v>
                </c:pt>
                <c:pt idx="12">
                  <c:v>Don't Know</c:v>
                </c:pt>
                <c:pt idx="13">
                  <c:v>Modbus</c:v>
                </c:pt>
                <c:pt idx="14">
                  <c:v>None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8.0000000000000002E-3</c:v>
                </c:pt>
                <c:pt idx="1">
                  <c:v>1.1000000000000001E-2</c:v>
                </c:pt>
                <c:pt idx="2">
                  <c:v>2.3E-2</c:v>
                </c:pt>
                <c:pt idx="3">
                  <c:v>2.6000000000000002E-2</c:v>
                </c:pt>
                <c:pt idx="4">
                  <c:v>3.4000000000000002E-2</c:v>
                </c:pt>
                <c:pt idx="5">
                  <c:v>3.7999999999999999E-2</c:v>
                </c:pt>
                <c:pt idx="6">
                  <c:v>5.2999999999999999E-2</c:v>
                </c:pt>
                <c:pt idx="7">
                  <c:v>5.7000000000000002E-2</c:v>
                </c:pt>
                <c:pt idx="8">
                  <c:v>6.8000000000000005E-2</c:v>
                </c:pt>
                <c:pt idx="9">
                  <c:v>7.4999999999999997E-2</c:v>
                </c:pt>
                <c:pt idx="10">
                  <c:v>0.2</c:v>
                </c:pt>
                <c:pt idx="11">
                  <c:v>0.21899999999999997</c:v>
                </c:pt>
                <c:pt idx="12">
                  <c:v>0.23</c:v>
                </c:pt>
                <c:pt idx="13">
                  <c:v>0.23800000000000002</c:v>
                </c:pt>
                <c:pt idx="14">
                  <c:v>0.24199999999999999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C-4E41-80E3-A986F509D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325371744"/>
        <c:axId val="325372136"/>
      </c:barChart>
      <c:catAx>
        <c:axId val="32537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372136"/>
        <c:crosses val="autoZero"/>
        <c:auto val="1"/>
        <c:lblAlgn val="ctr"/>
        <c:lblOffset val="100"/>
        <c:noMultiLvlLbl val="0"/>
      </c:catAx>
      <c:valAx>
        <c:axId val="325372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37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2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6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96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9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1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5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phos.com/en-us/medialibrary/PDFs/technical-papers/sophoslabs-2017-malware-forecast-report.pdf?la=e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gamblin/Mirai-Source-Code/blob/6a5941be681b839eeff8ece1de8b245bcd5ffb02/mirai/bot/scanner.c" TargetMode="External"/><Relationship Id="rId4" Type="http://schemas.openxmlformats.org/officeDocument/2006/relationships/hyperlink" Target="https://hackforums.net/showthread.php?tid=542047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cs-cert.us-cert.gov/advisories/ICSA-15-342-0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7/04/07/amnesia_iot_botne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ntestpartners.com/security-blog/hacking-defcon-23s-iot-village-samsung-fridg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ec-consult.com/2015/11/house-of-keys-industry-wide-http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trixssl/matrixss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xan.com/wp-content/uploads/2017/01/2017_Security_IoT_Mobile_Study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wsecure.com/blog/2016/01/05/insecurity-cameras-and-mobile-apps-surveillance-or-exposur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jacobmorgan/2014/05/13/simple-explanation-internet-things-that-anyone-can-understand/#6107b3241d0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IanSkerrett/iot-developer-survey-2015?from_action=sav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ontrollablewebcam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937163"/>
            <a:ext cx="10058400" cy="1711037"/>
          </a:xfrm>
        </p:spPr>
        <p:txBody>
          <a:bodyPr/>
          <a:lstStyle/>
          <a:p>
            <a:r>
              <a:rPr lang="en-US" dirty="0"/>
              <a:t>IOT – The hidden exploits you should know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CSC CISO Conference July 2017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D0F4-04F5-4F5A-AAF0-BC23877E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52F3-919C-4579-815E-221EDD9F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Some of the most popular malwares use default passwords as infection techniques</a:t>
            </a:r>
          </a:p>
          <a:p>
            <a:r>
              <a:rPr lang="en-US" dirty="0">
                <a:latin typeface="+mj-lt"/>
              </a:rPr>
              <a:t>Some numbers: (by Sophos labs </a:t>
            </a:r>
            <a:r>
              <a:rPr lang="en-US" dirty="0">
                <a:latin typeface="+mj-lt"/>
                <a:hlinkClick r:id="rId3"/>
              </a:rPr>
              <a:t>malware report</a:t>
            </a:r>
            <a:r>
              <a:rPr lang="en-US" dirty="0">
                <a:latin typeface="+mj-lt"/>
              </a:rPr>
              <a:t>, 2017)</a:t>
            </a:r>
          </a:p>
          <a:p>
            <a:pPr lvl="1"/>
            <a:r>
              <a:rPr lang="en-US" dirty="0">
                <a:latin typeface="+mj-lt"/>
                <a:hlinkClick r:id="rId4"/>
              </a:rPr>
              <a:t>Mirai blogpost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  <a:hlinkClick r:id="rId5"/>
              </a:rPr>
              <a:t>Mirai scanner module sources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0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CD8E-2882-4220-9863-1286F3EC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2805-D1F6-4EA7-8BB4-8CD5D9B3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8C6CB-7E0F-4B0B-8C17-30342279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255"/>
            <a:ext cx="12192000" cy="58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A76E-11C3-4F5D-8D60-39D9C6FD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4BE2-B9FA-4DD3-BD41-E314F94F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Well known web application vulnerabilities</a:t>
            </a:r>
          </a:p>
          <a:p>
            <a:r>
              <a:rPr lang="en-US" dirty="0">
                <a:latin typeface="+mj-lt"/>
              </a:rPr>
              <a:t>One XSS to rule them all:</a:t>
            </a:r>
          </a:p>
          <a:p>
            <a:pPr lvl="1"/>
            <a:r>
              <a:rPr lang="en-US" dirty="0">
                <a:latin typeface="+mj-lt"/>
              </a:rPr>
              <a:t>XSS </a:t>
            </a:r>
            <a:r>
              <a:rPr lang="en-US" dirty="0" err="1">
                <a:latin typeface="+mj-lt"/>
              </a:rPr>
              <a:t>vuln</a:t>
            </a:r>
            <a:r>
              <a:rPr lang="en-US" dirty="0">
                <a:latin typeface="+mj-lt"/>
              </a:rPr>
              <a:t> found in XZERES wind turbine</a:t>
            </a:r>
          </a:p>
          <a:p>
            <a:pPr lvl="1"/>
            <a:r>
              <a:rPr lang="en-US" dirty="0">
                <a:latin typeface="+mj-lt"/>
              </a:rPr>
              <a:t>“The 442SR OS does not provide adequate input validation. This could allow malicious script to be injected into the program”</a:t>
            </a:r>
          </a:p>
          <a:p>
            <a:pPr lvl="1"/>
            <a:r>
              <a:rPr lang="en-US" dirty="0">
                <a:latin typeface="+mj-lt"/>
              </a:rPr>
              <a:t>“This exploit can cause a loss of power for all attached systems”</a:t>
            </a:r>
          </a:p>
          <a:p>
            <a:pPr lvl="1"/>
            <a:r>
              <a:rPr lang="en-US" dirty="0">
                <a:latin typeface="+mj-lt"/>
              </a:rPr>
              <a:t>Source: </a:t>
            </a:r>
            <a:r>
              <a:rPr lang="en-US" dirty="0">
                <a:latin typeface="+mj-lt"/>
                <a:hlinkClick r:id="rId3"/>
              </a:rPr>
              <a:t>ICS-CERT report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03B63-810A-4BAA-A5D2-3076C1CF5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4925522"/>
            <a:ext cx="4229100" cy="1159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D834F-6913-4782-8139-746DEACE5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4267200"/>
            <a:ext cx="2438400" cy="22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4A5D-0568-4EB5-8DCD-A6F8E32D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6322-E439-429C-A9D5-0217E7CE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Hackers mutating malwares to abuse unpatched vulnerabilities</a:t>
            </a:r>
          </a:p>
          <a:p>
            <a:r>
              <a:rPr lang="en-US" dirty="0">
                <a:latin typeface="+mj-lt"/>
              </a:rPr>
              <a:t>Vendors pass on patching</a:t>
            </a:r>
          </a:p>
          <a:p>
            <a:r>
              <a:rPr lang="en-US" dirty="0">
                <a:latin typeface="+mj-lt"/>
              </a:rPr>
              <a:t>Sometimes, patches just cant be deployed</a:t>
            </a:r>
          </a:p>
          <a:p>
            <a:pPr lvl="1"/>
            <a:r>
              <a:rPr lang="en-US" dirty="0">
                <a:latin typeface="+mj-lt"/>
              </a:rPr>
              <a:t>Update mechanism not implemented</a:t>
            </a:r>
          </a:p>
          <a:p>
            <a:pPr lvl="1"/>
            <a:r>
              <a:rPr lang="en-US" dirty="0">
                <a:latin typeface="+mj-lt"/>
              </a:rPr>
              <a:t>IOT systems may be disconnected (no internet connection)</a:t>
            </a:r>
          </a:p>
          <a:p>
            <a:r>
              <a:rPr lang="en-US" dirty="0">
                <a:latin typeface="+mj-lt"/>
              </a:rPr>
              <a:t>Tsunami/Amnesia</a:t>
            </a:r>
          </a:p>
          <a:p>
            <a:pPr lvl="1"/>
            <a:r>
              <a:rPr lang="en-US" dirty="0">
                <a:latin typeface="+mj-lt"/>
                <a:hlinkClick r:id="rId3"/>
              </a:rPr>
              <a:t>Source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A4F36-2F5A-4291-B096-BFEF56E9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572000"/>
            <a:ext cx="7924800" cy="19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5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4DA4-B7AB-4772-8688-29CCB6DA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4041-1AB3-45DF-B16D-C9C5F77C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Unsecure communications via unsigned connections</a:t>
            </a:r>
          </a:p>
          <a:p>
            <a:r>
              <a:rPr lang="en-US" dirty="0">
                <a:latin typeface="+mj-lt"/>
              </a:rPr>
              <a:t>Some IOT products lack certificate verification</a:t>
            </a:r>
          </a:p>
          <a:p>
            <a:r>
              <a:rPr lang="en-US" dirty="0">
                <a:latin typeface="+mj-lt"/>
              </a:rPr>
              <a:t>  Samsung fridge SSL fail</a:t>
            </a:r>
          </a:p>
          <a:p>
            <a:pPr lvl="1"/>
            <a:r>
              <a:rPr lang="en-US" dirty="0">
                <a:latin typeface="+mj-lt"/>
              </a:rPr>
              <a:t>“Whilst the fridge implements SSL, it FAILS to validate SSL certificates …… This includes those made to Google’s servers to download Gmail calendar information for the on-screen display”</a:t>
            </a:r>
          </a:p>
          <a:p>
            <a:pPr lvl="1"/>
            <a:r>
              <a:rPr lang="en-US" dirty="0">
                <a:latin typeface="+mj-lt"/>
              </a:rPr>
              <a:t>Gmail hacking through FRIDGES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Source</a:t>
            </a: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318E0-F456-444E-88AC-D5E08F954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413326"/>
            <a:ext cx="3825005" cy="22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2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9513-B077-4C24-8F6E-BE7620BF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2F32-552B-4370-92B1-DEE422B2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E7D3D-D5CF-447D-B911-232267064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254"/>
            <a:ext cx="12192000" cy="38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D082-E195-417D-B4AA-BF730F35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1C24-2CE5-440E-956C-D62B5485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Vendors embed keys inside IOT firmware</a:t>
            </a:r>
          </a:p>
          <a:p>
            <a:r>
              <a:rPr lang="en-US" dirty="0">
                <a:latin typeface="+mj-lt"/>
              </a:rPr>
              <a:t>Vendors tend to reuse keys and share with others</a:t>
            </a:r>
          </a:p>
          <a:p>
            <a:r>
              <a:rPr lang="en-US" dirty="0">
                <a:latin typeface="+mj-lt"/>
              </a:rPr>
              <a:t>According to a </a:t>
            </a:r>
            <a:r>
              <a:rPr lang="en-US" dirty="0">
                <a:latin typeface="+mj-lt"/>
                <a:hlinkClick r:id="rId3"/>
              </a:rPr>
              <a:t>research</a:t>
            </a:r>
            <a:r>
              <a:rPr lang="en-US" dirty="0">
                <a:latin typeface="+mj-lt"/>
              </a:rPr>
              <a:t> done in 2015:</a:t>
            </a:r>
          </a:p>
          <a:p>
            <a:pPr lvl="1"/>
            <a:r>
              <a:rPr lang="en-US" dirty="0">
                <a:latin typeface="+mj-lt"/>
              </a:rPr>
              <a:t>4,000 IOT devices checked</a:t>
            </a:r>
          </a:p>
          <a:p>
            <a:pPr lvl="1"/>
            <a:r>
              <a:rPr lang="en-US" dirty="0">
                <a:latin typeface="+mj-lt"/>
              </a:rPr>
              <a:t>70 Hardware makers reuse certificates and keys</a:t>
            </a:r>
          </a:p>
          <a:p>
            <a:pPr lvl="1"/>
            <a:r>
              <a:rPr lang="en-US" dirty="0">
                <a:latin typeface="+mj-lt"/>
              </a:rPr>
              <a:t>Potentially millions of devices exposed to tapping</a:t>
            </a:r>
          </a:p>
          <a:p>
            <a:pPr lvl="1"/>
            <a:r>
              <a:rPr lang="en-US" dirty="0">
                <a:latin typeface="+mj-lt"/>
              </a:rPr>
              <a:t>Chipmakers give developers a developing kit including default certificates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  <a:hlinkClick r:id="rId4"/>
              </a:rPr>
              <a:t>MatrixSSL default keys</a:t>
            </a:r>
            <a:endParaRPr lang="en-US" dirty="0">
              <a:latin typeface="+mj-lt"/>
            </a:endParaRPr>
          </a:p>
          <a:p>
            <a:pPr marL="365760" lvl="1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35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A77D-3FE0-4C1F-9409-AA4A79A2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2D61-A582-491F-8E0D-56EEB3F6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B476B-65BC-4E4E-BDCB-F67AE2E5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2209800"/>
            <a:ext cx="1170432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F7E6-84CE-47BB-806A-EC7B5C3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00E6-4729-43BB-BA5D-9944392D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Mobile application endpoint for IOT products</a:t>
            </a:r>
          </a:p>
          <a:p>
            <a:r>
              <a:rPr lang="en-US" dirty="0" err="1">
                <a:latin typeface="+mj-lt"/>
              </a:rPr>
              <a:t>Accodring</a:t>
            </a:r>
            <a:r>
              <a:rPr lang="en-US" dirty="0">
                <a:latin typeface="+mj-lt"/>
              </a:rPr>
              <a:t> to a </a:t>
            </a:r>
            <a:r>
              <a:rPr lang="en-US" dirty="0">
                <a:latin typeface="+mj-lt"/>
                <a:hlinkClick r:id="rId3"/>
              </a:rPr>
              <a:t>study</a:t>
            </a:r>
            <a:r>
              <a:rPr lang="en-US" dirty="0">
                <a:latin typeface="+mj-lt"/>
              </a:rPr>
              <a:t> done on IOT application security:</a:t>
            </a:r>
          </a:p>
          <a:p>
            <a:pPr lvl="1"/>
            <a:r>
              <a:rPr lang="en-US" dirty="0">
                <a:latin typeface="+mj-lt"/>
              </a:rPr>
              <a:t>“On average only 29 percent of mobile apps and 20 percent of IoT apps are tested for vulnerabilities”</a:t>
            </a:r>
          </a:p>
          <a:p>
            <a:pPr lvl="1"/>
            <a:r>
              <a:rPr lang="en-US" dirty="0">
                <a:latin typeface="+mj-lt"/>
              </a:rPr>
              <a:t>“39 percent of respondents say mobile apps are tested in production”</a:t>
            </a:r>
          </a:p>
          <a:p>
            <a:pPr lvl="1"/>
            <a:r>
              <a:rPr lang="en-US" dirty="0">
                <a:latin typeface="+mj-lt"/>
              </a:rPr>
              <a:t>“Sixty-nine percent of respondents say pressure on the development team is why mobile apps contain vulnerable code”</a:t>
            </a:r>
          </a:p>
        </p:txBody>
      </p:sp>
    </p:spTree>
    <p:extLst>
      <p:ext uri="{BB962C8B-B14F-4D97-AF65-F5344CB8AC3E}">
        <p14:creationId xmlns:p14="http://schemas.microsoft.com/office/powerpoint/2010/main" val="289196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4D1D-FD1C-43F4-B54B-C7612C79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38BF-7197-4B51-B15E-DFC0C41C8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Mobile apps contain all the regular stuff:</a:t>
            </a:r>
          </a:p>
          <a:p>
            <a:r>
              <a:rPr lang="en-US" dirty="0">
                <a:latin typeface="+mj-lt"/>
              </a:rPr>
              <a:t>Vimtec application vulnerabilities:</a:t>
            </a:r>
          </a:p>
          <a:p>
            <a:pPr lvl="1"/>
            <a:r>
              <a:rPr lang="en-US" dirty="0">
                <a:latin typeface="+mj-lt"/>
              </a:rPr>
              <a:t>Login credentials are sent as plaintext</a:t>
            </a:r>
          </a:p>
          <a:p>
            <a:pPr lvl="1"/>
            <a:r>
              <a:rPr lang="en-US" dirty="0">
                <a:latin typeface="+mj-lt"/>
              </a:rPr>
              <a:t>Application broadcasting WPA2 WIFI key in plaintext</a:t>
            </a:r>
          </a:p>
          <a:p>
            <a:r>
              <a:rPr lang="en-US" dirty="0" err="1">
                <a:latin typeface="+mj-lt"/>
              </a:rPr>
              <a:t>Zmodo</a:t>
            </a:r>
            <a:r>
              <a:rPr lang="en-US" dirty="0">
                <a:latin typeface="+mj-lt"/>
              </a:rPr>
              <a:t> application vulnerabilities:</a:t>
            </a:r>
          </a:p>
          <a:p>
            <a:pPr lvl="1"/>
            <a:r>
              <a:rPr lang="en-US" dirty="0">
                <a:latin typeface="+mj-lt"/>
              </a:rPr>
              <a:t>Same stuff, almost all is plaintext</a:t>
            </a:r>
          </a:p>
          <a:p>
            <a:pPr lvl="1"/>
            <a:r>
              <a:rPr lang="en-US" dirty="0">
                <a:latin typeface="+mj-lt"/>
              </a:rPr>
              <a:t>Sending screenshots of the app over HTTP to back-end servers</a:t>
            </a:r>
          </a:p>
          <a:p>
            <a:pPr lvl="1"/>
            <a:r>
              <a:rPr lang="en-US" dirty="0">
                <a:latin typeface="+mj-lt"/>
              </a:rPr>
              <a:t>Sensitive data is left on device for anyone to grab</a:t>
            </a:r>
          </a:p>
          <a:p>
            <a:r>
              <a:rPr lang="en-US" dirty="0" err="1">
                <a:latin typeface="+mj-lt"/>
              </a:rPr>
              <a:t>LaView</a:t>
            </a:r>
            <a:r>
              <a:rPr lang="en-US" dirty="0">
                <a:latin typeface="+mj-lt"/>
              </a:rPr>
              <a:t> application vulnerabilities:</a:t>
            </a:r>
          </a:p>
          <a:p>
            <a:pPr lvl="1"/>
            <a:r>
              <a:rPr lang="en-US" dirty="0">
                <a:latin typeface="+mj-lt"/>
              </a:rPr>
              <a:t>SSL is on (finally!), but with no verification</a:t>
            </a:r>
          </a:p>
          <a:p>
            <a:r>
              <a:rPr lang="en-US" dirty="0">
                <a:latin typeface="+mj-lt"/>
              </a:rPr>
              <a:t>According to </a:t>
            </a:r>
            <a:r>
              <a:rPr lang="en-US" dirty="0">
                <a:latin typeface="+mj-lt"/>
                <a:hlinkClick r:id="rId3"/>
              </a:rPr>
              <a:t>NowSecure research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81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researcher</a:t>
            </a:r>
          </a:p>
          <a:p>
            <a:r>
              <a:rPr lang="en-US" dirty="0">
                <a:latin typeface="+mj-lt"/>
              </a:rPr>
              <a:t>Network analyst</a:t>
            </a:r>
          </a:p>
          <a:p>
            <a:r>
              <a:rPr lang="en-US" dirty="0">
                <a:latin typeface="+mj-lt"/>
              </a:rPr>
              <a:t>8200 alumnus</a:t>
            </a:r>
          </a:p>
          <a:p>
            <a:r>
              <a:rPr lang="en-US" dirty="0">
                <a:latin typeface="+mj-lt"/>
              </a:rPr>
              <a:t>Developer (Python, Go, C/C++, Java)</a:t>
            </a:r>
          </a:p>
          <a:p>
            <a:r>
              <a:rPr lang="en-US" dirty="0">
                <a:latin typeface="+mj-lt"/>
              </a:rPr>
              <a:t>Reversing android applications for fun</a:t>
            </a:r>
          </a:p>
          <a:p>
            <a:r>
              <a:rPr lang="en-US" dirty="0">
                <a:latin typeface="+mj-lt"/>
              </a:rPr>
              <a:t>Full time nerd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3EE0-ECC7-4313-B1A5-83FFD077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0272-8339-4089-A120-4A9F3DD3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Be a smart consumer!</a:t>
            </a:r>
          </a:p>
          <a:p>
            <a:pPr lvl="1"/>
            <a:r>
              <a:rPr lang="en-US" dirty="0">
                <a:latin typeface="+mj-lt"/>
              </a:rPr>
              <a:t>Bigger vendors tend to test more</a:t>
            </a:r>
          </a:p>
          <a:p>
            <a:pPr lvl="1"/>
            <a:r>
              <a:rPr lang="en-US" dirty="0">
                <a:latin typeface="+mj-lt"/>
              </a:rPr>
              <a:t>When deploying, remember to </a:t>
            </a:r>
            <a:r>
              <a:rPr lang="en-US" b="1" u="sng" dirty="0">
                <a:latin typeface="+mj-lt"/>
              </a:rPr>
              <a:t>change the default password</a:t>
            </a:r>
          </a:p>
          <a:p>
            <a:pPr lvl="1"/>
            <a:r>
              <a:rPr lang="en-US" dirty="0">
                <a:latin typeface="+mj-lt"/>
              </a:rPr>
              <a:t>Manually check for updates if available on product web application</a:t>
            </a:r>
          </a:p>
          <a:p>
            <a:r>
              <a:rPr lang="en-US" dirty="0">
                <a:latin typeface="+mj-lt"/>
              </a:rPr>
              <a:t>Never be apathetic to cyber security</a:t>
            </a:r>
          </a:p>
          <a:p>
            <a:pPr lvl="1"/>
            <a:r>
              <a:rPr lang="en-US" dirty="0">
                <a:latin typeface="+mj-lt"/>
              </a:rPr>
              <a:t>IOT is inseparable from internet communications</a:t>
            </a:r>
          </a:p>
          <a:p>
            <a:pPr lvl="1"/>
            <a:r>
              <a:rPr lang="en-US" dirty="0">
                <a:latin typeface="+mj-lt"/>
              </a:rPr>
              <a:t>Keep that in mind! Always be aware of what you connect to IOT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7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9EA0-949E-4D86-82B8-6A46272C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39288-7BBC-4558-AF81-D0E269D45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2049"/>
            <a:ext cx="5181600" cy="6630692"/>
          </a:xfrm>
        </p:spPr>
      </p:pic>
    </p:spTree>
    <p:extLst>
      <p:ext uri="{BB962C8B-B14F-4D97-AF65-F5344CB8AC3E}">
        <p14:creationId xmlns:p14="http://schemas.microsoft.com/office/powerpoint/2010/main" val="198704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81ED-D495-4966-A2D0-2E0D7F1B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touch!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262E-4CCC-48CA-94F1-C98B3D56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46124"/>
            <a:ext cx="9144000" cy="42672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4200" b="1" dirty="0"/>
              <a:t>	</a:t>
            </a:r>
            <a:r>
              <a:rPr lang="en-US" sz="4200" b="1" dirty="0">
                <a:latin typeface="+mj-lt"/>
              </a:rPr>
              <a:t>@0rka_</a:t>
            </a:r>
          </a:p>
          <a:p>
            <a:pPr marL="365760" lvl="1" indent="0">
              <a:buNone/>
            </a:pPr>
            <a:endParaRPr lang="en-US" sz="4200" b="1" dirty="0">
              <a:latin typeface="+mj-lt"/>
            </a:endParaRPr>
          </a:p>
          <a:p>
            <a:pPr marL="365760" lvl="1" indent="0">
              <a:buNone/>
            </a:pPr>
            <a:r>
              <a:rPr lang="en-US" sz="4200" b="1" dirty="0">
                <a:latin typeface="+mj-lt"/>
              </a:rPr>
              <a:t>	Oren Goldberg (</a:t>
            </a:r>
            <a:r>
              <a:rPr lang="en-US" sz="4200" b="1" dirty="0" err="1">
                <a:latin typeface="+mj-lt"/>
              </a:rPr>
              <a:t>orengoldb</a:t>
            </a:r>
            <a:r>
              <a:rPr lang="en-US" sz="4200" b="1" dirty="0">
                <a:latin typeface="+mj-lt"/>
              </a:rPr>
              <a:t>)</a:t>
            </a:r>
          </a:p>
          <a:p>
            <a:pPr marL="365760" lvl="1" indent="0">
              <a:buNone/>
            </a:pPr>
            <a:endParaRPr lang="en-US" sz="4200" b="1" dirty="0">
              <a:latin typeface="+mj-lt"/>
            </a:endParaRPr>
          </a:p>
          <a:p>
            <a:pPr marL="365760" lvl="1" indent="0">
              <a:buNone/>
            </a:pPr>
            <a:r>
              <a:rPr lang="en-US" sz="4200" b="1" dirty="0">
                <a:latin typeface="+mj-lt"/>
              </a:rPr>
              <a:t>	0rka</a:t>
            </a:r>
          </a:p>
          <a:p>
            <a:pPr marL="365760" lvl="1" indent="0">
              <a:buNone/>
            </a:pPr>
            <a:r>
              <a:rPr lang="en-US" sz="4200" b="1" dirty="0">
                <a:latin typeface="+mj-lt"/>
              </a:rPr>
              <a:t>			</a:t>
            </a:r>
            <a:r>
              <a:rPr lang="en-US" sz="4200" b="1" dirty="0"/>
              <a:t> orengoldb@gmail.com </a:t>
            </a:r>
            <a:endParaRPr lang="en-US" sz="4200" b="1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C01927-EB07-4A12-9A75-1F5B9C7E7D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4" y="1846124"/>
            <a:ext cx="795782" cy="646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EBC0B-2A98-4596-B917-905DC8AF14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57" y="3179955"/>
            <a:ext cx="76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D03F51-5422-4D75-90CB-3A48222292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93"/>
          <a:stretch/>
        </p:blipFill>
        <p:spPr>
          <a:xfrm>
            <a:off x="1428750" y="4375205"/>
            <a:ext cx="1020802" cy="11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4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4D3C-E19C-4FA5-92FF-A5BECF04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076C-8DE7-4957-9015-F28B3049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“Simply put, this is the concept of basically connecting any device with an on and off switch to the Internet (and/or to each other)”</a:t>
            </a:r>
          </a:p>
          <a:p>
            <a:pPr lvl="1"/>
            <a:r>
              <a:rPr lang="en-US" dirty="0">
                <a:latin typeface="+mj-lt"/>
                <a:hlinkClick r:id="rId3"/>
              </a:rPr>
              <a:t>A Simple Explanation Of 'The Internet Of Things’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So, ANYTHING can be IOT?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9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9C12-AE82-4F7B-B6F1-0CC3BB86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B49C9-3434-428A-A163-3CC4F07AB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932432"/>
            <a:ext cx="7315200" cy="4096512"/>
          </a:xfrm>
        </p:spPr>
      </p:pic>
    </p:spTree>
    <p:extLst>
      <p:ext uri="{BB962C8B-B14F-4D97-AF65-F5344CB8AC3E}">
        <p14:creationId xmlns:p14="http://schemas.microsoft.com/office/powerpoint/2010/main" val="18982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72A1-37B8-47B1-8D16-75DE3B27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8599643D-C143-46DA-95B8-937FDFEE6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FA6FC1-E387-4559-B1EC-BD1B3A092A94}"/>
              </a:ext>
            </a:extLst>
          </p:cNvPr>
          <p:cNvSpPr txBox="1"/>
          <p:nvPr/>
        </p:nvSpPr>
        <p:spPr>
          <a:xfrm>
            <a:off x="304800" y="597558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According to </a:t>
            </a:r>
            <a:r>
              <a:rPr lang="en-US" dirty="0">
                <a:latin typeface="+mj-lt"/>
                <a:hlinkClick r:id="rId4"/>
              </a:rPr>
              <a:t>IOT system developers survey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209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A93C-CB19-4B7B-AACE-7480F47F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479A-85B1-4293-921B-5F623744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Default passwords</a:t>
            </a:r>
          </a:p>
          <a:p>
            <a:r>
              <a:rPr lang="en-US" dirty="0">
                <a:latin typeface="+mj-lt"/>
              </a:rPr>
              <a:t>Well known </a:t>
            </a:r>
            <a:r>
              <a:rPr lang="en-US" dirty="0" err="1">
                <a:latin typeface="+mj-lt"/>
              </a:rPr>
              <a:t>webapp</a:t>
            </a:r>
            <a:r>
              <a:rPr lang="en-US" dirty="0">
                <a:latin typeface="+mj-lt"/>
              </a:rPr>
              <a:t> vulnerabilities (</a:t>
            </a:r>
            <a:r>
              <a:rPr lang="en-US" dirty="0" err="1">
                <a:latin typeface="+mj-lt"/>
              </a:rPr>
              <a:t>SQLi</a:t>
            </a:r>
            <a:r>
              <a:rPr lang="en-US" dirty="0">
                <a:latin typeface="+mj-lt"/>
              </a:rPr>
              <a:t>, XSS, CSRF)</a:t>
            </a:r>
          </a:p>
          <a:p>
            <a:r>
              <a:rPr lang="en-US" dirty="0">
                <a:latin typeface="+mj-lt"/>
              </a:rPr>
              <a:t>Unpatched vulnerabilities</a:t>
            </a:r>
          </a:p>
          <a:p>
            <a:r>
              <a:rPr lang="en-US" dirty="0">
                <a:latin typeface="+mj-lt"/>
              </a:rPr>
              <a:t>Unsecure connections</a:t>
            </a:r>
          </a:p>
          <a:p>
            <a:r>
              <a:rPr lang="en-US" dirty="0">
                <a:latin typeface="+mj-lt"/>
              </a:rPr>
              <a:t>Encryption done wrong</a:t>
            </a:r>
          </a:p>
          <a:p>
            <a:r>
              <a:rPr lang="en-US" dirty="0">
                <a:latin typeface="+mj-lt"/>
              </a:rPr>
              <a:t>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0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973A-47B4-4AD0-8732-D57BDCD0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13657"/>
            <a:ext cx="9144000" cy="1143000"/>
          </a:xfrm>
        </p:spPr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8F20-F37F-40A7-9591-DFF3654F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Default passwords == gold mine</a:t>
            </a:r>
          </a:p>
          <a:p>
            <a:r>
              <a:rPr lang="en-US" dirty="0">
                <a:latin typeface="+mj-lt"/>
              </a:rPr>
              <a:t>Easiest solution in IOT hacking</a:t>
            </a:r>
          </a:p>
          <a:p>
            <a:r>
              <a:rPr lang="en-US" dirty="0">
                <a:latin typeface="+mj-lt"/>
              </a:rPr>
              <a:t>Works most of the times</a:t>
            </a:r>
          </a:p>
          <a:p>
            <a:r>
              <a:rPr lang="en-US" dirty="0">
                <a:latin typeface="+mj-lt"/>
              </a:rPr>
              <a:t>Default passwords exist for all devices on google</a:t>
            </a:r>
          </a:p>
          <a:p>
            <a:r>
              <a:rPr lang="en-US" dirty="0">
                <a:latin typeface="+mj-lt"/>
              </a:rPr>
              <a:t>Examples?</a:t>
            </a:r>
          </a:p>
          <a:p>
            <a:pPr lvl="1"/>
            <a:r>
              <a:rPr lang="en-US" dirty="0">
                <a:hlinkClick r:id="rId3"/>
              </a:rPr>
              <a:t>https://www.reddit.com/r/controllablewebcams/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85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F2A6-0A70-4291-9D90-E4C620CD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FD9A-81D3-4293-9D2F-3DAB0B5B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0ECBC-28A9-4F28-9E8B-E5FE05F2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055"/>
            <a:ext cx="12192000" cy="57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5CE5-6219-4826-B990-472FEB89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BB28-361F-4C31-A0DF-E13F1DAE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6CBC1-AEBE-49BC-A1FA-28C0E6824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742"/>
            <a:ext cx="12192000" cy="58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163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1341</TotalTime>
  <Words>637</Words>
  <Application>Microsoft Office PowerPoint</Application>
  <PresentationFormat>Widescreen</PresentationFormat>
  <Paragraphs>124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Candara</vt:lpstr>
      <vt:lpstr>Consolas</vt:lpstr>
      <vt:lpstr>Gisha</vt:lpstr>
      <vt:lpstr>Tech Computer 16x9</vt:lpstr>
      <vt:lpstr>IOT – The hidden exploits you should know</vt:lpstr>
      <vt:lpstr>whoami</vt:lpstr>
      <vt:lpstr>Internet Of Things?</vt:lpstr>
      <vt:lpstr>Call to arms</vt:lpstr>
      <vt:lpstr>Security Concerns</vt:lpstr>
      <vt:lpstr>Attack Surfaces</vt:lpstr>
      <vt:lpstr>Case studies</vt:lpstr>
      <vt:lpstr>PowerPoint Presentation</vt:lpstr>
      <vt:lpstr>PowerPoint Presentation</vt:lpstr>
      <vt:lpstr>Case studies</vt:lpstr>
      <vt:lpstr>PowerPoint Presentation</vt:lpstr>
      <vt:lpstr>Case studies</vt:lpstr>
      <vt:lpstr>Case studies</vt:lpstr>
      <vt:lpstr>Case studies</vt:lpstr>
      <vt:lpstr>PowerPoint Presentation</vt:lpstr>
      <vt:lpstr>Case studies</vt:lpstr>
      <vt:lpstr>PowerPoint Presentation</vt:lpstr>
      <vt:lpstr>Case studies</vt:lpstr>
      <vt:lpstr>Case studies</vt:lpstr>
      <vt:lpstr>Best practices</vt:lpstr>
      <vt:lpstr>PowerPoint Presentation</vt:lpstr>
      <vt:lpstr>Keep in touch!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– The hidden exploits you should know</dc:title>
  <dc:creator>oren</dc:creator>
  <cp:lastModifiedBy>Oren</cp:lastModifiedBy>
  <cp:revision>53</cp:revision>
  <dcterms:created xsi:type="dcterms:W3CDTF">2017-06-12T16:56:17Z</dcterms:created>
  <dcterms:modified xsi:type="dcterms:W3CDTF">2017-07-04T09:52:42Z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