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256" r:id="rId5"/>
    <p:sldId id="265" r:id="rId6"/>
    <p:sldId id="266" r:id="rId7"/>
    <p:sldId id="267" r:id="rId8"/>
    <p:sldId id="268" r:id="rId9"/>
    <p:sldId id="269" r:id="rId10"/>
    <p:sldId id="270" r:id="rId11"/>
    <p:sldId id="274" r:id="rId12"/>
    <p:sldId id="273" r:id="rId13"/>
    <p:sldId id="271" r:id="rId14"/>
    <p:sldId id="272" r:id="rId15"/>
    <p:sldId id="275" r:id="rId16"/>
    <p:sldId id="276" r:id="rId17"/>
    <p:sldId id="277" r:id="rId18"/>
    <p:sldId id="281" r:id="rId19"/>
    <p:sldId id="278" r:id="rId20"/>
    <p:sldId id="282" r:id="rId21"/>
    <p:sldId id="279" r:id="rId22"/>
    <p:sldId id="280" r:id="rId23"/>
    <p:sldId id="283" r:id="rId24"/>
    <p:sldId id="285" r:id="rId25"/>
    <p:sldId id="284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ren" initials="o" lastIdx="1" clrIdx="0">
    <p:extLst>
      <p:ext uri="{19B8F6BF-5375-455C-9EA6-DF929625EA0E}">
        <p15:presenceInfo xmlns:p15="http://schemas.microsoft.com/office/powerpoint/2012/main" userId="ore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64854" autoAdjust="0"/>
  </p:normalViewPr>
  <p:slideViewPr>
    <p:cSldViewPr>
      <p:cViewPr varScale="1">
        <p:scale>
          <a:sx n="44" d="100"/>
          <a:sy n="44" d="100"/>
        </p:scale>
        <p:origin x="1524" y="32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51" d="100"/>
          <a:sy n="51" d="100"/>
        </p:scale>
        <p:origin x="2692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Which industrial protocols do you use in your IoT solution?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Sheet1!$A$2:$A$16</c:f>
              <c:strCache>
                <c:ptCount val="15"/>
                <c:pt idx="0">
                  <c:v>FOUNDATION fieldbus</c:v>
                </c:pt>
                <c:pt idx="1">
                  <c:v>Sercos</c:v>
                </c:pt>
                <c:pt idx="2">
                  <c:v>IEC 60870, 61850</c:v>
                </c:pt>
                <c:pt idx="3">
                  <c:v>DNP3</c:v>
                </c:pt>
                <c:pt idx="4">
                  <c:v>BACNet</c:v>
                </c:pt>
                <c:pt idx="5">
                  <c:v>EtherCat</c:v>
                </c:pt>
                <c:pt idx="6">
                  <c:v>Profibus, Profinet</c:v>
                </c:pt>
                <c:pt idx="7">
                  <c:v>OPC-UA (IEC 62541)</c:v>
                </c:pt>
                <c:pt idx="8">
                  <c:v>Other (please specify)</c:v>
                </c:pt>
                <c:pt idx="9">
                  <c:v>KNX</c:v>
                </c:pt>
                <c:pt idx="10">
                  <c:v>CAN</c:v>
                </c:pt>
                <c:pt idx="11">
                  <c:v>Common Industrial Protocol (EtherNet/IP, ControlNet, DeviceNet)</c:v>
                </c:pt>
                <c:pt idx="12">
                  <c:v>Don't Know</c:v>
                </c:pt>
                <c:pt idx="13">
                  <c:v>Modbus</c:v>
                </c:pt>
                <c:pt idx="14">
                  <c:v>None</c:v>
                </c:pt>
              </c:strCache>
            </c:strRef>
          </c:cat>
          <c:val>
            <c:numRef>
              <c:f>Sheet1!$B$2:$B$16</c:f>
              <c:numCache>
                <c:formatCode>0.0%</c:formatCode>
                <c:ptCount val="15"/>
                <c:pt idx="0">
                  <c:v>8.0000000000000002E-3</c:v>
                </c:pt>
                <c:pt idx="1">
                  <c:v>1.1000000000000001E-2</c:v>
                </c:pt>
                <c:pt idx="2">
                  <c:v>2.3E-2</c:v>
                </c:pt>
                <c:pt idx="3">
                  <c:v>2.6000000000000002E-2</c:v>
                </c:pt>
                <c:pt idx="4">
                  <c:v>3.4000000000000002E-2</c:v>
                </c:pt>
                <c:pt idx="5">
                  <c:v>3.7999999999999999E-2</c:v>
                </c:pt>
                <c:pt idx="6">
                  <c:v>5.2999999999999999E-2</c:v>
                </c:pt>
                <c:pt idx="7">
                  <c:v>5.7000000000000002E-2</c:v>
                </c:pt>
                <c:pt idx="8">
                  <c:v>6.8000000000000005E-2</c:v>
                </c:pt>
                <c:pt idx="9">
                  <c:v>7.4999999999999997E-2</c:v>
                </c:pt>
                <c:pt idx="10">
                  <c:v>0.2</c:v>
                </c:pt>
                <c:pt idx="11">
                  <c:v>0.21899999999999997</c:v>
                </c:pt>
                <c:pt idx="12">
                  <c:v>0.23</c:v>
                </c:pt>
                <c:pt idx="13">
                  <c:v>0.23800000000000002</c:v>
                </c:pt>
                <c:pt idx="14">
                  <c:v>0.24199999999999999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5C-4E41-80E3-A986F509DF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40"/>
        <c:axId val="325371744"/>
        <c:axId val="325372136"/>
      </c:barChart>
      <c:catAx>
        <c:axId val="3253717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372136"/>
        <c:crosses val="autoZero"/>
        <c:auto val="1"/>
        <c:lblAlgn val="ctr"/>
        <c:lblOffset val="100"/>
        <c:noMultiLvlLbl val="0"/>
      </c:catAx>
      <c:valAx>
        <c:axId val="3253721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371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2B48F5-BACC-47D6-A0F7-82FBF9C6BC85}" type="datetimeFigureOut">
              <a:rPr lang="en-US"/>
              <a:t>7/4/2017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ACAF8E-318A-4EFE-8633-D9E72ABCE0E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065597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1CD00-5424-4675-AB18-2C419B060449}" type="datetimeFigureOut">
              <a:rPr lang="en-US"/>
              <a:t>7/4/2017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E2CF44-2B13-41B4-A334-1CDF534EEBB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5385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3128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296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5953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he-IL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6879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he-IL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7511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95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5827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9314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0531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8585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4167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5662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0519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1354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7524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1060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r" rtl="1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311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0025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4968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941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gray">
          <a:xfrm>
            <a:off x="0" y="2825016"/>
            <a:ext cx="12188952" cy="3180930"/>
          </a:xfrm>
          <a:prstGeom prst="rect">
            <a:avLst/>
          </a:prstGeom>
          <a:solidFill>
            <a:schemeClr val="bg1">
              <a:lumMod val="85000"/>
              <a:lumOff val="1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 userDrawn="1"/>
        </p:nvSpPr>
        <p:spPr bwMode="black">
          <a:xfrm>
            <a:off x="0" y="3075709"/>
            <a:ext cx="12188952" cy="2639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white">
          <a:xfrm>
            <a:off x="1066800" y="3165763"/>
            <a:ext cx="10058400" cy="1711037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white">
          <a:xfrm>
            <a:off x="1066800" y="4953000"/>
            <a:ext cx="10058400" cy="6858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7/4/2017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828800"/>
            <a:ext cx="9144000" cy="2743200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4589463"/>
            <a:ext cx="9144000" cy="15065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0" y="1825625"/>
            <a:ext cx="4343400" cy="42703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825625"/>
            <a:ext cx="4343400" cy="42703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7/4/2017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7048" y="1828800"/>
            <a:ext cx="4343400" cy="6858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7048" y="2514600"/>
            <a:ext cx="4343400" cy="35814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7648" y="1828800"/>
            <a:ext cx="4343400" cy="6858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7648" y="2514600"/>
            <a:ext cx="4343400" cy="35814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7/4/2017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7/4/2017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7/4/2017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2587" y="1600200"/>
            <a:ext cx="3122613" cy="1828800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0412" y="762000"/>
            <a:ext cx="6400800" cy="5334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01039" y="3429000"/>
            <a:ext cx="3124161" cy="18288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7/4/2017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97952" y="1600200"/>
            <a:ext cx="3127248" cy="1828800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81251" y="777240"/>
            <a:ext cx="6400800" cy="5303520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97952" y="3429000"/>
            <a:ext cx="3127248" cy="18288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Rectangle 7" descr="An empty placeholder to add an image. Click on the placeholder and select the image that you wish to add."/>
          <p:cNvSpPr/>
          <p:nvPr userDrawn="1"/>
        </p:nvSpPr>
        <p:spPr bwMode="blackWhite">
          <a:xfrm>
            <a:off x="644091" y="640080"/>
            <a:ext cx="6675120" cy="5577840"/>
          </a:xfrm>
          <a:prstGeom prst="rect">
            <a:avLst/>
          </a:prstGeom>
          <a:solidFill>
            <a:srgbClr val="000000"/>
          </a:solidFill>
          <a:ln w="101600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7/4/2017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7/4/2017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57199"/>
            <a:ext cx="1943100" cy="56388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0" y="457199"/>
            <a:ext cx="7048500" cy="56388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7/4/2017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1828800"/>
            <a:ext cx="91440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0" y="6362700"/>
            <a:ext cx="6881553" cy="257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10600" y="6362700"/>
            <a:ext cx="990600" cy="257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85000"/>
                  </a:schemeClr>
                </a:solidFill>
              </a:defRPr>
            </a:lvl1pPr>
          </a:lstStyle>
          <a:p>
            <a:fld id="{37CC0096-1860-4642-9CD2-0079EA5E7CD1}" type="datetimeFigureOut">
              <a:rPr lang="en-US" smtClean="0"/>
              <a:pPr/>
              <a:t>7/4/2017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9800" y="6362700"/>
            <a:ext cx="838200" cy="257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85000"/>
                  </a:schemeClr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15087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3172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6060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rbes.com/sites/jacobmorgan/2014/05/13/simple-explanation-internet-things-that-anyone-can-understand/#6107b3241d09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lideshare.net/IanSkerrett/iot-developer-survey-2015?from_action=save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ddit.com/r/controllablewebcams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ophos.com/en-us/medialibrary/PDFs/technical-papers/sophoslabs-2017-malware-forecast-report.pdf?la=en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github.com/jgamblin/Mirai-Source-Code/blob/6a5941be681b839eeff8ece1de8b245bcd5ffb02/mirai/bot/scanner.c" TargetMode="External"/><Relationship Id="rId4" Type="http://schemas.openxmlformats.org/officeDocument/2006/relationships/hyperlink" Target="https://hackforums.net/showthread.php?tid=5420472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ics-cert.us-cert.gov/advisories/ICSA-15-342-01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register.co.uk/2017/04/07/amnesia_iot_botnet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ntestpartners.com/security-blog/hacking-defcon-23s-iot-village-samsung-fridge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blog.sec-consult.com/2015/11/house-of-keys-industry-wide-https.html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thub.com/matrixssl/matrixssl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xan.com/wp-content/uploads/2017/01/2017_Security_IoT_Mobile_Study.pdf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wsecure.com/blog/2016/01/05/insecurity-cameras-and-mobile-apps-surveillance-or-exposure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937163"/>
            <a:ext cx="10058400" cy="1711037"/>
          </a:xfrm>
        </p:spPr>
        <p:txBody>
          <a:bodyPr/>
          <a:lstStyle/>
          <a:p>
            <a:r>
              <a:rPr lang="en-US" dirty="0"/>
              <a:t>IOT – The hidden exploits you should know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/>
              <a:t>CSC CISO Conference July 2017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2453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whoami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Security researcher</a:t>
            </a:r>
          </a:p>
          <a:p>
            <a:r>
              <a:rPr lang="en-US" dirty="0">
                <a:latin typeface="+mj-lt"/>
              </a:rPr>
              <a:t>Network analyst</a:t>
            </a:r>
          </a:p>
          <a:p>
            <a:r>
              <a:rPr lang="en-US" dirty="0">
                <a:latin typeface="+mj-lt"/>
              </a:rPr>
              <a:t>8200 alumnus</a:t>
            </a:r>
          </a:p>
          <a:p>
            <a:r>
              <a:rPr lang="en-US" dirty="0">
                <a:latin typeface="+mj-lt"/>
              </a:rPr>
              <a:t>Developer (Python, Go, C/C++, Java)</a:t>
            </a:r>
          </a:p>
          <a:p>
            <a:r>
              <a:rPr lang="en-US" dirty="0">
                <a:latin typeface="+mj-lt"/>
              </a:rPr>
              <a:t>Reversing android applications for fun</a:t>
            </a:r>
          </a:p>
          <a:p>
            <a:r>
              <a:rPr lang="en-US" dirty="0">
                <a:latin typeface="+mj-lt"/>
              </a:rPr>
              <a:t>Full time nerd</a:t>
            </a:r>
          </a:p>
          <a:p>
            <a:pPr marL="0" indent="0">
              <a:buNone/>
            </a:pP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42826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14D3C-E19C-4FA5-92FF-A5BECF043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Internet Of Things?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25076C-8DE7-4957-9015-F28B304954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“Simply put, this is the concept of basically connecting any device with an on and off switch to the Internet (and/or to each other)”</a:t>
            </a:r>
          </a:p>
          <a:p>
            <a:pPr lvl="1"/>
            <a:r>
              <a:rPr lang="en-US" dirty="0">
                <a:latin typeface="+mj-lt"/>
                <a:hlinkClick r:id="rId3"/>
              </a:rPr>
              <a:t>A Simple Explanation Of 'The Internet Of Things’</a:t>
            </a:r>
            <a:endParaRPr lang="en-US" dirty="0">
              <a:latin typeface="+mj-lt"/>
            </a:endParaRPr>
          </a:p>
          <a:p>
            <a:endParaRPr lang="en-US" dirty="0">
              <a:latin typeface="+mj-lt"/>
            </a:endParaRPr>
          </a:p>
          <a:p>
            <a:r>
              <a:rPr lang="en-US" dirty="0">
                <a:latin typeface="+mj-lt"/>
              </a:rPr>
              <a:t>So, ANYTHING can be IOT?</a:t>
            </a:r>
          </a:p>
          <a:p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32905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29C12-AE82-4F7B-B6F1-0CC3BB862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 to arms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4EB49C9-3434-428A-A163-3CC4F07ABA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932432"/>
            <a:ext cx="7315200" cy="4096512"/>
          </a:xfrm>
        </p:spPr>
      </p:pic>
    </p:spTree>
    <p:extLst>
      <p:ext uri="{BB962C8B-B14F-4D97-AF65-F5344CB8AC3E}">
        <p14:creationId xmlns:p14="http://schemas.microsoft.com/office/powerpoint/2010/main" val="1898269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572A1-37B8-47B1-8D16-75DE3B278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Concerns</a:t>
            </a:r>
          </a:p>
        </p:txBody>
      </p:sp>
      <p:graphicFrame>
        <p:nvGraphicFramePr>
          <p:cNvPr id="4" name="Content Placeholder 6">
            <a:extLst>
              <a:ext uri="{FF2B5EF4-FFF2-40B4-BE49-F238E27FC236}">
                <a16:creationId xmlns:a16="http://schemas.microsoft.com/office/drawing/2014/main" id="{8599643D-C143-46DA-95B8-937FDFEE60B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524000" y="1828800"/>
          <a:ext cx="91440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5FA6FC1-E387-4559-B1EC-BD1B3A092A94}"/>
              </a:ext>
            </a:extLst>
          </p:cNvPr>
          <p:cNvSpPr txBox="1"/>
          <p:nvPr/>
        </p:nvSpPr>
        <p:spPr>
          <a:xfrm>
            <a:off x="304800" y="5975588"/>
            <a:ext cx="5503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According to </a:t>
            </a:r>
            <a:r>
              <a:rPr lang="en-US" dirty="0">
                <a:latin typeface="+mj-lt"/>
                <a:hlinkClick r:id="rId4"/>
              </a:rPr>
              <a:t>IOT system developers survey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02095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5A93C-CB19-4B7B-AACE-7480F47F9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Attack Surfaces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C479A-85B1-4293-921B-5F62374433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Default passwords</a:t>
            </a:r>
          </a:p>
          <a:p>
            <a:r>
              <a:rPr lang="en-US" dirty="0">
                <a:latin typeface="+mj-lt"/>
              </a:rPr>
              <a:t>Well known </a:t>
            </a:r>
            <a:r>
              <a:rPr lang="en-US" dirty="0" err="1">
                <a:latin typeface="+mj-lt"/>
              </a:rPr>
              <a:t>webapp</a:t>
            </a:r>
            <a:r>
              <a:rPr lang="en-US" dirty="0">
                <a:latin typeface="+mj-lt"/>
              </a:rPr>
              <a:t> vulnerabilities (</a:t>
            </a:r>
            <a:r>
              <a:rPr lang="en-US" dirty="0" err="1">
                <a:latin typeface="+mj-lt"/>
              </a:rPr>
              <a:t>SQLi</a:t>
            </a:r>
            <a:r>
              <a:rPr lang="en-US" dirty="0">
                <a:latin typeface="+mj-lt"/>
              </a:rPr>
              <a:t>, XSS, CSRF)</a:t>
            </a:r>
          </a:p>
          <a:p>
            <a:r>
              <a:rPr lang="en-US" dirty="0">
                <a:latin typeface="+mj-lt"/>
              </a:rPr>
              <a:t>Unpatched vulnerabilities</a:t>
            </a:r>
          </a:p>
          <a:p>
            <a:r>
              <a:rPr lang="en-US" dirty="0">
                <a:latin typeface="+mj-lt"/>
              </a:rPr>
              <a:t>Unsecure connections</a:t>
            </a:r>
          </a:p>
          <a:p>
            <a:r>
              <a:rPr lang="en-US" dirty="0">
                <a:latin typeface="+mj-lt"/>
              </a:rPr>
              <a:t>Encryption done wrong</a:t>
            </a:r>
          </a:p>
          <a:p>
            <a:r>
              <a:rPr lang="en-US" dirty="0">
                <a:latin typeface="+mj-lt"/>
              </a:rPr>
              <a:t>Mobile applications</a:t>
            </a:r>
          </a:p>
        </p:txBody>
      </p:sp>
    </p:spTree>
    <p:extLst>
      <p:ext uri="{BB962C8B-B14F-4D97-AF65-F5344CB8AC3E}">
        <p14:creationId xmlns:p14="http://schemas.microsoft.com/office/powerpoint/2010/main" val="340165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7973A-47B4-4AD0-8732-D57BDCD06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413657"/>
            <a:ext cx="9144000" cy="1143000"/>
          </a:xfrm>
        </p:spPr>
        <p:txBody>
          <a:bodyPr/>
          <a:lstStyle/>
          <a:p>
            <a:r>
              <a:rPr lang="en-US" dirty="0"/>
              <a:t>Case studies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48F20-F37F-40A7-9591-DFF3654F2F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Default passwords == gold mine</a:t>
            </a:r>
          </a:p>
          <a:p>
            <a:r>
              <a:rPr lang="en-US" dirty="0">
                <a:latin typeface="+mj-lt"/>
              </a:rPr>
              <a:t>Easiest solution in IOT hacking</a:t>
            </a:r>
          </a:p>
          <a:p>
            <a:r>
              <a:rPr lang="en-US" dirty="0">
                <a:latin typeface="+mj-lt"/>
              </a:rPr>
              <a:t>Works most of the times</a:t>
            </a:r>
          </a:p>
          <a:p>
            <a:r>
              <a:rPr lang="en-US" dirty="0">
                <a:latin typeface="+mj-lt"/>
              </a:rPr>
              <a:t>Default passwords exist for all devices on google</a:t>
            </a:r>
          </a:p>
          <a:p>
            <a:r>
              <a:rPr lang="en-US" dirty="0">
                <a:latin typeface="+mj-lt"/>
              </a:rPr>
              <a:t>Examples?</a:t>
            </a:r>
          </a:p>
          <a:p>
            <a:pPr lvl="1"/>
            <a:r>
              <a:rPr lang="en-US" dirty="0">
                <a:hlinkClick r:id="rId3"/>
              </a:rPr>
              <a:t>https://www.reddit.com/r/controllablewebcams/</a:t>
            </a:r>
            <a:endParaRPr lang="en-US" dirty="0">
              <a:latin typeface="+mj-lt"/>
            </a:endParaRPr>
          </a:p>
          <a:p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3856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1F2A6-0A70-4291-9D90-E4C620CD4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EAFD9A-81D3-4293-9D2F-3DAB0B5B1D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10ECBC-28A9-4F28-9E8B-E5FE05F22C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1055"/>
            <a:ext cx="12192000" cy="5795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535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75CE5-6219-4826-B990-472FEB893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6BB28-361F-4C31-A0DF-E13F1DAEDE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56CBC1-AEBE-49BC-A1FA-28C0E6824B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0742"/>
            <a:ext cx="12192000" cy="5876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116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6D0F4-04F5-4F5A-AAF0-BC23877E9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D52F3-919C-4579-815E-221EDD9FDC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Some of the most popular malwares use default passwords as infection techniques</a:t>
            </a:r>
          </a:p>
          <a:p>
            <a:r>
              <a:rPr lang="en-US" dirty="0">
                <a:latin typeface="+mj-lt"/>
              </a:rPr>
              <a:t>Some numbers: (by Sophos labs </a:t>
            </a:r>
            <a:r>
              <a:rPr lang="en-US" dirty="0">
                <a:latin typeface="+mj-lt"/>
                <a:hlinkClick r:id="rId3"/>
              </a:rPr>
              <a:t>malware report</a:t>
            </a:r>
            <a:r>
              <a:rPr lang="en-US" dirty="0">
                <a:latin typeface="+mj-lt"/>
              </a:rPr>
              <a:t>, 2017)</a:t>
            </a:r>
          </a:p>
          <a:p>
            <a:pPr lvl="1"/>
            <a:r>
              <a:rPr lang="en-US" dirty="0">
                <a:latin typeface="+mj-lt"/>
                <a:hlinkClick r:id="rId4"/>
              </a:rPr>
              <a:t>Mirai blogpost</a:t>
            </a:r>
            <a:endParaRPr lang="en-US" dirty="0">
              <a:latin typeface="+mj-lt"/>
            </a:endParaRPr>
          </a:p>
          <a:p>
            <a:pPr lvl="1"/>
            <a:r>
              <a:rPr lang="en-US" dirty="0">
                <a:solidFill>
                  <a:schemeClr val="tx1"/>
                </a:solidFill>
                <a:latin typeface="+mj-lt"/>
                <a:hlinkClick r:id="rId5"/>
              </a:rPr>
              <a:t>Mirai scanner module sources</a:t>
            </a:r>
            <a:endParaRPr lang="en-US" dirty="0">
              <a:solidFill>
                <a:schemeClr val="tx1"/>
              </a:solidFill>
              <a:latin typeface="+mj-lt"/>
            </a:endParaRPr>
          </a:p>
          <a:p>
            <a:pPr lvl="1"/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4001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ECD8E-2882-4220-9863-1286F3EC4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312805-D1F6-4EA7-8BB4-8CD5D9B3A3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C8C6CB-7E0F-4B0B-8C17-3034227940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82255"/>
            <a:ext cx="12192000" cy="5893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3159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5A76E-11C3-4F5D-8D60-39D9C6FDF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54BE2-B9FA-4DD3-BD41-E314F94FC2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Well known web application vulnerabilities</a:t>
            </a:r>
          </a:p>
          <a:p>
            <a:r>
              <a:rPr lang="en-US" dirty="0">
                <a:latin typeface="+mj-lt"/>
              </a:rPr>
              <a:t>One XSS to rule them all:</a:t>
            </a:r>
          </a:p>
          <a:p>
            <a:pPr lvl="1"/>
            <a:r>
              <a:rPr lang="en-US" dirty="0">
                <a:latin typeface="+mj-lt"/>
              </a:rPr>
              <a:t>XSS </a:t>
            </a:r>
            <a:r>
              <a:rPr lang="en-US" dirty="0" err="1">
                <a:latin typeface="+mj-lt"/>
              </a:rPr>
              <a:t>vuln</a:t>
            </a:r>
            <a:r>
              <a:rPr lang="en-US" dirty="0">
                <a:latin typeface="+mj-lt"/>
              </a:rPr>
              <a:t> found in XZERES wind turbine</a:t>
            </a:r>
          </a:p>
          <a:p>
            <a:pPr lvl="1"/>
            <a:r>
              <a:rPr lang="en-US" dirty="0">
                <a:latin typeface="+mj-lt"/>
              </a:rPr>
              <a:t>“The 442SR OS does not provide adequate input validation. This could allow malicious script to be injected into the program”</a:t>
            </a:r>
          </a:p>
          <a:p>
            <a:pPr lvl="1"/>
            <a:r>
              <a:rPr lang="en-US" dirty="0">
                <a:latin typeface="+mj-lt"/>
              </a:rPr>
              <a:t>“This exploit can cause a loss of power for all attached systems”</a:t>
            </a:r>
          </a:p>
          <a:p>
            <a:pPr lvl="1"/>
            <a:r>
              <a:rPr lang="en-US" dirty="0">
                <a:latin typeface="+mj-lt"/>
              </a:rPr>
              <a:t>Source: </a:t>
            </a:r>
            <a:r>
              <a:rPr lang="en-US" dirty="0">
                <a:latin typeface="+mj-lt"/>
                <a:hlinkClick r:id="rId3"/>
              </a:rPr>
              <a:t>ICS-CERT report</a:t>
            </a:r>
            <a:endParaRPr lang="en-US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B03B63-810A-4BAA-A5D2-3076C1CF55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1700" y="4925522"/>
            <a:ext cx="4229100" cy="11595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6D834F-6913-4782-8139-746DEACE5B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4267200"/>
            <a:ext cx="2438400" cy="2208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5919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D4A5D-0568-4EB5-8DCD-A6F8E32D9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936322-E439-429C-A9D5-0217E7CEBA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Hackers mutating malwares to abuse unpatched vulnerabilities</a:t>
            </a:r>
          </a:p>
          <a:p>
            <a:r>
              <a:rPr lang="en-US" dirty="0">
                <a:latin typeface="+mj-lt"/>
              </a:rPr>
              <a:t>Vendors pass on patching</a:t>
            </a:r>
          </a:p>
          <a:p>
            <a:r>
              <a:rPr lang="en-US" dirty="0">
                <a:latin typeface="+mj-lt"/>
              </a:rPr>
              <a:t>Sometimes, patches just cant be deployed</a:t>
            </a:r>
          </a:p>
          <a:p>
            <a:pPr lvl="1"/>
            <a:r>
              <a:rPr lang="en-US" dirty="0">
                <a:latin typeface="+mj-lt"/>
              </a:rPr>
              <a:t>Update mechanism not implemented</a:t>
            </a:r>
          </a:p>
          <a:p>
            <a:pPr lvl="1"/>
            <a:r>
              <a:rPr lang="en-US" dirty="0">
                <a:latin typeface="+mj-lt"/>
              </a:rPr>
              <a:t>IOT systems may be disconnected (no internet connection)</a:t>
            </a:r>
          </a:p>
          <a:p>
            <a:r>
              <a:rPr lang="en-US" dirty="0">
                <a:latin typeface="+mj-lt"/>
              </a:rPr>
              <a:t>Tsunami/Amnesia</a:t>
            </a:r>
          </a:p>
          <a:p>
            <a:pPr lvl="1"/>
            <a:r>
              <a:rPr lang="en-US" dirty="0">
                <a:latin typeface="+mj-lt"/>
                <a:hlinkClick r:id="rId3"/>
              </a:rPr>
              <a:t>Source</a:t>
            </a:r>
            <a:endParaRPr lang="en-US" dirty="0">
              <a:latin typeface="+mj-lt"/>
            </a:endParaRPr>
          </a:p>
          <a:p>
            <a:pPr lvl="1"/>
            <a:endParaRPr lang="en-US" dirty="0">
              <a:latin typeface="+mj-lt"/>
            </a:endParaRPr>
          </a:p>
          <a:p>
            <a:pPr lvl="1"/>
            <a:endParaRPr lang="en-US" dirty="0">
              <a:latin typeface="+mj-lt"/>
            </a:endParaRPr>
          </a:p>
          <a:p>
            <a:pPr lvl="1"/>
            <a:endParaRPr lang="en-US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9A4F36-2F5A-4291-B096-BFEF56E9DC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5200" y="4572000"/>
            <a:ext cx="7924800" cy="1909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8594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44DA4-B7AB-4772-8688-29CCB6DA0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1C4041-1AB3-45DF-B16D-C9C5F77C6B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Unsecure communications via unsigned connections</a:t>
            </a:r>
          </a:p>
          <a:p>
            <a:r>
              <a:rPr lang="en-US" dirty="0">
                <a:latin typeface="+mj-lt"/>
              </a:rPr>
              <a:t>Some IOT products lack certificate verification</a:t>
            </a:r>
          </a:p>
          <a:p>
            <a:r>
              <a:rPr lang="en-US" dirty="0">
                <a:latin typeface="+mj-lt"/>
              </a:rPr>
              <a:t>  Samsung fridge SSL fail</a:t>
            </a:r>
          </a:p>
          <a:p>
            <a:pPr lvl="1"/>
            <a:r>
              <a:rPr lang="en-US" dirty="0">
                <a:latin typeface="+mj-lt"/>
              </a:rPr>
              <a:t>“Whilst the fridge implements SSL, it FAILS to validate SSL certificates …… This includes those made to Google’s servers to download Gmail calendar information for the on-screen display”</a:t>
            </a:r>
          </a:p>
          <a:p>
            <a:pPr lvl="1"/>
            <a:r>
              <a:rPr lang="en-US" dirty="0">
                <a:latin typeface="+mj-lt"/>
              </a:rPr>
              <a:t>Gmail hacking through FRIDGES</a:t>
            </a:r>
          </a:p>
          <a:p>
            <a:pPr lvl="1"/>
            <a:r>
              <a:rPr lang="en-GB" dirty="0">
                <a:latin typeface="+mj-lt"/>
                <a:hlinkClick r:id="rId3"/>
              </a:rPr>
              <a:t>Source</a:t>
            </a:r>
            <a:endParaRPr lang="en-US" dirty="0">
              <a:latin typeface="+mj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A318E0-F456-444E-88AC-D5E08F954A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4413326"/>
            <a:ext cx="3825005" cy="2216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9202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B9513-B077-4C24-8F6E-BE7620BFD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992F32-552B-4370-92B1-DEE422B2FC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3E7D3D-D5CF-447D-B911-232267064A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14254"/>
            <a:ext cx="12192000" cy="3829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0784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2D082-E195-417D-B4AA-BF730F352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671C24-2CE5-440E-956C-D62B5485D9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Vendors embed keys inside IOT firmware</a:t>
            </a:r>
          </a:p>
          <a:p>
            <a:r>
              <a:rPr lang="en-US" dirty="0">
                <a:latin typeface="+mj-lt"/>
              </a:rPr>
              <a:t>Vendors tend to reuse keys and share with others</a:t>
            </a:r>
          </a:p>
          <a:p>
            <a:r>
              <a:rPr lang="en-US" dirty="0">
                <a:latin typeface="+mj-lt"/>
              </a:rPr>
              <a:t>According to a </a:t>
            </a:r>
            <a:r>
              <a:rPr lang="en-US" dirty="0">
                <a:latin typeface="+mj-lt"/>
                <a:hlinkClick r:id="rId3"/>
              </a:rPr>
              <a:t>research</a:t>
            </a:r>
            <a:r>
              <a:rPr lang="en-US" dirty="0">
                <a:latin typeface="+mj-lt"/>
              </a:rPr>
              <a:t> done in 2015:</a:t>
            </a:r>
          </a:p>
          <a:p>
            <a:pPr lvl="1"/>
            <a:r>
              <a:rPr lang="en-US" dirty="0">
                <a:latin typeface="+mj-lt"/>
              </a:rPr>
              <a:t>4,000 IOT devices checked</a:t>
            </a:r>
          </a:p>
          <a:p>
            <a:pPr lvl="1"/>
            <a:r>
              <a:rPr lang="en-US" dirty="0">
                <a:latin typeface="+mj-lt"/>
              </a:rPr>
              <a:t>70 Hardware makers reuse certificates and keys</a:t>
            </a:r>
          </a:p>
          <a:p>
            <a:pPr lvl="1"/>
            <a:r>
              <a:rPr lang="en-US" dirty="0">
                <a:latin typeface="+mj-lt"/>
              </a:rPr>
              <a:t>Potentially millions of devices exposed to tapping</a:t>
            </a:r>
          </a:p>
          <a:p>
            <a:pPr lvl="1"/>
            <a:r>
              <a:rPr lang="en-US" dirty="0">
                <a:latin typeface="+mj-lt"/>
              </a:rPr>
              <a:t>Chipmakers give developers a developing kit including default certificates</a:t>
            </a:r>
          </a:p>
          <a:p>
            <a:pPr lvl="1"/>
            <a:endParaRPr lang="en-US" dirty="0">
              <a:latin typeface="+mj-lt"/>
            </a:endParaRPr>
          </a:p>
          <a:p>
            <a:r>
              <a:rPr lang="en-US" dirty="0">
                <a:latin typeface="+mj-lt"/>
                <a:hlinkClick r:id="rId4"/>
              </a:rPr>
              <a:t>MatrixSSL default keys</a:t>
            </a:r>
            <a:endParaRPr lang="en-US" dirty="0">
              <a:latin typeface="+mj-lt"/>
            </a:endParaRPr>
          </a:p>
          <a:p>
            <a:pPr marL="365760" lvl="1" indent="0">
              <a:buNone/>
            </a:pP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303586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0A77D-3FE0-4C1F-9409-AA4A79A2C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9B2D61-A582-491F-8E0D-56EEB3F640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2B476B-65BC-4E4E-BDCB-F67AE2E5F3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" y="2209800"/>
            <a:ext cx="1170432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5069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3F7E6-84CE-47BB-806A-EC7B5C33F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ED00E6-4729-43BB-BA5D-9944392D17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Mobile application endpoint for IOT products</a:t>
            </a:r>
          </a:p>
          <a:p>
            <a:r>
              <a:rPr lang="en-US" dirty="0" err="1">
                <a:latin typeface="+mj-lt"/>
              </a:rPr>
              <a:t>Accodring</a:t>
            </a:r>
            <a:r>
              <a:rPr lang="en-US" dirty="0">
                <a:latin typeface="+mj-lt"/>
              </a:rPr>
              <a:t> to a </a:t>
            </a:r>
            <a:r>
              <a:rPr lang="en-US" dirty="0">
                <a:latin typeface="+mj-lt"/>
                <a:hlinkClick r:id="rId3"/>
              </a:rPr>
              <a:t>study</a:t>
            </a:r>
            <a:r>
              <a:rPr lang="en-US" dirty="0">
                <a:latin typeface="+mj-lt"/>
              </a:rPr>
              <a:t> done on IOT application security:</a:t>
            </a:r>
          </a:p>
          <a:p>
            <a:pPr lvl="1"/>
            <a:r>
              <a:rPr lang="en-US" dirty="0">
                <a:latin typeface="+mj-lt"/>
              </a:rPr>
              <a:t>“On average only 29 percent of mobile apps and 20 percent of IoT apps are tested for vulnerabilities”</a:t>
            </a:r>
          </a:p>
          <a:p>
            <a:pPr lvl="1"/>
            <a:r>
              <a:rPr lang="en-US" dirty="0">
                <a:latin typeface="+mj-lt"/>
              </a:rPr>
              <a:t>“39 percent of respondents say mobile apps are tested in production”</a:t>
            </a:r>
          </a:p>
          <a:p>
            <a:pPr lvl="1"/>
            <a:r>
              <a:rPr lang="en-US" dirty="0">
                <a:latin typeface="+mj-lt"/>
              </a:rPr>
              <a:t>“Sixty-nine percent of respondents say pressure on the development team is why mobile apps contain vulnerable code”</a:t>
            </a:r>
          </a:p>
        </p:txBody>
      </p:sp>
    </p:spTree>
    <p:extLst>
      <p:ext uri="{BB962C8B-B14F-4D97-AF65-F5344CB8AC3E}">
        <p14:creationId xmlns:p14="http://schemas.microsoft.com/office/powerpoint/2010/main" val="28919693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84D1D-FD1C-43F4-B54B-C7612C79A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638BF-7197-4B51-B15E-DFC0C41C8E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latin typeface="+mj-lt"/>
              </a:rPr>
              <a:t>Mobile apps contain all the regular stuff:</a:t>
            </a:r>
          </a:p>
          <a:p>
            <a:r>
              <a:rPr lang="en-US" dirty="0">
                <a:latin typeface="+mj-lt"/>
              </a:rPr>
              <a:t>Vimtec application vulnerabilities:</a:t>
            </a:r>
          </a:p>
          <a:p>
            <a:pPr lvl="1"/>
            <a:r>
              <a:rPr lang="en-US" dirty="0">
                <a:latin typeface="+mj-lt"/>
              </a:rPr>
              <a:t>Login credentials are sent as plaintext</a:t>
            </a:r>
          </a:p>
          <a:p>
            <a:pPr lvl="1"/>
            <a:r>
              <a:rPr lang="en-US" dirty="0">
                <a:latin typeface="+mj-lt"/>
              </a:rPr>
              <a:t>Application broadcasting WPA2 WIFI key in plaintext</a:t>
            </a:r>
          </a:p>
          <a:p>
            <a:r>
              <a:rPr lang="en-US" dirty="0" err="1">
                <a:latin typeface="+mj-lt"/>
              </a:rPr>
              <a:t>Zmodo</a:t>
            </a:r>
            <a:r>
              <a:rPr lang="en-US" dirty="0">
                <a:latin typeface="+mj-lt"/>
              </a:rPr>
              <a:t> application vulnerabilities:</a:t>
            </a:r>
          </a:p>
          <a:p>
            <a:pPr lvl="1"/>
            <a:r>
              <a:rPr lang="en-US" dirty="0">
                <a:latin typeface="+mj-lt"/>
              </a:rPr>
              <a:t>Same stuff, almost all is plaintext</a:t>
            </a:r>
          </a:p>
          <a:p>
            <a:pPr lvl="1"/>
            <a:r>
              <a:rPr lang="en-US" dirty="0">
                <a:latin typeface="+mj-lt"/>
              </a:rPr>
              <a:t>Sending screenshots of the app over HTTP to back-end servers</a:t>
            </a:r>
          </a:p>
          <a:p>
            <a:pPr lvl="1"/>
            <a:r>
              <a:rPr lang="en-US" dirty="0">
                <a:latin typeface="+mj-lt"/>
              </a:rPr>
              <a:t>Sensitive data is left on device for anyone to grab</a:t>
            </a:r>
          </a:p>
          <a:p>
            <a:r>
              <a:rPr lang="en-US" dirty="0" err="1">
                <a:latin typeface="+mj-lt"/>
              </a:rPr>
              <a:t>LaView</a:t>
            </a:r>
            <a:r>
              <a:rPr lang="en-US" dirty="0">
                <a:latin typeface="+mj-lt"/>
              </a:rPr>
              <a:t> application vulnerabilities:</a:t>
            </a:r>
          </a:p>
          <a:p>
            <a:pPr lvl="1"/>
            <a:r>
              <a:rPr lang="en-US" dirty="0">
                <a:latin typeface="+mj-lt"/>
              </a:rPr>
              <a:t>SSL is on (finally!), but with no verification</a:t>
            </a:r>
          </a:p>
          <a:p>
            <a:r>
              <a:rPr lang="en-US" dirty="0">
                <a:latin typeface="+mj-lt"/>
              </a:rPr>
              <a:t>According to </a:t>
            </a:r>
            <a:r>
              <a:rPr lang="en-US" dirty="0">
                <a:latin typeface="+mj-lt"/>
                <a:hlinkClick r:id="rId3"/>
              </a:rPr>
              <a:t>NowSecure research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181216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73EE0-ECC7-4313-B1A5-83FFD077A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practices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190272-8339-4089-A120-4A9F3DD343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Be a smart consumer!</a:t>
            </a:r>
          </a:p>
          <a:p>
            <a:pPr lvl="1"/>
            <a:r>
              <a:rPr lang="en-US" dirty="0">
                <a:latin typeface="+mj-lt"/>
              </a:rPr>
              <a:t>Bigger vendors tend to test more</a:t>
            </a:r>
          </a:p>
          <a:p>
            <a:pPr lvl="1"/>
            <a:r>
              <a:rPr lang="en-US" dirty="0">
                <a:latin typeface="+mj-lt"/>
              </a:rPr>
              <a:t>When deploying, remember to </a:t>
            </a:r>
            <a:r>
              <a:rPr lang="en-US" b="1" u="sng" dirty="0">
                <a:latin typeface="+mj-lt"/>
              </a:rPr>
              <a:t>change the default password</a:t>
            </a:r>
          </a:p>
          <a:p>
            <a:pPr lvl="1"/>
            <a:r>
              <a:rPr lang="en-US" dirty="0">
                <a:latin typeface="+mj-lt"/>
              </a:rPr>
              <a:t>Manually check for updates if available on product web application</a:t>
            </a:r>
          </a:p>
          <a:p>
            <a:r>
              <a:rPr lang="en-US" dirty="0">
                <a:latin typeface="+mj-lt"/>
              </a:rPr>
              <a:t>Never be apathetic to cyber security</a:t>
            </a:r>
          </a:p>
          <a:p>
            <a:pPr lvl="1"/>
            <a:r>
              <a:rPr lang="en-US" dirty="0">
                <a:latin typeface="+mj-lt"/>
              </a:rPr>
              <a:t>IOT is inseparable from internet communications</a:t>
            </a:r>
          </a:p>
          <a:p>
            <a:pPr lvl="1"/>
            <a:r>
              <a:rPr lang="en-US" dirty="0">
                <a:latin typeface="+mj-lt"/>
              </a:rPr>
              <a:t>Keep that in mind! Always be aware of what you connect to IOT</a:t>
            </a:r>
          </a:p>
          <a:p>
            <a:pPr lvl="1"/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86777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69EA0-949E-4D86-82B8-6A46272CD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F139288-7BBC-4558-AF81-D0E269D459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122049"/>
            <a:ext cx="5181600" cy="6630692"/>
          </a:xfrm>
        </p:spPr>
      </p:pic>
    </p:spTree>
    <p:extLst>
      <p:ext uri="{BB962C8B-B14F-4D97-AF65-F5344CB8AC3E}">
        <p14:creationId xmlns:p14="http://schemas.microsoft.com/office/powerpoint/2010/main" val="19870470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A81ED-D495-4966-A2D0-2E0D7F1BC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Keep in touch!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43262E-4CCC-48CA-94F1-C98B3D56B2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846124"/>
            <a:ext cx="9144000" cy="4267200"/>
          </a:xfrm>
        </p:spPr>
        <p:txBody>
          <a:bodyPr>
            <a:normAutofit/>
          </a:bodyPr>
          <a:lstStyle/>
          <a:p>
            <a:pPr marL="365760" lvl="1" indent="0">
              <a:buNone/>
            </a:pPr>
            <a:r>
              <a:rPr lang="en-US" sz="4200" b="1" dirty="0"/>
              <a:t>	</a:t>
            </a:r>
            <a:r>
              <a:rPr lang="en-US" sz="4200" b="1" dirty="0">
                <a:latin typeface="+mj-lt"/>
              </a:rPr>
              <a:t>@0rka_</a:t>
            </a:r>
          </a:p>
          <a:p>
            <a:pPr marL="365760" lvl="1" indent="0">
              <a:buNone/>
            </a:pPr>
            <a:endParaRPr lang="en-US" sz="4200" b="1" dirty="0">
              <a:latin typeface="+mj-lt"/>
            </a:endParaRPr>
          </a:p>
          <a:p>
            <a:pPr marL="365760" lvl="1" indent="0">
              <a:buNone/>
            </a:pPr>
            <a:r>
              <a:rPr lang="en-US" sz="4200" b="1" dirty="0">
                <a:latin typeface="+mj-lt"/>
              </a:rPr>
              <a:t>	Oren Goldberg (</a:t>
            </a:r>
            <a:r>
              <a:rPr lang="en-US" sz="4200" b="1" dirty="0" err="1">
                <a:latin typeface="+mj-lt"/>
              </a:rPr>
              <a:t>orengoldb</a:t>
            </a:r>
            <a:r>
              <a:rPr lang="en-US" sz="4200" b="1" dirty="0">
                <a:latin typeface="+mj-lt"/>
              </a:rPr>
              <a:t>)</a:t>
            </a:r>
          </a:p>
          <a:p>
            <a:pPr marL="365760" lvl="1" indent="0">
              <a:buNone/>
            </a:pPr>
            <a:endParaRPr lang="en-US" sz="4200" b="1" dirty="0">
              <a:latin typeface="+mj-lt"/>
            </a:endParaRPr>
          </a:p>
          <a:p>
            <a:pPr marL="365760" lvl="1" indent="0">
              <a:buNone/>
            </a:pPr>
            <a:r>
              <a:rPr lang="en-US" sz="4200" b="1" dirty="0">
                <a:latin typeface="+mj-lt"/>
              </a:rPr>
              <a:t>	0rka</a:t>
            </a:r>
          </a:p>
          <a:p>
            <a:pPr marL="365760" lvl="1" indent="0">
              <a:buNone/>
            </a:pPr>
            <a:r>
              <a:rPr lang="en-US" sz="4200" b="1" dirty="0">
                <a:latin typeface="+mj-lt"/>
              </a:rPr>
              <a:t>			</a:t>
            </a:r>
            <a:r>
              <a:rPr lang="en-US" sz="4200" b="1" dirty="0"/>
              <a:t> orengoldb@gmail.com </a:t>
            </a:r>
            <a:endParaRPr lang="en-US" sz="4200" b="1" dirty="0">
              <a:latin typeface="+mj-l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9C01927-EB07-4A12-9A75-1F5B9C7E7D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314" y="1846124"/>
            <a:ext cx="795782" cy="64617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D6EBC0B-2A98-4596-B917-905DC8AF14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657" y="3179955"/>
            <a:ext cx="762000" cy="762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FD03F51-5422-4D75-90CB-3A482222924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293"/>
          <a:stretch/>
        </p:blipFill>
        <p:spPr>
          <a:xfrm>
            <a:off x="1428750" y="4375205"/>
            <a:ext cx="1020802" cy="1123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840762"/>
      </p:ext>
    </p:extLst>
  </p:cSld>
  <p:clrMapOvr>
    <a:masterClrMapping/>
  </p:clrMapOvr>
</p:sld>
</file>

<file path=ppt/theme/theme1.xml><?xml version="1.0" encoding="utf-8"?>
<a:theme xmlns:a="http://schemas.openxmlformats.org/drawingml/2006/main" name="Tech Computer 16x9">
  <a:themeElements>
    <a:clrScheme name="TechComputer">
      <a:dk1>
        <a:srgbClr val="000000"/>
      </a:dk1>
      <a:lt1>
        <a:sysClr val="window" lastClr="FFFFFF"/>
      </a:lt1>
      <a:dk2>
        <a:srgbClr val="4D4D4D"/>
      </a:dk2>
      <a:lt2>
        <a:srgbClr val="DDDDDD"/>
      </a:lt2>
      <a:accent1>
        <a:srgbClr val="92D050"/>
      </a:accent1>
      <a:accent2>
        <a:srgbClr val="F7C331"/>
      </a:accent2>
      <a:accent3>
        <a:srgbClr val="47B8C7"/>
      </a:accent3>
      <a:accent4>
        <a:srgbClr val="B074BA"/>
      </a:accent4>
      <a:accent5>
        <a:srgbClr val="F34D47"/>
      </a:accent5>
      <a:accent6>
        <a:srgbClr val="FA8F30"/>
      </a:accent6>
      <a:hlink>
        <a:srgbClr val="47B8C7"/>
      </a:hlink>
      <a:folHlink>
        <a:srgbClr val="969696"/>
      </a:folHlink>
    </a:clrScheme>
    <a:fontScheme name="Consolas-Candara">
      <a:majorFont>
        <a:latin typeface="Consolas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901026.potx" id="{468775DC-C458-452B-B494-CBFA066AAFA0}" vid="{10EEBE7C-0769-4F35-B6EB-5940E3BEB5F4}"/>
    </a:ext>
  </a:extLst>
</a:theme>
</file>

<file path=ppt/theme/theme2.xml><?xml version="1.0" encoding="utf-8"?>
<a:theme xmlns:a="http://schemas.openxmlformats.org/drawingml/2006/main" name="Office Theme">
  <a:themeElements>
    <a:clrScheme name="TechComputer">
      <a:dk1>
        <a:srgbClr val="000000"/>
      </a:dk1>
      <a:lt1>
        <a:sysClr val="window" lastClr="FFFFFF"/>
      </a:lt1>
      <a:dk2>
        <a:srgbClr val="4D4D4D"/>
      </a:dk2>
      <a:lt2>
        <a:srgbClr val="DDDDDD"/>
      </a:lt2>
      <a:accent1>
        <a:srgbClr val="92D050"/>
      </a:accent1>
      <a:accent2>
        <a:srgbClr val="F7C331"/>
      </a:accent2>
      <a:accent3>
        <a:srgbClr val="47B8C7"/>
      </a:accent3>
      <a:accent4>
        <a:srgbClr val="B074BA"/>
      </a:accent4>
      <a:accent5>
        <a:srgbClr val="F34D47"/>
      </a:accent5>
      <a:accent6>
        <a:srgbClr val="FA8F30"/>
      </a:accent6>
      <a:hlink>
        <a:srgbClr val="47B8C7"/>
      </a:hlink>
      <a:folHlink>
        <a:srgbClr val="969696"/>
      </a:folHlink>
    </a:clrScheme>
    <a:fontScheme name="Consolas-Candara">
      <a:majorFont>
        <a:latin typeface="Consolas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TechComputer">
      <a:dk1>
        <a:srgbClr val="000000"/>
      </a:dk1>
      <a:lt1>
        <a:sysClr val="window" lastClr="FFFFFF"/>
      </a:lt1>
      <a:dk2>
        <a:srgbClr val="4D4D4D"/>
      </a:dk2>
      <a:lt2>
        <a:srgbClr val="DDDDDD"/>
      </a:lt2>
      <a:accent1>
        <a:srgbClr val="92D050"/>
      </a:accent1>
      <a:accent2>
        <a:srgbClr val="F7C331"/>
      </a:accent2>
      <a:accent3>
        <a:srgbClr val="47B8C7"/>
      </a:accent3>
      <a:accent4>
        <a:srgbClr val="B074BA"/>
      </a:accent4>
      <a:accent5>
        <a:srgbClr val="F34D47"/>
      </a:accent5>
      <a:accent6>
        <a:srgbClr val="FA8F30"/>
      </a:accent6>
      <a:hlink>
        <a:srgbClr val="47B8C7"/>
      </a:hlink>
      <a:folHlink>
        <a:srgbClr val="969696"/>
      </a:folHlink>
    </a:clrScheme>
    <a:fontScheme name="Consolas-Candara">
      <a:majorFont>
        <a:latin typeface="Consolas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true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1566889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 xsi:nil="true"/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2012-05-23T08:44:00+00:00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2029-01-01T08:00:00+00:00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TP102901017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836753</LocLastLocAttemptVersionLookup>
    <IsSearchable xmlns="4873beb7-5857-4685-be1f-d57550cc96cc">true</IsSearchable>
    <TemplateTemplateType xmlns="4873beb7-5857-4685-be1f-d57550cc96cc">PowerPoint Design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REDMOND\v-anij</DisplayName>
        <AccountId>2469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15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46CFF6F-D9AA-4BC0-911A-0A135677191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4098515-0C12-46CF-BC7C-69B4A13CD5FA}">
  <ds:schemaRefs>
    <ds:schemaRef ds:uri="http://purl.org/dc/dcmitype/"/>
    <ds:schemaRef ds:uri="http://purl.org/dc/terms/"/>
    <ds:schemaRef ds:uri="http://purl.org/dc/elements/1.1/"/>
    <ds:schemaRef ds:uri="http://schemas.microsoft.com/office/2006/metadata/properties"/>
    <ds:schemaRef ds:uri="http://schemas.microsoft.com/office/2006/documentManagement/types"/>
    <ds:schemaRef ds:uri="4873beb7-5857-4685-be1f-d57550cc96cc"/>
    <ds:schemaRef ds:uri="http://schemas.openxmlformats.org/package/2006/metadata/core-properties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B5C6E15-39DC-470B-9445-F754B945802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Business technology circuit board design presentation (widescreen)</Template>
  <TotalTime>1341</TotalTime>
  <Words>637</Words>
  <Application>Microsoft Office PowerPoint</Application>
  <PresentationFormat>Widescreen</PresentationFormat>
  <Paragraphs>124</Paragraphs>
  <Slides>22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Candara</vt:lpstr>
      <vt:lpstr>Consolas</vt:lpstr>
      <vt:lpstr>Gisha</vt:lpstr>
      <vt:lpstr>Tech Computer 16x9</vt:lpstr>
      <vt:lpstr>IOT – The hidden exploits you should know</vt:lpstr>
      <vt:lpstr>whoami</vt:lpstr>
      <vt:lpstr>Internet Of Things?</vt:lpstr>
      <vt:lpstr>Call to arms</vt:lpstr>
      <vt:lpstr>Security Concerns</vt:lpstr>
      <vt:lpstr>Attack Surfaces</vt:lpstr>
      <vt:lpstr>Case studies</vt:lpstr>
      <vt:lpstr>PowerPoint Presentation</vt:lpstr>
      <vt:lpstr>PowerPoint Presentation</vt:lpstr>
      <vt:lpstr>Case studies</vt:lpstr>
      <vt:lpstr>PowerPoint Presentation</vt:lpstr>
      <vt:lpstr>Case studies</vt:lpstr>
      <vt:lpstr>Case studies</vt:lpstr>
      <vt:lpstr>Case studies</vt:lpstr>
      <vt:lpstr>PowerPoint Presentation</vt:lpstr>
      <vt:lpstr>Case studies</vt:lpstr>
      <vt:lpstr>PowerPoint Presentation</vt:lpstr>
      <vt:lpstr>Case studies</vt:lpstr>
      <vt:lpstr>Case studies</vt:lpstr>
      <vt:lpstr>Best practices</vt:lpstr>
      <vt:lpstr>PowerPoint Presentation</vt:lpstr>
      <vt:lpstr>Keep in touch!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IOT – The hidden exploits you should know</dc:title>
  <dc:creator>oren</dc:creator>
  <cp:lastModifiedBy>Oren</cp:lastModifiedBy>
  <cp:revision>53</cp:revision>
  <dcterms:created xsi:type="dcterms:W3CDTF">2017-06-12T16:56:17Z</dcterms:created>
  <dcterms:modified xsi:type="dcterms:W3CDTF">2017-07-04T09:52:42Z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