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8" r:id="rId2"/>
    <p:sldId id="279" r:id="rId3"/>
    <p:sldId id="288" r:id="rId4"/>
    <p:sldId id="267" r:id="rId5"/>
    <p:sldId id="290" r:id="rId6"/>
    <p:sldId id="289" r:id="rId7"/>
    <p:sldId id="291" r:id="rId8"/>
    <p:sldId id="281" r:id="rId9"/>
    <p:sldId id="292" r:id="rId10"/>
    <p:sldId id="304" r:id="rId11"/>
    <p:sldId id="305" r:id="rId12"/>
    <p:sldId id="297" r:id="rId13"/>
    <p:sldId id="294" r:id="rId14"/>
    <p:sldId id="295" r:id="rId15"/>
    <p:sldId id="296" r:id="rId16"/>
    <p:sldId id="282" r:id="rId17"/>
    <p:sldId id="299" r:id="rId18"/>
    <p:sldId id="303" r:id="rId19"/>
    <p:sldId id="300" r:id="rId20"/>
    <p:sldId id="301" r:id="rId21"/>
    <p:sldId id="302" r:id="rId22"/>
  </p:sldIdLst>
  <p:sldSz cx="9144000" cy="6858000" type="screen4x3"/>
  <p:notesSz cx="6858000" cy="9144000"/>
  <p:embeddedFontLst>
    <p:embeddedFont>
      <p:font typeface="나눔스퀘어 Bold" panose="020B0600000101010101" pitchFamily="50" charset="-127"/>
      <p:bold r:id="rId23"/>
    </p:embeddedFont>
    <p:embeddedFont>
      <p:font typeface="Yoon 윤고딕 520_TT" panose="020B0600000101010101" charset="-127"/>
      <p:regular r:id="rId24"/>
    </p:embeddedFont>
    <p:embeddedFont>
      <p:font typeface="나눔스퀘어 Light" panose="020B0600000101010101" pitchFamily="50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나눔스퀘어" panose="020B0600000101010101" pitchFamily="50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7" autoAdjust="0"/>
    <p:restoredTop sz="98113" autoAdjust="0"/>
  </p:normalViewPr>
  <p:slideViewPr>
    <p:cSldViewPr>
      <p:cViewPr>
        <p:scale>
          <a:sx n="100" d="100"/>
          <a:sy n="100" d="100"/>
        </p:scale>
        <p:origin x="106" y="-23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AF9061">
                  <a:alpha val="80000"/>
                </a:srgb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26B-4064-9800-531FF5CEAED5}"/>
              </c:ext>
            </c:extLst>
          </c:dPt>
          <c:dPt>
            <c:idx val="1"/>
            <c:bubble3D val="0"/>
            <c:spPr>
              <a:solidFill>
                <a:srgbClr val="FDA800"/>
              </a:solidFill>
            </c:spPr>
            <c:extLst>
              <c:ext xmlns:c16="http://schemas.microsoft.com/office/drawing/2014/chart" uri="{C3380CC4-5D6E-409C-BE32-E72D297353CC}">
                <c16:uniqueId val="{00000003-C26B-4064-9800-531FF5CEAED5}"/>
              </c:ext>
            </c:extLst>
          </c:dPt>
          <c:dPt>
            <c:idx val="2"/>
            <c:bubble3D val="0"/>
            <c:spPr>
              <a:solidFill>
                <a:srgbClr val="7AB53D"/>
              </a:solidFill>
            </c:spPr>
            <c:extLst>
              <c:ext xmlns:c16="http://schemas.microsoft.com/office/drawing/2014/chart" uri="{C3380CC4-5D6E-409C-BE32-E72D297353CC}">
                <c16:uniqueId val="{00000005-C26B-4064-9800-531FF5CEAED5}"/>
              </c:ext>
            </c:extLst>
          </c:dPt>
          <c:cat>
            <c:strRef>
              <c:f>Sheet1!$A$2:$A$4</c:f>
              <c:strCache>
                <c:ptCount val="3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0.38</c:v>
                </c:pt>
                <c:pt idx="2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26B-4064-9800-531FF5CEAE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PORT:ABLE</a:t>
            </a:r>
            <a:endParaRPr lang="en-US" altLang="ko-KR" sz="47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실시간 위치 정보 관리 서비스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156029" y="2604491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9992" y="2804591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팀 역할 분배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서비스 동작 과정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</a:t>
            </a:r>
            <a:r>
              <a:rPr lang="en-US" altLang="ko-KR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session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34" name="Picture 4" descr="관련 이미지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19" b="32341"/>
          <a:stretch/>
        </p:blipFill>
        <p:spPr bwMode="auto">
          <a:xfrm>
            <a:off x="3923928" y="2775118"/>
            <a:ext cx="4699375" cy="178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Planning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Design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81302" y="138482"/>
            <a:ext cx="1238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</p:txBody>
      </p:sp>
      <p:pic>
        <p:nvPicPr>
          <p:cNvPr id="33" name="Picture 2" descr="wemos d1 mini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0" t="4996" r="31009" b="2606"/>
          <a:stretch/>
        </p:blipFill>
        <p:spPr bwMode="auto">
          <a:xfrm>
            <a:off x="1406493" y="2632704"/>
            <a:ext cx="1851885" cy="23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/>
          <p:nvPr/>
        </p:nvCxnSpPr>
        <p:spPr>
          <a:xfrm flipH="1">
            <a:off x="3131840" y="3861048"/>
            <a:ext cx="1008112" cy="504056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3131840" y="3429000"/>
            <a:ext cx="1008113" cy="792088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3131840" y="3789040"/>
            <a:ext cx="1008112" cy="288032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3131840" y="3573016"/>
            <a:ext cx="1008112" cy="288032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9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39752" y="2276872"/>
            <a:ext cx="482453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11860" y="2047297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12057" y="2033090"/>
            <a:ext cx="2679926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시각자료에도 목적이 있다</a:t>
            </a:r>
            <a:r>
              <a:rPr lang="en-US" altLang="ko-KR" b="1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1761" y="2590165"/>
            <a:ext cx="4680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시각화하는 목적을 잊은 채 슬라이드를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꾸미다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보면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주관적인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감각에 빠져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예쁘고 화려하기만 한 슬라이드 꾸미기에 치중해 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정작 </a:t>
            </a:r>
            <a:r>
              <a:rPr lang="ko-KR" altLang="en-US" sz="16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본질을 잊게 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된다</a:t>
            </a:r>
            <a:endParaRPr lang="ko-KR" altLang="en-US" sz="16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3423507" y="49612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3275856" y="49612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8549" y="4869160"/>
            <a:ext cx="29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목적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정보전달 극대화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406908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9712" y="1412776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정보전달을 극대화하기 위한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en-US" altLang="ko-KR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가지 방법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502613" y="3141208"/>
            <a:ext cx="2160000" cy="2160000"/>
          </a:xfrm>
          <a:prstGeom prst="ellipse">
            <a:avLst/>
          </a:prstGeom>
          <a:noFill/>
          <a:ln w="22225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492613" y="3068960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502493" y="4571572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482733" y="4571572"/>
            <a:ext cx="180000" cy="180000"/>
          </a:xfrm>
          <a:prstGeom prst="ellipse">
            <a:avLst/>
          </a:prstGeom>
          <a:solidFill>
            <a:srgbClr val="272123"/>
          </a:solidFill>
          <a:ln w="50800">
            <a:solidFill>
              <a:srgbClr val="AF9061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032383" y="2669733"/>
            <a:ext cx="10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 pitchFamily="18" charset="-127"/>
                <a:ea typeface="Yoon 윤고딕 520_TT" pitchFamily="18" charset="-127"/>
              </a:rPr>
              <a:t>대비</a:t>
            </a:r>
            <a:endParaRPr lang="en-US" altLang="ko-KR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95442" y="4476906"/>
            <a:ext cx="10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균형</a:t>
            </a:r>
            <a:endParaRPr lang="en-US" altLang="ko-KR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62733" y="4476906"/>
            <a:ext cx="10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통합</a:t>
            </a:r>
            <a:endParaRPr lang="en-US" altLang="ko-KR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2281E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767323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619672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691680" y="1911875"/>
            <a:ext cx="3485187" cy="415636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19672" y="1552436"/>
            <a:ext cx="44644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발표 슬라이드는 발표자의 대본이 아니다</a:t>
            </a:r>
            <a:r>
              <a:rPr lang="en-US" altLang="ko-KR" sz="13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09618" y="1842694"/>
            <a:ext cx="30493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슬라이드를 만드는 </a:t>
            </a:r>
            <a:r>
              <a:rPr lang="en-US" altLang="ko-KR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가지 원칙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79712" y="2856100"/>
            <a:ext cx="141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KISS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43808" y="2840711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K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eep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hort and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S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imple)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40438" y="2871489"/>
            <a:ext cx="154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간단 명료하게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79713" y="3655521"/>
            <a:ext cx="106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KILL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3808" y="3640132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K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eep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arge and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egible)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40438" y="3670910"/>
            <a:ext cx="154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크고 잘 보이게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79713" y="4439554"/>
            <a:ext cx="405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ONE PAGE ONE MESSAGE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40438" y="4454943"/>
            <a:ext cx="299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한 페이지에는 하나의 메시지만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662507" y="1860077"/>
            <a:ext cx="300068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99706" y="1860077"/>
            <a:ext cx="3000686" cy="2185501"/>
          </a:xfrm>
          <a:prstGeom prst="rect">
            <a:avLst/>
          </a:prstGeom>
          <a:solidFill>
            <a:srgbClr val="272123"/>
          </a:solidFill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390659" y="2660440"/>
            <a:ext cx="1544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가독성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좁은 발표장소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27858" y="2783550"/>
            <a:ext cx="154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넓은 발표장소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4473" y="4489375"/>
            <a:ext cx="265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답답한 분위기를 밝게 전환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5689" y="4489375"/>
            <a:ext cx="282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발표자에게 집중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77468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3104757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77729" y="1323209"/>
            <a:ext cx="1190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Template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65606" y="1307820"/>
            <a:ext cx="89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템플릿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98334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83569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3728" y="1755738"/>
            <a:ext cx="3485187" cy="312274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206861" y="1742598"/>
            <a:ext cx="3318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좋은 디자인을 보고 따라 만드는 연습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660108" y="2636912"/>
            <a:ext cx="3823785" cy="2554545"/>
            <a:chOff x="2915816" y="2708920"/>
            <a:chExt cx="3823785" cy="2554545"/>
          </a:xfrm>
        </p:grpSpPr>
        <p:sp>
          <p:nvSpPr>
            <p:cNvPr id="28" name="TextBox 27"/>
            <p:cNvSpPr txBox="1"/>
            <p:nvPr/>
          </p:nvSpPr>
          <p:spPr>
            <a:xfrm>
              <a:off x="2915816" y="2708920"/>
              <a:ext cx="382378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크레파스 카페 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&lt;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디자인 참고자료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&gt;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게시판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핀터레스트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 </a:t>
              </a:r>
              <a:r>
                <a:rPr lang="en-US" altLang="ko-KR" sz="1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Pinterest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색추출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 프로그램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사진 선택법 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– wallpaper</a:t>
              </a:r>
            </a:p>
            <a:p>
              <a:pPr marL="285750" indent="-285750"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연습</a:t>
              </a:r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!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320" y="3287946"/>
              <a:ext cx="830516" cy="622888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09956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시연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Preview</a:t>
              </a:r>
              <a:endPara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619672" y="1891093"/>
            <a:ext cx="3168352" cy="457200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79193" y="1842694"/>
            <a:ext cx="30493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자신감도 </a:t>
            </a:r>
            <a:r>
              <a:rPr lang="ko-KR" altLang="en-US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연습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하면 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19672" y="1552436"/>
            <a:ext cx="44644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발표 </a:t>
            </a:r>
            <a:r>
              <a:rPr lang="ko-KR" altLang="en-US" sz="1300" dirty="0" err="1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불안증</a:t>
            </a:r>
            <a:r>
              <a:rPr lang="ko-KR" altLang="en-US" sz="13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 극복</a:t>
            </a:r>
            <a:r>
              <a:rPr lang="en-US" altLang="ko-KR" sz="13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Yoon 윤고딕 520_TT" pitchFamily="18" charset="-127"/>
                <a:ea typeface="Yoon 윤고딕 520_TT" pitchFamily="18" charset="-127"/>
              </a:rPr>
              <a:t>!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297505" y="3068960"/>
            <a:ext cx="4548991" cy="1080120"/>
            <a:chOff x="1835696" y="3068960"/>
            <a:chExt cx="4548991" cy="1080120"/>
          </a:xfrm>
        </p:grpSpPr>
        <p:sp>
          <p:nvSpPr>
            <p:cNvPr id="29" name="TextBox 28"/>
            <p:cNvSpPr txBox="1"/>
            <p:nvPr/>
          </p:nvSpPr>
          <p:spPr>
            <a:xfrm>
              <a:off x="2065948" y="3239688"/>
              <a:ext cx="19722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심장박동이 빨라지고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몸이 </a:t>
              </a:r>
              <a:r>
                <a:rPr lang="ko-KR" altLang="en-US" sz="14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움츠려들고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호흡이 가빠진다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1" name="갈매기형 수장 30"/>
            <p:cNvSpPr/>
            <p:nvPr/>
          </p:nvSpPr>
          <p:spPr>
            <a:xfrm>
              <a:off x="4660130" y="3531811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4512479" y="3531811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32559" y="3347410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자연스러운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  <a:p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신체 반응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3" name="오각형 2"/>
            <p:cNvSpPr/>
            <p:nvPr/>
          </p:nvSpPr>
          <p:spPr>
            <a:xfrm>
              <a:off x="1835696" y="3068960"/>
              <a:ext cx="2460759" cy="1080120"/>
            </a:xfrm>
            <a:prstGeom prst="homePlate">
              <a:avLst/>
            </a:prstGeom>
            <a:noFill/>
            <a:ln w="6350">
              <a:solidFill>
                <a:srgbClr val="AF9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166467" y="4869160"/>
            <a:ext cx="4811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패닉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상태에 빠지지 말고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익숙해지자</a:t>
            </a:r>
            <a:r>
              <a:rPr lang="en-US" altLang="ko-KR" dirty="0" smtClean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! </a:t>
            </a:r>
            <a:r>
              <a:rPr lang="ko-KR" altLang="en-US" dirty="0" smtClean="0">
                <a:ln>
                  <a:solidFill>
                    <a:srgbClr val="F2281E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받아들이면 된다</a:t>
            </a:r>
            <a:endParaRPr lang="en-US" altLang="ko-KR" dirty="0" smtClean="0">
              <a:ln>
                <a:solidFill>
                  <a:srgbClr val="F2281E">
                    <a:alpha val="30000"/>
                  </a:srgbClr>
                </a:solidFill>
              </a:ln>
              <a:solidFill>
                <a:srgbClr val="F2281E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873620" y="1659864"/>
            <a:ext cx="758477" cy="457200"/>
          </a:xfrm>
          <a:prstGeom prst="rect">
            <a:avLst/>
          </a:prstGeom>
          <a:solidFill>
            <a:srgbClr val="7AB53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822048" y="1322987"/>
            <a:ext cx="238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발표자의 매력은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ko-KR" altLang="en-US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자세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에서 나온다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갈매기형 수장 36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37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754764936"/>
              </p:ext>
            </p:extLst>
          </p:nvPr>
        </p:nvGraphicFramePr>
        <p:xfrm>
          <a:off x="2009066" y="2636912"/>
          <a:ext cx="5371245" cy="3131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449311" y="3008273"/>
            <a:ext cx="965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15637" y="3933056"/>
            <a:ext cx="96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38%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431461" y="3933056"/>
            <a:ext cx="96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55%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417813" y="4499828"/>
            <a:ext cx="965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</a:t>
            </a:r>
            <a:r>
              <a:rPr lang="en-US" altLang="ko-KR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isual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85787" y="4499828"/>
            <a:ext cx="965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o</a:t>
            </a:r>
            <a:r>
              <a:rPr lang="en-US" altLang="ko-KR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cal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97933" y="2708920"/>
            <a:ext cx="965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V</a:t>
            </a:r>
            <a:r>
              <a:rPr lang="en-US" altLang="ko-KR" sz="1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erbal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44208" y="5395863"/>
            <a:ext cx="141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93%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비언어적 요소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9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>
          <a:xfrm>
            <a:off x="1921424" y="1351516"/>
            <a:ext cx="2880320" cy="312274"/>
          </a:xfrm>
          <a:prstGeom prst="rect">
            <a:avLst/>
          </a:prstGeom>
          <a:solidFill>
            <a:srgbClr val="7AB53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907704" y="1322987"/>
            <a:ext cx="290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청중에게 안정감을 주는 자세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갈매기형 수장 36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37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84044" y="2158117"/>
            <a:ext cx="58003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모든 청중이 보이는 가장 좋은 지점에 선다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슬라이드도 자연스럽게 볼 수 있는 지점이어야 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양발을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땅바닥에 안정감 있게 붙인다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무의식적으로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짝다리로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서지 않도록 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불필요하게 발을 움직이며 서성거리지 않는다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계속 두 손을 붙잡고 발표하거나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뒷짐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팔짱 등의 자세는 피한다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910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419872" y="3005599"/>
            <a:ext cx="2304256" cy="846802"/>
            <a:chOff x="3424046" y="3152001"/>
            <a:chExt cx="2304256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424046" y="3152001"/>
              <a:ext cx="23042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팀 역할 분배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Collaboration</a:t>
              </a:r>
              <a:endPara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757917" y="1642448"/>
            <a:ext cx="1110487" cy="457200"/>
          </a:xfrm>
          <a:prstGeom prst="rect">
            <a:avLst/>
          </a:prstGeom>
          <a:solidFill>
            <a:srgbClr val="FDA8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6850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2048" y="1322987"/>
            <a:ext cx="238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너무나 중요한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청중과의 </a:t>
            </a:r>
            <a:r>
              <a:rPr lang="ko-KR" altLang="en-US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눈맞춤</a:t>
            </a:r>
            <a:endParaRPr lang="en-US" altLang="ko-KR" sz="3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79712" y="3187716"/>
            <a:ext cx="5472608" cy="2617548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051720" y="2958140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151917" y="2943933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눈맞춤을 하는 법</a:t>
            </a:r>
            <a:endParaRPr lang="en-US" altLang="ko-KR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34904" y="3542383"/>
            <a:ext cx="4762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첫 시작은 호의적인 인상을 받은 청중과 시작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눈맞춤 하는 시간이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3-5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초 정도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발표장을 몇 개의 영역으로 구분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시선과 몸은 같은 방향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발표장 안의 죽은 물건을 쳐다보지 않는다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12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아주 상식적인 프레젠테이션 기법 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크레파스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1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기 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물고기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564904"/>
            <a:ext cx="275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11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1100" baseline="30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11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session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31840" y="274193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03848" y="270892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발표 </a:t>
            </a:r>
            <a:r>
              <a: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= 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러브레터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4718" y="3412286"/>
            <a:ext cx="2754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왜 쓸까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어떤 내용을 전할까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어떻게 하면 잘 전달할 수 있을까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3495" y="4417367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목적과 대상을 끊임없이 생각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423507" y="44940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3275856" y="44940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238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927563" y="251993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779912" y="251993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0597" y="2381701"/>
            <a:ext cx="1469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목적확인</a:t>
            </a:r>
            <a:endParaRPr lang="en-US" altLang="ko-KR" sz="2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38412" y="322684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내가 지금 이 사람들에게 왜 프레젠테이션을 하는가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46418" y="3667090"/>
            <a:ext cx="4651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프레젠테이션을 마쳤을 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,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나는 청중이 어떤 행동을 취하기를 원하는가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927563" y="2519935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779912" y="2519935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0597" y="2381701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 pitchFamily="18" charset="-127"/>
                <a:ea typeface="Yoon 윤고딕 520_TT" pitchFamily="18" charset="-127"/>
              </a:rPr>
              <a:t>청중분석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1760" y="322684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청중의 관심사는 무엇인가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19766" y="3667090"/>
            <a:ext cx="570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청중의 관심사를 알아야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    발표자는 자신이 원하는 방향으로 청중을 움직일 수 있다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927563" y="2519935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779912" y="2519935"/>
            <a:ext cx="140381" cy="154419"/>
          </a:xfrm>
          <a:prstGeom prst="chevron">
            <a:avLst/>
          </a:prstGeom>
          <a:solidFill>
            <a:srgbClr val="FD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0597" y="2381701"/>
            <a:ext cx="1469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자료수집</a:t>
            </a:r>
            <a:endParaRPr lang="en-US" altLang="ko-KR" sz="2200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2468" y="366651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일단 한 번 거를 수 있는 기준이 필요하다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2468" y="3234462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많으면 많을수록 좋다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42468" y="4098558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목적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226850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갈매기형 수장 14"/>
          <p:cNvSpPr/>
          <p:nvPr/>
        </p:nvSpPr>
        <p:spPr>
          <a:xfrm>
            <a:off x="3927563" y="2519935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779912" y="2519935"/>
            <a:ext cx="140381" cy="154419"/>
          </a:xfrm>
          <a:prstGeom prst="chevron">
            <a:avLst/>
          </a:prstGeom>
          <a:solidFill>
            <a:srgbClr val="F22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0597" y="2381701"/>
            <a:ext cx="135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내용구성</a:t>
            </a:r>
            <a:endParaRPr lang="en-US" altLang="ko-KR" sz="2200" b="1" dirty="0" smtClean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2281E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2468" y="3226840"/>
            <a:ext cx="466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청중의 기억력에는 한계가 있다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50474" y="3662699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아는 것을 다 이야기할 필요는 없다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42468" y="4098558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개 집중 전략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6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15816" y="3005599"/>
            <a:ext cx="3312368" cy="846802"/>
            <a:chOff x="2919990" y="3152001"/>
            <a:chExt cx="3312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2919990" y="3152001"/>
              <a:ext cx="3312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서비스 동작 과정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Process</a:t>
              </a:r>
              <a:endPara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6516216" y="4567212"/>
            <a:ext cx="1520198" cy="1836826"/>
            <a:chOff x="6300191" y="4419385"/>
            <a:chExt cx="1520198" cy="183682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0191" y="4419385"/>
              <a:ext cx="1520198" cy="1520198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6729109" y="5886879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WIFI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Planning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Design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81302" y="138482"/>
            <a:ext cx="1238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508836" y="4784342"/>
            <a:ext cx="1679369" cy="1619696"/>
            <a:chOff x="1750467" y="4504553"/>
            <a:chExt cx="1679369" cy="1619696"/>
          </a:xfrm>
        </p:grpSpPr>
        <p:sp>
          <p:nvSpPr>
            <p:cNvPr id="19" name="TextBox 18"/>
            <p:cNvSpPr txBox="1"/>
            <p:nvPr/>
          </p:nvSpPr>
          <p:spPr>
            <a:xfrm>
              <a:off x="1986435" y="5754917"/>
              <a:ext cx="1310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IOT Device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0467" y="4504553"/>
              <a:ext cx="1679369" cy="1196716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6493426" y="1025015"/>
            <a:ext cx="1502206" cy="2286721"/>
            <a:chOff x="6277401" y="877188"/>
            <a:chExt cx="1502206" cy="2286721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7401" y="877188"/>
              <a:ext cx="1502206" cy="191738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312296" y="2794577"/>
              <a:ext cx="14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Web Server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945135" y="3378243"/>
            <a:ext cx="662360" cy="1122460"/>
            <a:chOff x="6729110" y="3230416"/>
            <a:chExt cx="662360" cy="1122460"/>
          </a:xfrm>
          <a:solidFill>
            <a:schemeClr val="accent4"/>
          </a:solidFill>
        </p:grpSpPr>
        <p:grpSp>
          <p:nvGrpSpPr>
            <p:cNvPr id="47" name="그룹 46"/>
            <p:cNvGrpSpPr/>
            <p:nvPr/>
          </p:nvGrpSpPr>
          <p:grpSpPr>
            <a:xfrm rot="16200000">
              <a:off x="6311897" y="3647629"/>
              <a:ext cx="1122459" cy="288034"/>
              <a:chOff x="5177732" y="3772295"/>
              <a:chExt cx="1122459" cy="288034"/>
            </a:xfrm>
            <a:grpFill/>
          </p:grpSpPr>
          <p:sp>
            <p:nvSpPr>
              <p:cNvPr id="48" name="사다리꼴 47"/>
              <p:cNvSpPr/>
              <p:nvPr/>
            </p:nvSpPr>
            <p:spPr>
              <a:xfrm>
                <a:off x="5177732" y="3933057"/>
                <a:ext cx="1122459" cy="127272"/>
              </a:xfrm>
              <a:prstGeom prst="trapezoid">
                <a:avLst>
                  <a:gd name="adj" fmla="val 10483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각 삼각형 48"/>
              <p:cNvSpPr/>
              <p:nvPr/>
            </p:nvSpPr>
            <p:spPr>
              <a:xfrm>
                <a:off x="6015291" y="3772295"/>
                <a:ext cx="284900" cy="28803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 rot="5400000">
              <a:off x="6686223" y="3647630"/>
              <a:ext cx="1122459" cy="288034"/>
              <a:chOff x="5177732" y="3772295"/>
              <a:chExt cx="1122459" cy="288034"/>
            </a:xfrm>
            <a:grpFill/>
          </p:grpSpPr>
          <p:sp>
            <p:nvSpPr>
              <p:cNvPr id="62" name="사다리꼴 61"/>
              <p:cNvSpPr/>
              <p:nvPr/>
            </p:nvSpPr>
            <p:spPr>
              <a:xfrm>
                <a:off x="5177732" y="3933057"/>
                <a:ext cx="1122459" cy="127272"/>
              </a:xfrm>
              <a:prstGeom prst="trapezoid">
                <a:avLst>
                  <a:gd name="adj" fmla="val 10483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각 삼각형 62"/>
              <p:cNvSpPr/>
              <p:nvPr/>
            </p:nvSpPr>
            <p:spPr>
              <a:xfrm>
                <a:off x="6015291" y="3772295"/>
                <a:ext cx="284900" cy="28803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3539476" y="5031000"/>
            <a:ext cx="2625469" cy="702255"/>
            <a:chOff x="3539476" y="5031000"/>
            <a:chExt cx="2625469" cy="702255"/>
          </a:xfrm>
          <a:solidFill>
            <a:schemeClr val="accent4"/>
          </a:solidFill>
        </p:grpSpPr>
        <p:grpSp>
          <p:nvGrpSpPr>
            <p:cNvPr id="55" name="그룹 54"/>
            <p:cNvGrpSpPr/>
            <p:nvPr/>
          </p:nvGrpSpPr>
          <p:grpSpPr>
            <a:xfrm>
              <a:off x="3539476" y="5031000"/>
              <a:ext cx="2625469" cy="288031"/>
              <a:chOff x="3674722" y="3772295"/>
              <a:chExt cx="2625469" cy="288031"/>
            </a:xfrm>
            <a:grpFill/>
          </p:grpSpPr>
          <p:sp>
            <p:nvSpPr>
              <p:cNvPr id="59" name="사다리꼴 58"/>
              <p:cNvSpPr/>
              <p:nvPr/>
            </p:nvSpPr>
            <p:spPr>
              <a:xfrm>
                <a:off x="3674722" y="3933056"/>
                <a:ext cx="2625469" cy="127270"/>
              </a:xfrm>
              <a:prstGeom prst="trapezoid">
                <a:avLst>
                  <a:gd name="adj" fmla="val 10483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각 삼각형 59"/>
              <p:cNvSpPr/>
              <p:nvPr/>
            </p:nvSpPr>
            <p:spPr>
              <a:xfrm>
                <a:off x="6015291" y="3772295"/>
                <a:ext cx="284900" cy="28803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 rot="10800000">
              <a:off x="3539476" y="5445224"/>
              <a:ext cx="2625469" cy="288031"/>
              <a:chOff x="3674722" y="3772295"/>
              <a:chExt cx="2625469" cy="288031"/>
            </a:xfrm>
            <a:grpFill/>
          </p:grpSpPr>
          <p:sp>
            <p:nvSpPr>
              <p:cNvPr id="66" name="사다리꼴 65"/>
              <p:cNvSpPr/>
              <p:nvPr/>
            </p:nvSpPr>
            <p:spPr>
              <a:xfrm>
                <a:off x="3674722" y="3933056"/>
                <a:ext cx="2625469" cy="127270"/>
              </a:xfrm>
              <a:prstGeom prst="trapezoid">
                <a:avLst>
                  <a:gd name="adj" fmla="val 10483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각 삼각형 66"/>
              <p:cNvSpPr/>
              <p:nvPr/>
            </p:nvSpPr>
            <p:spPr>
              <a:xfrm>
                <a:off x="6015291" y="3772295"/>
                <a:ext cx="284900" cy="28803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1504046" y="726398"/>
            <a:ext cx="1773939" cy="2427302"/>
            <a:chOff x="1504046" y="726398"/>
            <a:chExt cx="1773939" cy="2427302"/>
          </a:xfrm>
        </p:grpSpPr>
        <p:sp>
          <p:nvSpPr>
            <p:cNvPr id="70" name="TextBox 69"/>
            <p:cNvSpPr txBox="1"/>
            <p:nvPr/>
          </p:nvSpPr>
          <p:spPr>
            <a:xfrm>
              <a:off x="1857054" y="2784368"/>
              <a:ext cx="1067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Satellite</a:t>
              </a:r>
            </a:p>
          </p:txBody>
        </p:sp>
        <p:pic>
          <p:nvPicPr>
            <p:cNvPr id="1032" name="Picture 8" descr="관련 이미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91144">
              <a:off x="1504046" y="726398"/>
              <a:ext cx="1773939" cy="1773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그룹 73"/>
          <p:cNvGrpSpPr/>
          <p:nvPr/>
        </p:nvGrpSpPr>
        <p:grpSpPr>
          <a:xfrm>
            <a:off x="2068835" y="3349071"/>
            <a:ext cx="662360" cy="1122460"/>
            <a:chOff x="6729110" y="3230416"/>
            <a:chExt cx="662360" cy="1122460"/>
          </a:xfrm>
          <a:solidFill>
            <a:schemeClr val="accent4"/>
          </a:solidFill>
        </p:grpSpPr>
        <p:grpSp>
          <p:nvGrpSpPr>
            <p:cNvPr id="75" name="그룹 74"/>
            <p:cNvGrpSpPr/>
            <p:nvPr/>
          </p:nvGrpSpPr>
          <p:grpSpPr>
            <a:xfrm rot="16200000">
              <a:off x="6311897" y="3647629"/>
              <a:ext cx="1122459" cy="288034"/>
              <a:chOff x="5177732" y="3772295"/>
              <a:chExt cx="1122459" cy="288034"/>
            </a:xfrm>
            <a:grpFill/>
          </p:grpSpPr>
          <p:sp>
            <p:nvSpPr>
              <p:cNvPr id="79" name="사다리꼴 78"/>
              <p:cNvSpPr/>
              <p:nvPr/>
            </p:nvSpPr>
            <p:spPr>
              <a:xfrm>
                <a:off x="5177732" y="3933057"/>
                <a:ext cx="1122459" cy="127272"/>
              </a:xfrm>
              <a:prstGeom prst="trapezoid">
                <a:avLst>
                  <a:gd name="adj" fmla="val 10483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각 삼각형 79"/>
              <p:cNvSpPr/>
              <p:nvPr/>
            </p:nvSpPr>
            <p:spPr>
              <a:xfrm>
                <a:off x="6015291" y="3772295"/>
                <a:ext cx="284900" cy="28803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 rot="5400000">
              <a:off x="6686223" y="3647630"/>
              <a:ext cx="1122459" cy="288034"/>
              <a:chOff x="5177732" y="3772295"/>
              <a:chExt cx="1122459" cy="288034"/>
            </a:xfrm>
            <a:grpFill/>
          </p:grpSpPr>
          <p:sp>
            <p:nvSpPr>
              <p:cNvPr id="77" name="사다리꼴 76"/>
              <p:cNvSpPr/>
              <p:nvPr/>
            </p:nvSpPr>
            <p:spPr>
              <a:xfrm>
                <a:off x="5177732" y="3933057"/>
                <a:ext cx="1122459" cy="127272"/>
              </a:xfrm>
              <a:prstGeom prst="trapezoid">
                <a:avLst>
                  <a:gd name="adj" fmla="val 10483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각 삼각형 77"/>
              <p:cNvSpPr/>
              <p:nvPr/>
            </p:nvSpPr>
            <p:spPr>
              <a:xfrm>
                <a:off x="6015291" y="3772295"/>
                <a:ext cx="284900" cy="288031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503</Words>
  <Application>Microsoft Office PowerPoint</Application>
  <PresentationFormat>화면 슬라이드 쇼(4:3)</PresentationFormat>
  <Paragraphs>228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Arial</vt:lpstr>
      <vt:lpstr>나눔스퀘어 Bold</vt:lpstr>
      <vt:lpstr>Wingdings</vt:lpstr>
      <vt:lpstr>Yoon 윤고딕 520_TT</vt:lpstr>
      <vt:lpstr>나눔스퀘어 Light</vt:lpstr>
      <vt:lpstr>맑은 고딕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_ Aura</cp:lastModifiedBy>
  <cp:revision>98</cp:revision>
  <dcterms:created xsi:type="dcterms:W3CDTF">2013-09-05T09:43:46Z</dcterms:created>
  <dcterms:modified xsi:type="dcterms:W3CDTF">2019-09-16T15:56:20Z</dcterms:modified>
</cp:coreProperties>
</file>