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1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5.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38.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38.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19" Type="http://schemas.openxmlformats.org/officeDocument/2006/relationships/slide" Target="slides/slide14.xml"/><Relationship Id="rId36" Type="http://schemas.openxmlformats.org/officeDocument/2006/relationships/slide" Target="slides/slide31.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40" Type="http://schemas.openxmlformats.org/officeDocument/2006/relationships/slide" Target="slides/slide35.xml"/><Relationship Id="rId1" Type="http://schemas.openxmlformats.org/officeDocument/2006/relationships/theme" Target="theme/theme3.xml"/><Relationship Id="rId22" Type="http://schemas.openxmlformats.org/officeDocument/2006/relationships/slide" Target="slides/slide17.xml"/><Relationship Id="rId41" Type="http://schemas.openxmlformats.org/officeDocument/2006/relationships/slide" Target="slides/slide36.xml"/><Relationship Id="rId4" Type="http://schemas.openxmlformats.org/officeDocument/2006/relationships/slideMaster" Target="slideMasters/slideMaster1.xml"/><Relationship Id="rId23" Type="http://schemas.openxmlformats.org/officeDocument/2006/relationships/slide" Target="slides/slide18.xml"/><Relationship Id="rId42" Type="http://schemas.openxmlformats.org/officeDocument/2006/relationships/slide" Target="slides/slide37.xml"/><Relationship Id="rId3" Type="http://schemas.openxmlformats.org/officeDocument/2006/relationships/tableStyles" Target="tableStyles.xml"/><Relationship Id="rId24" Type="http://schemas.openxmlformats.org/officeDocument/2006/relationships/slide" Target="slides/slide19.xml"/><Relationship Id="rId43" Type="http://schemas.openxmlformats.org/officeDocument/2006/relationships/slide" Target="slides/slide38.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hyperlink" Target="https://developer.linkedin.com/docs/fields" TargetMode="Externa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50000"/>
              </a:lnSpc>
              <a:spcBef>
                <a:spcPts val="0"/>
              </a:spcBef>
              <a:spcAft>
                <a:spcPts val="1500"/>
              </a:spcAft>
              <a:buClr>
                <a:schemeClr val="dk1"/>
              </a:buClr>
              <a:buSzPct val="100000"/>
              <a:buFont typeface="Arial"/>
              <a:buNone/>
            </a:pPr>
            <a:br>
              <a:rPr lang="en">
                <a:solidFill>
                  <a:srgbClr val="888888"/>
                </a:solidFill>
              </a:rPr>
            </a:br>
            <a:br>
              <a:rPr lang="en">
                <a:solidFill>
                  <a:srgbClr val="888888"/>
                </a:solidFill>
              </a:rPr>
            </a:br>
            <a:r>
              <a:rPr lang="en">
                <a:solidFill>
                  <a:srgbClr val="888888"/>
                </a:solidFill>
              </a:rPr>
              <a:t>Use Sign in with LinkedIn to:</a:t>
            </a:r>
          </a:p>
          <a:p>
            <a:pPr indent="-298450" lvl="0" marL="825500" rtl="0">
              <a:lnSpc>
                <a:spcPct val="150000"/>
              </a:lnSpc>
              <a:spcBef>
                <a:spcPts val="0"/>
              </a:spcBef>
              <a:spcAft>
                <a:spcPts val="2000"/>
              </a:spcAft>
              <a:buClr>
                <a:srgbClr val="888888"/>
              </a:buClr>
              <a:buSzPct val="100000"/>
              <a:buFont typeface="Arial"/>
              <a:buChar char="●"/>
            </a:pPr>
            <a:r>
              <a:rPr lang="en">
                <a:solidFill>
                  <a:srgbClr val="888888"/>
                </a:solidFill>
              </a:rPr>
              <a:t>Reduce friction and get more sign-ups by allowing users to sign in with LinkedIn instead of creating a new account</a:t>
            </a:r>
          </a:p>
          <a:p>
            <a:pPr indent="-298450" lvl="0" marL="825500" rtl="0">
              <a:lnSpc>
                <a:spcPct val="150000"/>
              </a:lnSpc>
              <a:spcBef>
                <a:spcPts val="0"/>
              </a:spcBef>
              <a:spcAft>
                <a:spcPts val="2000"/>
              </a:spcAft>
              <a:buClr>
                <a:srgbClr val="888888"/>
              </a:buClr>
              <a:buSzPct val="100000"/>
              <a:buFont typeface="Arial"/>
              <a:buChar char="●"/>
            </a:pPr>
            <a:r>
              <a:rPr lang="en">
                <a:solidFill>
                  <a:srgbClr val="888888"/>
                </a:solidFill>
              </a:rPr>
              <a:t>Minimize the cost and time associated with implementing your own login, profile management, password change and recovery workflows</a:t>
            </a:r>
          </a:p>
          <a:p>
            <a:pPr indent="-298450" lvl="0" marL="825500" rtl="0">
              <a:lnSpc>
                <a:spcPct val="150000"/>
              </a:lnSpc>
              <a:spcBef>
                <a:spcPts val="0"/>
              </a:spcBef>
              <a:spcAft>
                <a:spcPts val="2000"/>
              </a:spcAft>
              <a:buClr>
                <a:srgbClr val="888888"/>
              </a:buClr>
              <a:buSzPct val="100000"/>
              <a:buFont typeface="Arial"/>
              <a:buChar char="●"/>
            </a:pPr>
            <a:r>
              <a:rPr lang="en">
                <a:solidFill>
                  <a:srgbClr val="888888"/>
                </a:solidFill>
              </a:rPr>
              <a:t>Personalize your sites and apps with up-to-date member profile data</a:t>
            </a:r>
          </a:p>
          <a:p>
            <a:pPr rtl="0">
              <a:lnSpc>
                <a:spcPct val="150000"/>
              </a:lnSpc>
              <a:spcBef>
                <a:spcPts val="0"/>
              </a:spcBef>
              <a:spcAft>
                <a:spcPts val="2000"/>
              </a:spcAft>
              <a:buNone/>
            </a:pPr>
            <a:r>
              <a:t/>
            </a:r>
            <a:endParaRPr>
              <a:solidFill>
                <a:srgbClr val="888888"/>
              </a:solidFill>
            </a:endParaRPr>
          </a:p>
          <a:p>
            <a:pPr lvl="0" rtl="0">
              <a:lnSpc>
                <a:spcPct val="115000"/>
              </a:lnSpc>
              <a:spcBef>
                <a:spcPts val="0"/>
              </a:spcBef>
              <a:spcAft>
                <a:spcPts val="1200"/>
              </a:spcAft>
              <a:buClr>
                <a:schemeClr val="dk1"/>
              </a:buClr>
              <a:buSzPct val="73333"/>
              <a:buFont typeface="Arial"/>
              <a:buNone/>
            </a:pPr>
            <a:r>
              <a:rPr lang="en" sz="1500">
                <a:solidFill>
                  <a:srgbClr val="333333"/>
                </a:solidFill>
              </a:rPr>
              <a:t>Step 2 - Retrieve basic profile data</a:t>
            </a:r>
          </a:p>
          <a:p>
            <a:pPr lvl="0" rtl="0">
              <a:lnSpc>
                <a:spcPct val="150000"/>
              </a:lnSpc>
              <a:spcBef>
                <a:spcPts val="0"/>
              </a:spcBef>
              <a:spcAft>
                <a:spcPts val="1500"/>
              </a:spcAft>
              <a:buClr>
                <a:schemeClr val="dk1"/>
              </a:buClr>
              <a:buSzPct val="100000"/>
              <a:buFont typeface="Arial"/>
              <a:buNone/>
            </a:pPr>
            <a:r>
              <a:rPr lang="en">
                <a:solidFill>
                  <a:srgbClr val="888888"/>
                </a:solidFill>
              </a:rPr>
              <a:t>Once you have obtained a valid access token for the user, you can use the following REST API call to retrieve basic profile data for the user:</a:t>
            </a:r>
          </a:p>
          <a:p>
            <a:pPr lvl="0" rtl="0">
              <a:lnSpc>
                <a:spcPct val="150000"/>
              </a:lnSpc>
              <a:spcBef>
                <a:spcPts val="0"/>
              </a:spcBef>
              <a:spcAft>
                <a:spcPts val="2000"/>
              </a:spcAft>
              <a:buNone/>
            </a:pPr>
            <a:r>
              <a:t/>
            </a:r>
            <a:endParaRPr>
              <a:solidFill>
                <a:srgbClr val="888888"/>
              </a:solidFill>
            </a:endParaRPr>
          </a:p>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50000"/>
              </a:lnSpc>
              <a:spcBef>
                <a:spcPts val="0"/>
              </a:spcBef>
              <a:spcAft>
                <a:spcPts val="1500"/>
              </a:spcAft>
              <a:buClr>
                <a:schemeClr val="dk1"/>
              </a:buClr>
              <a:buFont typeface="Arial"/>
              <a:buNone/>
            </a:pPr>
            <a:r>
              <a:t/>
            </a:r>
            <a:endParaRPr>
              <a:solidFill>
                <a:srgbClr val="888888"/>
              </a:solidFill>
            </a:endParaRPr>
          </a:p>
          <a:p>
            <a:pPr lvl="0" rtl="0">
              <a:lnSpc>
                <a:spcPct val="150000"/>
              </a:lnSpc>
              <a:spcBef>
                <a:spcPts val="0"/>
              </a:spcBef>
              <a:spcAft>
                <a:spcPts val="1500"/>
              </a:spcAft>
              <a:buClr>
                <a:schemeClr val="dk1"/>
              </a:buClr>
              <a:buFont typeface="Arial"/>
              <a:buNone/>
            </a:pPr>
            <a:r>
              <a:t/>
            </a:r>
            <a:endParaRPr>
              <a:solidFill>
                <a:srgbClr val="888888"/>
              </a:solidFill>
            </a:endParaRPr>
          </a:p>
          <a:p>
            <a:pPr lvl="0" rtl="0">
              <a:lnSpc>
                <a:spcPct val="150000"/>
              </a:lnSpc>
              <a:spcBef>
                <a:spcPts val="0"/>
              </a:spcBef>
              <a:spcAft>
                <a:spcPts val="1500"/>
              </a:spcAft>
              <a:buClr>
                <a:schemeClr val="dk1"/>
              </a:buClr>
              <a:buSzPct val="100000"/>
              <a:buFont typeface="Arial"/>
              <a:buNone/>
            </a:pPr>
            <a:r>
              <a:rPr lang="en">
                <a:solidFill>
                  <a:srgbClr val="888888"/>
                </a:solidFill>
              </a:rPr>
              <a:t>LinkedIn profiles can give you valuable information that you can’t always get from a resume, so you can make the best hiring decisions. Plus, applicants will appreciate a simple way to apply using their professional profile.</a:t>
            </a:r>
          </a:p>
          <a:p>
            <a:pPr lvl="0" rtl="0">
              <a:lnSpc>
                <a:spcPct val="150000"/>
              </a:lnSpc>
              <a:spcBef>
                <a:spcPts val="0"/>
              </a:spcBef>
              <a:spcAft>
                <a:spcPts val="1500"/>
              </a:spcAft>
              <a:buClr>
                <a:schemeClr val="dk1"/>
              </a:buClr>
              <a:buSzPct val="100000"/>
              <a:buFont typeface="Arial"/>
              <a:buNone/>
            </a:pPr>
            <a:r>
              <a:rPr lang="en">
                <a:solidFill>
                  <a:srgbClr val="888888"/>
                </a:solidFill>
              </a:rPr>
              <a:t>Use Apply with LinkedIn to:</a:t>
            </a:r>
          </a:p>
          <a:p>
            <a:pPr indent="-298450" lvl="0" marL="825500" rtl="0">
              <a:lnSpc>
                <a:spcPct val="150000"/>
              </a:lnSpc>
              <a:spcBef>
                <a:spcPts val="0"/>
              </a:spcBef>
              <a:spcAft>
                <a:spcPts val="2000"/>
              </a:spcAft>
              <a:buClr>
                <a:srgbClr val="888888"/>
              </a:buClr>
              <a:buSzPct val="100000"/>
              <a:buFont typeface="Arial"/>
              <a:buChar char="●"/>
            </a:pPr>
            <a:r>
              <a:rPr lang="en">
                <a:solidFill>
                  <a:srgbClr val="888888"/>
                </a:solidFill>
              </a:rPr>
              <a:t>Round out your knowledge about a candidate’s background, their recommendations, interests and who’s in their network</a:t>
            </a:r>
          </a:p>
          <a:p>
            <a:pPr indent="-298450" lvl="0" marL="825500" rtl="0">
              <a:lnSpc>
                <a:spcPct val="150000"/>
              </a:lnSpc>
              <a:spcBef>
                <a:spcPts val="0"/>
              </a:spcBef>
              <a:spcAft>
                <a:spcPts val="2000"/>
              </a:spcAft>
              <a:buClr>
                <a:srgbClr val="888888"/>
              </a:buClr>
              <a:buSzPct val="100000"/>
              <a:buFont typeface="Arial"/>
              <a:buChar char="●"/>
            </a:pPr>
            <a:r>
              <a:rPr lang="en">
                <a:solidFill>
                  <a:srgbClr val="888888"/>
                </a:solidFill>
              </a:rPr>
              <a:t>Incorporate a candidate’s full profile data in your careers site</a:t>
            </a:r>
          </a:p>
          <a:p>
            <a:pPr indent="-298450" lvl="0" marL="825500" rtl="0">
              <a:lnSpc>
                <a:spcPct val="150000"/>
              </a:lnSpc>
              <a:spcBef>
                <a:spcPts val="0"/>
              </a:spcBef>
              <a:spcAft>
                <a:spcPts val="2000"/>
              </a:spcAft>
              <a:buClr>
                <a:srgbClr val="888888"/>
              </a:buClr>
              <a:buSzPct val="100000"/>
              <a:buFont typeface="Arial"/>
              <a:buChar char="●"/>
            </a:pPr>
            <a:r>
              <a:rPr lang="en">
                <a:solidFill>
                  <a:srgbClr val="888888"/>
                </a:solidFill>
              </a:rPr>
              <a:t>Make it easy for qualified candidates to apply to your company’s jobs</a:t>
            </a:r>
          </a:p>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spcAft>
                <a:spcPts val="1200"/>
              </a:spcAft>
              <a:buClr>
                <a:schemeClr val="dk1"/>
              </a:buClr>
              <a:buFont typeface="Arial"/>
              <a:buNone/>
            </a:pPr>
            <a:r>
              <a:t/>
            </a:r>
            <a:endParaRPr sz="1500">
              <a:solidFill>
                <a:srgbClr val="333333"/>
              </a:solidFill>
            </a:endParaRPr>
          </a:p>
          <a:p>
            <a:pPr lvl="0" rtl="0">
              <a:lnSpc>
                <a:spcPct val="115000"/>
              </a:lnSpc>
              <a:spcBef>
                <a:spcPts val="0"/>
              </a:spcBef>
              <a:spcAft>
                <a:spcPts val="1200"/>
              </a:spcAft>
              <a:buClr>
                <a:schemeClr val="dk1"/>
              </a:buClr>
              <a:buFont typeface="Arial"/>
              <a:buNone/>
            </a:pPr>
            <a:r>
              <a:t/>
            </a:r>
            <a:endParaRPr sz="1500">
              <a:solidFill>
                <a:srgbClr val="333333"/>
              </a:solidFill>
            </a:endParaRPr>
          </a:p>
          <a:p>
            <a:pPr lvl="0" rtl="0">
              <a:lnSpc>
                <a:spcPct val="115000"/>
              </a:lnSpc>
              <a:spcBef>
                <a:spcPts val="0"/>
              </a:spcBef>
              <a:spcAft>
                <a:spcPts val="1200"/>
              </a:spcAft>
              <a:buClr>
                <a:schemeClr val="dk1"/>
              </a:buClr>
              <a:buSzPct val="73333"/>
              <a:buFont typeface="Arial"/>
              <a:buNone/>
            </a:pPr>
            <a:r>
              <a:rPr lang="en" sz="1500">
                <a:solidFill>
                  <a:srgbClr val="333333"/>
                </a:solidFill>
              </a:rPr>
              <a:t>Step 2 - Retrieve profile data</a:t>
            </a:r>
          </a:p>
          <a:p>
            <a:pPr lvl="0" rtl="0">
              <a:lnSpc>
                <a:spcPct val="150000"/>
              </a:lnSpc>
              <a:spcBef>
                <a:spcPts val="0"/>
              </a:spcBef>
              <a:spcAft>
                <a:spcPts val="1500"/>
              </a:spcAft>
              <a:buClr>
                <a:schemeClr val="dk1"/>
              </a:buClr>
              <a:buSzPct val="100000"/>
              <a:buFont typeface="Arial"/>
              <a:buNone/>
            </a:pPr>
            <a:r>
              <a:rPr lang="en">
                <a:solidFill>
                  <a:srgbClr val="888888"/>
                </a:solidFill>
              </a:rPr>
              <a:t>Once you have obtained a valid access token for the user, you can use the following REST API call to retrieve whichever fields you require from the member's profile.</a:t>
            </a:r>
          </a:p>
          <a:p>
            <a:pPr lvl="0" rtl="0">
              <a:lnSpc>
                <a:spcPct val="150000"/>
              </a:lnSpc>
              <a:spcBef>
                <a:spcPts val="0"/>
              </a:spcBef>
              <a:spcAft>
                <a:spcPts val="1500"/>
              </a:spcAft>
              <a:buClr>
                <a:schemeClr val="dk1"/>
              </a:buClr>
              <a:buSzPct val="100000"/>
              <a:buFont typeface="Arial"/>
              <a:buNone/>
            </a:pPr>
            <a:r>
              <a:rPr lang="en">
                <a:solidFill>
                  <a:srgbClr val="888888"/>
                </a:solidFill>
              </a:rPr>
              <a:t>There is no pre-canned call you can make to return everything available about a given user.  You must specifically request each member field that you want returned in the response.  Refer to the complete list of all available </a:t>
            </a:r>
            <a:r>
              <a:rPr lang="en">
                <a:solidFill>
                  <a:srgbClr val="0077B5"/>
                </a:solidFill>
                <a:hlinkClick r:id="rId2"/>
              </a:rPr>
              <a:t>Member Profile Fields</a:t>
            </a:r>
            <a:r>
              <a:rPr lang="en">
                <a:solidFill>
                  <a:srgbClr val="888888"/>
                </a:solidFill>
              </a:rPr>
              <a:t> and provide a comma-delimited list of each field identifier in place of the </a:t>
            </a:r>
            <a:r>
              <a:rPr lang="en">
                <a:solidFill>
                  <a:srgbClr val="333333"/>
                </a:solidFill>
                <a:latin typeface="Verdana"/>
                <a:ea typeface="Verdana"/>
                <a:cs typeface="Verdana"/>
                <a:sym typeface="Verdana"/>
              </a:rPr>
              <a:t>fields of interest</a:t>
            </a:r>
            <a:r>
              <a:rPr lang="en">
                <a:solidFill>
                  <a:srgbClr val="888888"/>
                </a:solidFill>
              </a:rPr>
              <a:t> placeholder in the sample API call shown here:</a:t>
            </a:r>
          </a:p>
          <a:p>
            <a:pPr lvl="0" rtl="0">
              <a:spcBef>
                <a:spcPts val="0"/>
              </a:spcBef>
              <a:buClr>
                <a:schemeClr val="dk1"/>
              </a:buClr>
              <a:buSzPct val="100000"/>
              <a:buFont typeface="Arial"/>
              <a:buNone/>
            </a:pPr>
            <a:r>
              <a:rPr lang="en">
                <a:solidFill>
                  <a:srgbClr val="888888"/>
                </a:solidFill>
              </a:rPr>
              <a:t>--&gt;Following these basic steps, you can now enhance your company's job applications with additional high-quality professional profile information from LinkedIn.</a:t>
            </a:r>
          </a:p>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50000"/>
              </a:lnSpc>
              <a:spcBef>
                <a:spcPts val="0"/>
              </a:spcBef>
              <a:spcAft>
                <a:spcPts val="1500"/>
              </a:spcAft>
              <a:buClr>
                <a:schemeClr val="dk1"/>
              </a:buClr>
              <a:buFont typeface="Arial"/>
              <a:buNone/>
            </a:pPr>
            <a:r>
              <a:t/>
            </a:r>
            <a:endParaRPr>
              <a:solidFill>
                <a:srgbClr val="888888"/>
              </a:solidFill>
            </a:endParaRPr>
          </a:p>
          <a:p>
            <a:pPr lvl="0" rtl="0">
              <a:lnSpc>
                <a:spcPct val="150000"/>
              </a:lnSpc>
              <a:spcBef>
                <a:spcPts val="0"/>
              </a:spcBef>
              <a:spcAft>
                <a:spcPts val="1500"/>
              </a:spcAft>
              <a:buClr>
                <a:schemeClr val="dk1"/>
              </a:buClr>
              <a:buFont typeface="Arial"/>
              <a:buNone/>
            </a:pPr>
            <a:r>
              <a:t/>
            </a:r>
            <a:endParaRPr>
              <a:solidFill>
                <a:srgbClr val="888888"/>
              </a:solidFill>
            </a:endParaRPr>
          </a:p>
          <a:p>
            <a:pPr lvl="0" rtl="0">
              <a:lnSpc>
                <a:spcPct val="150000"/>
              </a:lnSpc>
              <a:spcBef>
                <a:spcPts val="0"/>
              </a:spcBef>
              <a:spcAft>
                <a:spcPts val="1500"/>
              </a:spcAft>
              <a:buClr>
                <a:schemeClr val="dk1"/>
              </a:buClr>
              <a:buSzPct val="100000"/>
              <a:buFont typeface="Arial"/>
              <a:buNone/>
            </a:pPr>
            <a:r>
              <a:rPr lang="en">
                <a:solidFill>
                  <a:srgbClr val="888888"/>
                </a:solidFill>
              </a:rPr>
              <a:t>LinkedIn has become a powerful content platform, with B2B marketers telling us that half of the traffic they receive from social networks comes from LinkedIn. Make sure your content reaches an audience of professionals who are looking for relevant articles and information.</a:t>
            </a:r>
          </a:p>
          <a:p>
            <a:pPr lvl="0" rtl="0">
              <a:lnSpc>
                <a:spcPct val="150000"/>
              </a:lnSpc>
              <a:spcBef>
                <a:spcPts val="0"/>
              </a:spcBef>
              <a:spcAft>
                <a:spcPts val="1500"/>
              </a:spcAft>
              <a:buClr>
                <a:schemeClr val="dk1"/>
              </a:buClr>
              <a:buSzPct val="100000"/>
              <a:buFont typeface="Arial"/>
              <a:buNone/>
            </a:pPr>
            <a:r>
              <a:rPr lang="en">
                <a:solidFill>
                  <a:srgbClr val="888888"/>
                </a:solidFill>
              </a:rPr>
              <a:t>Use Share on LinkedIn to:</a:t>
            </a:r>
          </a:p>
          <a:p>
            <a:pPr indent="-298450" lvl="0" marL="825500" rtl="0">
              <a:lnSpc>
                <a:spcPct val="150000"/>
              </a:lnSpc>
              <a:spcBef>
                <a:spcPts val="0"/>
              </a:spcBef>
              <a:spcAft>
                <a:spcPts val="2000"/>
              </a:spcAft>
              <a:buClr>
                <a:srgbClr val="888888"/>
              </a:buClr>
              <a:buSzPct val="100000"/>
              <a:buFont typeface="Arial"/>
              <a:buChar char="●"/>
            </a:pPr>
            <a:r>
              <a:rPr lang="en">
                <a:solidFill>
                  <a:srgbClr val="888888"/>
                </a:solidFill>
              </a:rPr>
              <a:t>Grow your user base and drive traffic to your website</a:t>
            </a:r>
          </a:p>
          <a:p>
            <a:pPr indent="-298450" lvl="0" marL="825500" rtl="0">
              <a:lnSpc>
                <a:spcPct val="150000"/>
              </a:lnSpc>
              <a:spcBef>
                <a:spcPts val="0"/>
              </a:spcBef>
              <a:spcAft>
                <a:spcPts val="2000"/>
              </a:spcAft>
              <a:buClr>
                <a:srgbClr val="888888"/>
              </a:buClr>
              <a:buSzPct val="100000"/>
              <a:buFont typeface="Arial"/>
              <a:buChar char="●"/>
            </a:pPr>
            <a:r>
              <a:rPr lang="en">
                <a:solidFill>
                  <a:srgbClr val="888888"/>
                </a:solidFill>
              </a:rPr>
              <a:t>Get your content in front of a potential audience of millions of professionals</a:t>
            </a:r>
          </a:p>
          <a:p>
            <a:pPr indent="-298450" lvl="0" marL="825500" rtl="0">
              <a:lnSpc>
                <a:spcPct val="150000"/>
              </a:lnSpc>
              <a:spcBef>
                <a:spcPts val="0"/>
              </a:spcBef>
              <a:spcAft>
                <a:spcPts val="2000"/>
              </a:spcAft>
              <a:buClr>
                <a:srgbClr val="888888"/>
              </a:buClr>
              <a:buSzPct val="100000"/>
              <a:buFont typeface="Arial"/>
              <a:buChar char="●"/>
            </a:pPr>
            <a:r>
              <a:rPr lang="en">
                <a:solidFill>
                  <a:srgbClr val="888888"/>
                </a:solidFill>
              </a:rPr>
              <a:t>Benefit from viral distribution as people share your content with their professional networks</a:t>
            </a:r>
          </a:p>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1" name="Shape 2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7" name="Shape 2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4" name="Shape 2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1" name="Shape 3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4" name="Shape 3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20" name="Shape 3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26" name="Shape 3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2" name="Shape 3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7" name="Shape 3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6" name="Shape 3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solidFill>
                <a:srgbClr val="888888"/>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50000"/>
              </a:lnSpc>
              <a:spcBef>
                <a:spcPts val="0"/>
              </a:spcBef>
              <a:spcAft>
                <a:spcPts val="4000"/>
              </a:spcAft>
              <a:buClr>
                <a:schemeClr val="dk1"/>
              </a:buClr>
              <a:buFont typeface="Arial"/>
              <a:buNone/>
            </a:pPr>
            <a:r>
              <a:t/>
            </a:r>
            <a:endParaRPr>
              <a:solidFill>
                <a:srgbClr val="888888"/>
              </a:solidFill>
            </a:endParaRPr>
          </a:p>
          <a:p>
            <a:pPr lvl="0" rtl="0">
              <a:lnSpc>
                <a:spcPct val="150000"/>
              </a:lnSpc>
              <a:spcBef>
                <a:spcPts val="0"/>
              </a:spcBef>
              <a:spcAft>
                <a:spcPts val="4000"/>
              </a:spcAft>
              <a:buClr>
                <a:schemeClr val="dk1"/>
              </a:buClr>
              <a:buSzPct val="100000"/>
              <a:buFont typeface="Arial"/>
              <a:buNone/>
            </a:pPr>
            <a:r>
              <a:rPr lang="en">
                <a:solidFill>
                  <a:srgbClr val="888888"/>
                </a:solidFill>
              </a:rPr>
              <a:t>Additionally, there are several 3rd party libraries available in the open source community that abstract the OAuth 2.0 authentication process for you in every major programming language.</a:t>
            </a:r>
          </a:p>
          <a:p>
            <a:pPr lvl="0" rtl="0">
              <a:lnSpc>
                <a:spcPct val="100000"/>
              </a:lnSpc>
              <a:spcBef>
                <a:spcPts val="0"/>
              </a:spcBef>
              <a:spcAft>
                <a:spcPts val="4000"/>
              </a:spcAft>
              <a:buClr>
                <a:schemeClr val="dk1"/>
              </a:buClr>
              <a:buFont typeface="Arial"/>
              <a:buNone/>
            </a:pPr>
            <a:r>
              <a:t/>
            </a:r>
            <a:endParaRPr>
              <a:solidFill>
                <a:srgbClr val="888888"/>
              </a:solidFill>
            </a:endParaRPr>
          </a:p>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0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0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blipFill rotWithShape="1">
          <a:blip r:embed="rId2">
            <a:alphaModFix/>
          </a:blip>
          <a:stretch>
            <a:fillRect b="0" l="0" r="0" t="0"/>
          </a:stretch>
        </a:blipFill>
      </p:bgPr>
    </p:bg>
    <p:spTree>
      <p:nvGrpSpPr>
        <p:cNvPr id="10" name="Shape 10"/>
        <p:cNvGrpSpPr/>
        <p:nvPr/>
      </p:nvGrpSpPr>
      <p:grpSpPr>
        <a:xfrm>
          <a:off x="0" y="0"/>
          <a:ext cx="0" cy="0"/>
          <a:chOff x="0" y="0"/>
          <a:chExt cx="0" cy="0"/>
        </a:xfrm>
      </p:grpSpPr>
      <p:sp>
        <p:nvSpPr>
          <p:cNvPr id="11" name="Shape 11"/>
          <p:cNvSpPr txBox="1"/>
          <p:nvPr>
            <p:ph type="ctrTitle"/>
          </p:nvPr>
        </p:nvSpPr>
        <p:spPr>
          <a:xfrm>
            <a:off x="-12700" y="457200"/>
            <a:ext cx="5498999" cy="800099"/>
          </a:xfrm>
          <a:prstGeom prst="rect">
            <a:avLst/>
          </a:prstGeom>
          <a:noFill/>
          <a:ln>
            <a:noFill/>
          </a:ln>
        </p:spPr>
        <p:txBody>
          <a:bodyPr anchorCtr="0" anchor="ctr" bIns="91425" lIns="91425" rIns="91425" tIns="91425"/>
          <a:lstStyle>
            <a:lvl1pPr indent="0" marL="0" marR="0" rtl="0" algn="ctr">
              <a:spcBef>
                <a:spcPts val="0"/>
              </a:spcBef>
              <a:buClr>
                <a:schemeClr val="dk1"/>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2" name="Shape 12"/>
          <p:cNvSpPr txBox="1"/>
          <p:nvPr>
            <p:ph idx="1" type="subTitle"/>
          </p:nvPr>
        </p:nvSpPr>
        <p:spPr>
          <a:xfrm>
            <a:off x="622300" y="1257300"/>
            <a:ext cx="4376699" cy="685799"/>
          </a:xfrm>
          <a:prstGeom prst="rect">
            <a:avLst/>
          </a:prstGeom>
          <a:noFill/>
          <a:ln>
            <a:noFill/>
          </a:ln>
        </p:spPr>
        <p:txBody>
          <a:bodyPr anchorCtr="0" anchor="t" bIns="91425" lIns="91425" rIns="91425" tIns="91425"/>
          <a:lstStyle>
            <a:lvl1pPr indent="0" marL="0" marR="0" rtl="0" algn="ctr">
              <a:spcBef>
                <a:spcPts val="400"/>
              </a:spcBef>
              <a:buClr>
                <a:srgbClr val="3F3F3F"/>
              </a:buClr>
              <a:buFont typeface="Arial"/>
              <a:buNone/>
              <a:defRPr/>
            </a:lvl1pPr>
            <a:lvl2pPr indent="0" marL="457200" marR="0" rtl="0" algn="ctr">
              <a:spcBef>
                <a:spcPts val="480"/>
              </a:spcBef>
              <a:buClr>
                <a:srgbClr val="888888"/>
              </a:buClr>
              <a:buFont typeface="Arial"/>
              <a:buNone/>
              <a:defRPr/>
            </a:lvl2pPr>
            <a:lvl3pPr indent="0" marL="914400" marR="0" rtl="0" algn="ctr">
              <a:spcBef>
                <a:spcPts val="400"/>
              </a:spcBef>
              <a:buClr>
                <a:srgbClr val="888888"/>
              </a:buClr>
              <a:buFont typeface="Arial"/>
              <a:buNone/>
              <a:defRPr/>
            </a:lvl3pPr>
            <a:lvl4pPr indent="0" marL="1371600" marR="0" rtl="0" algn="ctr">
              <a:spcBef>
                <a:spcPts val="360"/>
              </a:spcBef>
              <a:buClr>
                <a:srgbClr val="888888"/>
              </a:buClr>
              <a:buFont typeface="Arial"/>
              <a:buNone/>
              <a:defRPr/>
            </a:lvl4pPr>
            <a:lvl5pPr indent="0" marL="1828800" marR="0" rtl="0" algn="ctr">
              <a:spcBef>
                <a:spcPts val="360"/>
              </a:spcBef>
              <a:buClr>
                <a:srgbClr val="888888"/>
              </a:buClr>
              <a:buFont typeface="Arial"/>
              <a:buNone/>
              <a:defRPr/>
            </a:lvl5pPr>
            <a:lvl6pPr indent="0" marL="2286000" marR="0" rtl="0" algn="ctr">
              <a:spcBef>
                <a:spcPts val="400"/>
              </a:spcBef>
              <a:buClr>
                <a:srgbClr val="888888"/>
              </a:buClr>
              <a:buFont typeface="Arial"/>
              <a:buNone/>
              <a:defRPr/>
            </a:lvl6pPr>
            <a:lvl7pPr indent="0" marL="2743200" marR="0" rtl="0" algn="ctr">
              <a:spcBef>
                <a:spcPts val="400"/>
              </a:spcBef>
              <a:buClr>
                <a:srgbClr val="888888"/>
              </a:buClr>
              <a:buFont typeface="Arial"/>
              <a:buNone/>
              <a:defRPr/>
            </a:lvl7pPr>
            <a:lvl8pPr indent="0" marL="3200400" marR="0" rtl="0" algn="ctr">
              <a:spcBef>
                <a:spcPts val="400"/>
              </a:spcBef>
              <a:buClr>
                <a:srgbClr val="888888"/>
              </a:buClr>
              <a:buFont typeface="Arial"/>
              <a:buNone/>
              <a:defRPr/>
            </a:lvl8pPr>
            <a:lvl9pPr indent="0" marL="3657600" marR="0" rtl="0" algn="ctr">
              <a:spcBef>
                <a:spcPts val="400"/>
              </a:spcBef>
              <a:buClr>
                <a:srgbClr val="888888"/>
              </a:buClr>
              <a:buFont typeface="Arial"/>
              <a:buNone/>
              <a:defRPr/>
            </a:lvl9pPr>
          </a:lstStyle>
          <a:p/>
        </p:txBody>
      </p:sp>
      <p:sp>
        <p:nvSpPr>
          <p:cNvPr id="13" name="Shape 13"/>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 name="Shape 14"/>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5" name="Shape 15"/>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6" name="Shape 66"/>
        <p:cNvGrpSpPr/>
        <p:nvPr/>
      </p:nvGrpSpPr>
      <p:grpSpPr>
        <a:xfrm>
          <a:off x="0" y="0"/>
          <a:ext cx="0" cy="0"/>
          <a:chOff x="0" y="0"/>
          <a:chExt cx="0" cy="0"/>
        </a:xfrm>
      </p:grpSpPr>
      <p:sp>
        <p:nvSpPr>
          <p:cNvPr id="67" name="Shape 67"/>
          <p:cNvSpPr txBox="1"/>
          <p:nvPr>
            <p:ph type="title"/>
          </p:nvPr>
        </p:nvSpPr>
        <p:spPr>
          <a:xfrm>
            <a:off x="1792288" y="3600450"/>
            <a:ext cx="5486399" cy="42509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8" name="Shape 68"/>
          <p:cNvSpPr/>
          <p:nvPr>
            <p:ph idx="2" type="pic"/>
          </p:nvPr>
        </p:nvSpPr>
        <p:spPr>
          <a:xfrm>
            <a:off x="1792288" y="459581"/>
            <a:ext cx="5486399" cy="3086099"/>
          </a:xfrm>
          <a:prstGeom prst="rect">
            <a:avLst/>
          </a:prstGeom>
          <a:noFill/>
          <a:ln>
            <a:noFill/>
          </a:ln>
        </p:spPr>
      </p:sp>
      <p:sp>
        <p:nvSpPr>
          <p:cNvPr id="69" name="Shape 69"/>
          <p:cNvSpPr txBox="1"/>
          <p:nvPr>
            <p:ph idx="1" type="body"/>
          </p:nvPr>
        </p:nvSpPr>
        <p:spPr>
          <a:xfrm>
            <a:off x="1792288" y="4025503"/>
            <a:ext cx="5486399" cy="603599"/>
          </a:xfrm>
          <a:prstGeom prst="rect">
            <a:avLst/>
          </a:prstGeom>
          <a:noFill/>
          <a:ln>
            <a:noFill/>
          </a:ln>
        </p:spPr>
        <p:txBody>
          <a:bodyPr anchorCtr="0" anchor="t" bIns="91425" lIns="91425" rIns="91425" tIns="91425"/>
          <a:lstStyle>
            <a:lvl1pPr indent="0" marL="0" rtl="0">
              <a:spcBef>
                <a:spcPts val="0"/>
              </a:spcBef>
              <a:buClr>
                <a:srgbClr val="3F3F3F"/>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70" name="Shape 70"/>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1" name="Shape 71"/>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2" name="Shape 72"/>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3" name="Shape 73"/>
        <p:cNvGrpSpPr/>
        <p:nvPr/>
      </p:nvGrpSpPr>
      <p:grpSpPr>
        <a:xfrm>
          <a:off x="0" y="0"/>
          <a:ext cx="0" cy="0"/>
          <a:chOff x="0" y="0"/>
          <a:chExt cx="0" cy="0"/>
        </a:xfrm>
      </p:grpSpPr>
      <p:sp>
        <p:nvSpPr>
          <p:cNvPr id="74" name="Shape 74"/>
          <p:cNvSpPr txBox="1"/>
          <p:nvPr>
            <p:ph type="title"/>
          </p:nvPr>
        </p:nvSpPr>
        <p:spPr>
          <a:xfrm>
            <a:off x="457200" y="205978"/>
            <a:ext cx="8229600" cy="857400"/>
          </a:xfrm>
          <a:prstGeom prst="rect">
            <a:avLst/>
          </a:prstGeom>
          <a:noFill/>
          <a:ln>
            <a:noFill/>
          </a:ln>
        </p:spPr>
        <p:txBody>
          <a:bodyPr anchorCtr="0" anchor="ctr" bIns="91425" lIns="91425" rIns="91425" tIns="91425"/>
          <a:lstStyle>
            <a:lvl1pPr rtl="0" algn="ctr">
              <a:spcBef>
                <a:spcPts val="0"/>
              </a:spcBef>
              <a:buClr>
                <a:srgbClr val="262626"/>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rot="5400000">
            <a:off x="2874749" y="-1217400"/>
            <a:ext cx="3394500" cy="82296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6" name="Shape 76"/>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7" name="Shape 77"/>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8" name="Shape 78"/>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9" name="Shape 79"/>
        <p:cNvGrpSpPr/>
        <p:nvPr/>
      </p:nvGrpSpPr>
      <p:grpSpPr>
        <a:xfrm>
          <a:off x="0" y="0"/>
          <a:ext cx="0" cy="0"/>
          <a:chOff x="0" y="0"/>
          <a:chExt cx="0" cy="0"/>
        </a:xfrm>
      </p:grpSpPr>
      <p:sp>
        <p:nvSpPr>
          <p:cNvPr id="80" name="Shape 80"/>
          <p:cNvSpPr txBox="1"/>
          <p:nvPr>
            <p:ph type="title"/>
          </p:nvPr>
        </p:nvSpPr>
        <p:spPr>
          <a:xfrm rot="5400000">
            <a:off x="5463749" y="1371628"/>
            <a:ext cx="4388700" cy="2057400"/>
          </a:xfrm>
          <a:prstGeom prst="rect">
            <a:avLst/>
          </a:prstGeom>
          <a:noFill/>
          <a:ln>
            <a:noFill/>
          </a:ln>
        </p:spPr>
        <p:txBody>
          <a:bodyPr anchorCtr="0" anchor="ctr" bIns="91425" lIns="91425" rIns="91425" tIns="91425"/>
          <a:lstStyle>
            <a:lvl1pPr rtl="0" algn="ctr">
              <a:spcBef>
                <a:spcPts val="0"/>
              </a:spcBef>
              <a:buClr>
                <a:srgbClr val="262626"/>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1" name="Shape 81"/>
          <p:cNvSpPr txBox="1"/>
          <p:nvPr>
            <p:ph idx="1" type="body"/>
          </p:nvPr>
        </p:nvSpPr>
        <p:spPr>
          <a:xfrm rot="5400000">
            <a:off x="1272750" y="-609571"/>
            <a:ext cx="4388700" cy="60197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2" name="Shape 82"/>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3" name="Shape 83"/>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4" name="Shape 84"/>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85" name="Shape 85"/>
        <p:cNvGrpSpPr/>
        <p:nvPr/>
      </p:nvGrpSpPr>
      <p:grpSpPr>
        <a:xfrm>
          <a:off x="0" y="0"/>
          <a:ext cx="0" cy="0"/>
          <a:chOff x="0" y="0"/>
          <a:chExt cx="0" cy="0"/>
        </a:xfrm>
      </p:grpSpPr>
      <p:sp>
        <p:nvSpPr>
          <p:cNvPr id="86" name="Shape 86"/>
          <p:cNvSpPr txBox="1"/>
          <p:nvPr>
            <p:ph type="title"/>
          </p:nvPr>
        </p:nvSpPr>
        <p:spPr>
          <a:xfrm>
            <a:off x="457200" y="205978"/>
            <a:ext cx="8229600" cy="857400"/>
          </a:xfrm>
          <a:prstGeom prst="rect">
            <a:avLst/>
          </a:prstGeom>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7" name="Shape 87"/>
          <p:cNvSpPr txBox="1"/>
          <p:nvPr>
            <p:ph idx="1" type="body"/>
          </p:nvPr>
        </p:nvSpPr>
        <p:spPr>
          <a:xfrm>
            <a:off x="457200" y="1200150"/>
            <a:ext cx="82296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8" name="Shape 88"/>
          <p:cNvSpPr txBox="1"/>
          <p:nvPr>
            <p:ph idx="12" type="sldNum"/>
          </p:nvPr>
        </p:nvSpPr>
        <p:spPr>
          <a:xfrm>
            <a:off x="8556791" y="4749850"/>
            <a:ext cx="548699" cy="393600"/>
          </a:xfrm>
          <a:prstGeom prst="rect">
            <a:avLst/>
          </a:prstGeom>
        </p:spPr>
        <p:txBody>
          <a:bodyPr anchorCtr="0" anchor="ctr" bIns="45700" lIns="91425" rIns="91425" tIns="45700">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6" name="Shape 16"/>
        <p:cNvGrpSpPr/>
        <p:nvPr/>
      </p:nvGrpSpPr>
      <p:grpSpPr>
        <a:xfrm>
          <a:off x="0" y="0"/>
          <a:ext cx="0" cy="0"/>
          <a:chOff x="0" y="0"/>
          <a:chExt cx="0" cy="0"/>
        </a:xfrm>
      </p:grpSpPr>
      <p:sp>
        <p:nvSpPr>
          <p:cNvPr id="17" name="Shape 17"/>
          <p:cNvSpPr txBox="1"/>
          <p:nvPr>
            <p:ph type="title"/>
          </p:nvPr>
        </p:nvSpPr>
        <p:spPr>
          <a:xfrm>
            <a:off x="457200" y="111097"/>
            <a:ext cx="8229600" cy="857400"/>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 type="body"/>
          </p:nvPr>
        </p:nvSpPr>
        <p:spPr>
          <a:xfrm>
            <a:off x="448964" y="1082876"/>
            <a:ext cx="8229600" cy="33945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0" name="Shape 20"/>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1" name="Shape 21"/>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and Content">
    <p:bg>
      <p:bgPr>
        <a:blipFill rotWithShape="1">
          <a:blip r:embed="rId2">
            <a:alphaModFix/>
          </a:blip>
          <a:stretch>
            <a:fillRect b="0" l="0" r="0" t="0"/>
          </a:stretch>
        </a:blipFill>
      </p:bgPr>
    </p:bg>
    <p:spTree>
      <p:nvGrpSpPr>
        <p:cNvPr id="22" name="Shape 22"/>
        <p:cNvGrpSpPr/>
        <p:nvPr/>
      </p:nvGrpSpPr>
      <p:grpSpPr>
        <a:xfrm>
          <a:off x="0" y="0"/>
          <a:ext cx="0" cy="0"/>
          <a:chOff x="0" y="0"/>
          <a:chExt cx="0" cy="0"/>
        </a:xfrm>
      </p:grpSpPr>
      <p:sp>
        <p:nvSpPr>
          <p:cNvPr id="23" name="Shape 23"/>
          <p:cNvSpPr txBox="1"/>
          <p:nvPr>
            <p:ph type="title"/>
          </p:nvPr>
        </p:nvSpPr>
        <p:spPr>
          <a:xfrm>
            <a:off x="1219200" y="114300"/>
            <a:ext cx="7696199" cy="857400"/>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1" type="body"/>
          </p:nvPr>
        </p:nvSpPr>
        <p:spPr>
          <a:xfrm>
            <a:off x="1219200" y="1082877"/>
            <a:ext cx="7696199" cy="36032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5" name="Shape 25"/>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6" name="Shape 26"/>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7" name="Shape 27"/>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Calibri"/>
                <a:ea typeface="Calibri"/>
                <a:cs typeface="Calibri"/>
                <a:sym typeface="Calibri"/>
              </a:defRPr>
            </a:lvl1pPr>
          </a:lstStyle>
          <a:p>
            <a:pPr indent="0" lvl="0" marL="0">
              <a:spcBef>
                <a:spcPts val="0"/>
              </a:spcBef>
              <a:buSzPct val="25000"/>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8" name="Shape 28"/>
        <p:cNvGrpSpPr/>
        <p:nvPr/>
      </p:nvGrpSpPr>
      <p:grpSpPr>
        <a:xfrm>
          <a:off x="0" y="0"/>
          <a:ext cx="0" cy="0"/>
          <a:chOff x="0" y="0"/>
          <a:chExt cx="0" cy="0"/>
        </a:xfrm>
      </p:grpSpPr>
      <p:sp>
        <p:nvSpPr>
          <p:cNvPr id="29" name="Shape 29"/>
          <p:cNvSpPr txBox="1"/>
          <p:nvPr>
            <p:ph type="title"/>
          </p:nvPr>
        </p:nvSpPr>
        <p:spPr>
          <a:xfrm>
            <a:off x="457200" y="111097"/>
            <a:ext cx="8229600" cy="857400"/>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x="457200" y="1082876"/>
            <a:ext cx="4040099" cy="479699"/>
          </a:xfrm>
          <a:prstGeom prst="rect">
            <a:avLst/>
          </a:prstGeom>
          <a:noFill/>
          <a:ln>
            <a:noFill/>
          </a:ln>
        </p:spPr>
        <p:txBody>
          <a:bodyPr anchorCtr="0" anchor="b" bIns="91425" lIns="91425" rIns="91425" tIns="91425"/>
          <a:lstStyle>
            <a:lvl1pPr indent="0" marL="0" rtl="0">
              <a:spcBef>
                <a:spcPts val="0"/>
              </a:spcBef>
              <a:buClr>
                <a:srgbClr val="262626"/>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31" name="Shape 31"/>
          <p:cNvSpPr txBox="1"/>
          <p:nvPr>
            <p:ph idx="2" type="body"/>
          </p:nvPr>
        </p:nvSpPr>
        <p:spPr>
          <a:xfrm>
            <a:off x="457200" y="1555272"/>
            <a:ext cx="4040099" cy="28487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3" type="body"/>
          </p:nvPr>
        </p:nvSpPr>
        <p:spPr>
          <a:xfrm>
            <a:off x="4645025" y="1082876"/>
            <a:ext cx="4041900" cy="479699"/>
          </a:xfrm>
          <a:prstGeom prst="rect">
            <a:avLst/>
          </a:prstGeom>
          <a:noFill/>
          <a:ln>
            <a:noFill/>
          </a:ln>
        </p:spPr>
        <p:txBody>
          <a:bodyPr anchorCtr="0" anchor="b" bIns="91425" lIns="91425" rIns="91425" tIns="91425"/>
          <a:lstStyle>
            <a:lvl1pPr indent="0" marL="0" rtl="0">
              <a:spcBef>
                <a:spcPts val="0"/>
              </a:spcBef>
              <a:buClr>
                <a:srgbClr val="262626"/>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33" name="Shape 33"/>
          <p:cNvSpPr txBox="1"/>
          <p:nvPr>
            <p:ph idx="4" type="body"/>
          </p:nvPr>
        </p:nvSpPr>
        <p:spPr>
          <a:xfrm>
            <a:off x="4645025" y="1555272"/>
            <a:ext cx="4041900" cy="28487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5" name="Shape 35"/>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6" name="Shape 36"/>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7" name="Shape 37"/>
        <p:cNvGrpSpPr/>
        <p:nvPr/>
      </p:nvGrpSpPr>
      <p:grpSpPr>
        <a:xfrm>
          <a:off x="0" y="0"/>
          <a:ext cx="0" cy="0"/>
          <a:chOff x="0" y="0"/>
          <a:chExt cx="0" cy="0"/>
        </a:xfrm>
      </p:grpSpPr>
      <p:sp>
        <p:nvSpPr>
          <p:cNvPr id="38" name="Shape 38"/>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9" name="Shape 39"/>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0" name="Shape 40"/>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1" name="Shape 41"/>
        <p:cNvGrpSpPr/>
        <p:nvPr/>
      </p:nvGrpSpPr>
      <p:grpSpPr>
        <a:xfrm>
          <a:off x="0" y="0"/>
          <a:ext cx="0" cy="0"/>
          <a:chOff x="0" y="0"/>
          <a:chExt cx="0" cy="0"/>
        </a:xfrm>
      </p:grpSpPr>
      <p:sp>
        <p:nvSpPr>
          <p:cNvPr id="42" name="Shape 42"/>
          <p:cNvSpPr txBox="1"/>
          <p:nvPr>
            <p:ph type="title"/>
          </p:nvPr>
        </p:nvSpPr>
        <p:spPr>
          <a:xfrm>
            <a:off x="722312" y="3305175"/>
            <a:ext cx="7772400" cy="10214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1" type="body"/>
          </p:nvPr>
        </p:nvSpPr>
        <p:spPr>
          <a:xfrm>
            <a:off x="722312" y="2180034"/>
            <a:ext cx="7772400" cy="1125000"/>
          </a:xfrm>
          <a:prstGeom prst="rect">
            <a:avLst/>
          </a:prstGeom>
          <a:noFill/>
          <a:ln>
            <a:noFill/>
          </a:ln>
        </p:spPr>
        <p:txBody>
          <a:bodyPr anchorCtr="0" anchor="b" bIns="91425" lIns="91425" rIns="91425" tIns="91425"/>
          <a:lstStyle>
            <a:lvl1pPr indent="0" marL="0" rtl="0">
              <a:spcBef>
                <a:spcPts val="0"/>
              </a:spcBef>
              <a:buClr>
                <a:srgbClr val="888888"/>
              </a:buClr>
              <a:buNone/>
              <a:defRPr/>
            </a:lvl1pPr>
            <a:lvl2pPr indent="0" marL="457200" rtl="0">
              <a:spcBef>
                <a:spcPts val="0"/>
              </a:spcBef>
              <a:buClr>
                <a:srgbClr val="888888"/>
              </a:buClr>
              <a:buNone/>
              <a:defRPr/>
            </a:lvl2pPr>
            <a:lvl3pPr indent="0" marL="914400" rtl="0">
              <a:spcBef>
                <a:spcPts val="0"/>
              </a:spcBef>
              <a:buClr>
                <a:srgbClr val="888888"/>
              </a:buClr>
              <a:buNone/>
              <a:defRPr/>
            </a:lvl3pPr>
            <a:lvl4pPr indent="0" marL="1371600" rtl="0">
              <a:spcBef>
                <a:spcPts val="0"/>
              </a:spcBef>
              <a:buClr>
                <a:srgbClr val="888888"/>
              </a:buClr>
              <a:buNone/>
              <a:defRPr/>
            </a:lvl4pPr>
            <a:lvl5pPr indent="0" marL="1828800" rtl="0">
              <a:spcBef>
                <a:spcPts val="0"/>
              </a:spcBef>
              <a:buClr>
                <a:srgbClr val="888888"/>
              </a:buClr>
              <a:buNone/>
              <a:defRPr/>
            </a:lvl5pPr>
            <a:lvl6pPr indent="0" marL="2286000" rtl="0">
              <a:spcBef>
                <a:spcPts val="0"/>
              </a:spcBef>
              <a:buClr>
                <a:srgbClr val="888888"/>
              </a:buClr>
              <a:buFont typeface="Calibri"/>
              <a:buNone/>
              <a:defRPr/>
            </a:lvl6pPr>
            <a:lvl7pPr indent="0" marL="2743200" rtl="0">
              <a:spcBef>
                <a:spcPts val="0"/>
              </a:spcBef>
              <a:buClr>
                <a:srgbClr val="888888"/>
              </a:buClr>
              <a:buFont typeface="Calibri"/>
              <a:buNone/>
              <a:defRPr/>
            </a:lvl7pPr>
            <a:lvl8pPr indent="0" marL="3200400" rtl="0">
              <a:spcBef>
                <a:spcPts val="0"/>
              </a:spcBef>
              <a:buClr>
                <a:srgbClr val="888888"/>
              </a:buClr>
              <a:buFont typeface="Calibri"/>
              <a:buNone/>
              <a:defRPr/>
            </a:lvl8pPr>
            <a:lvl9pPr indent="0" marL="3657600" rtl="0">
              <a:spcBef>
                <a:spcPts val="0"/>
              </a:spcBef>
              <a:buClr>
                <a:srgbClr val="888888"/>
              </a:buClr>
              <a:buFont typeface="Calibri"/>
              <a:buNone/>
              <a:defRPr/>
            </a:lvl9pPr>
          </a:lstStyle>
          <a:p/>
        </p:txBody>
      </p:sp>
      <p:sp>
        <p:nvSpPr>
          <p:cNvPr id="44" name="Shape 44"/>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5" name="Shape 45"/>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6" name="Shape 46"/>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a:noFill/>
          <a:ln>
            <a:noFill/>
          </a:ln>
        </p:spPr>
        <p:txBody>
          <a:bodyPr anchorCtr="0" anchor="ctr" bIns="91425" lIns="91425" rIns="91425" tIns="91425"/>
          <a:lstStyle>
            <a:lvl1pPr rtl="0" algn="ctr">
              <a:spcBef>
                <a:spcPts val="0"/>
              </a:spcBef>
              <a:buClr>
                <a:srgbClr val="262626"/>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9" name="Shape 49"/>
          <p:cNvSpPr txBox="1"/>
          <p:nvPr>
            <p:ph idx="1" type="body"/>
          </p:nvPr>
        </p:nvSpPr>
        <p:spPr>
          <a:xfrm>
            <a:off x="457200" y="1200150"/>
            <a:ext cx="4038599" cy="33945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0" name="Shape 50"/>
          <p:cNvSpPr txBox="1"/>
          <p:nvPr>
            <p:ph idx="2" type="body"/>
          </p:nvPr>
        </p:nvSpPr>
        <p:spPr>
          <a:xfrm>
            <a:off x="4648200" y="1200150"/>
            <a:ext cx="4038599" cy="33945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1" name="Shape 51"/>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2" name="Shape 52"/>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3" name="Shape 53"/>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857400"/>
          </a:xfrm>
          <a:prstGeom prst="rect">
            <a:avLst/>
          </a:prstGeom>
          <a:noFill/>
          <a:ln>
            <a:noFill/>
          </a:ln>
        </p:spPr>
        <p:txBody>
          <a:bodyPr anchorCtr="0" anchor="ctr" bIns="91425" lIns="91425" rIns="91425" tIns="91425"/>
          <a:lstStyle>
            <a:lvl1pPr rtl="0" algn="ctr">
              <a:spcBef>
                <a:spcPts val="0"/>
              </a:spcBef>
              <a:buClr>
                <a:srgbClr val="262626"/>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6" name="Shape 56"/>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7" name="Shape 57"/>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8" name="Shape 58"/>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9" name="Shape 59"/>
        <p:cNvGrpSpPr/>
        <p:nvPr/>
      </p:nvGrpSpPr>
      <p:grpSpPr>
        <a:xfrm>
          <a:off x="0" y="0"/>
          <a:ext cx="0" cy="0"/>
          <a:chOff x="0" y="0"/>
          <a:chExt cx="0" cy="0"/>
        </a:xfrm>
      </p:grpSpPr>
      <p:sp>
        <p:nvSpPr>
          <p:cNvPr id="60" name="Shape 60"/>
          <p:cNvSpPr txBox="1"/>
          <p:nvPr>
            <p:ph type="title"/>
          </p:nvPr>
        </p:nvSpPr>
        <p:spPr>
          <a:xfrm>
            <a:off x="457200" y="204787"/>
            <a:ext cx="3008399" cy="87149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1" name="Shape 61"/>
          <p:cNvSpPr txBox="1"/>
          <p:nvPr>
            <p:ph idx="1" type="body"/>
          </p:nvPr>
        </p:nvSpPr>
        <p:spPr>
          <a:xfrm>
            <a:off x="3575050" y="204787"/>
            <a:ext cx="5111699" cy="43898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txBox="1"/>
          <p:nvPr>
            <p:ph idx="2" type="body"/>
          </p:nvPr>
        </p:nvSpPr>
        <p:spPr>
          <a:xfrm>
            <a:off x="457200" y="1076325"/>
            <a:ext cx="3008399" cy="3518399"/>
          </a:xfrm>
          <a:prstGeom prst="rect">
            <a:avLst/>
          </a:prstGeom>
          <a:noFill/>
          <a:ln>
            <a:noFill/>
          </a:ln>
        </p:spPr>
        <p:txBody>
          <a:bodyPr anchorCtr="0" anchor="t" bIns="91425" lIns="91425" rIns="91425" tIns="91425"/>
          <a:lstStyle>
            <a:lvl1pPr indent="0" marL="0" rtl="0">
              <a:spcBef>
                <a:spcPts val="0"/>
              </a:spcBef>
              <a:buClr>
                <a:srgbClr val="3F3F3F"/>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63" name="Shape 63"/>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4" name="Shape 64"/>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5" name="Shape 65"/>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5" Type="http://schemas.openxmlformats.org/officeDocument/2006/relationships/theme" Target="../theme/theme1.xml"/><Relationship Id="rId14" Type="http://schemas.openxmlformats.org/officeDocument/2006/relationships/slideLayout" Target="../slideLayouts/slideLayout13.xml"/><Relationship Id="rId2" Type="http://schemas.openxmlformats.org/officeDocument/2006/relationships/slideLayout" Target="../slideLayouts/slideLayout1.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 Type="http://schemas.openxmlformats.org/officeDocument/2006/relationships/image" Target="../media/image00.jpg"/><Relationship Id="rId4" Type="http://schemas.openxmlformats.org/officeDocument/2006/relationships/slideLayout" Target="../slideLayouts/slideLayout3.xml"/><Relationship Id="rId10" Type="http://schemas.openxmlformats.org/officeDocument/2006/relationships/slideLayout" Target="../slideLayouts/slideLayout9.xml"/><Relationship Id="rId3" Type="http://schemas.openxmlformats.org/officeDocument/2006/relationships/slideLayout" Target="../slideLayouts/slideLayout2.xml"/><Relationship Id="rId11" Type="http://schemas.openxmlformats.org/officeDocument/2006/relationships/slideLayout" Target="../slideLayouts/slideLayout10.xml"/><Relationship Id="rId9" Type="http://schemas.openxmlformats.org/officeDocument/2006/relationships/slideLayout" Target="../slideLayouts/slideLayout8.xml"/><Relationship Id="rId6" Type="http://schemas.openxmlformats.org/officeDocument/2006/relationships/slideLayout" Target="../slideLayouts/slideLayout5.xml"/><Relationship Id="rId5" Type="http://schemas.openxmlformats.org/officeDocument/2006/relationships/slideLayout" Target="../slideLayouts/slideLayout4.xml"/><Relationship Id="rId8" Type="http://schemas.openxmlformats.org/officeDocument/2006/relationships/slideLayout" Target="../slideLayouts/slideLayout7.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ctr" bIns="91425" lIns="91425" rIns="91425" tIns="91425"/>
          <a:lstStyle>
            <a:lvl1pPr indent="0" marL="0" marR="0" rtl="0" algn="ctr">
              <a:spcBef>
                <a:spcPts val="0"/>
              </a:spcBef>
              <a:buClr>
                <a:srgbClr val="262626"/>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6" name="Shape 6"/>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65100" marL="342900" marR="0" rtl="0" algn="l">
              <a:spcBef>
                <a:spcPts val="560"/>
              </a:spcBef>
              <a:buClr>
                <a:srgbClr val="3F3F3F"/>
              </a:buClr>
              <a:buFont typeface="Arial"/>
              <a:buChar char="•"/>
              <a:defRPr/>
            </a:lvl1pPr>
            <a:lvl2pPr indent="-133350" marL="742950" marR="0" rtl="0" algn="l">
              <a:spcBef>
                <a:spcPts val="480"/>
              </a:spcBef>
              <a:buClr>
                <a:srgbClr val="3F3F3F"/>
              </a:buClr>
              <a:buFont typeface="Arial"/>
              <a:buChar char="–"/>
              <a:defRPr/>
            </a:lvl2pPr>
            <a:lvl3pPr indent="-101600" marL="1143000" marR="0" rtl="0" algn="l">
              <a:spcBef>
                <a:spcPts val="400"/>
              </a:spcBef>
              <a:buClr>
                <a:srgbClr val="3F3F3F"/>
              </a:buClr>
              <a:buFont typeface="Arial"/>
              <a:buChar char="•"/>
              <a:defRPr/>
            </a:lvl3pPr>
            <a:lvl4pPr indent="-114300" marL="1600200" marR="0" rtl="0" algn="l">
              <a:spcBef>
                <a:spcPts val="360"/>
              </a:spcBef>
              <a:buClr>
                <a:srgbClr val="3F3F3F"/>
              </a:buClr>
              <a:buFont typeface="Arial"/>
              <a:buChar char="–"/>
              <a:defRPr/>
            </a:lvl4pPr>
            <a:lvl5pPr indent="-114300" marL="2057400" marR="0" rtl="0" algn="l">
              <a:spcBef>
                <a:spcPts val="360"/>
              </a:spcBef>
              <a:buClr>
                <a:srgbClr val="3F3F3F"/>
              </a:buClr>
              <a:buFont typeface="Arial"/>
              <a:buChar char="»"/>
              <a:defRPr/>
            </a:lvl5pPr>
            <a:lvl6pPr indent="-101600" marL="2514600" marR="0" rtl="0" algn="l">
              <a:spcBef>
                <a:spcPts val="400"/>
              </a:spcBef>
              <a:buClr>
                <a:schemeClr val="dk1"/>
              </a:buClr>
              <a:buFont typeface="Arial"/>
              <a:buChar char="•"/>
              <a:defRPr/>
            </a:lvl6pPr>
            <a:lvl7pPr indent="-101600" marL="2971800" marR="0" rtl="0" algn="l">
              <a:spcBef>
                <a:spcPts val="400"/>
              </a:spcBef>
              <a:buClr>
                <a:schemeClr val="dk1"/>
              </a:buClr>
              <a:buFont typeface="Arial"/>
              <a:buChar char="•"/>
              <a:defRPr/>
            </a:lvl7pPr>
            <a:lvl8pPr indent="-101600" marL="3429000" marR="0" rtl="0" algn="l">
              <a:spcBef>
                <a:spcPts val="400"/>
              </a:spcBef>
              <a:buClr>
                <a:schemeClr val="dk1"/>
              </a:buClr>
              <a:buFont typeface="Arial"/>
              <a:buChar char="•"/>
              <a:defRPr/>
            </a:lvl8pPr>
            <a:lvl9pPr indent="-101600" marL="3886200" marR="0" rtl="0" algn="l">
              <a:spcBef>
                <a:spcPts val="400"/>
              </a:spcBef>
              <a:buClr>
                <a:schemeClr val="dk1"/>
              </a:buClr>
              <a:buFont typeface="Arial"/>
              <a:buChar char="•"/>
              <a:defRPr/>
            </a:lvl9pPr>
          </a:lstStyle>
          <a:p/>
        </p:txBody>
      </p:sp>
      <p:sp>
        <p:nvSpPr>
          <p:cNvPr id="7" name="Shape 7"/>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 name="Shape 8"/>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 name="Shape 9"/>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 Id="rId3" Type="http://schemas.openxmlformats.org/officeDocument/2006/relationships/image" Target="../media/image0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hyperlink" Target="https://developer.linkedin.com/docs/android-sdk"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ocilab.com/tool_files/socilab-linkedin.js" TargetMode="External"/><Relationship Id="rId3" Type="http://schemas.openxmlformats.org/officeDocument/2006/relationships/hyperlink" Target="http://socilab.com/#home" TargetMode="External"/><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wpjobmanager.com/add-ons/apply-with-linkedin/" TargetMode="External"/><Relationship Id="rId3" Type="http://schemas.openxmlformats.org/officeDocument/2006/relationships/hyperlink" Target="https://developer.linkedin.com/docs/apply-with-linkedin" TargetMode="External"/><Relationship Id="rId5"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3.png"/><Relationship Id="rId3" Type="http://schemas.openxmlformats.org/officeDocument/2006/relationships/hyperlink" Target="https://developer.linkedin.com/plugins/share"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0.png"/><Relationship Id="rId3" Type="http://schemas.openxmlformats.org/officeDocument/2006/relationships/image" Target="../media/image26.png"/><Relationship Id="rId6" Type="http://schemas.openxmlformats.org/officeDocument/2006/relationships/image" Target="../media/image28.png"/><Relationship Id="rId5"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6.png"/><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 Id="rId3" Type="http://schemas.openxmlformats.org/officeDocument/2006/relationships/image" Target="../media/image29.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 Id="rId3" Type="http://schemas.openxmlformats.org/officeDocument/2006/relationships/image" Target="../media/image0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1.png"/><Relationship Id="rId3" Type="http://schemas.openxmlformats.org/officeDocument/2006/relationships/hyperlink" Target="http://grepcode.com/file/repo1.maven.org/maven2/com.linkedin.zoie/zoie-core/2.6.0/proj/zoie/api/indexing/ZoieIndexable.java"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 Id="rId3"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 Id="rId3"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 Id="rId3" Type="http://schemas.openxmlformats.org/officeDocument/2006/relationships/hyperlink" Target="https://linkedin.jira.com/wiki/display/BOBO/Realtime+Faceting+with+Zoie"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 Id="rId3" Type="http://schemas.openxmlformats.org/officeDocument/2006/relationships/hyperlink" Target="http://thenextweb.com/dd/2015/02/12/linkedin-takes-aim-developers-plans-lock-apis/"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hyperlink" Target="http://youtube.com/v/kP17ASb9vBU" TargetMode="External"/><Relationship Id="rId5" Type="http://schemas.openxmlformats.org/officeDocument/2006/relationships/image" Target="../media/image35.jp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39.png"/><Relationship Id="rId3" Type="http://schemas.openxmlformats.org/officeDocument/2006/relationships/hyperlink" Target="https://apigee.com/console/linkedin" TargetMode="External"/><Relationship Id="rId6" Type="http://schemas.openxmlformats.org/officeDocument/2006/relationships/image" Target="../media/image33.png"/><Relationship Id="rId5"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06.png"/><Relationship Id="rId3" Type="http://schemas.openxmlformats.org/officeDocument/2006/relationships/image" Target="../media/image04.png"/><Relationship Id="rId5" Type="http://schemas.openxmlformats.org/officeDocument/2006/relationships/hyperlink" Target="http://www.alexa.com/siteinfo/linkedin.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 Id="rId3" Type="http://schemas.openxmlformats.org/officeDocument/2006/relationships/image" Target="../media/image0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07.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ctrTitle"/>
          </p:nvPr>
        </p:nvSpPr>
        <p:spPr>
          <a:xfrm>
            <a:off x="428350" y="509075"/>
            <a:ext cx="5498999" cy="800099"/>
          </a:xfrm>
          <a:prstGeom prst="rect">
            <a:avLst/>
          </a:prstGeom>
        </p:spPr>
        <p:txBody>
          <a:bodyPr anchorCtr="0" anchor="ctr" bIns="91425" lIns="91425" rIns="91425" tIns="91425">
            <a:noAutofit/>
          </a:bodyPr>
          <a:lstStyle/>
          <a:p>
            <a:pPr algn="l">
              <a:spcBef>
                <a:spcPts val="0"/>
              </a:spcBef>
              <a:buNone/>
            </a:pPr>
            <a:r>
              <a:rPr lang="en"/>
              <a:t>Gregory Toscano, Eric Fortes, David Shabo</a:t>
            </a:r>
          </a:p>
        </p:txBody>
      </p:sp>
      <p:sp>
        <p:nvSpPr>
          <p:cNvPr id="91" name="Shape 91"/>
          <p:cNvSpPr txBox="1"/>
          <p:nvPr/>
        </p:nvSpPr>
        <p:spPr>
          <a:xfrm>
            <a:off x="597125" y="3618375"/>
            <a:ext cx="6113699" cy="1087199"/>
          </a:xfrm>
          <a:prstGeom prst="rect">
            <a:avLst/>
          </a:prstGeom>
          <a:noFill/>
          <a:ln>
            <a:noFill/>
          </a:ln>
        </p:spPr>
        <p:txBody>
          <a:bodyPr anchorCtr="0" anchor="t" bIns="91425" lIns="91425" rIns="91425" tIns="91425">
            <a:noAutofit/>
          </a:bodyPr>
          <a:lstStyle/>
          <a:p>
            <a:pPr>
              <a:spcBef>
                <a:spcPts val="0"/>
              </a:spcBef>
              <a:buNone/>
            </a:pPr>
            <a:r>
              <a:t/>
            </a:r>
            <a:endParaRPr sz="480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nvSpPr>
        <p:spPr>
          <a:xfrm>
            <a:off x="106800" y="267375"/>
            <a:ext cx="9037199" cy="7842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rPr>
              <a:t>Request an Authorization Code</a:t>
            </a:r>
          </a:p>
        </p:txBody>
      </p:sp>
      <p:pic>
        <p:nvPicPr>
          <p:cNvPr id="151" name="Shape 151"/>
          <p:cNvPicPr preferRelativeResize="0"/>
          <p:nvPr/>
        </p:nvPicPr>
        <p:blipFill>
          <a:blip r:embed="rId3">
            <a:alphaModFix/>
          </a:blip>
          <a:stretch>
            <a:fillRect/>
          </a:stretch>
        </p:blipFill>
        <p:spPr>
          <a:xfrm>
            <a:off x="553600" y="910100"/>
            <a:ext cx="7939774" cy="1380350"/>
          </a:xfrm>
          <a:prstGeom prst="rect">
            <a:avLst/>
          </a:prstGeom>
          <a:noFill/>
          <a:ln>
            <a:noFill/>
          </a:ln>
        </p:spPr>
      </p:pic>
      <p:pic>
        <p:nvPicPr>
          <p:cNvPr id="152" name="Shape 152"/>
          <p:cNvPicPr preferRelativeResize="0"/>
          <p:nvPr/>
        </p:nvPicPr>
        <p:blipFill>
          <a:blip r:embed="rId4">
            <a:alphaModFix/>
          </a:blip>
          <a:stretch>
            <a:fillRect/>
          </a:stretch>
        </p:blipFill>
        <p:spPr>
          <a:xfrm>
            <a:off x="6711850" y="2136893"/>
            <a:ext cx="2102375" cy="2872932"/>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nvSpPr>
        <p:spPr>
          <a:xfrm>
            <a:off x="0" y="258450"/>
            <a:ext cx="9037199" cy="570299"/>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rPr>
              <a:t>Exchange Authorization Code for a Request Token</a:t>
            </a:r>
          </a:p>
        </p:txBody>
      </p:sp>
      <p:pic>
        <p:nvPicPr>
          <p:cNvPr id="158" name="Shape 158"/>
          <p:cNvPicPr preferRelativeResize="0"/>
          <p:nvPr/>
        </p:nvPicPr>
        <p:blipFill>
          <a:blip r:embed="rId3">
            <a:alphaModFix/>
          </a:blip>
          <a:stretch>
            <a:fillRect/>
          </a:stretch>
        </p:blipFill>
        <p:spPr>
          <a:xfrm>
            <a:off x="295025" y="1507050"/>
            <a:ext cx="7029450" cy="514350"/>
          </a:xfrm>
          <a:prstGeom prst="rect">
            <a:avLst/>
          </a:prstGeom>
          <a:noFill/>
          <a:ln>
            <a:noFill/>
          </a:ln>
        </p:spPr>
      </p:pic>
      <p:pic>
        <p:nvPicPr>
          <p:cNvPr id="159" name="Shape 159"/>
          <p:cNvPicPr preferRelativeResize="0"/>
          <p:nvPr/>
        </p:nvPicPr>
        <p:blipFill>
          <a:blip r:embed="rId4">
            <a:alphaModFix/>
          </a:blip>
          <a:stretch>
            <a:fillRect/>
          </a:stretch>
        </p:blipFill>
        <p:spPr>
          <a:xfrm>
            <a:off x="1204050" y="2638925"/>
            <a:ext cx="6991350" cy="17145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nvSpPr>
        <p:spPr>
          <a:xfrm>
            <a:off x="0" y="311925"/>
            <a:ext cx="9144000" cy="7485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rPr>
              <a:t>Make authenticated requests</a:t>
            </a:r>
          </a:p>
        </p:txBody>
      </p:sp>
      <p:pic>
        <p:nvPicPr>
          <p:cNvPr id="165" name="Shape 165"/>
          <p:cNvPicPr preferRelativeResize="0"/>
          <p:nvPr/>
        </p:nvPicPr>
        <p:blipFill>
          <a:blip r:embed="rId3">
            <a:alphaModFix/>
          </a:blip>
          <a:stretch>
            <a:fillRect/>
          </a:stretch>
        </p:blipFill>
        <p:spPr>
          <a:xfrm>
            <a:off x="1462525" y="1883500"/>
            <a:ext cx="7029450" cy="14478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3">
            <a:alphaModFix/>
          </a:blip>
          <a:srcRect b="12931" l="4990" r="6997" t="13344"/>
          <a:stretch/>
        </p:blipFill>
        <p:spPr>
          <a:xfrm>
            <a:off x="2121100" y="1354650"/>
            <a:ext cx="5489948" cy="2923249"/>
          </a:xfrm>
          <a:prstGeom prst="rect">
            <a:avLst/>
          </a:prstGeom>
          <a:noFill/>
          <a:ln>
            <a:noFill/>
          </a:ln>
        </p:spPr>
      </p:pic>
      <p:sp>
        <p:nvSpPr>
          <p:cNvPr id="171" name="Shape 171"/>
          <p:cNvSpPr txBox="1"/>
          <p:nvPr/>
        </p:nvSpPr>
        <p:spPr>
          <a:xfrm>
            <a:off x="0" y="240650"/>
            <a:ext cx="9144000" cy="614999"/>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rPr>
              <a:t>Refresh your Access Tokens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111097"/>
            <a:ext cx="8229600" cy="857400"/>
          </a:xfrm>
          <a:prstGeom prst="rect">
            <a:avLst/>
          </a:prstGeom>
        </p:spPr>
        <p:txBody>
          <a:bodyPr anchorCtr="0" anchor="ctr" bIns="91425" lIns="91425" rIns="91425" tIns="91425">
            <a:noAutofit/>
          </a:bodyPr>
          <a:lstStyle/>
          <a:p>
            <a:pPr>
              <a:spcBef>
                <a:spcPts val="0"/>
              </a:spcBef>
              <a:buNone/>
            </a:pPr>
            <a:r>
              <a:rPr lang="en" sz="2400"/>
              <a:t>Javascript SDK</a:t>
            </a:r>
          </a:p>
        </p:txBody>
      </p:sp>
      <p:sp>
        <p:nvSpPr>
          <p:cNvPr id="177" name="Shape 177"/>
          <p:cNvSpPr txBox="1"/>
          <p:nvPr>
            <p:ph idx="1" type="body"/>
          </p:nvPr>
        </p:nvSpPr>
        <p:spPr>
          <a:xfrm>
            <a:off x="448964" y="1082876"/>
            <a:ext cx="8229600" cy="3394500"/>
          </a:xfrm>
          <a:prstGeom prst="rect">
            <a:avLst/>
          </a:prstGeom>
        </p:spPr>
        <p:txBody>
          <a:bodyPr anchorCtr="0" anchor="t" bIns="91425" lIns="91425" rIns="91425" tIns="91425">
            <a:noAutofit/>
          </a:bodyPr>
          <a:lstStyle/>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rPr lang="en"/>
              <a:t>api_key: LinkedIn applications API Key (required)</a:t>
            </a:r>
          </a:p>
          <a:p>
            <a:pPr rtl="0">
              <a:spcBef>
                <a:spcPts val="0"/>
              </a:spcBef>
              <a:buNone/>
            </a:pPr>
            <a:r>
              <a:rPr lang="en"/>
              <a:t>onLoad: comma-separated list of the names of Javascript functions that you want the SDK to execute once it has loaded itself.</a:t>
            </a:r>
          </a:p>
          <a:p>
            <a:pPr rtl="0">
              <a:spcBef>
                <a:spcPts val="0"/>
              </a:spcBef>
              <a:buNone/>
            </a:pPr>
            <a:r>
              <a:rPr lang="en"/>
              <a:t>authorize: default value is false, which requires user to login on every page load. When set to true, will search for a cookie containing existing user authentication and if it finds it you will be logged in. If not found, you will be asked to login. </a:t>
            </a:r>
          </a:p>
          <a:p>
            <a:pPr rtl="0">
              <a:spcBef>
                <a:spcPts val="0"/>
              </a:spcBef>
              <a:buNone/>
            </a:pPr>
            <a:r>
              <a:rPr lang="en"/>
              <a:t>lang: language code for the UI of the SDK output. Default is US English [en_us]. </a:t>
            </a:r>
          </a:p>
          <a:p>
            <a:pPr>
              <a:spcBef>
                <a:spcPts val="0"/>
              </a:spcBef>
              <a:buNone/>
            </a:pPr>
            <a:r>
              <a:rPr lang="en" sz="1100">
                <a:solidFill>
                  <a:srgbClr val="888888"/>
                </a:solidFill>
              </a:rPr>
              <a:t>.</a:t>
            </a:r>
          </a:p>
        </p:txBody>
      </p:sp>
      <p:pic>
        <p:nvPicPr>
          <p:cNvPr id="178" name="Shape 178"/>
          <p:cNvPicPr preferRelativeResize="0"/>
          <p:nvPr/>
        </p:nvPicPr>
        <p:blipFill>
          <a:blip r:embed="rId3">
            <a:alphaModFix/>
          </a:blip>
          <a:stretch>
            <a:fillRect/>
          </a:stretch>
        </p:blipFill>
        <p:spPr>
          <a:xfrm>
            <a:off x="457200" y="1082875"/>
            <a:ext cx="6181725" cy="139065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111097"/>
            <a:ext cx="8229600" cy="857400"/>
          </a:xfrm>
          <a:prstGeom prst="rect">
            <a:avLst/>
          </a:prstGeom>
        </p:spPr>
        <p:txBody>
          <a:bodyPr anchorCtr="0" anchor="ctr" bIns="91425" lIns="91425" rIns="91425" tIns="91425">
            <a:noAutofit/>
          </a:bodyPr>
          <a:lstStyle/>
          <a:p>
            <a:pPr>
              <a:spcBef>
                <a:spcPts val="0"/>
              </a:spcBef>
              <a:buNone/>
            </a:pPr>
            <a:r>
              <a:rPr lang="en" sz="2400"/>
              <a:t>Javascript SDK continued...</a:t>
            </a:r>
          </a:p>
        </p:txBody>
      </p:sp>
      <p:sp>
        <p:nvSpPr>
          <p:cNvPr id="184" name="Shape 184"/>
          <p:cNvSpPr txBox="1"/>
          <p:nvPr>
            <p:ph idx="1" type="body"/>
          </p:nvPr>
        </p:nvSpPr>
        <p:spPr>
          <a:xfrm>
            <a:off x="448964" y="1082876"/>
            <a:ext cx="8229600" cy="3394500"/>
          </a:xfrm>
          <a:prstGeom prst="rect">
            <a:avLst/>
          </a:prstGeom>
        </p:spPr>
        <p:txBody>
          <a:bodyPr anchorCtr="0" anchor="t" bIns="91425" lIns="91425" rIns="91425" tIns="91425">
            <a:noAutofit/>
          </a:bodyPr>
          <a:lstStyle/>
          <a:p>
            <a:pPr indent="-317500" lvl="0" marL="457200" rtl="0">
              <a:spcBef>
                <a:spcPts val="0"/>
              </a:spcBef>
              <a:buClr>
                <a:srgbClr val="3F3F3F"/>
              </a:buClr>
              <a:buSzPct val="100000"/>
              <a:buFont typeface="Arial"/>
              <a:buChar char="•"/>
            </a:pPr>
            <a:r>
              <a:rPr lang="en"/>
              <a:t>URL to include within the script tag is “//platform.linkedin.com/in.js”.</a:t>
            </a:r>
          </a:p>
          <a:p>
            <a:pPr indent="-317500" lvl="0" marL="457200" rtl="0">
              <a:spcBef>
                <a:spcPts val="0"/>
              </a:spcBef>
              <a:buClr>
                <a:srgbClr val="3F3F3F"/>
              </a:buClr>
              <a:buSzPct val="100000"/>
              <a:buFont typeface="Arial"/>
              <a:buChar char="•"/>
            </a:pPr>
            <a:r>
              <a:rPr lang="en"/>
              <a:t>in.js is the Javascript file containing all the information to use. </a:t>
            </a:r>
          </a:p>
          <a:p>
            <a:pPr indent="-317500" lvl="0" marL="457200" rtl="0">
              <a:spcBef>
                <a:spcPts val="0"/>
              </a:spcBef>
              <a:buClr>
                <a:srgbClr val="3F3F3F"/>
              </a:buClr>
              <a:buSzPct val="100000"/>
              <a:buFont typeface="Arial"/>
              <a:buChar char="•"/>
            </a:pPr>
            <a:r>
              <a:rPr lang="en"/>
              <a:t>IN</a:t>
            </a:r>
          </a:p>
          <a:p>
            <a:pPr indent="-317500" lvl="1" marL="914400" rtl="0">
              <a:spcBef>
                <a:spcPts val="0"/>
              </a:spcBef>
              <a:buClr>
                <a:srgbClr val="3F3F3F"/>
              </a:buClr>
              <a:buSzPct val="100000"/>
              <a:buFont typeface="Arial"/>
              <a:buChar char="–"/>
            </a:pPr>
            <a:r>
              <a:rPr lang="en"/>
              <a:t>The global IN object, the namespace of the LinkedIn JavaScript SDK.</a:t>
            </a:r>
          </a:p>
          <a:p>
            <a:pPr indent="0" marL="0" rtl="0">
              <a:spcBef>
                <a:spcPts val="0"/>
              </a:spcBef>
              <a:buNone/>
            </a:pPr>
            <a:r>
              <a:t/>
            </a:r>
            <a:endParaRPr/>
          </a:p>
          <a:p>
            <a:pPr indent="0" marL="0" rtl="0">
              <a:spcBef>
                <a:spcPts val="0"/>
              </a:spcBef>
              <a:buNone/>
            </a:pPr>
            <a:r>
              <a:rPr lang="en"/>
              <a:t>Logout Example</a:t>
            </a:r>
          </a:p>
          <a:p>
            <a:pPr indent="0" marL="0" rtl="0">
              <a:spcBef>
                <a:spcPts val="0"/>
              </a:spcBef>
              <a:buNone/>
            </a:pPr>
            <a:r>
              <a:t/>
            </a:r>
            <a:endParaRPr/>
          </a:p>
          <a:p>
            <a:pPr indent="0" marL="0" rtl="0">
              <a:spcBef>
                <a:spcPts val="0"/>
              </a:spcBef>
              <a:buNone/>
            </a:pPr>
            <a:br>
              <a:rPr lang="en"/>
            </a:br>
          </a:p>
          <a:p>
            <a:pPr indent="0" lvl="0" marL="0" rtl="0">
              <a:spcBef>
                <a:spcPts val="0"/>
              </a:spcBef>
              <a:buNone/>
            </a:pPr>
            <a:r>
              <a:rPr lang="en"/>
              <a:t>Handling Events Example</a:t>
            </a:r>
          </a:p>
          <a:p>
            <a:pPr>
              <a:spcBef>
                <a:spcPts val="0"/>
              </a:spcBef>
              <a:buNone/>
            </a:pPr>
            <a:r>
              <a:t/>
            </a:r>
            <a:endParaRPr/>
          </a:p>
        </p:txBody>
      </p:sp>
      <p:pic>
        <p:nvPicPr>
          <p:cNvPr id="185" name="Shape 185"/>
          <p:cNvPicPr preferRelativeResize="0"/>
          <p:nvPr/>
        </p:nvPicPr>
        <p:blipFill>
          <a:blip r:embed="rId3">
            <a:alphaModFix/>
          </a:blip>
          <a:stretch>
            <a:fillRect/>
          </a:stretch>
        </p:blipFill>
        <p:spPr>
          <a:xfrm>
            <a:off x="457200" y="2674550"/>
            <a:ext cx="6172200" cy="714375"/>
          </a:xfrm>
          <a:prstGeom prst="rect">
            <a:avLst/>
          </a:prstGeom>
          <a:noFill/>
          <a:ln>
            <a:noFill/>
          </a:ln>
        </p:spPr>
      </p:pic>
      <p:pic>
        <p:nvPicPr>
          <p:cNvPr id="186" name="Shape 186"/>
          <p:cNvPicPr preferRelativeResize="0"/>
          <p:nvPr/>
        </p:nvPicPr>
        <p:blipFill>
          <a:blip r:embed="rId4">
            <a:alphaModFix/>
          </a:blip>
          <a:stretch>
            <a:fillRect/>
          </a:stretch>
        </p:blipFill>
        <p:spPr>
          <a:xfrm>
            <a:off x="471487" y="3816725"/>
            <a:ext cx="6143625" cy="94297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111097"/>
            <a:ext cx="8229600" cy="857400"/>
          </a:xfrm>
          <a:prstGeom prst="rect">
            <a:avLst/>
          </a:prstGeom>
        </p:spPr>
        <p:txBody>
          <a:bodyPr anchorCtr="0" anchor="ctr" bIns="91425" lIns="91425" rIns="91425" tIns="91425">
            <a:noAutofit/>
          </a:bodyPr>
          <a:lstStyle/>
          <a:p>
            <a:pPr>
              <a:spcBef>
                <a:spcPts val="0"/>
              </a:spcBef>
              <a:buNone/>
            </a:pPr>
            <a:r>
              <a:rPr lang="en" sz="2400"/>
              <a:t>Mobile SDK</a:t>
            </a:r>
          </a:p>
        </p:txBody>
      </p:sp>
      <p:sp>
        <p:nvSpPr>
          <p:cNvPr id="192" name="Shape 192"/>
          <p:cNvSpPr txBox="1"/>
          <p:nvPr>
            <p:ph idx="1" type="body"/>
          </p:nvPr>
        </p:nvSpPr>
        <p:spPr>
          <a:xfrm>
            <a:off x="448975" y="1082875"/>
            <a:ext cx="8229600" cy="3599099"/>
          </a:xfrm>
          <a:prstGeom prst="rect">
            <a:avLst/>
          </a:prstGeom>
        </p:spPr>
        <p:txBody>
          <a:bodyPr anchorCtr="0" anchor="t" bIns="91425" lIns="91425" rIns="91425" tIns="91425">
            <a:noAutofit/>
          </a:bodyPr>
          <a:lstStyle/>
          <a:p>
            <a:pPr indent="0" lvl="0" marL="177800" rtl="0">
              <a:spcBef>
                <a:spcPts val="0"/>
              </a:spcBef>
              <a:buNone/>
            </a:pPr>
            <a:r>
              <a:rPr lang="en" sz="1600"/>
              <a:t>Brief Overview</a:t>
            </a:r>
          </a:p>
          <a:p>
            <a:pPr indent="0" lvl="0" marL="177800" rtl="0">
              <a:spcBef>
                <a:spcPts val="0"/>
              </a:spcBef>
              <a:buNone/>
            </a:pPr>
            <a:r>
              <a:t/>
            </a:r>
            <a:endParaRPr sz="1600"/>
          </a:p>
          <a:p>
            <a:pPr indent="0" lvl="0" marL="177800" rtl="0">
              <a:spcBef>
                <a:spcPts val="0"/>
              </a:spcBef>
              <a:buNone/>
            </a:pPr>
            <a:r>
              <a:rPr lang="en" sz="1600"/>
              <a:t>The SDK provides:</a:t>
            </a:r>
          </a:p>
          <a:p>
            <a:pPr indent="-330200" lvl="0" marL="457200" rtl="0">
              <a:spcBef>
                <a:spcPts val="0"/>
              </a:spcBef>
              <a:buClr>
                <a:srgbClr val="3F3F3F"/>
              </a:buClr>
              <a:buSzPct val="100000"/>
              <a:buFont typeface="Arial"/>
              <a:buChar char="•"/>
            </a:pPr>
            <a:r>
              <a:rPr lang="en" sz="1600"/>
              <a:t>Single sign-on (SSO) authentication, in conjunction with the LinkedIn mobile app.</a:t>
            </a:r>
          </a:p>
          <a:p>
            <a:pPr indent="-330200" lvl="0" marL="457200" rtl="0">
              <a:spcBef>
                <a:spcPts val="0"/>
              </a:spcBef>
              <a:buClr>
                <a:srgbClr val="3F3F3F"/>
              </a:buClr>
              <a:buSzPct val="100000"/>
              <a:buFont typeface="Arial"/>
              <a:buChar char="•"/>
            </a:pPr>
            <a:r>
              <a:rPr lang="en" sz="1600"/>
              <a:t>A convenient wrapper for making authenticated calls to LinkedIn’s REST API’s</a:t>
            </a:r>
          </a:p>
          <a:p>
            <a:pPr indent="-330200" lvl="0" marL="457200" rtl="0">
              <a:spcBef>
                <a:spcPts val="0"/>
              </a:spcBef>
              <a:buClr>
                <a:srgbClr val="3F3F3F"/>
              </a:buClr>
              <a:buSzPct val="100000"/>
              <a:buFont typeface="Arial"/>
              <a:buChar char="•"/>
            </a:pPr>
            <a:r>
              <a:rPr lang="en" sz="1600"/>
              <a:t>“Deep linking” to additional member data in the LinkedIn mobile app</a:t>
            </a:r>
          </a:p>
          <a:p>
            <a:pPr indent="-330200" lvl="0" marL="457200" rtl="0">
              <a:spcBef>
                <a:spcPts val="0"/>
              </a:spcBef>
              <a:buClr>
                <a:srgbClr val="3F3F3F"/>
              </a:buClr>
              <a:buSzPct val="100000"/>
              <a:buFont typeface="Arial"/>
              <a:buChar char="•"/>
            </a:pPr>
            <a:r>
              <a:rPr lang="en" sz="1600"/>
              <a:t>Sample application that demonstrate best-practice implementations of all the SDK’s features.</a:t>
            </a:r>
          </a:p>
          <a:p>
            <a:pPr indent="0" marL="0" rtl="0">
              <a:spcBef>
                <a:spcPts val="0"/>
              </a:spcBef>
              <a:buNone/>
            </a:pPr>
            <a:r>
              <a:t/>
            </a:r>
            <a:endParaRPr/>
          </a:p>
          <a:p>
            <a:pPr indent="0" marL="0" rtl="0">
              <a:spcBef>
                <a:spcPts val="0"/>
              </a:spcBef>
              <a:buNone/>
            </a:pPr>
            <a:r>
              <a:t/>
            </a:r>
            <a:endParaRPr/>
          </a:p>
          <a:p>
            <a:pPr>
              <a:spcBef>
                <a:spcPts val="0"/>
              </a:spcBef>
              <a:buNone/>
            </a:pPr>
            <a:r>
              <a:rPr lang="en" u="sng">
                <a:solidFill>
                  <a:schemeClr val="hlink"/>
                </a:solidFill>
                <a:hlinkClick r:id="rId3"/>
              </a:rPr>
              <a:t>Mobile SDK</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1219200" y="114300"/>
            <a:ext cx="7696199" cy="857400"/>
          </a:xfrm>
          <a:prstGeom prst="rect">
            <a:avLst/>
          </a:prstGeom>
        </p:spPr>
        <p:txBody>
          <a:bodyPr anchorCtr="0" anchor="ctr" bIns="91425" lIns="91425" rIns="91425" tIns="91425">
            <a:noAutofit/>
          </a:bodyPr>
          <a:lstStyle/>
          <a:p>
            <a:pPr>
              <a:spcBef>
                <a:spcPts val="0"/>
              </a:spcBef>
              <a:buNone/>
            </a:pPr>
            <a:r>
              <a:rPr lang="en" sz="2400">
                <a:solidFill>
                  <a:srgbClr val="FFFFFF"/>
                </a:solidFill>
              </a:rPr>
              <a:t>Networking</a:t>
            </a:r>
          </a:p>
        </p:txBody>
      </p:sp>
      <p:sp>
        <p:nvSpPr>
          <p:cNvPr id="198" name="Shape 198"/>
          <p:cNvSpPr txBox="1"/>
          <p:nvPr>
            <p:ph idx="1" type="body"/>
          </p:nvPr>
        </p:nvSpPr>
        <p:spPr>
          <a:xfrm>
            <a:off x="1219200" y="1082877"/>
            <a:ext cx="7696199" cy="3603299"/>
          </a:xfrm>
          <a:prstGeom prst="rect">
            <a:avLst/>
          </a:prstGeom>
        </p:spPr>
        <p:txBody>
          <a:bodyPr anchorCtr="0" anchor="t" bIns="91425" lIns="91425" rIns="91425" tIns="91425">
            <a:noAutofit/>
          </a:bodyPr>
          <a:lstStyle/>
          <a:p>
            <a:pPr rtl="0">
              <a:spcBef>
                <a:spcPts val="0"/>
              </a:spcBef>
              <a:buNone/>
            </a:pPr>
            <a:r>
              <a:rPr lang="en" u="sng">
                <a:solidFill>
                  <a:srgbClr val="FFFFFF"/>
                </a:solidFill>
                <a:hlinkClick r:id="rId3"/>
              </a:rPr>
              <a:t>Socilab. Network analytics</a:t>
            </a:r>
          </a:p>
          <a:p>
            <a:pPr rtl="0">
              <a:spcBef>
                <a:spcPts val="0"/>
              </a:spcBef>
              <a:buNone/>
            </a:pPr>
            <a:r>
              <a:rPr lang="en" u="sng">
                <a:solidFill>
                  <a:srgbClr val="FFFFFF"/>
                </a:solidFill>
                <a:hlinkClick r:id="rId4"/>
              </a:rPr>
              <a:t>Socilab Tool </a:t>
            </a:r>
          </a:p>
          <a:p>
            <a:pPr rtl="0">
              <a:spcBef>
                <a:spcPts val="0"/>
              </a:spcBef>
              <a:buNone/>
            </a:pPr>
            <a:r>
              <a:t/>
            </a:r>
            <a:endParaRPr>
              <a:solidFill>
                <a:srgbClr val="FFFFFF"/>
              </a:solidFill>
            </a:endParaRPr>
          </a:p>
          <a:p>
            <a:pPr>
              <a:spcBef>
                <a:spcPts val="0"/>
              </a:spcBef>
              <a:buNone/>
            </a:pPr>
            <a:r>
              <a:rPr lang="en">
                <a:solidFill>
                  <a:srgbClr val="FFFFFF"/>
                </a:solidFill>
              </a:rPr>
              <a:t>LinkedIn Javascript SDK</a:t>
            </a:r>
          </a:p>
        </p:txBody>
      </p:sp>
      <p:pic>
        <p:nvPicPr>
          <p:cNvPr id="199" name="Shape 199"/>
          <p:cNvPicPr preferRelativeResize="0"/>
          <p:nvPr/>
        </p:nvPicPr>
        <p:blipFill>
          <a:blip r:embed="rId5">
            <a:alphaModFix/>
          </a:blip>
          <a:stretch>
            <a:fillRect/>
          </a:stretch>
        </p:blipFill>
        <p:spPr>
          <a:xfrm>
            <a:off x="1219200" y="2466550"/>
            <a:ext cx="6486525" cy="128587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1219200" y="114300"/>
            <a:ext cx="7696199" cy="857400"/>
          </a:xfrm>
          <a:prstGeom prst="rect">
            <a:avLst/>
          </a:prstGeom>
        </p:spPr>
        <p:txBody>
          <a:bodyPr anchorCtr="0" anchor="ctr" bIns="91425" lIns="91425" rIns="91425" tIns="91425">
            <a:noAutofit/>
          </a:bodyPr>
          <a:lstStyle/>
          <a:p>
            <a:pPr>
              <a:spcBef>
                <a:spcPts val="0"/>
              </a:spcBef>
              <a:buNone/>
            </a:pPr>
            <a:r>
              <a:rPr lang="en" sz="2400">
                <a:solidFill>
                  <a:srgbClr val="FFFFFF"/>
                </a:solidFill>
              </a:rPr>
              <a:t>REST API - Sign in With LinkedIn</a:t>
            </a:r>
          </a:p>
        </p:txBody>
      </p:sp>
      <p:pic>
        <p:nvPicPr>
          <p:cNvPr id="205" name="Shape 205"/>
          <p:cNvPicPr preferRelativeResize="0"/>
          <p:nvPr/>
        </p:nvPicPr>
        <p:blipFill>
          <a:blip r:embed="rId3">
            <a:alphaModFix/>
          </a:blip>
          <a:stretch>
            <a:fillRect/>
          </a:stretch>
        </p:blipFill>
        <p:spPr>
          <a:xfrm>
            <a:off x="159025" y="773600"/>
            <a:ext cx="8229600" cy="288607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nvSpPr>
        <p:spPr>
          <a:xfrm>
            <a:off x="1099450" y="149075"/>
            <a:ext cx="8411099" cy="41496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45833"/>
              <a:buFont typeface="Arial"/>
              <a:buNone/>
            </a:pPr>
            <a:r>
              <a:rPr lang="en" sz="2400">
                <a:solidFill>
                  <a:schemeClr val="lt1"/>
                </a:solidFill>
              </a:rPr>
              <a:t>{</a:t>
            </a:r>
            <a:br>
              <a:rPr lang="en" sz="2400">
                <a:solidFill>
                  <a:schemeClr val="lt1"/>
                </a:solidFill>
              </a:rPr>
            </a:br>
            <a:r>
              <a:rPr lang="en" sz="2400">
                <a:solidFill>
                  <a:schemeClr val="lt1"/>
                </a:solidFill>
              </a:rPr>
              <a:t>  "firstName": "Frodo",</a:t>
            </a:r>
            <a:br>
              <a:rPr lang="en" sz="2400">
                <a:solidFill>
                  <a:schemeClr val="lt1"/>
                </a:solidFill>
              </a:rPr>
            </a:br>
            <a:r>
              <a:rPr lang="en" sz="2400">
                <a:solidFill>
                  <a:schemeClr val="lt1"/>
                </a:solidFill>
              </a:rPr>
              <a:t>  "headline": "2nd Generation Adventurer",</a:t>
            </a:r>
            <a:br>
              <a:rPr lang="en" sz="2400">
                <a:solidFill>
                  <a:schemeClr val="lt1"/>
                </a:solidFill>
              </a:rPr>
            </a:br>
            <a:r>
              <a:rPr lang="en" sz="2400">
                <a:solidFill>
                  <a:schemeClr val="lt1"/>
                </a:solidFill>
              </a:rPr>
              <a:t>  "id": "1R2RtA",</a:t>
            </a:r>
            <a:br>
              <a:rPr lang="en" sz="2400">
                <a:solidFill>
                  <a:schemeClr val="lt1"/>
                </a:solidFill>
              </a:rPr>
            </a:br>
            <a:r>
              <a:rPr lang="en" sz="2400">
                <a:solidFill>
                  <a:schemeClr val="lt1"/>
                </a:solidFill>
              </a:rPr>
              <a:t>  "lastName": "Baggins",</a:t>
            </a:r>
            <a:br>
              <a:rPr lang="en" sz="2400">
                <a:solidFill>
                  <a:schemeClr val="lt1"/>
                </a:solidFill>
              </a:rPr>
            </a:br>
            <a:r>
              <a:rPr lang="en" sz="2400">
                <a:solidFill>
                  <a:schemeClr val="lt1"/>
                </a:solidFill>
              </a:rPr>
              <a:t>  "siteStandardProfileRequest": {</a:t>
            </a:r>
            <a:br>
              <a:rPr lang="en" sz="2400">
                <a:solidFill>
                  <a:schemeClr val="lt1"/>
                </a:solidFill>
              </a:rPr>
            </a:br>
            <a:r>
              <a:rPr lang="en" sz="2400">
                <a:solidFill>
                  <a:schemeClr val="lt1"/>
                </a:solidFill>
              </a:rPr>
              <a:t>    "url": "https://www.linkedin.com/profile/view?id=…"</a:t>
            </a:r>
            <a:br>
              <a:rPr lang="en" sz="2400">
                <a:solidFill>
                  <a:schemeClr val="lt1"/>
                </a:solidFill>
              </a:rPr>
            </a:br>
            <a:r>
              <a:rPr lang="en" sz="2400">
                <a:solidFill>
                  <a:schemeClr val="lt1"/>
                </a:solidFill>
              </a:rPr>
              <a:t>  }</a:t>
            </a:r>
            <a:br>
              <a:rPr lang="en" sz="2400">
                <a:solidFill>
                  <a:schemeClr val="lt1"/>
                </a:solidFill>
              </a:rPr>
            </a:br>
            <a:r>
              <a:rPr lang="en" sz="2400">
                <a:solidFill>
                  <a:schemeClr val="lt1"/>
                </a:solidFill>
              </a:rPr>
              <a:t>}</a:t>
            </a:r>
          </a:p>
          <a:p>
            <a:pPr>
              <a:spcBef>
                <a:spcPts val="0"/>
              </a:spcBef>
              <a:buNone/>
            </a:pPr>
            <a:r>
              <a:t/>
            </a:r>
            <a:endParaRPr sz="2400"/>
          </a:p>
        </p:txBody>
      </p:sp>
      <p:sp>
        <p:nvSpPr>
          <p:cNvPr id="211" name="Shape 211"/>
          <p:cNvSpPr txBox="1"/>
          <p:nvPr>
            <p:ph type="title"/>
          </p:nvPr>
        </p:nvSpPr>
        <p:spPr>
          <a:xfrm>
            <a:off x="1256450" y="4015425"/>
            <a:ext cx="7696199" cy="857400"/>
          </a:xfrm>
          <a:prstGeom prst="rect">
            <a:avLst/>
          </a:prstGeom>
        </p:spPr>
        <p:txBody>
          <a:bodyPr anchorCtr="0" anchor="ctr" bIns="91425" lIns="91425" rIns="91425" tIns="91425">
            <a:noAutofit/>
          </a:bodyPr>
          <a:lstStyle/>
          <a:p>
            <a:pPr lvl="0" rtl="0">
              <a:spcBef>
                <a:spcPts val="0"/>
              </a:spcBef>
              <a:buNone/>
            </a:pPr>
            <a:r>
              <a:rPr b="1" lang="en" sz="3000">
                <a:solidFill>
                  <a:srgbClr val="FFFFFF"/>
                </a:solidFill>
              </a:rPr>
              <a:t>SAMPLE RESPONSE FROM REST API</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1219200" y="114300"/>
            <a:ext cx="7696199" cy="857400"/>
          </a:xfrm>
          <a:prstGeom prst="rect">
            <a:avLst/>
          </a:prstGeom>
        </p:spPr>
        <p:txBody>
          <a:bodyPr anchorCtr="0" anchor="ctr" bIns="91425" lIns="91425" rIns="91425" tIns="91425">
            <a:noAutofit/>
          </a:bodyPr>
          <a:lstStyle/>
          <a:p>
            <a:pPr algn="ctr">
              <a:spcBef>
                <a:spcPts val="0"/>
              </a:spcBef>
              <a:buNone/>
            </a:pPr>
            <a:r>
              <a:rPr lang="en" sz="4800">
                <a:solidFill>
                  <a:schemeClr val="lt1"/>
                </a:solidFill>
              </a:rPr>
              <a:t>Contents</a:t>
            </a:r>
          </a:p>
        </p:txBody>
      </p:sp>
      <p:sp>
        <p:nvSpPr>
          <p:cNvPr id="97" name="Shape 97"/>
          <p:cNvSpPr txBox="1"/>
          <p:nvPr>
            <p:ph idx="1" type="body"/>
          </p:nvPr>
        </p:nvSpPr>
        <p:spPr>
          <a:xfrm>
            <a:off x="1219200" y="853849"/>
            <a:ext cx="7696199" cy="3968999"/>
          </a:xfrm>
          <a:prstGeom prst="rect">
            <a:avLst/>
          </a:prstGeom>
        </p:spPr>
        <p:txBody>
          <a:bodyPr anchorCtr="0" anchor="t" bIns="91425" lIns="91425" rIns="91425" tIns="91425">
            <a:noAutofit/>
          </a:bodyPr>
          <a:lstStyle/>
          <a:p>
            <a:pPr indent="-342900" lvl="0" marL="457200" rtl="0">
              <a:spcBef>
                <a:spcPts val="0"/>
              </a:spcBef>
              <a:buClr>
                <a:srgbClr val="FFFFFF"/>
              </a:buClr>
              <a:buSzPct val="100000"/>
              <a:buFont typeface="Arial"/>
              <a:buChar char="•"/>
            </a:pPr>
            <a:r>
              <a:rPr lang="en" sz="1800">
                <a:solidFill>
                  <a:srgbClr val="FFFFFF"/>
                </a:solidFill>
              </a:rPr>
              <a:t>What is LinkedIn?</a:t>
            </a:r>
          </a:p>
          <a:p>
            <a:pPr indent="-342900" lvl="0" marL="457200" rtl="0">
              <a:spcBef>
                <a:spcPts val="0"/>
              </a:spcBef>
              <a:buClr>
                <a:srgbClr val="FFFFFF"/>
              </a:buClr>
              <a:buSzPct val="100000"/>
              <a:buFont typeface="Arial"/>
              <a:buChar char="•"/>
            </a:pPr>
            <a:r>
              <a:rPr lang="en" sz="1800">
                <a:solidFill>
                  <a:srgbClr val="FFFFFF"/>
                </a:solidFill>
              </a:rPr>
              <a:t>Why LinkedIn?</a:t>
            </a:r>
          </a:p>
          <a:p>
            <a:pPr indent="-342900" lvl="0" marL="457200" rtl="0">
              <a:spcBef>
                <a:spcPts val="0"/>
              </a:spcBef>
              <a:buClr>
                <a:srgbClr val="FFFFFF"/>
              </a:buClr>
              <a:buSzPct val="100000"/>
              <a:buFont typeface="Arial"/>
              <a:buChar char="•"/>
            </a:pPr>
            <a:r>
              <a:rPr lang="en" sz="1800">
                <a:solidFill>
                  <a:srgbClr val="FFFFFF"/>
                </a:solidFill>
              </a:rPr>
              <a:t>OAuth 2.0</a:t>
            </a:r>
          </a:p>
          <a:p>
            <a:pPr indent="-342900" lvl="0" marL="457200" rtl="0">
              <a:spcBef>
                <a:spcPts val="0"/>
              </a:spcBef>
              <a:buClr>
                <a:srgbClr val="FFFFFF"/>
              </a:buClr>
              <a:buSzPct val="100000"/>
              <a:buFont typeface="Arial"/>
              <a:buChar char="•"/>
            </a:pPr>
            <a:r>
              <a:rPr lang="en" sz="1800">
                <a:solidFill>
                  <a:srgbClr val="FFFFFF"/>
                </a:solidFill>
              </a:rPr>
              <a:t>LinkedIn API </a:t>
            </a:r>
          </a:p>
          <a:p>
            <a:pPr indent="-342900" lvl="1" marL="914400" rtl="0">
              <a:spcBef>
                <a:spcPts val="0"/>
              </a:spcBef>
              <a:buClr>
                <a:srgbClr val="FFFFFF"/>
              </a:buClr>
              <a:buSzPct val="100000"/>
              <a:buFont typeface="Arial"/>
              <a:buChar char="–"/>
            </a:pPr>
            <a:r>
              <a:rPr lang="en" sz="1800">
                <a:solidFill>
                  <a:srgbClr val="FFFFFF"/>
                </a:solidFill>
              </a:rPr>
              <a:t>Rest API</a:t>
            </a:r>
          </a:p>
          <a:p>
            <a:pPr indent="-342900" lvl="0" marL="457200" rtl="0">
              <a:spcBef>
                <a:spcPts val="0"/>
              </a:spcBef>
              <a:buClr>
                <a:schemeClr val="lt1"/>
              </a:buClr>
              <a:buSzPct val="100000"/>
              <a:buFont typeface="Arial"/>
              <a:buChar char="•"/>
            </a:pPr>
            <a:r>
              <a:rPr lang="en" sz="1800">
                <a:solidFill>
                  <a:schemeClr val="lt1"/>
                </a:solidFill>
              </a:rPr>
              <a:t>Storage</a:t>
            </a:r>
          </a:p>
          <a:p>
            <a:pPr indent="-342900" lvl="1" marL="914400" rtl="0">
              <a:spcBef>
                <a:spcPts val="0"/>
              </a:spcBef>
              <a:buClr>
                <a:schemeClr val="lt1"/>
              </a:buClr>
              <a:buSzPct val="100000"/>
              <a:buFont typeface="Arial"/>
              <a:buChar char="–"/>
            </a:pPr>
            <a:r>
              <a:rPr lang="en" sz="1800">
                <a:solidFill>
                  <a:schemeClr val="lt1"/>
                </a:solidFill>
              </a:rPr>
              <a:t>Project Voldemort</a:t>
            </a:r>
          </a:p>
          <a:p>
            <a:pPr indent="-342900" lvl="1" marL="914400" rtl="0">
              <a:spcBef>
                <a:spcPts val="0"/>
              </a:spcBef>
              <a:buClr>
                <a:schemeClr val="lt1"/>
              </a:buClr>
              <a:buSzPct val="100000"/>
              <a:buFont typeface="Arial"/>
              <a:buChar char="–"/>
            </a:pPr>
            <a:r>
              <a:rPr lang="en" sz="1800">
                <a:solidFill>
                  <a:schemeClr val="lt1"/>
                </a:solidFill>
              </a:rPr>
              <a:t>Hadoop</a:t>
            </a:r>
          </a:p>
          <a:p>
            <a:pPr indent="-342900" lvl="0" marL="457200" rtl="0">
              <a:spcBef>
                <a:spcPts val="0"/>
              </a:spcBef>
              <a:buClr>
                <a:schemeClr val="lt1"/>
              </a:buClr>
              <a:buSzPct val="100000"/>
              <a:buFont typeface="Arial"/>
              <a:buChar char="•"/>
            </a:pPr>
            <a:r>
              <a:rPr lang="en" sz="1800">
                <a:solidFill>
                  <a:schemeClr val="lt1"/>
                </a:solidFill>
              </a:rPr>
              <a:t>Search Infrastructure </a:t>
            </a:r>
          </a:p>
          <a:p>
            <a:pPr indent="-342900" lvl="1" marL="914400" rtl="0">
              <a:spcBef>
                <a:spcPts val="0"/>
              </a:spcBef>
              <a:buClr>
                <a:schemeClr val="lt1"/>
              </a:buClr>
              <a:buSzPct val="100000"/>
              <a:buFont typeface="Arial"/>
              <a:buChar char="–"/>
            </a:pPr>
            <a:r>
              <a:rPr lang="en" sz="1800">
                <a:solidFill>
                  <a:schemeClr val="lt1"/>
                </a:solidFill>
              </a:rPr>
              <a:t>Zoie</a:t>
            </a:r>
          </a:p>
          <a:p>
            <a:pPr indent="-342900" lvl="1" marL="914400" rtl="0">
              <a:spcBef>
                <a:spcPts val="0"/>
              </a:spcBef>
              <a:buClr>
                <a:schemeClr val="lt1"/>
              </a:buClr>
              <a:buSzPct val="100000"/>
              <a:buFont typeface="Arial"/>
              <a:buChar char="–"/>
            </a:pPr>
            <a:r>
              <a:rPr lang="en" sz="1800">
                <a:solidFill>
                  <a:schemeClr val="lt1"/>
                </a:solidFill>
              </a:rPr>
              <a:t>Bobo</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pic>
        <p:nvPicPr>
          <p:cNvPr id="216" name="Shape 21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1219200" y="114300"/>
            <a:ext cx="7696199" cy="857400"/>
          </a:xfrm>
          <a:prstGeom prst="rect">
            <a:avLst/>
          </a:prstGeom>
        </p:spPr>
        <p:txBody>
          <a:bodyPr anchorCtr="0" anchor="ctr" bIns="91425" lIns="91425" rIns="91425" tIns="91425">
            <a:noAutofit/>
          </a:bodyPr>
          <a:lstStyle/>
          <a:p>
            <a:pPr>
              <a:spcBef>
                <a:spcPts val="0"/>
              </a:spcBef>
              <a:buNone/>
            </a:pPr>
            <a:r>
              <a:rPr lang="en" sz="2400">
                <a:solidFill>
                  <a:schemeClr val="lt1"/>
                </a:solidFill>
              </a:rPr>
              <a:t>REST API - </a:t>
            </a:r>
            <a:r>
              <a:rPr lang="en" sz="2400">
                <a:solidFill>
                  <a:srgbClr val="FFFFFF"/>
                </a:solidFill>
              </a:rPr>
              <a:t>Apply with LinkedIn</a:t>
            </a:r>
          </a:p>
        </p:txBody>
      </p:sp>
      <p:pic>
        <p:nvPicPr>
          <p:cNvPr id="222" name="Shape 222"/>
          <p:cNvPicPr preferRelativeResize="0"/>
          <p:nvPr/>
        </p:nvPicPr>
        <p:blipFill>
          <a:blip r:embed="rId3">
            <a:alphaModFix/>
          </a:blip>
          <a:stretch>
            <a:fillRect/>
          </a:stretch>
        </p:blipFill>
        <p:spPr>
          <a:xfrm>
            <a:off x="177225" y="971700"/>
            <a:ext cx="7910750" cy="246330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nvSpPr>
        <p:spPr>
          <a:xfrm>
            <a:off x="2119862" y="971700"/>
            <a:ext cx="5837100" cy="616500"/>
          </a:xfrm>
          <a:prstGeom prst="rect">
            <a:avLst/>
          </a:prstGeom>
          <a:noFill/>
          <a:ln>
            <a:noFill/>
          </a:ln>
        </p:spPr>
        <p:txBody>
          <a:bodyPr anchorCtr="0" anchor="t" bIns="91425" lIns="91425" rIns="91425" tIns="91425">
            <a:noAutofit/>
          </a:bodyPr>
          <a:lstStyle/>
          <a:p>
            <a:pPr rtl="0" algn="ctr">
              <a:spcBef>
                <a:spcPts val="0"/>
              </a:spcBef>
              <a:buNone/>
            </a:pPr>
            <a:r>
              <a:rPr b="1" lang="en" sz="1800">
                <a:solidFill>
                  <a:schemeClr val="lt2"/>
                </a:solidFill>
              </a:rPr>
              <a:t>Sample API Response</a:t>
            </a:r>
          </a:p>
          <a:p>
            <a:pPr lvl="0" rtl="0" algn="ctr">
              <a:spcBef>
                <a:spcPts val="0"/>
              </a:spcBef>
              <a:buNone/>
            </a:pPr>
            <a:r>
              <a:rPr lang="en" sz="1800" u="sng">
                <a:solidFill>
                  <a:schemeClr val="hlink"/>
                </a:solidFill>
                <a:hlinkClick r:id="rId3"/>
              </a:rPr>
              <a:t>https://developer.linkedin.com/docs/apply-with-linkedin</a:t>
            </a:r>
          </a:p>
        </p:txBody>
      </p:sp>
      <p:sp>
        <p:nvSpPr>
          <p:cNvPr id="228" name="Shape 228"/>
          <p:cNvSpPr txBox="1"/>
          <p:nvPr>
            <p:ph type="title"/>
          </p:nvPr>
        </p:nvSpPr>
        <p:spPr>
          <a:xfrm>
            <a:off x="1219200" y="114300"/>
            <a:ext cx="7696199" cy="857400"/>
          </a:xfrm>
          <a:prstGeom prst="rect">
            <a:avLst/>
          </a:prstGeom>
        </p:spPr>
        <p:txBody>
          <a:bodyPr anchorCtr="0" anchor="ctr" bIns="91425" lIns="91425" rIns="91425" tIns="91425">
            <a:noAutofit/>
          </a:bodyPr>
          <a:lstStyle/>
          <a:p>
            <a:pPr lvl="0" rtl="0">
              <a:spcBef>
                <a:spcPts val="0"/>
              </a:spcBef>
              <a:buNone/>
            </a:pPr>
            <a:r>
              <a:rPr lang="en" sz="2400">
                <a:solidFill>
                  <a:schemeClr val="lt1"/>
                </a:solidFill>
              </a:rPr>
              <a:t>REST API - </a:t>
            </a:r>
            <a:r>
              <a:rPr lang="en" sz="2400">
                <a:solidFill>
                  <a:srgbClr val="FFFFFF"/>
                </a:solidFill>
              </a:rPr>
              <a:t>Apply with LinkedIn</a:t>
            </a:r>
          </a:p>
        </p:txBody>
      </p:sp>
      <p:sp>
        <p:nvSpPr>
          <p:cNvPr id="229" name="Shape 229"/>
          <p:cNvSpPr txBox="1"/>
          <p:nvPr/>
        </p:nvSpPr>
        <p:spPr>
          <a:xfrm>
            <a:off x="1936850" y="1853525"/>
            <a:ext cx="6020100" cy="766499"/>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chemeClr val="lt1"/>
                </a:solidFill>
              </a:rPr>
              <a:t>Apply with LinkedIN Exampe:</a:t>
            </a:r>
            <a:r>
              <a:rPr lang="en" sz="1800">
                <a:solidFill>
                  <a:schemeClr val="lt1"/>
                </a:solidFill>
              </a:rPr>
              <a:t> </a:t>
            </a:r>
            <a:r>
              <a:rPr lang="en" sz="1800" u="sng">
                <a:solidFill>
                  <a:schemeClr val="hlink"/>
                </a:solidFill>
                <a:hlinkClick r:id="rId4"/>
              </a:rPr>
              <a:t>https://wpjobmanager.com/add-ons/apply-with-linkedin/</a:t>
            </a:r>
          </a:p>
        </p:txBody>
      </p:sp>
      <p:pic>
        <p:nvPicPr>
          <p:cNvPr id="230" name="Shape 230"/>
          <p:cNvPicPr preferRelativeResize="0"/>
          <p:nvPr/>
        </p:nvPicPr>
        <p:blipFill>
          <a:blip r:embed="rId5">
            <a:alphaModFix/>
          </a:blip>
          <a:stretch>
            <a:fillRect/>
          </a:stretch>
        </p:blipFill>
        <p:spPr>
          <a:xfrm>
            <a:off x="658137" y="2957050"/>
            <a:ext cx="8124825" cy="2146824"/>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1219200" y="114300"/>
            <a:ext cx="7696199" cy="857400"/>
          </a:xfrm>
          <a:prstGeom prst="rect">
            <a:avLst/>
          </a:prstGeom>
        </p:spPr>
        <p:txBody>
          <a:bodyPr anchorCtr="0" anchor="ctr" bIns="91425" lIns="91425" rIns="91425" tIns="91425">
            <a:noAutofit/>
          </a:bodyPr>
          <a:lstStyle/>
          <a:p>
            <a:pPr>
              <a:spcBef>
                <a:spcPts val="0"/>
              </a:spcBef>
              <a:buNone/>
            </a:pPr>
            <a:r>
              <a:rPr lang="en" sz="2400">
                <a:solidFill>
                  <a:srgbClr val="FFFFFF"/>
                </a:solidFill>
              </a:rPr>
              <a:t>Rest API - Share with LinkedIn</a:t>
            </a:r>
          </a:p>
        </p:txBody>
      </p:sp>
      <p:pic>
        <p:nvPicPr>
          <p:cNvPr id="236" name="Shape 236"/>
          <p:cNvPicPr preferRelativeResize="0"/>
          <p:nvPr/>
        </p:nvPicPr>
        <p:blipFill>
          <a:blip r:embed="rId3">
            <a:alphaModFix/>
          </a:blip>
          <a:stretch>
            <a:fillRect/>
          </a:stretch>
        </p:blipFill>
        <p:spPr>
          <a:xfrm>
            <a:off x="537675" y="1105975"/>
            <a:ext cx="7967400" cy="3218799"/>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1219200" y="114300"/>
            <a:ext cx="7696199" cy="857400"/>
          </a:xfrm>
          <a:prstGeom prst="rect">
            <a:avLst/>
          </a:prstGeom>
        </p:spPr>
        <p:txBody>
          <a:bodyPr anchorCtr="0" anchor="ctr" bIns="91425" lIns="91425" rIns="91425" tIns="91425">
            <a:noAutofit/>
          </a:bodyPr>
          <a:lstStyle/>
          <a:p>
            <a:pPr lvl="0" rtl="0">
              <a:spcBef>
                <a:spcPts val="0"/>
              </a:spcBef>
              <a:buNone/>
            </a:pPr>
            <a:r>
              <a:rPr lang="en" sz="2400">
                <a:solidFill>
                  <a:srgbClr val="FFFFFF"/>
                </a:solidFill>
              </a:rPr>
              <a:t>Rest API - Share with LinkedIn</a:t>
            </a:r>
          </a:p>
        </p:txBody>
      </p:sp>
      <p:sp>
        <p:nvSpPr>
          <p:cNvPr id="242" name="Shape 242"/>
          <p:cNvSpPr txBox="1"/>
          <p:nvPr/>
        </p:nvSpPr>
        <p:spPr>
          <a:xfrm>
            <a:off x="1926425" y="1608550"/>
            <a:ext cx="5750400" cy="818699"/>
          </a:xfrm>
          <a:prstGeom prst="rect">
            <a:avLst/>
          </a:prstGeom>
          <a:noFill/>
          <a:ln>
            <a:noFill/>
          </a:ln>
        </p:spPr>
        <p:txBody>
          <a:bodyPr anchorCtr="0" anchor="t" bIns="91425" lIns="91425" rIns="91425" tIns="91425">
            <a:noAutofit/>
          </a:bodyPr>
          <a:lstStyle/>
          <a:p>
            <a:pPr rtl="0" algn="ctr">
              <a:spcBef>
                <a:spcPts val="0"/>
              </a:spcBef>
              <a:buNone/>
            </a:pPr>
            <a:r>
              <a:rPr b="1" lang="en" sz="1800">
                <a:solidFill>
                  <a:schemeClr val="lt1"/>
                </a:solidFill>
              </a:rPr>
              <a:t>Share Plugin Generator</a:t>
            </a:r>
          </a:p>
          <a:p>
            <a:pPr lvl="0" rtl="0" algn="ctr">
              <a:spcBef>
                <a:spcPts val="0"/>
              </a:spcBef>
              <a:buNone/>
            </a:pPr>
            <a:r>
              <a:rPr lang="en" sz="1800" u="sng">
                <a:solidFill>
                  <a:schemeClr val="hlink"/>
                </a:solidFill>
                <a:hlinkClick r:id="rId3"/>
              </a:rPr>
              <a:t>https://developer.linkedin.com/plugins/share</a:t>
            </a:r>
          </a:p>
        </p:txBody>
      </p:sp>
      <p:pic>
        <p:nvPicPr>
          <p:cNvPr id="243" name="Shape 243"/>
          <p:cNvPicPr preferRelativeResize="0"/>
          <p:nvPr/>
        </p:nvPicPr>
        <p:blipFill rotWithShape="1">
          <a:blip r:embed="rId4">
            <a:alphaModFix/>
          </a:blip>
          <a:srcRect b="19669" l="0" r="0" t="28403"/>
          <a:stretch/>
        </p:blipFill>
        <p:spPr>
          <a:xfrm>
            <a:off x="2379177" y="2600675"/>
            <a:ext cx="4938400" cy="1541124"/>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pic>
        <p:nvPicPr>
          <p:cNvPr id="248" name="Shape 248"/>
          <p:cNvPicPr preferRelativeResize="0"/>
          <p:nvPr/>
        </p:nvPicPr>
        <p:blipFill>
          <a:blip r:embed="rId3">
            <a:alphaModFix/>
          </a:blip>
          <a:stretch>
            <a:fillRect/>
          </a:stretch>
        </p:blipFill>
        <p:spPr>
          <a:xfrm>
            <a:off x="585850" y="0"/>
            <a:ext cx="6965649" cy="5143499"/>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1219200" y="114300"/>
            <a:ext cx="7696199" cy="857400"/>
          </a:xfrm>
          <a:prstGeom prst="rect">
            <a:avLst/>
          </a:prstGeom>
        </p:spPr>
        <p:txBody>
          <a:bodyPr anchorCtr="0" anchor="ctr" bIns="91425" lIns="91425" rIns="91425" tIns="91425">
            <a:noAutofit/>
          </a:bodyPr>
          <a:lstStyle/>
          <a:p>
            <a:pPr>
              <a:spcBef>
                <a:spcPts val="0"/>
              </a:spcBef>
              <a:buNone/>
            </a:pPr>
            <a:r>
              <a:rPr b="1" lang="en" sz="2400">
                <a:solidFill>
                  <a:srgbClr val="FFFFFF"/>
                </a:solidFill>
              </a:rPr>
              <a:t>LinkedIn Partners</a:t>
            </a:r>
          </a:p>
        </p:txBody>
      </p:sp>
      <p:sp>
        <p:nvSpPr>
          <p:cNvPr id="254" name="Shape 254"/>
          <p:cNvSpPr txBox="1"/>
          <p:nvPr>
            <p:ph idx="1" type="body"/>
          </p:nvPr>
        </p:nvSpPr>
        <p:spPr>
          <a:xfrm>
            <a:off x="1219200" y="1082876"/>
            <a:ext cx="7696199" cy="1532700"/>
          </a:xfrm>
          <a:prstGeom prst="rect">
            <a:avLst/>
          </a:prstGeom>
        </p:spPr>
        <p:txBody>
          <a:bodyPr anchorCtr="0" anchor="t" bIns="91425" lIns="91425" rIns="91425" tIns="91425">
            <a:noAutofit/>
          </a:bodyPr>
          <a:lstStyle/>
          <a:p>
            <a:pPr indent="-317500" lvl="0" marL="457200" rtl="0">
              <a:spcBef>
                <a:spcPts val="0"/>
              </a:spcBef>
              <a:buClr>
                <a:srgbClr val="FFFFFF"/>
              </a:buClr>
              <a:buSzPct val="100000"/>
              <a:buFont typeface="Arial"/>
              <a:buChar char="•"/>
            </a:pPr>
            <a:r>
              <a:rPr lang="en">
                <a:solidFill>
                  <a:srgbClr val="FFFFFF"/>
                </a:solidFill>
              </a:rPr>
              <a:t>LinkedIn’s Search, Network, and Analytics Team</a:t>
            </a:r>
          </a:p>
          <a:p>
            <a:pPr indent="-317500" lvl="0" marL="457200" rtl="0">
              <a:spcBef>
                <a:spcPts val="0"/>
              </a:spcBef>
              <a:buClr>
                <a:srgbClr val="FFFFFF"/>
              </a:buClr>
              <a:buSzPct val="100000"/>
              <a:buFont typeface="Arial"/>
              <a:buChar char="•"/>
            </a:pPr>
            <a:r>
              <a:rPr lang="en">
                <a:solidFill>
                  <a:srgbClr val="FFFFFF"/>
                </a:solidFill>
              </a:rPr>
              <a:t>Project Voldemort </a:t>
            </a:r>
          </a:p>
          <a:p>
            <a:pPr indent="-317500" lvl="0" marL="457200" rtl="0">
              <a:spcBef>
                <a:spcPts val="0"/>
              </a:spcBef>
              <a:buClr>
                <a:srgbClr val="FFFFFF"/>
              </a:buClr>
              <a:buSzPct val="100000"/>
              <a:buFont typeface="Arial"/>
              <a:buChar char="•"/>
            </a:pPr>
            <a:r>
              <a:rPr lang="en">
                <a:solidFill>
                  <a:srgbClr val="FFFFFF"/>
                </a:solidFill>
              </a:rPr>
              <a:t>Search Infrastructure: Zoie, Bobo, etc</a:t>
            </a:r>
          </a:p>
          <a:p>
            <a:pPr indent="-317500" lvl="0" marL="457200" rtl="0">
              <a:spcBef>
                <a:spcPts val="0"/>
              </a:spcBef>
              <a:buClr>
                <a:srgbClr val="FFFFFF"/>
              </a:buClr>
              <a:buSzPct val="100000"/>
              <a:buFont typeface="Arial"/>
              <a:buChar char="•"/>
            </a:pPr>
            <a:r>
              <a:rPr lang="en">
                <a:solidFill>
                  <a:srgbClr val="FFFFFF"/>
                </a:solidFill>
              </a:rPr>
              <a:t>LinkedIn’s Hadoop system</a:t>
            </a:r>
          </a:p>
          <a:p>
            <a:pPr indent="0" lvl="0" marL="0" marR="0" rtl="0" algn="l">
              <a:lnSpc>
                <a:spcPct val="100000"/>
              </a:lnSpc>
              <a:spcBef>
                <a:spcPts val="560"/>
              </a:spcBef>
              <a:spcAft>
                <a:spcPts val="0"/>
              </a:spcAft>
              <a:buNone/>
            </a:pPr>
            <a:r>
              <a:t/>
            </a:r>
            <a:endParaRPr>
              <a:solidFill>
                <a:srgbClr val="FFFFFF"/>
              </a:solidFill>
            </a:endParaRPr>
          </a:p>
        </p:txBody>
      </p:sp>
      <p:pic>
        <p:nvPicPr>
          <p:cNvPr id="255" name="Shape 255"/>
          <p:cNvPicPr preferRelativeResize="0"/>
          <p:nvPr/>
        </p:nvPicPr>
        <p:blipFill>
          <a:blip r:embed="rId3">
            <a:alphaModFix/>
          </a:blip>
          <a:stretch>
            <a:fillRect/>
          </a:stretch>
        </p:blipFill>
        <p:spPr>
          <a:xfrm>
            <a:off x="999400" y="2979512"/>
            <a:ext cx="857250" cy="790575"/>
          </a:xfrm>
          <a:prstGeom prst="rect">
            <a:avLst/>
          </a:prstGeom>
          <a:noFill/>
          <a:ln>
            <a:noFill/>
          </a:ln>
        </p:spPr>
      </p:pic>
      <p:pic>
        <p:nvPicPr>
          <p:cNvPr id="256" name="Shape 256"/>
          <p:cNvPicPr preferRelativeResize="0"/>
          <p:nvPr/>
        </p:nvPicPr>
        <p:blipFill>
          <a:blip r:embed="rId4">
            <a:alphaModFix/>
          </a:blip>
          <a:stretch>
            <a:fillRect/>
          </a:stretch>
        </p:blipFill>
        <p:spPr>
          <a:xfrm>
            <a:off x="2411575" y="2946125"/>
            <a:ext cx="3380349" cy="857400"/>
          </a:xfrm>
          <a:prstGeom prst="rect">
            <a:avLst/>
          </a:prstGeom>
          <a:noFill/>
          <a:ln>
            <a:noFill/>
          </a:ln>
        </p:spPr>
      </p:pic>
      <p:pic>
        <p:nvPicPr>
          <p:cNvPr id="257" name="Shape 257"/>
          <p:cNvPicPr preferRelativeResize="0"/>
          <p:nvPr/>
        </p:nvPicPr>
        <p:blipFill>
          <a:blip r:embed="rId5">
            <a:alphaModFix/>
          </a:blip>
          <a:stretch>
            <a:fillRect/>
          </a:stretch>
        </p:blipFill>
        <p:spPr>
          <a:xfrm>
            <a:off x="6224600" y="2988350"/>
            <a:ext cx="857249" cy="772930"/>
          </a:xfrm>
          <a:prstGeom prst="rect">
            <a:avLst/>
          </a:prstGeom>
          <a:noFill/>
          <a:ln>
            <a:noFill/>
          </a:ln>
        </p:spPr>
      </p:pic>
      <p:pic>
        <p:nvPicPr>
          <p:cNvPr id="258" name="Shape 258"/>
          <p:cNvPicPr preferRelativeResize="0"/>
          <p:nvPr/>
        </p:nvPicPr>
        <p:blipFill>
          <a:blip r:embed="rId6">
            <a:alphaModFix/>
          </a:blip>
          <a:stretch>
            <a:fillRect/>
          </a:stretch>
        </p:blipFill>
        <p:spPr>
          <a:xfrm>
            <a:off x="7625875" y="2882537"/>
            <a:ext cx="1123950" cy="1095375"/>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98175" y="70350"/>
            <a:ext cx="7696199" cy="857400"/>
          </a:xfrm>
          <a:prstGeom prst="rect">
            <a:avLst/>
          </a:prstGeom>
        </p:spPr>
        <p:txBody>
          <a:bodyPr anchorCtr="0" anchor="ctr" bIns="91425" lIns="91425" rIns="91425" tIns="91425">
            <a:noAutofit/>
          </a:bodyPr>
          <a:lstStyle/>
          <a:p>
            <a:pPr algn="ctr">
              <a:spcBef>
                <a:spcPts val="0"/>
              </a:spcBef>
              <a:buNone/>
            </a:pPr>
            <a:r>
              <a:rPr b="1" lang="en" sz="2400">
                <a:solidFill>
                  <a:srgbClr val="FFFFFF"/>
                </a:solidFill>
              </a:rPr>
              <a:t>Project Voldemort &amp; Hadoop</a:t>
            </a:r>
          </a:p>
        </p:txBody>
      </p:sp>
      <p:sp>
        <p:nvSpPr>
          <p:cNvPr id="264" name="Shape 264"/>
          <p:cNvSpPr txBox="1"/>
          <p:nvPr>
            <p:ph idx="1" type="body"/>
          </p:nvPr>
        </p:nvSpPr>
        <p:spPr>
          <a:xfrm>
            <a:off x="1219200" y="1082877"/>
            <a:ext cx="7696199" cy="3603299"/>
          </a:xfrm>
          <a:prstGeom prst="rect">
            <a:avLst/>
          </a:prstGeom>
        </p:spPr>
        <p:txBody>
          <a:bodyPr anchorCtr="0" anchor="t" bIns="91425" lIns="91425" rIns="91425" tIns="91425">
            <a:noAutofit/>
          </a:bodyPr>
          <a:lstStyle/>
          <a:p>
            <a:pPr indent="-298450" lvl="0" marL="457200" rtl="0">
              <a:lnSpc>
                <a:spcPct val="115000"/>
              </a:lnSpc>
              <a:spcBef>
                <a:spcPts val="0"/>
              </a:spcBef>
              <a:buClr>
                <a:srgbClr val="FFFFFF"/>
              </a:buClr>
              <a:buSzPct val="78571"/>
              <a:buFont typeface="Arial"/>
              <a:buChar char="●"/>
            </a:pPr>
            <a:r>
              <a:rPr lang="en">
                <a:solidFill>
                  <a:srgbClr val="FFFFFF"/>
                </a:solidFill>
              </a:rPr>
              <a:t>Data is automatically replicated over multiple servers.</a:t>
            </a:r>
          </a:p>
          <a:p>
            <a:pPr indent="-298450" lvl="0" marL="457200" rtl="0">
              <a:lnSpc>
                <a:spcPct val="115000"/>
              </a:lnSpc>
              <a:spcBef>
                <a:spcPts val="0"/>
              </a:spcBef>
              <a:buClr>
                <a:srgbClr val="FFFFFF"/>
              </a:buClr>
              <a:buSzPct val="78571"/>
              <a:buFont typeface="Arial"/>
              <a:buChar char="●"/>
            </a:pPr>
            <a:r>
              <a:rPr lang="en">
                <a:solidFill>
                  <a:srgbClr val="FFFFFF"/>
                </a:solidFill>
              </a:rPr>
              <a:t>Data is automatically partitioned so each server contains only a subset of the total data</a:t>
            </a:r>
          </a:p>
          <a:p>
            <a:pPr indent="-298450" lvl="0" marL="457200" rtl="0">
              <a:lnSpc>
                <a:spcPct val="115000"/>
              </a:lnSpc>
              <a:spcBef>
                <a:spcPts val="0"/>
              </a:spcBef>
              <a:buClr>
                <a:srgbClr val="FFFFFF"/>
              </a:buClr>
              <a:buSzPct val="78571"/>
              <a:buFont typeface="Arial"/>
              <a:buChar char="●"/>
            </a:pPr>
            <a:r>
              <a:rPr lang="en">
                <a:solidFill>
                  <a:srgbClr val="FFFFFF"/>
                </a:solidFill>
              </a:rPr>
              <a:t>Server failure is handled transparently</a:t>
            </a:r>
          </a:p>
          <a:p>
            <a:pPr indent="-298450" lvl="0" marL="457200" rtl="0">
              <a:lnSpc>
                <a:spcPct val="115000"/>
              </a:lnSpc>
              <a:spcBef>
                <a:spcPts val="0"/>
              </a:spcBef>
              <a:buClr>
                <a:srgbClr val="FFFFFF"/>
              </a:buClr>
              <a:buSzPct val="78571"/>
              <a:buFont typeface="Arial"/>
              <a:buChar char="●"/>
            </a:pPr>
            <a:r>
              <a:rPr lang="en">
                <a:solidFill>
                  <a:srgbClr val="FFFFFF"/>
                </a:solidFill>
              </a:rPr>
              <a:t>Pluggable serialization is supported to allow rich keys and values including lists and tuples with named fields, as well as to integrate with common serialization frameworks like Protocol Buffers, Thrift, Avro and Java Serialization</a:t>
            </a:r>
          </a:p>
          <a:p>
            <a:pPr indent="-298450" lvl="0" marL="457200" rtl="0">
              <a:lnSpc>
                <a:spcPct val="115000"/>
              </a:lnSpc>
              <a:spcBef>
                <a:spcPts val="0"/>
              </a:spcBef>
              <a:buClr>
                <a:srgbClr val="FFFFFF"/>
              </a:buClr>
              <a:buSzPct val="78571"/>
              <a:buFont typeface="Arial"/>
              <a:buChar char="●"/>
            </a:pPr>
            <a:r>
              <a:rPr lang="en">
                <a:solidFill>
                  <a:srgbClr val="FFFFFF"/>
                </a:solidFill>
              </a:rPr>
              <a:t>Data items are versioned to maximize data integrity in failure scenarios without compromising availability of the system</a:t>
            </a:r>
          </a:p>
          <a:p>
            <a:pPr indent="-298450" lvl="0" marL="457200" rtl="0">
              <a:lnSpc>
                <a:spcPct val="115000"/>
              </a:lnSpc>
              <a:spcBef>
                <a:spcPts val="0"/>
              </a:spcBef>
              <a:buClr>
                <a:srgbClr val="FFFFFF"/>
              </a:buClr>
              <a:buSzPct val="78571"/>
              <a:buFont typeface="Arial"/>
              <a:buChar char="●"/>
            </a:pPr>
            <a:r>
              <a:rPr lang="en">
                <a:solidFill>
                  <a:srgbClr val="FFFFFF"/>
                </a:solidFill>
              </a:rPr>
              <a:t>Each node is independent of other nodes with no central point of failure or coordination</a:t>
            </a:r>
          </a:p>
          <a:p>
            <a:pPr indent="-298450" lvl="0" marL="457200" rtl="0">
              <a:lnSpc>
                <a:spcPct val="115000"/>
              </a:lnSpc>
              <a:spcBef>
                <a:spcPts val="0"/>
              </a:spcBef>
              <a:buClr>
                <a:srgbClr val="FFFFFF"/>
              </a:buClr>
              <a:buSzPct val="78571"/>
              <a:buFont typeface="Arial"/>
              <a:buChar char="●"/>
            </a:pPr>
            <a:r>
              <a:rPr lang="en">
                <a:solidFill>
                  <a:srgbClr val="FFFFFF"/>
                </a:solidFill>
              </a:rPr>
              <a:t>Good single node performance: you can expect 10-20k operations per second depending on the machines, the network, the disk system, and the data replication factor</a:t>
            </a:r>
          </a:p>
          <a:p>
            <a:pPr indent="-298450" lvl="0" marL="457200" rtl="0">
              <a:lnSpc>
                <a:spcPct val="115000"/>
              </a:lnSpc>
              <a:spcBef>
                <a:spcPts val="0"/>
              </a:spcBef>
              <a:buClr>
                <a:srgbClr val="FFFFFF"/>
              </a:buClr>
              <a:buSzPct val="78571"/>
              <a:buFont typeface="Arial"/>
              <a:buChar char="●"/>
            </a:pPr>
            <a:r>
              <a:rPr lang="en">
                <a:solidFill>
                  <a:srgbClr val="FFFFFF"/>
                </a:solidFill>
              </a:rPr>
              <a:t>Support for pluggable data placement strategies to support things like distribution across data centers that are geographically far apart.</a:t>
            </a:r>
          </a:p>
          <a:p>
            <a:pPr>
              <a:spcBef>
                <a:spcPts val="0"/>
              </a:spcBef>
              <a:buNone/>
            </a:pPr>
            <a:r>
              <a:t/>
            </a:r>
            <a:endParaRPr>
              <a:solidFill>
                <a:srgbClr val="FFFFFF"/>
              </a:solidFill>
            </a:endParaRPr>
          </a:p>
        </p:txBody>
      </p:sp>
      <p:pic>
        <p:nvPicPr>
          <p:cNvPr id="265" name="Shape 265"/>
          <p:cNvPicPr preferRelativeResize="0"/>
          <p:nvPr/>
        </p:nvPicPr>
        <p:blipFill>
          <a:blip r:embed="rId3">
            <a:alphaModFix/>
          </a:blip>
          <a:stretch>
            <a:fillRect/>
          </a:stretch>
        </p:blipFill>
        <p:spPr>
          <a:xfrm>
            <a:off x="6982000" y="212875"/>
            <a:ext cx="1590100" cy="418450"/>
          </a:xfrm>
          <a:prstGeom prst="rect">
            <a:avLst/>
          </a:prstGeom>
          <a:noFill/>
          <a:ln>
            <a:noFill/>
          </a:ln>
        </p:spPr>
      </p:pic>
      <p:pic>
        <p:nvPicPr>
          <p:cNvPr id="266" name="Shape 266"/>
          <p:cNvPicPr preferRelativeResize="0"/>
          <p:nvPr/>
        </p:nvPicPr>
        <p:blipFill>
          <a:blip r:embed="rId4">
            <a:alphaModFix/>
          </a:blip>
          <a:stretch>
            <a:fillRect/>
          </a:stretch>
        </p:blipFill>
        <p:spPr>
          <a:xfrm>
            <a:off x="7457962" y="719721"/>
            <a:ext cx="638174" cy="588550"/>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pic>
        <p:nvPicPr>
          <p:cNvPr id="271" name="Shape 271"/>
          <p:cNvPicPr preferRelativeResize="0"/>
          <p:nvPr/>
        </p:nvPicPr>
        <p:blipFill>
          <a:blip r:embed="rId3">
            <a:alphaModFix/>
          </a:blip>
          <a:stretch>
            <a:fillRect/>
          </a:stretch>
        </p:blipFill>
        <p:spPr>
          <a:xfrm>
            <a:off x="-135650" y="-76299"/>
            <a:ext cx="9279649" cy="5219799"/>
          </a:xfrm>
          <a:prstGeom prst="rect">
            <a:avLst/>
          </a:prstGeom>
          <a:noFill/>
          <a:ln>
            <a:noFill/>
          </a:ln>
        </p:spPr>
      </p:pic>
      <p:sp>
        <p:nvSpPr>
          <p:cNvPr id="272" name="Shape 272"/>
          <p:cNvSpPr/>
          <p:nvPr/>
        </p:nvSpPr>
        <p:spPr>
          <a:xfrm>
            <a:off x="4934700" y="461600"/>
            <a:ext cx="2165100" cy="1164900"/>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p>
        </p:txBody>
      </p:sp>
      <p:sp>
        <p:nvSpPr>
          <p:cNvPr id="273" name="Shape 273"/>
          <p:cNvSpPr/>
          <p:nvPr/>
        </p:nvSpPr>
        <p:spPr>
          <a:xfrm>
            <a:off x="3489450" y="3713275"/>
            <a:ext cx="2165100" cy="1164900"/>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p>
        </p:txBody>
      </p:sp>
      <p:sp>
        <p:nvSpPr>
          <p:cNvPr id="274" name="Shape 274"/>
          <p:cNvSpPr/>
          <p:nvPr/>
        </p:nvSpPr>
        <p:spPr>
          <a:xfrm>
            <a:off x="568575" y="3843725"/>
            <a:ext cx="2165100" cy="1164900"/>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p>
        </p:txBody>
      </p:sp>
      <p:sp>
        <p:nvSpPr>
          <p:cNvPr id="275" name="Shape 275"/>
          <p:cNvSpPr/>
          <p:nvPr/>
        </p:nvSpPr>
        <p:spPr>
          <a:xfrm>
            <a:off x="6506150" y="3713275"/>
            <a:ext cx="2165100" cy="1164900"/>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p>
        </p:txBody>
      </p:sp>
      <p:sp>
        <p:nvSpPr>
          <p:cNvPr id="276" name="Shape 276"/>
          <p:cNvSpPr txBox="1"/>
          <p:nvPr/>
        </p:nvSpPr>
        <p:spPr>
          <a:xfrm>
            <a:off x="1003800" y="3766275"/>
            <a:ext cx="638399" cy="1111799"/>
          </a:xfrm>
          <a:prstGeom prst="rect">
            <a:avLst/>
          </a:prstGeom>
          <a:noFill/>
          <a:ln>
            <a:noFill/>
          </a:ln>
        </p:spPr>
        <p:txBody>
          <a:bodyPr anchorCtr="0" anchor="t" bIns="91425" lIns="91425" rIns="91425" tIns="91425">
            <a:noAutofit/>
          </a:bodyPr>
          <a:lstStyle/>
          <a:p>
            <a:pPr rtl="0">
              <a:spcBef>
                <a:spcPts val="0"/>
              </a:spcBef>
              <a:buNone/>
            </a:pPr>
            <a:r>
              <a:rPr lang="en" sz="2400"/>
              <a:t>1</a:t>
            </a:r>
          </a:p>
          <a:p>
            <a:pPr>
              <a:spcBef>
                <a:spcPts val="0"/>
              </a:spcBef>
              <a:buNone/>
            </a:pPr>
            <a:r>
              <a:rPr lang="en" sz="2400"/>
              <a:t>2</a:t>
            </a:r>
          </a:p>
        </p:txBody>
      </p:sp>
      <p:sp>
        <p:nvSpPr>
          <p:cNvPr id="277" name="Shape 277"/>
          <p:cNvSpPr txBox="1"/>
          <p:nvPr/>
        </p:nvSpPr>
        <p:spPr>
          <a:xfrm>
            <a:off x="4039325" y="3718100"/>
            <a:ext cx="819000" cy="1216499"/>
          </a:xfrm>
          <a:prstGeom prst="rect">
            <a:avLst/>
          </a:prstGeom>
          <a:noFill/>
          <a:ln>
            <a:noFill/>
          </a:ln>
        </p:spPr>
        <p:txBody>
          <a:bodyPr anchorCtr="0" anchor="t" bIns="91425" lIns="91425" rIns="91425" tIns="91425">
            <a:noAutofit/>
          </a:bodyPr>
          <a:lstStyle/>
          <a:p>
            <a:pPr rtl="0">
              <a:spcBef>
                <a:spcPts val="0"/>
              </a:spcBef>
              <a:buNone/>
            </a:pPr>
            <a:r>
              <a:rPr lang="en" sz="2400"/>
              <a:t>3</a:t>
            </a:r>
          </a:p>
          <a:p>
            <a:pPr>
              <a:spcBef>
                <a:spcPts val="0"/>
              </a:spcBef>
              <a:buNone/>
            </a:pPr>
            <a:r>
              <a:rPr lang="en" sz="2400"/>
              <a:t>1</a:t>
            </a:r>
          </a:p>
        </p:txBody>
      </p:sp>
      <p:sp>
        <p:nvSpPr>
          <p:cNvPr id="278" name="Shape 278"/>
          <p:cNvSpPr txBox="1"/>
          <p:nvPr/>
        </p:nvSpPr>
        <p:spPr>
          <a:xfrm>
            <a:off x="6870050" y="3689775"/>
            <a:ext cx="867299" cy="1264800"/>
          </a:xfrm>
          <a:prstGeom prst="rect">
            <a:avLst/>
          </a:prstGeom>
          <a:noFill/>
          <a:ln>
            <a:noFill/>
          </a:ln>
        </p:spPr>
        <p:txBody>
          <a:bodyPr anchorCtr="0" anchor="t" bIns="91425" lIns="91425" rIns="91425" tIns="91425">
            <a:noAutofit/>
          </a:bodyPr>
          <a:lstStyle/>
          <a:p>
            <a:pPr rtl="0">
              <a:spcBef>
                <a:spcPts val="0"/>
              </a:spcBef>
              <a:buNone/>
            </a:pPr>
            <a:r>
              <a:rPr lang="en" sz="2400"/>
              <a:t>4</a:t>
            </a:r>
          </a:p>
          <a:p>
            <a:pPr>
              <a:spcBef>
                <a:spcPts val="0"/>
              </a:spcBef>
              <a:buNone/>
            </a:pPr>
            <a:r>
              <a:rPr lang="en" sz="2400"/>
              <a:t>2</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idx="1" type="body"/>
          </p:nvPr>
        </p:nvSpPr>
        <p:spPr>
          <a:xfrm>
            <a:off x="1219200" y="1082877"/>
            <a:ext cx="7696199" cy="3603299"/>
          </a:xfrm>
          <a:prstGeom prst="rect">
            <a:avLst/>
          </a:prstGeom>
        </p:spPr>
        <p:txBody>
          <a:bodyPr anchorCtr="0" anchor="t" bIns="91425" lIns="91425" rIns="91425" tIns="91425">
            <a:noAutofit/>
          </a:bodyPr>
          <a:lstStyle/>
          <a:p>
            <a:pPr>
              <a:spcBef>
                <a:spcPts val="0"/>
              </a:spcBef>
              <a:buNone/>
            </a:pPr>
            <a:r>
              <a:t/>
            </a:r>
            <a:endParaRPr/>
          </a:p>
        </p:txBody>
      </p:sp>
      <p:pic>
        <p:nvPicPr>
          <p:cNvPr id="284" name="Shape 284"/>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1219200" y="114300"/>
            <a:ext cx="7835700" cy="857400"/>
          </a:xfrm>
          <a:prstGeom prst="rect">
            <a:avLst/>
          </a:prstGeom>
        </p:spPr>
        <p:txBody>
          <a:bodyPr anchorCtr="0" anchor="ctr" bIns="91425" lIns="91425" rIns="91425" tIns="91425">
            <a:noAutofit/>
          </a:bodyPr>
          <a:lstStyle/>
          <a:p>
            <a:pPr algn="ctr">
              <a:spcBef>
                <a:spcPts val="0"/>
              </a:spcBef>
              <a:buNone/>
            </a:pPr>
            <a:r>
              <a:rPr lang="en" sz="4800">
                <a:solidFill>
                  <a:schemeClr val="lt1"/>
                </a:solidFill>
              </a:rPr>
              <a:t>What is LinkedIn Used For?</a:t>
            </a:r>
          </a:p>
        </p:txBody>
      </p:sp>
      <p:sp>
        <p:nvSpPr>
          <p:cNvPr id="103" name="Shape 103"/>
          <p:cNvSpPr txBox="1"/>
          <p:nvPr>
            <p:ph idx="1" type="body"/>
          </p:nvPr>
        </p:nvSpPr>
        <p:spPr>
          <a:xfrm>
            <a:off x="1219200" y="1082876"/>
            <a:ext cx="7696199" cy="1448099"/>
          </a:xfrm>
          <a:prstGeom prst="rect">
            <a:avLst/>
          </a:prstGeom>
        </p:spPr>
        <p:txBody>
          <a:bodyPr anchorCtr="0" anchor="t" bIns="91425" lIns="91425" rIns="91425" tIns="91425">
            <a:noAutofit/>
          </a:bodyPr>
          <a:lstStyle/>
          <a:p>
            <a:pPr indent="-381000" lvl="0" marL="457200" rtl="0">
              <a:lnSpc>
                <a:spcPct val="115000"/>
              </a:lnSpc>
              <a:spcBef>
                <a:spcPts val="0"/>
              </a:spcBef>
              <a:buClr>
                <a:schemeClr val="lt1"/>
              </a:buClr>
              <a:buSzPct val="100000"/>
              <a:buFont typeface="Arial"/>
              <a:buChar char="•"/>
            </a:pPr>
            <a:r>
              <a:rPr lang="en" sz="2400">
                <a:solidFill>
                  <a:schemeClr val="lt1"/>
                </a:solidFill>
              </a:rPr>
              <a:t>LinkedIn is a business-Oriented Social Networking Service. It is mainly used for professional Networking.</a:t>
            </a:r>
          </a:p>
        </p:txBody>
      </p:sp>
      <p:pic>
        <p:nvPicPr>
          <p:cNvPr id="104" name="Shape 104"/>
          <p:cNvPicPr preferRelativeResize="0"/>
          <p:nvPr/>
        </p:nvPicPr>
        <p:blipFill>
          <a:blip r:embed="rId3">
            <a:alphaModFix/>
          </a:blip>
          <a:stretch>
            <a:fillRect/>
          </a:stretch>
        </p:blipFill>
        <p:spPr>
          <a:xfrm>
            <a:off x="1179100" y="2642150"/>
            <a:ext cx="3954376" cy="2026075"/>
          </a:xfrm>
          <a:prstGeom prst="rect">
            <a:avLst/>
          </a:prstGeom>
          <a:noFill/>
          <a:ln>
            <a:noFill/>
          </a:ln>
        </p:spPr>
      </p:pic>
      <p:sp>
        <p:nvSpPr>
          <p:cNvPr id="105" name="Shape 105"/>
          <p:cNvSpPr txBox="1"/>
          <p:nvPr/>
        </p:nvSpPr>
        <p:spPr>
          <a:xfrm>
            <a:off x="5133475" y="2530971"/>
            <a:ext cx="3609599" cy="1657800"/>
          </a:xfrm>
          <a:prstGeom prst="rect">
            <a:avLst/>
          </a:prstGeom>
          <a:noFill/>
          <a:ln>
            <a:noFill/>
          </a:ln>
        </p:spPr>
        <p:txBody>
          <a:bodyPr anchorCtr="0" anchor="t" bIns="91425" lIns="91425" rIns="91425" tIns="91425">
            <a:noAutofit/>
          </a:bodyPr>
          <a:lstStyle/>
          <a:p>
            <a:pPr indent="-342900" lvl="0" marL="457200" rtl="0">
              <a:lnSpc>
                <a:spcPct val="115000"/>
              </a:lnSpc>
              <a:spcBef>
                <a:spcPts val="800"/>
              </a:spcBef>
              <a:spcAft>
                <a:spcPts val="1600"/>
              </a:spcAft>
              <a:buClr>
                <a:srgbClr val="FFFFFF"/>
              </a:buClr>
              <a:buSzPct val="100000"/>
              <a:buFont typeface="Verdana"/>
              <a:buChar char="●"/>
            </a:pPr>
            <a:r>
              <a:rPr b="1" lang="en" sz="1800">
                <a:solidFill>
                  <a:srgbClr val="FFFFFF"/>
                </a:solidFill>
                <a:latin typeface="Verdana"/>
                <a:ea typeface="Verdana"/>
                <a:cs typeface="Verdana"/>
                <a:sym typeface="Verdana"/>
              </a:rPr>
              <a:t>Unlimited Networking</a:t>
            </a:r>
          </a:p>
          <a:p>
            <a:pPr indent="-342900" lvl="0" marL="457200" rtl="0">
              <a:lnSpc>
                <a:spcPct val="115000"/>
              </a:lnSpc>
              <a:spcBef>
                <a:spcPts val="800"/>
              </a:spcBef>
              <a:spcAft>
                <a:spcPts val="1600"/>
              </a:spcAft>
              <a:buClr>
                <a:srgbClr val="FFFFFF"/>
              </a:buClr>
              <a:buSzPct val="100000"/>
              <a:buFont typeface="Verdana"/>
              <a:buChar char="●"/>
            </a:pPr>
            <a:r>
              <a:rPr b="1" lang="en" sz="1800">
                <a:solidFill>
                  <a:srgbClr val="FFFFFF"/>
                </a:solidFill>
                <a:latin typeface="Verdana"/>
                <a:ea typeface="Verdana"/>
                <a:cs typeface="Verdana"/>
                <a:sym typeface="Verdana"/>
              </a:rPr>
              <a:t>A Global Think Tank</a:t>
            </a:r>
          </a:p>
          <a:p>
            <a:pPr indent="-342900" lvl="0" marL="457200" rtl="0">
              <a:lnSpc>
                <a:spcPct val="115000"/>
              </a:lnSpc>
              <a:spcBef>
                <a:spcPts val="800"/>
              </a:spcBef>
              <a:spcAft>
                <a:spcPts val="1600"/>
              </a:spcAft>
              <a:buClr>
                <a:srgbClr val="FFFFFF"/>
              </a:buClr>
              <a:buSzPct val="100000"/>
              <a:buFont typeface="Verdana"/>
              <a:buChar char="●"/>
            </a:pPr>
            <a:r>
              <a:rPr b="1" lang="en" sz="1800">
                <a:solidFill>
                  <a:srgbClr val="FFFFFF"/>
                </a:solidFill>
                <a:latin typeface="Verdana"/>
                <a:ea typeface="Verdana"/>
                <a:cs typeface="Verdana"/>
                <a:sym typeface="Verdana"/>
              </a:rPr>
              <a:t>A Recruitment Tool</a:t>
            </a:r>
          </a:p>
          <a:p>
            <a:pPr lvl="0" rtl="0">
              <a:lnSpc>
                <a:spcPct val="115000"/>
              </a:lnSpc>
              <a:spcBef>
                <a:spcPts val="800"/>
              </a:spcBef>
              <a:spcAft>
                <a:spcPts val="1600"/>
              </a:spcAft>
              <a:buNone/>
            </a:pPr>
            <a:r>
              <a:t/>
            </a:r>
            <a:endParaRPr b="1" sz="1000" u="sng">
              <a:solidFill>
                <a:srgbClr val="111111"/>
              </a:solidFill>
              <a:latin typeface="Verdana"/>
              <a:ea typeface="Verdana"/>
              <a:cs typeface="Verdana"/>
              <a:sym typeface="Verdana"/>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1219200" y="114300"/>
            <a:ext cx="7696199" cy="857400"/>
          </a:xfrm>
          <a:prstGeom prst="rect">
            <a:avLst/>
          </a:prstGeom>
        </p:spPr>
        <p:txBody>
          <a:bodyPr anchorCtr="0" anchor="ctr" bIns="91425" lIns="91425" rIns="91425" tIns="91425">
            <a:noAutofit/>
          </a:bodyPr>
          <a:lstStyle/>
          <a:p>
            <a:pPr>
              <a:spcBef>
                <a:spcPts val="0"/>
              </a:spcBef>
              <a:buNone/>
            </a:pPr>
            <a:r>
              <a:rPr b="1" lang="en" sz="2400">
                <a:solidFill>
                  <a:srgbClr val="FFFFFF"/>
                </a:solidFill>
              </a:rPr>
              <a:t>Search Infrastructure - Zoie</a:t>
            </a:r>
          </a:p>
        </p:txBody>
      </p:sp>
      <p:sp>
        <p:nvSpPr>
          <p:cNvPr id="290" name="Shape 290"/>
          <p:cNvSpPr txBox="1"/>
          <p:nvPr>
            <p:ph idx="1" type="body"/>
          </p:nvPr>
        </p:nvSpPr>
        <p:spPr>
          <a:xfrm>
            <a:off x="1219200" y="1082877"/>
            <a:ext cx="7696199" cy="3603299"/>
          </a:xfrm>
          <a:prstGeom prst="rect">
            <a:avLst/>
          </a:prstGeom>
        </p:spPr>
        <p:txBody>
          <a:bodyPr anchorCtr="0" anchor="t" bIns="91425" lIns="91425" rIns="91425" tIns="91425">
            <a:noAutofit/>
          </a:bodyPr>
          <a:lstStyle/>
          <a:p>
            <a:pPr indent="-317500" lvl="0" marL="457200" rtl="0">
              <a:spcBef>
                <a:spcPts val="0"/>
              </a:spcBef>
              <a:buClr>
                <a:srgbClr val="FFFFFF"/>
              </a:buClr>
              <a:buSzPct val="100000"/>
              <a:buFont typeface="Arial"/>
              <a:buChar char="•"/>
            </a:pPr>
            <a:r>
              <a:rPr lang="en">
                <a:solidFill>
                  <a:srgbClr val="FFFFFF"/>
                </a:solidFill>
              </a:rPr>
              <a:t>Zoie is a real-time search and indexing system built on Apache Lucene and based off the Lucene search library.</a:t>
            </a:r>
          </a:p>
          <a:p>
            <a:pPr indent="-317500" lvl="0" marL="457200" rtl="0">
              <a:spcBef>
                <a:spcPts val="0"/>
              </a:spcBef>
              <a:buClr>
                <a:srgbClr val="FFFFFF"/>
              </a:buClr>
              <a:buSzPct val="100000"/>
              <a:buFont typeface="Arial"/>
              <a:buChar char="•"/>
            </a:pPr>
            <a:r>
              <a:rPr lang="en">
                <a:solidFill>
                  <a:srgbClr val="FFFFFF"/>
                </a:solidFill>
              </a:rPr>
              <a:t>Donated by LinkedIn.com, and has been deployed in a real-time large-scale consumer website: LinkedIn.com handling millions of searches as well as millions of updates daily. </a:t>
            </a:r>
          </a:p>
          <a:p>
            <a:pPr indent="-317500" lvl="0" marL="457200" rtl="0">
              <a:spcBef>
                <a:spcPts val="0"/>
              </a:spcBef>
              <a:buClr>
                <a:srgbClr val="FFFFFF"/>
              </a:buClr>
              <a:buSzPct val="100000"/>
              <a:buFont typeface="Arial"/>
              <a:buChar char="•"/>
            </a:pPr>
            <a:r>
              <a:rPr lang="en">
                <a:solidFill>
                  <a:srgbClr val="FFFFFF"/>
                </a:solidFill>
              </a:rPr>
              <a:t>The index is persisted on disk and if there is a system crash, the index does not need to be completely rebuilt</a:t>
            </a:r>
          </a:p>
          <a:p>
            <a:pPr indent="0" marL="0" rtl="0">
              <a:spcBef>
                <a:spcPts val="0"/>
              </a:spcBef>
              <a:buNone/>
            </a:pPr>
            <a:r>
              <a:rPr lang="en">
                <a:solidFill>
                  <a:srgbClr val="FFFFFF"/>
                </a:solidFill>
              </a:rPr>
              <a:t>Goals:</a:t>
            </a:r>
          </a:p>
          <a:p>
            <a:pPr indent="-317500" lvl="0" marL="457200" rtl="0">
              <a:spcBef>
                <a:spcPts val="0"/>
              </a:spcBef>
              <a:buClr>
                <a:srgbClr val="FFFFFF"/>
              </a:buClr>
              <a:buSzPct val="100000"/>
              <a:buFont typeface="Arial"/>
              <a:buChar char="•"/>
            </a:pPr>
            <a:r>
              <a:rPr lang="en">
                <a:solidFill>
                  <a:srgbClr val="FFFFFF"/>
                </a:solidFill>
              </a:rPr>
              <a:t>Additions to documents are made available to searchers immediately</a:t>
            </a:r>
          </a:p>
          <a:p>
            <a:pPr indent="-317500" lvl="0" marL="457200" rtl="0">
              <a:spcBef>
                <a:spcPts val="0"/>
              </a:spcBef>
              <a:buClr>
                <a:srgbClr val="FFFFFF"/>
              </a:buClr>
              <a:buSzPct val="100000"/>
              <a:buFont typeface="Arial"/>
              <a:buChar char="•"/>
            </a:pPr>
            <a:r>
              <a:rPr lang="en">
                <a:solidFill>
                  <a:srgbClr val="FFFFFF"/>
                </a:solidFill>
              </a:rPr>
              <a:t>Indexing must not affect search performance</a:t>
            </a:r>
          </a:p>
          <a:p>
            <a:pPr indent="-317500" lvl="0" marL="457200" rtl="0">
              <a:spcBef>
                <a:spcPts val="0"/>
              </a:spcBef>
              <a:buClr>
                <a:srgbClr val="FFFFFF"/>
              </a:buClr>
              <a:buSzPct val="100000"/>
              <a:buFont typeface="Arial"/>
              <a:buChar char="•"/>
            </a:pPr>
            <a:r>
              <a:rPr lang="en">
                <a:solidFill>
                  <a:srgbClr val="FFFFFF"/>
                </a:solidFill>
              </a:rPr>
              <a:t>Deletes or updates do not affect the search performance</a:t>
            </a:r>
          </a:p>
          <a:p>
            <a:pPr indent="0" marL="0" rtl="0">
              <a:spcBef>
                <a:spcPts val="0"/>
              </a:spcBef>
              <a:buNone/>
            </a:pPr>
            <a:r>
              <a:t/>
            </a:r>
            <a:endParaRPr>
              <a:solidFill>
                <a:srgbClr val="FFFFFF"/>
              </a:solidFill>
            </a:endParaRPr>
          </a:p>
          <a:p>
            <a:pPr indent="0" lvl="0" marL="0">
              <a:spcBef>
                <a:spcPts val="0"/>
              </a:spcBef>
              <a:buNone/>
            </a:pPr>
            <a:r>
              <a:rPr lang="en" u="sng">
                <a:solidFill>
                  <a:srgbClr val="FFFFFF"/>
                </a:solidFill>
                <a:hlinkClick r:id="rId3"/>
              </a:rPr>
              <a:t>Zoie Code Examples</a:t>
            </a:r>
          </a:p>
        </p:txBody>
      </p:sp>
      <p:pic>
        <p:nvPicPr>
          <p:cNvPr id="291" name="Shape 291"/>
          <p:cNvPicPr preferRelativeResize="0"/>
          <p:nvPr/>
        </p:nvPicPr>
        <p:blipFill>
          <a:blip r:embed="rId4">
            <a:alphaModFix/>
          </a:blip>
          <a:stretch>
            <a:fillRect/>
          </a:stretch>
        </p:blipFill>
        <p:spPr>
          <a:xfrm>
            <a:off x="7730275" y="309950"/>
            <a:ext cx="857249" cy="772930"/>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1219200" y="114300"/>
            <a:ext cx="7696199" cy="857400"/>
          </a:xfrm>
          <a:prstGeom prst="rect">
            <a:avLst/>
          </a:prstGeom>
        </p:spPr>
        <p:txBody>
          <a:bodyPr anchorCtr="0" anchor="ctr" bIns="91425" lIns="91425" rIns="91425" tIns="91425">
            <a:noAutofit/>
          </a:bodyPr>
          <a:lstStyle/>
          <a:p>
            <a:pPr>
              <a:spcBef>
                <a:spcPts val="0"/>
              </a:spcBef>
              <a:buNone/>
            </a:pPr>
            <a:r>
              <a:rPr lang="en" sz="2400">
                <a:solidFill>
                  <a:srgbClr val="FFFFFF"/>
                </a:solidFill>
              </a:rPr>
              <a:t>Java Class Diagram</a:t>
            </a:r>
          </a:p>
        </p:txBody>
      </p:sp>
      <p:sp>
        <p:nvSpPr>
          <p:cNvPr id="297" name="Shape 297"/>
          <p:cNvSpPr txBox="1"/>
          <p:nvPr>
            <p:ph idx="1" type="body"/>
          </p:nvPr>
        </p:nvSpPr>
        <p:spPr>
          <a:xfrm>
            <a:off x="1219200" y="1082877"/>
            <a:ext cx="7696199" cy="3603299"/>
          </a:xfrm>
          <a:prstGeom prst="rect">
            <a:avLst/>
          </a:prstGeom>
        </p:spPr>
        <p:txBody>
          <a:bodyPr anchorCtr="0" anchor="t" bIns="91425" lIns="91425" rIns="91425" tIns="91425">
            <a:noAutofit/>
          </a:bodyPr>
          <a:lstStyle/>
          <a:p>
            <a:pPr>
              <a:spcBef>
                <a:spcPts val="0"/>
              </a:spcBef>
              <a:buNone/>
            </a:pPr>
            <a:r>
              <a:t/>
            </a:r>
            <a:endParaRPr/>
          </a:p>
        </p:txBody>
      </p:sp>
      <p:pic>
        <p:nvPicPr>
          <p:cNvPr id="298" name="Shape 298"/>
          <p:cNvPicPr preferRelativeResize="0"/>
          <p:nvPr/>
        </p:nvPicPr>
        <p:blipFill>
          <a:blip r:embed="rId3">
            <a:alphaModFix/>
          </a:blip>
          <a:stretch>
            <a:fillRect/>
          </a:stretch>
        </p:blipFill>
        <p:spPr>
          <a:xfrm>
            <a:off x="579550" y="779500"/>
            <a:ext cx="8564449" cy="4363999"/>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1219200" y="114300"/>
            <a:ext cx="7696199" cy="857400"/>
          </a:xfrm>
          <a:prstGeom prst="rect">
            <a:avLst/>
          </a:prstGeom>
        </p:spPr>
        <p:txBody>
          <a:bodyPr anchorCtr="0" anchor="ctr" bIns="91425" lIns="91425" rIns="91425" tIns="91425">
            <a:noAutofit/>
          </a:bodyPr>
          <a:lstStyle/>
          <a:p>
            <a:pPr>
              <a:spcBef>
                <a:spcPts val="0"/>
              </a:spcBef>
              <a:buNone/>
            </a:pPr>
            <a:r>
              <a:rPr b="1" lang="en" sz="2400">
                <a:solidFill>
                  <a:srgbClr val="FFFFFF"/>
                </a:solidFill>
              </a:rPr>
              <a:t>Search Infrastructure - Bobo</a:t>
            </a:r>
          </a:p>
        </p:txBody>
      </p:sp>
      <p:sp>
        <p:nvSpPr>
          <p:cNvPr id="304" name="Shape 304"/>
          <p:cNvSpPr txBox="1"/>
          <p:nvPr>
            <p:ph idx="1" type="body"/>
          </p:nvPr>
        </p:nvSpPr>
        <p:spPr>
          <a:xfrm>
            <a:off x="1219200" y="1082877"/>
            <a:ext cx="7696199" cy="3603299"/>
          </a:xfrm>
          <a:prstGeom prst="rect">
            <a:avLst/>
          </a:prstGeom>
        </p:spPr>
        <p:txBody>
          <a:bodyPr anchorCtr="0" anchor="t" bIns="91425" lIns="91425" rIns="91425" tIns="91425">
            <a:noAutofit/>
          </a:bodyPr>
          <a:lstStyle/>
          <a:p>
            <a:pPr indent="-317500" lvl="0" marL="457200" rtl="0">
              <a:spcBef>
                <a:spcPts val="0"/>
              </a:spcBef>
              <a:buClr>
                <a:srgbClr val="FFFFFF"/>
              </a:buClr>
              <a:buSzPct val="100000"/>
              <a:buFont typeface="Arial"/>
              <a:buChar char="•"/>
            </a:pPr>
            <a:r>
              <a:rPr lang="en">
                <a:solidFill>
                  <a:srgbClr val="FFFFFF"/>
                </a:solidFill>
              </a:rPr>
              <a:t>Faceted Search Implementation written purely in Java, an extension of Apache Lucene.</a:t>
            </a:r>
          </a:p>
          <a:p>
            <a:pPr indent="-317500" lvl="0" marL="457200" rtl="0">
              <a:spcBef>
                <a:spcPts val="0"/>
              </a:spcBef>
              <a:buClr>
                <a:srgbClr val="FFFFFF"/>
              </a:buClr>
              <a:buSzPct val="100000"/>
              <a:buFont typeface="Arial"/>
              <a:buChar char="•"/>
            </a:pPr>
            <a:r>
              <a:rPr lang="en">
                <a:solidFill>
                  <a:srgbClr val="FFFFFF"/>
                </a:solidFill>
              </a:rPr>
              <a:t>While Lucene is good with unstructured data, Bobo fills in the missing piece to handle semi-structured and structured data. </a:t>
            </a:r>
          </a:p>
          <a:p>
            <a:pPr indent="-317500" lvl="0" marL="457200" rtl="0">
              <a:spcBef>
                <a:spcPts val="0"/>
              </a:spcBef>
              <a:buClr>
                <a:srgbClr val="FFFFFF"/>
              </a:buClr>
              <a:buSzPct val="100000"/>
              <a:buFont typeface="Arial"/>
              <a:buChar char="•"/>
            </a:pPr>
            <a:r>
              <a:rPr lang="en">
                <a:solidFill>
                  <a:srgbClr val="FFFFFF"/>
                </a:solidFill>
              </a:rPr>
              <a:t>Bobo Browse is an information retrieval technology that provides navigational browsing into a semi-structured dataset. Beyond the result set from queries and selections, Bobo Browse also provides the facets from this point of browsing.</a:t>
            </a:r>
          </a:p>
          <a:p>
            <a:pPr indent="-317500" lvl="0" marL="457200" rtl="0">
              <a:spcBef>
                <a:spcPts val="0"/>
              </a:spcBef>
              <a:buClr>
                <a:srgbClr val="FFFFFF"/>
              </a:buClr>
              <a:buFont typeface="Arial"/>
              <a:buChar char="•"/>
            </a:pPr>
            <a:r>
              <a:t/>
            </a:r>
            <a:endParaRPr>
              <a:solidFill>
                <a:srgbClr val="FFFFFF"/>
              </a:solidFill>
            </a:endParaRPr>
          </a:p>
          <a:p>
            <a:pPr rtl="0">
              <a:spcBef>
                <a:spcPts val="0"/>
              </a:spcBef>
              <a:buNone/>
            </a:pPr>
            <a:r>
              <a:rPr lang="en">
                <a:solidFill>
                  <a:srgbClr val="FFFFFF"/>
                </a:solidFill>
              </a:rPr>
              <a:t>Example:   A LinkedIn search for “mergers”, brings up 108,345 results. But when I select people at least two connections away from me, who live in the Bay area, and are “potential employees” that narrows it down to 24 results. Since LinkedIn contains a lot of highly-structured data, it knows that “CEO” is a title and that “Cisco” is a company, so it can generate people results accordingly. </a:t>
            </a:r>
          </a:p>
          <a:p>
            <a:pPr rtl="0">
              <a:spcBef>
                <a:spcPts val="0"/>
              </a:spcBef>
              <a:buNone/>
            </a:pPr>
            <a:r>
              <a:t/>
            </a:r>
            <a:endParaRPr>
              <a:solidFill>
                <a:srgbClr val="FFFFFF"/>
              </a:solidFill>
            </a:endParaRPr>
          </a:p>
          <a:p>
            <a:pPr lvl="0">
              <a:spcBef>
                <a:spcPts val="0"/>
              </a:spcBef>
              <a:buNone/>
            </a:pPr>
            <a:r>
              <a:t/>
            </a:r>
            <a:endParaRPr>
              <a:solidFill>
                <a:srgbClr val="FFFFFF"/>
              </a:solidFill>
            </a:endParaRPr>
          </a:p>
        </p:txBody>
      </p:sp>
      <p:pic>
        <p:nvPicPr>
          <p:cNvPr id="305" name="Shape 305"/>
          <p:cNvPicPr preferRelativeResize="0"/>
          <p:nvPr/>
        </p:nvPicPr>
        <p:blipFill>
          <a:blip r:embed="rId3">
            <a:alphaModFix/>
          </a:blip>
          <a:stretch>
            <a:fillRect/>
          </a:stretch>
        </p:blipFill>
        <p:spPr>
          <a:xfrm>
            <a:off x="7757750" y="114296"/>
            <a:ext cx="879767" cy="857400"/>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1197225" y="0"/>
            <a:ext cx="7696199" cy="857400"/>
          </a:xfrm>
          <a:prstGeom prst="rect">
            <a:avLst/>
          </a:prstGeom>
        </p:spPr>
        <p:txBody>
          <a:bodyPr anchorCtr="0" anchor="ctr" bIns="91425" lIns="91425" rIns="91425" tIns="91425">
            <a:noAutofit/>
          </a:bodyPr>
          <a:lstStyle/>
          <a:p>
            <a:pPr>
              <a:spcBef>
                <a:spcPts val="0"/>
              </a:spcBef>
              <a:buNone/>
            </a:pPr>
            <a:r>
              <a:rPr lang="en" sz="2400">
                <a:solidFill>
                  <a:srgbClr val="FFFFFF"/>
                </a:solidFill>
              </a:rPr>
              <a:t>Bobo Test Case</a:t>
            </a:r>
          </a:p>
        </p:txBody>
      </p:sp>
      <p:pic>
        <p:nvPicPr>
          <p:cNvPr id="311" name="Shape 311"/>
          <p:cNvPicPr preferRelativeResize="0"/>
          <p:nvPr/>
        </p:nvPicPr>
        <p:blipFill rotWithShape="1">
          <a:blip r:embed="rId3">
            <a:alphaModFix/>
          </a:blip>
          <a:srcRect b="20411" l="0" r="27362" t="12357"/>
          <a:stretch/>
        </p:blipFill>
        <p:spPr>
          <a:xfrm>
            <a:off x="1111225" y="615475"/>
            <a:ext cx="6362249" cy="4710799"/>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1219200" y="114300"/>
            <a:ext cx="7696199" cy="857400"/>
          </a:xfrm>
          <a:prstGeom prst="rect">
            <a:avLst/>
          </a:prstGeom>
        </p:spPr>
        <p:txBody>
          <a:bodyPr anchorCtr="0" anchor="ctr" bIns="91425" lIns="91425" rIns="91425" tIns="91425">
            <a:noAutofit/>
          </a:bodyPr>
          <a:lstStyle/>
          <a:p>
            <a:pPr>
              <a:spcBef>
                <a:spcPts val="0"/>
              </a:spcBef>
              <a:buNone/>
            </a:pPr>
            <a:r>
              <a:rPr lang="en" sz="2400">
                <a:solidFill>
                  <a:srgbClr val="FFFFFF"/>
                </a:solidFill>
              </a:rPr>
              <a:t>Bobo Car Example</a:t>
            </a:r>
          </a:p>
        </p:txBody>
      </p:sp>
      <p:pic>
        <p:nvPicPr>
          <p:cNvPr id="317" name="Shape 317"/>
          <p:cNvPicPr preferRelativeResize="0"/>
          <p:nvPr/>
        </p:nvPicPr>
        <p:blipFill>
          <a:blip r:embed="rId3">
            <a:alphaModFix/>
          </a:blip>
          <a:stretch>
            <a:fillRect/>
          </a:stretch>
        </p:blipFill>
        <p:spPr>
          <a:xfrm>
            <a:off x="155600" y="777875"/>
            <a:ext cx="8832801" cy="5202274"/>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1219200" y="114300"/>
            <a:ext cx="7696199" cy="857400"/>
          </a:xfrm>
          <a:prstGeom prst="rect">
            <a:avLst/>
          </a:prstGeom>
        </p:spPr>
        <p:txBody>
          <a:bodyPr anchorCtr="0" anchor="ctr" bIns="91425" lIns="91425" rIns="91425" tIns="91425">
            <a:noAutofit/>
          </a:bodyPr>
          <a:lstStyle/>
          <a:p>
            <a:pPr>
              <a:spcBef>
                <a:spcPts val="0"/>
              </a:spcBef>
              <a:buNone/>
            </a:pPr>
            <a:r>
              <a:rPr lang="en" sz="2400">
                <a:solidFill>
                  <a:srgbClr val="FFFFFF"/>
                </a:solidFill>
              </a:rPr>
              <a:t>How to use Zoie and Bobo together</a:t>
            </a:r>
          </a:p>
        </p:txBody>
      </p:sp>
      <p:sp>
        <p:nvSpPr>
          <p:cNvPr id="323" name="Shape 323"/>
          <p:cNvSpPr txBox="1"/>
          <p:nvPr>
            <p:ph idx="1" type="body"/>
          </p:nvPr>
        </p:nvSpPr>
        <p:spPr>
          <a:xfrm>
            <a:off x="1219200" y="1082877"/>
            <a:ext cx="7696199" cy="3603299"/>
          </a:xfrm>
          <a:prstGeom prst="rect">
            <a:avLst/>
          </a:prstGeom>
        </p:spPr>
        <p:txBody>
          <a:bodyPr anchorCtr="0" anchor="t" bIns="91425" lIns="91425" rIns="91425" tIns="91425">
            <a:noAutofit/>
          </a:bodyPr>
          <a:lstStyle/>
          <a:p>
            <a:pPr rtl="0">
              <a:spcBef>
                <a:spcPts val="0"/>
              </a:spcBef>
              <a:buNone/>
            </a:pPr>
            <a:r>
              <a:rPr lang="en" u="sng">
                <a:solidFill>
                  <a:srgbClr val="FFFFFF"/>
                </a:solidFill>
                <a:hlinkClick r:id="rId3"/>
              </a:rPr>
              <a:t>Linking Zoie and Bobo</a:t>
            </a:r>
          </a:p>
          <a:p>
            <a:pPr rtl="0">
              <a:spcBef>
                <a:spcPts val="0"/>
              </a:spcBef>
              <a:buNone/>
            </a:pPr>
            <a:r>
              <a:t/>
            </a:r>
            <a:endParaRPr>
              <a:solidFill>
                <a:srgbClr val="FFFFFF"/>
              </a:solidFill>
            </a:endParaRPr>
          </a:p>
          <a:p>
            <a:pPr rtl="0">
              <a:spcBef>
                <a:spcPts val="0"/>
              </a:spcBef>
              <a:buNone/>
            </a:pPr>
            <a:r>
              <a:rPr lang="en">
                <a:solidFill>
                  <a:srgbClr val="FFFFFF"/>
                </a:solidFill>
              </a:rPr>
              <a:t>Bobo and Zoie are different technology libraries that compliment each other. Bobo is a query engine that handles semi-structure data, whereas Zoie is a real-time indexing engine. </a:t>
            </a:r>
          </a:p>
          <a:p>
            <a:pPr rtl="0">
              <a:spcBef>
                <a:spcPts val="0"/>
              </a:spcBef>
              <a:buNone/>
            </a:pPr>
            <a:r>
              <a:t/>
            </a:r>
            <a:endParaRPr>
              <a:solidFill>
                <a:srgbClr val="FFFFFF"/>
              </a:solidFill>
            </a:endParaRPr>
          </a:p>
          <a:p>
            <a:pPr rtl="0">
              <a:spcBef>
                <a:spcPts val="0"/>
              </a:spcBef>
              <a:buNone/>
            </a:pPr>
            <a:r>
              <a:rPr lang="en">
                <a:solidFill>
                  <a:srgbClr val="FFFFFF"/>
                </a:solidFill>
              </a:rPr>
              <a:t>Bobo + Zoie gives you the ability to do a real-time semi-structure data searching. (real-time faceting)</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Case Studies</a:t>
            </a:r>
          </a:p>
        </p:txBody>
      </p:sp>
      <p:sp>
        <p:nvSpPr>
          <p:cNvPr id="329" name="Shape 32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marL="0" rtl="0">
              <a:lnSpc>
                <a:spcPct val="160000"/>
              </a:lnSpc>
              <a:spcBef>
                <a:spcPts val="0"/>
              </a:spcBef>
              <a:spcAft>
                <a:spcPts val="1100"/>
              </a:spcAft>
              <a:buNone/>
            </a:pPr>
            <a:r>
              <a:rPr lang="en" u="sng">
                <a:solidFill>
                  <a:schemeClr val="hlink"/>
                </a:solidFill>
                <a:hlinkClick r:id="rId3"/>
              </a:rPr>
              <a:t>http://thenextweb.com/dd/2015/02/12/linkedin-takes-aim-developers-plans-lock-apis/</a:t>
            </a:r>
            <a:br>
              <a:rPr lang="en"/>
            </a:br>
          </a:p>
          <a:p>
            <a:pPr indent="0" lvl="0" marL="0" rtl="0">
              <a:lnSpc>
                <a:spcPct val="160000"/>
              </a:lnSpc>
              <a:spcBef>
                <a:spcPts val="0"/>
              </a:spcBef>
              <a:spcAft>
                <a:spcPts val="1100"/>
              </a:spcAft>
              <a:buNone/>
            </a:pPr>
            <a:r>
              <a:rPr lang="en"/>
              <a:t>Highlight: </a:t>
            </a:r>
            <a:br>
              <a:rPr lang="en"/>
            </a:br>
            <a:r>
              <a:rPr lang="en" sz="1200">
                <a:solidFill>
                  <a:srgbClr val="4E5860"/>
                </a:solidFill>
                <a:latin typeface="Georgia"/>
                <a:ea typeface="Georgia"/>
                <a:cs typeface="Georgia"/>
                <a:sym typeface="Georgia"/>
              </a:rPr>
              <a:t>From May 12, LinkedIn will limit its open APIs to just four uses:</a:t>
            </a:r>
          </a:p>
          <a:p>
            <a:pPr indent="-311150" lvl="0" marL="457200" rtl="0">
              <a:lnSpc>
                <a:spcPct val="160000"/>
              </a:lnSpc>
              <a:spcBef>
                <a:spcPts val="1700"/>
              </a:spcBef>
              <a:spcAft>
                <a:spcPts val="1700"/>
              </a:spcAft>
              <a:buClr>
                <a:srgbClr val="4E5860"/>
              </a:buClr>
              <a:buSzPct val="100000"/>
              <a:buFont typeface="Arial"/>
              <a:buChar char="●"/>
            </a:pPr>
            <a:r>
              <a:rPr lang="en" sz="1300">
                <a:solidFill>
                  <a:srgbClr val="4E5860"/>
                </a:solidFill>
                <a:latin typeface="Georgia"/>
                <a:ea typeface="Georgia"/>
                <a:cs typeface="Georgia"/>
                <a:sym typeface="Georgia"/>
              </a:rPr>
              <a:t>allowing members to represent their professional identity via their LinkedIn profile using our Profile API.</a:t>
            </a:r>
          </a:p>
          <a:p>
            <a:pPr indent="-311150" lvl="0" marL="457200" rtl="0">
              <a:lnSpc>
                <a:spcPct val="160000"/>
              </a:lnSpc>
              <a:spcBef>
                <a:spcPts val="1700"/>
              </a:spcBef>
              <a:spcAft>
                <a:spcPts val="1700"/>
              </a:spcAft>
              <a:buClr>
                <a:srgbClr val="4E5860"/>
              </a:buClr>
              <a:buSzPct val="100000"/>
              <a:buFont typeface="Arial"/>
              <a:buChar char="●"/>
            </a:pPr>
            <a:r>
              <a:rPr lang="en" sz="1300">
                <a:solidFill>
                  <a:srgbClr val="4E5860"/>
                </a:solidFill>
                <a:latin typeface="Georgia"/>
                <a:ea typeface="Georgia"/>
                <a:cs typeface="Georgia"/>
                <a:sym typeface="Georgia"/>
              </a:rPr>
              <a:t>enabling members to post certifications directly to their LinkedIn profile with our Add to Profile tools.</a:t>
            </a:r>
          </a:p>
          <a:p>
            <a:pPr indent="-311150" lvl="0" marL="457200" rtl="0">
              <a:lnSpc>
                <a:spcPct val="160000"/>
              </a:lnSpc>
              <a:spcBef>
                <a:spcPts val="1700"/>
              </a:spcBef>
              <a:spcAft>
                <a:spcPts val="1700"/>
              </a:spcAft>
              <a:buClr>
                <a:srgbClr val="4E5860"/>
              </a:buClr>
              <a:buSzPct val="100000"/>
              <a:buFont typeface="Arial"/>
              <a:buChar char="●"/>
            </a:pPr>
            <a:r>
              <a:rPr lang="en" sz="1300">
                <a:solidFill>
                  <a:srgbClr val="4E5860"/>
                </a:solidFill>
                <a:latin typeface="Georgia"/>
                <a:ea typeface="Georgia"/>
                <a:cs typeface="Georgia"/>
                <a:sym typeface="Georgia"/>
              </a:rPr>
              <a:t>enabling members to share professional content to their LinkedIn network from across the Web leveraging our Share API.</a:t>
            </a:r>
          </a:p>
          <a:p>
            <a:pPr indent="-311150" lvl="0" marL="457200" rtl="0">
              <a:lnSpc>
                <a:spcPct val="160000"/>
              </a:lnSpc>
              <a:spcBef>
                <a:spcPts val="1700"/>
              </a:spcBef>
              <a:spcAft>
                <a:spcPts val="1700"/>
              </a:spcAft>
              <a:buClr>
                <a:srgbClr val="4E5860"/>
              </a:buClr>
              <a:buSzPct val="100000"/>
              <a:buFont typeface="Arial"/>
              <a:buChar char="●"/>
            </a:pPr>
            <a:r>
              <a:rPr lang="en" sz="1300">
                <a:solidFill>
                  <a:srgbClr val="4E5860"/>
                </a:solidFill>
                <a:latin typeface="Georgia"/>
                <a:ea typeface="Georgia"/>
                <a:cs typeface="Georgia"/>
                <a:sym typeface="Georgia"/>
              </a:rPr>
              <a:t>enabling companies to share professional content to LinkedIn with our Company API</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a:hlinkClick r:id="rId4"/>
          </p:cNvPr>
          <p:cNvSpPr/>
          <p:nvPr/>
        </p:nvSpPr>
        <p:spPr>
          <a:xfrm>
            <a:off x="35675" y="0"/>
            <a:ext cx="9072649" cy="4838649"/>
          </a:xfrm>
          <a:prstGeom prst="rect">
            <a:avLst/>
          </a:prstGeom>
          <a:blipFill>
            <a:blip r:embed="rId5">
              <a:alphaModFix/>
            </a:blip>
            <a:stretch>
              <a:fillRect/>
            </a:stretch>
          </a:blipFill>
          <a:ln>
            <a:noFill/>
          </a:ln>
        </p:spPr>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116750" y="114300"/>
            <a:ext cx="8798699" cy="672000"/>
          </a:xfrm>
          <a:prstGeom prst="rect">
            <a:avLst/>
          </a:prstGeom>
          <a:noFill/>
          <a:ln>
            <a:noFill/>
          </a:ln>
        </p:spPr>
        <p:txBody>
          <a:bodyPr anchorCtr="0" anchor="t" bIns="91425" lIns="91425" rIns="91425" tIns="91425">
            <a:noAutofit/>
          </a:bodyPr>
          <a:lstStyle/>
          <a:p>
            <a:pPr lvl="0" marR="292100" rtl="0" algn="ctr">
              <a:lnSpc>
                <a:spcPct val="115000"/>
              </a:lnSpc>
              <a:spcBef>
                <a:spcPts val="0"/>
              </a:spcBef>
              <a:buNone/>
            </a:pPr>
            <a:r>
              <a:rPr lang="en" sz="2400">
                <a:solidFill>
                  <a:srgbClr val="0000FF"/>
                </a:solidFill>
              </a:rPr>
              <a:t>REST API Console</a:t>
            </a:r>
          </a:p>
          <a:p>
            <a:pPr lvl="0" rtl="0" algn="ctr">
              <a:lnSpc>
                <a:spcPct val="158823"/>
              </a:lnSpc>
              <a:spcBef>
                <a:spcPts val="0"/>
              </a:spcBef>
              <a:spcAft>
                <a:spcPts val="900"/>
              </a:spcAft>
              <a:buClr>
                <a:schemeClr val="dk1"/>
              </a:buClr>
              <a:buFont typeface="Arial"/>
              <a:buNone/>
            </a:pPr>
            <a:r>
              <a:t/>
            </a:r>
            <a:endParaRPr b="1" sz="2700">
              <a:solidFill>
                <a:schemeClr val="lt1"/>
              </a:solidFill>
            </a:endParaRPr>
          </a:p>
          <a:p>
            <a:pPr>
              <a:spcBef>
                <a:spcPts val="0"/>
              </a:spcBef>
              <a:buNone/>
            </a:pPr>
            <a:r>
              <a:t/>
            </a:r>
            <a:endParaRPr/>
          </a:p>
        </p:txBody>
      </p:sp>
      <p:sp>
        <p:nvSpPr>
          <p:cNvPr id="340" name="Shape 340"/>
          <p:cNvSpPr txBox="1"/>
          <p:nvPr>
            <p:ph idx="1" type="body"/>
          </p:nvPr>
        </p:nvSpPr>
        <p:spPr>
          <a:xfrm>
            <a:off x="116700" y="1082875"/>
            <a:ext cx="8798699" cy="3567600"/>
          </a:xfrm>
          <a:prstGeom prst="rect">
            <a:avLst/>
          </a:prstGeom>
          <a:noFill/>
          <a:ln>
            <a:noFill/>
          </a:ln>
        </p:spPr>
        <p:txBody>
          <a:bodyPr anchorCtr="0" anchor="t" bIns="91425" lIns="91425" rIns="91425" tIns="91425">
            <a:noAutofit/>
          </a:bodyPr>
          <a:lstStyle/>
          <a:p>
            <a:pPr rtl="0">
              <a:spcBef>
                <a:spcPts val="0"/>
              </a:spcBef>
              <a:buNone/>
            </a:pPr>
            <a:r>
              <a:rPr lang="en"/>
              <a:t>Rest Console: </a:t>
            </a:r>
            <a:r>
              <a:rPr lang="en" u="sng">
                <a:solidFill>
                  <a:schemeClr val="hlink"/>
                </a:solidFill>
                <a:hlinkClick r:id="rId3"/>
              </a:rPr>
              <a:t>https://apigee.com/console/linkedin</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rPr lang="en">
                <a:solidFill>
                  <a:srgbClr val="0000FF"/>
                </a:solidFill>
              </a:rPr>
              <a:t>Using Rest API Console to Find </a:t>
            </a:r>
            <a:r>
              <a:rPr b="1" lang="en">
                <a:solidFill>
                  <a:srgbClr val="0000FF"/>
                </a:solidFill>
              </a:rPr>
              <a:t>Web 2.0 Technologies (Senior Seminar Series)</a:t>
            </a:r>
          </a:p>
          <a:p>
            <a:pPr rtl="0">
              <a:spcBef>
                <a:spcPts val="0"/>
              </a:spcBef>
              <a:buNone/>
            </a:pPr>
            <a:r>
              <a:rPr lang="en">
                <a:solidFill>
                  <a:srgbClr val="0000FF"/>
                </a:solidFill>
              </a:rPr>
              <a:t>Group ID: 5151077</a:t>
            </a:r>
          </a:p>
          <a:p>
            <a:pPr rtl="0">
              <a:spcBef>
                <a:spcPts val="0"/>
              </a:spcBef>
              <a:buNone/>
            </a:pPr>
            <a:r>
              <a:t/>
            </a:r>
            <a:endParaRPr>
              <a:solidFill>
                <a:schemeClr val="dk1"/>
              </a:solidFill>
            </a:endParaRPr>
          </a:p>
          <a:p>
            <a:pPr rtl="0">
              <a:spcBef>
                <a:spcPts val="0"/>
              </a:spcBef>
              <a:buNone/>
            </a:pPr>
            <a:r>
              <a:t/>
            </a:r>
            <a:endParaRPr>
              <a:solidFill>
                <a:schemeClr val="dk1"/>
              </a:solidFill>
            </a:endParaRPr>
          </a:p>
          <a:p>
            <a:pPr rtl="0">
              <a:spcBef>
                <a:spcPts val="0"/>
              </a:spcBef>
              <a:buNone/>
            </a:pPr>
            <a:r>
              <a:t/>
            </a:r>
            <a:endParaRPr>
              <a:solidFill>
                <a:schemeClr val="dk1"/>
              </a:solidFill>
            </a:endParaRPr>
          </a:p>
          <a:p>
            <a:pPr rtl="0">
              <a:spcBef>
                <a:spcPts val="0"/>
              </a:spcBef>
              <a:buNone/>
            </a:pPr>
            <a:r>
              <a:t/>
            </a:r>
            <a:endParaRPr>
              <a:solidFill>
                <a:schemeClr val="dk1"/>
              </a:solidFill>
            </a:endParaRPr>
          </a:p>
          <a:p>
            <a:pPr>
              <a:spcBef>
                <a:spcPts val="0"/>
              </a:spcBef>
              <a:buNone/>
            </a:pPr>
            <a:r>
              <a:t/>
            </a:r>
            <a:endParaRPr>
              <a:solidFill>
                <a:schemeClr val="dk1"/>
              </a:solidFill>
            </a:endParaRPr>
          </a:p>
        </p:txBody>
      </p:sp>
      <p:pic>
        <p:nvPicPr>
          <p:cNvPr id="341" name="Shape 341"/>
          <p:cNvPicPr preferRelativeResize="0"/>
          <p:nvPr/>
        </p:nvPicPr>
        <p:blipFill>
          <a:blip r:embed="rId4">
            <a:alphaModFix/>
          </a:blip>
          <a:stretch>
            <a:fillRect/>
          </a:stretch>
        </p:blipFill>
        <p:spPr>
          <a:xfrm>
            <a:off x="372950" y="3116575"/>
            <a:ext cx="3638550" cy="342900"/>
          </a:xfrm>
          <a:prstGeom prst="rect">
            <a:avLst/>
          </a:prstGeom>
          <a:noFill/>
          <a:ln>
            <a:noFill/>
          </a:ln>
        </p:spPr>
      </p:pic>
      <p:pic>
        <p:nvPicPr>
          <p:cNvPr id="342" name="Shape 342"/>
          <p:cNvPicPr preferRelativeResize="0"/>
          <p:nvPr/>
        </p:nvPicPr>
        <p:blipFill>
          <a:blip r:embed="rId5">
            <a:alphaModFix/>
          </a:blip>
          <a:stretch>
            <a:fillRect/>
          </a:stretch>
        </p:blipFill>
        <p:spPr>
          <a:xfrm>
            <a:off x="353900" y="1820625"/>
            <a:ext cx="3676650" cy="352425"/>
          </a:xfrm>
          <a:prstGeom prst="rect">
            <a:avLst/>
          </a:prstGeom>
          <a:noFill/>
          <a:ln>
            <a:noFill/>
          </a:ln>
        </p:spPr>
      </p:pic>
      <p:pic>
        <p:nvPicPr>
          <p:cNvPr id="343" name="Shape 343"/>
          <p:cNvPicPr preferRelativeResize="0"/>
          <p:nvPr/>
        </p:nvPicPr>
        <p:blipFill>
          <a:blip r:embed="rId6">
            <a:alphaModFix/>
          </a:blip>
          <a:stretch>
            <a:fillRect/>
          </a:stretch>
        </p:blipFill>
        <p:spPr>
          <a:xfrm>
            <a:off x="372937" y="3687350"/>
            <a:ext cx="3705225" cy="32385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idx="1" type="body"/>
          </p:nvPr>
        </p:nvSpPr>
        <p:spPr>
          <a:xfrm>
            <a:off x="1219200" y="1082877"/>
            <a:ext cx="7696199" cy="3603299"/>
          </a:xfrm>
          <a:prstGeom prst="rect">
            <a:avLst/>
          </a:prstGeom>
        </p:spPr>
        <p:txBody>
          <a:bodyPr anchorCtr="0" anchor="t" bIns="91425" lIns="91425" rIns="91425" tIns="91425">
            <a:noAutofit/>
          </a:bodyPr>
          <a:lstStyle/>
          <a:p>
            <a:pPr indent="-381000" lvl="0" marL="457200" rtl="0">
              <a:lnSpc>
                <a:spcPct val="115000"/>
              </a:lnSpc>
              <a:spcBef>
                <a:spcPts val="0"/>
              </a:spcBef>
              <a:buClr>
                <a:srgbClr val="FFFFFF"/>
              </a:buClr>
              <a:buSzPct val="100000"/>
              <a:buFont typeface="Arial"/>
              <a:buChar char="•"/>
            </a:pPr>
            <a:r>
              <a:rPr lang="en" sz="2400">
                <a:solidFill>
                  <a:srgbClr val="FFFFFF"/>
                </a:solidFill>
              </a:rPr>
              <a:t>Founded In December 2002 and Launched on May, 2003</a:t>
            </a:r>
          </a:p>
          <a:p>
            <a:pPr indent="-381000" lvl="0" marL="457200" rtl="0">
              <a:lnSpc>
                <a:spcPct val="115000"/>
              </a:lnSpc>
              <a:spcBef>
                <a:spcPts val="0"/>
              </a:spcBef>
              <a:buClr>
                <a:srgbClr val="FFFFFF"/>
              </a:buClr>
              <a:buSzPct val="100000"/>
              <a:buFont typeface="Arial"/>
              <a:buChar char="•"/>
            </a:pPr>
            <a:r>
              <a:rPr lang="en" sz="2400">
                <a:solidFill>
                  <a:srgbClr val="FFFFFF"/>
                </a:solidFill>
              </a:rPr>
              <a:t>LinkedIn is ranked #13 Globally and #9 in the U.S.</a:t>
            </a:r>
          </a:p>
          <a:p>
            <a:pPr indent="-381000" lvl="0" marL="457200" rtl="0">
              <a:lnSpc>
                <a:spcPct val="115000"/>
              </a:lnSpc>
              <a:spcBef>
                <a:spcPts val="0"/>
              </a:spcBef>
              <a:buClr>
                <a:srgbClr val="FFFFFF"/>
              </a:buClr>
              <a:buSzPct val="100000"/>
              <a:buFont typeface="Arial"/>
              <a:buChar char="•"/>
            </a:pPr>
            <a:r>
              <a:rPr lang="en" sz="2400">
                <a:solidFill>
                  <a:srgbClr val="FFFFFF"/>
                </a:solidFill>
              </a:rPr>
              <a:t>Joined the NYSE May 19th, 2011 with an initial offering of $45 a share. Today it is around $263</a:t>
            </a:r>
          </a:p>
          <a:p>
            <a:pPr indent="0" marL="0" rtl="0">
              <a:lnSpc>
                <a:spcPct val="115000"/>
              </a:lnSpc>
              <a:spcBef>
                <a:spcPts val="0"/>
              </a:spcBef>
              <a:buNone/>
            </a:pPr>
            <a:r>
              <a:t/>
            </a:r>
            <a:endParaRPr sz="2400">
              <a:solidFill>
                <a:srgbClr val="FFFFFF"/>
              </a:solidFill>
            </a:endParaRPr>
          </a:p>
          <a:p>
            <a:pPr indent="0" lvl="0" marL="0" rtl="0">
              <a:lnSpc>
                <a:spcPct val="115000"/>
              </a:lnSpc>
              <a:spcBef>
                <a:spcPts val="0"/>
              </a:spcBef>
              <a:buNone/>
            </a:pPr>
            <a:r>
              <a:t/>
            </a:r>
            <a:endParaRPr sz="2400">
              <a:solidFill>
                <a:srgbClr val="FFFFFF"/>
              </a:solidFill>
            </a:endParaRPr>
          </a:p>
          <a:p>
            <a:pPr>
              <a:spcBef>
                <a:spcPts val="0"/>
              </a:spcBef>
              <a:buNone/>
            </a:pPr>
            <a:r>
              <a:t/>
            </a:r>
            <a:endParaRPr/>
          </a:p>
        </p:txBody>
      </p:sp>
      <p:sp>
        <p:nvSpPr>
          <p:cNvPr id="111" name="Shape 111"/>
          <p:cNvSpPr txBox="1"/>
          <p:nvPr>
            <p:ph type="title"/>
          </p:nvPr>
        </p:nvSpPr>
        <p:spPr>
          <a:xfrm>
            <a:off x="1219200" y="114300"/>
            <a:ext cx="7696199" cy="857400"/>
          </a:xfrm>
          <a:prstGeom prst="rect">
            <a:avLst/>
          </a:prstGeom>
        </p:spPr>
        <p:txBody>
          <a:bodyPr anchorCtr="0" anchor="ctr" bIns="91425" lIns="91425" rIns="91425" tIns="91425">
            <a:noAutofit/>
          </a:bodyPr>
          <a:lstStyle/>
          <a:p>
            <a:pPr algn="ctr">
              <a:spcBef>
                <a:spcPts val="0"/>
              </a:spcBef>
              <a:buNone/>
            </a:pPr>
            <a:r>
              <a:rPr lang="en" sz="4800">
                <a:solidFill>
                  <a:schemeClr val="lt1"/>
                </a:solidFill>
              </a:rPr>
              <a:t>LinkedIn Information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sz="4800">
                <a:solidFill>
                  <a:srgbClr val="4A86E8"/>
                </a:solidFill>
              </a:rPr>
              <a:t>Why LinkedIn?</a:t>
            </a:r>
          </a:p>
        </p:txBody>
      </p:sp>
      <p:pic>
        <p:nvPicPr>
          <p:cNvPr id="117" name="Shape 117"/>
          <p:cNvPicPr preferRelativeResize="0"/>
          <p:nvPr/>
        </p:nvPicPr>
        <p:blipFill>
          <a:blip r:embed="rId3">
            <a:alphaModFix/>
          </a:blip>
          <a:stretch>
            <a:fillRect/>
          </a:stretch>
        </p:blipFill>
        <p:spPr>
          <a:xfrm>
            <a:off x="270500" y="1199650"/>
            <a:ext cx="5281599" cy="3691474"/>
          </a:xfrm>
          <a:prstGeom prst="rect">
            <a:avLst/>
          </a:prstGeom>
          <a:noFill/>
          <a:ln>
            <a:noFill/>
          </a:ln>
        </p:spPr>
      </p:pic>
      <p:pic>
        <p:nvPicPr>
          <p:cNvPr id="118" name="Shape 118"/>
          <p:cNvPicPr preferRelativeResize="0"/>
          <p:nvPr/>
        </p:nvPicPr>
        <p:blipFill>
          <a:blip r:embed="rId4">
            <a:alphaModFix/>
          </a:blip>
          <a:stretch>
            <a:fillRect/>
          </a:stretch>
        </p:blipFill>
        <p:spPr>
          <a:xfrm>
            <a:off x="5629875" y="1131875"/>
            <a:ext cx="2943225" cy="3048000"/>
          </a:xfrm>
          <a:prstGeom prst="rect">
            <a:avLst/>
          </a:prstGeom>
          <a:noFill/>
          <a:ln>
            <a:noFill/>
          </a:ln>
        </p:spPr>
      </p:pic>
      <p:sp>
        <p:nvSpPr>
          <p:cNvPr id="119" name="Shape 119"/>
          <p:cNvSpPr txBox="1"/>
          <p:nvPr/>
        </p:nvSpPr>
        <p:spPr>
          <a:xfrm>
            <a:off x="5629875" y="4179875"/>
            <a:ext cx="3000000" cy="549600"/>
          </a:xfrm>
          <a:prstGeom prst="rect">
            <a:avLst/>
          </a:prstGeom>
          <a:noFill/>
          <a:ln>
            <a:noFill/>
          </a:ln>
        </p:spPr>
        <p:txBody>
          <a:bodyPr anchorCtr="0" anchor="t" bIns="91425" lIns="91425" rIns="91425" tIns="91425">
            <a:noAutofit/>
          </a:bodyPr>
          <a:lstStyle/>
          <a:p>
            <a:pPr lvl="0" rtl="0" algn="ctr">
              <a:spcBef>
                <a:spcPts val="0"/>
              </a:spcBef>
              <a:buNone/>
            </a:pPr>
            <a:r>
              <a:rPr lang="en" sz="2400" u="sng">
                <a:solidFill>
                  <a:srgbClr val="0000FF"/>
                </a:solidFill>
                <a:hlinkClick r:id="rId5"/>
              </a:rPr>
              <a:t>Alexa</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pic>
        <p:nvPicPr>
          <p:cNvPr id="124" name="Shape 124"/>
          <p:cNvPicPr preferRelativeResize="0"/>
          <p:nvPr/>
        </p:nvPicPr>
        <p:blipFill>
          <a:blip r:embed="rId3">
            <a:alphaModFix/>
          </a:blip>
          <a:stretch>
            <a:fillRect/>
          </a:stretch>
        </p:blipFill>
        <p:spPr>
          <a:xfrm>
            <a:off x="201950" y="1277750"/>
            <a:ext cx="4098374" cy="3027000"/>
          </a:xfrm>
          <a:prstGeom prst="rect">
            <a:avLst/>
          </a:prstGeom>
          <a:noFill/>
          <a:ln>
            <a:noFill/>
          </a:ln>
        </p:spPr>
      </p:pic>
      <p:sp>
        <p:nvSpPr>
          <p:cNvPr id="125" name="Shape 125"/>
          <p:cNvSpPr txBox="1"/>
          <p:nvPr>
            <p:ph type="title"/>
          </p:nvPr>
        </p:nvSpPr>
        <p:spPr>
          <a:xfrm>
            <a:off x="171850" y="205975"/>
            <a:ext cx="8514899" cy="857400"/>
          </a:xfrm>
          <a:prstGeom prst="rect">
            <a:avLst/>
          </a:prstGeom>
        </p:spPr>
        <p:txBody>
          <a:bodyPr anchorCtr="0" anchor="ctr" bIns="91425" lIns="91425" rIns="91425" tIns="91425">
            <a:noAutofit/>
          </a:bodyPr>
          <a:lstStyle/>
          <a:p>
            <a:pPr lvl="0" rtl="0">
              <a:spcBef>
                <a:spcPts val="0"/>
              </a:spcBef>
              <a:buNone/>
            </a:pPr>
            <a:r>
              <a:rPr lang="en" sz="4800">
                <a:solidFill>
                  <a:srgbClr val="4A86E8"/>
                </a:solidFill>
              </a:rPr>
              <a:t>LinkedIn APIs..what are they?</a:t>
            </a:r>
          </a:p>
        </p:txBody>
      </p:sp>
      <p:sp>
        <p:nvSpPr>
          <p:cNvPr id="126" name="Shape 126"/>
          <p:cNvSpPr txBox="1"/>
          <p:nvPr>
            <p:ph idx="1" type="body"/>
          </p:nvPr>
        </p:nvSpPr>
        <p:spPr>
          <a:xfrm>
            <a:off x="4235450" y="1485325"/>
            <a:ext cx="4604999" cy="2931899"/>
          </a:xfrm>
          <a:prstGeom prst="rect">
            <a:avLst/>
          </a:prstGeom>
        </p:spPr>
        <p:txBody>
          <a:bodyPr anchorCtr="0" anchor="t" bIns="91425" lIns="91425" rIns="91425" tIns="91425">
            <a:noAutofit/>
          </a:bodyPr>
          <a:lstStyle/>
          <a:p>
            <a:pPr indent="-381000" lvl="0" marL="457200" rtl="0">
              <a:spcBef>
                <a:spcPts val="0"/>
              </a:spcBef>
              <a:buClr>
                <a:srgbClr val="0000FF"/>
              </a:buClr>
              <a:buSzPct val="100000"/>
              <a:buFont typeface="Arial"/>
              <a:buChar char="●"/>
            </a:pPr>
            <a:r>
              <a:rPr b="1" lang="en" sz="2400">
                <a:solidFill>
                  <a:srgbClr val="0000FF"/>
                </a:solidFill>
              </a:rPr>
              <a:t>Rest API</a:t>
            </a:r>
          </a:p>
          <a:p>
            <a:pPr indent="-381000" lvl="1" marL="914400" rtl="0">
              <a:spcBef>
                <a:spcPts val="0"/>
              </a:spcBef>
              <a:buClr>
                <a:srgbClr val="0000FF"/>
              </a:buClr>
              <a:buSzPct val="100000"/>
              <a:buFont typeface="Arial"/>
              <a:buChar char="○"/>
            </a:pPr>
            <a:r>
              <a:rPr b="1" lang="en" sz="2400">
                <a:solidFill>
                  <a:srgbClr val="0000FF"/>
                </a:solidFill>
              </a:rPr>
              <a:t>Sign In With LinkedIn</a:t>
            </a:r>
          </a:p>
          <a:p>
            <a:pPr indent="-381000" lvl="1" marL="914400" rtl="0">
              <a:spcBef>
                <a:spcPts val="0"/>
              </a:spcBef>
              <a:buClr>
                <a:srgbClr val="0000FF"/>
              </a:buClr>
              <a:buSzPct val="100000"/>
              <a:buFont typeface="Arial"/>
              <a:buChar char="○"/>
            </a:pPr>
            <a:r>
              <a:rPr b="1" lang="en" sz="2400">
                <a:solidFill>
                  <a:srgbClr val="0000FF"/>
                </a:solidFill>
              </a:rPr>
              <a:t>Apply with LinkedIn</a:t>
            </a:r>
          </a:p>
          <a:p>
            <a:pPr indent="-381000" lvl="1" marL="914400" rtl="0">
              <a:spcBef>
                <a:spcPts val="0"/>
              </a:spcBef>
              <a:buClr>
                <a:srgbClr val="0000FF"/>
              </a:buClr>
              <a:buSzPct val="100000"/>
              <a:buFont typeface="Arial"/>
              <a:buChar char="○"/>
            </a:pPr>
            <a:r>
              <a:rPr b="1" lang="en" sz="2400">
                <a:solidFill>
                  <a:srgbClr val="0000FF"/>
                </a:solidFill>
              </a:rPr>
              <a:t>Share With LinkedIn</a:t>
            </a:r>
          </a:p>
          <a:p>
            <a:pPr indent="-381000" lvl="2" marL="1371600" rtl="0">
              <a:spcBef>
                <a:spcPts val="0"/>
              </a:spcBef>
              <a:buClr>
                <a:srgbClr val="0000FF"/>
              </a:buClr>
              <a:buSzPct val="100000"/>
              <a:buFont typeface="Arial"/>
              <a:buChar char="■"/>
            </a:pPr>
            <a:r>
              <a:rPr b="1" lang="en" sz="2400">
                <a:solidFill>
                  <a:srgbClr val="0000FF"/>
                </a:solidFill>
              </a:rPr>
              <a:t>JavaScript SDK</a:t>
            </a:r>
          </a:p>
          <a:p>
            <a:pPr indent="-381000" lvl="2" marL="1371600" rtl="0">
              <a:spcBef>
                <a:spcPts val="0"/>
              </a:spcBef>
              <a:buClr>
                <a:srgbClr val="0000FF"/>
              </a:buClr>
              <a:buSzPct val="100000"/>
              <a:buFont typeface="Arial"/>
              <a:buChar char="■"/>
            </a:pPr>
            <a:r>
              <a:rPr b="1" lang="en" sz="2400">
                <a:solidFill>
                  <a:srgbClr val="0000FF"/>
                </a:solidFill>
              </a:rPr>
              <a:t>Mobile SDK</a:t>
            </a:r>
          </a:p>
          <a:p>
            <a:pPr indent="0" lvl="0" marL="177800" rtl="0">
              <a:spcBef>
                <a:spcPts val="0"/>
              </a:spcBef>
              <a:buNone/>
            </a:pPr>
            <a:r>
              <a:t/>
            </a:r>
            <a:endParaRPr sz="2400">
              <a:solidFill>
                <a:schemeClr val="lt1"/>
              </a:solidFil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pic>
        <p:nvPicPr>
          <p:cNvPr id="131" name="Shape 131"/>
          <p:cNvPicPr preferRelativeResize="0"/>
          <p:nvPr/>
        </p:nvPicPr>
        <p:blipFill>
          <a:blip r:embed="rId3">
            <a:alphaModFix/>
          </a:blip>
          <a:stretch>
            <a:fillRect/>
          </a:stretch>
        </p:blipFill>
        <p:spPr>
          <a:xfrm>
            <a:off x="322100" y="257175"/>
            <a:ext cx="7934325" cy="46291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197125" y="114300"/>
            <a:ext cx="8718300" cy="857400"/>
          </a:xfrm>
          <a:prstGeom prst="rect">
            <a:avLst/>
          </a:prstGeom>
        </p:spPr>
        <p:txBody>
          <a:bodyPr anchorCtr="0" anchor="ctr" bIns="91425" lIns="91425" rIns="91425" tIns="91425">
            <a:noAutofit/>
          </a:bodyPr>
          <a:lstStyle/>
          <a:p>
            <a:pPr algn="ctr">
              <a:spcBef>
                <a:spcPts val="0"/>
              </a:spcBef>
              <a:buNone/>
            </a:pPr>
            <a:r>
              <a:rPr lang="en" sz="2400">
                <a:solidFill>
                  <a:srgbClr val="FFFFFF"/>
                </a:solidFill>
              </a:rPr>
              <a:t>OAuth 2.0</a:t>
            </a:r>
          </a:p>
        </p:txBody>
      </p:sp>
      <p:sp>
        <p:nvSpPr>
          <p:cNvPr id="137" name="Shape 137"/>
          <p:cNvSpPr txBox="1"/>
          <p:nvPr>
            <p:ph idx="1" type="body"/>
          </p:nvPr>
        </p:nvSpPr>
        <p:spPr>
          <a:xfrm>
            <a:off x="1133975" y="971700"/>
            <a:ext cx="7920900" cy="20940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Font typeface="Arial"/>
              <a:buAutoNum type="arabicPeriod"/>
            </a:pPr>
            <a:r>
              <a:rPr lang="en" sz="2400">
                <a:solidFill>
                  <a:srgbClr val="FFFFFF"/>
                </a:solidFill>
              </a:rPr>
              <a:t>Configuring your LinkedIn application</a:t>
            </a:r>
          </a:p>
          <a:p>
            <a:pPr indent="-381000" lvl="0" marL="457200" rtl="0">
              <a:spcBef>
                <a:spcPts val="0"/>
              </a:spcBef>
              <a:buClr>
                <a:srgbClr val="FFFFFF"/>
              </a:buClr>
              <a:buSzPct val="100000"/>
              <a:buFont typeface="Arial"/>
              <a:buAutoNum type="arabicPeriod"/>
            </a:pPr>
            <a:r>
              <a:rPr lang="en" sz="2400">
                <a:solidFill>
                  <a:srgbClr val="FFFFFF"/>
                </a:solidFill>
              </a:rPr>
              <a:t>Request an Authorization Code</a:t>
            </a:r>
          </a:p>
          <a:p>
            <a:pPr indent="-381000" lvl="0" marL="457200" rtl="0">
              <a:spcBef>
                <a:spcPts val="0"/>
              </a:spcBef>
              <a:buClr>
                <a:srgbClr val="FFFFFF"/>
              </a:buClr>
              <a:buSzPct val="100000"/>
              <a:buFont typeface="Arial"/>
              <a:buAutoNum type="arabicPeriod"/>
            </a:pPr>
            <a:r>
              <a:rPr lang="en" sz="2400">
                <a:solidFill>
                  <a:srgbClr val="FFFFFF"/>
                </a:solidFill>
              </a:rPr>
              <a:t>Exchange Authorization Code for a Request Token</a:t>
            </a:r>
          </a:p>
          <a:p>
            <a:pPr indent="-381000" lvl="0" marL="457200" marR="0" rtl="0" algn="l">
              <a:lnSpc>
                <a:spcPct val="100000"/>
              </a:lnSpc>
              <a:spcBef>
                <a:spcPts val="480"/>
              </a:spcBef>
              <a:spcAft>
                <a:spcPts val="0"/>
              </a:spcAft>
              <a:buClr>
                <a:srgbClr val="FFFFFF"/>
              </a:buClr>
              <a:buSzPct val="100000"/>
              <a:buFont typeface="Arial"/>
              <a:buAutoNum type="arabicPeriod"/>
            </a:pPr>
            <a:r>
              <a:rPr lang="en" sz="2400">
                <a:solidFill>
                  <a:srgbClr val="FFFFFF"/>
                </a:solidFill>
              </a:rPr>
              <a:t>Make authenticated requests</a:t>
            </a:r>
          </a:p>
          <a:p>
            <a:pPr indent="-381000" lvl="0" marL="457200" marR="0" rtl="0" algn="l">
              <a:lnSpc>
                <a:spcPct val="100000"/>
              </a:lnSpc>
              <a:spcBef>
                <a:spcPts val="480"/>
              </a:spcBef>
              <a:spcAft>
                <a:spcPts val="0"/>
              </a:spcAft>
              <a:buClr>
                <a:srgbClr val="FFFFFF"/>
              </a:buClr>
              <a:buSzPct val="100000"/>
              <a:buFont typeface="Arial"/>
              <a:buAutoNum type="arabicPeriod"/>
            </a:pPr>
            <a:r>
              <a:rPr lang="en" sz="2400">
                <a:solidFill>
                  <a:srgbClr val="FFFFFF"/>
                </a:solidFill>
              </a:rPr>
              <a:t>Refresh your Access Tokens</a:t>
            </a:r>
          </a:p>
          <a:p>
            <a:pPr indent="0" lvl="0" marL="177800" rtl="0">
              <a:spcBef>
                <a:spcPts val="0"/>
              </a:spcBef>
              <a:buNone/>
            </a:pPr>
            <a:r>
              <a:t/>
            </a:r>
            <a:endParaRPr sz="2400">
              <a:solidFill>
                <a:schemeClr val="lt1"/>
              </a:solidFill>
            </a:endParaRPr>
          </a:p>
        </p:txBody>
      </p:sp>
      <p:pic>
        <p:nvPicPr>
          <p:cNvPr id="138" name="Shape 138"/>
          <p:cNvPicPr preferRelativeResize="0"/>
          <p:nvPr/>
        </p:nvPicPr>
        <p:blipFill>
          <a:blip r:embed="rId3">
            <a:alphaModFix/>
          </a:blip>
          <a:stretch>
            <a:fillRect/>
          </a:stretch>
        </p:blipFill>
        <p:spPr>
          <a:xfrm>
            <a:off x="5687600" y="2911218"/>
            <a:ext cx="3367275" cy="1998906"/>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pic>
        <p:nvPicPr>
          <p:cNvPr id="143" name="Shape 143"/>
          <p:cNvPicPr preferRelativeResize="0"/>
          <p:nvPr/>
        </p:nvPicPr>
        <p:blipFill>
          <a:blip r:embed="rId3">
            <a:alphaModFix/>
          </a:blip>
          <a:stretch>
            <a:fillRect/>
          </a:stretch>
        </p:blipFill>
        <p:spPr>
          <a:xfrm>
            <a:off x="571250" y="1482112"/>
            <a:ext cx="5553075" cy="1190625"/>
          </a:xfrm>
          <a:prstGeom prst="rect">
            <a:avLst/>
          </a:prstGeom>
          <a:noFill/>
          <a:ln>
            <a:noFill/>
          </a:ln>
        </p:spPr>
      </p:pic>
      <p:pic>
        <p:nvPicPr>
          <p:cNvPr id="144" name="Shape 144"/>
          <p:cNvPicPr preferRelativeResize="0"/>
          <p:nvPr/>
        </p:nvPicPr>
        <p:blipFill rotWithShape="1">
          <a:blip r:embed="rId4">
            <a:alphaModFix/>
          </a:blip>
          <a:srcRect b="24936" l="0" r="0" t="0"/>
          <a:stretch/>
        </p:blipFill>
        <p:spPr>
          <a:xfrm>
            <a:off x="3155850" y="3227150"/>
            <a:ext cx="5638800" cy="943800"/>
          </a:xfrm>
          <a:prstGeom prst="rect">
            <a:avLst/>
          </a:prstGeom>
          <a:noFill/>
          <a:ln>
            <a:noFill/>
          </a:ln>
        </p:spPr>
      </p:pic>
      <p:sp>
        <p:nvSpPr>
          <p:cNvPr id="145" name="Shape 145"/>
          <p:cNvSpPr txBox="1"/>
          <p:nvPr/>
        </p:nvSpPr>
        <p:spPr>
          <a:xfrm>
            <a:off x="1372500" y="116825"/>
            <a:ext cx="6817799" cy="810900"/>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rgbClr val="FFFFFF"/>
                </a:solidFill>
              </a:rPr>
              <a:t>Configuring your LinkedIn application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20008-investor-ppt-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