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9" r:id="rId3"/>
    <p:sldId id="260" r:id="rId4"/>
    <p:sldId id="291" r:id="rId5"/>
    <p:sldId id="286" r:id="rId6"/>
    <p:sldId id="265" r:id="rId7"/>
    <p:sldId id="285" r:id="rId8"/>
    <p:sldId id="301" r:id="rId9"/>
    <p:sldId id="302" r:id="rId10"/>
    <p:sldId id="303" r:id="rId11"/>
    <p:sldId id="304" r:id="rId12"/>
    <p:sldId id="305" r:id="rId13"/>
    <p:sldId id="306" r:id="rId14"/>
    <p:sldId id="307" r:id="rId15"/>
    <p:sldId id="314" r:id="rId16"/>
    <p:sldId id="278" r:id="rId17"/>
    <p:sldId id="279" r:id="rId18"/>
    <p:sldId id="292" r:id="rId19"/>
    <p:sldId id="293" r:id="rId20"/>
    <p:sldId id="299" r:id="rId21"/>
    <p:sldId id="310" r:id="rId22"/>
    <p:sldId id="300" r:id="rId23"/>
    <p:sldId id="311" r:id="rId24"/>
    <p:sldId id="312" r:id="rId25"/>
    <p:sldId id="313" r:id="rId26"/>
    <p:sldId id="280" r:id="rId27"/>
    <p:sldId id="281" r:id="rId28"/>
    <p:sldId id="290" r:id="rId29"/>
    <p:sldId id="308" r:id="rId30"/>
    <p:sldId id="30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01" autoAdjust="0"/>
  </p:normalViewPr>
  <p:slideViewPr>
    <p:cSldViewPr>
      <p:cViewPr varScale="1">
        <p:scale>
          <a:sx n="88" d="100"/>
          <a:sy n="88"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E7FB8-E3C1-4016-B358-F10081155D17}" type="datetimeFigureOut">
              <a:rPr lang="en-US" smtClean="0"/>
              <a:t>3/13/2015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E8D6F-A61C-439B-A9C1-7641ED42C19C}" type="slidenum">
              <a:rPr lang="en-US" smtClean="0"/>
              <a:t>‹#›</a:t>
            </a:fld>
            <a:endParaRPr lang="en-US"/>
          </a:p>
        </p:txBody>
      </p:sp>
    </p:spTree>
    <p:extLst>
      <p:ext uri="{BB962C8B-B14F-4D97-AF65-F5344CB8AC3E}">
        <p14:creationId xmlns:p14="http://schemas.microsoft.com/office/powerpoint/2010/main" val="19736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3E01D7-1B23-4434-BBD9-2B8D632E8C9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E01D7-1B23-4434-BBD9-2B8D632E8C9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E01D7-1B23-4434-BBD9-2B8D632E8C9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E01D7-1B23-4434-BBD9-2B8D632E8C9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E3E01D7-1B23-4434-BBD9-2B8D632E8C9A}"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3E01D7-1B23-4434-BBD9-2B8D632E8C9A}"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EDDE1-7B7F-4B7A-8DA9-03D0A5E209E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3E01D7-1B23-4434-BBD9-2B8D632E8C9A}"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3E01D7-1B23-4434-BBD9-2B8D632E8C9A}"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E01D7-1B23-4434-BBD9-2B8D632E8C9A}"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E3E01D7-1B23-4434-BBD9-2B8D632E8C9A}" type="datetimeFigureOut">
              <a:rPr lang="en-US" smtClean="0"/>
              <a:t>3/13/2015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D5EDDE1-7B7F-4B7A-8DA9-03D0A5E209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E01D7-1B23-4434-BBD9-2B8D632E8C9A}"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EDDE1-7B7F-4B7A-8DA9-03D0A5E209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E3E01D7-1B23-4434-BBD9-2B8D632E8C9A}" type="datetimeFigureOut">
              <a:rPr lang="en-US" smtClean="0"/>
              <a:t>3/13/2015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D5EDDE1-7B7F-4B7A-8DA9-03D0A5E209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amazon.com/sdk/mobileads.html" TargetMode="External"/><Relationship Id="rId2" Type="http://schemas.openxmlformats.org/officeDocument/2006/relationships/hyperlink" Target="https://developer.amazon.com/sdk/in-app-purchasing.html" TargetMode="External"/><Relationship Id="rId1" Type="http://schemas.openxmlformats.org/officeDocument/2006/relationships/slideLayout" Target="../slideLayouts/slideLayout2.xml"/><Relationship Id="rId5" Type="http://schemas.openxmlformats.org/officeDocument/2006/relationships/hyperlink" Target="https://developer.amazon.com/sdk/gamecircle.html" TargetMode="External"/><Relationship Id="rId4" Type="http://schemas.openxmlformats.org/officeDocument/2006/relationships/hyperlink" Target="https://developer.amazon.com/sdk/mobile-associate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latin typeface="Algerian" panose="04020705040A02060702" pitchFamily="82" charset="0"/>
              </a:rPr>
              <a:t>Amazon Retail api </a:t>
            </a:r>
            <a:endParaRPr lang="en-US" sz="6000" dirty="0">
              <a:latin typeface="Algerian" panose="04020705040A02060702" pitchFamily="82" charset="0"/>
            </a:endParaRPr>
          </a:p>
        </p:txBody>
      </p:sp>
    </p:spTree>
    <p:extLst>
      <p:ext uri="{BB962C8B-B14F-4D97-AF65-F5344CB8AC3E}">
        <p14:creationId xmlns:p14="http://schemas.microsoft.com/office/powerpoint/2010/main" val="2140552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Algerian" panose="04020705040A02060702" pitchFamily="82" charset="0"/>
              </a:rPr>
              <a:t>Product Advertising API CONT’D</a:t>
            </a:r>
            <a:endParaRPr lang="en-US" sz="3200" dirty="0">
              <a:latin typeface="Algerian" panose="04020705040A02060702" pitchFamily="82" charset="0"/>
            </a:endParaRPr>
          </a:p>
        </p:txBody>
      </p:sp>
      <p:sp>
        <p:nvSpPr>
          <p:cNvPr id="3" name="Content Placeholder 2"/>
          <p:cNvSpPr>
            <a:spLocks noGrp="1"/>
          </p:cNvSpPr>
          <p:nvPr>
            <p:ph idx="1"/>
          </p:nvPr>
        </p:nvSpPr>
        <p:spPr>
          <a:xfrm>
            <a:off x="822960" y="915951"/>
            <a:ext cx="7520940" cy="3579849"/>
          </a:xfrm>
        </p:spPr>
        <p:txBody>
          <a:bodyPr>
            <a:noAutofit/>
          </a:bodyPr>
          <a:lstStyle/>
          <a:p>
            <a:pPr marL="457200" indent="-457200">
              <a:buFont typeface="Arial" panose="020B0604020202020204" pitchFamily="34" charset="0"/>
              <a:buChar char="•"/>
            </a:pPr>
            <a:r>
              <a:rPr lang="en-US" sz="2000" b="0" dirty="0" smtClean="0">
                <a:solidFill>
                  <a:srgbClr val="000000"/>
                </a:solidFill>
              </a:rPr>
              <a:t>You </a:t>
            </a:r>
            <a:r>
              <a:rPr lang="en-US" sz="2000" b="0" dirty="0">
                <a:solidFill>
                  <a:srgbClr val="000000"/>
                </a:solidFill>
              </a:rPr>
              <a:t>can make money using the Product Advertising API to advertise Amazon products in conjunction with the Amazon Associates program. </a:t>
            </a:r>
            <a:endParaRPr lang="en-US" sz="2000" b="0" dirty="0" smtClean="0">
              <a:solidFill>
                <a:srgbClr val="000000"/>
              </a:solidFill>
            </a:endParaRPr>
          </a:p>
          <a:p>
            <a:pPr marL="457200" indent="-457200">
              <a:buFont typeface="Arial" panose="020B0604020202020204" pitchFamily="34" charset="0"/>
              <a:buChar char="•"/>
            </a:pPr>
            <a:r>
              <a:rPr lang="en-US" sz="2000" b="0" dirty="0" smtClean="0">
                <a:solidFill>
                  <a:srgbClr val="000000"/>
                </a:solidFill>
              </a:rPr>
              <a:t>When </a:t>
            </a:r>
            <a:r>
              <a:rPr lang="en-US" sz="2000" b="0" dirty="0">
                <a:solidFill>
                  <a:srgbClr val="000000"/>
                </a:solidFill>
              </a:rPr>
              <a:t>you join the Amazon Associates program you can  earn up to 8.5% in referral fees when the users you refer to Amazon sites buy qualifying products</a:t>
            </a:r>
            <a:r>
              <a:rPr lang="en-US" sz="2000" b="0" dirty="0" smtClean="0">
                <a:solidFill>
                  <a:srgbClr val="000000"/>
                </a:solidFill>
              </a:rPr>
              <a:t>.</a:t>
            </a:r>
          </a:p>
          <a:p>
            <a:pPr marL="457200" indent="-457200">
              <a:buFont typeface="Arial" panose="020B0604020202020204" pitchFamily="34" charset="0"/>
              <a:buChar char="•"/>
            </a:pPr>
            <a:r>
              <a:rPr lang="en-US" sz="2000" b="0" dirty="0"/>
              <a:t>The Product Advertising API gives you access to Amazon’s selection of millions of </a:t>
            </a:r>
            <a:r>
              <a:rPr lang="en-US" sz="2000" b="0" dirty="0" smtClean="0"/>
              <a:t>products.</a:t>
            </a:r>
          </a:p>
          <a:p>
            <a:pPr marL="457200" indent="-457200">
              <a:buFont typeface="Arial" panose="020B0604020202020204" pitchFamily="34" charset="0"/>
              <a:buChar char="•"/>
            </a:pPr>
            <a:r>
              <a:rPr lang="en-US" sz="2000" b="0" dirty="0" smtClean="0"/>
              <a:t>It uses categories </a:t>
            </a:r>
            <a:r>
              <a:rPr lang="en-US" sz="2000" b="0" dirty="0"/>
              <a:t>such as books, music, digital downloads and electronics from Amazon.com, Amazon.ca, Amazon.co.uk, Amazon.de, Amazon.fr, and Amazon.co.jp.</a:t>
            </a:r>
            <a:endParaRPr lang="en-US" sz="2000" b="0" dirty="0" smtClean="0"/>
          </a:p>
          <a:p>
            <a:pPr marL="457200" indent="-457200">
              <a:buFont typeface="Arial" panose="020B0604020202020204" pitchFamily="34" charset="0"/>
              <a:buChar char="•"/>
            </a:pPr>
            <a:endParaRPr lang="en-US" sz="2000" b="0" dirty="0"/>
          </a:p>
        </p:txBody>
      </p:sp>
    </p:spTree>
    <p:extLst>
      <p:ext uri="{BB962C8B-B14F-4D97-AF65-F5344CB8AC3E}">
        <p14:creationId xmlns:p14="http://schemas.microsoft.com/office/powerpoint/2010/main" val="240194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Algerian" panose="04020705040A02060702" pitchFamily="82" charset="0"/>
              </a:rPr>
              <a:t>Leverage Amazon Product Discovery capabilities</a:t>
            </a:r>
            <a:endParaRPr lang="en-US" sz="4000" dirty="0">
              <a:latin typeface="Algerian" panose="04020705040A02060702" pitchFamily="82" charset="0"/>
            </a:endParaRPr>
          </a:p>
        </p:txBody>
      </p:sp>
      <p:sp>
        <p:nvSpPr>
          <p:cNvPr id="3" name="Content Placeholder 2"/>
          <p:cNvSpPr>
            <a:spLocks noGrp="1"/>
          </p:cNvSpPr>
          <p:nvPr>
            <p:ph idx="1"/>
          </p:nvPr>
        </p:nvSpPr>
        <p:spPr>
          <a:xfrm>
            <a:off x="798897" y="1524000"/>
            <a:ext cx="7520940" cy="3579849"/>
          </a:xfrm>
        </p:spPr>
        <p:txBody>
          <a:bodyPr>
            <a:normAutofit/>
          </a:bodyPr>
          <a:lstStyle/>
          <a:p>
            <a:r>
              <a:rPr lang="en-US" sz="3200" b="0" dirty="0"/>
              <a:t>The Product Advertising API lets you leverage Amazon’s customer-centric features such as Product Search, Customer Reviews, Similar Products, Accessories, </a:t>
            </a:r>
            <a:r>
              <a:rPr lang="en-US" sz="3200" b="0" dirty="0" err="1"/>
              <a:t>Listmania</a:t>
            </a:r>
            <a:r>
              <a:rPr lang="en-US" sz="3200" b="0" dirty="0"/>
              <a:t> Lists and more.</a:t>
            </a:r>
            <a:endParaRPr lang="en-US" sz="3200" dirty="0"/>
          </a:p>
        </p:txBody>
      </p:sp>
    </p:spTree>
    <p:extLst>
      <p:ext uri="{BB962C8B-B14F-4D97-AF65-F5344CB8AC3E}">
        <p14:creationId xmlns:p14="http://schemas.microsoft.com/office/powerpoint/2010/main" val="961799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Algerian" panose="04020705040A02060702" pitchFamily="82" charset="0"/>
              </a:rPr>
              <a:t>Monetize your </a:t>
            </a:r>
            <a:r>
              <a:rPr lang="en-US" sz="4000" b="1" dirty="0" smtClean="0">
                <a:latin typeface="Algerian" panose="04020705040A02060702" pitchFamily="82" charset="0"/>
              </a:rPr>
              <a:t>website</a:t>
            </a:r>
            <a:endParaRPr lang="en-US" sz="40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3200" b="0" dirty="0"/>
              <a:t>The Product Advertising API allows you to include your associate tag in API requests to automatically format the URLs returned by the API to ensure that you earn referral fees when users you refer to Amazon sites buy qualifying products.</a:t>
            </a:r>
            <a:endParaRPr lang="en-US" sz="3200" dirty="0"/>
          </a:p>
        </p:txBody>
      </p:sp>
    </p:spTree>
    <p:extLst>
      <p:ext uri="{BB962C8B-B14F-4D97-AF65-F5344CB8AC3E}">
        <p14:creationId xmlns:p14="http://schemas.microsoft.com/office/powerpoint/2010/main" val="198017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Algerian" panose="04020705040A02060702" pitchFamily="82" charset="0"/>
              </a:rPr>
              <a:t>Detailed </a:t>
            </a:r>
            <a:r>
              <a:rPr lang="en-US" sz="4000" b="1" dirty="0" smtClean="0">
                <a:latin typeface="Algerian" panose="04020705040A02060702" pitchFamily="82" charset="0"/>
              </a:rPr>
              <a:t>Description</a:t>
            </a:r>
            <a:endParaRPr lang="en-US" sz="4000" dirty="0">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r>
              <a:rPr lang="en-US" sz="3200" b="0" dirty="0"/>
              <a:t>How do you want to advertise Amazon products? The Product Advertising API has the features you need to advertise Amazon’s huge selection of </a:t>
            </a:r>
            <a:r>
              <a:rPr lang="en-US" sz="3200" b="0" dirty="0" smtClean="0"/>
              <a:t>products. You can </a:t>
            </a:r>
            <a:r>
              <a:rPr lang="en-US" sz="3200" dirty="0"/>
              <a:t>Advertise a </a:t>
            </a:r>
            <a:r>
              <a:rPr lang="en-US" sz="3200" dirty="0" smtClean="0"/>
              <a:t>product, </a:t>
            </a:r>
            <a:r>
              <a:rPr lang="en-US" sz="3200" dirty="0"/>
              <a:t>Let your users search for Amazon </a:t>
            </a:r>
            <a:r>
              <a:rPr lang="en-US" sz="3200" dirty="0" smtClean="0"/>
              <a:t>products and </a:t>
            </a:r>
            <a:r>
              <a:rPr lang="en-US" sz="3200" dirty="0"/>
              <a:t>Help your users discover Amazon </a:t>
            </a:r>
            <a:r>
              <a:rPr lang="en-US" sz="3200" dirty="0" smtClean="0"/>
              <a:t>products.</a:t>
            </a:r>
            <a:endParaRPr lang="en-US" sz="3200" b="0" dirty="0" smtClean="0"/>
          </a:p>
          <a:p>
            <a:endParaRPr lang="en-US" sz="3200" dirty="0"/>
          </a:p>
        </p:txBody>
      </p:sp>
    </p:spTree>
    <p:extLst>
      <p:ext uri="{BB962C8B-B14F-4D97-AF65-F5344CB8AC3E}">
        <p14:creationId xmlns:p14="http://schemas.microsoft.com/office/powerpoint/2010/main" val="1728779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Algerian" panose="04020705040A02060702" pitchFamily="82" charset="0"/>
              </a:rPr>
              <a:t>Advertise a </a:t>
            </a:r>
            <a:r>
              <a:rPr lang="en-US" sz="4000" b="1" dirty="0" smtClean="0">
                <a:latin typeface="Algerian" panose="04020705040A02060702" pitchFamily="82" charset="0"/>
              </a:rPr>
              <a:t>product</a:t>
            </a:r>
            <a:endParaRPr lang="en-US" sz="40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3200" b="0" dirty="0"/>
              <a:t>Do you already know which Amazon product to advertise? Use </a:t>
            </a:r>
            <a:r>
              <a:rPr lang="en-US" sz="3200" b="0" dirty="0" err="1"/>
              <a:t>ItemLookup</a:t>
            </a:r>
            <a:r>
              <a:rPr lang="en-US" sz="3200" b="0" dirty="0"/>
              <a:t> requests to get product titles, links back to Amazon, image </a:t>
            </a:r>
            <a:r>
              <a:rPr lang="en-US" sz="3200" b="0" dirty="0" err="1"/>
              <a:t>urls</a:t>
            </a:r>
            <a:r>
              <a:rPr lang="en-US" sz="3200" b="0" dirty="0"/>
              <a:t> and prices for new, used and collectible listings on Amazon, Customer Reviews, Accessories, Similar Products and more.</a:t>
            </a:r>
            <a:endParaRPr lang="en-US" sz="3200" dirty="0"/>
          </a:p>
        </p:txBody>
      </p:sp>
    </p:spTree>
    <p:extLst>
      <p:ext uri="{BB962C8B-B14F-4D97-AF65-F5344CB8AC3E}">
        <p14:creationId xmlns:p14="http://schemas.microsoft.com/office/powerpoint/2010/main" val="3745509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Customer Reviews API		</a:t>
            </a:r>
            <a:endParaRPr lang="en-US" dirty="0">
              <a:latin typeface="Algerian" panose="04020705040A02060702" pitchFamily="82" charset="0"/>
            </a:endParaRPr>
          </a:p>
        </p:txBody>
      </p:sp>
      <p:sp>
        <p:nvSpPr>
          <p:cNvPr id="3" name="Content Placeholder 2"/>
          <p:cNvSpPr>
            <a:spLocks noGrp="1"/>
          </p:cNvSpPr>
          <p:nvPr>
            <p:ph idx="1"/>
          </p:nvPr>
        </p:nvSpPr>
        <p:spPr>
          <a:xfrm>
            <a:off x="822960" y="1945450"/>
            <a:ext cx="7520940" cy="2169349"/>
          </a:xfrm>
          <a:solidFill>
            <a:srgbClr val="FFC000"/>
          </a:solidFill>
        </p:spPr>
        <p:txBody>
          <a:bodyPr>
            <a:noAutofit/>
          </a:bodyPr>
          <a:lstStyle/>
          <a:p>
            <a:r>
              <a:rPr lang="en-US" sz="1800" smtClean="0"/>
              <a:t>Example Request</a:t>
            </a:r>
          </a:p>
          <a:p>
            <a:pPr marL="118872" indent="0"/>
            <a:r>
              <a:rPr lang="en-US" sz="1800" smtClean="0"/>
              <a:t>http://webservices.amazon.com/onca/xml? Service=AWSECommerceService &amp;Operation=ItemLookup &amp;ResponseGroup=Reviews &amp;IdType=ASIN &amp;ItemId=B004HFS6Z0 &amp;AssociateTag=</a:t>
            </a:r>
            <a:r>
              <a:rPr lang="en-US" sz="1800" i="1" smtClean="0"/>
              <a:t>[Your_Associate_Tag]</a:t>
            </a:r>
            <a:r>
              <a:rPr lang="en-US" sz="1800" smtClean="0"/>
              <a:t> &amp;AWSAccessKeyId=</a:t>
            </a:r>
            <a:r>
              <a:rPr lang="en-US" sz="1800" i="1" smtClean="0"/>
              <a:t>[Your_AWSAccessKeyId]</a:t>
            </a:r>
            <a:r>
              <a:rPr lang="en-US" sz="1800" smtClean="0"/>
              <a:t> &amp;Timestamp=</a:t>
            </a:r>
            <a:r>
              <a:rPr lang="en-US" sz="1800" i="1" smtClean="0"/>
              <a:t>[YYYY-MM-DDThh:mm:ssZ]</a:t>
            </a:r>
            <a:r>
              <a:rPr lang="en-US" sz="1800" smtClean="0"/>
              <a:t> &amp;Signature=</a:t>
            </a:r>
            <a:r>
              <a:rPr lang="en-US" sz="1800" i="1" smtClean="0"/>
              <a:t>[Request_Signature]</a:t>
            </a:r>
            <a:endParaRPr lang="en-US" sz="1800" smtClean="0"/>
          </a:p>
          <a:p>
            <a:endParaRPr lang="en-US" sz="1800" dirty="0"/>
          </a:p>
        </p:txBody>
      </p:sp>
      <p:sp>
        <p:nvSpPr>
          <p:cNvPr id="4" name="TextBox 3"/>
          <p:cNvSpPr txBox="1"/>
          <p:nvPr/>
        </p:nvSpPr>
        <p:spPr>
          <a:xfrm>
            <a:off x="822960" y="4114800"/>
            <a:ext cx="7520940" cy="2862322"/>
          </a:xfrm>
          <a:prstGeom prst="rect">
            <a:avLst/>
          </a:prstGeom>
          <a:solidFill>
            <a:srgbClr val="FFC000"/>
          </a:solidFill>
        </p:spPr>
        <p:txBody>
          <a:bodyPr wrap="square" rtlCol="0">
            <a:spAutoFit/>
          </a:bodyPr>
          <a:lstStyle/>
          <a:p>
            <a:r>
              <a:rPr lang="en-US" b="1" dirty="0">
                <a:solidFill>
                  <a:srgbClr val="000000"/>
                </a:solidFill>
              </a:rPr>
              <a:t>Example Response</a:t>
            </a:r>
            <a:endParaRPr lang="en-US" dirty="0">
              <a:solidFill>
                <a:srgbClr val="000000"/>
              </a:solidFill>
            </a:endParaRPr>
          </a:p>
          <a:p>
            <a:r>
              <a:rPr lang="en-US" dirty="0">
                <a:solidFill>
                  <a:srgbClr val="000000"/>
                </a:solidFill>
              </a:rPr>
              <a:t>&lt;Item&gt; &lt;ASIN&gt;B004HFS6Z0&lt;/ASIN&gt; &lt;</a:t>
            </a:r>
            <a:r>
              <a:rPr lang="en-US" dirty="0" err="1">
                <a:solidFill>
                  <a:srgbClr val="000000"/>
                </a:solidFill>
              </a:rPr>
              <a:t>CustomerReviews</a:t>
            </a:r>
            <a:r>
              <a:rPr lang="en-US" dirty="0">
                <a:solidFill>
                  <a:srgbClr val="000000"/>
                </a:solidFill>
              </a:rPr>
              <a:t>&gt; &lt;</a:t>
            </a:r>
            <a:r>
              <a:rPr lang="en-US" dirty="0" err="1">
                <a:solidFill>
                  <a:srgbClr val="000000"/>
                </a:solidFill>
              </a:rPr>
              <a:t>IFrameURL</a:t>
            </a:r>
            <a:r>
              <a:rPr lang="en-US" dirty="0">
                <a:solidFill>
                  <a:srgbClr val="000000"/>
                </a:solidFill>
              </a:rPr>
              <a:t>&gt; http://www.amazon.com/reviews/iframe? </a:t>
            </a:r>
            <a:r>
              <a:rPr lang="en-US" dirty="0" err="1">
                <a:solidFill>
                  <a:srgbClr val="000000"/>
                </a:solidFill>
              </a:rPr>
              <a:t>akid</a:t>
            </a:r>
            <a:r>
              <a:rPr lang="en-US" dirty="0">
                <a:solidFill>
                  <a:srgbClr val="000000"/>
                </a:solidFill>
              </a:rPr>
              <a:t>=</a:t>
            </a:r>
            <a:r>
              <a:rPr lang="en-US" i="1" dirty="0">
                <a:solidFill>
                  <a:srgbClr val="000000"/>
                </a:solidFill>
              </a:rPr>
              <a:t>[</a:t>
            </a:r>
            <a:r>
              <a:rPr lang="en-US" i="1" dirty="0" err="1">
                <a:solidFill>
                  <a:srgbClr val="000000"/>
                </a:solidFill>
              </a:rPr>
              <a:t>Your_AWSAccessKeyId</a:t>
            </a:r>
            <a:r>
              <a:rPr lang="en-US" i="1" dirty="0">
                <a:solidFill>
                  <a:srgbClr val="000000"/>
                </a:solidFill>
              </a:rPr>
              <a:t>]</a:t>
            </a:r>
            <a:r>
              <a:rPr lang="en-US" dirty="0">
                <a:solidFill>
                  <a:srgbClr val="000000"/>
                </a:solidFill>
              </a:rPr>
              <a:t> &amp;</a:t>
            </a:r>
            <a:r>
              <a:rPr lang="en-US" dirty="0" err="1">
                <a:solidFill>
                  <a:srgbClr val="000000"/>
                </a:solidFill>
              </a:rPr>
              <a:t>alinkCode</a:t>
            </a:r>
            <a:r>
              <a:rPr lang="en-US" dirty="0">
                <a:solidFill>
                  <a:srgbClr val="000000"/>
                </a:solidFill>
              </a:rPr>
              <a:t>=xm2 &amp;</a:t>
            </a:r>
            <a:r>
              <a:rPr lang="en-US" dirty="0" err="1">
                <a:solidFill>
                  <a:srgbClr val="000000"/>
                </a:solidFill>
              </a:rPr>
              <a:t>asin</a:t>
            </a:r>
            <a:r>
              <a:rPr lang="en-US" dirty="0">
                <a:solidFill>
                  <a:srgbClr val="000000"/>
                </a:solidFill>
              </a:rPr>
              <a:t>=B004HFS6Z0 &amp;</a:t>
            </a:r>
            <a:r>
              <a:rPr lang="en-US" dirty="0" err="1">
                <a:solidFill>
                  <a:srgbClr val="000000"/>
                </a:solidFill>
              </a:rPr>
              <a:t>atag</a:t>
            </a:r>
            <a:r>
              <a:rPr lang="en-US" dirty="0">
                <a:solidFill>
                  <a:srgbClr val="000000"/>
                </a:solidFill>
              </a:rPr>
              <a:t>=</a:t>
            </a:r>
            <a:r>
              <a:rPr lang="en-US" i="1" dirty="0">
                <a:solidFill>
                  <a:srgbClr val="000000"/>
                </a:solidFill>
              </a:rPr>
              <a:t>[</a:t>
            </a:r>
            <a:r>
              <a:rPr lang="en-US" i="1" dirty="0" err="1">
                <a:solidFill>
                  <a:srgbClr val="000000"/>
                </a:solidFill>
              </a:rPr>
              <a:t>Your_AssociateTag</a:t>
            </a:r>
            <a:r>
              <a:rPr lang="en-US" i="1" dirty="0">
                <a:solidFill>
                  <a:srgbClr val="000000"/>
                </a:solidFill>
              </a:rPr>
              <a:t>]</a:t>
            </a:r>
            <a:r>
              <a:rPr lang="en-US" dirty="0">
                <a:solidFill>
                  <a:srgbClr val="000000"/>
                </a:solidFill>
              </a:rPr>
              <a:t> &amp;</a:t>
            </a:r>
            <a:r>
              <a:rPr lang="en-US" dirty="0" err="1">
                <a:solidFill>
                  <a:srgbClr val="000000"/>
                </a:solidFill>
              </a:rPr>
              <a:t>exp</a:t>
            </a:r>
            <a:r>
              <a:rPr lang="en-US" dirty="0">
                <a:solidFill>
                  <a:srgbClr val="000000"/>
                </a:solidFill>
              </a:rPr>
              <a:t>=2011-06-01T22%3A32%3A53Z &amp;v=2 &amp;sig=pxn6bbln%2B%2FVTPJdj8oCcXvjTHmo3spkUMjbQMPbhCKI%3D &lt;/</a:t>
            </a:r>
            <a:r>
              <a:rPr lang="en-US" dirty="0" err="1">
                <a:solidFill>
                  <a:srgbClr val="000000"/>
                </a:solidFill>
              </a:rPr>
              <a:t>IFrameURL</a:t>
            </a:r>
            <a:r>
              <a:rPr lang="en-US" dirty="0">
                <a:solidFill>
                  <a:srgbClr val="000000"/>
                </a:solidFill>
              </a:rPr>
              <a:t>&gt; &lt;</a:t>
            </a:r>
            <a:r>
              <a:rPr lang="en-US" dirty="0" err="1">
                <a:solidFill>
                  <a:srgbClr val="000000"/>
                </a:solidFill>
              </a:rPr>
              <a:t>HasReviews</a:t>
            </a:r>
            <a:r>
              <a:rPr lang="en-US" dirty="0">
                <a:solidFill>
                  <a:srgbClr val="000000"/>
                </a:solidFill>
              </a:rPr>
              <a:t>&gt;true&lt;/</a:t>
            </a:r>
            <a:r>
              <a:rPr lang="en-US" dirty="0" err="1">
                <a:solidFill>
                  <a:srgbClr val="000000"/>
                </a:solidFill>
              </a:rPr>
              <a:t>HasReviews</a:t>
            </a:r>
            <a:r>
              <a:rPr lang="en-US" dirty="0">
                <a:solidFill>
                  <a:srgbClr val="000000"/>
                </a:solidFill>
              </a:rPr>
              <a:t>&gt; &lt;/</a:t>
            </a:r>
            <a:r>
              <a:rPr lang="en-US" dirty="0" err="1">
                <a:solidFill>
                  <a:srgbClr val="000000"/>
                </a:solidFill>
              </a:rPr>
              <a:t>CustomerReviews</a:t>
            </a:r>
            <a:r>
              <a:rPr lang="en-US" dirty="0">
                <a:solidFill>
                  <a:srgbClr val="000000"/>
                </a:solidFill>
              </a:rPr>
              <a:t>&gt; &lt;/Item&gt;</a:t>
            </a:r>
          </a:p>
          <a:p>
            <a:pPr algn="ctr"/>
            <a:endParaRPr lang="en-US" dirty="0">
              <a:solidFill>
                <a:srgbClr val="000000"/>
              </a:solidFill>
            </a:endParaRPr>
          </a:p>
          <a:p>
            <a:endParaRPr lang="en-US" dirty="0">
              <a:solidFill>
                <a:srgbClr val="000000"/>
              </a:solidFill>
            </a:endParaRPr>
          </a:p>
        </p:txBody>
      </p:sp>
      <p:sp>
        <p:nvSpPr>
          <p:cNvPr id="5" name="TextBox 4"/>
          <p:cNvSpPr txBox="1"/>
          <p:nvPr/>
        </p:nvSpPr>
        <p:spPr>
          <a:xfrm>
            <a:off x="822960" y="914400"/>
            <a:ext cx="7520940" cy="2062103"/>
          </a:xfrm>
          <a:prstGeom prst="rect">
            <a:avLst/>
          </a:prstGeom>
          <a:noFill/>
        </p:spPr>
        <p:txBody>
          <a:bodyPr wrap="square" rtlCol="0">
            <a:spAutoFit/>
          </a:bodyPr>
          <a:lstStyle/>
          <a:p>
            <a:pPr marL="118872">
              <a:buClr>
                <a:srgbClr val="F0AD00"/>
              </a:buClr>
              <a:buSzPct val="80000"/>
            </a:pPr>
            <a:r>
              <a:rPr lang="en-US" sz="1600" b="1" dirty="0">
                <a:solidFill>
                  <a:prstClr val="black"/>
                </a:solidFill>
                <a:latin typeface="Corbel"/>
              </a:rPr>
              <a:t>Retrieving Customer Reviews</a:t>
            </a:r>
          </a:p>
          <a:p>
            <a:pPr marL="118872">
              <a:buClr>
                <a:srgbClr val="F0AD00"/>
              </a:buClr>
              <a:buSzPct val="80000"/>
            </a:pPr>
            <a:r>
              <a:rPr lang="en-US" sz="1600" dirty="0">
                <a:solidFill>
                  <a:prstClr val="black"/>
                </a:solidFill>
                <a:latin typeface="Corbel"/>
              </a:rPr>
              <a:t>This example uses the </a:t>
            </a:r>
            <a:r>
              <a:rPr lang="en-US" sz="1600" dirty="0" err="1">
                <a:solidFill>
                  <a:prstClr val="black"/>
                </a:solidFill>
                <a:latin typeface="Corbel"/>
              </a:rPr>
              <a:t>ItemLookup</a:t>
            </a:r>
            <a:r>
              <a:rPr lang="en-US" sz="1600" dirty="0">
                <a:solidFill>
                  <a:prstClr val="black"/>
                </a:solidFill>
                <a:latin typeface="Corbel"/>
              </a:rPr>
              <a:t> operation in conjunction with the Reviews response group to retrieve the customer reviews data for a particular item, ASIN B004HFS6Z0 (Kindle Wi-Fi).</a:t>
            </a:r>
          </a:p>
          <a:p>
            <a:pPr marL="118872">
              <a:buClr>
                <a:srgbClr val="F0AD00"/>
              </a:buClr>
              <a:buSzPct val="80000"/>
            </a:pPr>
            <a:r>
              <a:rPr lang="en-US" sz="3200" dirty="0">
                <a:solidFill>
                  <a:prstClr val="black"/>
                </a:solidFill>
                <a:latin typeface="Corbel"/>
              </a:rPr>
              <a:t/>
            </a:r>
            <a:br>
              <a:rPr lang="en-US" sz="3200" dirty="0">
                <a:solidFill>
                  <a:prstClr val="black"/>
                </a:solidFill>
                <a:latin typeface="Corbel"/>
              </a:rPr>
            </a:br>
            <a:endParaRPr lang="en-US" sz="3200" dirty="0">
              <a:solidFill>
                <a:prstClr val="black"/>
              </a:solidFill>
              <a:latin typeface="Corbel"/>
            </a:endParaRPr>
          </a:p>
        </p:txBody>
      </p:sp>
    </p:spTree>
    <p:extLst>
      <p:ext uri="{BB962C8B-B14F-4D97-AF65-F5344CB8AC3E}">
        <p14:creationId xmlns:p14="http://schemas.microsoft.com/office/powerpoint/2010/main" val="475195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Algerian" panose="04020705040A02060702" pitchFamily="82" charset="0"/>
              </a:rPr>
              <a:t>Let your users search for Amazon products</a:t>
            </a:r>
            <a:endParaRPr lang="en-US" sz="4000" dirty="0">
              <a:latin typeface="Algerian" panose="04020705040A02060702" pitchFamily="82" charset="0"/>
            </a:endParaRPr>
          </a:p>
        </p:txBody>
      </p:sp>
      <p:sp>
        <p:nvSpPr>
          <p:cNvPr id="3" name="Content Placeholder 2"/>
          <p:cNvSpPr>
            <a:spLocks noGrp="1"/>
          </p:cNvSpPr>
          <p:nvPr>
            <p:ph idx="1"/>
          </p:nvPr>
        </p:nvSpPr>
        <p:spPr>
          <a:xfrm>
            <a:off x="822960" y="1447800"/>
            <a:ext cx="7520940" cy="3579849"/>
          </a:xfrm>
        </p:spPr>
        <p:txBody>
          <a:bodyPr>
            <a:normAutofit/>
          </a:bodyPr>
          <a:lstStyle/>
          <a:p>
            <a:r>
              <a:rPr lang="en-US" sz="3200" b="0" dirty="0"/>
              <a:t>Help your users find the Amazon products they are looking for by using </a:t>
            </a:r>
            <a:r>
              <a:rPr lang="en-US" sz="3200" b="0" dirty="0" err="1"/>
              <a:t>ItemSearch</a:t>
            </a:r>
            <a:r>
              <a:rPr lang="en-US" sz="3200" b="0" dirty="0"/>
              <a:t> requests to get results sorted by relevance, sales rank or price and grouped into user-selected bins.</a:t>
            </a:r>
            <a:endParaRPr lang="en-US" sz="3200" dirty="0"/>
          </a:p>
        </p:txBody>
      </p:sp>
    </p:spTree>
    <p:extLst>
      <p:ext uri="{BB962C8B-B14F-4D97-AF65-F5344CB8AC3E}">
        <p14:creationId xmlns:p14="http://schemas.microsoft.com/office/powerpoint/2010/main" val="3331216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Algerian" panose="04020705040A02060702" pitchFamily="82" charset="0"/>
              </a:rPr>
              <a:t>Help your users discover Amazon products</a:t>
            </a:r>
          </a:p>
        </p:txBody>
      </p:sp>
      <p:sp>
        <p:nvSpPr>
          <p:cNvPr id="3" name="Content Placeholder 2"/>
          <p:cNvSpPr>
            <a:spLocks noGrp="1"/>
          </p:cNvSpPr>
          <p:nvPr>
            <p:ph idx="1"/>
          </p:nvPr>
        </p:nvSpPr>
        <p:spPr>
          <a:xfrm>
            <a:off x="822960" y="1447800"/>
            <a:ext cx="7520940" cy="3579849"/>
          </a:xfrm>
        </p:spPr>
        <p:txBody>
          <a:bodyPr>
            <a:normAutofit/>
          </a:bodyPr>
          <a:lstStyle/>
          <a:p>
            <a:r>
              <a:rPr lang="en-US" sz="3200" b="0" dirty="0"/>
              <a:t>Advertise Top Sellers, New Releases, Most Wished for and Most Gifted Amazon products or remind your users about their Wish Lists. Help them use </a:t>
            </a:r>
            <a:r>
              <a:rPr lang="en-US" sz="3200" b="0" dirty="0" err="1"/>
              <a:t>Listmania</a:t>
            </a:r>
            <a:r>
              <a:rPr lang="en-US" sz="3200" b="0" dirty="0"/>
              <a:t> lists created by other Amazon customers to find what they need.</a:t>
            </a:r>
            <a:endParaRPr lang="en-US" sz="3200" dirty="0"/>
          </a:p>
        </p:txBody>
      </p:sp>
    </p:spTree>
    <p:extLst>
      <p:ext uri="{BB962C8B-B14F-4D97-AF65-F5344CB8AC3E}">
        <p14:creationId xmlns:p14="http://schemas.microsoft.com/office/powerpoint/2010/main" val="320965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Login and Pay with Amazon</a:t>
            </a:r>
          </a:p>
        </p:txBody>
      </p:sp>
      <p:sp>
        <p:nvSpPr>
          <p:cNvPr id="3" name="Content Placeholder 2"/>
          <p:cNvSpPr>
            <a:spLocks noGrp="1"/>
          </p:cNvSpPr>
          <p:nvPr>
            <p:ph idx="1"/>
          </p:nvPr>
        </p:nvSpPr>
        <p:spPr/>
        <p:txBody>
          <a:bodyPr>
            <a:normAutofit fontScale="92500" lnSpcReduction="20000"/>
          </a:bodyPr>
          <a:lstStyle/>
          <a:p>
            <a:pPr marL="438912" lvl="0" indent="-320040">
              <a:spcBef>
                <a:spcPts val="0"/>
              </a:spcBef>
              <a:buClr>
                <a:srgbClr val="F0AD00"/>
              </a:buClr>
              <a:buSzPct val="80000"/>
              <a:buFont typeface="Wingdings 2"/>
              <a:buChar char=""/>
            </a:pPr>
            <a:r>
              <a:rPr lang="en-US" sz="3000" b="0" dirty="0">
                <a:solidFill>
                  <a:prstClr val="black"/>
                </a:solidFill>
                <a:latin typeface="Corbel"/>
              </a:rPr>
              <a:t>No need for customer to create new accounts on your site</a:t>
            </a:r>
          </a:p>
          <a:p>
            <a:pPr marL="438912" lvl="0" indent="-320040">
              <a:spcBef>
                <a:spcPts val="0"/>
              </a:spcBef>
              <a:buClr>
                <a:srgbClr val="F0AD00"/>
              </a:buClr>
              <a:buSzPct val="80000"/>
              <a:buFont typeface="Wingdings 2"/>
              <a:buChar char=""/>
            </a:pPr>
            <a:r>
              <a:rPr lang="en-US" sz="3000" b="0" dirty="0">
                <a:solidFill>
                  <a:prstClr val="black"/>
                </a:solidFill>
                <a:latin typeface="Corbel"/>
              </a:rPr>
              <a:t>Trusted by over 200 million current amazon account holders</a:t>
            </a:r>
          </a:p>
          <a:p>
            <a:pPr marL="438912" lvl="0" indent="-320040">
              <a:spcBef>
                <a:spcPts val="0"/>
              </a:spcBef>
              <a:buClr>
                <a:srgbClr val="F0AD00"/>
              </a:buClr>
              <a:buSzPct val="80000"/>
              <a:buFont typeface="Wingdings 2"/>
              <a:buChar char=""/>
            </a:pPr>
            <a:r>
              <a:rPr lang="en-US" sz="3000" b="0" dirty="0">
                <a:solidFill>
                  <a:prstClr val="black"/>
                </a:solidFill>
                <a:latin typeface="Corbel"/>
              </a:rPr>
              <a:t>Fewer clicks from the beginning to the end of transaction</a:t>
            </a:r>
          </a:p>
          <a:p>
            <a:pPr marL="438912" lvl="0" indent="-320040">
              <a:spcBef>
                <a:spcPts val="0"/>
              </a:spcBef>
              <a:buClr>
                <a:srgbClr val="F0AD00"/>
              </a:buClr>
              <a:buSzPct val="80000"/>
              <a:buFont typeface="Wingdings 2"/>
              <a:buChar char=""/>
            </a:pPr>
            <a:r>
              <a:rPr lang="en-US" sz="3000" b="0" dirty="0">
                <a:solidFill>
                  <a:prstClr val="black"/>
                </a:solidFill>
                <a:latin typeface="Corbel"/>
              </a:rPr>
              <a:t>Enables customers to stay on your site throughout the payment process</a:t>
            </a:r>
          </a:p>
          <a:p>
            <a:pPr marL="438912" lvl="0" indent="-320040">
              <a:spcBef>
                <a:spcPts val="0"/>
              </a:spcBef>
              <a:buClr>
                <a:srgbClr val="F0AD00"/>
              </a:buClr>
              <a:buSzPct val="80000"/>
              <a:buFont typeface="Wingdings 2"/>
              <a:buChar char=""/>
            </a:pPr>
            <a:r>
              <a:rPr lang="en-US" sz="3000" b="0" dirty="0">
                <a:solidFill>
                  <a:prstClr val="black"/>
                </a:solidFill>
                <a:latin typeface="Corbel"/>
              </a:rPr>
              <a:t>You are able to control the customer experience with your brand from start to finish</a:t>
            </a:r>
          </a:p>
          <a:p>
            <a:endParaRPr lang="en-US" dirty="0"/>
          </a:p>
        </p:txBody>
      </p:sp>
    </p:spTree>
    <p:extLst>
      <p:ext uri="{BB962C8B-B14F-4D97-AF65-F5344CB8AC3E}">
        <p14:creationId xmlns:p14="http://schemas.microsoft.com/office/powerpoint/2010/main" val="3502467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Login and Pay with Amazon</a:t>
            </a:r>
          </a:p>
        </p:txBody>
      </p:sp>
      <p:sp>
        <p:nvSpPr>
          <p:cNvPr id="3" name="Content Placeholder 2"/>
          <p:cNvSpPr>
            <a:spLocks noGrp="1"/>
          </p:cNvSpPr>
          <p:nvPr>
            <p:ph idx="1"/>
          </p:nvPr>
        </p:nvSpPr>
        <p:spPr/>
        <p:txBody>
          <a:bodyPr>
            <a:normAutofit fontScale="92500" lnSpcReduction="20000"/>
          </a:bodyPr>
          <a:lstStyle/>
          <a:p>
            <a:pPr marL="438912" lvl="0" indent="-320040">
              <a:spcBef>
                <a:spcPts val="0"/>
              </a:spcBef>
              <a:buClr>
                <a:srgbClr val="F0AD00"/>
              </a:buClr>
              <a:buSzPct val="80000"/>
              <a:buFont typeface="Wingdings 2"/>
              <a:buChar char=""/>
            </a:pPr>
            <a:endParaRPr lang="en-US" sz="3200" b="0" dirty="0">
              <a:solidFill>
                <a:prstClr val="black"/>
              </a:solidFill>
              <a:latin typeface="Corbel"/>
            </a:endParaRPr>
          </a:p>
          <a:p>
            <a:pPr marL="438912" lvl="0" indent="-320040">
              <a:spcBef>
                <a:spcPts val="0"/>
              </a:spcBef>
              <a:buClr>
                <a:srgbClr val="F0AD00"/>
              </a:buClr>
              <a:buSzPct val="80000"/>
              <a:buFont typeface="Wingdings 2"/>
              <a:buChar char=""/>
            </a:pPr>
            <a:endParaRPr lang="en-US" sz="3200" b="0" dirty="0">
              <a:solidFill>
                <a:prstClr val="black"/>
              </a:solidFill>
              <a:latin typeface="Corbel"/>
            </a:endParaRPr>
          </a:p>
          <a:p>
            <a:pPr marL="438912" lvl="0" indent="-320040">
              <a:spcBef>
                <a:spcPts val="0"/>
              </a:spcBef>
              <a:buClr>
                <a:srgbClr val="F0AD00"/>
              </a:buClr>
              <a:buSzPct val="80000"/>
              <a:buFont typeface="Wingdings 2"/>
              <a:buChar char=""/>
            </a:pPr>
            <a:endParaRPr lang="en-US" sz="3200" b="0" dirty="0">
              <a:solidFill>
                <a:prstClr val="black"/>
              </a:solidFill>
              <a:latin typeface="Corbel"/>
            </a:endParaRPr>
          </a:p>
          <a:p>
            <a:pPr marL="438912" lvl="0" indent="-320040">
              <a:spcBef>
                <a:spcPts val="0"/>
              </a:spcBef>
              <a:buClr>
                <a:srgbClr val="F0AD00"/>
              </a:buClr>
              <a:buSzPct val="80000"/>
              <a:buFont typeface="Wingdings 2"/>
              <a:buChar char=""/>
            </a:pPr>
            <a:endParaRPr lang="en-US" sz="3200" b="0" dirty="0">
              <a:solidFill>
                <a:prstClr val="black"/>
              </a:solidFill>
              <a:latin typeface="Corbel"/>
            </a:endParaRPr>
          </a:p>
          <a:p>
            <a:pPr marL="438912" lvl="0" indent="-320040">
              <a:spcBef>
                <a:spcPts val="0"/>
              </a:spcBef>
              <a:buClr>
                <a:srgbClr val="F0AD00"/>
              </a:buClr>
              <a:buSzPct val="80000"/>
              <a:buFont typeface="Wingdings 2"/>
              <a:buChar char=""/>
            </a:pPr>
            <a:r>
              <a:rPr lang="en-US" sz="2400" b="0" dirty="0">
                <a:solidFill>
                  <a:prstClr val="black"/>
                </a:solidFill>
                <a:latin typeface="Corbel"/>
              </a:rPr>
              <a:t>Offering a trusted payment experience encourages shoppers to buy again</a:t>
            </a:r>
          </a:p>
          <a:p>
            <a:pPr marL="438912" lvl="0" indent="-320040">
              <a:spcBef>
                <a:spcPts val="0"/>
              </a:spcBef>
              <a:buClr>
                <a:srgbClr val="F0AD00"/>
              </a:buClr>
              <a:buSzPct val="80000"/>
              <a:buFont typeface="Wingdings 2"/>
              <a:buChar char=""/>
            </a:pPr>
            <a:r>
              <a:rPr lang="en-US" sz="2400" b="0" dirty="0">
                <a:solidFill>
                  <a:prstClr val="black"/>
                </a:solidFill>
                <a:latin typeface="Corbel"/>
              </a:rPr>
              <a:t>By enabling customers to buy with any web enabled phone or tablet you can capitalize on mobile shopping movement</a:t>
            </a:r>
          </a:p>
          <a:p>
            <a:pPr marL="438912" lvl="0" indent="-320040">
              <a:spcBef>
                <a:spcPts val="0"/>
              </a:spcBef>
              <a:buClr>
                <a:srgbClr val="F0AD00"/>
              </a:buClr>
              <a:buSzPct val="80000"/>
              <a:buFont typeface="Wingdings 2"/>
              <a:buChar char=""/>
            </a:pPr>
            <a:r>
              <a:rPr lang="en-US" sz="2400" b="0" dirty="0">
                <a:solidFill>
                  <a:prstClr val="black"/>
                </a:solidFill>
                <a:latin typeface="Corbel"/>
              </a:rPr>
              <a:t>No worries on reliability. Built on Amazon's world class ecommerce infrastructure</a:t>
            </a:r>
          </a:p>
          <a:p>
            <a:pPr marL="438912" lvl="0" indent="-320040">
              <a:spcBef>
                <a:spcPts val="0"/>
              </a:spcBef>
              <a:buClr>
                <a:srgbClr val="F0AD00"/>
              </a:buClr>
              <a:buSzPct val="80000"/>
              <a:buFont typeface="Wingdings 2"/>
              <a:buChar char=""/>
            </a:pPr>
            <a:r>
              <a:rPr lang="en-US" sz="2400" b="0" dirty="0">
                <a:solidFill>
                  <a:prstClr val="black"/>
                </a:solidFill>
                <a:latin typeface="Corbel"/>
              </a:rPr>
              <a:t>You only pay when a customer buys on your site</a:t>
            </a:r>
          </a:p>
          <a:p>
            <a:pPr marL="118872" lvl="0" indent="0">
              <a:spcBef>
                <a:spcPts val="0"/>
              </a:spcBef>
              <a:buClr>
                <a:srgbClr val="F0AD00"/>
              </a:buClr>
              <a:buSzPct val="80000"/>
            </a:pPr>
            <a:endParaRPr lang="en-US" sz="2400" b="0" dirty="0">
              <a:solidFill>
                <a:prstClr val="black"/>
              </a:solidFill>
              <a:latin typeface="Corbel"/>
            </a:endParaRPr>
          </a:p>
          <a:p>
            <a:pPr marL="438912" lvl="0" indent="-320040">
              <a:spcBef>
                <a:spcPts val="0"/>
              </a:spcBef>
              <a:buClr>
                <a:srgbClr val="F0AD00"/>
              </a:buClr>
              <a:buSzPct val="80000"/>
              <a:buFont typeface="Wingdings 2"/>
              <a:buChar char=""/>
            </a:pPr>
            <a:endParaRPr lang="en-US" sz="2400" b="0" dirty="0">
              <a:solidFill>
                <a:prstClr val="black"/>
              </a:solidFill>
              <a:latin typeface="Corbel"/>
            </a:endParaRPr>
          </a:p>
          <a:p>
            <a:endParaRPr lang="en-US" dirty="0"/>
          </a:p>
        </p:txBody>
      </p:sp>
      <p:pic>
        <p:nvPicPr>
          <p:cNvPr id="4" name="Picture 3"/>
          <p:cNvPicPr>
            <a:picLocks noChangeAspect="1"/>
          </p:cNvPicPr>
          <p:nvPr/>
        </p:nvPicPr>
        <p:blipFill>
          <a:blip r:embed="rId2">
            <a:alphaModFix amt="73000"/>
            <a:extLst>
              <a:ext uri="{BEBA8EAE-BF5A-486C-A8C5-ECC9F3942E4B}">
                <a14:imgProps xmlns:a14="http://schemas.microsoft.com/office/drawing/2010/main">
                  <a14:imgLayer r:embed="rId3">
                    <a14:imgEffect>
                      <a14:brightnessContrast bright="11000"/>
                    </a14:imgEffect>
                  </a14:imgLayer>
                </a14:imgProps>
              </a:ext>
            </a:extLst>
          </a:blip>
          <a:stretch>
            <a:fillRect/>
          </a:stretch>
        </p:blipFill>
        <p:spPr>
          <a:xfrm>
            <a:off x="6400800" y="1133285"/>
            <a:ext cx="2116880" cy="1338251"/>
          </a:xfrm>
          <a:prstGeom prst="rect">
            <a:avLst/>
          </a:prstGeom>
        </p:spPr>
      </p:pic>
      <p:pic>
        <p:nvPicPr>
          <p:cNvPr id="5" name="Picture 4"/>
          <p:cNvPicPr>
            <a:picLocks noChangeAspect="1"/>
          </p:cNvPicPr>
          <p:nvPr/>
        </p:nvPicPr>
        <p:blipFill>
          <a:blip r:embed="rId4"/>
          <a:stretch>
            <a:fillRect/>
          </a:stretch>
        </p:blipFill>
        <p:spPr>
          <a:xfrm>
            <a:off x="3420913" y="914400"/>
            <a:ext cx="2325033" cy="1536554"/>
          </a:xfrm>
          <a:prstGeom prst="rect">
            <a:avLst/>
          </a:prstGeom>
        </p:spPr>
      </p:pic>
      <p:pic>
        <p:nvPicPr>
          <p:cNvPr id="6" name="Picture 5"/>
          <p:cNvPicPr>
            <a:picLocks noChangeAspect="1"/>
          </p:cNvPicPr>
          <p:nvPr/>
        </p:nvPicPr>
        <p:blipFill>
          <a:blip r:embed="rId5"/>
          <a:stretch>
            <a:fillRect/>
          </a:stretch>
        </p:blipFill>
        <p:spPr>
          <a:xfrm>
            <a:off x="159248" y="914400"/>
            <a:ext cx="3102399" cy="1665386"/>
          </a:xfrm>
          <a:prstGeom prst="rect">
            <a:avLst/>
          </a:prstGeom>
        </p:spPr>
      </p:pic>
    </p:spTree>
    <p:extLst>
      <p:ext uri="{BB962C8B-B14F-4D97-AF65-F5344CB8AC3E}">
        <p14:creationId xmlns:p14="http://schemas.microsoft.com/office/powerpoint/2010/main" val="3187838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Algerian" panose="04020705040A02060702" pitchFamily="82" charset="0"/>
              </a:rPr>
              <a:t>WHAT IS AMAZON RETAIL</a:t>
            </a:r>
            <a:endParaRPr lang="en-US" sz="4800" dirty="0">
              <a:latin typeface="Algerian" panose="04020705040A02060702" pitchFamily="82" charset="0"/>
            </a:endParaRPr>
          </a:p>
        </p:txBody>
      </p:sp>
      <p:pic>
        <p:nvPicPr>
          <p:cNvPr id="3" name="Picture 2" descr="https://encrypted-tbn1.gstatic.com/images?q=tbn:ANd9GcTTdvojlXJ-PnMhXYf3lM0RCLnywy41ny1vEp8nEWw-PpfzW1IN"/>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5486399" cy="2133601"/>
          </a:xfrm>
          <a:prstGeom prst="rect">
            <a:avLst/>
          </a:prstGeom>
          <a:noFill/>
          <a:ln>
            <a:noFill/>
          </a:ln>
        </p:spPr>
      </p:pic>
    </p:spTree>
    <p:extLst>
      <p:ext uri="{BB962C8B-B14F-4D97-AF65-F5344CB8AC3E}">
        <p14:creationId xmlns:p14="http://schemas.microsoft.com/office/powerpoint/2010/main" val="452383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0"/>
            <a:ext cx="7520940" cy="548640"/>
          </a:xfrm>
        </p:spPr>
        <p:txBody>
          <a:bodyPr/>
          <a:lstStyle/>
          <a:p>
            <a:pPr algn="ctr"/>
            <a:r>
              <a:rPr lang="en-US" b="1" dirty="0">
                <a:latin typeface="Algerian" panose="04020705040A02060702" pitchFamily="82" charset="0"/>
              </a:rPr>
              <a:t>Cart Creation</a:t>
            </a:r>
          </a:p>
        </p:txBody>
      </p:sp>
      <p:sp>
        <p:nvSpPr>
          <p:cNvPr id="3" name="Content Placeholder 2"/>
          <p:cNvSpPr>
            <a:spLocks noGrp="1"/>
          </p:cNvSpPr>
          <p:nvPr>
            <p:ph idx="1"/>
          </p:nvPr>
        </p:nvSpPr>
        <p:spPr>
          <a:xfrm>
            <a:off x="430530" y="788126"/>
            <a:ext cx="8305800" cy="4469674"/>
          </a:xfrm>
        </p:spPr>
        <p:txBody>
          <a:bodyPr>
            <a:normAutofit fontScale="92500" lnSpcReduction="20000"/>
          </a:bodyPr>
          <a:lstStyle/>
          <a:p>
            <a:pPr marL="118872" lvl="0" indent="0">
              <a:spcBef>
                <a:spcPts val="0"/>
              </a:spcBef>
              <a:buClr>
                <a:srgbClr val="F0AD00"/>
              </a:buClr>
              <a:buSzPct val="80000"/>
            </a:pPr>
            <a:r>
              <a:rPr lang="en-US" sz="2500" b="0" dirty="0">
                <a:solidFill>
                  <a:prstClr val="black"/>
                </a:solidFill>
                <a:latin typeface="Corbel"/>
              </a:rPr>
              <a:t>The first time a customer wants to add an item to their shopping cart, a remote shopping cart must be created, which is accomplished using the </a:t>
            </a:r>
            <a:r>
              <a:rPr lang="en-US" sz="2500" b="0" dirty="0" err="1">
                <a:solidFill>
                  <a:prstClr val="black"/>
                </a:solidFill>
                <a:latin typeface="Corbel"/>
              </a:rPr>
              <a:t>CartCreate</a:t>
            </a:r>
            <a:r>
              <a:rPr lang="en-US" sz="2500" b="0" dirty="0">
                <a:solidFill>
                  <a:prstClr val="black"/>
                </a:solidFill>
                <a:latin typeface="Corbel"/>
              </a:rPr>
              <a:t> operation. It is not possible to create an empty cart. At least, one item must be added.</a:t>
            </a:r>
          </a:p>
          <a:p>
            <a:pPr marL="118872" lvl="0" indent="0">
              <a:spcBef>
                <a:spcPts val="0"/>
              </a:spcBef>
              <a:buClr>
                <a:srgbClr val="F0AD00"/>
              </a:buClr>
              <a:buSzPct val="80000"/>
            </a:pPr>
            <a:endParaRPr lang="en-US" sz="2500" dirty="0">
              <a:solidFill>
                <a:prstClr val="black"/>
              </a:solidFill>
              <a:latin typeface="Corbel"/>
            </a:endParaRPr>
          </a:p>
          <a:p>
            <a:pPr marL="118872" lvl="0" indent="0">
              <a:spcBef>
                <a:spcPts val="0"/>
              </a:spcBef>
              <a:buClr>
                <a:srgbClr val="F0AD00"/>
              </a:buClr>
              <a:buSzPct val="80000"/>
            </a:pPr>
            <a:r>
              <a:rPr lang="en-US" sz="2500" dirty="0">
                <a:solidFill>
                  <a:prstClr val="black"/>
                </a:solidFill>
                <a:latin typeface="Corbel"/>
              </a:rPr>
              <a:t>Modifying a Cart</a:t>
            </a:r>
          </a:p>
          <a:p>
            <a:pPr marL="118872" lvl="0" indent="0">
              <a:spcBef>
                <a:spcPts val="0"/>
              </a:spcBef>
              <a:buClr>
                <a:srgbClr val="F0AD00"/>
              </a:buClr>
              <a:buSzPct val="80000"/>
            </a:pPr>
            <a:r>
              <a:rPr lang="en-US" sz="2500" b="0" dirty="0">
                <a:solidFill>
                  <a:prstClr val="black"/>
                </a:solidFill>
                <a:latin typeface="Corbel"/>
              </a:rPr>
              <a:t>If a customer has an existing remote shopping cart, it should be used and modified accordingly. Modification can come in many forms:</a:t>
            </a:r>
          </a:p>
          <a:p>
            <a:pPr marL="438912" lvl="0" indent="-320040">
              <a:spcBef>
                <a:spcPts val="0"/>
              </a:spcBef>
              <a:buClr>
                <a:srgbClr val="F0AD00"/>
              </a:buClr>
              <a:buSzPct val="80000"/>
              <a:buFont typeface="Wingdings 2"/>
              <a:buChar char=""/>
            </a:pPr>
            <a:r>
              <a:rPr lang="en-US" sz="2500" b="0" dirty="0">
                <a:solidFill>
                  <a:prstClr val="black"/>
                </a:solidFill>
                <a:latin typeface="Corbel"/>
              </a:rPr>
              <a:t>Items can be added to and deleted from the cart</a:t>
            </a:r>
          </a:p>
          <a:p>
            <a:pPr marL="438912" lvl="0" indent="-320040">
              <a:spcBef>
                <a:spcPts val="0"/>
              </a:spcBef>
              <a:buClr>
                <a:srgbClr val="F0AD00"/>
              </a:buClr>
              <a:buSzPct val="80000"/>
              <a:buFont typeface="Wingdings 2"/>
              <a:buChar char=""/>
            </a:pPr>
            <a:r>
              <a:rPr lang="en-US" sz="2500" b="0" dirty="0">
                <a:solidFill>
                  <a:prstClr val="black"/>
                </a:solidFill>
                <a:latin typeface="Corbel"/>
              </a:rPr>
              <a:t>Items can be moved from the Active area of the cart to the </a:t>
            </a:r>
            <a:r>
              <a:rPr lang="en-US" sz="2500" b="0" dirty="0" err="1">
                <a:solidFill>
                  <a:prstClr val="black"/>
                </a:solidFill>
                <a:latin typeface="Corbel"/>
              </a:rPr>
              <a:t>SaveForLater</a:t>
            </a:r>
            <a:r>
              <a:rPr lang="en-US" sz="2500" b="0" dirty="0">
                <a:solidFill>
                  <a:prstClr val="black"/>
                </a:solidFill>
                <a:latin typeface="Corbel"/>
              </a:rPr>
              <a:t> area, or the reverse</a:t>
            </a:r>
          </a:p>
          <a:p>
            <a:pPr marL="118872" lvl="0" indent="0">
              <a:spcBef>
                <a:spcPts val="0"/>
              </a:spcBef>
              <a:buClr>
                <a:srgbClr val="F0AD00"/>
              </a:buClr>
              <a:buSzPct val="80000"/>
            </a:pPr>
            <a:r>
              <a:rPr lang="en-US" sz="2500" b="0" dirty="0">
                <a:solidFill>
                  <a:prstClr val="black"/>
                </a:solidFill>
                <a:latin typeface="Corbel"/>
              </a:rPr>
              <a:t>The </a:t>
            </a:r>
            <a:r>
              <a:rPr lang="en-US" sz="2500" b="0" dirty="0" err="1">
                <a:solidFill>
                  <a:prstClr val="black"/>
                </a:solidFill>
                <a:latin typeface="Corbel"/>
              </a:rPr>
              <a:t>CartId</a:t>
            </a:r>
            <a:r>
              <a:rPr lang="en-US" sz="2500" b="0" dirty="0">
                <a:solidFill>
                  <a:prstClr val="black"/>
                </a:solidFill>
                <a:latin typeface="Corbel"/>
              </a:rPr>
              <a:t> and HMAC are used in the </a:t>
            </a:r>
            <a:r>
              <a:rPr lang="en-US" sz="2500" b="0" dirty="0" err="1">
                <a:solidFill>
                  <a:prstClr val="black"/>
                </a:solidFill>
                <a:latin typeface="Corbel"/>
              </a:rPr>
              <a:t>CartModify</a:t>
            </a:r>
            <a:r>
              <a:rPr lang="en-US" sz="2500" b="0" dirty="0">
                <a:solidFill>
                  <a:prstClr val="black"/>
                </a:solidFill>
                <a:latin typeface="Corbel"/>
              </a:rPr>
              <a:t>, </a:t>
            </a:r>
            <a:r>
              <a:rPr lang="en-US" sz="2500" b="0" dirty="0" err="1">
                <a:solidFill>
                  <a:prstClr val="black"/>
                </a:solidFill>
                <a:latin typeface="Corbel"/>
              </a:rPr>
              <a:t>CartAdd</a:t>
            </a:r>
            <a:r>
              <a:rPr lang="en-US" sz="2500" b="0" dirty="0">
                <a:solidFill>
                  <a:prstClr val="black"/>
                </a:solidFill>
                <a:latin typeface="Corbel"/>
              </a:rPr>
              <a:t>, or </a:t>
            </a:r>
            <a:r>
              <a:rPr lang="en-US" sz="2500" b="0" dirty="0" err="1">
                <a:solidFill>
                  <a:prstClr val="black"/>
                </a:solidFill>
                <a:latin typeface="Corbel"/>
              </a:rPr>
              <a:t>CartClear</a:t>
            </a:r>
            <a:r>
              <a:rPr lang="en-US" sz="2500" b="0" dirty="0">
                <a:solidFill>
                  <a:prstClr val="black"/>
                </a:solidFill>
                <a:latin typeface="Corbel"/>
              </a:rPr>
              <a:t> operations to modify the contents of the cart.</a:t>
            </a:r>
          </a:p>
          <a:p>
            <a:pPr marL="438912" lvl="0" indent="-320040">
              <a:spcBef>
                <a:spcPts val="0"/>
              </a:spcBef>
              <a:buClr>
                <a:srgbClr val="F0AD00"/>
              </a:buClr>
              <a:buSzPct val="80000"/>
              <a:buFont typeface="Wingdings 2"/>
              <a:buChar char=""/>
            </a:pPr>
            <a:endParaRPr lang="en-US" sz="1500" b="0" dirty="0">
              <a:solidFill>
                <a:prstClr val="black"/>
              </a:solidFill>
              <a:latin typeface="Corbel"/>
            </a:endParaRPr>
          </a:p>
          <a:p>
            <a:endParaRPr lang="en-US" dirty="0"/>
          </a:p>
        </p:txBody>
      </p:sp>
    </p:spTree>
    <p:extLst>
      <p:ext uri="{BB962C8B-B14F-4D97-AF65-F5344CB8AC3E}">
        <p14:creationId xmlns:p14="http://schemas.microsoft.com/office/powerpoint/2010/main" val="3703425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Cart Creation</a:t>
            </a:r>
            <a:endParaRPr lang="en-US" b="1" dirty="0"/>
          </a:p>
        </p:txBody>
      </p:sp>
      <p:sp>
        <p:nvSpPr>
          <p:cNvPr id="3" name="Content Placeholder 2"/>
          <p:cNvSpPr>
            <a:spLocks noGrp="1"/>
          </p:cNvSpPr>
          <p:nvPr>
            <p:ph idx="1"/>
          </p:nvPr>
        </p:nvSpPr>
        <p:spPr/>
        <p:txBody>
          <a:bodyPr>
            <a:normAutofit lnSpcReduction="10000"/>
          </a:bodyPr>
          <a:lstStyle/>
          <a:p>
            <a:pPr marL="118872" lvl="0" indent="0">
              <a:spcBef>
                <a:spcPts val="0"/>
              </a:spcBef>
              <a:buClr>
                <a:srgbClr val="F0AD00"/>
              </a:buClr>
              <a:buSzPct val="80000"/>
            </a:pPr>
            <a:r>
              <a:rPr lang="en-US" dirty="0">
                <a:solidFill>
                  <a:prstClr val="black"/>
                </a:solidFill>
                <a:latin typeface="Corbel"/>
              </a:rPr>
              <a:t>Cart Expiration</a:t>
            </a:r>
          </a:p>
          <a:p>
            <a:pPr marL="438912" lvl="0" indent="-320040">
              <a:spcBef>
                <a:spcPts val="0"/>
              </a:spcBef>
              <a:buClr>
                <a:srgbClr val="F0AD00"/>
              </a:buClr>
              <a:buSzPct val="80000"/>
              <a:buFont typeface="Wingdings 2"/>
              <a:buChar char=""/>
            </a:pPr>
            <a:r>
              <a:rPr lang="en-US" b="0" dirty="0">
                <a:solidFill>
                  <a:prstClr val="black"/>
                </a:solidFill>
                <a:latin typeface="Corbel"/>
              </a:rPr>
              <a:t>It is not possible to delete a remote shopping cart. Instead, it expires automatically after ninety days of disuse if there are items in the cart, or, if the cart is empty, after seven days of disuse.</a:t>
            </a:r>
          </a:p>
          <a:p>
            <a:pPr marL="438912" lvl="0" indent="-320040">
              <a:spcBef>
                <a:spcPts val="0"/>
              </a:spcBef>
              <a:buClr>
                <a:srgbClr val="F0AD00"/>
              </a:buClr>
              <a:buSzPct val="80000"/>
              <a:buFont typeface="Wingdings 2"/>
              <a:buChar char=""/>
            </a:pPr>
            <a:r>
              <a:rPr lang="en-US" b="0" dirty="0">
                <a:solidFill>
                  <a:prstClr val="black"/>
                </a:solidFill>
                <a:latin typeface="Corbel"/>
              </a:rPr>
              <a:t>Carts are emptied either by the </a:t>
            </a:r>
            <a:r>
              <a:rPr lang="en-US" b="0" dirty="0" err="1">
                <a:solidFill>
                  <a:prstClr val="black"/>
                </a:solidFill>
                <a:latin typeface="Corbel"/>
              </a:rPr>
              <a:t>CartClear</a:t>
            </a:r>
            <a:r>
              <a:rPr lang="en-US" b="0" dirty="0">
                <a:solidFill>
                  <a:prstClr val="black"/>
                </a:solidFill>
                <a:latin typeface="Corbel"/>
              </a:rPr>
              <a:t> </a:t>
            </a:r>
            <a:r>
              <a:rPr lang="en-US" b="0" dirty="0" err="1">
                <a:solidFill>
                  <a:prstClr val="black"/>
                </a:solidFill>
                <a:latin typeface="Corbel"/>
              </a:rPr>
              <a:t>orCartModify</a:t>
            </a:r>
            <a:r>
              <a:rPr lang="en-US" b="0" dirty="0">
                <a:solidFill>
                  <a:prstClr val="black"/>
                </a:solidFill>
                <a:latin typeface="Corbel"/>
              </a:rPr>
              <a:t> operations, or automatically when the customer purchases the items in their cart.</a:t>
            </a:r>
          </a:p>
          <a:p>
            <a:pPr marL="438912" lvl="0" indent="-320040">
              <a:spcBef>
                <a:spcPts val="0"/>
              </a:spcBef>
              <a:buClr>
                <a:srgbClr val="F0AD00"/>
              </a:buClr>
              <a:buSzPct val="80000"/>
              <a:buFont typeface="Wingdings 2"/>
              <a:buChar char=""/>
            </a:pPr>
            <a:r>
              <a:rPr lang="en-US" b="0" dirty="0">
                <a:solidFill>
                  <a:prstClr val="black"/>
                </a:solidFill>
                <a:latin typeface="Corbel"/>
              </a:rPr>
              <a:t> The expiration of the cart is reset when the cart is modified. For example, if, on day eighty-nine of disuse, a customer modifies the items in their shopping cart, the life time of the cart is reset to an additional ninety days. In that way, shopping carts can last indefinitely.</a:t>
            </a:r>
          </a:p>
          <a:p>
            <a:pPr marL="438912" lvl="0" indent="-320040">
              <a:spcBef>
                <a:spcPts val="0"/>
              </a:spcBef>
              <a:buClr>
                <a:srgbClr val="F0AD00"/>
              </a:buClr>
              <a:buSzPct val="80000"/>
              <a:buFont typeface="Wingdings 2"/>
              <a:buChar char=""/>
            </a:pPr>
            <a:r>
              <a:rPr lang="en-US" b="0" dirty="0">
                <a:solidFill>
                  <a:prstClr val="black"/>
                </a:solidFill>
                <a:latin typeface="Corbel"/>
              </a:rPr>
              <a:t>Once the items in a cart have been purchased using the </a:t>
            </a:r>
            <a:r>
              <a:rPr lang="en-US" b="0" i="1" dirty="0" err="1">
                <a:solidFill>
                  <a:prstClr val="black"/>
                </a:solidFill>
                <a:latin typeface="Corbel"/>
              </a:rPr>
              <a:t>PurchaseURL</a:t>
            </a:r>
            <a:r>
              <a:rPr lang="en-US" b="0" dirty="0">
                <a:solidFill>
                  <a:prstClr val="black"/>
                </a:solidFill>
                <a:latin typeface="Corbel"/>
              </a:rPr>
              <a:t> value, the cart is not deleted immediately but it should no longer be used. </a:t>
            </a:r>
          </a:p>
          <a:p>
            <a:pPr marL="438912" lvl="0" indent="-320040">
              <a:spcBef>
                <a:spcPts val="0"/>
              </a:spcBef>
              <a:buClr>
                <a:srgbClr val="F0AD00"/>
              </a:buClr>
              <a:buSzPct val="80000"/>
              <a:buFont typeface="Wingdings 2"/>
              <a:buChar char=""/>
            </a:pPr>
            <a:r>
              <a:rPr lang="en-US" b="0" dirty="0">
                <a:solidFill>
                  <a:prstClr val="black"/>
                </a:solidFill>
                <a:latin typeface="Corbel"/>
              </a:rPr>
              <a:t>From a customer's point of view, once he or she has purchased the items in their cart and there are no items remaining in the </a:t>
            </a:r>
            <a:r>
              <a:rPr lang="en-US" b="0" dirty="0" err="1">
                <a:solidFill>
                  <a:prstClr val="black"/>
                </a:solidFill>
                <a:latin typeface="Corbel"/>
              </a:rPr>
              <a:t>SaveForLater</a:t>
            </a:r>
            <a:r>
              <a:rPr lang="en-US" b="0" dirty="0">
                <a:solidFill>
                  <a:prstClr val="black"/>
                </a:solidFill>
                <a:latin typeface="Corbel"/>
              </a:rPr>
              <a:t> section, the old cart is gone. The next time they want to purchase an item, they receive a new cart.</a:t>
            </a:r>
          </a:p>
          <a:p>
            <a:endParaRPr lang="en-US" dirty="0"/>
          </a:p>
        </p:txBody>
      </p:sp>
    </p:spTree>
    <p:extLst>
      <p:ext uri="{BB962C8B-B14F-4D97-AF65-F5344CB8AC3E}">
        <p14:creationId xmlns:p14="http://schemas.microsoft.com/office/powerpoint/2010/main" val="977825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Cart </a:t>
            </a:r>
            <a:r>
              <a:rPr lang="en-US" b="1" dirty="0">
                <a:latin typeface="Algerian" panose="04020705040A02060702" pitchFamily="82" charset="0"/>
              </a:rPr>
              <a:t>Lifespan</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3550" y="925286"/>
            <a:ext cx="58102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85800" y="4052208"/>
            <a:ext cx="7848599" cy="1200329"/>
          </a:xfrm>
          <a:prstGeom prst="rect">
            <a:avLst/>
          </a:prstGeom>
          <a:noFill/>
        </p:spPr>
        <p:txBody>
          <a:bodyPr wrap="square" rtlCol="0">
            <a:spAutoFit/>
          </a:bodyPr>
          <a:lstStyle/>
          <a:p>
            <a:pPr lvl="0" defTabSz="457200"/>
            <a:r>
              <a:rPr lang="en-US" dirty="0">
                <a:solidFill>
                  <a:prstClr val="black"/>
                </a:solidFill>
                <a:latin typeface="Corbel"/>
              </a:rPr>
              <a:t>Shopping carts have a lifespan. A remote shopping cart is created and, in time, it expires. In between, the contents of the cart can be modified and purchased, as shown in the above diagram.</a:t>
            </a:r>
          </a:p>
          <a:p>
            <a:endParaRPr lang="en-US" dirty="0"/>
          </a:p>
        </p:txBody>
      </p:sp>
    </p:spTree>
    <p:extLst>
      <p:ext uri="{BB962C8B-B14F-4D97-AF65-F5344CB8AC3E}">
        <p14:creationId xmlns:p14="http://schemas.microsoft.com/office/powerpoint/2010/main" val="3785525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Algerian" panose="04020705040A02060702" pitchFamily="82" charset="0"/>
              </a:rPr>
              <a:t>Amazon in house </a:t>
            </a:r>
            <a:r>
              <a:rPr lang="en-US" sz="4000" b="1" dirty="0" err="1" smtClean="0">
                <a:latin typeface="Algerian" panose="04020705040A02060702" pitchFamily="82" charset="0"/>
              </a:rPr>
              <a:t>prodUcts</a:t>
            </a:r>
            <a:endParaRPr lang="en-US" sz="4000" b="1" dirty="0">
              <a:latin typeface="Algerian" panose="04020705040A02060702" pitchFamily="82" charset="0"/>
            </a:endParaRPr>
          </a:p>
        </p:txBody>
      </p:sp>
      <p:sp>
        <p:nvSpPr>
          <p:cNvPr id="3" name="Content Placeholder 2"/>
          <p:cNvSpPr>
            <a:spLocks noGrp="1"/>
          </p:cNvSpPr>
          <p:nvPr>
            <p:ph idx="1"/>
          </p:nvPr>
        </p:nvSpPr>
        <p:spPr>
          <a:xfrm>
            <a:off x="822960" y="1100628"/>
            <a:ext cx="7520940" cy="4004772"/>
          </a:xfrm>
        </p:spPr>
        <p:txBody>
          <a:bodyPr>
            <a:noAutofit/>
          </a:bodyPr>
          <a:lstStyle/>
          <a:p>
            <a:pPr marL="0" indent="0"/>
            <a:r>
              <a:rPr lang="en-US" sz="2000" u="sng" dirty="0" smtClean="0"/>
              <a:t>Amazon Kindle(2007)</a:t>
            </a:r>
          </a:p>
          <a:p>
            <a:pPr marL="457200" indent="-457200">
              <a:buFont typeface="Arial" panose="020B0604020202020204" pitchFamily="34" charset="0"/>
              <a:buChar char="•"/>
            </a:pPr>
            <a:r>
              <a:rPr lang="en-US" sz="2000" b="0" dirty="0" smtClean="0"/>
              <a:t>Originally released with black &amp; white display known E-Ink</a:t>
            </a:r>
          </a:p>
          <a:p>
            <a:pPr marL="457200" indent="-457200">
              <a:buFont typeface="Arial" panose="020B0604020202020204" pitchFamily="34" charset="0"/>
              <a:buChar char="•"/>
            </a:pPr>
            <a:r>
              <a:rPr lang="en-US" sz="2000" b="0" dirty="0" smtClean="0"/>
              <a:t>Download books in less than 60 seconds with built-in Wi-Fi</a:t>
            </a:r>
          </a:p>
          <a:p>
            <a:pPr marL="457200" indent="-457200">
              <a:buFont typeface="Arial" panose="020B0604020202020204" pitchFamily="34" charset="0"/>
              <a:buChar char="•"/>
            </a:pPr>
            <a:r>
              <a:rPr lang="en-US" sz="2000" b="0" dirty="0" smtClean="0"/>
              <a:t>Battery lasts weeks, not hours</a:t>
            </a:r>
          </a:p>
          <a:p>
            <a:pPr marL="457200" indent="-457200">
              <a:buFont typeface="Arial" panose="020B0604020202020204" pitchFamily="34" charset="0"/>
              <a:buChar char="•"/>
            </a:pPr>
            <a:r>
              <a:rPr lang="en-US" sz="2000" b="0" dirty="0" smtClean="0"/>
              <a:t>Access to over 80,000 Books on Amazon.com on release</a:t>
            </a:r>
          </a:p>
          <a:p>
            <a:pPr marL="457200" indent="-457200">
              <a:buFont typeface="Arial" panose="020B0604020202020204" pitchFamily="34" charset="0"/>
              <a:buChar char="•"/>
            </a:pPr>
            <a:r>
              <a:rPr lang="en-US" sz="2000" b="0" dirty="0" smtClean="0"/>
              <a:t>As of February 2015 over 3.2 million Books on the Kindle Store </a:t>
            </a:r>
          </a:p>
          <a:p>
            <a:pPr marL="0" indent="0"/>
            <a:r>
              <a:rPr lang="en-US" sz="2000" u="sng" dirty="0" smtClean="0"/>
              <a:t>Kindle Fire tablets(2011)</a:t>
            </a:r>
          </a:p>
          <a:p>
            <a:pPr marL="457200" indent="-457200">
              <a:buFont typeface="Arial" panose="020B0604020202020204" pitchFamily="34" charset="0"/>
              <a:buChar char="•"/>
            </a:pPr>
            <a:r>
              <a:rPr lang="en-US" sz="2000" b="0" dirty="0" smtClean="0"/>
              <a:t>Android base tablet with a starting price of $199</a:t>
            </a:r>
          </a:p>
          <a:p>
            <a:pPr marL="457200" indent="-457200">
              <a:buFont typeface="Arial" panose="020B0604020202020204" pitchFamily="34" charset="0"/>
              <a:buChar char="•"/>
            </a:pPr>
            <a:r>
              <a:rPr lang="en-US" sz="2000" b="0" dirty="0" smtClean="0"/>
              <a:t>7-inch IPS color touchscreen display</a:t>
            </a:r>
          </a:p>
          <a:p>
            <a:pPr marL="457200" indent="-457200">
              <a:buFont typeface="Arial" panose="020B0604020202020204" pitchFamily="34" charset="0"/>
              <a:buChar char="•"/>
            </a:pPr>
            <a:r>
              <a:rPr lang="en-US" sz="2000" b="0" dirty="0" smtClean="0"/>
              <a:t>This was the first kindle without an E-Ink display</a:t>
            </a:r>
          </a:p>
          <a:p>
            <a:pPr marL="457200" indent="-457200">
              <a:buFont typeface="Arial" panose="020B0604020202020204" pitchFamily="34" charset="0"/>
              <a:buChar char="•"/>
            </a:pPr>
            <a:r>
              <a:rPr lang="en-US" sz="2000" b="0" dirty="0" smtClean="0"/>
              <a:t>Successors Kindle Fire HD was released in 2012  &amp; Kindle Fire HDX released in 2013</a:t>
            </a:r>
            <a:endParaRPr lang="en-US" sz="3200" b="0" dirty="0" smtClean="0"/>
          </a:p>
          <a:p>
            <a:pPr marL="457200" indent="-457200">
              <a:buFont typeface="Arial" panose="020B0604020202020204" pitchFamily="34" charset="0"/>
              <a:buChar char="•"/>
            </a:pPr>
            <a:endParaRPr lang="en-US" sz="3200" b="0" dirty="0" smtClean="0"/>
          </a:p>
          <a:p>
            <a:pPr marL="0" indent="0"/>
            <a:r>
              <a:rPr lang="en-US" sz="3200" b="0" dirty="0" smtClean="0"/>
              <a:t> </a:t>
            </a:r>
          </a:p>
        </p:txBody>
      </p:sp>
    </p:spTree>
    <p:extLst>
      <p:ext uri="{BB962C8B-B14F-4D97-AF65-F5344CB8AC3E}">
        <p14:creationId xmlns:p14="http://schemas.microsoft.com/office/powerpoint/2010/main" val="4265971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Amazon in house </a:t>
            </a:r>
            <a:r>
              <a:rPr lang="en-US" b="1" dirty="0" err="1">
                <a:latin typeface="Algerian" panose="04020705040A02060702" pitchFamily="82" charset="0"/>
              </a:rPr>
              <a:t>prodUcts</a:t>
            </a:r>
            <a:endParaRPr lang="en-US" b="1" dirty="0"/>
          </a:p>
        </p:txBody>
      </p:sp>
      <p:sp>
        <p:nvSpPr>
          <p:cNvPr id="3" name="Content Placeholder 2"/>
          <p:cNvSpPr>
            <a:spLocks noGrp="1"/>
          </p:cNvSpPr>
          <p:nvPr>
            <p:ph idx="1"/>
          </p:nvPr>
        </p:nvSpPr>
        <p:spPr>
          <a:xfrm>
            <a:off x="822960" y="1100628"/>
            <a:ext cx="7520940" cy="4233372"/>
          </a:xfrm>
        </p:spPr>
        <p:txBody>
          <a:bodyPr>
            <a:normAutofit fontScale="85000" lnSpcReduction="20000"/>
          </a:bodyPr>
          <a:lstStyle/>
          <a:p>
            <a:r>
              <a:rPr lang="en-US" sz="2400" u="sng" dirty="0" smtClean="0"/>
              <a:t>Amazon Fire TV (2014)</a:t>
            </a:r>
          </a:p>
          <a:p>
            <a:pPr>
              <a:buFont typeface="Arial" panose="020B0604020202020204" pitchFamily="34" charset="0"/>
              <a:buChar char="•"/>
            </a:pPr>
            <a:r>
              <a:rPr lang="en-US" sz="2400" b="0" dirty="0" smtClean="0"/>
              <a:t>Supports </a:t>
            </a:r>
            <a:r>
              <a:rPr lang="en-US" sz="2400" b="0" dirty="0"/>
              <a:t>a Wide Array of </a:t>
            </a:r>
            <a:r>
              <a:rPr lang="en-US" sz="2400" b="0" dirty="0" smtClean="0"/>
              <a:t>Apps</a:t>
            </a:r>
          </a:p>
          <a:p>
            <a:pPr>
              <a:buFont typeface="Arial" panose="020B0604020202020204" pitchFamily="34" charset="0"/>
              <a:buChar char="•"/>
            </a:pPr>
            <a:r>
              <a:rPr lang="en-US" sz="2400" b="0" dirty="0"/>
              <a:t>Also a Gaming </a:t>
            </a:r>
            <a:r>
              <a:rPr lang="en-US" sz="2400" b="0" dirty="0" smtClean="0"/>
              <a:t>Console</a:t>
            </a:r>
          </a:p>
          <a:p>
            <a:pPr>
              <a:buFont typeface="Arial" panose="020B0604020202020204" pitchFamily="34" charset="0"/>
              <a:buChar char="•"/>
            </a:pPr>
            <a:r>
              <a:rPr lang="en-US" sz="2400" b="0" dirty="0"/>
              <a:t>Stream Full HD</a:t>
            </a:r>
          </a:p>
          <a:p>
            <a:endParaRPr lang="en-US" sz="2400" b="0" dirty="0" smtClean="0"/>
          </a:p>
          <a:p>
            <a:r>
              <a:rPr lang="en-US" sz="2400" u="sng" dirty="0" smtClean="0"/>
              <a:t> Amazon Fire Phone (July 2014)</a:t>
            </a:r>
          </a:p>
          <a:p>
            <a:pPr>
              <a:buFont typeface="Arial" panose="020B0604020202020204" pitchFamily="34" charset="0"/>
              <a:buChar char="•"/>
            </a:pPr>
            <a:r>
              <a:rPr lang="en-US" sz="2400" b="0" dirty="0" smtClean="0"/>
              <a:t>Videos </a:t>
            </a:r>
            <a:r>
              <a:rPr lang="en-US" sz="2400" b="0" dirty="0"/>
              <a:t>can be downloaded, or </a:t>
            </a:r>
            <a:r>
              <a:rPr lang="en-US" sz="2400" b="0" dirty="0" smtClean="0"/>
              <a:t>pre-buffered</a:t>
            </a:r>
          </a:p>
          <a:p>
            <a:pPr>
              <a:buFont typeface="Arial" panose="020B0604020202020204" pitchFamily="34" charset="0"/>
              <a:buChar char="•"/>
            </a:pPr>
            <a:r>
              <a:rPr lang="en-US" sz="2400" b="0" dirty="0"/>
              <a:t>Free unlimited cloud storage for photos -- and Amazon </a:t>
            </a:r>
            <a:r>
              <a:rPr lang="en-US" sz="2400" b="0" dirty="0" smtClean="0"/>
              <a:t>content</a:t>
            </a:r>
          </a:p>
          <a:p>
            <a:pPr>
              <a:buFont typeface="Arial" panose="020B0604020202020204" pitchFamily="34" charset="0"/>
              <a:buChar char="•"/>
            </a:pPr>
            <a:r>
              <a:rPr lang="en-US" sz="2400" b="0" dirty="0"/>
              <a:t> Backup automatically, or not at </a:t>
            </a:r>
            <a:r>
              <a:rPr lang="en-US" sz="2400" b="0" dirty="0" smtClean="0"/>
              <a:t>all</a:t>
            </a:r>
          </a:p>
          <a:p>
            <a:pPr>
              <a:buFont typeface="Arial" panose="020B0604020202020204" pitchFamily="34" charset="0"/>
              <a:buChar char="•"/>
            </a:pPr>
            <a:r>
              <a:rPr lang="en-US" sz="2400" b="0" dirty="0" smtClean="0"/>
              <a:t>In October 2014 Amazon </a:t>
            </a:r>
            <a:r>
              <a:rPr lang="en-US" sz="2400" b="0" dirty="0"/>
              <a:t>stated that they took a $170 million </a:t>
            </a:r>
            <a:r>
              <a:rPr lang="en-US" sz="2400" b="0" dirty="0" smtClean="0"/>
              <a:t>hit</a:t>
            </a:r>
          </a:p>
          <a:p>
            <a:pPr>
              <a:buFont typeface="Arial" panose="020B0604020202020204" pitchFamily="34" charset="0"/>
              <a:buChar char="•"/>
            </a:pPr>
            <a:r>
              <a:rPr lang="en-US" sz="2400" b="0" dirty="0" smtClean="0"/>
              <a:t>They had over </a:t>
            </a:r>
            <a:r>
              <a:rPr lang="en-US" sz="2400" b="0" dirty="0"/>
              <a:t>$83 million worth of Fire Phones in inventory</a:t>
            </a:r>
          </a:p>
          <a:p>
            <a:r>
              <a:rPr lang="en-US" dirty="0"/>
              <a:t/>
            </a:r>
            <a:br>
              <a:rPr lang="en-US" dirty="0"/>
            </a:br>
            <a:r>
              <a:rPr lang="en-US" u="sng" dirty="0" smtClean="0"/>
              <a:t>. </a:t>
            </a:r>
          </a:p>
          <a:p>
            <a:endParaRPr lang="en-US" b="0" dirty="0"/>
          </a:p>
          <a:p>
            <a:endParaRPr lang="en-US" dirty="0"/>
          </a:p>
        </p:txBody>
      </p:sp>
    </p:spTree>
    <p:extLst>
      <p:ext uri="{BB962C8B-B14F-4D97-AF65-F5344CB8AC3E}">
        <p14:creationId xmlns:p14="http://schemas.microsoft.com/office/powerpoint/2010/main" val="2611938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Algerian" panose="04020705040A02060702" pitchFamily="82" charset="0"/>
              </a:rPr>
              <a:t>SERVICES FOR GAME DEVELOPERS</a:t>
            </a:r>
            <a:endParaRPr lang="en-US" sz="3600" b="1" dirty="0">
              <a:latin typeface="Algerian" panose="04020705040A02060702" pitchFamily="82" charset="0"/>
            </a:endParaRP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000" b="0" dirty="0"/>
              <a:t>Amazon provides game developers a wide range of tools and services to help them build, distribute, scale, optimize and monetize their games. </a:t>
            </a:r>
            <a:endParaRPr lang="en-US" sz="2000" b="0" dirty="0" smtClean="0"/>
          </a:p>
          <a:p>
            <a:pPr>
              <a:buFont typeface="Arial" panose="020B0604020202020204" pitchFamily="34" charset="0"/>
              <a:buChar char="•"/>
            </a:pPr>
            <a:r>
              <a:rPr lang="en-US" sz="2000" b="0" dirty="0" smtClean="0"/>
              <a:t>The services are designed </a:t>
            </a:r>
            <a:r>
              <a:rPr lang="en-US" sz="2000" b="0" dirty="0"/>
              <a:t>to help developers move more quickly, reach new customers, and sell more content. </a:t>
            </a:r>
            <a:endParaRPr lang="en-US" sz="2000" b="0" dirty="0" smtClean="0"/>
          </a:p>
          <a:p>
            <a:pPr>
              <a:buFont typeface="Arial" panose="020B0604020202020204" pitchFamily="34" charset="0"/>
              <a:buChar char="•"/>
            </a:pPr>
            <a:r>
              <a:rPr lang="en-US" sz="2000" b="0" dirty="0"/>
              <a:t>With In-App Purchasing, you can sell digital content—such as in-game currency, expansion packs, upgrades, and more</a:t>
            </a:r>
            <a:endParaRPr lang="en-US" sz="2000" dirty="0"/>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594711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Algerian" panose="04020705040A02060702" pitchFamily="82" charset="0"/>
              </a:rPr>
              <a:t>Amazon APP STORE </a:t>
            </a:r>
          </a:p>
        </p:txBody>
      </p:sp>
      <p:sp>
        <p:nvSpPr>
          <p:cNvPr id="3" name="Content Placeholder 2"/>
          <p:cNvSpPr>
            <a:spLocks noGrp="1"/>
          </p:cNvSpPr>
          <p:nvPr>
            <p:ph idx="1"/>
          </p:nvPr>
        </p:nvSpPr>
        <p:spPr>
          <a:xfrm>
            <a:off x="685800" y="1143000"/>
            <a:ext cx="7520940" cy="3579849"/>
          </a:xfrm>
        </p:spPr>
        <p:txBody>
          <a:bodyPr>
            <a:noAutofit/>
          </a:bodyPr>
          <a:lstStyle/>
          <a:p>
            <a:pPr marL="457200" indent="-457200">
              <a:buFont typeface="Arial" panose="020B0604020202020204" pitchFamily="34" charset="0"/>
              <a:buChar char="•"/>
            </a:pPr>
            <a:r>
              <a:rPr lang="en-US" sz="2000" b="0" dirty="0" smtClean="0"/>
              <a:t>The </a:t>
            </a:r>
            <a:r>
              <a:rPr lang="en-US" sz="2000" b="0" dirty="0"/>
              <a:t>Amazon </a:t>
            </a:r>
            <a:r>
              <a:rPr lang="en-US" sz="2000" b="0" dirty="0" err="1"/>
              <a:t>Appstore</a:t>
            </a:r>
            <a:r>
              <a:rPr lang="en-US" sz="2000" b="0" dirty="0"/>
              <a:t> allows developers </a:t>
            </a:r>
            <a:r>
              <a:rPr lang="en-US" sz="2000" b="0" dirty="0" smtClean="0"/>
              <a:t>to distribute </a:t>
            </a:r>
            <a:r>
              <a:rPr lang="en-US" sz="2000" b="0" dirty="0"/>
              <a:t>and sell their Android and HTML5 web apps to millions of customers in nearly 200 countries </a:t>
            </a:r>
            <a:r>
              <a:rPr lang="en-US" sz="2000" b="0" dirty="0" smtClean="0"/>
              <a:t>around </a:t>
            </a:r>
            <a:r>
              <a:rPr lang="en-US" sz="2000" b="0" dirty="0"/>
              <a:t>the world</a:t>
            </a:r>
            <a:r>
              <a:rPr lang="en-US" sz="2000" b="0" dirty="0" smtClean="0"/>
              <a:t>.</a:t>
            </a:r>
          </a:p>
          <a:p>
            <a:pPr marL="457200" indent="-457200">
              <a:buFont typeface="Arial" panose="020B0604020202020204" pitchFamily="34" charset="0"/>
              <a:buChar char="•"/>
            </a:pPr>
            <a:r>
              <a:rPr lang="en-US" sz="2000" b="0" dirty="0" smtClean="0"/>
              <a:t> Developers are paid 70% of the list price of app or in-app purchase</a:t>
            </a:r>
          </a:p>
          <a:p>
            <a:pPr marL="457200" indent="-457200">
              <a:buFont typeface="Arial" panose="020B0604020202020204" pitchFamily="34" charset="0"/>
              <a:buChar char="•"/>
            </a:pPr>
            <a:r>
              <a:rPr lang="en-US" sz="2000" b="0" dirty="0" smtClean="0"/>
              <a:t>One of the promotional tool Amazon app store uses is “Free app of the Day”, in which a different free app is offered every day.</a:t>
            </a:r>
            <a:endParaRPr lang="en-US" sz="2000" dirty="0" smtClean="0"/>
          </a:p>
          <a:p>
            <a:pPr marL="457200" indent="-457200">
              <a:buFont typeface="Arial" panose="020B0604020202020204" pitchFamily="34" charset="0"/>
              <a:buChar char="•"/>
            </a:pPr>
            <a:r>
              <a:rPr lang="en-US" sz="2000" b="0" dirty="0" smtClean="0"/>
              <a:t>The app store has a feature known as “Test Drive” which allows users to try an application in their web browser by launching a virtual cop of Android in the Amazons EC2 cloud for 30 </a:t>
            </a:r>
            <a:r>
              <a:rPr lang="en-US" sz="2000" b="0" dirty="0" err="1" smtClean="0"/>
              <a:t>mins</a:t>
            </a:r>
            <a:r>
              <a:rPr lang="en-US" sz="2000" b="0" dirty="0" smtClean="0"/>
              <a:t>.</a:t>
            </a:r>
          </a:p>
        </p:txBody>
      </p:sp>
    </p:spTree>
    <p:extLst>
      <p:ext uri="{BB962C8B-B14F-4D97-AF65-F5344CB8AC3E}">
        <p14:creationId xmlns:p14="http://schemas.microsoft.com/office/powerpoint/2010/main" val="3197631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Algerian" panose="04020705040A02060702" pitchFamily="82" charset="0"/>
              </a:rPr>
              <a:t>Amazon APP STORE </a:t>
            </a:r>
            <a:r>
              <a:rPr lang="en-US" sz="4000" b="1" dirty="0" err="1" smtClean="0">
                <a:latin typeface="Algerian" panose="04020705040A02060702" pitchFamily="82" charset="0"/>
              </a:rPr>
              <a:t>CONT’d</a:t>
            </a:r>
            <a:endParaRPr lang="en-US" sz="4000" b="1" dirty="0">
              <a:latin typeface="Algerian" panose="04020705040A02060702" pitchFamily="82" charset="0"/>
            </a:endParaRPr>
          </a:p>
        </p:txBody>
      </p:sp>
      <p:sp>
        <p:nvSpPr>
          <p:cNvPr id="3" name="Content Placeholder 2"/>
          <p:cNvSpPr>
            <a:spLocks noGrp="1"/>
          </p:cNvSpPr>
          <p:nvPr>
            <p:ph idx="1"/>
          </p:nvPr>
        </p:nvSpPr>
        <p:spPr>
          <a:xfrm>
            <a:off x="822960" y="1066800"/>
            <a:ext cx="7520940" cy="3579849"/>
          </a:xfrm>
        </p:spPr>
        <p:txBody>
          <a:bodyPr>
            <a:noAutofit/>
          </a:bodyPr>
          <a:lstStyle/>
          <a:p>
            <a:pPr>
              <a:buFont typeface="Arial" panose="020B0604020202020204" pitchFamily="34" charset="0"/>
              <a:buChar char="•"/>
            </a:pPr>
            <a:r>
              <a:rPr lang="en-US" sz="2000" b="0" dirty="0" smtClean="0"/>
              <a:t>The Amazon Mobile App SDK provides APIs, tools, and resources to take advantage of these features. APIs such as </a:t>
            </a:r>
            <a:r>
              <a:rPr lang="en-US" sz="2000" b="0" u="sng" dirty="0" smtClean="0">
                <a:hlinkClick r:id="rId2"/>
              </a:rPr>
              <a:t>Amazon In-App Purchasing</a:t>
            </a:r>
            <a:r>
              <a:rPr lang="en-US" sz="2000" b="0" dirty="0" smtClean="0"/>
              <a:t>, </a:t>
            </a:r>
            <a:r>
              <a:rPr lang="en-US" sz="2000" b="0" u="sng" dirty="0" smtClean="0">
                <a:hlinkClick r:id="rId3"/>
              </a:rPr>
              <a:t>Mobile Ads</a:t>
            </a:r>
            <a:r>
              <a:rPr lang="en-US" sz="2000" b="0" dirty="0" smtClean="0"/>
              <a:t>, </a:t>
            </a:r>
            <a:r>
              <a:rPr lang="en-US" sz="2000" b="0" u="sng" dirty="0" smtClean="0">
                <a:hlinkClick r:id="rId4"/>
              </a:rPr>
              <a:t>Mobile Associates</a:t>
            </a:r>
            <a:r>
              <a:rPr lang="en-US" sz="2000" b="0" dirty="0" smtClean="0"/>
              <a:t> and </a:t>
            </a:r>
            <a:r>
              <a:rPr lang="en-US" sz="2000" b="0" u="sng" dirty="0" err="1" smtClean="0">
                <a:hlinkClick r:id="rId5"/>
              </a:rPr>
              <a:t>GameCircle</a:t>
            </a:r>
            <a:r>
              <a:rPr lang="en-US" sz="2000" b="0" dirty="0" smtClean="0"/>
              <a:t> help developers monetize their apps and games and engage their customers.</a:t>
            </a:r>
          </a:p>
          <a:p>
            <a:pPr>
              <a:buFont typeface="Arial" panose="020B0604020202020204" pitchFamily="34" charset="0"/>
              <a:buChar char="•"/>
            </a:pPr>
            <a:r>
              <a:rPr lang="en-US" sz="2000" b="0" dirty="0"/>
              <a:t>The In-App Purchasing (IAP) API makes it easy for you to offer digital content and subscriptions for purchase within your app, such as in-game currency, expansion packs, upgrades, magazine issues, </a:t>
            </a:r>
            <a:r>
              <a:rPr lang="en-US" sz="2000" b="0" dirty="0" smtClean="0"/>
              <a:t>consumables</a:t>
            </a:r>
          </a:p>
          <a:p>
            <a:pPr>
              <a:buFont typeface="Arial" panose="020B0604020202020204" pitchFamily="34" charset="0"/>
              <a:buChar char="•"/>
            </a:pPr>
            <a:r>
              <a:rPr lang="en-US" sz="2000" b="0" dirty="0"/>
              <a:t>The Amazon Mobile Ads API is an in-app display advertising solution to monetize mobile apps and games across platforms, including phones and tablets on Android, iOS, and Fire</a:t>
            </a:r>
            <a:endParaRPr lang="en-US" sz="2000" b="0" dirty="0" smtClean="0"/>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873326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In App Purchasing </a:t>
            </a:r>
            <a:r>
              <a:rPr lang="en-US" b="1" dirty="0" err="1" smtClean="0">
                <a:latin typeface="Algerian" panose="04020705040A02060702" pitchFamily="82" charset="0"/>
              </a:rPr>
              <a:t>api</a:t>
            </a:r>
            <a:r>
              <a:rPr lang="en-US" b="1" dirty="0" smtClean="0">
                <a:latin typeface="Algerian" panose="04020705040A02060702" pitchFamily="82" charset="0"/>
              </a:rPr>
              <a:t> calls</a:t>
            </a:r>
            <a:endParaRPr lang="en-US" b="1" dirty="0">
              <a:latin typeface="Algerian" panose="04020705040A02060702" pitchFamily="82" charset="0"/>
            </a:endParaRPr>
          </a:p>
        </p:txBody>
      </p:sp>
      <p:sp>
        <p:nvSpPr>
          <p:cNvPr id="10" name="Rectangle 5"/>
          <p:cNvSpPr>
            <a:spLocks noGrp="1" noChangeArrowheads="1"/>
          </p:cNvSpPr>
          <p:nvPr>
            <p:ph idx="1"/>
          </p:nvPr>
        </p:nvSpPr>
        <p:spPr bwMode="auto">
          <a:xfrm>
            <a:off x="152400" y="2464155"/>
            <a:ext cx="89916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application</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receiver</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android:name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com.amazon.device.iap.ResponseReceiver</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intent-filter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action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android:name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com.amazon.inapp.purchasing.NOTIFY</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android:permission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com.amazon.inapp.purchasing.Permission.NOTIFY</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intent-filter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receiver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application</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400" b="0" i="0" u="none" strike="noStrike" cap="none" normalizeH="0" baseline="0" dirty="0" smtClean="0">
              <a:ln>
                <a:noFill/>
              </a:ln>
              <a:solidFill>
                <a:schemeClr val="tx1"/>
              </a:solidFill>
              <a:effectLst/>
            </a:endParaRPr>
          </a:p>
        </p:txBody>
      </p:sp>
      <p:sp>
        <p:nvSpPr>
          <p:cNvPr id="11" name="TextBox 10"/>
          <p:cNvSpPr txBox="1"/>
          <p:nvPr/>
        </p:nvSpPr>
        <p:spPr>
          <a:xfrm>
            <a:off x="122104" y="914400"/>
            <a:ext cx="8915400" cy="1323439"/>
          </a:xfrm>
          <a:prstGeom prst="rect">
            <a:avLst/>
          </a:prstGeom>
          <a:noFill/>
        </p:spPr>
        <p:txBody>
          <a:bodyPr wrap="square" rtlCol="0">
            <a:spAutoFit/>
          </a:bodyPr>
          <a:lstStyle/>
          <a:p>
            <a:r>
              <a:rPr lang="en-US" sz="1600" b="1" dirty="0" err="1"/>
              <a:t>ResponseReceiver</a:t>
            </a:r>
            <a:endParaRPr lang="en-US" sz="1600" b="1" dirty="0"/>
          </a:p>
          <a:p>
            <a:endParaRPr lang="en-US" sz="800" dirty="0"/>
          </a:p>
          <a:p>
            <a:r>
              <a:rPr lang="en-US" sz="1400" dirty="0"/>
              <a:t>In-App Purchasing API performs all of its activities in an asynchronous manner. Your app needs to receive broadcast intents from the </a:t>
            </a:r>
            <a:r>
              <a:rPr lang="en-US" sz="1400" dirty="0" err="1"/>
              <a:t>the</a:t>
            </a:r>
            <a:r>
              <a:rPr lang="en-US" sz="1400" dirty="0"/>
              <a:t> Amazon </a:t>
            </a:r>
            <a:r>
              <a:rPr lang="en-US" sz="1400" dirty="0" err="1"/>
              <a:t>Appstore</a:t>
            </a:r>
            <a:r>
              <a:rPr lang="en-US" sz="1400" dirty="0"/>
              <a:t> via the </a:t>
            </a:r>
            <a:r>
              <a:rPr lang="en-US" sz="1400" dirty="0" err="1"/>
              <a:t>ResponseReceiver</a:t>
            </a:r>
            <a:r>
              <a:rPr lang="en-US" sz="1400" dirty="0"/>
              <a:t> class. This class is never used directly in your app, but for your app to receive intents, you must add an entry for the </a:t>
            </a:r>
            <a:r>
              <a:rPr lang="en-US" sz="1400" dirty="0" err="1"/>
              <a:t>ResponseReceiver</a:t>
            </a:r>
            <a:r>
              <a:rPr lang="en-US" sz="1400" dirty="0"/>
              <a:t> to your AndroidManifest.xml file. The following code snippet shows how to add a </a:t>
            </a:r>
            <a:r>
              <a:rPr lang="en-US" sz="1400" dirty="0" err="1"/>
              <a:t>ResponseReceiver</a:t>
            </a:r>
            <a:r>
              <a:rPr lang="en-US" sz="1400" dirty="0"/>
              <a:t> to the AndroidManifest.xml file for IAP v2.0:</a:t>
            </a:r>
          </a:p>
        </p:txBody>
      </p:sp>
    </p:spTree>
    <p:extLst>
      <p:ext uri="{BB962C8B-B14F-4D97-AF65-F5344CB8AC3E}">
        <p14:creationId xmlns:p14="http://schemas.microsoft.com/office/powerpoint/2010/main" val="3085739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AMAZON PRIME AIR</a:t>
            </a:r>
          </a:p>
        </p:txBody>
      </p:sp>
      <p:sp>
        <p:nvSpPr>
          <p:cNvPr id="3" name="Content Placeholder 2"/>
          <p:cNvSpPr>
            <a:spLocks noGrp="1"/>
          </p:cNvSpPr>
          <p:nvPr>
            <p:ph idx="1"/>
          </p:nvPr>
        </p:nvSpPr>
        <p:spPr/>
        <p:txBody>
          <a:bodyPr>
            <a:normAutofit fontScale="92500" lnSpcReduction="20000"/>
          </a:bodyPr>
          <a:lstStyle/>
          <a:p>
            <a:pPr marL="438912" lvl="0" indent="-320040">
              <a:spcBef>
                <a:spcPts val="0"/>
              </a:spcBef>
              <a:buClr>
                <a:srgbClr val="F0AD00"/>
              </a:buClr>
              <a:buSzPct val="80000"/>
              <a:buFont typeface="Wingdings 2"/>
              <a:buChar char=""/>
            </a:pPr>
            <a:r>
              <a:rPr lang="en-US" sz="2800" b="0" dirty="0">
                <a:solidFill>
                  <a:prstClr val="black"/>
                </a:solidFill>
                <a:latin typeface="Corbel"/>
              </a:rPr>
              <a:t>A future delivery system from Amazon designed to safely get packages into customers’ hands in 30 </a:t>
            </a:r>
            <a:r>
              <a:rPr lang="en-US" sz="2800" b="0" dirty="0" err="1">
                <a:solidFill>
                  <a:prstClr val="black"/>
                </a:solidFill>
                <a:latin typeface="Corbel"/>
              </a:rPr>
              <a:t>mins</a:t>
            </a:r>
            <a:r>
              <a:rPr lang="en-US" sz="2800" b="0" dirty="0">
                <a:solidFill>
                  <a:prstClr val="black"/>
                </a:solidFill>
                <a:latin typeface="Corbel"/>
              </a:rPr>
              <a:t> or less via drones</a:t>
            </a:r>
          </a:p>
          <a:p>
            <a:pPr marL="438912" lvl="0" indent="-320040">
              <a:spcBef>
                <a:spcPts val="0"/>
              </a:spcBef>
              <a:buClr>
                <a:srgbClr val="F0AD00"/>
              </a:buClr>
              <a:buSzPct val="80000"/>
              <a:buFont typeface="Wingdings 2"/>
              <a:buChar char=""/>
            </a:pPr>
            <a:r>
              <a:rPr lang="en-US" sz="2800" b="0" dirty="0">
                <a:solidFill>
                  <a:prstClr val="black"/>
                </a:solidFill>
                <a:latin typeface="Corbel"/>
              </a:rPr>
              <a:t>Prime Air vehicles will be as normal as seeing mail trucks on the road.</a:t>
            </a:r>
          </a:p>
          <a:p>
            <a:pPr marL="438912" lvl="0" indent="-320040">
              <a:spcBef>
                <a:spcPts val="0"/>
              </a:spcBef>
              <a:buClr>
                <a:srgbClr val="F0AD00"/>
              </a:buClr>
              <a:buSzPct val="80000"/>
              <a:buFont typeface="Wingdings 2"/>
              <a:buChar char=""/>
            </a:pPr>
            <a:r>
              <a:rPr lang="en-US" sz="2800" b="0" dirty="0">
                <a:solidFill>
                  <a:prstClr val="black"/>
                </a:solidFill>
                <a:latin typeface="Corbel"/>
              </a:rPr>
              <a:t>Prime Air service will be deployed when Amazon has the regulatory support needed to realize there vision.</a:t>
            </a:r>
          </a:p>
          <a:p>
            <a:pPr marL="438912" lvl="0" indent="-320040">
              <a:spcBef>
                <a:spcPts val="0"/>
              </a:spcBef>
              <a:buClr>
                <a:srgbClr val="F0AD00"/>
              </a:buClr>
              <a:buSzPct val="80000"/>
              <a:buFont typeface="Wingdings 2"/>
              <a:buChar char=""/>
            </a:pPr>
            <a:r>
              <a:rPr lang="en-US" sz="2800" b="0" dirty="0">
                <a:solidFill>
                  <a:prstClr val="black"/>
                </a:solidFill>
                <a:latin typeface="Corbel"/>
              </a:rPr>
              <a:t>Safety a top priority and vehicles will be built with multiple safety mechanisms </a:t>
            </a:r>
          </a:p>
          <a:p>
            <a:endParaRPr lang="en-US" dirty="0"/>
          </a:p>
        </p:txBody>
      </p:sp>
    </p:spTree>
    <p:extLst>
      <p:ext uri="{BB962C8B-B14F-4D97-AF65-F5344CB8AC3E}">
        <p14:creationId xmlns:p14="http://schemas.microsoft.com/office/powerpoint/2010/main" val="3134741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lgerian" panose="04020705040A02060702" pitchFamily="82" charset="0"/>
              </a:rPr>
              <a:t>OVERVIEW</a:t>
            </a:r>
            <a:endParaRPr lang="en-US" sz="4000" dirty="0">
              <a:latin typeface="Algerian" panose="04020705040A02060702" pitchFamily="82" charset="0"/>
            </a:endParaRPr>
          </a:p>
        </p:txBody>
      </p:sp>
      <p:sp>
        <p:nvSpPr>
          <p:cNvPr id="3" name="Content Placeholder 2"/>
          <p:cNvSpPr>
            <a:spLocks noGrp="1"/>
          </p:cNvSpPr>
          <p:nvPr>
            <p:ph idx="1"/>
          </p:nvPr>
        </p:nvSpPr>
        <p:spPr>
          <a:xfrm>
            <a:off x="838200" y="1100628"/>
            <a:ext cx="7505700" cy="5376372"/>
          </a:xfrm>
        </p:spPr>
        <p:txBody>
          <a:bodyPr>
            <a:noAutofit/>
          </a:bodyPr>
          <a:lstStyle/>
          <a:p>
            <a:pPr>
              <a:buFont typeface="Arial" panose="020B0604020202020204" pitchFamily="34" charset="0"/>
              <a:buChar char="•"/>
            </a:pPr>
            <a:r>
              <a:rPr lang="en-US" sz="2000" b="0" dirty="0" smtClean="0"/>
              <a:t> Amazon </a:t>
            </a:r>
            <a:r>
              <a:rPr lang="en-US" sz="2000" b="0" dirty="0"/>
              <a:t>retailer is an American electronic commerce company with headquarters in Seattle, Washington. </a:t>
            </a:r>
            <a:endParaRPr lang="en-US" sz="2000" b="0" dirty="0" smtClean="0"/>
          </a:p>
          <a:p>
            <a:pPr>
              <a:buFont typeface="Arial" panose="020B0604020202020204" pitchFamily="34" charset="0"/>
              <a:buChar char="•"/>
            </a:pPr>
            <a:r>
              <a:rPr lang="en-US" sz="2000" b="0" dirty="0" smtClean="0"/>
              <a:t>It </a:t>
            </a:r>
            <a:r>
              <a:rPr lang="en-US" sz="2000" b="0" dirty="0"/>
              <a:t>is the largest Internet-based retailer in the United States</a:t>
            </a:r>
            <a:r>
              <a:rPr lang="en-US" sz="2000" b="0" dirty="0" smtClean="0"/>
              <a:t>.</a:t>
            </a:r>
          </a:p>
          <a:p>
            <a:pPr>
              <a:buFont typeface="Arial" panose="020B0604020202020204" pitchFamily="34" charset="0"/>
              <a:buChar char="•"/>
            </a:pPr>
            <a:r>
              <a:rPr lang="en-US" sz="2000" b="0" dirty="0" smtClean="0"/>
              <a:t> </a:t>
            </a:r>
            <a:r>
              <a:rPr lang="en-US" sz="2000" b="0" dirty="0"/>
              <a:t>It started as an online bookstore, but soon broaden its horizons, selling DVDs, VHSs, CDs, video and MP3 downloads/streaming, software, video games, electronics, apparel, furniture, food, toys, and jewelry</a:t>
            </a:r>
            <a:r>
              <a:rPr lang="en-US" sz="2000" b="0" dirty="0" smtClean="0"/>
              <a:t>.</a:t>
            </a:r>
          </a:p>
          <a:p>
            <a:pPr>
              <a:buFont typeface="Arial" panose="020B0604020202020204" pitchFamily="34" charset="0"/>
              <a:buChar char="•"/>
            </a:pPr>
            <a:r>
              <a:rPr lang="en-US" sz="2000" b="0" dirty="0"/>
              <a:t>Amazon retailer is a major provider of cloud computing services. They also sell certain low end products like USB cables under its in house brand Amazon Basics. </a:t>
            </a:r>
            <a:endParaRPr lang="en-US" sz="2000" dirty="0"/>
          </a:p>
          <a:p>
            <a:pPr>
              <a:buFont typeface="Arial" panose="020B0604020202020204" pitchFamily="34" charset="0"/>
              <a:buChar char="•"/>
            </a:pPr>
            <a:endParaRPr lang="en-US" sz="2000" b="0" dirty="0"/>
          </a:p>
        </p:txBody>
      </p:sp>
    </p:spTree>
    <p:extLst>
      <p:ext uri="{BB962C8B-B14F-4D97-AF65-F5344CB8AC3E}">
        <p14:creationId xmlns:p14="http://schemas.microsoft.com/office/powerpoint/2010/main" val="1254638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AMAZON PRIME AIR</a:t>
            </a:r>
          </a:p>
        </p:txBody>
      </p:sp>
      <p:pic>
        <p:nvPicPr>
          <p:cNvPr id="4" name="Content Placeholder 3"/>
          <p:cNvPicPr>
            <a:picLocks noGrp="1" noChangeAspect="1"/>
          </p:cNvPicPr>
          <p:nvPr>
            <p:ph idx="1"/>
          </p:nvPr>
        </p:nvPicPr>
        <p:blipFill>
          <a:blip r:embed="rId2"/>
          <a:srcRect l="3524" r="3524"/>
          <a:stretch>
            <a:fillRect/>
          </a:stretch>
        </p:blipFill>
        <p:spPr>
          <a:xfrm>
            <a:off x="0" y="1600200"/>
            <a:ext cx="9144000" cy="5105400"/>
          </a:xfrm>
        </p:spPr>
      </p:pic>
      <p:sp>
        <p:nvSpPr>
          <p:cNvPr id="3" name="TextBox 2"/>
          <p:cNvSpPr txBox="1"/>
          <p:nvPr/>
        </p:nvSpPr>
        <p:spPr>
          <a:xfrm>
            <a:off x="2895600" y="838200"/>
            <a:ext cx="3429000" cy="369332"/>
          </a:xfrm>
          <a:prstGeom prst="rect">
            <a:avLst/>
          </a:prstGeom>
          <a:noFill/>
        </p:spPr>
        <p:txBody>
          <a:bodyPr wrap="square" rtlCol="0">
            <a:spAutoFit/>
          </a:bodyPr>
          <a:lstStyle/>
          <a:p>
            <a:pPr algn="ctr"/>
            <a:r>
              <a:rPr lang="en-US" b="1" dirty="0" smtClean="0"/>
              <a:t>EARLY PROTOTYPE</a:t>
            </a:r>
            <a:endParaRPr lang="en-US" b="1" dirty="0"/>
          </a:p>
        </p:txBody>
      </p:sp>
    </p:spTree>
    <p:extLst>
      <p:ext uri="{BB962C8B-B14F-4D97-AF65-F5344CB8AC3E}">
        <p14:creationId xmlns:p14="http://schemas.microsoft.com/office/powerpoint/2010/main" val="157176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ei.marketwatch.com/Multimedia/2015/02/09/Photos/ZH/MW-DF179_fav_re_20150209162642_ZH.jpg?uuid=64d1cac0-b0a2-11e4-9a70-9df3cbfb4d26"/>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499764" cy="5579917"/>
          </a:xfrm>
          <a:prstGeom prst="rect">
            <a:avLst/>
          </a:prstGeom>
          <a:noFill/>
          <a:ln>
            <a:noFill/>
          </a:ln>
        </p:spPr>
      </p:pic>
      <p:sp>
        <p:nvSpPr>
          <p:cNvPr id="3" name="Rectangle 2"/>
          <p:cNvSpPr/>
          <p:nvPr/>
        </p:nvSpPr>
        <p:spPr>
          <a:xfrm>
            <a:off x="187036" y="220579"/>
            <a:ext cx="11835246" cy="369332"/>
          </a:xfrm>
          <a:prstGeom prst="rect">
            <a:avLst/>
          </a:prstGeom>
        </p:spPr>
        <p:txBody>
          <a:bodyPr wrap="square">
            <a:spAutoFit/>
          </a:bodyPr>
          <a:lstStyle/>
          <a:p>
            <a:pPr fontAlgn="base"/>
            <a:r>
              <a:rPr lang="en-US" b="1" i="0" dirty="0" smtClean="0">
                <a:solidFill>
                  <a:srgbClr val="35383D"/>
                </a:solidFill>
                <a:effectLst/>
                <a:latin typeface="Algerian" panose="04020705040A02060702" pitchFamily="82" charset="0"/>
              </a:rPr>
              <a:t>                Amazon tops Wal-Mart as favorite consumer retailer</a:t>
            </a:r>
            <a:endParaRPr lang="en-US" b="1" i="0" dirty="0">
              <a:solidFill>
                <a:srgbClr val="35383D"/>
              </a:solidFill>
              <a:effectLst/>
              <a:latin typeface="Algerian" panose="04020705040A02060702" pitchFamily="82" charset="0"/>
            </a:endParaRPr>
          </a:p>
        </p:txBody>
      </p:sp>
    </p:spTree>
    <p:extLst>
      <p:ext uri="{BB962C8B-B14F-4D97-AF65-F5344CB8AC3E}">
        <p14:creationId xmlns:p14="http://schemas.microsoft.com/office/powerpoint/2010/main" val="206502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Algerian" panose="04020705040A02060702" pitchFamily="82" charset="0"/>
              </a:rPr>
              <a:t>History of </a:t>
            </a:r>
            <a:r>
              <a:rPr lang="en-US" sz="4000" dirty="0" smtClean="0">
                <a:latin typeface="Algerian" panose="04020705040A02060702" pitchFamily="82" charset="0"/>
              </a:rPr>
              <a:t>amazon</a:t>
            </a:r>
            <a:endParaRPr lang="en-US" sz="4000" dirty="0"/>
          </a:p>
        </p:txBody>
      </p:sp>
      <p:sp>
        <p:nvSpPr>
          <p:cNvPr id="3" name="Content Placeholder 2"/>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en-US" sz="2600" b="0" dirty="0" smtClean="0"/>
              <a:t>Amazon.com was founded by </a:t>
            </a:r>
            <a:r>
              <a:rPr lang="en-US" sz="2600" b="0" dirty="0"/>
              <a:t>Jeff Bezos</a:t>
            </a:r>
            <a:endParaRPr lang="en-US" sz="2600" b="0" dirty="0" smtClean="0"/>
          </a:p>
          <a:p>
            <a:pPr marL="457200" indent="-457200">
              <a:buFont typeface="Arial" panose="020B0604020202020204" pitchFamily="34" charset="0"/>
              <a:buChar char="•"/>
            </a:pPr>
            <a:r>
              <a:rPr lang="en-US" sz="2600" b="0" dirty="0" smtClean="0"/>
              <a:t>Bezos </a:t>
            </a:r>
            <a:r>
              <a:rPr lang="en-US" sz="2600" b="0" dirty="0"/>
              <a:t>left his employment as vice-president of D. E. Shaw &amp; Co., a Wall Street firm, and moved to Seattle. He began to work on a business plan for what would eventually become Amazon.com</a:t>
            </a:r>
            <a:r>
              <a:rPr lang="en-US" sz="2600" b="0" dirty="0" smtClean="0"/>
              <a:t>.</a:t>
            </a:r>
            <a:r>
              <a:rPr lang="en-US" sz="2600" b="0" dirty="0"/>
              <a:t> </a:t>
            </a:r>
            <a:endParaRPr lang="en-US" sz="2600" b="0" dirty="0" smtClean="0"/>
          </a:p>
          <a:p>
            <a:pPr marL="457200" indent="-457200">
              <a:buFont typeface="Arial" panose="020B0604020202020204" pitchFamily="34" charset="0"/>
              <a:buChar char="•"/>
            </a:pPr>
            <a:r>
              <a:rPr lang="en-US" sz="2600" b="0" dirty="0" smtClean="0"/>
              <a:t>This move was spurred </a:t>
            </a:r>
            <a:r>
              <a:rPr lang="en-US" sz="2600" b="0" dirty="0"/>
              <a:t>by what Bezos called his "regret minimization framework" </a:t>
            </a:r>
          </a:p>
          <a:p>
            <a:pPr marL="457200" indent="-457200">
              <a:buFont typeface="Arial" panose="020B0604020202020204" pitchFamily="34" charset="0"/>
              <a:buChar char="•"/>
            </a:pPr>
            <a:r>
              <a:rPr lang="en-US" sz="2600" b="0" dirty="0" smtClean="0"/>
              <a:t>Which </a:t>
            </a:r>
            <a:r>
              <a:rPr lang="en-US" sz="2600" b="0" dirty="0"/>
              <a:t>described his efforts to fend off any regrets for not participating sooner in the Internet business boom during that time. </a:t>
            </a:r>
            <a:endParaRPr lang="en-US" sz="2600" b="0" dirty="0" smtClean="0"/>
          </a:p>
          <a:p>
            <a:pPr marL="457200" indent="-457200">
              <a:buFont typeface="Arial" panose="020B0604020202020204" pitchFamily="34" charset="0"/>
              <a:buChar char="•"/>
            </a:pPr>
            <a:r>
              <a:rPr lang="en-US" sz="2600" b="0" dirty="0" smtClean="0"/>
              <a:t>In 1994  </a:t>
            </a:r>
            <a:r>
              <a:rPr lang="en-US" sz="2800" b="0" dirty="0" smtClean="0">
                <a:solidFill>
                  <a:srgbClr val="000000"/>
                </a:solidFill>
              </a:rPr>
              <a:t>Bezos </a:t>
            </a:r>
            <a:r>
              <a:rPr lang="en-US" sz="2800" b="0" dirty="0">
                <a:solidFill>
                  <a:srgbClr val="000000"/>
                </a:solidFill>
              </a:rPr>
              <a:t>incorporated the company as "</a:t>
            </a:r>
            <a:r>
              <a:rPr lang="en-US" sz="2800" b="0" dirty="0" err="1">
                <a:solidFill>
                  <a:srgbClr val="000000"/>
                </a:solidFill>
              </a:rPr>
              <a:t>Cadabra</a:t>
            </a:r>
            <a:r>
              <a:rPr lang="en-US" sz="2800" b="0" dirty="0">
                <a:solidFill>
                  <a:srgbClr val="000000"/>
                </a:solidFill>
              </a:rPr>
              <a:t>" </a:t>
            </a:r>
            <a:r>
              <a:rPr lang="en-US" sz="2600" b="0" dirty="0" smtClean="0"/>
              <a:t>he later changed the name to Amazon. In 1995 it went online as Amazon.com</a:t>
            </a:r>
          </a:p>
          <a:p>
            <a:pPr marL="0" indent="0"/>
            <a:endParaRPr lang="en-US" sz="2600" b="0" dirty="0" smtClean="0"/>
          </a:p>
          <a:p>
            <a:pPr marL="457200" indent="-457200">
              <a:buFont typeface="Arial" panose="020B0604020202020204" pitchFamily="34" charset="0"/>
              <a:buChar char="•"/>
            </a:pPr>
            <a:endParaRPr lang="en-US" sz="2600" dirty="0"/>
          </a:p>
          <a:p>
            <a:endParaRPr lang="en-US" sz="3200" b="0" dirty="0"/>
          </a:p>
          <a:p>
            <a:endParaRPr lang="en-US" dirty="0"/>
          </a:p>
        </p:txBody>
      </p:sp>
    </p:spTree>
    <p:extLst>
      <p:ext uri="{BB962C8B-B14F-4D97-AF65-F5344CB8AC3E}">
        <p14:creationId xmlns:p14="http://schemas.microsoft.com/office/powerpoint/2010/main" val="1938636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latin typeface="Algerian" panose="04020705040A02060702" pitchFamily="82" charset="0"/>
              </a:rPr>
              <a:t>History of </a:t>
            </a:r>
            <a:r>
              <a:rPr lang="en-US" sz="4000" dirty="0" smtClean="0">
                <a:solidFill>
                  <a:srgbClr val="000000"/>
                </a:solidFill>
                <a:latin typeface="Algerian" panose="04020705040A02060702" pitchFamily="82" charset="0"/>
              </a:rPr>
              <a:t>amazon cont’d</a:t>
            </a:r>
            <a:endParaRPr lang="en-US" dirty="0"/>
          </a:p>
        </p:txBody>
      </p:sp>
      <p:sp>
        <p:nvSpPr>
          <p:cNvPr id="3" name="Content Placeholder 2"/>
          <p:cNvSpPr>
            <a:spLocks noGrp="1"/>
          </p:cNvSpPr>
          <p:nvPr>
            <p:ph idx="1"/>
          </p:nvPr>
        </p:nvSpPr>
        <p:spPr>
          <a:xfrm>
            <a:off x="822960" y="1100628"/>
            <a:ext cx="7520940" cy="5223972"/>
          </a:xfrm>
        </p:spPr>
        <p:txBody>
          <a:bodyPr>
            <a:normAutofit/>
          </a:bodyPr>
          <a:lstStyle/>
          <a:p>
            <a:pPr marL="457200" lvl="0" indent="-457200">
              <a:buFont typeface="Arial" panose="020B0604020202020204" pitchFamily="34" charset="0"/>
              <a:buChar char="•"/>
            </a:pPr>
            <a:r>
              <a:rPr lang="en-US" sz="2000" b="0" dirty="0" smtClean="0">
                <a:solidFill>
                  <a:srgbClr val="000000"/>
                </a:solidFill>
              </a:rPr>
              <a:t>Bezos </a:t>
            </a:r>
            <a:r>
              <a:rPr lang="en-US" sz="2000" b="0" dirty="0">
                <a:solidFill>
                  <a:srgbClr val="000000"/>
                </a:solidFill>
              </a:rPr>
              <a:t>changed the name </a:t>
            </a:r>
            <a:r>
              <a:rPr lang="en-US" sz="2000" b="0" dirty="0" err="1" smtClean="0">
                <a:solidFill>
                  <a:srgbClr val="000000"/>
                </a:solidFill>
              </a:rPr>
              <a:t>cadabra</a:t>
            </a:r>
            <a:r>
              <a:rPr lang="en-US" sz="2000" b="0" dirty="0" smtClean="0">
                <a:solidFill>
                  <a:srgbClr val="000000"/>
                </a:solidFill>
              </a:rPr>
              <a:t> </a:t>
            </a:r>
            <a:r>
              <a:rPr lang="en-US" sz="2000" b="0" dirty="0">
                <a:solidFill>
                  <a:srgbClr val="000000"/>
                </a:solidFill>
              </a:rPr>
              <a:t>to </a:t>
            </a:r>
            <a:r>
              <a:rPr lang="en-US" sz="2000" b="0" dirty="0" smtClean="0">
                <a:solidFill>
                  <a:srgbClr val="000000"/>
                </a:solidFill>
              </a:rPr>
              <a:t>amazon </a:t>
            </a:r>
            <a:r>
              <a:rPr lang="en-US" sz="2000" b="0" dirty="0">
                <a:solidFill>
                  <a:srgbClr val="000000"/>
                </a:solidFill>
              </a:rPr>
              <a:t>because it sounded too much like cadaver. </a:t>
            </a:r>
            <a:endParaRPr lang="en-US" sz="2000" b="0" dirty="0" smtClean="0">
              <a:solidFill>
                <a:srgbClr val="000000"/>
              </a:solidFill>
            </a:endParaRPr>
          </a:p>
          <a:p>
            <a:pPr marL="457200" lvl="0" indent="-457200">
              <a:buFont typeface="Arial" panose="020B0604020202020204" pitchFamily="34" charset="0"/>
              <a:buChar char="•"/>
            </a:pPr>
            <a:r>
              <a:rPr lang="en-US" sz="2000" b="0" dirty="0" smtClean="0">
                <a:solidFill>
                  <a:srgbClr val="000000"/>
                </a:solidFill>
              </a:rPr>
              <a:t>Additionally</a:t>
            </a:r>
            <a:r>
              <a:rPr lang="en-US" sz="2000" b="0" dirty="0">
                <a:solidFill>
                  <a:srgbClr val="000000"/>
                </a:solidFill>
              </a:rPr>
              <a:t>, a name beginning with "A" was preferential due to the probability it would occur at the top of any list that was alphabetized</a:t>
            </a:r>
            <a:r>
              <a:rPr lang="en-US" sz="2000" b="0" dirty="0" smtClean="0">
                <a:solidFill>
                  <a:srgbClr val="000000"/>
                </a:solidFill>
              </a:rPr>
              <a:t>.</a:t>
            </a:r>
          </a:p>
          <a:p>
            <a:pPr marL="457200" lvl="0" indent="-457200">
              <a:buFont typeface="Arial" panose="020B0604020202020204" pitchFamily="34" charset="0"/>
              <a:buChar char="•"/>
            </a:pPr>
            <a:r>
              <a:rPr lang="en-US" sz="2000" b="0" dirty="0"/>
              <a:t>Bezos selected the name Amazon by looking through the dictionary, and settled on "Amazon" because it was a place that was "exotic and different" just as he planned for his store to </a:t>
            </a:r>
            <a:r>
              <a:rPr lang="en-US" sz="2000" b="0" dirty="0" smtClean="0"/>
              <a:t>be</a:t>
            </a:r>
          </a:p>
          <a:p>
            <a:pPr marL="457200" lvl="0" indent="-457200">
              <a:buFont typeface="Arial" panose="020B0604020202020204" pitchFamily="34" charset="0"/>
              <a:buChar char="•"/>
            </a:pPr>
            <a:r>
              <a:rPr lang="en-US" sz="2000" b="0" dirty="0"/>
              <a:t>the Amazon river, he noted was by far the "biggest" river in the world (according to drainage, not length), and he planned to make his store the biggest in the world</a:t>
            </a:r>
            <a:endParaRPr lang="en-US" sz="2000" b="0" dirty="0">
              <a:solidFill>
                <a:srgbClr val="000000"/>
              </a:solidFill>
            </a:endParaRPr>
          </a:p>
          <a:p>
            <a:endParaRPr lang="en-US" dirty="0" smtClean="0"/>
          </a:p>
          <a:p>
            <a:endParaRPr lang="en-US" dirty="0"/>
          </a:p>
          <a:p>
            <a:endParaRPr lang="en-US" dirty="0"/>
          </a:p>
        </p:txBody>
      </p:sp>
    </p:spTree>
    <p:extLst>
      <p:ext uri="{BB962C8B-B14F-4D97-AF65-F5344CB8AC3E}">
        <p14:creationId xmlns:p14="http://schemas.microsoft.com/office/powerpoint/2010/main" val="3080735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Algerian" panose="04020705040A02060702" pitchFamily="82" charset="0"/>
              </a:rPr>
              <a:t>Amazon WEB SERVICES</a:t>
            </a:r>
            <a:endParaRPr lang="en-US" sz="40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3200" b="0" dirty="0"/>
              <a:t>Amazon Web Services provides Amazon’s developer customers with access to in-the-cloud infrastructure services based on Amazon’s own back-end technology platform, which developers can use to enable virtually any type of business.</a:t>
            </a:r>
            <a:endParaRPr lang="en-US" sz="3200" dirty="0"/>
          </a:p>
        </p:txBody>
      </p:sp>
    </p:spTree>
    <p:extLst>
      <p:ext uri="{BB962C8B-B14F-4D97-AF65-F5344CB8AC3E}">
        <p14:creationId xmlns:p14="http://schemas.microsoft.com/office/powerpoint/2010/main" val="332519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Algerian" panose="04020705040A02060702" pitchFamily="82" charset="0"/>
              </a:rPr>
              <a:t>History of </a:t>
            </a:r>
            <a:r>
              <a:rPr lang="en-US" sz="4000" dirty="0" smtClean="0">
                <a:latin typeface="Algerian" panose="04020705040A02060702" pitchFamily="82" charset="0"/>
              </a:rPr>
              <a:t>API</a:t>
            </a:r>
            <a:endParaRPr lang="en-US" sz="4000" dirty="0">
              <a:latin typeface="Algerian" panose="04020705040A02060702" pitchFamily="82" charset="0"/>
            </a:endParaRPr>
          </a:p>
        </p:txBody>
      </p:sp>
      <p:sp>
        <p:nvSpPr>
          <p:cNvPr id="3" name="Content Placeholder 2"/>
          <p:cNvSpPr>
            <a:spLocks noGrp="1"/>
          </p:cNvSpPr>
          <p:nvPr>
            <p:ph idx="1"/>
          </p:nvPr>
        </p:nvSpPr>
        <p:spPr>
          <a:xfrm>
            <a:off x="228600" y="1100628"/>
            <a:ext cx="8115300" cy="3776172"/>
          </a:xfrm>
        </p:spPr>
        <p:txBody>
          <a:bodyPr>
            <a:noAutofit/>
          </a:bodyPr>
          <a:lstStyle/>
          <a:p>
            <a:r>
              <a:rPr lang="en-US" sz="3000" b="0" i="1" dirty="0"/>
              <a:t>The concept of an API pre-dates even the advent of personal computing, let alone the Web, by a very long time! The principal of a well documented set of publicly addressable "entry points" that allow an application to interact with another system has been an essential part of software development since the earliest days of utility data processing</a:t>
            </a:r>
            <a:endParaRPr lang="en-US" sz="3000" dirty="0"/>
          </a:p>
        </p:txBody>
      </p:sp>
    </p:spTree>
    <p:extLst>
      <p:ext uri="{BB962C8B-B14F-4D97-AF65-F5344CB8AC3E}">
        <p14:creationId xmlns:p14="http://schemas.microsoft.com/office/powerpoint/2010/main" val="2624885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ctr"/>
            <a:r>
              <a:rPr lang="en-US" sz="4000" b="1" dirty="0">
                <a:latin typeface="Algerian" panose="04020705040A02060702" pitchFamily="82" charset="0"/>
              </a:rPr>
              <a:t>Product Advertising API</a:t>
            </a:r>
          </a:p>
        </p:txBody>
      </p:sp>
      <p:sp>
        <p:nvSpPr>
          <p:cNvPr id="3" name="Content Placeholder 2"/>
          <p:cNvSpPr>
            <a:spLocks noGrp="1"/>
          </p:cNvSpPr>
          <p:nvPr>
            <p:ph idx="1"/>
          </p:nvPr>
        </p:nvSpPr>
        <p:spPr/>
        <p:txBody>
          <a:bodyPr>
            <a:noAutofit/>
          </a:bodyPr>
          <a:lstStyle/>
          <a:p>
            <a:pPr marL="457200" indent="-457200">
              <a:buFont typeface="Arial" panose="020B0604020202020204" pitchFamily="34" charset="0"/>
              <a:buChar char="•"/>
            </a:pPr>
            <a:r>
              <a:rPr lang="en-US" sz="2000" b="0" dirty="0" smtClean="0">
                <a:solidFill>
                  <a:srgbClr val="000000"/>
                </a:solidFill>
              </a:rPr>
              <a:t>Provides </a:t>
            </a:r>
            <a:r>
              <a:rPr lang="en-US" sz="2000" b="0" dirty="0">
                <a:solidFill>
                  <a:srgbClr val="000000"/>
                </a:solidFill>
              </a:rPr>
              <a:t>programmatic access to Amazon’s product selection and discovery </a:t>
            </a:r>
            <a:r>
              <a:rPr lang="en-US" sz="2000" b="0" dirty="0" smtClean="0">
                <a:solidFill>
                  <a:srgbClr val="000000"/>
                </a:solidFill>
              </a:rPr>
              <a:t>functionality</a:t>
            </a:r>
          </a:p>
          <a:p>
            <a:pPr marL="457200" indent="-457200">
              <a:buFont typeface="Arial" panose="020B0604020202020204" pitchFamily="34" charset="0"/>
              <a:buChar char="•"/>
            </a:pPr>
            <a:r>
              <a:rPr lang="en-US" sz="2000" b="0" dirty="0" smtClean="0">
                <a:solidFill>
                  <a:srgbClr val="000000"/>
                </a:solidFill>
              </a:rPr>
              <a:t>Developers </a:t>
            </a:r>
            <a:r>
              <a:rPr lang="en-US" sz="2000" b="0" dirty="0">
                <a:solidFill>
                  <a:srgbClr val="000000"/>
                </a:solidFill>
              </a:rPr>
              <a:t>can advertise Amazon products to monetize </a:t>
            </a:r>
            <a:r>
              <a:rPr lang="en-US" sz="2000" b="0" dirty="0" smtClean="0">
                <a:solidFill>
                  <a:srgbClr val="000000"/>
                </a:solidFill>
              </a:rPr>
              <a:t>their website.</a:t>
            </a:r>
            <a:r>
              <a:rPr lang="en-US" sz="3200" b="0" dirty="0">
                <a:solidFill>
                  <a:srgbClr val="000000"/>
                </a:solidFill>
              </a:rPr>
              <a:t> </a:t>
            </a:r>
            <a:endParaRPr lang="en-US" sz="3200" b="0" dirty="0" smtClean="0">
              <a:solidFill>
                <a:srgbClr val="000000"/>
              </a:solidFill>
            </a:endParaRPr>
          </a:p>
          <a:p>
            <a:pPr marL="457200" indent="-457200">
              <a:buFont typeface="Arial" panose="020B0604020202020204" pitchFamily="34" charset="0"/>
              <a:buChar char="•"/>
            </a:pPr>
            <a:r>
              <a:rPr lang="en-US" sz="2000" b="0" dirty="0">
                <a:solidFill>
                  <a:srgbClr val="000000"/>
                </a:solidFill>
              </a:rPr>
              <a:t>The Product Advertising API helps you advertise Amazon </a:t>
            </a:r>
            <a:r>
              <a:rPr lang="en-US" sz="2000" b="0" dirty="0" smtClean="0">
                <a:solidFill>
                  <a:srgbClr val="000000"/>
                </a:solidFill>
              </a:rPr>
              <a:t>products</a:t>
            </a:r>
            <a:endParaRPr lang="en-US" sz="2000" b="0" dirty="0"/>
          </a:p>
          <a:p>
            <a:pPr marL="457200" indent="-457200">
              <a:buFont typeface="Arial" panose="020B0604020202020204" pitchFamily="34" charset="0"/>
              <a:buChar char="•"/>
            </a:pPr>
            <a:r>
              <a:rPr lang="en-US" sz="2000" b="0" dirty="0" smtClean="0">
                <a:solidFill>
                  <a:srgbClr val="000000"/>
                </a:solidFill>
              </a:rPr>
              <a:t>It uses </a:t>
            </a:r>
            <a:r>
              <a:rPr lang="en-US" sz="2000" b="0" dirty="0">
                <a:solidFill>
                  <a:srgbClr val="000000"/>
                </a:solidFill>
              </a:rPr>
              <a:t>product search and look up capability, product information and </a:t>
            </a:r>
            <a:r>
              <a:rPr lang="en-US" sz="2000" b="0" dirty="0" smtClean="0">
                <a:solidFill>
                  <a:srgbClr val="000000"/>
                </a:solidFill>
              </a:rPr>
              <a:t>features, Similar </a:t>
            </a:r>
            <a:r>
              <a:rPr lang="en-US" sz="2000" b="0" dirty="0">
                <a:solidFill>
                  <a:srgbClr val="000000"/>
                </a:solidFill>
              </a:rPr>
              <a:t>Products, Wish Lists and New and Used listings.</a:t>
            </a:r>
            <a:r>
              <a:rPr lang="en-US" sz="2000" b="0" dirty="0"/>
              <a:t/>
            </a:r>
            <a:br>
              <a:rPr lang="en-US" sz="2000" b="0" dirty="0"/>
            </a:br>
            <a:endParaRPr lang="en-US" sz="2000" b="0" dirty="0"/>
          </a:p>
        </p:txBody>
      </p:sp>
    </p:spTree>
    <p:extLst>
      <p:ext uri="{BB962C8B-B14F-4D97-AF65-F5344CB8AC3E}">
        <p14:creationId xmlns:p14="http://schemas.microsoft.com/office/powerpoint/2010/main" val="2305042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791</TotalTime>
  <Words>1614</Words>
  <Application>Microsoft Office PowerPoint</Application>
  <PresentationFormat>On-screen Show (4:3)</PresentationFormat>
  <Paragraphs>150</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Algerian</vt:lpstr>
      <vt:lpstr>Arial</vt:lpstr>
      <vt:lpstr>Calibri</vt:lpstr>
      <vt:lpstr>Consolas</vt:lpstr>
      <vt:lpstr>Corbel</vt:lpstr>
      <vt:lpstr>Franklin Gothic Book</vt:lpstr>
      <vt:lpstr>Franklin Gothic Medium</vt:lpstr>
      <vt:lpstr>Tunga</vt:lpstr>
      <vt:lpstr>Wingdings</vt:lpstr>
      <vt:lpstr>Wingdings 2</vt:lpstr>
      <vt:lpstr>Angles</vt:lpstr>
      <vt:lpstr>Amazon Retail api </vt:lpstr>
      <vt:lpstr>WHAT IS AMAZON RETAIL</vt:lpstr>
      <vt:lpstr>OVERVIEW</vt:lpstr>
      <vt:lpstr>PowerPoint Presentation</vt:lpstr>
      <vt:lpstr>History of amazon</vt:lpstr>
      <vt:lpstr>History of amazon cont’d</vt:lpstr>
      <vt:lpstr>Amazon WEB SERVICES</vt:lpstr>
      <vt:lpstr>History of API</vt:lpstr>
      <vt:lpstr>Product Advertising API</vt:lpstr>
      <vt:lpstr>Product Advertising API CONT’D</vt:lpstr>
      <vt:lpstr>Leverage Amazon Product Discovery capabilities</vt:lpstr>
      <vt:lpstr>Monetize your website</vt:lpstr>
      <vt:lpstr>Detailed Description</vt:lpstr>
      <vt:lpstr>Advertise a product</vt:lpstr>
      <vt:lpstr>Customer Reviews API  </vt:lpstr>
      <vt:lpstr>Let your users search for Amazon products</vt:lpstr>
      <vt:lpstr>Help your users discover Amazon products</vt:lpstr>
      <vt:lpstr>Login and Pay with Amazon</vt:lpstr>
      <vt:lpstr>Login and Pay with Amazon</vt:lpstr>
      <vt:lpstr>Cart Creation</vt:lpstr>
      <vt:lpstr>Cart Creation</vt:lpstr>
      <vt:lpstr>Cart Lifespan</vt:lpstr>
      <vt:lpstr>Amazon in house prodUcts</vt:lpstr>
      <vt:lpstr>Amazon in house prodUcts</vt:lpstr>
      <vt:lpstr>SERVICES FOR GAME DEVELOPERS</vt:lpstr>
      <vt:lpstr>Amazon APP STORE </vt:lpstr>
      <vt:lpstr>Amazon APP STORE CONT’d</vt:lpstr>
      <vt:lpstr>In App Purchasing api calls</vt:lpstr>
      <vt:lpstr>AMAZON PRIME AIR</vt:lpstr>
      <vt:lpstr>AMAZON PRIME AIR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Retail api</dc:title>
  <dc:creator>Master Voip</dc:creator>
  <cp:lastModifiedBy>Bains Hinds</cp:lastModifiedBy>
  <cp:revision>52</cp:revision>
  <dcterms:created xsi:type="dcterms:W3CDTF">2015-03-04T23:39:47Z</dcterms:created>
  <dcterms:modified xsi:type="dcterms:W3CDTF">2015-03-13T04:56:18Z</dcterms:modified>
</cp:coreProperties>
</file>