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4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9AAB5-EDEB-45C5-84DA-7CE94530A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4EB618-77CC-419C-8DD3-EEFC6ECFD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865FF1-DDF2-479B-9828-47E971D4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1B1B-9345-4AE7-8807-07E01F1552EE}" type="datetimeFigureOut">
              <a:rPr lang="es-CL" smtClean="0"/>
              <a:t>13-05-2021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C69006-452D-4852-8651-4D84A368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F805F7-1A11-436C-B50A-8525C8DF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3516-0C53-47DF-AAD1-8780FFFD0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8047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A31F7-B7E0-4FC3-93DA-62C4BAB9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993743-F4E1-42F7-9BA9-88DBE6EBC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DB89BD-FD8E-4643-8F70-D37E7F3D0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1B1B-9345-4AE7-8807-07E01F1552EE}" type="datetimeFigureOut">
              <a:rPr lang="es-CL" smtClean="0"/>
              <a:t>13-05-2021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CA7B6-E512-4101-9231-A2B361920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4A2B6F-A462-4022-B6FB-277C9AD3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3516-0C53-47DF-AAD1-8780FFFD0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6876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12DDCF-8CF1-43A9-A281-941DEF6B5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FA2CB2-A4E7-4D85-85B4-35E46E63A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4BA9FE-F166-4514-9FD5-E37572AC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1B1B-9345-4AE7-8807-07E01F1552EE}" type="datetimeFigureOut">
              <a:rPr lang="es-CL" smtClean="0"/>
              <a:t>13-05-2021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DBBDEC-7D48-41A4-9B27-9E17C37E8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DB6449-36DC-4FE7-BE36-33BCC59B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3516-0C53-47DF-AAD1-8780FFFD0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989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760A4-29AC-4B2D-B3AA-A4E0187B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6FB7AA-5115-4650-95AA-DD7A575FC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1CA8F2-D76F-4C85-B8C8-0BE7725A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1B1B-9345-4AE7-8807-07E01F1552EE}" type="datetimeFigureOut">
              <a:rPr lang="es-CL" smtClean="0"/>
              <a:t>13-05-2021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1D1A9B-A6FF-48B2-AD6C-356209EB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5B6ADE-12A8-4099-8EB3-329BA3C4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3516-0C53-47DF-AAD1-8780FFFD0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373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EFC28-0E18-4276-9CF6-3ED5EF39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01B60F-1731-4EFE-9678-9D1FD9318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3F88A0-8C46-456D-B153-50F63CE3C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1B1B-9345-4AE7-8807-07E01F1552EE}" type="datetimeFigureOut">
              <a:rPr lang="es-CL" smtClean="0"/>
              <a:t>13-05-2021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D2AD81-E421-47E3-A2D4-D94FFF6E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CE5D41-D1C0-4809-8AB9-1EBEFD62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3516-0C53-47DF-AAD1-8780FFFD0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420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78E19-9EC0-4B16-A29B-B88323D0A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79C13C-F0F7-48B0-88B9-3C602F93F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7CF6D0-72C1-4F01-91F3-DA30A3A22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8EED85-37E7-420F-8D01-C335743C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1B1B-9345-4AE7-8807-07E01F1552EE}" type="datetimeFigureOut">
              <a:rPr lang="es-CL" smtClean="0"/>
              <a:t>13-05-2021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FA1F50-5C92-4BE7-8458-92078386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D8AB64-B0E9-4001-8A2D-5212761D1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3516-0C53-47DF-AAD1-8780FFFD0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162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DDDDC-C352-40AE-8576-CF912DC5B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4804BF-D231-4585-8EAD-E18B8205F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9C2CEF-BD9E-491F-950D-A859AA1D3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5B45B7-9191-40C5-BE3F-9D7F7D87C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C7A989-2BD3-4F96-B592-26AF1C265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E2EB2E3-7CA9-4545-AABC-D4CCB860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1B1B-9345-4AE7-8807-07E01F1552EE}" type="datetimeFigureOut">
              <a:rPr lang="es-CL" smtClean="0"/>
              <a:t>13-05-2021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B5AF584-C305-44F1-9A14-C5C00F64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AB04E6-9558-49FB-BC4D-FCFCCAE1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3516-0C53-47DF-AAD1-8780FFFD0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772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2C11B-3D0F-47C3-B724-14998EA2F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7AB67D0-B57B-4DDA-8692-5DA44FF5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1B1B-9345-4AE7-8807-07E01F1552EE}" type="datetimeFigureOut">
              <a:rPr lang="es-CL" smtClean="0"/>
              <a:t>13-05-2021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D86D24-0CAC-4CD2-B3AF-C27C27D8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9ADA33-A179-4D05-82BE-D69F89EF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3516-0C53-47DF-AAD1-8780FFFD0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480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12F91E-61D0-4B0C-95C0-45EDE117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1B1B-9345-4AE7-8807-07E01F1552EE}" type="datetimeFigureOut">
              <a:rPr lang="es-CL" smtClean="0"/>
              <a:t>13-05-2021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8AAF85-DAFC-4A28-8369-DCE5017DB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A2A009-3A61-4043-968F-7D20458A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3516-0C53-47DF-AAD1-8780FFFD0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602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E2BCE-BFBA-4E68-AE0B-A0185A50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AC8395-257C-41F6-8AAB-765F8E2F5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1ECC82-4E35-4F31-A276-17B62B772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7CDDC8-0790-43BB-922F-E63A2A599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1B1B-9345-4AE7-8807-07E01F1552EE}" type="datetimeFigureOut">
              <a:rPr lang="es-CL" smtClean="0"/>
              <a:t>13-05-2021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EFED6C-5A2A-4F20-A7DF-6504AF6C5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A66156-5808-4389-A59B-745FA01BD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3516-0C53-47DF-AAD1-8780FFFD0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346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1D329-1AE9-449D-A18C-DBA12FA8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EF4E7DC-893C-4A8F-8993-0ADF1E712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28239B-A8BF-4BC4-A91E-03C432D85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C4F37C-C28B-49B3-B464-F4C03BDB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1B1B-9345-4AE7-8807-07E01F1552EE}" type="datetimeFigureOut">
              <a:rPr lang="es-CL" smtClean="0"/>
              <a:t>13-05-2021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E37C7F-D888-412E-BF46-418CFCCF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B35BAD-34E7-4D89-8251-597DA614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3516-0C53-47DF-AAD1-8780FFFD0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654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7823B82-F00F-414F-91FE-16BEE0AB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A210F2-DB0A-468D-9B29-5AFE14778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9BBD95-6860-45AD-9604-304550B13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81B1B-9345-4AE7-8807-07E01F1552EE}" type="datetimeFigureOut">
              <a:rPr lang="es-CL" smtClean="0"/>
              <a:t>13-05-2021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E06866-9900-461B-A2A6-7C33600F8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AE63B5-0298-457A-AD41-7B9D866E8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53516-0C53-47DF-AAD1-8780FFFD0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392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23EE443-B534-43E1-941E-A941DB91B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742" y="142706"/>
            <a:ext cx="7605708" cy="412993"/>
          </a:xfrm>
        </p:spPr>
        <p:txBody>
          <a:bodyPr>
            <a:normAutofit fontScale="90000"/>
          </a:bodyPr>
          <a:lstStyle/>
          <a:p>
            <a:r>
              <a:rPr lang="es-CL" dirty="0"/>
              <a:t>Valor del tratamiento y la cita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B63629E-E2D3-4BF4-845A-C48DBB2CA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4838" y="902433"/>
            <a:ext cx="3995734" cy="570498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 err="1"/>
              <a:t>Int</a:t>
            </a:r>
            <a:r>
              <a:rPr lang="es-CL" sz="1200" dirty="0"/>
              <a:t> cita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 err="1"/>
              <a:t>Int</a:t>
            </a:r>
            <a:r>
              <a:rPr lang="es-CL" sz="1200" dirty="0"/>
              <a:t> </a:t>
            </a:r>
            <a:r>
              <a:rPr lang="es-CL" sz="1200" dirty="0" err="1"/>
              <a:t>temp</a:t>
            </a:r>
            <a:endParaRPr lang="es-C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 err="1"/>
              <a:t>Int</a:t>
            </a:r>
            <a:r>
              <a:rPr lang="es-CL" sz="1200" dirty="0"/>
              <a:t> suma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 err="1"/>
              <a:t>int</a:t>
            </a:r>
            <a:r>
              <a:rPr lang="es-CL" sz="1200" dirty="0"/>
              <a:t> </a:t>
            </a:r>
            <a:r>
              <a:rPr lang="es-CL" sz="1200" dirty="0" err="1"/>
              <a:t>citaa</a:t>
            </a:r>
            <a:endParaRPr lang="es-C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 err="1"/>
              <a:t>Int</a:t>
            </a:r>
            <a:r>
              <a:rPr lang="es-CL" sz="1200" dirty="0"/>
              <a:t> valor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Escribir “ingrese la cita número”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Leer </a:t>
            </a:r>
            <a:r>
              <a:rPr lang="es-CL" sz="1200" dirty="0" err="1"/>
              <a:t>citaa</a:t>
            </a:r>
            <a:endParaRPr lang="es-C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Cita=citaa-1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valor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Si(</a:t>
            </a:r>
            <a:r>
              <a:rPr lang="es-CL" sz="1200" dirty="0" err="1"/>
              <a:t>citaa</a:t>
            </a:r>
            <a:r>
              <a:rPr lang="es-CL" sz="1200" dirty="0"/>
              <a:t>&gt;9) entonces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	si(cita==9)entonces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		</a:t>
            </a:r>
            <a:r>
              <a:rPr lang="es-CL" sz="1200" dirty="0" err="1"/>
              <a:t>temp</a:t>
            </a:r>
            <a:r>
              <a:rPr lang="es-CL" sz="1200" dirty="0"/>
              <a:t>=1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	si no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	</a:t>
            </a:r>
            <a:r>
              <a:rPr lang="es-CL" sz="1200" dirty="0" err="1"/>
              <a:t>temp</a:t>
            </a:r>
            <a:r>
              <a:rPr lang="es-CL" sz="1200" dirty="0"/>
              <a:t>=cita-9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	fin si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	suma=</a:t>
            </a:r>
            <a:r>
              <a:rPr lang="es-CL" sz="1200" dirty="0" err="1"/>
              <a:t>temp</a:t>
            </a:r>
            <a:r>
              <a:rPr lang="es-CL" sz="1200" dirty="0"/>
              <a:t>*50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	valor = 50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	Cita=8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Fin si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Si(</a:t>
            </a:r>
            <a:r>
              <a:rPr lang="es-CL" sz="1200" dirty="0" err="1"/>
              <a:t>citaa</a:t>
            </a:r>
            <a:r>
              <a:rPr lang="es-CL" sz="1200" dirty="0"/>
              <a:t>&gt;5) entonces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	si(cita==5)entonces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	</a:t>
            </a:r>
            <a:r>
              <a:rPr lang="es-CL" sz="1200" dirty="0" err="1"/>
              <a:t>temp</a:t>
            </a:r>
            <a:r>
              <a:rPr lang="es-CL" sz="1200" dirty="0"/>
              <a:t>=1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	si no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	</a:t>
            </a:r>
            <a:r>
              <a:rPr lang="es-CL" sz="1200" dirty="0" err="1"/>
              <a:t>temp</a:t>
            </a:r>
            <a:r>
              <a:rPr lang="es-CL" sz="1200" dirty="0"/>
              <a:t>=citas-6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	fin si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C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	suma=</a:t>
            </a:r>
            <a:r>
              <a:rPr lang="es-CL" sz="1200" dirty="0" err="1"/>
              <a:t>suma+temp</a:t>
            </a:r>
            <a:r>
              <a:rPr lang="es-CL" sz="1200" dirty="0"/>
              <a:t>*100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	valor = 100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	cita=5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Fin si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Si(</a:t>
            </a:r>
            <a:r>
              <a:rPr lang="es-CL" sz="1200" dirty="0" err="1"/>
              <a:t>citaa</a:t>
            </a:r>
            <a:r>
              <a:rPr lang="es-CL" sz="1200" dirty="0"/>
              <a:t>&gt;3) entonces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	si(cita==3)entonces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	</a:t>
            </a:r>
            <a:r>
              <a:rPr lang="es-CL" sz="1200" dirty="0" err="1"/>
              <a:t>temp</a:t>
            </a:r>
            <a:r>
              <a:rPr lang="es-CL" sz="1200" dirty="0"/>
              <a:t>=1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	si no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	</a:t>
            </a:r>
            <a:r>
              <a:rPr lang="es-CL" sz="1200" dirty="0" err="1"/>
              <a:t>temp</a:t>
            </a:r>
            <a:r>
              <a:rPr lang="es-CL" sz="1200" dirty="0"/>
              <a:t>=citas-4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	fin si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	suma=</a:t>
            </a:r>
            <a:r>
              <a:rPr lang="es-CL" sz="1200" dirty="0" err="1"/>
              <a:t>suma+temp</a:t>
            </a:r>
            <a:r>
              <a:rPr lang="es-CL" sz="1200" dirty="0"/>
              <a:t>*150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	valor = 100 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	cita=3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Fin si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Si(</a:t>
            </a:r>
            <a:r>
              <a:rPr lang="es-CL" sz="1200" dirty="0" err="1"/>
              <a:t>citaa</a:t>
            </a:r>
            <a:r>
              <a:rPr lang="es-CL" sz="1200" dirty="0"/>
              <a:t>&gt;0) entonces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	si(cita==0)entonces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	suma=0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	si no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	suma=</a:t>
            </a:r>
            <a:r>
              <a:rPr lang="es-CL" sz="1200" dirty="0" err="1"/>
              <a:t>suma+cita</a:t>
            </a:r>
            <a:r>
              <a:rPr lang="es-CL" sz="1200" dirty="0"/>
              <a:t>*200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	fin si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	valor=200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Fin si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Escribir “El valor de la cita es”, valor “y el tratamiento le ha costado”, suma</a:t>
            </a:r>
          </a:p>
        </p:txBody>
      </p:sp>
      <p:sp>
        <p:nvSpPr>
          <p:cNvPr id="18" name="Diagrama de flujo: terminador 17">
            <a:extLst>
              <a:ext uri="{FF2B5EF4-FFF2-40B4-BE49-F238E27FC236}">
                <a16:creationId xmlns:a16="http://schemas.microsoft.com/office/drawing/2014/main" id="{CD06EBB3-224F-466B-84B6-69BFF10F94DA}"/>
              </a:ext>
            </a:extLst>
          </p:cNvPr>
          <p:cNvSpPr/>
          <p:nvPr/>
        </p:nvSpPr>
        <p:spPr>
          <a:xfrm>
            <a:off x="4795531" y="659035"/>
            <a:ext cx="1803400" cy="33364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/>
              <a:t>inicio</a:t>
            </a:r>
          </a:p>
        </p:txBody>
      </p:sp>
      <p:sp>
        <p:nvSpPr>
          <p:cNvPr id="19" name="Diagrama de flujo: datos 18">
            <a:extLst>
              <a:ext uri="{FF2B5EF4-FFF2-40B4-BE49-F238E27FC236}">
                <a16:creationId xmlns:a16="http://schemas.microsoft.com/office/drawing/2014/main" id="{FDFFF8AB-898D-48FC-9642-B0E56C71840A}"/>
              </a:ext>
            </a:extLst>
          </p:cNvPr>
          <p:cNvSpPr/>
          <p:nvPr/>
        </p:nvSpPr>
        <p:spPr>
          <a:xfrm>
            <a:off x="4694725" y="1167168"/>
            <a:ext cx="2005013" cy="18704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Leer </a:t>
            </a:r>
            <a:r>
              <a:rPr lang="es-CL" sz="1200" dirty="0" err="1"/>
              <a:t>citaa</a:t>
            </a:r>
            <a:endParaRPr lang="es-CL" sz="1200" dirty="0"/>
          </a:p>
        </p:txBody>
      </p:sp>
      <p:sp>
        <p:nvSpPr>
          <p:cNvPr id="20" name="Diagrama de flujo: decisión 19">
            <a:extLst>
              <a:ext uri="{FF2B5EF4-FFF2-40B4-BE49-F238E27FC236}">
                <a16:creationId xmlns:a16="http://schemas.microsoft.com/office/drawing/2014/main" id="{798454B5-7DEA-480A-9DED-3E5920AD7103}"/>
              </a:ext>
            </a:extLst>
          </p:cNvPr>
          <p:cNvSpPr/>
          <p:nvPr/>
        </p:nvSpPr>
        <p:spPr>
          <a:xfrm>
            <a:off x="4991036" y="2025988"/>
            <a:ext cx="1412390" cy="5753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err="1"/>
              <a:t>citaa</a:t>
            </a:r>
            <a:r>
              <a:rPr lang="es-CL" sz="1200" dirty="0"/>
              <a:t>&gt;9</a:t>
            </a:r>
          </a:p>
        </p:txBody>
      </p:sp>
      <p:sp>
        <p:nvSpPr>
          <p:cNvPr id="27" name="Diagrama de flujo: documento 26">
            <a:extLst>
              <a:ext uri="{FF2B5EF4-FFF2-40B4-BE49-F238E27FC236}">
                <a16:creationId xmlns:a16="http://schemas.microsoft.com/office/drawing/2014/main" id="{6D85A5AB-F4DC-48E0-B407-D7887A5C8F07}"/>
              </a:ext>
            </a:extLst>
          </p:cNvPr>
          <p:cNvSpPr/>
          <p:nvPr/>
        </p:nvSpPr>
        <p:spPr>
          <a:xfrm>
            <a:off x="6258824" y="5896325"/>
            <a:ext cx="2881118" cy="57485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Escribir valor</a:t>
            </a:r>
          </a:p>
          <a:p>
            <a:pPr algn="ctr"/>
            <a:r>
              <a:rPr lang="es-CL" dirty="0"/>
              <a:t>Escribir suma</a:t>
            </a:r>
          </a:p>
        </p:txBody>
      </p:sp>
      <p:sp>
        <p:nvSpPr>
          <p:cNvPr id="28" name="Diagrama de flujo: terminador 27">
            <a:extLst>
              <a:ext uri="{FF2B5EF4-FFF2-40B4-BE49-F238E27FC236}">
                <a16:creationId xmlns:a16="http://schemas.microsoft.com/office/drawing/2014/main" id="{D5217387-53F6-4115-B9A4-82289D1ACC41}"/>
              </a:ext>
            </a:extLst>
          </p:cNvPr>
          <p:cNvSpPr/>
          <p:nvPr/>
        </p:nvSpPr>
        <p:spPr>
          <a:xfrm>
            <a:off x="6793891" y="6574510"/>
            <a:ext cx="1803400" cy="26224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/>
              <a:t>Fin</a:t>
            </a:r>
          </a:p>
        </p:txBody>
      </p:sp>
      <p:cxnSp>
        <p:nvCxnSpPr>
          <p:cNvPr id="110" name="Conector: angular 109">
            <a:extLst>
              <a:ext uri="{FF2B5EF4-FFF2-40B4-BE49-F238E27FC236}">
                <a16:creationId xmlns:a16="http://schemas.microsoft.com/office/drawing/2014/main" id="{356B1430-A9EA-41FA-9A2A-2FCA4F471E8B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5400000">
            <a:off x="7626818" y="6501944"/>
            <a:ext cx="141339" cy="37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grama de flujo: proceso 6">
            <a:extLst>
              <a:ext uri="{FF2B5EF4-FFF2-40B4-BE49-F238E27FC236}">
                <a16:creationId xmlns:a16="http://schemas.microsoft.com/office/drawing/2014/main" id="{C9FDAB09-97F7-4BED-BB02-332FAA7025F2}"/>
              </a:ext>
            </a:extLst>
          </p:cNvPr>
          <p:cNvSpPr/>
          <p:nvPr/>
        </p:nvSpPr>
        <p:spPr>
          <a:xfrm>
            <a:off x="4814382" y="1555491"/>
            <a:ext cx="1784549" cy="2692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Cita=citaa-1</a:t>
            </a:r>
          </a:p>
        </p:txBody>
      </p:sp>
      <p:sp>
        <p:nvSpPr>
          <p:cNvPr id="50" name="Diagrama de flujo: proceso 49">
            <a:extLst>
              <a:ext uri="{FF2B5EF4-FFF2-40B4-BE49-F238E27FC236}">
                <a16:creationId xmlns:a16="http://schemas.microsoft.com/office/drawing/2014/main" id="{D097A9DF-EB15-47F1-B9FE-79BED2CF73B7}"/>
              </a:ext>
            </a:extLst>
          </p:cNvPr>
          <p:cNvSpPr/>
          <p:nvPr/>
        </p:nvSpPr>
        <p:spPr>
          <a:xfrm>
            <a:off x="3187846" y="3069230"/>
            <a:ext cx="716058" cy="2440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 err="1"/>
              <a:t>temp</a:t>
            </a:r>
            <a:r>
              <a:rPr lang="es-CL" sz="1000" dirty="0"/>
              <a:t>=1</a:t>
            </a:r>
          </a:p>
        </p:txBody>
      </p:sp>
      <p:sp>
        <p:nvSpPr>
          <p:cNvPr id="8" name="Diagrama de flujo: decisión 7">
            <a:extLst>
              <a:ext uri="{FF2B5EF4-FFF2-40B4-BE49-F238E27FC236}">
                <a16:creationId xmlns:a16="http://schemas.microsoft.com/office/drawing/2014/main" id="{1AB13212-0BC1-4B2B-BB3B-EA627798083C}"/>
              </a:ext>
            </a:extLst>
          </p:cNvPr>
          <p:cNvSpPr/>
          <p:nvPr/>
        </p:nvSpPr>
        <p:spPr>
          <a:xfrm>
            <a:off x="3633987" y="2429854"/>
            <a:ext cx="1161022" cy="5367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cita==9</a:t>
            </a:r>
          </a:p>
        </p:txBody>
      </p:sp>
      <p:sp>
        <p:nvSpPr>
          <p:cNvPr id="51" name="Diagrama de flujo: proceso 50">
            <a:extLst>
              <a:ext uri="{FF2B5EF4-FFF2-40B4-BE49-F238E27FC236}">
                <a16:creationId xmlns:a16="http://schemas.microsoft.com/office/drawing/2014/main" id="{11ED9B80-A497-49FD-BED3-CE75DE578C6A}"/>
              </a:ext>
            </a:extLst>
          </p:cNvPr>
          <p:cNvSpPr/>
          <p:nvPr/>
        </p:nvSpPr>
        <p:spPr>
          <a:xfrm>
            <a:off x="4574521" y="3108040"/>
            <a:ext cx="831984" cy="2440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000" dirty="0" err="1"/>
              <a:t>temp</a:t>
            </a:r>
            <a:r>
              <a:rPr lang="es-CL" sz="1000" dirty="0"/>
              <a:t>=cita-9</a:t>
            </a:r>
          </a:p>
        </p:txBody>
      </p:sp>
      <p:sp>
        <p:nvSpPr>
          <p:cNvPr id="52" name="Diagrama de flujo: proceso 51">
            <a:extLst>
              <a:ext uri="{FF2B5EF4-FFF2-40B4-BE49-F238E27FC236}">
                <a16:creationId xmlns:a16="http://schemas.microsoft.com/office/drawing/2014/main" id="{42D15BA3-3788-4F1F-B6D7-2C5A638D22B6}"/>
              </a:ext>
            </a:extLst>
          </p:cNvPr>
          <p:cNvSpPr/>
          <p:nvPr/>
        </p:nvSpPr>
        <p:spPr>
          <a:xfrm>
            <a:off x="3532803" y="3960809"/>
            <a:ext cx="1345719" cy="5367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000" dirty="0"/>
              <a:t>suma=</a:t>
            </a:r>
            <a:r>
              <a:rPr lang="es-CL" sz="1000" dirty="0" err="1"/>
              <a:t>suma+temp</a:t>
            </a:r>
            <a:r>
              <a:rPr lang="es-CL" sz="1000" dirty="0"/>
              <a:t>*50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000" dirty="0"/>
              <a:t>valor = 50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000" dirty="0"/>
              <a:t>Cita=9</a:t>
            </a:r>
          </a:p>
        </p:txBody>
      </p:sp>
      <p:sp>
        <p:nvSpPr>
          <p:cNvPr id="53" name="Diagrama de flujo: proceso 52">
            <a:extLst>
              <a:ext uri="{FF2B5EF4-FFF2-40B4-BE49-F238E27FC236}">
                <a16:creationId xmlns:a16="http://schemas.microsoft.com/office/drawing/2014/main" id="{33978BEC-22CC-484E-8E22-CE52C9715D11}"/>
              </a:ext>
            </a:extLst>
          </p:cNvPr>
          <p:cNvSpPr/>
          <p:nvPr/>
        </p:nvSpPr>
        <p:spPr>
          <a:xfrm>
            <a:off x="5479832" y="3602674"/>
            <a:ext cx="716058" cy="2440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 err="1"/>
              <a:t>temp</a:t>
            </a:r>
            <a:r>
              <a:rPr lang="es-CL" sz="1000" dirty="0"/>
              <a:t>=1</a:t>
            </a:r>
          </a:p>
        </p:txBody>
      </p:sp>
      <p:sp>
        <p:nvSpPr>
          <p:cNvPr id="54" name="Diagrama de flujo: decisión 53">
            <a:extLst>
              <a:ext uri="{FF2B5EF4-FFF2-40B4-BE49-F238E27FC236}">
                <a16:creationId xmlns:a16="http://schemas.microsoft.com/office/drawing/2014/main" id="{4842BDE8-80A0-4D81-8B5F-7FF879430B32}"/>
              </a:ext>
            </a:extLst>
          </p:cNvPr>
          <p:cNvSpPr/>
          <p:nvPr/>
        </p:nvSpPr>
        <p:spPr>
          <a:xfrm>
            <a:off x="5925973" y="2963298"/>
            <a:ext cx="1161022" cy="5367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cita==5</a:t>
            </a:r>
          </a:p>
        </p:txBody>
      </p:sp>
      <p:sp>
        <p:nvSpPr>
          <p:cNvPr id="56" name="Diagrama de flujo: proceso 55">
            <a:extLst>
              <a:ext uri="{FF2B5EF4-FFF2-40B4-BE49-F238E27FC236}">
                <a16:creationId xmlns:a16="http://schemas.microsoft.com/office/drawing/2014/main" id="{27FF5A65-E3A8-47F2-B61B-289AE2E6FB5F}"/>
              </a:ext>
            </a:extLst>
          </p:cNvPr>
          <p:cNvSpPr/>
          <p:nvPr/>
        </p:nvSpPr>
        <p:spPr>
          <a:xfrm>
            <a:off x="6866507" y="3641484"/>
            <a:ext cx="831984" cy="2440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000" dirty="0" err="1"/>
              <a:t>temp</a:t>
            </a:r>
            <a:r>
              <a:rPr lang="es-CL" sz="1000" dirty="0"/>
              <a:t>=cita-5</a:t>
            </a:r>
          </a:p>
        </p:txBody>
      </p:sp>
      <p:sp>
        <p:nvSpPr>
          <p:cNvPr id="57" name="Diagrama de flujo: proceso 56">
            <a:extLst>
              <a:ext uri="{FF2B5EF4-FFF2-40B4-BE49-F238E27FC236}">
                <a16:creationId xmlns:a16="http://schemas.microsoft.com/office/drawing/2014/main" id="{D5F5E161-8D70-42D1-871E-A1F4CE302745}"/>
              </a:ext>
            </a:extLst>
          </p:cNvPr>
          <p:cNvSpPr/>
          <p:nvPr/>
        </p:nvSpPr>
        <p:spPr>
          <a:xfrm>
            <a:off x="5837861" y="4027028"/>
            <a:ext cx="1345719" cy="5367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000" dirty="0"/>
              <a:t>suma=</a:t>
            </a:r>
            <a:r>
              <a:rPr lang="es-CL" sz="1000" dirty="0" err="1"/>
              <a:t>suma+temp</a:t>
            </a:r>
            <a:r>
              <a:rPr lang="es-CL" sz="1000" dirty="0"/>
              <a:t>*50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000" dirty="0"/>
              <a:t>valor = 100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000" dirty="0"/>
              <a:t>Cita=5</a:t>
            </a:r>
          </a:p>
        </p:txBody>
      </p:sp>
      <p:sp>
        <p:nvSpPr>
          <p:cNvPr id="58" name="Diagrama de flujo: proceso 57">
            <a:extLst>
              <a:ext uri="{FF2B5EF4-FFF2-40B4-BE49-F238E27FC236}">
                <a16:creationId xmlns:a16="http://schemas.microsoft.com/office/drawing/2014/main" id="{3112A646-AAB5-4CD1-9E4D-001BB46DFDBC}"/>
              </a:ext>
            </a:extLst>
          </p:cNvPr>
          <p:cNvSpPr/>
          <p:nvPr/>
        </p:nvSpPr>
        <p:spPr>
          <a:xfrm>
            <a:off x="7540197" y="4218234"/>
            <a:ext cx="716058" cy="2440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 err="1"/>
              <a:t>temp</a:t>
            </a:r>
            <a:r>
              <a:rPr lang="es-CL" sz="1000" dirty="0"/>
              <a:t>=1</a:t>
            </a:r>
          </a:p>
        </p:txBody>
      </p:sp>
      <p:sp>
        <p:nvSpPr>
          <p:cNvPr id="59" name="Diagrama de flujo: decisión 58">
            <a:extLst>
              <a:ext uri="{FF2B5EF4-FFF2-40B4-BE49-F238E27FC236}">
                <a16:creationId xmlns:a16="http://schemas.microsoft.com/office/drawing/2014/main" id="{84D17C02-FE76-4A4D-8658-773EA9B59F40}"/>
              </a:ext>
            </a:extLst>
          </p:cNvPr>
          <p:cNvSpPr/>
          <p:nvPr/>
        </p:nvSpPr>
        <p:spPr>
          <a:xfrm>
            <a:off x="7986338" y="3578858"/>
            <a:ext cx="1161022" cy="5367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cita==3</a:t>
            </a:r>
          </a:p>
        </p:txBody>
      </p:sp>
      <p:sp>
        <p:nvSpPr>
          <p:cNvPr id="60" name="Diagrama de flujo: proceso 59">
            <a:extLst>
              <a:ext uri="{FF2B5EF4-FFF2-40B4-BE49-F238E27FC236}">
                <a16:creationId xmlns:a16="http://schemas.microsoft.com/office/drawing/2014/main" id="{B0355F18-195E-4BF3-9882-8782EEB8F1F4}"/>
              </a:ext>
            </a:extLst>
          </p:cNvPr>
          <p:cNvSpPr/>
          <p:nvPr/>
        </p:nvSpPr>
        <p:spPr>
          <a:xfrm>
            <a:off x="8926872" y="4257044"/>
            <a:ext cx="831984" cy="2440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000" dirty="0" err="1"/>
              <a:t>temp</a:t>
            </a:r>
            <a:r>
              <a:rPr lang="es-CL" sz="1000" dirty="0"/>
              <a:t>=cita-9</a:t>
            </a:r>
          </a:p>
        </p:txBody>
      </p:sp>
      <p:sp>
        <p:nvSpPr>
          <p:cNvPr id="66" name="Diagrama de flujo: proceso 65">
            <a:extLst>
              <a:ext uri="{FF2B5EF4-FFF2-40B4-BE49-F238E27FC236}">
                <a16:creationId xmlns:a16="http://schemas.microsoft.com/office/drawing/2014/main" id="{0A51332D-91DC-4693-ABCD-10A944F3D730}"/>
              </a:ext>
            </a:extLst>
          </p:cNvPr>
          <p:cNvSpPr/>
          <p:nvPr/>
        </p:nvSpPr>
        <p:spPr>
          <a:xfrm>
            <a:off x="7888276" y="4785406"/>
            <a:ext cx="1444638" cy="5367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000" dirty="0"/>
              <a:t>suma=</a:t>
            </a:r>
            <a:r>
              <a:rPr lang="es-CL" sz="1000" dirty="0" err="1"/>
              <a:t>suma+temp</a:t>
            </a:r>
            <a:r>
              <a:rPr lang="es-CL" sz="1000" dirty="0"/>
              <a:t>*150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000" dirty="0"/>
              <a:t>valor = 150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000" dirty="0"/>
              <a:t>Cita=3</a:t>
            </a:r>
          </a:p>
        </p:txBody>
      </p:sp>
      <p:sp>
        <p:nvSpPr>
          <p:cNvPr id="69" name="Diagrama de flujo: proceso 68">
            <a:extLst>
              <a:ext uri="{FF2B5EF4-FFF2-40B4-BE49-F238E27FC236}">
                <a16:creationId xmlns:a16="http://schemas.microsoft.com/office/drawing/2014/main" id="{465A7C1C-8996-47F7-AAEF-75C16C3C54B9}"/>
              </a:ext>
            </a:extLst>
          </p:cNvPr>
          <p:cNvSpPr/>
          <p:nvPr/>
        </p:nvSpPr>
        <p:spPr>
          <a:xfrm>
            <a:off x="9591468" y="5198470"/>
            <a:ext cx="716058" cy="2440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Suma =0</a:t>
            </a:r>
          </a:p>
        </p:txBody>
      </p:sp>
      <p:sp>
        <p:nvSpPr>
          <p:cNvPr id="70" name="Diagrama de flujo: decisión 69">
            <a:extLst>
              <a:ext uri="{FF2B5EF4-FFF2-40B4-BE49-F238E27FC236}">
                <a16:creationId xmlns:a16="http://schemas.microsoft.com/office/drawing/2014/main" id="{0E396813-AA9C-45A1-904A-A6C9222300E2}"/>
              </a:ext>
            </a:extLst>
          </p:cNvPr>
          <p:cNvSpPr/>
          <p:nvPr/>
        </p:nvSpPr>
        <p:spPr>
          <a:xfrm>
            <a:off x="10037609" y="4559094"/>
            <a:ext cx="1161022" cy="5367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cita==1</a:t>
            </a:r>
          </a:p>
        </p:txBody>
      </p:sp>
      <p:sp>
        <p:nvSpPr>
          <p:cNvPr id="78" name="Diagrama de flujo: proceso 77">
            <a:extLst>
              <a:ext uri="{FF2B5EF4-FFF2-40B4-BE49-F238E27FC236}">
                <a16:creationId xmlns:a16="http://schemas.microsoft.com/office/drawing/2014/main" id="{0086AFC7-49E1-4A77-B33C-AC793F561D40}"/>
              </a:ext>
            </a:extLst>
          </p:cNvPr>
          <p:cNvSpPr/>
          <p:nvPr/>
        </p:nvSpPr>
        <p:spPr>
          <a:xfrm>
            <a:off x="9949497" y="5622824"/>
            <a:ext cx="1637665" cy="5367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000" dirty="0"/>
              <a:t>suma=</a:t>
            </a:r>
            <a:r>
              <a:rPr lang="es-CL" sz="1000" dirty="0" err="1"/>
              <a:t>suma+cita</a:t>
            </a:r>
            <a:r>
              <a:rPr lang="es-CL" sz="1000" dirty="0"/>
              <a:t>*200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000" dirty="0"/>
              <a:t>valor = 200</a:t>
            </a:r>
          </a:p>
        </p:txBody>
      </p:sp>
      <p:sp>
        <p:nvSpPr>
          <p:cNvPr id="30" name="Diagrama de flujo: decisión 29">
            <a:extLst>
              <a:ext uri="{FF2B5EF4-FFF2-40B4-BE49-F238E27FC236}">
                <a16:creationId xmlns:a16="http://schemas.microsoft.com/office/drawing/2014/main" id="{EFE6D470-03CF-425A-AEF2-1DD422ABF548}"/>
              </a:ext>
            </a:extLst>
          </p:cNvPr>
          <p:cNvSpPr/>
          <p:nvPr/>
        </p:nvSpPr>
        <p:spPr>
          <a:xfrm>
            <a:off x="6990481" y="2436298"/>
            <a:ext cx="1412390" cy="5753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err="1"/>
              <a:t>citaa</a:t>
            </a:r>
            <a:r>
              <a:rPr lang="es-CL" sz="1200" dirty="0"/>
              <a:t>&gt;5</a:t>
            </a:r>
          </a:p>
        </p:txBody>
      </p:sp>
      <p:sp>
        <p:nvSpPr>
          <p:cNvPr id="31" name="Diagrama de flujo: decisión 30">
            <a:extLst>
              <a:ext uri="{FF2B5EF4-FFF2-40B4-BE49-F238E27FC236}">
                <a16:creationId xmlns:a16="http://schemas.microsoft.com/office/drawing/2014/main" id="{A59DC4A4-BC64-4CEA-B0F5-1776A1E2EA18}"/>
              </a:ext>
            </a:extLst>
          </p:cNvPr>
          <p:cNvSpPr/>
          <p:nvPr/>
        </p:nvSpPr>
        <p:spPr>
          <a:xfrm>
            <a:off x="9052661" y="3009456"/>
            <a:ext cx="1412390" cy="5753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err="1"/>
              <a:t>citaa</a:t>
            </a:r>
            <a:r>
              <a:rPr lang="es-CL" sz="1200" dirty="0"/>
              <a:t>&gt;3</a:t>
            </a:r>
          </a:p>
        </p:txBody>
      </p:sp>
      <p:sp>
        <p:nvSpPr>
          <p:cNvPr id="32" name="Diagrama de flujo: decisión 31">
            <a:extLst>
              <a:ext uri="{FF2B5EF4-FFF2-40B4-BE49-F238E27FC236}">
                <a16:creationId xmlns:a16="http://schemas.microsoft.com/office/drawing/2014/main" id="{1E155141-64E1-4B1D-B72A-BEFEC0C230B9}"/>
              </a:ext>
            </a:extLst>
          </p:cNvPr>
          <p:cNvSpPr/>
          <p:nvPr/>
        </p:nvSpPr>
        <p:spPr>
          <a:xfrm>
            <a:off x="10397737" y="3724718"/>
            <a:ext cx="1412390" cy="5753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err="1"/>
              <a:t>citaa</a:t>
            </a:r>
            <a:r>
              <a:rPr lang="es-CL" sz="1200" dirty="0"/>
              <a:t>&gt;0</a:t>
            </a:r>
          </a:p>
        </p:txBody>
      </p: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4E4F8225-6BCA-4D9A-B251-F7ABCA06DA8F}"/>
              </a:ext>
            </a:extLst>
          </p:cNvPr>
          <p:cNvCxnSpPr>
            <a:stCxn id="18" idx="2"/>
            <a:endCxn id="19" idx="1"/>
          </p:cNvCxnSpPr>
          <p:nvPr/>
        </p:nvCxnSpPr>
        <p:spPr>
          <a:xfrm rot="16200000" flipH="1">
            <a:off x="5609988" y="1079924"/>
            <a:ext cx="17448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2594E5A8-F0F2-4C0B-A9FC-71B5E1FB6B77}"/>
              </a:ext>
            </a:extLst>
          </p:cNvPr>
          <p:cNvCxnSpPr>
            <a:stCxn id="19" idx="4"/>
            <a:endCxn id="7" idx="0"/>
          </p:cNvCxnSpPr>
          <p:nvPr/>
        </p:nvCxnSpPr>
        <p:spPr>
          <a:xfrm rot="16200000" flipH="1">
            <a:off x="5601304" y="1450137"/>
            <a:ext cx="201281" cy="94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C0233B9B-2F69-4333-A45B-549AA24E715C}"/>
              </a:ext>
            </a:extLst>
          </p:cNvPr>
          <p:cNvCxnSpPr>
            <a:stCxn id="7" idx="2"/>
            <a:endCxn id="20" idx="0"/>
          </p:cNvCxnSpPr>
          <p:nvPr/>
        </p:nvCxnSpPr>
        <p:spPr>
          <a:xfrm rot="5400000">
            <a:off x="5601304" y="1920634"/>
            <a:ext cx="201281" cy="94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57F59954-AE6D-4192-89B4-09A13630A905}"/>
              </a:ext>
            </a:extLst>
          </p:cNvPr>
          <p:cNvCxnSpPr>
            <a:stCxn id="20" idx="1"/>
            <a:endCxn id="8" idx="0"/>
          </p:cNvCxnSpPr>
          <p:nvPr/>
        </p:nvCxnSpPr>
        <p:spPr>
          <a:xfrm rot="10800000" flipV="1">
            <a:off x="4214498" y="2313682"/>
            <a:ext cx="776538" cy="1161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535C9404-D097-48F7-98A9-2B0BBB1E0FA7}"/>
              </a:ext>
            </a:extLst>
          </p:cNvPr>
          <p:cNvCxnSpPr>
            <a:stCxn id="20" idx="3"/>
            <a:endCxn id="30" idx="0"/>
          </p:cNvCxnSpPr>
          <p:nvPr/>
        </p:nvCxnSpPr>
        <p:spPr>
          <a:xfrm>
            <a:off x="6403426" y="2313682"/>
            <a:ext cx="1293250" cy="1226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F27F4353-53B6-4A03-BA75-BFA2C74325F1}"/>
              </a:ext>
            </a:extLst>
          </p:cNvPr>
          <p:cNvCxnSpPr>
            <a:stCxn id="30" idx="1"/>
            <a:endCxn id="54" idx="0"/>
          </p:cNvCxnSpPr>
          <p:nvPr/>
        </p:nvCxnSpPr>
        <p:spPr>
          <a:xfrm rot="10800000" flipV="1">
            <a:off x="6506485" y="2723992"/>
            <a:ext cx="483997" cy="2393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0678C632-C939-4BD8-9978-9C7F4DA4CE12}"/>
              </a:ext>
            </a:extLst>
          </p:cNvPr>
          <p:cNvCxnSpPr>
            <a:stCxn id="30" idx="3"/>
            <a:endCxn id="31" idx="0"/>
          </p:cNvCxnSpPr>
          <p:nvPr/>
        </p:nvCxnSpPr>
        <p:spPr>
          <a:xfrm>
            <a:off x="8402871" y="2723992"/>
            <a:ext cx="1355985" cy="2854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B04C6836-9499-41E6-ABD9-F63DBACF8E30}"/>
              </a:ext>
            </a:extLst>
          </p:cNvPr>
          <p:cNvCxnSpPr>
            <a:stCxn id="31" idx="3"/>
            <a:endCxn id="32" idx="0"/>
          </p:cNvCxnSpPr>
          <p:nvPr/>
        </p:nvCxnSpPr>
        <p:spPr>
          <a:xfrm>
            <a:off x="10465051" y="3297150"/>
            <a:ext cx="638881" cy="427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A9E16B68-11C3-4420-BB3F-4E200F8DCFEB}"/>
              </a:ext>
            </a:extLst>
          </p:cNvPr>
          <p:cNvCxnSpPr>
            <a:stCxn id="8" idx="3"/>
            <a:endCxn id="51" idx="0"/>
          </p:cNvCxnSpPr>
          <p:nvPr/>
        </p:nvCxnSpPr>
        <p:spPr>
          <a:xfrm>
            <a:off x="4795009" y="2698219"/>
            <a:ext cx="195504" cy="4098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951E3336-7448-4D7A-8DE1-FBC817908234}"/>
              </a:ext>
            </a:extLst>
          </p:cNvPr>
          <p:cNvCxnSpPr>
            <a:stCxn id="8" idx="1"/>
            <a:endCxn id="50" idx="0"/>
          </p:cNvCxnSpPr>
          <p:nvPr/>
        </p:nvCxnSpPr>
        <p:spPr>
          <a:xfrm rot="10800000" flipV="1">
            <a:off x="3545875" y="2698218"/>
            <a:ext cx="88112" cy="3710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90182E54-C75F-45CD-9FFA-F249A721E04F}"/>
              </a:ext>
            </a:extLst>
          </p:cNvPr>
          <p:cNvCxnSpPr>
            <a:stCxn id="50" idx="2"/>
            <a:endCxn id="52" idx="0"/>
          </p:cNvCxnSpPr>
          <p:nvPr/>
        </p:nvCxnSpPr>
        <p:spPr>
          <a:xfrm rot="16200000" flipH="1">
            <a:off x="3552024" y="3307169"/>
            <a:ext cx="647491" cy="6597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22DB4240-FE7C-40B2-AEB3-C843A377A108}"/>
              </a:ext>
            </a:extLst>
          </p:cNvPr>
          <p:cNvCxnSpPr>
            <a:stCxn id="51" idx="2"/>
            <a:endCxn id="52" idx="0"/>
          </p:cNvCxnSpPr>
          <p:nvPr/>
        </p:nvCxnSpPr>
        <p:spPr>
          <a:xfrm rot="5400000">
            <a:off x="4293748" y="3264043"/>
            <a:ext cx="608681" cy="7848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9975AFD5-FBFD-40A6-92B3-358E821CE4DE}"/>
              </a:ext>
            </a:extLst>
          </p:cNvPr>
          <p:cNvCxnSpPr>
            <a:stCxn id="54" idx="1"/>
            <a:endCxn id="53" idx="0"/>
          </p:cNvCxnSpPr>
          <p:nvPr/>
        </p:nvCxnSpPr>
        <p:spPr>
          <a:xfrm rot="10800000" flipV="1">
            <a:off x="5837861" y="3231662"/>
            <a:ext cx="88112" cy="3710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781654AA-1056-4F5A-B458-CAAFE8C9C9FA}"/>
              </a:ext>
            </a:extLst>
          </p:cNvPr>
          <p:cNvCxnSpPr>
            <a:stCxn id="54" idx="3"/>
            <a:endCxn id="56" idx="0"/>
          </p:cNvCxnSpPr>
          <p:nvPr/>
        </p:nvCxnSpPr>
        <p:spPr>
          <a:xfrm>
            <a:off x="7086995" y="3231663"/>
            <a:ext cx="195504" cy="4098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CDF9086E-9B75-4A7A-AD47-3521C714F53D}"/>
              </a:ext>
            </a:extLst>
          </p:cNvPr>
          <p:cNvCxnSpPr>
            <a:stCxn id="31" idx="1"/>
            <a:endCxn id="59" idx="0"/>
          </p:cNvCxnSpPr>
          <p:nvPr/>
        </p:nvCxnSpPr>
        <p:spPr>
          <a:xfrm rot="10800000" flipV="1">
            <a:off x="8566849" y="3297150"/>
            <a:ext cx="485812" cy="2817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r 54">
            <a:extLst>
              <a:ext uri="{FF2B5EF4-FFF2-40B4-BE49-F238E27FC236}">
                <a16:creationId xmlns:a16="http://schemas.microsoft.com/office/drawing/2014/main" id="{BDD75C65-CA3E-44BD-A264-3251DCA31525}"/>
              </a:ext>
            </a:extLst>
          </p:cNvPr>
          <p:cNvCxnSpPr>
            <a:stCxn id="59" idx="3"/>
            <a:endCxn id="60" idx="0"/>
          </p:cNvCxnSpPr>
          <p:nvPr/>
        </p:nvCxnSpPr>
        <p:spPr>
          <a:xfrm>
            <a:off x="9147360" y="3847223"/>
            <a:ext cx="195504" cy="4098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angular 61">
            <a:extLst>
              <a:ext uri="{FF2B5EF4-FFF2-40B4-BE49-F238E27FC236}">
                <a16:creationId xmlns:a16="http://schemas.microsoft.com/office/drawing/2014/main" id="{1E8E397F-73E7-4164-90BA-DD060036D5E5}"/>
              </a:ext>
            </a:extLst>
          </p:cNvPr>
          <p:cNvCxnSpPr>
            <a:stCxn id="59" idx="1"/>
            <a:endCxn id="58" idx="0"/>
          </p:cNvCxnSpPr>
          <p:nvPr/>
        </p:nvCxnSpPr>
        <p:spPr>
          <a:xfrm rot="10800000" flipV="1">
            <a:off x="7898226" y="3847222"/>
            <a:ext cx="88112" cy="3710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angular 63">
            <a:extLst>
              <a:ext uri="{FF2B5EF4-FFF2-40B4-BE49-F238E27FC236}">
                <a16:creationId xmlns:a16="http://schemas.microsoft.com/office/drawing/2014/main" id="{BC59FAE7-31D0-43E7-B605-DF9442CA863F}"/>
              </a:ext>
            </a:extLst>
          </p:cNvPr>
          <p:cNvCxnSpPr>
            <a:stCxn id="53" idx="2"/>
            <a:endCxn id="57" idx="0"/>
          </p:cNvCxnSpPr>
          <p:nvPr/>
        </p:nvCxnSpPr>
        <p:spPr>
          <a:xfrm rot="16200000" flipH="1">
            <a:off x="6084158" y="3600465"/>
            <a:ext cx="180266" cy="6728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r 66">
            <a:extLst>
              <a:ext uri="{FF2B5EF4-FFF2-40B4-BE49-F238E27FC236}">
                <a16:creationId xmlns:a16="http://schemas.microsoft.com/office/drawing/2014/main" id="{765FECEB-41BD-4216-BD77-B291ED2D8632}"/>
              </a:ext>
            </a:extLst>
          </p:cNvPr>
          <p:cNvCxnSpPr>
            <a:stCxn id="56" idx="2"/>
            <a:endCxn id="57" idx="0"/>
          </p:cNvCxnSpPr>
          <p:nvPr/>
        </p:nvCxnSpPr>
        <p:spPr>
          <a:xfrm rot="5400000">
            <a:off x="6825882" y="3570411"/>
            <a:ext cx="141456" cy="7717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: angular 71">
            <a:extLst>
              <a:ext uri="{FF2B5EF4-FFF2-40B4-BE49-F238E27FC236}">
                <a16:creationId xmlns:a16="http://schemas.microsoft.com/office/drawing/2014/main" id="{6F953763-75A6-4875-B53B-6EBF6F0AEB9E}"/>
              </a:ext>
            </a:extLst>
          </p:cNvPr>
          <p:cNvCxnSpPr>
            <a:cxnSpLocks/>
            <a:stCxn id="58" idx="2"/>
            <a:endCxn id="66" idx="0"/>
          </p:cNvCxnSpPr>
          <p:nvPr/>
        </p:nvCxnSpPr>
        <p:spPr>
          <a:xfrm rot="16200000" flipH="1">
            <a:off x="8092868" y="4267679"/>
            <a:ext cx="323084" cy="7123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EF1AD3F3-A610-4A7C-BF54-AEBD2A473BB0}"/>
              </a:ext>
            </a:extLst>
          </p:cNvPr>
          <p:cNvCxnSpPr>
            <a:cxnSpLocks/>
            <a:stCxn id="60" idx="2"/>
            <a:endCxn id="66" idx="0"/>
          </p:cNvCxnSpPr>
          <p:nvPr/>
        </p:nvCxnSpPr>
        <p:spPr>
          <a:xfrm rot="5400000">
            <a:off x="8834593" y="4277135"/>
            <a:ext cx="284274" cy="732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r 75">
            <a:extLst>
              <a:ext uri="{FF2B5EF4-FFF2-40B4-BE49-F238E27FC236}">
                <a16:creationId xmlns:a16="http://schemas.microsoft.com/office/drawing/2014/main" id="{FDBB8C33-0DFA-46BC-967E-C74728394FA7}"/>
              </a:ext>
            </a:extLst>
          </p:cNvPr>
          <p:cNvCxnSpPr>
            <a:cxnSpLocks/>
            <a:stCxn id="32" idx="1"/>
            <a:endCxn id="70" idx="0"/>
          </p:cNvCxnSpPr>
          <p:nvPr/>
        </p:nvCxnSpPr>
        <p:spPr>
          <a:xfrm rot="10800000" flipH="1" flipV="1">
            <a:off x="10397736" y="4012412"/>
            <a:ext cx="220383" cy="546682"/>
          </a:xfrm>
          <a:prstGeom prst="bentConnector4">
            <a:avLst>
              <a:gd name="adj1" fmla="val -103729"/>
              <a:gd name="adj2" fmla="val 76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angular 80">
            <a:extLst>
              <a:ext uri="{FF2B5EF4-FFF2-40B4-BE49-F238E27FC236}">
                <a16:creationId xmlns:a16="http://schemas.microsoft.com/office/drawing/2014/main" id="{7E5F766B-D5F6-4CD9-9F16-DD0F08E3AB7E}"/>
              </a:ext>
            </a:extLst>
          </p:cNvPr>
          <p:cNvCxnSpPr>
            <a:stCxn id="70" idx="1"/>
            <a:endCxn id="69" idx="0"/>
          </p:cNvCxnSpPr>
          <p:nvPr/>
        </p:nvCxnSpPr>
        <p:spPr>
          <a:xfrm rot="10800000" flipV="1">
            <a:off x="9949497" y="4827458"/>
            <a:ext cx="88112" cy="3710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: angular 82">
            <a:extLst>
              <a:ext uri="{FF2B5EF4-FFF2-40B4-BE49-F238E27FC236}">
                <a16:creationId xmlns:a16="http://schemas.microsoft.com/office/drawing/2014/main" id="{BB54245E-04EF-40E9-8FC2-F7020D1987C1}"/>
              </a:ext>
            </a:extLst>
          </p:cNvPr>
          <p:cNvCxnSpPr>
            <a:cxnSpLocks/>
            <a:stCxn id="70" idx="3"/>
            <a:endCxn id="78" idx="0"/>
          </p:cNvCxnSpPr>
          <p:nvPr/>
        </p:nvCxnSpPr>
        <p:spPr>
          <a:xfrm flipH="1">
            <a:off x="10768330" y="4827459"/>
            <a:ext cx="430301" cy="795365"/>
          </a:xfrm>
          <a:prstGeom prst="bentConnector4">
            <a:avLst>
              <a:gd name="adj1" fmla="val -53126"/>
              <a:gd name="adj2" fmla="val 668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: angular 84">
            <a:extLst>
              <a:ext uri="{FF2B5EF4-FFF2-40B4-BE49-F238E27FC236}">
                <a16:creationId xmlns:a16="http://schemas.microsoft.com/office/drawing/2014/main" id="{AC768960-864B-4391-8A29-6C3C8754BD5D}"/>
              </a:ext>
            </a:extLst>
          </p:cNvPr>
          <p:cNvCxnSpPr>
            <a:cxnSpLocks/>
            <a:stCxn id="69" idx="2"/>
            <a:endCxn id="78" idx="0"/>
          </p:cNvCxnSpPr>
          <p:nvPr/>
        </p:nvCxnSpPr>
        <p:spPr>
          <a:xfrm rot="16200000" flipH="1">
            <a:off x="10268780" y="5123274"/>
            <a:ext cx="180266" cy="8188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: angular 92">
            <a:extLst>
              <a:ext uri="{FF2B5EF4-FFF2-40B4-BE49-F238E27FC236}">
                <a16:creationId xmlns:a16="http://schemas.microsoft.com/office/drawing/2014/main" id="{436A2C27-4A35-4BCA-88B9-46AA337A6091}"/>
              </a:ext>
            </a:extLst>
          </p:cNvPr>
          <p:cNvCxnSpPr>
            <a:cxnSpLocks/>
            <a:stCxn id="78" idx="2"/>
            <a:endCxn id="27" idx="3"/>
          </p:cNvCxnSpPr>
          <p:nvPr/>
        </p:nvCxnSpPr>
        <p:spPr>
          <a:xfrm rot="5400000">
            <a:off x="9942038" y="5357458"/>
            <a:ext cx="24196" cy="16283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: angular 98">
            <a:extLst>
              <a:ext uri="{FF2B5EF4-FFF2-40B4-BE49-F238E27FC236}">
                <a16:creationId xmlns:a16="http://schemas.microsoft.com/office/drawing/2014/main" id="{2AD879EB-749C-437B-9657-4C61F076F1EE}"/>
              </a:ext>
            </a:extLst>
          </p:cNvPr>
          <p:cNvCxnSpPr>
            <a:stCxn id="52" idx="2"/>
            <a:endCxn id="30" idx="0"/>
          </p:cNvCxnSpPr>
          <p:nvPr/>
        </p:nvCxnSpPr>
        <p:spPr>
          <a:xfrm rot="5400000" flipH="1" flipV="1">
            <a:off x="4920548" y="1721412"/>
            <a:ext cx="2061241" cy="3491013"/>
          </a:xfrm>
          <a:prstGeom prst="bentConnector5">
            <a:avLst>
              <a:gd name="adj1" fmla="val -11090"/>
              <a:gd name="adj2" fmla="val 49523"/>
              <a:gd name="adj3" fmla="val 1110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38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23EE443-B534-43E1-941E-A941DB91B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742" y="142706"/>
            <a:ext cx="7605708" cy="412993"/>
          </a:xfrm>
        </p:spPr>
        <p:txBody>
          <a:bodyPr>
            <a:normAutofit fontScale="90000"/>
          </a:bodyPr>
          <a:lstStyle/>
          <a:p>
            <a:r>
              <a:rPr lang="es-CL" dirty="0"/>
              <a:t>Fabrica el Cometa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B63629E-E2D3-4BF4-845A-C48DBB2CA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4838" y="902433"/>
            <a:ext cx="3995734" cy="570498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 err="1"/>
              <a:t>Int</a:t>
            </a:r>
            <a:r>
              <a:rPr lang="es-CL" sz="1200" dirty="0"/>
              <a:t> </a:t>
            </a:r>
            <a:r>
              <a:rPr lang="es-CL" sz="1200" dirty="0" err="1"/>
              <a:t>mp</a:t>
            </a:r>
            <a:endParaRPr lang="es-C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 err="1"/>
              <a:t>Int</a:t>
            </a:r>
            <a:r>
              <a:rPr lang="es-CL" sz="1200" dirty="0"/>
              <a:t> articulo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 err="1"/>
              <a:t>Int</a:t>
            </a:r>
            <a:r>
              <a:rPr lang="es-CL" sz="1200" dirty="0"/>
              <a:t> </a:t>
            </a:r>
            <a:r>
              <a:rPr lang="es-CL" sz="1200" dirty="0" err="1"/>
              <a:t>mo</a:t>
            </a:r>
            <a:endParaRPr lang="es-C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 err="1"/>
              <a:t>Int</a:t>
            </a:r>
            <a:r>
              <a:rPr lang="es-CL" sz="1200" dirty="0"/>
              <a:t> </a:t>
            </a:r>
            <a:r>
              <a:rPr lang="es-CL" sz="1200" dirty="0" err="1"/>
              <a:t>cp</a:t>
            </a:r>
            <a:endParaRPr lang="es-C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 err="1"/>
              <a:t>Int</a:t>
            </a:r>
            <a:r>
              <a:rPr lang="es-CL" sz="1200" dirty="0"/>
              <a:t> </a:t>
            </a:r>
            <a:r>
              <a:rPr lang="es-CL" sz="1200" dirty="0" err="1"/>
              <a:t>gf</a:t>
            </a:r>
            <a:endParaRPr lang="es-C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 err="1"/>
              <a:t>Int</a:t>
            </a:r>
            <a:r>
              <a:rPr lang="es-CL" sz="1200" dirty="0"/>
              <a:t> </a:t>
            </a:r>
            <a:r>
              <a:rPr lang="es-CL" sz="1200" dirty="0" err="1"/>
              <a:t>cv</a:t>
            </a:r>
            <a:endParaRPr lang="es-C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Escribir “Ingrese el valor de la materia prima”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Leer </a:t>
            </a:r>
            <a:r>
              <a:rPr lang="es-CL" sz="1200" dirty="0" err="1"/>
              <a:t>mp</a:t>
            </a:r>
            <a:endParaRPr lang="es-C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Escribir “seleccione el articulo a fabricar”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Leer articulo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Según(articulo)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1:mo=((</a:t>
            </a:r>
            <a:r>
              <a:rPr lang="es-CL" sz="1200" dirty="0" err="1"/>
              <a:t>mp</a:t>
            </a:r>
            <a:r>
              <a:rPr lang="es-CL" sz="1200" dirty="0"/>
              <a:t>*80)/100)+</a:t>
            </a:r>
            <a:r>
              <a:rPr lang="es-CL" sz="1200" dirty="0" err="1"/>
              <a:t>mp</a:t>
            </a:r>
            <a:endParaRPr lang="es-C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   </a:t>
            </a:r>
            <a:r>
              <a:rPr lang="es-CL" sz="1200" dirty="0" err="1"/>
              <a:t>gf</a:t>
            </a:r>
            <a:r>
              <a:rPr lang="es-CL" sz="1200" dirty="0"/>
              <a:t>=((</a:t>
            </a:r>
            <a:r>
              <a:rPr lang="es-CL" sz="1200" dirty="0" err="1"/>
              <a:t>mp</a:t>
            </a:r>
            <a:r>
              <a:rPr lang="es-CL" sz="1200" dirty="0"/>
              <a:t>*28)/100)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   </a:t>
            </a:r>
            <a:r>
              <a:rPr lang="es-CL" sz="1200" dirty="0" err="1"/>
              <a:t>cp</a:t>
            </a:r>
            <a:r>
              <a:rPr lang="es-CL" sz="1200" dirty="0"/>
              <a:t>=</a:t>
            </a:r>
            <a:r>
              <a:rPr lang="es-CL" sz="1200" dirty="0" err="1"/>
              <a:t>mp+mo+gf</a:t>
            </a:r>
            <a:endParaRPr lang="es-C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   </a:t>
            </a:r>
            <a:r>
              <a:rPr lang="es-CL" sz="1200" dirty="0" err="1"/>
              <a:t>cv</a:t>
            </a:r>
            <a:r>
              <a:rPr lang="es-CL" sz="1200" dirty="0"/>
              <a:t>=((</a:t>
            </a:r>
            <a:r>
              <a:rPr lang="es-CL" sz="1200" dirty="0" err="1"/>
              <a:t>cp</a:t>
            </a:r>
            <a:r>
              <a:rPr lang="es-CL" sz="1200" dirty="0"/>
              <a:t>*45)/100)+</a:t>
            </a:r>
            <a:r>
              <a:rPr lang="es-CL" sz="1200" dirty="0" err="1"/>
              <a:t>cp</a:t>
            </a:r>
            <a:endParaRPr lang="es-C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Fin op1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2:mo=((</a:t>
            </a:r>
            <a:r>
              <a:rPr lang="es-CL" sz="1200" dirty="0" err="1"/>
              <a:t>mp</a:t>
            </a:r>
            <a:r>
              <a:rPr lang="es-CL" sz="1200" dirty="0"/>
              <a:t>*85)/100)+</a:t>
            </a:r>
            <a:r>
              <a:rPr lang="es-CL" sz="1200" dirty="0" err="1"/>
              <a:t>mp</a:t>
            </a:r>
            <a:endParaRPr lang="es-C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   </a:t>
            </a:r>
            <a:r>
              <a:rPr lang="es-CL" sz="1200" dirty="0" err="1"/>
              <a:t>gf</a:t>
            </a:r>
            <a:r>
              <a:rPr lang="es-CL" sz="1200" dirty="0"/>
              <a:t>=((</a:t>
            </a:r>
            <a:r>
              <a:rPr lang="es-CL" sz="1200" dirty="0" err="1"/>
              <a:t>mp</a:t>
            </a:r>
            <a:r>
              <a:rPr lang="es-CL" sz="1200" dirty="0"/>
              <a:t>*30)/100)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   </a:t>
            </a:r>
            <a:r>
              <a:rPr lang="es-CL" sz="1200" dirty="0" err="1"/>
              <a:t>cp</a:t>
            </a:r>
            <a:r>
              <a:rPr lang="es-CL" sz="1200" dirty="0"/>
              <a:t>=</a:t>
            </a:r>
            <a:r>
              <a:rPr lang="es-CL" sz="1200" dirty="0" err="1"/>
              <a:t>mp+mo+gf</a:t>
            </a:r>
            <a:endParaRPr lang="es-C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   </a:t>
            </a:r>
            <a:r>
              <a:rPr lang="es-CL" sz="1200" dirty="0" err="1"/>
              <a:t>cv</a:t>
            </a:r>
            <a:r>
              <a:rPr lang="es-CL" sz="1200" dirty="0"/>
              <a:t>=((</a:t>
            </a:r>
            <a:r>
              <a:rPr lang="es-CL" sz="1200" dirty="0" err="1"/>
              <a:t>cp</a:t>
            </a:r>
            <a:r>
              <a:rPr lang="es-CL" sz="1200" dirty="0"/>
              <a:t>*45)/100)+</a:t>
            </a:r>
            <a:r>
              <a:rPr lang="es-CL" sz="1200" dirty="0" err="1"/>
              <a:t>cp</a:t>
            </a:r>
            <a:endParaRPr lang="es-C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Fin op2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3:mo=((</a:t>
            </a:r>
            <a:r>
              <a:rPr lang="es-CL" sz="1200" dirty="0" err="1"/>
              <a:t>mp</a:t>
            </a:r>
            <a:r>
              <a:rPr lang="es-CL" sz="1200" dirty="0"/>
              <a:t>*75)/100)+</a:t>
            </a:r>
            <a:r>
              <a:rPr lang="es-CL" sz="1200" dirty="0" err="1"/>
              <a:t>mp</a:t>
            </a:r>
            <a:endParaRPr lang="es-C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   </a:t>
            </a:r>
            <a:r>
              <a:rPr lang="es-CL" sz="1200" dirty="0" err="1"/>
              <a:t>gf</a:t>
            </a:r>
            <a:r>
              <a:rPr lang="es-CL" sz="1200" dirty="0"/>
              <a:t>=((</a:t>
            </a:r>
            <a:r>
              <a:rPr lang="es-CL" sz="1200" dirty="0" err="1"/>
              <a:t>mp</a:t>
            </a:r>
            <a:r>
              <a:rPr lang="es-CL" sz="1200" dirty="0"/>
              <a:t>*35)/100)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   </a:t>
            </a:r>
            <a:r>
              <a:rPr lang="es-CL" sz="1200" dirty="0" err="1"/>
              <a:t>cp</a:t>
            </a:r>
            <a:r>
              <a:rPr lang="es-CL" sz="1200" dirty="0"/>
              <a:t>=</a:t>
            </a:r>
            <a:r>
              <a:rPr lang="es-CL" sz="1200" dirty="0" err="1"/>
              <a:t>mp+mo+gf</a:t>
            </a:r>
            <a:endParaRPr lang="es-C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   </a:t>
            </a:r>
            <a:r>
              <a:rPr lang="es-CL" sz="1200" dirty="0" err="1"/>
              <a:t>cv</a:t>
            </a:r>
            <a:r>
              <a:rPr lang="es-CL" sz="1200" dirty="0"/>
              <a:t>=((</a:t>
            </a:r>
            <a:r>
              <a:rPr lang="es-CL" sz="1200" dirty="0" err="1"/>
              <a:t>cp</a:t>
            </a:r>
            <a:r>
              <a:rPr lang="es-CL" sz="1200" dirty="0"/>
              <a:t>*45)/100)+</a:t>
            </a:r>
            <a:r>
              <a:rPr lang="es-CL" sz="1200" dirty="0" err="1"/>
              <a:t>cp</a:t>
            </a:r>
            <a:endParaRPr lang="es-C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Fin op3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4:mo=((</a:t>
            </a:r>
            <a:r>
              <a:rPr lang="es-CL" sz="1200" dirty="0" err="1"/>
              <a:t>mp</a:t>
            </a:r>
            <a:r>
              <a:rPr lang="es-CL" sz="1200" dirty="0"/>
              <a:t>*75)/100)+</a:t>
            </a:r>
            <a:r>
              <a:rPr lang="es-CL" sz="1200" dirty="0" err="1"/>
              <a:t>mp</a:t>
            </a:r>
            <a:endParaRPr lang="es-C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   </a:t>
            </a:r>
            <a:r>
              <a:rPr lang="es-CL" sz="1200" dirty="0" err="1"/>
              <a:t>gf</a:t>
            </a:r>
            <a:r>
              <a:rPr lang="es-CL" sz="1200" dirty="0"/>
              <a:t>=((</a:t>
            </a:r>
            <a:r>
              <a:rPr lang="es-CL" sz="1200" dirty="0" err="1"/>
              <a:t>mp</a:t>
            </a:r>
            <a:r>
              <a:rPr lang="es-CL" sz="1200" dirty="0"/>
              <a:t>*28)/100)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   </a:t>
            </a:r>
            <a:r>
              <a:rPr lang="es-CL" sz="1200" dirty="0" err="1"/>
              <a:t>cp</a:t>
            </a:r>
            <a:r>
              <a:rPr lang="es-CL" sz="1200" dirty="0"/>
              <a:t>=</a:t>
            </a:r>
            <a:r>
              <a:rPr lang="es-CL" sz="1200" dirty="0" err="1"/>
              <a:t>mp+mo+gf</a:t>
            </a:r>
            <a:endParaRPr lang="es-C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   </a:t>
            </a:r>
            <a:r>
              <a:rPr lang="es-CL" sz="1200" dirty="0" err="1"/>
              <a:t>cv</a:t>
            </a:r>
            <a:r>
              <a:rPr lang="es-CL" sz="1200" dirty="0"/>
              <a:t>=((</a:t>
            </a:r>
            <a:r>
              <a:rPr lang="es-CL" sz="1200" dirty="0" err="1"/>
              <a:t>cp</a:t>
            </a:r>
            <a:r>
              <a:rPr lang="es-CL" sz="1200" dirty="0"/>
              <a:t>*45)/100)+</a:t>
            </a:r>
            <a:r>
              <a:rPr lang="es-CL" sz="1200" dirty="0" err="1"/>
              <a:t>cp</a:t>
            </a:r>
            <a:endParaRPr lang="es-C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Fin op4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5:mo=((</a:t>
            </a:r>
            <a:r>
              <a:rPr lang="es-CL" sz="1200" dirty="0" err="1"/>
              <a:t>mp</a:t>
            </a:r>
            <a:r>
              <a:rPr lang="es-CL" sz="1200" dirty="0"/>
              <a:t>*80)/100)+</a:t>
            </a:r>
            <a:r>
              <a:rPr lang="es-CL" sz="1200" dirty="0" err="1"/>
              <a:t>mp</a:t>
            </a:r>
            <a:endParaRPr lang="es-C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   </a:t>
            </a:r>
            <a:r>
              <a:rPr lang="es-CL" sz="1200" dirty="0" err="1"/>
              <a:t>gf</a:t>
            </a:r>
            <a:r>
              <a:rPr lang="es-CL" sz="1200" dirty="0"/>
              <a:t>=((</a:t>
            </a:r>
            <a:r>
              <a:rPr lang="es-CL" sz="1200" dirty="0" err="1"/>
              <a:t>mp</a:t>
            </a:r>
            <a:r>
              <a:rPr lang="es-CL" sz="1200" dirty="0"/>
              <a:t>*30)/100)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   </a:t>
            </a:r>
            <a:r>
              <a:rPr lang="es-CL" sz="1200" dirty="0" err="1"/>
              <a:t>cp</a:t>
            </a:r>
            <a:r>
              <a:rPr lang="es-CL" sz="1200" dirty="0"/>
              <a:t>=</a:t>
            </a:r>
            <a:r>
              <a:rPr lang="es-CL" sz="1200" dirty="0" err="1"/>
              <a:t>mp+mo+gf</a:t>
            </a:r>
            <a:endParaRPr lang="es-C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   </a:t>
            </a:r>
            <a:r>
              <a:rPr lang="es-CL" sz="1200" dirty="0" err="1"/>
              <a:t>cv</a:t>
            </a:r>
            <a:r>
              <a:rPr lang="es-CL" sz="1200" dirty="0"/>
              <a:t>=((</a:t>
            </a:r>
            <a:r>
              <a:rPr lang="es-CL" sz="1200" dirty="0" err="1"/>
              <a:t>cp</a:t>
            </a:r>
            <a:r>
              <a:rPr lang="es-CL" sz="1200" dirty="0"/>
              <a:t>*45)/100)+</a:t>
            </a:r>
            <a:r>
              <a:rPr lang="es-CL" sz="1200" dirty="0" err="1"/>
              <a:t>cp</a:t>
            </a:r>
            <a:endParaRPr lang="es-C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Fin op5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6:mo=((</a:t>
            </a:r>
            <a:r>
              <a:rPr lang="es-CL" sz="1200" dirty="0" err="1"/>
              <a:t>mp</a:t>
            </a:r>
            <a:r>
              <a:rPr lang="es-CL" sz="1200" dirty="0"/>
              <a:t>*85)/100)+</a:t>
            </a:r>
            <a:r>
              <a:rPr lang="es-CL" sz="1200" dirty="0" err="1"/>
              <a:t>mp</a:t>
            </a:r>
            <a:endParaRPr lang="es-C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   </a:t>
            </a:r>
            <a:r>
              <a:rPr lang="es-CL" sz="1200" dirty="0" err="1"/>
              <a:t>gf</a:t>
            </a:r>
            <a:r>
              <a:rPr lang="es-CL" sz="1200" dirty="0"/>
              <a:t>=((</a:t>
            </a:r>
            <a:r>
              <a:rPr lang="es-CL" sz="1200" dirty="0" err="1"/>
              <a:t>mp</a:t>
            </a:r>
            <a:r>
              <a:rPr lang="es-CL" sz="1200" dirty="0"/>
              <a:t>*35)/100)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   </a:t>
            </a:r>
            <a:r>
              <a:rPr lang="es-CL" sz="1200" dirty="0" err="1"/>
              <a:t>cp</a:t>
            </a:r>
            <a:r>
              <a:rPr lang="es-CL" sz="1200" dirty="0"/>
              <a:t>=</a:t>
            </a:r>
            <a:r>
              <a:rPr lang="es-CL" sz="1200" dirty="0" err="1"/>
              <a:t>mp+mo+gf</a:t>
            </a:r>
            <a:endParaRPr lang="es-C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   </a:t>
            </a:r>
            <a:r>
              <a:rPr lang="es-CL" sz="1200" dirty="0" err="1"/>
              <a:t>cv</a:t>
            </a:r>
            <a:r>
              <a:rPr lang="es-CL" sz="1200" dirty="0"/>
              <a:t>=((</a:t>
            </a:r>
            <a:r>
              <a:rPr lang="es-CL" sz="1200" dirty="0" err="1"/>
              <a:t>cp</a:t>
            </a:r>
            <a:r>
              <a:rPr lang="es-CL" sz="1200" dirty="0"/>
              <a:t>*45)/100)+</a:t>
            </a:r>
            <a:r>
              <a:rPr lang="es-CL" sz="1200" dirty="0" err="1"/>
              <a:t>cp</a:t>
            </a:r>
            <a:endParaRPr lang="es-C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Fin op6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Fin según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Escribir el valor de venta del </a:t>
            </a:r>
            <a:r>
              <a:rPr lang="es-CL" sz="1200" dirty="0" err="1"/>
              <a:t>articulo”,articulo</a:t>
            </a:r>
            <a:r>
              <a:rPr lang="es-CL" sz="1200" dirty="0"/>
              <a:t>, “es, </a:t>
            </a:r>
            <a:r>
              <a:rPr lang="es-CL" sz="1200" dirty="0" err="1"/>
              <a:t>cv</a:t>
            </a:r>
            <a:endParaRPr lang="es-CL" sz="1200" dirty="0"/>
          </a:p>
        </p:txBody>
      </p:sp>
      <p:sp>
        <p:nvSpPr>
          <p:cNvPr id="61" name="Diagrama de flujo: terminador 60">
            <a:extLst>
              <a:ext uri="{FF2B5EF4-FFF2-40B4-BE49-F238E27FC236}">
                <a16:creationId xmlns:a16="http://schemas.microsoft.com/office/drawing/2014/main" id="{71A54E6D-8F1C-47ED-ABD9-74268CE66265}"/>
              </a:ext>
            </a:extLst>
          </p:cNvPr>
          <p:cNvSpPr/>
          <p:nvPr/>
        </p:nvSpPr>
        <p:spPr>
          <a:xfrm>
            <a:off x="6689730" y="445712"/>
            <a:ext cx="1803400" cy="33364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/>
              <a:t>inicio</a:t>
            </a:r>
          </a:p>
        </p:txBody>
      </p:sp>
      <p:sp>
        <p:nvSpPr>
          <p:cNvPr id="63" name="Diagrama de flujo: datos 62">
            <a:extLst>
              <a:ext uri="{FF2B5EF4-FFF2-40B4-BE49-F238E27FC236}">
                <a16:creationId xmlns:a16="http://schemas.microsoft.com/office/drawing/2014/main" id="{0B5D3F23-A92E-480C-B864-C73C5F78B7C5}"/>
              </a:ext>
            </a:extLst>
          </p:cNvPr>
          <p:cNvSpPr/>
          <p:nvPr/>
        </p:nvSpPr>
        <p:spPr>
          <a:xfrm>
            <a:off x="6588924" y="953844"/>
            <a:ext cx="2005013" cy="41299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Leer </a:t>
            </a:r>
            <a:r>
              <a:rPr lang="es-CL" sz="1200" dirty="0" err="1"/>
              <a:t>mp</a:t>
            </a:r>
            <a:endParaRPr lang="es-CL" sz="1200" dirty="0"/>
          </a:p>
          <a:p>
            <a:pPr algn="ctr"/>
            <a:r>
              <a:rPr lang="es-CL" sz="1200" dirty="0"/>
              <a:t>Leer articulo</a:t>
            </a:r>
          </a:p>
        </p:txBody>
      </p:sp>
      <p:sp>
        <p:nvSpPr>
          <p:cNvPr id="2" name="Diagrama de flujo: decisión 1">
            <a:extLst>
              <a:ext uri="{FF2B5EF4-FFF2-40B4-BE49-F238E27FC236}">
                <a16:creationId xmlns:a16="http://schemas.microsoft.com/office/drawing/2014/main" id="{265C75E8-6E99-40E2-BFBA-72F0F8636C3E}"/>
              </a:ext>
            </a:extLst>
          </p:cNvPr>
          <p:cNvSpPr/>
          <p:nvPr/>
        </p:nvSpPr>
        <p:spPr>
          <a:xfrm>
            <a:off x="6378629" y="1784382"/>
            <a:ext cx="2428076" cy="889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000" dirty="0"/>
              <a:t>Según(articulo)</a:t>
            </a:r>
          </a:p>
        </p:txBody>
      </p:sp>
      <p:sp>
        <p:nvSpPr>
          <p:cNvPr id="4" name="Diagrama de flujo: proceso 3">
            <a:extLst>
              <a:ext uri="{FF2B5EF4-FFF2-40B4-BE49-F238E27FC236}">
                <a16:creationId xmlns:a16="http://schemas.microsoft.com/office/drawing/2014/main" id="{0882A874-489B-44F9-8A93-982FE09B4688}"/>
              </a:ext>
            </a:extLst>
          </p:cNvPr>
          <p:cNvSpPr/>
          <p:nvPr/>
        </p:nvSpPr>
        <p:spPr>
          <a:xfrm>
            <a:off x="2173428" y="3031026"/>
            <a:ext cx="1666872" cy="11811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000" dirty="0"/>
              <a:t>1:mo=((</a:t>
            </a:r>
            <a:r>
              <a:rPr lang="es-CL" sz="1000" dirty="0" err="1"/>
              <a:t>mp</a:t>
            </a:r>
            <a:r>
              <a:rPr lang="es-CL" sz="1000" dirty="0"/>
              <a:t>*80)/100)+</a:t>
            </a:r>
            <a:r>
              <a:rPr lang="es-CL" sz="1000" dirty="0" err="1"/>
              <a:t>mp</a:t>
            </a:r>
            <a:endParaRPr lang="es-CL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000" dirty="0"/>
              <a:t>   </a:t>
            </a:r>
            <a:r>
              <a:rPr lang="es-CL" sz="1000" dirty="0" err="1"/>
              <a:t>gf</a:t>
            </a:r>
            <a:r>
              <a:rPr lang="es-CL" sz="1000" dirty="0"/>
              <a:t>=((</a:t>
            </a:r>
            <a:r>
              <a:rPr lang="es-CL" sz="1000" dirty="0" err="1"/>
              <a:t>mp</a:t>
            </a:r>
            <a:r>
              <a:rPr lang="es-CL" sz="1000" dirty="0"/>
              <a:t>*28)/100)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000" dirty="0"/>
              <a:t>   </a:t>
            </a:r>
            <a:r>
              <a:rPr lang="es-CL" sz="1000" dirty="0" err="1"/>
              <a:t>cp</a:t>
            </a:r>
            <a:r>
              <a:rPr lang="es-CL" sz="1000" dirty="0"/>
              <a:t>=</a:t>
            </a:r>
            <a:r>
              <a:rPr lang="es-CL" sz="1000" dirty="0" err="1"/>
              <a:t>mp+mo+gf</a:t>
            </a:r>
            <a:endParaRPr lang="es-CL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000" dirty="0"/>
              <a:t>   </a:t>
            </a:r>
            <a:r>
              <a:rPr lang="es-CL" sz="1000" dirty="0" err="1"/>
              <a:t>cv</a:t>
            </a:r>
            <a:r>
              <a:rPr lang="es-CL" sz="1000" dirty="0"/>
              <a:t>=((</a:t>
            </a:r>
            <a:r>
              <a:rPr lang="es-CL" sz="1000" dirty="0" err="1"/>
              <a:t>cp</a:t>
            </a:r>
            <a:r>
              <a:rPr lang="es-CL" sz="1000" dirty="0"/>
              <a:t>*45)/100)+</a:t>
            </a:r>
            <a:r>
              <a:rPr lang="es-CL" sz="1000" dirty="0" err="1"/>
              <a:t>cp</a:t>
            </a:r>
            <a:endParaRPr lang="es-CL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000" dirty="0"/>
              <a:t>Fin op1</a:t>
            </a:r>
          </a:p>
          <a:p>
            <a:pPr algn="ctr"/>
            <a:endParaRPr lang="es-CL" sz="1000" dirty="0"/>
          </a:p>
        </p:txBody>
      </p:sp>
      <p:sp>
        <p:nvSpPr>
          <p:cNvPr id="65" name="Diagrama de flujo: proceso 64">
            <a:extLst>
              <a:ext uri="{FF2B5EF4-FFF2-40B4-BE49-F238E27FC236}">
                <a16:creationId xmlns:a16="http://schemas.microsoft.com/office/drawing/2014/main" id="{87B88302-90F8-4BF6-A6F0-A0AA5F954E6F}"/>
              </a:ext>
            </a:extLst>
          </p:cNvPr>
          <p:cNvSpPr/>
          <p:nvPr/>
        </p:nvSpPr>
        <p:spPr>
          <a:xfrm>
            <a:off x="3959280" y="3031026"/>
            <a:ext cx="1524000" cy="11811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000" dirty="0"/>
              <a:t>2:mo=((</a:t>
            </a:r>
            <a:r>
              <a:rPr lang="es-CL" sz="1000" dirty="0" err="1"/>
              <a:t>mp</a:t>
            </a:r>
            <a:r>
              <a:rPr lang="es-CL" sz="1000" dirty="0"/>
              <a:t>*85)/100)+</a:t>
            </a:r>
            <a:r>
              <a:rPr lang="es-CL" sz="1000" dirty="0" err="1"/>
              <a:t>mp</a:t>
            </a:r>
            <a:endParaRPr lang="es-CL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000" dirty="0"/>
              <a:t>   </a:t>
            </a:r>
            <a:r>
              <a:rPr lang="es-CL" sz="1000" dirty="0" err="1"/>
              <a:t>gf</a:t>
            </a:r>
            <a:r>
              <a:rPr lang="es-CL" sz="1000" dirty="0"/>
              <a:t>=((</a:t>
            </a:r>
            <a:r>
              <a:rPr lang="es-CL" sz="1000" dirty="0" err="1"/>
              <a:t>mp</a:t>
            </a:r>
            <a:r>
              <a:rPr lang="es-CL" sz="1000" dirty="0"/>
              <a:t>*30)/100)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000" dirty="0"/>
              <a:t>   </a:t>
            </a:r>
            <a:r>
              <a:rPr lang="es-CL" sz="1000" dirty="0" err="1"/>
              <a:t>cp</a:t>
            </a:r>
            <a:r>
              <a:rPr lang="es-CL" sz="1000" dirty="0"/>
              <a:t>=</a:t>
            </a:r>
            <a:r>
              <a:rPr lang="es-CL" sz="1000" dirty="0" err="1"/>
              <a:t>mp+mo+gf</a:t>
            </a:r>
            <a:endParaRPr lang="es-CL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000" dirty="0"/>
              <a:t>   </a:t>
            </a:r>
            <a:r>
              <a:rPr lang="es-CL" sz="1000" dirty="0" err="1"/>
              <a:t>cv</a:t>
            </a:r>
            <a:r>
              <a:rPr lang="es-CL" sz="1000" dirty="0"/>
              <a:t>=((</a:t>
            </a:r>
            <a:r>
              <a:rPr lang="es-CL" sz="1000" dirty="0" err="1"/>
              <a:t>cp</a:t>
            </a:r>
            <a:r>
              <a:rPr lang="es-CL" sz="1000" dirty="0"/>
              <a:t>*45)/100)+</a:t>
            </a:r>
            <a:r>
              <a:rPr lang="es-CL" sz="1000" dirty="0" err="1"/>
              <a:t>cp</a:t>
            </a:r>
            <a:endParaRPr lang="es-CL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000" dirty="0"/>
              <a:t>Fin op2</a:t>
            </a:r>
          </a:p>
          <a:p>
            <a:pPr algn="ctr"/>
            <a:endParaRPr lang="es-CL" sz="1000" dirty="0"/>
          </a:p>
        </p:txBody>
      </p:sp>
      <p:sp>
        <p:nvSpPr>
          <p:cNvPr id="68" name="Diagrama de flujo: proceso 67">
            <a:extLst>
              <a:ext uri="{FF2B5EF4-FFF2-40B4-BE49-F238E27FC236}">
                <a16:creationId xmlns:a16="http://schemas.microsoft.com/office/drawing/2014/main" id="{5F86C07B-5F9D-4956-8DC3-788997708299}"/>
              </a:ext>
            </a:extLst>
          </p:cNvPr>
          <p:cNvSpPr/>
          <p:nvPr/>
        </p:nvSpPr>
        <p:spPr>
          <a:xfrm>
            <a:off x="5602260" y="3031026"/>
            <a:ext cx="1524000" cy="11811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000" dirty="0"/>
              <a:t>3:mo=((</a:t>
            </a:r>
            <a:r>
              <a:rPr lang="es-CL" sz="1000" dirty="0" err="1"/>
              <a:t>mp</a:t>
            </a:r>
            <a:r>
              <a:rPr lang="es-CL" sz="1000" dirty="0"/>
              <a:t>*75)/100)+</a:t>
            </a:r>
            <a:r>
              <a:rPr lang="es-CL" sz="1000" dirty="0" err="1"/>
              <a:t>mp</a:t>
            </a:r>
            <a:endParaRPr lang="es-CL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000" dirty="0"/>
              <a:t>   </a:t>
            </a:r>
            <a:r>
              <a:rPr lang="es-CL" sz="1000" dirty="0" err="1"/>
              <a:t>gf</a:t>
            </a:r>
            <a:r>
              <a:rPr lang="es-CL" sz="1000" dirty="0"/>
              <a:t>=((</a:t>
            </a:r>
            <a:r>
              <a:rPr lang="es-CL" sz="1000" dirty="0" err="1"/>
              <a:t>mp</a:t>
            </a:r>
            <a:r>
              <a:rPr lang="es-CL" sz="1000" dirty="0"/>
              <a:t>*35)/100)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000" dirty="0"/>
              <a:t>   </a:t>
            </a:r>
            <a:r>
              <a:rPr lang="es-CL" sz="1000" dirty="0" err="1"/>
              <a:t>cp</a:t>
            </a:r>
            <a:r>
              <a:rPr lang="es-CL" sz="1000" dirty="0"/>
              <a:t>=</a:t>
            </a:r>
            <a:r>
              <a:rPr lang="es-CL" sz="1000" dirty="0" err="1"/>
              <a:t>mp+mo+gf</a:t>
            </a:r>
            <a:endParaRPr lang="es-CL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000" dirty="0"/>
              <a:t>   </a:t>
            </a:r>
            <a:r>
              <a:rPr lang="es-CL" sz="1000" dirty="0" err="1"/>
              <a:t>cv</a:t>
            </a:r>
            <a:r>
              <a:rPr lang="es-CL" sz="1000" dirty="0"/>
              <a:t>=((</a:t>
            </a:r>
            <a:r>
              <a:rPr lang="es-CL" sz="1000" dirty="0" err="1"/>
              <a:t>cp</a:t>
            </a:r>
            <a:r>
              <a:rPr lang="es-CL" sz="1000" dirty="0"/>
              <a:t>*45)/100)+</a:t>
            </a:r>
            <a:r>
              <a:rPr lang="es-CL" sz="1000" dirty="0" err="1"/>
              <a:t>cp</a:t>
            </a:r>
            <a:endParaRPr lang="es-CL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000" dirty="0"/>
              <a:t>Fin op3</a:t>
            </a:r>
          </a:p>
          <a:p>
            <a:pPr algn="ctr"/>
            <a:endParaRPr lang="es-CL" sz="1000" dirty="0"/>
          </a:p>
        </p:txBody>
      </p:sp>
      <p:sp>
        <p:nvSpPr>
          <p:cNvPr id="71" name="Diagrama de flujo: proceso 70">
            <a:extLst>
              <a:ext uri="{FF2B5EF4-FFF2-40B4-BE49-F238E27FC236}">
                <a16:creationId xmlns:a16="http://schemas.microsoft.com/office/drawing/2014/main" id="{6BD8BB0F-5923-4698-8052-119E8A4D75F3}"/>
              </a:ext>
            </a:extLst>
          </p:cNvPr>
          <p:cNvSpPr/>
          <p:nvPr/>
        </p:nvSpPr>
        <p:spPr>
          <a:xfrm>
            <a:off x="7245240" y="3031026"/>
            <a:ext cx="1524000" cy="11811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000" dirty="0"/>
              <a:t>4:mo=((</a:t>
            </a:r>
            <a:r>
              <a:rPr lang="es-CL" sz="1000" dirty="0" err="1"/>
              <a:t>mp</a:t>
            </a:r>
            <a:r>
              <a:rPr lang="es-CL" sz="1000" dirty="0"/>
              <a:t>*75)/100)+</a:t>
            </a:r>
            <a:r>
              <a:rPr lang="es-CL" sz="1000" dirty="0" err="1"/>
              <a:t>mp</a:t>
            </a:r>
            <a:endParaRPr lang="es-CL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000" dirty="0"/>
              <a:t>   </a:t>
            </a:r>
            <a:r>
              <a:rPr lang="es-CL" sz="1000" dirty="0" err="1"/>
              <a:t>gf</a:t>
            </a:r>
            <a:r>
              <a:rPr lang="es-CL" sz="1000" dirty="0"/>
              <a:t>=((</a:t>
            </a:r>
            <a:r>
              <a:rPr lang="es-CL" sz="1000" dirty="0" err="1"/>
              <a:t>mp</a:t>
            </a:r>
            <a:r>
              <a:rPr lang="es-CL" sz="1000" dirty="0"/>
              <a:t>*28)/100)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000" dirty="0"/>
              <a:t>   </a:t>
            </a:r>
            <a:r>
              <a:rPr lang="es-CL" sz="1000" dirty="0" err="1"/>
              <a:t>cp</a:t>
            </a:r>
            <a:r>
              <a:rPr lang="es-CL" sz="1000" dirty="0"/>
              <a:t>=</a:t>
            </a:r>
            <a:r>
              <a:rPr lang="es-CL" sz="1000" dirty="0" err="1"/>
              <a:t>mp+mo+gf</a:t>
            </a:r>
            <a:endParaRPr lang="es-CL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000" dirty="0"/>
              <a:t>   </a:t>
            </a:r>
            <a:r>
              <a:rPr lang="es-CL" sz="1000" dirty="0" err="1"/>
              <a:t>cv</a:t>
            </a:r>
            <a:r>
              <a:rPr lang="es-CL" sz="1000" dirty="0"/>
              <a:t>=((</a:t>
            </a:r>
            <a:r>
              <a:rPr lang="es-CL" sz="1000" dirty="0" err="1"/>
              <a:t>cp</a:t>
            </a:r>
            <a:r>
              <a:rPr lang="es-CL" sz="1000" dirty="0"/>
              <a:t>*45)/100)+</a:t>
            </a:r>
            <a:r>
              <a:rPr lang="es-CL" sz="1000" dirty="0" err="1"/>
              <a:t>cp</a:t>
            </a:r>
            <a:endParaRPr lang="es-CL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000" dirty="0"/>
              <a:t>Fin op4</a:t>
            </a:r>
          </a:p>
          <a:p>
            <a:pPr algn="ctr"/>
            <a:endParaRPr lang="es-CL" sz="1000" dirty="0"/>
          </a:p>
        </p:txBody>
      </p:sp>
      <p:sp>
        <p:nvSpPr>
          <p:cNvPr id="73" name="Diagrama de flujo: proceso 72">
            <a:extLst>
              <a:ext uri="{FF2B5EF4-FFF2-40B4-BE49-F238E27FC236}">
                <a16:creationId xmlns:a16="http://schemas.microsoft.com/office/drawing/2014/main" id="{C3B94E1D-8C6B-43DB-A6B4-5D7AE36D5426}"/>
              </a:ext>
            </a:extLst>
          </p:cNvPr>
          <p:cNvSpPr/>
          <p:nvPr/>
        </p:nvSpPr>
        <p:spPr>
          <a:xfrm>
            <a:off x="8888220" y="3031026"/>
            <a:ext cx="1524000" cy="11811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000" dirty="0"/>
              <a:t>5:mo=((</a:t>
            </a:r>
            <a:r>
              <a:rPr lang="es-CL" sz="1000" dirty="0" err="1"/>
              <a:t>mp</a:t>
            </a:r>
            <a:r>
              <a:rPr lang="es-CL" sz="1000" dirty="0"/>
              <a:t>*80)/100)+</a:t>
            </a:r>
            <a:r>
              <a:rPr lang="es-CL" sz="1000" dirty="0" err="1"/>
              <a:t>mp</a:t>
            </a:r>
            <a:endParaRPr lang="es-CL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000" dirty="0"/>
              <a:t>   </a:t>
            </a:r>
            <a:r>
              <a:rPr lang="es-CL" sz="1000" dirty="0" err="1"/>
              <a:t>gf</a:t>
            </a:r>
            <a:r>
              <a:rPr lang="es-CL" sz="1000" dirty="0"/>
              <a:t>=((</a:t>
            </a:r>
            <a:r>
              <a:rPr lang="es-CL" sz="1000" dirty="0" err="1"/>
              <a:t>mp</a:t>
            </a:r>
            <a:r>
              <a:rPr lang="es-CL" sz="1000" dirty="0"/>
              <a:t>*30)/100)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000" dirty="0"/>
              <a:t>   </a:t>
            </a:r>
            <a:r>
              <a:rPr lang="es-CL" sz="1000" dirty="0" err="1"/>
              <a:t>cp</a:t>
            </a:r>
            <a:r>
              <a:rPr lang="es-CL" sz="1000" dirty="0"/>
              <a:t>=</a:t>
            </a:r>
            <a:r>
              <a:rPr lang="es-CL" sz="1000" dirty="0" err="1"/>
              <a:t>mp+mo+gf</a:t>
            </a:r>
            <a:endParaRPr lang="es-CL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000" dirty="0"/>
              <a:t>   </a:t>
            </a:r>
            <a:r>
              <a:rPr lang="es-CL" sz="1000" dirty="0" err="1"/>
              <a:t>cv</a:t>
            </a:r>
            <a:r>
              <a:rPr lang="es-CL" sz="1000" dirty="0"/>
              <a:t>=((</a:t>
            </a:r>
            <a:r>
              <a:rPr lang="es-CL" sz="1000" dirty="0" err="1"/>
              <a:t>cp</a:t>
            </a:r>
            <a:r>
              <a:rPr lang="es-CL" sz="1000" dirty="0"/>
              <a:t>*45)/100)+</a:t>
            </a:r>
            <a:r>
              <a:rPr lang="es-CL" sz="1000" dirty="0" err="1"/>
              <a:t>cp</a:t>
            </a:r>
            <a:endParaRPr lang="es-CL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000" dirty="0"/>
              <a:t>Fin op5</a:t>
            </a:r>
          </a:p>
          <a:p>
            <a:pPr algn="ctr"/>
            <a:endParaRPr lang="es-CL" sz="1000" dirty="0"/>
          </a:p>
        </p:txBody>
      </p:sp>
      <p:sp>
        <p:nvSpPr>
          <p:cNvPr id="75" name="Diagrama de flujo: proceso 74">
            <a:extLst>
              <a:ext uri="{FF2B5EF4-FFF2-40B4-BE49-F238E27FC236}">
                <a16:creationId xmlns:a16="http://schemas.microsoft.com/office/drawing/2014/main" id="{ED11B36B-EEEA-41DD-AD42-44F82B1CEA8C}"/>
              </a:ext>
            </a:extLst>
          </p:cNvPr>
          <p:cNvSpPr/>
          <p:nvPr/>
        </p:nvSpPr>
        <p:spPr>
          <a:xfrm>
            <a:off x="10531200" y="3031026"/>
            <a:ext cx="1524000" cy="11811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000" dirty="0"/>
              <a:t>6:mo=((</a:t>
            </a:r>
            <a:r>
              <a:rPr lang="es-CL" sz="1000" dirty="0" err="1"/>
              <a:t>mp</a:t>
            </a:r>
            <a:r>
              <a:rPr lang="es-CL" sz="1000" dirty="0"/>
              <a:t>*85)/100)+</a:t>
            </a:r>
            <a:r>
              <a:rPr lang="es-CL" sz="1000" dirty="0" err="1"/>
              <a:t>mp</a:t>
            </a:r>
            <a:endParaRPr lang="es-CL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000" dirty="0"/>
              <a:t>   </a:t>
            </a:r>
            <a:r>
              <a:rPr lang="es-CL" sz="1000" dirty="0" err="1"/>
              <a:t>gf</a:t>
            </a:r>
            <a:r>
              <a:rPr lang="es-CL" sz="1000" dirty="0"/>
              <a:t>=((</a:t>
            </a:r>
            <a:r>
              <a:rPr lang="es-CL" sz="1000" dirty="0" err="1"/>
              <a:t>mp</a:t>
            </a:r>
            <a:r>
              <a:rPr lang="es-CL" sz="1000" dirty="0"/>
              <a:t>*35)/100)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000" dirty="0"/>
              <a:t>   </a:t>
            </a:r>
            <a:r>
              <a:rPr lang="es-CL" sz="1000" dirty="0" err="1"/>
              <a:t>cp</a:t>
            </a:r>
            <a:r>
              <a:rPr lang="es-CL" sz="1000" dirty="0"/>
              <a:t>=</a:t>
            </a:r>
            <a:r>
              <a:rPr lang="es-CL" sz="1000" dirty="0" err="1"/>
              <a:t>mp+mo+gf</a:t>
            </a:r>
            <a:endParaRPr lang="es-CL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000" dirty="0"/>
              <a:t>   </a:t>
            </a:r>
            <a:r>
              <a:rPr lang="es-CL" sz="1000" dirty="0" err="1"/>
              <a:t>cv</a:t>
            </a:r>
            <a:r>
              <a:rPr lang="es-CL" sz="1000" dirty="0"/>
              <a:t>=((</a:t>
            </a:r>
            <a:r>
              <a:rPr lang="es-CL" sz="1000" dirty="0" err="1"/>
              <a:t>cp</a:t>
            </a:r>
            <a:r>
              <a:rPr lang="es-CL" sz="1000" dirty="0"/>
              <a:t>*45)/100)+</a:t>
            </a:r>
            <a:r>
              <a:rPr lang="es-CL" sz="1000" dirty="0" err="1"/>
              <a:t>cp</a:t>
            </a:r>
            <a:endParaRPr lang="es-CL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000" dirty="0"/>
              <a:t>Fin op6</a:t>
            </a:r>
          </a:p>
          <a:p>
            <a:pPr algn="ctr"/>
            <a:endParaRPr lang="es-CL" sz="1000" dirty="0"/>
          </a:p>
        </p:txBody>
      </p:sp>
      <p:sp>
        <p:nvSpPr>
          <p:cNvPr id="77" name="Diagrama de flujo: documento 76">
            <a:extLst>
              <a:ext uri="{FF2B5EF4-FFF2-40B4-BE49-F238E27FC236}">
                <a16:creationId xmlns:a16="http://schemas.microsoft.com/office/drawing/2014/main" id="{A2A1B249-B331-4248-850C-0A672BECA5CB}"/>
              </a:ext>
            </a:extLst>
          </p:cNvPr>
          <p:cNvSpPr/>
          <p:nvPr/>
        </p:nvSpPr>
        <p:spPr>
          <a:xfrm>
            <a:off x="6007102" y="4927415"/>
            <a:ext cx="2881118" cy="57485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Escribir </a:t>
            </a:r>
            <a:r>
              <a:rPr lang="es-CL" dirty="0" err="1"/>
              <a:t>cv</a:t>
            </a:r>
            <a:endParaRPr lang="es-CL" dirty="0"/>
          </a:p>
        </p:txBody>
      </p:sp>
      <p:sp>
        <p:nvSpPr>
          <p:cNvPr id="79" name="Diagrama de flujo: terminador 78">
            <a:extLst>
              <a:ext uri="{FF2B5EF4-FFF2-40B4-BE49-F238E27FC236}">
                <a16:creationId xmlns:a16="http://schemas.microsoft.com/office/drawing/2014/main" id="{99B9687D-79DF-49EA-BC92-D52AE063151B}"/>
              </a:ext>
            </a:extLst>
          </p:cNvPr>
          <p:cNvSpPr/>
          <p:nvPr/>
        </p:nvSpPr>
        <p:spPr>
          <a:xfrm>
            <a:off x="6542169" y="5605600"/>
            <a:ext cx="1803400" cy="26224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/>
              <a:t>Fin</a:t>
            </a:r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06CE9B56-19EA-44C5-A366-BCB94674180B}"/>
              </a:ext>
            </a:extLst>
          </p:cNvPr>
          <p:cNvCxnSpPr>
            <a:cxnSpLocks/>
            <a:stCxn id="61" idx="2"/>
            <a:endCxn id="63" idx="1"/>
          </p:cNvCxnSpPr>
          <p:nvPr/>
        </p:nvCxnSpPr>
        <p:spPr>
          <a:xfrm rot="16200000" flipH="1">
            <a:off x="7504188" y="866600"/>
            <a:ext cx="17448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C42D46BF-E9CE-4B54-8B2E-3C92091E1B1F}"/>
              </a:ext>
            </a:extLst>
          </p:cNvPr>
          <p:cNvCxnSpPr>
            <a:stCxn id="63" idx="4"/>
            <a:endCxn id="2" idx="0"/>
          </p:cNvCxnSpPr>
          <p:nvPr/>
        </p:nvCxnSpPr>
        <p:spPr>
          <a:xfrm rot="16200000" flipH="1">
            <a:off x="7383277" y="1574991"/>
            <a:ext cx="417545" cy="12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790C457C-6343-443B-B09F-3B6BDFB9C5B7}"/>
              </a:ext>
            </a:extLst>
          </p:cNvPr>
          <p:cNvCxnSpPr>
            <a:stCxn id="2" idx="2"/>
            <a:endCxn id="4" idx="0"/>
          </p:cNvCxnSpPr>
          <p:nvPr/>
        </p:nvCxnSpPr>
        <p:spPr>
          <a:xfrm rot="5400000">
            <a:off x="5120944" y="559303"/>
            <a:ext cx="357644" cy="45858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B1E82DD6-4E44-492D-8D23-2A8E1688333B}"/>
              </a:ext>
            </a:extLst>
          </p:cNvPr>
          <p:cNvCxnSpPr>
            <a:stCxn id="2" idx="2"/>
            <a:endCxn id="65" idx="0"/>
          </p:cNvCxnSpPr>
          <p:nvPr/>
        </p:nvCxnSpPr>
        <p:spPr>
          <a:xfrm rot="5400000">
            <a:off x="5978152" y="1416511"/>
            <a:ext cx="357644" cy="28713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3EE484F1-FC80-44D3-9778-DED9A9D67827}"/>
              </a:ext>
            </a:extLst>
          </p:cNvPr>
          <p:cNvCxnSpPr>
            <a:stCxn id="2" idx="2"/>
            <a:endCxn id="71" idx="0"/>
          </p:cNvCxnSpPr>
          <p:nvPr/>
        </p:nvCxnSpPr>
        <p:spPr>
          <a:xfrm rot="16200000" flipH="1">
            <a:off x="7621131" y="2644917"/>
            <a:ext cx="357644" cy="4145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1B75678B-7C37-4860-A701-DE349575A5D2}"/>
              </a:ext>
            </a:extLst>
          </p:cNvPr>
          <p:cNvCxnSpPr>
            <a:stCxn id="2" idx="2"/>
            <a:endCxn id="73" idx="0"/>
          </p:cNvCxnSpPr>
          <p:nvPr/>
        </p:nvCxnSpPr>
        <p:spPr>
          <a:xfrm rot="16200000" flipH="1">
            <a:off x="8442621" y="1823427"/>
            <a:ext cx="357644" cy="20575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DC2FB882-BED7-4A52-B927-9F4B486082A8}"/>
              </a:ext>
            </a:extLst>
          </p:cNvPr>
          <p:cNvCxnSpPr>
            <a:stCxn id="2" idx="2"/>
            <a:endCxn id="68" idx="0"/>
          </p:cNvCxnSpPr>
          <p:nvPr/>
        </p:nvCxnSpPr>
        <p:spPr>
          <a:xfrm rot="5400000">
            <a:off x="6799642" y="2238001"/>
            <a:ext cx="357644" cy="12284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: angular 81">
            <a:extLst>
              <a:ext uri="{FF2B5EF4-FFF2-40B4-BE49-F238E27FC236}">
                <a16:creationId xmlns:a16="http://schemas.microsoft.com/office/drawing/2014/main" id="{39804061-CF74-4863-A477-144FBED2EE67}"/>
              </a:ext>
            </a:extLst>
          </p:cNvPr>
          <p:cNvCxnSpPr>
            <a:stCxn id="4" idx="2"/>
            <a:endCxn id="77" idx="1"/>
          </p:cNvCxnSpPr>
          <p:nvPr/>
        </p:nvCxnSpPr>
        <p:spPr>
          <a:xfrm rot="16200000" flipH="1">
            <a:off x="4005626" y="3213364"/>
            <a:ext cx="1002714" cy="30002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: angular 85">
            <a:extLst>
              <a:ext uri="{FF2B5EF4-FFF2-40B4-BE49-F238E27FC236}">
                <a16:creationId xmlns:a16="http://schemas.microsoft.com/office/drawing/2014/main" id="{8D62C100-3727-44E2-A0F2-972D92026E25}"/>
              </a:ext>
            </a:extLst>
          </p:cNvPr>
          <p:cNvCxnSpPr>
            <a:stCxn id="65" idx="2"/>
            <a:endCxn id="77" idx="1"/>
          </p:cNvCxnSpPr>
          <p:nvPr/>
        </p:nvCxnSpPr>
        <p:spPr>
          <a:xfrm rot="16200000" flipH="1">
            <a:off x="4862834" y="4070572"/>
            <a:ext cx="1002714" cy="12858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: angular 87">
            <a:extLst>
              <a:ext uri="{FF2B5EF4-FFF2-40B4-BE49-F238E27FC236}">
                <a16:creationId xmlns:a16="http://schemas.microsoft.com/office/drawing/2014/main" id="{7E81EA01-6AF0-4C56-8D59-E5AFB9D109BE}"/>
              </a:ext>
            </a:extLst>
          </p:cNvPr>
          <p:cNvCxnSpPr>
            <a:stCxn id="68" idx="2"/>
            <a:endCxn id="77" idx="0"/>
          </p:cNvCxnSpPr>
          <p:nvPr/>
        </p:nvCxnSpPr>
        <p:spPr>
          <a:xfrm rot="16200000" flipH="1">
            <a:off x="6548316" y="4028069"/>
            <a:ext cx="715289" cy="10834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: angular 89">
            <a:extLst>
              <a:ext uri="{FF2B5EF4-FFF2-40B4-BE49-F238E27FC236}">
                <a16:creationId xmlns:a16="http://schemas.microsoft.com/office/drawing/2014/main" id="{8E92D85C-7F81-4732-89FD-0C25A07223A8}"/>
              </a:ext>
            </a:extLst>
          </p:cNvPr>
          <p:cNvCxnSpPr>
            <a:endCxn id="77" idx="0"/>
          </p:cNvCxnSpPr>
          <p:nvPr/>
        </p:nvCxnSpPr>
        <p:spPr>
          <a:xfrm rot="5400000">
            <a:off x="7310316" y="4349471"/>
            <a:ext cx="715290" cy="4405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: angular 91">
            <a:extLst>
              <a:ext uri="{FF2B5EF4-FFF2-40B4-BE49-F238E27FC236}">
                <a16:creationId xmlns:a16="http://schemas.microsoft.com/office/drawing/2014/main" id="{E7675D37-47CA-4565-B06C-60A11DDDC72F}"/>
              </a:ext>
            </a:extLst>
          </p:cNvPr>
          <p:cNvCxnSpPr>
            <a:stCxn id="73" idx="2"/>
            <a:endCxn id="77" idx="3"/>
          </p:cNvCxnSpPr>
          <p:nvPr/>
        </p:nvCxnSpPr>
        <p:spPr>
          <a:xfrm rot="5400000">
            <a:off x="8767863" y="4332483"/>
            <a:ext cx="1002714" cy="762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: angular 94">
            <a:extLst>
              <a:ext uri="{FF2B5EF4-FFF2-40B4-BE49-F238E27FC236}">
                <a16:creationId xmlns:a16="http://schemas.microsoft.com/office/drawing/2014/main" id="{82B43BB5-E617-4E58-B0ED-4C86681944D9}"/>
              </a:ext>
            </a:extLst>
          </p:cNvPr>
          <p:cNvCxnSpPr>
            <a:stCxn id="75" idx="2"/>
            <a:endCxn id="77" idx="3"/>
          </p:cNvCxnSpPr>
          <p:nvPr/>
        </p:nvCxnSpPr>
        <p:spPr>
          <a:xfrm rot="5400000">
            <a:off x="9589353" y="3510993"/>
            <a:ext cx="1002714" cy="24049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: angular 96">
            <a:extLst>
              <a:ext uri="{FF2B5EF4-FFF2-40B4-BE49-F238E27FC236}">
                <a16:creationId xmlns:a16="http://schemas.microsoft.com/office/drawing/2014/main" id="{C4170333-3F90-42DF-8FBD-FB5C172E3FA8}"/>
              </a:ext>
            </a:extLst>
          </p:cNvPr>
          <p:cNvCxnSpPr>
            <a:stCxn id="77" idx="2"/>
            <a:endCxn id="79" idx="0"/>
          </p:cNvCxnSpPr>
          <p:nvPr/>
        </p:nvCxnSpPr>
        <p:spPr>
          <a:xfrm rot="5400000">
            <a:off x="7375096" y="5533034"/>
            <a:ext cx="141339" cy="37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: angular 99">
            <a:extLst>
              <a:ext uri="{FF2B5EF4-FFF2-40B4-BE49-F238E27FC236}">
                <a16:creationId xmlns:a16="http://schemas.microsoft.com/office/drawing/2014/main" id="{4BEE5868-93D1-462E-AFBB-C2EDE85CEC1B}"/>
              </a:ext>
            </a:extLst>
          </p:cNvPr>
          <p:cNvCxnSpPr>
            <a:stCxn id="2" idx="2"/>
            <a:endCxn id="75" idx="0"/>
          </p:cNvCxnSpPr>
          <p:nvPr/>
        </p:nvCxnSpPr>
        <p:spPr>
          <a:xfrm rot="16200000" flipH="1">
            <a:off x="9264111" y="1001937"/>
            <a:ext cx="357644" cy="37005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46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26218E6-5D84-48C6-A62C-073B075DF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46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341491A-551C-4169-8293-48FDC4F42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22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96A8F02-E678-4D21-8F11-8B487E97A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9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4">
            <a:extLst>
              <a:ext uri="{FF2B5EF4-FFF2-40B4-BE49-F238E27FC236}">
                <a16:creationId xmlns:a16="http://schemas.microsoft.com/office/drawing/2014/main" id="{6A6BA46A-55F7-400C-9B03-9D50D58BED5F}"/>
              </a:ext>
            </a:extLst>
          </p:cNvPr>
          <p:cNvSpPr txBox="1">
            <a:spLocks/>
          </p:cNvSpPr>
          <p:nvPr/>
        </p:nvSpPr>
        <p:spPr>
          <a:xfrm>
            <a:off x="355742" y="142706"/>
            <a:ext cx="7605708" cy="412993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Suma 10 números</a:t>
            </a:r>
          </a:p>
        </p:txBody>
      </p:sp>
      <p:sp>
        <p:nvSpPr>
          <p:cNvPr id="4" name="Marcador de contenido 5">
            <a:extLst>
              <a:ext uri="{FF2B5EF4-FFF2-40B4-BE49-F238E27FC236}">
                <a16:creationId xmlns:a16="http://schemas.microsoft.com/office/drawing/2014/main" id="{35E1AED6-53CA-4CE5-8DC9-1C5A7E2EBAE4}"/>
              </a:ext>
            </a:extLst>
          </p:cNvPr>
          <p:cNvSpPr txBox="1">
            <a:spLocks/>
          </p:cNvSpPr>
          <p:nvPr/>
        </p:nvSpPr>
        <p:spPr>
          <a:xfrm>
            <a:off x="604838" y="902433"/>
            <a:ext cx="3995734" cy="57049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200" dirty="0" err="1"/>
              <a:t>Int</a:t>
            </a:r>
            <a:r>
              <a:rPr lang="es-CL" sz="1200" dirty="0"/>
              <a:t> </a:t>
            </a:r>
            <a:r>
              <a:rPr lang="es-CL" sz="1200" dirty="0" err="1"/>
              <a:t>num</a:t>
            </a:r>
            <a:endParaRPr lang="es-C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200" dirty="0" err="1"/>
              <a:t>Int</a:t>
            </a:r>
            <a:r>
              <a:rPr lang="es-CL" sz="1200" dirty="0"/>
              <a:t> sum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200" dirty="0" err="1"/>
              <a:t>Int</a:t>
            </a:r>
            <a:r>
              <a:rPr lang="es-CL" sz="1200" dirty="0"/>
              <a:t> 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s-C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200" dirty="0"/>
              <a:t>i=0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200" dirty="0"/>
              <a:t>Suma=0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200" dirty="0"/>
              <a:t>Hacer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200" dirty="0"/>
              <a:t>Escribir “ingrese un numero”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200" dirty="0"/>
              <a:t>Leer </a:t>
            </a:r>
            <a:r>
              <a:rPr lang="es-CL" sz="1200" dirty="0" err="1"/>
              <a:t>num</a:t>
            </a:r>
            <a:endParaRPr lang="es-C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200" dirty="0"/>
              <a:t>Suma=</a:t>
            </a:r>
            <a:r>
              <a:rPr lang="es-CL" sz="1200" dirty="0" err="1"/>
              <a:t>suma+num</a:t>
            </a:r>
            <a:endParaRPr lang="es-C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200" dirty="0"/>
              <a:t>i++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200" dirty="0"/>
              <a:t>Mientras(i&lt;10)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200" dirty="0"/>
              <a:t>Escribir “la suma es”, suma</a:t>
            </a:r>
          </a:p>
        </p:txBody>
      </p:sp>
      <p:sp>
        <p:nvSpPr>
          <p:cNvPr id="5" name="Diagrama de flujo: terminador 4">
            <a:extLst>
              <a:ext uri="{FF2B5EF4-FFF2-40B4-BE49-F238E27FC236}">
                <a16:creationId xmlns:a16="http://schemas.microsoft.com/office/drawing/2014/main" id="{F6E9A3F6-8219-4A69-B905-8D5C542F4337}"/>
              </a:ext>
            </a:extLst>
          </p:cNvPr>
          <p:cNvSpPr/>
          <p:nvPr/>
        </p:nvSpPr>
        <p:spPr>
          <a:xfrm>
            <a:off x="6799961" y="445712"/>
            <a:ext cx="1803400" cy="33364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/>
              <a:t>inicio</a:t>
            </a:r>
          </a:p>
        </p:txBody>
      </p:sp>
      <p:sp>
        <p:nvSpPr>
          <p:cNvPr id="6" name="Diagrama de flujo: datos 5">
            <a:extLst>
              <a:ext uri="{FF2B5EF4-FFF2-40B4-BE49-F238E27FC236}">
                <a16:creationId xmlns:a16="http://schemas.microsoft.com/office/drawing/2014/main" id="{5A0C5C16-52DB-47C3-B56F-7E16E6479C93}"/>
              </a:ext>
            </a:extLst>
          </p:cNvPr>
          <p:cNvSpPr/>
          <p:nvPr/>
        </p:nvSpPr>
        <p:spPr>
          <a:xfrm>
            <a:off x="6699155" y="2102114"/>
            <a:ext cx="2005013" cy="41299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Leer </a:t>
            </a:r>
            <a:r>
              <a:rPr lang="es-CL" sz="1200" dirty="0" err="1"/>
              <a:t>num</a:t>
            </a:r>
            <a:endParaRPr lang="es-CL" sz="1200" dirty="0"/>
          </a:p>
        </p:txBody>
      </p:sp>
      <p:sp>
        <p:nvSpPr>
          <p:cNvPr id="7" name="Diagrama de flujo: decisión 6">
            <a:extLst>
              <a:ext uri="{FF2B5EF4-FFF2-40B4-BE49-F238E27FC236}">
                <a16:creationId xmlns:a16="http://schemas.microsoft.com/office/drawing/2014/main" id="{B1BECCE2-B8BC-4336-969A-175B3E441B7C}"/>
              </a:ext>
            </a:extLst>
          </p:cNvPr>
          <p:cNvSpPr/>
          <p:nvPr/>
        </p:nvSpPr>
        <p:spPr>
          <a:xfrm>
            <a:off x="6487623" y="3475629"/>
            <a:ext cx="2428076" cy="889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200" dirty="0"/>
              <a:t>Mientras(i&lt;10)</a:t>
            </a:r>
          </a:p>
        </p:txBody>
      </p:sp>
      <p:sp>
        <p:nvSpPr>
          <p:cNvPr id="8" name="Diagrama de flujo: proceso 7">
            <a:extLst>
              <a:ext uri="{FF2B5EF4-FFF2-40B4-BE49-F238E27FC236}">
                <a16:creationId xmlns:a16="http://schemas.microsoft.com/office/drawing/2014/main" id="{471E2E88-93E1-4CFE-8247-82057D557058}"/>
              </a:ext>
            </a:extLst>
          </p:cNvPr>
          <p:cNvSpPr/>
          <p:nvPr/>
        </p:nvSpPr>
        <p:spPr>
          <a:xfrm>
            <a:off x="6799961" y="1090285"/>
            <a:ext cx="1803400" cy="4555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050" dirty="0"/>
              <a:t>i=0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050" dirty="0"/>
              <a:t>Suma=0</a:t>
            </a:r>
          </a:p>
        </p:txBody>
      </p:sp>
      <p:sp>
        <p:nvSpPr>
          <p:cNvPr id="9" name="Diagrama de flujo: proceso 8">
            <a:extLst>
              <a:ext uri="{FF2B5EF4-FFF2-40B4-BE49-F238E27FC236}">
                <a16:creationId xmlns:a16="http://schemas.microsoft.com/office/drawing/2014/main" id="{A67A5302-C476-4BA1-96AB-AF91310874C8}"/>
              </a:ext>
            </a:extLst>
          </p:cNvPr>
          <p:cNvSpPr/>
          <p:nvPr/>
        </p:nvSpPr>
        <p:spPr>
          <a:xfrm>
            <a:off x="6799961" y="2843674"/>
            <a:ext cx="1803400" cy="4555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050" dirty="0"/>
              <a:t>Suma=</a:t>
            </a:r>
            <a:r>
              <a:rPr lang="es-CL" sz="1050" dirty="0" err="1"/>
              <a:t>suma+num</a:t>
            </a:r>
            <a:endParaRPr lang="es-CL" sz="105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050" dirty="0"/>
              <a:t>i++</a:t>
            </a:r>
          </a:p>
        </p:txBody>
      </p:sp>
      <p:sp>
        <p:nvSpPr>
          <p:cNvPr id="10" name="Diagrama de flujo: documento 9">
            <a:extLst>
              <a:ext uri="{FF2B5EF4-FFF2-40B4-BE49-F238E27FC236}">
                <a16:creationId xmlns:a16="http://schemas.microsoft.com/office/drawing/2014/main" id="{06D3D161-C3EA-40C9-96FF-B51B1477C731}"/>
              </a:ext>
            </a:extLst>
          </p:cNvPr>
          <p:cNvSpPr/>
          <p:nvPr/>
        </p:nvSpPr>
        <p:spPr>
          <a:xfrm>
            <a:off x="6261102" y="4750301"/>
            <a:ext cx="2881118" cy="57485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Escribir suma</a:t>
            </a:r>
          </a:p>
        </p:txBody>
      </p:sp>
      <p:sp>
        <p:nvSpPr>
          <p:cNvPr id="11" name="Diagrama de flujo: terminador 10">
            <a:extLst>
              <a:ext uri="{FF2B5EF4-FFF2-40B4-BE49-F238E27FC236}">
                <a16:creationId xmlns:a16="http://schemas.microsoft.com/office/drawing/2014/main" id="{1765520F-F872-4213-AA9D-68CF3A73ED86}"/>
              </a:ext>
            </a:extLst>
          </p:cNvPr>
          <p:cNvSpPr/>
          <p:nvPr/>
        </p:nvSpPr>
        <p:spPr>
          <a:xfrm>
            <a:off x="6806311" y="5740395"/>
            <a:ext cx="1803400" cy="26224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/>
              <a:t>Fin</a:t>
            </a: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4606A8BF-4EB3-4FC6-BE87-21BA707F40FA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5400000">
            <a:off x="7546198" y="934822"/>
            <a:ext cx="31092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C690D786-3174-408E-9C4C-427F7F5585D9}"/>
              </a:ext>
            </a:extLst>
          </p:cNvPr>
          <p:cNvCxnSpPr>
            <a:stCxn id="8" idx="2"/>
            <a:endCxn id="6" idx="1"/>
          </p:cNvCxnSpPr>
          <p:nvPr/>
        </p:nvCxnSpPr>
        <p:spPr>
          <a:xfrm rot="16200000" flipH="1">
            <a:off x="7423501" y="1823952"/>
            <a:ext cx="55632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FD38A5CD-9542-4B34-81AD-7B7F24A0299F}"/>
              </a:ext>
            </a:extLst>
          </p:cNvPr>
          <p:cNvCxnSpPr>
            <a:stCxn id="6" idx="4"/>
          </p:cNvCxnSpPr>
          <p:nvPr/>
        </p:nvCxnSpPr>
        <p:spPr>
          <a:xfrm rot="16200000" flipH="1">
            <a:off x="7457440" y="2759328"/>
            <a:ext cx="494793" cy="63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ECA7DB60-1113-4003-B88A-58690ED329AC}"/>
              </a:ext>
            </a:extLst>
          </p:cNvPr>
          <p:cNvCxnSpPr>
            <a:stCxn id="9" idx="2"/>
            <a:endCxn id="7" idx="0"/>
          </p:cNvCxnSpPr>
          <p:nvPr/>
        </p:nvCxnSpPr>
        <p:spPr>
          <a:xfrm rot="5400000">
            <a:off x="7613438" y="3387405"/>
            <a:ext cx="17644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061BC21F-AA93-4851-86B9-1839A1911DF3}"/>
              </a:ext>
            </a:extLst>
          </p:cNvPr>
          <p:cNvCxnSpPr>
            <a:stCxn id="7" idx="3"/>
            <a:endCxn id="10" idx="0"/>
          </p:cNvCxnSpPr>
          <p:nvPr/>
        </p:nvCxnSpPr>
        <p:spPr>
          <a:xfrm flipH="1">
            <a:off x="7701661" y="3920129"/>
            <a:ext cx="1214038" cy="830172"/>
          </a:xfrm>
          <a:prstGeom prst="bentConnector4">
            <a:avLst>
              <a:gd name="adj1" fmla="val -18830"/>
              <a:gd name="adj2" fmla="val 767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00FA3D3B-0456-4688-8951-604E1508B6D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16200000" flipH="1">
            <a:off x="7478212" y="5510596"/>
            <a:ext cx="453248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1B9B880A-43D8-43CF-AADF-B2DC3C032EAE}"/>
              </a:ext>
            </a:extLst>
          </p:cNvPr>
          <p:cNvCxnSpPr>
            <a:stCxn id="7" idx="1"/>
          </p:cNvCxnSpPr>
          <p:nvPr/>
        </p:nvCxnSpPr>
        <p:spPr>
          <a:xfrm rot="10800000">
            <a:off x="5905501" y="1823953"/>
            <a:ext cx="582123" cy="209617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AD7880D2-F20C-44F8-9EB1-F4DB13C11909}"/>
              </a:ext>
            </a:extLst>
          </p:cNvPr>
          <p:cNvCxnSpPr/>
          <p:nvPr/>
        </p:nvCxnSpPr>
        <p:spPr>
          <a:xfrm>
            <a:off x="5898262" y="1823952"/>
            <a:ext cx="1797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67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4">
            <a:extLst>
              <a:ext uri="{FF2B5EF4-FFF2-40B4-BE49-F238E27FC236}">
                <a16:creationId xmlns:a16="http://schemas.microsoft.com/office/drawing/2014/main" id="{6A6BA46A-55F7-400C-9B03-9D50D58BED5F}"/>
              </a:ext>
            </a:extLst>
          </p:cNvPr>
          <p:cNvSpPr txBox="1">
            <a:spLocks/>
          </p:cNvSpPr>
          <p:nvPr/>
        </p:nvSpPr>
        <p:spPr>
          <a:xfrm>
            <a:off x="355742" y="142706"/>
            <a:ext cx="7605708" cy="412993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Promedio de Edades</a:t>
            </a:r>
          </a:p>
        </p:txBody>
      </p:sp>
      <p:sp>
        <p:nvSpPr>
          <p:cNvPr id="4" name="Marcador de contenido 5">
            <a:extLst>
              <a:ext uri="{FF2B5EF4-FFF2-40B4-BE49-F238E27FC236}">
                <a16:creationId xmlns:a16="http://schemas.microsoft.com/office/drawing/2014/main" id="{35E1AED6-53CA-4CE5-8DC9-1C5A7E2EBAE4}"/>
              </a:ext>
            </a:extLst>
          </p:cNvPr>
          <p:cNvSpPr txBox="1">
            <a:spLocks/>
          </p:cNvSpPr>
          <p:nvPr/>
        </p:nvSpPr>
        <p:spPr>
          <a:xfrm>
            <a:off x="604838" y="902433"/>
            <a:ext cx="3995734" cy="57049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200" dirty="0" err="1"/>
              <a:t>Int</a:t>
            </a:r>
            <a:r>
              <a:rPr lang="es-CL" sz="1200" dirty="0"/>
              <a:t> </a:t>
            </a:r>
            <a:r>
              <a:rPr lang="es-CL" sz="1200" dirty="0" err="1"/>
              <a:t>num</a:t>
            </a:r>
            <a:endParaRPr lang="es-C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200" dirty="0" err="1"/>
              <a:t>Int</a:t>
            </a:r>
            <a:r>
              <a:rPr lang="es-CL" sz="1200" dirty="0"/>
              <a:t> sum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200" dirty="0" err="1"/>
              <a:t>Int</a:t>
            </a:r>
            <a:r>
              <a:rPr lang="es-CL" sz="1200" dirty="0"/>
              <a:t> promedio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200" dirty="0" err="1"/>
              <a:t>Int</a:t>
            </a:r>
            <a:r>
              <a:rPr lang="es-CL" sz="1200" dirty="0"/>
              <a:t> 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200" dirty="0" err="1"/>
              <a:t>Str</a:t>
            </a:r>
            <a:r>
              <a:rPr lang="es-CL" sz="1200" dirty="0"/>
              <a:t> </a:t>
            </a:r>
            <a:r>
              <a:rPr lang="es-CL" sz="1200" dirty="0" err="1"/>
              <a:t>op</a:t>
            </a:r>
            <a:endParaRPr lang="es-C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s-C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200" dirty="0"/>
              <a:t>i=0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200" dirty="0"/>
              <a:t>Suma=0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200" dirty="0"/>
              <a:t>Hacer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200" dirty="0"/>
              <a:t>Escribir “ingrese una edad”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200" dirty="0"/>
              <a:t>Leer </a:t>
            </a:r>
            <a:r>
              <a:rPr lang="es-CL" sz="1200" dirty="0" err="1"/>
              <a:t>num</a:t>
            </a:r>
            <a:endParaRPr lang="es-C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200" dirty="0"/>
              <a:t>Suma=</a:t>
            </a:r>
            <a:r>
              <a:rPr lang="es-CL" sz="1200" dirty="0" err="1"/>
              <a:t>suma+num</a:t>
            </a:r>
            <a:endParaRPr lang="es-C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200" dirty="0"/>
              <a:t>i++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200" dirty="0"/>
              <a:t>Escribir “desea ingresar otra edad s/n”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200" dirty="0"/>
              <a:t>Mientras(</a:t>
            </a:r>
            <a:r>
              <a:rPr lang="es-CL" sz="1200" dirty="0" err="1"/>
              <a:t>op</a:t>
            </a:r>
            <a:r>
              <a:rPr lang="es-CL" sz="1200" dirty="0"/>
              <a:t>==s)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200" dirty="0"/>
              <a:t>Promedio=suma/i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200" dirty="0"/>
              <a:t>Escribir “la edad promedio es promedio”, suma</a:t>
            </a:r>
          </a:p>
        </p:txBody>
      </p:sp>
      <p:sp>
        <p:nvSpPr>
          <p:cNvPr id="5" name="Diagrama de flujo: terminador 4">
            <a:extLst>
              <a:ext uri="{FF2B5EF4-FFF2-40B4-BE49-F238E27FC236}">
                <a16:creationId xmlns:a16="http://schemas.microsoft.com/office/drawing/2014/main" id="{F6E9A3F6-8219-4A69-B905-8D5C542F4337}"/>
              </a:ext>
            </a:extLst>
          </p:cNvPr>
          <p:cNvSpPr/>
          <p:nvPr/>
        </p:nvSpPr>
        <p:spPr>
          <a:xfrm>
            <a:off x="6799961" y="445712"/>
            <a:ext cx="1803400" cy="33364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/>
              <a:t>inicio</a:t>
            </a:r>
          </a:p>
        </p:txBody>
      </p:sp>
      <p:sp>
        <p:nvSpPr>
          <p:cNvPr id="6" name="Diagrama de flujo: datos 5">
            <a:extLst>
              <a:ext uri="{FF2B5EF4-FFF2-40B4-BE49-F238E27FC236}">
                <a16:creationId xmlns:a16="http://schemas.microsoft.com/office/drawing/2014/main" id="{5A0C5C16-52DB-47C3-B56F-7E16E6479C93}"/>
              </a:ext>
            </a:extLst>
          </p:cNvPr>
          <p:cNvSpPr/>
          <p:nvPr/>
        </p:nvSpPr>
        <p:spPr>
          <a:xfrm>
            <a:off x="6699155" y="2102114"/>
            <a:ext cx="2005013" cy="41299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Leer </a:t>
            </a:r>
            <a:r>
              <a:rPr lang="es-CL" sz="1200" dirty="0" err="1"/>
              <a:t>num</a:t>
            </a:r>
            <a:endParaRPr lang="es-CL" sz="1200" dirty="0"/>
          </a:p>
        </p:txBody>
      </p:sp>
      <p:sp>
        <p:nvSpPr>
          <p:cNvPr id="7" name="Diagrama de flujo: decisión 6">
            <a:extLst>
              <a:ext uri="{FF2B5EF4-FFF2-40B4-BE49-F238E27FC236}">
                <a16:creationId xmlns:a16="http://schemas.microsoft.com/office/drawing/2014/main" id="{B1BECCE2-B8BC-4336-969A-175B3E441B7C}"/>
              </a:ext>
            </a:extLst>
          </p:cNvPr>
          <p:cNvSpPr/>
          <p:nvPr/>
        </p:nvSpPr>
        <p:spPr>
          <a:xfrm>
            <a:off x="6474923" y="3668805"/>
            <a:ext cx="2428076" cy="889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200" dirty="0"/>
              <a:t>Mientras(</a:t>
            </a:r>
            <a:r>
              <a:rPr lang="es-CL" sz="1200" dirty="0" err="1"/>
              <a:t>op</a:t>
            </a:r>
            <a:r>
              <a:rPr lang="es-CL" sz="1200" dirty="0"/>
              <a:t>==s)</a:t>
            </a:r>
          </a:p>
        </p:txBody>
      </p:sp>
      <p:sp>
        <p:nvSpPr>
          <p:cNvPr id="8" name="Diagrama de flujo: proceso 7">
            <a:extLst>
              <a:ext uri="{FF2B5EF4-FFF2-40B4-BE49-F238E27FC236}">
                <a16:creationId xmlns:a16="http://schemas.microsoft.com/office/drawing/2014/main" id="{471E2E88-93E1-4CFE-8247-82057D557058}"/>
              </a:ext>
            </a:extLst>
          </p:cNvPr>
          <p:cNvSpPr/>
          <p:nvPr/>
        </p:nvSpPr>
        <p:spPr>
          <a:xfrm>
            <a:off x="6799961" y="1090285"/>
            <a:ext cx="1803400" cy="4555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050" dirty="0"/>
              <a:t>i=0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050" dirty="0"/>
              <a:t>Suma=0</a:t>
            </a:r>
          </a:p>
        </p:txBody>
      </p:sp>
      <p:sp>
        <p:nvSpPr>
          <p:cNvPr id="9" name="Diagrama de flujo: proceso 8">
            <a:extLst>
              <a:ext uri="{FF2B5EF4-FFF2-40B4-BE49-F238E27FC236}">
                <a16:creationId xmlns:a16="http://schemas.microsoft.com/office/drawing/2014/main" id="{A67A5302-C476-4BA1-96AB-AF91310874C8}"/>
              </a:ext>
            </a:extLst>
          </p:cNvPr>
          <p:cNvSpPr/>
          <p:nvPr/>
        </p:nvSpPr>
        <p:spPr>
          <a:xfrm>
            <a:off x="6799961" y="2658433"/>
            <a:ext cx="1803400" cy="8171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s-CL" sz="105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050" dirty="0"/>
              <a:t>Suma=</a:t>
            </a:r>
            <a:r>
              <a:rPr lang="es-CL" sz="1050" dirty="0" err="1"/>
              <a:t>suma+num</a:t>
            </a:r>
            <a:endParaRPr lang="es-CL" sz="105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050" dirty="0"/>
              <a:t>i++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050" dirty="0"/>
              <a:t>Escribir “desea ingresar otra edad s/n”</a:t>
            </a:r>
          </a:p>
        </p:txBody>
      </p:sp>
      <p:sp>
        <p:nvSpPr>
          <p:cNvPr id="10" name="Diagrama de flujo: documento 9">
            <a:extLst>
              <a:ext uri="{FF2B5EF4-FFF2-40B4-BE49-F238E27FC236}">
                <a16:creationId xmlns:a16="http://schemas.microsoft.com/office/drawing/2014/main" id="{06D3D161-C3EA-40C9-96FF-B51B1477C731}"/>
              </a:ext>
            </a:extLst>
          </p:cNvPr>
          <p:cNvSpPr/>
          <p:nvPr/>
        </p:nvSpPr>
        <p:spPr>
          <a:xfrm>
            <a:off x="6248402" y="5634631"/>
            <a:ext cx="2881118" cy="57485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Escribir promedio</a:t>
            </a:r>
          </a:p>
        </p:txBody>
      </p:sp>
      <p:sp>
        <p:nvSpPr>
          <p:cNvPr id="11" name="Diagrama de flujo: terminador 10">
            <a:extLst>
              <a:ext uri="{FF2B5EF4-FFF2-40B4-BE49-F238E27FC236}">
                <a16:creationId xmlns:a16="http://schemas.microsoft.com/office/drawing/2014/main" id="{1765520F-F872-4213-AA9D-68CF3A73ED86}"/>
              </a:ext>
            </a:extLst>
          </p:cNvPr>
          <p:cNvSpPr/>
          <p:nvPr/>
        </p:nvSpPr>
        <p:spPr>
          <a:xfrm>
            <a:off x="6793611" y="6412288"/>
            <a:ext cx="1803400" cy="26224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/>
              <a:t>Fin</a:t>
            </a: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4606A8BF-4EB3-4FC6-BE87-21BA707F40FA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5400000">
            <a:off x="7546198" y="934822"/>
            <a:ext cx="31092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C690D786-3174-408E-9C4C-427F7F5585D9}"/>
              </a:ext>
            </a:extLst>
          </p:cNvPr>
          <p:cNvCxnSpPr>
            <a:stCxn id="8" idx="2"/>
            <a:endCxn id="6" idx="1"/>
          </p:cNvCxnSpPr>
          <p:nvPr/>
        </p:nvCxnSpPr>
        <p:spPr>
          <a:xfrm rot="16200000" flipH="1">
            <a:off x="7423501" y="1823952"/>
            <a:ext cx="55632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FD38A5CD-9542-4B34-81AD-7B7F24A0299F}"/>
              </a:ext>
            </a:extLst>
          </p:cNvPr>
          <p:cNvCxnSpPr>
            <a:stCxn id="6" idx="4"/>
          </p:cNvCxnSpPr>
          <p:nvPr/>
        </p:nvCxnSpPr>
        <p:spPr>
          <a:xfrm rot="16200000" flipH="1">
            <a:off x="7457440" y="2759328"/>
            <a:ext cx="494793" cy="63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ECA7DB60-1113-4003-B88A-58690ED329AC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rot="5400000">
            <a:off x="7598723" y="3565866"/>
            <a:ext cx="19317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00FA3D3B-0456-4688-8951-604E1508B6D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16200000" flipH="1">
            <a:off x="7571731" y="6288707"/>
            <a:ext cx="240811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1B9B880A-43D8-43CF-AADF-B2DC3C032EAE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5898263" y="1823953"/>
            <a:ext cx="576661" cy="22893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AD7880D2-F20C-44F8-9EB1-F4DB13C11909}"/>
              </a:ext>
            </a:extLst>
          </p:cNvPr>
          <p:cNvCxnSpPr/>
          <p:nvPr/>
        </p:nvCxnSpPr>
        <p:spPr>
          <a:xfrm>
            <a:off x="5898262" y="1823952"/>
            <a:ext cx="1797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a de flujo: proceso 22">
            <a:extLst>
              <a:ext uri="{FF2B5EF4-FFF2-40B4-BE49-F238E27FC236}">
                <a16:creationId xmlns:a16="http://schemas.microsoft.com/office/drawing/2014/main" id="{CF90AF21-AA6B-4F2B-AE30-5AAE7EDA4060}"/>
              </a:ext>
            </a:extLst>
          </p:cNvPr>
          <p:cNvSpPr/>
          <p:nvPr/>
        </p:nvSpPr>
        <p:spPr>
          <a:xfrm>
            <a:off x="6900768" y="4659245"/>
            <a:ext cx="1803400" cy="4555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050" dirty="0"/>
              <a:t>Promedio=suma/i</a:t>
            </a:r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748BEA88-72D8-48BC-BA5D-5EC0DFCA073C}"/>
              </a:ext>
            </a:extLst>
          </p:cNvPr>
          <p:cNvCxnSpPr>
            <a:stCxn id="7" idx="2"/>
          </p:cNvCxnSpPr>
          <p:nvPr/>
        </p:nvCxnSpPr>
        <p:spPr>
          <a:xfrm rot="5400000">
            <a:off x="7638241" y="4608525"/>
            <a:ext cx="10144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4B6A0B4E-CBCA-4460-A558-B53FDDEE78A8}"/>
              </a:ext>
            </a:extLst>
          </p:cNvPr>
          <p:cNvCxnSpPr>
            <a:cxnSpLocks/>
            <a:endCxn id="10" idx="0"/>
          </p:cNvCxnSpPr>
          <p:nvPr/>
        </p:nvCxnSpPr>
        <p:spPr>
          <a:xfrm rot="5400000">
            <a:off x="7394640" y="5321258"/>
            <a:ext cx="607695" cy="190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76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4">
            <a:extLst>
              <a:ext uri="{FF2B5EF4-FFF2-40B4-BE49-F238E27FC236}">
                <a16:creationId xmlns:a16="http://schemas.microsoft.com/office/drawing/2014/main" id="{6A6BA46A-55F7-400C-9B03-9D50D58BED5F}"/>
              </a:ext>
            </a:extLst>
          </p:cNvPr>
          <p:cNvSpPr txBox="1">
            <a:spLocks/>
          </p:cNvSpPr>
          <p:nvPr/>
        </p:nvSpPr>
        <p:spPr>
          <a:xfrm>
            <a:off x="355742" y="142706"/>
            <a:ext cx="7605708" cy="412993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Ahorro de dinero mensual</a:t>
            </a:r>
          </a:p>
        </p:txBody>
      </p:sp>
      <p:sp>
        <p:nvSpPr>
          <p:cNvPr id="4" name="Marcador de contenido 5">
            <a:extLst>
              <a:ext uri="{FF2B5EF4-FFF2-40B4-BE49-F238E27FC236}">
                <a16:creationId xmlns:a16="http://schemas.microsoft.com/office/drawing/2014/main" id="{35E1AED6-53CA-4CE5-8DC9-1C5A7E2EBAE4}"/>
              </a:ext>
            </a:extLst>
          </p:cNvPr>
          <p:cNvSpPr txBox="1">
            <a:spLocks/>
          </p:cNvSpPr>
          <p:nvPr/>
        </p:nvSpPr>
        <p:spPr>
          <a:xfrm>
            <a:off x="604838" y="902433"/>
            <a:ext cx="3995734" cy="57049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200" dirty="0" err="1"/>
              <a:t>Int</a:t>
            </a:r>
            <a:r>
              <a:rPr lang="es-CL" sz="1200" dirty="0"/>
              <a:t> ahorro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200" dirty="0" err="1"/>
              <a:t>Int</a:t>
            </a:r>
            <a:r>
              <a:rPr lang="es-CL" sz="1200" dirty="0"/>
              <a:t> sum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200" dirty="0" err="1"/>
              <a:t>Int</a:t>
            </a:r>
            <a:r>
              <a:rPr lang="es-CL" sz="1200" dirty="0"/>
              <a:t> 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200" dirty="0" err="1"/>
              <a:t>Int</a:t>
            </a:r>
            <a:r>
              <a:rPr lang="es-CL" sz="1200" dirty="0"/>
              <a:t> 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s-C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200" dirty="0"/>
              <a:t>i=0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200" dirty="0"/>
              <a:t>Suma=0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200" dirty="0"/>
              <a:t>Hacer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200" dirty="0"/>
              <a:t>Escribir “ingrese un monto a ahorrar”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200" dirty="0"/>
              <a:t>Leer ahorro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200" dirty="0"/>
              <a:t>Suma=</a:t>
            </a:r>
            <a:r>
              <a:rPr lang="es-CL" sz="1200" dirty="0" err="1"/>
              <a:t>suma+ahorro</a:t>
            </a:r>
            <a:endParaRPr lang="es-C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200" dirty="0"/>
              <a:t>M(i)=suma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200" dirty="0"/>
              <a:t>i++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200" dirty="0"/>
              <a:t>Mientras(i&lt;12)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200" dirty="0"/>
              <a:t>Escribir “en un año ahorro”, suma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200" dirty="0"/>
              <a:t>Mientras (i&gt;0)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200" dirty="0"/>
              <a:t>Escribir “el ahorro del mes”, </a:t>
            </a:r>
            <a:r>
              <a:rPr lang="es-CL" sz="1200" dirty="0" err="1"/>
              <a:t>i,”es</a:t>
            </a:r>
            <a:r>
              <a:rPr lang="es-CL" sz="1200" dirty="0"/>
              <a:t>”, m(i)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200"/>
              <a:t>Fin mientras</a:t>
            </a:r>
            <a:endParaRPr lang="es-CL" sz="1200" dirty="0"/>
          </a:p>
        </p:txBody>
      </p:sp>
      <p:sp>
        <p:nvSpPr>
          <p:cNvPr id="5" name="Diagrama de flujo: terminador 4">
            <a:extLst>
              <a:ext uri="{FF2B5EF4-FFF2-40B4-BE49-F238E27FC236}">
                <a16:creationId xmlns:a16="http://schemas.microsoft.com/office/drawing/2014/main" id="{F6E9A3F6-8219-4A69-B905-8D5C542F4337}"/>
              </a:ext>
            </a:extLst>
          </p:cNvPr>
          <p:cNvSpPr/>
          <p:nvPr/>
        </p:nvSpPr>
        <p:spPr>
          <a:xfrm>
            <a:off x="6799961" y="445712"/>
            <a:ext cx="1803400" cy="33364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/>
              <a:t>inicio</a:t>
            </a:r>
          </a:p>
        </p:txBody>
      </p:sp>
      <p:sp>
        <p:nvSpPr>
          <p:cNvPr id="6" name="Diagrama de flujo: datos 5">
            <a:extLst>
              <a:ext uri="{FF2B5EF4-FFF2-40B4-BE49-F238E27FC236}">
                <a16:creationId xmlns:a16="http://schemas.microsoft.com/office/drawing/2014/main" id="{5A0C5C16-52DB-47C3-B56F-7E16E6479C93}"/>
              </a:ext>
            </a:extLst>
          </p:cNvPr>
          <p:cNvSpPr/>
          <p:nvPr/>
        </p:nvSpPr>
        <p:spPr>
          <a:xfrm>
            <a:off x="6699155" y="2102114"/>
            <a:ext cx="2005013" cy="41299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Leer ahorro</a:t>
            </a:r>
          </a:p>
        </p:txBody>
      </p:sp>
      <p:sp>
        <p:nvSpPr>
          <p:cNvPr id="7" name="Diagrama de flujo: decisión 6">
            <a:extLst>
              <a:ext uri="{FF2B5EF4-FFF2-40B4-BE49-F238E27FC236}">
                <a16:creationId xmlns:a16="http://schemas.microsoft.com/office/drawing/2014/main" id="{B1BECCE2-B8BC-4336-969A-175B3E441B7C}"/>
              </a:ext>
            </a:extLst>
          </p:cNvPr>
          <p:cNvSpPr/>
          <p:nvPr/>
        </p:nvSpPr>
        <p:spPr>
          <a:xfrm>
            <a:off x="6474923" y="3668805"/>
            <a:ext cx="2428076" cy="889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200" dirty="0"/>
              <a:t>Mientras(i&lt;12)</a:t>
            </a:r>
          </a:p>
        </p:txBody>
      </p:sp>
      <p:sp>
        <p:nvSpPr>
          <p:cNvPr id="8" name="Diagrama de flujo: proceso 7">
            <a:extLst>
              <a:ext uri="{FF2B5EF4-FFF2-40B4-BE49-F238E27FC236}">
                <a16:creationId xmlns:a16="http://schemas.microsoft.com/office/drawing/2014/main" id="{471E2E88-93E1-4CFE-8247-82057D557058}"/>
              </a:ext>
            </a:extLst>
          </p:cNvPr>
          <p:cNvSpPr/>
          <p:nvPr/>
        </p:nvSpPr>
        <p:spPr>
          <a:xfrm>
            <a:off x="6799961" y="1090285"/>
            <a:ext cx="1803400" cy="4555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050" dirty="0"/>
              <a:t>i=0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050" dirty="0"/>
              <a:t>Suma=0</a:t>
            </a:r>
          </a:p>
        </p:txBody>
      </p:sp>
      <p:sp>
        <p:nvSpPr>
          <p:cNvPr id="9" name="Diagrama de flujo: proceso 8">
            <a:extLst>
              <a:ext uri="{FF2B5EF4-FFF2-40B4-BE49-F238E27FC236}">
                <a16:creationId xmlns:a16="http://schemas.microsoft.com/office/drawing/2014/main" id="{A67A5302-C476-4BA1-96AB-AF91310874C8}"/>
              </a:ext>
            </a:extLst>
          </p:cNvPr>
          <p:cNvSpPr/>
          <p:nvPr/>
        </p:nvSpPr>
        <p:spPr>
          <a:xfrm>
            <a:off x="6799961" y="2658433"/>
            <a:ext cx="1803400" cy="8171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s-CL" sz="105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050" dirty="0"/>
              <a:t>Suma=</a:t>
            </a:r>
            <a:r>
              <a:rPr lang="es-CL" sz="1050" dirty="0" err="1"/>
              <a:t>suma+ahorro</a:t>
            </a:r>
            <a:endParaRPr lang="es-CL" sz="1050" dirty="0"/>
          </a:p>
          <a:p>
            <a:r>
              <a:rPr lang="es-CL" sz="1050" dirty="0"/>
              <a:t>M(i)=suma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L" sz="1050" dirty="0"/>
              <a:t>i++</a:t>
            </a:r>
          </a:p>
        </p:txBody>
      </p:sp>
      <p:sp>
        <p:nvSpPr>
          <p:cNvPr id="10" name="Diagrama de flujo: documento 9">
            <a:extLst>
              <a:ext uri="{FF2B5EF4-FFF2-40B4-BE49-F238E27FC236}">
                <a16:creationId xmlns:a16="http://schemas.microsoft.com/office/drawing/2014/main" id="{06D3D161-C3EA-40C9-96FF-B51B1477C731}"/>
              </a:ext>
            </a:extLst>
          </p:cNvPr>
          <p:cNvSpPr/>
          <p:nvPr/>
        </p:nvSpPr>
        <p:spPr>
          <a:xfrm>
            <a:off x="6242052" y="5128153"/>
            <a:ext cx="2881118" cy="58335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Escribir ahorro</a:t>
            </a:r>
          </a:p>
          <a:p>
            <a:pPr algn="ctr"/>
            <a:r>
              <a:rPr lang="es-CL" dirty="0"/>
              <a:t>Escribir m(i)</a:t>
            </a:r>
          </a:p>
        </p:txBody>
      </p:sp>
      <p:sp>
        <p:nvSpPr>
          <p:cNvPr id="11" name="Diagrama de flujo: terminador 10">
            <a:extLst>
              <a:ext uri="{FF2B5EF4-FFF2-40B4-BE49-F238E27FC236}">
                <a16:creationId xmlns:a16="http://schemas.microsoft.com/office/drawing/2014/main" id="{1765520F-F872-4213-AA9D-68CF3A73ED86}"/>
              </a:ext>
            </a:extLst>
          </p:cNvPr>
          <p:cNvSpPr/>
          <p:nvPr/>
        </p:nvSpPr>
        <p:spPr>
          <a:xfrm>
            <a:off x="6780911" y="6017153"/>
            <a:ext cx="1803400" cy="26224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/>
              <a:t>Fin</a:t>
            </a: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4606A8BF-4EB3-4FC6-BE87-21BA707F40FA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5400000">
            <a:off x="7546198" y="934822"/>
            <a:ext cx="31092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C690D786-3174-408E-9C4C-427F7F5585D9}"/>
              </a:ext>
            </a:extLst>
          </p:cNvPr>
          <p:cNvCxnSpPr>
            <a:stCxn id="8" idx="2"/>
            <a:endCxn id="6" idx="1"/>
          </p:cNvCxnSpPr>
          <p:nvPr/>
        </p:nvCxnSpPr>
        <p:spPr>
          <a:xfrm rot="16200000" flipH="1">
            <a:off x="7423501" y="1823952"/>
            <a:ext cx="55632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FD38A5CD-9542-4B34-81AD-7B7F24A0299F}"/>
              </a:ext>
            </a:extLst>
          </p:cNvPr>
          <p:cNvCxnSpPr>
            <a:stCxn id="6" idx="4"/>
          </p:cNvCxnSpPr>
          <p:nvPr/>
        </p:nvCxnSpPr>
        <p:spPr>
          <a:xfrm rot="16200000" flipH="1">
            <a:off x="7457440" y="2759328"/>
            <a:ext cx="494793" cy="63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ECA7DB60-1113-4003-B88A-58690ED329AC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rot="5400000">
            <a:off x="7598723" y="3565866"/>
            <a:ext cx="19317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00FA3D3B-0456-4688-8951-604E1508B6D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7510503" y="5845045"/>
            <a:ext cx="34421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1B9B880A-43D8-43CF-AADF-B2DC3C032EAE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5898263" y="1823953"/>
            <a:ext cx="576661" cy="22893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AD7880D2-F20C-44F8-9EB1-F4DB13C11909}"/>
              </a:ext>
            </a:extLst>
          </p:cNvPr>
          <p:cNvCxnSpPr/>
          <p:nvPr/>
        </p:nvCxnSpPr>
        <p:spPr>
          <a:xfrm>
            <a:off x="5898262" y="1823952"/>
            <a:ext cx="1797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60B9A7AE-F2E5-400C-83D6-F96941439C62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5400000">
            <a:off x="7400612" y="4839804"/>
            <a:ext cx="570348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5540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1170</Words>
  <Application>Microsoft Office PowerPoint</Application>
  <PresentationFormat>Panorámica</PresentationFormat>
  <Paragraphs>247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Valor del tratamiento y la cita</vt:lpstr>
      <vt:lpstr>Fabrica el Cometa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Valor del viaje por persona y total</dc:title>
  <dc:creator>orregol</dc:creator>
  <cp:lastModifiedBy>orregol</cp:lastModifiedBy>
  <cp:revision>35</cp:revision>
  <dcterms:created xsi:type="dcterms:W3CDTF">2021-05-12T23:10:22Z</dcterms:created>
  <dcterms:modified xsi:type="dcterms:W3CDTF">2021-05-14T01:30:57Z</dcterms:modified>
</cp:coreProperties>
</file>