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108" y="-3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18A5-9814-4694-AF09-E6FA237041A3}" type="datetimeFigureOut">
              <a:rPr lang="es-CL" smtClean="0"/>
              <a:t>11-05-2021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0948-E095-4FA2-A355-D8E22C1667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353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18A5-9814-4694-AF09-E6FA237041A3}" type="datetimeFigureOut">
              <a:rPr lang="es-CL" smtClean="0"/>
              <a:t>11-05-2021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0948-E095-4FA2-A355-D8E22C1667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684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18A5-9814-4694-AF09-E6FA237041A3}" type="datetimeFigureOut">
              <a:rPr lang="es-CL" smtClean="0"/>
              <a:t>11-05-2021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0948-E095-4FA2-A355-D8E22C1667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242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18A5-9814-4694-AF09-E6FA237041A3}" type="datetimeFigureOut">
              <a:rPr lang="es-CL" smtClean="0"/>
              <a:t>11-05-2021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0948-E095-4FA2-A355-D8E22C1667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847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18A5-9814-4694-AF09-E6FA237041A3}" type="datetimeFigureOut">
              <a:rPr lang="es-CL" smtClean="0"/>
              <a:t>11-05-2021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0948-E095-4FA2-A355-D8E22C1667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640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18A5-9814-4694-AF09-E6FA237041A3}" type="datetimeFigureOut">
              <a:rPr lang="es-CL" smtClean="0"/>
              <a:t>11-05-2021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0948-E095-4FA2-A355-D8E22C1667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067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18A5-9814-4694-AF09-E6FA237041A3}" type="datetimeFigureOut">
              <a:rPr lang="es-CL" smtClean="0"/>
              <a:t>11-05-2021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0948-E095-4FA2-A355-D8E22C1667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524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18A5-9814-4694-AF09-E6FA237041A3}" type="datetimeFigureOut">
              <a:rPr lang="es-CL" smtClean="0"/>
              <a:t>11-05-2021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0948-E095-4FA2-A355-D8E22C1667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677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18A5-9814-4694-AF09-E6FA237041A3}" type="datetimeFigureOut">
              <a:rPr lang="es-CL" smtClean="0"/>
              <a:t>11-05-2021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0948-E095-4FA2-A355-D8E22C1667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299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18A5-9814-4694-AF09-E6FA237041A3}" type="datetimeFigureOut">
              <a:rPr lang="es-CL" smtClean="0"/>
              <a:t>11-05-2021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0948-E095-4FA2-A355-D8E22C1667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412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18A5-9814-4694-AF09-E6FA237041A3}" type="datetimeFigureOut">
              <a:rPr lang="es-CL" smtClean="0"/>
              <a:t>11-05-2021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0948-E095-4FA2-A355-D8E22C1667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69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018A5-9814-4694-AF09-E6FA237041A3}" type="datetimeFigureOut">
              <a:rPr lang="es-CL" smtClean="0"/>
              <a:t>11-05-2021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E0948-E095-4FA2-A355-D8E22C1667D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764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23EE443-B534-43E1-941E-A941DB91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2400" y="365127"/>
            <a:ext cx="3327202" cy="412993"/>
          </a:xfrm>
        </p:spPr>
        <p:txBody>
          <a:bodyPr>
            <a:normAutofit fontScale="90000"/>
          </a:bodyPr>
          <a:lstStyle/>
          <a:p>
            <a:r>
              <a:rPr lang="es-CL" dirty="0"/>
              <a:t>Valor de la uva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63629E-E2D3-4BF4-845A-C48DBB2CA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638" y="940533"/>
            <a:ext cx="3484562" cy="57049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 err="1"/>
              <a:t>str</a:t>
            </a:r>
            <a:r>
              <a:rPr lang="es-CL" sz="1400" dirty="0"/>
              <a:t> tipo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 err="1"/>
              <a:t>Int</a:t>
            </a:r>
            <a:r>
              <a:rPr lang="es-CL" sz="1400" dirty="0"/>
              <a:t> tamaño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 err="1"/>
              <a:t>Int</a:t>
            </a:r>
            <a:r>
              <a:rPr lang="es-CL" sz="1400" dirty="0"/>
              <a:t> Valor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 err="1"/>
              <a:t>Int</a:t>
            </a:r>
            <a:r>
              <a:rPr lang="es-CL" sz="1400" dirty="0"/>
              <a:t> kilo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Ingrese el valor de un kilo de uva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Leer kilo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Ingrese tipo de uva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Leer tipo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Ingrese tamaño de uva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Leer tamaño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Si (tipo==A) entonces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Si (tamaño==1) entonces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	Valor=kilo+20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Si no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	Valor=kilo+30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Fin si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si no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Si (tamaño==1) entonces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	Valor=kilo-30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Si no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	Valor=kilo-50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Fin si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Fin si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Escribir “la ganancia es”, valor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CL" sz="1200" dirty="0"/>
          </a:p>
        </p:txBody>
      </p:sp>
      <p:sp>
        <p:nvSpPr>
          <p:cNvPr id="18" name="Diagrama de flujo: terminador 17">
            <a:extLst>
              <a:ext uri="{FF2B5EF4-FFF2-40B4-BE49-F238E27FC236}">
                <a16:creationId xmlns:a16="http://schemas.microsoft.com/office/drawing/2014/main" id="{CD06EBB3-224F-466B-84B6-69BFF10F94DA}"/>
              </a:ext>
            </a:extLst>
          </p:cNvPr>
          <p:cNvSpPr/>
          <p:nvPr/>
        </p:nvSpPr>
        <p:spPr>
          <a:xfrm>
            <a:off x="7298531" y="820835"/>
            <a:ext cx="1803400" cy="412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/>
              <a:t>inicio</a:t>
            </a:r>
          </a:p>
        </p:txBody>
      </p:sp>
      <p:sp>
        <p:nvSpPr>
          <p:cNvPr id="19" name="Diagrama de flujo: datos 18">
            <a:extLst>
              <a:ext uri="{FF2B5EF4-FFF2-40B4-BE49-F238E27FC236}">
                <a16:creationId xmlns:a16="http://schemas.microsoft.com/office/drawing/2014/main" id="{FDFFF8AB-898D-48FC-9642-B0E56C71840A}"/>
              </a:ext>
            </a:extLst>
          </p:cNvPr>
          <p:cNvSpPr/>
          <p:nvPr/>
        </p:nvSpPr>
        <p:spPr>
          <a:xfrm>
            <a:off x="6992143" y="1450390"/>
            <a:ext cx="2005013" cy="62903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Leer kilo</a:t>
            </a:r>
          </a:p>
          <a:p>
            <a:pPr algn="ctr"/>
            <a:r>
              <a:rPr lang="es-CL" sz="1200" dirty="0"/>
              <a:t>Leer tipo</a:t>
            </a:r>
          </a:p>
          <a:p>
            <a:pPr algn="ctr"/>
            <a:r>
              <a:rPr lang="es-CL" sz="1200" dirty="0"/>
              <a:t>Leer tamaño</a:t>
            </a:r>
          </a:p>
        </p:txBody>
      </p:sp>
      <p:sp>
        <p:nvSpPr>
          <p:cNvPr id="20" name="Diagrama de flujo: decisión 19">
            <a:extLst>
              <a:ext uri="{FF2B5EF4-FFF2-40B4-BE49-F238E27FC236}">
                <a16:creationId xmlns:a16="http://schemas.microsoft.com/office/drawing/2014/main" id="{798454B5-7DEA-480A-9DED-3E5920AD7103}"/>
              </a:ext>
            </a:extLst>
          </p:cNvPr>
          <p:cNvSpPr/>
          <p:nvPr/>
        </p:nvSpPr>
        <p:spPr>
          <a:xfrm>
            <a:off x="7229474" y="2351799"/>
            <a:ext cx="1530350" cy="83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Tipo==A</a:t>
            </a:r>
          </a:p>
        </p:txBody>
      </p:sp>
      <p:sp>
        <p:nvSpPr>
          <p:cNvPr id="21" name="Diagrama de flujo: decisión 20">
            <a:extLst>
              <a:ext uri="{FF2B5EF4-FFF2-40B4-BE49-F238E27FC236}">
                <a16:creationId xmlns:a16="http://schemas.microsoft.com/office/drawing/2014/main" id="{B75D90D5-2374-48C0-9A7D-F0DBEEFFF008}"/>
              </a:ext>
            </a:extLst>
          </p:cNvPr>
          <p:cNvSpPr/>
          <p:nvPr/>
        </p:nvSpPr>
        <p:spPr>
          <a:xfrm>
            <a:off x="5699124" y="3289590"/>
            <a:ext cx="1530350" cy="83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Tamaño ==1</a:t>
            </a:r>
          </a:p>
        </p:txBody>
      </p:sp>
      <p:sp>
        <p:nvSpPr>
          <p:cNvPr id="22" name="Diagrama de flujo: decisión 21">
            <a:extLst>
              <a:ext uri="{FF2B5EF4-FFF2-40B4-BE49-F238E27FC236}">
                <a16:creationId xmlns:a16="http://schemas.microsoft.com/office/drawing/2014/main" id="{27BD0A0A-E958-4736-BC2A-129AB15273B1}"/>
              </a:ext>
            </a:extLst>
          </p:cNvPr>
          <p:cNvSpPr/>
          <p:nvPr/>
        </p:nvSpPr>
        <p:spPr>
          <a:xfrm>
            <a:off x="8231981" y="3273570"/>
            <a:ext cx="1530350" cy="83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Tamaño ==1</a:t>
            </a:r>
          </a:p>
        </p:txBody>
      </p:sp>
      <p:sp>
        <p:nvSpPr>
          <p:cNvPr id="23" name="Diagrama de flujo: proceso 22">
            <a:extLst>
              <a:ext uri="{FF2B5EF4-FFF2-40B4-BE49-F238E27FC236}">
                <a16:creationId xmlns:a16="http://schemas.microsoft.com/office/drawing/2014/main" id="{D68C221E-9DBC-403F-85BC-699C635140DF}"/>
              </a:ext>
            </a:extLst>
          </p:cNvPr>
          <p:cNvSpPr/>
          <p:nvPr/>
        </p:nvSpPr>
        <p:spPr>
          <a:xfrm>
            <a:off x="5109866" y="4456624"/>
            <a:ext cx="1091009" cy="5037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Valor=kilo+20</a:t>
            </a:r>
          </a:p>
        </p:txBody>
      </p:sp>
      <p:sp>
        <p:nvSpPr>
          <p:cNvPr id="24" name="Diagrama de flujo: proceso 23">
            <a:extLst>
              <a:ext uri="{FF2B5EF4-FFF2-40B4-BE49-F238E27FC236}">
                <a16:creationId xmlns:a16="http://schemas.microsoft.com/office/drawing/2014/main" id="{DB680467-27D3-44D6-B12B-0598639B2A50}"/>
              </a:ext>
            </a:extLst>
          </p:cNvPr>
          <p:cNvSpPr/>
          <p:nvPr/>
        </p:nvSpPr>
        <p:spPr>
          <a:xfrm>
            <a:off x="6753026" y="4452398"/>
            <a:ext cx="1091009" cy="5037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Valor=kilo+30</a:t>
            </a:r>
          </a:p>
        </p:txBody>
      </p:sp>
      <p:sp>
        <p:nvSpPr>
          <p:cNvPr id="25" name="Diagrama de flujo: proceso 24">
            <a:extLst>
              <a:ext uri="{FF2B5EF4-FFF2-40B4-BE49-F238E27FC236}">
                <a16:creationId xmlns:a16="http://schemas.microsoft.com/office/drawing/2014/main" id="{C3FFEC3A-9B15-412B-A22C-3F5F466625E0}"/>
              </a:ext>
            </a:extLst>
          </p:cNvPr>
          <p:cNvSpPr/>
          <p:nvPr/>
        </p:nvSpPr>
        <p:spPr>
          <a:xfrm>
            <a:off x="7956258" y="4452980"/>
            <a:ext cx="1091009" cy="5037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Valor=kilo-30</a:t>
            </a:r>
          </a:p>
        </p:txBody>
      </p:sp>
      <p:sp>
        <p:nvSpPr>
          <p:cNvPr id="26" name="Diagrama de flujo: proceso 25">
            <a:extLst>
              <a:ext uri="{FF2B5EF4-FFF2-40B4-BE49-F238E27FC236}">
                <a16:creationId xmlns:a16="http://schemas.microsoft.com/office/drawing/2014/main" id="{F89549C2-248B-43D2-B581-6481BDE2A3AD}"/>
              </a:ext>
            </a:extLst>
          </p:cNvPr>
          <p:cNvSpPr/>
          <p:nvPr/>
        </p:nvSpPr>
        <p:spPr>
          <a:xfrm>
            <a:off x="9599418" y="4456624"/>
            <a:ext cx="1091009" cy="5037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Valor=kilo-50</a:t>
            </a:r>
          </a:p>
        </p:txBody>
      </p:sp>
      <p:sp>
        <p:nvSpPr>
          <p:cNvPr id="27" name="Diagrama de flujo: documento 26">
            <a:extLst>
              <a:ext uri="{FF2B5EF4-FFF2-40B4-BE49-F238E27FC236}">
                <a16:creationId xmlns:a16="http://schemas.microsoft.com/office/drawing/2014/main" id="{6D85A5AB-F4DC-48E0-B407-D7887A5C8F07}"/>
              </a:ext>
            </a:extLst>
          </p:cNvPr>
          <p:cNvSpPr/>
          <p:nvPr/>
        </p:nvSpPr>
        <p:spPr>
          <a:xfrm>
            <a:off x="6658865" y="5418675"/>
            <a:ext cx="2881118" cy="57621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Escribir valor</a:t>
            </a:r>
          </a:p>
        </p:txBody>
      </p:sp>
      <p:sp>
        <p:nvSpPr>
          <p:cNvPr id="28" name="Diagrama de flujo: terminador 27">
            <a:extLst>
              <a:ext uri="{FF2B5EF4-FFF2-40B4-BE49-F238E27FC236}">
                <a16:creationId xmlns:a16="http://schemas.microsoft.com/office/drawing/2014/main" id="{D5217387-53F6-4115-B9A4-82289D1ACC41}"/>
              </a:ext>
            </a:extLst>
          </p:cNvPr>
          <p:cNvSpPr/>
          <p:nvPr/>
        </p:nvSpPr>
        <p:spPr>
          <a:xfrm>
            <a:off x="7193756" y="6299300"/>
            <a:ext cx="1803400" cy="3399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/>
              <a:t>Fin</a:t>
            </a:r>
          </a:p>
        </p:txBody>
      </p: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12F52BBD-6EB8-4C03-B40E-BA990DAB5FEA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rot="5400000">
            <a:off x="8089410" y="1339569"/>
            <a:ext cx="216562" cy="5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F8110080-274C-4200-82C7-45C979C4DBAD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7994649" y="2079426"/>
            <a:ext cx="1" cy="2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D1A760A6-50CA-4763-A5BB-34FC28973F1C}"/>
              </a:ext>
            </a:extLst>
          </p:cNvPr>
          <p:cNvCxnSpPr>
            <a:stCxn id="20" idx="3"/>
            <a:endCxn id="22" idx="0"/>
          </p:cNvCxnSpPr>
          <p:nvPr/>
        </p:nvCxnSpPr>
        <p:spPr>
          <a:xfrm>
            <a:off x="8759824" y="2770899"/>
            <a:ext cx="237332" cy="502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7AEFD36C-17A7-4418-889D-2B12BE7F2BB7}"/>
              </a:ext>
            </a:extLst>
          </p:cNvPr>
          <p:cNvCxnSpPr>
            <a:stCxn id="20" idx="1"/>
            <a:endCxn id="21" idx="0"/>
          </p:cNvCxnSpPr>
          <p:nvPr/>
        </p:nvCxnSpPr>
        <p:spPr>
          <a:xfrm rot="10800000" flipV="1">
            <a:off x="6464300" y="2770898"/>
            <a:ext cx="765175" cy="518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AD41C11C-19D5-431F-9BD1-BD1EA5F1831B}"/>
              </a:ext>
            </a:extLst>
          </p:cNvPr>
          <p:cNvCxnSpPr>
            <a:stCxn id="21" idx="1"/>
            <a:endCxn id="23" idx="0"/>
          </p:cNvCxnSpPr>
          <p:nvPr/>
        </p:nvCxnSpPr>
        <p:spPr>
          <a:xfrm rot="10800000" flipV="1">
            <a:off x="5655372" y="3708690"/>
            <a:ext cx="43753" cy="7479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88C8ECBB-8F7B-48A0-9B72-4B68FE47D715}"/>
              </a:ext>
            </a:extLst>
          </p:cNvPr>
          <p:cNvCxnSpPr>
            <a:stCxn id="21" idx="3"/>
            <a:endCxn id="24" idx="0"/>
          </p:cNvCxnSpPr>
          <p:nvPr/>
        </p:nvCxnSpPr>
        <p:spPr>
          <a:xfrm>
            <a:off x="7229474" y="3708690"/>
            <a:ext cx="69057" cy="743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03412195-F3ED-436D-A5ED-56E1759F5013}"/>
              </a:ext>
            </a:extLst>
          </p:cNvPr>
          <p:cNvCxnSpPr>
            <a:cxnSpLocks/>
            <a:stCxn id="22" idx="1"/>
            <a:endCxn id="25" idx="0"/>
          </p:cNvCxnSpPr>
          <p:nvPr/>
        </p:nvCxnSpPr>
        <p:spPr>
          <a:xfrm rot="10800000" flipH="1" flipV="1">
            <a:off x="8231981" y="3692670"/>
            <a:ext cx="269782" cy="760310"/>
          </a:xfrm>
          <a:prstGeom prst="bentConnector4">
            <a:avLst>
              <a:gd name="adj1" fmla="val -84735"/>
              <a:gd name="adj2" fmla="val 775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E65A1C39-B0F0-483D-9728-71B1B4F8B54A}"/>
              </a:ext>
            </a:extLst>
          </p:cNvPr>
          <p:cNvCxnSpPr>
            <a:stCxn id="22" idx="3"/>
            <a:endCxn id="26" idx="0"/>
          </p:cNvCxnSpPr>
          <p:nvPr/>
        </p:nvCxnSpPr>
        <p:spPr>
          <a:xfrm>
            <a:off x="9762331" y="3692670"/>
            <a:ext cx="382592" cy="763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F717F507-9328-44A8-B27C-9249D1D96EFB}"/>
              </a:ext>
            </a:extLst>
          </p:cNvPr>
          <p:cNvCxnSpPr>
            <a:stCxn id="26" idx="2"/>
            <a:endCxn id="27" idx="3"/>
          </p:cNvCxnSpPr>
          <p:nvPr/>
        </p:nvCxnSpPr>
        <p:spPr>
          <a:xfrm rot="5400000">
            <a:off x="9469240" y="5031098"/>
            <a:ext cx="746426" cy="604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CB1E0B81-9B98-4184-8F51-2B2779E95DB8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 rot="16200000" flipH="1">
            <a:off x="7467704" y="4786955"/>
            <a:ext cx="462546" cy="8008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B6D263BF-BF6F-4080-8108-7E9FC4AF484F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5400000">
            <a:off x="8069612" y="4986524"/>
            <a:ext cx="461964" cy="402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3B2EEB07-8452-4C70-B135-65054C026F79}"/>
              </a:ext>
            </a:extLst>
          </p:cNvPr>
          <p:cNvCxnSpPr>
            <a:stCxn id="23" idx="2"/>
            <a:endCxn id="27" idx="1"/>
          </p:cNvCxnSpPr>
          <p:nvPr/>
        </p:nvCxnSpPr>
        <p:spPr>
          <a:xfrm rot="16200000" flipH="1">
            <a:off x="5783905" y="4831821"/>
            <a:ext cx="746426" cy="1003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F7057FF6-105C-4D82-8B90-14CB314FFBA8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rot="5400000">
            <a:off x="7926187" y="6126062"/>
            <a:ext cx="342507" cy="39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B8EB1B2-8DBE-4354-BC49-049CF8554395}"/>
              </a:ext>
            </a:extLst>
          </p:cNvPr>
          <p:cNvSpPr txBox="1"/>
          <p:nvPr/>
        </p:nvSpPr>
        <p:spPr>
          <a:xfrm>
            <a:off x="6157118" y="277089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si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B1A68396-E208-44F7-A294-18458CB61386}"/>
              </a:ext>
            </a:extLst>
          </p:cNvPr>
          <p:cNvSpPr txBox="1"/>
          <p:nvPr/>
        </p:nvSpPr>
        <p:spPr>
          <a:xfrm>
            <a:off x="5285084" y="38881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si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1A42D172-9919-4D56-972C-6B3FC11568E8}"/>
              </a:ext>
            </a:extLst>
          </p:cNvPr>
          <p:cNvSpPr txBox="1"/>
          <p:nvPr/>
        </p:nvSpPr>
        <p:spPr>
          <a:xfrm>
            <a:off x="7699961" y="3646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si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5FE897E3-4990-49EC-8AED-21DCAABE0984}"/>
              </a:ext>
            </a:extLst>
          </p:cNvPr>
          <p:cNvSpPr txBox="1"/>
          <p:nvPr/>
        </p:nvSpPr>
        <p:spPr>
          <a:xfrm>
            <a:off x="9124000" y="274405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no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4529277B-2560-442D-AB6A-E4AA7F0A8AF7}"/>
              </a:ext>
            </a:extLst>
          </p:cNvPr>
          <p:cNvSpPr txBox="1"/>
          <p:nvPr/>
        </p:nvSpPr>
        <p:spPr>
          <a:xfrm>
            <a:off x="6920165" y="38486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no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FFDB21D9-59E4-43C3-9C07-3CC0D0CBDFC5}"/>
              </a:ext>
            </a:extLst>
          </p:cNvPr>
          <p:cNvSpPr txBox="1"/>
          <p:nvPr/>
        </p:nvSpPr>
        <p:spPr>
          <a:xfrm>
            <a:off x="10260031" y="36468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377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23EE443-B534-43E1-941E-A941DB91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735" y="351221"/>
            <a:ext cx="6426100" cy="412993"/>
          </a:xfrm>
        </p:spPr>
        <p:txBody>
          <a:bodyPr>
            <a:normAutofit fontScale="90000"/>
          </a:bodyPr>
          <a:lstStyle/>
          <a:p>
            <a:r>
              <a:rPr lang="es-CL" dirty="0"/>
              <a:t>Valor del viaje de estudios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63629E-E2D3-4BF4-845A-C48DBB2CA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838" y="902433"/>
            <a:ext cx="3995734" cy="57049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 err="1"/>
              <a:t>Int</a:t>
            </a:r>
            <a:r>
              <a:rPr lang="es-CL" sz="1400" dirty="0"/>
              <a:t> alumnos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 err="1"/>
              <a:t>Int</a:t>
            </a:r>
            <a:r>
              <a:rPr lang="es-CL" sz="1400" dirty="0"/>
              <a:t> valor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 err="1"/>
              <a:t>Int</a:t>
            </a:r>
            <a:r>
              <a:rPr lang="es-CL" sz="1400" dirty="0"/>
              <a:t> pago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Ingrese cantidad de alumnos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Leer alumnos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Si (alumnos&lt;100) entonces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Si (alumno &gt;49) entonces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	Valor=alumno*7000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	Pago=7000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Si no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Si (alumno &gt;29) entonces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	Valor=alumno*9000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	Pago=9000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CL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si no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	Valor=400000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	Pago=400000/alumnos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Fin si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si no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 Valor=alumno*6500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Pago=6500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CL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Fin si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Escribir “el valor del viaje es”, </a:t>
            </a:r>
            <a:r>
              <a:rPr lang="es-CL" sz="1400" dirty="0" err="1"/>
              <a:t>valor”y</a:t>
            </a:r>
            <a:r>
              <a:rPr lang="es-CL" sz="1400" dirty="0"/>
              <a:t> cada </a:t>
            </a:r>
            <a:r>
              <a:rPr lang="es-CL" sz="1400" dirty="0" err="1"/>
              <a:t>alumnopaga</a:t>
            </a:r>
            <a:r>
              <a:rPr lang="es-CL" sz="1400" dirty="0"/>
              <a:t> “, pago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CL" sz="1200" dirty="0"/>
          </a:p>
        </p:txBody>
      </p:sp>
      <p:sp>
        <p:nvSpPr>
          <p:cNvPr id="18" name="Diagrama de flujo: terminador 17">
            <a:extLst>
              <a:ext uri="{FF2B5EF4-FFF2-40B4-BE49-F238E27FC236}">
                <a16:creationId xmlns:a16="http://schemas.microsoft.com/office/drawing/2014/main" id="{CD06EBB3-224F-466B-84B6-69BFF10F94DA}"/>
              </a:ext>
            </a:extLst>
          </p:cNvPr>
          <p:cNvSpPr/>
          <p:nvPr/>
        </p:nvSpPr>
        <p:spPr>
          <a:xfrm>
            <a:off x="7298531" y="820835"/>
            <a:ext cx="1803400" cy="4129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/>
              <a:t>inicio</a:t>
            </a:r>
          </a:p>
        </p:txBody>
      </p:sp>
      <p:sp>
        <p:nvSpPr>
          <p:cNvPr id="19" name="Diagrama de flujo: datos 18">
            <a:extLst>
              <a:ext uri="{FF2B5EF4-FFF2-40B4-BE49-F238E27FC236}">
                <a16:creationId xmlns:a16="http://schemas.microsoft.com/office/drawing/2014/main" id="{FDFFF8AB-898D-48FC-9642-B0E56C71840A}"/>
              </a:ext>
            </a:extLst>
          </p:cNvPr>
          <p:cNvSpPr/>
          <p:nvPr/>
        </p:nvSpPr>
        <p:spPr>
          <a:xfrm>
            <a:off x="6992143" y="1450390"/>
            <a:ext cx="2005013" cy="62903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Leer alumnos</a:t>
            </a:r>
          </a:p>
        </p:txBody>
      </p:sp>
      <p:sp>
        <p:nvSpPr>
          <p:cNvPr id="20" name="Diagrama de flujo: decisión 19">
            <a:extLst>
              <a:ext uri="{FF2B5EF4-FFF2-40B4-BE49-F238E27FC236}">
                <a16:creationId xmlns:a16="http://schemas.microsoft.com/office/drawing/2014/main" id="{798454B5-7DEA-480A-9DED-3E5920AD7103}"/>
              </a:ext>
            </a:extLst>
          </p:cNvPr>
          <p:cNvSpPr/>
          <p:nvPr/>
        </p:nvSpPr>
        <p:spPr>
          <a:xfrm>
            <a:off x="7229474" y="2351799"/>
            <a:ext cx="1530350" cy="83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Alumnos&lt;100</a:t>
            </a:r>
          </a:p>
        </p:txBody>
      </p:sp>
      <p:sp>
        <p:nvSpPr>
          <p:cNvPr id="21" name="Diagrama de flujo: decisión 20">
            <a:extLst>
              <a:ext uri="{FF2B5EF4-FFF2-40B4-BE49-F238E27FC236}">
                <a16:creationId xmlns:a16="http://schemas.microsoft.com/office/drawing/2014/main" id="{B75D90D5-2374-48C0-9A7D-F0DBEEFFF008}"/>
              </a:ext>
            </a:extLst>
          </p:cNvPr>
          <p:cNvSpPr/>
          <p:nvPr/>
        </p:nvSpPr>
        <p:spPr>
          <a:xfrm>
            <a:off x="5699124" y="3289590"/>
            <a:ext cx="1530350" cy="83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Alumno &gt;49</a:t>
            </a:r>
          </a:p>
        </p:txBody>
      </p:sp>
      <p:sp>
        <p:nvSpPr>
          <p:cNvPr id="23" name="Diagrama de flujo: proceso 22">
            <a:extLst>
              <a:ext uri="{FF2B5EF4-FFF2-40B4-BE49-F238E27FC236}">
                <a16:creationId xmlns:a16="http://schemas.microsoft.com/office/drawing/2014/main" id="{D68C221E-9DBC-403F-85BC-699C635140DF}"/>
              </a:ext>
            </a:extLst>
          </p:cNvPr>
          <p:cNvSpPr/>
          <p:nvPr/>
        </p:nvSpPr>
        <p:spPr>
          <a:xfrm>
            <a:off x="5109866" y="4308714"/>
            <a:ext cx="1091009" cy="8381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Valor=alumno*7000 Pago=7000</a:t>
            </a:r>
          </a:p>
          <a:p>
            <a:pPr algn="ctr"/>
            <a:endParaRPr lang="es-CL" sz="1200" dirty="0"/>
          </a:p>
        </p:txBody>
      </p:sp>
      <p:sp>
        <p:nvSpPr>
          <p:cNvPr id="24" name="Diagrama de flujo: proceso 23">
            <a:extLst>
              <a:ext uri="{FF2B5EF4-FFF2-40B4-BE49-F238E27FC236}">
                <a16:creationId xmlns:a16="http://schemas.microsoft.com/office/drawing/2014/main" id="{DB680467-27D3-44D6-B12B-0598639B2A50}"/>
              </a:ext>
            </a:extLst>
          </p:cNvPr>
          <p:cNvSpPr/>
          <p:nvPr/>
        </p:nvSpPr>
        <p:spPr>
          <a:xfrm>
            <a:off x="6755712" y="4772045"/>
            <a:ext cx="1091009" cy="5037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Valor=alumno*9000</a:t>
            </a:r>
          </a:p>
          <a:p>
            <a:pPr algn="ctr"/>
            <a:r>
              <a:rPr lang="es-CL" sz="1200" dirty="0"/>
              <a:t>Pago=9000</a:t>
            </a:r>
          </a:p>
        </p:txBody>
      </p:sp>
      <p:sp>
        <p:nvSpPr>
          <p:cNvPr id="26" name="Diagrama de flujo: proceso 25">
            <a:extLst>
              <a:ext uri="{FF2B5EF4-FFF2-40B4-BE49-F238E27FC236}">
                <a16:creationId xmlns:a16="http://schemas.microsoft.com/office/drawing/2014/main" id="{F89549C2-248B-43D2-B581-6481BDE2A3AD}"/>
              </a:ext>
            </a:extLst>
          </p:cNvPr>
          <p:cNvSpPr/>
          <p:nvPr/>
        </p:nvSpPr>
        <p:spPr>
          <a:xfrm>
            <a:off x="9958786" y="4374957"/>
            <a:ext cx="1509314" cy="5037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Valor=alumno*6500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200" dirty="0"/>
              <a:t>Pago=6500</a:t>
            </a:r>
          </a:p>
        </p:txBody>
      </p:sp>
      <p:sp>
        <p:nvSpPr>
          <p:cNvPr id="27" name="Diagrama de flujo: documento 26">
            <a:extLst>
              <a:ext uri="{FF2B5EF4-FFF2-40B4-BE49-F238E27FC236}">
                <a16:creationId xmlns:a16="http://schemas.microsoft.com/office/drawing/2014/main" id="{6D85A5AB-F4DC-48E0-B407-D7887A5C8F07}"/>
              </a:ext>
            </a:extLst>
          </p:cNvPr>
          <p:cNvSpPr/>
          <p:nvPr/>
        </p:nvSpPr>
        <p:spPr>
          <a:xfrm>
            <a:off x="6654897" y="5675964"/>
            <a:ext cx="2881118" cy="57621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Escribir valor</a:t>
            </a:r>
          </a:p>
          <a:p>
            <a:pPr algn="ctr"/>
            <a:r>
              <a:rPr lang="es-CL" dirty="0"/>
              <a:t>Escribir pago</a:t>
            </a:r>
          </a:p>
        </p:txBody>
      </p:sp>
      <p:sp>
        <p:nvSpPr>
          <p:cNvPr id="28" name="Diagrama de flujo: terminador 27">
            <a:extLst>
              <a:ext uri="{FF2B5EF4-FFF2-40B4-BE49-F238E27FC236}">
                <a16:creationId xmlns:a16="http://schemas.microsoft.com/office/drawing/2014/main" id="{D5217387-53F6-4115-B9A4-82289D1ACC41}"/>
              </a:ext>
            </a:extLst>
          </p:cNvPr>
          <p:cNvSpPr/>
          <p:nvPr/>
        </p:nvSpPr>
        <p:spPr>
          <a:xfrm>
            <a:off x="7200902" y="6391574"/>
            <a:ext cx="1803400" cy="3399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/>
              <a:t>Fin</a:t>
            </a:r>
          </a:p>
        </p:txBody>
      </p: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12F52BBD-6EB8-4C03-B40E-BA990DAB5FEA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rot="5400000">
            <a:off x="8089410" y="1339569"/>
            <a:ext cx="216562" cy="5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F8110080-274C-4200-82C7-45C979C4DBAD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7994649" y="2079426"/>
            <a:ext cx="1" cy="2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7AEFD36C-17A7-4418-889D-2B12BE7F2BB7}"/>
              </a:ext>
            </a:extLst>
          </p:cNvPr>
          <p:cNvCxnSpPr>
            <a:stCxn id="20" idx="1"/>
            <a:endCxn id="21" idx="0"/>
          </p:cNvCxnSpPr>
          <p:nvPr/>
        </p:nvCxnSpPr>
        <p:spPr>
          <a:xfrm rot="10800000" flipV="1">
            <a:off x="6464300" y="2770898"/>
            <a:ext cx="765175" cy="518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AD41C11C-19D5-431F-9BD1-BD1EA5F1831B}"/>
              </a:ext>
            </a:extLst>
          </p:cNvPr>
          <p:cNvCxnSpPr>
            <a:cxnSpLocks/>
            <a:stCxn id="21" idx="1"/>
            <a:endCxn id="23" idx="0"/>
          </p:cNvCxnSpPr>
          <p:nvPr/>
        </p:nvCxnSpPr>
        <p:spPr>
          <a:xfrm rot="10800000" flipV="1">
            <a:off x="5655372" y="3708690"/>
            <a:ext cx="43753" cy="600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E65A1C39-B0F0-483D-9728-71B1B4F8B54A}"/>
              </a:ext>
            </a:extLst>
          </p:cNvPr>
          <p:cNvCxnSpPr>
            <a:cxnSpLocks/>
            <a:stCxn id="20" idx="3"/>
            <a:endCxn id="26" idx="0"/>
          </p:cNvCxnSpPr>
          <p:nvPr/>
        </p:nvCxnSpPr>
        <p:spPr>
          <a:xfrm>
            <a:off x="8759824" y="2770899"/>
            <a:ext cx="1953619" cy="1604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F717F507-9328-44A8-B27C-9249D1D96EFB}"/>
              </a:ext>
            </a:extLst>
          </p:cNvPr>
          <p:cNvCxnSpPr>
            <a:cxnSpLocks/>
            <a:stCxn id="26" idx="2"/>
            <a:endCxn id="27" idx="3"/>
          </p:cNvCxnSpPr>
          <p:nvPr/>
        </p:nvCxnSpPr>
        <p:spPr>
          <a:xfrm rot="5400000">
            <a:off x="9582038" y="4832665"/>
            <a:ext cx="1085382" cy="1177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CB1E0B81-9B98-4184-8F51-2B2779E95DB8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 rot="16200000" flipH="1">
            <a:off x="7498242" y="5078750"/>
            <a:ext cx="400188" cy="794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B6D263BF-BF6F-4080-8108-7E9FC4AF484F}"/>
              </a:ext>
            </a:extLst>
          </p:cNvPr>
          <p:cNvCxnSpPr>
            <a:cxnSpLocks/>
            <a:endCxn id="27" idx="0"/>
          </p:cNvCxnSpPr>
          <p:nvPr/>
        </p:nvCxnSpPr>
        <p:spPr>
          <a:xfrm rot="5400000">
            <a:off x="8255502" y="5115729"/>
            <a:ext cx="400189" cy="7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3B2EEB07-8452-4C70-B135-65054C026F79}"/>
              </a:ext>
            </a:extLst>
          </p:cNvPr>
          <p:cNvCxnSpPr>
            <a:cxnSpLocks/>
            <a:stCxn id="23" idx="2"/>
            <a:endCxn id="27" idx="1"/>
          </p:cNvCxnSpPr>
          <p:nvPr/>
        </p:nvCxnSpPr>
        <p:spPr>
          <a:xfrm rot="16200000" flipH="1">
            <a:off x="5746556" y="5055728"/>
            <a:ext cx="817157" cy="999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F7057FF6-105C-4D82-8B90-14CB314FFBA8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rot="16200000" flipH="1">
            <a:off x="8010283" y="6299255"/>
            <a:ext cx="177492" cy="7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B8EB1B2-8DBE-4354-BC49-049CF8554395}"/>
              </a:ext>
            </a:extLst>
          </p:cNvPr>
          <p:cNvSpPr txBox="1"/>
          <p:nvPr/>
        </p:nvSpPr>
        <p:spPr>
          <a:xfrm>
            <a:off x="6157118" y="277089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si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B1A68396-E208-44F7-A294-18458CB61386}"/>
              </a:ext>
            </a:extLst>
          </p:cNvPr>
          <p:cNvSpPr txBox="1"/>
          <p:nvPr/>
        </p:nvSpPr>
        <p:spPr>
          <a:xfrm>
            <a:off x="5285084" y="38881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si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1A42D172-9919-4D56-972C-6B3FC11568E8}"/>
              </a:ext>
            </a:extLst>
          </p:cNvPr>
          <p:cNvSpPr txBox="1"/>
          <p:nvPr/>
        </p:nvSpPr>
        <p:spPr>
          <a:xfrm>
            <a:off x="7037235" y="425749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si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4529277B-2560-442D-AB6A-E4AA7F0A8AF7}"/>
              </a:ext>
            </a:extLst>
          </p:cNvPr>
          <p:cNvSpPr txBox="1"/>
          <p:nvPr/>
        </p:nvSpPr>
        <p:spPr>
          <a:xfrm>
            <a:off x="9121132" y="430057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no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FFDB21D9-59E4-43C3-9C07-3CC0D0CBDFC5}"/>
              </a:ext>
            </a:extLst>
          </p:cNvPr>
          <p:cNvSpPr txBox="1"/>
          <p:nvPr/>
        </p:nvSpPr>
        <p:spPr>
          <a:xfrm>
            <a:off x="10020153" y="318999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no</a:t>
            </a:r>
          </a:p>
        </p:txBody>
      </p:sp>
      <p:sp>
        <p:nvSpPr>
          <p:cNvPr id="39" name="Diagrama de flujo: decisión 38">
            <a:extLst>
              <a:ext uri="{FF2B5EF4-FFF2-40B4-BE49-F238E27FC236}">
                <a16:creationId xmlns:a16="http://schemas.microsoft.com/office/drawing/2014/main" id="{998E230B-4172-4876-88BB-91F5B21EEF57}"/>
              </a:ext>
            </a:extLst>
          </p:cNvPr>
          <p:cNvSpPr/>
          <p:nvPr/>
        </p:nvSpPr>
        <p:spPr>
          <a:xfrm>
            <a:off x="7337427" y="3881472"/>
            <a:ext cx="1530350" cy="83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Alumno &gt;29</a:t>
            </a:r>
          </a:p>
        </p:txBody>
      </p:sp>
      <p:sp>
        <p:nvSpPr>
          <p:cNvPr id="53" name="Diagrama de flujo: proceso 52">
            <a:extLst>
              <a:ext uri="{FF2B5EF4-FFF2-40B4-BE49-F238E27FC236}">
                <a16:creationId xmlns:a16="http://schemas.microsoft.com/office/drawing/2014/main" id="{DB37C2EA-8E44-44B6-AAF9-58474F4C4EBF}"/>
              </a:ext>
            </a:extLst>
          </p:cNvPr>
          <p:cNvSpPr/>
          <p:nvPr/>
        </p:nvSpPr>
        <p:spPr>
          <a:xfrm>
            <a:off x="8400261" y="4727070"/>
            <a:ext cx="1091009" cy="5659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Valor=400000</a:t>
            </a:r>
          </a:p>
          <a:p>
            <a:pPr algn="ctr"/>
            <a:r>
              <a:rPr lang="es-CL" sz="1200" dirty="0"/>
              <a:t>Pago=400000/alumnos</a:t>
            </a:r>
          </a:p>
        </p:txBody>
      </p: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EA72D2A0-4F5E-490C-83B2-3FE38684BA1F}"/>
              </a:ext>
            </a:extLst>
          </p:cNvPr>
          <p:cNvCxnSpPr>
            <a:stCxn id="21" idx="3"/>
            <a:endCxn id="39" idx="0"/>
          </p:cNvCxnSpPr>
          <p:nvPr/>
        </p:nvCxnSpPr>
        <p:spPr>
          <a:xfrm>
            <a:off x="7229474" y="3708690"/>
            <a:ext cx="873128" cy="1727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6C293273-5134-4781-9F08-95E5ABB8BFDF}"/>
              </a:ext>
            </a:extLst>
          </p:cNvPr>
          <p:cNvCxnSpPr>
            <a:cxnSpLocks/>
            <a:stCxn id="39" idx="3"/>
            <a:endCxn id="53" idx="0"/>
          </p:cNvCxnSpPr>
          <p:nvPr/>
        </p:nvCxnSpPr>
        <p:spPr>
          <a:xfrm>
            <a:off x="8867777" y="4300572"/>
            <a:ext cx="77989" cy="426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F6FCABE4-9E87-4F43-BAE1-B2CAA9F1219C}"/>
              </a:ext>
            </a:extLst>
          </p:cNvPr>
          <p:cNvCxnSpPr>
            <a:stCxn id="39" idx="1"/>
            <a:endCxn id="24" idx="0"/>
          </p:cNvCxnSpPr>
          <p:nvPr/>
        </p:nvCxnSpPr>
        <p:spPr>
          <a:xfrm rot="10800000" flipV="1">
            <a:off x="7301217" y="4300571"/>
            <a:ext cx="36210" cy="471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46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23EE443-B534-43E1-941E-A941DB91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735" y="351221"/>
            <a:ext cx="6426100" cy="412993"/>
          </a:xfrm>
        </p:spPr>
        <p:txBody>
          <a:bodyPr>
            <a:normAutofit fontScale="90000"/>
          </a:bodyPr>
          <a:lstStyle/>
          <a:p>
            <a:r>
              <a:rPr lang="es-CL" dirty="0"/>
              <a:t>Valor del viaje de estudios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63629E-E2D3-4BF4-845A-C48DBB2CA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837" y="902433"/>
            <a:ext cx="4068763" cy="5704986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 err="1"/>
              <a:t>Int</a:t>
            </a:r>
            <a:r>
              <a:rPr lang="es-CL" sz="1400" dirty="0"/>
              <a:t> tiempo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 err="1"/>
              <a:t>Int</a:t>
            </a:r>
            <a:r>
              <a:rPr lang="es-CL" sz="1400" dirty="0"/>
              <a:t> valor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 err="1"/>
              <a:t>Int</a:t>
            </a:r>
            <a:r>
              <a:rPr lang="es-CL" sz="1400" dirty="0"/>
              <a:t> suma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 err="1"/>
              <a:t>Int</a:t>
            </a:r>
            <a:r>
              <a:rPr lang="es-CL" sz="1400" dirty="0"/>
              <a:t> </a:t>
            </a:r>
            <a:r>
              <a:rPr lang="es-CL" sz="1400" dirty="0" err="1"/>
              <a:t>temp</a:t>
            </a:r>
            <a:endParaRPr lang="es-CL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 err="1"/>
              <a:t>Str</a:t>
            </a:r>
            <a:r>
              <a:rPr lang="es-CL" sz="1400" dirty="0"/>
              <a:t> horario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CL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Ingrese horario 1.vespertino, 2.- matutino, 3.- domingo todo el día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Leer horario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Ingrese cantidad de min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Leer tiempo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Suma=0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Según(horario)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1: mientras (tiempo&lt;0)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mientras (tiempo&lt;5)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Mientras(tiempo&lt;8)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Mientras (tiempo&lt;10)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suma = suma+50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tiempo--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fin mientras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suma=suma+70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tiempo--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fin mientras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suma=suma+80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tiempo—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Fin mientras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suma=suma+100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tiempo—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Fin mientras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</a:t>
            </a:r>
            <a:r>
              <a:rPr lang="es-CL" sz="1400" dirty="0" err="1"/>
              <a:t>temp</a:t>
            </a:r>
            <a:r>
              <a:rPr lang="es-CL" sz="1400" dirty="0"/>
              <a:t>=(suma*15)/100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valor =</a:t>
            </a:r>
            <a:r>
              <a:rPr lang="es-CL" sz="1400" dirty="0" err="1"/>
              <a:t>suma+temp</a:t>
            </a:r>
            <a:endParaRPr lang="es-CL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fin op1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CL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2: mientras (tiempo&lt;0)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mientras (tiempo&lt;5)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Mientras(tiempo&lt;8)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Mientras (tiempo&lt;10)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suma = suma+50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tiempo--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fin mientras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suma=suma+70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tiempo--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fin mientras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suma=suma+80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tiempo—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Fin mientras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suma=suma+100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tiempo—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Fin mientras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</a:t>
            </a:r>
            <a:r>
              <a:rPr lang="es-CL" sz="1400" dirty="0" err="1"/>
              <a:t>temp</a:t>
            </a:r>
            <a:r>
              <a:rPr lang="es-CL" sz="1400" dirty="0"/>
              <a:t>=(suma*10)/100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valor =</a:t>
            </a:r>
            <a:r>
              <a:rPr lang="es-CL" sz="1400" dirty="0" err="1"/>
              <a:t>suma+temp</a:t>
            </a:r>
            <a:endParaRPr lang="es-CL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fin op2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3: mientras (tiempo&lt;0)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mientras (tiempo&lt;5)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Mientras(tiempo&lt;8)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Mientras (tiempo&lt;10)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suma = suma+50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tiempo--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fin mientras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suma=suma+70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tiempo--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fin mientras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suma=suma+80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tiempo—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Fin mientras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suma=suma+100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tiempo—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Fin mientras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</a:t>
            </a:r>
            <a:r>
              <a:rPr lang="es-CL" sz="1400" dirty="0" err="1"/>
              <a:t>temp</a:t>
            </a:r>
            <a:r>
              <a:rPr lang="es-CL" sz="1400" dirty="0"/>
              <a:t>=(suma*3)/100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valor =</a:t>
            </a:r>
            <a:r>
              <a:rPr lang="es-CL" sz="1400" dirty="0" err="1"/>
              <a:t>suma+temp</a:t>
            </a:r>
            <a:endParaRPr lang="es-CL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fin op3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CL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CL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L" sz="1400" dirty="0"/>
              <a:t>	Escribir “el </a:t>
            </a:r>
            <a:r>
              <a:rPr lang="es-CL" sz="1400"/>
              <a:t>valor de llamada </a:t>
            </a:r>
            <a:r>
              <a:rPr lang="es-CL" sz="1400" dirty="0"/>
              <a:t>es”, valor</a:t>
            </a:r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3176832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659</Words>
  <Application>Microsoft Office PowerPoint</Application>
  <PresentationFormat>Panorámica</PresentationFormat>
  <Paragraphs>164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Valor de la uva</vt:lpstr>
      <vt:lpstr>Valor del viaje de estudios</vt:lpstr>
      <vt:lpstr>Valor del viaje de estudios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Valor de la uva</dc:title>
  <dc:creator>orregol</dc:creator>
  <cp:lastModifiedBy>orregol</cp:lastModifiedBy>
  <cp:revision>19</cp:revision>
  <dcterms:created xsi:type="dcterms:W3CDTF">2021-05-11T22:53:06Z</dcterms:created>
  <dcterms:modified xsi:type="dcterms:W3CDTF">2021-05-12T01:24:39Z</dcterms:modified>
</cp:coreProperties>
</file>